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73"/>
  </p:notesMasterIdLst>
  <p:sldIdLst>
    <p:sldId id="256" r:id="rId2"/>
    <p:sldId id="283" r:id="rId3"/>
    <p:sldId id="257" r:id="rId4"/>
    <p:sldId id="318" r:id="rId5"/>
    <p:sldId id="319" r:id="rId6"/>
    <p:sldId id="320" r:id="rId7"/>
    <p:sldId id="321" r:id="rId8"/>
    <p:sldId id="334" r:id="rId9"/>
    <p:sldId id="288" r:id="rId10"/>
    <p:sldId id="335" r:id="rId11"/>
    <p:sldId id="336" r:id="rId12"/>
    <p:sldId id="325" r:id="rId13"/>
    <p:sldId id="289" r:id="rId14"/>
    <p:sldId id="326" r:id="rId15"/>
    <p:sldId id="327" r:id="rId16"/>
    <p:sldId id="328" r:id="rId17"/>
    <p:sldId id="268" r:id="rId18"/>
    <p:sldId id="291" r:id="rId19"/>
    <p:sldId id="292" r:id="rId20"/>
    <p:sldId id="293" r:id="rId21"/>
    <p:sldId id="337" r:id="rId22"/>
    <p:sldId id="294" r:id="rId23"/>
    <p:sldId id="284" r:id="rId24"/>
    <p:sldId id="338" r:id="rId25"/>
    <p:sldId id="264" r:id="rId26"/>
    <p:sldId id="324" r:id="rId27"/>
    <p:sldId id="285" r:id="rId28"/>
    <p:sldId id="329" r:id="rId29"/>
    <p:sldId id="339" r:id="rId30"/>
    <p:sldId id="295" r:id="rId31"/>
    <p:sldId id="296" r:id="rId32"/>
    <p:sldId id="340" r:id="rId33"/>
    <p:sldId id="330" r:id="rId34"/>
    <p:sldId id="341" r:id="rId35"/>
    <p:sldId id="322" r:id="rId36"/>
    <p:sldId id="332" r:id="rId37"/>
    <p:sldId id="342" r:id="rId38"/>
    <p:sldId id="343" r:id="rId39"/>
    <p:sldId id="331" r:id="rId40"/>
    <p:sldId id="270" r:id="rId41"/>
    <p:sldId id="299" r:id="rId42"/>
    <p:sldId id="344" r:id="rId43"/>
    <p:sldId id="300" r:id="rId44"/>
    <p:sldId id="345" r:id="rId45"/>
    <p:sldId id="262" r:id="rId46"/>
    <p:sldId id="265" r:id="rId47"/>
    <p:sldId id="266" r:id="rId48"/>
    <p:sldId id="261" r:id="rId49"/>
    <p:sldId id="304" r:id="rId50"/>
    <p:sldId id="311" r:id="rId51"/>
    <p:sldId id="313" r:id="rId52"/>
    <p:sldId id="312" r:id="rId53"/>
    <p:sldId id="305" r:id="rId54"/>
    <p:sldId id="333" r:id="rId55"/>
    <p:sldId id="308" r:id="rId56"/>
    <p:sldId id="271" r:id="rId57"/>
    <p:sldId id="272" r:id="rId58"/>
    <p:sldId id="259" r:id="rId59"/>
    <p:sldId id="287" r:id="rId60"/>
    <p:sldId id="273" r:id="rId61"/>
    <p:sldId id="274" r:id="rId62"/>
    <p:sldId id="278" r:id="rId63"/>
    <p:sldId id="279" r:id="rId64"/>
    <p:sldId id="280" r:id="rId65"/>
    <p:sldId id="281" r:id="rId66"/>
    <p:sldId id="282" r:id="rId67"/>
    <p:sldId id="309" r:id="rId68"/>
    <p:sldId id="310" r:id="rId69"/>
    <p:sldId id="314" r:id="rId70"/>
    <p:sldId id="315" r:id="rId71"/>
    <p:sldId id="316"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2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851" autoAdjust="0"/>
    <p:restoredTop sz="87637"/>
  </p:normalViewPr>
  <p:slideViewPr>
    <p:cSldViewPr snapToGrid="0">
      <p:cViewPr varScale="1">
        <p:scale>
          <a:sx n="195" d="100"/>
          <a:sy n="195" d="100"/>
        </p:scale>
        <p:origin x="2056" y="18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7" d="100"/>
          <a:sy n="87" d="100"/>
        </p:scale>
        <p:origin x="3904" y="20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B018-B828-5843-BFA8-BA8DDBA2BC33}" type="datetimeFigureOut">
              <a:rPr lang="es-ES" smtClean="0"/>
              <a:t>4/3/22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A16952-9EF1-A841-BC5A-32E0C94872B1}" type="slidenum">
              <a:rPr lang="es-ES" smtClean="0"/>
              <a:t>‹Nº›</a:t>
            </a:fld>
            <a:endParaRPr lang="es-ES"/>
          </a:p>
        </p:txBody>
      </p:sp>
    </p:spTree>
    <p:extLst>
      <p:ext uri="{BB962C8B-B14F-4D97-AF65-F5344CB8AC3E}">
        <p14:creationId xmlns:p14="http://schemas.microsoft.com/office/powerpoint/2010/main" val="1555690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ES" sz="1800" dirty="0"/>
              <a:t>Estas impresoras 3utilizan </a:t>
            </a:r>
            <a:r>
              <a:rPr lang="es-ES" sz="1800" b="1" dirty="0"/>
              <a:t>resina para impresión 3D</a:t>
            </a:r>
            <a:r>
              <a:rPr lang="es-ES" sz="1800" dirty="0"/>
              <a:t> como materia prima para elaborar piezas, de la misma manera que las impresoras FDM (</a:t>
            </a:r>
            <a:r>
              <a:rPr lang="es-ES" sz="1800" dirty="0" err="1"/>
              <a:t>fused</a:t>
            </a:r>
            <a:r>
              <a:rPr lang="es-ES" sz="1800" dirty="0"/>
              <a:t> </a:t>
            </a:r>
            <a:r>
              <a:rPr lang="es-ES" sz="1800" dirty="0" err="1"/>
              <a:t>deposition</a:t>
            </a:r>
            <a:r>
              <a:rPr lang="es-ES" sz="1800" dirty="0"/>
              <a:t> </a:t>
            </a:r>
            <a:r>
              <a:rPr lang="es-ES" sz="1800" dirty="0" err="1"/>
              <a:t>modeling</a:t>
            </a:r>
            <a:r>
              <a:rPr lang="es-ES" sz="1800" dirty="0"/>
              <a:t>) utilizan filamentos termoplásticos.</a:t>
            </a:r>
          </a:p>
          <a:p>
            <a:endParaRPr lang="es-ES" sz="1800" dirty="0"/>
          </a:p>
          <a:p>
            <a:pPr marL="171450" indent="-171450">
              <a:buFont typeface="Arial" panose="020B0604020202020204" pitchFamily="34" charset="0"/>
              <a:buChar char="•"/>
            </a:pPr>
            <a:r>
              <a:rPr lang="es-ES" sz="1800" dirty="0"/>
              <a:t>Actualmente, la impresión 3D de resina no para de crecer, y pese a que hay menos variedad de tipos de resina, así como de colores, no dejan de salir nuevos materiales con nuevas propiedades, así como nuevos colores.</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4</a:t>
            </a:fld>
            <a:endParaRPr lang="es-ES"/>
          </a:p>
        </p:txBody>
      </p:sp>
    </p:spTree>
    <p:extLst>
      <p:ext uri="{BB962C8B-B14F-4D97-AF65-F5344CB8AC3E}">
        <p14:creationId xmlns:p14="http://schemas.microsoft.com/office/powerpoint/2010/main" val="426181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5</a:t>
            </a:fld>
            <a:endParaRPr lang="es-ES"/>
          </a:p>
        </p:txBody>
      </p:sp>
    </p:spTree>
    <p:extLst>
      <p:ext uri="{BB962C8B-B14F-4D97-AF65-F5344CB8AC3E}">
        <p14:creationId xmlns:p14="http://schemas.microsoft.com/office/powerpoint/2010/main" val="242622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6</a:t>
            </a:fld>
            <a:endParaRPr lang="es-ES"/>
          </a:p>
        </p:txBody>
      </p:sp>
    </p:spTree>
    <p:extLst>
      <p:ext uri="{BB962C8B-B14F-4D97-AF65-F5344CB8AC3E}">
        <p14:creationId xmlns:p14="http://schemas.microsoft.com/office/powerpoint/2010/main" val="41984697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400" dirty="0"/>
              <a:t>Existen tres tipos de tecnologías de impresión 3D de resina:</a:t>
            </a:r>
          </a:p>
          <a:p>
            <a:pPr lvl="1"/>
            <a:r>
              <a:rPr lang="es-ES" sz="1200" dirty="0"/>
              <a:t>Tecnología </a:t>
            </a:r>
            <a:r>
              <a:rPr lang="es-ES" sz="1200" b="1" dirty="0"/>
              <a:t>SLA</a:t>
            </a:r>
            <a:endParaRPr lang="es-ES" sz="1200" dirty="0"/>
          </a:p>
          <a:p>
            <a:pPr lvl="1"/>
            <a:r>
              <a:rPr lang="es-ES" sz="1200" b="1" dirty="0"/>
              <a:t>DLP</a:t>
            </a:r>
            <a:endParaRPr lang="es-ES" sz="1200" dirty="0"/>
          </a:p>
          <a:p>
            <a:pPr lvl="1"/>
            <a:r>
              <a:rPr lang="es-ES" sz="1200" b="1" dirty="0"/>
              <a:t>LCD</a:t>
            </a:r>
          </a:p>
          <a:p>
            <a:pPr lvl="1"/>
            <a:r>
              <a:rPr lang="es-ES" sz="1200" dirty="0"/>
              <a:t>Todas estas técnicas de polimerización comparten el mismo proceso. </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7</a:t>
            </a:fld>
            <a:endParaRPr lang="es-ES"/>
          </a:p>
        </p:txBody>
      </p:sp>
    </p:spTree>
    <p:extLst>
      <p:ext uri="{BB962C8B-B14F-4D97-AF65-F5344CB8AC3E}">
        <p14:creationId xmlns:p14="http://schemas.microsoft.com/office/powerpoint/2010/main" val="2383729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400" dirty="0"/>
              <a:t>Existen tres tipos de tecnologías de impresión 3D de resina:</a:t>
            </a:r>
          </a:p>
          <a:p>
            <a:pPr lvl="1"/>
            <a:r>
              <a:rPr lang="es-ES" sz="1200" dirty="0"/>
              <a:t>Tecnología </a:t>
            </a:r>
            <a:r>
              <a:rPr lang="es-ES" sz="1200" b="1" dirty="0"/>
              <a:t>SLA</a:t>
            </a:r>
            <a:endParaRPr lang="es-ES" sz="1200" dirty="0"/>
          </a:p>
          <a:p>
            <a:pPr lvl="1"/>
            <a:r>
              <a:rPr lang="es-ES" sz="1200" b="1" dirty="0"/>
              <a:t>DLP</a:t>
            </a:r>
            <a:endParaRPr lang="es-ES" sz="1200" dirty="0"/>
          </a:p>
          <a:p>
            <a:pPr lvl="1"/>
            <a:r>
              <a:rPr lang="es-ES" sz="1200" b="1" dirty="0"/>
              <a:t>LCD</a:t>
            </a:r>
          </a:p>
          <a:p>
            <a:pPr lvl="1"/>
            <a:r>
              <a:rPr lang="es-ES" sz="1200" dirty="0"/>
              <a:t>Todas estas técnicas de polimerización comparten el mismo proceso. </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8</a:t>
            </a:fld>
            <a:endParaRPr lang="es-ES"/>
          </a:p>
        </p:txBody>
      </p:sp>
    </p:spTree>
    <p:extLst>
      <p:ext uri="{BB962C8B-B14F-4D97-AF65-F5344CB8AC3E}">
        <p14:creationId xmlns:p14="http://schemas.microsoft.com/office/powerpoint/2010/main" val="258072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dirty="0"/>
              <a:t>La impresión 3D de resinas </a:t>
            </a:r>
            <a:r>
              <a:rPr lang="es-ES" dirty="0" err="1"/>
              <a:t>fotocurables</a:t>
            </a:r>
            <a:r>
              <a:rPr lang="es-ES" dirty="0"/>
              <a:t> ha ido ganando peso en los últimos años hasta convertirse en </a:t>
            </a:r>
            <a:r>
              <a:rPr lang="es-ES" b="1" dirty="0"/>
              <a:t>la segunda tecnología de impresión 3D más popular después de la FFF /FDM (</a:t>
            </a:r>
            <a:r>
              <a:rPr lang="gl-ES" dirty="0" err="1"/>
              <a:t>Fused</a:t>
            </a:r>
            <a:r>
              <a:rPr lang="gl-ES" dirty="0"/>
              <a:t> </a:t>
            </a:r>
            <a:r>
              <a:rPr lang="gl-ES" dirty="0" err="1"/>
              <a:t>Filament</a:t>
            </a:r>
            <a:r>
              <a:rPr lang="gl-ES" dirty="0"/>
              <a:t> </a:t>
            </a:r>
            <a:r>
              <a:rPr lang="gl-ES" dirty="0" err="1"/>
              <a:t>Fabrication</a:t>
            </a:r>
            <a:r>
              <a:rPr lang="gl-ES" dirty="0"/>
              <a:t>/</a:t>
            </a:r>
            <a:r>
              <a:rPr lang="gl-ES" dirty="0" err="1"/>
              <a:t>Fused</a:t>
            </a:r>
            <a:r>
              <a:rPr lang="gl-ES" dirty="0"/>
              <a:t> </a:t>
            </a:r>
            <a:r>
              <a:rPr lang="gl-ES" dirty="0" err="1"/>
              <a:t>Deposition</a:t>
            </a:r>
            <a:r>
              <a:rPr lang="gl-ES" dirty="0"/>
              <a:t> </a:t>
            </a:r>
            <a:r>
              <a:rPr lang="gl-ES" dirty="0" err="1"/>
              <a:t>Modeling</a:t>
            </a:r>
            <a:r>
              <a:rPr lang="gl-ES" dirty="0"/>
              <a:t>)</a:t>
            </a:r>
            <a:r>
              <a:rPr lang="es-ES" dirty="0"/>
              <a:t>, tanto en entornos profesionales como </a:t>
            </a:r>
            <a:r>
              <a:rPr lang="es-ES" i="1" dirty="0" err="1"/>
              <a:t>maker</a:t>
            </a:r>
            <a:r>
              <a:rPr lang="es-ES" dirty="0"/>
              <a:t>. </a:t>
            </a:r>
          </a:p>
          <a:p>
            <a:pPr fontAlgn="base"/>
            <a:r>
              <a:rPr lang="es-ES" dirty="0"/>
              <a:t>Este auge ha sido </a:t>
            </a:r>
            <a:r>
              <a:rPr lang="es-ES" b="1" dirty="0"/>
              <a:t>consecuencia de dos factores</a:t>
            </a:r>
            <a:r>
              <a:rPr lang="es-ES" dirty="0"/>
              <a:t> importantes:</a:t>
            </a:r>
          </a:p>
          <a:p>
            <a:pPr lvl="1" fontAlgn="base"/>
            <a:r>
              <a:rPr lang="es-ES" b="1" dirty="0"/>
              <a:t>Abaratamiento de las impresoras 3D de resina</a:t>
            </a:r>
            <a:r>
              <a:rPr lang="es-ES" dirty="0"/>
              <a:t>, aparición de nuevas tecnologías ha situado a las impresoras de resina en el mismo segmento de precios que las de FFF. </a:t>
            </a:r>
          </a:p>
          <a:p>
            <a:pPr lvl="1" fontAlgn="base"/>
            <a:r>
              <a:rPr lang="es-ES" b="1" dirty="0"/>
              <a:t>Aparición de nuevos materiales,</a:t>
            </a:r>
            <a:r>
              <a:rPr lang="es-ES" dirty="0"/>
              <a:t> resinas dentales, flexibles o de ingeniería que permiten realizar piezas que solo eran viables mediante tecnología FDM o SLS.</a:t>
            </a:r>
          </a:p>
          <a:p>
            <a:pPr fontAlgn="base"/>
            <a:r>
              <a:rPr lang="es-ES" dirty="0"/>
              <a:t>El principal punto fuerte de la impresión 3D de resina, y que ha captado la atención de algunos sectores profesionales como los de la </a:t>
            </a:r>
            <a:r>
              <a:rPr lang="es-ES" b="1" dirty="0"/>
              <a:t>odontología o la joyería</a:t>
            </a:r>
            <a:r>
              <a:rPr lang="es-ES" dirty="0"/>
              <a:t>, es la </a:t>
            </a:r>
            <a:r>
              <a:rPr lang="es-ES" b="1" dirty="0"/>
              <a:t>alta resolución </a:t>
            </a:r>
            <a:r>
              <a:rPr lang="es-ES" dirty="0"/>
              <a:t>que es capaz de alcanzar, comprendida entre los </a:t>
            </a:r>
            <a:r>
              <a:rPr lang="es-ES" b="1" dirty="0"/>
              <a:t>50 µm y los 150 µm en XY</a:t>
            </a:r>
            <a:r>
              <a:rPr lang="es-ES" dirty="0"/>
              <a:t> y entre </a:t>
            </a:r>
            <a:r>
              <a:rPr lang="es-ES" b="1" dirty="0"/>
              <a:t>30 µm y 200 µm en Z</a:t>
            </a:r>
            <a:r>
              <a:rPr lang="es-ES" dirty="0"/>
              <a:t>, por debajo de resolución mínima de una impresora 3D FFF</a:t>
            </a:r>
          </a:p>
          <a:p>
            <a:pPr fontAlgn="base"/>
            <a:r>
              <a:rPr lang="es-ES" dirty="0"/>
              <a:t>Como consecuencia, las piezas impresas con resina poseen una </a:t>
            </a:r>
            <a:r>
              <a:rPr lang="es-ES" b="1" dirty="0"/>
              <a:t>alta calidad superficial</a:t>
            </a:r>
            <a:r>
              <a:rPr lang="es-ES" dirty="0"/>
              <a:t> y un </a:t>
            </a:r>
            <a:r>
              <a:rPr lang="es-ES" b="1" dirty="0"/>
              <a:t>elevado nivel de detalle</a:t>
            </a:r>
            <a:r>
              <a:rPr lang="es-ES" dirty="0"/>
              <a:t>, lo que les confiere la calidad estética más elevada de todas las tecnologías de fabricación aditiva.</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9</a:t>
            </a:fld>
            <a:endParaRPr lang="es-ES"/>
          </a:p>
        </p:txBody>
      </p:sp>
    </p:spTree>
    <p:extLst>
      <p:ext uri="{BB962C8B-B14F-4D97-AF65-F5344CB8AC3E}">
        <p14:creationId xmlns:p14="http://schemas.microsoft.com/office/powerpoint/2010/main" val="2769020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dirty="0"/>
              <a:t>La impresión 3D de resinas </a:t>
            </a:r>
            <a:r>
              <a:rPr lang="es-ES" dirty="0" err="1"/>
              <a:t>fotocurables</a:t>
            </a:r>
            <a:r>
              <a:rPr lang="es-ES" dirty="0"/>
              <a:t> ha ido ganando peso en los últimos años hasta convertirse en </a:t>
            </a:r>
            <a:r>
              <a:rPr lang="es-ES" b="1" dirty="0"/>
              <a:t>la segunda tecnología de impresión 3D más popular después de la FFF /FDM (</a:t>
            </a:r>
            <a:r>
              <a:rPr lang="gl-ES" dirty="0" err="1"/>
              <a:t>Fused</a:t>
            </a:r>
            <a:r>
              <a:rPr lang="gl-ES" dirty="0"/>
              <a:t> </a:t>
            </a:r>
            <a:r>
              <a:rPr lang="gl-ES" dirty="0" err="1"/>
              <a:t>Filament</a:t>
            </a:r>
            <a:r>
              <a:rPr lang="gl-ES" dirty="0"/>
              <a:t> </a:t>
            </a:r>
            <a:r>
              <a:rPr lang="gl-ES" dirty="0" err="1"/>
              <a:t>Fabrication</a:t>
            </a:r>
            <a:r>
              <a:rPr lang="gl-ES" dirty="0"/>
              <a:t>/</a:t>
            </a:r>
            <a:r>
              <a:rPr lang="gl-ES" dirty="0" err="1"/>
              <a:t>Fused</a:t>
            </a:r>
            <a:r>
              <a:rPr lang="gl-ES" dirty="0"/>
              <a:t> </a:t>
            </a:r>
            <a:r>
              <a:rPr lang="gl-ES" dirty="0" err="1"/>
              <a:t>Deposition</a:t>
            </a:r>
            <a:r>
              <a:rPr lang="gl-ES" dirty="0"/>
              <a:t> </a:t>
            </a:r>
            <a:r>
              <a:rPr lang="gl-ES" dirty="0" err="1"/>
              <a:t>Modeling</a:t>
            </a:r>
            <a:r>
              <a:rPr lang="gl-ES" dirty="0"/>
              <a:t>)</a:t>
            </a:r>
            <a:r>
              <a:rPr lang="es-ES" dirty="0"/>
              <a:t>, tanto en entornos profesionales como </a:t>
            </a:r>
            <a:r>
              <a:rPr lang="es-ES" i="1" dirty="0" err="1"/>
              <a:t>maker</a:t>
            </a:r>
            <a:r>
              <a:rPr lang="es-ES" dirty="0"/>
              <a:t>. </a:t>
            </a:r>
          </a:p>
          <a:p>
            <a:pPr fontAlgn="base"/>
            <a:r>
              <a:rPr lang="es-ES" dirty="0"/>
              <a:t>Este auge ha sido </a:t>
            </a:r>
            <a:r>
              <a:rPr lang="es-ES" b="1" dirty="0"/>
              <a:t>consecuencia de dos factores</a:t>
            </a:r>
            <a:r>
              <a:rPr lang="es-ES" dirty="0"/>
              <a:t> importantes:</a:t>
            </a:r>
          </a:p>
          <a:p>
            <a:pPr lvl="1" fontAlgn="base"/>
            <a:r>
              <a:rPr lang="es-ES" b="1" dirty="0"/>
              <a:t>Abaratamiento de las impresoras 3D de resina</a:t>
            </a:r>
            <a:r>
              <a:rPr lang="es-ES" dirty="0"/>
              <a:t>, aparición de nuevas tecnologías ha situado a las impresoras de resina en el mismo segmento de precios que las de FFF. </a:t>
            </a:r>
          </a:p>
          <a:p>
            <a:pPr lvl="1" fontAlgn="base"/>
            <a:r>
              <a:rPr lang="es-ES" b="1" dirty="0"/>
              <a:t>Aparición de nuevos materiales,</a:t>
            </a:r>
            <a:r>
              <a:rPr lang="es-ES" dirty="0"/>
              <a:t> resinas dentales, flexibles o de ingeniería que permiten realizar piezas que solo eran viables mediante tecnología FDM o SLS.</a:t>
            </a:r>
          </a:p>
          <a:p>
            <a:pPr fontAlgn="base"/>
            <a:r>
              <a:rPr lang="es-ES" dirty="0"/>
              <a:t>El principal punto fuerte de la impresión 3D de resina, y que ha captado la atención de algunos sectores profesionales como los de la </a:t>
            </a:r>
            <a:r>
              <a:rPr lang="es-ES" b="1" dirty="0"/>
              <a:t>odontología o la joyería</a:t>
            </a:r>
            <a:r>
              <a:rPr lang="es-ES" dirty="0"/>
              <a:t>, es la </a:t>
            </a:r>
            <a:r>
              <a:rPr lang="es-ES" b="1" dirty="0"/>
              <a:t>alta resolución </a:t>
            </a:r>
            <a:r>
              <a:rPr lang="es-ES" dirty="0"/>
              <a:t>que es capaz de alcanzar, comprendida entre los </a:t>
            </a:r>
            <a:r>
              <a:rPr lang="es-ES" b="1" dirty="0"/>
              <a:t>50 µm y los 150 µm en XY</a:t>
            </a:r>
            <a:r>
              <a:rPr lang="es-ES" dirty="0"/>
              <a:t> y entre </a:t>
            </a:r>
            <a:r>
              <a:rPr lang="es-ES" b="1" dirty="0"/>
              <a:t>30 µm y 200 µm en Z</a:t>
            </a:r>
            <a:r>
              <a:rPr lang="es-ES" dirty="0"/>
              <a:t>, por debajo de resolución mínima de una impresora 3D FFF</a:t>
            </a:r>
          </a:p>
          <a:p>
            <a:pPr fontAlgn="base"/>
            <a:r>
              <a:rPr lang="es-ES" dirty="0"/>
              <a:t>Como consecuencia, las piezas impresas con resina poseen una </a:t>
            </a:r>
            <a:r>
              <a:rPr lang="es-ES" b="1" dirty="0"/>
              <a:t>alta calidad superficial</a:t>
            </a:r>
            <a:r>
              <a:rPr lang="es-ES" dirty="0"/>
              <a:t> y un </a:t>
            </a:r>
            <a:r>
              <a:rPr lang="es-ES" b="1" dirty="0"/>
              <a:t>elevado nivel de detalle</a:t>
            </a:r>
            <a:r>
              <a:rPr lang="es-ES" dirty="0"/>
              <a:t>, lo que les confiere la calidad estética más elevada de todas las tecnologías de fabricación aditiva.</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10</a:t>
            </a:fld>
            <a:endParaRPr lang="es-ES"/>
          </a:p>
        </p:txBody>
      </p:sp>
    </p:spTree>
    <p:extLst>
      <p:ext uri="{BB962C8B-B14F-4D97-AF65-F5344CB8AC3E}">
        <p14:creationId xmlns:p14="http://schemas.microsoft.com/office/powerpoint/2010/main" val="47894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fontAlgn="base"/>
            <a:r>
              <a:rPr lang="es-ES" dirty="0"/>
              <a:t>La impresión 3D de resinas </a:t>
            </a:r>
            <a:r>
              <a:rPr lang="es-ES" dirty="0" err="1"/>
              <a:t>fotocurables</a:t>
            </a:r>
            <a:r>
              <a:rPr lang="es-ES" dirty="0"/>
              <a:t> ha ido ganando peso en los últimos años hasta convertirse en </a:t>
            </a:r>
            <a:r>
              <a:rPr lang="es-ES" b="1" dirty="0"/>
              <a:t>la segunda tecnología de impresión 3D más popular después de la FFF /FDM (</a:t>
            </a:r>
            <a:r>
              <a:rPr lang="gl-ES" dirty="0" err="1"/>
              <a:t>Fused</a:t>
            </a:r>
            <a:r>
              <a:rPr lang="gl-ES" dirty="0"/>
              <a:t> </a:t>
            </a:r>
            <a:r>
              <a:rPr lang="gl-ES" dirty="0" err="1"/>
              <a:t>Filament</a:t>
            </a:r>
            <a:r>
              <a:rPr lang="gl-ES" dirty="0"/>
              <a:t> </a:t>
            </a:r>
            <a:r>
              <a:rPr lang="gl-ES" dirty="0" err="1"/>
              <a:t>Fabrication</a:t>
            </a:r>
            <a:r>
              <a:rPr lang="gl-ES" dirty="0"/>
              <a:t>/</a:t>
            </a:r>
            <a:r>
              <a:rPr lang="gl-ES" dirty="0" err="1"/>
              <a:t>Fused</a:t>
            </a:r>
            <a:r>
              <a:rPr lang="gl-ES" dirty="0"/>
              <a:t> </a:t>
            </a:r>
            <a:r>
              <a:rPr lang="gl-ES" dirty="0" err="1"/>
              <a:t>Deposition</a:t>
            </a:r>
            <a:r>
              <a:rPr lang="gl-ES" dirty="0"/>
              <a:t> </a:t>
            </a:r>
            <a:r>
              <a:rPr lang="gl-ES" dirty="0" err="1"/>
              <a:t>Modeling</a:t>
            </a:r>
            <a:r>
              <a:rPr lang="gl-ES" dirty="0"/>
              <a:t>)</a:t>
            </a:r>
            <a:r>
              <a:rPr lang="es-ES" dirty="0"/>
              <a:t>, tanto en entornos profesionales como </a:t>
            </a:r>
            <a:r>
              <a:rPr lang="es-ES" i="1" dirty="0" err="1"/>
              <a:t>maker</a:t>
            </a:r>
            <a:r>
              <a:rPr lang="es-ES" dirty="0"/>
              <a:t>. </a:t>
            </a:r>
          </a:p>
          <a:p>
            <a:pPr fontAlgn="base"/>
            <a:r>
              <a:rPr lang="es-ES" dirty="0"/>
              <a:t>Este auge ha sido </a:t>
            </a:r>
            <a:r>
              <a:rPr lang="es-ES" b="1" dirty="0"/>
              <a:t>consecuencia de dos factores</a:t>
            </a:r>
            <a:r>
              <a:rPr lang="es-ES" dirty="0"/>
              <a:t> importantes:</a:t>
            </a:r>
          </a:p>
          <a:p>
            <a:pPr lvl="1" fontAlgn="base"/>
            <a:r>
              <a:rPr lang="es-ES" b="1" dirty="0"/>
              <a:t>Abaratamiento de las impresoras 3D de resina</a:t>
            </a:r>
            <a:r>
              <a:rPr lang="es-ES" dirty="0"/>
              <a:t>, aparición de nuevas tecnologías ha situado a las impresoras de resina en el mismo segmento de precios que las de FFF. </a:t>
            </a:r>
          </a:p>
          <a:p>
            <a:pPr lvl="1" fontAlgn="base"/>
            <a:r>
              <a:rPr lang="es-ES" b="1" dirty="0"/>
              <a:t>Aparición de nuevos materiales,</a:t>
            </a:r>
            <a:r>
              <a:rPr lang="es-ES" dirty="0"/>
              <a:t> resinas dentales, flexibles o de ingeniería que permiten realizar piezas que solo eran viables mediante tecnología FDM o SLS.</a:t>
            </a:r>
          </a:p>
          <a:p>
            <a:pPr fontAlgn="base"/>
            <a:r>
              <a:rPr lang="es-ES" dirty="0"/>
              <a:t>El principal punto fuerte de la impresión 3D de resina, y que ha captado la atención de algunos sectores profesionales como los de la </a:t>
            </a:r>
            <a:r>
              <a:rPr lang="es-ES" b="1" dirty="0"/>
              <a:t>odontología o la joyería</a:t>
            </a:r>
            <a:r>
              <a:rPr lang="es-ES" dirty="0"/>
              <a:t>, es la </a:t>
            </a:r>
            <a:r>
              <a:rPr lang="es-ES" b="1" dirty="0"/>
              <a:t>alta resolución </a:t>
            </a:r>
            <a:r>
              <a:rPr lang="es-ES" dirty="0"/>
              <a:t>que es capaz de alcanzar, comprendida entre los </a:t>
            </a:r>
            <a:r>
              <a:rPr lang="es-ES" b="1" dirty="0"/>
              <a:t>50 µm y los 150 µm en XY</a:t>
            </a:r>
            <a:r>
              <a:rPr lang="es-ES" dirty="0"/>
              <a:t> y entre </a:t>
            </a:r>
            <a:r>
              <a:rPr lang="es-ES" b="1" dirty="0"/>
              <a:t>30 µm y 200 µm en Z</a:t>
            </a:r>
            <a:r>
              <a:rPr lang="es-ES" dirty="0"/>
              <a:t>, por debajo de resolución mínima de una impresora 3D FFF</a:t>
            </a:r>
          </a:p>
          <a:p>
            <a:pPr fontAlgn="base"/>
            <a:r>
              <a:rPr lang="es-ES" dirty="0"/>
              <a:t>Como consecuencia, las piezas impresas con resina poseen una </a:t>
            </a:r>
            <a:r>
              <a:rPr lang="es-ES" b="1" dirty="0"/>
              <a:t>alta calidad superficial</a:t>
            </a:r>
            <a:r>
              <a:rPr lang="es-ES" dirty="0"/>
              <a:t> y un </a:t>
            </a:r>
            <a:r>
              <a:rPr lang="es-ES" b="1" dirty="0"/>
              <a:t>elevado nivel de detalle</a:t>
            </a:r>
            <a:r>
              <a:rPr lang="es-ES" dirty="0"/>
              <a:t>, lo que les confiere la calidad estética más elevada de todas las tecnologías de fabricación aditiva.</a:t>
            </a:r>
          </a:p>
          <a:p>
            <a:endParaRPr lang="es-ES" dirty="0"/>
          </a:p>
        </p:txBody>
      </p:sp>
      <p:sp>
        <p:nvSpPr>
          <p:cNvPr id="4" name="Marcador de número de diapositiva 3"/>
          <p:cNvSpPr>
            <a:spLocks noGrp="1"/>
          </p:cNvSpPr>
          <p:nvPr>
            <p:ph type="sldNum" sz="quarter" idx="5"/>
          </p:nvPr>
        </p:nvSpPr>
        <p:spPr/>
        <p:txBody>
          <a:bodyPr/>
          <a:lstStyle/>
          <a:p>
            <a:fld id="{FDA16952-9EF1-A841-BC5A-32E0C94872B1}" type="slidenum">
              <a:rPr lang="es-ES" smtClean="0"/>
              <a:t>12</a:t>
            </a:fld>
            <a:endParaRPr lang="es-ES"/>
          </a:p>
        </p:txBody>
      </p:sp>
    </p:spTree>
    <p:extLst>
      <p:ext uri="{BB962C8B-B14F-4D97-AF65-F5344CB8AC3E}">
        <p14:creationId xmlns:p14="http://schemas.microsoft.com/office/powerpoint/2010/main" val="2938798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fld id="{0E4C4A8B-0D30-40CA-AEB2-912723A2464E}" type="datetimeFigureOut">
              <a:rPr lang="gl-ES" smtClean="0"/>
              <a:t>04/03/22</a:t>
            </a:fld>
            <a:endParaRPr lang="gl-ES"/>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endParaRPr lang="gl-ES"/>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fld id="{DEC710DB-0BF4-4BF8-A074-44C11EC680D4}" type="slidenum">
              <a:rPr lang="gl-ES" smtClean="0"/>
              <a:t>‹Nº›</a:t>
            </a:fld>
            <a:endParaRPr lang="gl-ES"/>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71956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4C4A8B-0D30-40CA-AEB2-912723A2464E}" type="datetimeFigureOut">
              <a:rPr lang="gl-ES" smtClean="0"/>
              <a:t>04/03/22</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3185182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4C4A8B-0D30-40CA-AEB2-912723A2464E}" type="datetimeFigureOut">
              <a:rPr lang="gl-ES" smtClean="0"/>
              <a:t>04/03/22</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1488519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E4C4A8B-0D30-40CA-AEB2-912723A2464E}" type="datetimeFigureOut">
              <a:rPr lang="gl-ES" smtClean="0"/>
              <a:t>04/03/22</a:t>
            </a:fld>
            <a:endParaRPr lang="gl-ES"/>
          </a:p>
        </p:txBody>
      </p:sp>
      <p:sp>
        <p:nvSpPr>
          <p:cNvPr id="5" name="Footer Placeholder 4"/>
          <p:cNvSpPr>
            <a:spLocks noGrp="1"/>
          </p:cNvSpPr>
          <p:nvPr>
            <p:ph type="ftr" sz="quarter" idx="11"/>
          </p:nvPr>
        </p:nvSpPr>
        <p:spPr/>
        <p:txBody>
          <a:bodyPr/>
          <a:lstStyle/>
          <a:p>
            <a:endParaRPr lang="gl-ES"/>
          </a:p>
        </p:txBody>
      </p:sp>
      <p:sp>
        <p:nvSpPr>
          <p:cNvPr id="6" name="Slide Number Placeholder 5"/>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92390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fld id="{0E4C4A8B-0D30-40CA-AEB2-912723A2464E}" type="datetimeFigureOut">
              <a:rPr lang="gl-ES" smtClean="0"/>
              <a:t>04/03/22</a:t>
            </a:fld>
            <a:endParaRPr lang="gl-ES"/>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endParaRPr lang="gl-ES"/>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fld id="{DEC710DB-0BF4-4BF8-A074-44C11EC680D4}" type="slidenum">
              <a:rPr lang="gl-ES" smtClean="0"/>
              <a:t>‹Nº›</a:t>
            </a:fld>
            <a:endParaRPr lang="gl-ES"/>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373047692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E4C4A8B-0D30-40CA-AEB2-912723A2464E}" type="datetimeFigureOut">
              <a:rPr lang="gl-ES" smtClean="0"/>
              <a:t>04/03/22</a:t>
            </a:fld>
            <a:endParaRPr lang="gl-ES"/>
          </a:p>
        </p:txBody>
      </p:sp>
      <p:sp>
        <p:nvSpPr>
          <p:cNvPr id="6" name="Footer Placeholder 5"/>
          <p:cNvSpPr>
            <a:spLocks noGrp="1"/>
          </p:cNvSpPr>
          <p:nvPr>
            <p:ph type="ftr" sz="quarter" idx="11"/>
          </p:nvPr>
        </p:nvSpPr>
        <p:spPr/>
        <p:txBody>
          <a:bodyPr/>
          <a:lstStyle/>
          <a:p>
            <a:endParaRPr lang="gl-ES"/>
          </a:p>
        </p:txBody>
      </p:sp>
      <p:sp>
        <p:nvSpPr>
          <p:cNvPr id="7" name="Slide Number Placeholder 6"/>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29063937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257300"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633864" y="2909102"/>
            <a:ext cx="4800600" cy="299639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E4C4A8B-0D30-40CA-AEB2-912723A2464E}" type="datetimeFigureOut">
              <a:rPr lang="gl-ES" smtClean="0"/>
              <a:t>04/03/22</a:t>
            </a:fld>
            <a:endParaRPr lang="gl-ES"/>
          </a:p>
        </p:txBody>
      </p:sp>
      <p:sp>
        <p:nvSpPr>
          <p:cNvPr id="8" name="Footer Placeholder 7"/>
          <p:cNvSpPr>
            <a:spLocks noGrp="1"/>
          </p:cNvSpPr>
          <p:nvPr>
            <p:ph type="ftr" sz="quarter" idx="11"/>
          </p:nvPr>
        </p:nvSpPr>
        <p:spPr/>
        <p:txBody>
          <a:bodyPr/>
          <a:lstStyle/>
          <a:p>
            <a:endParaRPr lang="gl-ES"/>
          </a:p>
        </p:txBody>
      </p:sp>
      <p:sp>
        <p:nvSpPr>
          <p:cNvPr id="9" name="Slide Number Placeholder 8"/>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250199166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0E4C4A8B-0D30-40CA-AEB2-912723A2464E}" type="datetimeFigureOut">
              <a:rPr lang="gl-ES" smtClean="0"/>
              <a:t>04/03/22</a:t>
            </a:fld>
            <a:endParaRPr lang="gl-ES"/>
          </a:p>
        </p:txBody>
      </p:sp>
      <p:sp>
        <p:nvSpPr>
          <p:cNvPr id="4" name="Footer Placeholder 3"/>
          <p:cNvSpPr>
            <a:spLocks noGrp="1"/>
          </p:cNvSpPr>
          <p:nvPr>
            <p:ph type="ftr" sz="quarter" idx="11"/>
          </p:nvPr>
        </p:nvSpPr>
        <p:spPr/>
        <p:txBody>
          <a:bodyPr/>
          <a:lstStyle/>
          <a:p>
            <a:endParaRPr lang="gl-ES"/>
          </a:p>
        </p:txBody>
      </p:sp>
      <p:sp>
        <p:nvSpPr>
          <p:cNvPr id="5" name="Slide Number Placeholder 4"/>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2566095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4C4A8B-0D30-40CA-AEB2-912723A2464E}" type="datetimeFigureOut">
              <a:rPr lang="gl-ES" smtClean="0"/>
              <a:t>04/03/22</a:t>
            </a:fld>
            <a:endParaRPr lang="gl-ES"/>
          </a:p>
        </p:txBody>
      </p:sp>
      <p:sp>
        <p:nvSpPr>
          <p:cNvPr id="3" name="Footer Placeholder 2"/>
          <p:cNvSpPr>
            <a:spLocks noGrp="1"/>
          </p:cNvSpPr>
          <p:nvPr>
            <p:ph type="ftr" sz="quarter" idx="11"/>
          </p:nvPr>
        </p:nvSpPr>
        <p:spPr/>
        <p:txBody>
          <a:bodyPr/>
          <a:lstStyle/>
          <a:p>
            <a:endParaRPr lang="gl-ES"/>
          </a:p>
        </p:txBody>
      </p:sp>
      <p:sp>
        <p:nvSpPr>
          <p:cNvPr id="4" name="Slide Number Placeholder 3"/>
          <p:cNvSpPr>
            <a:spLocks noGrp="1"/>
          </p:cNvSpPr>
          <p:nvPr>
            <p:ph type="sldNum" sz="quarter" idx="12"/>
          </p:nvPr>
        </p:nvSpPr>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3384283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051" y="6375679"/>
            <a:ext cx="1233355" cy="348462"/>
          </a:xfrm>
        </p:spPr>
        <p:txBody>
          <a:bodyPr/>
          <a:lstStyle/>
          <a:p>
            <a:fld id="{0E4C4A8B-0D30-40CA-AEB2-912723A2464E}" type="datetimeFigureOut">
              <a:rPr lang="gl-ES" smtClean="0"/>
              <a:t>04/03/22</a:t>
            </a:fld>
            <a:endParaRPr lang="gl-ES"/>
          </a:p>
        </p:txBody>
      </p:sp>
      <p:sp>
        <p:nvSpPr>
          <p:cNvPr id="6" name="Footer Placeholder 5"/>
          <p:cNvSpPr>
            <a:spLocks noGrp="1"/>
          </p:cNvSpPr>
          <p:nvPr>
            <p:ph type="ftr" sz="quarter" idx="11"/>
          </p:nvPr>
        </p:nvSpPr>
        <p:spPr>
          <a:xfrm>
            <a:off x="2103620" y="6375679"/>
            <a:ext cx="3482179" cy="345796"/>
          </a:xfrm>
        </p:spPr>
        <p:txBody>
          <a:bodyPr/>
          <a:lstStyle/>
          <a:p>
            <a:endParaRPr lang="gl-ES"/>
          </a:p>
        </p:txBody>
      </p:sp>
      <p:sp>
        <p:nvSpPr>
          <p:cNvPr id="7" name="Slide Number Placeholder 6"/>
          <p:cNvSpPr>
            <a:spLocks noGrp="1"/>
          </p:cNvSpPr>
          <p:nvPr>
            <p:ph type="sldNum" sz="quarter" idx="12"/>
          </p:nvPr>
        </p:nvSpPr>
        <p:spPr>
          <a:xfrm>
            <a:off x="5691014" y="6375679"/>
            <a:ext cx="1232456" cy="345796"/>
          </a:xfrm>
        </p:spPr>
        <p:txBody>
          <a:bodyPr/>
          <a:lstStyle/>
          <a:p>
            <a:fld id="{DEC710DB-0BF4-4BF8-A074-44C11EC680D4}" type="slidenum">
              <a:rPr lang="gl-ES" smtClean="0"/>
              <a:t>‹Nº›</a:t>
            </a:fld>
            <a:endParaRPr lang="gl-ES"/>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938242837"/>
      </p:ext>
    </p:extLst>
  </p:cSld>
  <p:clrMapOvr>
    <a:masterClrMapping/>
  </p:clrMapOvr>
  <p:extLst>
    <p:ext uri="{DCECCB84-F9BA-43D5-87BE-67443E8EF086}">
      <p15:sldGuideLst xmlns:p15="http://schemas.microsoft.com/office/powerpoint/2012/main">
        <p15:guide id="1" orient="horz" pos="69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a:xfrm>
            <a:off x="765950" y="6375679"/>
            <a:ext cx="1232456" cy="348462"/>
          </a:xfrm>
        </p:spPr>
        <p:txBody>
          <a:bodyPr/>
          <a:lstStyle/>
          <a:p>
            <a:fld id="{0E4C4A8B-0D30-40CA-AEB2-912723A2464E}" type="datetimeFigureOut">
              <a:rPr lang="gl-ES" smtClean="0"/>
              <a:t>04/03/22</a:t>
            </a:fld>
            <a:endParaRPr lang="gl-ES"/>
          </a:p>
        </p:txBody>
      </p:sp>
      <p:sp>
        <p:nvSpPr>
          <p:cNvPr id="6" name="Footer Placeholder 5"/>
          <p:cNvSpPr>
            <a:spLocks noGrp="1"/>
          </p:cNvSpPr>
          <p:nvPr>
            <p:ph type="ftr" sz="quarter" idx="11"/>
          </p:nvPr>
        </p:nvSpPr>
        <p:spPr>
          <a:xfrm>
            <a:off x="2103621" y="6375679"/>
            <a:ext cx="3482178" cy="345796"/>
          </a:xfrm>
        </p:spPr>
        <p:txBody>
          <a:bodyPr/>
          <a:lstStyle/>
          <a:p>
            <a:endParaRPr lang="gl-ES"/>
          </a:p>
        </p:txBody>
      </p:sp>
      <p:sp>
        <p:nvSpPr>
          <p:cNvPr id="7" name="Slide Number Placeholder 6"/>
          <p:cNvSpPr>
            <a:spLocks noGrp="1"/>
          </p:cNvSpPr>
          <p:nvPr>
            <p:ph type="sldNum" sz="quarter" idx="12"/>
          </p:nvPr>
        </p:nvSpPr>
        <p:spPr>
          <a:xfrm>
            <a:off x="5687568" y="6375679"/>
            <a:ext cx="1234440" cy="345796"/>
          </a:xfrm>
        </p:spPr>
        <p:txBody>
          <a:bodyPr/>
          <a:lstStyle/>
          <a:p>
            <a:fld id="{DEC710DB-0BF4-4BF8-A074-44C11EC680D4}" type="slidenum">
              <a:rPr lang="gl-ES" smtClean="0"/>
              <a:t>‹Nº›</a:t>
            </a:fld>
            <a:endParaRPr lang="gl-ES"/>
          </a:p>
        </p:txBody>
      </p:sp>
    </p:spTree>
    <p:extLst>
      <p:ext uri="{BB962C8B-B14F-4D97-AF65-F5344CB8AC3E}">
        <p14:creationId xmlns:p14="http://schemas.microsoft.com/office/powerpoint/2010/main" val="378863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0E4C4A8B-0D30-40CA-AEB2-912723A2464E}" type="datetimeFigureOut">
              <a:rPr lang="gl-ES" smtClean="0"/>
              <a:t>04/03/22</a:t>
            </a:fld>
            <a:endParaRPr lang="gl-E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gl-E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DEC710DB-0BF4-4BF8-A074-44C11EC680D4}" type="slidenum">
              <a:rPr lang="gl-ES" smtClean="0"/>
              <a:t>‹Nº›</a:t>
            </a:fld>
            <a:endParaRPr lang="gl-E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785532428"/>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video" Target="https://www.youtube.com/embed/N0yQxAfV9LU"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impresoras3d.com/producto/creality-ld-002r-dlp/"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s://www.impresoras3d.com/producto/anycubic-photon-mono/"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hyperlink" Target="https://www.impresoras3d.com/impresoras-3d/resina/"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mpresoras3d.com/impresoras-3d/fd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video" Target="https://www.youtube.com/embed/HlFDFKWWsY8"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YC0pahl6cvo" TargetMode="Externa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www.impresoras3d.com/resinas/dentales/" TargetMode="External"/><Relationship Id="rId2" Type="http://schemas.openxmlformats.org/officeDocument/2006/relationships/hyperlink" Target="https://www.impresoras3d.com/resinas/standard/" TargetMode="Externa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ww.impresoras3d.com/resinas/flexibles/" TargetMode="Externa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ww.impresoras3d.com/producto/alicates-de-corte/" TargetMode="External"/><Relationship Id="rId2" Type="http://schemas.openxmlformats.org/officeDocument/2006/relationships/hyperlink" Target="https://www.impresoras3d.com/producto/easyclean-resin-cleaner-formfutura-limpiador-1l/"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impresoras3d.com/producto/alcohol-isopropilico-isopropanol/"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impresoras3d.com/producto/maquina-de-lavado-y-curado-creality-uw-01/" TargetMode="External"/><Relationship Id="rId2" Type="http://schemas.openxmlformats.org/officeDocument/2006/relationships/hyperlink" Target="https://www.impresoras3d.com/producto/maquina-de-lavado-y-curado-anycubic/"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s://www.chitubox.com/en/index"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2.xml"/><Relationship Id="rId1" Type="http://schemas.openxmlformats.org/officeDocument/2006/relationships/video" Target="https://www.youtube.com/embed/soGFbQKsGR0"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video" Target="https://www.youtube.com/embed/jDF1xIz-KVc"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79D22-8934-4193-8E81-AEB7F39C95D6}"/>
              </a:ext>
            </a:extLst>
          </p:cNvPr>
          <p:cNvSpPr>
            <a:spLocks noGrp="1"/>
          </p:cNvSpPr>
          <p:nvPr>
            <p:ph type="ctrTitle"/>
          </p:nvPr>
        </p:nvSpPr>
        <p:spPr>
          <a:xfrm>
            <a:off x="1056220" y="1840667"/>
            <a:ext cx="10318418" cy="3529368"/>
          </a:xfrm>
        </p:spPr>
        <p:txBody>
          <a:bodyPr/>
          <a:lstStyle/>
          <a:p>
            <a:r>
              <a:rPr lang="es-ES" sz="6000" dirty="0"/>
              <a:t>Impresión </a:t>
            </a:r>
            <a:br>
              <a:rPr lang="es-ES" sz="6000" dirty="0"/>
            </a:br>
            <a:r>
              <a:rPr lang="es-ES" sz="16600" dirty="0"/>
              <a:t>3d</a:t>
            </a:r>
            <a:endParaRPr lang="gl-ES" sz="6000" dirty="0"/>
          </a:p>
        </p:txBody>
      </p:sp>
      <p:sp>
        <p:nvSpPr>
          <p:cNvPr id="3" name="Subtítulo 2">
            <a:extLst>
              <a:ext uri="{FF2B5EF4-FFF2-40B4-BE49-F238E27FC236}">
                <a16:creationId xmlns:a16="http://schemas.microsoft.com/office/drawing/2014/main" id="{9EA93D6F-3498-4794-8215-61760A5F18D9}"/>
              </a:ext>
            </a:extLst>
          </p:cNvPr>
          <p:cNvSpPr>
            <a:spLocks noGrp="1"/>
          </p:cNvSpPr>
          <p:nvPr>
            <p:ph type="subTitle" idx="1"/>
          </p:nvPr>
        </p:nvSpPr>
        <p:spPr/>
        <p:txBody>
          <a:bodyPr>
            <a:normAutofit fontScale="85000" lnSpcReduction="10000"/>
          </a:bodyPr>
          <a:lstStyle/>
          <a:p>
            <a:r>
              <a:rPr lang="es-ES" dirty="0">
                <a:solidFill>
                  <a:schemeClr val="bg1"/>
                </a:solidFill>
              </a:rPr>
              <a:t>Impresoras de resina</a:t>
            </a:r>
          </a:p>
          <a:p>
            <a:r>
              <a:rPr lang="es-ES" b="1" dirty="0">
                <a:solidFill>
                  <a:schemeClr val="bg1"/>
                </a:solidFill>
              </a:rPr>
              <a:t>Guía rápida de Cómo Imprimir con Resina</a:t>
            </a:r>
          </a:p>
          <a:p>
            <a:endParaRPr lang="gl-ES" dirty="0">
              <a:solidFill>
                <a:schemeClr val="bg1"/>
              </a:solidFill>
            </a:endParaRPr>
          </a:p>
        </p:txBody>
      </p:sp>
    </p:spTree>
    <p:extLst>
      <p:ext uri="{BB962C8B-B14F-4D97-AF65-F5344CB8AC3E}">
        <p14:creationId xmlns:p14="http://schemas.microsoft.com/office/powerpoint/2010/main" val="1919253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10D51-279F-49E9-AE84-471DC8EE7E62}"/>
              </a:ext>
            </a:extLst>
          </p:cNvPr>
          <p:cNvSpPr>
            <a:spLocks noGrp="1"/>
          </p:cNvSpPr>
          <p:nvPr>
            <p:ph type="title"/>
          </p:nvPr>
        </p:nvSpPr>
        <p:spPr/>
        <p:txBody>
          <a:bodyPr/>
          <a:lstStyle/>
          <a:p>
            <a:r>
              <a:rPr lang="es-ES" dirty="0"/>
              <a:t>Impresoras 3D de Resina: </a:t>
            </a:r>
            <a:br>
              <a:rPr lang="es-ES" dirty="0"/>
            </a:br>
            <a:r>
              <a:rPr lang="es-ES" dirty="0"/>
              <a:t>SLA, DLP y LED</a:t>
            </a:r>
            <a:endParaRPr lang="gl-ES" dirty="0"/>
          </a:p>
        </p:txBody>
      </p:sp>
      <p:sp>
        <p:nvSpPr>
          <p:cNvPr id="3" name="Marcador de contenido 2">
            <a:extLst>
              <a:ext uri="{FF2B5EF4-FFF2-40B4-BE49-F238E27FC236}">
                <a16:creationId xmlns:a16="http://schemas.microsoft.com/office/drawing/2014/main" id="{29D7D978-7D99-43AE-A220-55D8DF9C51D8}"/>
              </a:ext>
            </a:extLst>
          </p:cNvPr>
          <p:cNvSpPr>
            <a:spLocks noGrp="1"/>
          </p:cNvSpPr>
          <p:nvPr>
            <p:ph idx="1"/>
          </p:nvPr>
        </p:nvSpPr>
        <p:spPr>
          <a:xfrm>
            <a:off x="5220610" y="1874517"/>
            <a:ext cx="6731904" cy="4189614"/>
          </a:xfrm>
        </p:spPr>
        <p:txBody>
          <a:bodyPr>
            <a:normAutofit lnSpcReduction="10000"/>
          </a:bodyPr>
          <a:lstStyle/>
          <a:p>
            <a:pPr fontAlgn="base"/>
            <a:r>
              <a:rPr lang="es-ES" sz="2800" dirty="0"/>
              <a:t>Este auge ha sido </a:t>
            </a:r>
            <a:r>
              <a:rPr lang="es-ES" sz="2800" b="1" dirty="0"/>
              <a:t>consecuencia de dos factores</a:t>
            </a:r>
            <a:r>
              <a:rPr lang="es-ES" sz="2800" dirty="0"/>
              <a:t> importantes:</a:t>
            </a:r>
          </a:p>
          <a:p>
            <a:pPr lvl="1" fontAlgn="base"/>
            <a:r>
              <a:rPr lang="es-ES" sz="2400" b="1" dirty="0"/>
              <a:t>Abaratamiento de las impresoras 3D de resina</a:t>
            </a:r>
            <a:r>
              <a:rPr lang="es-ES" sz="2400" dirty="0"/>
              <a:t>, aparición de nuevas tecnologías ha situado a las impresoras de resina en el mismo segmento de precios que las de FFF. </a:t>
            </a:r>
          </a:p>
          <a:p>
            <a:pPr lvl="1" fontAlgn="base"/>
            <a:r>
              <a:rPr lang="es-ES" sz="2400" b="1" dirty="0"/>
              <a:t>Aparición de nuevos materiales,</a:t>
            </a:r>
            <a:r>
              <a:rPr lang="es-ES" sz="2400" dirty="0"/>
              <a:t> resinas dentales, flexibles o de ingeniería que permiten realizar piezas que solo eran viables mediante tecnología FDM o SLS.</a:t>
            </a:r>
          </a:p>
        </p:txBody>
      </p:sp>
      <p:pic>
        <p:nvPicPr>
          <p:cNvPr id="5122" name="Picture 2" descr="Tipos de impresoras 3D - impresoras3d.com">
            <a:extLst>
              <a:ext uri="{FF2B5EF4-FFF2-40B4-BE49-F238E27FC236}">
                <a16:creationId xmlns:a16="http://schemas.microsoft.com/office/drawing/2014/main" id="{C307934A-B1D2-304C-8D6C-B0185E142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797" y="2690948"/>
            <a:ext cx="4484695" cy="2982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4264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EF2EBE-1DF0-6D48-AA23-2B61C5EB0235}"/>
              </a:ext>
            </a:extLst>
          </p:cNvPr>
          <p:cNvSpPr>
            <a:spLocks noGrp="1"/>
          </p:cNvSpPr>
          <p:nvPr>
            <p:ph type="title"/>
          </p:nvPr>
        </p:nvSpPr>
        <p:spPr/>
        <p:txBody>
          <a:bodyPr/>
          <a:lstStyle/>
          <a:p>
            <a:r>
              <a:rPr lang="es-ES" dirty="0"/>
              <a:t>Precios actualizados</a:t>
            </a:r>
          </a:p>
        </p:txBody>
      </p:sp>
      <p:pic>
        <p:nvPicPr>
          <p:cNvPr id="5" name="Marcador de contenido 4">
            <a:extLst>
              <a:ext uri="{FF2B5EF4-FFF2-40B4-BE49-F238E27FC236}">
                <a16:creationId xmlns:a16="http://schemas.microsoft.com/office/drawing/2014/main" id="{5E43C941-FE63-DC4B-AC7C-05807695A62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673" r="3691"/>
          <a:stretch/>
        </p:blipFill>
        <p:spPr>
          <a:xfrm>
            <a:off x="1251678" y="1164301"/>
            <a:ext cx="5646851" cy="3819183"/>
          </a:xfrm>
        </p:spPr>
      </p:pic>
      <p:pic>
        <p:nvPicPr>
          <p:cNvPr id="7" name="Imagen 6">
            <a:extLst>
              <a:ext uri="{FF2B5EF4-FFF2-40B4-BE49-F238E27FC236}">
                <a16:creationId xmlns:a16="http://schemas.microsoft.com/office/drawing/2014/main" id="{F593C106-9390-0048-B9A9-6BDD0F0B55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3616" y="1164301"/>
            <a:ext cx="4961930" cy="3819183"/>
          </a:xfrm>
          <a:prstGeom prst="rect">
            <a:avLst/>
          </a:prstGeom>
        </p:spPr>
      </p:pic>
      <p:pic>
        <p:nvPicPr>
          <p:cNvPr id="9" name="Imagen 8">
            <a:extLst>
              <a:ext uri="{FF2B5EF4-FFF2-40B4-BE49-F238E27FC236}">
                <a16:creationId xmlns:a16="http://schemas.microsoft.com/office/drawing/2014/main" id="{64E31910-E7DA-2F47-9722-4E2378EB18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7714" y="4223635"/>
            <a:ext cx="3719829" cy="2392702"/>
          </a:xfrm>
          <a:prstGeom prst="rect">
            <a:avLst/>
          </a:prstGeom>
        </p:spPr>
      </p:pic>
      <p:pic>
        <p:nvPicPr>
          <p:cNvPr id="11" name="Imagen 10">
            <a:extLst>
              <a:ext uri="{FF2B5EF4-FFF2-40B4-BE49-F238E27FC236}">
                <a16:creationId xmlns:a16="http://schemas.microsoft.com/office/drawing/2014/main" id="{545D3CDD-CE89-BE46-B91A-49C2BE2E06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5783" y="4269375"/>
            <a:ext cx="3169830" cy="2346962"/>
          </a:xfrm>
          <a:prstGeom prst="rect">
            <a:avLst/>
          </a:prstGeom>
        </p:spPr>
      </p:pic>
    </p:spTree>
    <p:extLst>
      <p:ext uri="{BB962C8B-B14F-4D97-AF65-F5344CB8AC3E}">
        <p14:creationId xmlns:p14="http://schemas.microsoft.com/office/powerpoint/2010/main" val="2330099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10D51-279F-49E9-AE84-471DC8EE7E62}"/>
              </a:ext>
            </a:extLst>
          </p:cNvPr>
          <p:cNvSpPr>
            <a:spLocks noGrp="1"/>
          </p:cNvSpPr>
          <p:nvPr>
            <p:ph type="title"/>
          </p:nvPr>
        </p:nvSpPr>
        <p:spPr/>
        <p:txBody>
          <a:bodyPr/>
          <a:lstStyle/>
          <a:p>
            <a:r>
              <a:rPr lang="es-ES" dirty="0"/>
              <a:t>Impresoras 3D de Resina: SLA, DLP y LED-LCD</a:t>
            </a:r>
            <a:endParaRPr lang="gl-ES" dirty="0"/>
          </a:p>
        </p:txBody>
      </p:sp>
      <p:sp>
        <p:nvSpPr>
          <p:cNvPr id="3" name="Marcador de contenido 2">
            <a:extLst>
              <a:ext uri="{FF2B5EF4-FFF2-40B4-BE49-F238E27FC236}">
                <a16:creationId xmlns:a16="http://schemas.microsoft.com/office/drawing/2014/main" id="{29D7D978-7D99-43AE-A220-55D8DF9C51D8}"/>
              </a:ext>
            </a:extLst>
          </p:cNvPr>
          <p:cNvSpPr>
            <a:spLocks noGrp="1"/>
          </p:cNvSpPr>
          <p:nvPr>
            <p:ph idx="1"/>
          </p:nvPr>
        </p:nvSpPr>
        <p:spPr>
          <a:xfrm>
            <a:off x="1251678" y="2286001"/>
            <a:ext cx="10178322" cy="4189614"/>
          </a:xfrm>
        </p:spPr>
        <p:txBody>
          <a:bodyPr>
            <a:normAutofit/>
          </a:bodyPr>
          <a:lstStyle/>
          <a:p>
            <a:pPr fontAlgn="base"/>
            <a:r>
              <a:rPr lang="es-ES" sz="2400" dirty="0"/>
              <a:t>El principal punto fuerte de la impresión 3D de resina, y que ha captado la atención de algunos sectores profesionales como los de la </a:t>
            </a:r>
            <a:r>
              <a:rPr lang="es-ES" sz="2400" b="1" dirty="0"/>
              <a:t>odontología o la joyería</a:t>
            </a:r>
            <a:r>
              <a:rPr lang="es-ES" sz="2400" dirty="0"/>
              <a:t>, es la </a:t>
            </a:r>
            <a:r>
              <a:rPr lang="es-ES" sz="2400" b="1" dirty="0"/>
              <a:t>alta resolución </a:t>
            </a:r>
            <a:r>
              <a:rPr lang="es-ES" sz="2400" dirty="0"/>
              <a:t>que es capaz de alcanzar, comprendida entre los </a:t>
            </a:r>
            <a:r>
              <a:rPr lang="es-ES" sz="2400" b="1" dirty="0"/>
              <a:t>50 µm y los 150 µm en XY</a:t>
            </a:r>
            <a:r>
              <a:rPr lang="es-ES" sz="2400" dirty="0"/>
              <a:t> y entre </a:t>
            </a:r>
            <a:r>
              <a:rPr lang="es-ES" sz="2400" b="1" dirty="0"/>
              <a:t>30 µm y 200 µm en Z</a:t>
            </a:r>
            <a:r>
              <a:rPr lang="es-ES" sz="2400" dirty="0"/>
              <a:t>, por debajo de resolución mínima de una impresora 3D FFF</a:t>
            </a:r>
          </a:p>
          <a:p>
            <a:pPr fontAlgn="base"/>
            <a:r>
              <a:rPr lang="es-ES" sz="2400" dirty="0"/>
              <a:t>Como consecuencia, las piezas impresas con resina poseen una </a:t>
            </a:r>
            <a:r>
              <a:rPr lang="es-ES" sz="2400" b="1" dirty="0"/>
              <a:t>alta calidad superficial</a:t>
            </a:r>
            <a:r>
              <a:rPr lang="es-ES" sz="2400" dirty="0"/>
              <a:t> y un </a:t>
            </a:r>
            <a:r>
              <a:rPr lang="es-ES" sz="2400" b="1" dirty="0"/>
              <a:t>elevado nivel de detalle</a:t>
            </a:r>
            <a:r>
              <a:rPr lang="es-ES" sz="2400" dirty="0"/>
              <a:t>, lo que les confiere la calidad estética más elevada de todas las tecnologías de fabricación aditiva.</a:t>
            </a:r>
          </a:p>
          <a:p>
            <a:endParaRPr lang="gl-ES" sz="2400" dirty="0"/>
          </a:p>
        </p:txBody>
      </p:sp>
    </p:spTree>
    <p:extLst>
      <p:ext uri="{BB962C8B-B14F-4D97-AF65-F5344CB8AC3E}">
        <p14:creationId xmlns:p14="http://schemas.microsoft.com/office/powerpoint/2010/main" val="3839991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8906C-1A65-4FF8-AAC2-13654BC71A1E}"/>
              </a:ext>
            </a:extLst>
          </p:cNvPr>
          <p:cNvSpPr>
            <a:spLocks noGrp="1"/>
          </p:cNvSpPr>
          <p:nvPr>
            <p:ph type="title"/>
          </p:nvPr>
        </p:nvSpPr>
        <p:spPr/>
        <p:txBody>
          <a:bodyPr/>
          <a:lstStyle/>
          <a:p>
            <a:r>
              <a:rPr lang="es-ES" dirty="0"/>
              <a:t>Fundamento teórico</a:t>
            </a:r>
            <a:endParaRPr lang="gl-ES" dirty="0"/>
          </a:p>
        </p:txBody>
      </p:sp>
      <p:sp>
        <p:nvSpPr>
          <p:cNvPr id="3" name="Marcador de contenido 2">
            <a:extLst>
              <a:ext uri="{FF2B5EF4-FFF2-40B4-BE49-F238E27FC236}">
                <a16:creationId xmlns:a16="http://schemas.microsoft.com/office/drawing/2014/main" id="{FB3DB714-365A-4E06-8055-BA4C93B43ABA}"/>
              </a:ext>
            </a:extLst>
          </p:cNvPr>
          <p:cNvSpPr>
            <a:spLocks noGrp="1"/>
          </p:cNvSpPr>
          <p:nvPr>
            <p:ph idx="1"/>
          </p:nvPr>
        </p:nvSpPr>
        <p:spPr>
          <a:xfrm>
            <a:off x="1251678" y="1606731"/>
            <a:ext cx="5880642" cy="4868884"/>
          </a:xfrm>
        </p:spPr>
        <p:txBody>
          <a:bodyPr>
            <a:normAutofit lnSpcReduction="10000"/>
          </a:bodyPr>
          <a:lstStyle/>
          <a:p>
            <a:pPr marL="0" indent="0" fontAlgn="base">
              <a:buNone/>
            </a:pPr>
            <a:r>
              <a:rPr lang="es-ES" sz="2400" dirty="0"/>
              <a:t>La impresión 3D de resina se basa en un principio completamente distinto al empleado en la mayoría de tecnologías de impresión 3D como la FFF o la SLS (</a:t>
            </a:r>
            <a:r>
              <a:rPr lang="gl-ES" sz="2400" dirty="0" err="1"/>
              <a:t>sinterizado</a:t>
            </a:r>
            <a:r>
              <a:rPr lang="gl-ES" sz="2400" dirty="0"/>
              <a:t> selectivo por láser)</a:t>
            </a:r>
            <a:r>
              <a:rPr lang="es-ES" sz="2400" dirty="0"/>
              <a:t>. </a:t>
            </a:r>
          </a:p>
          <a:p>
            <a:pPr marL="0" indent="0" fontAlgn="base">
              <a:buNone/>
            </a:pPr>
            <a:r>
              <a:rPr lang="es-ES" sz="2400" dirty="0"/>
              <a:t>Mientras que en éstas se parte de un polímero termoplástico que se calienta hasta la temperatura de fusión para conformar la pieza, </a:t>
            </a:r>
            <a:r>
              <a:rPr lang="es-ES" sz="2400" b="1" dirty="0"/>
              <a:t>la impresión de resinas se basa en polimerizar una mezcla reactiva de monómeros y oligómeros mediante la aplicación selectiva de luz</a:t>
            </a:r>
            <a:r>
              <a:rPr lang="es-ES" sz="2400" dirty="0"/>
              <a:t>. </a:t>
            </a:r>
          </a:p>
        </p:txBody>
      </p:sp>
      <p:pic>
        <p:nvPicPr>
          <p:cNvPr id="7170" name="Picture 2" descr="Cómo funciona una impresora 3D FFF">
            <a:extLst>
              <a:ext uri="{FF2B5EF4-FFF2-40B4-BE49-F238E27FC236}">
                <a16:creationId xmlns:a16="http://schemas.microsoft.com/office/drawing/2014/main" id="{17EBAD03-F25C-304E-BBFD-8E67A7A132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703" y="1339882"/>
            <a:ext cx="4208416" cy="218391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s 6 mejores Impresoras 3D Resina de 2022 - Vivir en 3D">
            <a:extLst>
              <a:ext uri="{FF2B5EF4-FFF2-40B4-BE49-F238E27FC236}">
                <a16:creationId xmlns:a16="http://schemas.microsoft.com/office/drawing/2014/main" id="{7026D6B9-E353-2644-AF2A-11F1C48E6B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9703" y="3647502"/>
            <a:ext cx="4208416" cy="2954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87521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8906C-1A65-4FF8-AAC2-13654BC71A1E}"/>
              </a:ext>
            </a:extLst>
          </p:cNvPr>
          <p:cNvSpPr>
            <a:spLocks noGrp="1"/>
          </p:cNvSpPr>
          <p:nvPr>
            <p:ph type="title"/>
          </p:nvPr>
        </p:nvSpPr>
        <p:spPr/>
        <p:txBody>
          <a:bodyPr/>
          <a:lstStyle/>
          <a:p>
            <a:r>
              <a:rPr lang="es-ES" dirty="0"/>
              <a:t>Fundamento teórico</a:t>
            </a:r>
            <a:endParaRPr lang="gl-ES" dirty="0"/>
          </a:p>
        </p:txBody>
      </p:sp>
      <p:sp>
        <p:nvSpPr>
          <p:cNvPr id="3" name="Marcador de contenido 2">
            <a:extLst>
              <a:ext uri="{FF2B5EF4-FFF2-40B4-BE49-F238E27FC236}">
                <a16:creationId xmlns:a16="http://schemas.microsoft.com/office/drawing/2014/main" id="{FB3DB714-365A-4E06-8055-BA4C93B43ABA}"/>
              </a:ext>
            </a:extLst>
          </p:cNvPr>
          <p:cNvSpPr>
            <a:spLocks noGrp="1"/>
          </p:cNvSpPr>
          <p:nvPr>
            <p:ph idx="1"/>
          </p:nvPr>
        </p:nvSpPr>
        <p:spPr>
          <a:xfrm>
            <a:off x="1251678" y="1419727"/>
            <a:ext cx="10178322" cy="5055888"/>
          </a:xfrm>
        </p:spPr>
        <p:txBody>
          <a:bodyPr>
            <a:normAutofit fontScale="92500" lnSpcReduction="10000"/>
          </a:bodyPr>
          <a:lstStyle/>
          <a:p>
            <a:pPr marL="0" indent="0" fontAlgn="base">
              <a:buNone/>
            </a:pPr>
            <a:r>
              <a:rPr lang="es-ES" sz="2400" dirty="0"/>
              <a:t>Las resinas para impresión 3D están formadas principalmente por tres componentes:</a:t>
            </a:r>
          </a:p>
          <a:p>
            <a:pPr fontAlgn="base"/>
            <a:r>
              <a:rPr lang="es-ES" sz="2200" b="1" dirty="0"/>
              <a:t>Monómeros y oligómeros</a:t>
            </a:r>
            <a:r>
              <a:rPr lang="es-ES" sz="2200" dirty="0"/>
              <a:t>: Se trata de </a:t>
            </a:r>
            <a:r>
              <a:rPr lang="es-ES" sz="2200" b="1" dirty="0"/>
              <a:t>pequeñas moléculas que al reaccionar entre sí se unen formando largas cadenas poliméricas</a:t>
            </a:r>
            <a:r>
              <a:rPr lang="es-ES" sz="2200" dirty="0"/>
              <a:t>, las cuales son el componente fundamental del plástico. La longitud de estas cadenas determinará en gran medida sus propiedades</a:t>
            </a:r>
          </a:p>
          <a:p>
            <a:pPr fontAlgn="base"/>
            <a:r>
              <a:rPr lang="es-ES" sz="2200" b="1" dirty="0"/>
              <a:t>Agente </a:t>
            </a:r>
            <a:r>
              <a:rPr lang="es-ES" sz="2200" b="1" dirty="0" err="1"/>
              <a:t>entrecruzante</a:t>
            </a:r>
            <a:r>
              <a:rPr lang="es-ES" sz="2200" dirty="0"/>
              <a:t>: Consiste en </a:t>
            </a:r>
            <a:r>
              <a:rPr lang="es-ES" sz="2200" b="1" dirty="0"/>
              <a:t>moléculas</a:t>
            </a:r>
            <a:r>
              <a:rPr lang="es-ES" sz="2200" dirty="0"/>
              <a:t> de mayor o menor tamaño </a:t>
            </a:r>
            <a:r>
              <a:rPr lang="es-ES" sz="2200" b="1" dirty="0"/>
              <a:t>con dos o más grupos reactivos</a:t>
            </a:r>
            <a:r>
              <a:rPr lang="es-ES" sz="2200" dirty="0"/>
              <a:t> capaces de unirse en diversos puntos a las cadenas poliméricas. </a:t>
            </a:r>
            <a:r>
              <a:rPr lang="es-ES" sz="2200" b="1" dirty="0"/>
              <a:t>Su función es mantener las cadenas unidas firmemente entre sí</a:t>
            </a:r>
            <a:r>
              <a:rPr lang="es-ES" sz="2200" dirty="0"/>
              <a:t>. En general los plásticos formados en presencia de agentes </a:t>
            </a:r>
            <a:r>
              <a:rPr lang="es-ES" sz="2200" dirty="0" err="1"/>
              <a:t>entrecruzantes</a:t>
            </a:r>
            <a:r>
              <a:rPr lang="es-ES" sz="2200" dirty="0"/>
              <a:t> dan lugar a lo que se conoce como plásticos o resinas termoestables.</a:t>
            </a:r>
          </a:p>
          <a:p>
            <a:pPr fontAlgn="base"/>
            <a:r>
              <a:rPr lang="es-ES" sz="2200" b="1" dirty="0" err="1"/>
              <a:t>Fotoiniciador</a:t>
            </a:r>
            <a:r>
              <a:rPr lang="es-ES" sz="2200" dirty="0"/>
              <a:t>: Es el </a:t>
            </a:r>
            <a:r>
              <a:rPr lang="es-ES" sz="2200" b="1" dirty="0"/>
              <a:t>responsable de promover la reacción entre los monómeros</a:t>
            </a:r>
            <a:r>
              <a:rPr lang="es-ES" sz="2200" dirty="0"/>
              <a:t> o de éstos con el agente </a:t>
            </a:r>
            <a:r>
              <a:rPr lang="es-ES" sz="2200" dirty="0" err="1"/>
              <a:t>entrecruzante</a:t>
            </a:r>
            <a:r>
              <a:rPr lang="es-ES" sz="2200" dirty="0"/>
              <a:t>. Se trata de moléculas orgánicas, generalmente tintes o </a:t>
            </a:r>
            <a:r>
              <a:rPr lang="es-ES" sz="2200" dirty="0" err="1"/>
              <a:t>fluoróforos</a:t>
            </a:r>
            <a:r>
              <a:rPr lang="es-ES" sz="2200" dirty="0"/>
              <a:t>, capaces de producir cationes o radicales libres en presencia de luz a una longitud de onda determinada, iniciando de esta forma las </a:t>
            </a:r>
            <a:r>
              <a:rPr lang="es-ES" sz="2200" b="1" dirty="0"/>
              <a:t>reacciones de polimerización radicalaria o catiónica</a:t>
            </a:r>
            <a:r>
              <a:rPr lang="es-ES" sz="2200" dirty="0"/>
              <a:t>.</a:t>
            </a:r>
          </a:p>
          <a:p>
            <a:pPr marL="0" indent="0">
              <a:buNone/>
            </a:pPr>
            <a:endParaRPr lang="gl-ES" sz="2400" dirty="0"/>
          </a:p>
        </p:txBody>
      </p:sp>
    </p:spTree>
    <p:extLst>
      <p:ext uri="{BB962C8B-B14F-4D97-AF65-F5344CB8AC3E}">
        <p14:creationId xmlns:p14="http://schemas.microsoft.com/office/powerpoint/2010/main" val="3861374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8906C-1A65-4FF8-AAC2-13654BC71A1E}"/>
              </a:ext>
            </a:extLst>
          </p:cNvPr>
          <p:cNvSpPr>
            <a:spLocks noGrp="1"/>
          </p:cNvSpPr>
          <p:nvPr>
            <p:ph type="title"/>
          </p:nvPr>
        </p:nvSpPr>
        <p:spPr/>
        <p:txBody>
          <a:bodyPr/>
          <a:lstStyle/>
          <a:p>
            <a:r>
              <a:rPr lang="es-ES" dirty="0"/>
              <a:t>Fundamento teórico</a:t>
            </a:r>
            <a:endParaRPr lang="gl-ES" dirty="0"/>
          </a:p>
        </p:txBody>
      </p:sp>
      <p:sp>
        <p:nvSpPr>
          <p:cNvPr id="3" name="Marcador de contenido 2">
            <a:extLst>
              <a:ext uri="{FF2B5EF4-FFF2-40B4-BE49-F238E27FC236}">
                <a16:creationId xmlns:a16="http://schemas.microsoft.com/office/drawing/2014/main" id="{FB3DB714-365A-4E06-8055-BA4C93B43ABA}"/>
              </a:ext>
            </a:extLst>
          </p:cNvPr>
          <p:cNvSpPr>
            <a:spLocks noGrp="1"/>
          </p:cNvSpPr>
          <p:nvPr>
            <p:ph idx="1"/>
          </p:nvPr>
        </p:nvSpPr>
        <p:spPr>
          <a:xfrm>
            <a:off x="1251678" y="1441380"/>
            <a:ext cx="10178322" cy="1816230"/>
          </a:xfrm>
        </p:spPr>
        <p:txBody>
          <a:bodyPr>
            <a:normAutofit/>
          </a:bodyPr>
          <a:lstStyle/>
          <a:p>
            <a:pPr marL="0" indent="0" fontAlgn="base">
              <a:buNone/>
            </a:pPr>
            <a:r>
              <a:rPr lang="es-ES" sz="2400" dirty="0"/>
              <a:t>Para activar los </a:t>
            </a:r>
            <a:r>
              <a:rPr lang="es-ES" sz="2400" dirty="0" err="1"/>
              <a:t>fotoiniciadores</a:t>
            </a:r>
            <a:r>
              <a:rPr lang="es-ES" sz="2400" dirty="0"/>
              <a:t> y hacer que la resina solidifique se emplea luz, generalmente azul (405 nm) o violeta (365 nm - 385 nm), por tratarse de la banda más energética del espectro visible. Para ello se ilumina en cada capa solamente las zonas que formarán parte de la pieza.</a:t>
            </a:r>
          </a:p>
          <a:p>
            <a:endParaRPr lang="gl-ES" sz="2400" dirty="0"/>
          </a:p>
        </p:txBody>
      </p:sp>
      <p:pic>
        <p:nvPicPr>
          <p:cNvPr id="4" name="Picture 2" descr="espectro visible">
            <a:extLst>
              <a:ext uri="{FF2B5EF4-FFF2-40B4-BE49-F238E27FC236}">
                <a16:creationId xmlns:a16="http://schemas.microsoft.com/office/drawing/2014/main" id="{AF33694E-86B4-F04D-A038-AF0FA3A5D4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944" y="3257610"/>
            <a:ext cx="8965789" cy="3451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9271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79D22-8934-4193-8E81-AEB7F39C95D6}"/>
              </a:ext>
            </a:extLst>
          </p:cNvPr>
          <p:cNvSpPr>
            <a:spLocks noGrp="1"/>
          </p:cNvSpPr>
          <p:nvPr>
            <p:ph type="ctrTitle"/>
          </p:nvPr>
        </p:nvSpPr>
        <p:spPr>
          <a:xfrm>
            <a:off x="1056220" y="1840667"/>
            <a:ext cx="10318418" cy="3529368"/>
          </a:xfrm>
        </p:spPr>
        <p:txBody>
          <a:bodyPr/>
          <a:lstStyle/>
          <a:p>
            <a:r>
              <a:rPr lang="es-ES" sz="6000" dirty="0"/>
              <a:t>Tecnología </a:t>
            </a:r>
            <a:br>
              <a:rPr lang="es-ES" sz="6000" dirty="0"/>
            </a:br>
            <a:r>
              <a:rPr lang="es-ES" sz="16600" dirty="0"/>
              <a:t>SLA</a:t>
            </a:r>
            <a:endParaRPr lang="gl-ES" sz="6000" dirty="0"/>
          </a:p>
        </p:txBody>
      </p:sp>
    </p:spTree>
    <p:extLst>
      <p:ext uri="{BB962C8B-B14F-4D97-AF65-F5344CB8AC3E}">
        <p14:creationId xmlns:p14="http://schemas.microsoft.com/office/powerpoint/2010/main" val="29125327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68AAB-41AA-4E52-B639-5080EF393144}"/>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8CE72071-5C20-4A0D-B9C4-B6AFF2F6DCBC}"/>
              </a:ext>
            </a:extLst>
          </p:cNvPr>
          <p:cNvSpPr>
            <a:spLocks noGrp="1"/>
          </p:cNvSpPr>
          <p:nvPr>
            <p:ph idx="1"/>
          </p:nvPr>
        </p:nvSpPr>
        <p:spPr>
          <a:xfrm>
            <a:off x="1427747" y="1825624"/>
            <a:ext cx="5694948" cy="4351338"/>
          </a:xfrm>
        </p:spPr>
        <p:txBody>
          <a:bodyPr>
            <a:normAutofit/>
          </a:bodyPr>
          <a:lstStyle/>
          <a:p>
            <a:pPr marL="0" indent="0">
              <a:buNone/>
            </a:pPr>
            <a:r>
              <a:rPr lang="es-ES" sz="2400" b="1" dirty="0" err="1"/>
              <a:t>Formlabs</a:t>
            </a:r>
            <a:r>
              <a:rPr lang="es-ES" sz="2400" b="1" dirty="0"/>
              <a:t> </a:t>
            </a:r>
            <a:r>
              <a:rPr lang="es-ES" sz="2400" b="1" dirty="0" err="1"/>
              <a:t>Form</a:t>
            </a:r>
            <a:r>
              <a:rPr lang="es-ES" sz="2400" b="1" dirty="0"/>
              <a:t> 2</a:t>
            </a:r>
          </a:p>
          <a:p>
            <a:r>
              <a:rPr lang="es-CO" sz="2400" dirty="0"/>
              <a:t>La </a:t>
            </a:r>
            <a:r>
              <a:rPr lang="es-CO" sz="2400" b="1" dirty="0" err="1"/>
              <a:t>Form</a:t>
            </a:r>
            <a:r>
              <a:rPr lang="es-CO" sz="2400" b="1" dirty="0"/>
              <a:t> 2</a:t>
            </a:r>
            <a:r>
              <a:rPr lang="es-CO" sz="2400" dirty="0"/>
              <a:t> imprime piezas de alta resolución comparable a las impresoras 3D profesionales a un valor de una impresora 3D personal de escritorio. Escale la creación de prototipos y producciones cortas con la impresión 3D por medio de la tecnología de </a:t>
            </a:r>
            <a:r>
              <a:rPr lang="es-CO" sz="2400" dirty="0" err="1"/>
              <a:t>estereolitografía</a:t>
            </a:r>
            <a:r>
              <a:rPr lang="es-CO" sz="2400" dirty="0"/>
              <a:t> SLA .</a:t>
            </a:r>
            <a:endParaRPr lang="es-ES" sz="2400" dirty="0"/>
          </a:p>
        </p:txBody>
      </p:sp>
      <p:pic>
        <p:nvPicPr>
          <p:cNvPr id="1026" name="Picture 2" descr="Impresora 3D formlabs form2 form 2  Colombia Bogota">
            <a:extLst>
              <a:ext uri="{FF2B5EF4-FFF2-40B4-BE49-F238E27FC236}">
                <a16:creationId xmlns:a16="http://schemas.microsoft.com/office/drawing/2014/main" id="{1D776CFA-BC06-4543-AD65-48A45D8619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6395" y="508071"/>
            <a:ext cx="4319905" cy="5668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0800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5CCC41-C788-4BA3-A532-FEA736364802}"/>
              </a:ext>
            </a:extLst>
          </p:cNvPr>
          <p:cNvSpPr>
            <a:spLocks noGrp="1"/>
          </p:cNvSpPr>
          <p:nvPr>
            <p:ph type="title"/>
          </p:nvPr>
        </p:nvSpPr>
        <p:spPr/>
        <p:txBody>
          <a:bodyPr/>
          <a:lstStyle/>
          <a:p>
            <a:r>
              <a:rPr lang="gl-ES" dirty="0"/>
              <a:t>Impresión 3D SLA</a:t>
            </a:r>
          </a:p>
        </p:txBody>
      </p:sp>
      <p:sp>
        <p:nvSpPr>
          <p:cNvPr id="3" name="Marcador de contenido 2">
            <a:extLst>
              <a:ext uri="{FF2B5EF4-FFF2-40B4-BE49-F238E27FC236}">
                <a16:creationId xmlns:a16="http://schemas.microsoft.com/office/drawing/2014/main" id="{0794B3E5-3A1D-4AA4-9CC2-E35EAF1F1D13}"/>
              </a:ext>
            </a:extLst>
          </p:cNvPr>
          <p:cNvSpPr>
            <a:spLocks noGrp="1"/>
          </p:cNvSpPr>
          <p:nvPr>
            <p:ph idx="1"/>
          </p:nvPr>
        </p:nvSpPr>
        <p:spPr>
          <a:xfrm>
            <a:off x="1251678" y="1359569"/>
            <a:ext cx="10178322" cy="4520024"/>
          </a:xfrm>
        </p:spPr>
        <p:txBody>
          <a:bodyPr>
            <a:normAutofit lnSpcReduction="10000"/>
          </a:bodyPr>
          <a:lstStyle/>
          <a:p>
            <a:pPr fontAlgn="base"/>
            <a:r>
              <a:rPr lang="es-ES" sz="2400" dirty="0"/>
              <a:t>La impresión 3D SLA o estereolitografía es </a:t>
            </a:r>
            <a:r>
              <a:rPr lang="es-ES" sz="2400" b="1" dirty="0"/>
              <a:t>la tecnología de impresión 3D comercial más antigua</a:t>
            </a:r>
            <a:r>
              <a:rPr lang="es-ES" sz="2400" dirty="0"/>
              <a:t>. Se desarrolló durante la primera mitad de los años 80 y fue patentada en 1986 por el fundador de 3D </a:t>
            </a:r>
            <a:r>
              <a:rPr lang="es-ES" sz="2400" dirty="0" err="1"/>
              <a:t>Systems</a:t>
            </a:r>
            <a:r>
              <a:rPr lang="es-ES" sz="2400" dirty="0"/>
              <a:t> Chuck Hull, sólo tres años antes de que Scott </a:t>
            </a:r>
            <a:r>
              <a:rPr lang="es-ES" sz="2400" dirty="0" err="1"/>
              <a:t>Crump</a:t>
            </a:r>
            <a:r>
              <a:rPr lang="es-ES" sz="2400" dirty="0"/>
              <a:t>, fundador de </a:t>
            </a:r>
            <a:r>
              <a:rPr lang="es-ES" sz="2400" dirty="0" err="1"/>
              <a:t>Stratasys</a:t>
            </a:r>
            <a:r>
              <a:rPr lang="es-ES" sz="2400" dirty="0"/>
              <a:t>, patentase la tecnología FDM.</a:t>
            </a:r>
          </a:p>
          <a:p>
            <a:pPr fontAlgn="base"/>
            <a:r>
              <a:rPr lang="es-ES" sz="2400" dirty="0"/>
              <a:t>En la impresión 3D SLA, </a:t>
            </a:r>
            <a:r>
              <a:rPr lang="es-ES" sz="2400" b="1" dirty="0"/>
              <a:t>la resina se cura empleando un haz láser</a:t>
            </a:r>
            <a:r>
              <a:rPr lang="es-ES" sz="2400" dirty="0"/>
              <a:t> de entre 150 y 300 µm de diámetro. </a:t>
            </a:r>
            <a:r>
              <a:rPr lang="es-ES" sz="2400" b="1" dirty="0"/>
              <a:t>El láser barre la superficie de cada capa mediante un sistema de espejos móviles llamado galvanómetro</a:t>
            </a:r>
            <a:r>
              <a:rPr lang="es-ES" sz="2400" dirty="0"/>
              <a:t>. La principal ventaja de esta tecnología es la </a:t>
            </a:r>
            <a:r>
              <a:rPr lang="es-ES" sz="2400" b="1" dirty="0"/>
              <a:t>alta precisión</a:t>
            </a:r>
            <a:r>
              <a:rPr lang="es-ES" sz="2400" dirty="0"/>
              <a:t> que puede lograr, especialmente en el área central de la plataforma de construcción, sólo superada por la tecnología SLS.</a:t>
            </a:r>
          </a:p>
          <a:p>
            <a:endParaRPr lang="gl-ES" sz="2400" dirty="0"/>
          </a:p>
        </p:txBody>
      </p:sp>
    </p:spTree>
    <p:extLst>
      <p:ext uri="{BB962C8B-B14F-4D97-AF65-F5344CB8AC3E}">
        <p14:creationId xmlns:p14="http://schemas.microsoft.com/office/powerpoint/2010/main" val="3173121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927937-A094-4D35-8BF9-52651CF71D13}"/>
              </a:ext>
            </a:extLst>
          </p:cNvPr>
          <p:cNvSpPr>
            <a:spLocks noGrp="1"/>
          </p:cNvSpPr>
          <p:nvPr>
            <p:ph type="title"/>
          </p:nvPr>
        </p:nvSpPr>
        <p:spPr/>
        <p:txBody>
          <a:bodyPr/>
          <a:lstStyle/>
          <a:p>
            <a:r>
              <a:rPr lang="gl-ES" dirty="0"/>
              <a:t>Impresión 3D SLA</a:t>
            </a:r>
          </a:p>
        </p:txBody>
      </p:sp>
      <p:sp>
        <p:nvSpPr>
          <p:cNvPr id="3" name="Marcador de contenido 2">
            <a:extLst>
              <a:ext uri="{FF2B5EF4-FFF2-40B4-BE49-F238E27FC236}">
                <a16:creationId xmlns:a16="http://schemas.microsoft.com/office/drawing/2014/main" id="{F22B52D9-44CE-4EDD-8D61-F9D5826CD569}"/>
              </a:ext>
            </a:extLst>
          </p:cNvPr>
          <p:cNvSpPr>
            <a:spLocks noGrp="1"/>
          </p:cNvSpPr>
          <p:nvPr>
            <p:ph idx="1"/>
          </p:nvPr>
        </p:nvSpPr>
        <p:spPr>
          <a:xfrm>
            <a:off x="1075860" y="5216519"/>
            <a:ext cx="10895562" cy="1403290"/>
          </a:xfrm>
        </p:spPr>
        <p:txBody>
          <a:bodyPr>
            <a:normAutofit/>
          </a:bodyPr>
          <a:lstStyle/>
          <a:p>
            <a:r>
              <a:rPr lang="es-ES" sz="2400" dirty="0"/>
              <a:t>Otra de sus ventajas, derivada en parte de esta alta precisión, es que consigue unos </a:t>
            </a:r>
            <a:r>
              <a:rPr lang="es-ES" sz="2400" b="1" dirty="0"/>
              <a:t>acabados superficiales superiores</a:t>
            </a:r>
            <a:r>
              <a:rPr lang="es-ES" sz="2400" dirty="0"/>
              <a:t> a los obtenidos en DLP y LED-LCD al no presentar el efecto escalera que se puede observar en estas últimas.</a:t>
            </a:r>
            <a:endParaRPr lang="gl-ES" sz="2400" dirty="0"/>
          </a:p>
        </p:txBody>
      </p:sp>
      <p:pic>
        <p:nvPicPr>
          <p:cNvPr id="5122" name="Picture 2" descr="Impresion SLA">
            <a:extLst>
              <a:ext uri="{FF2B5EF4-FFF2-40B4-BE49-F238E27FC236}">
                <a16:creationId xmlns:a16="http://schemas.microsoft.com/office/drawing/2014/main" id="{46F634B1-DEF6-4E43-BEFE-466359666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678" y="1375375"/>
            <a:ext cx="10479111" cy="354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81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os multimedia en línea 3" title="Creality HALOT-SKY Resin LCD 3D Printer Global Launch Event">
            <a:hlinkClick r:id="" action="ppaction://media"/>
            <a:extLst>
              <a:ext uri="{FF2B5EF4-FFF2-40B4-BE49-F238E27FC236}">
                <a16:creationId xmlns:a16="http://schemas.microsoft.com/office/drawing/2014/main" id="{AF6BE1C2-691B-44D2-ACF9-5C56608DDE04}"/>
              </a:ext>
            </a:extLst>
          </p:cNvPr>
          <p:cNvPicPr>
            <a:picLocks noGrp="1" noRot="1" noChangeAspect="1"/>
          </p:cNvPicPr>
          <p:nvPr>
            <p:ph idx="1"/>
            <a:videoFile r:link="rId1"/>
          </p:nvPr>
        </p:nvPicPr>
        <p:blipFill>
          <a:blip r:embed="rId3"/>
          <a:stretch>
            <a:fillRect/>
          </a:stretch>
        </p:blipFill>
        <p:spPr>
          <a:xfrm>
            <a:off x="1524000" y="0"/>
            <a:ext cx="10374351" cy="6858000"/>
          </a:xfrm>
          <a:prstGeom prst="rect">
            <a:avLst/>
          </a:prstGeom>
        </p:spPr>
      </p:pic>
    </p:spTree>
    <p:extLst>
      <p:ext uri="{BB962C8B-B14F-4D97-AF65-F5344CB8AC3E}">
        <p14:creationId xmlns:p14="http://schemas.microsoft.com/office/powerpoint/2010/main" val="12356928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DBA12-08BE-4193-940C-5FABED24F006}"/>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831B3FA1-1A73-400C-A257-4D97010C93E5}"/>
              </a:ext>
            </a:extLst>
          </p:cNvPr>
          <p:cNvSpPr>
            <a:spLocks noGrp="1"/>
          </p:cNvSpPr>
          <p:nvPr>
            <p:ph idx="1"/>
          </p:nvPr>
        </p:nvSpPr>
        <p:spPr/>
        <p:txBody>
          <a:bodyPr/>
          <a:lstStyle/>
          <a:p>
            <a:endParaRPr lang="gl-ES"/>
          </a:p>
        </p:txBody>
      </p:sp>
      <p:pic>
        <p:nvPicPr>
          <p:cNvPr id="6146" name="Picture 2" descr="SLA vs DLP calidad">
            <a:extLst>
              <a:ext uri="{FF2B5EF4-FFF2-40B4-BE49-F238E27FC236}">
                <a16:creationId xmlns:a16="http://schemas.microsoft.com/office/drawing/2014/main" id="{789F367E-7D7E-463A-BDE2-BD3EEFEF1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2" y="-1"/>
            <a:ext cx="12180498"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16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BDBA12-08BE-4193-940C-5FABED24F006}"/>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831B3FA1-1A73-400C-A257-4D97010C93E5}"/>
              </a:ext>
            </a:extLst>
          </p:cNvPr>
          <p:cNvSpPr>
            <a:spLocks noGrp="1"/>
          </p:cNvSpPr>
          <p:nvPr>
            <p:ph idx="1"/>
          </p:nvPr>
        </p:nvSpPr>
        <p:spPr/>
        <p:txBody>
          <a:bodyPr/>
          <a:lstStyle/>
          <a:p>
            <a:endParaRPr lang="gl-ES"/>
          </a:p>
        </p:txBody>
      </p:sp>
      <p:pic>
        <p:nvPicPr>
          <p:cNvPr id="5" name="Picture 4">
            <a:extLst>
              <a:ext uri="{FF2B5EF4-FFF2-40B4-BE49-F238E27FC236}">
                <a16:creationId xmlns:a16="http://schemas.microsoft.com/office/drawing/2014/main" id="{DF60554F-B9A8-5442-AD14-6EBA0D7C1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60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3928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5BA04D-7996-4596-B821-6E2648CD424C}"/>
              </a:ext>
            </a:extLst>
          </p:cNvPr>
          <p:cNvSpPr>
            <a:spLocks noGrp="1"/>
          </p:cNvSpPr>
          <p:nvPr>
            <p:ph type="title"/>
          </p:nvPr>
        </p:nvSpPr>
        <p:spPr/>
        <p:txBody>
          <a:bodyPr/>
          <a:lstStyle/>
          <a:p>
            <a:r>
              <a:rPr lang="gl-ES" dirty="0"/>
              <a:t>Impresión 3D SLA</a:t>
            </a:r>
          </a:p>
        </p:txBody>
      </p:sp>
      <p:sp>
        <p:nvSpPr>
          <p:cNvPr id="3" name="Marcador de contenido 2">
            <a:extLst>
              <a:ext uri="{FF2B5EF4-FFF2-40B4-BE49-F238E27FC236}">
                <a16:creationId xmlns:a16="http://schemas.microsoft.com/office/drawing/2014/main" id="{D6945E15-1C2C-4A78-9287-0275C8656A28}"/>
              </a:ext>
            </a:extLst>
          </p:cNvPr>
          <p:cNvSpPr>
            <a:spLocks noGrp="1"/>
          </p:cNvSpPr>
          <p:nvPr>
            <p:ph idx="1"/>
          </p:nvPr>
        </p:nvSpPr>
        <p:spPr>
          <a:xfrm>
            <a:off x="1251678" y="1552075"/>
            <a:ext cx="10178322" cy="4327518"/>
          </a:xfrm>
        </p:spPr>
        <p:txBody>
          <a:bodyPr>
            <a:normAutofit/>
          </a:bodyPr>
          <a:lstStyle/>
          <a:p>
            <a:r>
              <a:rPr lang="es-ES" sz="2800" dirty="0"/>
              <a:t>Sin embargo, no todo son ventajas, ya que se trata de </a:t>
            </a:r>
            <a:r>
              <a:rPr lang="es-ES" sz="2800" b="1" dirty="0"/>
              <a:t>la tecnología de impresión con resina más lenta</a:t>
            </a:r>
            <a:r>
              <a:rPr lang="es-ES" sz="2800" dirty="0"/>
              <a:t>. Para cada capa es necesario barrer con el láser toda la superficie de la pieza, lo cual es un proceso lento, que se incrementa cuantas más piezas posicionemos en el espacio de construcción. </a:t>
            </a:r>
          </a:p>
          <a:p>
            <a:r>
              <a:rPr lang="es-ES" sz="2800" dirty="0"/>
              <a:t>Además, es necesario mantener las velocidades de barrido dentro de un rango concreto, ya que velocidades muy altas redundarían en una pérdida de precisión, principal punto fuerte de esta tecnología.</a:t>
            </a:r>
            <a:endParaRPr lang="gl-ES" sz="2800" dirty="0"/>
          </a:p>
        </p:txBody>
      </p:sp>
    </p:spTree>
    <p:extLst>
      <p:ext uri="{BB962C8B-B14F-4D97-AF65-F5344CB8AC3E}">
        <p14:creationId xmlns:p14="http://schemas.microsoft.com/office/powerpoint/2010/main" val="2817434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503137-A476-497F-A6E1-EE3F334A2CF4}"/>
              </a:ext>
            </a:extLst>
          </p:cNvPr>
          <p:cNvSpPr>
            <a:spLocks noGrp="1"/>
          </p:cNvSpPr>
          <p:nvPr>
            <p:ph type="title"/>
          </p:nvPr>
        </p:nvSpPr>
        <p:spPr/>
        <p:txBody>
          <a:bodyPr/>
          <a:lstStyle/>
          <a:p>
            <a:r>
              <a:rPr lang="gl-ES" dirty="0"/>
              <a:t>RESUMEN - </a:t>
            </a:r>
            <a:r>
              <a:rPr lang="gl-ES" dirty="0" err="1"/>
              <a:t>TECNOLOGíA</a:t>
            </a:r>
            <a:r>
              <a:rPr lang="gl-ES" dirty="0"/>
              <a:t> SLA</a:t>
            </a:r>
          </a:p>
        </p:txBody>
      </p:sp>
      <p:pic>
        <p:nvPicPr>
          <p:cNvPr id="4" name="Imagen 3">
            <a:extLst>
              <a:ext uri="{FF2B5EF4-FFF2-40B4-BE49-F238E27FC236}">
                <a16:creationId xmlns:a16="http://schemas.microsoft.com/office/drawing/2014/main" id="{6AFD740F-4DEA-46B0-9A2A-0A84E732B0A7}"/>
              </a:ext>
            </a:extLst>
          </p:cNvPr>
          <p:cNvPicPr>
            <a:picLocks noChangeAspect="1"/>
          </p:cNvPicPr>
          <p:nvPr/>
        </p:nvPicPr>
        <p:blipFill rotWithShape="1">
          <a:blip r:embed="rId2"/>
          <a:srcRect l="57322" t="24772" r="7642" b="13619"/>
          <a:stretch/>
        </p:blipFill>
        <p:spPr>
          <a:xfrm>
            <a:off x="1414104" y="1427977"/>
            <a:ext cx="9853469" cy="4873227"/>
          </a:xfrm>
          <a:prstGeom prst="rect">
            <a:avLst/>
          </a:prstGeom>
        </p:spPr>
      </p:pic>
    </p:spTree>
    <p:extLst>
      <p:ext uri="{BB962C8B-B14F-4D97-AF65-F5344CB8AC3E}">
        <p14:creationId xmlns:p14="http://schemas.microsoft.com/office/powerpoint/2010/main" val="36008735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9C427-4A1D-4A58-9FEB-0E7AB00447C3}"/>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384CE772-31A0-41CC-92BA-BDC1BDA1110A}"/>
              </a:ext>
            </a:extLst>
          </p:cNvPr>
          <p:cNvSpPr>
            <a:spLocks noGrp="1"/>
          </p:cNvSpPr>
          <p:nvPr>
            <p:ph idx="1"/>
          </p:nvPr>
        </p:nvSpPr>
        <p:spPr>
          <a:xfrm>
            <a:off x="1251678" y="1332411"/>
            <a:ext cx="7415528" cy="4974761"/>
          </a:xfrm>
        </p:spPr>
        <p:txBody>
          <a:bodyPr>
            <a:normAutofit lnSpcReduction="10000"/>
          </a:bodyPr>
          <a:lstStyle/>
          <a:p>
            <a:r>
              <a:rPr lang="es-ES" sz="2400" b="1" dirty="0"/>
              <a:t>SLA</a:t>
            </a:r>
            <a:r>
              <a:rPr lang="es-ES" sz="2400" dirty="0"/>
              <a:t> es la abreviatura de </a:t>
            </a:r>
            <a:r>
              <a:rPr lang="es-ES" sz="2400" b="1" dirty="0"/>
              <a:t>Estereolitografía</a:t>
            </a:r>
            <a:r>
              <a:rPr lang="es-ES" sz="2400" dirty="0"/>
              <a:t>.  Al igual que FDM, SLA es un método aditivo donde </a:t>
            </a:r>
            <a:r>
              <a:rPr lang="es-ES" sz="2400" b="1" dirty="0"/>
              <a:t>los modelos se crean capa por capa.</a:t>
            </a:r>
            <a:r>
              <a:rPr lang="es-ES" sz="2400" dirty="0"/>
              <a:t> Las impresoras </a:t>
            </a:r>
            <a:r>
              <a:rPr lang="es-ES" sz="2400" b="1" dirty="0"/>
              <a:t>SLA </a:t>
            </a:r>
            <a:r>
              <a:rPr lang="es-ES" sz="2400" dirty="0"/>
              <a:t>utilizan un fotopolímero curable, una </a:t>
            </a:r>
            <a:r>
              <a:rPr lang="es-ES" sz="2400" b="1" dirty="0"/>
              <a:t>resina </a:t>
            </a:r>
            <a:r>
              <a:rPr lang="es-ES" sz="2400" dirty="0"/>
              <a:t>liquida que se endurece cuando le aplicas luz focalizada o luz ultravioleta (este proceso se llama curado).</a:t>
            </a:r>
          </a:p>
          <a:p>
            <a:r>
              <a:rPr lang="es-ES" sz="2400" dirty="0"/>
              <a:t>La luz que endurece la resina se trata de un láser, que pasa a través de la resina dibujando capa a capa de acuerdo con el diseño en cuestión. El láser está colocado debajo del tanque y apunta hacia arriba en la resina, desviándose y revotando a través de espejos.</a:t>
            </a:r>
          </a:p>
        </p:txBody>
      </p:sp>
      <p:pic>
        <p:nvPicPr>
          <p:cNvPr id="4" name="Picture 2" descr="Impresion SLA">
            <a:extLst>
              <a:ext uri="{FF2B5EF4-FFF2-40B4-BE49-F238E27FC236}">
                <a16:creationId xmlns:a16="http://schemas.microsoft.com/office/drawing/2014/main" id="{BAB7252B-DEDB-5243-882E-426EF04A0D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258"/>
          <a:stretch/>
        </p:blipFill>
        <p:spPr bwMode="auto">
          <a:xfrm>
            <a:off x="8778240" y="3638006"/>
            <a:ext cx="2893766" cy="29051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presion SLA">
            <a:extLst>
              <a:ext uri="{FF2B5EF4-FFF2-40B4-BE49-F238E27FC236}">
                <a16:creationId xmlns:a16="http://schemas.microsoft.com/office/drawing/2014/main" id="{1D3F329F-6807-7C4E-A8E2-07E4C0928C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29" t="-225" r="33129" b="225"/>
          <a:stretch/>
        </p:blipFill>
        <p:spPr bwMode="auto">
          <a:xfrm>
            <a:off x="8778240" y="732849"/>
            <a:ext cx="2893766" cy="29051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364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9C427-4A1D-4A58-9FEB-0E7AB00447C3}"/>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384CE772-31A0-41CC-92BA-BDC1BDA1110A}"/>
              </a:ext>
            </a:extLst>
          </p:cNvPr>
          <p:cNvSpPr>
            <a:spLocks noGrp="1"/>
          </p:cNvSpPr>
          <p:nvPr>
            <p:ph idx="1"/>
          </p:nvPr>
        </p:nvSpPr>
        <p:spPr>
          <a:xfrm>
            <a:off x="1251677" y="1332412"/>
            <a:ext cx="10465705" cy="1247502"/>
          </a:xfrm>
        </p:spPr>
        <p:txBody>
          <a:bodyPr>
            <a:normAutofit fontScale="85000" lnSpcReduction="20000"/>
          </a:bodyPr>
          <a:lstStyle/>
          <a:p>
            <a:r>
              <a:rPr lang="es-ES" sz="2400" dirty="0"/>
              <a:t>La impresora 3D SLA emite una </a:t>
            </a:r>
            <a:r>
              <a:rPr lang="es-ES" sz="2400" b="1" dirty="0"/>
              <a:t>luz </a:t>
            </a:r>
            <a:r>
              <a:rPr lang="es-ES" sz="2400" b="1" dirty="0" err="1"/>
              <a:t>photónica</a:t>
            </a:r>
            <a:r>
              <a:rPr lang="es-ES" sz="2400" dirty="0"/>
              <a:t>, que es reflejada en varios espejos que van nivelándose y cambiando de posición para que la luz acabe</a:t>
            </a:r>
            <a:r>
              <a:rPr lang="es-ES" sz="2400" b="1" dirty="0"/>
              <a:t> incidiendo en el punto exacto del tanque donde se encuentra la resina</a:t>
            </a:r>
            <a:r>
              <a:rPr lang="es-ES" sz="2400" dirty="0"/>
              <a:t>. De esta forma se consigue que el líquido vaya solidificándose para crear la pieza impresa.</a:t>
            </a:r>
          </a:p>
        </p:txBody>
      </p:sp>
      <p:pic>
        <p:nvPicPr>
          <p:cNvPr id="6" name="Picture 6">
            <a:extLst>
              <a:ext uri="{FF2B5EF4-FFF2-40B4-BE49-F238E27FC236}">
                <a16:creationId xmlns:a16="http://schemas.microsoft.com/office/drawing/2014/main" id="{7978FF7E-5935-A044-BE61-CE6C009BC3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2800" y="2579914"/>
            <a:ext cx="8612394" cy="425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4398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39C427-4A1D-4A58-9FEB-0E7AB00447C3}"/>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384CE772-31A0-41CC-92BA-BDC1BDA1110A}"/>
              </a:ext>
            </a:extLst>
          </p:cNvPr>
          <p:cNvSpPr>
            <a:spLocks noGrp="1"/>
          </p:cNvSpPr>
          <p:nvPr>
            <p:ph idx="1"/>
          </p:nvPr>
        </p:nvSpPr>
        <p:spPr>
          <a:xfrm>
            <a:off x="1153706" y="1325880"/>
            <a:ext cx="6938733" cy="5532119"/>
          </a:xfrm>
        </p:spPr>
        <p:txBody>
          <a:bodyPr>
            <a:normAutofit fontScale="92500" lnSpcReduction="20000"/>
          </a:bodyPr>
          <a:lstStyle/>
          <a:p>
            <a:r>
              <a:rPr lang="es-ES" sz="2400" dirty="0"/>
              <a:t>El proceso de impresión se va formando cuando la base de impresión desciende hasta el tanque de resina, dejando un espacio entre el tanque de resina y el fondo del tanque.</a:t>
            </a:r>
          </a:p>
          <a:p>
            <a:r>
              <a:rPr lang="es-ES" sz="2400" dirty="0"/>
              <a:t>El láser apunta hacía las coordenadas correctas para ir formando la capa del diseño mediante una serie de espejos. Después, la capa ya curada se separa del fondo del tanque y la base de impresión asciende para dejar que fluya la resina limpia por debajo. El </a:t>
            </a:r>
            <a:r>
              <a:rPr lang="es-ES" sz="2400" b="1" dirty="0"/>
              <a:t>proceso se va repitiendo capa por capa hasta hacer el resultado final</a:t>
            </a:r>
            <a:r>
              <a:rPr lang="es-ES" sz="2400" dirty="0"/>
              <a:t>.</a:t>
            </a:r>
          </a:p>
          <a:p>
            <a:r>
              <a:rPr lang="es-ES" sz="2400" dirty="0"/>
              <a:t>Las impresiones SLA generalmente construyen </a:t>
            </a:r>
            <a:r>
              <a:rPr lang="es-ES" sz="2400" b="1" dirty="0"/>
              <a:t>los modelos de arriba a abajo</a:t>
            </a:r>
            <a:r>
              <a:rPr lang="es-ES" sz="2400" dirty="0"/>
              <a:t> a través de un brazo vertical en el eje Z, en pequeños intervalos que irán polimerizando la pieza y creando capa a capa la impresión total hasta que ésta finalice. Realmente es una impresora que </a:t>
            </a:r>
            <a:r>
              <a:rPr lang="es-ES" sz="2400" b="1" dirty="0"/>
              <a:t>imprime al revés</a:t>
            </a:r>
            <a:r>
              <a:rPr lang="es-ES" sz="2400" dirty="0"/>
              <a:t>.</a:t>
            </a:r>
          </a:p>
        </p:txBody>
      </p:sp>
      <p:pic>
        <p:nvPicPr>
          <p:cNvPr id="8194" name="Picture 2">
            <a:extLst>
              <a:ext uri="{FF2B5EF4-FFF2-40B4-BE49-F238E27FC236}">
                <a16:creationId xmlns:a16="http://schemas.microsoft.com/office/drawing/2014/main" id="{B1ABE205-248E-8C4A-85D1-5203396495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2439" y="2404112"/>
            <a:ext cx="3700731" cy="2428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7385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F684B1-A135-4BC6-848B-8B867A4FFFA1}"/>
              </a:ext>
            </a:extLst>
          </p:cNvPr>
          <p:cNvSpPr>
            <a:spLocks noGrp="1"/>
          </p:cNvSpPr>
          <p:nvPr>
            <p:ph type="title"/>
          </p:nvPr>
        </p:nvSpPr>
        <p:spPr/>
        <p:txBody>
          <a:bodyPr/>
          <a:lstStyle/>
          <a:p>
            <a:endParaRPr lang="gl-ES" dirty="0"/>
          </a:p>
        </p:txBody>
      </p:sp>
      <p:sp>
        <p:nvSpPr>
          <p:cNvPr id="3" name="Marcador de contenido 2">
            <a:extLst>
              <a:ext uri="{FF2B5EF4-FFF2-40B4-BE49-F238E27FC236}">
                <a16:creationId xmlns:a16="http://schemas.microsoft.com/office/drawing/2014/main" id="{86D97F87-BAC1-4B9E-A5EA-9250960E95D9}"/>
              </a:ext>
            </a:extLst>
          </p:cNvPr>
          <p:cNvSpPr>
            <a:spLocks noGrp="1"/>
          </p:cNvSpPr>
          <p:nvPr>
            <p:ph idx="1"/>
          </p:nvPr>
        </p:nvSpPr>
        <p:spPr/>
        <p:txBody>
          <a:bodyPr/>
          <a:lstStyle/>
          <a:p>
            <a:endParaRPr lang="gl-ES"/>
          </a:p>
        </p:txBody>
      </p:sp>
      <p:pic>
        <p:nvPicPr>
          <p:cNvPr id="4" name="Imagen 3">
            <a:extLst>
              <a:ext uri="{FF2B5EF4-FFF2-40B4-BE49-F238E27FC236}">
                <a16:creationId xmlns:a16="http://schemas.microsoft.com/office/drawing/2014/main" id="{21E7E3A0-3ADA-45AF-85A2-B0C2DED2227A}"/>
              </a:ext>
            </a:extLst>
          </p:cNvPr>
          <p:cNvPicPr>
            <a:picLocks noChangeAspect="1"/>
          </p:cNvPicPr>
          <p:nvPr/>
        </p:nvPicPr>
        <p:blipFill rotWithShape="1">
          <a:blip r:embed="rId2"/>
          <a:srcRect l="57214" r="8072" b="17794"/>
          <a:stretch/>
        </p:blipFill>
        <p:spPr>
          <a:xfrm>
            <a:off x="1123724" y="245675"/>
            <a:ext cx="10434229" cy="6366649"/>
          </a:xfrm>
          <a:prstGeom prst="rect">
            <a:avLst/>
          </a:prstGeom>
        </p:spPr>
      </p:pic>
    </p:spTree>
    <p:extLst>
      <p:ext uri="{BB962C8B-B14F-4D97-AF65-F5344CB8AC3E}">
        <p14:creationId xmlns:p14="http://schemas.microsoft.com/office/powerpoint/2010/main" val="2306092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79D22-8934-4193-8E81-AEB7F39C95D6}"/>
              </a:ext>
            </a:extLst>
          </p:cNvPr>
          <p:cNvSpPr>
            <a:spLocks noGrp="1"/>
          </p:cNvSpPr>
          <p:nvPr>
            <p:ph type="ctrTitle"/>
          </p:nvPr>
        </p:nvSpPr>
        <p:spPr>
          <a:xfrm>
            <a:off x="1056220" y="1840667"/>
            <a:ext cx="10318418" cy="3529368"/>
          </a:xfrm>
        </p:spPr>
        <p:txBody>
          <a:bodyPr/>
          <a:lstStyle/>
          <a:p>
            <a:r>
              <a:rPr lang="es-ES" sz="6000" dirty="0"/>
              <a:t>Tecnología </a:t>
            </a:r>
            <a:br>
              <a:rPr lang="es-ES" sz="6000" dirty="0"/>
            </a:br>
            <a:r>
              <a:rPr lang="es-ES" sz="16600" dirty="0"/>
              <a:t>DLP</a:t>
            </a:r>
            <a:endParaRPr lang="gl-ES" sz="6000" dirty="0"/>
          </a:p>
        </p:txBody>
      </p:sp>
    </p:spTree>
    <p:extLst>
      <p:ext uri="{BB962C8B-B14F-4D97-AF65-F5344CB8AC3E}">
        <p14:creationId xmlns:p14="http://schemas.microsoft.com/office/powerpoint/2010/main" val="35936518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B68AAB-41AA-4E52-B639-5080EF393144}"/>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8CE72071-5C20-4A0D-B9C4-B6AFF2F6DCBC}"/>
              </a:ext>
            </a:extLst>
          </p:cNvPr>
          <p:cNvSpPr>
            <a:spLocks noGrp="1"/>
          </p:cNvSpPr>
          <p:nvPr>
            <p:ph idx="1"/>
          </p:nvPr>
        </p:nvSpPr>
        <p:spPr>
          <a:xfrm>
            <a:off x="1427747" y="1825624"/>
            <a:ext cx="5694948" cy="4351338"/>
          </a:xfrm>
        </p:spPr>
        <p:txBody>
          <a:bodyPr>
            <a:normAutofit/>
          </a:bodyPr>
          <a:lstStyle/>
          <a:p>
            <a:r>
              <a:rPr lang="es-ES" sz="2800" dirty="0">
                <a:hlinkClick r:id="rId2"/>
              </a:rPr>
              <a:t>La </a:t>
            </a:r>
            <a:r>
              <a:rPr lang="es-ES" sz="2800" dirty="0" err="1">
                <a:hlinkClick r:id="rId2"/>
              </a:rPr>
              <a:t>Creality</a:t>
            </a:r>
            <a:r>
              <a:rPr lang="es-ES" sz="2800" dirty="0">
                <a:hlinkClick r:id="rId2"/>
              </a:rPr>
              <a:t> LD 002R DLP</a:t>
            </a:r>
            <a:r>
              <a:rPr lang="es-ES" sz="2800" dirty="0"/>
              <a:t> es un gran ejemplo de impresora con tecnología DLP, con grandes resultados en cuanto a calidad y precio.</a:t>
            </a:r>
            <a:endParaRPr lang="gl-ES" sz="2800" dirty="0"/>
          </a:p>
        </p:txBody>
      </p:sp>
      <p:pic>
        <p:nvPicPr>
          <p:cNvPr id="4" name="Imagen 3">
            <a:extLst>
              <a:ext uri="{FF2B5EF4-FFF2-40B4-BE49-F238E27FC236}">
                <a16:creationId xmlns:a16="http://schemas.microsoft.com/office/drawing/2014/main" id="{845C7907-8BBE-47FE-9E60-43D4A5E03142}"/>
              </a:ext>
            </a:extLst>
          </p:cNvPr>
          <p:cNvPicPr>
            <a:picLocks noChangeAspect="1"/>
          </p:cNvPicPr>
          <p:nvPr/>
        </p:nvPicPr>
        <p:blipFill rotWithShape="1">
          <a:blip r:embed="rId3"/>
          <a:srcRect l="25390" r="26206"/>
          <a:stretch/>
        </p:blipFill>
        <p:spPr>
          <a:xfrm>
            <a:off x="7376338" y="806116"/>
            <a:ext cx="4103438" cy="5647865"/>
          </a:xfrm>
          <a:prstGeom prst="rect">
            <a:avLst/>
          </a:prstGeom>
        </p:spPr>
      </p:pic>
    </p:spTree>
    <p:extLst>
      <p:ext uri="{BB962C8B-B14F-4D97-AF65-F5344CB8AC3E}">
        <p14:creationId xmlns:p14="http://schemas.microsoft.com/office/powerpoint/2010/main" val="1494524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EFD5986-EAF2-4EC0-B1CF-1181BE5640B7}"/>
              </a:ext>
            </a:extLst>
          </p:cNvPr>
          <p:cNvSpPr>
            <a:spLocks noGrp="1"/>
          </p:cNvSpPr>
          <p:nvPr>
            <p:ph type="title"/>
          </p:nvPr>
        </p:nvSpPr>
        <p:spPr/>
        <p:txBody>
          <a:bodyPr/>
          <a:lstStyle/>
          <a:p>
            <a:r>
              <a:rPr lang="es-ES" dirty="0"/>
              <a:t>Impresión 3D en resina</a:t>
            </a:r>
            <a:endParaRPr lang="gl-ES" dirty="0"/>
          </a:p>
        </p:txBody>
      </p:sp>
      <p:sp>
        <p:nvSpPr>
          <p:cNvPr id="3" name="Marcador de contenido 2">
            <a:extLst>
              <a:ext uri="{FF2B5EF4-FFF2-40B4-BE49-F238E27FC236}">
                <a16:creationId xmlns:a16="http://schemas.microsoft.com/office/drawing/2014/main" id="{0ECC2048-30A8-4626-965E-90CCF850C227}"/>
              </a:ext>
            </a:extLst>
          </p:cNvPr>
          <p:cNvSpPr>
            <a:spLocks noGrp="1"/>
          </p:cNvSpPr>
          <p:nvPr>
            <p:ph idx="1"/>
          </p:nvPr>
        </p:nvSpPr>
        <p:spPr>
          <a:xfrm>
            <a:off x="838201" y="1825625"/>
            <a:ext cx="5705114" cy="4351338"/>
          </a:xfrm>
        </p:spPr>
        <p:txBody>
          <a:bodyPr>
            <a:normAutofit/>
          </a:bodyPr>
          <a:lstStyle/>
          <a:p>
            <a:pPr marL="0" indent="0">
              <a:buNone/>
            </a:pPr>
            <a:r>
              <a:rPr lang="es-ES" sz="3600" dirty="0"/>
              <a:t>Vamos a ver las</a:t>
            </a:r>
          </a:p>
          <a:p>
            <a:r>
              <a:rPr lang="es-ES" sz="3600" dirty="0"/>
              <a:t>Posibilidades</a:t>
            </a:r>
          </a:p>
          <a:p>
            <a:r>
              <a:rPr lang="es-ES" sz="3600" dirty="0"/>
              <a:t>Diferencias entre las distintas tecnologías y su funcionamiento.</a:t>
            </a:r>
          </a:p>
          <a:p>
            <a:r>
              <a:rPr lang="es-ES" sz="3600" dirty="0"/>
              <a:t>Cómo imprimir con resina</a:t>
            </a:r>
          </a:p>
          <a:p>
            <a:pPr marL="0" indent="0">
              <a:buNone/>
            </a:pPr>
            <a:endParaRPr lang="gl-ES" sz="2800" dirty="0"/>
          </a:p>
        </p:txBody>
      </p:sp>
      <p:pic>
        <p:nvPicPr>
          <p:cNvPr id="1026" name="Picture 2" descr="Impresora 3D de Resina">
            <a:extLst>
              <a:ext uri="{FF2B5EF4-FFF2-40B4-BE49-F238E27FC236}">
                <a16:creationId xmlns:a16="http://schemas.microsoft.com/office/drawing/2014/main" id="{D71F1D04-BB5C-4684-8330-7EF56977F5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314" y="2118505"/>
            <a:ext cx="5367511" cy="357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0820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2BDACB5-D0FB-493F-A80F-BF71FDB3F403}"/>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23ABFFD6-993C-4EE2-8536-7069CD27AABE}"/>
              </a:ext>
            </a:extLst>
          </p:cNvPr>
          <p:cNvSpPr>
            <a:spLocks noGrp="1"/>
          </p:cNvSpPr>
          <p:nvPr>
            <p:ph idx="1"/>
          </p:nvPr>
        </p:nvSpPr>
        <p:spPr>
          <a:xfrm>
            <a:off x="1251678" y="1874517"/>
            <a:ext cx="10178322" cy="4213462"/>
          </a:xfrm>
        </p:spPr>
        <p:txBody>
          <a:bodyPr>
            <a:normAutofit/>
          </a:bodyPr>
          <a:lstStyle/>
          <a:p>
            <a:r>
              <a:rPr lang="es-ES" sz="2800" dirty="0"/>
              <a:t>La tecnología de impresión 3D DLP se desarrolló con </a:t>
            </a:r>
            <a:r>
              <a:rPr lang="es-ES" sz="2800" b="1" dirty="0"/>
              <a:t>el objetivo de reducir los tiempos de impresión 3D con resina</a:t>
            </a:r>
            <a:r>
              <a:rPr lang="es-ES" sz="2800" dirty="0"/>
              <a:t>. </a:t>
            </a:r>
          </a:p>
          <a:p>
            <a:r>
              <a:rPr lang="es-ES" sz="2800" dirty="0"/>
              <a:t>En lugar de barrer la superficie de la pieza mediante un láser, </a:t>
            </a:r>
            <a:r>
              <a:rPr lang="es-ES" sz="2800" b="1" dirty="0"/>
              <a:t>se proyecta la capa entera</a:t>
            </a:r>
            <a:r>
              <a:rPr lang="es-ES" sz="2800" dirty="0"/>
              <a:t> de manera simultánea </a:t>
            </a:r>
            <a:r>
              <a:rPr lang="es-ES" sz="2800" b="1" dirty="0"/>
              <a:t>mediante el uso de una fuente de luz, un dispositivo formado por una matriz de </a:t>
            </a:r>
            <a:r>
              <a:rPr lang="es-ES" sz="2800" b="1" dirty="0" err="1"/>
              <a:t>microespejos</a:t>
            </a:r>
            <a:r>
              <a:rPr lang="es-ES" sz="2800" b="1" dirty="0"/>
              <a:t> móviles conocido como DMD (Digital </a:t>
            </a:r>
            <a:r>
              <a:rPr lang="es-ES" sz="2800" b="1" dirty="0" err="1"/>
              <a:t>Micromirror</a:t>
            </a:r>
            <a:r>
              <a:rPr lang="es-ES" sz="2800" b="1" dirty="0"/>
              <a:t> </a:t>
            </a:r>
            <a:r>
              <a:rPr lang="es-ES" sz="2800" b="1" dirty="0" err="1"/>
              <a:t>Device</a:t>
            </a:r>
            <a:r>
              <a:rPr lang="es-ES" sz="2800" b="1" dirty="0"/>
              <a:t>)</a:t>
            </a:r>
            <a:r>
              <a:rPr lang="es-ES" sz="2800" dirty="0"/>
              <a:t> y un juego de lentes responsable de proyectar la imagen sobre la resina.</a:t>
            </a:r>
            <a:endParaRPr lang="gl-ES" sz="2800" dirty="0"/>
          </a:p>
        </p:txBody>
      </p:sp>
    </p:spTree>
    <p:extLst>
      <p:ext uri="{BB962C8B-B14F-4D97-AF65-F5344CB8AC3E}">
        <p14:creationId xmlns:p14="http://schemas.microsoft.com/office/powerpoint/2010/main" val="799211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C89A6-C372-44AA-88ED-526A12713F4D}"/>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5BA0BF43-69CE-4799-A01B-51A6A84CB37F}"/>
              </a:ext>
            </a:extLst>
          </p:cNvPr>
          <p:cNvSpPr>
            <a:spLocks noGrp="1"/>
          </p:cNvSpPr>
          <p:nvPr>
            <p:ph idx="1"/>
          </p:nvPr>
        </p:nvSpPr>
        <p:spPr>
          <a:xfrm>
            <a:off x="1251678" y="1632204"/>
            <a:ext cx="10178322" cy="4636249"/>
          </a:xfrm>
        </p:spPr>
        <p:txBody>
          <a:bodyPr>
            <a:normAutofit/>
          </a:bodyPr>
          <a:lstStyle/>
          <a:p>
            <a:pPr fontAlgn="base"/>
            <a:r>
              <a:rPr lang="es-ES" sz="2800" dirty="0"/>
              <a:t>Esta tecnología supuso una revolución, ya que </a:t>
            </a:r>
            <a:r>
              <a:rPr lang="es-ES" sz="2800" b="1" dirty="0"/>
              <a:t>cada capa se forma en unos pocos segundo</a:t>
            </a:r>
            <a:r>
              <a:rPr lang="es-ES" sz="2800" dirty="0"/>
              <a:t>s y </a:t>
            </a:r>
            <a:r>
              <a:rPr lang="es-ES" sz="2800" b="1" dirty="0"/>
              <a:t>el tiempo de impresión es independiente del número de piezas colocadas en la base</a:t>
            </a:r>
            <a:r>
              <a:rPr lang="es-ES" sz="2800" dirty="0"/>
              <a:t>, sólo de la altura de estas.</a:t>
            </a:r>
          </a:p>
        </p:txBody>
      </p:sp>
      <p:pic>
        <p:nvPicPr>
          <p:cNvPr id="3074" name="Picture 2" descr="SLA vs DLP">
            <a:extLst>
              <a:ext uri="{FF2B5EF4-FFF2-40B4-BE49-F238E27FC236}">
                <a16:creationId xmlns:a16="http://schemas.microsoft.com/office/drawing/2014/main" id="{43A0A03D-726A-9F45-A01A-FDDC055306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6200" y="3628571"/>
            <a:ext cx="6502400" cy="299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8251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C89A6-C372-44AA-88ED-526A12713F4D}"/>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5BA0BF43-69CE-4799-A01B-51A6A84CB37F}"/>
              </a:ext>
            </a:extLst>
          </p:cNvPr>
          <p:cNvSpPr>
            <a:spLocks noGrp="1"/>
          </p:cNvSpPr>
          <p:nvPr>
            <p:ph idx="1"/>
          </p:nvPr>
        </p:nvSpPr>
        <p:spPr>
          <a:xfrm>
            <a:off x="1251678" y="1632204"/>
            <a:ext cx="6115773" cy="4579185"/>
          </a:xfrm>
        </p:spPr>
        <p:txBody>
          <a:bodyPr>
            <a:normAutofit fontScale="85000" lnSpcReduction="10000"/>
          </a:bodyPr>
          <a:lstStyle/>
          <a:p>
            <a:pPr fontAlgn="base"/>
            <a:r>
              <a:rPr lang="es-ES" sz="2800" dirty="0"/>
              <a:t>Su principal inconveniente es que la </a:t>
            </a:r>
            <a:r>
              <a:rPr lang="es-ES" sz="2800" b="1" dirty="0"/>
              <a:t>resolución de impresión viene determinada por la densidad de </a:t>
            </a:r>
            <a:r>
              <a:rPr lang="es-ES" sz="2800" b="1" dirty="0" err="1"/>
              <a:t>microespejos</a:t>
            </a:r>
            <a:r>
              <a:rPr lang="es-ES" sz="2800" b="1" dirty="0"/>
              <a:t> que forman el DMD y la superficie proyectada</a:t>
            </a:r>
            <a:r>
              <a:rPr lang="es-ES" sz="2800" dirty="0"/>
              <a:t>. Para un mismo sistema DMD, </a:t>
            </a:r>
            <a:r>
              <a:rPr lang="es-ES" sz="2800" b="1" dirty="0"/>
              <a:t>una mayor superficie de impresión siempre redundará en una disminución proporcional de resolución</a:t>
            </a:r>
            <a:r>
              <a:rPr lang="es-ES" sz="2800" dirty="0"/>
              <a:t>, algo que no pasa con los sistemas SLA, donde la resolución viene determinada por el diámetro del haz láser y es independiente de la superficie de impresión.</a:t>
            </a:r>
          </a:p>
        </p:txBody>
      </p:sp>
      <p:pic>
        <p:nvPicPr>
          <p:cNvPr id="4098" name="Picture 2" descr="DLP">
            <a:extLst>
              <a:ext uri="{FF2B5EF4-FFF2-40B4-BE49-F238E27FC236}">
                <a16:creationId xmlns:a16="http://schemas.microsoft.com/office/drawing/2014/main" id="{03380100-8459-0842-A7FB-E0EC2C7FE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1483" y="1128451"/>
            <a:ext cx="3738517" cy="4785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6166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3C89A6-C372-44AA-88ED-526A12713F4D}"/>
              </a:ext>
            </a:extLst>
          </p:cNvPr>
          <p:cNvSpPr>
            <a:spLocks noGrp="1"/>
          </p:cNvSpPr>
          <p:nvPr>
            <p:ph type="title"/>
          </p:nvPr>
        </p:nvSpPr>
        <p:spPr/>
        <p:txBody>
          <a:bodyPr/>
          <a:lstStyle/>
          <a:p>
            <a:r>
              <a:rPr lang="gl-ES" dirty="0"/>
              <a:t>Impresión 3D DLP</a:t>
            </a:r>
          </a:p>
        </p:txBody>
      </p:sp>
      <p:sp>
        <p:nvSpPr>
          <p:cNvPr id="3" name="Marcador de contenido 2">
            <a:extLst>
              <a:ext uri="{FF2B5EF4-FFF2-40B4-BE49-F238E27FC236}">
                <a16:creationId xmlns:a16="http://schemas.microsoft.com/office/drawing/2014/main" id="{5BA0BF43-69CE-4799-A01B-51A6A84CB37F}"/>
              </a:ext>
            </a:extLst>
          </p:cNvPr>
          <p:cNvSpPr>
            <a:spLocks noGrp="1"/>
          </p:cNvSpPr>
          <p:nvPr>
            <p:ph idx="1"/>
          </p:nvPr>
        </p:nvSpPr>
        <p:spPr>
          <a:xfrm>
            <a:off x="1251678" y="1254036"/>
            <a:ext cx="10178322" cy="3593591"/>
          </a:xfrm>
        </p:spPr>
        <p:txBody>
          <a:bodyPr>
            <a:normAutofit fontScale="92500" lnSpcReduction="20000"/>
          </a:bodyPr>
          <a:lstStyle/>
          <a:p>
            <a:pPr fontAlgn="base"/>
            <a:r>
              <a:rPr lang="es-ES" sz="2800" dirty="0"/>
              <a:t>Además, </a:t>
            </a:r>
            <a:r>
              <a:rPr lang="es-ES" sz="2800" b="1" dirty="0"/>
              <a:t>el uso de lentes para la proyección puede provocar distorsiones en las zonas alejadas del centro</a:t>
            </a:r>
            <a:r>
              <a:rPr lang="es-ES" sz="2800" dirty="0"/>
              <a:t>, que son mayores cuanto mayor sea el tamaño de construcción. Es posible corregir estas deformaciones empleando sistemas ópticos más complejos, sin embargo, suelen encarecer en gran medida el coste del dispositivo, por lo que no resultaron muy populares.</a:t>
            </a:r>
          </a:p>
          <a:p>
            <a:pPr fontAlgn="base"/>
            <a:r>
              <a:rPr lang="es-ES" sz="2800" dirty="0"/>
              <a:t>La calidad superficial de las piezas suele ser ligeramente inferior a las producidas mediante SLA, apareciendo en muchos casos el efecto escalera.</a:t>
            </a:r>
            <a:endParaRPr lang="gl-ES" sz="2800" dirty="0"/>
          </a:p>
        </p:txBody>
      </p:sp>
      <p:pic>
        <p:nvPicPr>
          <p:cNvPr id="4" name="Picture 2" descr="Subpixel">
            <a:extLst>
              <a:ext uri="{FF2B5EF4-FFF2-40B4-BE49-F238E27FC236}">
                <a16:creationId xmlns:a16="http://schemas.microsoft.com/office/drawing/2014/main" id="{6093CB12-523A-4B40-9402-6FED506167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3058" y="4480984"/>
            <a:ext cx="6745788" cy="224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83153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D011-4150-4172-B6F2-FBACFBBE5644}"/>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78B91898-1AEC-4B27-A824-6931760104B7}"/>
              </a:ext>
            </a:extLst>
          </p:cNvPr>
          <p:cNvSpPr>
            <a:spLocks noGrp="1"/>
          </p:cNvSpPr>
          <p:nvPr>
            <p:ph idx="1"/>
          </p:nvPr>
        </p:nvSpPr>
        <p:spPr>
          <a:xfrm>
            <a:off x="1251678" y="1564105"/>
            <a:ext cx="5312408" cy="4911510"/>
          </a:xfrm>
        </p:spPr>
        <p:txBody>
          <a:bodyPr>
            <a:normAutofit/>
          </a:bodyPr>
          <a:lstStyle/>
          <a:p>
            <a:r>
              <a:rPr lang="es-ES" sz="2400" dirty="0"/>
              <a:t>La tecnología de impresión 3D DLP se desarrolló principalmente con el </a:t>
            </a:r>
            <a:r>
              <a:rPr lang="es-ES" sz="2400" b="1" dirty="0"/>
              <a:t>objetivo de reducir los tiempos de impresión 3D con resina</a:t>
            </a:r>
            <a:r>
              <a:rPr lang="es-ES" sz="2400" dirty="0"/>
              <a:t>.</a:t>
            </a:r>
          </a:p>
          <a:p>
            <a:r>
              <a:rPr lang="es-ES" sz="2400" dirty="0"/>
              <a:t>Al igual que las SLA, las impresoras DLP utilizan un</a:t>
            </a:r>
            <a:r>
              <a:rPr lang="es-ES" sz="2400" b="1" dirty="0"/>
              <a:t> tanque de resina con una fondo transparente</a:t>
            </a:r>
            <a:r>
              <a:rPr lang="es-ES" sz="2400" dirty="0"/>
              <a:t> y una base de impresión que desciende hasta un tanque de resina para crear piezas invertidas capa por capa.</a:t>
            </a:r>
          </a:p>
        </p:txBody>
      </p:sp>
      <p:pic>
        <p:nvPicPr>
          <p:cNvPr id="5122" name="Picture 2" descr="Cubo impreso con la impresora 3D SLA Anycubic Photon S">
            <a:extLst>
              <a:ext uri="{FF2B5EF4-FFF2-40B4-BE49-F238E27FC236}">
                <a16:creationId xmlns:a16="http://schemas.microsoft.com/office/drawing/2014/main" id="{A6E82809-9560-C445-9BBA-FB5AE6423E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816" y="1776549"/>
            <a:ext cx="4674454" cy="349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1498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D011-4150-4172-B6F2-FBACFBBE5644}"/>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78B91898-1AEC-4B27-A824-6931760104B7}"/>
              </a:ext>
            </a:extLst>
          </p:cNvPr>
          <p:cNvSpPr>
            <a:spLocks noGrp="1"/>
          </p:cNvSpPr>
          <p:nvPr>
            <p:ph idx="1"/>
          </p:nvPr>
        </p:nvSpPr>
        <p:spPr>
          <a:xfrm>
            <a:off x="1251678" y="1564105"/>
            <a:ext cx="5364576" cy="4911510"/>
          </a:xfrm>
        </p:spPr>
        <p:txBody>
          <a:bodyPr>
            <a:normAutofit fontScale="92500" lnSpcReduction="10000"/>
          </a:bodyPr>
          <a:lstStyle/>
          <a:p>
            <a:r>
              <a:rPr lang="es-ES" sz="2400" dirty="0"/>
              <a:t>En cuanto a la diferencia de la luz, la tecnología DLP proyecta cada capa, creando un plano iluminado donde ocurrirá la fotopolimerización.</a:t>
            </a:r>
          </a:p>
          <a:p>
            <a:r>
              <a:rPr lang="es-ES" sz="2400" dirty="0"/>
              <a:t>Cuando la luz golpea la resina, </a:t>
            </a:r>
            <a:r>
              <a:rPr lang="es-ES" sz="2400" b="1" dirty="0"/>
              <a:t>no se limita a un solo punto como la tecnología SLA</a:t>
            </a:r>
            <a:r>
              <a:rPr lang="es-ES" sz="2400" dirty="0"/>
              <a:t>. En este caso, </a:t>
            </a:r>
            <a:r>
              <a:rPr lang="es-ES" sz="2400" b="1" dirty="0"/>
              <a:t>toda la capa se forma a la vez</a:t>
            </a:r>
            <a:r>
              <a:rPr lang="es-ES" sz="2400" dirty="0"/>
              <a:t>. Aquí, el diseño de iluminación es fundamental para lograr la forma deseada para cada capa. Esto se logra mediante una máscara producida por un dispositivo de micro espejo digital, que se encuentra entre la ruta óptica de la lámpara de emisión ultravioleta y la resina.</a:t>
            </a:r>
          </a:p>
          <a:p>
            <a:endParaRPr lang="gl-ES" sz="2400" dirty="0"/>
          </a:p>
        </p:txBody>
      </p:sp>
      <p:pic>
        <p:nvPicPr>
          <p:cNvPr id="4" name="Picture 2" descr="Comparativa">
            <a:extLst>
              <a:ext uri="{FF2B5EF4-FFF2-40B4-BE49-F238E27FC236}">
                <a16:creationId xmlns:a16="http://schemas.microsoft.com/office/drawing/2014/main" id="{4D50AF09-59B7-6243-ACC1-E82360387A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a:stretch/>
        </p:blipFill>
        <p:spPr bwMode="auto">
          <a:xfrm>
            <a:off x="6616254" y="1639957"/>
            <a:ext cx="5214263" cy="3402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24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D011-4150-4172-B6F2-FBACFBBE5644}"/>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78B91898-1AEC-4B27-A824-6931760104B7}"/>
              </a:ext>
            </a:extLst>
          </p:cNvPr>
          <p:cNvSpPr>
            <a:spLocks noGrp="1"/>
          </p:cNvSpPr>
          <p:nvPr>
            <p:ph idx="1"/>
          </p:nvPr>
        </p:nvSpPr>
        <p:spPr>
          <a:xfrm>
            <a:off x="1251678" y="1479885"/>
            <a:ext cx="3509733" cy="4896852"/>
          </a:xfrm>
        </p:spPr>
        <p:txBody>
          <a:bodyPr>
            <a:normAutofit/>
          </a:bodyPr>
          <a:lstStyle/>
          <a:p>
            <a:r>
              <a:rPr lang="es-ES" sz="2400" dirty="0"/>
              <a:t>Dado que el proyector es una pantalla digital, la imagen de cada capa está compuesta por píxeles cuadrados. El resultado es una capa tridimensional formada por pequeños ladrillos llamados </a:t>
            </a:r>
            <a:r>
              <a:rPr lang="es-ES" sz="2400" b="1" dirty="0" err="1"/>
              <a:t>vóxeles</a:t>
            </a:r>
            <a:r>
              <a:rPr lang="es-ES" sz="2400" dirty="0"/>
              <a:t>.</a:t>
            </a:r>
          </a:p>
          <a:p>
            <a:pPr marL="0" indent="0">
              <a:buNone/>
            </a:pPr>
            <a:endParaRPr lang="gl-ES" sz="2400" dirty="0"/>
          </a:p>
        </p:txBody>
      </p:sp>
      <p:pic>
        <p:nvPicPr>
          <p:cNvPr id="6146" name="Picture 2" descr="Comparación: tecnología de impresión 3D: láser SLA, DLP, estereolitografía de baja fuerza (LFS)">
            <a:extLst>
              <a:ext uri="{FF2B5EF4-FFF2-40B4-BE49-F238E27FC236}">
                <a16:creationId xmlns:a16="http://schemas.microsoft.com/office/drawing/2014/main" id="{124BC34D-53C5-E14F-94D4-46C1D98581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625"/>
          <a:stretch/>
        </p:blipFill>
        <p:spPr bwMode="auto">
          <a:xfrm>
            <a:off x="5140234" y="1479885"/>
            <a:ext cx="6133011" cy="4067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220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D011-4150-4172-B6F2-FBACFBBE5644}"/>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78B91898-1AEC-4B27-A824-6931760104B7}"/>
              </a:ext>
            </a:extLst>
          </p:cNvPr>
          <p:cNvSpPr>
            <a:spLocks noGrp="1"/>
          </p:cNvSpPr>
          <p:nvPr>
            <p:ph idx="1"/>
          </p:nvPr>
        </p:nvSpPr>
        <p:spPr>
          <a:xfrm>
            <a:off x="1251678" y="1479885"/>
            <a:ext cx="3986528" cy="4896852"/>
          </a:xfrm>
        </p:spPr>
        <p:txBody>
          <a:bodyPr>
            <a:normAutofit/>
          </a:bodyPr>
          <a:lstStyle/>
          <a:p>
            <a:r>
              <a:rPr lang="es-ES" sz="2800" dirty="0"/>
              <a:t>Esta tecnología supuso una revolución, ya que cada capa se forma en unos pocos segundos y el tiempo de impresión es independiente del número de piezas colocadas en la base.</a:t>
            </a:r>
          </a:p>
          <a:p>
            <a:endParaRPr lang="gl-ES" sz="2800" dirty="0"/>
          </a:p>
        </p:txBody>
      </p:sp>
      <p:pic>
        <p:nvPicPr>
          <p:cNvPr id="7170" name="Picture 2" descr="Las impresoras 3D SLA ofrecen un volumen de impresión mayor, lo que permite a los usuarios imprimir piezas en lotes y realizar la impresión durante la noche para aumentar el rendimiento.">
            <a:extLst>
              <a:ext uri="{FF2B5EF4-FFF2-40B4-BE49-F238E27FC236}">
                <a16:creationId xmlns:a16="http://schemas.microsoft.com/office/drawing/2014/main" id="{85858F00-7926-A741-90D7-400AE0E3A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8951" y="1188715"/>
            <a:ext cx="7472917" cy="4983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160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DD011-4150-4172-B6F2-FBACFBBE5644}"/>
              </a:ext>
            </a:extLst>
          </p:cNvPr>
          <p:cNvSpPr>
            <a:spLocks noGrp="1"/>
          </p:cNvSpPr>
          <p:nvPr>
            <p:ph type="title"/>
          </p:nvPr>
        </p:nvSpPr>
        <p:spPr/>
        <p:txBody>
          <a:bodyPr/>
          <a:lstStyle/>
          <a:p>
            <a:r>
              <a:rPr lang="es-ES" b="1" dirty="0"/>
              <a:t>Características</a:t>
            </a:r>
            <a:endParaRPr lang="gl-ES" dirty="0"/>
          </a:p>
        </p:txBody>
      </p:sp>
      <p:sp>
        <p:nvSpPr>
          <p:cNvPr id="3" name="Marcador de contenido 2">
            <a:extLst>
              <a:ext uri="{FF2B5EF4-FFF2-40B4-BE49-F238E27FC236}">
                <a16:creationId xmlns:a16="http://schemas.microsoft.com/office/drawing/2014/main" id="{78B91898-1AEC-4B27-A824-6931760104B7}"/>
              </a:ext>
            </a:extLst>
          </p:cNvPr>
          <p:cNvSpPr>
            <a:spLocks noGrp="1"/>
          </p:cNvSpPr>
          <p:nvPr>
            <p:ph idx="1"/>
          </p:nvPr>
        </p:nvSpPr>
        <p:spPr>
          <a:xfrm>
            <a:off x="1251678" y="1479885"/>
            <a:ext cx="10596333" cy="4896852"/>
          </a:xfrm>
        </p:spPr>
        <p:txBody>
          <a:bodyPr>
            <a:normAutofit/>
          </a:bodyPr>
          <a:lstStyle/>
          <a:p>
            <a:r>
              <a:rPr lang="es-ES" dirty="0"/>
              <a:t>Los </a:t>
            </a:r>
            <a:r>
              <a:rPr lang="es-ES" b="1" dirty="0"/>
              <a:t>proyectores DLP</a:t>
            </a:r>
            <a:r>
              <a:rPr lang="es-ES" dirty="0"/>
              <a:t>, al no tener una distribución uniforme de luz, los píxeles del centro no son los mismos que los píxeles de los bordes. En cambio, las impresoras 3D SLA distribuyen la fuente de luz de una manera uniforme</a:t>
            </a:r>
          </a:p>
          <a:p>
            <a:r>
              <a:rPr lang="es-ES" b="1" dirty="0"/>
              <a:t>La calidad superior de las piezas suele ser inferior a las producidas mediante SLA</a:t>
            </a:r>
            <a:r>
              <a:rPr lang="es-ES" dirty="0"/>
              <a:t>, apareciendo en muchos casos el efecto escalera.</a:t>
            </a:r>
          </a:p>
          <a:p>
            <a:endParaRPr lang="gl-ES" dirty="0"/>
          </a:p>
        </p:txBody>
      </p:sp>
      <p:pic>
        <p:nvPicPr>
          <p:cNvPr id="8194" name="Picture 2" descr="Comparación de tecnología de impresión 3D: SLA vs. DLP">
            <a:extLst>
              <a:ext uri="{FF2B5EF4-FFF2-40B4-BE49-F238E27FC236}">
                <a16:creationId xmlns:a16="http://schemas.microsoft.com/office/drawing/2014/main" id="{D082C747-ADD0-4240-8670-CB25B4DFBF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8554" y="3442067"/>
            <a:ext cx="5817240" cy="3082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827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79D22-8934-4193-8E81-AEB7F39C95D6}"/>
              </a:ext>
            </a:extLst>
          </p:cNvPr>
          <p:cNvSpPr>
            <a:spLocks noGrp="1"/>
          </p:cNvSpPr>
          <p:nvPr>
            <p:ph type="ctrTitle"/>
          </p:nvPr>
        </p:nvSpPr>
        <p:spPr>
          <a:xfrm>
            <a:off x="1056220" y="1840667"/>
            <a:ext cx="10318418" cy="3529368"/>
          </a:xfrm>
        </p:spPr>
        <p:txBody>
          <a:bodyPr/>
          <a:lstStyle/>
          <a:p>
            <a:r>
              <a:rPr lang="es-ES" sz="6000" dirty="0"/>
              <a:t>Tecnología </a:t>
            </a:r>
            <a:br>
              <a:rPr lang="es-ES" sz="6000" dirty="0"/>
            </a:br>
            <a:r>
              <a:rPr lang="es-ES" sz="16600" dirty="0"/>
              <a:t>LCD</a:t>
            </a:r>
            <a:endParaRPr lang="gl-ES" sz="6000" dirty="0"/>
          </a:p>
        </p:txBody>
      </p:sp>
    </p:spTree>
    <p:extLst>
      <p:ext uri="{BB962C8B-B14F-4D97-AF65-F5344CB8AC3E}">
        <p14:creationId xmlns:p14="http://schemas.microsoft.com/office/powerpoint/2010/main" val="3127742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F4F233-264D-49C5-9226-5E9CD58E7A70}"/>
              </a:ext>
            </a:extLst>
          </p:cNvPr>
          <p:cNvSpPr>
            <a:spLocks noGrp="1"/>
          </p:cNvSpPr>
          <p:nvPr>
            <p:ph type="title"/>
          </p:nvPr>
        </p:nvSpPr>
        <p:spPr/>
        <p:txBody>
          <a:bodyPr/>
          <a:lstStyle/>
          <a:p>
            <a:r>
              <a:rPr lang="es-ES" dirty="0"/>
              <a:t>Posibilidades</a:t>
            </a:r>
            <a:endParaRPr lang="gl-ES" dirty="0"/>
          </a:p>
        </p:txBody>
      </p:sp>
      <p:sp>
        <p:nvSpPr>
          <p:cNvPr id="3" name="Marcador de contenido 2">
            <a:extLst>
              <a:ext uri="{FF2B5EF4-FFF2-40B4-BE49-F238E27FC236}">
                <a16:creationId xmlns:a16="http://schemas.microsoft.com/office/drawing/2014/main" id="{2606F3A3-6898-44CF-A71A-2A6D2080041C}"/>
              </a:ext>
            </a:extLst>
          </p:cNvPr>
          <p:cNvSpPr>
            <a:spLocks noGrp="1"/>
          </p:cNvSpPr>
          <p:nvPr>
            <p:ph idx="1"/>
          </p:nvPr>
        </p:nvSpPr>
        <p:spPr>
          <a:xfrm>
            <a:off x="1122483" y="1305531"/>
            <a:ext cx="10207579" cy="3593591"/>
          </a:xfrm>
        </p:spPr>
        <p:txBody>
          <a:bodyPr>
            <a:normAutofit lnSpcReduction="10000"/>
          </a:bodyPr>
          <a:lstStyle/>
          <a:p>
            <a:r>
              <a:rPr lang="es-ES" sz="2800" b="1" dirty="0"/>
              <a:t>La impresión 3D con resina</a:t>
            </a:r>
            <a:r>
              <a:rPr lang="es-ES" sz="2800" dirty="0"/>
              <a:t> deposita material igual que las impresoras FDM (</a:t>
            </a:r>
            <a:r>
              <a:rPr lang="es-ES" sz="2800" dirty="0" err="1"/>
              <a:t>fused</a:t>
            </a:r>
            <a:r>
              <a:rPr lang="es-ES" sz="2800" dirty="0"/>
              <a:t> </a:t>
            </a:r>
            <a:r>
              <a:rPr lang="es-ES" sz="2800" dirty="0" err="1"/>
              <a:t>deposition</a:t>
            </a:r>
            <a:r>
              <a:rPr lang="es-ES" sz="2800" dirty="0"/>
              <a:t> </a:t>
            </a:r>
            <a:r>
              <a:rPr lang="es-ES" sz="2800" dirty="0" err="1"/>
              <a:t>modeling</a:t>
            </a:r>
            <a:r>
              <a:rPr lang="es-ES" sz="2800" dirty="0"/>
              <a:t>). Resina vs filamentos termoplásticos.</a:t>
            </a:r>
          </a:p>
          <a:p>
            <a:r>
              <a:rPr lang="es-ES" sz="2800" dirty="0"/>
              <a:t>Este tipo de impresión no para </a:t>
            </a:r>
          </a:p>
          <a:p>
            <a:pPr marL="176213" lvl="1" indent="0">
              <a:buNone/>
            </a:pPr>
            <a:r>
              <a:rPr lang="es-ES" sz="2600" dirty="0"/>
              <a:t>de crecer, y no dejan de salir </a:t>
            </a:r>
          </a:p>
          <a:p>
            <a:pPr marL="176213" lvl="1" indent="0">
              <a:buNone/>
            </a:pPr>
            <a:r>
              <a:rPr lang="es-ES" sz="2600" dirty="0"/>
              <a:t>nuevos materiales con nuevas </a:t>
            </a:r>
          </a:p>
          <a:p>
            <a:pPr marL="176213" lvl="1" indent="0">
              <a:buNone/>
            </a:pPr>
            <a:r>
              <a:rPr lang="es-ES" sz="2600" dirty="0"/>
              <a:t>propiedades con nuevos colores.</a:t>
            </a:r>
          </a:p>
          <a:p>
            <a:endParaRPr lang="gl-ES" sz="2800" dirty="0"/>
          </a:p>
        </p:txBody>
      </p:sp>
      <p:pic>
        <p:nvPicPr>
          <p:cNvPr id="1026" name="Picture 2">
            <a:extLst>
              <a:ext uri="{FF2B5EF4-FFF2-40B4-BE49-F238E27FC236}">
                <a16:creationId xmlns:a16="http://schemas.microsoft.com/office/drawing/2014/main" id="{ACFEBAFC-43F2-0D43-B1DE-83F9A231B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6194" y="2491739"/>
            <a:ext cx="5796143" cy="36902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foto">
            <a:extLst>
              <a:ext uri="{FF2B5EF4-FFF2-40B4-BE49-F238E27FC236}">
                <a16:creationId xmlns:a16="http://schemas.microsoft.com/office/drawing/2014/main" id="{4598640A-F5D8-E040-A63A-B12F267293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842" y="4709160"/>
            <a:ext cx="3440430" cy="1965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247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AA13B8-4839-48F9-A542-419EBC9640C9}"/>
              </a:ext>
            </a:extLst>
          </p:cNvPr>
          <p:cNvSpPr>
            <a:spLocks noGrp="1"/>
          </p:cNvSpPr>
          <p:nvPr>
            <p:ph type="title"/>
          </p:nvPr>
        </p:nvSpPr>
        <p:spPr/>
        <p:txBody>
          <a:bodyPr/>
          <a:lstStyle/>
          <a:p>
            <a:r>
              <a:rPr lang="gl-ES" dirty="0"/>
              <a:t>IMPRESION ED LCD</a:t>
            </a:r>
          </a:p>
        </p:txBody>
      </p:sp>
      <p:sp>
        <p:nvSpPr>
          <p:cNvPr id="3" name="Marcador de contenido 2">
            <a:extLst>
              <a:ext uri="{FF2B5EF4-FFF2-40B4-BE49-F238E27FC236}">
                <a16:creationId xmlns:a16="http://schemas.microsoft.com/office/drawing/2014/main" id="{FC7BA3D1-EA49-4D5D-9104-3A3D97A02394}"/>
              </a:ext>
            </a:extLst>
          </p:cNvPr>
          <p:cNvSpPr>
            <a:spLocks noGrp="1"/>
          </p:cNvSpPr>
          <p:nvPr>
            <p:ph idx="1"/>
          </p:nvPr>
        </p:nvSpPr>
        <p:spPr>
          <a:xfrm>
            <a:off x="1251678" y="1874517"/>
            <a:ext cx="5016775" cy="4351338"/>
          </a:xfrm>
        </p:spPr>
        <p:txBody>
          <a:bodyPr>
            <a:normAutofit/>
          </a:bodyPr>
          <a:lstStyle/>
          <a:p>
            <a:r>
              <a:rPr lang="es-ES" sz="2800" dirty="0" err="1">
                <a:hlinkClick r:id="rId2"/>
              </a:rPr>
              <a:t>Anycubic</a:t>
            </a:r>
            <a:r>
              <a:rPr lang="es-ES" sz="2800" dirty="0">
                <a:hlinkClick r:id="rId2"/>
              </a:rPr>
              <a:t> </a:t>
            </a:r>
            <a:r>
              <a:rPr lang="es-ES" sz="2800" dirty="0" err="1">
                <a:hlinkClick r:id="rId2"/>
              </a:rPr>
              <a:t>Photon</a:t>
            </a:r>
            <a:r>
              <a:rPr lang="es-ES" sz="2800" dirty="0">
                <a:hlinkClick r:id="rId2"/>
              </a:rPr>
              <a:t> MONO</a:t>
            </a:r>
            <a:r>
              <a:rPr lang="es-ES" sz="2800" dirty="0"/>
              <a:t> es un ejemplo de impresora de resina con tecnología LCD. Deja pasar más luz, lo que a su vez te da la opción de usar tiempos de exposición más cortos para la resina.</a:t>
            </a:r>
            <a:endParaRPr lang="gl-ES" sz="2800" dirty="0"/>
          </a:p>
        </p:txBody>
      </p:sp>
      <p:pic>
        <p:nvPicPr>
          <p:cNvPr id="4" name="Imagen 3">
            <a:extLst>
              <a:ext uri="{FF2B5EF4-FFF2-40B4-BE49-F238E27FC236}">
                <a16:creationId xmlns:a16="http://schemas.microsoft.com/office/drawing/2014/main" id="{D80F1F9C-994E-406B-9D9A-31CF142A23BF}"/>
              </a:ext>
            </a:extLst>
          </p:cNvPr>
          <p:cNvPicPr>
            <a:picLocks noChangeAspect="1"/>
          </p:cNvPicPr>
          <p:nvPr/>
        </p:nvPicPr>
        <p:blipFill rotWithShape="1">
          <a:blip r:embed="rId3"/>
          <a:srcRect l="23041" r="25133"/>
          <a:stretch/>
        </p:blipFill>
        <p:spPr>
          <a:xfrm>
            <a:off x="7095268" y="1082069"/>
            <a:ext cx="3929275" cy="5393546"/>
          </a:xfrm>
          <a:prstGeom prst="rect">
            <a:avLst/>
          </a:prstGeom>
        </p:spPr>
      </p:pic>
    </p:spTree>
    <p:extLst>
      <p:ext uri="{BB962C8B-B14F-4D97-AF65-F5344CB8AC3E}">
        <p14:creationId xmlns:p14="http://schemas.microsoft.com/office/powerpoint/2010/main" val="36598132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6310F-CAC9-43A6-B1CA-B956A1C8A9D2}"/>
              </a:ext>
            </a:extLst>
          </p:cNvPr>
          <p:cNvSpPr>
            <a:spLocks noGrp="1"/>
          </p:cNvSpPr>
          <p:nvPr>
            <p:ph type="title"/>
          </p:nvPr>
        </p:nvSpPr>
        <p:spPr/>
        <p:txBody>
          <a:bodyPr/>
          <a:lstStyle/>
          <a:p>
            <a:r>
              <a:rPr lang="gl-ES" dirty="0"/>
              <a:t>Impresión LCD</a:t>
            </a:r>
          </a:p>
        </p:txBody>
      </p:sp>
      <p:sp>
        <p:nvSpPr>
          <p:cNvPr id="3" name="Marcador de contenido 2">
            <a:extLst>
              <a:ext uri="{FF2B5EF4-FFF2-40B4-BE49-F238E27FC236}">
                <a16:creationId xmlns:a16="http://schemas.microsoft.com/office/drawing/2014/main" id="{6F96BBE1-0476-4587-9A6A-BE6902B88C66}"/>
              </a:ext>
            </a:extLst>
          </p:cNvPr>
          <p:cNvSpPr>
            <a:spLocks noGrp="1"/>
          </p:cNvSpPr>
          <p:nvPr>
            <p:ph idx="1"/>
          </p:nvPr>
        </p:nvSpPr>
        <p:spPr>
          <a:xfrm>
            <a:off x="1251678" y="1690688"/>
            <a:ext cx="4123688" cy="4784927"/>
          </a:xfrm>
        </p:spPr>
        <p:txBody>
          <a:bodyPr>
            <a:normAutofit lnSpcReduction="10000"/>
          </a:bodyPr>
          <a:lstStyle/>
          <a:p>
            <a:pPr fontAlgn="base"/>
            <a:r>
              <a:rPr lang="es-ES" dirty="0"/>
              <a:t>Los dispositivos LCD son los mismos que se emplean en pantallas móviles o paneles de TV o ordenador, por lo </a:t>
            </a:r>
            <a:r>
              <a:rPr lang="es-ES" b="1" dirty="0"/>
              <a:t>que el coste es muy inferior al de los dispositivos DMD</a:t>
            </a:r>
            <a:r>
              <a:rPr lang="es-ES" dirty="0"/>
              <a:t>. Además, están disponibles en tamaños desde las 3” hasta las 80”, por lo que </a:t>
            </a:r>
            <a:r>
              <a:rPr lang="es-ES" b="1" dirty="0"/>
              <a:t>la proyección es directa y perpendicular a la base en toda la superficie</a:t>
            </a:r>
            <a:r>
              <a:rPr lang="es-ES" dirty="0"/>
              <a:t>. Esto </a:t>
            </a:r>
            <a:r>
              <a:rPr lang="es-ES" b="1" dirty="0"/>
              <a:t>evita el uso de caros y complejos sistemas de lentes de proyección</a:t>
            </a:r>
            <a:r>
              <a:rPr lang="es-ES" dirty="0"/>
              <a:t> </a:t>
            </a:r>
            <a:r>
              <a:rPr lang="es-ES" b="1" dirty="0"/>
              <a:t>y las distorsiones</a:t>
            </a:r>
            <a:r>
              <a:rPr lang="es-ES" dirty="0"/>
              <a:t> que provocan en las piezas producidas mediante DLP.</a:t>
            </a:r>
          </a:p>
        </p:txBody>
      </p:sp>
      <p:sp>
        <p:nvSpPr>
          <p:cNvPr id="4" name="Marcador de contenido 2">
            <a:extLst>
              <a:ext uri="{FF2B5EF4-FFF2-40B4-BE49-F238E27FC236}">
                <a16:creationId xmlns:a16="http://schemas.microsoft.com/office/drawing/2014/main" id="{B6BC2B2D-9493-4C7F-AB59-D62BF46769B0}"/>
              </a:ext>
            </a:extLst>
          </p:cNvPr>
          <p:cNvSpPr txBox="1">
            <a:spLocks/>
          </p:cNvSpPr>
          <p:nvPr/>
        </p:nvSpPr>
        <p:spPr>
          <a:xfrm>
            <a:off x="838200" y="1690688"/>
            <a:ext cx="105156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gl-ES" dirty="0"/>
          </a:p>
        </p:txBody>
      </p:sp>
      <p:pic>
        <p:nvPicPr>
          <p:cNvPr id="10242" name="Picture 2">
            <a:extLst>
              <a:ext uri="{FF2B5EF4-FFF2-40B4-BE49-F238E27FC236}">
                <a16:creationId xmlns:a16="http://schemas.microsoft.com/office/drawing/2014/main" id="{9C453E14-40E8-6648-85C1-262F20DC1A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1278" y="2088990"/>
            <a:ext cx="6096000" cy="387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77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96310F-CAC9-43A6-B1CA-B956A1C8A9D2}"/>
              </a:ext>
            </a:extLst>
          </p:cNvPr>
          <p:cNvSpPr>
            <a:spLocks noGrp="1"/>
          </p:cNvSpPr>
          <p:nvPr>
            <p:ph type="title"/>
          </p:nvPr>
        </p:nvSpPr>
        <p:spPr/>
        <p:txBody>
          <a:bodyPr/>
          <a:lstStyle/>
          <a:p>
            <a:r>
              <a:rPr lang="gl-ES" dirty="0"/>
              <a:t>Impresión LCD</a:t>
            </a:r>
          </a:p>
        </p:txBody>
      </p:sp>
      <p:sp>
        <p:nvSpPr>
          <p:cNvPr id="3" name="Marcador de contenido 2">
            <a:extLst>
              <a:ext uri="{FF2B5EF4-FFF2-40B4-BE49-F238E27FC236}">
                <a16:creationId xmlns:a16="http://schemas.microsoft.com/office/drawing/2014/main" id="{6F96BBE1-0476-4587-9A6A-BE6902B88C66}"/>
              </a:ext>
            </a:extLst>
          </p:cNvPr>
          <p:cNvSpPr>
            <a:spLocks noGrp="1"/>
          </p:cNvSpPr>
          <p:nvPr>
            <p:ph idx="1"/>
          </p:nvPr>
        </p:nvSpPr>
        <p:spPr>
          <a:xfrm>
            <a:off x="1251678" y="1690688"/>
            <a:ext cx="3202756" cy="4784927"/>
          </a:xfrm>
        </p:spPr>
        <p:txBody>
          <a:bodyPr>
            <a:normAutofit/>
          </a:bodyPr>
          <a:lstStyle/>
          <a:p>
            <a:pPr fontAlgn="base"/>
            <a:r>
              <a:rPr lang="es-ES" dirty="0"/>
              <a:t>Entre sus principales ventajas destacan su </a:t>
            </a:r>
            <a:r>
              <a:rPr lang="es-ES" b="1" dirty="0"/>
              <a:t>alta velocidad de impresión y su bajo coste</a:t>
            </a:r>
            <a:r>
              <a:rPr lang="es-ES" dirty="0"/>
              <a:t>. </a:t>
            </a:r>
          </a:p>
        </p:txBody>
      </p:sp>
      <p:sp>
        <p:nvSpPr>
          <p:cNvPr id="4" name="Marcador de contenido 2">
            <a:extLst>
              <a:ext uri="{FF2B5EF4-FFF2-40B4-BE49-F238E27FC236}">
                <a16:creationId xmlns:a16="http://schemas.microsoft.com/office/drawing/2014/main" id="{B6BC2B2D-9493-4C7F-AB59-D62BF46769B0}"/>
              </a:ext>
            </a:extLst>
          </p:cNvPr>
          <p:cNvSpPr txBox="1">
            <a:spLocks/>
          </p:cNvSpPr>
          <p:nvPr/>
        </p:nvSpPr>
        <p:spPr>
          <a:xfrm>
            <a:off x="838200" y="1690688"/>
            <a:ext cx="10515600" cy="44862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gl-ES" dirty="0"/>
          </a:p>
        </p:txBody>
      </p:sp>
      <p:pic>
        <p:nvPicPr>
          <p:cNvPr id="11266" name="Picture 2" descr="impresora 3d resina">
            <a:extLst>
              <a:ext uri="{FF2B5EF4-FFF2-40B4-BE49-F238E27FC236}">
                <a16:creationId xmlns:a16="http://schemas.microsoft.com/office/drawing/2014/main" id="{4C19E742-CBFD-1149-B9E7-6189346B0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9544" y="1378948"/>
            <a:ext cx="7070272" cy="5302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60710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9D5EF8-0F17-46A1-8E83-A39F5CC7F4FC}"/>
              </a:ext>
            </a:extLst>
          </p:cNvPr>
          <p:cNvSpPr>
            <a:spLocks noGrp="1"/>
          </p:cNvSpPr>
          <p:nvPr>
            <p:ph type="title"/>
          </p:nvPr>
        </p:nvSpPr>
        <p:spPr/>
        <p:txBody>
          <a:bodyPr/>
          <a:lstStyle/>
          <a:p>
            <a:r>
              <a:rPr lang="gl-ES" dirty="0"/>
              <a:t>Impresión LCD</a:t>
            </a:r>
          </a:p>
        </p:txBody>
      </p:sp>
      <p:sp>
        <p:nvSpPr>
          <p:cNvPr id="3" name="Marcador de contenido 2">
            <a:extLst>
              <a:ext uri="{FF2B5EF4-FFF2-40B4-BE49-F238E27FC236}">
                <a16:creationId xmlns:a16="http://schemas.microsoft.com/office/drawing/2014/main" id="{10D280D5-710A-446D-9DBC-1BD6507BF9FF}"/>
              </a:ext>
            </a:extLst>
          </p:cNvPr>
          <p:cNvSpPr>
            <a:spLocks noGrp="1"/>
          </p:cNvSpPr>
          <p:nvPr>
            <p:ph idx="1"/>
          </p:nvPr>
        </p:nvSpPr>
        <p:spPr>
          <a:xfrm>
            <a:off x="1251678" y="1528011"/>
            <a:ext cx="10178322" cy="4351581"/>
          </a:xfrm>
        </p:spPr>
        <p:txBody>
          <a:bodyPr>
            <a:normAutofit/>
          </a:bodyPr>
          <a:lstStyle/>
          <a:p>
            <a:pPr fontAlgn="base"/>
            <a:r>
              <a:rPr lang="es-ES" sz="2800" dirty="0"/>
              <a:t>Todo esto ha provocado que su crecimiento en los últimos años no sólo </a:t>
            </a:r>
            <a:r>
              <a:rPr lang="es-ES" sz="2800" b="1" dirty="0"/>
              <a:t>haya desplazado a la tecnología DLP</a:t>
            </a:r>
            <a:r>
              <a:rPr lang="es-ES" sz="2800" dirty="0"/>
              <a:t> sino que esté </a:t>
            </a:r>
            <a:r>
              <a:rPr lang="es-ES" sz="2800" b="1" dirty="0"/>
              <a:t>empezando a reemplazar a la tecnología SLA en sectores como el de la odontología</a:t>
            </a:r>
            <a:r>
              <a:rPr lang="es-ES" sz="2800" dirty="0"/>
              <a:t>, donde la tecnología SLA es un estándar.</a:t>
            </a:r>
          </a:p>
        </p:txBody>
      </p:sp>
      <p:pic>
        <p:nvPicPr>
          <p:cNvPr id="12290" name="Picture 2" descr="resinas 3d compatibles Férulas fabricadas con HARZ Labs Dental Clear Resin">
            <a:extLst>
              <a:ext uri="{FF2B5EF4-FFF2-40B4-BE49-F238E27FC236}">
                <a16:creationId xmlns:a16="http://schemas.microsoft.com/office/drawing/2014/main" id="{2F9BDD2C-99BF-1342-9318-854A750285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20" y="4167049"/>
            <a:ext cx="3316971" cy="269095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resinas 3d compatibles Harz Labs Dental Pink Resin">
            <a:extLst>
              <a:ext uri="{FF2B5EF4-FFF2-40B4-BE49-F238E27FC236}">
                <a16:creationId xmlns:a16="http://schemas.microsoft.com/office/drawing/2014/main" id="{E5CEC0BB-B992-044D-B027-2A00B153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154" y="4167047"/>
            <a:ext cx="3561812" cy="2671359"/>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resinas 3d compatibles HARZ Labs Dental Sand Resin">
            <a:extLst>
              <a:ext uri="{FF2B5EF4-FFF2-40B4-BE49-F238E27FC236}">
                <a16:creationId xmlns:a16="http://schemas.microsoft.com/office/drawing/2014/main" id="{6F586C69-36C2-D14D-A803-D7199F8F0E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08412" y="4158037"/>
            <a:ext cx="3822034" cy="2708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620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979D22-8934-4193-8E81-AEB7F39C95D6}"/>
              </a:ext>
            </a:extLst>
          </p:cNvPr>
          <p:cNvSpPr>
            <a:spLocks noGrp="1"/>
          </p:cNvSpPr>
          <p:nvPr>
            <p:ph type="ctrTitle"/>
          </p:nvPr>
        </p:nvSpPr>
        <p:spPr>
          <a:xfrm>
            <a:off x="1056220" y="1840667"/>
            <a:ext cx="10318418" cy="3529368"/>
          </a:xfrm>
        </p:spPr>
        <p:txBody>
          <a:bodyPr/>
          <a:lstStyle/>
          <a:p>
            <a:r>
              <a:rPr lang="es-ES" sz="8800" dirty="0"/>
              <a:t>MODO</a:t>
            </a:r>
            <a:br>
              <a:rPr lang="es-ES" sz="8800" dirty="0"/>
            </a:br>
            <a:r>
              <a:rPr lang="es-ES" sz="8800" dirty="0"/>
              <a:t>de</a:t>
            </a:r>
            <a:br>
              <a:rPr lang="es-ES" sz="8800" dirty="0"/>
            </a:br>
            <a:r>
              <a:rPr lang="es-ES" sz="8800" dirty="0"/>
              <a:t>EMPLEO</a:t>
            </a:r>
            <a:br>
              <a:rPr lang="es-ES" sz="6000" dirty="0"/>
            </a:br>
            <a:endParaRPr lang="gl-ES" sz="6000" dirty="0"/>
          </a:p>
        </p:txBody>
      </p:sp>
    </p:spTree>
    <p:extLst>
      <p:ext uri="{BB962C8B-B14F-4D97-AF65-F5344CB8AC3E}">
        <p14:creationId xmlns:p14="http://schemas.microsoft.com/office/powerpoint/2010/main" val="20045949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2D24AE-54E2-48BB-8184-819E9374A533}"/>
              </a:ext>
            </a:extLst>
          </p:cNvPr>
          <p:cNvSpPr>
            <a:spLocks noGrp="1"/>
          </p:cNvSpPr>
          <p:nvPr>
            <p:ph type="title"/>
          </p:nvPr>
        </p:nvSpPr>
        <p:spPr/>
        <p:txBody>
          <a:bodyPr>
            <a:normAutofit/>
          </a:bodyPr>
          <a:lstStyle/>
          <a:p>
            <a:r>
              <a:rPr lang="es-ES" b="1" dirty="0"/>
              <a:t>¿Qué tener en cuenta a la hora de empezar a imprimir con resina?</a:t>
            </a:r>
            <a:endParaRPr lang="gl-ES" dirty="0"/>
          </a:p>
        </p:txBody>
      </p:sp>
      <p:sp>
        <p:nvSpPr>
          <p:cNvPr id="3" name="Marcador de contenido 2">
            <a:extLst>
              <a:ext uri="{FF2B5EF4-FFF2-40B4-BE49-F238E27FC236}">
                <a16:creationId xmlns:a16="http://schemas.microsoft.com/office/drawing/2014/main" id="{0197513F-2721-4BAB-9AC2-8CADC5BC0652}"/>
              </a:ext>
            </a:extLst>
          </p:cNvPr>
          <p:cNvSpPr>
            <a:spLocks noGrp="1"/>
          </p:cNvSpPr>
          <p:nvPr>
            <p:ph idx="1"/>
          </p:nvPr>
        </p:nvSpPr>
        <p:spPr/>
        <p:txBody>
          <a:bodyPr>
            <a:normAutofit/>
          </a:bodyPr>
          <a:lstStyle/>
          <a:p>
            <a:r>
              <a:rPr lang="es-ES" sz="2800" dirty="0"/>
              <a:t>Cuando nos planteamos como imprimir con resina, hay una cosa que debemos tener muy clara, y es la </a:t>
            </a:r>
            <a:r>
              <a:rPr lang="es-ES" sz="2800" b="1" dirty="0"/>
              <a:t>tecnología de la impresora 3D</a:t>
            </a:r>
            <a:r>
              <a:rPr lang="es-ES" sz="2800" dirty="0"/>
              <a:t>.</a:t>
            </a:r>
          </a:p>
          <a:p>
            <a:r>
              <a:rPr lang="es-ES" sz="2800" dirty="0"/>
              <a:t>En la impresión 3D con resina, contamos con varias tecnologías, y es fundamental que conozcamos sus diferencias para poder decidir cual es la mejor </a:t>
            </a:r>
            <a:r>
              <a:rPr lang="es-ES" sz="2800" b="1" dirty="0">
                <a:hlinkClick r:id="rId2"/>
              </a:rPr>
              <a:t>impresora 3D de resina</a:t>
            </a:r>
            <a:r>
              <a:rPr lang="es-ES" sz="2800" dirty="0"/>
              <a:t> para nuestras necesidades.</a:t>
            </a:r>
          </a:p>
          <a:p>
            <a:endParaRPr lang="gl-ES" sz="2800" dirty="0"/>
          </a:p>
        </p:txBody>
      </p:sp>
    </p:spTree>
    <p:extLst>
      <p:ext uri="{BB962C8B-B14F-4D97-AF65-F5344CB8AC3E}">
        <p14:creationId xmlns:p14="http://schemas.microsoft.com/office/powerpoint/2010/main" val="3463028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87CFC1-7DBE-4792-8917-96729B3EADE8}"/>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D4ED754C-1D60-46CB-887E-5FC65FD6A299}"/>
              </a:ext>
            </a:extLst>
          </p:cNvPr>
          <p:cNvSpPr>
            <a:spLocks noGrp="1"/>
          </p:cNvSpPr>
          <p:nvPr>
            <p:ph idx="1"/>
          </p:nvPr>
        </p:nvSpPr>
        <p:spPr/>
        <p:txBody>
          <a:bodyPr/>
          <a:lstStyle/>
          <a:p>
            <a:endParaRPr lang="gl-ES"/>
          </a:p>
        </p:txBody>
      </p:sp>
      <p:pic>
        <p:nvPicPr>
          <p:cNvPr id="2050" name="Picture 2" descr="IMAGEN-RESINA">
            <a:extLst>
              <a:ext uri="{FF2B5EF4-FFF2-40B4-BE49-F238E27FC236}">
                <a16:creationId xmlns:a16="http://schemas.microsoft.com/office/drawing/2014/main" id="{CE5210B7-DEB2-485A-B7D5-93A71B01F4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1678" y="0"/>
            <a:ext cx="1029365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928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BBD74A2-8E63-4A9D-BBD9-23AB726CAAD7}"/>
              </a:ext>
            </a:extLst>
          </p:cNvPr>
          <p:cNvSpPr>
            <a:spLocks noGrp="1"/>
          </p:cNvSpPr>
          <p:nvPr>
            <p:ph idx="1"/>
          </p:nvPr>
        </p:nvSpPr>
        <p:spPr/>
        <p:txBody>
          <a:bodyPr>
            <a:normAutofit/>
          </a:bodyPr>
          <a:lstStyle/>
          <a:p>
            <a:r>
              <a:rPr lang="es-ES" b="1" dirty="0"/>
              <a:t>Este tipo de impresoras suelen ir recubiertas por una carcasa especial de plástico</a:t>
            </a:r>
            <a:r>
              <a:rPr lang="es-ES" dirty="0"/>
              <a:t>, preparada para evitar que la luz que pueda llegar del exterior, no incida directamente en la impresión y pueda provocar fallos y errores en la impresión de la pieza.</a:t>
            </a:r>
          </a:p>
          <a:p>
            <a:r>
              <a:rPr lang="es-ES" dirty="0"/>
              <a:t>Unas de sus ventajas podría ser que se </a:t>
            </a:r>
            <a:r>
              <a:rPr lang="es-ES" b="1" dirty="0"/>
              <a:t>trabaja con alturas de capa diez veces menores a las de una impresora 3D FDM</a:t>
            </a:r>
            <a:r>
              <a:rPr lang="es-ES" dirty="0"/>
              <a:t>, por lo que podemos imprimir </a:t>
            </a:r>
            <a:r>
              <a:rPr lang="es-ES" b="1" dirty="0"/>
              <a:t>piezas muy pequeñas con mucho más detalle</a:t>
            </a:r>
            <a:r>
              <a:rPr lang="es-ES" dirty="0"/>
              <a:t>.</a:t>
            </a:r>
          </a:p>
          <a:p>
            <a:r>
              <a:rPr lang="es-ES" dirty="0"/>
              <a:t>En general, hay impresoras SLA menos económicas que las </a:t>
            </a:r>
            <a:r>
              <a:rPr lang="es-ES" dirty="0">
                <a:hlinkClick r:id="rId2"/>
              </a:rPr>
              <a:t>impresoras 3D FDM</a:t>
            </a:r>
            <a:r>
              <a:rPr lang="es-ES" dirty="0"/>
              <a:t>. Las impresoras de resina a menudo se pueden encontrar en un </a:t>
            </a:r>
            <a:r>
              <a:rPr lang="es-ES" b="1" dirty="0"/>
              <a:t>contexto profesional</a:t>
            </a:r>
            <a:r>
              <a:rPr lang="es-ES" dirty="0"/>
              <a:t>, aunque los precios han bajado bastante en los últimos años.</a:t>
            </a:r>
          </a:p>
          <a:p>
            <a:endParaRPr lang="gl-ES" dirty="0"/>
          </a:p>
        </p:txBody>
      </p:sp>
      <p:sp>
        <p:nvSpPr>
          <p:cNvPr id="4" name="Título 1">
            <a:extLst>
              <a:ext uri="{FF2B5EF4-FFF2-40B4-BE49-F238E27FC236}">
                <a16:creationId xmlns:a16="http://schemas.microsoft.com/office/drawing/2014/main" id="{12933737-2352-8943-8AC1-69CAE114FD18}"/>
              </a:ext>
            </a:extLst>
          </p:cNvPr>
          <p:cNvSpPr>
            <a:spLocks noGrp="1"/>
          </p:cNvSpPr>
          <p:nvPr>
            <p:ph type="title"/>
          </p:nvPr>
        </p:nvSpPr>
        <p:spPr>
          <a:xfrm>
            <a:off x="1251678" y="382385"/>
            <a:ext cx="10178322" cy="1492132"/>
          </a:xfrm>
        </p:spPr>
        <p:txBody>
          <a:bodyPr>
            <a:normAutofit/>
          </a:bodyPr>
          <a:lstStyle/>
          <a:p>
            <a:r>
              <a:rPr lang="es-ES" b="1" dirty="0"/>
              <a:t>¿Qué tener en cuenta a la hora de empezar a imprimir con resina?</a:t>
            </a:r>
            <a:endParaRPr lang="gl-ES" dirty="0"/>
          </a:p>
        </p:txBody>
      </p:sp>
    </p:spTree>
    <p:extLst>
      <p:ext uri="{BB962C8B-B14F-4D97-AF65-F5344CB8AC3E}">
        <p14:creationId xmlns:p14="http://schemas.microsoft.com/office/powerpoint/2010/main" val="11311495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E95246-0BCB-4C52-9AEF-9D77A573074B}"/>
              </a:ext>
            </a:extLst>
          </p:cNvPr>
          <p:cNvSpPr>
            <a:spLocks noGrp="1"/>
          </p:cNvSpPr>
          <p:nvPr>
            <p:ph type="title"/>
          </p:nvPr>
        </p:nvSpPr>
        <p:spPr/>
        <p:txBody>
          <a:bodyPr/>
          <a:lstStyle/>
          <a:p>
            <a:endParaRPr lang="gl-ES"/>
          </a:p>
        </p:txBody>
      </p:sp>
      <p:pic>
        <p:nvPicPr>
          <p:cNvPr id="4" name="Elementos multimedia en línea 3" title="CÓMO EMPEZAR A IMPRIMIR CON RESINA ▶ GUÍA INICIACIÓN 3D ✅ ( Puntos Clave)">
            <a:hlinkClick r:id="" action="ppaction://media"/>
            <a:extLst>
              <a:ext uri="{FF2B5EF4-FFF2-40B4-BE49-F238E27FC236}">
                <a16:creationId xmlns:a16="http://schemas.microsoft.com/office/drawing/2014/main" id="{9DD0DB4A-9D1D-4070-B9BD-F1D5007B92C9}"/>
              </a:ext>
            </a:extLst>
          </p:cNvPr>
          <p:cNvPicPr>
            <a:picLocks noGrp="1" noRot="1" noChangeAspect="1"/>
          </p:cNvPicPr>
          <p:nvPr>
            <p:ph idx="1"/>
            <a:videoFile r:link="rId1"/>
          </p:nvPr>
        </p:nvPicPr>
        <p:blipFill>
          <a:blip r:embed="rId3"/>
          <a:stretch>
            <a:fillRect/>
          </a:stretch>
        </p:blipFill>
        <p:spPr>
          <a:xfrm>
            <a:off x="1251678" y="0"/>
            <a:ext cx="10623490" cy="6858000"/>
          </a:xfrm>
          <a:prstGeom prst="rect">
            <a:avLst/>
          </a:prstGeom>
        </p:spPr>
      </p:pic>
    </p:spTree>
    <p:extLst>
      <p:ext uri="{BB962C8B-B14F-4D97-AF65-F5344CB8AC3E}">
        <p14:creationId xmlns:p14="http://schemas.microsoft.com/office/powerpoint/2010/main" val="3172584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A06657-645C-4755-80F1-37675054D0A3}"/>
              </a:ext>
            </a:extLst>
          </p:cNvPr>
          <p:cNvSpPr>
            <a:spLocks noGrp="1"/>
          </p:cNvSpPr>
          <p:nvPr>
            <p:ph type="title"/>
          </p:nvPr>
        </p:nvSpPr>
        <p:spPr/>
        <p:txBody>
          <a:bodyPr>
            <a:normAutofit/>
          </a:bodyPr>
          <a:lstStyle/>
          <a:p>
            <a:r>
              <a:rPr lang="es-ES" b="1" dirty="0"/>
              <a:t>Problemas frecuentes al usar una impresora de resina</a:t>
            </a:r>
            <a:endParaRPr lang="gl-ES" dirty="0"/>
          </a:p>
        </p:txBody>
      </p:sp>
      <p:sp>
        <p:nvSpPr>
          <p:cNvPr id="3" name="Marcador de contenido 2">
            <a:extLst>
              <a:ext uri="{FF2B5EF4-FFF2-40B4-BE49-F238E27FC236}">
                <a16:creationId xmlns:a16="http://schemas.microsoft.com/office/drawing/2014/main" id="{CB48990D-7542-48BC-AB3F-759701C715B9}"/>
              </a:ext>
            </a:extLst>
          </p:cNvPr>
          <p:cNvSpPr>
            <a:spLocks noGrp="1"/>
          </p:cNvSpPr>
          <p:nvPr>
            <p:ph idx="1"/>
          </p:nvPr>
        </p:nvSpPr>
        <p:spPr/>
        <p:txBody>
          <a:bodyPr>
            <a:normAutofit/>
          </a:bodyPr>
          <a:lstStyle/>
          <a:p>
            <a:r>
              <a:rPr lang="es-ES" sz="2800" dirty="0"/>
              <a:t>El uso de una impresora 3D de resina es muy sencillo. </a:t>
            </a:r>
          </a:p>
          <a:p>
            <a:r>
              <a:rPr lang="es-ES" sz="2800" dirty="0"/>
              <a:t>Presenta menos fallos de funcionamiento que otros modelos y tecnologías. </a:t>
            </a:r>
          </a:p>
          <a:p>
            <a:r>
              <a:rPr lang="es-ES" sz="2800" dirty="0"/>
              <a:t>Pueden surgir imprevistos durante su manipulación. </a:t>
            </a:r>
          </a:p>
          <a:p>
            <a:r>
              <a:rPr lang="es-ES" sz="2800" dirty="0"/>
              <a:t>Como queremos que no tengas ningún problema, en esta sección daremos respuesta a los inconvenientes más comunes.</a:t>
            </a:r>
            <a:endParaRPr lang="gl-ES" sz="2800" dirty="0"/>
          </a:p>
        </p:txBody>
      </p:sp>
    </p:spTree>
    <p:extLst>
      <p:ext uri="{BB962C8B-B14F-4D97-AF65-F5344CB8AC3E}">
        <p14:creationId xmlns:p14="http://schemas.microsoft.com/office/powerpoint/2010/main" val="1768710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105336-3BE8-41D8-A6A4-8C1FD7E33550}"/>
              </a:ext>
            </a:extLst>
          </p:cNvPr>
          <p:cNvSpPr>
            <a:spLocks noGrp="1"/>
          </p:cNvSpPr>
          <p:nvPr>
            <p:ph type="title"/>
          </p:nvPr>
        </p:nvSpPr>
        <p:spPr/>
        <p:txBody>
          <a:bodyPr/>
          <a:lstStyle/>
          <a:p>
            <a:r>
              <a:rPr lang="es-ES" b="1" dirty="0"/>
              <a:t>¿Qué tipos de impresora 3D resina hay?</a:t>
            </a:r>
            <a:endParaRPr lang="gl-ES" dirty="0"/>
          </a:p>
        </p:txBody>
      </p:sp>
      <p:sp>
        <p:nvSpPr>
          <p:cNvPr id="3" name="Marcador de contenido 2">
            <a:extLst>
              <a:ext uri="{FF2B5EF4-FFF2-40B4-BE49-F238E27FC236}">
                <a16:creationId xmlns:a16="http://schemas.microsoft.com/office/drawing/2014/main" id="{323D239A-E2CE-4C07-AC2C-19EA9BE8AB93}"/>
              </a:ext>
            </a:extLst>
          </p:cNvPr>
          <p:cNvSpPr>
            <a:spLocks noGrp="1"/>
          </p:cNvSpPr>
          <p:nvPr>
            <p:ph idx="1"/>
          </p:nvPr>
        </p:nvSpPr>
        <p:spPr>
          <a:xfrm>
            <a:off x="1251678" y="2128069"/>
            <a:ext cx="10178322" cy="4419599"/>
          </a:xfrm>
        </p:spPr>
        <p:txBody>
          <a:bodyPr>
            <a:normAutofit lnSpcReduction="10000"/>
          </a:bodyPr>
          <a:lstStyle/>
          <a:p>
            <a:pPr marL="0" indent="0">
              <a:buNone/>
            </a:pPr>
            <a:r>
              <a:rPr lang="es-ES" sz="2800" dirty="0"/>
              <a:t>Podemos clasificar la impresoras de resina atendiendo a múltiples factores:</a:t>
            </a:r>
          </a:p>
          <a:p>
            <a:r>
              <a:rPr lang="es-ES" sz="2800" dirty="0"/>
              <a:t>Las diferencias de impresoras </a:t>
            </a:r>
            <a:br>
              <a:rPr lang="es-ES" sz="2800" dirty="0"/>
            </a:br>
            <a:r>
              <a:rPr lang="es-ES" sz="2800" dirty="0"/>
              <a:t>3D de resina dan lugar a una </a:t>
            </a:r>
            <a:br>
              <a:rPr lang="es-ES" sz="2800" dirty="0"/>
            </a:br>
            <a:r>
              <a:rPr lang="es-ES" sz="2800" dirty="0"/>
              <a:t>gran </a:t>
            </a:r>
            <a:r>
              <a:rPr lang="es-ES" sz="2800" b="1" dirty="0"/>
              <a:t>variación de tamaños</a:t>
            </a:r>
            <a:r>
              <a:rPr lang="es-ES" sz="2800" dirty="0"/>
              <a:t>. </a:t>
            </a:r>
          </a:p>
          <a:p>
            <a:r>
              <a:rPr lang="es-ES" sz="2800" dirty="0"/>
              <a:t>También de </a:t>
            </a:r>
            <a:r>
              <a:rPr lang="es-ES" sz="2800" b="1" dirty="0"/>
              <a:t>modos de uso y </a:t>
            </a:r>
            <a:br>
              <a:rPr lang="es-ES" sz="2800" b="1" dirty="0"/>
            </a:br>
            <a:r>
              <a:rPr lang="es-ES" sz="2800" b="1" dirty="0"/>
              <a:t>materiales</a:t>
            </a:r>
            <a:r>
              <a:rPr lang="es-ES" sz="2800" dirty="0"/>
              <a:t> para las máquinas. </a:t>
            </a:r>
          </a:p>
          <a:p>
            <a:r>
              <a:rPr lang="es-ES" sz="2800" dirty="0"/>
              <a:t>Forma de </a:t>
            </a:r>
            <a:r>
              <a:rPr lang="es-ES" sz="2800" b="1" dirty="0"/>
              <a:t>proyección de la </a:t>
            </a:r>
            <a:br>
              <a:rPr lang="es-ES" sz="2800" b="1" dirty="0"/>
            </a:br>
            <a:r>
              <a:rPr lang="es-ES" sz="2800" b="1" dirty="0"/>
              <a:t>luz </a:t>
            </a:r>
            <a:r>
              <a:rPr lang="es-ES" sz="2800" dirty="0"/>
              <a:t>que presentan.</a:t>
            </a:r>
            <a:endParaRPr lang="gl-ES" sz="2800" dirty="0"/>
          </a:p>
        </p:txBody>
      </p:sp>
      <p:pic>
        <p:nvPicPr>
          <p:cNvPr id="1026" name="Picture 2" descr="https://image.jimcdn.com/app/cms/image/transf/dimension=940x10000:format=png/path/s46adb1a4c114f4c4/image/i9afa4dec5649c8ef/version/1550020555/image.png">
            <a:extLst>
              <a:ext uri="{FF2B5EF4-FFF2-40B4-BE49-F238E27FC236}">
                <a16:creationId xmlns:a16="http://schemas.microsoft.com/office/drawing/2014/main" id="{96077930-5E95-4729-A957-CA2772364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82903"/>
            <a:ext cx="5774608" cy="3464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490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D6C49C7-B4CE-4B73-9D5A-01EE96405F39}"/>
              </a:ext>
            </a:extLst>
          </p:cNvPr>
          <p:cNvSpPr>
            <a:spLocks noGrp="1"/>
          </p:cNvSpPr>
          <p:nvPr>
            <p:ph type="title"/>
          </p:nvPr>
        </p:nvSpPr>
        <p:spPr/>
        <p:txBody>
          <a:bodyPr>
            <a:noAutofit/>
          </a:bodyPr>
          <a:lstStyle/>
          <a:p>
            <a:r>
              <a:rPr lang="es-ES" sz="4000" dirty="0"/>
              <a:t>Proceso básico de </a:t>
            </a:r>
            <a:r>
              <a:rPr lang="es-ES" sz="4000" dirty="0" err="1"/>
              <a:t>post-procesamiento</a:t>
            </a:r>
            <a:r>
              <a:rPr lang="es-ES" sz="4000" dirty="0"/>
              <a:t> de piezas impresas en resina:</a:t>
            </a:r>
            <a:br>
              <a:rPr lang="es-ES" sz="4000" dirty="0"/>
            </a:br>
            <a:endParaRPr lang="gl-ES" sz="4000" dirty="0"/>
          </a:p>
        </p:txBody>
      </p:sp>
      <p:sp>
        <p:nvSpPr>
          <p:cNvPr id="3" name="Marcador de contenido 2">
            <a:extLst>
              <a:ext uri="{FF2B5EF4-FFF2-40B4-BE49-F238E27FC236}">
                <a16:creationId xmlns:a16="http://schemas.microsoft.com/office/drawing/2014/main" id="{6580DC80-8FB5-422B-9F4E-B3ED41EDF4AC}"/>
              </a:ext>
            </a:extLst>
          </p:cNvPr>
          <p:cNvSpPr>
            <a:spLocks noGrp="1"/>
          </p:cNvSpPr>
          <p:nvPr>
            <p:ph idx="1"/>
          </p:nvPr>
        </p:nvSpPr>
        <p:spPr>
          <a:xfrm>
            <a:off x="1421921" y="1933099"/>
            <a:ext cx="4674079" cy="4779309"/>
          </a:xfrm>
        </p:spPr>
        <p:txBody>
          <a:bodyPr>
            <a:normAutofit fontScale="92500" lnSpcReduction="20000"/>
          </a:bodyPr>
          <a:lstStyle/>
          <a:p>
            <a:r>
              <a:rPr lang="es-ES" sz="1600" b="1" dirty="0"/>
              <a:t>Impresión</a:t>
            </a:r>
            <a:r>
              <a:rPr lang="es-ES" sz="1600" dirty="0"/>
              <a:t>: El primer paso lo hace la impresora. No incluimos el modelado ni la preparación.</a:t>
            </a:r>
          </a:p>
          <a:p>
            <a:r>
              <a:rPr lang="es-ES" sz="1600" b="1" dirty="0"/>
              <a:t>Escurrir</a:t>
            </a:r>
            <a:r>
              <a:rPr lang="es-ES" sz="1600" dirty="0"/>
              <a:t>: dejar gotear la pieza para que la resina caiga a la cubeta otra vez.</a:t>
            </a:r>
          </a:p>
          <a:p>
            <a:r>
              <a:rPr lang="es-ES" sz="1600" b="1" dirty="0"/>
              <a:t>Extraer</a:t>
            </a:r>
            <a:r>
              <a:rPr lang="es-ES" sz="1600" dirty="0"/>
              <a:t>: Quitar las piezas de la base.</a:t>
            </a:r>
          </a:p>
          <a:p>
            <a:r>
              <a:rPr lang="es-ES" sz="1600" b="1" dirty="0"/>
              <a:t>Primer lavado</a:t>
            </a:r>
            <a:r>
              <a:rPr lang="es-ES" sz="1600" dirty="0"/>
              <a:t>: sumergir la pieza en la primera disolución. No hace falta que esté limpia.</a:t>
            </a:r>
          </a:p>
          <a:p>
            <a:r>
              <a:rPr lang="es-ES" sz="1600" b="1" dirty="0"/>
              <a:t>Segundo lavado</a:t>
            </a:r>
            <a:r>
              <a:rPr lang="es-ES" sz="1600" dirty="0"/>
              <a:t>: sumergir y remover la pieza en disolvente limpio.</a:t>
            </a:r>
          </a:p>
          <a:p>
            <a:r>
              <a:rPr lang="es-ES" sz="1600" b="1" dirty="0"/>
              <a:t>Aclarado</a:t>
            </a:r>
            <a:r>
              <a:rPr lang="es-ES" sz="1600" dirty="0"/>
              <a:t>: sumergir en agua para quitar el disolvente y los últimos restos. Dejamos secar un poco.</a:t>
            </a:r>
          </a:p>
          <a:p>
            <a:r>
              <a:rPr lang="es-ES" sz="1600" b="1" dirty="0"/>
              <a:t>Quitar soportes</a:t>
            </a:r>
            <a:r>
              <a:rPr lang="es-ES" sz="1600" dirty="0"/>
              <a:t>: Cortamos la pieza de sus soportes. Con cuidado.</a:t>
            </a:r>
          </a:p>
          <a:p>
            <a:r>
              <a:rPr lang="es-ES" sz="1600" b="1" dirty="0"/>
              <a:t>Post curado</a:t>
            </a:r>
            <a:r>
              <a:rPr lang="es-ES" sz="1600" dirty="0"/>
              <a:t>: Exponer la pieza a más luz UV. La reacción de curado termina. Solo queda el </a:t>
            </a:r>
            <a:r>
              <a:rPr lang="es-ES" sz="1600" dirty="0" err="1"/>
              <a:t>plastico</a:t>
            </a:r>
            <a:r>
              <a:rPr lang="es-ES" sz="1600" dirty="0"/>
              <a:t> y ya es inocua.</a:t>
            </a:r>
          </a:p>
          <a:p>
            <a:r>
              <a:rPr lang="es-ES" sz="1600" b="1" dirty="0"/>
              <a:t>Acabados</a:t>
            </a:r>
            <a:r>
              <a:rPr lang="es-ES" sz="1600" dirty="0"/>
              <a:t>: podemos acabar de lijar la pieza para quitar las marcas de los soportes.</a:t>
            </a:r>
          </a:p>
          <a:p>
            <a:endParaRPr lang="gl-ES" sz="1600" dirty="0"/>
          </a:p>
        </p:txBody>
      </p:sp>
      <p:pic>
        <p:nvPicPr>
          <p:cNvPr id="4" name="Imagen 3">
            <a:extLst>
              <a:ext uri="{FF2B5EF4-FFF2-40B4-BE49-F238E27FC236}">
                <a16:creationId xmlns:a16="http://schemas.microsoft.com/office/drawing/2014/main" id="{5FEBE397-A1B7-467B-AFBF-89CA5C75B576}"/>
              </a:ext>
            </a:extLst>
          </p:cNvPr>
          <p:cNvPicPr>
            <a:picLocks noChangeAspect="1"/>
          </p:cNvPicPr>
          <p:nvPr/>
        </p:nvPicPr>
        <p:blipFill>
          <a:blip r:embed="rId2"/>
          <a:stretch>
            <a:fillRect/>
          </a:stretch>
        </p:blipFill>
        <p:spPr>
          <a:xfrm>
            <a:off x="6378261" y="1629227"/>
            <a:ext cx="5110522" cy="5207279"/>
          </a:xfrm>
          <a:prstGeom prst="rect">
            <a:avLst/>
          </a:prstGeom>
        </p:spPr>
      </p:pic>
    </p:spTree>
    <p:extLst>
      <p:ext uri="{BB962C8B-B14F-4D97-AF65-F5344CB8AC3E}">
        <p14:creationId xmlns:p14="http://schemas.microsoft.com/office/powerpoint/2010/main" val="31981640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092CAC-0FC2-4D3C-8D30-9D40EC097F52}"/>
              </a:ext>
            </a:extLst>
          </p:cNvPr>
          <p:cNvSpPr>
            <a:spLocks noGrp="1"/>
          </p:cNvSpPr>
          <p:nvPr>
            <p:ph type="title"/>
          </p:nvPr>
        </p:nvSpPr>
        <p:spPr/>
        <p:txBody>
          <a:bodyPr>
            <a:normAutofit/>
          </a:bodyPr>
          <a:lstStyle/>
          <a:p>
            <a:r>
              <a:rPr lang="es-ES" sz="4000" dirty="0"/>
              <a:t>Proceso con Estaciones de post-procesado:</a:t>
            </a:r>
            <a:endParaRPr lang="gl-ES" sz="4000" dirty="0"/>
          </a:p>
        </p:txBody>
      </p:sp>
      <p:sp>
        <p:nvSpPr>
          <p:cNvPr id="3" name="Marcador de contenido 2">
            <a:extLst>
              <a:ext uri="{FF2B5EF4-FFF2-40B4-BE49-F238E27FC236}">
                <a16:creationId xmlns:a16="http://schemas.microsoft.com/office/drawing/2014/main" id="{44D32105-F007-4013-93BF-A11924D06FCF}"/>
              </a:ext>
            </a:extLst>
          </p:cNvPr>
          <p:cNvSpPr>
            <a:spLocks noGrp="1"/>
          </p:cNvSpPr>
          <p:nvPr>
            <p:ph idx="1"/>
          </p:nvPr>
        </p:nvSpPr>
        <p:spPr>
          <a:xfrm>
            <a:off x="1251678" y="1992893"/>
            <a:ext cx="5174411" cy="4351338"/>
          </a:xfrm>
        </p:spPr>
        <p:txBody>
          <a:bodyPr>
            <a:normAutofit fontScale="85000" lnSpcReduction="20000"/>
          </a:bodyPr>
          <a:lstStyle/>
          <a:p>
            <a:r>
              <a:rPr lang="es-ES" dirty="0"/>
              <a:t>Básicamente cambia el lavado, y se simplifica el proceso mencionado. No necesitas dos baños ni remover manualmente la pieza.</a:t>
            </a:r>
          </a:p>
          <a:p>
            <a:r>
              <a:rPr lang="es-ES" dirty="0"/>
              <a:t>Hay dos maneras para el lavado. Puedes dejarla en un removedor, en el </a:t>
            </a:r>
            <a:r>
              <a:rPr lang="es-ES" dirty="0" err="1"/>
              <a:t>vortex</a:t>
            </a:r>
            <a:r>
              <a:rPr lang="es-ES" dirty="0"/>
              <a:t> que generan.</a:t>
            </a:r>
          </a:p>
          <a:p>
            <a:r>
              <a:rPr lang="es-ES" dirty="0"/>
              <a:t>O en un limpiador de ultrasonidos. Que es un aparato que se usa en joyería para restaurar piezas.</a:t>
            </a:r>
          </a:p>
          <a:p>
            <a:r>
              <a:rPr lang="es-ES" dirty="0"/>
              <a:t>En el caso de una estación de curado, la misma máquina luego hace el curado con una lampara UV dejando la pieza en la base giratoria.</a:t>
            </a:r>
          </a:p>
          <a:p>
            <a:r>
              <a:rPr lang="es-ES" dirty="0"/>
              <a:t>El proceso de </a:t>
            </a:r>
            <a:r>
              <a:rPr lang="es-ES" dirty="0" err="1"/>
              <a:t>post-curado</a:t>
            </a:r>
            <a:r>
              <a:rPr lang="es-ES" dirty="0"/>
              <a:t>, de esta forma, se simplifica. El trasteo se reduce, reduciendo la carga de trabajo, así cómo el tiempo de </a:t>
            </a:r>
            <a:r>
              <a:rPr lang="es-ES" dirty="0" err="1"/>
              <a:t>post-procesado</a:t>
            </a:r>
            <a:r>
              <a:rPr lang="es-ES" dirty="0"/>
              <a:t>.</a:t>
            </a:r>
          </a:p>
          <a:p>
            <a:r>
              <a:rPr lang="es-ES" dirty="0"/>
              <a:t>Estos sistemas son esenciales si quieres la impresión 3D en resina para producción.</a:t>
            </a:r>
          </a:p>
          <a:p>
            <a:endParaRPr lang="gl-ES" dirty="0"/>
          </a:p>
        </p:txBody>
      </p:sp>
      <p:pic>
        <p:nvPicPr>
          <p:cNvPr id="4" name="Imagen 3">
            <a:extLst>
              <a:ext uri="{FF2B5EF4-FFF2-40B4-BE49-F238E27FC236}">
                <a16:creationId xmlns:a16="http://schemas.microsoft.com/office/drawing/2014/main" id="{6A912578-1F37-4C70-BD8D-2A899399B4E8}"/>
              </a:ext>
            </a:extLst>
          </p:cNvPr>
          <p:cNvPicPr>
            <a:picLocks noChangeAspect="1"/>
          </p:cNvPicPr>
          <p:nvPr/>
        </p:nvPicPr>
        <p:blipFill>
          <a:blip r:embed="rId2"/>
          <a:stretch>
            <a:fillRect/>
          </a:stretch>
        </p:blipFill>
        <p:spPr>
          <a:xfrm>
            <a:off x="6562552" y="1384628"/>
            <a:ext cx="4867448" cy="4959603"/>
          </a:xfrm>
          <a:prstGeom prst="rect">
            <a:avLst/>
          </a:prstGeom>
        </p:spPr>
      </p:pic>
    </p:spTree>
    <p:extLst>
      <p:ext uri="{BB962C8B-B14F-4D97-AF65-F5344CB8AC3E}">
        <p14:creationId xmlns:p14="http://schemas.microsoft.com/office/powerpoint/2010/main" val="15213424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4385500-E739-4892-99DE-2CE82D8B7088}"/>
              </a:ext>
            </a:extLst>
          </p:cNvPr>
          <p:cNvSpPr>
            <a:spLocks noGrp="1"/>
          </p:cNvSpPr>
          <p:nvPr>
            <p:ph type="title"/>
          </p:nvPr>
        </p:nvSpPr>
        <p:spPr/>
        <p:txBody>
          <a:bodyPr/>
          <a:lstStyle/>
          <a:p>
            <a:r>
              <a:rPr lang="gl-ES" dirty="0"/>
              <a:t>ALCOHOL ISOPROPÍLICO</a:t>
            </a:r>
          </a:p>
        </p:txBody>
      </p:sp>
      <p:sp>
        <p:nvSpPr>
          <p:cNvPr id="3" name="Marcador de contenido 2">
            <a:extLst>
              <a:ext uri="{FF2B5EF4-FFF2-40B4-BE49-F238E27FC236}">
                <a16:creationId xmlns:a16="http://schemas.microsoft.com/office/drawing/2014/main" id="{DA05BE8D-4BE8-4631-945D-597BF185B9D5}"/>
              </a:ext>
            </a:extLst>
          </p:cNvPr>
          <p:cNvSpPr>
            <a:spLocks noGrp="1"/>
          </p:cNvSpPr>
          <p:nvPr>
            <p:ph idx="1"/>
          </p:nvPr>
        </p:nvSpPr>
        <p:spPr>
          <a:xfrm>
            <a:off x="1587137" y="1825625"/>
            <a:ext cx="6340538" cy="4351338"/>
          </a:xfrm>
        </p:spPr>
        <p:txBody>
          <a:bodyPr>
            <a:normAutofit fontScale="92500"/>
          </a:bodyPr>
          <a:lstStyle/>
          <a:p>
            <a:r>
              <a:rPr lang="es-ES" dirty="0"/>
              <a:t>El alcohol isopropílico, también conocido como 2-propanol o isopropanol es comúnmente utilizado como limpiador para contactos eléctricos y electrónicos en equipos sin tensión</a:t>
            </a:r>
          </a:p>
          <a:p>
            <a:r>
              <a:rPr lang="es-ES" dirty="0"/>
              <a:t>99,9% alcohol isopropílico; NO es una disolución. No deja residuos; Remueve suciedad superficial y partículas extrañas</a:t>
            </a:r>
          </a:p>
          <a:p>
            <a:r>
              <a:rPr lang="es-ES" dirty="0"/>
              <a:t>A altas concentraciones, el 2-propanol es un buen antiséptico y un potente desinfectante, siendo especialmente eficaz contra determinados tipos de virus y bacterias</a:t>
            </a:r>
          </a:p>
          <a:p>
            <a:r>
              <a:rPr lang="es-ES" dirty="0"/>
              <a:t>Mezcla de hidrocarburos puros</a:t>
            </a:r>
          </a:p>
          <a:p>
            <a:r>
              <a:rPr lang="es-ES" dirty="0"/>
              <a:t>Ligeramente soluble en agua</a:t>
            </a:r>
          </a:p>
          <a:p>
            <a:endParaRPr lang="gl-ES" dirty="0"/>
          </a:p>
        </p:txBody>
      </p:sp>
      <p:pic>
        <p:nvPicPr>
          <p:cNvPr id="4" name="Imagen 3">
            <a:extLst>
              <a:ext uri="{FF2B5EF4-FFF2-40B4-BE49-F238E27FC236}">
                <a16:creationId xmlns:a16="http://schemas.microsoft.com/office/drawing/2014/main" id="{555FCC4C-78A0-434E-A195-C6F504CD55CE}"/>
              </a:ext>
            </a:extLst>
          </p:cNvPr>
          <p:cNvPicPr>
            <a:picLocks noChangeAspect="1"/>
          </p:cNvPicPr>
          <p:nvPr/>
        </p:nvPicPr>
        <p:blipFill rotWithShape="1">
          <a:blip r:embed="rId2"/>
          <a:srcRect l="60849" t="17673" r="29528" b="34026"/>
          <a:stretch/>
        </p:blipFill>
        <p:spPr>
          <a:xfrm>
            <a:off x="8307237" y="1825625"/>
            <a:ext cx="2872596" cy="4055430"/>
          </a:xfrm>
          <a:prstGeom prst="rect">
            <a:avLst/>
          </a:prstGeom>
        </p:spPr>
      </p:pic>
    </p:spTree>
    <p:extLst>
      <p:ext uri="{BB962C8B-B14F-4D97-AF65-F5344CB8AC3E}">
        <p14:creationId xmlns:p14="http://schemas.microsoft.com/office/powerpoint/2010/main" val="12890388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A004D-F013-4AF5-9A83-63AF78E6DC98}"/>
              </a:ext>
            </a:extLst>
          </p:cNvPr>
          <p:cNvSpPr>
            <a:spLocks noGrp="1"/>
          </p:cNvSpPr>
          <p:nvPr>
            <p:ph type="title"/>
          </p:nvPr>
        </p:nvSpPr>
        <p:spPr/>
        <p:txBody>
          <a:bodyPr/>
          <a:lstStyle/>
          <a:p>
            <a:r>
              <a:rPr lang="es-ES" dirty="0"/>
              <a:t>Problemas mas comunes</a:t>
            </a:r>
            <a:endParaRPr lang="gl-ES" dirty="0"/>
          </a:p>
        </p:txBody>
      </p:sp>
      <p:sp>
        <p:nvSpPr>
          <p:cNvPr id="3" name="Marcador de contenido 2">
            <a:extLst>
              <a:ext uri="{FF2B5EF4-FFF2-40B4-BE49-F238E27FC236}">
                <a16:creationId xmlns:a16="http://schemas.microsoft.com/office/drawing/2014/main" id="{7DA9F8D1-6DA9-43D5-BE41-FBED7293ADAA}"/>
              </a:ext>
            </a:extLst>
          </p:cNvPr>
          <p:cNvSpPr>
            <a:spLocks noGrp="1"/>
          </p:cNvSpPr>
          <p:nvPr>
            <p:ph idx="1"/>
          </p:nvPr>
        </p:nvSpPr>
        <p:spPr>
          <a:xfrm>
            <a:off x="1251678" y="1528011"/>
            <a:ext cx="10178322" cy="4351581"/>
          </a:xfrm>
        </p:spPr>
        <p:txBody>
          <a:bodyPr>
            <a:normAutofit fontScale="92500" lnSpcReduction="10000"/>
          </a:bodyPr>
          <a:lstStyle/>
          <a:p>
            <a:pPr fontAlgn="base"/>
            <a:r>
              <a:rPr lang="es-ES" sz="2400" b="1" dirty="0"/>
              <a:t>Falta de adherencia.</a:t>
            </a:r>
            <a:r>
              <a:rPr lang="es-ES" sz="2400" dirty="0"/>
              <a:t> Ocurre cuando la base de la pieza no queda fijada a la plataforma de impresión o se desprende. Tiene fácil solución: deberás comprobar los soportes del modelo que estás imprimiendo. O generar unos para que la figura no se desprenda. Asimismo, verifica tanto que el tanque de resina como la lente óptima estén limpios, sin marcas de polvo o suciedad.</a:t>
            </a:r>
          </a:p>
          <a:p>
            <a:pPr fontAlgn="base"/>
            <a:r>
              <a:rPr lang="es-ES" sz="2400" b="1" dirty="0"/>
              <a:t>Delaminación.</a:t>
            </a:r>
            <a:r>
              <a:rPr lang="es-ES" sz="2400" dirty="0"/>
              <a:t> Este fallo aparece cuando las capas de impresión se han separado unas de otras. Puede ser por problemas con los soportes. También porque la impresora ha estado parada durante un periodo de tiempo. Para remediarlo, asegúrate que el modelo cuenta con apoyos adecuados. Además de que la base de impresión está firmemente asegurada y que no se han producido pausas en el trabajo. Por último, procura que no existan daños o elementos de suciedad en el tanque de resina y en la ventana óptica.</a:t>
            </a:r>
          </a:p>
        </p:txBody>
      </p:sp>
    </p:spTree>
    <p:extLst>
      <p:ext uri="{BB962C8B-B14F-4D97-AF65-F5344CB8AC3E}">
        <p14:creationId xmlns:p14="http://schemas.microsoft.com/office/powerpoint/2010/main" val="3342465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CA004D-F013-4AF5-9A83-63AF78E6DC98}"/>
              </a:ext>
            </a:extLst>
          </p:cNvPr>
          <p:cNvSpPr>
            <a:spLocks noGrp="1"/>
          </p:cNvSpPr>
          <p:nvPr>
            <p:ph type="title"/>
          </p:nvPr>
        </p:nvSpPr>
        <p:spPr/>
        <p:txBody>
          <a:bodyPr/>
          <a:lstStyle/>
          <a:p>
            <a:r>
              <a:rPr lang="es-ES" dirty="0"/>
              <a:t>Problemas mas comunes</a:t>
            </a:r>
            <a:endParaRPr lang="gl-ES" dirty="0"/>
          </a:p>
        </p:txBody>
      </p:sp>
      <p:sp>
        <p:nvSpPr>
          <p:cNvPr id="3" name="Marcador de contenido 2">
            <a:extLst>
              <a:ext uri="{FF2B5EF4-FFF2-40B4-BE49-F238E27FC236}">
                <a16:creationId xmlns:a16="http://schemas.microsoft.com/office/drawing/2014/main" id="{7DA9F8D1-6DA9-43D5-BE41-FBED7293ADAA}"/>
              </a:ext>
            </a:extLst>
          </p:cNvPr>
          <p:cNvSpPr>
            <a:spLocks noGrp="1"/>
          </p:cNvSpPr>
          <p:nvPr>
            <p:ph idx="1"/>
          </p:nvPr>
        </p:nvSpPr>
        <p:spPr>
          <a:xfrm>
            <a:off x="1251678" y="1528011"/>
            <a:ext cx="10178322" cy="4947604"/>
          </a:xfrm>
        </p:spPr>
        <p:txBody>
          <a:bodyPr>
            <a:normAutofit lnSpcReduction="10000"/>
          </a:bodyPr>
          <a:lstStyle/>
          <a:p>
            <a:pPr fontAlgn="base"/>
            <a:r>
              <a:rPr lang="es-ES" sz="2400" b="1" dirty="0"/>
              <a:t>Solidificación pobre o sin detalle.</a:t>
            </a:r>
            <a:r>
              <a:rPr lang="es-ES" sz="2400" dirty="0"/>
              <a:t> Sobreviene cuando la pieza no se ha curado correctamente. El remedio consiste en aumentar ligeramente el tiempo de exposición por capa, pero nunca en exceso. De esta forma, la luz proyectará un lapso más largo sobre la resina. Así, ayuda a consolidar ante todo las capas base. Cada fabricante indica el intervalo promedio para sus resinas. Aconsejamos seguir estas instrucciones al pie de la letra.</a:t>
            </a:r>
          </a:p>
          <a:p>
            <a:pPr fontAlgn="base"/>
            <a:r>
              <a:rPr lang="es-ES" sz="2400" b="1" dirty="0"/>
              <a:t>Sobreexposición a la luz: </a:t>
            </a:r>
            <a:r>
              <a:rPr lang="es-ES" sz="2400" b="1" i="1" dirty="0" err="1"/>
              <a:t>bleeding</a:t>
            </a:r>
            <a:r>
              <a:rPr lang="es-ES" sz="2400" b="1" dirty="0"/>
              <a:t>.</a:t>
            </a:r>
            <a:r>
              <a:rPr lang="es-ES" sz="2400" dirty="0"/>
              <a:t> Esto acontece cuando los detalles de la figura no son precisos. También cuando las letras aparecen sin forma o los bordes sin definición. Significa que la resina ha curado más de lo que debía, que ha estado expuesta demasiado tiempo al láser. Para corregirlo, solo necesitarás disminuir la intensidad de la luz. O reducir el intervalo de exposición de cada capa. Previene este inconveniente imprimiendo un test de prueba. Comprueba cómo se comporta la resina y adáptalo a partir de esa experiencia.</a:t>
            </a:r>
          </a:p>
          <a:p>
            <a:endParaRPr lang="gl-ES" sz="2400" dirty="0"/>
          </a:p>
        </p:txBody>
      </p:sp>
    </p:spTree>
    <p:extLst>
      <p:ext uri="{BB962C8B-B14F-4D97-AF65-F5344CB8AC3E}">
        <p14:creationId xmlns:p14="http://schemas.microsoft.com/office/powerpoint/2010/main" val="111728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62C93-704B-446C-B73D-1B8760B5F680}"/>
              </a:ext>
            </a:extLst>
          </p:cNvPr>
          <p:cNvSpPr>
            <a:spLocks noGrp="1"/>
          </p:cNvSpPr>
          <p:nvPr>
            <p:ph type="title"/>
          </p:nvPr>
        </p:nvSpPr>
        <p:spPr/>
        <p:txBody>
          <a:bodyPr/>
          <a:lstStyle/>
          <a:p>
            <a:endParaRPr lang="gl-ES"/>
          </a:p>
        </p:txBody>
      </p:sp>
      <p:pic>
        <p:nvPicPr>
          <p:cNvPr id="5" name="Elementos multimedia en línea 4" title="Cómo trabajar con resina de impresión 3D | Consejos y advertencias">
            <a:hlinkClick r:id="" action="ppaction://media"/>
            <a:extLst>
              <a:ext uri="{FF2B5EF4-FFF2-40B4-BE49-F238E27FC236}">
                <a16:creationId xmlns:a16="http://schemas.microsoft.com/office/drawing/2014/main" id="{4FF34B8A-9B7D-45F1-AF55-C996FDBE9E41}"/>
              </a:ext>
            </a:extLst>
          </p:cNvPr>
          <p:cNvPicPr>
            <a:picLocks noGrp="1" noRot="1" noChangeAspect="1"/>
          </p:cNvPicPr>
          <p:nvPr>
            <p:ph idx="1"/>
            <a:videoFile r:link="rId1"/>
          </p:nvPr>
        </p:nvPicPr>
        <p:blipFill>
          <a:blip r:embed="rId3"/>
          <a:stretch>
            <a:fillRect/>
          </a:stretch>
        </p:blipFill>
        <p:spPr>
          <a:xfrm>
            <a:off x="5635625" y="1385607"/>
            <a:ext cx="5880100" cy="4410075"/>
          </a:xfrm>
          <a:prstGeom prst="rect">
            <a:avLst/>
          </a:prstGeom>
        </p:spPr>
      </p:pic>
      <p:pic>
        <p:nvPicPr>
          <p:cNvPr id="4" name="Imagen 3">
            <a:extLst>
              <a:ext uri="{FF2B5EF4-FFF2-40B4-BE49-F238E27FC236}">
                <a16:creationId xmlns:a16="http://schemas.microsoft.com/office/drawing/2014/main" id="{1B0C10AC-19B0-4117-8C69-0498E9F9E176}"/>
              </a:ext>
            </a:extLst>
          </p:cNvPr>
          <p:cNvPicPr>
            <a:picLocks noChangeAspect="1"/>
          </p:cNvPicPr>
          <p:nvPr/>
        </p:nvPicPr>
        <p:blipFill>
          <a:blip r:embed="rId4"/>
          <a:stretch>
            <a:fillRect/>
          </a:stretch>
        </p:blipFill>
        <p:spPr>
          <a:xfrm>
            <a:off x="1723022" y="1385607"/>
            <a:ext cx="3219450" cy="4572000"/>
          </a:xfrm>
          <a:prstGeom prst="rect">
            <a:avLst/>
          </a:prstGeom>
        </p:spPr>
      </p:pic>
    </p:spTree>
    <p:extLst>
      <p:ext uri="{BB962C8B-B14F-4D97-AF65-F5344CB8AC3E}">
        <p14:creationId xmlns:p14="http://schemas.microsoft.com/office/powerpoint/2010/main" val="37788135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514E8-ACE9-44C8-B120-1F61A5E6922C}"/>
              </a:ext>
            </a:extLst>
          </p:cNvPr>
          <p:cNvSpPr>
            <a:spLocks noGrp="1"/>
          </p:cNvSpPr>
          <p:nvPr>
            <p:ph type="title"/>
          </p:nvPr>
        </p:nvSpPr>
        <p:spPr/>
        <p:txBody>
          <a:bodyPr>
            <a:normAutofit/>
          </a:bodyPr>
          <a:lstStyle/>
          <a:p>
            <a:r>
              <a:rPr lang="es-ES" b="1" dirty="0"/>
              <a:t>Puntos clave antes de imprimir con tu impresora 3D de resina</a:t>
            </a:r>
            <a:endParaRPr lang="gl-ES" dirty="0"/>
          </a:p>
        </p:txBody>
      </p:sp>
      <p:sp>
        <p:nvSpPr>
          <p:cNvPr id="3" name="Marcador de contenido 2">
            <a:extLst>
              <a:ext uri="{FF2B5EF4-FFF2-40B4-BE49-F238E27FC236}">
                <a16:creationId xmlns:a16="http://schemas.microsoft.com/office/drawing/2014/main" id="{279B6C40-13FD-4721-9F70-55A6AC827DB0}"/>
              </a:ext>
            </a:extLst>
          </p:cNvPr>
          <p:cNvSpPr>
            <a:spLocks noGrp="1"/>
          </p:cNvSpPr>
          <p:nvPr>
            <p:ph idx="1"/>
          </p:nvPr>
        </p:nvSpPr>
        <p:spPr/>
        <p:txBody>
          <a:bodyPr>
            <a:normAutofit fontScale="92500"/>
          </a:bodyPr>
          <a:lstStyle/>
          <a:p>
            <a:r>
              <a:rPr lang="es-ES" sz="2800" b="1" dirty="0"/>
              <a:t>Ubicación de la impresora 3D de resina</a:t>
            </a:r>
          </a:p>
          <a:p>
            <a:r>
              <a:rPr lang="es-ES" sz="2800" dirty="0"/>
              <a:t>La impresora 3D de resina tiene que estar en una área de trabajo especificada para poder trabajar, </a:t>
            </a:r>
            <a:r>
              <a:rPr lang="es-ES" sz="2800" b="1" dirty="0"/>
              <a:t>en el cual haya ventilación</a:t>
            </a:r>
            <a:r>
              <a:rPr lang="es-ES" sz="2800" dirty="0"/>
              <a:t>, ya que al trabajar con resina esto produce </a:t>
            </a:r>
            <a:r>
              <a:rPr lang="es-ES" sz="2800" b="1" dirty="0"/>
              <a:t>bastantes humos y vapores</a:t>
            </a:r>
            <a:r>
              <a:rPr lang="es-ES" sz="2800" dirty="0"/>
              <a:t> y si pasas demasiado tiempo a su alrededor puede ser abrumador.</a:t>
            </a:r>
          </a:p>
          <a:p>
            <a:r>
              <a:rPr lang="es-ES" sz="2800" dirty="0"/>
              <a:t>Además también vas a trabajar con una gran cantidad de isopropilo, alcohol para limpiar las impresiones que también desprende vapores.</a:t>
            </a:r>
          </a:p>
          <a:p>
            <a:pPr lvl="1"/>
            <a:endParaRPr lang="gl-ES" sz="2400" dirty="0"/>
          </a:p>
        </p:txBody>
      </p:sp>
    </p:spTree>
    <p:extLst>
      <p:ext uri="{BB962C8B-B14F-4D97-AF65-F5344CB8AC3E}">
        <p14:creationId xmlns:p14="http://schemas.microsoft.com/office/powerpoint/2010/main" val="42539626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176DC-5855-4BB1-A702-D42BB8BBE920}"/>
              </a:ext>
            </a:extLst>
          </p:cNvPr>
          <p:cNvSpPr>
            <a:spLocks noGrp="1"/>
          </p:cNvSpPr>
          <p:nvPr>
            <p:ph type="title"/>
          </p:nvPr>
        </p:nvSpPr>
        <p:spPr/>
        <p:txBody>
          <a:bodyPr>
            <a:normAutofit/>
          </a:bodyPr>
          <a:lstStyle/>
          <a:p>
            <a:r>
              <a:rPr lang="es-ES" b="1" dirty="0"/>
              <a:t>Proceso de trabajo y versatilidad de los materiales</a:t>
            </a:r>
            <a:endParaRPr lang="gl-ES" dirty="0"/>
          </a:p>
        </p:txBody>
      </p:sp>
      <p:sp>
        <p:nvSpPr>
          <p:cNvPr id="3" name="Marcador de contenido 2">
            <a:extLst>
              <a:ext uri="{FF2B5EF4-FFF2-40B4-BE49-F238E27FC236}">
                <a16:creationId xmlns:a16="http://schemas.microsoft.com/office/drawing/2014/main" id="{488AA957-9BAB-49EB-B388-7F09FD81E7AD}"/>
              </a:ext>
            </a:extLst>
          </p:cNvPr>
          <p:cNvSpPr>
            <a:spLocks noGrp="1"/>
          </p:cNvSpPr>
          <p:nvPr>
            <p:ph idx="1"/>
          </p:nvPr>
        </p:nvSpPr>
        <p:spPr/>
        <p:txBody>
          <a:bodyPr>
            <a:normAutofit fontScale="92500" lnSpcReduction="20000"/>
          </a:bodyPr>
          <a:lstStyle/>
          <a:p>
            <a:r>
              <a:rPr lang="es-ES" sz="2800" dirty="0"/>
              <a:t>La gran mayoría de las impresoras 3D de resina no requieren de muchas aplicaciones, basta con enchufarlas y usarlas.</a:t>
            </a:r>
          </a:p>
          <a:p>
            <a:r>
              <a:rPr lang="es-ES" sz="2800" dirty="0"/>
              <a:t>Disponen de una base de impresión y tanques de resina fáciles de cambiar.</a:t>
            </a:r>
          </a:p>
          <a:p>
            <a:r>
              <a:rPr lang="es-ES" sz="2800" dirty="0"/>
              <a:t>Las resinas tienen la ventaja de contar con una gran variedad de configuraciones de formulación. Son materiales que pueden ser blandos o duros, contener un gran porcentaje de materiales secundarios como el </a:t>
            </a:r>
            <a:r>
              <a:rPr lang="es-ES" sz="2800" b="1" dirty="0"/>
              <a:t>vidrio </a:t>
            </a:r>
            <a:r>
              <a:rPr lang="es-ES" sz="2800" dirty="0"/>
              <a:t>o la </a:t>
            </a:r>
            <a:r>
              <a:rPr lang="es-ES" sz="2800" b="1" dirty="0"/>
              <a:t>cerámica </a:t>
            </a:r>
            <a:r>
              <a:rPr lang="es-ES" sz="2800" dirty="0"/>
              <a:t>o poseer </a:t>
            </a:r>
            <a:r>
              <a:rPr lang="es-ES" sz="2800" b="1" dirty="0"/>
              <a:t>propiedades mecánicas </a:t>
            </a:r>
            <a:r>
              <a:rPr lang="es-ES" sz="2800" dirty="0"/>
              <a:t>como la </a:t>
            </a:r>
            <a:r>
              <a:rPr lang="es-ES" sz="2800" b="1" dirty="0"/>
              <a:t>resistencia al impacto</a:t>
            </a:r>
            <a:r>
              <a:rPr lang="es-ES" sz="2800" dirty="0"/>
              <a:t>.</a:t>
            </a:r>
          </a:p>
          <a:p>
            <a:endParaRPr lang="gl-ES" sz="2800" dirty="0"/>
          </a:p>
        </p:txBody>
      </p:sp>
    </p:spTree>
    <p:extLst>
      <p:ext uri="{BB962C8B-B14F-4D97-AF65-F5344CB8AC3E}">
        <p14:creationId xmlns:p14="http://schemas.microsoft.com/office/powerpoint/2010/main" val="35047410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4C34A6-5516-486C-8FF0-98FAE6278577}"/>
              </a:ext>
            </a:extLst>
          </p:cNvPr>
          <p:cNvSpPr>
            <a:spLocks noGrp="1"/>
          </p:cNvSpPr>
          <p:nvPr>
            <p:ph type="title"/>
          </p:nvPr>
        </p:nvSpPr>
        <p:spPr/>
        <p:txBody>
          <a:bodyPr/>
          <a:lstStyle/>
          <a:p>
            <a:r>
              <a:rPr lang="gl-ES" b="1" dirty="0"/>
              <a:t>Tipos de Resinas</a:t>
            </a:r>
            <a:endParaRPr lang="gl-ES" dirty="0"/>
          </a:p>
        </p:txBody>
      </p:sp>
      <p:sp>
        <p:nvSpPr>
          <p:cNvPr id="3" name="Marcador de contenido 2">
            <a:extLst>
              <a:ext uri="{FF2B5EF4-FFF2-40B4-BE49-F238E27FC236}">
                <a16:creationId xmlns:a16="http://schemas.microsoft.com/office/drawing/2014/main" id="{F04F38CC-2C4C-4DC6-BB12-4247AE4A9F95}"/>
              </a:ext>
            </a:extLst>
          </p:cNvPr>
          <p:cNvSpPr>
            <a:spLocks noGrp="1"/>
          </p:cNvSpPr>
          <p:nvPr>
            <p:ph idx="1"/>
          </p:nvPr>
        </p:nvSpPr>
        <p:spPr>
          <a:xfrm>
            <a:off x="1251677" y="1708485"/>
            <a:ext cx="10178321" cy="4171108"/>
          </a:xfrm>
        </p:spPr>
        <p:txBody>
          <a:bodyPr>
            <a:normAutofit fontScale="92500" lnSpcReduction="10000"/>
          </a:bodyPr>
          <a:lstStyle/>
          <a:p>
            <a:r>
              <a:rPr lang="es-ES" sz="2800" dirty="0"/>
              <a:t>A pesar de contar con menos variedad en colores o propiedades, las resinas ofrecen </a:t>
            </a:r>
            <a:r>
              <a:rPr lang="es-ES" sz="2800" b="1" dirty="0"/>
              <a:t>materiales más duraderos </a:t>
            </a:r>
            <a:r>
              <a:rPr lang="es-ES" sz="2800" dirty="0"/>
              <a:t>o </a:t>
            </a:r>
            <a:r>
              <a:rPr lang="es-ES" sz="2800" b="1" dirty="0"/>
              <a:t>altamente especializados para usos industriales</a:t>
            </a:r>
            <a:r>
              <a:rPr lang="es-ES" sz="2800" dirty="0"/>
              <a:t>.</a:t>
            </a:r>
          </a:p>
          <a:p>
            <a:r>
              <a:rPr lang="es-ES" sz="2800" dirty="0"/>
              <a:t>Entre los </a:t>
            </a:r>
            <a:r>
              <a:rPr lang="es-ES" sz="2800" b="1" dirty="0"/>
              <a:t>tipos de resinas</a:t>
            </a:r>
            <a:r>
              <a:rPr lang="es-ES" sz="2800" dirty="0"/>
              <a:t> que podemos encontrar, están:</a:t>
            </a:r>
          </a:p>
          <a:p>
            <a:pPr lvl="1"/>
            <a:r>
              <a:rPr lang="es-ES" sz="2400" dirty="0">
                <a:hlinkClick r:id="rId2">
                  <a:extLst>
                    <a:ext uri="{A12FA001-AC4F-418D-AE19-62706E023703}">
                      <ahyp:hlinkClr xmlns:ahyp="http://schemas.microsoft.com/office/drawing/2018/hyperlinkcolor" val="tx"/>
                    </a:ext>
                  </a:extLst>
                </a:hlinkClick>
              </a:rPr>
              <a:t>Resina Standard</a:t>
            </a:r>
            <a:endParaRPr lang="es-ES" sz="2400" dirty="0"/>
          </a:p>
          <a:p>
            <a:pPr lvl="1"/>
            <a:r>
              <a:rPr lang="es-ES" sz="2400" dirty="0">
                <a:hlinkClick r:id="rId3">
                  <a:extLst>
                    <a:ext uri="{A12FA001-AC4F-418D-AE19-62706E023703}">
                      <ahyp:hlinkClr xmlns:ahyp="http://schemas.microsoft.com/office/drawing/2018/hyperlinkcolor" val="tx"/>
                    </a:ext>
                  </a:extLst>
                </a:hlinkClick>
              </a:rPr>
              <a:t>Resinas Dentales o biocompatibles</a:t>
            </a:r>
            <a:endParaRPr lang="es-ES" sz="2400" dirty="0"/>
          </a:p>
          <a:p>
            <a:pPr lvl="1"/>
            <a:r>
              <a:rPr lang="es-ES" sz="2400" dirty="0">
                <a:hlinkClick r:id="rId3">
                  <a:extLst>
                    <a:ext uri="{A12FA001-AC4F-418D-AE19-62706E023703}">
                      <ahyp:hlinkClr xmlns:ahyp="http://schemas.microsoft.com/office/drawing/2018/hyperlinkcolor" val="tx"/>
                    </a:ext>
                  </a:extLst>
                </a:hlinkClick>
              </a:rPr>
              <a:t>Resina industrial</a:t>
            </a:r>
            <a:r>
              <a:rPr lang="es-ES" sz="2400" dirty="0"/>
              <a:t>: calcinable, con </a:t>
            </a:r>
            <a:br>
              <a:rPr lang="es-ES" sz="2400" dirty="0"/>
            </a:br>
            <a:r>
              <a:rPr lang="es-ES" sz="2400" dirty="0"/>
              <a:t>elevada resistencia térmica, mecánica </a:t>
            </a:r>
            <a:br>
              <a:rPr lang="es-ES" sz="2400" dirty="0"/>
            </a:br>
            <a:r>
              <a:rPr lang="es-ES" sz="2400" dirty="0"/>
              <a:t>o química</a:t>
            </a:r>
          </a:p>
          <a:p>
            <a:pPr lvl="1"/>
            <a:r>
              <a:rPr lang="es-ES" sz="2400" dirty="0">
                <a:hlinkClick r:id="rId4">
                  <a:extLst>
                    <a:ext uri="{A12FA001-AC4F-418D-AE19-62706E023703}">
                      <ahyp:hlinkClr xmlns:ahyp="http://schemas.microsoft.com/office/drawing/2018/hyperlinkcolor" val="tx"/>
                    </a:ext>
                  </a:extLst>
                </a:hlinkClick>
              </a:rPr>
              <a:t>Resinas Flexibles</a:t>
            </a:r>
            <a:endParaRPr lang="es-ES" sz="2400" dirty="0"/>
          </a:p>
        </p:txBody>
      </p:sp>
      <p:pic>
        <p:nvPicPr>
          <p:cNvPr id="4" name="Imagen 3">
            <a:extLst>
              <a:ext uri="{FF2B5EF4-FFF2-40B4-BE49-F238E27FC236}">
                <a16:creationId xmlns:a16="http://schemas.microsoft.com/office/drawing/2014/main" id="{8DEE034B-4A0D-1040-9DB9-F268FFD27625}"/>
              </a:ext>
            </a:extLst>
          </p:cNvPr>
          <p:cNvPicPr>
            <a:picLocks noChangeAspect="1"/>
          </p:cNvPicPr>
          <p:nvPr/>
        </p:nvPicPr>
        <p:blipFill>
          <a:blip r:embed="rId5"/>
          <a:stretch>
            <a:fillRect/>
          </a:stretch>
        </p:blipFill>
        <p:spPr>
          <a:xfrm>
            <a:off x="6352399" y="3810097"/>
            <a:ext cx="5077599" cy="2466606"/>
          </a:xfrm>
          <a:prstGeom prst="rect">
            <a:avLst/>
          </a:prstGeom>
        </p:spPr>
      </p:pic>
    </p:spTree>
    <p:extLst>
      <p:ext uri="{BB962C8B-B14F-4D97-AF65-F5344CB8AC3E}">
        <p14:creationId xmlns:p14="http://schemas.microsoft.com/office/powerpoint/2010/main" val="1747104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AC4FFD96-7A14-4617-85F4-7FCEE2F9E3A0}"/>
              </a:ext>
            </a:extLst>
          </p:cNvPr>
          <p:cNvPicPr>
            <a:picLocks noGrp="1" noChangeAspect="1"/>
          </p:cNvPicPr>
          <p:nvPr>
            <p:ph idx="1"/>
          </p:nvPr>
        </p:nvPicPr>
        <p:blipFill rotWithShape="1">
          <a:blip r:embed="rId2"/>
          <a:srcRect l="57246" t="3760" r="7971" b="12158"/>
          <a:stretch/>
        </p:blipFill>
        <p:spPr>
          <a:xfrm>
            <a:off x="1419497" y="241663"/>
            <a:ext cx="10160726" cy="6570617"/>
          </a:xfrm>
          <a:prstGeom prst="rect">
            <a:avLst/>
          </a:prstGeom>
        </p:spPr>
      </p:pic>
    </p:spTree>
    <p:extLst>
      <p:ext uri="{BB962C8B-B14F-4D97-AF65-F5344CB8AC3E}">
        <p14:creationId xmlns:p14="http://schemas.microsoft.com/office/powerpoint/2010/main" val="14988728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a:extLst>
              <a:ext uri="{FF2B5EF4-FFF2-40B4-BE49-F238E27FC236}">
                <a16:creationId xmlns:a16="http://schemas.microsoft.com/office/drawing/2014/main" id="{3546F740-A8B2-4A79-BC28-AAAA9AA9F54A}"/>
              </a:ext>
            </a:extLst>
          </p:cNvPr>
          <p:cNvGraphicFramePr>
            <a:graphicFrameLocks noGrp="1"/>
          </p:cNvGraphicFramePr>
          <p:nvPr>
            <p:ph idx="1"/>
            <p:extLst>
              <p:ext uri="{D42A27DB-BD31-4B8C-83A1-F6EECF244321}">
                <p14:modId xmlns:p14="http://schemas.microsoft.com/office/powerpoint/2010/main" val="3499390875"/>
              </p:ext>
            </p:extLst>
          </p:nvPr>
        </p:nvGraphicFramePr>
        <p:xfrm>
          <a:off x="1165411" y="298321"/>
          <a:ext cx="10560423" cy="6528130"/>
        </p:xfrm>
        <a:graphic>
          <a:graphicData uri="http://schemas.openxmlformats.org/drawingml/2006/table">
            <a:tbl>
              <a:tblPr/>
              <a:tblGrid>
                <a:gridCol w="3520141">
                  <a:extLst>
                    <a:ext uri="{9D8B030D-6E8A-4147-A177-3AD203B41FA5}">
                      <a16:colId xmlns:a16="http://schemas.microsoft.com/office/drawing/2014/main" val="1797461377"/>
                    </a:ext>
                  </a:extLst>
                </a:gridCol>
                <a:gridCol w="3520141">
                  <a:extLst>
                    <a:ext uri="{9D8B030D-6E8A-4147-A177-3AD203B41FA5}">
                      <a16:colId xmlns:a16="http://schemas.microsoft.com/office/drawing/2014/main" val="2677929629"/>
                    </a:ext>
                  </a:extLst>
                </a:gridCol>
                <a:gridCol w="3520141">
                  <a:extLst>
                    <a:ext uri="{9D8B030D-6E8A-4147-A177-3AD203B41FA5}">
                      <a16:colId xmlns:a16="http://schemas.microsoft.com/office/drawing/2014/main" val="408747773"/>
                    </a:ext>
                  </a:extLst>
                </a:gridCol>
              </a:tblGrid>
              <a:tr h="542807">
                <a:tc>
                  <a:txBody>
                    <a:bodyPr/>
                    <a:lstStyle/>
                    <a:p>
                      <a:pPr algn="ctr" fontAlgn="ctr"/>
                      <a:r>
                        <a:rPr lang="gl-ES" sz="1800" b="1" dirty="0">
                          <a:solidFill>
                            <a:srgbClr val="FFFFFF"/>
                          </a:solidFill>
                          <a:effectLst/>
                          <a:latin typeface="var(--kb-font-family)"/>
                        </a:rPr>
                        <a:t>Tipo</a:t>
                      </a:r>
                    </a:p>
                  </a:txBody>
                  <a:tcPr marL="91800" marR="91800" marT="137701" marB="137701" anchor="ctr">
                    <a:lnL w="9525" cap="flat" cmpd="sng" algn="ctr">
                      <a:solidFill>
                        <a:srgbClr val="F03BDD"/>
                      </a:solidFill>
                      <a:prstDash val="solid"/>
                      <a:round/>
                      <a:headEnd type="none" w="med" len="med"/>
                      <a:tailEnd type="none" w="med" len="med"/>
                    </a:lnL>
                    <a:lnR w="9525" cap="flat" cmpd="sng" algn="ctr">
                      <a:solidFill>
                        <a:srgbClr val="B03BDD"/>
                      </a:solidFill>
                      <a:prstDash val="solid"/>
                      <a:round/>
                      <a:headEnd type="none" w="med" len="med"/>
                      <a:tailEnd type="none" w="med" len="med"/>
                    </a:lnR>
                    <a:lnT>
                      <a:noFill/>
                    </a:lnT>
                    <a:lnB w="9525" cap="flat" cmpd="sng" algn="ctr">
                      <a:solidFill>
                        <a:srgbClr val="E2E2E2"/>
                      </a:solidFill>
                      <a:prstDash val="solid"/>
                      <a:round/>
                      <a:headEnd type="none" w="med" len="med"/>
                      <a:tailEnd type="none" w="med" len="med"/>
                    </a:lnB>
                    <a:solidFill>
                      <a:srgbClr val="222F3E"/>
                    </a:solidFill>
                  </a:tcPr>
                </a:tc>
                <a:tc>
                  <a:txBody>
                    <a:bodyPr/>
                    <a:lstStyle/>
                    <a:p>
                      <a:pPr algn="ctr" fontAlgn="ctr"/>
                      <a:r>
                        <a:rPr lang="gl-ES" sz="1800" b="1" dirty="0">
                          <a:solidFill>
                            <a:srgbClr val="FFFFFF"/>
                          </a:solidFill>
                          <a:effectLst/>
                          <a:latin typeface="var(--kb-font-family)"/>
                        </a:rPr>
                        <a:t>Características</a:t>
                      </a:r>
                    </a:p>
                  </a:txBody>
                  <a:tcPr marL="91800" marR="91800" marT="137701" marB="137701" anchor="ctr">
                    <a:lnL w="9525" cap="flat" cmpd="sng" algn="ctr">
                      <a:solidFill>
                        <a:srgbClr val="B03BDD"/>
                      </a:solidFill>
                      <a:prstDash val="solid"/>
                      <a:round/>
                      <a:headEnd type="none" w="med" len="med"/>
                      <a:tailEnd type="none" w="med" len="med"/>
                    </a:lnL>
                    <a:lnR w="9525" cap="flat" cmpd="sng" algn="ctr">
                      <a:solidFill>
                        <a:srgbClr val="703DDD"/>
                      </a:solidFill>
                      <a:prstDash val="solid"/>
                      <a:round/>
                      <a:headEnd type="none" w="med" len="med"/>
                      <a:tailEnd type="none" w="med" len="med"/>
                    </a:lnR>
                    <a:lnT>
                      <a:noFill/>
                    </a:lnT>
                    <a:lnB w="9525" cap="flat" cmpd="sng" algn="ctr">
                      <a:solidFill>
                        <a:srgbClr val="E2E2E2"/>
                      </a:solidFill>
                      <a:prstDash val="solid"/>
                      <a:round/>
                      <a:headEnd type="none" w="med" len="med"/>
                      <a:tailEnd type="none" w="med" len="med"/>
                    </a:lnB>
                    <a:solidFill>
                      <a:srgbClr val="222F3E"/>
                    </a:solidFill>
                  </a:tcPr>
                </a:tc>
                <a:tc>
                  <a:txBody>
                    <a:bodyPr/>
                    <a:lstStyle/>
                    <a:p>
                      <a:pPr algn="ctr" fontAlgn="ctr"/>
                      <a:r>
                        <a:rPr lang="gl-ES" sz="1800" b="1" dirty="0" err="1">
                          <a:solidFill>
                            <a:srgbClr val="FFFFFF"/>
                          </a:solidFill>
                          <a:effectLst/>
                          <a:latin typeface="var(--kb-font-family)"/>
                        </a:rPr>
                        <a:t>Ventajas</a:t>
                      </a:r>
                      <a:endParaRPr lang="gl-ES" sz="1800" b="1" dirty="0">
                        <a:solidFill>
                          <a:srgbClr val="FFFFFF"/>
                        </a:solidFill>
                        <a:effectLst/>
                        <a:latin typeface="var(--kb-font-family)"/>
                      </a:endParaRPr>
                    </a:p>
                  </a:txBody>
                  <a:tcPr marL="91800" marR="91800" marT="137701" marB="137701" anchor="ctr">
                    <a:lnL w="9525" cap="flat" cmpd="sng" algn="ctr">
                      <a:solidFill>
                        <a:srgbClr val="703DDD"/>
                      </a:solidFill>
                      <a:prstDash val="solid"/>
                      <a:round/>
                      <a:headEnd type="none" w="med" len="med"/>
                      <a:tailEnd type="none" w="med" len="med"/>
                    </a:lnL>
                    <a:lnR>
                      <a:noFill/>
                    </a:lnR>
                    <a:lnT>
                      <a:noFill/>
                    </a:lnT>
                    <a:lnB w="9525" cap="flat" cmpd="sng" algn="ctr">
                      <a:solidFill>
                        <a:srgbClr val="E2E2E2"/>
                      </a:solidFill>
                      <a:prstDash val="solid"/>
                      <a:round/>
                      <a:headEnd type="none" w="med" len="med"/>
                      <a:tailEnd type="none" w="med" len="med"/>
                    </a:lnB>
                    <a:solidFill>
                      <a:srgbClr val="222F3E"/>
                    </a:solidFill>
                  </a:tcPr>
                </a:tc>
                <a:extLst>
                  <a:ext uri="{0D108BD9-81ED-4DB2-BD59-A6C34878D82A}">
                    <a16:rowId xmlns:a16="http://schemas.microsoft.com/office/drawing/2014/main" val="2905741289"/>
                  </a:ext>
                </a:extLst>
              </a:tr>
              <a:tr h="1589778">
                <a:tc>
                  <a:txBody>
                    <a:bodyPr/>
                    <a:lstStyle/>
                    <a:p>
                      <a:pPr algn="l" fontAlgn="ctr"/>
                      <a:r>
                        <a:rPr lang="gl-ES" sz="2800" b="1" dirty="0" err="1">
                          <a:solidFill>
                            <a:schemeClr val="accent1">
                              <a:lumMod val="75000"/>
                            </a:schemeClr>
                          </a:solidFill>
                          <a:effectLst/>
                          <a:latin typeface="var(--kb-font-family)"/>
                        </a:rPr>
                        <a:t>Estereolitografía</a:t>
                      </a:r>
                      <a:r>
                        <a:rPr lang="gl-ES" sz="2800" b="1" dirty="0">
                          <a:solidFill>
                            <a:schemeClr val="accent1">
                              <a:lumMod val="75000"/>
                            </a:schemeClr>
                          </a:solidFill>
                          <a:effectLst/>
                          <a:latin typeface="var(--kb-font-family)"/>
                        </a:rPr>
                        <a:t> (SLA)</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Consiste en un </a:t>
                      </a:r>
                      <a:r>
                        <a:rPr lang="es-ES" sz="1800" b="1" dirty="0">
                          <a:solidFill>
                            <a:srgbClr val="282828"/>
                          </a:solidFill>
                          <a:effectLst/>
                          <a:latin typeface="var(--kb-font-family)"/>
                        </a:rPr>
                        <a:t>láser</a:t>
                      </a:r>
                      <a:r>
                        <a:rPr lang="es-ES" sz="1800" b="0" dirty="0">
                          <a:solidFill>
                            <a:srgbClr val="282828"/>
                          </a:solidFill>
                          <a:effectLst/>
                          <a:latin typeface="var(--kb-font-family)"/>
                        </a:rPr>
                        <a:t> que genera luz UV de mucha potencia. La resina se cura en el punto donde toca el láser, solidificándose y formando capas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Debido a su gran precisión y mayor precio, se utiliza para equipos profesionales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268461365"/>
                  </a:ext>
                </a:extLst>
              </a:tr>
              <a:tr h="1060200">
                <a:tc>
                  <a:txBody>
                    <a:bodyPr/>
                    <a:lstStyle/>
                    <a:p>
                      <a:pPr algn="l" fontAlgn="ctr"/>
                      <a:r>
                        <a:rPr lang="es-ES" sz="2800" b="1" dirty="0">
                          <a:solidFill>
                            <a:schemeClr val="accent1">
                              <a:lumMod val="75000"/>
                            </a:schemeClr>
                          </a:solidFill>
                          <a:effectLst/>
                          <a:latin typeface="var(--kb-font-family)"/>
                        </a:rPr>
                        <a:t>Estereolitografía por fuerza leve (LFS)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Con un </a:t>
                      </a:r>
                      <a:r>
                        <a:rPr lang="es-ES" sz="1800" b="1" dirty="0">
                          <a:solidFill>
                            <a:srgbClr val="282828"/>
                          </a:solidFill>
                          <a:effectLst/>
                          <a:latin typeface="var(--kb-font-family)"/>
                        </a:rPr>
                        <a:t>láser de menor potencia</a:t>
                      </a:r>
                      <a:r>
                        <a:rPr lang="es-ES" sz="1800" b="0" dirty="0">
                          <a:solidFill>
                            <a:srgbClr val="282828"/>
                          </a:solidFill>
                          <a:effectLst/>
                          <a:latin typeface="var(--kb-font-family)"/>
                        </a:rPr>
                        <a:t>, funciona creando líneas gracias a su cabezal que se desplaza</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Reduce en gran medida los fallos de impresión</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74355020"/>
                  </a:ext>
                </a:extLst>
              </a:tr>
              <a:tr h="1364363">
                <a:tc>
                  <a:txBody>
                    <a:bodyPr/>
                    <a:lstStyle/>
                    <a:p>
                      <a:pPr algn="l" fontAlgn="ctr"/>
                      <a:r>
                        <a:rPr lang="gl-ES" sz="2800" b="1" dirty="0">
                          <a:solidFill>
                            <a:schemeClr val="accent1">
                              <a:lumMod val="75000"/>
                            </a:schemeClr>
                          </a:solidFill>
                          <a:effectLst/>
                          <a:latin typeface="var(--kb-font-family)"/>
                        </a:rPr>
                        <a:t>Luz por </a:t>
                      </a:r>
                      <a:r>
                        <a:rPr lang="gl-ES" sz="2800" b="1" dirty="0" err="1">
                          <a:solidFill>
                            <a:schemeClr val="accent1">
                              <a:lumMod val="75000"/>
                            </a:schemeClr>
                          </a:solidFill>
                          <a:effectLst/>
                          <a:latin typeface="var(--kb-font-family)"/>
                        </a:rPr>
                        <a:t>procesamiento</a:t>
                      </a:r>
                      <a:r>
                        <a:rPr lang="gl-ES" sz="2800" b="1" dirty="0">
                          <a:solidFill>
                            <a:schemeClr val="accent1">
                              <a:lumMod val="75000"/>
                            </a:schemeClr>
                          </a:solidFill>
                          <a:effectLst/>
                          <a:latin typeface="var(--kb-font-family)"/>
                        </a:rPr>
                        <a:t> </a:t>
                      </a:r>
                      <a:r>
                        <a:rPr lang="gl-ES" sz="2800" b="1" dirty="0" err="1">
                          <a:solidFill>
                            <a:schemeClr val="accent1">
                              <a:lumMod val="75000"/>
                            </a:schemeClr>
                          </a:solidFill>
                          <a:effectLst/>
                          <a:latin typeface="var(--kb-font-family)"/>
                        </a:rPr>
                        <a:t>digital</a:t>
                      </a:r>
                      <a:r>
                        <a:rPr lang="gl-ES" sz="2800" b="1" dirty="0">
                          <a:solidFill>
                            <a:schemeClr val="accent1">
                              <a:lumMod val="75000"/>
                            </a:schemeClr>
                          </a:solidFill>
                          <a:effectLst/>
                          <a:latin typeface="var(--kb-font-family)"/>
                        </a:rPr>
                        <a:t> (DLP)</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Se </a:t>
                      </a:r>
                      <a:r>
                        <a:rPr lang="es-ES" sz="1800" b="1" dirty="0">
                          <a:solidFill>
                            <a:srgbClr val="282828"/>
                          </a:solidFill>
                          <a:effectLst/>
                          <a:latin typeface="var(--kb-font-family)"/>
                        </a:rPr>
                        <a:t>proyecta la luz </a:t>
                      </a:r>
                      <a:r>
                        <a:rPr lang="es-ES" sz="1800" b="0" dirty="0">
                          <a:solidFill>
                            <a:srgbClr val="282828"/>
                          </a:solidFill>
                          <a:effectLst/>
                          <a:latin typeface="var(--kb-font-family)"/>
                        </a:rPr>
                        <a:t>UV con una forma determinada, formando una capa de cada vez</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La lente se reduce o se amplía dependiente del tamaño del objeto, por lo que a más pequeño, mayor precisión de detalles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626053144"/>
                  </a:ext>
                </a:extLst>
              </a:tr>
              <a:tr h="1589778">
                <a:tc>
                  <a:txBody>
                    <a:bodyPr/>
                    <a:lstStyle/>
                    <a:p>
                      <a:pPr algn="l" fontAlgn="ctr"/>
                      <a:r>
                        <a:rPr lang="es-ES" sz="2800" b="1" dirty="0">
                          <a:solidFill>
                            <a:schemeClr val="accent1">
                              <a:lumMod val="75000"/>
                            </a:schemeClr>
                          </a:solidFill>
                          <a:effectLst/>
                          <a:latin typeface="var(--kb-font-family)"/>
                        </a:rPr>
                        <a:t>Polimerización con luz diurna(LCD)</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Similar a la anterior, pero con </a:t>
                      </a:r>
                      <a:r>
                        <a:rPr lang="es-ES" sz="1800" b="1" dirty="0">
                          <a:solidFill>
                            <a:srgbClr val="282828"/>
                          </a:solidFill>
                          <a:effectLst/>
                          <a:latin typeface="var(--kb-font-family)"/>
                        </a:rPr>
                        <a:t>materiales de menor coste</a:t>
                      </a:r>
                      <a:r>
                        <a:rPr lang="es-ES" sz="1800" b="0" dirty="0">
                          <a:solidFill>
                            <a:srgbClr val="282828"/>
                          </a:solidFill>
                          <a:effectLst/>
                          <a:latin typeface="var(--kb-font-family)"/>
                        </a:rPr>
                        <a:t>. La luz proyectada tiene un tamaño fijo, lo que se traduce en tiempos de curados más prolongados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rgbClr val="FFFFFF"/>
                    </a:solidFill>
                  </a:tcPr>
                </a:tc>
                <a:tc>
                  <a:txBody>
                    <a:bodyPr/>
                    <a:lstStyle/>
                    <a:p>
                      <a:pPr algn="l" fontAlgn="ctr"/>
                      <a:r>
                        <a:rPr lang="es-ES" sz="1800" b="0" dirty="0">
                          <a:solidFill>
                            <a:srgbClr val="282828"/>
                          </a:solidFill>
                          <a:effectLst/>
                          <a:latin typeface="var(--kb-font-family)"/>
                        </a:rPr>
                        <a:t>Más barata, se usa para equipos domésticos</a:t>
                      </a:r>
                    </a:p>
                  </a:txBody>
                  <a:tcPr marL="91800" marR="91800" marT="137701" marB="137701" anchor="ctr">
                    <a:lnL w="9525" cap="flat" cmpd="sng" algn="ctr">
                      <a:solidFill>
                        <a:srgbClr val="E2E2E2"/>
                      </a:solidFill>
                      <a:prstDash val="solid"/>
                      <a:round/>
                      <a:headEnd type="none" w="med" len="med"/>
                      <a:tailEnd type="none" w="med" len="med"/>
                    </a:lnL>
                    <a:lnR w="9525" cap="flat" cmpd="sng" algn="ctr">
                      <a:solidFill>
                        <a:srgbClr val="E2E2E2"/>
                      </a:solidFill>
                      <a:prstDash val="solid"/>
                      <a:round/>
                      <a:headEnd type="none" w="med" len="med"/>
                      <a:tailEnd type="none" w="med" len="med"/>
                    </a:lnR>
                    <a:lnT w="9525" cap="flat" cmpd="sng" algn="ctr">
                      <a:solidFill>
                        <a:srgbClr val="E2E2E2"/>
                      </a:solidFill>
                      <a:prstDash val="solid"/>
                      <a:round/>
                      <a:headEnd type="none" w="med" len="med"/>
                      <a:tailEnd type="none" w="med" len="med"/>
                    </a:lnT>
                    <a:lnB w="9525" cap="flat" cmpd="sng" algn="ctr">
                      <a:solidFill>
                        <a:srgbClr val="E2E2E2"/>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446330590"/>
                  </a:ext>
                </a:extLst>
              </a:tr>
            </a:tbl>
          </a:graphicData>
        </a:graphic>
      </p:graphicFrame>
    </p:spTree>
    <p:extLst>
      <p:ext uri="{BB962C8B-B14F-4D97-AF65-F5344CB8AC3E}">
        <p14:creationId xmlns:p14="http://schemas.microsoft.com/office/powerpoint/2010/main" val="29798577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51800E-B6AD-4738-BC3A-6FC996BDB201}"/>
              </a:ext>
            </a:extLst>
          </p:cNvPr>
          <p:cNvSpPr>
            <a:spLocks noGrp="1"/>
          </p:cNvSpPr>
          <p:nvPr>
            <p:ph type="title"/>
          </p:nvPr>
        </p:nvSpPr>
        <p:spPr/>
        <p:txBody>
          <a:bodyPr/>
          <a:lstStyle/>
          <a:p>
            <a:r>
              <a:rPr lang="gl-ES" b="1" dirty="0" err="1"/>
              <a:t>Almacenamiento</a:t>
            </a:r>
            <a:r>
              <a:rPr lang="gl-ES" b="1" dirty="0"/>
              <a:t> de resina</a:t>
            </a:r>
            <a:endParaRPr lang="gl-ES" dirty="0"/>
          </a:p>
        </p:txBody>
      </p:sp>
      <p:sp>
        <p:nvSpPr>
          <p:cNvPr id="3" name="Marcador de contenido 2">
            <a:extLst>
              <a:ext uri="{FF2B5EF4-FFF2-40B4-BE49-F238E27FC236}">
                <a16:creationId xmlns:a16="http://schemas.microsoft.com/office/drawing/2014/main" id="{CBBFAABD-DCC2-4649-977D-1AA612C5D29E}"/>
              </a:ext>
            </a:extLst>
          </p:cNvPr>
          <p:cNvSpPr>
            <a:spLocks noGrp="1"/>
          </p:cNvSpPr>
          <p:nvPr>
            <p:ph idx="1"/>
          </p:nvPr>
        </p:nvSpPr>
        <p:spPr/>
        <p:txBody>
          <a:bodyPr>
            <a:normAutofit/>
          </a:bodyPr>
          <a:lstStyle/>
          <a:p>
            <a:r>
              <a:rPr lang="es-ES" sz="2800" dirty="0"/>
              <a:t>Mantén tu resina en un </a:t>
            </a:r>
            <a:r>
              <a:rPr lang="es-ES" sz="2800" b="1" dirty="0"/>
              <a:t>lugar fresco y oscuro</a:t>
            </a:r>
            <a:r>
              <a:rPr lang="es-ES" sz="2800" dirty="0"/>
              <a:t> ya que los restos de resina que pueda tener el tapón se pueden solidificar. Además tienes que asegurarte de que la resina esté bien cerrada antes de guardarla.</a:t>
            </a:r>
            <a:endParaRPr lang="gl-ES" sz="2800" dirty="0"/>
          </a:p>
        </p:txBody>
      </p:sp>
      <p:pic>
        <p:nvPicPr>
          <p:cNvPr id="13316" name="Picture 4">
            <a:extLst>
              <a:ext uri="{FF2B5EF4-FFF2-40B4-BE49-F238E27FC236}">
                <a16:creationId xmlns:a16="http://schemas.microsoft.com/office/drawing/2014/main" id="{2A1BB009-9AFD-734D-BA36-FE89A103B2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9875" y="4121330"/>
            <a:ext cx="3901332" cy="2736670"/>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E762DA35-5D6A-D043-8FDF-DB9D4DA474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4875" y="4121330"/>
            <a:ext cx="3474049" cy="2736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5256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5AEAB2-50E1-430E-8E31-745CE5AFE442}"/>
              </a:ext>
            </a:extLst>
          </p:cNvPr>
          <p:cNvSpPr>
            <a:spLocks noGrp="1"/>
          </p:cNvSpPr>
          <p:nvPr>
            <p:ph type="title"/>
          </p:nvPr>
        </p:nvSpPr>
        <p:spPr/>
        <p:txBody>
          <a:bodyPr>
            <a:normAutofit/>
          </a:bodyPr>
          <a:lstStyle/>
          <a:p>
            <a:r>
              <a:rPr lang="es-ES" b="1" dirty="0"/>
              <a:t>Herramientas y preparación para el espacio de trabajo</a:t>
            </a:r>
            <a:endParaRPr lang="gl-ES" dirty="0"/>
          </a:p>
        </p:txBody>
      </p:sp>
      <p:sp>
        <p:nvSpPr>
          <p:cNvPr id="3" name="Marcador de contenido 2">
            <a:extLst>
              <a:ext uri="{FF2B5EF4-FFF2-40B4-BE49-F238E27FC236}">
                <a16:creationId xmlns:a16="http://schemas.microsoft.com/office/drawing/2014/main" id="{DB2222A0-F8D8-4CED-A40B-4434F90DA95B}"/>
              </a:ext>
            </a:extLst>
          </p:cNvPr>
          <p:cNvSpPr>
            <a:spLocks noGrp="1"/>
          </p:cNvSpPr>
          <p:nvPr>
            <p:ph idx="1"/>
          </p:nvPr>
        </p:nvSpPr>
        <p:spPr/>
        <p:txBody>
          <a:bodyPr>
            <a:normAutofit fontScale="92500" lnSpcReduction="10000"/>
          </a:bodyPr>
          <a:lstStyle/>
          <a:p>
            <a:r>
              <a:rPr lang="es-ES" sz="2800" dirty="0"/>
              <a:t>En cuanto al material necesario es importante contar con gran cantidad de </a:t>
            </a:r>
            <a:r>
              <a:rPr lang="es-ES" sz="2800" b="1" dirty="0"/>
              <a:t>guantes,</a:t>
            </a:r>
            <a:r>
              <a:rPr lang="es-ES" sz="2800" dirty="0"/>
              <a:t> </a:t>
            </a:r>
            <a:r>
              <a:rPr lang="es-ES" sz="2800" b="1" dirty="0"/>
              <a:t>papel de cocina y</a:t>
            </a:r>
            <a:r>
              <a:rPr lang="es-ES" sz="2800" dirty="0"/>
              <a:t> algunos recipiente para lavado, bolsas de basura y alcohol isopropílico o disoluciones para </a:t>
            </a:r>
            <a:r>
              <a:rPr lang="es-ES" sz="2800" dirty="0">
                <a:hlinkClick r:id="rId2">
                  <a:extLst>
                    <a:ext uri="{A12FA001-AC4F-418D-AE19-62706E023703}">
                      <ahyp:hlinkClr xmlns:ahyp="http://schemas.microsoft.com/office/drawing/2018/hyperlinkcolor" val="tx"/>
                    </a:ext>
                  </a:extLst>
                </a:hlinkClick>
              </a:rPr>
              <a:t>limpieza de resina</a:t>
            </a:r>
            <a:r>
              <a:rPr lang="es-ES" sz="2800" dirty="0"/>
              <a:t> específicas, diseñadas para eliminar cualquier resto de resina sin curar.</a:t>
            </a:r>
          </a:p>
          <a:p>
            <a:r>
              <a:rPr lang="es-ES" sz="2800" dirty="0"/>
              <a:t>Las herramientas principales de las impresoras 3D de resina serían </a:t>
            </a:r>
            <a:r>
              <a:rPr lang="es-ES" sz="2800" b="1" dirty="0"/>
              <a:t>espátulas</a:t>
            </a:r>
            <a:r>
              <a:rPr lang="es-ES" sz="2800" dirty="0"/>
              <a:t>, </a:t>
            </a:r>
            <a:r>
              <a:rPr lang="es-ES" sz="2800" b="1" dirty="0">
                <a:hlinkClick r:id="rId3">
                  <a:extLst>
                    <a:ext uri="{A12FA001-AC4F-418D-AE19-62706E023703}">
                      <ahyp:hlinkClr xmlns:ahyp="http://schemas.microsoft.com/office/drawing/2018/hyperlinkcolor" val="tx"/>
                    </a:ext>
                  </a:extLst>
                </a:hlinkClick>
              </a:rPr>
              <a:t>alicates de corte</a:t>
            </a:r>
            <a:r>
              <a:rPr lang="es-ES" sz="2800" b="1" dirty="0"/>
              <a:t> </a:t>
            </a:r>
            <a:r>
              <a:rPr lang="es-ES" sz="2800" dirty="0"/>
              <a:t>para los soportes o limas para quitar las rebabas de los soportes.</a:t>
            </a:r>
          </a:p>
          <a:p>
            <a:endParaRPr lang="gl-ES" sz="2800" dirty="0"/>
          </a:p>
        </p:txBody>
      </p:sp>
    </p:spTree>
    <p:extLst>
      <p:ext uri="{BB962C8B-B14F-4D97-AF65-F5344CB8AC3E}">
        <p14:creationId xmlns:p14="http://schemas.microsoft.com/office/powerpoint/2010/main" val="12320545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C12FBD-A437-4FF7-8432-389C3709FB87}"/>
              </a:ext>
            </a:extLst>
          </p:cNvPr>
          <p:cNvSpPr>
            <a:spLocks noGrp="1"/>
          </p:cNvSpPr>
          <p:nvPr>
            <p:ph type="title"/>
          </p:nvPr>
        </p:nvSpPr>
        <p:spPr/>
        <p:txBody>
          <a:bodyPr/>
          <a:lstStyle/>
          <a:p>
            <a:endParaRPr lang="gl-ES"/>
          </a:p>
        </p:txBody>
      </p:sp>
      <p:sp>
        <p:nvSpPr>
          <p:cNvPr id="3" name="Marcador de contenido 2">
            <a:extLst>
              <a:ext uri="{FF2B5EF4-FFF2-40B4-BE49-F238E27FC236}">
                <a16:creationId xmlns:a16="http://schemas.microsoft.com/office/drawing/2014/main" id="{332CE1DD-B71E-4FD6-BC75-501F34A66274}"/>
              </a:ext>
            </a:extLst>
          </p:cNvPr>
          <p:cNvSpPr>
            <a:spLocks noGrp="1"/>
          </p:cNvSpPr>
          <p:nvPr>
            <p:ph idx="1"/>
          </p:nvPr>
        </p:nvSpPr>
        <p:spPr/>
        <p:txBody>
          <a:bodyPr/>
          <a:lstStyle/>
          <a:p>
            <a:endParaRPr lang="gl-ES"/>
          </a:p>
        </p:txBody>
      </p:sp>
      <p:pic>
        <p:nvPicPr>
          <p:cNvPr id="3074" name="Picture 2" descr="Marcas-impresora-de-resina">
            <a:extLst>
              <a:ext uri="{FF2B5EF4-FFF2-40B4-BE49-F238E27FC236}">
                <a16:creationId xmlns:a16="http://schemas.microsoft.com/office/drawing/2014/main" id="{0DD45324-5A55-4D62-A51E-4AE2DA55D7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983" y="228600"/>
            <a:ext cx="10924280" cy="6143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60902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791B89-D8D7-489C-84CE-8C0C1C45101F}"/>
              </a:ext>
            </a:extLst>
          </p:cNvPr>
          <p:cNvSpPr>
            <a:spLocks noGrp="1"/>
          </p:cNvSpPr>
          <p:nvPr>
            <p:ph type="title"/>
          </p:nvPr>
        </p:nvSpPr>
        <p:spPr/>
        <p:txBody>
          <a:bodyPr/>
          <a:lstStyle/>
          <a:p>
            <a:r>
              <a:rPr lang="gl-ES" b="1" dirty="0"/>
              <a:t>Despegar </a:t>
            </a:r>
            <a:r>
              <a:rPr lang="gl-ES" b="1" dirty="0" err="1"/>
              <a:t>tus</a:t>
            </a:r>
            <a:r>
              <a:rPr lang="gl-ES" b="1" dirty="0"/>
              <a:t> impresiones 3D</a:t>
            </a:r>
            <a:endParaRPr lang="gl-ES" dirty="0"/>
          </a:p>
        </p:txBody>
      </p:sp>
      <p:sp>
        <p:nvSpPr>
          <p:cNvPr id="3" name="Marcador de contenido 2">
            <a:extLst>
              <a:ext uri="{FF2B5EF4-FFF2-40B4-BE49-F238E27FC236}">
                <a16:creationId xmlns:a16="http://schemas.microsoft.com/office/drawing/2014/main" id="{53AA9B4A-614B-44D2-9031-14404819F58E}"/>
              </a:ext>
            </a:extLst>
          </p:cNvPr>
          <p:cNvSpPr>
            <a:spLocks noGrp="1"/>
          </p:cNvSpPr>
          <p:nvPr>
            <p:ph idx="1"/>
          </p:nvPr>
        </p:nvSpPr>
        <p:spPr/>
        <p:txBody>
          <a:bodyPr>
            <a:normAutofit/>
          </a:bodyPr>
          <a:lstStyle/>
          <a:p>
            <a:r>
              <a:rPr lang="es-ES" sz="2800" dirty="0"/>
              <a:t>Despegar el modelo 3D de las impresoras de resina sin dañar nada de la plataforma es un reto, ya que no podemos doblar la base como ocurre en FDM para despegar bien la pieza. Necesitamos una </a:t>
            </a:r>
            <a:r>
              <a:rPr lang="es-ES" sz="2800" b="1" dirty="0"/>
              <a:t>espátula con cuchillas plásticas para no rayar la base de impresión</a:t>
            </a:r>
            <a:r>
              <a:rPr lang="es-ES" sz="2800" dirty="0"/>
              <a:t>, otra herramienta podría ser una </a:t>
            </a:r>
            <a:r>
              <a:rPr lang="es-ES" sz="2800" b="1" dirty="0"/>
              <a:t>mini paleta para modelar arcilla </a:t>
            </a:r>
            <a:r>
              <a:rPr lang="es-ES" sz="2800" dirty="0"/>
              <a:t>con lámina de acero, cuánto más delgada y flexible mejor.</a:t>
            </a:r>
            <a:endParaRPr lang="gl-ES" sz="2800" dirty="0"/>
          </a:p>
        </p:txBody>
      </p:sp>
    </p:spTree>
    <p:extLst>
      <p:ext uri="{BB962C8B-B14F-4D97-AF65-F5344CB8AC3E}">
        <p14:creationId xmlns:p14="http://schemas.microsoft.com/office/powerpoint/2010/main" val="14013943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A226BD-1461-4405-B5C8-8FC5CF5A6590}"/>
              </a:ext>
            </a:extLst>
          </p:cNvPr>
          <p:cNvSpPr>
            <a:spLocks noGrp="1"/>
          </p:cNvSpPr>
          <p:nvPr>
            <p:ph type="title"/>
          </p:nvPr>
        </p:nvSpPr>
        <p:spPr/>
        <p:txBody>
          <a:bodyPr/>
          <a:lstStyle/>
          <a:p>
            <a:r>
              <a:rPr lang="es-ES" b="1" dirty="0"/>
              <a:t>El </a:t>
            </a:r>
            <a:r>
              <a:rPr lang="es-ES" b="1" dirty="0" err="1"/>
              <a:t>postprocesado</a:t>
            </a:r>
            <a:r>
              <a:rPr lang="es-ES" b="1" dirty="0"/>
              <a:t>: Lavado y Curado</a:t>
            </a:r>
            <a:endParaRPr lang="gl-ES" dirty="0"/>
          </a:p>
        </p:txBody>
      </p:sp>
      <p:sp>
        <p:nvSpPr>
          <p:cNvPr id="3" name="Marcador de contenido 2">
            <a:extLst>
              <a:ext uri="{FF2B5EF4-FFF2-40B4-BE49-F238E27FC236}">
                <a16:creationId xmlns:a16="http://schemas.microsoft.com/office/drawing/2014/main" id="{3939BF59-C933-413B-9D59-621ED5D0B609}"/>
              </a:ext>
            </a:extLst>
          </p:cNvPr>
          <p:cNvSpPr>
            <a:spLocks noGrp="1"/>
          </p:cNvSpPr>
          <p:nvPr>
            <p:ph idx="1"/>
          </p:nvPr>
        </p:nvSpPr>
        <p:spPr>
          <a:xfrm>
            <a:off x="1251678" y="2124277"/>
            <a:ext cx="3837680" cy="4351338"/>
          </a:xfrm>
        </p:spPr>
        <p:txBody>
          <a:bodyPr>
            <a:normAutofit fontScale="92500"/>
          </a:bodyPr>
          <a:lstStyle/>
          <a:p>
            <a:r>
              <a:rPr lang="es-ES" sz="2400" dirty="0"/>
              <a:t>Los modelos impresos en una impresora 3D de resina, están cubiertos de una resina pegajosa que </a:t>
            </a:r>
            <a:r>
              <a:rPr lang="es-ES" sz="2400" b="1" dirty="0"/>
              <a:t>debe eliminarse en un baño de </a:t>
            </a:r>
            <a:r>
              <a:rPr lang="es-ES" sz="2400" b="1" dirty="0">
                <a:hlinkClick r:id="rId2">
                  <a:extLst>
                    <a:ext uri="{A12FA001-AC4F-418D-AE19-62706E023703}">
                      <ahyp:hlinkClr xmlns:ahyp="http://schemas.microsoft.com/office/drawing/2018/hyperlinkcolor" val="tx"/>
                    </a:ext>
                  </a:extLst>
                </a:hlinkClick>
              </a:rPr>
              <a:t>alcohol isopropílico</a:t>
            </a:r>
            <a:r>
              <a:rPr lang="es-ES" sz="2400" dirty="0"/>
              <a:t>. Es por eso, que tienes que utilizar </a:t>
            </a:r>
            <a:r>
              <a:rPr lang="es-ES" sz="2400" b="1" dirty="0"/>
              <a:t>guantes de goma para proteger tus dedos</a:t>
            </a:r>
            <a:r>
              <a:rPr lang="es-ES" sz="2400" dirty="0"/>
              <a:t> de la </a:t>
            </a:r>
            <a:r>
              <a:rPr lang="es-ES" sz="2400" b="1" dirty="0"/>
              <a:t>resina </a:t>
            </a:r>
            <a:r>
              <a:rPr lang="es-ES" sz="2400" dirty="0"/>
              <a:t>y el </a:t>
            </a:r>
            <a:r>
              <a:rPr lang="es-ES" sz="2400" b="1" dirty="0"/>
              <a:t>alcohol</a:t>
            </a:r>
            <a:r>
              <a:rPr lang="es-ES" sz="2400" dirty="0"/>
              <a:t>.</a:t>
            </a:r>
            <a:endParaRPr lang="gl-ES" sz="2400" dirty="0"/>
          </a:p>
        </p:txBody>
      </p:sp>
      <p:pic>
        <p:nvPicPr>
          <p:cNvPr id="4" name="Imagen 3">
            <a:extLst>
              <a:ext uri="{FF2B5EF4-FFF2-40B4-BE49-F238E27FC236}">
                <a16:creationId xmlns:a16="http://schemas.microsoft.com/office/drawing/2014/main" id="{BDBEC8A1-BD48-4B67-A5C2-D1097477C657}"/>
              </a:ext>
            </a:extLst>
          </p:cNvPr>
          <p:cNvPicPr>
            <a:picLocks noChangeAspect="1"/>
          </p:cNvPicPr>
          <p:nvPr/>
        </p:nvPicPr>
        <p:blipFill>
          <a:blip r:embed="rId3"/>
          <a:stretch>
            <a:fillRect/>
          </a:stretch>
        </p:blipFill>
        <p:spPr>
          <a:xfrm>
            <a:off x="5305927" y="2124277"/>
            <a:ext cx="6266483" cy="4174953"/>
          </a:xfrm>
          <a:prstGeom prst="rect">
            <a:avLst/>
          </a:prstGeom>
        </p:spPr>
      </p:pic>
    </p:spTree>
    <p:extLst>
      <p:ext uri="{BB962C8B-B14F-4D97-AF65-F5344CB8AC3E}">
        <p14:creationId xmlns:p14="http://schemas.microsoft.com/office/powerpoint/2010/main" val="21964446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6CA4C-7966-4C27-B075-9767BBA3E5AF}"/>
              </a:ext>
            </a:extLst>
          </p:cNvPr>
          <p:cNvSpPr>
            <a:spLocks noGrp="1"/>
          </p:cNvSpPr>
          <p:nvPr>
            <p:ph type="title"/>
          </p:nvPr>
        </p:nvSpPr>
        <p:spPr/>
        <p:txBody>
          <a:bodyPr/>
          <a:lstStyle/>
          <a:p>
            <a:r>
              <a:rPr lang="es-ES" b="1" dirty="0"/>
              <a:t>El </a:t>
            </a:r>
            <a:r>
              <a:rPr lang="es-ES" b="1" dirty="0" err="1"/>
              <a:t>postprocesado</a:t>
            </a:r>
            <a:r>
              <a:rPr lang="es-ES" b="1" dirty="0"/>
              <a:t>: Lavado y Curado</a:t>
            </a:r>
            <a:endParaRPr lang="gl-ES" dirty="0"/>
          </a:p>
        </p:txBody>
      </p:sp>
      <p:sp>
        <p:nvSpPr>
          <p:cNvPr id="3" name="Marcador de contenido 2">
            <a:extLst>
              <a:ext uri="{FF2B5EF4-FFF2-40B4-BE49-F238E27FC236}">
                <a16:creationId xmlns:a16="http://schemas.microsoft.com/office/drawing/2014/main" id="{8096A519-0929-46D3-9A53-A5A8D5B9A9DB}"/>
              </a:ext>
            </a:extLst>
          </p:cNvPr>
          <p:cNvSpPr>
            <a:spLocks noGrp="1"/>
          </p:cNvSpPr>
          <p:nvPr>
            <p:ph idx="1"/>
          </p:nvPr>
        </p:nvSpPr>
        <p:spPr>
          <a:xfrm>
            <a:off x="1251678" y="1973180"/>
            <a:ext cx="10178322" cy="4368837"/>
          </a:xfrm>
        </p:spPr>
        <p:txBody>
          <a:bodyPr>
            <a:normAutofit/>
          </a:bodyPr>
          <a:lstStyle/>
          <a:p>
            <a:r>
              <a:rPr lang="es-ES" sz="2400" dirty="0"/>
              <a:t>Lavando la pieza en la Maquina de lavado Es recomendable limpiar la pieza de los restos de resina antes de lavarla en la </a:t>
            </a:r>
            <a:r>
              <a:rPr lang="es-ES" sz="2400" dirty="0">
                <a:hlinkClick r:id="rId2"/>
              </a:rPr>
              <a:t>máquina de lavado</a:t>
            </a:r>
            <a:r>
              <a:rPr lang="es-ES" sz="2400" dirty="0"/>
              <a:t>, la cual te permitirá conseguir el acabado perfecto de tus piezas gracias a la función giratorio de 360 grados durante la exposición.</a:t>
            </a:r>
          </a:p>
          <a:p>
            <a:r>
              <a:rPr lang="es-ES" sz="2400" dirty="0"/>
              <a:t>Tienes que tener en cuenta que, el alcohol isopropílico de la máquina de lavado </a:t>
            </a:r>
            <a:r>
              <a:rPr lang="es-ES" sz="2400" b="1" dirty="0"/>
              <a:t>debe reemplazarse</a:t>
            </a:r>
            <a:r>
              <a:rPr lang="es-ES" sz="2400" dirty="0"/>
              <a:t> después de haber enjuagado diferentes piezas de resina.</a:t>
            </a:r>
          </a:p>
          <a:p>
            <a:r>
              <a:rPr lang="es-ES" sz="2400" dirty="0"/>
              <a:t>Una vez lavada la pieza, tienes que insertarla en la </a:t>
            </a:r>
            <a:r>
              <a:rPr lang="es-ES" sz="2400" dirty="0">
                <a:hlinkClick r:id="rId3"/>
              </a:rPr>
              <a:t>máquina de curado</a:t>
            </a:r>
            <a:r>
              <a:rPr lang="es-ES" sz="2400" dirty="0"/>
              <a:t> para que la luz se aplique de forma homogénea a la pieza, incluso en los modelos más grandes.</a:t>
            </a:r>
          </a:p>
          <a:p>
            <a:endParaRPr lang="gl-ES" sz="2400" dirty="0"/>
          </a:p>
        </p:txBody>
      </p:sp>
    </p:spTree>
    <p:extLst>
      <p:ext uri="{BB962C8B-B14F-4D97-AF65-F5344CB8AC3E}">
        <p14:creationId xmlns:p14="http://schemas.microsoft.com/office/powerpoint/2010/main" val="206069897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238765-5D45-47DB-910C-CE990830965E}"/>
              </a:ext>
            </a:extLst>
          </p:cNvPr>
          <p:cNvSpPr>
            <a:spLocks noGrp="1"/>
          </p:cNvSpPr>
          <p:nvPr>
            <p:ph type="title"/>
          </p:nvPr>
        </p:nvSpPr>
        <p:spPr/>
        <p:txBody>
          <a:bodyPr/>
          <a:lstStyle/>
          <a:p>
            <a:r>
              <a:rPr lang="gl-ES" b="1" dirty="0"/>
              <a:t>Uso de </a:t>
            </a:r>
            <a:r>
              <a:rPr lang="gl-ES" b="1" dirty="0" err="1"/>
              <a:t>laminadores</a:t>
            </a:r>
            <a:endParaRPr lang="gl-ES" dirty="0"/>
          </a:p>
        </p:txBody>
      </p:sp>
      <p:sp>
        <p:nvSpPr>
          <p:cNvPr id="3" name="Marcador de contenido 2">
            <a:extLst>
              <a:ext uri="{FF2B5EF4-FFF2-40B4-BE49-F238E27FC236}">
                <a16:creationId xmlns:a16="http://schemas.microsoft.com/office/drawing/2014/main" id="{01894C83-8BBD-4004-B85B-4BABD0AFF808}"/>
              </a:ext>
            </a:extLst>
          </p:cNvPr>
          <p:cNvSpPr>
            <a:spLocks noGrp="1"/>
          </p:cNvSpPr>
          <p:nvPr>
            <p:ph idx="1"/>
          </p:nvPr>
        </p:nvSpPr>
        <p:spPr>
          <a:xfrm>
            <a:off x="1251678" y="1636295"/>
            <a:ext cx="10178322" cy="4243297"/>
          </a:xfrm>
        </p:spPr>
        <p:txBody>
          <a:bodyPr>
            <a:normAutofit lnSpcReduction="10000"/>
          </a:bodyPr>
          <a:lstStyle/>
          <a:p>
            <a:r>
              <a:rPr lang="es-ES" sz="2400" dirty="0"/>
              <a:t>Nosotros recomendamos utilizar el laminador </a:t>
            </a:r>
            <a:r>
              <a:rPr lang="es-ES" sz="2400" b="1" dirty="0" err="1">
                <a:hlinkClick r:id="rId2"/>
              </a:rPr>
              <a:t>Chitubox</a:t>
            </a:r>
            <a:r>
              <a:rPr lang="es-ES" sz="2400" dirty="0"/>
              <a:t>, ya que es un software especializado en </a:t>
            </a:r>
            <a:r>
              <a:rPr lang="es-ES" sz="2400" b="1" dirty="0"/>
              <a:t>SLA</a:t>
            </a:r>
            <a:r>
              <a:rPr lang="es-ES" sz="2400" dirty="0"/>
              <a:t>, </a:t>
            </a:r>
            <a:r>
              <a:rPr lang="es-ES" sz="2400" b="1" dirty="0"/>
              <a:t>DLP </a:t>
            </a:r>
            <a:r>
              <a:rPr lang="es-ES" sz="2400" dirty="0"/>
              <a:t>y </a:t>
            </a:r>
            <a:r>
              <a:rPr lang="es-ES" sz="2400" b="1" dirty="0"/>
              <a:t>LCD</a:t>
            </a:r>
            <a:r>
              <a:rPr lang="es-ES" sz="2400" dirty="0"/>
              <a:t>, gratuito, intuitivo y muy fácil de usar. Mucho más recomendable que el uso de los laminadores propios de las marcas en cuestión, como </a:t>
            </a:r>
            <a:r>
              <a:rPr lang="es-ES" sz="2400" b="1" dirty="0" err="1"/>
              <a:t>Creality</a:t>
            </a:r>
            <a:r>
              <a:rPr lang="es-ES" sz="2400" b="1" dirty="0"/>
              <a:t> </a:t>
            </a:r>
            <a:r>
              <a:rPr lang="es-ES" sz="2400" dirty="0"/>
              <a:t>o </a:t>
            </a:r>
            <a:r>
              <a:rPr lang="es-ES" sz="2400" b="1" dirty="0" err="1"/>
              <a:t>Anycubic</a:t>
            </a:r>
            <a:r>
              <a:rPr lang="es-ES" sz="2400" dirty="0"/>
              <a:t>.</a:t>
            </a:r>
          </a:p>
          <a:p>
            <a:r>
              <a:rPr lang="es-ES" sz="2400" dirty="0"/>
              <a:t>Después de haber visto los tipos de tecnología utilizados en resina y las diferentes formas de proceder antes de imprimir, ahora es cuando tienes que explorar y experimentar con este tipo de impresión.</a:t>
            </a:r>
          </a:p>
          <a:p>
            <a:r>
              <a:rPr lang="es-ES" sz="2400" dirty="0"/>
              <a:t>En el siguiente Post os hablaremos sobre los tipos de resina dependiendo del uso o finalidad que le quieras dar, los precios dependiendo de la impresora que elijas y muchas más características de la impresión con resina.</a:t>
            </a:r>
          </a:p>
          <a:p>
            <a:endParaRPr lang="gl-ES" sz="2400" dirty="0"/>
          </a:p>
        </p:txBody>
      </p:sp>
    </p:spTree>
    <p:extLst>
      <p:ext uri="{BB962C8B-B14F-4D97-AF65-F5344CB8AC3E}">
        <p14:creationId xmlns:p14="http://schemas.microsoft.com/office/powerpoint/2010/main" val="1829005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C6324-7079-4891-90D2-F36CF7D61C64}"/>
              </a:ext>
            </a:extLst>
          </p:cNvPr>
          <p:cNvSpPr>
            <a:spLocks noGrp="1"/>
          </p:cNvSpPr>
          <p:nvPr>
            <p:ph type="title"/>
          </p:nvPr>
        </p:nvSpPr>
        <p:spPr/>
        <p:txBody>
          <a:bodyPr/>
          <a:lstStyle/>
          <a:p>
            <a:endParaRPr lang="gl-ES"/>
          </a:p>
        </p:txBody>
      </p:sp>
      <p:pic>
        <p:nvPicPr>
          <p:cNvPr id="4" name="Elementos multimedia en línea 3" title="➡️ Chitubox tutorial Español PASO A PASO.  ⏩ Impresión 3D RESINA ⏪">
            <a:hlinkClick r:id="" action="ppaction://media"/>
            <a:extLst>
              <a:ext uri="{FF2B5EF4-FFF2-40B4-BE49-F238E27FC236}">
                <a16:creationId xmlns:a16="http://schemas.microsoft.com/office/drawing/2014/main" id="{17FA1200-11C1-4B25-8F05-A8D938F2BCA4}"/>
              </a:ext>
            </a:extLst>
          </p:cNvPr>
          <p:cNvPicPr>
            <a:picLocks noGrp="1" noRot="1" noChangeAspect="1"/>
          </p:cNvPicPr>
          <p:nvPr>
            <p:ph idx="1"/>
            <a:videoFile r:link="rId1"/>
          </p:nvPr>
        </p:nvPicPr>
        <p:blipFill>
          <a:blip r:embed="rId3"/>
          <a:stretch>
            <a:fillRect/>
          </a:stretch>
        </p:blipFill>
        <p:spPr>
          <a:xfrm>
            <a:off x="1163053" y="0"/>
            <a:ext cx="10724147" cy="6858000"/>
          </a:xfrm>
          <a:prstGeom prst="rect">
            <a:avLst/>
          </a:prstGeom>
        </p:spPr>
      </p:pic>
    </p:spTree>
    <p:extLst>
      <p:ext uri="{BB962C8B-B14F-4D97-AF65-F5344CB8AC3E}">
        <p14:creationId xmlns:p14="http://schemas.microsoft.com/office/powerpoint/2010/main" val="8798572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EAE6F0-B6A3-4EFA-AB23-DB39DBB3357F}"/>
              </a:ext>
            </a:extLst>
          </p:cNvPr>
          <p:cNvSpPr>
            <a:spLocks noGrp="1"/>
          </p:cNvSpPr>
          <p:nvPr>
            <p:ph type="title"/>
          </p:nvPr>
        </p:nvSpPr>
        <p:spPr/>
        <p:txBody>
          <a:bodyPr/>
          <a:lstStyle/>
          <a:p>
            <a:endParaRPr lang="gl-ES"/>
          </a:p>
        </p:txBody>
      </p:sp>
      <p:pic>
        <p:nvPicPr>
          <p:cNvPr id="4" name="Elementos multimedia en línea 3" title="✅MANUAL Básico Chitubox PRINCIPIANTES ▶ Impresión 3D">
            <a:hlinkClick r:id="" action="ppaction://media"/>
            <a:extLst>
              <a:ext uri="{FF2B5EF4-FFF2-40B4-BE49-F238E27FC236}">
                <a16:creationId xmlns:a16="http://schemas.microsoft.com/office/drawing/2014/main" id="{790C1052-10EB-43EE-84DB-2ABB55F72ECE}"/>
              </a:ext>
            </a:extLst>
          </p:cNvPr>
          <p:cNvPicPr>
            <a:picLocks noGrp="1" noRot="1" noChangeAspect="1"/>
          </p:cNvPicPr>
          <p:nvPr>
            <p:ph idx="1"/>
            <a:videoFile r:link="rId1"/>
          </p:nvPr>
        </p:nvPicPr>
        <p:blipFill>
          <a:blip r:embed="rId3"/>
          <a:stretch>
            <a:fillRect/>
          </a:stretch>
        </p:blipFill>
        <p:spPr>
          <a:xfrm>
            <a:off x="1078832" y="0"/>
            <a:ext cx="10796336" cy="6858000"/>
          </a:xfrm>
          <a:prstGeom prst="rect">
            <a:avLst/>
          </a:prstGeom>
        </p:spPr>
      </p:pic>
    </p:spTree>
    <p:extLst>
      <p:ext uri="{BB962C8B-B14F-4D97-AF65-F5344CB8AC3E}">
        <p14:creationId xmlns:p14="http://schemas.microsoft.com/office/powerpoint/2010/main" val="1360350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663F0-894D-40DF-BFF8-A7D524603C99}"/>
              </a:ext>
            </a:extLst>
          </p:cNvPr>
          <p:cNvSpPr>
            <a:spLocks noGrp="1"/>
          </p:cNvSpPr>
          <p:nvPr>
            <p:ph type="title"/>
          </p:nvPr>
        </p:nvSpPr>
        <p:spPr/>
        <p:txBody>
          <a:bodyPr>
            <a:normAutofit fontScale="90000"/>
          </a:bodyPr>
          <a:lstStyle/>
          <a:p>
            <a:r>
              <a:rPr lang="es-ES" dirty="0"/>
              <a:t>Precauciones: procedimiento con objetos contaminados por la resina</a:t>
            </a:r>
            <a:endParaRPr lang="gl-ES" dirty="0"/>
          </a:p>
        </p:txBody>
      </p:sp>
      <p:sp>
        <p:nvSpPr>
          <p:cNvPr id="3" name="Marcador de contenido 2">
            <a:extLst>
              <a:ext uri="{FF2B5EF4-FFF2-40B4-BE49-F238E27FC236}">
                <a16:creationId xmlns:a16="http://schemas.microsoft.com/office/drawing/2014/main" id="{67BE055C-62BB-4E21-ABB7-02858FF1F44D}"/>
              </a:ext>
            </a:extLst>
          </p:cNvPr>
          <p:cNvSpPr>
            <a:spLocks noGrp="1"/>
          </p:cNvSpPr>
          <p:nvPr>
            <p:ph idx="1"/>
          </p:nvPr>
        </p:nvSpPr>
        <p:spPr/>
        <p:txBody>
          <a:bodyPr>
            <a:normAutofit/>
          </a:bodyPr>
          <a:lstStyle/>
          <a:p>
            <a:r>
              <a:rPr lang="es-ES" sz="2800" dirty="0"/>
              <a:t>Resumimos el tratamiento que se debería tener para reducir el contacto con la resina.</a:t>
            </a:r>
          </a:p>
          <a:p>
            <a:r>
              <a:rPr lang="es-ES" sz="2800" dirty="0"/>
              <a:t>Al ser un líquido pegajoso se esparce muy fácilmente. Y el contacto muy prolongado, por leve que sea, puede provocar daños o complicaciones a la salud.</a:t>
            </a:r>
          </a:p>
          <a:p>
            <a:r>
              <a:rPr lang="es-ES" sz="2800" dirty="0"/>
              <a:t>Por eso es importante tener claro las siguientes consideraciones…</a:t>
            </a:r>
          </a:p>
          <a:p>
            <a:endParaRPr lang="gl-ES" sz="2800" dirty="0"/>
          </a:p>
        </p:txBody>
      </p:sp>
    </p:spTree>
    <p:extLst>
      <p:ext uri="{BB962C8B-B14F-4D97-AF65-F5344CB8AC3E}">
        <p14:creationId xmlns:p14="http://schemas.microsoft.com/office/powerpoint/2010/main" val="4231968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8BAD1-A58D-49D0-965C-8ECDCC402209}"/>
              </a:ext>
            </a:extLst>
          </p:cNvPr>
          <p:cNvSpPr>
            <a:spLocks noGrp="1"/>
          </p:cNvSpPr>
          <p:nvPr>
            <p:ph type="title"/>
          </p:nvPr>
        </p:nvSpPr>
        <p:spPr>
          <a:xfrm>
            <a:off x="1075764" y="365125"/>
            <a:ext cx="10666469" cy="1325563"/>
          </a:xfrm>
        </p:spPr>
        <p:txBody>
          <a:bodyPr>
            <a:normAutofit fontScale="90000"/>
          </a:bodyPr>
          <a:lstStyle/>
          <a:p>
            <a:r>
              <a:rPr lang="es-ES" b="1" dirty="0"/>
              <a:t>Diferencias entre las tecnologías </a:t>
            </a:r>
            <a:br>
              <a:rPr lang="es-ES" b="1" dirty="0"/>
            </a:br>
            <a:r>
              <a:rPr lang="es-ES" b="1" dirty="0"/>
              <a:t>SLA, DLP Y LCD</a:t>
            </a:r>
            <a:endParaRPr lang="gl-ES" dirty="0"/>
          </a:p>
        </p:txBody>
      </p:sp>
      <p:sp>
        <p:nvSpPr>
          <p:cNvPr id="3" name="Marcador de contenido 2">
            <a:extLst>
              <a:ext uri="{FF2B5EF4-FFF2-40B4-BE49-F238E27FC236}">
                <a16:creationId xmlns:a16="http://schemas.microsoft.com/office/drawing/2014/main" id="{44D63B43-4ECB-4CF8-B984-2877EDE13C43}"/>
              </a:ext>
            </a:extLst>
          </p:cNvPr>
          <p:cNvSpPr>
            <a:spLocks noGrp="1"/>
          </p:cNvSpPr>
          <p:nvPr>
            <p:ph idx="1"/>
          </p:nvPr>
        </p:nvSpPr>
        <p:spPr>
          <a:xfrm>
            <a:off x="1251678" y="2286001"/>
            <a:ext cx="5403848" cy="4206874"/>
          </a:xfrm>
        </p:spPr>
        <p:txBody>
          <a:bodyPr>
            <a:normAutofit fontScale="92500" lnSpcReduction="10000"/>
          </a:bodyPr>
          <a:lstStyle/>
          <a:p>
            <a:r>
              <a:rPr lang="es-ES" sz="2400" dirty="0"/>
              <a:t>La </a:t>
            </a:r>
            <a:r>
              <a:rPr lang="es-ES" sz="2400" b="1" dirty="0"/>
              <a:t>principal diferencia</a:t>
            </a:r>
            <a:r>
              <a:rPr lang="es-ES" sz="2400" dirty="0"/>
              <a:t> es </a:t>
            </a:r>
            <a:r>
              <a:rPr lang="es-ES" sz="2400" b="1" dirty="0"/>
              <a:t>la fuente de la luz utilizada para curar la resina.</a:t>
            </a:r>
            <a:endParaRPr lang="es-ES" sz="2400" dirty="0"/>
          </a:p>
          <a:p>
            <a:r>
              <a:rPr lang="es-ES" sz="2400" b="1" dirty="0"/>
              <a:t>La </a:t>
            </a:r>
            <a:r>
              <a:rPr lang="es-ES" sz="2400" b="1" dirty="0" err="1"/>
              <a:t>estereolitografía</a:t>
            </a:r>
            <a:r>
              <a:rPr lang="es-ES" sz="2400" b="1" dirty="0"/>
              <a:t> (SLA) y el procesamiento digital de luz (DLP) son los procesos más comunes para impresión 3D de resina, </a:t>
            </a:r>
            <a:r>
              <a:rPr lang="es-ES" sz="2400" dirty="0"/>
              <a:t>anteriormente, estas tecnologías eran complejas y tenían un gran coste. </a:t>
            </a:r>
          </a:p>
          <a:p>
            <a:r>
              <a:rPr lang="es-ES" sz="2400" dirty="0"/>
              <a:t>Hoy en día las impresoras 3D</a:t>
            </a:r>
            <a:r>
              <a:rPr lang="es-ES" sz="2400" b="1" dirty="0"/>
              <a:t> </a:t>
            </a:r>
            <a:r>
              <a:rPr lang="es-ES" sz="2400" dirty="0"/>
              <a:t>producen piezas de </a:t>
            </a:r>
            <a:r>
              <a:rPr lang="es-ES" sz="2400" b="1" dirty="0"/>
              <a:t>calidad industrial</a:t>
            </a:r>
            <a:r>
              <a:rPr lang="es-ES" sz="2400" dirty="0"/>
              <a:t> a un precio muy asequible</a:t>
            </a:r>
          </a:p>
        </p:txBody>
      </p:sp>
      <p:pic>
        <p:nvPicPr>
          <p:cNvPr id="2050" name="Picture 2">
            <a:extLst>
              <a:ext uri="{FF2B5EF4-FFF2-40B4-BE49-F238E27FC236}">
                <a16:creationId xmlns:a16="http://schemas.microsoft.com/office/drawing/2014/main" id="{9C6F10B9-3D08-4A43-8DA5-D9742FE836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795" y="2377440"/>
            <a:ext cx="5225142" cy="32657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84213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659F24-45C0-4548-A521-7671B4CF0943}"/>
              </a:ext>
            </a:extLst>
          </p:cNvPr>
          <p:cNvSpPr>
            <a:spLocks noGrp="1"/>
          </p:cNvSpPr>
          <p:nvPr>
            <p:ph type="title"/>
          </p:nvPr>
        </p:nvSpPr>
        <p:spPr/>
        <p:txBody>
          <a:bodyPr/>
          <a:lstStyle/>
          <a:p>
            <a:r>
              <a:rPr lang="gl-ES" dirty="0"/>
              <a:t>Considerar </a:t>
            </a:r>
            <a:r>
              <a:rPr lang="gl-ES" dirty="0" err="1"/>
              <a:t>objetos</a:t>
            </a:r>
            <a:r>
              <a:rPr lang="gl-ES" dirty="0"/>
              <a:t> contaminados:</a:t>
            </a:r>
          </a:p>
        </p:txBody>
      </p:sp>
      <p:sp>
        <p:nvSpPr>
          <p:cNvPr id="3" name="Marcador de contenido 2">
            <a:extLst>
              <a:ext uri="{FF2B5EF4-FFF2-40B4-BE49-F238E27FC236}">
                <a16:creationId xmlns:a16="http://schemas.microsoft.com/office/drawing/2014/main" id="{DF44CA8D-00E4-4E83-B969-1995316BCDA7}"/>
              </a:ext>
            </a:extLst>
          </p:cNvPr>
          <p:cNvSpPr>
            <a:spLocks noGrp="1"/>
          </p:cNvSpPr>
          <p:nvPr>
            <p:ph idx="1"/>
          </p:nvPr>
        </p:nvSpPr>
        <p:spPr>
          <a:xfrm>
            <a:off x="1251678" y="2286001"/>
            <a:ext cx="10178322" cy="4283241"/>
          </a:xfrm>
        </p:spPr>
        <p:txBody>
          <a:bodyPr>
            <a:normAutofit lnSpcReduction="10000"/>
          </a:bodyPr>
          <a:lstStyle/>
          <a:p>
            <a:r>
              <a:rPr lang="es-ES" sz="2400" dirty="0"/>
              <a:t>Considera objetos contaminados todo lo que haya estado en contacto con la resina sin curar.  Y también los objetos que hayan estado en contacto con una superficie contaminada.</a:t>
            </a:r>
          </a:p>
          <a:p>
            <a:r>
              <a:rPr lang="es-ES" sz="2400" dirty="0"/>
              <a:t>Los objetos contaminados debes manejarlos con protecciones: es decir, guantes.</a:t>
            </a:r>
          </a:p>
          <a:p>
            <a:r>
              <a:rPr lang="es-ES" sz="2400" dirty="0"/>
              <a:t>Ten en cuenta que el propio guante queda contaminado, y esparce la resina, contaminando otros objetos.</a:t>
            </a:r>
          </a:p>
          <a:p>
            <a:r>
              <a:rPr lang="es-ES" sz="2400" dirty="0"/>
              <a:t>Haz una lista de utensilios que van a quedar contaminados o ya lo están, y mantenlos a parte. Estos tienes que usarlos solo cuando lleves los guantes de vinilo puestos.</a:t>
            </a:r>
          </a:p>
          <a:p>
            <a:endParaRPr lang="gl-ES" sz="2400" dirty="0"/>
          </a:p>
        </p:txBody>
      </p:sp>
    </p:spTree>
    <p:extLst>
      <p:ext uri="{BB962C8B-B14F-4D97-AF65-F5344CB8AC3E}">
        <p14:creationId xmlns:p14="http://schemas.microsoft.com/office/powerpoint/2010/main" val="34975813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B41A8B-F084-434B-924B-7FA115AFAF29}"/>
              </a:ext>
            </a:extLst>
          </p:cNvPr>
          <p:cNvSpPr>
            <a:spLocks noGrp="1"/>
          </p:cNvSpPr>
          <p:nvPr>
            <p:ph type="title"/>
          </p:nvPr>
        </p:nvSpPr>
        <p:spPr/>
        <p:txBody>
          <a:bodyPr/>
          <a:lstStyle/>
          <a:p>
            <a:r>
              <a:rPr lang="gl-ES" dirty="0"/>
              <a:t>Considerar </a:t>
            </a:r>
            <a:r>
              <a:rPr lang="gl-ES" dirty="0" err="1"/>
              <a:t>objetos</a:t>
            </a:r>
            <a:r>
              <a:rPr lang="gl-ES" dirty="0"/>
              <a:t> </a:t>
            </a:r>
            <a:r>
              <a:rPr lang="gl-ES" dirty="0" err="1"/>
              <a:t>limpios</a:t>
            </a:r>
            <a:r>
              <a:rPr lang="gl-ES" dirty="0"/>
              <a:t>:</a:t>
            </a:r>
          </a:p>
        </p:txBody>
      </p:sp>
      <p:sp>
        <p:nvSpPr>
          <p:cNvPr id="3" name="Marcador de contenido 2">
            <a:extLst>
              <a:ext uri="{FF2B5EF4-FFF2-40B4-BE49-F238E27FC236}">
                <a16:creationId xmlns:a16="http://schemas.microsoft.com/office/drawing/2014/main" id="{30A85E6D-3FCC-405E-862C-470A10BA9E6D}"/>
              </a:ext>
            </a:extLst>
          </p:cNvPr>
          <p:cNvSpPr>
            <a:spLocks noGrp="1"/>
          </p:cNvSpPr>
          <p:nvPr>
            <p:ph idx="1"/>
          </p:nvPr>
        </p:nvSpPr>
        <p:spPr>
          <a:xfrm>
            <a:off x="1251678" y="1632204"/>
            <a:ext cx="10178322" cy="4660312"/>
          </a:xfrm>
        </p:spPr>
        <p:txBody>
          <a:bodyPr>
            <a:normAutofit/>
          </a:bodyPr>
          <a:lstStyle/>
          <a:p>
            <a:r>
              <a:rPr lang="es-ES" sz="2800" dirty="0"/>
              <a:t>Considera como objeto limpio el que no haya sido contaminado. Estos objetos puedes manejarlos sin guantes.</a:t>
            </a:r>
          </a:p>
          <a:p>
            <a:r>
              <a:rPr lang="es-ES" sz="2800" dirty="0"/>
              <a:t>Es más, para evitar contaminar objetos limpios, no puedes usar guantes, puesto que estos estarán contaminados.</a:t>
            </a:r>
          </a:p>
          <a:p>
            <a:r>
              <a:rPr lang="es-ES" sz="2800" dirty="0"/>
              <a:t>Puedes quitarte un solo guante para manejar los objetos con una sola mano. Pero ten cuidado al </a:t>
            </a:r>
            <a:r>
              <a:rPr lang="es-ES" sz="2800" dirty="0" err="1"/>
              <a:t>volvertelo</a:t>
            </a:r>
            <a:r>
              <a:rPr lang="es-ES" sz="2800" dirty="0"/>
              <a:t> a poner si ha quedado al revés. Mejor vuelve a usar uno limpio. O aún mejor: </a:t>
            </a:r>
            <a:r>
              <a:rPr lang="es-ES" sz="2800" dirty="0" err="1"/>
              <a:t>quitate</a:t>
            </a:r>
            <a:r>
              <a:rPr lang="es-ES" sz="2800" dirty="0"/>
              <a:t> el guante cuando ya no los necesites en las dos manos en los siguientes pasos.</a:t>
            </a:r>
          </a:p>
          <a:p>
            <a:endParaRPr lang="gl-ES" sz="2800" dirty="0"/>
          </a:p>
        </p:txBody>
      </p:sp>
    </p:spTree>
    <p:extLst>
      <p:ext uri="{BB962C8B-B14F-4D97-AF65-F5344CB8AC3E}">
        <p14:creationId xmlns:p14="http://schemas.microsoft.com/office/powerpoint/2010/main" val="42491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8BAD1-A58D-49D0-965C-8ECDCC402209}"/>
              </a:ext>
            </a:extLst>
          </p:cNvPr>
          <p:cNvSpPr>
            <a:spLocks noGrp="1"/>
          </p:cNvSpPr>
          <p:nvPr>
            <p:ph type="title"/>
          </p:nvPr>
        </p:nvSpPr>
        <p:spPr>
          <a:xfrm>
            <a:off x="1075764" y="365125"/>
            <a:ext cx="10666469" cy="1325563"/>
          </a:xfrm>
        </p:spPr>
        <p:txBody>
          <a:bodyPr>
            <a:normAutofit fontScale="90000"/>
          </a:bodyPr>
          <a:lstStyle/>
          <a:p>
            <a:r>
              <a:rPr lang="es-ES" b="1" dirty="0"/>
              <a:t>Diferencias entre las tecnologías </a:t>
            </a:r>
            <a:br>
              <a:rPr lang="es-ES" b="1" dirty="0"/>
            </a:br>
            <a:r>
              <a:rPr lang="es-ES" b="1" dirty="0"/>
              <a:t>SLA, DLP Y LCD</a:t>
            </a:r>
            <a:endParaRPr lang="gl-ES" dirty="0"/>
          </a:p>
        </p:txBody>
      </p:sp>
      <p:sp>
        <p:nvSpPr>
          <p:cNvPr id="3" name="Marcador de contenido 2">
            <a:extLst>
              <a:ext uri="{FF2B5EF4-FFF2-40B4-BE49-F238E27FC236}">
                <a16:creationId xmlns:a16="http://schemas.microsoft.com/office/drawing/2014/main" id="{44D63B43-4ECB-4CF8-B984-2877EDE13C43}"/>
              </a:ext>
            </a:extLst>
          </p:cNvPr>
          <p:cNvSpPr>
            <a:spLocks noGrp="1"/>
          </p:cNvSpPr>
          <p:nvPr>
            <p:ph idx="1"/>
          </p:nvPr>
        </p:nvSpPr>
        <p:spPr>
          <a:xfrm>
            <a:off x="1251678" y="4167051"/>
            <a:ext cx="10178322" cy="2325824"/>
          </a:xfrm>
        </p:spPr>
        <p:txBody>
          <a:bodyPr>
            <a:normAutofit/>
          </a:bodyPr>
          <a:lstStyle/>
          <a:p>
            <a:r>
              <a:rPr lang="es-ES" sz="2400" dirty="0"/>
              <a:t>Ambos procesos usan </a:t>
            </a:r>
            <a:r>
              <a:rPr lang="es-ES" sz="2400" b="1" dirty="0"/>
              <a:t>resina fotosensible que es curada por una fuente de luz</a:t>
            </a:r>
            <a:r>
              <a:rPr lang="es-ES" sz="2400" dirty="0"/>
              <a:t> (</a:t>
            </a:r>
            <a:r>
              <a:rPr lang="es-ES" sz="2400" b="1" dirty="0"/>
              <a:t>un láser en el caso de SLA </a:t>
            </a:r>
            <a:r>
              <a:rPr lang="es-ES" sz="2400" dirty="0"/>
              <a:t>y</a:t>
            </a:r>
            <a:r>
              <a:rPr lang="es-ES" sz="2400" b="1" dirty="0"/>
              <a:t> un proyector en el caso de las DLP</a:t>
            </a:r>
            <a:r>
              <a:rPr lang="es-ES" sz="2400" dirty="0"/>
              <a:t> </a:t>
            </a:r>
            <a:r>
              <a:rPr lang="es-ES" sz="2400" b="1" dirty="0"/>
              <a:t>y LCD</a:t>
            </a:r>
            <a:r>
              <a:rPr lang="es-ES" sz="2400" dirty="0"/>
              <a:t>) para producir una capa sólida que se van juntando creando el objeto final.</a:t>
            </a:r>
          </a:p>
          <a:p>
            <a:r>
              <a:rPr lang="es-ES" sz="2400" dirty="0"/>
              <a:t>El diseño final puede tener una textura u otra.</a:t>
            </a:r>
          </a:p>
        </p:txBody>
      </p:sp>
      <p:pic>
        <p:nvPicPr>
          <p:cNvPr id="3078" name="Picture 6">
            <a:extLst>
              <a:ext uri="{FF2B5EF4-FFF2-40B4-BE49-F238E27FC236}">
                <a16:creationId xmlns:a16="http://schemas.microsoft.com/office/drawing/2014/main" id="{34B9EE84-D257-7247-A1D0-ECBA321F3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156" y="1785483"/>
            <a:ext cx="4344523" cy="238156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4C202E0B-789B-1A40-91FF-66FB2D70A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1678" y="1923663"/>
            <a:ext cx="3286774" cy="20104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6B0F7CD-D408-A64B-B9EF-0432A6AE3A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14383" y="1923663"/>
            <a:ext cx="3015617" cy="2010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37686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210D51-279F-49E9-AE84-471DC8EE7E62}"/>
              </a:ext>
            </a:extLst>
          </p:cNvPr>
          <p:cNvSpPr>
            <a:spLocks noGrp="1"/>
          </p:cNvSpPr>
          <p:nvPr>
            <p:ph type="title"/>
          </p:nvPr>
        </p:nvSpPr>
        <p:spPr/>
        <p:txBody>
          <a:bodyPr/>
          <a:lstStyle/>
          <a:p>
            <a:r>
              <a:rPr lang="es-ES" dirty="0"/>
              <a:t>Impresoras 3D de Resina: </a:t>
            </a:r>
            <a:br>
              <a:rPr lang="es-ES" dirty="0"/>
            </a:br>
            <a:r>
              <a:rPr lang="es-ES" dirty="0"/>
              <a:t>SLA, DLP y LED</a:t>
            </a:r>
            <a:endParaRPr lang="gl-ES" dirty="0"/>
          </a:p>
        </p:txBody>
      </p:sp>
      <p:sp>
        <p:nvSpPr>
          <p:cNvPr id="3" name="Marcador de contenido 2">
            <a:extLst>
              <a:ext uri="{FF2B5EF4-FFF2-40B4-BE49-F238E27FC236}">
                <a16:creationId xmlns:a16="http://schemas.microsoft.com/office/drawing/2014/main" id="{29D7D978-7D99-43AE-A220-55D8DF9C51D8}"/>
              </a:ext>
            </a:extLst>
          </p:cNvPr>
          <p:cNvSpPr>
            <a:spLocks noGrp="1"/>
          </p:cNvSpPr>
          <p:nvPr>
            <p:ph idx="1"/>
          </p:nvPr>
        </p:nvSpPr>
        <p:spPr>
          <a:xfrm>
            <a:off x="1251678" y="2286002"/>
            <a:ext cx="10178322" cy="1652450"/>
          </a:xfrm>
        </p:spPr>
        <p:txBody>
          <a:bodyPr>
            <a:normAutofit fontScale="92500"/>
          </a:bodyPr>
          <a:lstStyle/>
          <a:p>
            <a:pPr fontAlgn="base"/>
            <a:r>
              <a:rPr lang="es-ES" sz="2800" b="1" dirty="0"/>
              <a:t>Son la segunda tecnología de impresión 3D más popular después de la FFF /FDM (</a:t>
            </a:r>
            <a:r>
              <a:rPr lang="gl-ES" sz="2800" dirty="0" err="1"/>
              <a:t>Fused</a:t>
            </a:r>
            <a:r>
              <a:rPr lang="gl-ES" sz="2800" dirty="0"/>
              <a:t> </a:t>
            </a:r>
            <a:r>
              <a:rPr lang="gl-ES" sz="2800" dirty="0" err="1"/>
              <a:t>Filament</a:t>
            </a:r>
            <a:r>
              <a:rPr lang="gl-ES" sz="2800" dirty="0"/>
              <a:t> </a:t>
            </a:r>
            <a:r>
              <a:rPr lang="gl-ES" sz="2800" dirty="0" err="1"/>
              <a:t>Fabrication</a:t>
            </a:r>
            <a:r>
              <a:rPr lang="gl-ES" sz="2800" dirty="0"/>
              <a:t>/</a:t>
            </a:r>
            <a:r>
              <a:rPr lang="gl-ES" sz="2800" dirty="0" err="1"/>
              <a:t>Fused</a:t>
            </a:r>
            <a:r>
              <a:rPr lang="gl-ES" sz="2800" dirty="0"/>
              <a:t> </a:t>
            </a:r>
            <a:r>
              <a:rPr lang="gl-ES" sz="2800" dirty="0" err="1"/>
              <a:t>Deposition</a:t>
            </a:r>
            <a:r>
              <a:rPr lang="gl-ES" sz="2800" dirty="0"/>
              <a:t> </a:t>
            </a:r>
            <a:r>
              <a:rPr lang="gl-ES" sz="2800" dirty="0" err="1"/>
              <a:t>Modeling</a:t>
            </a:r>
            <a:r>
              <a:rPr lang="gl-ES" sz="2800" dirty="0"/>
              <a:t>)</a:t>
            </a:r>
            <a:r>
              <a:rPr lang="es-ES" sz="2800" dirty="0"/>
              <a:t>, tanto en entornos profesionales como </a:t>
            </a:r>
            <a:r>
              <a:rPr lang="es-ES" sz="2800" i="1" dirty="0" err="1"/>
              <a:t>maker</a:t>
            </a:r>
            <a:r>
              <a:rPr lang="es-ES" sz="2800" dirty="0"/>
              <a:t>. </a:t>
            </a:r>
          </a:p>
        </p:txBody>
      </p:sp>
      <p:pic>
        <p:nvPicPr>
          <p:cNvPr id="4098" name="Picture 2">
            <a:extLst>
              <a:ext uri="{FF2B5EF4-FFF2-40B4-BE49-F238E27FC236}">
                <a16:creationId xmlns:a16="http://schemas.microsoft.com/office/drawing/2014/main" id="{28C73CE1-BA20-7D47-9F37-0EC40AE70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492" y="3760714"/>
            <a:ext cx="8138160" cy="301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366860"/>
      </p:ext>
    </p:extLst>
  </p:cSld>
  <p:clrMapOvr>
    <a:masterClrMapping/>
  </p:clrMapOvr>
</p:sld>
</file>

<file path=ppt/theme/theme1.xml><?xml version="1.0" encoding="utf-8"?>
<a:theme xmlns:a="http://schemas.openxmlformats.org/drawingml/2006/main" name="Distintivo">
  <a:themeElements>
    <a:clrScheme name="Azul">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Distintivo">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stintivo">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D71F8F05-6246-47AF-9E68-E57F6C93F792}"/>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{CC27DFCC-8248-4045-B183-96D62557CC74}tf10001071</Template>
  <TotalTime>87973</TotalTime>
  <Words>5289</Words>
  <Application>Microsoft Macintosh PowerPoint</Application>
  <PresentationFormat>Panorámica</PresentationFormat>
  <Paragraphs>244</Paragraphs>
  <Slides>71</Slides>
  <Notes>8</Notes>
  <HiddenSlides>0</HiddenSlides>
  <MMClips>5</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71</vt:i4>
      </vt:variant>
    </vt:vector>
  </HeadingPairs>
  <TitlesOfParts>
    <vt:vector size="77" baseType="lpstr">
      <vt:lpstr>Arial</vt:lpstr>
      <vt:lpstr>Calibri</vt:lpstr>
      <vt:lpstr>Gill Sans MT</vt:lpstr>
      <vt:lpstr>Impact</vt:lpstr>
      <vt:lpstr>var(--kb-font-family)</vt:lpstr>
      <vt:lpstr>Distintivo</vt:lpstr>
      <vt:lpstr>Impresión  3d</vt:lpstr>
      <vt:lpstr>Presentación de PowerPoint</vt:lpstr>
      <vt:lpstr>Impresión 3D en resina</vt:lpstr>
      <vt:lpstr>Posibilidades</vt:lpstr>
      <vt:lpstr>¿Qué tipos de impresora 3D resina hay?</vt:lpstr>
      <vt:lpstr>Presentación de PowerPoint</vt:lpstr>
      <vt:lpstr>Diferencias entre las tecnologías  SLA, DLP Y LCD</vt:lpstr>
      <vt:lpstr>Diferencias entre las tecnologías  SLA, DLP Y LCD</vt:lpstr>
      <vt:lpstr>Impresoras 3D de Resina:  SLA, DLP y LED</vt:lpstr>
      <vt:lpstr>Impresoras 3D de Resina:  SLA, DLP y LED</vt:lpstr>
      <vt:lpstr>Precios actualizados</vt:lpstr>
      <vt:lpstr>Impresoras 3D de Resina: SLA, DLP y LED-LCD</vt:lpstr>
      <vt:lpstr>Fundamento teórico</vt:lpstr>
      <vt:lpstr>Fundamento teórico</vt:lpstr>
      <vt:lpstr>Fundamento teórico</vt:lpstr>
      <vt:lpstr>Tecnología  SLA</vt:lpstr>
      <vt:lpstr>Impresión 3D DLP</vt:lpstr>
      <vt:lpstr>Impresión 3D SLA</vt:lpstr>
      <vt:lpstr>Impresión 3D SLA</vt:lpstr>
      <vt:lpstr>Presentación de PowerPoint</vt:lpstr>
      <vt:lpstr>Presentación de PowerPoint</vt:lpstr>
      <vt:lpstr>Impresión 3D SLA</vt:lpstr>
      <vt:lpstr>RESUMEN - TECNOLOGíA SLA</vt:lpstr>
      <vt:lpstr>Características</vt:lpstr>
      <vt:lpstr>Características</vt:lpstr>
      <vt:lpstr>Características</vt:lpstr>
      <vt:lpstr>Presentación de PowerPoint</vt:lpstr>
      <vt:lpstr>Tecnología  DLP</vt:lpstr>
      <vt:lpstr>Impresión 3D DLP</vt:lpstr>
      <vt:lpstr>Impresión 3D DLP</vt:lpstr>
      <vt:lpstr>Impresión 3D DLP</vt:lpstr>
      <vt:lpstr>Impresión 3D DLP</vt:lpstr>
      <vt:lpstr>Impresión 3D DLP</vt:lpstr>
      <vt:lpstr>Características</vt:lpstr>
      <vt:lpstr>Características</vt:lpstr>
      <vt:lpstr>Características</vt:lpstr>
      <vt:lpstr>Características</vt:lpstr>
      <vt:lpstr>Características</vt:lpstr>
      <vt:lpstr>Tecnología  LCD</vt:lpstr>
      <vt:lpstr>IMPRESION ED LCD</vt:lpstr>
      <vt:lpstr>Impresión LCD</vt:lpstr>
      <vt:lpstr>Impresión LCD</vt:lpstr>
      <vt:lpstr>Impresión LCD</vt:lpstr>
      <vt:lpstr>MODO de EMPLEO </vt:lpstr>
      <vt:lpstr>¿Qué tener en cuenta a la hora de empezar a imprimir con resina?</vt:lpstr>
      <vt:lpstr>Presentación de PowerPoint</vt:lpstr>
      <vt:lpstr>¿Qué tener en cuenta a la hora de empezar a imprimir con resina?</vt:lpstr>
      <vt:lpstr>Presentación de PowerPoint</vt:lpstr>
      <vt:lpstr>Problemas frecuentes al usar una impresora de resina</vt:lpstr>
      <vt:lpstr>Proceso básico de post-procesamiento de piezas impresas en resina: </vt:lpstr>
      <vt:lpstr>Proceso con Estaciones de post-procesado:</vt:lpstr>
      <vt:lpstr>ALCOHOL ISOPROPÍLICO</vt:lpstr>
      <vt:lpstr>Problemas mas comunes</vt:lpstr>
      <vt:lpstr>Problemas mas comunes</vt:lpstr>
      <vt:lpstr>Presentación de PowerPoint</vt:lpstr>
      <vt:lpstr>Puntos clave antes de imprimir con tu impresora 3D de resina</vt:lpstr>
      <vt:lpstr>Proceso de trabajo y versatilidad de los materiales</vt:lpstr>
      <vt:lpstr>Tipos de Resinas</vt:lpstr>
      <vt:lpstr>Presentación de PowerPoint</vt:lpstr>
      <vt:lpstr>Almacenamiento de resina</vt:lpstr>
      <vt:lpstr>Herramientas y preparación para el espacio de trabajo</vt:lpstr>
      <vt:lpstr>Presentación de PowerPoint</vt:lpstr>
      <vt:lpstr>Despegar tus impresiones 3D</vt:lpstr>
      <vt:lpstr>El postprocesado: Lavado y Curado</vt:lpstr>
      <vt:lpstr>El postprocesado: Lavado y Curado</vt:lpstr>
      <vt:lpstr>Uso de laminadores</vt:lpstr>
      <vt:lpstr>Presentación de PowerPoint</vt:lpstr>
      <vt:lpstr>Presentación de PowerPoint</vt:lpstr>
      <vt:lpstr>Precauciones: procedimiento con objetos contaminados por la resina</vt:lpstr>
      <vt:lpstr>Considerar objetos contaminados:</vt:lpstr>
      <vt:lpstr>Considerar objetos limpios: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Impresión 3d</dc:title>
  <dc:creator>fp</dc:creator>
  <cp:lastModifiedBy>Microsoft Office User</cp:lastModifiedBy>
  <cp:revision>28</cp:revision>
  <dcterms:created xsi:type="dcterms:W3CDTF">2022-02-21T09:47:42Z</dcterms:created>
  <dcterms:modified xsi:type="dcterms:W3CDTF">2022-03-04T00:16:43Z</dcterms:modified>
</cp:coreProperties>
</file>