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1" r:id="rId5"/>
    <p:sldId id="262" r:id="rId6"/>
    <p:sldId id="275" r:id="rId7"/>
    <p:sldId id="264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gl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04EE93-E890-4786-A1B9-5774AD582B8C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gl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A6DE8-EA20-401C-898B-7693161A95B9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500432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Hasta 3.000Después del gimnasio</a:t>
            </a:r>
            <a:r>
              <a:rPr lang="es-ES_tradnl" baseline="0" dirty="0" smtClean="0"/>
              <a:t> lavo la ropa en la lavandería, paso por la peluquería, toma el autobús para realizar la compra  y dejo el coche en el aparcamiento para ir al instituto de belleza. Ceno en un restaurante y voy a la discoteca.</a:t>
            </a:r>
            <a:endParaRPr lang="gl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9A6DE8-EA20-401C-898B-7693161A95B9}" type="slidenum">
              <a:rPr lang="gl-ES" smtClean="0"/>
              <a:pPr/>
              <a:t>11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873830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818911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206077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3499106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046052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42220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452816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976489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914659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71167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163340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gl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gl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27356896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gl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gl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73F4C-6247-4531-9565-D783C4C4E233}" type="datetimeFigureOut">
              <a:rPr lang="gl-ES" smtClean="0"/>
              <a:pPr/>
              <a:t>15/01/2017</a:t>
            </a:fld>
            <a:endParaRPr lang="gl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gl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6100A-618B-43AC-A2A5-B1E0DCCA0F3E}" type="slidenum">
              <a:rPr lang="gl-ES" smtClean="0"/>
              <a:pPr/>
              <a:t>‹Nº›</a:t>
            </a:fld>
            <a:endParaRPr lang="gl-ES"/>
          </a:p>
        </p:txBody>
      </p:sp>
    </p:spTree>
    <p:extLst>
      <p:ext uri="{BB962C8B-B14F-4D97-AF65-F5344CB8AC3E}">
        <p14:creationId xmlns:p14="http://schemas.microsoft.com/office/powerpoint/2010/main" val="3186511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gl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6400800" cy="5018112"/>
          </a:xfrm>
        </p:spPr>
        <p:txBody>
          <a:bodyPr/>
          <a:lstStyle/>
          <a:p>
            <a:endParaRPr lang="es-ES_tradnl" dirty="0" smtClean="0"/>
          </a:p>
          <a:p>
            <a:endParaRPr lang="es-ES_tradnl" dirty="0"/>
          </a:p>
          <a:p>
            <a:endParaRPr lang="es-ES_tradnl" dirty="0" smtClean="0"/>
          </a:p>
          <a:p>
            <a:endParaRPr lang="es-ES_tradnl" dirty="0"/>
          </a:p>
          <a:p>
            <a:r>
              <a:rPr lang="es-ES_tradnl" dirty="0" smtClean="0"/>
              <a:t>FACTURAS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218249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PLAZO EXPEDICIÓN DE LAS FACTURAS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_tradnl" dirty="0" smtClean="0"/>
              <a:t>1º.El destinatario no es empresario o profesional:</a:t>
            </a:r>
          </a:p>
          <a:p>
            <a:r>
              <a:rPr lang="es-ES_tradnl" dirty="0"/>
              <a:t> </a:t>
            </a:r>
            <a:r>
              <a:rPr lang="es-ES_tradnl" b="1" dirty="0" smtClean="0"/>
              <a:t>se </a:t>
            </a:r>
            <a:r>
              <a:rPr lang="es-ES_tradnl" b="1" dirty="0"/>
              <a:t> </a:t>
            </a:r>
            <a:r>
              <a:rPr lang="es-ES_tradnl" b="1" dirty="0" smtClean="0"/>
              <a:t>expide y envía</a:t>
            </a:r>
            <a:r>
              <a:rPr lang="es-ES_tradnl" dirty="0" smtClean="0"/>
              <a:t>: en el acto de realizar la operación.</a:t>
            </a:r>
          </a:p>
          <a:p>
            <a:r>
              <a:rPr lang="es-ES_tradnl" dirty="0" smtClean="0"/>
              <a:t>2º.El  destinatario es empresario o profesional</a:t>
            </a:r>
          </a:p>
          <a:p>
            <a:r>
              <a:rPr lang="es-ES_tradnl" b="1" dirty="0" smtClean="0"/>
              <a:t>Se expide </a:t>
            </a:r>
            <a:r>
              <a:rPr lang="es-ES_tradnl" dirty="0" smtClean="0"/>
              <a:t>:antes del 16 mes siguiente a devengo.</a:t>
            </a:r>
          </a:p>
          <a:p>
            <a:r>
              <a:rPr lang="es-ES_tradnl" b="1" dirty="0" smtClean="0"/>
              <a:t>Se envía </a:t>
            </a:r>
            <a:r>
              <a:rPr lang="es-ES_tradnl" dirty="0" smtClean="0"/>
              <a:t>en el plazo de 1 mes desde expedición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3666324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FACTURAS SIMPLIFICADAS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ES_tradnl" dirty="0" smtClean="0"/>
              <a:t>A  partir de enero de 2013 desaparecen los tiques y se puede emitir factura simplificada en los siguientes casos:</a:t>
            </a:r>
          </a:p>
          <a:p>
            <a:r>
              <a:rPr lang="es-ES_tradnl" dirty="0" smtClean="0"/>
              <a:t>No superior 400 euros(IVA  incluido).</a:t>
            </a:r>
          </a:p>
          <a:p>
            <a:r>
              <a:rPr lang="es-ES_tradnl" dirty="0" smtClean="0"/>
              <a:t>Cuando debe expedirse una rectificativa.</a:t>
            </a:r>
          </a:p>
          <a:p>
            <a:r>
              <a:rPr lang="es-ES_tradnl" dirty="0" smtClean="0"/>
              <a:t>No superior a 3.000 euros(IVA incluido) para</a:t>
            </a:r>
          </a:p>
          <a:p>
            <a:pPr lvl="1"/>
            <a:r>
              <a:rPr lang="es-ES_tradnl" dirty="0" smtClean="0"/>
              <a:t>Ventas al por menor</a:t>
            </a:r>
          </a:p>
          <a:p>
            <a:pPr lvl="1"/>
            <a:r>
              <a:rPr lang="es-ES_tradnl" dirty="0" smtClean="0"/>
              <a:t>Venta o servicio de ambulancia o a domicilio del consumidor.</a:t>
            </a:r>
          </a:p>
          <a:p>
            <a:pPr lvl="1"/>
            <a:r>
              <a:rPr lang="es-ES_tradnl" dirty="0" smtClean="0"/>
              <a:t>Transporte de personas y su equipaje.</a:t>
            </a:r>
          </a:p>
          <a:p>
            <a:pPr lvl="1"/>
            <a:r>
              <a:rPr lang="es-ES_tradnl" dirty="0" smtClean="0"/>
              <a:t>Servicios de hostelería, </a:t>
            </a:r>
            <a:r>
              <a:rPr lang="es-ES_tradnl" dirty="0" err="1" smtClean="0"/>
              <a:t>restauración,salas</a:t>
            </a:r>
            <a:r>
              <a:rPr lang="es-ES_tradnl" dirty="0" smtClean="0"/>
              <a:t> de baile y discotecas.</a:t>
            </a:r>
          </a:p>
          <a:p>
            <a:pPr lvl="1"/>
            <a:r>
              <a:rPr lang="es-ES_tradnl" dirty="0" smtClean="0"/>
              <a:t>Servicios de peluquería, instituto de belleza, tintorería y lavandería.</a:t>
            </a:r>
          </a:p>
          <a:p>
            <a:pPr lvl="1"/>
            <a:r>
              <a:rPr lang="es-ES_tradnl" dirty="0" smtClean="0"/>
              <a:t> Utilización de instalaciones deportivas, aparcamientos de vehículos y peaje.</a:t>
            </a:r>
          </a:p>
          <a:p>
            <a:pPr lvl="1"/>
            <a:r>
              <a:rPr lang="es-ES_tradnl" dirty="0" smtClean="0"/>
              <a:t>Revelado de fotografía y estudios fotográficos.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42583474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CONTENIDO DE LAS FACTURAS SIMPLIFICADAS.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Nº y serie. La serie será correlativa.</a:t>
            </a:r>
          </a:p>
          <a:p>
            <a:r>
              <a:rPr lang="es-ES_tradnl" dirty="0" err="1" smtClean="0"/>
              <a:t>Identificacion</a:t>
            </a:r>
            <a:r>
              <a:rPr lang="es-ES_tradnl" dirty="0" smtClean="0"/>
              <a:t> emisor.</a:t>
            </a:r>
          </a:p>
          <a:p>
            <a:r>
              <a:rPr lang="es-ES_tradnl" dirty="0" smtClean="0"/>
              <a:t>Fecha y expedición.</a:t>
            </a:r>
          </a:p>
          <a:p>
            <a:r>
              <a:rPr lang="es-ES_tradnl" dirty="0" smtClean="0"/>
              <a:t>Identificación del bien entregado o servicio prestado.</a:t>
            </a:r>
          </a:p>
          <a:p>
            <a:r>
              <a:rPr lang="es-ES_tradnl" dirty="0" smtClean="0"/>
              <a:t>Tipo impositivo y la opcionalmente  la expresión </a:t>
            </a:r>
            <a:r>
              <a:rPr lang="es-ES_tradnl" dirty="0" err="1" smtClean="0"/>
              <a:t>Iva</a:t>
            </a:r>
            <a:r>
              <a:rPr lang="es-ES_tradnl" dirty="0" smtClean="0"/>
              <a:t> incluido.</a:t>
            </a:r>
          </a:p>
          <a:p>
            <a:r>
              <a:rPr lang="es-ES_tradnl" dirty="0" smtClean="0"/>
              <a:t>Contraprestación total.</a:t>
            </a:r>
          </a:p>
          <a:p>
            <a:r>
              <a:rPr lang="es-ES_tradnl" dirty="0" smtClean="0"/>
              <a:t>Si aplica criterio de caja del IVA, Régimen especial criterio de Caja.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5436180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CONTENIDO FACTURAS SIMPLIFICADA CONTINUACIÓN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Cuando el destinatario de la operación sea un empresario, profesional que quiera deducir e impuesto, o un particular que exija factura para ejercer un derecho de naturaleza tributaria, la factura simplificada contendrá además:</a:t>
            </a:r>
          </a:p>
          <a:p>
            <a:pPr lvl="1"/>
            <a:r>
              <a:rPr lang="es-ES_tradnl" dirty="0" smtClean="0"/>
              <a:t>NIF Y DOMICILIO DEL DESTINATARIO</a:t>
            </a:r>
          </a:p>
          <a:p>
            <a:pPr lvl="1"/>
            <a:r>
              <a:rPr lang="es-ES_tradnl" dirty="0" smtClean="0"/>
              <a:t>CUOTA REPERCUTIDA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646475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FACTURAS RECAPITULATIVAS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Se incluye en una sola factura:</a:t>
            </a:r>
          </a:p>
          <a:p>
            <a:r>
              <a:rPr lang="es-ES_tradnl" dirty="0" smtClean="0"/>
              <a:t> distintas operaciones  en distinta fecha</a:t>
            </a:r>
          </a:p>
          <a:p>
            <a:r>
              <a:rPr lang="es-ES_tradnl" dirty="0" smtClean="0"/>
              <a:t>Para el mismo destinatario</a:t>
            </a:r>
          </a:p>
          <a:p>
            <a:r>
              <a:rPr lang="es-ES_tradnl" dirty="0" smtClean="0"/>
              <a:t>Plazo de 1 mes.</a:t>
            </a:r>
          </a:p>
          <a:p>
            <a:r>
              <a:rPr lang="es-ES_tradnl" dirty="0" smtClean="0"/>
              <a:t>Deben ser expedidas último día de mes en que se efectuaron las operaciones.</a:t>
            </a:r>
          </a:p>
          <a:p>
            <a:r>
              <a:rPr lang="es-ES_tradnl" dirty="0" smtClean="0"/>
              <a:t>Si el destinatario es empresario antes del 16 del mes siguiente.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978895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FACTURAS RECTIFICATIVAS(ERRORES)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_tradnl" dirty="0" smtClean="0"/>
              <a:t>Se emite cuando:</a:t>
            </a:r>
          </a:p>
          <a:p>
            <a:pPr marL="0" indent="0">
              <a:buNone/>
            </a:pPr>
            <a:r>
              <a:rPr lang="es-ES_tradnl" dirty="0" smtClean="0"/>
              <a:t> factura no cumple los requisitos establecidos.</a:t>
            </a:r>
          </a:p>
          <a:p>
            <a:pPr marL="0" indent="0">
              <a:buNone/>
            </a:pPr>
            <a:r>
              <a:rPr lang="es-ES_tradnl" dirty="0" smtClean="0"/>
              <a:t>Modificación de la B. Imponible del IVA.</a:t>
            </a:r>
          </a:p>
          <a:p>
            <a:pPr marL="0" indent="0">
              <a:buNone/>
            </a:pPr>
            <a:r>
              <a:rPr lang="es-ES_tradnl" dirty="0" smtClean="0"/>
              <a:t>Las cuotas del IVA  repercutido se hubieran determinado incorrectamente.</a:t>
            </a:r>
          </a:p>
          <a:p>
            <a:pPr marL="0" indent="0">
              <a:buNone/>
            </a:pPr>
            <a:r>
              <a:rPr lang="es-ES_tradnl" dirty="0" smtClean="0"/>
              <a:t>Se puede rectificar antes de  los 4 años del devengo del impuesto.</a:t>
            </a:r>
          </a:p>
          <a:p>
            <a:pPr marL="0" indent="0">
              <a:buNone/>
            </a:pPr>
            <a:r>
              <a:rPr lang="es-ES_tradnl" dirty="0" smtClean="0"/>
              <a:t>Se hace constar la causa y circunstancia de la rectificación y los datos de la factura rectificada.</a:t>
            </a:r>
          </a:p>
          <a:p>
            <a:pPr marL="0" indent="0">
              <a:buNone/>
            </a:pPr>
            <a:r>
              <a:rPr lang="es-ES_tradnl" dirty="0" smtClean="0"/>
              <a:t>Las facturas que  se expiden en sustitución de facturas simplificadas no tienen la consideración de rectificativas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991387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FACTURA ELECTRÓNICA.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Expedida y recibida en Formato electrónico(XML, PDF, DOC).</a:t>
            </a:r>
          </a:p>
          <a:p>
            <a:r>
              <a:rPr lang="es-ES_tradnl" dirty="0" smtClean="0"/>
              <a:t>Reemplaza al papel y mismo valor legal con una determinada seguridad.</a:t>
            </a:r>
          </a:p>
          <a:p>
            <a:r>
              <a:rPr lang="es-ES_tradnl" dirty="0" smtClean="0"/>
              <a:t>Se puede utilizar la firma electrónica avanzada y EDI .</a:t>
            </a:r>
          </a:p>
          <a:p>
            <a:r>
              <a:rPr lang="es-ES_tradnl" dirty="0" smtClean="0"/>
              <a:t>Para enviarla es necesario el consentimiento expreso o tácito del destinatario. Se ponen las facturas electrónicas en la WEB o portal electrónico del expedidor y este no las rechaza. En cualquier momento puede rechazarlo.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546673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FACTURAS DUPLICADAS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Los empresarios y profesionales solo podrán expedir un original de cada factura.</a:t>
            </a:r>
          </a:p>
          <a:p>
            <a:r>
              <a:rPr lang="es-ES_tradnl" dirty="0" smtClean="0"/>
              <a:t>Duplicados para:</a:t>
            </a:r>
          </a:p>
          <a:p>
            <a:r>
              <a:rPr lang="es-ES_tradnl" dirty="0"/>
              <a:t> </a:t>
            </a:r>
            <a:r>
              <a:rPr lang="es-ES_tradnl" dirty="0" smtClean="0"/>
              <a:t>misma entrega varios destinatarios</a:t>
            </a:r>
          </a:p>
          <a:p>
            <a:r>
              <a:rPr lang="es-ES_tradnl" dirty="0" smtClean="0"/>
              <a:t>Pérdida del original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7600173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Limitación de pagos en efectivo a 2.500 euros.</a:t>
            </a:r>
            <a:endParaRPr lang="gl-E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238" y="1836086"/>
            <a:ext cx="5401524" cy="4054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478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" dirty="0" smtClean="0"/>
              <a:t>  ENTRA EN VIGOR 1 de enero de 2013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 Real Decreto 1619/2012</a:t>
            </a:r>
            <a:endParaRPr lang="gl-ES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NUEVO REGLAMENTO DE FACTURACIÓN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9329810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OBLIGACIÓN DE FACTURAR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ART. 2</a:t>
            </a:r>
          </a:p>
          <a:p>
            <a:r>
              <a:rPr lang="es-ES_tradnl" dirty="0" smtClean="0"/>
              <a:t>EMPRESARIOS </a:t>
            </a:r>
          </a:p>
          <a:p>
            <a:r>
              <a:rPr lang="es-ES_tradnl" dirty="0" smtClean="0"/>
              <a:t>PROFESIONALES</a:t>
            </a:r>
            <a:endParaRPr lang="gl-ES" dirty="0"/>
          </a:p>
        </p:txBody>
      </p:sp>
      <p:sp>
        <p:nvSpPr>
          <p:cNvPr id="4" name="3 Rectángulo"/>
          <p:cNvSpPr/>
          <p:nvPr/>
        </p:nvSpPr>
        <p:spPr>
          <a:xfrm>
            <a:off x="4226736" y="2132856"/>
            <a:ext cx="31683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OBLIGADOS A EMITIR FACTURA</a:t>
            </a:r>
            <a:endParaRPr lang="gl-ES" dirty="0"/>
          </a:p>
        </p:txBody>
      </p:sp>
      <p:sp>
        <p:nvSpPr>
          <p:cNvPr id="6" name="5 Rectángulo"/>
          <p:cNvSpPr/>
          <p:nvPr/>
        </p:nvSpPr>
        <p:spPr>
          <a:xfrm>
            <a:off x="1619672" y="3645024"/>
            <a:ext cx="28803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POR ENTREGAS DE BIENES Y PRESTACIONES DE SERVICIOS</a:t>
            </a:r>
            <a:endParaRPr lang="gl-ES" dirty="0"/>
          </a:p>
        </p:txBody>
      </p:sp>
      <p:sp>
        <p:nvSpPr>
          <p:cNvPr id="7" name="6 Rectángulo"/>
          <p:cNvSpPr/>
          <p:nvPr/>
        </p:nvSpPr>
        <p:spPr>
          <a:xfrm>
            <a:off x="4552241" y="3678814"/>
            <a:ext cx="2842847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QUE REALICEN EN EL DESARROLLO DE SU ACTIVIDAD</a:t>
            </a:r>
            <a:endParaRPr lang="gl-ES" dirty="0"/>
          </a:p>
        </p:txBody>
      </p:sp>
      <p:sp>
        <p:nvSpPr>
          <p:cNvPr id="8" name="7 Elipse"/>
          <p:cNvSpPr/>
          <p:nvPr/>
        </p:nvSpPr>
        <p:spPr>
          <a:xfrm flipH="1">
            <a:off x="1547664" y="4797152"/>
            <a:ext cx="3744416" cy="7920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A CONSERVAR COPIA DE LAS </a:t>
            </a:r>
            <a:r>
              <a:rPr lang="es-ES_tradnl" dirty="0" smtClean="0">
                <a:solidFill>
                  <a:srgbClr val="FF0000"/>
                </a:solidFill>
              </a:rPr>
              <a:t>MISM</a:t>
            </a:r>
            <a:r>
              <a:rPr lang="es-ES_tradnl" dirty="0" smtClean="0"/>
              <a:t>AS</a:t>
            </a:r>
            <a:endParaRPr lang="gl-ES" dirty="0"/>
          </a:p>
        </p:txBody>
      </p:sp>
      <p:sp>
        <p:nvSpPr>
          <p:cNvPr id="9" name="8 Rectángulo"/>
          <p:cNvSpPr/>
          <p:nvPr/>
        </p:nvSpPr>
        <p:spPr>
          <a:xfrm>
            <a:off x="1657145" y="5877272"/>
            <a:ext cx="3634935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TAMBIÉN SE EMITIRÁ FACTURA EN LOS PAGOS ANTICIPADOS</a:t>
            </a:r>
            <a:endParaRPr lang="gl-ES" dirty="0"/>
          </a:p>
        </p:txBody>
      </p:sp>
      <p:sp>
        <p:nvSpPr>
          <p:cNvPr id="10" name="9 Elipse"/>
          <p:cNvSpPr/>
          <p:nvPr/>
        </p:nvSpPr>
        <p:spPr>
          <a:xfrm>
            <a:off x="5724128" y="5265952"/>
            <a:ext cx="2952328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EXCEPTO EN ENTEGAS INTRACOMUNITARIAS  EXENTAS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3403101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SUPUESTOS DE FACTURA OBLIGATORIA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s-ES" dirty="0" smtClean="0"/>
              <a:t>1. Destinatario empresario o profesional.</a:t>
            </a:r>
          </a:p>
          <a:p>
            <a:pPr marL="0" indent="0">
              <a:buNone/>
            </a:pPr>
            <a:r>
              <a:rPr lang="es-ES" dirty="0" smtClean="0"/>
              <a:t>2.Solicitud del destinatario para el ejercicio de cualquier derecho de naturaleza tributaria.</a:t>
            </a:r>
          </a:p>
          <a:p>
            <a:pPr marL="0" indent="0">
              <a:buNone/>
            </a:pPr>
            <a:r>
              <a:rPr lang="es-ES" dirty="0" smtClean="0"/>
              <a:t>3. Entregas intracomunitarias de bienes y exportaciones exentas, salvo tiendas libres de impuestos.</a:t>
            </a:r>
          </a:p>
          <a:p>
            <a:pPr marL="0" indent="0">
              <a:buNone/>
            </a:pPr>
            <a:r>
              <a:rPr lang="es-ES" dirty="0" smtClean="0"/>
              <a:t>4. Ventas a distancia y entregas de bienes objeto de Impuestos Especiales procedentes de otro estado miembro a España.</a:t>
            </a:r>
          </a:p>
          <a:p>
            <a:pPr marL="0" indent="0">
              <a:buNone/>
            </a:pPr>
            <a:r>
              <a:rPr lang="es-ES" dirty="0" smtClean="0"/>
              <a:t>5. Entregas de bienes con instalación o montaje (Art. 68.Dos 2º LIVA)</a:t>
            </a:r>
            <a:endParaRPr lang="es-ES" dirty="0"/>
          </a:p>
          <a:p>
            <a:pPr marL="0" indent="0">
              <a:buNone/>
            </a:pPr>
            <a:r>
              <a:rPr lang="es-ES" b="1" dirty="0" smtClean="0"/>
              <a:t>6.Destinatarias personas jurídicas no empresarios o profesionales</a:t>
            </a:r>
          </a:p>
          <a:p>
            <a:pPr marL="0" indent="0">
              <a:buNone/>
            </a:pPr>
            <a:r>
              <a:rPr lang="es-ES" dirty="0" smtClean="0"/>
              <a:t>7. </a:t>
            </a:r>
            <a:r>
              <a:rPr lang="es-ES" b="1" dirty="0" smtClean="0"/>
              <a:t>cuando los destinatarios sean las Administraciones públicas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r>
              <a:rPr lang="es-ES" dirty="0" smtClean="0"/>
              <a:t>8. Siempre factura obligatoria para empresarios y profesionales en estimación directa(con independencia del R. de IVA).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NOTA REAGP. NO FACTURA PERO ES OBLIGATORIO RECIBO Y FIRMA</a:t>
            </a:r>
          </a:p>
          <a:p>
            <a:pPr marL="0" indent="0">
              <a:buNone/>
            </a:pPr>
            <a:endParaRPr lang="es-ES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611560" y="5445224"/>
            <a:ext cx="266429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Recargo equivalencia en EO no factura</a:t>
            </a:r>
            <a:endParaRPr lang="gl-ES" dirty="0"/>
          </a:p>
        </p:txBody>
      </p:sp>
      <p:sp>
        <p:nvSpPr>
          <p:cNvPr id="5" name="4 Rectángulo"/>
          <p:cNvSpPr/>
          <p:nvPr/>
        </p:nvSpPr>
        <p:spPr>
          <a:xfrm>
            <a:off x="3635896" y="5301208"/>
            <a:ext cx="388843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Recargo de equivalencia estimación directa  FACTURA OBLIGATORIA .ART. 26 Reglamento </a:t>
            </a:r>
            <a:r>
              <a:rPr lang="es-ES_tradnl" dirty="0" err="1" smtClean="0"/>
              <a:t>Factu</a:t>
            </a:r>
            <a:r>
              <a:rPr lang="es-ES_tradnl" dirty="0" smtClean="0"/>
              <a:t>.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247902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EXCEPCIONES OBLIGACIÓN EXPEDIR FACTURA(art. 3)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b="1" dirty="0" smtClean="0"/>
              <a:t>R. Equivalencia </a:t>
            </a:r>
            <a:r>
              <a:rPr lang="es-ES" dirty="0" smtClean="0"/>
              <a:t>Solo si están en EO. Si están en estimación directa siempre factura. También factura entrega de inmuebles con renuncia).</a:t>
            </a:r>
          </a:p>
          <a:p>
            <a:r>
              <a:rPr lang="es-ES" b="1" dirty="0" smtClean="0"/>
              <a:t>Simplificado IVA </a:t>
            </a:r>
            <a:r>
              <a:rPr lang="es-ES" dirty="0" smtClean="0"/>
              <a:t>,Salvo:</a:t>
            </a:r>
          </a:p>
          <a:p>
            <a:pPr marL="0" indent="0">
              <a:buNone/>
            </a:pPr>
            <a:r>
              <a:rPr lang="es-ES" dirty="0"/>
              <a:t>	</a:t>
            </a:r>
            <a:r>
              <a:rPr lang="es-ES" dirty="0" smtClean="0"/>
              <a:t>En el supuesto de que las cuotas e determinen en 	función de los ingresos</a:t>
            </a:r>
          </a:p>
          <a:p>
            <a:pPr marL="0" indent="0">
              <a:buNone/>
            </a:pPr>
            <a:r>
              <a:rPr lang="es-ES" dirty="0"/>
              <a:t>	</a:t>
            </a:r>
            <a:r>
              <a:rPr lang="es-ES" dirty="0" smtClean="0"/>
              <a:t>salvo transmisión de activos fijos </a:t>
            </a:r>
          </a:p>
          <a:p>
            <a:pPr marL="0" indent="0">
              <a:buNone/>
            </a:pPr>
            <a:endParaRPr lang="es-ES" dirty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r>
              <a:rPr lang="es-ES" dirty="0" smtClean="0"/>
              <a:t>Autorización del Departamento de Gestión Tributaria.</a:t>
            </a:r>
          </a:p>
          <a:p>
            <a:r>
              <a:rPr lang="es-ES" dirty="0" smtClean="0"/>
              <a:t>Operaciones exentas IVA. Excepto: hospitalización</a:t>
            </a:r>
          </a:p>
          <a:p>
            <a:pPr marL="0" indent="0">
              <a:buNone/>
            </a:pPr>
            <a:r>
              <a:rPr lang="es-ES_tradnl" dirty="0" smtClean="0"/>
              <a:t>Y asistencia sanitaria….. CONTINUA EN PG.SIGUIENTE</a:t>
            </a:r>
            <a:endParaRPr lang="gl-ES" dirty="0"/>
          </a:p>
        </p:txBody>
      </p:sp>
      <p:sp>
        <p:nvSpPr>
          <p:cNvPr id="4" name="3 Rectángulo"/>
          <p:cNvSpPr/>
          <p:nvPr/>
        </p:nvSpPr>
        <p:spPr>
          <a:xfrm>
            <a:off x="755576" y="4077072"/>
            <a:ext cx="496855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_tradnl" dirty="0" smtClean="0"/>
              <a:t>En Estimación objetiva no factura obligatoria</a:t>
            </a:r>
            <a:endParaRPr lang="gl-ES" dirty="0"/>
          </a:p>
        </p:txBody>
      </p:sp>
    </p:spTree>
    <p:extLst>
      <p:ext uri="{BB962C8B-B14F-4D97-AF65-F5344CB8AC3E}">
        <p14:creationId xmlns:p14="http://schemas.microsoft.com/office/powerpoint/2010/main" val="1127219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AGRICULTORES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_tradnl" b="1" dirty="0" smtClean="0"/>
              <a:t>A)Estimación objetiva y REAGP</a:t>
            </a:r>
          </a:p>
          <a:p>
            <a:r>
              <a:rPr lang="es-ES_tradnl" dirty="0" smtClean="0"/>
              <a:t>Factura(recibo)porque determinan el rendimiento en función de las ventas.</a:t>
            </a:r>
          </a:p>
          <a:p>
            <a:r>
              <a:rPr lang="es-ES_tradnl" b="1" dirty="0" smtClean="0"/>
              <a:t>B) Estimación objetiva y Simplificado</a:t>
            </a:r>
            <a:endParaRPr lang="es-ES_tradnl" b="1" dirty="0"/>
          </a:p>
          <a:p>
            <a:r>
              <a:rPr lang="es-ES_tradnl" dirty="0" smtClean="0"/>
              <a:t>Granjas de pollos, visones, conejos</a:t>
            </a:r>
            <a:endParaRPr lang="es-ES_tradnl" dirty="0"/>
          </a:p>
          <a:p>
            <a:r>
              <a:rPr lang="es-ES_tradnl" dirty="0" smtClean="0"/>
              <a:t>Factura porque determinan el rendimiento en función de las ventas.</a:t>
            </a:r>
          </a:p>
          <a:p>
            <a:r>
              <a:rPr lang="es-ES_tradnl" b="1" dirty="0" smtClean="0"/>
              <a:t>C)En estimación Directa y Régimen General</a:t>
            </a:r>
            <a:r>
              <a:rPr lang="es-ES_tradnl" dirty="0" smtClean="0"/>
              <a:t>.</a:t>
            </a:r>
          </a:p>
          <a:p>
            <a:r>
              <a:rPr lang="es-ES_tradnl" dirty="0" smtClean="0"/>
              <a:t>Siempre factura</a:t>
            </a:r>
          </a:p>
        </p:txBody>
      </p:sp>
    </p:spTree>
    <p:extLst>
      <p:ext uri="{BB962C8B-B14F-4D97-AF65-F5344CB8AC3E}">
        <p14:creationId xmlns:p14="http://schemas.microsoft.com/office/powerpoint/2010/main" val="41678110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CONTENIDO DE LAS FACTURAS.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dirty="0" smtClean="0"/>
              <a:t>REQUISITOS: </a:t>
            </a:r>
          </a:p>
          <a:p>
            <a:r>
              <a:rPr lang="es-ES_tradnl" dirty="0" smtClean="0"/>
              <a:t>Numeración correlativa y en su caso serie.</a:t>
            </a:r>
          </a:p>
          <a:p>
            <a:r>
              <a:rPr lang="es-ES_tradnl" dirty="0" smtClean="0"/>
              <a:t>Fecha de realización de las operaciones si es distinta a la de expedición.</a:t>
            </a:r>
          </a:p>
          <a:p>
            <a:r>
              <a:rPr lang="es-ES" dirty="0" smtClean="0"/>
              <a:t>identificación de expedidor  y del destinatario(apellidos y nombre compelo o Razón social y domicilio.</a:t>
            </a:r>
          </a:p>
          <a:p>
            <a:r>
              <a:rPr lang="es-ES" dirty="0" smtClean="0"/>
              <a:t>Descripción de la operación y datos necesarios </a:t>
            </a:r>
            <a:r>
              <a:rPr lang="es-ES" dirty="0"/>
              <a:t>p</a:t>
            </a:r>
            <a:r>
              <a:rPr lang="es-ES" dirty="0" smtClean="0"/>
              <a:t>ara determinar la Base imponible, tipo impositivo y cuota.</a:t>
            </a:r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 smtClean="0"/>
          </a:p>
        </p:txBody>
      </p:sp>
    </p:spTree>
    <p:extLst>
      <p:ext uri="{BB962C8B-B14F-4D97-AF65-F5344CB8AC3E}">
        <p14:creationId xmlns:p14="http://schemas.microsoft.com/office/powerpoint/2010/main" val="1818927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OPERACIONES EXENTAS DE IVA PERO CON OBLIGACIÓN DE FACTURA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s-ES" dirty="0" smtClean="0"/>
          </a:p>
          <a:p>
            <a:r>
              <a:rPr lang="es-ES" sz="8600" dirty="0" smtClean="0"/>
              <a:t>Hospitalización y asistencia sanitaria</a:t>
            </a:r>
          </a:p>
          <a:p>
            <a:r>
              <a:rPr lang="es-ES" sz="8600" dirty="0" smtClean="0"/>
              <a:t>Profesiones médicas o sanitarias</a:t>
            </a:r>
          </a:p>
          <a:p>
            <a:r>
              <a:rPr lang="es-ES" sz="8600" dirty="0" smtClean="0"/>
              <a:t>Entregas sangre, plasma, fluidos</a:t>
            </a:r>
          </a:p>
          <a:p>
            <a:r>
              <a:rPr lang="es-ES" sz="8600" dirty="0" smtClean="0"/>
              <a:t>Estomatólogos, odontólogos, etc.</a:t>
            </a:r>
          </a:p>
          <a:p>
            <a:r>
              <a:rPr lang="es-ES" sz="8600" dirty="0" smtClean="0"/>
              <a:t>Ambulancias</a:t>
            </a:r>
          </a:p>
          <a:p>
            <a:r>
              <a:rPr lang="es-ES" sz="8600" dirty="0" smtClean="0"/>
              <a:t>Entregas de terrenos rústicos</a:t>
            </a:r>
          </a:p>
          <a:p>
            <a:r>
              <a:rPr lang="es-ES" sz="8600" dirty="0" smtClean="0"/>
              <a:t>Entregas de terrenos a Juntas de Compensación y las</a:t>
            </a:r>
          </a:p>
          <a:p>
            <a:r>
              <a:rPr lang="es-ES" sz="8600" dirty="0" smtClean="0"/>
              <a:t>adjudicaciones por las mismas</a:t>
            </a:r>
          </a:p>
          <a:p>
            <a:r>
              <a:rPr lang="es-ES" sz="8600" dirty="0" smtClean="0"/>
              <a:t>Segundas y ulteriores entregas de edificaciones</a:t>
            </a:r>
          </a:p>
          <a:p>
            <a:r>
              <a:rPr lang="es-ES" sz="8600" dirty="0" smtClean="0"/>
              <a:t>Entregas de bienes utilizados en operaciones exentas</a:t>
            </a:r>
          </a:p>
          <a:p>
            <a:r>
              <a:rPr lang="es-ES" sz="8600" dirty="0" smtClean="0"/>
              <a:t>Entregas de bienes adquiridos con exclusión del derecho  A DEDUCIRDEDUCIR.</a:t>
            </a:r>
            <a:endParaRPr lang="gl-ES" sz="8600" dirty="0"/>
          </a:p>
        </p:txBody>
      </p:sp>
    </p:spTree>
    <p:extLst>
      <p:ext uri="{BB962C8B-B14F-4D97-AF65-F5344CB8AC3E}">
        <p14:creationId xmlns:p14="http://schemas.microsoft.com/office/powerpoint/2010/main" val="3246440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Contenido de las facturas continuación</a:t>
            </a:r>
            <a:endParaRPr lang="gl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es-ES" dirty="0" smtClean="0"/>
              <a:t>En	las operaciones que estén exentas, la norma que recoge la exención.</a:t>
            </a:r>
          </a:p>
          <a:p>
            <a:pPr algn="just"/>
            <a:r>
              <a:rPr lang="es-ES" dirty="0" smtClean="0"/>
              <a:t>En las entregas de medios de transporte nuevos, la fecha de su primera puesta en servicio y las distancias recorridas u horas de navegación o vuelo realizadas hasta su entrega.</a:t>
            </a:r>
          </a:p>
          <a:p>
            <a:pPr algn="just"/>
            <a:r>
              <a:rPr lang="es-ES" dirty="0" smtClean="0"/>
              <a:t>• Cuando sea el adquirente o destinatario de la entrega o prestación quien expida la factura en lugar del proveedor o prestador, la mención “facturación por destinatario”.</a:t>
            </a:r>
          </a:p>
          <a:p>
            <a:pPr algn="just"/>
            <a:r>
              <a:rPr lang="es-ES" dirty="0" smtClean="0"/>
              <a:t> Cuando el sujeto pasivo del Impuesto sea el adquiriente o el destinatario de la operación, la mención INVERSIÓN DEL SUJETO PASIVO.</a:t>
            </a:r>
          </a:p>
          <a:p>
            <a:pPr algn="just"/>
            <a:r>
              <a:rPr lang="es-ES" dirty="0" smtClean="0"/>
              <a:t>Ene l caso de aplicación de los siguientes regímenes especiales la mención: régimen especial de bienes usados, de objetos de arte, de antigüedades y régimen especial criterio de caja”.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64520696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990</Words>
  <Application>Microsoft Office PowerPoint</Application>
  <PresentationFormat>Presentación en pantalla (4:3)</PresentationFormat>
  <Paragraphs>135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Tema de Office</vt:lpstr>
      <vt:lpstr>Presentación de PowerPoint</vt:lpstr>
      <vt:lpstr>NUEVO REGLAMENTO DE FACTURACIÓN</vt:lpstr>
      <vt:lpstr>OBLIGACIÓN DE FACTURAR</vt:lpstr>
      <vt:lpstr>SUPUESTOS DE FACTURA OBLIGATORIA</vt:lpstr>
      <vt:lpstr>EXCEPCIONES OBLIGACIÓN EXPEDIR FACTURA(art. 3)</vt:lpstr>
      <vt:lpstr>AGRICULTORES</vt:lpstr>
      <vt:lpstr>CONTENIDO DE LAS FACTURAS.</vt:lpstr>
      <vt:lpstr>OPERACIONES EXENTAS DE IVA PERO CON OBLIGACIÓN DE FACTURA</vt:lpstr>
      <vt:lpstr>Contenido de las facturas continuación</vt:lpstr>
      <vt:lpstr>PLAZO EXPEDICIÓN DE LAS FACTURAS</vt:lpstr>
      <vt:lpstr>FACTURAS SIMPLIFICADAS</vt:lpstr>
      <vt:lpstr>CONTENIDO DE LAS FACTURAS SIMPLIFICADAS.</vt:lpstr>
      <vt:lpstr>CONTENIDO FACTURAS SIMPLIFICADA CONTINUACIÓN</vt:lpstr>
      <vt:lpstr>FACTURAS RECAPITULATIVAS</vt:lpstr>
      <vt:lpstr>FACTURAS RECTIFICATIVAS(ERRORES)</vt:lpstr>
      <vt:lpstr>FACTURA ELECTRÓNICA.</vt:lpstr>
      <vt:lpstr>FACTURAS DUPLICADAS</vt:lpstr>
      <vt:lpstr>Limitación de pagos en efectivo a 2.500 euros.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Casa</dc:creator>
  <cp:lastModifiedBy>Casa</cp:lastModifiedBy>
  <cp:revision>35</cp:revision>
  <dcterms:created xsi:type="dcterms:W3CDTF">2014-07-15T15:33:52Z</dcterms:created>
  <dcterms:modified xsi:type="dcterms:W3CDTF">2017-01-15T20:45:43Z</dcterms:modified>
</cp:coreProperties>
</file>