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307" r:id="rId3"/>
    <p:sldId id="305" r:id="rId4"/>
    <p:sldId id="258" r:id="rId5"/>
    <p:sldId id="261" r:id="rId6"/>
    <p:sldId id="306" r:id="rId7"/>
    <p:sldId id="257" r:id="rId8"/>
    <p:sldId id="259" r:id="rId9"/>
    <p:sldId id="260" r:id="rId10"/>
    <p:sldId id="279" r:id="rId11"/>
    <p:sldId id="290" r:id="rId12"/>
    <p:sldId id="280" r:id="rId13"/>
    <p:sldId id="315" r:id="rId14"/>
    <p:sldId id="281" r:id="rId15"/>
    <p:sldId id="304" r:id="rId16"/>
    <p:sldId id="314" r:id="rId17"/>
    <p:sldId id="313" r:id="rId18"/>
    <p:sldId id="308" r:id="rId19"/>
    <p:sldId id="302" r:id="rId20"/>
    <p:sldId id="276" r:id="rId21"/>
    <p:sldId id="283" r:id="rId22"/>
    <p:sldId id="293" r:id="rId23"/>
    <p:sldId id="309" r:id="rId24"/>
    <p:sldId id="285" r:id="rId25"/>
    <p:sldId id="288" r:id="rId26"/>
    <p:sldId id="262" r:id="rId27"/>
    <p:sldId id="266" r:id="rId28"/>
    <p:sldId id="297" r:id="rId29"/>
    <p:sldId id="299" r:id="rId30"/>
    <p:sldId id="274" r:id="rId31"/>
    <p:sldId id="273" r:id="rId32"/>
    <p:sldId id="300" r:id="rId33"/>
    <p:sldId id="301" r:id="rId34"/>
    <p:sldId id="294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6CC97-4657-4151-8B78-1E162382ABB2}" type="datetimeFigureOut">
              <a:rPr lang="es-ES" smtClean="0"/>
              <a:t>11/12/2013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6A698-2CBE-47A0-9287-B2DBE7B06BB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441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6A698-2CBE-47A0-9287-B2DBE7B06BB3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627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216E87-4194-4260-93A7-4A2E16C55EFE}" type="datetimeFigureOut">
              <a:rPr lang="es-ES" smtClean="0"/>
              <a:t>11/12/2013</a:t>
            </a:fld>
            <a:endParaRPr lang="es-ES" dirty="0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3504B-4393-4474-AD85-8C7AEE5844E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216E87-4194-4260-93A7-4A2E16C55EFE}" type="datetimeFigureOut">
              <a:rPr lang="es-ES" smtClean="0"/>
              <a:t>11/12/2013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3504B-4393-4474-AD85-8C7AEE5844E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216E87-4194-4260-93A7-4A2E16C55EFE}" type="datetimeFigureOut">
              <a:rPr lang="es-ES" smtClean="0"/>
              <a:t>11/12/2013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3504B-4393-4474-AD85-8C7AEE5844E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216E87-4194-4260-93A7-4A2E16C55EFE}" type="datetimeFigureOut">
              <a:rPr lang="es-ES" smtClean="0"/>
              <a:t>11/12/2013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3504B-4393-4474-AD85-8C7AEE5844E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216E87-4194-4260-93A7-4A2E16C55EFE}" type="datetimeFigureOut">
              <a:rPr lang="es-ES" smtClean="0"/>
              <a:t>11/12/2013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3504B-4393-4474-AD85-8C7AEE5844E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216E87-4194-4260-93A7-4A2E16C55EFE}" type="datetimeFigureOut">
              <a:rPr lang="es-ES" smtClean="0"/>
              <a:t>11/12/2013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3504B-4393-4474-AD85-8C7AEE5844E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216E87-4194-4260-93A7-4A2E16C55EFE}" type="datetimeFigureOut">
              <a:rPr lang="es-ES" smtClean="0"/>
              <a:t>11/12/2013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3504B-4393-4474-AD85-8C7AEE5844E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216E87-4194-4260-93A7-4A2E16C55EFE}" type="datetimeFigureOut">
              <a:rPr lang="es-ES" smtClean="0"/>
              <a:t>11/12/2013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3504B-4393-4474-AD85-8C7AEE5844E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216E87-4194-4260-93A7-4A2E16C55EFE}" type="datetimeFigureOut">
              <a:rPr lang="es-ES" smtClean="0"/>
              <a:t>11/12/2013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3504B-4393-4474-AD85-8C7AEE5844E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216E87-4194-4260-93A7-4A2E16C55EFE}" type="datetimeFigureOut">
              <a:rPr lang="es-ES" smtClean="0"/>
              <a:t>11/12/2013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3504B-4393-4474-AD85-8C7AEE5844E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216E87-4194-4260-93A7-4A2E16C55EFE}" type="datetimeFigureOut">
              <a:rPr lang="es-ES" smtClean="0"/>
              <a:t>11/12/2013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3504B-4393-4474-AD85-8C7AEE5844E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9216E87-4194-4260-93A7-4A2E16C55EFE}" type="datetimeFigureOut">
              <a:rPr lang="es-ES" smtClean="0"/>
              <a:t>11/12/2013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BA3504B-4393-4474-AD85-8C7AEE5844E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juntadeandalucia.es/averroes/centros-tic/21002914/helvia/bitacora/upload/img/cooperacion.jpg" TargetMode="Externa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Trabajo en grupo\P4301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" y="1"/>
            <a:ext cx="9045053" cy="678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9592" y="980998"/>
            <a:ext cx="6840760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FFFF00"/>
                </a:solidFill>
              </a:rPr>
              <a:t>HABILIDADES DE INTERACCIÓN SOCIAL</a:t>
            </a:r>
            <a:endParaRPr lang="es-ES" sz="2800" b="1" dirty="0">
              <a:solidFill>
                <a:srgbClr val="FFFF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411760" y="332656"/>
            <a:ext cx="324036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Ferrol , noviembre 2013</a:t>
            </a:r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320"/>
            <a:ext cx="6768752" cy="634400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Habilidades de interacción social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628800"/>
            <a:ext cx="8604448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FF00"/>
                </a:solidFill>
              </a:rPr>
              <a:t>Conductas necesarias</a:t>
            </a:r>
          </a:p>
          <a:p>
            <a:r>
              <a:rPr lang="es-ES" sz="2400" b="1" dirty="0">
                <a:solidFill>
                  <a:srgbClr val="FFFF00"/>
                </a:solidFill>
              </a:rPr>
              <a:t>p</a:t>
            </a:r>
            <a:r>
              <a:rPr lang="es-ES" sz="2400" b="1" dirty="0" smtClean="0">
                <a:solidFill>
                  <a:srgbClr val="FFFF00"/>
                </a:solidFill>
              </a:rPr>
              <a:t>ara interactuar y relacionarse con los iguales y los adultos </a:t>
            </a:r>
          </a:p>
          <a:p>
            <a:r>
              <a:rPr lang="es-ES" sz="2400" b="1" dirty="0" smtClean="0">
                <a:solidFill>
                  <a:srgbClr val="FFFF00"/>
                </a:solidFill>
              </a:rPr>
              <a:t>de manera afectiva y mutuamente satisfactoria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43608" y="378904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3200" b="1" dirty="0" smtClean="0">
                <a:solidFill>
                  <a:srgbClr val="0070C0"/>
                </a:solidFill>
              </a:rPr>
              <a:t>Habilidades cognitivas o desarrollo del pensamiento</a:t>
            </a:r>
          </a:p>
          <a:p>
            <a:pPr marL="285750" indent="-285750">
              <a:buFontTx/>
              <a:buChar char="-"/>
            </a:pPr>
            <a:r>
              <a:rPr lang="es-ES" sz="3200" b="1" dirty="0" smtClean="0">
                <a:solidFill>
                  <a:srgbClr val="0070C0"/>
                </a:solidFill>
              </a:rPr>
              <a:t>Habilidades sociales</a:t>
            </a:r>
            <a:endParaRPr lang="es-E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25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4320"/>
            <a:ext cx="3312368" cy="634400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rgbClr val="C00000"/>
                </a:solidFill>
              </a:rPr>
              <a:t>MEDIACIÓN VERBAL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75656" y="1196752"/>
            <a:ext cx="71287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Se llama mediación verbal al uso del lenguaje como un regulador interno del pensamiento racional y lógico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331640" y="2204864"/>
            <a:ext cx="781236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El desarrollo adecuado de la mediación verbal facilita la internalización de la función inhibidora del lenguaje, que sirve para bloquear las </a:t>
            </a:r>
            <a:r>
              <a:rPr lang="es-ES" sz="2400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reacciones </a:t>
            </a:r>
            <a:r>
              <a:rPr lang="es-ES" sz="24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impulsivo – asociativas , tanto en el campo cognitivo como en el social</a:t>
            </a:r>
            <a:endParaRPr lang="es-ES" sz="2400" b="1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07704" y="4941168"/>
            <a:ext cx="5040560" cy="1029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Calibri"/>
                <a:ea typeface="Calibri"/>
                <a:cs typeface="Times New Roman"/>
              </a:rPr>
              <a:t>La mediación verbal sirve, igualmente para facilitar el aprendizaje, la solución de problemas y la previsión de consecuencias</a:t>
            </a:r>
            <a:endParaRPr lang="es-ES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2712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274320"/>
            <a:ext cx="3528392" cy="562392"/>
          </a:xfrm>
        </p:spPr>
        <p:txBody>
          <a:bodyPr>
            <a:normAutofit fontScale="90000"/>
          </a:bodyPr>
          <a:lstStyle/>
          <a:p>
            <a:r>
              <a:rPr lang="es-ES" sz="3200" dirty="0" smtClean="0">
                <a:solidFill>
                  <a:srgbClr val="C00000"/>
                </a:solidFill>
                <a:effectLst/>
              </a:rPr>
              <a:t>Habilidades cognitivas</a:t>
            </a:r>
            <a:endParaRPr lang="es-ES" sz="3200" dirty="0">
              <a:solidFill>
                <a:srgbClr val="C00000"/>
              </a:solidFill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577998" y="4948105"/>
            <a:ext cx="623436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Hay que tener muy claro lo que queremos conseguir y que medios vamos a poner para ello.   </a:t>
            </a:r>
            <a:r>
              <a:rPr lang="es-ES" b="1" dirty="0" smtClean="0">
                <a:solidFill>
                  <a:srgbClr val="00B050"/>
                </a:solidFill>
              </a:rPr>
              <a:t>MEDIOS _ FIN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123728" y="90872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Para resolver bien los conflictos hay que saber pensar.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471173" y="1628800"/>
            <a:ext cx="623317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Hay que empezar por diagnosticar bien el </a:t>
            </a:r>
            <a:r>
              <a:rPr lang="es-ES" dirty="0" smtClean="0"/>
              <a:t>problema .  </a:t>
            </a:r>
            <a:r>
              <a:rPr lang="es-ES" b="1" dirty="0" smtClean="0">
                <a:solidFill>
                  <a:srgbClr val="00B050"/>
                </a:solidFill>
              </a:rPr>
              <a:t>CAUSAL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71600" y="2287905"/>
            <a:ext cx="784887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Después  analizar las distintas salidas que podemos darle a este problema  </a:t>
            </a:r>
            <a:r>
              <a:rPr lang="es-ES" b="1" dirty="0" smtClean="0">
                <a:solidFill>
                  <a:srgbClr val="00B050"/>
                </a:solidFill>
              </a:rPr>
              <a:t>ALTERNATIVO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223629" y="3440337"/>
            <a:ext cx="759684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Y prever las consecuencias que esas soluciones </a:t>
            </a:r>
            <a:r>
              <a:rPr lang="es-ES" dirty="0" smtClean="0"/>
              <a:t>tendrían. </a:t>
            </a:r>
            <a:r>
              <a:rPr lang="es-ES" b="1" dirty="0" smtClean="0">
                <a:solidFill>
                  <a:srgbClr val="00B050"/>
                </a:solidFill>
              </a:rPr>
              <a:t>CONSECUENCIAL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71600" y="4243350"/>
            <a:ext cx="784887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Hay </a:t>
            </a:r>
            <a:r>
              <a:rPr lang="es-ES" dirty="0"/>
              <a:t>que mirar las soluciones desde la </a:t>
            </a:r>
            <a:r>
              <a:rPr lang="es-ES" dirty="0" smtClean="0"/>
              <a:t>perspectiva </a:t>
            </a:r>
            <a:r>
              <a:rPr lang="es-ES" dirty="0"/>
              <a:t>del </a:t>
            </a:r>
            <a:r>
              <a:rPr lang="es-ES" dirty="0" smtClean="0"/>
              <a:t>otro.  </a:t>
            </a:r>
            <a:r>
              <a:rPr lang="es-ES" b="1" dirty="0" smtClean="0">
                <a:solidFill>
                  <a:srgbClr val="00B050"/>
                </a:solidFill>
              </a:rPr>
              <a:t>DE PERSPECTIVA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1" name="10 Flecha abajo"/>
          <p:cNvSpPr/>
          <p:nvPr/>
        </p:nvSpPr>
        <p:spPr>
          <a:xfrm>
            <a:off x="4463988" y="1998132"/>
            <a:ext cx="196901" cy="422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Flecha abajo"/>
          <p:cNvSpPr/>
          <p:nvPr/>
        </p:nvSpPr>
        <p:spPr>
          <a:xfrm>
            <a:off x="4529218" y="2934236"/>
            <a:ext cx="196901" cy="422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Flecha abajo"/>
          <p:cNvSpPr/>
          <p:nvPr/>
        </p:nvSpPr>
        <p:spPr>
          <a:xfrm>
            <a:off x="4593551" y="3809669"/>
            <a:ext cx="196901" cy="422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Flecha abajo"/>
          <p:cNvSpPr/>
          <p:nvPr/>
        </p:nvSpPr>
        <p:spPr>
          <a:xfrm>
            <a:off x="4521400" y="4612682"/>
            <a:ext cx="196901" cy="422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54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971" y="-459431"/>
            <a:ext cx="9587971" cy="791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4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4320"/>
            <a:ext cx="4968552" cy="778416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C00000"/>
                </a:solidFill>
              </a:rPr>
              <a:t>Habilidades sociales</a:t>
            </a:r>
            <a:endParaRPr lang="es-ES" sz="3600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60738" y="3601146"/>
            <a:ext cx="69127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 smtClean="0"/>
              <a:t>Por experiencia directa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 smtClean="0"/>
              <a:t>Por observación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 smtClean="0"/>
              <a:t>Aprendizaje verbal o </a:t>
            </a:r>
            <a:r>
              <a:rPr lang="es-ES" sz="2000" dirty="0" err="1" smtClean="0"/>
              <a:t>instruccional</a:t>
            </a:r>
            <a:endParaRPr lang="es-E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/>
              <a:t>Aprendizaje por </a:t>
            </a:r>
            <a:r>
              <a:rPr lang="es-ES" sz="2000" dirty="0" err="1"/>
              <a:t>feedbach</a:t>
            </a:r>
            <a:r>
              <a:rPr lang="es-ES" sz="2000" dirty="0"/>
              <a:t> interpersonal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 err="1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1547664" y="1412776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Las respuestas que emite el niño en una situación interpersonal, dependen de lo aprendido en sus interacciones anteriores con las personas que le rodean.</a:t>
            </a:r>
            <a:endParaRPr lang="es-E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71600" y="3105835"/>
            <a:ext cx="64807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</a:rPr>
              <a:t>Las conductas de interacción social se aprenden:</a:t>
            </a:r>
          </a:p>
        </p:txBody>
      </p:sp>
    </p:spTree>
    <p:extLst>
      <p:ext uri="{BB962C8B-B14F-4D97-AF65-F5344CB8AC3E}">
        <p14:creationId xmlns:p14="http://schemas.microsoft.com/office/powerpoint/2010/main" val="1011937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1295400"/>
          </a:xfrm>
        </p:spPr>
        <p:txBody>
          <a:bodyPr/>
          <a:lstStyle/>
          <a:p>
            <a:pPr algn="l"/>
            <a:r>
              <a:rPr lang="es-ES" altLang="es-E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FUNCIONAR CON ASERTIVIDAD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341438"/>
            <a:ext cx="7920037" cy="4868862"/>
          </a:xfrm>
          <a:ln/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AR" altLang="es-ES" b="1" dirty="0">
                <a:solidFill>
                  <a:schemeClr val="accent3">
                    <a:lumMod val="75000"/>
                  </a:schemeClr>
                </a:solidFill>
              </a:rPr>
              <a:t>Saber: </a:t>
            </a:r>
            <a:r>
              <a:rPr lang="es-AR" altLang="es-ES" sz="2400" dirty="0"/>
              <a:t>qué es, como se debe actuar,...</a:t>
            </a:r>
          </a:p>
          <a:p>
            <a:pPr>
              <a:buFont typeface="Wingdings" pitchFamily="2" charset="2"/>
              <a:buChar char="§"/>
            </a:pPr>
            <a:r>
              <a:rPr lang="es-AR" altLang="es-ES" b="1" dirty="0">
                <a:solidFill>
                  <a:schemeClr val="accent3">
                    <a:lumMod val="75000"/>
                  </a:schemeClr>
                </a:solidFill>
              </a:rPr>
              <a:t>Ser: </a:t>
            </a:r>
            <a:r>
              <a:rPr lang="es-AR" altLang="es-ES" sz="2400" dirty="0"/>
              <a:t>querer actuar desde la asertividad, con respeto, justicia y eficacia</a:t>
            </a:r>
          </a:p>
          <a:p>
            <a:pPr>
              <a:buFont typeface="Wingdings" pitchFamily="2" charset="2"/>
              <a:buChar char="§"/>
            </a:pPr>
            <a:r>
              <a:rPr lang="es-AR" altLang="es-ES" b="1" dirty="0">
                <a:solidFill>
                  <a:schemeClr val="accent3">
                    <a:lumMod val="75000"/>
                  </a:schemeClr>
                </a:solidFill>
              </a:rPr>
              <a:t>Saber hacer: </a:t>
            </a:r>
            <a:r>
              <a:rPr lang="es-AR" altLang="es-ES" sz="2400" dirty="0"/>
              <a:t>defender tus intereses utilizando  habilidades de comunicación, la empatía, pidiendo ayuda</a:t>
            </a:r>
            <a:r>
              <a:rPr lang="es-AR" altLang="es-ES" sz="2400" dirty="0" smtClean="0"/>
              <a:t>,..</a:t>
            </a:r>
            <a:endParaRPr lang="es-AR" altLang="es-ES" dirty="0"/>
          </a:p>
          <a:p>
            <a:pPr>
              <a:buFontTx/>
              <a:buNone/>
            </a:pPr>
            <a:endParaRPr lang="es-AR" altLang="es-ES" dirty="0">
              <a:solidFill>
                <a:srgbClr val="FCEC20"/>
              </a:solidFill>
            </a:endParaRPr>
          </a:p>
          <a:p>
            <a:pPr>
              <a:buFont typeface="Wingdings" pitchFamily="2" charset="2"/>
              <a:buNone/>
            </a:pPr>
            <a:endParaRPr lang="es-AR" altLang="es-ES" sz="4400" dirty="0"/>
          </a:p>
          <a:p>
            <a:pPr>
              <a:buFont typeface="Wingdings" pitchFamily="2" charset="2"/>
              <a:buNone/>
            </a:pPr>
            <a:endParaRPr lang="es-ES" altLang="es-ES" sz="4400" dirty="0"/>
          </a:p>
        </p:txBody>
      </p:sp>
      <p:sp>
        <p:nvSpPr>
          <p:cNvPr id="467972" name="Line 4"/>
          <p:cNvSpPr>
            <a:spLocks noChangeShapeType="1"/>
          </p:cNvSpPr>
          <p:nvPr/>
        </p:nvSpPr>
        <p:spPr bwMode="auto">
          <a:xfrm>
            <a:off x="2514600" y="4419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67973" name="AutoShape 5"/>
          <p:cNvSpPr>
            <a:spLocks noChangeArrowheads="1"/>
          </p:cNvSpPr>
          <p:nvPr/>
        </p:nvSpPr>
        <p:spPr bwMode="auto">
          <a:xfrm>
            <a:off x="2590800" y="38100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67974" name="Line 6"/>
          <p:cNvSpPr>
            <a:spLocks noChangeShapeType="1"/>
          </p:cNvSpPr>
          <p:nvPr/>
        </p:nvSpPr>
        <p:spPr bwMode="auto">
          <a:xfrm flipH="1">
            <a:off x="3048000" y="4343400"/>
            <a:ext cx="1905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67981" name="Rectangle 13"/>
          <p:cNvSpPr>
            <a:spLocks noChangeArrowheads="1"/>
          </p:cNvSpPr>
          <p:nvPr/>
        </p:nvSpPr>
        <p:spPr bwMode="auto">
          <a:xfrm>
            <a:off x="685800" y="4264742"/>
            <a:ext cx="7086600" cy="198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Wingdings" pitchFamily="2" charset="2"/>
              <a:buChar char="ü"/>
            </a:pPr>
            <a:r>
              <a:rPr lang="es-ES" altLang="es-ES" sz="2000" i="1" dirty="0">
                <a:solidFill>
                  <a:srgbClr val="670985"/>
                </a:solidFill>
              </a:rPr>
              <a:t>Funcional</a:t>
            </a:r>
          </a:p>
          <a:p>
            <a:pPr>
              <a:buFont typeface="Wingdings" pitchFamily="2" charset="2"/>
              <a:buChar char="ü"/>
            </a:pPr>
            <a:r>
              <a:rPr lang="es-ES" altLang="es-ES" sz="2000" i="1" dirty="0">
                <a:solidFill>
                  <a:srgbClr val="670985"/>
                </a:solidFill>
              </a:rPr>
              <a:t>Significativo</a:t>
            </a:r>
          </a:p>
          <a:p>
            <a:pPr>
              <a:buFont typeface="Wingdings" pitchFamily="2" charset="2"/>
              <a:buChar char="ü"/>
            </a:pPr>
            <a:r>
              <a:rPr lang="es-ES" altLang="es-ES" sz="2000" i="1" dirty="0">
                <a:solidFill>
                  <a:srgbClr val="670985"/>
                </a:solidFill>
              </a:rPr>
              <a:t>Utiliza una situaciones real y compleja</a:t>
            </a:r>
          </a:p>
          <a:p>
            <a:pPr>
              <a:buFont typeface="Wingdings" pitchFamily="2" charset="2"/>
              <a:buChar char="ü"/>
            </a:pPr>
            <a:r>
              <a:rPr lang="es-ES" altLang="es-ES" sz="2000" i="1" dirty="0">
                <a:solidFill>
                  <a:srgbClr val="670985"/>
                </a:solidFill>
              </a:rPr>
              <a:t>En un contexto</a:t>
            </a:r>
          </a:p>
          <a:p>
            <a:pPr>
              <a:buFont typeface="Wingdings" pitchFamily="2" charset="2"/>
              <a:buChar char="ü"/>
            </a:pPr>
            <a:r>
              <a:rPr lang="es-ES" altLang="es-ES" sz="2000" i="1" dirty="0">
                <a:solidFill>
                  <a:srgbClr val="670985"/>
                </a:solidFill>
              </a:rPr>
              <a:t>Integra distintos contenidos</a:t>
            </a:r>
            <a:endParaRPr lang="es-ES" altLang="es-ES" i="1" dirty="0">
              <a:solidFill>
                <a:srgbClr val="6709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2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build="p" autoUpdateAnimBg="0" rev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111051"/>
              </p:ext>
            </p:extLst>
          </p:nvPr>
        </p:nvGraphicFramePr>
        <p:xfrm>
          <a:off x="1043608" y="636405"/>
          <a:ext cx="7848872" cy="59358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9978"/>
                <a:gridCol w="1299674"/>
                <a:gridCol w="1520609"/>
                <a:gridCol w="1543947"/>
                <a:gridCol w="1617073"/>
                <a:gridCol w="1617591"/>
              </a:tblGrid>
              <a:tr h="337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Times New Roman"/>
                        </a:rPr>
                        <a:t>DE AMABILIDAD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Times New Roman"/>
                        </a:rPr>
                        <a:t>PARA EL DIALOGO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Times New Roman"/>
                        </a:rPr>
                        <a:t>PARA LA RELACIÓN CON EL ADULTO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Times New Roman"/>
                        </a:rPr>
                        <a:t>PARA HACER AMIGOS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Times New Roman"/>
                        </a:rPr>
                        <a:t>RELACIONADOS CON LOS SENTIMIENTOS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142"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s-ES" sz="700" b="1" dirty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Times New Roman"/>
                        </a:rPr>
                        <a:t>INFANTIL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Mirar a la cara, sonreír y saludar                 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Agradecer, disculparse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Pedir y hacer favores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Escucha activa :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87655"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- El gato copión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        - Seguir instrucciones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Fijarse en los detalles</a:t>
                      </a: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Cortesía con el adulto: sonreír, saludar, agradecer, disculparse, tono de voz,...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Reforzar al adulto (elogio – alabanza)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Presentarse / presentar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87655" algn="just">
                        <a:spcAft>
                          <a:spcPts val="0"/>
                        </a:spcAft>
                        <a:tabLst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Entrar en el juego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Identificar 5 sentimientos, expresarlos  y relacionarlos con situaciones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  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418"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s-ES" sz="700" b="1" dirty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PRIMER CICLO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Mirar a la cara, sonreír y saludar </a:t>
                      </a:r>
                      <a:r>
                        <a:rPr lang="es-ES" sz="800" dirty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Agradecer, disculparse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      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Pedir y hacer favores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Escucha activa :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87655"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- El gato copión )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         - Seguir instrucciones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</a:t>
                      </a: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  - Asociación auditiva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Fijarse en los detalles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87655"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Cortesía y amabilidad mirar ,saludar,  agradecer, pedir por favor, tono de voz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87655" algn="just">
                        <a:spcAft>
                          <a:spcPts val="0"/>
                        </a:spcAft>
                        <a:tabLst>
                          <a:tab pos="287655" algn="l"/>
                        </a:tabLst>
                      </a:pPr>
                      <a:r>
                        <a:rPr lang="es-ES" sz="700" dirty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Conversar adecuadamente con el adulto: momento, tono de voz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Conocernos y conocer a otros 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Unirse al juego          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Reconocer aspectos positivos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Valorar a los otros. Elogios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Identificar 8 sentimientos, expresarlos  y relacionarlos con situaciones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87655" algn="just">
                        <a:spcAft>
                          <a:spcPts val="0"/>
                        </a:spcAft>
                        <a:tabLst>
                          <a:tab pos="287655" algn="l"/>
                        </a:tabLst>
                      </a:pPr>
                      <a:r>
                        <a:rPr lang="es-ES" sz="700" dirty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Responder al fracaso 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598"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s-ES" sz="700" b="1" dirty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SEGUNDO CICLO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Formulas distintas de saludo, agradecimiento, …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Interpretar expresiones corporales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Malos entendidos en la comunicación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Mensajes en yo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Conversar: elegir momento, comprender, pedir explicaciones     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87655" algn="just">
                        <a:spcAft>
                          <a:spcPts val="0"/>
                        </a:spcAft>
                        <a:tabLst>
                          <a:tab pos="287655" algn="l"/>
                        </a:tabLst>
                      </a:pPr>
                      <a:r>
                        <a:rPr lang="es-ES" sz="800" dirty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Peticiones al adulto y responder a peticiones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87655"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87655" algn="just">
                        <a:spcAft>
                          <a:spcPts val="0"/>
                        </a:spcAft>
                        <a:tabLst>
                          <a:tab pos="287655" algn="l"/>
                        </a:tabLst>
                      </a:pPr>
                      <a:r>
                        <a:rPr lang="es-ES" sz="800" dirty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Entender normas de actuación (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Pedir cambios de conducta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  Aprender a decir que no asertivamente.     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Identificar, relacionar con situaciones , percibir y expresar más emociones básicas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Ejercicios de relajación 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Responder al fracaso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Defender las propias opiniones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0966"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es-ES" sz="700" b="1" dirty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TERCER CICLO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7655"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Mensajes en yo    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Escucha activa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87655"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-respetar opiniones y argumentar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Aspectos que favorecen la comunicación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Presentar una queja 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Solucionar problemas con los adultos desde la asertividad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Peticiones al adulto y responder a petición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Conversar adecuadamente con los adultos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         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Aprender a decir que no asertivamente.     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Pedir cambios de conducta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Cooperar y compartir</a:t>
                      </a:r>
                      <a:r>
                        <a:rPr lang="es-ES" sz="800" dirty="0">
                          <a:solidFill>
                            <a:srgbClr val="8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Comprensión de estados de ánimo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Diferentes emociones ante determinadas situaciones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Defender los propios derechos / responder a los derechos de los demás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228600" algn="l"/>
                          <a:tab pos="287655" algn="l"/>
                        </a:tabLst>
                      </a:pPr>
                      <a:r>
                        <a:rPr lang="es-ES" sz="800" dirty="0">
                          <a:effectLst/>
                          <a:latin typeface="Times New Roman"/>
                          <a:ea typeface="Times New Roman"/>
                        </a:rPr>
                        <a:t>Responder al fracaso  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50165" algn="just"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514" marR="53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43608" y="-179204"/>
            <a:ext cx="4320480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2873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2873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2873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2873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2873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2873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2873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2873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2873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287338" algn="l"/>
              </a:tabLst>
            </a:pPr>
            <a:endParaRPr kumimoji="0" lang="es-ES" altLang="es-ES" sz="16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287338" algn="l"/>
              </a:tabLst>
            </a:pPr>
            <a:r>
              <a:rPr kumimoji="0" lang="es-ES" altLang="es-ES" sz="1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HABILIDADES DE INTERACCIÓN SOCIAL </a:t>
            </a:r>
            <a:endParaRPr kumimoji="0" lang="es-ES" altLang="es-E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287338" algn="l"/>
              </a:tabLst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986213" y="6286500"/>
            <a:ext cx="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435100" y="1695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68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Pictures\ControlCenter3\Scan\CCF25112013_0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48" y="-459432"/>
            <a:ext cx="7039484" cy="760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6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60648"/>
            <a:ext cx="72008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532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15888"/>
            <a:ext cx="7772400" cy="1016000"/>
          </a:xfrm>
        </p:spPr>
        <p:txBody>
          <a:bodyPr/>
          <a:lstStyle/>
          <a:p>
            <a:r>
              <a:rPr lang="es-ES" altLang="es-ES" dirty="0">
                <a:solidFill>
                  <a:schemeClr val="accent4">
                    <a:lumMod val="75000"/>
                  </a:schemeClr>
                </a:solidFill>
              </a:rPr>
              <a:t>Metodología</a:t>
            </a:r>
          </a:p>
        </p:txBody>
      </p:sp>
      <p:grpSp>
        <p:nvGrpSpPr>
          <p:cNvPr id="246799" name="Group 15"/>
          <p:cNvGrpSpPr>
            <a:grpSpLocks/>
          </p:cNvGrpSpPr>
          <p:nvPr/>
        </p:nvGrpSpPr>
        <p:grpSpPr bwMode="auto">
          <a:xfrm>
            <a:off x="1692275" y="1484313"/>
            <a:ext cx="5832475" cy="2808287"/>
            <a:chOff x="1066" y="935"/>
            <a:chExt cx="3674" cy="176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2164" name="Oval 4"/>
            <p:cNvSpPr>
              <a:spLocks noChangeArrowheads="1"/>
            </p:cNvSpPr>
            <p:nvPr/>
          </p:nvSpPr>
          <p:spPr bwMode="auto">
            <a:xfrm>
              <a:off x="1066" y="935"/>
              <a:ext cx="3674" cy="1769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169" name="Rectangle 9"/>
            <p:cNvSpPr>
              <a:spLocks noChangeArrowheads="1"/>
            </p:cNvSpPr>
            <p:nvPr/>
          </p:nvSpPr>
          <p:spPr bwMode="auto">
            <a:xfrm>
              <a:off x="3198" y="1389"/>
              <a:ext cx="1089" cy="68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ctr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defRPr sz="3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1pPr>
              <a:lvl2pPr algn="ctr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2pPr>
              <a:lvl3pPr algn="ctr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3pPr>
              <a:lvl4pPr algn="ctr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4pPr>
              <a:lvl5pPr algn="ctr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5pPr>
              <a:lvl6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6pPr>
              <a:lvl7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7pPr>
              <a:lvl8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8pPr>
              <a:lvl9pPr algn="ctr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defRPr>
              </a:lvl9pPr>
            </a:lstStyle>
            <a:p>
              <a:r>
                <a:rPr lang="es-ES" altLang="es-ES" sz="2800" b="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(</a:t>
              </a:r>
              <a:r>
                <a:rPr lang="es-ES" altLang="es-ES" sz="2800" b="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Tod@s</a:t>
              </a:r>
              <a:r>
                <a:rPr lang="es-ES" altLang="es-ES" sz="2800" b="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)</a:t>
              </a:r>
            </a:p>
            <a:p>
              <a:r>
                <a:rPr lang="es-ES" altLang="es-ES" sz="2800" b="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Centro</a:t>
              </a:r>
            </a:p>
          </p:txBody>
        </p:sp>
      </p:grpSp>
      <p:sp>
        <p:nvSpPr>
          <p:cNvPr id="92167" name="Oval 7"/>
          <p:cNvSpPr>
            <a:spLocks noChangeArrowheads="1"/>
          </p:cNvSpPr>
          <p:nvPr/>
        </p:nvSpPr>
        <p:spPr bwMode="auto">
          <a:xfrm>
            <a:off x="2627313" y="1701800"/>
            <a:ext cx="1727200" cy="165735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2627313" y="1990725"/>
            <a:ext cx="17287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s-ES" altLang="es-E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Tutor/a</a:t>
            </a:r>
          </a:p>
          <a:p>
            <a:r>
              <a:rPr lang="es-ES" altLang="es-ES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Aula</a:t>
            </a:r>
          </a:p>
        </p:txBody>
      </p:sp>
      <p:grpSp>
        <p:nvGrpSpPr>
          <p:cNvPr id="246800" name="Group 16"/>
          <p:cNvGrpSpPr>
            <a:grpSpLocks/>
          </p:cNvGrpSpPr>
          <p:nvPr/>
        </p:nvGrpSpPr>
        <p:grpSpPr bwMode="auto">
          <a:xfrm>
            <a:off x="-55562" y="3312472"/>
            <a:ext cx="8820150" cy="3024187"/>
            <a:chOff x="0" y="2069"/>
            <a:chExt cx="5647" cy="1905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246787" name="Group 3"/>
            <p:cNvGrpSpPr>
              <a:grpSpLocks/>
            </p:cNvGrpSpPr>
            <p:nvPr/>
          </p:nvGrpSpPr>
          <p:grpSpPr bwMode="auto">
            <a:xfrm>
              <a:off x="1565" y="2478"/>
              <a:ext cx="1587" cy="952"/>
              <a:chOff x="1565" y="2478"/>
              <a:chExt cx="1587" cy="952"/>
            </a:xfrm>
            <a:grpFill/>
          </p:grpSpPr>
          <p:sp>
            <p:nvSpPr>
              <p:cNvPr id="92173" name="Rectangle 13"/>
              <p:cNvSpPr>
                <a:spLocks noChangeArrowheads="1"/>
              </p:cNvSpPr>
              <p:nvPr/>
            </p:nvSpPr>
            <p:spPr bwMode="auto">
              <a:xfrm>
                <a:off x="1565" y="2904"/>
                <a:ext cx="1500" cy="43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92174" name="Rectangle 14"/>
              <p:cNvSpPr>
                <a:spLocks noChangeArrowheads="1"/>
              </p:cNvSpPr>
              <p:nvPr/>
            </p:nvSpPr>
            <p:spPr bwMode="auto">
              <a:xfrm>
                <a:off x="1565" y="2904"/>
                <a:ext cx="1500" cy="52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ctr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defRPr sz="3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1pPr>
                <a:lvl2pPr algn="ctr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2pPr>
                <a:lvl3pPr algn="ctr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3pPr>
                <a:lvl4pPr algn="ctr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4pPr>
                <a:lvl5pPr algn="ctr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5pPr>
                <a:lvl6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6pPr>
                <a:lvl7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7pPr>
                <a:lvl8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8pPr>
                <a:lvl9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9pPr>
              </a:lstStyle>
              <a:p>
                <a:r>
                  <a:rPr lang="es-ES" altLang="es-ES" sz="24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Puesta en práctica</a:t>
                </a:r>
              </a:p>
            </p:txBody>
          </p:sp>
          <p:sp>
            <p:nvSpPr>
              <p:cNvPr id="92175" name="Line 15"/>
              <p:cNvSpPr>
                <a:spLocks noChangeShapeType="1"/>
              </p:cNvSpPr>
              <p:nvPr/>
            </p:nvSpPr>
            <p:spPr bwMode="auto">
              <a:xfrm flipH="1">
                <a:off x="2472" y="2478"/>
                <a:ext cx="680" cy="454"/>
              </a:xfrm>
              <a:prstGeom prst="line">
                <a:avLst/>
              </a:prstGeom>
              <a:grp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46789" name="Group 5"/>
            <p:cNvGrpSpPr>
              <a:grpSpLocks/>
            </p:cNvGrpSpPr>
            <p:nvPr/>
          </p:nvGrpSpPr>
          <p:grpSpPr bwMode="auto">
            <a:xfrm>
              <a:off x="1882" y="3430"/>
              <a:ext cx="1950" cy="544"/>
              <a:chOff x="1928" y="3385"/>
              <a:chExt cx="1950" cy="544"/>
            </a:xfrm>
            <a:grpFill/>
          </p:grpSpPr>
          <p:sp>
            <p:nvSpPr>
              <p:cNvPr id="92176" name="AutoShape 16"/>
              <p:cNvSpPr>
                <a:spLocks noChangeArrowheads="1"/>
              </p:cNvSpPr>
              <p:nvPr/>
            </p:nvSpPr>
            <p:spPr bwMode="auto">
              <a:xfrm rot="16200000" flipH="1" flipV="1">
                <a:off x="2018" y="3295"/>
                <a:ext cx="273" cy="453"/>
              </a:xfrm>
              <a:custGeom>
                <a:avLst/>
                <a:gdLst>
                  <a:gd name="G0" fmla="+- 11472 0 0"/>
                  <a:gd name="G1" fmla="+- 17175 0 0"/>
                  <a:gd name="G2" fmla="+- 6699 0 0"/>
                  <a:gd name="G3" fmla="*/ 11472 1 2"/>
                  <a:gd name="G4" fmla="+- G3 10800 0"/>
                  <a:gd name="G5" fmla="+- 21600 11472 17175"/>
                  <a:gd name="G6" fmla="+- 17175 6699 0"/>
                  <a:gd name="G7" fmla="*/ G6 1 2"/>
                  <a:gd name="G8" fmla="*/ 17175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7175 1 2"/>
                  <a:gd name="G15" fmla="+- G5 0 G4"/>
                  <a:gd name="G16" fmla="+- G0 0 G4"/>
                  <a:gd name="G17" fmla="*/ G2 G15 G16"/>
                  <a:gd name="T0" fmla="*/ 16536 w 21600"/>
                  <a:gd name="T1" fmla="*/ 0 h 21600"/>
                  <a:gd name="T2" fmla="*/ 11472 w 21600"/>
                  <a:gd name="T3" fmla="*/ 6699 h 21600"/>
                  <a:gd name="T4" fmla="*/ 0 w 21600"/>
                  <a:gd name="T5" fmla="*/ 20796 h 21600"/>
                  <a:gd name="T6" fmla="*/ 8588 w 21600"/>
                  <a:gd name="T7" fmla="*/ 21600 h 21600"/>
                  <a:gd name="T8" fmla="*/ 17175 w 21600"/>
                  <a:gd name="T9" fmla="*/ 15012 h 21600"/>
                  <a:gd name="T10" fmla="*/ 21600 w 21600"/>
                  <a:gd name="T11" fmla="*/ 6699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536" y="0"/>
                    </a:moveTo>
                    <a:lnTo>
                      <a:pt x="11472" y="6699"/>
                    </a:lnTo>
                    <a:lnTo>
                      <a:pt x="15897" y="6699"/>
                    </a:lnTo>
                    <a:lnTo>
                      <a:pt x="15897" y="19993"/>
                    </a:lnTo>
                    <a:lnTo>
                      <a:pt x="0" y="19993"/>
                    </a:lnTo>
                    <a:lnTo>
                      <a:pt x="0" y="21600"/>
                    </a:lnTo>
                    <a:lnTo>
                      <a:pt x="17175" y="21600"/>
                    </a:lnTo>
                    <a:lnTo>
                      <a:pt x="17175" y="6699"/>
                    </a:lnTo>
                    <a:lnTo>
                      <a:pt x="21600" y="6699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92178" name="Rectangle 18"/>
              <p:cNvSpPr>
                <a:spLocks noChangeArrowheads="1"/>
              </p:cNvSpPr>
              <p:nvPr/>
            </p:nvSpPr>
            <p:spPr bwMode="auto">
              <a:xfrm>
                <a:off x="2472" y="3475"/>
                <a:ext cx="1406" cy="45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92179" name="Rectangle 19"/>
              <p:cNvSpPr>
                <a:spLocks noChangeArrowheads="1"/>
              </p:cNvSpPr>
              <p:nvPr/>
            </p:nvSpPr>
            <p:spPr bwMode="auto">
              <a:xfrm>
                <a:off x="2544" y="3552"/>
                <a:ext cx="1334" cy="27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ctr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defRPr sz="3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1pPr>
                <a:lvl2pPr algn="ctr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2pPr>
                <a:lvl3pPr algn="ctr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3pPr>
                <a:lvl4pPr algn="ctr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4pPr>
                <a:lvl5pPr algn="ctr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5pPr>
                <a:lvl6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6pPr>
                <a:lvl7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7pPr>
                <a:lvl8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8pPr>
                <a:lvl9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9pPr>
              </a:lstStyle>
              <a:p>
                <a:r>
                  <a:rPr lang="es-ES" altLang="es-ES" sz="2000" b="1" dirty="0">
                    <a:solidFill>
                      <a:srgbClr val="FFC000"/>
                    </a:solidFill>
                    <a:effectLst/>
                  </a:rPr>
                  <a:t>Interiorización</a:t>
                </a:r>
              </a:p>
            </p:txBody>
          </p:sp>
        </p:grpSp>
        <p:grpSp>
          <p:nvGrpSpPr>
            <p:cNvPr id="246790" name="Group 6"/>
            <p:cNvGrpSpPr>
              <a:grpSpLocks/>
            </p:cNvGrpSpPr>
            <p:nvPr/>
          </p:nvGrpSpPr>
          <p:grpSpPr bwMode="auto">
            <a:xfrm>
              <a:off x="3924" y="3475"/>
              <a:ext cx="1723" cy="454"/>
              <a:chOff x="3924" y="3475"/>
              <a:chExt cx="1723" cy="454"/>
            </a:xfrm>
            <a:grpFill/>
          </p:grpSpPr>
          <p:sp>
            <p:nvSpPr>
              <p:cNvPr id="92180" name="Rectangle 20"/>
              <p:cNvSpPr>
                <a:spLocks noChangeArrowheads="1"/>
              </p:cNvSpPr>
              <p:nvPr/>
            </p:nvSpPr>
            <p:spPr bwMode="auto">
              <a:xfrm>
                <a:off x="4286" y="3475"/>
                <a:ext cx="1270" cy="45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92181" name="Rectangle 21"/>
              <p:cNvSpPr>
                <a:spLocks noChangeArrowheads="1"/>
              </p:cNvSpPr>
              <p:nvPr/>
            </p:nvSpPr>
            <p:spPr bwMode="auto">
              <a:xfrm>
                <a:off x="4286" y="3475"/>
                <a:ext cx="1361" cy="36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ctr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defRPr sz="3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1pPr>
                <a:lvl2pPr algn="ctr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2pPr>
                <a:lvl3pPr algn="ctr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3pPr>
                <a:lvl4pPr algn="ctr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4pPr>
                <a:lvl5pPr algn="ctr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5pPr>
                <a:lvl6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6pPr>
                <a:lvl7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7pPr>
                <a:lvl8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8pPr>
                <a:lvl9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defRPr>
                </a:lvl9pPr>
              </a:lstStyle>
              <a:p>
                <a:r>
                  <a:rPr lang="es-ES" altLang="es-ES" sz="20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Modificación de conducta</a:t>
                </a:r>
              </a:p>
            </p:txBody>
          </p:sp>
          <p:sp>
            <p:nvSpPr>
              <p:cNvPr id="92182" name="Line 22"/>
              <p:cNvSpPr>
                <a:spLocks noChangeShapeType="1"/>
              </p:cNvSpPr>
              <p:nvPr/>
            </p:nvSpPr>
            <p:spPr bwMode="auto">
              <a:xfrm>
                <a:off x="3924" y="3744"/>
                <a:ext cx="317" cy="0"/>
              </a:xfrm>
              <a:prstGeom prst="line">
                <a:avLst/>
              </a:prstGeom>
              <a:grpFill/>
              <a:ln w="63500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46798" name="Group 14"/>
            <p:cNvGrpSpPr>
              <a:grpSpLocks/>
            </p:cNvGrpSpPr>
            <p:nvPr/>
          </p:nvGrpSpPr>
          <p:grpSpPr bwMode="auto">
            <a:xfrm>
              <a:off x="0" y="2069"/>
              <a:ext cx="1650" cy="1313"/>
              <a:chOff x="0" y="2069"/>
              <a:chExt cx="1650" cy="1313"/>
            </a:xfrm>
            <a:grpFill/>
          </p:grpSpPr>
          <p:grpSp>
            <p:nvGrpSpPr>
              <p:cNvPr id="246786" name="Group 2"/>
              <p:cNvGrpSpPr>
                <a:grpSpLocks/>
              </p:cNvGrpSpPr>
              <p:nvPr/>
            </p:nvGrpSpPr>
            <p:grpSpPr bwMode="auto">
              <a:xfrm>
                <a:off x="0" y="2069"/>
                <a:ext cx="1650" cy="1313"/>
                <a:chOff x="96" y="2069"/>
                <a:chExt cx="1650" cy="1313"/>
              </a:xfrm>
              <a:grpFill/>
            </p:grpSpPr>
            <p:sp>
              <p:nvSpPr>
                <p:cNvPr id="9217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930" y="2069"/>
                  <a:ext cx="816" cy="817"/>
                </a:xfrm>
                <a:prstGeom prst="line">
                  <a:avLst/>
                </a:prstGeom>
                <a:grpFill/>
                <a:ln w="38100">
                  <a:solidFill>
                    <a:schemeClr val="accent3">
                      <a:lumMod val="60000"/>
                      <a:lumOff val="40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92171" name="Rectangle 11"/>
                <p:cNvSpPr>
                  <a:spLocks noChangeArrowheads="1"/>
                </p:cNvSpPr>
                <p:nvPr/>
              </p:nvSpPr>
              <p:spPr bwMode="auto">
                <a:xfrm>
                  <a:off x="96" y="2928"/>
                  <a:ext cx="1270" cy="454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92172" name="Rectangle 12"/>
                <p:cNvSpPr>
                  <a:spLocks noChangeArrowheads="1"/>
                </p:cNvSpPr>
                <p:nvPr/>
              </p:nvSpPr>
              <p:spPr bwMode="auto">
                <a:xfrm>
                  <a:off x="204" y="2977"/>
                  <a:ext cx="1043" cy="36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algn="ctr"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defRPr sz="32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defRPr>
                  </a:lvl1pPr>
                  <a:lvl2pPr algn="ctr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defRPr sz="28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defRPr>
                  </a:lvl2pPr>
                  <a:lvl3pPr algn="ctr"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defRPr sz="24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defRPr>
                  </a:lvl3pPr>
                  <a:lvl4pPr algn="ctr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defRPr sz="20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defRPr>
                  </a:lvl4pPr>
                  <a:lvl5pPr algn="ctr">
                    <a:spcBef>
                      <a:spcPct val="20000"/>
                    </a:spcBef>
                    <a:buClr>
                      <a:schemeClr val="hlink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defRPr>
                  </a:lvl5pPr>
                  <a:lvl6pPr algn="ctr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defRPr>
                  </a:lvl6pPr>
                  <a:lvl7pPr algn="ctr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defRPr>
                  </a:lvl7pPr>
                  <a:lvl8pPr algn="ctr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defRPr>
                  </a:lvl8pPr>
                  <a:lvl9pPr algn="ctr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Font typeface="Wingdings" pitchFamily="2" charset="2"/>
                    <a:defRPr sz="200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defRPr>
                  </a:lvl9pPr>
                </a:lstStyle>
                <a:p>
                  <a:r>
                    <a:rPr lang="es-ES" altLang="es-ES" sz="2400" b="1" dirty="0">
                      <a:solidFill>
                        <a:srgbClr val="FFC000"/>
                      </a:solidFill>
                    </a:rPr>
                    <a:t>Cognitiva</a:t>
                  </a:r>
                </a:p>
              </p:txBody>
            </p:sp>
          </p:grpSp>
          <p:sp>
            <p:nvSpPr>
              <p:cNvPr id="246796" name="Line 12"/>
              <p:cNvSpPr>
                <a:spLocks noChangeShapeType="1"/>
              </p:cNvSpPr>
              <p:nvPr/>
            </p:nvSpPr>
            <p:spPr bwMode="auto">
              <a:xfrm>
                <a:off x="1202" y="3155"/>
                <a:ext cx="363" cy="0"/>
              </a:xfrm>
              <a:prstGeom prst="line">
                <a:avLst/>
              </a:prstGeom>
              <a:grpFill/>
              <a:ln w="63500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pic>
        <p:nvPicPr>
          <p:cNvPr id="410628" name="Picture 4" descr="20061205185740Metodologia_RRHH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381750"/>
            <a:ext cx="228600" cy="2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 animBg="1"/>
      <p:bldP spid="2467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320"/>
            <a:ext cx="6768752" cy="634400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Habilidades de interacción social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628800"/>
            <a:ext cx="8604448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FF00"/>
                </a:solidFill>
              </a:rPr>
              <a:t>Conductas necesarias</a:t>
            </a:r>
          </a:p>
          <a:p>
            <a:r>
              <a:rPr lang="es-ES" sz="2400" b="1" dirty="0">
                <a:solidFill>
                  <a:srgbClr val="FFFF00"/>
                </a:solidFill>
              </a:rPr>
              <a:t>p</a:t>
            </a:r>
            <a:r>
              <a:rPr lang="es-ES" sz="2400" b="1" dirty="0" smtClean="0">
                <a:solidFill>
                  <a:srgbClr val="FFFF00"/>
                </a:solidFill>
              </a:rPr>
              <a:t>ara interactuar y relacionarse con los iguales y los adultos </a:t>
            </a:r>
          </a:p>
          <a:p>
            <a:r>
              <a:rPr lang="es-ES" sz="2400" b="1" dirty="0" smtClean="0">
                <a:solidFill>
                  <a:srgbClr val="FFFF00"/>
                </a:solidFill>
              </a:rPr>
              <a:t>de manera afectiva y mutuamente satisfactoria</a:t>
            </a:r>
            <a:endParaRPr lang="es-ES" sz="2400" b="1" dirty="0">
              <a:solidFill>
                <a:srgbClr val="FF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43608" y="378904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3200" b="1" dirty="0" smtClean="0">
                <a:solidFill>
                  <a:srgbClr val="0070C0"/>
                </a:solidFill>
              </a:rPr>
              <a:t>Habilidades cognitivas o desarrollo del pensamiento</a:t>
            </a:r>
          </a:p>
          <a:p>
            <a:pPr marL="285750" indent="-285750">
              <a:buFontTx/>
              <a:buChar char="-"/>
            </a:pPr>
            <a:r>
              <a:rPr lang="es-ES" sz="3200" b="1" dirty="0" smtClean="0">
                <a:solidFill>
                  <a:srgbClr val="0070C0"/>
                </a:solidFill>
              </a:rPr>
              <a:t>Habilidades sociales</a:t>
            </a:r>
            <a:endParaRPr lang="es-E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79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Pictures\ControlCenter3\Scan\CCF25112013_0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459432"/>
            <a:ext cx="7560840" cy="883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15616" y="0"/>
            <a:ext cx="7416824" cy="151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s-ES" sz="2400" b="1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HOJA DE REGISTRO </a:t>
            </a:r>
            <a:r>
              <a:rPr lang="es-ES" sz="2400" b="1" dirty="0" smtClean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INDIVIDUAL  						</a:t>
            </a:r>
            <a:r>
              <a:rPr lang="es-ES" sz="1400" b="1" dirty="0" smtClean="0">
                <a:solidFill>
                  <a:srgbClr val="376092"/>
                </a:solidFill>
                <a:latin typeface="Calibri"/>
                <a:ea typeface="Calibri"/>
                <a:cs typeface="Times New Roman"/>
              </a:rPr>
              <a:t>ALUMNO/A………………………………………………………</a:t>
            </a:r>
            <a:endParaRPr lang="es-ES" sz="14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es-ES" sz="1400" b="1" dirty="0" smtClean="0">
                <a:solidFill>
                  <a:srgbClr val="376092"/>
                </a:solidFill>
                <a:latin typeface="Calibri"/>
                <a:ea typeface="Calibri"/>
                <a:cs typeface="Times New Roman"/>
              </a:rPr>
              <a:t>Profesorado que hace el registro………………………………………………………………………………………………</a:t>
            </a:r>
            <a:endParaRPr lang="es-ES" sz="1400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es-ES" sz="1400" b="1" dirty="0" smtClean="0">
                <a:solidFill>
                  <a:srgbClr val="376092"/>
                </a:solidFill>
                <a:latin typeface="Calibri"/>
                <a:ea typeface="Calibri"/>
                <a:cs typeface="Times New Roman"/>
              </a:rPr>
              <a:t>Fecha </a:t>
            </a:r>
            <a:r>
              <a:rPr lang="es-ES" sz="1400" b="1" dirty="0">
                <a:solidFill>
                  <a:srgbClr val="376092"/>
                </a:solidFill>
                <a:latin typeface="Calibri"/>
                <a:ea typeface="Calibri"/>
                <a:cs typeface="Times New Roman"/>
              </a:rPr>
              <a:t>del………………                al………………..</a:t>
            </a:r>
            <a:endParaRPr lang="es-ES" sz="14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126162"/>
              </p:ext>
            </p:extLst>
          </p:nvPr>
        </p:nvGraphicFramePr>
        <p:xfrm>
          <a:off x="1115616" y="1772818"/>
          <a:ext cx="7818834" cy="4236684"/>
        </p:xfrm>
        <a:graphic>
          <a:graphicData uri="http://schemas.openxmlformats.org/drawingml/2006/table">
            <a:tbl>
              <a:tblPr firstRow="1" firstCol="1" bandRow="1"/>
              <a:tblGrid>
                <a:gridCol w="351297"/>
                <a:gridCol w="2555390"/>
                <a:gridCol w="332693"/>
                <a:gridCol w="311900"/>
                <a:gridCol w="311900"/>
                <a:gridCol w="321749"/>
                <a:gridCol w="302050"/>
                <a:gridCol w="384676"/>
                <a:gridCol w="363883"/>
                <a:gridCol w="411489"/>
                <a:gridCol w="413130"/>
                <a:gridCol w="374827"/>
                <a:gridCol w="1383850"/>
              </a:tblGrid>
              <a:tr h="59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HABILIDAD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RESPUESTAS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6718" marR="56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971600" y="6184878"/>
            <a:ext cx="798678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b="1" dirty="0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  <a:t>O</a:t>
            </a:r>
            <a:r>
              <a:rPr lang="es-ES" sz="1200" dirty="0">
                <a:latin typeface="Calibri"/>
                <a:ea typeface="Calibri"/>
                <a:cs typeface="Times New Roman"/>
              </a:rPr>
              <a:t>  No hay respuesta      </a:t>
            </a:r>
            <a:r>
              <a:rPr lang="es-ES" sz="1200" dirty="0" smtClean="0">
                <a:latin typeface="Calibri"/>
                <a:ea typeface="Calibri"/>
                <a:cs typeface="Times New Roman"/>
              </a:rPr>
              <a:t>  </a:t>
            </a:r>
            <a:r>
              <a:rPr lang="es-ES" sz="1200" b="1" dirty="0" smtClean="0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1200" b="1" dirty="0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  <a:t>I</a:t>
            </a:r>
            <a:r>
              <a:rPr lang="es-ES" sz="1200" dirty="0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es-ES" sz="1200" dirty="0">
                <a:latin typeface="Calibri"/>
                <a:ea typeface="Calibri"/>
                <a:cs typeface="Times New Roman"/>
              </a:rPr>
              <a:t>Respuesta incorrecta   </a:t>
            </a:r>
            <a:r>
              <a:rPr lang="es-ES" sz="1200" dirty="0" smtClean="0">
                <a:latin typeface="Calibri"/>
                <a:ea typeface="Calibri"/>
                <a:cs typeface="Times New Roman"/>
              </a:rPr>
              <a:t>       </a:t>
            </a:r>
            <a:r>
              <a:rPr lang="es-ES" sz="1200" b="1" dirty="0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  <a:t>A</a:t>
            </a:r>
            <a:r>
              <a:rPr lang="es-ES" sz="1200" dirty="0">
                <a:latin typeface="Calibri"/>
                <a:ea typeface="Calibri"/>
                <a:cs typeface="Times New Roman"/>
              </a:rPr>
              <a:t>  Respuesta correcta con ayuda       </a:t>
            </a:r>
            <a:r>
              <a:rPr lang="es-ES" sz="1200" dirty="0" smtClean="0">
                <a:latin typeface="Calibri"/>
                <a:ea typeface="Calibri"/>
                <a:cs typeface="Times New Roman"/>
              </a:rPr>
              <a:t>    </a:t>
            </a:r>
            <a:r>
              <a:rPr lang="es-ES" sz="1200" b="1" dirty="0" smtClean="0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s-ES" sz="1200" b="1" dirty="0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  <a:t>C</a:t>
            </a:r>
            <a:r>
              <a:rPr lang="es-ES" sz="1200" dirty="0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es-ES" sz="1200" dirty="0">
                <a:latin typeface="Calibri"/>
                <a:ea typeface="Calibri"/>
                <a:cs typeface="Times New Roman"/>
              </a:rPr>
              <a:t>respuesta correcta sin ayuda</a:t>
            </a:r>
            <a:endParaRPr lang="es-ES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09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260649"/>
            <a:ext cx="7272808" cy="119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REGISTRO DE AULA</a:t>
            </a:r>
            <a:r>
              <a:rPr lang="es-ES" dirty="0">
                <a:latin typeface="Calibri"/>
                <a:ea typeface="Calibri"/>
                <a:cs typeface="Times New Roman"/>
              </a:rPr>
              <a:t>			</a:t>
            </a:r>
            <a:r>
              <a:rPr lang="es-ES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Habilidades Sociales</a:t>
            </a:r>
            <a:endParaRPr lang="es-ES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  <a:t>Para la relación con el adulto</a:t>
            </a:r>
            <a:endParaRPr lang="es-ES" sz="1100" b="1" dirty="0">
              <a:solidFill>
                <a:srgbClr val="00B0F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dirty="0">
                <a:latin typeface="Calibri"/>
                <a:ea typeface="Calibri"/>
                <a:cs typeface="Times New Roman"/>
              </a:rPr>
              <a:t>Grupo……………………………….  Curso……………………</a:t>
            </a:r>
            <a:endParaRPr lang="es-ES" sz="11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69111"/>
              </p:ext>
            </p:extLst>
          </p:nvPr>
        </p:nvGraphicFramePr>
        <p:xfrm>
          <a:off x="1187624" y="1441188"/>
          <a:ext cx="7346817" cy="5056664"/>
        </p:xfrm>
        <a:graphic>
          <a:graphicData uri="http://schemas.openxmlformats.org/drawingml/2006/table">
            <a:tbl>
              <a:tblPr firstRow="1" firstCol="1" bandRow="1"/>
              <a:tblGrid>
                <a:gridCol w="1887372"/>
                <a:gridCol w="765927"/>
                <a:gridCol w="765927"/>
                <a:gridCol w="765927"/>
                <a:gridCol w="765927"/>
                <a:gridCol w="766771"/>
                <a:gridCol w="1628966"/>
              </a:tblGrid>
              <a:tr h="186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Alumno / a</a:t>
                      </a: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Observaciones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52" marR="54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650085" y="6309319"/>
            <a:ext cx="6624736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s-ES" sz="1400" dirty="0">
                <a:latin typeface="Calibri"/>
                <a:ea typeface="Calibri"/>
                <a:cs typeface="Times New Roman"/>
              </a:rPr>
              <a:t>Nunca     2.- Casi nunca    3. Bastantes veces   4.- Casi siempre    5.- Siempre</a:t>
            </a:r>
            <a:endParaRPr lang="es-ES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136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46" y="186157"/>
            <a:ext cx="7792541" cy="660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3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91680" y="1412776"/>
            <a:ext cx="4176464" cy="1990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 smtClean="0">
                <a:solidFill>
                  <a:srgbClr val="376092"/>
                </a:solidFill>
                <a:latin typeface="Calibri"/>
                <a:ea typeface="Calibri"/>
                <a:cs typeface="Times New Roman"/>
              </a:rPr>
              <a:t>Las </a:t>
            </a:r>
            <a:r>
              <a:rPr lang="es-ES" sz="2000" b="1" dirty="0">
                <a:solidFill>
                  <a:srgbClr val="376092"/>
                </a:solidFill>
                <a:latin typeface="Calibri"/>
                <a:ea typeface="Calibri"/>
                <a:cs typeface="Times New Roman"/>
              </a:rPr>
              <a:t>relativas a la personalidad</a:t>
            </a:r>
            <a:endParaRPr lang="es-ES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es-ES" sz="2000" dirty="0">
                <a:latin typeface="Calibri"/>
                <a:ea typeface="Calibri"/>
                <a:cs typeface="Times New Roman"/>
              </a:rPr>
              <a:t>El temperamento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es-ES" sz="2000" dirty="0" smtClean="0">
                <a:latin typeface="Calibri"/>
                <a:ea typeface="Calibri"/>
                <a:cs typeface="Times New Roman"/>
              </a:rPr>
              <a:t>Déficit </a:t>
            </a:r>
            <a:r>
              <a:rPr lang="es-ES" sz="2000" dirty="0">
                <a:latin typeface="Calibri"/>
                <a:ea typeface="Calibri"/>
                <a:cs typeface="Times New Roman"/>
              </a:rPr>
              <a:t>de habilidades cognitivas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es-ES" sz="2000" dirty="0">
                <a:latin typeface="Calibri"/>
                <a:ea typeface="Calibri"/>
                <a:cs typeface="Times New Roman"/>
              </a:rPr>
              <a:t>Déficit de habilidades sociales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es-ES" sz="2000" dirty="0">
                <a:latin typeface="Calibri"/>
                <a:ea typeface="Calibri"/>
                <a:cs typeface="Times New Roman"/>
              </a:rPr>
              <a:t>Déficit en lo académico</a:t>
            </a:r>
            <a:endParaRPr lang="es-ES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499992" y="3226092"/>
            <a:ext cx="4464496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 Variables familiares: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/>
              <a:t> Factores psicológicos de los padres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/>
              <a:t> Habilidades para ser padres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/>
              <a:t>Estilo educativo   </a:t>
            </a:r>
            <a:endParaRPr lang="es-ES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123728" y="4549532"/>
            <a:ext cx="4608512" cy="19082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Factores relacionados con la escuela</a:t>
            </a:r>
            <a:r>
              <a:rPr lang="es-ES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/>
              <a:t>Interacción alumno/a – profesor/a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/>
              <a:t>Relaciones con el grupo de iguales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/>
              <a:t>Ratio profesor/a – alumno/a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/>
              <a:t>Normas y métodos de trabajo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 smtClean="0"/>
              <a:t>Adaptación al currículo</a:t>
            </a:r>
            <a:endParaRPr lang="es-ES" sz="2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403648" y="404664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FACTORES CAUSALES Y DE MANTENIMIENTO</a:t>
            </a:r>
          </a:p>
          <a:p>
            <a:r>
              <a:rPr lang="es-ES" dirty="0" smtClean="0"/>
              <a:t>			Las causas son múltiples</a:t>
            </a:r>
          </a:p>
          <a:p>
            <a:r>
              <a:rPr lang="es-ES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ellos destacar</a:t>
            </a:r>
            <a:endParaRPr lang="es-ES" i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7632848" cy="9807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2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ALGUNAS ESTRATEGIAS DE INTERVENCIÓN</a:t>
            </a:r>
            <a:endParaRPr lang="es-ES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835695" y="750687"/>
            <a:ext cx="5616625" cy="6065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Aprendizaje  de habilidades </a:t>
            </a:r>
            <a:endParaRPr lang="es-ES" dirty="0">
              <a:latin typeface="Calibri"/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Wingdings"/>
              <a:buChar char=""/>
            </a:pPr>
            <a:r>
              <a:rPr lang="es-ES" dirty="0">
                <a:latin typeface="Calibri"/>
                <a:ea typeface="Calibri"/>
                <a:cs typeface="Times New Roman"/>
              </a:rPr>
              <a:t>Cognitivas para la solución de problemas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es-ES" dirty="0">
                <a:latin typeface="Calibri"/>
                <a:ea typeface="Calibri"/>
                <a:cs typeface="Times New Roman"/>
              </a:rPr>
              <a:t>Habilidades sociales de las que tiene déficit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significativo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 smtClean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Estrategias </a:t>
            </a:r>
            <a:r>
              <a:rPr lang="es-ES" sz="2000" b="1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operantes:</a:t>
            </a:r>
            <a:endParaRPr lang="es-ES" dirty="0">
              <a:latin typeface="Calibri"/>
              <a:ea typeface="Calibri"/>
              <a:cs typeface="Times New Roman"/>
            </a:endParaRPr>
          </a:p>
          <a:p>
            <a:pPr marL="800100" lvl="1" indent="-342900">
              <a:buFont typeface="Wingdings"/>
              <a:buChar char=""/>
            </a:pPr>
            <a:r>
              <a:rPr lang="es-ES" dirty="0">
                <a:latin typeface="Calibri"/>
                <a:ea typeface="Calibri"/>
                <a:cs typeface="Times New Roman"/>
              </a:rPr>
              <a:t>Eliminar la atención que actúa como reforzamiento</a:t>
            </a:r>
          </a:p>
          <a:p>
            <a:pPr marL="800100" lvl="1" indent="-342900">
              <a:buFont typeface="Wingdings"/>
              <a:buChar char=""/>
            </a:pPr>
            <a:r>
              <a:rPr lang="es-ES" dirty="0">
                <a:latin typeface="Calibri"/>
                <a:ea typeface="Calibri"/>
                <a:cs typeface="Times New Roman"/>
              </a:rPr>
              <a:t>Estrategias de reforzamiento positivo</a:t>
            </a:r>
          </a:p>
          <a:p>
            <a:pPr marL="800100" lvl="1" indent="-342900">
              <a:buFont typeface="Wingdings"/>
              <a:buChar char=""/>
            </a:pPr>
            <a:r>
              <a:rPr lang="es-ES" dirty="0">
                <a:latin typeface="Calibri"/>
                <a:ea typeface="Calibri"/>
                <a:cs typeface="Times New Roman"/>
              </a:rPr>
              <a:t>Coste de respuesta</a:t>
            </a:r>
          </a:p>
          <a:p>
            <a:pPr marL="800100" lvl="1" indent="-342900">
              <a:spcAft>
                <a:spcPts val="1000"/>
              </a:spcAft>
              <a:buFont typeface="Wingdings"/>
              <a:buChar char=""/>
            </a:pPr>
            <a:r>
              <a:rPr lang="es-ES" dirty="0">
                <a:latin typeface="Calibri"/>
                <a:ea typeface="Calibri"/>
                <a:cs typeface="Times New Roman"/>
              </a:rPr>
              <a:t>Tiempo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fuera</a:t>
            </a:r>
            <a:endParaRPr lang="es-ES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Otros </a:t>
            </a:r>
            <a:r>
              <a:rPr lang="es-ES" sz="2000" b="1" dirty="0" smtClean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recursos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ES" b="1" dirty="0" smtClean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es-ES" dirty="0" smtClean="0">
                <a:latin typeface="Calibri"/>
                <a:ea typeface="Calibri"/>
                <a:cs typeface="Times New Roman"/>
              </a:rPr>
              <a:t>Contratos individuales</a:t>
            </a:r>
            <a:endParaRPr lang="es-ES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dirty="0" err="1" smtClean="0">
                <a:latin typeface="Calibri"/>
                <a:ea typeface="Calibri"/>
                <a:cs typeface="Times New Roman"/>
              </a:rPr>
              <a:t>Sociograma</a:t>
            </a:r>
            <a:endParaRPr lang="es-ES" dirty="0" smtClean="0">
              <a:latin typeface="Calibri"/>
              <a:ea typeface="Calibri"/>
              <a:cs typeface="Times New Roman"/>
            </a:endParaRPr>
          </a:p>
          <a:p>
            <a:pPr marL="742950" lvl="1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ES" dirty="0" err="1" smtClean="0">
                <a:latin typeface="Calibri"/>
                <a:ea typeface="Calibri"/>
                <a:cs typeface="Times New Roman"/>
              </a:rPr>
              <a:t>Pentsatsoko</a:t>
            </a:r>
            <a:endParaRPr lang="es-ES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000" b="1" dirty="0" smtClean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Relación con la familia</a:t>
            </a:r>
            <a:endParaRPr lang="es-ES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 smtClean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Intervención </a:t>
            </a:r>
            <a:r>
              <a:rPr lang="es-ES" b="1" dirty="0">
                <a:solidFill>
                  <a:srgbClr val="548DD4"/>
                </a:solidFill>
                <a:latin typeface="Calibri"/>
                <a:ea typeface="Calibri"/>
                <a:cs typeface="Times New Roman"/>
              </a:rPr>
              <a:t>interdisciplinar</a:t>
            </a:r>
            <a:endParaRPr lang="es-ES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940152" y="3683798"/>
            <a:ext cx="2736304" cy="27689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solidFill>
                  <a:srgbClr val="558ED5"/>
                </a:solidFill>
                <a:latin typeface="Calibri"/>
                <a:ea typeface="Calibri"/>
                <a:cs typeface="Times New Roman"/>
              </a:rPr>
              <a:t>ENSEÑANZA APRENDIZAJE</a:t>
            </a:r>
            <a:endParaRPr lang="es-ES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es-ES" sz="1400" dirty="0">
                <a:latin typeface="Calibri"/>
                <a:ea typeface="Calibri"/>
                <a:cs typeface="Times New Roman"/>
              </a:rPr>
              <a:t>Organización del centro y del aula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es-ES" sz="1400" dirty="0">
                <a:latin typeface="Calibri"/>
                <a:ea typeface="Calibri"/>
                <a:cs typeface="Times New Roman"/>
              </a:rPr>
              <a:t>Normas de aula y centro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es-ES" sz="1400" dirty="0">
                <a:latin typeface="Calibri"/>
                <a:ea typeface="Calibri"/>
                <a:cs typeface="Times New Roman"/>
              </a:rPr>
              <a:t>Metodologías utilizadas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es-ES" sz="1400" dirty="0">
                <a:latin typeface="Calibri"/>
                <a:ea typeface="Calibri"/>
                <a:cs typeface="Times New Roman"/>
              </a:rPr>
              <a:t>Participación del alumnado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es-ES" sz="1400" dirty="0">
                <a:latin typeface="Calibri"/>
                <a:ea typeface="Calibri"/>
                <a:cs typeface="Times New Roman"/>
              </a:rPr>
              <a:t>Ajuste de la propuesta de aprendizaje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es-ES" sz="1400" dirty="0">
                <a:latin typeface="Calibri"/>
                <a:ea typeface="Calibri"/>
                <a:cs typeface="Times New Roman"/>
              </a:rPr>
              <a:t>Coordinación del equipo docente</a:t>
            </a:r>
            <a:endParaRPr lang="es-ES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31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497091"/>
              </p:ext>
            </p:extLst>
          </p:nvPr>
        </p:nvGraphicFramePr>
        <p:xfrm>
          <a:off x="1187621" y="1077887"/>
          <a:ext cx="7704859" cy="5231435"/>
        </p:xfrm>
        <a:graphic>
          <a:graphicData uri="http://schemas.openxmlformats.org/drawingml/2006/table">
            <a:tbl>
              <a:tblPr firstRow="1" firstCol="1" bandRow="1"/>
              <a:tblGrid>
                <a:gridCol w="290769"/>
                <a:gridCol w="385515"/>
                <a:gridCol w="694799"/>
                <a:gridCol w="2315814"/>
                <a:gridCol w="2164440"/>
                <a:gridCol w="1853522"/>
              </a:tblGrid>
              <a:tr h="402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17365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Día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17365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Hora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17365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Asignatura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17365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Conducta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17365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Respuesta de la profesora /sor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17365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Respuesta del grupo</a:t>
                      </a:r>
                      <a:endParaRPr lang="es-E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04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239" marR="57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87624" y="620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REGISTRO DE CONDUCTAS INADECUADAS</a:t>
            </a:r>
            <a:endParaRPr kumimoji="0" lang="es-ES" alt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									Zamakola. Curso 2013/14</a:t>
            </a:r>
            <a:endParaRPr kumimoji="0" lang="es-ES" alt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33265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 </a:t>
            </a:r>
            <a:r>
              <a:rPr lang="es-ES" b="1" dirty="0">
                <a:solidFill>
                  <a:srgbClr val="C00000"/>
                </a:solidFill>
              </a:rPr>
              <a:t>REFUERZO SOCIAL</a:t>
            </a:r>
            <a:r>
              <a:rPr lang="es-ES" b="1" dirty="0"/>
              <a:t>	 </a:t>
            </a:r>
            <a:r>
              <a:rPr lang="es-ES" b="1" dirty="0" smtClean="0"/>
              <a:t>                  </a:t>
            </a:r>
            <a:endParaRPr lang="es-ES" sz="14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600965"/>
              </p:ext>
            </p:extLst>
          </p:nvPr>
        </p:nvGraphicFramePr>
        <p:xfrm>
          <a:off x="1331640" y="908721"/>
          <a:ext cx="7344815" cy="5877922"/>
        </p:xfrm>
        <a:graphic>
          <a:graphicData uri="http://schemas.openxmlformats.org/drawingml/2006/table">
            <a:tbl>
              <a:tblPr firstRow="1" firstCol="1" bandRow="1"/>
              <a:tblGrid>
                <a:gridCol w="453739"/>
                <a:gridCol w="4442238"/>
                <a:gridCol w="2448838"/>
              </a:tblGrid>
              <a:tr h="18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 has resuelto muy bien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Buen </a:t>
                      </a:r>
                      <a:r>
                        <a:rPr lang="es-ES" sz="9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resultado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Muy bien; lo que cuentas es interesante / lo has expresado muy bien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Buen trabajo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trabajo/ la redacción/ el ejercicio está muy bien presentado, limpio, ordenado,…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Presentación , limpieza, orden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Aunque no has resuelto bien el problema, te he observado que has puesto mucho empeño, que lo has intentado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Interés, </a:t>
                      </a:r>
                      <a:r>
                        <a:rPr lang="es-E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empeño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observado que os habéis ayudado al hacer el problema, ejercicio,…Eso está muy bien, los dos mejoráis colaborando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Colaboración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Muy bien………… tu mesa está muy ordenada. Solo tienes encima de la mesa lo que necesitas en esta clase.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Orden en la mesa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Muy bien…… no te has dejado provocar por ………… y has seguido con tu trabajo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Comportamiento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Muy bien….. te he visto en el recreo jugando con tus compañeros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Recreo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 bien. Hoy habéis entrado muy tranquilos del recreo y vamos a </a:t>
                      </a:r>
                      <a:r>
                        <a:rPr lang="es-ES" sz="9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empezar </a:t>
                      </a:r>
                      <a:r>
                        <a:rPr lang="es-E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ya las clases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Comportamiento del Grupo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Bueno, estoy muy contenta, hemos aprovechado muy bien el tiempo en esta clase; habéis estado muy trabajadores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Trabajo del grupo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088" marR="55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2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0" name="Picture 2050" descr="Diagrama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t="2563" r="7774" b="6770"/>
          <a:stretch>
            <a:fillRect/>
          </a:stretch>
        </p:blipFill>
        <p:spPr bwMode="auto">
          <a:xfrm>
            <a:off x="69850" y="0"/>
            <a:ext cx="9074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3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ChangeArrowheads="1"/>
          </p:cNvSpPr>
          <p:nvPr/>
        </p:nvSpPr>
        <p:spPr bwMode="auto">
          <a:xfrm>
            <a:off x="-58738" y="-1143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453635" name="Group 3"/>
          <p:cNvGrpSpPr>
            <a:grpSpLocks/>
          </p:cNvGrpSpPr>
          <p:nvPr/>
        </p:nvGrpSpPr>
        <p:grpSpPr bwMode="auto">
          <a:xfrm>
            <a:off x="36513" y="26988"/>
            <a:ext cx="9144000" cy="6858000"/>
            <a:chOff x="386" y="414"/>
            <a:chExt cx="16082" cy="11160"/>
          </a:xfrm>
        </p:grpSpPr>
        <p:sp>
          <p:nvSpPr>
            <p:cNvPr id="453636" name="Rectangle 4"/>
            <p:cNvSpPr>
              <a:spLocks noChangeArrowheads="1"/>
            </p:cNvSpPr>
            <p:nvPr/>
          </p:nvSpPr>
          <p:spPr bwMode="auto">
            <a:xfrm>
              <a:off x="386" y="414"/>
              <a:ext cx="16082" cy="11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pic>
          <p:nvPicPr>
            <p:cNvPr id="453637" name="Picture 5" descr="Diagrama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0F1EB"/>
                </a:clrFrom>
                <a:clrTo>
                  <a:srgbClr val="F0F1E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43" r="3799" b="3439"/>
            <a:stretch>
              <a:fillRect/>
            </a:stretch>
          </p:blipFill>
          <p:spPr bwMode="auto">
            <a:xfrm>
              <a:off x="1328" y="954"/>
              <a:ext cx="14392" cy="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3638" name="Rectangle 6"/>
          <p:cNvSpPr>
            <a:spLocks noChangeArrowheads="1"/>
          </p:cNvSpPr>
          <p:nvPr/>
        </p:nvSpPr>
        <p:spPr bwMode="auto">
          <a:xfrm>
            <a:off x="-58738" y="-1143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 altLang="es-ES" sz="1800" b="0">
              <a:latin typeface="Arial" charset="0"/>
            </a:endParaRPr>
          </a:p>
        </p:txBody>
      </p:sp>
      <p:pic>
        <p:nvPicPr>
          <p:cNvPr id="453639" name="Picture 7" descr="http://www.juntadeandalucia.es/averroes/centros-tic/21002914/helvia/bitacora/upload/img/cooperacion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4603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7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843808" y="4221088"/>
            <a:ext cx="5544616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</a:rPr>
              <a:t>Las relaciones sociales positivas son una de las mayores fuentes de autoestima y bienestar personal.  Tiene una contribución importante a su competencia personal</a:t>
            </a:r>
            <a:endParaRPr lang="es-E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1882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59632" y="1616768"/>
            <a:ext cx="5676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Las habilidades </a:t>
            </a:r>
            <a:r>
              <a:rPr lang="es-ES" sz="2400" b="1" dirty="0" smtClean="0">
                <a:solidFill>
                  <a:srgbClr val="0070C0"/>
                </a:solidFill>
              </a:rPr>
              <a:t>de interacción social no </a:t>
            </a:r>
            <a:r>
              <a:rPr lang="es-ES" sz="2400" b="1" dirty="0">
                <a:solidFill>
                  <a:srgbClr val="0070C0"/>
                </a:solidFill>
              </a:rPr>
              <a:t>son capacidades innatas, con las que las personas vienen al mundo, dependen de la maduración y de las experiencias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1521381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Pictures\ControlCenter3\Scan\CCF25112013_0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98" y="-459432"/>
            <a:ext cx="7394718" cy="768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318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Pictures\ControlCenter3\Scan\CCF25112013_0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09" y="-171400"/>
            <a:ext cx="7342187" cy="1047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947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1752600" y="25908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altLang="es-ES"/>
          </a:p>
        </p:txBody>
      </p:sp>
      <p:sp>
        <p:nvSpPr>
          <p:cNvPr id="278533" name="Text Box 5"/>
          <p:cNvSpPr txBox="1">
            <a:spLocks noChangeArrowheads="1"/>
          </p:cNvSpPr>
          <p:nvPr/>
        </p:nvSpPr>
        <p:spPr bwMode="auto">
          <a:xfrm>
            <a:off x="539553" y="476250"/>
            <a:ext cx="2664296" cy="579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3200" dirty="0">
                <a:solidFill>
                  <a:srgbClr val="FCEC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NORMAS</a:t>
            </a:r>
          </a:p>
        </p:txBody>
      </p:sp>
      <p:sp>
        <p:nvSpPr>
          <p:cNvPr id="278534" name="Text Box 6"/>
          <p:cNvSpPr txBox="1">
            <a:spLocks noChangeArrowheads="1"/>
          </p:cNvSpPr>
          <p:nvPr/>
        </p:nvSpPr>
        <p:spPr bwMode="auto">
          <a:xfrm>
            <a:off x="1527124" y="1575096"/>
            <a:ext cx="7127875" cy="372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ES" altLang="es-E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es-ES" alt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Pocas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ES" alt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Claras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ES" alt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Evaluables / Controlables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ES" alt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Redactadas en positivo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ES" alt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Redactadas en primera persona del    </a:t>
            </a:r>
          </a:p>
          <a:p>
            <a:pPr>
              <a:spcBef>
                <a:spcPct val="50000"/>
              </a:spcBef>
            </a:pPr>
            <a:r>
              <a:rPr lang="es-ES" alt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plural  (implicación)</a:t>
            </a:r>
          </a:p>
        </p:txBody>
      </p:sp>
    </p:spTree>
    <p:extLst>
      <p:ext uri="{BB962C8B-B14F-4D97-AF65-F5344CB8AC3E}">
        <p14:creationId xmlns:p14="http://schemas.microsoft.com/office/powerpoint/2010/main" val="11698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8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8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8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8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8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8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8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8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8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8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 Box 1026"/>
          <p:cNvSpPr txBox="1">
            <a:spLocks noChangeArrowheads="1"/>
          </p:cNvSpPr>
          <p:nvPr/>
        </p:nvSpPr>
        <p:spPr bwMode="auto">
          <a:xfrm>
            <a:off x="539553" y="476250"/>
            <a:ext cx="3960440" cy="579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3200" dirty="0">
                <a:solidFill>
                  <a:srgbClr val="FCEC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CONSECUENCIAS</a:t>
            </a:r>
          </a:p>
        </p:txBody>
      </p:sp>
      <p:sp>
        <p:nvSpPr>
          <p:cNvPr id="279555" name="Text Box 1027"/>
          <p:cNvSpPr txBox="1">
            <a:spLocks noChangeArrowheads="1"/>
          </p:cNvSpPr>
          <p:nvPr/>
        </p:nvSpPr>
        <p:spPr bwMode="auto">
          <a:xfrm>
            <a:off x="1187450" y="1916113"/>
            <a:ext cx="7200900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ES" altLang="es-E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es-ES" alt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Próximas en el tiempo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ES" alt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Relacionadas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ES" alt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Proporcionadas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ES" alt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Reparadoras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ES" altLang="es-E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Consensuadas / Conocidas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s-ES" altLang="es-ES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4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_98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192213" y="5126038"/>
            <a:ext cx="79375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altLang="es-E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Eskerrik asko      </a:t>
            </a:r>
          </a:p>
          <a:p>
            <a:pPr algn="ctr">
              <a:defRPr/>
            </a:pPr>
            <a:r>
              <a:rPr lang="es-ES" altLang="es-ES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s-ES" altLang="es-ES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		 Mariasun Olano</a:t>
            </a:r>
          </a:p>
        </p:txBody>
      </p:sp>
      <p:sp>
        <p:nvSpPr>
          <p:cNvPr id="4" name="3 Estrella de 5 puntas"/>
          <p:cNvSpPr/>
          <p:nvPr/>
        </p:nvSpPr>
        <p:spPr>
          <a:xfrm>
            <a:off x="1819988" y="1556792"/>
            <a:ext cx="1383860" cy="11521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strella de 5 puntas"/>
          <p:cNvSpPr/>
          <p:nvPr/>
        </p:nvSpPr>
        <p:spPr>
          <a:xfrm>
            <a:off x="1192213" y="3440906"/>
            <a:ext cx="1255551" cy="10682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strella de 5 puntas"/>
          <p:cNvSpPr/>
          <p:nvPr/>
        </p:nvSpPr>
        <p:spPr>
          <a:xfrm>
            <a:off x="4703763" y="1700808"/>
            <a:ext cx="914400" cy="12961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strella de 5 puntas"/>
          <p:cNvSpPr/>
          <p:nvPr/>
        </p:nvSpPr>
        <p:spPr>
          <a:xfrm>
            <a:off x="2447764" y="4149080"/>
            <a:ext cx="1188132" cy="11521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strella de 5 puntas"/>
          <p:cNvSpPr/>
          <p:nvPr/>
        </p:nvSpPr>
        <p:spPr>
          <a:xfrm>
            <a:off x="5160963" y="2996952"/>
            <a:ext cx="1211237" cy="11521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strella de 5 puntas"/>
          <p:cNvSpPr/>
          <p:nvPr/>
        </p:nvSpPr>
        <p:spPr>
          <a:xfrm>
            <a:off x="4703763" y="4149080"/>
            <a:ext cx="914399" cy="12961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1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6376752" cy="77841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FF00"/>
                </a:solidFill>
                <a:effectLst/>
              </a:rPr>
              <a:t>E</a:t>
            </a:r>
            <a:r>
              <a:rPr lang="es-ES" sz="2800" b="1" dirty="0" smtClean="0">
                <a:solidFill>
                  <a:srgbClr val="FFFF00"/>
                </a:solidFill>
                <a:effectLst/>
              </a:rPr>
              <a:t>n </a:t>
            </a:r>
            <a:r>
              <a:rPr lang="es-ES" sz="2800" b="1" dirty="0">
                <a:solidFill>
                  <a:srgbClr val="FFFF00"/>
                </a:solidFill>
                <a:effectLst/>
              </a:rPr>
              <a:t>función de las necesidades:</a:t>
            </a:r>
            <a:endParaRPr lang="es-ES" sz="2800" b="1" dirty="0">
              <a:solidFill>
                <a:srgbClr val="FFFF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59632" y="1412776"/>
            <a:ext cx="7488832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" b="1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 el alumnado en general.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Prevención primaria. Aumentar su competencia social  y desarrollo global, para prevenir problemas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s-ES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" b="1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Alumnado de riesgo</a:t>
            </a:r>
            <a:r>
              <a:rPr lang="es-ES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rechazados, ignorados, alumnado de educación especial,…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Prevención secundaria. Detectar e intervenir precozmente para que los problemas no lleguen a ser más graves.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s-ES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" b="1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Los que presentan serios problemas de competencia social</a:t>
            </a:r>
            <a:r>
              <a:rPr lang="es-ES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fuertemente rechazados, con grave aislamiento social;  muy agresivos con los iguales; alumnado disruptivo o con serios problemas de disciplina.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s-E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</a:t>
            </a:r>
            <a:r>
              <a:rPr lang="es-ES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Intervención  individual . </a:t>
            </a:r>
            <a:endParaRPr lang="es-ES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32686" y="404664"/>
            <a:ext cx="4175238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AR CENA" panose="02000000000000000000" pitchFamily="2" charset="0"/>
              </a:rPr>
              <a:t>La educación tiene lugar en un contexto social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087724" y="1890698"/>
            <a:ext cx="6120679" cy="175432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AR CENA" panose="02000000000000000000" pitchFamily="2" charset="0"/>
              </a:rPr>
              <a:t>Los comportamientos sociales de los alumnos /as, de los profesores </a:t>
            </a:r>
          </a:p>
          <a:p>
            <a:r>
              <a:rPr lang="es-ES" sz="3600" dirty="0">
                <a:latin typeface="AR CENA" panose="02000000000000000000" pitchFamily="2" charset="0"/>
              </a:rPr>
              <a:t>y las interacciones entre ellos</a:t>
            </a:r>
            <a:r>
              <a:rPr lang="es-ES" sz="3600" dirty="0"/>
              <a:t>,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036189" y="3901262"/>
            <a:ext cx="4743470" cy="230832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AR CENA" panose="02000000000000000000" pitchFamily="2" charset="0"/>
              </a:rPr>
              <a:t>Influyen en gran medida  en el proceso educativo </a:t>
            </a:r>
          </a:p>
          <a:p>
            <a:r>
              <a:rPr lang="es-ES" sz="3600" dirty="0">
                <a:latin typeface="AR CENA" panose="02000000000000000000" pitchFamily="2" charset="0"/>
              </a:rPr>
              <a:t>y en el rendimiento de cada alumno /a</a:t>
            </a:r>
          </a:p>
        </p:txBody>
      </p:sp>
      <p:sp>
        <p:nvSpPr>
          <p:cNvPr id="9" name="8 Flecha curvada hacia la derecha"/>
          <p:cNvSpPr/>
          <p:nvPr/>
        </p:nvSpPr>
        <p:spPr>
          <a:xfrm>
            <a:off x="1181904" y="1588053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Flecha curvada hacia la derecha"/>
          <p:cNvSpPr/>
          <p:nvPr/>
        </p:nvSpPr>
        <p:spPr>
          <a:xfrm>
            <a:off x="1547664" y="3645024"/>
            <a:ext cx="1080120" cy="15841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5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HkAuAMBIgACEQEDEQH/xAAcAAACAgMBAQAAAAAAAAAAAAAABgUHAQMEAgj/xAA+EAABAwMCAwYEAwcDAwUAAAABAgMEAAUREiEGMUETIlFhcYEHFJGhMkKxFSNSYsHR8CTh8TNywjRDU5Ki/8QAGgEAAgMBAQAAAAAAAAAAAAAAAAQBAgMFBv/EACQRAAMAAgICAgIDAQAAAAAAAAABAgMREiEEMSJBBRMyQmEj/9oADAMBAAIRAxEAPwC8aKKKACiiigAooooAK1uuoZQpbi0oQkZKlHAA9a9LUEpJJwBzJqmZ0m7fETipRgyUM8O25/SnJz2q0/m08yeozsBg1Wq4l4h0y12L5a33Uss3CMt1ZwlAcGVelSCTtVNXzh2bwrFVcWJL0+MW9DiCgAtfzjHTH39aZ/hJxMu92h6HJd7WRCUAlfVbR/Cf1HtWcZNvTL3iUzyTH+isZrNbGIUUVjNAGaK8JcSpRAUCRzAPKvVAGaKKKACiiigAooooAKKKKACiiigAooooAKKKxmgBe+IM1UHg27yUEhSI5G3Pfb+tVNwNd7jGjrdgWr5uIp9WtTTqUFsYzuDtnGDjrTv8YrmuNw0+yl3RrGkICsFwkE+4GB9RVQ8IcRPMyZMNL6ITUxspbygdmp38oJ6ZzjPkM0vkXJ9DeBqV39lxzZt3dkri/shLkJSSO37YEEY3yOg+ufKq14NvQ4Zvy30xQ2pwKjIZ1YBBUMZ8hgnPkR1pvl3S42uwquV5mqaKE/vB2OkvrVyQkEAD2yfE1VTi5NwucWYwwoNMrCyXVadZzlQ23wfLxrOJbo3upUaZ2TfiJxdPuKpDd7ksalHQ2yEoQlJ5ADHh45PnT9whxrdLISniaf8ANsuLRrS4QXmc5yrbpyONvrsV6Dbo7rDkyPa4+WlBJT3ie8FYOSfFI2x+te7rwm4qM3c5zC1n/wBxaVYKB0JH8JB++9b7YrxWj6ACwtAUnBBGQarv4jXO5qbehw5keLlWltntglx8Y3Oc7DO2BTFwfPU5wzbu0KllDIRrJ3UE7An2FK1wtcJ65OzruZAcedWjLScpDetRCSeYB7ufQVXNVJLRGCU67KljIu8K5fMN/MMykKyHEEhWfX/OVX98O+I3OJOH0vSkgTI6+xkbY1KA/FjpkdKg5hsIUuJ2zAktpz+8V30bdByzR8MHo0NN37daY5MhAw4rAyARjJ5q23qmK3y0zTNjSnaLGormjTY0oExpDbuDg6FA4rjvvENrsDKHLrLQx2itLacFSlnySNzTO0K6ZK0UmxfibwtJdKPnnGQAD2jzC0JwTgHJFN7LqH2kOtLS42sZStByCPEGpBpo90UUUEBRRRQAUUUUAFFFFABXJcZ0e3xXJMpwIaQMkn9B510rUEpJUcAcyelVD8Sb6qdcWY7KF/KpbVoXkgKVkEn6cqjkk9MZ8Tx1nyqG9IXeNrg3xFLdlyn/AJZYAQ0nnpTnYAZO/jVcOsvBWF6FtFRBbQoEjBAzjn12qbu8sPSFIeWG0hWlCQkkkeQpps3BQWpqWpmYFo2bLjaUp6nluR6k9eVZ00qOl56wpqMS1oirbZW22O3fWXUtjDYWc6dtsDxqQtiVIuTBKtAWdOtSchIO2T5b00KgQF25aorJYeDZzkqJKhsQdvLpjmMVzweC5V0sCJbr/YfOMlTbCmyFITnKVnz2G3n5VllyRih3T0hS8fSbGu2QJaUPxJEtC1FAWFR29JSM4wT1rRcY0WFY5afmzJ7VtaFqKk5xpOQAMCky1xZk2Y21LnuxHkEofS64Sh9IIyU7+WNJyOvjXRxeICl9lBfW9KfwZMrtAoLH8PgB6Y6VWadrchShe2Mka9huxwVW2S2zEVGQpltScuhJG2egP0+1RKuM32MIEYLGcla17q88ilPh3h+azdTiatDCGiXcJ72kDYZ8NgOm21eVQ3Ib4VcZwSShJUhfUkZwAPwnBT5fXaZ3L1T2V/lHXQ/yeKgLJJl9iNYGcJxlOeu/Pxqu+Fo104mvzjsRgutsa19os4Q2pXrtnYee1TVtlW+dJtwjOBUft0pIcGMd4Z1U2WGHMsrLMe3QGlw3VFbjiSBhRPr/AENDWi0t0tCZxdaL5w9Y4Mjt1Ny461KL7Dx2UpROPoRXFw9Nl8fcWh6+tvPNtsBLoaVpS2AABy5ZOSR1Jpt4suSp0CTClQH0IcSSHCk6cdFZAwOXjUT8PIMV3hdSXnnmVuyXAOw/Gs8gPbH28M1E1qWizxbpM7ONuBI0hhD1lcEZbaQFMLyUuBIwnfocVz/AbiOS3c37A884uCpsuRWlAEtLByrB6A7nG/tUnPESQp1Ue8utphMJUsBer+LUD/Ny8xgYxVS8LvXJHEER+xrULkt8fKoCt1EnvA9MYzz860wtsx8mEtH15nNFeEZwNXPG9e6YEwooooAKKKKACiiigDhvbDsm0y2I5w6tpQR5nGwqsb0i1CAzepzKlNMHLscuEBSsEJBH/djYEVbauVUn8ZpcJtxEO3SdRkkvSo7fIq2KVZ9iT5+tY5I21Qxgycdogvhy4iRep96uTLTz63D2SlhICN99I5Dw26Vbi5rbo5JqoOBI9rvFsXCubimuxdJC0OYJSdzn609txbM+2iK3JWA0pWkJWco36/pVP7MYc/FC3xlc/wBkXdltuNrYmKStwgElISe8QR68vSrQkPKMhT8ZeqOtCcIxy7owR7HcVVfxLfjRmoMdCnVOAjSttfeSkKB1Edd0ge/jinrg+Wmbw3bZCFLIMdKTq5gp7uD/APXFc/zflCTXWyMj6W36NF+tTEhCpLaUlxB1LxzP+fWq2u0+M1MAbiKSFrCe0SrulX1xmrA4tgmXc4QkKQ1FUjSlTpw0pZJ2V06ADPifaFullLil22YwNOlQLZSAOWygf0rqfivx37MfOsnv0jkeR514q0o6T7OzhWEp6zuS2lDtpGC2FjbQDtn3z9qWeN7DNeaU86we2XnTo72sjfmPsak7GichlUKPIGu0kEx1ZAfaPInSc45jruN6l03d6Q6gOtNqQhJCOW+fTnjHMbVTJLx25r6OtLm8aufTKp4Zbft1+Zgy/wDpPYWpIO46+xwMfSragTpLlr7aJJ0rjjs1NlvWG1J8sjYg+u2x50jcZxWre+LiF5nPvFRJ5hGk4AHQAipCNKmNoeegyFsPuJxhsnUvI2x41SMiyzyRpOJrip+zpvF1ny4TNldca+ZlLToQlOVITn8RHIDntvt1NDMFnhGKoyXnJtnddPzBKAVxln86QOYz05itlhh/s/M2UO3ukhfd1nKgcYwT65z6Gui+x2HLVNfdZQ6ppaU9uUDUvBSFY8vxVdQlL2dK8Cmf9EziTiCCoymLPqdRJwX5bjPZnA/KlHTpk9a6fg5bmpl2XIfdkBcUAtJbVpAUskZyPIctutJk/Da1aDhJJSnfZIph4Gv/AOxfnWS84wl0DSpDYWoHkd8bZGPChrUfE5T5Xk0z6VsstcyF2jhypK1IyOuDzqQFU18LONpsy8P2xxTXyQcHZtKRhaEk6QQR54yPM+FXKOVaw9rsTyTqmZoooq5QKKKKACiiigBc4xvr1kti3Y0ZTz6tKW+6ojJOPygn2x1HnXzlfLg9dLk9JltrSkuEfLuJ/CM8vI8/evqa4R2JER1ElILZSdWTjAxzz09a+coduYmu9osqU2gal6jkhOOY8aXzXxHvDxLLtEJYXhDmhD8btoizhaQognzBHX/arXZTA+UB+ZVJStPdRlQK/DUeZ96Urtw0q3sIebOUJT38DAQM9PLepOxu9swlhKsqQcA+VYzk5DeTB+tJezomcGNcT65bkx6NIQnskaMFJSN8EeGTTPwjClWq2t2t/T/pcjtE8nQSTqA6Dcjffat9tKIbKW9WBjJ8RWz9otC5tNKWNbrZx7Ef3NVpJ6VdozrHyTaR0LMOWy6xNQ1IayQppwfh5g89wcZB8axc4DEq2sMwS2yY6Qlg6iQEgY0k7nFbZDCZadIfdZUeSmyDj2OdqVb5buKrc0t+1lNzR/8AGlKULA9DjPsfamsVVLXF+hHJENNUvZFXzhHiqVLZnWqXboshhCkBxuStC1AkHT+HBG3I0W7h3iAFuReZYXL31rUsHO/THSl1ri3iZmaI8yK6w6o95LqFNFPsocqYDxS6vSHUuHoe8Ktl/dTbpEY1iieMsi/iDbXmIkB4jWVSAjA33wqpG2D5RajjuBvGr15CuyfBnXi0uTriwlmOy2VxWtXf1dFkdNuh8TUDKmhJaYBG3eIHh5+p/Ss8TTnSOt4y3k0yaZcWJ0VttXfLiGwTyyrbJ9zmpHjK1uROFJjjkgrW20ogdKXGZiUyGXz+V5C9ugBB/pTf8QngvhGYQdlsrAPjtn+lF00N+fdTcqfRQz7aVN4PdPNPnU1wXAbkXVKZIJSRhSeWT0NRqwgobUoajjAPQVJcKxbhJvcf9msqedQrK9+4lPio9KLT49CTx8a5oZ5LDPC/E0K6t/ukqxukd1LoGMKH8JH33r6DZVqaSojBIziqh4mtqH7eW5SWVnqkKwNvP7Va1rcQ9BYcaz2akApBOcDHL2qPHra7EPKnTR10UUUyKBWCoCsKOBVUcYS7zeOJHWI16VEtDAAQmC6UuOnSCSSPA5HP260f4SktN09JFrLWlCSpRAA5k1Gv32AhelDvar3AS3vuMbZ5Z35daQ4ky4RoSWHJ0qchCgr/AFCkqWr0OBy8/wDjMmblC1pj5KjlQOCMYAwdx4A1qsT+xHL5kr+HZx8fcTTHI7kREkJZeIyhvuqRuNtWdx64I8MVBN2ds8OvvElL3ZrWkjYjY7VC8TJdckKdZaeIUoEo/wConbng5zj648qbZrExVlKYjQWOxUCEnvcjSflrVJaOn+KyOpptnTBlt3y1NJK0IkhrBQsbObDG3UEc/WuOBaWrMHZqgI4Sk5C3CsnyAzsPvSPZJy0thtC1N43KVkgA/Tb7VKzZ/Yxit10KH/fkfeknL5HopcVj3vosOWppcLtI5KFLIwsEnp1GTSLfS+3LbbddKHW3AUvtnYdNj4eVa+H57jyGHpMpS0qGU5OQhPRIHpTFOUy6nUkJcZIwQEA/bNOzH2zi5MtdzLI6PervAXl6WiS3nAWkYV7jr9qYYXHTCcJkuKTjopo/71xW25Q4SQ2W2kDGCSzgqHn411rs9lvreuLhp3+JvYA+YNF8E/WjOFeveyTPFdnnANSXGlJJwEuIynf1r1I4Osk4pc+WUxuFAx3CgbHPLl9sVWfE/BfEzDpDCESYCttcQFThHgU8/ptTlZGeJ+GLfETKcRcreEAPNA/6iMP5TyUEjpk+RNTVJL4siZbffsleJHmbfbH0OHUgpKAnOSokYx61UiWrjEWP2m0hvtT3XUnZR8NXp0p0kcUQ79JXa0Bktt5Cn1HT2iwrYo9hk+uB5x95lxp5ZtjCEZdcCcasct9j0xVcctIZx5uGRPZGIWSnOe6AScciOtWBbUG98GQGndClOxsK18t0lBJ+tJqrO4mOtuPHLi8AFLWXFq8upxTFZZjVusaWXFIIjLDa1jCghZGskJ/N+LA6UZk0tnQ8ypritnJafhvaYTTf7WlyZq0c0D92j7d771KybvZbDGMWCmPGaTk6GgBnHMkDc1D3jid2W0iNat3ln94ojWUDOyfNZ69BnA8aVuL7POiRPnJ6m+1Kg2tW2pIPUYA8Me9ZKub1TEaTmdoLxxDceJZBg2eO8WnQQVBJ1uD/AMR/m1W98LrjPXbnbbeTiZFwUah3ltnqT1wdtvLxpR4Ct7UC1oVoHzD4ClnHToKZVlyMtElhfZut7oVjkf7HqKtORS9JdGOXFVLbfZYdFcdqlGXBZeUptS1JGotghOrrgHfnRTaexH0LXxIusm32phmMClMtwtuPJONCQM4B8Ty9M1XceV8qpLme4CEq8gevtz9M1ddwt8W5RVxZzKXmF/iQr/NqgVcB2ItKa7CQUEY/9U5n65rJzXNUmbTeN4njpexQWpKB3kq5bFtWOnpUfFnwpy3UR1dp2Z0Ffah3CscuWMjI8asBjguzR4CYBYeeipGA27IWsY/h3O48uVIvFECDw3eUMwY7EGItKdAQkIQpXXfln+1b5szU/EQ8XwZ/b/09Er2CfltK8kKQU7/mFcdoeXCdVBkZwkfu1n86eh9dsHzFaUXBKkhCHkLV/ClwKP0G9abjbuIFtMyYlskuBtZUNSCgpSQM5CsHp0BpNcsi7OtaxeO1UffT0c3EXDkSS6t6OQzLJKkhGwVy322548+dV9d4b6Z0iLIlntGtSdCnMnwxufKrYt8syW2+3ZcIz0ykkdQD0p3h2CxmIOztUEodGpRLCSV56k4yT51vFzU612K3iyYsu1Xxf0fOnDke4PvtW2HGdfkYUpCUYGpI3J3IxUuJ8qMpTEtl9lxOykOpKT9+nnVpRuGWuHuK13NtMdm3uR1Ns/vMFCyUnHe8kq60sXuO7fby+9a7RIuKY9uREStDBAUvUVZC1YT3SU8jn8Qx1qUWdJPoUzIQ6nUwrSrqkJIP/wCFJ/Q14g3d6NcG/wDUtMFSgkKekaUgeKipKTj3Ne5HBnHjZDjViUQo40a0kgeZz6Vk8PcWtkMXHhmaQRlK2mw8keuM/wCdKGtrTJV67RZ1qnNOx0PpcLrBB0u5JDmOax/LnYdftWjiNx6bbHIcJ8tPSx2KVpO6Qrn6bfrVawpvE9hKozdpldkVBXy8mE6kADONPLCcnl19zTXwzNvcsofn2G4qktlRxHj91XgcqVsT60pWOpfQ3OSK9ixbeApAnSoMib2Epof6dTIJSonAQVd3ZJOR03GOtdUKI9wq1GvbrqX1POtxiH2kL7PtEqUdQPI4Snz7xFO7lg4hm3m33eLB+WLSVtymJTwQVtFQOjuagVEAkZOAcHNbL7wBd7zBkW9dwi/JuKBQHELDiQk5TkjIyMuAnqFDw3aj1tid6T6GaLb4MWSG1QYiA6CEuxm+y1HwIHX/AH5Us3DhFUF+WtLycvHtGyhJ3PLfUTg4wMg9OnKmm02i6tfLKuMyM8thsI/doVhRAA1bnnt/bFbL7FkuuIcaYLqQnGxzjx2/tUZFuGicL1aeyobKkMXt1rSCqO+rWB0IJ/5rt40L9xgOQ4jS3pD/AHVIQMqCc5z9sD1qfkW63yJKJFwsqO20HWpbXfSoEYScYJyDkenSm6wRLXCipMG3tR8E6ilGnB996XjHuhzLm4z6EOxM3G3QY8O7sKYntJyUKIJWjooY5+fgfapqY+PltIG5Gc09TLdEnoSmWwh3ScpKhkpPiDzB9Kg3uDYjigEzZqGx+XUhX3Ukn71asD3uTKPJWvkZ4D7Q2+QVklJd7megxRU7boTNvjJYjghCepOSfU0UxC1KQpdcqbOqiiirFTBGa1PRWX06XmkOJ8FpCh963UUAaG4zbScNNobHghOBXHe4s2TBU1b3ksuqUMrVn8PUbeNSdYqNEptPYiJ4Lmy0KbnTVNIUElXYEajpyCnJH4TsTjf9acocYxoyGirVpHPxrpHOs1Ewp9F7y1fs1rZQ4AHEJUAc4UM16CQBgDAHICvVFWMzGBRpFZooA8FtCiCpKTjlkV6ArNFAHlYOg6Tg42NczaXCoHvgahknmQB/euo8qOlAHKkvAKClK8iEdKFKePQj2/mx+ldJ/FWD/WgDm0FxaMo5ElRKR47c6w22oaQUEhJG5SMcugrr/vQr+tAHO2X+7nPIZyPL+9CFOpTlWVHVjdONq2n8Q9TXpXL3/rQBqS84VJBZIz1PSityaK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420093"/>
            <a:ext cx="5256290" cy="34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259632" y="1124744"/>
            <a:ext cx="769235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 resultados de estudios e investigaciones, se constata,  que existen solidas relaciones entre la competencia social en la infancia</a:t>
            </a:r>
          </a:p>
          <a:p>
            <a:r>
              <a:rPr lang="es-E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</a:t>
            </a:r>
            <a:r>
              <a:rPr lang="es-E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la adaptación social, académica y psicológica</a:t>
            </a:r>
          </a:p>
          <a:p>
            <a:r>
              <a:rPr lang="es-E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Tanto en la infancia como en la vida adulta</a:t>
            </a:r>
            <a:endParaRPr lang="es-E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60375" y="260648"/>
            <a:ext cx="5839817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S" sz="3600" b="1" smtClean="0">
                <a:solidFill>
                  <a:schemeClr val="accent1">
                    <a:lumMod val="75000"/>
                  </a:schemeClr>
                </a:solidFill>
                <a:effectLst/>
              </a:rPr>
              <a:t>LA COMPETENCIA SOCIAL</a:t>
            </a:r>
            <a:endParaRPr lang="es-ES" sz="36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734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incompetencia social se relaciona </a:t>
            </a:r>
            <a:r>
              <a:rPr lang="es-ES" sz="3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s-ES" sz="3600" b="1" i="1" dirty="0">
                <a:solidFill>
                  <a:srgbClr val="FFFF00"/>
                </a:solidFill>
              </a:rPr>
              <a:t>:</a:t>
            </a:r>
            <a:r>
              <a:rPr lang="es-ES" sz="3600" dirty="0">
                <a:solidFill>
                  <a:srgbClr val="FFFF00"/>
                </a:solidFill>
              </a:rPr>
              <a:t/>
            </a:r>
            <a:br>
              <a:rPr lang="es-ES" sz="3600" dirty="0">
                <a:solidFill>
                  <a:srgbClr val="FFFF00"/>
                </a:solidFill>
              </a:rPr>
            </a:br>
            <a:endParaRPr lang="es-ES" sz="3600" dirty="0">
              <a:solidFill>
                <a:srgbClr val="FFFF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71600" y="1988840"/>
            <a:ext cx="80648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" sz="2400" dirty="0">
                <a:solidFill>
                  <a:srgbClr val="00B0F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Baja aceptación </a:t>
            </a:r>
            <a:r>
              <a:rPr lang="es-E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rechazo, ignorancia o aislamiento social por parte de los </a:t>
            </a:r>
            <a:r>
              <a:rPr lang="es-ES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iguales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s-E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" sz="2400" dirty="0">
                <a:solidFill>
                  <a:srgbClr val="00B0F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Problemas escolares</a:t>
            </a:r>
            <a:r>
              <a:rPr lang="es-E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bajos niveles de rendimiento, fracaso, abandono del sistema escolar, expulsiones, </a:t>
            </a:r>
            <a:r>
              <a:rPr lang="es-ES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inadaptación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s-E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s-ES" sz="2400" dirty="0">
                <a:solidFill>
                  <a:srgbClr val="00B0F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Problemas personales</a:t>
            </a:r>
            <a:r>
              <a:rPr lang="es-E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baja autoestima, </a:t>
            </a:r>
            <a:endParaRPr lang="es-ES" sz="24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s-ES" sz="2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es-ES" sz="2400" dirty="0">
                <a:solidFill>
                  <a:srgbClr val="00B0F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Desajustes psicológicos</a:t>
            </a:r>
            <a:r>
              <a:rPr lang="es-E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indefensión, depresión,</a:t>
            </a:r>
            <a:r>
              <a:rPr lang="es-ES" dirty="0">
                <a:ea typeface="Calibri"/>
                <a:cs typeface="Times New Roman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0684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336704" cy="56239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Dificultades en sus relaciones cotidianas</a:t>
            </a:r>
            <a:endParaRPr lang="es-E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43608" y="1268760"/>
            <a:ext cx="81003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/>
              <a:buChar char="-"/>
            </a:pPr>
            <a:r>
              <a:rPr lang="es-ES" b="1" dirty="0" smtClean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No interactúan</a:t>
            </a:r>
            <a:r>
              <a:rPr lang="es-ES" dirty="0" smtClean="0">
                <a:effectLst/>
                <a:latin typeface="Calibri"/>
                <a:ea typeface="Calibri"/>
                <a:cs typeface="Times New Roman"/>
              </a:rPr>
              <a:t>/ o interactúan muy poco con los iguales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/>
              <a:buChar char="-"/>
            </a:pPr>
            <a:r>
              <a:rPr lang="es-ES" b="1" dirty="0" smtClean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Se someten a los otros </a:t>
            </a:r>
            <a:r>
              <a:rPr lang="es-ES" dirty="0" smtClean="0">
                <a:effectLst/>
                <a:latin typeface="Calibri"/>
                <a:ea typeface="Calibri"/>
                <a:cs typeface="Times New Roman"/>
              </a:rPr>
              <a:t>porque tienen miedo a ser excluidos del grupo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/>
              <a:buChar char="-"/>
            </a:pPr>
            <a:r>
              <a:rPr lang="es-ES" b="1" dirty="0" smtClean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No saben enfrentarse</a:t>
            </a:r>
            <a:r>
              <a:rPr lang="es-ES" i="1" dirty="0" smtClean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, </a:t>
            </a:r>
            <a:r>
              <a:rPr lang="es-ES" dirty="0" smtClean="0">
                <a:effectLst/>
                <a:latin typeface="Calibri"/>
                <a:ea typeface="Calibri"/>
                <a:cs typeface="Times New Roman"/>
              </a:rPr>
              <a:t>ni afrontar los insultos o las molestias de sus compañeros.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/>
              <a:buChar char="-"/>
            </a:pPr>
            <a:r>
              <a:rPr lang="es-ES" b="1" dirty="0" smtClean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No responden adecuadamente </a:t>
            </a:r>
            <a:r>
              <a:rPr lang="es-ES" dirty="0" smtClean="0">
                <a:effectLst/>
                <a:latin typeface="Calibri"/>
                <a:ea typeface="Calibri"/>
                <a:cs typeface="Times New Roman"/>
              </a:rPr>
              <a:t>cuando alguien se acerca a jugar con ellos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/>
              <a:buChar char="-"/>
            </a:pPr>
            <a:r>
              <a:rPr lang="es-ES" dirty="0" smtClean="0">
                <a:effectLst/>
                <a:latin typeface="Calibri"/>
                <a:ea typeface="Calibri"/>
                <a:cs typeface="Times New Roman"/>
              </a:rPr>
              <a:t>Se muestran </a:t>
            </a:r>
            <a:r>
              <a:rPr lang="es-ES" b="1" dirty="0" smtClean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dominantes y agresivos  </a:t>
            </a:r>
            <a:r>
              <a:rPr lang="es-ES" dirty="0" smtClean="0">
                <a:effectLst/>
                <a:latin typeface="Calibri"/>
                <a:ea typeface="Calibri"/>
                <a:cs typeface="Times New Roman"/>
              </a:rPr>
              <a:t>con los otros o con los más débiles.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/>
              <a:buChar char="-"/>
            </a:pPr>
            <a:r>
              <a:rPr lang="es-ES" dirty="0" smtClean="0">
                <a:effectLst/>
                <a:latin typeface="Calibri"/>
                <a:ea typeface="Calibri"/>
                <a:cs typeface="Times New Roman"/>
              </a:rPr>
              <a:t>No defienden su postura; </a:t>
            </a:r>
            <a:r>
              <a:rPr lang="es-ES" b="1" dirty="0" smtClean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no saben decir las cosas asertivamente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/>
              <a:buChar char="-"/>
            </a:pPr>
            <a:r>
              <a:rPr lang="es-ES" b="1" dirty="0" smtClean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Se inhiben </a:t>
            </a:r>
            <a:r>
              <a:rPr lang="es-ES" dirty="0" smtClean="0">
                <a:effectLst/>
                <a:latin typeface="Calibri"/>
                <a:ea typeface="Calibri"/>
                <a:cs typeface="Times New Roman"/>
              </a:rPr>
              <a:t>en situaciones de grupo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/>
              <a:buChar char="-"/>
            </a:pPr>
            <a:r>
              <a:rPr lang="es-ES" dirty="0" smtClean="0">
                <a:effectLst/>
                <a:latin typeface="Calibri"/>
                <a:ea typeface="Calibri"/>
                <a:cs typeface="Times New Roman"/>
              </a:rPr>
              <a:t>En cuanto tienen un pequeño problema con otro compañero, </a:t>
            </a:r>
            <a:r>
              <a:rPr lang="es-ES" b="1" dirty="0" smtClean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recurren al adulto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/>
              <a:buChar char="-"/>
            </a:pPr>
            <a:r>
              <a:rPr lang="es-ES" b="1" dirty="0" smtClean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No tienen amigos /as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/>
              <a:buChar char="-"/>
            </a:pPr>
            <a:r>
              <a:rPr lang="es-ES" dirty="0" smtClean="0">
                <a:effectLst/>
                <a:latin typeface="Calibri"/>
                <a:ea typeface="Calibri"/>
                <a:cs typeface="Times New Roman"/>
              </a:rPr>
              <a:t>Enrojecen y tiemblan cuando tienen que </a:t>
            </a:r>
            <a:r>
              <a:rPr lang="es-ES" b="1" dirty="0" smtClean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hablar en público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/>
              <a:buChar char="-"/>
            </a:pPr>
            <a:r>
              <a:rPr lang="es-ES" b="1" dirty="0" smtClean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No aceptan las críticas 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Calibri"/>
              <a:buChar char="-"/>
            </a:pPr>
            <a:r>
              <a:rPr lang="es-ES" b="1" dirty="0" smtClean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Bajo nivel ante la frustración</a:t>
            </a:r>
            <a:r>
              <a:rPr lang="es-ES" dirty="0" smtClean="0">
                <a:effectLst/>
                <a:latin typeface="Calibri"/>
                <a:ea typeface="Calibri"/>
                <a:cs typeface="Times New Roman"/>
              </a:rPr>
              <a:t>; les cuesta aceptar que algo no salga como quieren</a:t>
            </a:r>
            <a:endParaRPr lang="es-ES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67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6854" y="692696"/>
            <a:ext cx="3568440" cy="6344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Algunas causas:</a:t>
            </a:r>
            <a:endParaRPr lang="es-E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80858" y="1988840"/>
            <a:ext cx="784887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es-ES" sz="20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Abandono de la instrucción personal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s-ES" sz="2000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es-ES" sz="20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 familia delega en otras instancias la enseñanza del comportamiento interpersonal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s-ES" sz="2000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es-ES" sz="20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 escuela focaliza su atención en aspectos intelectuales más relacionados con el éxito académico.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endParaRPr lang="es-ES" sz="2000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es-ES" sz="20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El ocio interpersonal ( la calle, el parque,..) se ha visto relegado por las clases de inglés,  la televisión, los videojuegos,…</a:t>
            </a:r>
            <a:endParaRPr lang="es-ES" sz="20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1314</Words>
  <Application>Microsoft Office PowerPoint</Application>
  <PresentationFormat>Presentación en pantalla (4:3)</PresentationFormat>
  <Paragraphs>649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Solsticio</vt:lpstr>
      <vt:lpstr>Presentación de PowerPoint</vt:lpstr>
      <vt:lpstr>Habilidades de interacción social</vt:lpstr>
      <vt:lpstr>Presentación de PowerPoint</vt:lpstr>
      <vt:lpstr>En función de las necesidades:</vt:lpstr>
      <vt:lpstr>Presentación de PowerPoint</vt:lpstr>
      <vt:lpstr>Presentación de PowerPoint</vt:lpstr>
      <vt:lpstr> La incompetencia social se relaciona con: </vt:lpstr>
      <vt:lpstr>Dificultades en sus relaciones cotidianas</vt:lpstr>
      <vt:lpstr>Algunas causas:</vt:lpstr>
      <vt:lpstr>Habilidades de interacción social</vt:lpstr>
      <vt:lpstr>MEDIACIÓN VERBAL</vt:lpstr>
      <vt:lpstr>Habilidades cognitivas</vt:lpstr>
      <vt:lpstr>Presentación de PowerPoint</vt:lpstr>
      <vt:lpstr>Habilidades sociales</vt:lpstr>
      <vt:lpstr>FUNCIONAR CON ASERTIVIDAD</vt:lpstr>
      <vt:lpstr>Presentación de PowerPoint</vt:lpstr>
      <vt:lpstr>Presentación de PowerPoint</vt:lpstr>
      <vt:lpstr>Presentación de PowerPoint</vt:lpstr>
      <vt:lpstr>Metodología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ALGUNAS ESTRATEGIAS DE INTERVENCIÓN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81</cp:revision>
  <dcterms:created xsi:type="dcterms:W3CDTF">2013-11-22T21:21:01Z</dcterms:created>
  <dcterms:modified xsi:type="dcterms:W3CDTF">2013-12-11T18:00:37Z</dcterms:modified>
</cp:coreProperties>
</file>