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67" r:id="rId2"/>
    <p:sldId id="268" r:id="rId3"/>
    <p:sldId id="271" r:id="rId4"/>
    <p:sldId id="270" r:id="rId5"/>
    <p:sldId id="269" r:id="rId6"/>
    <p:sldId id="277" r:id="rId7"/>
    <p:sldId id="276" r:id="rId8"/>
    <p:sldId id="275" r:id="rId9"/>
    <p:sldId id="279" r:id="rId10"/>
    <p:sldId id="278" r:id="rId11"/>
    <p:sldId id="274" r:id="rId12"/>
    <p:sldId id="302" r:id="rId13"/>
    <p:sldId id="281" r:id="rId14"/>
    <p:sldId id="296" r:id="rId15"/>
    <p:sldId id="295" r:id="rId16"/>
    <p:sldId id="294" r:id="rId17"/>
    <p:sldId id="303" r:id="rId18"/>
  </p:sldIdLst>
  <p:sldSz cx="9144000" cy="6858000" type="screen4x3"/>
  <p:notesSz cx="6735763" cy="98663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B43"/>
    <a:srgbClr val="CCDAEC"/>
    <a:srgbClr val="FDCF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C04132-02E0-4FFA-8E82-4DA9EEA6B07F}" type="datetimeFigureOut">
              <a:rPr lang="es-ES" smtClean="0"/>
              <a:pPr/>
              <a:t>11/11/2024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C91F3F-E1AE-4DAF-92E2-A6D701B426B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87693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978A39-BFF2-4303-99C6-CE2938E47432}" type="datetimeFigureOut">
              <a:rPr lang="es-ES" smtClean="0"/>
              <a:pPr/>
              <a:t>11/11/2024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E73B3-4D6A-47CA-BF0B-1375D5B20F0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9628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8F5C5-02CC-4115-8729-6449DA2784F8}" type="datetimeFigureOut">
              <a:rPr lang="es-ES" smtClean="0"/>
              <a:pPr/>
              <a:t>11/11/2024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D46AB-C358-498D-B6E4-1D4E96A0A40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858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8F5C5-02CC-4115-8729-6449DA2784F8}" type="datetimeFigureOut">
              <a:rPr lang="es-ES" smtClean="0"/>
              <a:pPr/>
              <a:t>11/11/2024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D46AB-C358-498D-B6E4-1D4E96A0A40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4036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8F5C5-02CC-4115-8729-6449DA2784F8}" type="datetimeFigureOut">
              <a:rPr lang="es-ES" smtClean="0"/>
              <a:pPr/>
              <a:t>11/11/2024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D46AB-C358-498D-B6E4-1D4E96A0A40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2197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8F5C5-02CC-4115-8729-6449DA2784F8}" type="datetimeFigureOut">
              <a:rPr lang="es-ES" smtClean="0"/>
              <a:pPr/>
              <a:t>11/11/2024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D46AB-C358-498D-B6E4-1D4E96A0A40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5777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8F5C5-02CC-4115-8729-6449DA2784F8}" type="datetimeFigureOut">
              <a:rPr lang="es-ES" smtClean="0"/>
              <a:pPr/>
              <a:t>11/11/2024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D46AB-C358-498D-B6E4-1D4E96A0A40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9839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8F5C5-02CC-4115-8729-6449DA2784F8}" type="datetimeFigureOut">
              <a:rPr lang="es-ES" smtClean="0"/>
              <a:pPr/>
              <a:t>11/11/2024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D46AB-C358-498D-B6E4-1D4E96A0A40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5832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8F5C5-02CC-4115-8729-6449DA2784F8}" type="datetimeFigureOut">
              <a:rPr lang="es-ES" smtClean="0"/>
              <a:pPr/>
              <a:t>11/11/2024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D46AB-C358-498D-B6E4-1D4E96A0A40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205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8F5C5-02CC-4115-8729-6449DA2784F8}" type="datetimeFigureOut">
              <a:rPr lang="es-ES" smtClean="0"/>
              <a:pPr/>
              <a:t>11/11/2024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D46AB-C358-498D-B6E4-1D4E96A0A40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673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8F5C5-02CC-4115-8729-6449DA2784F8}" type="datetimeFigureOut">
              <a:rPr lang="es-ES" smtClean="0"/>
              <a:pPr/>
              <a:t>11/11/2024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D46AB-C358-498D-B6E4-1D4E96A0A40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8432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8F5C5-02CC-4115-8729-6449DA2784F8}" type="datetimeFigureOut">
              <a:rPr lang="es-ES" smtClean="0"/>
              <a:pPr/>
              <a:t>11/11/2024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D46AB-C358-498D-B6E4-1D4E96A0A40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3316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8F5C5-02CC-4115-8729-6449DA2784F8}" type="datetimeFigureOut">
              <a:rPr lang="es-ES" smtClean="0"/>
              <a:pPr/>
              <a:t>11/11/2024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D46AB-C358-498D-B6E4-1D4E96A0A40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0573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8F5C5-02CC-4115-8729-6449DA2784F8}" type="datetimeFigureOut">
              <a:rPr lang="es-ES" smtClean="0"/>
              <a:pPr/>
              <a:t>11/11/2024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D46AB-C358-498D-B6E4-1D4E96A0A40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432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hyperlink" Target="https://www.edu.xunta.es/platega2/pluginfile.php/69489/mod_resource/content/1/ElenaCano.pdf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49"/>
          <a:stretch/>
        </p:blipFill>
        <p:spPr bwMode="auto">
          <a:xfrm>
            <a:off x="7072330" y="6357958"/>
            <a:ext cx="1785950" cy="381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1428728" y="6357958"/>
            <a:ext cx="1024025" cy="360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49"/>
          <a:stretch/>
        </p:blipFill>
        <p:spPr bwMode="auto">
          <a:xfrm>
            <a:off x="214282" y="6357958"/>
            <a:ext cx="1161359" cy="357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5929322" y="6357958"/>
            <a:ext cx="953774" cy="335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149"/>
          <a:stretch/>
        </p:blipFill>
        <p:spPr bwMode="auto">
          <a:xfrm>
            <a:off x="4714876" y="6357958"/>
            <a:ext cx="1168088" cy="323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2571736" y="6357958"/>
            <a:ext cx="972136" cy="342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343"/>
          <a:stretch/>
        </p:blipFill>
        <p:spPr bwMode="auto">
          <a:xfrm>
            <a:off x="3643306" y="6357958"/>
            <a:ext cx="1071570" cy="340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285852" y="857232"/>
            <a:ext cx="6858048" cy="4714908"/>
          </a:xfrm>
          <a:prstGeom prst="rect">
            <a:avLst/>
          </a:prstGeom>
          <a:solidFill>
            <a:srgbClr val="CCDA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MARCO TEÓRICO</a:t>
            </a:r>
          </a:p>
          <a:p>
            <a:endParaRPr lang="es-ES_tradnl" b="1" u="sng" dirty="0">
              <a:solidFill>
                <a:schemeClr val="tx2">
                  <a:lumMod val="75000"/>
                </a:schemeClr>
              </a:solidFill>
              <a:latin typeface="Candara" pitchFamily="34" charset="0"/>
              <a:hlinkClick r:id="rId9"/>
            </a:endParaRPr>
          </a:p>
          <a:p>
            <a:endParaRPr lang="es-ES_tradnl" b="1" u="sng" dirty="0">
              <a:solidFill>
                <a:schemeClr val="tx2">
                  <a:lumMod val="75000"/>
                </a:schemeClr>
              </a:solidFill>
              <a:latin typeface="Candara" pitchFamily="34" charset="0"/>
              <a:hlinkClick r:id="rId9"/>
            </a:endParaRPr>
          </a:p>
          <a:p>
            <a:endParaRPr lang="es-ES_tradnl" b="1" u="sng" dirty="0">
              <a:solidFill>
                <a:schemeClr val="tx2">
                  <a:lumMod val="75000"/>
                </a:schemeClr>
              </a:solidFill>
              <a:latin typeface="Candara" pitchFamily="34" charset="0"/>
              <a:hlinkClick r:id="rId9"/>
            </a:endParaRPr>
          </a:p>
          <a:p>
            <a:endParaRPr lang="es-ES_tradnl" b="1" u="sng" dirty="0">
              <a:solidFill>
                <a:schemeClr val="tx2">
                  <a:lumMod val="75000"/>
                </a:schemeClr>
              </a:solidFill>
              <a:latin typeface="Candara" pitchFamily="34" charset="0"/>
              <a:hlinkClick r:id="rId9"/>
            </a:endParaRPr>
          </a:p>
          <a:p>
            <a:r>
              <a:rPr lang="es-ES" u="sng" dirty="0">
                <a:solidFill>
                  <a:schemeClr val="tx2">
                    <a:lumMod val="75000"/>
                  </a:schemeClr>
                </a:solidFill>
                <a:hlinkClick r:id="rId9"/>
              </a:rPr>
              <a:t>https://www.edu.xunta.es/platega2/pluginfile.php/69489/mod_resource/content/1/ElenaCano.pdf</a:t>
            </a:r>
            <a:endParaRPr lang="es-ES" dirty="0">
              <a:solidFill>
                <a:schemeClr val="tx2">
                  <a:lumMod val="75000"/>
                </a:schemeClr>
              </a:solidFill>
            </a:endParaRPr>
          </a:p>
          <a:p>
            <a:endParaRPr lang="es-ES_tradnl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es-ES_tradnl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es-ES_tradnl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es-ES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49561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49"/>
          <a:stretch/>
        </p:blipFill>
        <p:spPr bwMode="auto">
          <a:xfrm>
            <a:off x="7072330" y="6357958"/>
            <a:ext cx="1785950" cy="381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1428728" y="6357958"/>
            <a:ext cx="1024025" cy="360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49"/>
          <a:stretch/>
        </p:blipFill>
        <p:spPr bwMode="auto">
          <a:xfrm>
            <a:off x="214282" y="6357958"/>
            <a:ext cx="1161359" cy="357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5929322" y="6357958"/>
            <a:ext cx="953774" cy="335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149"/>
          <a:stretch/>
        </p:blipFill>
        <p:spPr bwMode="auto">
          <a:xfrm>
            <a:off x="4714876" y="6357958"/>
            <a:ext cx="1168088" cy="323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2571736" y="6357958"/>
            <a:ext cx="972136" cy="342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343"/>
          <a:stretch/>
        </p:blipFill>
        <p:spPr bwMode="auto">
          <a:xfrm>
            <a:off x="3643306" y="6357958"/>
            <a:ext cx="1071570" cy="340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285852" y="857232"/>
            <a:ext cx="6858048" cy="4714908"/>
          </a:xfrm>
          <a:prstGeom prst="rect">
            <a:avLst/>
          </a:prstGeom>
          <a:solidFill>
            <a:srgbClr val="CCDA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b="1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Indicadores de proceso</a:t>
            </a:r>
          </a:p>
          <a:p>
            <a:endParaRPr lang="es-ES" b="1" dirty="0">
              <a:solidFill>
                <a:schemeClr val="tx2">
                  <a:lumMod val="75000"/>
                </a:schemeClr>
              </a:solidFill>
              <a:latin typeface="Candara" pitchFamily="34" charset="0"/>
            </a:endParaRPr>
          </a:p>
          <a:p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Estamos a </a:t>
            </a:r>
            <a:r>
              <a:rPr lang="es-ES" dirty="0" err="1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facer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 o que </a:t>
            </a:r>
            <a:r>
              <a:rPr lang="es-ES" dirty="0" err="1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dixemos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 que </a:t>
            </a:r>
            <a:r>
              <a:rPr lang="es-ES" dirty="0" err="1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fariamos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?</a:t>
            </a:r>
          </a:p>
          <a:p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Grao de aplicación: </a:t>
            </a:r>
          </a:p>
          <a:p>
            <a:r>
              <a:rPr lang="es-ES" dirty="0" err="1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Fíxose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 o programado (</a:t>
            </a:r>
            <a:r>
              <a:rPr lang="es-ES" dirty="0" err="1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exemplo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 = 35 </a:t>
            </a:r>
            <a:r>
              <a:rPr lang="es-ES" dirty="0" err="1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sesións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 programadas 100% e </a:t>
            </a:r>
            <a:r>
              <a:rPr lang="es-ES" dirty="0" err="1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fixéronse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 25 </a:t>
            </a:r>
            <a:r>
              <a:rPr lang="es-ES" dirty="0" err="1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sesións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reais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 71,4% do programado) En </a:t>
            </a:r>
            <a:r>
              <a:rPr lang="es-ES" dirty="0" err="1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ocasións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 para revisar o proceso basta con si/non se </a:t>
            </a:r>
            <a:r>
              <a:rPr lang="es-ES" dirty="0" err="1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fixo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, </a:t>
            </a:r>
            <a:r>
              <a:rPr lang="es-ES" b="1" dirty="0" err="1">
                <a:solidFill>
                  <a:srgbClr val="C00000"/>
                </a:solidFill>
                <a:latin typeface="Candara" pitchFamily="34" charset="0"/>
              </a:rPr>
              <a:t>sen</a:t>
            </a:r>
            <a:r>
              <a:rPr lang="es-ES" b="1" dirty="0">
                <a:solidFill>
                  <a:srgbClr val="C00000"/>
                </a:solidFill>
                <a:latin typeface="Candara" pitchFamily="34" charset="0"/>
              </a:rPr>
              <a:t> necesitar indicador</a:t>
            </a:r>
          </a:p>
          <a:p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O importante é tomar </a:t>
            </a:r>
            <a:r>
              <a:rPr lang="es-ES" dirty="0" err="1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decisións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.</a:t>
            </a:r>
          </a:p>
          <a:p>
            <a:endParaRPr lang="es-ES_tradnl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es-ES_tradnl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es-ES_tradnl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es-ES_tradnl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es-ES_tradnl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es-ES_tradnl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es-ES_tradnl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es-ES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pPr algn="ctr"/>
            <a:endParaRPr lang="es-ES" dirty="0"/>
          </a:p>
        </p:txBody>
      </p:sp>
      <p:cxnSp>
        <p:nvCxnSpPr>
          <p:cNvPr id="11" name="10 Conector recto de flecha"/>
          <p:cNvCxnSpPr/>
          <p:nvPr/>
        </p:nvCxnSpPr>
        <p:spPr>
          <a:xfrm rot="10800000" flipV="1">
            <a:off x="4286248" y="2857496"/>
            <a:ext cx="1428760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Elipse"/>
          <p:cNvSpPr/>
          <p:nvPr/>
        </p:nvSpPr>
        <p:spPr>
          <a:xfrm>
            <a:off x="1571604" y="3429000"/>
            <a:ext cx="3000396" cy="12858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gl-ES" b="1" dirty="0">
                <a:latin typeface="Candara" pitchFamily="34" charset="0"/>
              </a:rPr>
              <a:t>O indicador é :</a:t>
            </a:r>
          </a:p>
          <a:p>
            <a:pPr algn="ctr"/>
            <a:r>
              <a:rPr lang="gl-ES" b="1" dirty="0">
                <a:latin typeface="Candara" pitchFamily="34" charset="0"/>
              </a:rPr>
              <a:t>O/A profesor/a desenvolve a programación</a:t>
            </a:r>
          </a:p>
        </p:txBody>
      </p:sp>
      <p:sp>
        <p:nvSpPr>
          <p:cNvPr id="14" name="13 Elipse"/>
          <p:cNvSpPr/>
          <p:nvPr/>
        </p:nvSpPr>
        <p:spPr>
          <a:xfrm>
            <a:off x="5000628" y="3643314"/>
            <a:ext cx="2786082" cy="17859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gl-ES" b="1" dirty="0">
                <a:latin typeface="Candara" pitchFamily="34" charset="0"/>
              </a:rPr>
              <a:t>O Criterio de aceptación é:</a:t>
            </a:r>
          </a:p>
          <a:p>
            <a:pPr algn="ctr"/>
            <a:r>
              <a:rPr lang="gl-ES" b="1" dirty="0">
                <a:latin typeface="Candara" pitchFamily="34" charset="0"/>
              </a:rPr>
              <a:t>Desenvolve o 100% da programación </a:t>
            </a:r>
          </a:p>
        </p:txBody>
      </p:sp>
      <p:cxnSp>
        <p:nvCxnSpPr>
          <p:cNvPr id="15" name="14 Conector recto de flecha"/>
          <p:cNvCxnSpPr/>
          <p:nvPr/>
        </p:nvCxnSpPr>
        <p:spPr>
          <a:xfrm rot="16200000" flipH="1">
            <a:off x="5715008" y="2857496"/>
            <a:ext cx="714380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561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49"/>
          <a:stretch/>
        </p:blipFill>
        <p:spPr bwMode="auto">
          <a:xfrm>
            <a:off x="7072330" y="6357958"/>
            <a:ext cx="1785950" cy="381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1428728" y="6357958"/>
            <a:ext cx="1024025" cy="360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49"/>
          <a:stretch/>
        </p:blipFill>
        <p:spPr bwMode="auto">
          <a:xfrm>
            <a:off x="214282" y="6357958"/>
            <a:ext cx="1161359" cy="357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5929322" y="6357958"/>
            <a:ext cx="953774" cy="335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149"/>
          <a:stretch/>
        </p:blipFill>
        <p:spPr bwMode="auto">
          <a:xfrm>
            <a:off x="4714876" y="6357958"/>
            <a:ext cx="1168088" cy="323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2571736" y="6357958"/>
            <a:ext cx="972136" cy="342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343"/>
          <a:stretch/>
        </p:blipFill>
        <p:spPr bwMode="auto">
          <a:xfrm>
            <a:off x="3643306" y="6357958"/>
            <a:ext cx="1071570" cy="340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285852" y="857232"/>
            <a:ext cx="6858048" cy="4714908"/>
          </a:xfrm>
          <a:prstGeom prst="rect">
            <a:avLst/>
          </a:prstGeom>
          <a:solidFill>
            <a:srgbClr val="192B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gl-ES" b="1" u="sng" dirty="0">
                <a:solidFill>
                  <a:schemeClr val="bg1"/>
                </a:solidFill>
                <a:latin typeface="Candara" pitchFamily="34" charset="0"/>
              </a:rPr>
              <a:t>I</a:t>
            </a:r>
            <a:r>
              <a:rPr lang="gl-ES" b="1" dirty="0">
                <a:solidFill>
                  <a:schemeClr val="bg1"/>
                </a:solidFill>
                <a:latin typeface="Candara" pitchFamily="34" charset="0"/>
              </a:rPr>
              <a:t>ndicadores de produto</a:t>
            </a:r>
          </a:p>
          <a:p>
            <a:endParaRPr lang="gl-ES" b="1" dirty="0">
              <a:solidFill>
                <a:schemeClr val="bg1"/>
              </a:solidFill>
              <a:latin typeface="Candara" pitchFamily="34" charset="0"/>
            </a:endParaRPr>
          </a:p>
          <a:p>
            <a:r>
              <a:rPr lang="gl-ES" dirty="0">
                <a:solidFill>
                  <a:schemeClr val="bg1"/>
                </a:solidFill>
                <a:latin typeface="Candara" pitchFamily="34" charset="0"/>
              </a:rPr>
              <a:t> Conseguimos ou estamos a conseguir os resultados que nos propuxemos?</a:t>
            </a:r>
          </a:p>
          <a:p>
            <a:r>
              <a:rPr lang="gl-ES" dirty="0">
                <a:solidFill>
                  <a:schemeClr val="bg1"/>
                </a:solidFill>
                <a:latin typeface="Candara" pitchFamily="34" charset="0"/>
              </a:rPr>
              <a:t> • Absoluto: % de alumnos que superen as probas de competencias básicas de lingua catalá</a:t>
            </a:r>
          </a:p>
          <a:p>
            <a:r>
              <a:rPr lang="gl-ES" dirty="0">
                <a:solidFill>
                  <a:schemeClr val="bg1"/>
                </a:solidFill>
                <a:latin typeface="Candara" pitchFamily="34" charset="0"/>
              </a:rPr>
              <a:t> • Relativo (Indicador dunha situación final a partir dunha situación inicial + mellora proposta) Aumento de puntos respecto á situación inicial: 56% (Mellor fixar unha media de varios anos que dun só: </a:t>
            </a:r>
            <a:r>
              <a:rPr lang="gl-ES" dirty="0" err="1">
                <a:solidFill>
                  <a:schemeClr val="bg1"/>
                </a:solidFill>
                <a:latin typeface="Candara" pitchFamily="34" charset="0"/>
              </a:rPr>
              <a:t>ej</a:t>
            </a:r>
            <a:r>
              <a:rPr lang="gl-ES" dirty="0">
                <a:solidFill>
                  <a:schemeClr val="bg1"/>
                </a:solidFill>
                <a:latin typeface="Candara" pitchFamily="34" charset="0"/>
              </a:rPr>
              <a:t>: sumar resultados 3 anos / 3). Establecendo a mellora proposta (para 4 anos): Aumentar 12 puntos, co que a situación final proposta: Chegar ao 68% de aprobados nas probas de competencias básicas de lingua catalá.</a:t>
            </a:r>
            <a:endParaRPr lang="gl-ES" b="1" dirty="0">
              <a:solidFill>
                <a:schemeClr val="bg1"/>
              </a:solidFill>
              <a:latin typeface="Candara" pitchFamily="34" charset="0"/>
            </a:endParaRPr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495610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49"/>
          <a:stretch/>
        </p:blipFill>
        <p:spPr bwMode="auto">
          <a:xfrm>
            <a:off x="7072330" y="6357958"/>
            <a:ext cx="1785950" cy="381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1428728" y="6357958"/>
            <a:ext cx="1024025" cy="360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49"/>
          <a:stretch/>
        </p:blipFill>
        <p:spPr bwMode="auto">
          <a:xfrm>
            <a:off x="214282" y="6357958"/>
            <a:ext cx="1161359" cy="357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5929322" y="6357958"/>
            <a:ext cx="953774" cy="335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149"/>
          <a:stretch/>
        </p:blipFill>
        <p:spPr bwMode="auto">
          <a:xfrm>
            <a:off x="4714876" y="6357958"/>
            <a:ext cx="1168088" cy="323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2571736" y="6357958"/>
            <a:ext cx="972136" cy="342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343"/>
          <a:stretch/>
        </p:blipFill>
        <p:spPr bwMode="auto">
          <a:xfrm>
            <a:off x="3643306" y="6357958"/>
            <a:ext cx="1071570" cy="340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285852" y="857232"/>
            <a:ext cx="6858048" cy="4714908"/>
          </a:xfrm>
          <a:prstGeom prst="rect">
            <a:avLst/>
          </a:prstGeom>
          <a:solidFill>
            <a:srgbClr val="CCDA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gl-ES" b="1" u="sng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I</a:t>
            </a:r>
            <a:r>
              <a:rPr lang="gl-ES" b="1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ndicadores de produto</a:t>
            </a:r>
          </a:p>
          <a:p>
            <a:endParaRPr lang="gl-ES" b="1" dirty="0">
              <a:solidFill>
                <a:schemeClr val="tx2">
                  <a:lumMod val="75000"/>
                </a:schemeClr>
              </a:solidFill>
              <a:latin typeface="Candara" pitchFamily="34" charset="0"/>
            </a:endParaRPr>
          </a:p>
          <a:p>
            <a:r>
              <a:rPr lang="gl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 Conseguimos ou estamos a conseguir os resultados que nos propuxemos?</a:t>
            </a:r>
          </a:p>
          <a:p>
            <a:r>
              <a:rPr lang="gl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 • Absoluto: % de alumnos/as que superen as probas de competencias básicas de lingua catalá</a:t>
            </a:r>
          </a:p>
          <a:p>
            <a:endParaRPr lang="gl-ES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gl-ES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gl-ES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gl-ES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gl-ES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r>
              <a:rPr lang="gl-ES" dirty="0">
                <a:solidFill>
                  <a:schemeClr val="tx1">
                    <a:lumMod val="65000"/>
                    <a:lumOff val="35000"/>
                  </a:schemeClr>
                </a:solidFill>
                <a:latin typeface="Candara" pitchFamily="34" charset="0"/>
              </a:rPr>
              <a:t> </a:t>
            </a:r>
            <a:endParaRPr lang="gl-ES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pPr algn="ctr"/>
            <a:endParaRPr lang="es-ES" dirty="0"/>
          </a:p>
        </p:txBody>
      </p:sp>
      <p:sp>
        <p:nvSpPr>
          <p:cNvPr id="10" name="9 Elipse"/>
          <p:cNvSpPr/>
          <p:nvPr/>
        </p:nvSpPr>
        <p:spPr>
          <a:xfrm>
            <a:off x="1571604" y="3286124"/>
            <a:ext cx="2928958" cy="2143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 b="1" dirty="0">
              <a:latin typeface="Candara" pitchFamily="34" charset="0"/>
            </a:endParaRPr>
          </a:p>
          <a:p>
            <a:pPr algn="ctr"/>
            <a:endParaRPr lang="gl-ES" b="1" dirty="0">
              <a:latin typeface="Candara" pitchFamily="34" charset="0"/>
            </a:endParaRPr>
          </a:p>
          <a:p>
            <a:pPr algn="ctr"/>
            <a:endParaRPr lang="gl-ES" b="1" dirty="0">
              <a:latin typeface="Candara" pitchFamily="34" charset="0"/>
            </a:endParaRPr>
          </a:p>
          <a:p>
            <a:pPr algn="ctr"/>
            <a:endParaRPr lang="gl-ES" b="1" dirty="0">
              <a:latin typeface="Candara" pitchFamily="34" charset="0"/>
            </a:endParaRPr>
          </a:p>
          <a:p>
            <a:pPr algn="ctr"/>
            <a:r>
              <a:rPr lang="gl-ES" b="1" dirty="0">
                <a:latin typeface="Candara" pitchFamily="34" charset="0"/>
              </a:rPr>
              <a:t>O indicador é :</a:t>
            </a:r>
          </a:p>
          <a:p>
            <a:pPr algn="ctr"/>
            <a:r>
              <a:rPr lang="gl-ES" b="1" dirty="0">
                <a:latin typeface="Candara" pitchFamily="34" charset="0"/>
              </a:rPr>
              <a:t>O alumnado supera as probas de competencias básicas</a:t>
            </a:r>
          </a:p>
          <a:p>
            <a:pPr algn="ctr"/>
            <a:endParaRPr lang="gl-ES" b="1" dirty="0">
              <a:latin typeface="Candara" pitchFamily="34" charset="0"/>
            </a:endParaRPr>
          </a:p>
          <a:p>
            <a:pPr algn="ctr"/>
            <a:endParaRPr lang="gl-ES" b="1" dirty="0">
              <a:latin typeface="Candara" pitchFamily="34" charset="0"/>
            </a:endParaRPr>
          </a:p>
          <a:p>
            <a:pPr algn="ctr"/>
            <a:endParaRPr lang="gl-ES" b="1" dirty="0">
              <a:latin typeface="Candara" pitchFamily="34" charset="0"/>
            </a:endParaRPr>
          </a:p>
          <a:p>
            <a:pPr algn="ctr"/>
            <a:endParaRPr lang="gl-ES" b="1" dirty="0">
              <a:latin typeface="Candara" pitchFamily="34" charset="0"/>
            </a:endParaRPr>
          </a:p>
          <a:p>
            <a:pPr algn="ctr"/>
            <a:endParaRPr lang="gl-ES" b="1" dirty="0">
              <a:latin typeface="Candara" pitchFamily="34" charset="0"/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4929190" y="3286124"/>
            <a:ext cx="2928958" cy="2143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 b="1" dirty="0">
              <a:latin typeface="Candara" pitchFamily="34" charset="0"/>
            </a:endParaRPr>
          </a:p>
          <a:p>
            <a:pPr algn="ctr"/>
            <a:endParaRPr lang="gl-ES" b="1" dirty="0">
              <a:latin typeface="Candara" pitchFamily="34" charset="0"/>
            </a:endParaRPr>
          </a:p>
          <a:p>
            <a:pPr algn="ctr"/>
            <a:r>
              <a:rPr lang="gl-ES" b="1" dirty="0">
                <a:latin typeface="Candara" pitchFamily="34" charset="0"/>
              </a:rPr>
              <a:t>O Criterio de aceptación é:</a:t>
            </a:r>
          </a:p>
          <a:p>
            <a:pPr algn="ctr"/>
            <a:r>
              <a:rPr lang="gl-ES" b="1" dirty="0">
                <a:latin typeface="Candara" pitchFamily="34" charset="0"/>
              </a:rPr>
              <a:t>O 90% do alumnado</a:t>
            </a:r>
          </a:p>
          <a:p>
            <a:pPr algn="ctr"/>
            <a:endParaRPr lang="gl-ES" b="1" dirty="0"/>
          </a:p>
          <a:p>
            <a:pPr algn="ctr"/>
            <a:endParaRPr lang="gl-ES" b="1" dirty="0"/>
          </a:p>
          <a:p>
            <a:pPr algn="ctr"/>
            <a:endParaRPr lang="gl-ES" b="1" dirty="0"/>
          </a:p>
          <a:p>
            <a:pPr algn="ctr"/>
            <a:endParaRPr lang="gl-ES" b="1" dirty="0"/>
          </a:p>
        </p:txBody>
      </p:sp>
    </p:spTree>
    <p:extLst>
      <p:ext uri="{BB962C8B-B14F-4D97-AF65-F5344CB8AC3E}">
        <p14:creationId xmlns:p14="http://schemas.microsoft.com/office/powerpoint/2010/main" val="17495610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49"/>
          <a:stretch/>
        </p:blipFill>
        <p:spPr bwMode="auto">
          <a:xfrm>
            <a:off x="7072330" y="6357958"/>
            <a:ext cx="1785950" cy="381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1428728" y="6357958"/>
            <a:ext cx="1024025" cy="360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49"/>
          <a:stretch/>
        </p:blipFill>
        <p:spPr bwMode="auto">
          <a:xfrm>
            <a:off x="214282" y="6357958"/>
            <a:ext cx="1161359" cy="357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5929322" y="6357958"/>
            <a:ext cx="953774" cy="335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149"/>
          <a:stretch/>
        </p:blipFill>
        <p:spPr bwMode="auto">
          <a:xfrm>
            <a:off x="4714876" y="6357958"/>
            <a:ext cx="1168088" cy="323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2571736" y="6357958"/>
            <a:ext cx="972136" cy="342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343"/>
          <a:stretch/>
        </p:blipFill>
        <p:spPr bwMode="auto">
          <a:xfrm>
            <a:off x="3643306" y="6357958"/>
            <a:ext cx="1071570" cy="340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285852" y="857232"/>
            <a:ext cx="6858048" cy="4714908"/>
          </a:xfrm>
          <a:prstGeom prst="rect">
            <a:avLst/>
          </a:prstGeom>
          <a:solidFill>
            <a:srgbClr val="CCDA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gl-ES" dirty="0">
                <a:solidFill>
                  <a:schemeClr val="tx1">
                    <a:lumMod val="65000"/>
                    <a:lumOff val="35000"/>
                  </a:schemeClr>
                </a:solidFill>
                <a:latin typeface="Candara" pitchFamily="34" charset="0"/>
              </a:rPr>
              <a:t>• Relativo (Indicador dunha situación final a partir dunha situación inicial + mellora proposta) Aumento de puntos respecto á situación inicial: 56% (Mellor fixar unha media de varios anos que dun só: </a:t>
            </a:r>
            <a:r>
              <a:rPr lang="gl-E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ndara" pitchFamily="34" charset="0"/>
              </a:rPr>
              <a:t>ej</a:t>
            </a:r>
            <a:r>
              <a:rPr lang="gl-ES" dirty="0">
                <a:solidFill>
                  <a:schemeClr val="tx1">
                    <a:lumMod val="65000"/>
                    <a:lumOff val="35000"/>
                  </a:schemeClr>
                </a:solidFill>
                <a:latin typeface="Candara" pitchFamily="34" charset="0"/>
              </a:rPr>
              <a:t>: sumar resultados 3 anos / 3). Establecendo a mellora proposta (para 4 anos): Aumentar 12 puntos, co que a situación final proposta: Chegar ao 68% de aprobados nas probas de competencias básicas de lingua catalá.</a:t>
            </a:r>
          </a:p>
          <a:p>
            <a:endParaRPr lang="gl-ES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gl-ES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gl-ES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gl-ES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gl-ES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gl-ES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gl-ES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gl-ES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es-ES" dirty="0"/>
          </a:p>
        </p:txBody>
      </p:sp>
      <p:sp>
        <p:nvSpPr>
          <p:cNvPr id="10" name="9 Elipse"/>
          <p:cNvSpPr/>
          <p:nvPr/>
        </p:nvSpPr>
        <p:spPr>
          <a:xfrm>
            <a:off x="1571604" y="3286124"/>
            <a:ext cx="2928958" cy="2143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gl-ES" b="1" dirty="0">
                <a:latin typeface="Candara" pitchFamily="34" charset="0"/>
              </a:rPr>
              <a:t>O indicador é :</a:t>
            </a:r>
          </a:p>
          <a:p>
            <a:pPr algn="ctr"/>
            <a:endParaRPr lang="gl-ES" b="1" dirty="0">
              <a:latin typeface="Candara" pitchFamily="34" charset="0"/>
            </a:endParaRPr>
          </a:p>
          <a:p>
            <a:pPr algn="ctr"/>
            <a:endParaRPr lang="gl-ES" b="1" dirty="0">
              <a:latin typeface="Candara" pitchFamily="34" charset="0"/>
            </a:endParaRPr>
          </a:p>
          <a:p>
            <a:pPr algn="ctr"/>
            <a:endParaRPr lang="gl-ES" b="1" dirty="0">
              <a:latin typeface="Candara" pitchFamily="34" charset="0"/>
            </a:endParaRPr>
          </a:p>
          <a:p>
            <a:pPr algn="ctr"/>
            <a:endParaRPr lang="gl-ES" b="1" dirty="0">
              <a:latin typeface="Candara" pitchFamily="34" charset="0"/>
            </a:endParaRPr>
          </a:p>
          <a:p>
            <a:pPr algn="ctr"/>
            <a:endParaRPr lang="gl-ES" b="1" dirty="0">
              <a:latin typeface="Candara" pitchFamily="34" charset="0"/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4929190" y="3286124"/>
            <a:ext cx="2928958" cy="2143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gl-ES" b="1" dirty="0">
                <a:latin typeface="Candara" pitchFamily="34" charset="0"/>
              </a:rPr>
              <a:t>O Criterio de aceptación é:</a:t>
            </a:r>
          </a:p>
          <a:p>
            <a:pPr algn="ctr"/>
            <a:endParaRPr lang="gl-ES" b="1" dirty="0"/>
          </a:p>
          <a:p>
            <a:pPr algn="ctr"/>
            <a:endParaRPr lang="gl-ES" b="1" dirty="0"/>
          </a:p>
          <a:p>
            <a:pPr algn="ctr"/>
            <a:endParaRPr lang="gl-ES" b="1" dirty="0"/>
          </a:p>
          <a:p>
            <a:pPr algn="ctr"/>
            <a:endParaRPr lang="gl-ES" b="1" dirty="0"/>
          </a:p>
        </p:txBody>
      </p:sp>
    </p:spTree>
    <p:extLst>
      <p:ext uri="{BB962C8B-B14F-4D97-AF65-F5344CB8AC3E}">
        <p14:creationId xmlns:p14="http://schemas.microsoft.com/office/powerpoint/2010/main" val="17495610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49"/>
          <a:stretch/>
        </p:blipFill>
        <p:spPr bwMode="auto">
          <a:xfrm>
            <a:off x="7072330" y="6357958"/>
            <a:ext cx="1785950" cy="381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1428728" y="6357958"/>
            <a:ext cx="1024025" cy="360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49"/>
          <a:stretch/>
        </p:blipFill>
        <p:spPr bwMode="auto">
          <a:xfrm>
            <a:off x="214282" y="6357958"/>
            <a:ext cx="1161359" cy="357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5929322" y="6357958"/>
            <a:ext cx="953774" cy="335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149"/>
          <a:stretch/>
        </p:blipFill>
        <p:spPr bwMode="auto">
          <a:xfrm>
            <a:off x="4714876" y="6357958"/>
            <a:ext cx="1168088" cy="323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2571736" y="6357958"/>
            <a:ext cx="972136" cy="342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343"/>
          <a:stretch/>
        </p:blipFill>
        <p:spPr bwMode="auto">
          <a:xfrm>
            <a:off x="3643306" y="6357958"/>
            <a:ext cx="1071570" cy="340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285852" y="857232"/>
            <a:ext cx="6858048" cy="4714908"/>
          </a:xfrm>
          <a:prstGeom prst="rect">
            <a:avLst/>
          </a:prstGeom>
          <a:solidFill>
            <a:srgbClr val="192B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gl-ES" b="1" dirty="0">
                <a:solidFill>
                  <a:schemeClr val="bg1"/>
                </a:solidFill>
                <a:latin typeface="Candara" pitchFamily="34" charset="0"/>
              </a:rPr>
              <a:t>Actividades:</a:t>
            </a:r>
          </a:p>
          <a:p>
            <a:r>
              <a:rPr lang="gl-ES" dirty="0">
                <a:solidFill>
                  <a:schemeClr val="bg1"/>
                </a:solidFill>
                <a:latin typeface="Candara" pitchFamily="34" charset="0"/>
              </a:rPr>
              <a:t>É moi importante partir dunha descrición exhaustiva das actividades, a dous ou tres anos,  que han de seguir unha secuencia sen saltos no baleiro de xeito que una actividade conduza á seguinte.</a:t>
            </a:r>
          </a:p>
          <a:p>
            <a:r>
              <a:rPr lang="gl-ES" dirty="0">
                <a:solidFill>
                  <a:schemeClr val="bg1"/>
                </a:solidFill>
                <a:latin typeface="Candara" pitchFamily="34" charset="0"/>
              </a:rPr>
              <a:t> </a:t>
            </a:r>
          </a:p>
          <a:p>
            <a:r>
              <a:rPr lang="gl-ES" b="1" dirty="0" err="1">
                <a:solidFill>
                  <a:schemeClr val="bg1"/>
                </a:solidFill>
                <a:latin typeface="Candara" pitchFamily="34" charset="0"/>
              </a:rPr>
              <a:t>Temporalización</a:t>
            </a:r>
            <a:r>
              <a:rPr lang="gl-ES" b="1" dirty="0">
                <a:solidFill>
                  <a:schemeClr val="bg1"/>
                </a:solidFill>
                <a:latin typeface="Candara" pitchFamily="34" charset="0"/>
              </a:rPr>
              <a:t>:</a:t>
            </a:r>
          </a:p>
          <a:p>
            <a:r>
              <a:rPr lang="gl-ES" dirty="0">
                <a:solidFill>
                  <a:schemeClr val="bg1"/>
                </a:solidFill>
                <a:latin typeface="Candara" pitchFamily="34" charset="0"/>
              </a:rPr>
              <a:t>Refírese ás actividades (ano, trimestre…)</a:t>
            </a:r>
          </a:p>
          <a:p>
            <a:r>
              <a:rPr lang="gl-ES" b="1" dirty="0">
                <a:latin typeface="Candara" pitchFamily="34" charset="0"/>
              </a:rPr>
              <a:t> </a:t>
            </a:r>
            <a:endParaRPr lang="gl-ES" dirty="0">
              <a:latin typeface="Candara" pitchFamily="34" charset="0"/>
            </a:endParaRPr>
          </a:p>
          <a:p>
            <a:endParaRPr lang="es-ES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pPr algn="ctr"/>
            <a:endParaRPr lang="es-ES" dirty="0"/>
          </a:p>
        </p:txBody>
      </p:sp>
      <p:sp>
        <p:nvSpPr>
          <p:cNvPr id="10" name="9 Rectángulo"/>
          <p:cNvSpPr/>
          <p:nvPr/>
        </p:nvSpPr>
        <p:spPr>
          <a:xfrm>
            <a:off x="1285852" y="857232"/>
            <a:ext cx="6858048" cy="500066"/>
          </a:xfrm>
          <a:prstGeom prst="rect">
            <a:avLst/>
          </a:prstGeom>
          <a:solidFill>
            <a:srgbClr val="CCDA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rgbClr val="192B43"/>
                </a:solidFill>
                <a:latin typeface="Candara" pitchFamily="34" charset="0"/>
              </a:rPr>
              <a:t>SECUENCIA DE TRABALLO</a:t>
            </a:r>
            <a:endParaRPr lang="es-ES" dirty="0">
              <a:solidFill>
                <a:srgbClr val="192B43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5610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49"/>
          <a:stretch/>
        </p:blipFill>
        <p:spPr bwMode="auto">
          <a:xfrm>
            <a:off x="7072330" y="6357958"/>
            <a:ext cx="1785950" cy="381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1428728" y="6357958"/>
            <a:ext cx="1024025" cy="360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49"/>
          <a:stretch/>
        </p:blipFill>
        <p:spPr bwMode="auto">
          <a:xfrm>
            <a:off x="214282" y="6357958"/>
            <a:ext cx="1161359" cy="357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5929322" y="6357958"/>
            <a:ext cx="953774" cy="335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149"/>
          <a:stretch/>
        </p:blipFill>
        <p:spPr bwMode="auto">
          <a:xfrm>
            <a:off x="4714876" y="6357958"/>
            <a:ext cx="1168088" cy="323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2571736" y="6357958"/>
            <a:ext cx="972136" cy="342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343"/>
          <a:stretch/>
        </p:blipFill>
        <p:spPr bwMode="auto">
          <a:xfrm>
            <a:off x="3643306" y="6357958"/>
            <a:ext cx="1071570" cy="340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285852" y="857232"/>
            <a:ext cx="6858048" cy="4714908"/>
          </a:xfrm>
          <a:prstGeom prst="rect">
            <a:avLst/>
          </a:prstGeom>
          <a:solidFill>
            <a:srgbClr val="CCDA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gl-ES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ndara" pitchFamily="34" charset="0"/>
              </a:rPr>
              <a:t>Indicador/Tipo:</a:t>
            </a:r>
            <a:r>
              <a:rPr lang="gl-ES" dirty="0">
                <a:solidFill>
                  <a:schemeClr val="tx1">
                    <a:lumMod val="65000"/>
                    <a:lumOff val="35000"/>
                  </a:schemeClr>
                </a:solidFill>
                <a:latin typeface="Candara" pitchFamily="34" charset="0"/>
              </a:rPr>
              <a:t> </a:t>
            </a:r>
          </a:p>
          <a:p>
            <a:r>
              <a:rPr lang="gl-ES" dirty="0">
                <a:solidFill>
                  <a:schemeClr val="tx1">
                    <a:lumMod val="65000"/>
                    <a:lumOff val="35000"/>
                  </a:schemeClr>
                </a:solidFill>
                <a:latin typeface="Candara" pitchFamily="34" charset="0"/>
              </a:rPr>
              <a:t>Redacción do indicador e clasificación nos distintos tipos (Satisfacción, aprendizaxe, transferencia e impacto). O obxectivo deberá centrarse nos de transferencia e, fundamentalmente, nos de impacto.</a:t>
            </a:r>
          </a:p>
          <a:p>
            <a:r>
              <a:rPr lang="gl-ES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ndara" pitchFamily="34" charset="0"/>
              </a:rPr>
              <a:t>Exemplo: O profesorado desenvolve situación de aula nas que o alumnado desenvolve a dinámica proposta/IMPACTO</a:t>
            </a:r>
            <a:endParaRPr lang="gl-ES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r>
              <a:rPr lang="es-ES" dirty="0">
                <a:latin typeface="Candara" pitchFamily="34" charset="0"/>
              </a:rPr>
              <a:t> </a:t>
            </a:r>
            <a:endParaRPr lang="es-ES" dirty="0"/>
          </a:p>
        </p:txBody>
      </p:sp>
      <p:sp>
        <p:nvSpPr>
          <p:cNvPr id="10" name="9 Rectángulo"/>
          <p:cNvSpPr/>
          <p:nvPr/>
        </p:nvSpPr>
        <p:spPr>
          <a:xfrm>
            <a:off x="1285852" y="857232"/>
            <a:ext cx="6858048" cy="500066"/>
          </a:xfrm>
          <a:prstGeom prst="rect">
            <a:avLst/>
          </a:prstGeom>
          <a:solidFill>
            <a:srgbClr val="192B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latin typeface="Candara" pitchFamily="34" charset="0"/>
              </a:rPr>
              <a:t>SECUENCIA DE TRABALLO</a:t>
            </a:r>
            <a:endParaRPr lang="es-ES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5610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49"/>
          <a:stretch/>
        </p:blipFill>
        <p:spPr bwMode="auto">
          <a:xfrm>
            <a:off x="7072330" y="6357958"/>
            <a:ext cx="1785950" cy="381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1428728" y="6357958"/>
            <a:ext cx="1024025" cy="360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49"/>
          <a:stretch/>
        </p:blipFill>
        <p:spPr bwMode="auto">
          <a:xfrm>
            <a:off x="214282" y="6357958"/>
            <a:ext cx="1161359" cy="357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5929322" y="6357958"/>
            <a:ext cx="953774" cy="335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149"/>
          <a:stretch/>
        </p:blipFill>
        <p:spPr bwMode="auto">
          <a:xfrm>
            <a:off x="4714876" y="6357958"/>
            <a:ext cx="1168088" cy="323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2571736" y="6357958"/>
            <a:ext cx="972136" cy="342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343"/>
          <a:stretch/>
        </p:blipFill>
        <p:spPr bwMode="auto">
          <a:xfrm>
            <a:off x="3643306" y="6357958"/>
            <a:ext cx="1071570" cy="340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285852" y="785794"/>
            <a:ext cx="6858048" cy="4714908"/>
          </a:xfrm>
          <a:prstGeom prst="rect">
            <a:avLst/>
          </a:prstGeom>
          <a:solidFill>
            <a:srgbClr val="192B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gl-ES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gl-ES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gl-ES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gl-ES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r>
              <a:rPr lang="gl-ES" b="1" dirty="0">
                <a:solidFill>
                  <a:schemeClr val="bg1"/>
                </a:solidFill>
                <a:latin typeface="Candara" pitchFamily="34" charset="0"/>
              </a:rPr>
              <a:t>Criterio de aceptación/Evidencia:</a:t>
            </a:r>
          </a:p>
          <a:p>
            <a:r>
              <a:rPr lang="gl-ES" dirty="0">
                <a:solidFill>
                  <a:schemeClr val="bg1"/>
                </a:solidFill>
                <a:latin typeface="Candara" pitchFamily="34" charset="0"/>
              </a:rPr>
              <a:t>Valor para o que consideramos que o logro a que fai referencia o indicador foi acadado indicando a evidencia que corresponda E</a:t>
            </a:r>
            <a:r>
              <a:rPr lang="gl-ES" i="1" dirty="0">
                <a:solidFill>
                  <a:schemeClr val="bg1"/>
                </a:solidFill>
                <a:latin typeface="Candara" pitchFamily="34" charset="0"/>
              </a:rPr>
              <a:t>xemplo: </a:t>
            </a:r>
          </a:p>
          <a:p>
            <a:r>
              <a:rPr lang="gl-ES" i="1" dirty="0">
                <a:solidFill>
                  <a:schemeClr val="bg1"/>
                </a:solidFill>
                <a:latin typeface="Candara" pitchFamily="34" charset="0"/>
              </a:rPr>
              <a:t>Indicador. O profesorado desenvolve situación de aula nas que o alumnado desenvolve a dinámica proposta.</a:t>
            </a:r>
          </a:p>
          <a:p>
            <a:r>
              <a:rPr lang="gl-ES" i="1" dirty="0">
                <a:solidFill>
                  <a:schemeClr val="bg1"/>
                </a:solidFill>
                <a:latin typeface="Candara" pitchFamily="34" charset="0"/>
              </a:rPr>
              <a:t>Criterio de aceptación. o 85% do alumnado  participa na dinámica / Evidencia. </a:t>
            </a:r>
            <a:r>
              <a:rPr lang="gl-ES" i="1" dirty="0" err="1">
                <a:solidFill>
                  <a:schemeClr val="bg1"/>
                </a:solidFill>
                <a:latin typeface="Candara" pitchFamily="34" charset="0"/>
              </a:rPr>
              <a:t>Autoinforme</a:t>
            </a:r>
            <a:r>
              <a:rPr lang="gl-ES" i="1" dirty="0">
                <a:solidFill>
                  <a:schemeClr val="bg1"/>
                </a:solidFill>
                <a:latin typeface="Candara" pitchFamily="34" charset="0"/>
              </a:rPr>
              <a:t>)</a:t>
            </a:r>
            <a:r>
              <a:rPr lang="gl-ES" dirty="0">
                <a:solidFill>
                  <a:schemeClr val="bg1"/>
                </a:solidFill>
                <a:latin typeface="Candara" pitchFamily="34" charset="0"/>
              </a:rPr>
              <a:t>. </a:t>
            </a:r>
          </a:p>
          <a:p>
            <a:r>
              <a:rPr lang="gl-ES" dirty="0">
                <a:solidFill>
                  <a:schemeClr val="bg1"/>
                </a:solidFill>
                <a:latin typeface="Candara" pitchFamily="34" charset="0"/>
              </a:rPr>
              <a:t>Podería ir incluído no propio indicador (</a:t>
            </a:r>
            <a:r>
              <a:rPr lang="gl-ES" i="1" dirty="0">
                <a:solidFill>
                  <a:schemeClr val="bg1"/>
                </a:solidFill>
                <a:latin typeface="Candara" pitchFamily="34" charset="0"/>
              </a:rPr>
              <a:t>Exemplo: O profesorado desenvolve situación de aula nas que o 85% do alumnado desenvolve a dinámica proposta). </a:t>
            </a:r>
            <a:endParaRPr lang="gl-ES" dirty="0">
              <a:solidFill>
                <a:schemeClr val="bg1"/>
              </a:solidFill>
              <a:latin typeface="Candara" pitchFamily="34" charset="0"/>
            </a:endParaRPr>
          </a:p>
          <a:p>
            <a:endParaRPr lang="gl-ES" dirty="0">
              <a:solidFill>
                <a:schemeClr val="bg1"/>
              </a:solidFill>
              <a:latin typeface="Candara" pitchFamily="34" charset="0"/>
            </a:endParaRPr>
          </a:p>
          <a:p>
            <a:r>
              <a:rPr lang="gl-ES" b="1" dirty="0" err="1">
                <a:solidFill>
                  <a:schemeClr val="bg1"/>
                </a:solidFill>
                <a:latin typeface="Candara" pitchFamily="34" charset="0"/>
              </a:rPr>
              <a:t>Temporalización</a:t>
            </a:r>
            <a:r>
              <a:rPr lang="gl-ES" b="1" dirty="0">
                <a:solidFill>
                  <a:schemeClr val="bg1"/>
                </a:solidFill>
                <a:latin typeface="Candara" pitchFamily="34" charset="0"/>
              </a:rPr>
              <a:t>:</a:t>
            </a:r>
          </a:p>
          <a:p>
            <a:r>
              <a:rPr lang="gl-ES" dirty="0">
                <a:solidFill>
                  <a:schemeClr val="bg1"/>
                </a:solidFill>
                <a:latin typeface="Candara" pitchFamily="34" charset="0"/>
              </a:rPr>
              <a:t>Refírese á comprobación do criterio de aceptación (ano, trimestre…)</a:t>
            </a:r>
            <a:endParaRPr lang="gl-ES" b="1" dirty="0">
              <a:solidFill>
                <a:schemeClr val="bg1"/>
              </a:solidFill>
              <a:latin typeface="Candara" pitchFamily="34" charset="0"/>
            </a:endParaRPr>
          </a:p>
          <a:p>
            <a:endParaRPr lang="es-ES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pPr algn="ctr"/>
            <a:endParaRPr lang="es-ES" dirty="0"/>
          </a:p>
        </p:txBody>
      </p:sp>
      <p:sp>
        <p:nvSpPr>
          <p:cNvPr id="10" name="9 Rectángulo"/>
          <p:cNvSpPr/>
          <p:nvPr/>
        </p:nvSpPr>
        <p:spPr>
          <a:xfrm>
            <a:off x="1285852" y="785794"/>
            <a:ext cx="6858048" cy="500066"/>
          </a:xfrm>
          <a:prstGeom prst="rect">
            <a:avLst/>
          </a:prstGeom>
          <a:solidFill>
            <a:srgbClr val="CCDA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rgbClr val="192B43"/>
                </a:solidFill>
                <a:latin typeface="Candara" pitchFamily="34" charset="0"/>
              </a:rPr>
              <a:t>SECUENCIA DE TRABALLO</a:t>
            </a:r>
            <a:endParaRPr lang="es-ES" dirty="0">
              <a:solidFill>
                <a:srgbClr val="192B43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5610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1043608" y="836712"/>
            <a:ext cx="7595798" cy="4786346"/>
          </a:xfrm>
          <a:prstGeom prst="rect">
            <a:avLst/>
          </a:prstGeom>
          <a:solidFill>
            <a:srgbClr val="192B4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gl-ES" sz="3600" b="1" dirty="0">
                <a:latin typeface="Candara" pitchFamily="34" charset="0"/>
                <a:cs typeface="Arial" pitchFamily="34" charset="0"/>
              </a:rPr>
              <a:t>Moitas</a:t>
            </a:r>
          </a:p>
          <a:p>
            <a:pPr algn="ctr"/>
            <a:r>
              <a:rPr lang="gl-ES" sz="3600" b="1" dirty="0">
                <a:latin typeface="Candara" pitchFamily="34" charset="0"/>
                <a:cs typeface="Arial" pitchFamily="34" charset="0"/>
              </a:rPr>
              <a:t> grazas </a:t>
            </a:r>
          </a:p>
        </p:txBody>
      </p:sp>
    </p:spTree>
    <p:extLst>
      <p:ext uri="{BB962C8B-B14F-4D97-AF65-F5344CB8AC3E}">
        <p14:creationId xmlns:p14="http://schemas.microsoft.com/office/powerpoint/2010/main" val="1749561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49"/>
          <a:stretch/>
        </p:blipFill>
        <p:spPr bwMode="auto">
          <a:xfrm>
            <a:off x="7072330" y="6357958"/>
            <a:ext cx="1785950" cy="381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1428728" y="6357958"/>
            <a:ext cx="1024025" cy="360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49"/>
          <a:stretch/>
        </p:blipFill>
        <p:spPr bwMode="auto">
          <a:xfrm>
            <a:off x="214282" y="6357958"/>
            <a:ext cx="1161359" cy="357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5929322" y="6357958"/>
            <a:ext cx="953774" cy="335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149"/>
          <a:stretch/>
        </p:blipFill>
        <p:spPr bwMode="auto">
          <a:xfrm>
            <a:off x="4714876" y="6357958"/>
            <a:ext cx="1168088" cy="323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2571736" y="6357958"/>
            <a:ext cx="972136" cy="342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343"/>
          <a:stretch/>
        </p:blipFill>
        <p:spPr bwMode="auto">
          <a:xfrm>
            <a:off x="3643306" y="6357958"/>
            <a:ext cx="1071570" cy="340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285852" y="857232"/>
            <a:ext cx="6858048" cy="4714908"/>
          </a:xfrm>
          <a:prstGeom prst="rect">
            <a:avLst/>
          </a:prstGeom>
          <a:solidFill>
            <a:srgbClr val="192B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b="1" dirty="0">
                <a:solidFill>
                  <a:schemeClr val="bg1"/>
                </a:solidFill>
                <a:latin typeface="Candara" pitchFamily="34" charset="0"/>
              </a:rPr>
              <a:t>1.-Modelo de evaluación dos resultados da formación </a:t>
            </a:r>
            <a:r>
              <a:rPr lang="es-ES" b="1" dirty="0" err="1">
                <a:solidFill>
                  <a:schemeClr val="bg1"/>
                </a:solidFill>
                <a:latin typeface="Candara" pitchFamily="34" charset="0"/>
              </a:rPr>
              <a:t>Kirkpatrick</a:t>
            </a:r>
            <a:r>
              <a:rPr lang="es-ES" b="1" dirty="0">
                <a:solidFill>
                  <a:schemeClr val="bg1"/>
                </a:solidFill>
                <a:latin typeface="Candara" pitchFamily="34" charset="0"/>
              </a:rPr>
              <a:t> &amp; </a:t>
            </a:r>
            <a:r>
              <a:rPr lang="es-ES" b="1" dirty="0" err="1">
                <a:solidFill>
                  <a:schemeClr val="bg1"/>
                </a:solidFill>
                <a:latin typeface="Candara" pitchFamily="34" charset="0"/>
              </a:rPr>
              <a:t>Kirpatrick</a:t>
            </a:r>
            <a:r>
              <a:rPr lang="es-ES" b="1" dirty="0">
                <a:solidFill>
                  <a:schemeClr val="bg1"/>
                </a:solidFill>
                <a:latin typeface="Candara" pitchFamily="34" charset="0"/>
              </a:rPr>
              <a:t>, 1999</a:t>
            </a:r>
          </a:p>
          <a:p>
            <a:r>
              <a:rPr lang="es-ES" dirty="0">
                <a:solidFill>
                  <a:schemeClr val="bg1"/>
                </a:solidFill>
                <a:latin typeface="Candara" pitchFamily="34" charset="0"/>
              </a:rPr>
              <a:t> </a:t>
            </a:r>
          </a:p>
          <a:p>
            <a:r>
              <a:rPr lang="es-ES" b="1" dirty="0">
                <a:solidFill>
                  <a:schemeClr val="bg1"/>
                </a:solidFill>
                <a:latin typeface="Candara" pitchFamily="34" charset="0"/>
              </a:rPr>
              <a:t>NIVEL 1: SATISFACCIÓN</a:t>
            </a:r>
            <a:endParaRPr lang="es-ES" dirty="0">
              <a:solidFill>
                <a:schemeClr val="bg1"/>
              </a:solidFill>
              <a:latin typeface="Candara" pitchFamily="34" charset="0"/>
            </a:endParaRPr>
          </a:p>
          <a:p>
            <a:r>
              <a:rPr lang="es-ES" b="1" dirty="0">
                <a:solidFill>
                  <a:schemeClr val="bg1"/>
                </a:solidFill>
                <a:latin typeface="Candara" pitchFamily="34" charset="0"/>
              </a:rPr>
              <a:t> </a:t>
            </a:r>
            <a:endParaRPr lang="es-ES" dirty="0">
              <a:solidFill>
                <a:schemeClr val="bg1"/>
              </a:solidFill>
              <a:latin typeface="Candara" pitchFamily="34" charset="0"/>
            </a:endParaRPr>
          </a:p>
          <a:p>
            <a:r>
              <a:rPr lang="es-ES" b="1" dirty="0">
                <a:solidFill>
                  <a:schemeClr val="bg1"/>
                </a:solidFill>
                <a:latin typeface="Candara" pitchFamily="34" charset="0"/>
              </a:rPr>
              <a:t>NIVEL 2:APRENDIZAXE</a:t>
            </a:r>
            <a:endParaRPr lang="es-ES" dirty="0">
              <a:solidFill>
                <a:schemeClr val="bg1"/>
              </a:solidFill>
              <a:latin typeface="Candara" pitchFamily="34" charset="0"/>
            </a:endParaRPr>
          </a:p>
          <a:p>
            <a:r>
              <a:rPr lang="es-ES" b="1" dirty="0">
                <a:solidFill>
                  <a:schemeClr val="bg1"/>
                </a:solidFill>
                <a:latin typeface="Candara" pitchFamily="34" charset="0"/>
              </a:rPr>
              <a:t> </a:t>
            </a:r>
            <a:endParaRPr lang="es-ES" dirty="0">
              <a:solidFill>
                <a:schemeClr val="bg1"/>
              </a:solidFill>
              <a:latin typeface="Candara" pitchFamily="34" charset="0"/>
            </a:endParaRPr>
          </a:p>
          <a:p>
            <a:r>
              <a:rPr lang="es-ES" b="1" dirty="0">
                <a:solidFill>
                  <a:schemeClr val="bg1"/>
                </a:solidFill>
                <a:latin typeface="Candara" pitchFamily="34" charset="0"/>
              </a:rPr>
              <a:t>NIVEL 3:TRANSFERENCIA</a:t>
            </a:r>
            <a:endParaRPr lang="es-ES" dirty="0">
              <a:solidFill>
                <a:schemeClr val="bg1"/>
              </a:solidFill>
              <a:latin typeface="Candara" pitchFamily="34" charset="0"/>
            </a:endParaRPr>
          </a:p>
          <a:p>
            <a:r>
              <a:rPr lang="es-ES" b="1" dirty="0">
                <a:solidFill>
                  <a:schemeClr val="bg1"/>
                </a:solidFill>
                <a:latin typeface="Candara" pitchFamily="34" charset="0"/>
              </a:rPr>
              <a:t> </a:t>
            </a:r>
            <a:endParaRPr lang="es-ES" dirty="0">
              <a:solidFill>
                <a:schemeClr val="bg1"/>
              </a:solidFill>
              <a:latin typeface="Candara" pitchFamily="34" charset="0"/>
            </a:endParaRPr>
          </a:p>
          <a:p>
            <a:r>
              <a:rPr lang="es-ES" b="1" dirty="0">
                <a:solidFill>
                  <a:schemeClr val="bg1"/>
                </a:solidFill>
                <a:latin typeface="Candara" pitchFamily="34" charset="0"/>
              </a:rPr>
              <a:t>NIVEL 4:IMPACTO</a:t>
            </a:r>
            <a:endParaRPr lang="es-ES" dirty="0">
              <a:solidFill>
                <a:schemeClr val="bg1"/>
              </a:solidFill>
              <a:latin typeface="Candara" pitchFamily="34" charset="0"/>
            </a:endParaRPr>
          </a:p>
          <a:p>
            <a:endParaRPr lang="es-ES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49561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49"/>
          <a:stretch/>
        </p:blipFill>
        <p:spPr bwMode="auto">
          <a:xfrm>
            <a:off x="7072330" y="6357958"/>
            <a:ext cx="1785950" cy="381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1428728" y="6357958"/>
            <a:ext cx="1024025" cy="360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49"/>
          <a:stretch/>
        </p:blipFill>
        <p:spPr bwMode="auto">
          <a:xfrm>
            <a:off x="214282" y="6357958"/>
            <a:ext cx="1161359" cy="357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5929322" y="6357958"/>
            <a:ext cx="953774" cy="335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149"/>
          <a:stretch/>
        </p:blipFill>
        <p:spPr bwMode="auto">
          <a:xfrm>
            <a:off x="4714876" y="6357958"/>
            <a:ext cx="1168088" cy="323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2571736" y="6357958"/>
            <a:ext cx="972136" cy="342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343"/>
          <a:stretch/>
        </p:blipFill>
        <p:spPr bwMode="auto">
          <a:xfrm>
            <a:off x="3643306" y="6357958"/>
            <a:ext cx="1071570" cy="340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285852" y="857232"/>
            <a:ext cx="6858048" cy="4714908"/>
          </a:xfrm>
          <a:prstGeom prst="rect">
            <a:avLst/>
          </a:prstGeom>
          <a:solidFill>
            <a:srgbClr val="CCDA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b="1" dirty="0">
              <a:solidFill>
                <a:schemeClr val="tx2">
                  <a:lumMod val="75000"/>
                </a:schemeClr>
              </a:solidFill>
              <a:latin typeface="Candara" pitchFamily="34" charset="0"/>
            </a:endParaRPr>
          </a:p>
          <a:p>
            <a:endParaRPr lang="es-ES" b="1" dirty="0">
              <a:solidFill>
                <a:schemeClr val="tx2">
                  <a:lumMod val="75000"/>
                </a:schemeClr>
              </a:solidFill>
              <a:latin typeface="Candara" pitchFamily="34" charset="0"/>
            </a:endParaRPr>
          </a:p>
          <a:p>
            <a:r>
              <a:rPr lang="es-ES" b="1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NIVEL 3:TRANSFERENCIA</a:t>
            </a:r>
          </a:p>
          <a:p>
            <a:endParaRPr lang="gl-ES" dirty="0">
              <a:solidFill>
                <a:schemeClr val="tx2">
                  <a:lumMod val="75000"/>
                </a:schemeClr>
              </a:solidFill>
              <a:latin typeface="Candara" pitchFamily="34" charset="0"/>
            </a:endParaRPr>
          </a:p>
          <a:p>
            <a:pPr lvl="0"/>
            <a:r>
              <a:rPr lang="gl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Grao no que os alumnos ou participantes nunha actividade formativa aplican efectivamente os coñecementos, habilidades e actitudes obtidas no contexto formativo (ou de adestramento) ao posto de traballo.</a:t>
            </a:r>
            <a:r>
              <a:rPr lang="es-ES" dirty="0"/>
              <a:t> </a:t>
            </a:r>
          </a:p>
          <a:p>
            <a:pPr lvl="0"/>
            <a:endParaRPr lang="es-ES_tradnl" dirty="0"/>
          </a:p>
          <a:p>
            <a:pPr lvl="0"/>
            <a:r>
              <a:rPr lang="gl-ES" dirty="0" err="1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Xeralización</a:t>
            </a:r>
            <a:r>
              <a:rPr lang="gl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, Mantemento e avaliación diferida no tempo</a:t>
            </a:r>
          </a:p>
          <a:p>
            <a:pPr lvl="0"/>
            <a:r>
              <a:rPr lang="gl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Observación da práctica.</a:t>
            </a:r>
          </a:p>
          <a:p>
            <a:pPr lvl="0">
              <a:buFont typeface="Arial" pitchFamily="34" charset="0"/>
              <a:buChar char="•"/>
            </a:pPr>
            <a:r>
              <a:rPr lang="gl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Recollida do que indican os propios participantes na formación.</a:t>
            </a:r>
          </a:p>
          <a:p>
            <a:pPr lvl="0">
              <a:buFont typeface="Arial" pitchFamily="34" charset="0"/>
              <a:buChar char="•"/>
            </a:pPr>
            <a:r>
              <a:rPr lang="gl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Recollida de opinións de compañeiros e superiores.</a:t>
            </a:r>
          </a:p>
          <a:p>
            <a:pPr lvl="0">
              <a:buFont typeface="Arial" pitchFamily="34" charset="0"/>
              <a:buChar char="•"/>
            </a:pPr>
            <a:r>
              <a:rPr lang="gl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Recollida de evidencias que demostren a aplicación.</a:t>
            </a:r>
          </a:p>
          <a:p>
            <a:pPr lvl="0">
              <a:buFont typeface="Arial" pitchFamily="34" charset="0"/>
              <a:buChar char="•"/>
            </a:pPr>
            <a:r>
              <a:rPr lang="gl-ES" b="1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Recollida de indicadores.</a:t>
            </a:r>
            <a:endParaRPr lang="gl-ES" dirty="0">
              <a:solidFill>
                <a:schemeClr val="tx2">
                  <a:lumMod val="75000"/>
                </a:schemeClr>
              </a:solidFill>
              <a:latin typeface="Candara" pitchFamily="34" charset="0"/>
            </a:endParaRPr>
          </a:p>
          <a:p>
            <a:endParaRPr lang="gl-ES" dirty="0">
              <a:solidFill>
                <a:schemeClr val="tx2">
                  <a:lumMod val="75000"/>
                </a:schemeClr>
              </a:solidFill>
              <a:latin typeface="Candara" pitchFamily="34" charset="0"/>
            </a:endParaRPr>
          </a:p>
          <a:p>
            <a:endParaRPr lang="gl-ES" dirty="0">
              <a:solidFill>
                <a:schemeClr val="tx2">
                  <a:lumMod val="75000"/>
                </a:schemeClr>
              </a:solidFill>
              <a:latin typeface="Candara" pitchFamily="34" charset="0"/>
            </a:endParaRPr>
          </a:p>
          <a:p>
            <a:endParaRPr lang="es-ES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49561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49"/>
          <a:stretch/>
        </p:blipFill>
        <p:spPr bwMode="auto">
          <a:xfrm>
            <a:off x="7072330" y="6357958"/>
            <a:ext cx="1785950" cy="381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1428728" y="6357958"/>
            <a:ext cx="1024025" cy="360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49"/>
          <a:stretch/>
        </p:blipFill>
        <p:spPr bwMode="auto">
          <a:xfrm>
            <a:off x="214282" y="6357958"/>
            <a:ext cx="1161359" cy="357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5929322" y="6357958"/>
            <a:ext cx="953774" cy="335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149"/>
          <a:stretch/>
        </p:blipFill>
        <p:spPr bwMode="auto">
          <a:xfrm>
            <a:off x="4714876" y="6357958"/>
            <a:ext cx="1168088" cy="323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2571736" y="6357958"/>
            <a:ext cx="972136" cy="342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343"/>
          <a:stretch/>
        </p:blipFill>
        <p:spPr bwMode="auto">
          <a:xfrm>
            <a:off x="3643306" y="6357958"/>
            <a:ext cx="1071570" cy="340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285852" y="928670"/>
            <a:ext cx="6858048" cy="4714908"/>
          </a:xfrm>
          <a:prstGeom prst="rect">
            <a:avLst/>
          </a:prstGeom>
          <a:solidFill>
            <a:srgbClr val="192B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b="1" dirty="0">
                <a:solidFill>
                  <a:schemeClr val="bg1"/>
                </a:solidFill>
                <a:latin typeface="Candara" pitchFamily="34" charset="0"/>
              </a:rPr>
              <a:t>NIVEL 4:IMPACTO</a:t>
            </a:r>
          </a:p>
          <a:p>
            <a:endParaRPr lang="es-ES" dirty="0">
              <a:solidFill>
                <a:schemeClr val="bg1"/>
              </a:solidFill>
              <a:latin typeface="Candara" pitchFamily="34" charset="0"/>
            </a:endParaRPr>
          </a:p>
          <a:p>
            <a:pPr lvl="0"/>
            <a:r>
              <a:rPr lang="gl-ES" dirty="0">
                <a:solidFill>
                  <a:schemeClr val="bg1"/>
                </a:solidFill>
                <a:latin typeface="Candara" pitchFamily="34" charset="0"/>
              </a:rPr>
              <a:t>Efectos que unha acción formativa ten para a institución.</a:t>
            </a:r>
          </a:p>
          <a:p>
            <a:pPr lvl="0"/>
            <a:r>
              <a:rPr lang="gl-ES" dirty="0">
                <a:solidFill>
                  <a:schemeClr val="bg1"/>
                </a:solidFill>
                <a:latin typeface="Candara" pitchFamily="34" charset="0"/>
              </a:rPr>
              <a:t>Os efectos poden ser cualitativos ou cuantitativos (formación en</a:t>
            </a:r>
          </a:p>
          <a:p>
            <a:pPr lvl="0"/>
            <a:r>
              <a:rPr lang="gl-ES" dirty="0">
                <a:solidFill>
                  <a:schemeClr val="bg1"/>
                </a:solidFill>
                <a:latin typeface="Candara" pitchFamily="34" charset="0"/>
              </a:rPr>
              <a:t>institucións con ánimo de lucro).</a:t>
            </a:r>
          </a:p>
          <a:p>
            <a:pPr lvl="0"/>
            <a:r>
              <a:rPr lang="gl-ES" dirty="0">
                <a:latin typeface="Candara" pitchFamily="34" charset="0"/>
              </a:rPr>
              <a:t>A súa avaliación é diferida no tempo.</a:t>
            </a:r>
          </a:p>
          <a:p>
            <a:pPr lvl="0"/>
            <a:r>
              <a:rPr lang="gl-ES" dirty="0">
                <a:latin typeface="Candara" pitchFamily="34" charset="0"/>
              </a:rPr>
              <a:t>A súa avaliación require de indicadores.</a:t>
            </a:r>
          </a:p>
          <a:p>
            <a:pPr lvl="0"/>
            <a:r>
              <a:rPr lang="gl-ES" dirty="0">
                <a:latin typeface="Candara" pitchFamily="34" charset="0"/>
              </a:rPr>
              <a:t>Dificultade de establecer atribucións </a:t>
            </a:r>
            <a:r>
              <a:rPr lang="gl-ES" dirty="0" err="1">
                <a:latin typeface="Candara" pitchFamily="34" charset="0"/>
              </a:rPr>
              <a:t>causales</a:t>
            </a:r>
            <a:r>
              <a:rPr lang="gl-ES" dirty="0">
                <a:latin typeface="Candara" pitchFamily="34" charset="0"/>
              </a:rPr>
              <a:t>. </a:t>
            </a:r>
            <a:endParaRPr lang="gl-ES" dirty="0">
              <a:solidFill>
                <a:schemeClr val="bg1"/>
              </a:solidFill>
              <a:latin typeface="Candara" pitchFamily="34" charset="0"/>
            </a:endParaRPr>
          </a:p>
          <a:p>
            <a:endParaRPr lang="es-ES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49561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49"/>
          <a:stretch/>
        </p:blipFill>
        <p:spPr bwMode="auto">
          <a:xfrm>
            <a:off x="7072330" y="6357958"/>
            <a:ext cx="1785950" cy="381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1428728" y="6357958"/>
            <a:ext cx="1024025" cy="360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49"/>
          <a:stretch/>
        </p:blipFill>
        <p:spPr bwMode="auto">
          <a:xfrm>
            <a:off x="214282" y="6357958"/>
            <a:ext cx="1161359" cy="357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5929322" y="6357958"/>
            <a:ext cx="953774" cy="335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149"/>
          <a:stretch/>
        </p:blipFill>
        <p:spPr bwMode="auto">
          <a:xfrm>
            <a:off x="4714876" y="6357958"/>
            <a:ext cx="1168088" cy="323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2571736" y="6357958"/>
            <a:ext cx="972136" cy="342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343"/>
          <a:stretch/>
        </p:blipFill>
        <p:spPr bwMode="auto">
          <a:xfrm>
            <a:off x="3643306" y="6357958"/>
            <a:ext cx="1071570" cy="340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285852" y="857232"/>
            <a:ext cx="6858048" cy="4714908"/>
          </a:xfrm>
          <a:prstGeom prst="rect">
            <a:avLst/>
          </a:prstGeom>
          <a:solidFill>
            <a:srgbClr val="CCDA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dirty="0"/>
          </a:p>
          <a:p>
            <a:r>
              <a:rPr lang="gl-ES" b="1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2.-Indicadores</a:t>
            </a:r>
            <a:endParaRPr lang="gl-ES" dirty="0">
              <a:solidFill>
                <a:schemeClr val="tx2">
                  <a:lumMod val="75000"/>
                </a:schemeClr>
              </a:solidFill>
              <a:latin typeface="Candara" pitchFamily="34" charset="0"/>
            </a:endParaRPr>
          </a:p>
          <a:p>
            <a:r>
              <a:rPr lang="gl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 </a:t>
            </a:r>
          </a:p>
          <a:p>
            <a:r>
              <a:rPr lang="gl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Unidades de medida que mostran os efectos dun proceso determinado. </a:t>
            </a:r>
          </a:p>
          <a:p>
            <a:r>
              <a:rPr lang="gl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Estatísticos referidos a un </a:t>
            </a:r>
            <a:r>
              <a:rPr lang="gl-ES" dirty="0" err="1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constructo</a:t>
            </a:r>
            <a:r>
              <a:rPr lang="gl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 básico en educación, que proporciona información sobre a saúde do sistema educativo.</a:t>
            </a:r>
          </a:p>
          <a:p>
            <a:r>
              <a:rPr lang="gl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Indicios ou sinais.</a:t>
            </a:r>
          </a:p>
          <a:p>
            <a:endParaRPr lang="gl-ES" dirty="0">
              <a:solidFill>
                <a:schemeClr val="tx2">
                  <a:lumMod val="75000"/>
                </a:schemeClr>
              </a:solidFill>
              <a:latin typeface="Candara" pitchFamily="34" charset="0"/>
            </a:endParaRPr>
          </a:p>
          <a:p>
            <a:endParaRPr lang="gl-ES" dirty="0">
              <a:solidFill>
                <a:schemeClr val="tx2">
                  <a:lumMod val="75000"/>
                </a:schemeClr>
              </a:solidFill>
              <a:latin typeface="Candara" pitchFamily="34" charset="0"/>
            </a:endParaRPr>
          </a:p>
          <a:p>
            <a:endParaRPr lang="gl-ES" dirty="0">
              <a:solidFill>
                <a:schemeClr val="tx2">
                  <a:lumMod val="75000"/>
                </a:schemeClr>
              </a:solidFill>
              <a:latin typeface="Candara" pitchFamily="34" charset="0"/>
            </a:endParaRPr>
          </a:p>
          <a:p>
            <a:endParaRPr lang="es-ES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pPr algn="ctr"/>
            <a:endParaRPr lang="es-ES" dirty="0"/>
          </a:p>
        </p:txBody>
      </p:sp>
      <p:graphicFrame>
        <p:nvGraphicFramePr>
          <p:cNvPr id="10" name="9 Tabla"/>
          <p:cNvGraphicFramePr>
            <a:graphicFrameLocks noGrp="1"/>
          </p:cNvGraphicFramePr>
          <p:nvPr/>
        </p:nvGraphicFramePr>
        <p:xfrm>
          <a:off x="1571604" y="4000504"/>
          <a:ext cx="6096000" cy="1153594"/>
        </p:xfrm>
        <a:graphic>
          <a:graphicData uri="http://schemas.openxmlformats.org/drawingml/2006/table">
            <a:tbl>
              <a:tblPr/>
              <a:tblGrid>
                <a:gridCol w="6096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71504">
                <a:tc>
                  <a:txBody>
                    <a:bodyPr/>
                    <a:lstStyle/>
                    <a:p>
                      <a:pPr algn="just" rtl="0">
                        <a:buFont typeface="Arial"/>
                        <a:buChar char="•"/>
                      </a:pPr>
                      <a:r>
                        <a:rPr lang="gl-ES" sz="1800" i="1" noProof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ndara" pitchFamily="34" charset="0"/>
                        </a:rPr>
                        <a:t>QUB2.7.1. Argumenta a variación do raio atómico, potencial de ionización, afinidade electrónica e </a:t>
                      </a:r>
                      <a:r>
                        <a:rPr lang="gl-ES" sz="1800" i="1" noProof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ndara" pitchFamily="34" charset="0"/>
                        </a:rPr>
                        <a:t>electronegatividade</a:t>
                      </a:r>
                      <a:r>
                        <a:rPr lang="gl-ES" sz="1800" i="1" noProof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ndara" pitchFamily="34" charset="0"/>
                        </a:rPr>
                        <a:t> en grupos e períodos, comparando as devanditas propiedades para elementos diferentes.</a:t>
                      </a:r>
                    </a:p>
                  </a:txBody>
                  <a:tcPr marL="28157" marR="28157" marT="28157" marB="2815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9561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49"/>
          <a:stretch/>
        </p:blipFill>
        <p:spPr bwMode="auto">
          <a:xfrm>
            <a:off x="7072330" y="6357958"/>
            <a:ext cx="1785950" cy="381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1428728" y="6357958"/>
            <a:ext cx="1024025" cy="360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49"/>
          <a:stretch/>
        </p:blipFill>
        <p:spPr bwMode="auto">
          <a:xfrm>
            <a:off x="214282" y="6357958"/>
            <a:ext cx="1161359" cy="357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5929322" y="6357958"/>
            <a:ext cx="953774" cy="335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149"/>
          <a:stretch/>
        </p:blipFill>
        <p:spPr bwMode="auto">
          <a:xfrm>
            <a:off x="4714876" y="6357958"/>
            <a:ext cx="1168088" cy="323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2571736" y="6357958"/>
            <a:ext cx="972136" cy="342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343"/>
          <a:stretch/>
        </p:blipFill>
        <p:spPr bwMode="auto">
          <a:xfrm>
            <a:off x="3643306" y="6357958"/>
            <a:ext cx="1071570" cy="340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285852" y="857232"/>
            <a:ext cx="6858048" cy="4714908"/>
          </a:xfrm>
          <a:prstGeom prst="rect">
            <a:avLst/>
          </a:prstGeom>
          <a:solidFill>
            <a:srgbClr val="192B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es-ES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es-ES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es-ES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pPr algn="just"/>
            <a:r>
              <a:rPr lang="gl-ES" b="1" dirty="0">
                <a:solidFill>
                  <a:schemeClr val="bg1"/>
                </a:solidFill>
                <a:latin typeface="Candara" pitchFamily="34" charset="0"/>
              </a:rPr>
              <a:t>Características dos indicadores</a:t>
            </a:r>
          </a:p>
          <a:p>
            <a:pPr algn="just">
              <a:buFont typeface="Arial" pitchFamily="34" charset="0"/>
              <a:buChar char="•"/>
            </a:pPr>
            <a:r>
              <a:rPr lang="gl-ES" dirty="0">
                <a:solidFill>
                  <a:schemeClr val="bg1"/>
                </a:solidFill>
                <a:latin typeface="Candara" pitchFamily="34" charset="0"/>
              </a:rPr>
              <a:t> Significativos (relevantes e válidos)</a:t>
            </a:r>
          </a:p>
          <a:p>
            <a:pPr algn="just">
              <a:buFont typeface="Arial" pitchFamily="34" charset="0"/>
              <a:buChar char="•"/>
            </a:pPr>
            <a:r>
              <a:rPr lang="gl-ES" dirty="0">
                <a:solidFill>
                  <a:schemeClr val="bg1"/>
                </a:solidFill>
                <a:latin typeface="Candara" pitchFamily="34" charset="0"/>
              </a:rPr>
              <a:t> Comparables (no espazo e o tempo)</a:t>
            </a:r>
          </a:p>
          <a:p>
            <a:pPr algn="just">
              <a:buFont typeface="Arial" pitchFamily="34" charset="0"/>
              <a:buChar char="•"/>
            </a:pPr>
            <a:r>
              <a:rPr lang="gl-ES" dirty="0">
                <a:solidFill>
                  <a:schemeClr val="bg1"/>
                </a:solidFill>
                <a:latin typeface="Candara" pitchFamily="34" charset="0"/>
              </a:rPr>
              <a:t> </a:t>
            </a:r>
            <a:r>
              <a:rPr lang="gl-ES" dirty="0" err="1">
                <a:solidFill>
                  <a:schemeClr val="bg1"/>
                </a:solidFill>
                <a:latin typeface="Candara" pitchFamily="34" charset="0"/>
              </a:rPr>
              <a:t>Cuantificables</a:t>
            </a:r>
            <a:endParaRPr lang="gl-ES" dirty="0">
              <a:solidFill>
                <a:schemeClr val="bg1"/>
              </a:solidFill>
              <a:latin typeface="Candara" pitchFamily="34" charset="0"/>
            </a:endParaRPr>
          </a:p>
          <a:p>
            <a:pPr algn="just"/>
            <a:endParaRPr lang="gl-ES" dirty="0">
              <a:solidFill>
                <a:schemeClr val="bg1"/>
              </a:solidFill>
              <a:latin typeface="Candara" pitchFamily="34" charset="0"/>
            </a:endParaRPr>
          </a:p>
          <a:p>
            <a:pPr algn="just"/>
            <a:r>
              <a:rPr lang="gl-ES" b="1" dirty="0">
                <a:solidFill>
                  <a:schemeClr val="bg1"/>
                </a:solidFill>
                <a:latin typeface="Candara" pitchFamily="34" charset="0"/>
              </a:rPr>
              <a:t>Funcións dos indicadores</a:t>
            </a:r>
          </a:p>
          <a:p>
            <a:pPr algn="just">
              <a:buFont typeface="Arial" pitchFamily="34" charset="0"/>
              <a:buChar char="•"/>
            </a:pPr>
            <a:r>
              <a:rPr lang="gl-ES" dirty="0">
                <a:solidFill>
                  <a:schemeClr val="bg1"/>
                </a:solidFill>
                <a:latin typeface="Candara" pitchFamily="34" charset="0"/>
              </a:rPr>
              <a:t> Prover información válida e específica sobre o desenvolvemento dos procesos e sobre os resultados obtidos nun determinado centro.</a:t>
            </a:r>
          </a:p>
          <a:p>
            <a:pPr algn="just">
              <a:buFont typeface="Arial" pitchFamily="34" charset="0"/>
              <a:buChar char="•"/>
            </a:pPr>
            <a:r>
              <a:rPr lang="gl-ES" dirty="0">
                <a:solidFill>
                  <a:schemeClr val="bg1"/>
                </a:solidFill>
                <a:latin typeface="Candara" pitchFamily="34" charset="0"/>
              </a:rPr>
              <a:t> Permitir a análise e a emisión de xuízos sobre parte ou todo o sistema de xestión de calidade.</a:t>
            </a:r>
          </a:p>
          <a:p>
            <a:pPr algn="just">
              <a:buFont typeface="Arial" pitchFamily="34" charset="0"/>
              <a:buChar char="•"/>
            </a:pPr>
            <a:r>
              <a:rPr lang="gl-ES" dirty="0">
                <a:solidFill>
                  <a:schemeClr val="bg1"/>
                </a:solidFill>
                <a:latin typeface="Candara" pitchFamily="34" charset="0"/>
              </a:rPr>
              <a:t> Achegar información para o establecemento de plans de mellora.</a:t>
            </a:r>
          </a:p>
          <a:p>
            <a:pPr algn="just">
              <a:buFont typeface="Arial" pitchFamily="34" charset="0"/>
              <a:buChar char="•"/>
            </a:pPr>
            <a:r>
              <a:rPr lang="gl-ES" dirty="0">
                <a:solidFill>
                  <a:schemeClr val="bg1"/>
                </a:solidFill>
                <a:latin typeface="Candara" pitchFamily="34" charset="0"/>
              </a:rPr>
              <a:t> Achegar información para valorar a evolución do funcionamento do centro ao longo do tempo.</a:t>
            </a:r>
          </a:p>
          <a:p>
            <a:pPr algn="just">
              <a:buFont typeface="Arial" pitchFamily="34" charset="0"/>
              <a:buChar char="•"/>
            </a:pPr>
            <a:r>
              <a:rPr lang="gl-ES" dirty="0">
                <a:solidFill>
                  <a:schemeClr val="bg1"/>
                </a:solidFill>
                <a:latin typeface="Candara" pitchFamily="34" charset="0"/>
              </a:rPr>
              <a:t> Prover información comparable entre Centros a nivel Autonómico, Nacional e Internacional. </a:t>
            </a:r>
          </a:p>
          <a:p>
            <a:pPr algn="just"/>
            <a:r>
              <a:rPr lang="es-ES" dirty="0">
                <a:solidFill>
                  <a:schemeClr val="tx1">
                    <a:lumMod val="65000"/>
                    <a:lumOff val="35000"/>
                  </a:schemeClr>
                </a:solidFill>
                <a:latin typeface="Candara" pitchFamily="34" charset="0"/>
              </a:rPr>
              <a:t> </a:t>
            </a:r>
          </a:p>
          <a:p>
            <a:endParaRPr lang="es-ES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es-ES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49561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49"/>
          <a:stretch/>
        </p:blipFill>
        <p:spPr bwMode="auto">
          <a:xfrm>
            <a:off x="7072330" y="6357958"/>
            <a:ext cx="1785950" cy="381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1428728" y="6357958"/>
            <a:ext cx="1024025" cy="360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49"/>
          <a:stretch/>
        </p:blipFill>
        <p:spPr bwMode="auto">
          <a:xfrm>
            <a:off x="214282" y="6357958"/>
            <a:ext cx="1161359" cy="357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5929322" y="6357958"/>
            <a:ext cx="953774" cy="335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149"/>
          <a:stretch/>
        </p:blipFill>
        <p:spPr bwMode="auto">
          <a:xfrm>
            <a:off x="4714876" y="6357958"/>
            <a:ext cx="1168088" cy="323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2571736" y="6357958"/>
            <a:ext cx="972136" cy="342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343"/>
          <a:stretch/>
        </p:blipFill>
        <p:spPr bwMode="auto">
          <a:xfrm>
            <a:off x="3643306" y="6357958"/>
            <a:ext cx="1071570" cy="340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285852" y="857232"/>
            <a:ext cx="6858048" cy="5355312"/>
          </a:xfrm>
          <a:prstGeom prst="rect">
            <a:avLst/>
          </a:prstGeom>
          <a:solidFill>
            <a:srgbClr val="CCDA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just"/>
            <a:r>
              <a:rPr lang="gl-ES" b="1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Os indicadores han de ser</a:t>
            </a:r>
            <a:r>
              <a:rPr lang="gl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…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gl-ES" b="1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Ben definidos</a:t>
            </a:r>
            <a:r>
              <a:rPr lang="gl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, indicando claramente o significado ou información</a:t>
            </a:r>
          </a:p>
          <a:p>
            <a:pPr marL="342900" indent="-342900" algn="just"/>
            <a:r>
              <a:rPr lang="gl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que se pretende obter co seu uso. É dicir, ha de indicarse que</a:t>
            </a:r>
          </a:p>
          <a:p>
            <a:pPr marL="342900" indent="-342900" algn="just"/>
            <a:r>
              <a:rPr lang="gl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característica ou variable preténdese medir.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gl-ES" b="1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Específicos</a:t>
            </a:r>
            <a:r>
              <a:rPr lang="gl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, é dicir, hanos de permitir emitir un xuízo de valor, en</a:t>
            </a:r>
          </a:p>
          <a:p>
            <a:pPr marL="342900" indent="-342900" algn="just"/>
            <a:r>
              <a:rPr lang="gl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termos de maior ou menor calidade, sobre unha parte do sistema.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gl-ES" b="1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Válidos</a:t>
            </a:r>
            <a:r>
              <a:rPr lang="gl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, é dicir, que inequivocamente </a:t>
            </a:r>
            <a:r>
              <a:rPr lang="gl-ES" dirty="0" err="1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correlaciona</a:t>
            </a:r>
            <a:r>
              <a:rPr lang="gl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 positivamente</a:t>
            </a:r>
          </a:p>
          <a:p>
            <a:pPr marL="342900" indent="-342900" algn="just"/>
            <a:r>
              <a:rPr lang="gl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ou negativamente coa característica que queremos medir con el.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gl-ES" b="1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Útiles ou relevantes</a:t>
            </a:r>
            <a:r>
              <a:rPr lang="gl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. Os indicadores han de achegar información</a:t>
            </a:r>
          </a:p>
          <a:p>
            <a:pPr marL="342900" indent="-342900" algn="just"/>
            <a:r>
              <a:rPr lang="gl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sobre os aspectos do sistema que pretendemos caracterizar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gl-ES" b="1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Precisos</a:t>
            </a:r>
            <a:r>
              <a:rPr lang="gl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, é dicir que nos achega sempre a mesma información </a:t>
            </a:r>
          </a:p>
          <a:p>
            <a:pPr marL="342900" indent="-342900" algn="just"/>
            <a:r>
              <a:rPr lang="gl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(</a:t>
            </a:r>
            <a:r>
              <a:rPr lang="gl-ES" dirty="0" err="1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repetitibilidad</a:t>
            </a:r>
            <a:r>
              <a:rPr lang="gl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) con independencia da persoa que utilice o indicador.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gl-ES" b="1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Perdurables</a:t>
            </a:r>
            <a:r>
              <a:rPr lang="gl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 no tempo.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gl-ES" b="1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Viables</a:t>
            </a:r>
            <a:r>
              <a:rPr lang="gl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, han de poder obterse.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gl-ES" b="1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Comprensivos</a:t>
            </a:r>
            <a:r>
              <a:rPr lang="gl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, é dicir, o conxunto de todo o panel de indicadores</a:t>
            </a:r>
          </a:p>
          <a:p>
            <a:pPr marL="342900" indent="-342900" algn="just"/>
            <a:r>
              <a:rPr lang="gl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hanos de prover de información integral sobre todas as partes do</a:t>
            </a:r>
          </a:p>
          <a:p>
            <a:pPr marL="342900" indent="-342900" algn="just"/>
            <a:r>
              <a:rPr lang="gl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sistema.</a:t>
            </a:r>
            <a:endParaRPr lang="gl-ES" b="1" dirty="0">
              <a:solidFill>
                <a:schemeClr val="tx2">
                  <a:lumMod val="75000"/>
                </a:schemeClr>
              </a:solidFill>
              <a:latin typeface="Candara" pitchFamily="34" charset="0"/>
            </a:endParaRPr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49561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49"/>
          <a:stretch/>
        </p:blipFill>
        <p:spPr bwMode="auto">
          <a:xfrm>
            <a:off x="7072330" y="6357958"/>
            <a:ext cx="1785950" cy="381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1428728" y="6357958"/>
            <a:ext cx="1024025" cy="360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49"/>
          <a:stretch/>
        </p:blipFill>
        <p:spPr bwMode="auto">
          <a:xfrm>
            <a:off x="214282" y="6357958"/>
            <a:ext cx="1161359" cy="357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5929322" y="6357958"/>
            <a:ext cx="953774" cy="335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149"/>
          <a:stretch/>
        </p:blipFill>
        <p:spPr bwMode="auto">
          <a:xfrm>
            <a:off x="4714876" y="6357958"/>
            <a:ext cx="1168088" cy="323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2571736" y="6357958"/>
            <a:ext cx="972136" cy="342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343"/>
          <a:stretch/>
        </p:blipFill>
        <p:spPr bwMode="auto">
          <a:xfrm>
            <a:off x="3643306" y="6357958"/>
            <a:ext cx="1071570" cy="340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285852" y="857232"/>
            <a:ext cx="6858048" cy="4714908"/>
          </a:xfrm>
          <a:prstGeom prst="rect">
            <a:avLst/>
          </a:prstGeom>
          <a:solidFill>
            <a:srgbClr val="192B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gl-ES" b="1" dirty="0">
                <a:solidFill>
                  <a:schemeClr val="bg1"/>
                </a:solidFill>
                <a:latin typeface="Candara" pitchFamily="34" charset="0"/>
              </a:rPr>
              <a:t>Indicadores de proceso</a:t>
            </a:r>
          </a:p>
          <a:p>
            <a:endParaRPr lang="gl-ES" b="1" dirty="0">
              <a:solidFill>
                <a:schemeClr val="bg1"/>
              </a:solidFill>
              <a:latin typeface="Candara" pitchFamily="34" charset="0"/>
            </a:endParaRPr>
          </a:p>
          <a:p>
            <a:r>
              <a:rPr lang="gl-ES" dirty="0">
                <a:solidFill>
                  <a:schemeClr val="bg1"/>
                </a:solidFill>
                <a:latin typeface="Candara" pitchFamily="34" charset="0"/>
              </a:rPr>
              <a:t>Estamos a facer o que dixemos que fariamos?</a:t>
            </a:r>
          </a:p>
          <a:p>
            <a:r>
              <a:rPr lang="gl-ES" dirty="0">
                <a:solidFill>
                  <a:schemeClr val="bg1"/>
                </a:solidFill>
                <a:latin typeface="Candara" pitchFamily="34" charset="0"/>
              </a:rPr>
              <a:t>Grao de aplicación: </a:t>
            </a:r>
          </a:p>
          <a:p>
            <a:r>
              <a:rPr lang="gl-ES" dirty="0">
                <a:solidFill>
                  <a:schemeClr val="bg1"/>
                </a:solidFill>
                <a:latin typeface="Candara" pitchFamily="34" charset="0"/>
              </a:rPr>
              <a:t>Fíxose o programado (exemplo = 35 sesións programadas 100% e fixéronse 25 sesións reais 71,4% do programado) En ocasións para revisar o proceso basta con si/non se fixo, </a:t>
            </a:r>
            <a:r>
              <a:rPr lang="gl-ES" b="1" dirty="0">
                <a:solidFill>
                  <a:srgbClr val="C00000"/>
                </a:solidFill>
                <a:latin typeface="Candara" pitchFamily="34" charset="0"/>
              </a:rPr>
              <a:t>sen necesitar indicador</a:t>
            </a:r>
          </a:p>
          <a:p>
            <a:r>
              <a:rPr lang="gl-ES" dirty="0">
                <a:solidFill>
                  <a:schemeClr val="bg1"/>
                </a:solidFill>
                <a:latin typeface="Candara" pitchFamily="34" charset="0"/>
              </a:rPr>
              <a:t>O importante é tomar decisións.</a:t>
            </a:r>
          </a:p>
          <a:p>
            <a:endParaRPr lang="es-ES_tradnl" b="1" dirty="0">
              <a:solidFill>
                <a:schemeClr val="bg1"/>
              </a:solidFill>
              <a:latin typeface="Candara" pitchFamily="34" charset="0"/>
            </a:endParaRPr>
          </a:p>
          <a:p>
            <a:endParaRPr lang="es-ES_tradnl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es-ES_tradnl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es-ES_tradnl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es-ES_tradnl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es-ES_tradnl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es-ES_tradnl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es-ES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49561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49"/>
          <a:stretch/>
        </p:blipFill>
        <p:spPr bwMode="auto">
          <a:xfrm>
            <a:off x="7072330" y="6357958"/>
            <a:ext cx="1785950" cy="381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1428728" y="6357958"/>
            <a:ext cx="1024025" cy="360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49"/>
          <a:stretch/>
        </p:blipFill>
        <p:spPr bwMode="auto">
          <a:xfrm>
            <a:off x="214282" y="6357958"/>
            <a:ext cx="1161359" cy="357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5929322" y="6357958"/>
            <a:ext cx="953774" cy="335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149"/>
          <a:stretch/>
        </p:blipFill>
        <p:spPr bwMode="auto">
          <a:xfrm>
            <a:off x="4714876" y="6357958"/>
            <a:ext cx="1168088" cy="323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523"/>
          <a:stretch/>
        </p:blipFill>
        <p:spPr bwMode="auto">
          <a:xfrm>
            <a:off x="2571736" y="6357958"/>
            <a:ext cx="972136" cy="342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343"/>
          <a:stretch/>
        </p:blipFill>
        <p:spPr bwMode="auto">
          <a:xfrm>
            <a:off x="3643306" y="6357958"/>
            <a:ext cx="1071570" cy="340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285852" y="857232"/>
            <a:ext cx="6858048" cy="4714908"/>
          </a:xfrm>
          <a:prstGeom prst="rect">
            <a:avLst/>
          </a:prstGeom>
          <a:solidFill>
            <a:srgbClr val="CCDA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b="1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Indicadores de proceso</a:t>
            </a:r>
          </a:p>
          <a:p>
            <a:endParaRPr lang="es-ES" b="1" dirty="0">
              <a:solidFill>
                <a:schemeClr val="tx2">
                  <a:lumMod val="75000"/>
                </a:schemeClr>
              </a:solidFill>
              <a:latin typeface="Candara" pitchFamily="34" charset="0"/>
            </a:endParaRPr>
          </a:p>
          <a:p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Estamos a </a:t>
            </a:r>
            <a:r>
              <a:rPr lang="es-ES" dirty="0" err="1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facer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 o que </a:t>
            </a:r>
            <a:r>
              <a:rPr lang="es-ES" dirty="0" err="1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dixemos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 que </a:t>
            </a:r>
            <a:r>
              <a:rPr lang="es-ES" dirty="0" err="1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fariamos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?</a:t>
            </a:r>
          </a:p>
          <a:p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Grao de aplicación: </a:t>
            </a:r>
          </a:p>
          <a:p>
            <a:r>
              <a:rPr lang="es-ES" dirty="0" err="1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Fíxose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 o programado (</a:t>
            </a:r>
            <a:r>
              <a:rPr lang="es-ES" dirty="0" err="1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exemplo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 = 35 </a:t>
            </a:r>
            <a:r>
              <a:rPr lang="es-ES" dirty="0" err="1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sesións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 programadas 100% e </a:t>
            </a:r>
            <a:r>
              <a:rPr lang="es-ES" dirty="0" err="1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fixéronse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 25 </a:t>
            </a:r>
            <a:r>
              <a:rPr lang="es-ES" dirty="0" err="1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sesións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 </a:t>
            </a:r>
            <a:r>
              <a:rPr lang="es-ES" dirty="0" err="1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reais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 71,4% do programado) En </a:t>
            </a:r>
            <a:r>
              <a:rPr lang="es-ES" dirty="0" err="1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ocasións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 para revisar o proceso basta con si/non se </a:t>
            </a:r>
            <a:r>
              <a:rPr lang="es-ES" dirty="0" err="1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fixo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, </a:t>
            </a:r>
            <a:r>
              <a:rPr lang="es-ES" b="1" dirty="0" err="1">
                <a:solidFill>
                  <a:srgbClr val="C00000"/>
                </a:solidFill>
                <a:latin typeface="Candara" pitchFamily="34" charset="0"/>
              </a:rPr>
              <a:t>sen</a:t>
            </a:r>
            <a:r>
              <a:rPr lang="es-ES" b="1" dirty="0">
                <a:solidFill>
                  <a:srgbClr val="C00000"/>
                </a:solidFill>
                <a:latin typeface="Candara" pitchFamily="34" charset="0"/>
              </a:rPr>
              <a:t> necesitar indicador</a:t>
            </a:r>
          </a:p>
          <a:p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O importante é tomar </a:t>
            </a:r>
            <a:r>
              <a:rPr lang="es-ES" dirty="0" err="1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decisións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.</a:t>
            </a:r>
          </a:p>
          <a:p>
            <a:endParaRPr lang="es-ES_tradnl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es-ES_tradnl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es-ES_tradnl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es-ES_tradnl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es-ES_tradnl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es-ES_tradnl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es-ES_tradnl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endParaRPr lang="es-ES" b="1" dirty="0">
              <a:solidFill>
                <a:schemeClr val="tx1">
                  <a:lumMod val="65000"/>
                  <a:lumOff val="35000"/>
                </a:schemeClr>
              </a:solidFill>
              <a:latin typeface="Candara" pitchFamily="34" charset="0"/>
            </a:endParaRPr>
          </a:p>
          <a:p>
            <a:pPr algn="ctr"/>
            <a:endParaRPr lang="es-ES" dirty="0"/>
          </a:p>
        </p:txBody>
      </p:sp>
      <p:cxnSp>
        <p:nvCxnSpPr>
          <p:cNvPr id="11" name="10 Conector recto de flecha"/>
          <p:cNvCxnSpPr/>
          <p:nvPr/>
        </p:nvCxnSpPr>
        <p:spPr>
          <a:xfrm rot="10800000" flipV="1">
            <a:off x="4286248" y="2857496"/>
            <a:ext cx="1428760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Elipse"/>
          <p:cNvSpPr/>
          <p:nvPr/>
        </p:nvSpPr>
        <p:spPr>
          <a:xfrm>
            <a:off x="1571604" y="3429000"/>
            <a:ext cx="3000396" cy="12858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gl-ES" b="1" dirty="0">
                <a:latin typeface="Candara" pitchFamily="34" charset="0"/>
              </a:rPr>
              <a:t>O indicador é :</a:t>
            </a:r>
          </a:p>
          <a:p>
            <a:pPr algn="ctr"/>
            <a:r>
              <a:rPr lang="gl-ES" b="1" dirty="0">
                <a:latin typeface="Candara" pitchFamily="34" charset="0"/>
              </a:rPr>
              <a:t>O/A profesor/a desenvolve a programación</a:t>
            </a:r>
          </a:p>
        </p:txBody>
      </p:sp>
    </p:spTree>
    <p:extLst>
      <p:ext uri="{BB962C8B-B14F-4D97-AF65-F5344CB8AC3E}">
        <p14:creationId xmlns:p14="http://schemas.microsoft.com/office/powerpoint/2010/main" val="17495610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</TotalTime>
  <Words>1112</Words>
  <Application>Microsoft Office PowerPoint</Application>
  <PresentationFormat>Presentación en pantalla (4:3)</PresentationFormat>
  <Paragraphs>201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tic</dc:creator>
  <cp:lastModifiedBy>direccion</cp:lastModifiedBy>
  <cp:revision>51</cp:revision>
  <dcterms:created xsi:type="dcterms:W3CDTF">2019-03-08T11:31:12Z</dcterms:created>
  <dcterms:modified xsi:type="dcterms:W3CDTF">2024-11-11T12:07:53Z</dcterms:modified>
</cp:coreProperties>
</file>