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13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12" r:id="rId55"/>
    <p:sldId id="308" r:id="rId56"/>
    <p:sldId id="309" r:id="rId57"/>
    <p:sldId id="310" r:id="rId58"/>
    <p:sldId id="311" r:id="rId59"/>
  </p:sldIdLst>
  <p:sldSz cx="12192000" cy="6858000"/>
  <p:notesSz cx="7559675" cy="10691813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entury Schoolbook" panose="02040604050505020304" pitchFamily="18" charset="0"/>
      <p:regular r:id="rId65"/>
      <p:bold r:id="rId66"/>
      <p:italic r:id="rId67"/>
      <p:boldItalic r:id="rId68"/>
    </p:embeddedFont>
    <p:embeddedFont>
      <p:font typeface="Dancing Script" panose="020B0604020202020204" charset="0"/>
      <p:regular r:id="rId69"/>
      <p:bold r:id="rId70"/>
    </p:embeddedFont>
    <p:embeddedFont>
      <p:font typeface="Oswald Light" panose="020B0604020202020204" charset="0"/>
      <p:regular r:id="rId71"/>
      <p:bold r:id="rId72"/>
    </p:embeddedFont>
    <p:embeddedFont>
      <p:font typeface="Century Gothic" panose="020B0502020202020204" pitchFamily="34" charset="0"/>
      <p:regular r:id="rId73"/>
      <p:bold r:id="rId74"/>
      <p:italic r:id="rId75"/>
      <p:boldItalic r:id="rId76"/>
    </p:embeddedFont>
    <p:embeddedFont>
      <p:font typeface="Play" panose="020B0604020202020204" charset="0"/>
      <p:regular r:id="rId77"/>
      <p:bold r:id="rId78"/>
    </p:embeddedFont>
    <p:embeddedFont>
      <p:font typeface="Limelight" panose="020B0604020202020204" charset="0"/>
      <p:regular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0" roundtripDataSignature="AMtx7mjVY17lATwsA8xKpMzmSSymBbse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7A184D-C566-49C5-92F8-63F07780218F}">
  <a:tblStyle styleId="{B07A184D-C566-49C5-92F8-63F07780218F}" styleName="Table_0">
    <a:wholeTbl>
      <a:tcTxStyle b="off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EF0"/>
          </a:solidFill>
        </a:fill>
      </a:tcStyle>
    </a:wholeTbl>
    <a:band1H>
      <a:tcTxStyle/>
      <a:tcStyle>
        <a:tcBdr/>
        <a:fill>
          <a:solidFill>
            <a:srgbClr val="CCDB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B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/>
        <a:fill>
          <a:solidFill>
            <a:srgbClr val="3891A7"/>
          </a:solidFill>
        </a:fill>
      </a:tcStyle>
    </a:lastCol>
    <a:firstCol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/>
        <a:fill>
          <a:solidFill>
            <a:srgbClr val="3891A7"/>
          </a:solidFill>
        </a:fill>
      </a:tcStyle>
    </a:firstCol>
    <a:la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3891A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3891A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10B3378-0945-4963-9EB1-DF527CB5B3F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6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font" Target="fonts/font16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a518e559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a518e55980_0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25c127ae1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25c127ae11_0_3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2659136d03_0_24:notes"/>
          <p:cNvSpPr txBox="1">
            <a:spLocks noGrp="1"/>
          </p:cNvSpPr>
          <p:nvPr>
            <p:ph type="body" idx="1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32659136d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175" y="801885"/>
            <a:ext cx="67203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9" name="Google Shape;3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Modelizar con GeoGebra elementos artísticos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Estudiar cómo se programa un semáforo, qué variables hemos de tener en cuenta, cada cuánto ha de cambiar, por qué los semáforos para peatones son distintos.</a:t>
            </a:r>
            <a:endParaRPr/>
          </a:p>
        </p:txBody>
      </p:sp>
      <p:sp>
        <p:nvSpPr>
          <p:cNvPr id="327" name="Google Shape;3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2659136d0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2659136d03_0_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8" name="Google Shape;3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Preguntas sencillas a las que responder “siempre”, “nunca” o “a veces”. Argumentar y justificar siempre.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Aprender una clasificación no es clasificar</a:t>
            </a:r>
            <a:endParaRPr/>
          </a:p>
        </p:txBody>
      </p:sp>
      <p:sp>
        <p:nvSpPr>
          <p:cNvPr id="365" name="Google Shape;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2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En un cuento matemático los polígonos viajan a la selva de Fractalia, donde la picadura de los mosquitos te provoca lesiones como las del triángulo de la derecha. Diseñan un mosquitero circular que va anclado en el “mosquicentro” y se sujeta en todos los vértices del polígono. ¿Cuáles pueden ponerse el mosquitero? ¿Qué cuadriláteros? ¿Puede el romboide? ¿Cómo ha de ser un trapecio para poder?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David compara perímetros haciendo “rodar” los polígonos sobre la mesa. ¿Se puede con cualquier polígono? </a:t>
            </a:r>
            <a:endParaRPr/>
          </a:p>
        </p:txBody>
      </p:sp>
      <p:sp>
        <p:nvSpPr>
          <p:cNvPr id="379" name="Google Shape;37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5" name="Google Shape;3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2659136d0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2659136d03_0_1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1º de ESO y GeoGebra: dibuja un rectángulo. ¿Qué pasa si mueves los vértices? ¿Cómo aseguro que siga siendo un rectángulo? ¿Qué propiedades caracterizan este tipo de polígonos? ¿Todos usan los mismos comandos?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Relación entre los ángulos indicados. Argumentación. ¿Y si es un rombo? ¿Y un trapecio?</a:t>
            </a:r>
            <a:endParaRPr/>
          </a:p>
        </p:txBody>
      </p:sp>
      <p:sp>
        <p:nvSpPr>
          <p:cNvPr id="398" name="Google Shape;39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¿Cómo conseguir la cadena más larga? Planificación, diseño de secuencias, ¿por cuál empezamos? ¿cómo seguimos? Estrategias, sistematizar</a:t>
            </a:r>
            <a:endParaRPr/>
          </a:p>
        </p:txBody>
      </p:sp>
      <p:sp>
        <p:nvSpPr>
          <p:cNvPr id="405" name="Google Shape;40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3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Conexiones entre aritmética, geometría y álgebra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3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3" name="Google Shape;44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3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Ejemplos de proyectos interdisciplinares: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¿Es más variable el clima en Vigo o en Albacete? Toma de decisiones, qué quiere decir variable, organización de datos, interpretación, selección de variables a estudiar, etc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¿Cuánto vino podemos beber si tenemos que conducir? De qué depende? Variables, parámetros, proporcionalidad, etc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0" name="Google Shape;4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3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2659136d03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2659136d03_0_15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2659136d0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2659136d03_0_16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4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Se pide a un alumno o alumna que “dicte” el cuadro a sus compañeros. Sólo puede hablar y ellos han de reproducirlo en un folio en blanco.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Después se repite la experiencia sobre una cuadrícula.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4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5c127ae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25c127ae11_0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6" name="Google Shape;50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4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4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Algunas representaciones ayudan a comprender conceptos matemáticos. Importancia de usar diferentes representaciones para facilitar la comprensión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4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Ventajas e inconvenientes de distintas representaciones. Necesidad de que el alumnado las analice y compare.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2659136d0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2659136d03_0_17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4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6" name="Google Shape;58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518e5598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a518e55980_0_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25c127ae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25c127ae11_0_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7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5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5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39" name="Google Shape;39;p65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6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hyperlink" Target="https://matematicas11235813.luismiglesias.es/2022/09/07/resolucion-de-problemas-respro-en-el-nuevo-curriculo-de-matematicas-lomloe-caracteristicas-de-los-buenos-resolutores-y-de-los-alumnos-con-dificultade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suelobajotechoaltoJAEM20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nrich.maths.org/factorsandmultiples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x.com/mike_mates/status/1874949198594150857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hyperlink" Target="https://teacher.desmos.com/activitybuilder/custom/58797d35d81a612605304b1f?lang=es&amp;collections=651ca31cf69ee59aa9e3818a,5da6476150c0c36a0caf8ffb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hyperlink" Target="https://www.dcp.edu.gov.on.ca/en/curriculum/elementary-mathematics" TargetMode="Externa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1285833" y="509575"/>
            <a:ext cx="9144000" cy="9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s-ES" dirty="0"/>
              <a:t>Haga clic para agregar título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6796675" y="5415524"/>
            <a:ext cx="4876500" cy="9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venir"/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Julio Rodríguez Taboada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venir"/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Ferrol, 16 de enero de 2025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 descr="CFR Ferro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566" y="5504025"/>
            <a:ext cx="59055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9938" y="1785500"/>
            <a:ext cx="6249226" cy="34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9" descr="Unha imaxe na que se mostra captura de pantalla, deseño, ilustración&#10;&#10;Descrición x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870" y="279718"/>
            <a:ext cx="8928100" cy="63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362080" y="365040"/>
            <a:ext cx="7822840" cy="125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Limelight"/>
              <a:buNone/>
            </a:pPr>
            <a:r>
              <a:rPr lang="es-ES">
                <a:solidFill>
                  <a:srgbClr val="C00000"/>
                </a:solidFill>
                <a:latin typeface="Limelight"/>
                <a:ea typeface="Limelight"/>
                <a:cs typeface="Limelight"/>
                <a:sym typeface="Limelight"/>
              </a:rPr>
              <a:t>¡Procesos vs</a:t>
            </a:r>
            <a:r>
              <a:rPr lang="es-ES">
                <a:solidFill>
                  <a:srgbClr val="189E35"/>
                </a:solidFill>
                <a:latin typeface="Limelight"/>
                <a:ea typeface="Limelight"/>
                <a:cs typeface="Limelight"/>
                <a:sym typeface="Limelight"/>
              </a:rPr>
              <a:t> </a:t>
            </a:r>
            <a:r>
              <a:rPr lang="es-ES" sz="4800">
                <a:solidFill>
                  <a:srgbClr val="C00000"/>
                </a:solidFill>
                <a:latin typeface="Limelight"/>
                <a:ea typeface="Limelight"/>
                <a:cs typeface="Limelight"/>
                <a:sym typeface="Limelight"/>
              </a:rPr>
              <a:t>Contenidos</a:t>
            </a:r>
            <a:r>
              <a:rPr lang="es-ES">
                <a:solidFill>
                  <a:srgbClr val="C00000"/>
                </a:solidFill>
                <a:latin typeface="Limelight"/>
                <a:ea typeface="Limelight"/>
                <a:cs typeface="Limelight"/>
                <a:sym typeface="Limelight"/>
              </a:rPr>
              <a:t>!</a:t>
            </a:r>
            <a:endParaRPr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>
            <a:spLocks noGrp="1"/>
          </p:cNvSpPr>
          <p:nvPr>
            <p:ph type="title"/>
          </p:nvPr>
        </p:nvSpPr>
        <p:spPr>
          <a:xfrm>
            <a:off x="540714" y="383625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Encuentra las diferencias...</a:t>
            </a:r>
            <a:r>
              <a:rPr lang="es-ES"/>
              <a:t> </a:t>
            </a:r>
            <a:endParaRPr/>
          </a:p>
        </p:txBody>
      </p:sp>
      <p:sp>
        <p:nvSpPr>
          <p:cNvPr id="168" name="Google Shape;168;p10"/>
          <p:cNvSpPr txBox="1">
            <a:spLocks noGrp="1"/>
          </p:cNvSpPr>
          <p:nvPr>
            <p:ph type="body" idx="1"/>
          </p:nvPr>
        </p:nvSpPr>
        <p:spPr>
          <a:xfrm>
            <a:off x="540715" y="1825560"/>
            <a:ext cx="5428445" cy="3673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24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Números</a:t>
            </a:r>
            <a:endParaRPr sz="3124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24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Álgebra</a:t>
            </a:r>
            <a:endParaRPr sz="3924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24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Funciones</a:t>
            </a:r>
            <a:endParaRPr sz="3124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24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Geometría</a:t>
            </a:r>
            <a:endParaRPr sz="3924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24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Estadística</a:t>
            </a:r>
            <a:endParaRPr sz="3924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24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Cálculo de Probabilidades</a:t>
            </a:r>
            <a:endParaRPr sz="3124"/>
          </a:p>
        </p:txBody>
      </p:sp>
      <p:sp>
        <p:nvSpPr>
          <p:cNvPr id="169" name="Google Shape;169;p10"/>
          <p:cNvSpPr txBox="1">
            <a:spLocks noGrp="1"/>
          </p:cNvSpPr>
          <p:nvPr>
            <p:ph type="body" idx="2"/>
          </p:nvPr>
        </p:nvSpPr>
        <p:spPr>
          <a:xfrm>
            <a:off x="6994800" y="1825550"/>
            <a:ext cx="51972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Resolución de problemas</a:t>
            </a:r>
            <a:endParaRPr sz="31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Razonamiento y prueba</a:t>
            </a:r>
            <a:endParaRPr sz="39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Conexiones</a:t>
            </a:r>
            <a:endParaRPr sz="31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Comunicación</a:t>
            </a:r>
            <a:endParaRPr sz="31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Representación</a:t>
            </a:r>
            <a:endParaRPr sz="3100"/>
          </a:p>
        </p:txBody>
      </p:sp>
      <p:pic>
        <p:nvPicPr>
          <p:cNvPr id="170" name="Google Shape;170;p10" descr="Ojo con lupa. Señal de búsqueda. Símbolo de revisión. | Vector Premi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7351" y="291790"/>
            <a:ext cx="1432933" cy="141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8626" y="2517420"/>
            <a:ext cx="1828751" cy="18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Algunos mitos </a:t>
            </a:r>
            <a:endParaRPr b="1"/>
          </a:p>
        </p:txBody>
      </p:sp>
      <p:sp>
        <p:nvSpPr>
          <p:cNvPr id="177" name="Google Shape;177;p12"/>
          <p:cNvSpPr txBox="1">
            <a:spLocks noGrp="1"/>
          </p:cNvSpPr>
          <p:nvPr>
            <p:ph type="body" idx="1"/>
          </p:nvPr>
        </p:nvSpPr>
        <p:spPr>
          <a:xfrm>
            <a:off x="0" y="1690700"/>
            <a:ext cx="71466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85000" lnSpcReduction="20000"/>
          </a:bodyPr>
          <a:lstStyle/>
          <a:p>
            <a:pPr marL="457200" marR="0" lvl="0" indent="-4400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wentieth Century"/>
              <a:buChar char="•"/>
            </a:pPr>
            <a:r>
              <a:rPr lang="es-ES" sz="3600" b="0" i="0" u="none" strike="noStrike" cap="none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El contenido pierde protagonismo.​</a:t>
            </a:r>
            <a:endParaRPr sz="3600" b="0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marR="0" lvl="0" indent="-4400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wentieth Century"/>
              <a:buChar char="•"/>
            </a:pPr>
            <a:r>
              <a:rPr lang="es-ES" sz="3600" b="0" i="0" u="none" strike="noStrike" cap="none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Falta de trabajo procedimental.​</a:t>
            </a:r>
            <a:endParaRPr dirty="0"/>
          </a:p>
          <a:p>
            <a:pPr marL="457200" marR="0" lvl="0" indent="-4400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wentieth Century"/>
              <a:buChar char="•"/>
            </a:pPr>
            <a:r>
              <a:rPr lang="es-ES" sz="3600" b="0" i="0" u="none" strike="noStrike" cap="none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 todo el alumnado es capaz.​</a:t>
            </a:r>
            <a:endParaRPr dirty="0"/>
          </a:p>
          <a:p>
            <a:pPr marL="457200" marR="0" lvl="0" indent="-4400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wentieth Century"/>
              <a:buChar char="•"/>
            </a:pPr>
            <a:r>
              <a:rPr lang="es-ES" sz="3600" b="0" i="0" u="none" strike="noStrike" cap="none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El nivel baja.​</a:t>
            </a:r>
            <a:endParaRPr dirty="0"/>
          </a:p>
          <a:p>
            <a:pPr marL="457200" marR="0" lvl="0" indent="-4400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wentieth Century"/>
              <a:buChar char="•"/>
            </a:pPr>
            <a:r>
              <a:rPr lang="es-ES" sz="3600" b="0" i="0" u="none" strike="noStrike" cap="none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Necesidad de más tiempo.​</a:t>
            </a:r>
            <a:endParaRPr dirty="0"/>
          </a:p>
          <a:p>
            <a:pPr marL="457200" marR="0" lvl="0" indent="-4400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wentieth Century"/>
              <a:buChar char="•"/>
            </a:pPr>
            <a:r>
              <a:rPr lang="es-ES" sz="3600" b="0" i="0" u="none" strike="noStrike" cap="none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Alumnado y familias prefieren “lo de siempre”.​</a:t>
            </a:r>
            <a:endParaRPr sz="3600" b="0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78" name="Google Shape;17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700" y="2086800"/>
            <a:ext cx="5774675" cy="35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 descr="Unha imaxe na que se mostra texto, letra, Fonte, número&#10;&#10;Descrición x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7250" y="373300"/>
            <a:ext cx="5328575" cy="37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 descr="Unha imaxe na que se mostra esbozo, debuxar, arte, cadro&#10;&#10;Descrición x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443" y="1075720"/>
            <a:ext cx="4694073" cy="471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6782" y="4394550"/>
            <a:ext cx="5129500" cy="19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"/>
          <p:cNvSpPr txBox="1">
            <a:spLocks noGrp="1"/>
          </p:cNvSpPr>
          <p:nvPr>
            <p:ph type="title" idx="4294967295"/>
          </p:nvPr>
        </p:nvSpPr>
        <p:spPr>
          <a:xfrm>
            <a:off x="686525" y="194725"/>
            <a:ext cx="10515600" cy="107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Del </a:t>
            </a:r>
            <a:r>
              <a:rPr lang="es-ES" b="1" dirty="0">
                <a:latin typeface="Twentieth Century"/>
                <a:ea typeface="Twentieth Century"/>
                <a:cs typeface="Twentieth Century"/>
                <a:sym typeface="Twentieth Century"/>
              </a:rPr>
              <a:t>blanco y negro al </a:t>
            </a:r>
            <a:r>
              <a:rPr lang="es-ES" b="1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color</a:t>
            </a:r>
            <a:endParaRPr sz="4400" b="1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2" name="Google Shape;192;p6"/>
          <p:cNvSpPr txBox="1">
            <a:spLocks noGrp="1"/>
          </p:cNvSpPr>
          <p:nvPr>
            <p:ph type="body" idx="4294967295"/>
          </p:nvPr>
        </p:nvSpPr>
        <p:spPr>
          <a:xfrm>
            <a:off x="0" y="1150938"/>
            <a:ext cx="515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BLANCO Y NEGRO</a:t>
            </a:r>
            <a:endParaRPr sz="32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3" name="Google Shape;193;p6"/>
          <p:cNvSpPr txBox="1">
            <a:spLocks noGrp="1"/>
          </p:cNvSpPr>
          <p:nvPr>
            <p:ph type="body" idx="4294967295"/>
          </p:nvPr>
        </p:nvSpPr>
        <p:spPr>
          <a:xfrm>
            <a:off x="7008813" y="1150938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rgbClr val="0070C0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  <a:r>
              <a:rPr lang="es-ES" sz="3200" b="1" i="0" u="none" strike="noStrike" cap="none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O</a:t>
            </a:r>
            <a:r>
              <a:rPr lang="es-ES" sz="3200" b="1" i="0" u="none" strike="noStrike" cap="none">
                <a:solidFill>
                  <a:srgbClr val="00B050"/>
                </a:solidFill>
                <a:latin typeface="Avenir"/>
                <a:ea typeface="Avenir"/>
                <a:cs typeface="Avenir"/>
                <a:sym typeface="Avenir"/>
              </a:rPr>
              <a:t>L</a:t>
            </a:r>
            <a:r>
              <a:rPr lang="es-ES" sz="3200" b="1" i="0" u="none" strike="noStrike" cap="none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O</a:t>
            </a:r>
            <a:r>
              <a:rPr lang="es-ES" sz="3200" b="1" i="0" u="none" strike="noStrike" cap="non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R</a:t>
            </a:r>
            <a:endParaRPr sz="32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160" y="2057400"/>
            <a:ext cx="4267800" cy="22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840" y="4347000"/>
            <a:ext cx="4267800" cy="179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 descr="Jugando-con-matemáticas | Taller práctico “Materiales manipu… | Flick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9205" y="2466350"/>
            <a:ext cx="5182920" cy="3456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 txBox="1">
            <a:spLocks noGrp="1"/>
          </p:cNvSpPr>
          <p:nvPr>
            <p:ph type="title"/>
          </p:nvPr>
        </p:nvSpPr>
        <p:spPr>
          <a:xfrm>
            <a:off x="489240" y="297720"/>
            <a:ext cx="1089612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sz="4400" b="1" strike="noStrik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Competencias específicas. Procesos matemáticos</a:t>
            </a:r>
            <a:endParaRPr sz="4400" b="1" strike="noStrik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202" name="Google Shape;202;p8"/>
          <p:cNvGrpSpPr/>
          <p:nvPr/>
        </p:nvGrpSpPr>
        <p:grpSpPr>
          <a:xfrm>
            <a:off x="1921272" y="1623300"/>
            <a:ext cx="7516159" cy="4869295"/>
            <a:chOff x="10032" y="4020"/>
            <a:chExt cx="7516159" cy="4869295"/>
          </a:xfrm>
        </p:grpSpPr>
        <p:sp>
          <p:nvSpPr>
            <p:cNvPr id="203" name="Google Shape;203;p8"/>
            <p:cNvSpPr/>
            <p:nvPr/>
          </p:nvSpPr>
          <p:spPr>
            <a:xfrm>
              <a:off x="10032" y="4187"/>
              <a:ext cx="2191566" cy="1509989"/>
            </a:xfrm>
            <a:prstGeom prst="roundRect">
              <a:avLst>
                <a:gd name="adj" fmla="val 16667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370961" y="1514010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 txBox="1"/>
            <p:nvPr/>
          </p:nvSpPr>
          <p:spPr>
            <a:xfrm>
              <a:off x="370961" y="1514010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r>
                <a:rPr lang="es-ES" sz="21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Resolución de problemas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2781776" y="4020"/>
              <a:ext cx="2191566" cy="1509989"/>
            </a:xfrm>
            <a:prstGeom prst="roundRect">
              <a:avLst>
                <a:gd name="adj" fmla="val 16667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2781776" y="1514010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 txBox="1"/>
            <p:nvPr/>
          </p:nvSpPr>
          <p:spPr>
            <a:xfrm>
              <a:off x="2781776" y="1514010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r>
                <a:rPr lang="es-ES" sz="21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Razonamiento y prueba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92592" y="4020"/>
              <a:ext cx="2191566" cy="1509989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92592" y="1514010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 txBox="1"/>
            <p:nvPr/>
          </p:nvSpPr>
          <p:spPr>
            <a:xfrm>
              <a:off x="5192592" y="1514010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r>
                <a:rPr lang="es-ES" sz="21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Conexiones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2687997" y="2573176"/>
              <a:ext cx="2191566" cy="1509989"/>
            </a:xfrm>
            <a:prstGeom prst="roundRect">
              <a:avLst>
                <a:gd name="adj" fmla="val 16667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731324" y="4060244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 txBox="1"/>
            <p:nvPr/>
          </p:nvSpPr>
          <p:spPr>
            <a:xfrm>
              <a:off x="2731324" y="4060244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r>
                <a:rPr lang="es-ES" sz="21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Representación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309838" y="2372665"/>
              <a:ext cx="2191566" cy="1509989"/>
            </a:xfrm>
            <a:prstGeom prst="roundRect">
              <a:avLst>
                <a:gd name="adj" fmla="val 16667"/>
              </a:avLst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334625" y="3992060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 txBox="1"/>
            <p:nvPr/>
          </p:nvSpPr>
          <p:spPr>
            <a:xfrm>
              <a:off x="5334625" y="3992060"/>
              <a:ext cx="2191566" cy="8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r>
                <a:rPr lang="es-ES" sz="21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Dimensión socioafectiva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8" name="Google Shape;218;p8" descr="Building thinking classrooms – Chehalis School Distric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11240" y="4056120"/>
            <a:ext cx="2181960" cy="145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8"/>
          <p:cNvGrpSpPr/>
          <p:nvPr/>
        </p:nvGrpSpPr>
        <p:grpSpPr>
          <a:xfrm>
            <a:off x="1911240" y="5595480"/>
            <a:ext cx="2191320" cy="812880"/>
            <a:chOff x="1911240" y="5595480"/>
            <a:chExt cx="2191320" cy="812880"/>
          </a:xfrm>
        </p:grpSpPr>
        <p:sp>
          <p:nvSpPr>
            <p:cNvPr id="220" name="Google Shape;220;p8"/>
            <p:cNvSpPr/>
            <p:nvPr/>
          </p:nvSpPr>
          <p:spPr>
            <a:xfrm>
              <a:off x="1911240" y="5595480"/>
              <a:ext cx="2191320" cy="812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1911240" y="5595480"/>
              <a:ext cx="2191320" cy="812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400" tIns="149400" rIns="14940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s-ES" sz="21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Comunicación</a:t>
              </a: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 txBox="1">
            <a:spLocks noGrp="1"/>
          </p:cNvSpPr>
          <p:nvPr>
            <p:ph type="title"/>
          </p:nvPr>
        </p:nvSpPr>
        <p:spPr>
          <a:xfrm>
            <a:off x="47735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sz="4400" b="1" strike="noStrik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Procesos matemáticos en el aula</a:t>
            </a:r>
            <a:endParaRPr sz="4400" b="1" strike="noStrik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7" name="Google Shape;227;p14"/>
          <p:cNvSpPr txBox="1">
            <a:spLocks noGrp="1"/>
          </p:cNvSpPr>
          <p:nvPr>
            <p:ph type="body" idx="1"/>
          </p:nvPr>
        </p:nvSpPr>
        <p:spPr>
          <a:xfrm>
            <a:off x="477350" y="1073150"/>
            <a:ext cx="10876200" cy="53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“Presentes” en leyes anteriores.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580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s-ES" sz="2400" b="0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Bloque 1 LOMCE</a:t>
            </a:r>
            <a:endParaRPr sz="2400" b="0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580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s-ES" sz="2400" b="0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Resolución de problemas (a partir de la LOGSE)</a:t>
            </a:r>
            <a:endParaRPr sz="2400" b="0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00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Trabajo conjunto de procesos a través de los saberes.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00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Explicitar los objetivos de las tareas.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00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Obligación de evaluarlos.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580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s-ES" sz="2400" b="0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Definir y describir niveles de logro.</a:t>
            </a:r>
            <a:endParaRPr sz="2400" b="0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580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s-ES" sz="2400" b="0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Evaluación de procesos ≠ Evaluación de contenidos</a:t>
            </a:r>
            <a:endParaRPr sz="2400" b="0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wentieth Century"/>
              <a:buNone/>
            </a:pP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wentieth Century"/>
              <a:buNone/>
            </a:pP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228" name="Google Shape;228;p14"/>
          <p:cNvGrpSpPr/>
          <p:nvPr/>
        </p:nvGrpSpPr>
        <p:grpSpPr>
          <a:xfrm>
            <a:off x="8595720" y="3729960"/>
            <a:ext cx="3042720" cy="2374560"/>
            <a:chOff x="8595720" y="3729960"/>
            <a:chExt cx="3042720" cy="2374560"/>
          </a:xfrm>
        </p:grpSpPr>
        <p:pic>
          <p:nvPicPr>
            <p:cNvPr id="229" name="Google Shape;229;p14" descr="Imagen principa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8595720" y="3729960"/>
              <a:ext cx="3042720" cy="2374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14"/>
            <p:cNvSpPr/>
            <p:nvPr/>
          </p:nvSpPr>
          <p:spPr>
            <a:xfrm>
              <a:off x="8771400" y="3882600"/>
              <a:ext cx="2072160" cy="828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ES" sz="1200" b="1" i="0" u="none" strike="noStrike" cap="none">
                  <a:solidFill>
                    <a:schemeClr val="dk1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¿Qué hay de nuevo, viejo?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 txBox="1">
            <a:spLocks noGrp="1"/>
          </p:cNvSpPr>
          <p:nvPr>
            <p:ph type="title"/>
          </p:nvPr>
        </p:nvSpPr>
        <p:spPr>
          <a:xfrm>
            <a:off x="1991544" y="404664"/>
            <a:ext cx="74676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 dirty="0"/>
              <a:t>Resolución de problemas</a:t>
            </a:r>
            <a:endParaRPr b="1" dirty="0"/>
          </a:p>
        </p:txBody>
      </p:sp>
      <p:grpSp>
        <p:nvGrpSpPr>
          <p:cNvPr id="236" name="Google Shape;236;p15"/>
          <p:cNvGrpSpPr/>
          <p:nvPr/>
        </p:nvGrpSpPr>
        <p:grpSpPr>
          <a:xfrm>
            <a:off x="1981200" y="1431937"/>
            <a:ext cx="7715200" cy="4950720"/>
            <a:chOff x="0" y="91168"/>
            <a:chExt cx="7715200" cy="4950720"/>
          </a:xfrm>
        </p:grpSpPr>
        <p:sp>
          <p:nvSpPr>
            <p:cNvPr id="237" name="Google Shape;237;p15"/>
            <p:cNvSpPr/>
            <p:nvPr/>
          </p:nvSpPr>
          <p:spPr>
            <a:xfrm>
              <a:off x="0" y="91168"/>
              <a:ext cx="7715200" cy="2077919"/>
            </a:xfrm>
            <a:prstGeom prst="roundRect">
              <a:avLst>
                <a:gd name="adj" fmla="val 16667"/>
              </a:avLst>
            </a:prstGeom>
            <a:solidFill>
              <a:srgbClr val="20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5"/>
            <p:cNvSpPr txBox="1"/>
            <p:nvPr/>
          </p:nvSpPr>
          <p:spPr>
            <a:xfrm>
              <a:off x="101436" y="192604"/>
              <a:ext cx="7512328" cy="1875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venir"/>
                <a:buNone/>
              </a:pPr>
              <a:r>
                <a:rPr lang="es-ES" sz="24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Interpretar</a:t>
              </a:r>
              <a:r>
                <a:rPr lang="es-ES" sz="24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, </a:t>
              </a:r>
              <a:r>
                <a:rPr lang="es-ES" sz="24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modelizar</a:t>
              </a:r>
              <a:r>
                <a:rPr lang="es-ES" sz="24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y resolver</a:t>
              </a:r>
              <a:r>
                <a:rPr lang="es-ES" sz="24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problemas de la vida cotidiana y propios de las matemáticas aplicando diferentes </a:t>
              </a:r>
              <a:r>
                <a:rPr lang="es-ES" sz="2400" b="0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estrategias</a:t>
              </a:r>
              <a:r>
                <a:rPr lang="es-ES" sz="24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y formas de </a:t>
              </a:r>
              <a:r>
                <a:rPr lang="es-ES" sz="2400" b="0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razonamiento</a:t>
              </a:r>
              <a:r>
                <a:rPr lang="es-ES" sz="24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para explorar distintas maneras de proceder y obtener posibles soluciones.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0" y="2169088"/>
              <a:ext cx="7715200" cy="39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5"/>
            <p:cNvSpPr txBox="1"/>
            <p:nvPr/>
          </p:nvSpPr>
          <p:spPr>
            <a:xfrm>
              <a:off x="0" y="2169088"/>
              <a:ext cx="7715200" cy="39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4950" tIns="30475" rIns="170675" bIns="304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venir"/>
                <a:buChar char="•"/>
              </a:pPr>
              <a:r>
                <a:rPr lang="es-ES" sz="19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COMPETENCIA ESPECÍFICA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0" y="2566528"/>
              <a:ext cx="7715200" cy="2077919"/>
            </a:xfrm>
            <a:prstGeom prst="roundRect">
              <a:avLst>
                <a:gd name="adj" fmla="val 16667"/>
              </a:avLst>
            </a:prstGeom>
            <a:solidFill>
              <a:srgbClr val="20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5"/>
            <p:cNvSpPr txBox="1"/>
            <p:nvPr/>
          </p:nvSpPr>
          <p:spPr>
            <a:xfrm>
              <a:off x="101436" y="2667964"/>
              <a:ext cx="7512328" cy="1875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venir"/>
                <a:buNone/>
              </a:pPr>
              <a:r>
                <a:rPr lang="es-ES" sz="24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Analizar</a:t>
              </a:r>
              <a:r>
                <a:rPr lang="es-ES" sz="24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las soluciones de un problema usando diferentes técnicas y herramientas </a:t>
              </a:r>
              <a:r>
                <a:rPr lang="es-ES" sz="24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evaluando</a:t>
              </a:r>
              <a:r>
                <a:rPr lang="es-ES" sz="24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las respuestas obtenidas para </a:t>
              </a:r>
              <a:r>
                <a:rPr lang="es-ES" sz="24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verificar su </a:t>
              </a:r>
              <a:r>
                <a:rPr lang="es-ES" sz="24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validez</a:t>
              </a:r>
              <a:r>
                <a:rPr lang="es-ES" sz="24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s-ES" sz="24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 </a:t>
              </a:r>
              <a:r>
                <a:rPr lang="es-ES" sz="24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idoneidad</a:t>
              </a:r>
              <a:r>
                <a:rPr lang="es-ES" sz="24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desde un punto de vista matemático y su repercusión global.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0" y="4644448"/>
              <a:ext cx="7715200" cy="39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5"/>
            <p:cNvSpPr txBox="1"/>
            <p:nvPr/>
          </p:nvSpPr>
          <p:spPr>
            <a:xfrm>
              <a:off x="0" y="4644448"/>
              <a:ext cx="7715200" cy="39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4950" tIns="30475" rIns="170675" bIns="304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venir"/>
                <a:buChar char="•"/>
              </a:pPr>
              <a:r>
                <a:rPr lang="es-ES" sz="19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COMPETENCIA ESPECÍFICA 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"/>
          <p:cNvSpPr txBox="1">
            <a:spLocks noGrp="1"/>
          </p:cNvSpPr>
          <p:nvPr>
            <p:ph type="title"/>
          </p:nvPr>
        </p:nvSpPr>
        <p:spPr>
          <a:xfrm>
            <a:off x="838080" y="333000"/>
            <a:ext cx="10515240" cy="83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sz="4400" b="0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Resolución de problemas</a:t>
            </a:r>
            <a:endParaRPr sz="4400" b="0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0" name="Google Shape;250;p16"/>
          <p:cNvSpPr txBox="1">
            <a:spLocks noGrp="1"/>
          </p:cNvSpPr>
          <p:nvPr>
            <p:ph type="body" idx="1"/>
          </p:nvPr>
        </p:nvSpPr>
        <p:spPr>
          <a:xfrm>
            <a:off x="899975" y="4251950"/>
            <a:ext cx="10515300" cy="2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¿Qué es un problema?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¿Por qué enseñar a resolver problemas?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</a:t>
            </a:r>
            <a:r>
              <a:rPr lang="es-ES">
                <a:latin typeface="Avenir"/>
                <a:ea typeface="Avenir"/>
                <a:cs typeface="Avenir"/>
                <a:sym typeface="Avenir"/>
              </a:rPr>
              <a:t>Se puede</a:t>
            </a: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enseñar a resolver problemas? ¿</a:t>
            </a:r>
            <a:r>
              <a:rPr lang="es-ES">
                <a:latin typeface="Avenir"/>
                <a:ea typeface="Avenir"/>
                <a:cs typeface="Avenir"/>
                <a:sym typeface="Avenir"/>
              </a:rPr>
              <a:t>Cómo</a:t>
            </a: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wentieth Century"/>
              <a:buNone/>
            </a:pP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1" name="Google Shape;251;p16" descr="Imagen de la viñeta: Mafalda 10 - 122 (122 de 160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825" y="1250200"/>
            <a:ext cx="9089150" cy="25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"/>
          <p:cNvSpPr txBox="1">
            <a:spLocks noGrp="1"/>
          </p:cNvSpPr>
          <p:nvPr>
            <p:ph type="title"/>
          </p:nvPr>
        </p:nvSpPr>
        <p:spPr>
          <a:xfrm>
            <a:off x="838075" y="365048"/>
            <a:ext cx="105153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sz="4400" b="0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¿Qué es un problema? (y qué no lo es...)</a:t>
            </a:r>
            <a:endParaRPr sz="4400" b="0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7" name="Google Shape;257;p17"/>
          <p:cNvSpPr txBox="1">
            <a:spLocks noGrp="1"/>
          </p:cNvSpPr>
          <p:nvPr>
            <p:ph type="body" idx="1"/>
          </p:nvPr>
        </p:nvSpPr>
        <p:spPr>
          <a:xfrm>
            <a:off x="6172200" y="3938400"/>
            <a:ext cx="5433840" cy="223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339" lnSpcReduction="10000"/>
          </a:bodyPr>
          <a:lstStyle/>
          <a:p>
            <a:pPr marL="228600" marR="0" lvl="0" indent="-22863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¿Qué tipo de huellas podemos dejar con las figuras anteriores? 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31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¿Todas se diferencian de las demás?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31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¿Puedes reconocer una figura a partir de las huellas que deja?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8" name="Google Shape;258;p17" descr="Problemas de Matemáticas para Niños con Sumas y Restas (2019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679" y="1297172"/>
            <a:ext cx="4357516" cy="532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7"/>
          <p:cNvPicPr preferRelativeResize="0"/>
          <p:nvPr/>
        </p:nvPicPr>
        <p:blipFill rotWithShape="1">
          <a:blip r:embed="rId4">
            <a:alphaModFix/>
          </a:blip>
          <a:srcRect l="14402" t="30572" r="16833" b="21727"/>
          <a:stretch/>
        </p:blipFill>
        <p:spPr>
          <a:xfrm>
            <a:off x="6376680" y="1690560"/>
            <a:ext cx="4699080" cy="173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2a518e5598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750" y="446300"/>
            <a:ext cx="5400675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a518e5598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9987" y="384400"/>
            <a:ext cx="5316839" cy="29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a518e5598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750" y="3563675"/>
            <a:ext cx="68199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a518e55980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0718" y="3627212"/>
            <a:ext cx="3874681" cy="27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88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sz="4400" b="1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 resolución de problemas en el aula</a:t>
            </a:r>
            <a:endParaRPr sz="4400" b="1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5" name="Google Shape;265;p18"/>
          <p:cNvSpPr txBox="1">
            <a:spLocks noGrp="1"/>
          </p:cNvSpPr>
          <p:nvPr>
            <p:ph type="body" idx="1"/>
          </p:nvPr>
        </p:nvSpPr>
        <p:spPr>
          <a:xfrm>
            <a:off x="838075" y="1632950"/>
            <a:ext cx="10458000" cy="50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marR="0" lvl="0" indent="-2242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Tomar conciencia y gestionar procesos de razonamiento.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4218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Importancia de la fase de revisión.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4218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Desarrollar pensamiento crítico.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4218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Generar ideas y recursos personales.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4218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Desarrollar la creatividad. Pensamiento flexible.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4218" algn="l" rtl="0">
              <a:lnSpc>
                <a:spcPct val="15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Afrontar y superar bloqueos y obstáculos. 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wentieth Century"/>
              <a:buNone/>
            </a:pPr>
            <a:endParaRPr sz="2500" b="0" i="1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venir"/>
              <a:buNone/>
            </a:pPr>
            <a:r>
              <a:rPr lang="es-ES" sz="2500" b="0" i="1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Seminario Federal sobre Resolución de Problemas (FESPM, 2017) </a:t>
            </a:r>
            <a:endParaRPr sz="2500" b="0" i="1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None/>
            </a:pP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 dirty="0"/>
              <a:t>¿Cómo enseñar a resolver problemas?</a:t>
            </a:r>
            <a:endParaRPr b="1" dirty="0"/>
          </a:p>
        </p:txBody>
      </p:sp>
      <p:sp>
        <p:nvSpPr>
          <p:cNvPr id="271" name="Google Shape;271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wentieth Century"/>
              <a:buNone/>
            </a:pPr>
            <a:endParaRPr dirty="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endParaRPr sz="4400" b="0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72" name="Google Shape;2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9842" y="1330511"/>
            <a:ext cx="3877000" cy="38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0903" y="5342448"/>
            <a:ext cx="3239653" cy="12464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1009055" y="1473077"/>
            <a:ext cx="649860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Clr>
                <a:schemeClr val="dk1"/>
              </a:buClr>
              <a:buSzPts val="2800"/>
              <a:buChar char="•"/>
            </a:pPr>
            <a:r>
              <a:rPr lang="es-ES" sz="2800" dirty="0">
                <a:latin typeface="Twentieth Century"/>
                <a:ea typeface="Twentieth Century"/>
                <a:cs typeface="Twentieth Century"/>
                <a:sym typeface="Twentieth Century"/>
              </a:rPr>
              <a:t>Identificar características de un buen </a:t>
            </a:r>
            <a:r>
              <a:rPr lang="es-ES" sz="2800" dirty="0" err="1">
                <a:latin typeface="Twentieth Century"/>
                <a:ea typeface="Twentieth Century"/>
                <a:cs typeface="Twentieth Century"/>
                <a:sym typeface="Twentieth Century"/>
              </a:rPr>
              <a:t>resolutor</a:t>
            </a:r>
            <a:r>
              <a:rPr lang="es-ES" sz="2800" dirty="0">
                <a:latin typeface="Twentieth Century"/>
                <a:ea typeface="Twentieth Century"/>
                <a:cs typeface="Twentieth Century"/>
                <a:sym typeface="Twentieth Century"/>
              </a:rPr>
              <a:t> de problemas</a:t>
            </a:r>
            <a:endParaRPr lang="es-ES" sz="2800" dirty="0"/>
          </a:p>
          <a:p>
            <a:pPr marL="571500" lvl="0" indent="-571500">
              <a:lnSpc>
                <a:spcPct val="150000"/>
              </a:lnSpc>
              <a:buClr>
                <a:schemeClr val="dk1"/>
              </a:buClr>
              <a:buSzPts val="2800"/>
              <a:buChar char="•"/>
            </a:pPr>
            <a:r>
              <a:rPr lang="es-ES" sz="2800" dirty="0">
                <a:latin typeface="Twentieth Century"/>
                <a:ea typeface="Twentieth Century"/>
                <a:cs typeface="Twentieth Century"/>
                <a:sym typeface="Twentieth Century"/>
              </a:rPr>
              <a:t>Identificar dificultades en el alumnado.</a:t>
            </a:r>
            <a:endParaRPr lang="es-ES" sz="2800" dirty="0"/>
          </a:p>
          <a:p>
            <a:pPr marL="571500" lvl="0" indent="-571500">
              <a:lnSpc>
                <a:spcPct val="150000"/>
              </a:lnSpc>
              <a:buClr>
                <a:schemeClr val="dk1"/>
              </a:buClr>
              <a:buSzPts val="2800"/>
              <a:buChar char="•"/>
            </a:pPr>
            <a:r>
              <a:rPr lang="es-ES" sz="2800" dirty="0">
                <a:latin typeface="Twentieth Century"/>
                <a:ea typeface="Twentieth Century"/>
                <a:cs typeface="Twentieth Century"/>
                <a:sym typeface="Twentieth Century"/>
              </a:rPr>
              <a:t>Selección de estrategias/heurísticos.</a:t>
            </a:r>
            <a:endParaRPr lang="es-ES" sz="2800" dirty="0"/>
          </a:p>
          <a:p>
            <a:pPr marL="571500" lvl="0" indent="-571500">
              <a:lnSpc>
                <a:spcPct val="150000"/>
              </a:lnSpc>
              <a:buClr>
                <a:schemeClr val="dk1"/>
              </a:buClr>
              <a:buSzPts val="2800"/>
              <a:buChar char="•"/>
            </a:pPr>
            <a:r>
              <a:rPr lang="es-ES" sz="2800" dirty="0">
                <a:latin typeface="Twentieth Century"/>
                <a:ea typeface="Twentieth Century"/>
                <a:cs typeface="Twentieth Century"/>
                <a:sym typeface="Twentieth Century"/>
              </a:rPr>
              <a:t>Elección de actividades adecuadas.</a:t>
            </a:r>
            <a:endParaRPr lang="es-ES" sz="2800" dirty="0"/>
          </a:p>
          <a:p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"/>
          <p:cNvSpPr txBox="1">
            <a:spLocks noGrp="1"/>
          </p:cNvSpPr>
          <p:nvPr>
            <p:ph type="title"/>
          </p:nvPr>
        </p:nvSpPr>
        <p:spPr>
          <a:xfrm>
            <a:off x="838380" y="47169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 dirty="0"/>
              <a:t>Estrategias - heurísticos - actividades</a:t>
            </a:r>
            <a:endParaRPr b="1" dirty="0"/>
          </a:p>
        </p:txBody>
      </p:sp>
      <p:pic>
        <p:nvPicPr>
          <p:cNvPr id="279" name="Google Shape;279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2870" t="38696" r="41611" b="31139"/>
          <a:stretch/>
        </p:blipFill>
        <p:spPr>
          <a:xfrm>
            <a:off x="281744" y="1366354"/>
            <a:ext cx="4952107" cy="1846016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0" name="Google Shape;280;p20"/>
          <p:cNvSpPr txBox="1">
            <a:spLocks noGrp="1"/>
          </p:cNvSpPr>
          <p:nvPr>
            <p:ph type="body" idx="2"/>
          </p:nvPr>
        </p:nvSpPr>
        <p:spPr>
          <a:xfrm>
            <a:off x="5372350" y="1234450"/>
            <a:ext cx="6455100" cy="5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Probar, experimentar con datos y condiciones.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Ensayo - error (dirigido).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Trabajo sistemático.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Buscar pautas o regularidades.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Analizar casos particulares.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Simplificar datos y condiciones.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Estudiar un problema más general.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Dividir el problema en partes.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Relacionar el problema con un análogo conocido.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Usar conceptos clave: paridad, simetría, principio del palomar.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Conectar conceptos, definiciones y representaciones.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Empezar por el final, considerar el problema resuelto.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</a:pPr>
            <a:r>
              <a:rPr lang="es-ES" sz="17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Realizar dibujos, diagramas, gráficos que ayuden en la comprensión y resolución del problema.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endParaRPr sz="17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81" name="Google Shape;281;p20"/>
          <p:cNvPicPr preferRelativeResize="0"/>
          <p:nvPr/>
        </p:nvPicPr>
        <p:blipFill rotWithShape="1">
          <a:blip r:embed="rId4">
            <a:alphaModFix/>
          </a:blip>
          <a:srcRect t="12026"/>
          <a:stretch/>
        </p:blipFill>
        <p:spPr>
          <a:xfrm>
            <a:off x="960300" y="4127229"/>
            <a:ext cx="3350443" cy="16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855" y="3973842"/>
            <a:ext cx="4219889" cy="180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838209" y="1"/>
            <a:ext cx="10515600" cy="115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 b="1" dirty="0"/>
              <a:t>Modificar tareas “tradicionales”</a:t>
            </a:r>
            <a:endParaRPr b="1" dirty="0"/>
          </a:p>
        </p:txBody>
      </p:sp>
      <p:pic>
        <p:nvPicPr>
          <p:cNvPr id="288" name="Google Shape;2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9" y="1151082"/>
            <a:ext cx="3760875" cy="37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3"/>
          <p:cNvSpPr/>
          <p:nvPr/>
        </p:nvSpPr>
        <p:spPr>
          <a:xfrm>
            <a:off x="1136438" y="4121625"/>
            <a:ext cx="3164400" cy="6369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https://lh7-rt.googleusercontent.com/slidesz/AGV_vUcc6xspO_x-uj6jzJ9nfXw0sZ3v9u-tH3oxJ60Xsjtuqa6ysNU2nIyjuephh9eo6_4e-NGNNJSQi1Uv_mOeQnzh8J3qSxa61LRlXRsUjvHd5mtkDkh-xBA1-xmkWVDg4Bp9X_LUH4U--Vn4z6P3jZAS8VXRJ2YNiu-5X4x6Oz22OuUJYOMVjUM=s2048?key=OxMpMfJNIygnK09O7mkZ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71" y="1026535"/>
            <a:ext cx="3480048" cy="32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89;p23"/>
          <p:cNvSpPr/>
          <p:nvPr/>
        </p:nvSpPr>
        <p:spPr>
          <a:xfrm>
            <a:off x="8184325" y="2428874"/>
            <a:ext cx="1175658" cy="451369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2" name="Picture 4" descr="https://lh7-rt.googleusercontent.com/slidesz/AGV_vUcfbCbbTvJS7-p9JIsMi-44xq7d7uXzrtTNPwsXsAeADfLIqX1XsXj5HyOuUSznn5lAmUcwq6c8JQf1_SMwc72ZrsMaa0K9ar09XjIOGNY3CsrhF74ESXo4kuXf_ggU4Y3cVFaq2YIwYsIEvaGLr3s=s2048?key=ns_aFqUb4kd1a7Ntpv2JZl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21" y="4200526"/>
            <a:ext cx="4509752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g325c127ae11_0_33"/>
          <p:cNvGrpSpPr/>
          <p:nvPr/>
        </p:nvGrpSpPr>
        <p:grpSpPr>
          <a:xfrm>
            <a:off x="613475" y="985150"/>
            <a:ext cx="3160075" cy="3492150"/>
            <a:chOff x="593875" y="250350"/>
            <a:chExt cx="3160075" cy="3492150"/>
          </a:xfrm>
        </p:grpSpPr>
        <p:pic>
          <p:nvPicPr>
            <p:cNvPr id="296" name="Google Shape;296;g325c127ae11_0_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3875" y="250350"/>
              <a:ext cx="3160075" cy="3090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" name="Google Shape;297;g325c127ae11_0_33"/>
            <p:cNvSpPr txBox="1"/>
            <p:nvPr/>
          </p:nvSpPr>
          <p:spPr>
            <a:xfrm>
              <a:off x="1752550" y="3340800"/>
              <a:ext cx="1118100" cy="4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dk1"/>
                  </a:solidFill>
                </a:rPr>
                <a:t>y= 2x</a:t>
              </a:r>
              <a:endParaRPr sz="2000">
                <a:solidFill>
                  <a:schemeClr val="dk1"/>
                </a:solidFill>
              </a:endParaRPr>
            </a:p>
          </p:txBody>
        </p:sp>
      </p:grpSp>
      <p:grpSp>
        <p:nvGrpSpPr>
          <p:cNvPr id="298" name="Google Shape;298;g325c127ae11_0_33"/>
          <p:cNvGrpSpPr/>
          <p:nvPr/>
        </p:nvGrpSpPr>
        <p:grpSpPr>
          <a:xfrm>
            <a:off x="4576950" y="985150"/>
            <a:ext cx="3160075" cy="3492150"/>
            <a:chOff x="593875" y="250350"/>
            <a:chExt cx="3160075" cy="3492150"/>
          </a:xfrm>
        </p:grpSpPr>
        <p:pic>
          <p:nvPicPr>
            <p:cNvPr id="299" name="Google Shape;299;g325c127ae11_0_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3875" y="250350"/>
              <a:ext cx="3160075" cy="3090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g325c127ae11_0_33"/>
            <p:cNvSpPr txBox="1"/>
            <p:nvPr/>
          </p:nvSpPr>
          <p:spPr>
            <a:xfrm>
              <a:off x="1752550" y="3340800"/>
              <a:ext cx="1118100" cy="4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dk1"/>
                  </a:solidFill>
                </a:rPr>
                <a:t>y= x/3</a:t>
              </a:r>
              <a:endParaRPr sz="2000">
                <a:solidFill>
                  <a:schemeClr val="dk1"/>
                </a:solidFill>
              </a:endParaRPr>
            </a:p>
          </p:txBody>
        </p:sp>
      </p:grpSp>
      <p:grpSp>
        <p:nvGrpSpPr>
          <p:cNvPr id="301" name="Google Shape;301;g325c127ae11_0_33"/>
          <p:cNvGrpSpPr/>
          <p:nvPr/>
        </p:nvGrpSpPr>
        <p:grpSpPr>
          <a:xfrm>
            <a:off x="8319475" y="985150"/>
            <a:ext cx="3160075" cy="3492150"/>
            <a:chOff x="593875" y="250350"/>
            <a:chExt cx="3160075" cy="3492150"/>
          </a:xfrm>
        </p:grpSpPr>
        <p:pic>
          <p:nvPicPr>
            <p:cNvPr id="302" name="Google Shape;302;g325c127ae11_0_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3875" y="250350"/>
              <a:ext cx="3160075" cy="3090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g325c127ae11_0_33"/>
            <p:cNvSpPr txBox="1"/>
            <p:nvPr/>
          </p:nvSpPr>
          <p:spPr>
            <a:xfrm>
              <a:off x="1752550" y="3340800"/>
              <a:ext cx="1118100" cy="4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dk1"/>
                  </a:solidFill>
                </a:rPr>
                <a:t>y= 0,5x</a:t>
              </a:r>
              <a:endParaRPr sz="2000">
                <a:solidFill>
                  <a:schemeClr val="dk1"/>
                </a:solidFill>
              </a:endParaRPr>
            </a:p>
          </p:txBody>
        </p:sp>
      </p:grpSp>
      <p:sp>
        <p:nvSpPr>
          <p:cNvPr id="304" name="Google Shape;304;g325c127ae11_0_33"/>
          <p:cNvSpPr txBox="1"/>
          <p:nvPr/>
        </p:nvSpPr>
        <p:spPr>
          <a:xfrm>
            <a:off x="1557750" y="5104300"/>
            <a:ext cx="9180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</a:rPr>
              <a:t>Preguntas diferentes nos llevarán a resultados diferentes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 txBox="1">
            <a:spLocks noGrp="1"/>
          </p:cNvSpPr>
          <p:nvPr>
            <p:ph type="title"/>
          </p:nvPr>
        </p:nvSpPr>
        <p:spPr>
          <a:xfrm>
            <a:off x="838200" y="78375"/>
            <a:ext cx="105156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Un problema de medida…</a:t>
            </a:r>
            <a:endParaRPr b="1"/>
          </a:p>
        </p:txBody>
      </p:sp>
      <p:graphicFrame>
        <p:nvGraphicFramePr>
          <p:cNvPr id="310" name="Google Shape;310;p21"/>
          <p:cNvGraphicFramePr/>
          <p:nvPr/>
        </p:nvGraphicFramePr>
        <p:xfrm>
          <a:off x="1427100" y="1301594"/>
          <a:ext cx="8094600" cy="5463190"/>
        </p:xfrm>
        <a:graphic>
          <a:graphicData uri="http://schemas.openxmlformats.org/drawingml/2006/table">
            <a:tbl>
              <a:tblPr bandRow="1">
                <a:noFill/>
                <a:tableStyleId>{B07A184D-C566-49C5-92F8-63F07780218F}</a:tableStyleId>
              </a:tblPr>
              <a:tblGrid>
                <a:gridCol w="172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9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Schoolbook"/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/>
                        <a:t>Superficie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de los 500 folios de un paquete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d</a:t>
                      </a:r>
                      <a:r>
                        <a:rPr lang="es-ES" sz="1800"/>
                        <a:t>e tu</a:t>
                      </a:r>
                      <a:r>
                        <a:rPr lang="es-ES" sz="1800" b="0"/>
                        <a:t> aula 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que podemos cubrir con 5 </a:t>
                      </a:r>
                      <a:r>
                        <a:rPr lang="es-ES" sz="1800"/>
                        <a:t>k</a:t>
                      </a:r>
                      <a:r>
                        <a:rPr lang="es-ES" sz="1800" b="0"/>
                        <a:t>ilos de pintura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de la tela necesaria para </a:t>
                      </a:r>
                      <a:r>
                        <a:rPr lang="es-ES" sz="1800"/>
                        <a:t>h</a:t>
                      </a:r>
                      <a:r>
                        <a:rPr lang="es-ES" sz="1800" b="0"/>
                        <a:t>acer la ropa de toda </a:t>
                      </a:r>
                      <a:r>
                        <a:rPr lang="es-ES" sz="1800"/>
                        <a:t>la</a:t>
                      </a:r>
                      <a:r>
                        <a:rPr lang="es-ES" sz="1800" b="0"/>
                        <a:t> clase</a:t>
                      </a:r>
                      <a:endParaRPr sz="180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2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/>
                        <a:t>Longitud</a:t>
                      </a:r>
                      <a:endParaRPr sz="1800" b="1"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1"/>
                        <a:t> </a:t>
                      </a:r>
                      <a:r>
                        <a:rPr lang="es-ES" sz="1800" b="0"/>
                        <a:t>que p</a:t>
                      </a:r>
                      <a:r>
                        <a:rPr lang="es-ES" sz="1800"/>
                        <a:t>ue</a:t>
                      </a:r>
                      <a:r>
                        <a:rPr lang="es-ES" sz="1800" b="0"/>
                        <a:t>des saltar en 10 segundos 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</a:t>
                      </a:r>
                      <a:r>
                        <a:rPr lang="es-ES" sz="1800"/>
                        <a:t>desde la terraza</a:t>
                      </a:r>
                      <a:r>
                        <a:rPr lang="es-ES" sz="1800" b="0"/>
                        <a:t> </a:t>
                      </a:r>
                      <a:r>
                        <a:rPr lang="es-ES" sz="1800"/>
                        <a:t>de </a:t>
                      </a:r>
                      <a:r>
                        <a:rPr lang="es-ES" sz="1800" b="0"/>
                        <a:t>un edificio de 6 pisos </a:t>
                      </a:r>
                      <a:r>
                        <a:rPr lang="es-ES" sz="1800"/>
                        <a:t>hasta el suelo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d</a:t>
                      </a:r>
                      <a:r>
                        <a:rPr lang="es-ES" sz="1800"/>
                        <a:t>el</a:t>
                      </a:r>
                      <a:r>
                        <a:rPr lang="es-ES" sz="1800" b="0"/>
                        <a:t> punto de penalti de un campo de fútbol </a:t>
                      </a:r>
                      <a:r>
                        <a:rPr lang="es-ES" sz="1800"/>
                        <a:t>has</a:t>
                      </a:r>
                      <a:r>
                        <a:rPr lang="es-ES" sz="1800" b="0"/>
                        <a:t>ta la portería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que p</a:t>
                      </a:r>
                      <a:r>
                        <a:rPr lang="es-ES" sz="1800"/>
                        <a:t>ue</a:t>
                      </a:r>
                      <a:r>
                        <a:rPr lang="es-ES" sz="1800" b="0"/>
                        <a:t>de circular un coche con 1 cc de gasolina</a:t>
                      </a:r>
                      <a:endParaRPr sz="180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/>
                        <a:t>Masa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de un coche familiar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de toda la selección de baloncesto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de un millón de centímetros cúbicos de </a:t>
                      </a:r>
                      <a:r>
                        <a:rPr lang="es-ES" sz="1800"/>
                        <a:t>agua</a:t>
                      </a:r>
                      <a:endParaRPr sz="1800" b="0"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s-ES" sz="1800" b="0"/>
                        <a:t> de las pata</a:t>
                      </a:r>
                      <a:r>
                        <a:rPr lang="es-ES" sz="1800"/>
                        <a:t>t</a:t>
                      </a:r>
                      <a:r>
                        <a:rPr lang="es-ES" sz="1800" b="0"/>
                        <a:t>as necesarias </a:t>
                      </a:r>
                      <a:r>
                        <a:rPr lang="es-ES" sz="1800"/>
                        <a:t>en </a:t>
                      </a:r>
                      <a:r>
                        <a:rPr lang="es-ES" sz="1800" b="0"/>
                        <a:t>un comedor escolar </a:t>
                      </a:r>
                      <a:r>
                        <a:rPr lang="es-ES" sz="1800"/>
                        <a:t>en una</a:t>
                      </a:r>
                      <a:r>
                        <a:rPr lang="es-ES" sz="1800" b="0"/>
                        <a:t> semana</a:t>
                      </a:r>
                      <a:endParaRPr sz="1800" b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2659136d03_0_24"/>
          <p:cNvSpPr txBox="1">
            <a:spLocks noGrp="1"/>
          </p:cNvSpPr>
          <p:nvPr>
            <p:ph type="title"/>
          </p:nvPr>
        </p:nvSpPr>
        <p:spPr>
          <a:xfrm>
            <a:off x="623392" y="162673"/>
            <a:ext cx="10478700" cy="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es-ES" b="1"/>
              <a:t>Medir lo que no podemos medir</a:t>
            </a:r>
            <a:endParaRPr b="1"/>
          </a:p>
        </p:txBody>
      </p:sp>
      <p:pic>
        <p:nvPicPr>
          <p:cNvPr id="316" name="Google Shape;316;g32659136d03_0_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1425" y="1268749"/>
            <a:ext cx="10536300" cy="52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97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Subiendo paso a paso…</a:t>
            </a:r>
            <a:endParaRPr b="1"/>
          </a:p>
        </p:txBody>
      </p:sp>
      <p:sp>
        <p:nvSpPr>
          <p:cNvPr id="322" name="Google Shape;322;p22"/>
          <p:cNvSpPr txBox="1">
            <a:spLocks noGrp="1"/>
          </p:cNvSpPr>
          <p:nvPr>
            <p:ph type="body" idx="1"/>
          </p:nvPr>
        </p:nvSpPr>
        <p:spPr>
          <a:xfrm>
            <a:off x="6180847" y="1621766"/>
            <a:ext cx="5013895" cy="406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Experimentación.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Reducción a casos sencillos.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Inducción.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Patrones.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Generalización (pasos más largos).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es-ES"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Conexiones.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endParaRPr sz="36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23" name="Google Shape;323;p22" descr="Imagen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3533" y="1831290"/>
            <a:ext cx="5130800" cy="385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2" descr="Matematiza tu realidad: La sucesión de Fibonacc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3942" y="4324950"/>
            <a:ext cx="2590800" cy="1360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4"/>
          <p:cNvSpPr txBox="1">
            <a:spLocks noGrp="1"/>
          </p:cNvSpPr>
          <p:nvPr>
            <p:ph type="title"/>
          </p:nvPr>
        </p:nvSpPr>
        <p:spPr>
          <a:xfrm>
            <a:off x="838380" y="247465"/>
            <a:ext cx="105153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Explicar la realidad: Modelizar</a:t>
            </a:r>
            <a:endParaRPr b="1"/>
          </a:p>
        </p:txBody>
      </p:sp>
      <p:pic>
        <p:nvPicPr>
          <p:cNvPr id="330" name="Google Shape;330;p24" descr="Las matemáticas son el alfabeto con el cual Dios ha escrito el Universo ( Galileo Galilei) | Famous words, Inspirational quotes, Quot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2" t="-923" r="-62" b="10746"/>
          <a:stretch/>
        </p:blipFill>
        <p:spPr>
          <a:xfrm>
            <a:off x="7074315" y="4719243"/>
            <a:ext cx="3960300" cy="19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7276" y="1264115"/>
            <a:ext cx="3298048" cy="30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6375" y="1264115"/>
            <a:ext cx="4058351" cy="541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349" y="2047625"/>
            <a:ext cx="5422425" cy="429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g32659136d03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7924" y="198750"/>
            <a:ext cx="2883251" cy="28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32659136d03_0_1" descr="Archivo:Clima Albacete (España).PNG - Wikipedia, la enciclopedia lib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5951" y="3246725"/>
            <a:ext cx="4822968" cy="30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2659136d03_0_1" descr="Archivo:Climograma de Vigo (España).PNG - Wikipedia, la enciclopedia lib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175" y="3246725"/>
            <a:ext cx="4814474" cy="320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2659136d03_0_1"/>
          <p:cNvSpPr txBox="1"/>
          <p:nvPr/>
        </p:nvSpPr>
        <p:spPr>
          <a:xfrm>
            <a:off x="695600" y="578025"/>
            <a:ext cx="6622800" cy="22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</a:rPr>
              <a:t>¿Cómo se programa un semáforo?</a:t>
            </a:r>
            <a:endParaRPr sz="28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➔"/>
            </a:pPr>
            <a:r>
              <a:rPr lang="es-ES" sz="2600">
                <a:solidFill>
                  <a:schemeClr val="dk1"/>
                </a:solidFill>
              </a:rPr>
              <a:t>Explorar la realidad.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➔"/>
            </a:pPr>
            <a:r>
              <a:rPr lang="es-ES" sz="2600">
                <a:solidFill>
                  <a:schemeClr val="dk1"/>
                </a:solidFill>
              </a:rPr>
              <a:t>Toma y análisis de datos.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➔"/>
            </a:pPr>
            <a:r>
              <a:rPr lang="es-ES" sz="2600">
                <a:solidFill>
                  <a:schemeClr val="dk1"/>
                </a:solidFill>
              </a:rPr>
              <a:t>Toma de decisiones.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➔"/>
            </a:pPr>
            <a:r>
              <a:rPr lang="es-ES" sz="2600">
                <a:solidFill>
                  <a:schemeClr val="dk1"/>
                </a:solidFill>
              </a:rPr>
              <a:t>Modulación de la complejidad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79" y="455242"/>
            <a:ext cx="6723509" cy="167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59"/>
          <p:cNvPicPr preferRelativeResize="0"/>
          <p:nvPr/>
        </p:nvPicPr>
        <p:blipFill rotWithShape="1">
          <a:blip r:embed="rId4">
            <a:alphaModFix/>
          </a:blip>
          <a:srcRect b="22637"/>
          <a:stretch/>
        </p:blipFill>
        <p:spPr>
          <a:xfrm>
            <a:off x="6944265" y="275340"/>
            <a:ext cx="3534228" cy="192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79" y="2349683"/>
            <a:ext cx="7158494" cy="107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4265" y="2657990"/>
            <a:ext cx="4590512" cy="139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746" y="3647054"/>
            <a:ext cx="5905254" cy="111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189" y="4977605"/>
            <a:ext cx="4251856" cy="145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07369" y="4279378"/>
            <a:ext cx="3008019" cy="2482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"/>
          <p:cNvSpPr txBox="1">
            <a:spLocks noGrp="1"/>
          </p:cNvSpPr>
          <p:nvPr>
            <p:ph type="title"/>
          </p:nvPr>
        </p:nvSpPr>
        <p:spPr>
          <a:xfrm>
            <a:off x="1991544" y="404664"/>
            <a:ext cx="7467600" cy="7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/>
              <a:t>Razonamiento y prueba</a:t>
            </a:r>
            <a:endParaRPr/>
          </a:p>
        </p:txBody>
      </p:sp>
      <p:grpSp>
        <p:nvGrpSpPr>
          <p:cNvPr id="347" name="Google Shape;347;p25"/>
          <p:cNvGrpSpPr/>
          <p:nvPr/>
        </p:nvGrpSpPr>
        <p:grpSpPr>
          <a:xfrm>
            <a:off x="1991550" y="1372473"/>
            <a:ext cx="7643192" cy="4697348"/>
            <a:chOff x="0" y="217854"/>
            <a:chExt cx="7643192" cy="4697348"/>
          </a:xfrm>
        </p:grpSpPr>
        <p:sp>
          <p:nvSpPr>
            <p:cNvPr id="348" name="Google Shape;348;p25"/>
            <p:cNvSpPr/>
            <p:nvPr/>
          </p:nvSpPr>
          <p:spPr>
            <a:xfrm>
              <a:off x="0" y="217854"/>
              <a:ext cx="7643192" cy="1967793"/>
            </a:xfrm>
            <a:prstGeom prst="roundRect">
              <a:avLst>
                <a:gd name="adj" fmla="val 16667"/>
              </a:avLst>
            </a:prstGeom>
            <a:solidFill>
              <a:srgbClr val="20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5"/>
            <p:cNvSpPr txBox="1"/>
            <p:nvPr/>
          </p:nvSpPr>
          <p:spPr>
            <a:xfrm>
              <a:off x="96060" y="313914"/>
              <a:ext cx="7451072" cy="1775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venir"/>
                <a:buNone/>
              </a:pP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Formular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y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comprobar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conjeturas sencillas o </a:t>
              </a:r>
              <a:r>
                <a:rPr lang="es-ES" sz="2300" b="0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exponer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problemas de forma autónoma, </a:t>
              </a:r>
              <a:r>
                <a:rPr lang="es-ES" sz="23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reconociendo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el valor del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razonamiento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y la 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argumentación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para </a:t>
              </a:r>
              <a:r>
                <a:rPr lang="es-ES" sz="23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generar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nuevos conocimientos.</a:t>
              </a:r>
              <a:endParaRPr sz="23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0" y="2185648"/>
              <a:ext cx="7643192" cy="380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5"/>
            <p:cNvSpPr txBox="1"/>
            <p:nvPr/>
          </p:nvSpPr>
          <p:spPr>
            <a:xfrm>
              <a:off x="0" y="2185648"/>
              <a:ext cx="7643192" cy="380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2650" tIns="29200" rIns="163575" bIns="292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venir"/>
                <a:buChar char="•"/>
              </a:pPr>
              <a:r>
                <a:rPr lang="es-ES" sz="1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COMPETENCIA ESPECÍFICA 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0" y="2566528"/>
              <a:ext cx="7643192" cy="1967793"/>
            </a:xfrm>
            <a:prstGeom prst="roundRect">
              <a:avLst>
                <a:gd name="adj" fmla="val 16667"/>
              </a:avLst>
            </a:prstGeom>
            <a:solidFill>
              <a:srgbClr val="20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5"/>
            <p:cNvSpPr txBox="1"/>
            <p:nvPr/>
          </p:nvSpPr>
          <p:spPr>
            <a:xfrm>
              <a:off x="96060" y="2662588"/>
              <a:ext cx="7451072" cy="1775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venir"/>
                <a:buNone/>
              </a:pP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Utilizar los principios del pensamiento computacional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organizando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datos,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descomponiendo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en partes,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reconociendo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patrones,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interpretando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,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modificando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y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0070C0"/>
                  </a:highlight>
                  <a:latin typeface="Avenir"/>
                  <a:ea typeface="Avenir"/>
                  <a:cs typeface="Avenir"/>
                  <a:sym typeface="Avenir"/>
                </a:rPr>
                <a:t>creando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algoritmos para modelizar situaciones y resolver problemas de forma eficaz.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0" y="4534322"/>
              <a:ext cx="7643192" cy="380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5"/>
            <p:cNvSpPr txBox="1"/>
            <p:nvPr/>
          </p:nvSpPr>
          <p:spPr>
            <a:xfrm>
              <a:off x="0" y="4534322"/>
              <a:ext cx="7643192" cy="380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2650" tIns="29200" rIns="163575" bIns="292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venir"/>
                <a:buChar char="•"/>
              </a:pPr>
              <a:r>
                <a:rPr lang="es-ES" sz="1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COMPETENCIA ESPECÍFICA 4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 dirty="0"/>
              <a:t>En el aula</a:t>
            </a:r>
            <a:endParaRPr b="1" dirty="0"/>
          </a:p>
        </p:txBody>
      </p:sp>
      <p:pic>
        <p:nvPicPr>
          <p:cNvPr id="361" name="Google Shape;361;p26" descr="Gila - Matemáticas en tu mundo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33904" y="1709825"/>
            <a:ext cx="27435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6"/>
          <p:cNvSpPr txBox="1">
            <a:spLocks noGrp="1"/>
          </p:cNvSpPr>
          <p:nvPr>
            <p:ph type="body" idx="2"/>
          </p:nvPr>
        </p:nvSpPr>
        <p:spPr>
          <a:xfrm>
            <a:off x="5295014" y="776296"/>
            <a:ext cx="6487361" cy="593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-457200">
              <a:lnSpc>
                <a:spcPct val="150000"/>
              </a:lnSpc>
              <a:spcBef>
                <a:spcPts val="0"/>
              </a:spcBef>
              <a:buSzPts val="3200"/>
              <a:buFont typeface="Wingdings" panose="05000000000000000000" pitchFamily="2" charset="2"/>
              <a:buChar char="§"/>
            </a:pPr>
            <a:r>
              <a:rPr lang="es-ES" sz="3200" dirty="0">
                <a:latin typeface="Twentieth Century"/>
                <a:ea typeface="Twentieth Century"/>
                <a:cs typeface="Twentieth Century"/>
                <a:sym typeface="Twentieth Century"/>
              </a:rPr>
              <a:t>Desde los primeros años</a:t>
            </a:r>
          </a:p>
          <a:p>
            <a:pPr lvl="0" indent="-457200">
              <a:lnSpc>
                <a:spcPct val="150000"/>
              </a:lnSpc>
              <a:spcBef>
                <a:spcPts val="0"/>
              </a:spcBef>
              <a:buSzPts val="3200"/>
              <a:buFont typeface="Wingdings" panose="05000000000000000000" pitchFamily="2" charset="2"/>
              <a:buChar char="§"/>
            </a:pPr>
            <a:r>
              <a:rPr lang="es-ES" sz="3200" dirty="0">
                <a:latin typeface="Twentieth Century"/>
                <a:ea typeface="Twentieth Century"/>
                <a:cs typeface="Twentieth Century"/>
                <a:sym typeface="Twentieth Century"/>
              </a:rPr>
              <a:t>Distintos </a:t>
            </a:r>
            <a:r>
              <a:rPr lang="es-ES" sz="3200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niveles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Ejemplos y contraejemplos.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Comprobación.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Justificación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Argumentación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Conjetura</a:t>
            </a:r>
          </a:p>
          <a:p>
            <a:pPr lvl="1" indent="-457200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Demostración formal</a:t>
            </a:r>
          </a:p>
          <a:p>
            <a:pPr lvl="0" indent="-457200">
              <a:lnSpc>
                <a:spcPct val="150000"/>
              </a:lnSpc>
              <a:spcBef>
                <a:spcPts val="0"/>
              </a:spcBef>
              <a:buSzPts val="3200"/>
              <a:buFont typeface="Wingdings" panose="05000000000000000000" pitchFamily="2" charset="2"/>
              <a:buChar char="§"/>
            </a:pPr>
            <a:r>
              <a:rPr lang="es-ES" sz="3200" dirty="0" smtClean="0">
                <a:latin typeface="Twentieth Century"/>
                <a:ea typeface="Twentieth Century"/>
                <a:cs typeface="Twentieth Century"/>
                <a:sym typeface="Twentieth Century"/>
              </a:rPr>
              <a:t>Muchas, muchas preguntas</a:t>
            </a:r>
            <a:endParaRPr lang="es-ES" sz="3200" dirty="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Deberíamos evitar SIEMPRE</a:t>
            </a:r>
            <a:endParaRPr lang="es-ES" b="1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838200" y="1481240"/>
            <a:ext cx="9089571" cy="1986354"/>
          </a:xfrm>
        </p:spPr>
        <p:txBody>
          <a:bodyPr/>
          <a:lstStyle/>
          <a:p>
            <a:r>
              <a:rPr lang="es-ES" dirty="0" smtClean="0"/>
              <a:t>Uso de “recetas” o “trucos”</a:t>
            </a:r>
          </a:p>
          <a:p>
            <a:r>
              <a:rPr lang="es-ES" dirty="0" smtClean="0"/>
              <a:t>Fórmulas no justificadas</a:t>
            </a:r>
          </a:p>
          <a:p>
            <a:r>
              <a:rPr lang="es-ES" dirty="0" smtClean="0"/>
              <a:t>Procedimientos sin argumentación</a:t>
            </a:r>
            <a:endParaRPr lang="es-ES" dirty="0"/>
          </a:p>
        </p:txBody>
      </p:sp>
      <p:pic>
        <p:nvPicPr>
          <p:cNvPr id="1026" name="Picture 2" descr="Regla de 3 simple directa e inversa + ejercicios | Smart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09" y="4503952"/>
            <a:ext cx="3552900" cy="155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cuaciones de segundo grado: cómo se hacen, fórmula y ejemp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222" y="1756321"/>
            <a:ext cx="3042263" cy="1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ar El Vértice De Una Parábo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35375"/>
          <a:stretch/>
        </p:blipFill>
        <p:spPr bwMode="auto">
          <a:xfrm>
            <a:off x="8265226" y="4391755"/>
            <a:ext cx="3528167" cy="15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finición: multiplicar en cruz (productos cruzado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3" y="3777896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96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7"/>
          <p:cNvSpPr txBox="1">
            <a:spLocks noGrp="1"/>
          </p:cNvSpPr>
          <p:nvPr>
            <p:ph type="title"/>
          </p:nvPr>
        </p:nvSpPr>
        <p:spPr>
          <a:xfrm>
            <a:off x="838200" y="237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 dirty="0"/>
              <a:t>Julio, ¿un rombo es un trapecio? ¿Y un </a:t>
            </a:r>
            <a:r>
              <a:rPr lang="es-ES" b="1" dirty="0" smtClean="0"/>
              <a:t>cuadrado es un rombo?</a:t>
            </a:r>
            <a:endParaRPr b="1" dirty="0"/>
          </a:p>
        </p:txBody>
      </p:sp>
      <p:pic>
        <p:nvPicPr>
          <p:cNvPr id="368" name="Google Shape;368;p27" descr="Unha imaxe na que se mostra texto, captura de pantalla, diagrama, deseño&#10;&#10;Descrición xerad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37843" y="1690700"/>
            <a:ext cx="43626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7"/>
          <p:cNvSpPr txBox="1">
            <a:spLocks noGrp="1"/>
          </p:cNvSpPr>
          <p:nvPr>
            <p:ph type="body" idx="2"/>
          </p:nvPr>
        </p:nvSpPr>
        <p:spPr>
          <a:xfrm>
            <a:off x="6222125" y="1825550"/>
            <a:ext cx="55272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latin typeface="Twentieth Century"/>
                <a:ea typeface="Twentieth Century"/>
                <a:cs typeface="Twentieth Century"/>
                <a:sym typeface="Twentieth Century"/>
              </a:rPr>
              <a:t>¿VERDADERO O FALSO?</a:t>
            </a:r>
            <a:endParaRPr sz="4400" b="1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6131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Char char="●"/>
            </a:pPr>
            <a:r>
              <a:rPr lang="es-ES" sz="4400">
                <a:latin typeface="Twentieth Century"/>
                <a:ea typeface="Twentieth Century"/>
                <a:cs typeface="Twentieth Century"/>
                <a:sym typeface="Twentieth Century"/>
              </a:rPr>
              <a:t>El doble de un número es mayor que dicho número.</a:t>
            </a:r>
            <a:endParaRPr/>
          </a:p>
          <a:p>
            <a:pPr marL="457200" lvl="0" indent="-36131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Char char="●"/>
            </a:pPr>
            <a:r>
              <a:rPr lang="es-ES" sz="4400">
                <a:latin typeface="Twentieth Century"/>
                <a:ea typeface="Twentieth Century"/>
                <a:cs typeface="Twentieth Century"/>
                <a:sym typeface="Twentieth Century"/>
              </a:rPr>
              <a:t>La mitad de un número es menor que dicho número.</a:t>
            </a:r>
            <a:endParaRPr sz="44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6131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Char char="●"/>
            </a:pPr>
            <a:r>
              <a:rPr lang="es-ES" sz="4400">
                <a:latin typeface="Twentieth Century"/>
                <a:ea typeface="Twentieth Century"/>
                <a:cs typeface="Twentieth Century"/>
                <a:sym typeface="Twentieth Century"/>
              </a:rPr>
              <a:t>Un triángulo tiene 3 bases.</a:t>
            </a:r>
            <a:endParaRPr sz="44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6131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Char char="●"/>
            </a:pPr>
            <a:r>
              <a:rPr lang="es-ES" sz="4400">
                <a:latin typeface="Twentieth Century"/>
                <a:ea typeface="Twentieth Century"/>
                <a:cs typeface="Twentieth Century"/>
                <a:sym typeface="Twentieth Century"/>
              </a:rPr>
              <a:t>La diagonal de cualquier polígono es mayor que sus lados.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4380"/>
              <a:buNone/>
            </a:pPr>
            <a:endParaRPr sz="44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"/>
          <p:cNvSpPr txBox="1">
            <a:spLocks noGrp="1"/>
          </p:cNvSpPr>
          <p:nvPr>
            <p:ph type="title"/>
          </p:nvPr>
        </p:nvSpPr>
        <p:spPr>
          <a:xfrm>
            <a:off x="838200" y="306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 b="1"/>
              <a:t>El “mosquicentro”</a:t>
            </a:r>
            <a:endParaRPr b="1"/>
          </a:p>
        </p:txBody>
      </p:sp>
      <p:pic>
        <p:nvPicPr>
          <p:cNvPr id="375" name="Google Shape;37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950" y="1590225"/>
            <a:ext cx="8019199" cy="42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825" y="1939353"/>
            <a:ext cx="3269275" cy="336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Los "polígonos de David"</a:t>
            </a:r>
            <a:endParaRPr b="1"/>
          </a:p>
        </p:txBody>
      </p:sp>
      <p:pic>
        <p:nvPicPr>
          <p:cNvPr id="382" name="Google Shape;382;p29" descr="Unha imaxe na que se mostra Colorido, Gráficos, captura de pantalla, creatividade&#10;&#10;Descrición xerad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6926" y="1928150"/>
            <a:ext cx="10436400" cy="31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¿Quién es el intruso? </a:t>
            </a:r>
            <a:r>
              <a:rPr lang="es-ES" sz="2600" b="1"/>
              <a:t>(https://talkingmathwithkids.com/wodb/)</a:t>
            </a:r>
            <a:endParaRPr sz="2600" b="1"/>
          </a:p>
        </p:txBody>
      </p:sp>
      <p:graphicFrame>
        <p:nvGraphicFramePr>
          <p:cNvPr id="388" name="Google Shape;388;p30"/>
          <p:cNvGraphicFramePr/>
          <p:nvPr/>
        </p:nvGraphicFramePr>
        <p:xfrm>
          <a:off x="1835712" y="1835049"/>
          <a:ext cx="8951650" cy="3481850"/>
        </p:xfrm>
        <a:graphic>
          <a:graphicData uri="http://schemas.openxmlformats.org/drawingml/2006/table">
            <a:tbl>
              <a:tblPr>
                <a:noFill/>
                <a:tableStyleId>{410B3378-0945-4963-9EB1-DF527CB5B3F0}</a:tableStyleId>
              </a:tblPr>
              <a:tblGrid>
                <a:gridCol w="447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6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4400"/>
                        <a:buFont typeface="Oswald Light"/>
                        <a:buNone/>
                      </a:pPr>
                      <a:r>
                        <a:rPr lang="es-ES" sz="4400" u="none" strike="noStrike" cap="none">
                          <a:solidFill>
                            <a:srgbClr val="FFFFFF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(4 + 12) : (2 + 2)</a:t>
                      </a:r>
                      <a:endParaRPr sz="4400" u="none" strike="noStrike" cap="none">
                        <a:solidFill>
                          <a:srgbClr val="FFFFFF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B5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4400"/>
                        <a:buFont typeface="Oswald Light"/>
                        <a:buNone/>
                      </a:pPr>
                      <a:r>
                        <a:rPr lang="es-ES" sz="4400" u="none" strike="noStrike" cap="none">
                          <a:solidFill>
                            <a:srgbClr val="FFFFFF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4 + 12 : (2 + 2)</a:t>
                      </a:r>
                      <a:endParaRPr sz="4400" u="none" strike="noStrike" cap="none">
                        <a:solidFill>
                          <a:srgbClr val="FFFFFF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B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5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4400"/>
                        <a:buFont typeface="Oswald Light"/>
                        <a:buNone/>
                      </a:pPr>
                      <a:r>
                        <a:rPr lang="es-ES" sz="4400" u="none" strike="noStrike" cap="none">
                          <a:solidFill>
                            <a:srgbClr val="FFFFFF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4 + (12 : 2 + 2)</a:t>
                      </a:r>
                      <a:endParaRPr sz="4400" u="none" strike="noStrike" cap="none">
                        <a:solidFill>
                          <a:srgbClr val="FFFFFF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B5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4400"/>
                        <a:buFont typeface="Oswald Light"/>
                        <a:buNone/>
                      </a:pPr>
                      <a:r>
                        <a:rPr lang="es-ES" sz="4400" u="none" strike="noStrike" cap="none">
                          <a:solidFill>
                            <a:srgbClr val="FFFFFF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(4 + 12) : 2 + 2</a:t>
                      </a:r>
                      <a:endParaRPr sz="4400" u="none" strike="noStrike" cap="none">
                        <a:solidFill>
                          <a:srgbClr val="FFFFFF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B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9" name="Google Shape;389;p30"/>
          <p:cNvSpPr txBox="1"/>
          <p:nvPr/>
        </p:nvSpPr>
        <p:spPr>
          <a:xfrm>
            <a:off x="3503221" y="5356600"/>
            <a:ext cx="561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Cecilia Calvo Pesce (20JAEM)</a:t>
            </a:r>
            <a:endParaRPr sz="1800">
              <a:solidFill>
                <a:srgbClr val="00000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u="sng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https://bit.ly/suelobajotechoaltoJAEM20</a:t>
            </a:r>
            <a:endParaRPr sz="1800">
              <a:solidFill>
                <a:srgbClr val="00000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g32659136d03_0_13" descr="Unha imaxe na que se mostra triángulo, liña, diagrama, origami&#10;&#10;Descrición xerada automaticamente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7925" y="1061450"/>
            <a:ext cx="4711500" cy="49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32659136d03_0_13" descr="Unha imaxe na que se mostra captura de pantalla, texto, Fonte, número&#10;&#10;Descrición xerada automaticamente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26963" y="1061450"/>
            <a:ext cx="4704600" cy="49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Algo sencillo... un rectángulo</a:t>
            </a:r>
            <a:endParaRPr b="1"/>
          </a:p>
        </p:txBody>
      </p:sp>
      <p:sp>
        <p:nvSpPr>
          <p:cNvPr id="401" name="Google Shape;401;p31"/>
          <p:cNvSpPr txBox="1">
            <a:spLocks noGrp="1"/>
          </p:cNvSpPr>
          <p:nvPr>
            <p:ph type="body" idx="1"/>
          </p:nvPr>
        </p:nvSpPr>
        <p:spPr>
          <a:xfrm>
            <a:off x="6911900" y="1619750"/>
            <a:ext cx="47076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50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Char char="•"/>
            </a:pPr>
            <a:r>
              <a:rPr lang="es-ES" sz="4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Experimentación</a:t>
            </a:r>
            <a:endParaRPr/>
          </a:p>
          <a:p>
            <a:pPr marL="457200" marR="0" lvl="0" indent="-50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Char char="•"/>
            </a:pPr>
            <a:r>
              <a:rPr lang="es-ES" sz="4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Deducción</a:t>
            </a:r>
            <a:endParaRPr/>
          </a:p>
          <a:p>
            <a:pPr marL="457200" marR="0" lvl="0" indent="-50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Char char="•"/>
            </a:pPr>
            <a:r>
              <a:rPr lang="es-ES" sz="4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Conjetura</a:t>
            </a:r>
            <a:endParaRPr sz="44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marR="0" lvl="0" indent="-50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Char char="•"/>
            </a:pPr>
            <a:r>
              <a:rPr lang="es-ES" sz="4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Demostración</a:t>
            </a:r>
            <a:endParaRPr/>
          </a:p>
          <a:p>
            <a:pPr marL="457200" marR="0" lvl="0" indent="-50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Char char="•"/>
            </a:pPr>
            <a:r>
              <a:rPr lang="es-ES" sz="4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Generalización</a:t>
            </a:r>
            <a:endParaRPr sz="44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02" name="Google Shape;402;p31" descr="Unha imaxe na que se mostra liña, diagrama, Diagrama, ladeira&#10;&#10;Descrición xerada automaticament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5794" t="1637" r="8444" b="3906"/>
          <a:stretch/>
        </p:blipFill>
        <p:spPr>
          <a:xfrm>
            <a:off x="505951" y="1906851"/>
            <a:ext cx="6075300" cy="28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2"/>
          <p:cNvSpPr txBox="1">
            <a:spLocks noGrp="1"/>
          </p:cNvSpPr>
          <p:nvPr>
            <p:ph type="title"/>
          </p:nvPr>
        </p:nvSpPr>
        <p:spPr>
          <a:xfrm>
            <a:off x="838380" y="208265"/>
            <a:ext cx="105153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Pensamiento computacional</a:t>
            </a:r>
            <a:endParaRPr b="1"/>
          </a:p>
        </p:txBody>
      </p:sp>
      <p:pic>
        <p:nvPicPr>
          <p:cNvPr id="408" name="Google Shape;408;p32" descr="Unha imaxe na que se mostra texto, captura de pantalla, Rectángulo, deseño&#10;&#10;Descrición xerada automaticamente">
            <a:hlinkClick r:id="rId3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586025" y="1392825"/>
            <a:ext cx="6562500" cy="47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575" y="1440085"/>
            <a:ext cx="5271450" cy="193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9600" y="3512381"/>
            <a:ext cx="7143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4375" y="4433306"/>
            <a:ext cx="3505200" cy="16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9453" y="2513171"/>
            <a:ext cx="5738008" cy="183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371033"/>
            <a:ext cx="5346059" cy="183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815" y="4683751"/>
            <a:ext cx="4496427" cy="174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0713" y="469749"/>
            <a:ext cx="8859061" cy="159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20243" y="4797978"/>
            <a:ext cx="6299343" cy="1264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3"/>
          <p:cNvSpPr txBox="1">
            <a:spLocks noGrp="1"/>
          </p:cNvSpPr>
          <p:nvPr>
            <p:ph type="title"/>
          </p:nvPr>
        </p:nvSpPr>
        <p:spPr>
          <a:xfrm>
            <a:off x="614560" y="17601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b="1"/>
              <a:t>Conexiones</a:t>
            </a:r>
            <a:endParaRPr b="1"/>
          </a:p>
        </p:txBody>
      </p:sp>
      <p:sp>
        <p:nvSpPr>
          <p:cNvPr id="417" name="Google Shape;41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/>
              <a:t>  </a:t>
            </a:r>
            <a:endParaRPr/>
          </a:p>
        </p:txBody>
      </p:sp>
      <p:grpSp>
        <p:nvGrpSpPr>
          <p:cNvPr id="418" name="Google Shape;418;p33"/>
          <p:cNvGrpSpPr/>
          <p:nvPr/>
        </p:nvGrpSpPr>
        <p:grpSpPr>
          <a:xfrm>
            <a:off x="1981200" y="1558623"/>
            <a:ext cx="7643100" cy="4697468"/>
            <a:chOff x="0" y="217854"/>
            <a:chExt cx="7643100" cy="4697468"/>
          </a:xfrm>
        </p:grpSpPr>
        <p:sp>
          <p:nvSpPr>
            <p:cNvPr id="419" name="Google Shape;419;p33"/>
            <p:cNvSpPr/>
            <p:nvPr/>
          </p:nvSpPr>
          <p:spPr>
            <a:xfrm>
              <a:off x="0" y="217854"/>
              <a:ext cx="7643100" cy="1967700"/>
            </a:xfrm>
            <a:prstGeom prst="roundRect">
              <a:avLst>
                <a:gd name="adj" fmla="val 16667"/>
              </a:avLst>
            </a:prstGeom>
            <a:solidFill>
              <a:srgbClr val="20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3"/>
            <p:cNvSpPr txBox="1"/>
            <p:nvPr/>
          </p:nvSpPr>
          <p:spPr>
            <a:xfrm>
              <a:off x="96060" y="313914"/>
              <a:ext cx="7451100" cy="177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venir"/>
                <a:buNone/>
              </a:pP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3C78D8"/>
                  </a:highlight>
                  <a:latin typeface="Avenir"/>
                  <a:ea typeface="Avenir"/>
                  <a:cs typeface="Avenir"/>
                  <a:sym typeface="Avenir"/>
                </a:rPr>
                <a:t>Reconocer</a:t>
              </a:r>
              <a:r>
                <a:rPr lang="es-ES" sz="23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y </a:t>
              </a:r>
              <a:r>
                <a:rPr lang="es-ES" sz="2300" b="0" i="0" u="none" strike="noStrike" cap="none">
                  <a:solidFill>
                    <a:schemeClr val="lt1"/>
                  </a:solidFill>
                  <a:highlight>
                    <a:srgbClr val="3C78D8"/>
                  </a:highlight>
                  <a:latin typeface="Avenir"/>
                  <a:ea typeface="Avenir"/>
                  <a:cs typeface="Avenir"/>
                  <a:sym typeface="Avenir"/>
                </a:rPr>
                <a:t>usar</a:t>
              </a:r>
              <a:r>
                <a:rPr lang="es-ES" sz="23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conexiones entre los diferentes elementos matemáticos, i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3C78D8"/>
                  </a:highlight>
                  <a:latin typeface="Avenir"/>
                  <a:ea typeface="Avenir"/>
                  <a:cs typeface="Avenir"/>
                  <a:sym typeface="Avenir"/>
                </a:rPr>
                <a:t>nterconectando</a:t>
              </a:r>
              <a:r>
                <a:rPr lang="es-ES" sz="23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conceptos y procedimientos, para obtener una visión de las matemáticas como un </a:t>
              </a:r>
              <a:r>
                <a:rPr lang="es-ES" sz="2300" b="1" i="0" u="none" strike="noStrike" cap="none">
                  <a:solidFill>
                    <a:schemeClr val="lt1"/>
                  </a:solidFill>
                  <a:highlight>
                    <a:srgbClr val="3C78D8"/>
                  </a:highlight>
                  <a:latin typeface="Avenir"/>
                  <a:ea typeface="Avenir"/>
                  <a:cs typeface="Avenir"/>
                  <a:sym typeface="Avenir"/>
                </a:rPr>
                <a:t>todo integrado</a:t>
              </a:r>
              <a:r>
                <a:rPr lang="es-ES" sz="2300" b="1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.</a:t>
              </a:r>
              <a:endParaRPr sz="23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0" y="2185648"/>
              <a:ext cx="76431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3"/>
            <p:cNvSpPr txBox="1"/>
            <p:nvPr/>
          </p:nvSpPr>
          <p:spPr>
            <a:xfrm>
              <a:off x="0" y="2185648"/>
              <a:ext cx="76431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2650" tIns="29200" rIns="163575" bIns="292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venir"/>
                <a:buChar char="•"/>
              </a:pPr>
              <a:r>
                <a:rPr lang="es-ES" sz="1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COMPETENCIA ESPECÍFICA 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0" y="2566528"/>
              <a:ext cx="7643100" cy="1967700"/>
            </a:xfrm>
            <a:prstGeom prst="roundRect">
              <a:avLst>
                <a:gd name="adj" fmla="val 16667"/>
              </a:avLst>
            </a:prstGeom>
            <a:solidFill>
              <a:srgbClr val="20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 txBox="1"/>
            <p:nvPr/>
          </p:nvSpPr>
          <p:spPr>
            <a:xfrm>
              <a:off x="96060" y="2662588"/>
              <a:ext cx="7451100" cy="177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venir"/>
                <a:buNone/>
              </a:pPr>
              <a:r>
                <a:rPr lang="es-ES" sz="2300" b="0" i="0" u="none" strike="noStrike" cap="none">
                  <a:solidFill>
                    <a:schemeClr val="lt1"/>
                  </a:solidFill>
                  <a:highlight>
                    <a:srgbClr val="3C78D8"/>
                  </a:highlight>
                  <a:latin typeface="Avenir"/>
                  <a:ea typeface="Avenir"/>
                  <a:cs typeface="Avenir"/>
                  <a:sym typeface="Avenir"/>
                </a:rPr>
                <a:t>Identificar las matemáticas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implicadas en otras materias y en situaciones reales susceptibles de ser abordadas en términos matemáticos, </a:t>
              </a:r>
              <a:r>
                <a:rPr lang="es-ES" sz="2300" b="0" i="0" u="none" strike="noStrike" cap="none">
                  <a:solidFill>
                    <a:schemeClr val="lt1"/>
                  </a:solidFill>
                  <a:highlight>
                    <a:srgbClr val="3C78D8"/>
                  </a:highlight>
                  <a:latin typeface="Avenir"/>
                  <a:ea typeface="Avenir"/>
                  <a:cs typeface="Avenir"/>
                  <a:sym typeface="Avenir"/>
                </a:rPr>
                <a:t>interrelacionando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conceptos y procedimientos para </a:t>
              </a:r>
              <a:r>
                <a:rPr lang="es-ES" sz="2300" b="0" i="0" u="none" strike="noStrike" cap="none">
                  <a:solidFill>
                    <a:schemeClr val="lt1"/>
                  </a:solidFill>
                  <a:highlight>
                    <a:srgbClr val="3C78D8"/>
                  </a:highlight>
                  <a:latin typeface="Avenir"/>
                  <a:ea typeface="Avenir"/>
                  <a:cs typeface="Avenir"/>
                  <a:sym typeface="Avenir"/>
                </a:rPr>
                <a:t>aplicarlos</a:t>
              </a:r>
              <a:r>
                <a:rPr lang="es-ES" sz="23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en situaciones diversas.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0" y="4534322"/>
              <a:ext cx="76431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 txBox="1"/>
            <p:nvPr/>
          </p:nvSpPr>
          <p:spPr>
            <a:xfrm>
              <a:off x="0" y="4534322"/>
              <a:ext cx="76431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2650" tIns="29200" rIns="163575" bIns="292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venir"/>
                <a:buChar char="•"/>
              </a:pPr>
              <a:r>
                <a:rPr lang="es-ES" sz="1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COMPETENCIA ESPECÍFICA 6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4"/>
          <p:cNvSpPr txBox="1">
            <a:spLocks noGrp="1"/>
          </p:cNvSpPr>
          <p:nvPr>
            <p:ph type="title"/>
          </p:nvPr>
        </p:nvSpPr>
        <p:spPr>
          <a:xfrm>
            <a:off x="619580" y="12544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/>
              <a:t>Números poligonales</a:t>
            </a:r>
            <a:endParaRPr/>
          </a:p>
        </p:txBody>
      </p:sp>
      <p:pic>
        <p:nvPicPr>
          <p:cNvPr id="432" name="Google Shape;43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2163" y="1167950"/>
            <a:ext cx="6407674" cy="549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5"/>
          <p:cNvSpPr txBox="1">
            <a:spLocks noGrp="1"/>
          </p:cNvSpPr>
          <p:nvPr>
            <p:ph type="title"/>
          </p:nvPr>
        </p:nvSpPr>
        <p:spPr>
          <a:xfrm>
            <a:off x="609600" y="275100"/>
            <a:ext cx="99567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/>
              <a:t>El entorno como recurso didáctico</a:t>
            </a:r>
            <a:endParaRPr/>
          </a:p>
        </p:txBody>
      </p:sp>
      <p:pic>
        <p:nvPicPr>
          <p:cNvPr id="438" name="Google Shape;438;p35"/>
          <p:cNvPicPr preferRelativeResize="0"/>
          <p:nvPr/>
        </p:nvPicPr>
        <p:blipFill rotWithShape="1">
          <a:blip r:embed="rId3">
            <a:alphaModFix/>
          </a:blip>
          <a:srcRect l="50486"/>
          <a:stretch/>
        </p:blipFill>
        <p:spPr>
          <a:xfrm>
            <a:off x="1528850" y="1037400"/>
            <a:ext cx="4145689" cy="52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0275" y="1037400"/>
            <a:ext cx="3969425" cy="528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5550" y="4574622"/>
            <a:ext cx="6260899" cy="1846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/>
              <a:t>Matemáticas y arte... patrones</a:t>
            </a:r>
            <a:endParaRPr/>
          </a:p>
        </p:txBody>
      </p:sp>
      <p:pic>
        <p:nvPicPr>
          <p:cNvPr id="446" name="Google Shape;446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51335" y="3191460"/>
            <a:ext cx="1106170" cy="108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6" descr="Unha imaxe na que se mostra modelo, arte, Rectángulo, Simetría&#10;&#10;Descrición x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4151" y="3860727"/>
            <a:ext cx="2629688" cy="255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6" descr="Unha imaxe na que se mostra modelo, cadrado, Simetría, Rectángulo&#10;&#10;Descrición x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3825" y="1462968"/>
            <a:ext cx="2631610" cy="221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6" descr="Unha imaxe na que se mostra modelo, Rectángulo, cadrado, captura de pantalla&#10;&#10;Descrición x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4958" y="1484557"/>
            <a:ext cx="2769414" cy="2256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6" descr="Unha imaxe na que se mostra modelo, Simetría, Rectángulo, azulexo&#10;&#10;Descrición x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5145" y="3861998"/>
            <a:ext cx="2651909" cy="2552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7"/>
          <p:cNvSpPr txBox="1">
            <a:spLocks noGrp="1"/>
          </p:cNvSpPr>
          <p:nvPr>
            <p:ph type="title"/>
          </p:nvPr>
        </p:nvSpPr>
        <p:spPr>
          <a:xfrm>
            <a:off x="838075" y="365047"/>
            <a:ext cx="105153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/>
              <a:t>Proyectos interdisciplinares</a:t>
            </a:r>
            <a:endParaRPr/>
          </a:p>
        </p:txBody>
      </p:sp>
      <p:pic>
        <p:nvPicPr>
          <p:cNvPr id="456" name="Google Shape;45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200" y="1277675"/>
            <a:ext cx="4982500" cy="49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5476" y="1255825"/>
            <a:ext cx="4732174" cy="498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8"/>
          <p:cNvSpPr txBox="1">
            <a:spLocks noGrp="1"/>
          </p:cNvSpPr>
          <p:nvPr>
            <p:ph type="title"/>
          </p:nvPr>
        </p:nvSpPr>
        <p:spPr>
          <a:xfrm>
            <a:off x="614560" y="28376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/>
              <a:t>Comunicación</a:t>
            </a:r>
            <a:endParaRPr/>
          </a:p>
        </p:txBody>
      </p:sp>
      <p:grpSp>
        <p:nvGrpSpPr>
          <p:cNvPr id="463" name="Google Shape;463;p38"/>
          <p:cNvGrpSpPr/>
          <p:nvPr/>
        </p:nvGrpSpPr>
        <p:grpSpPr>
          <a:xfrm>
            <a:off x="2055748" y="1688452"/>
            <a:ext cx="8305645" cy="3622378"/>
            <a:chOff x="1981200" y="1558623"/>
            <a:chExt cx="7712550" cy="2638294"/>
          </a:xfrm>
        </p:grpSpPr>
        <p:grpSp>
          <p:nvGrpSpPr>
            <p:cNvPr id="464" name="Google Shape;464;p38"/>
            <p:cNvGrpSpPr/>
            <p:nvPr/>
          </p:nvGrpSpPr>
          <p:grpSpPr>
            <a:xfrm>
              <a:off x="1981200" y="1558623"/>
              <a:ext cx="7643100" cy="1967700"/>
              <a:chOff x="1981200" y="1558623"/>
              <a:chExt cx="7643100" cy="1967700"/>
            </a:xfrm>
          </p:grpSpPr>
          <p:sp>
            <p:nvSpPr>
              <p:cNvPr id="465" name="Google Shape;465;p38"/>
              <p:cNvSpPr/>
              <p:nvPr/>
            </p:nvSpPr>
            <p:spPr>
              <a:xfrm>
                <a:off x="1981200" y="1558623"/>
                <a:ext cx="7643100" cy="1967700"/>
              </a:xfrm>
              <a:prstGeom prst="roundRect">
                <a:avLst>
                  <a:gd name="adj" fmla="val 16667"/>
                </a:avLst>
              </a:prstGeom>
              <a:solidFill>
                <a:srgbClr val="209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8"/>
              <p:cNvSpPr txBox="1"/>
              <p:nvPr/>
            </p:nvSpPr>
            <p:spPr>
              <a:xfrm>
                <a:off x="1981200" y="1679775"/>
                <a:ext cx="7602000" cy="177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300"/>
                  <a:buFont typeface="Avenir"/>
                  <a:buNone/>
                </a:pPr>
                <a:r>
                  <a:rPr lang="es-ES" sz="2600" b="1" i="0" u="none" strike="noStrike" cap="none">
                    <a:solidFill>
                      <a:schemeClr val="lt1"/>
                    </a:solidFill>
                    <a:highlight>
                      <a:srgbClr val="3C78D8"/>
                    </a:highlight>
                    <a:latin typeface="Avenir"/>
                    <a:ea typeface="Avenir"/>
                    <a:cs typeface="Avenir"/>
                    <a:sym typeface="Avenir"/>
                  </a:rPr>
                  <a:t>Comunicar 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de forma individual y colectiva conceptos, procedimientos y argumentos matemáticos empleando un 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highlight>
                      <a:srgbClr val="3C78D8"/>
                    </a:highlight>
                    <a:latin typeface="Avenir"/>
                    <a:ea typeface="Avenir"/>
                    <a:cs typeface="Avenir"/>
                    <a:sym typeface="Avenir"/>
                  </a:rPr>
                  <a:t>lenguaje oral, escrito y gráfico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 y utilizando la terminología matemática apropiada, para darles 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highlight>
                      <a:srgbClr val="3C78D8"/>
                    </a:highlight>
                    <a:latin typeface="Avenir"/>
                    <a:ea typeface="Avenir"/>
                    <a:cs typeface="Avenir"/>
                    <a:sym typeface="Avenir"/>
                  </a:rPr>
                  <a:t>significado y coherencia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 a las ideas matemáticas.</a:t>
                </a:r>
                <a:endParaRPr sz="26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  <p:sp>
          <p:nvSpPr>
            <p:cNvPr id="467" name="Google Shape;467;p38"/>
            <p:cNvSpPr txBox="1"/>
            <p:nvPr/>
          </p:nvSpPr>
          <p:spPr>
            <a:xfrm>
              <a:off x="2050650" y="3815917"/>
              <a:ext cx="76431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2650" tIns="29200" rIns="163575" bIns="292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venir"/>
                <a:buChar char="•"/>
              </a:pPr>
              <a:r>
                <a:rPr lang="es-ES" sz="1800" b="1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COMPETENCIA ESPECÍFICA 8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8" name="Google Shape;468;p38"/>
          <p:cNvPicPr preferRelativeResize="0"/>
          <p:nvPr/>
        </p:nvPicPr>
        <p:blipFill rotWithShape="1">
          <a:blip r:embed="rId3">
            <a:alphaModFix/>
          </a:blip>
          <a:srcRect l="17529" t="4137" r="16392" b="4935"/>
          <a:stretch/>
        </p:blipFill>
        <p:spPr>
          <a:xfrm>
            <a:off x="4586550" y="119950"/>
            <a:ext cx="5405576" cy="623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9"/>
          <p:cNvSpPr txBox="1">
            <a:spLocks noGrp="1"/>
          </p:cNvSpPr>
          <p:nvPr>
            <p:ph type="title"/>
          </p:nvPr>
        </p:nvSpPr>
        <p:spPr>
          <a:xfrm>
            <a:off x="838355" y="225265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 b="1"/>
              <a:t>No habrá silencio…</a:t>
            </a:r>
            <a:endParaRPr b="1"/>
          </a:p>
        </p:txBody>
      </p:sp>
      <p:sp>
        <p:nvSpPr>
          <p:cNvPr id="474" name="Google Shape;474;p39"/>
          <p:cNvSpPr txBox="1">
            <a:spLocks noGrp="1"/>
          </p:cNvSpPr>
          <p:nvPr>
            <p:ph type="body" idx="1"/>
          </p:nvPr>
        </p:nvSpPr>
        <p:spPr>
          <a:xfrm>
            <a:off x="479150" y="1825550"/>
            <a:ext cx="66684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-ES"/>
              <a:t>La matemática y la educación son actividades sociales.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-ES"/>
              <a:t>No ha de estar presente sólo en el final del proceso.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-ES" b="1"/>
              <a:t>TODO</a:t>
            </a:r>
            <a:r>
              <a:rPr lang="es-ES"/>
              <a:t> el alumnado ha de sentirse “seguro”. Gestión del error.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-ES"/>
              <a:t>Importancia de adaptar el léxico y la terminología.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-ES"/>
              <a:t>Necesidad de actividades específicas.</a:t>
            </a:r>
            <a:endParaRPr/>
          </a:p>
        </p:txBody>
      </p:sp>
      <p:pic>
        <p:nvPicPr>
          <p:cNvPr id="475" name="Google Shape;47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6525" y="805700"/>
            <a:ext cx="3828074" cy="52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2659136d03_0_159"/>
          <p:cNvSpPr txBox="1">
            <a:spLocks noGrp="1"/>
          </p:cNvSpPr>
          <p:nvPr>
            <p:ph type="title"/>
          </p:nvPr>
        </p:nvSpPr>
        <p:spPr>
          <a:xfrm>
            <a:off x="838200" y="2671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¿Qué fracción del cuadrado está sombreada?</a:t>
            </a:r>
            <a:endParaRPr/>
          </a:p>
        </p:txBody>
      </p:sp>
      <p:sp>
        <p:nvSpPr>
          <p:cNvPr id="481" name="Google Shape;481;g32659136d03_0_159"/>
          <p:cNvSpPr txBox="1">
            <a:spLocks noGrp="1"/>
          </p:cNvSpPr>
          <p:nvPr>
            <p:ph type="body" idx="2"/>
          </p:nvPr>
        </p:nvSpPr>
        <p:spPr>
          <a:xfrm>
            <a:off x="6084025" y="1592850"/>
            <a:ext cx="5181600" cy="458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-ES"/>
              <a:t>2/5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/>
              <a:t>1/4 y medio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/>
              <a:t>1,5/4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/>
              <a:t>1,1/4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/>
              <a:t>2/5</a:t>
            </a:r>
            <a:endParaRPr/>
          </a:p>
        </p:txBody>
      </p:sp>
      <p:pic>
        <p:nvPicPr>
          <p:cNvPr id="482" name="Google Shape;482;g32659136d03_0_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25" y="1643125"/>
            <a:ext cx="4755975" cy="46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2659136d03_0_1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¿Qué aprendemos al comunicar matemáticas?</a:t>
            </a:r>
            <a:endParaRPr/>
          </a:p>
        </p:txBody>
      </p:sp>
      <p:sp>
        <p:nvSpPr>
          <p:cNvPr id="488" name="Google Shape;488;g32659136d03_0_1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44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ES"/>
              <a:t>¿En lugar de (0, +∞), ¿por qué no ponemos [1, +∞)?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/>
              <a:t>Si me da x cuadrado igual a cero sextos, ¿hago la raíz de cero y la raíz de seis?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/>
              <a:t>“No existe solución”, “no tiene solución”, “no tiene solución real” (los términos matemáticos cambian de significado)</a:t>
            </a:r>
            <a:endParaRPr/>
          </a:p>
        </p:txBody>
      </p:sp>
      <p:sp>
        <p:nvSpPr>
          <p:cNvPr id="489" name="Google Shape;489;g32659136d03_0_167">
            <a:hlinkClick r:id="rId3"/>
          </p:cNvPr>
          <p:cNvSpPr txBox="1"/>
          <p:nvPr/>
        </p:nvSpPr>
        <p:spPr>
          <a:xfrm>
            <a:off x="4212775" y="5270825"/>
            <a:ext cx="5799900" cy="7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i="1">
                <a:solidFill>
                  <a:schemeClr val="dk1"/>
                </a:solidFill>
              </a:rPr>
              <a:t>Una curiosidad interesante… </a:t>
            </a:r>
            <a:endParaRPr sz="2800" b="1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0"/>
          <p:cNvSpPr txBox="1">
            <a:spLocks noGrp="1"/>
          </p:cNvSpPr>
          <p:nvPr>
            <p:ph type="title"/>
          </p:nvPr>
        </p:nvSpPr>
        <p:spPr>
          <a:xfrm>
            <a:off x="838075" y="365047"/>
            <a:ext cx="10515300" cy="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/>
              <a:t>Dictar un cuadro</a:t>
            </a:r>
            <a:endParaRPr/>
          </a:p>
        </p:txBody>
      </p:sp>
      <p:pic>
        <p:nvPicPr>
          <p:cNvPr id="495" name="Google Shape;49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4575" y="1299550"/>
            <a:ext cx="3430082" cy="43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4375" y="1045625"/>
            <a:ext cx="3687900" cy="497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325c127ae1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75" y="269375"/>
            <a:ext cx="11310251" cy="32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25c127ae1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313" y="3734875"/>
            <a:ext cx="11001375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/>
              <a:t>Metodologías activas</a:t>
            </a:r>
            <a:endParaRPr/>
          </a:p>
        </p:txBody>
      </p:sp>
      <p:pic>
        <p:nvPicPr>
          <p:cNvPr id="502" name="Google Shape;50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150" y="1500238"/>
            <a:ext cx="3157075" cy="45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8475" y="1500250"/>
            <a:ext cx="6421199" cy="48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2"/>
          <p:cNvSpPr txBox="1">
            <a:spLocks noGrp="1"/>
          </p:cNvSpPr>
          <p:nvPr>
            <p:ph type="title"/>
          </p:nvPr>
        </p:nvSpPr>
        <p:spPr>
          <a:xfrm>
            <a:off x="614550" y="283754"/>
            <a:ext cx="10515300" cy="8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/>
              <a:t>Representación</a:t>
            </a:r>
            <a:endParaRPr/>
          </a:p>
        </p:txBody>
      </p:sp>
      <p:grpSp>
        <p:nvGrpSpPr>
          <p:cNvPr id="509" name="Google Shape;509;p42"/>
          <p:cNvGrpSpPr/>
          <p:nvPr/>
        </p:nvGrpSpPr>
        <p:grpSpPr>
          <a:xfrm>
            <a:off x="1856216" y="1417672"/>
            <a:ext cx="8775090" cy="3284764"/>
            <a:chOff x="2045891" y="1138147"/>
            <a:chExt cx="8775090" cy="3284764"/>
          </a:xfrm>
        </p:grpSpPr>
        <p:grpSp>
          <p:nvGrpSpPr>
            <p:cNvPr id="510" name="Google Shape;510;p42"/>
            <p:cNvGrpSpPr/>
            <p:nvPr/>
          </p:nvGrpSpPr>
          <p:grpSpPr>
            <a:xfrm>
              <a:off x="2045891" y="1138147"/>
              <a:ext cx="8676447" cy="2701652"/>
              <a:chOff x="1981200" y="1558623"/>
              <a:chExt cx="7643100" cy="1967700"/>
            </a:xfrm>
          </p:grpSpPr>
          <p:sp>
            <p:nvSpPr>
              <p:cNvPr id="511" name="Google Shape;511;p42"/>
              <p:cNvSpPr/>
              <p:nvPr/>
            </p:nvSpPr>
            <p:spPr>
              <a:xfrm>
                <a:off x="1981200" y="1558623"/>
                <a:ext cx="7643100" cy="1967700"/>
              </a:xfrm>
              <a:prstGeom prst="roundRect">
                <a:avLst>
                  <a:gd name="adj" fmla="val 16667"/>
                </a:avLst>
              </a:prstGeom>
              <a:solidFill>
                <a:srgbClr val="209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42"/>
              <p:cNvSpPr txBox="1"/>
              <p:nvPr/>
            </p:nvSpPr>
            <p:spPr>
              <a:xfrm>
                <a:off x="1981200" y="1679775"/>
                <a:ext cx="7602000" cy="177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7625" tIns="87625" rIns="87625" bIns="8762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300"/>
                  <a:buFont typeface="Avenir"/>
                  <a:buNone/>
                </a:pPr>
                <a:r>
                  <a:rPr lang="es-ES" sz="2600" b="1" i="0" u="none" strike="noStrike" cap="none">
                    <a:solidFill>
                      <a:schemeClr val="lt1"/>
                    </a:solidFill>
                    <a:highlight>
                      <a:srgbClr val="3C78D8"/>
                    </a:highlight>
                    <a:latin typeface="Avenir"/>
                    <a:ea typeface="Avenir"/>
                    <a:cs typeface="Avenir"/>
                    <a:sym typeface="Avenir"/>
                  </a:rPr>
                  <a:t>Representar,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 de forma individual y colectiva conceptos, procedimientos, información y resultados matemáticos empleando diferentes 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highlight>
                      <a:srgbClr val="3C78D8"/>
                    </a:highlight>
                    <a:latin typeface="Avenir"/>
                    <a:ea typeface="Avenir"/>
                    <a:cs typeface="Avenir"/>
                    <a:sym typeface="Avenir"/>
                  </a:rPr>
                  <a:t>tecnologías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, para 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highlight>
                      <a:srgbClr val="3C78D8"/>
                    </a:highlight>
                    <a:latin typeface="Avenir"/>
                    <a:ea typeface="Avenir"/>
                    <a:cs typeface="Avenir"/>
                    <a:sym typeface="Avenir"/>
                  </a:rPr>
                  <a:t>visualizar ideas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 y 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highlight>
                      <a:srgbClr val="3C78D8"/>
                    </a:highlight>
                    <a:latin typeface="Avenir"/>
                    <a:ea typeface="Avenir"/>
                    <a:cs typeface="Avenir"/>
                    <a:sym typeface="Avenir"/>
                  </a:rPr>
                  <a:t>estructurar procesos</a:t>
                </a:r>
                <a:r>
                  <a:rPr lang="es-ES" sz="2600" b="1" i="0" u="none" strike="noStrike" cap="none">
                    <a:solidFill>
                      <a:schemeClr val="lt1"/>
                    </a:solidFill>
                    <a:latin typeface="Avenir"/>
                    <a:ea typeface="Avenir"/>
                    <a:cs typeface="Avenir"/>
                    <a:sym typeface="Avenir"/>
                  </a:rPr>
                  <a:t> matemáticos.</a:t>
                </a:r>
                <a:endParaRPr sz="26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  <p:sp>
          <p:nvSpPr>
            <p:cNvPr id="513" name="Google Shape;513;p42"/>
            <p:cNvSpPr txBox="1"/>
            <p:nvPr/>
          </p:nvSpPr>
          <p:spPr>
            <a:xfrm>
              <a:off x="2144681" y="3899711"/>
              <a:ext cx="8676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2650" tIns="29200" rIns="163575" bIns="292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venir"/>
                <a:buChar char="•"/>
              </a:pPr>
              <a:r>
                <a:rPr lang="es-ES" sz="1800" b="1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COMPETENCIA ESPECÍFICA 7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6850" y="379350"/>
            <a:ext cx="5859751" cy="585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3"/>
          <p:cNvPicPr preferRelativeResize="0"/>
          <p:nvPr/>
        </p:nvPicPr>
        <p:blipFill rotWithShape="1">
          <a:blip r:embed="rId4">
            <a:alphaModFix/>
          </a:blip>
          <a:srcRect t="22960" b="30578"/>
          <a:stretch/>
        </p:blipFill>
        <p:spPr>
          <a:xfrm>
            <a:off x="1370275" y="190817"/>
            <a:ext cx="4170025" cy="6308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4"/>
          <p:cNvSpPr txBox="1">
            <a:spLocks noGrp="1"/>
          </p:cNvSpPr>
          <p:nvPr>
            <p:ph type="title"/>
          </p:nvPr>
        </p:nvSpPr>
        <p:spPr>
          <a:xfrm>
            <a:off x="838075" y="365047"/>
            <a:ext cx="105153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 b="1" dirty="0"/>
              <a:t>Visualizar ideas</a:t>
            </a:r>
            <a:endParaRPr b="1" dirty="0"/>
          </a:p>
        </p:txBody>
      </p:sp>
      <p:grpSp>
        <p:nvGrpSpPr>
          <p:cNvPr id="525" name="Google Shape;525;p44"/>
          <p:cNvGrpSpPr/>
          <p:nvPr/>
        </p:nvGrpSpPr>
        <p:grpSpPr>
          <a:xfrm>
            <a:off x="213058" y="1451848"/>
            <a:ext cx="2505700" cy="2286125"/>
            <a:chOff x="549025" y="1866725"/>
            <a:chExt cx="2505700" cy="2286125"/>
          </a:xfrm>
        </p:grpSpPr>
        <p:sp>
          <p:nvSpPr>
            <p:cNvPr id="526" name="Google Shape;526;p44"/>
            <p:cNvSpPr txBox="1"/>
            <p:nvPr/>
          </p:nvSpPr>
          <p:spPr>
            <a:xfrm>
              <a:off x="1756925" y="1866725"/>
              <a:ext cx="648900" cy="48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30</a:t>
              </a:r>
              <a:endPara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7" name="Google Shape;527;p44"/>
            <p:cNvSpPr txBox="1"/>
            <p:nvPr/>
          </p:nvSpPr>
          <p:spPr>
            <a:xfrm>
              <a:off x="1108025" y="2785100"/>
              <a:ext cx="648900" cy="48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10</a:t>
              </a:r>
              <a:endPara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8" name="Google Shape;528;p44"/>
            <p:cNvSpPr txBox="1"/>
            <p:nvPr/>
          </p:nvSpPr>
          <p:spPr>
            <a:xfrm>
              <a:off x="2405825" y="2785100"/>
              <a:ext cx="648900" cy="489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3</a:t>
              </a:r>
              <a:endPara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9" name="Google Shape;529;p44"/>
            <p:cNvSpPr txBox="1"/>
            <p:nvPr/>
          </p:nvSpPr>
          <p:spPr>
            <a:xfrm>
              <a:off x="549025" y="3663550"/>
              <a:ext cx="648900" cy="489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2</a:t>
              </a:r>
              <a:endPara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0" name="Google Shape;530;p44"/>
            <p:cNvSpPr txBox="1"/>
            <p:nvPr/>
          </p:nvSpPr>
          <p:spPr>
            <a:xfrm>
              <a:off x="1447475" y="3663550"/>
              <a:ext cx="648900" cy="489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5</a:t>
              </a:r>
              <a:endPara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cxnSp>
          <p:nvCxnSpPr>
            <p:cNvPr id="531" name="Google Shape;531;p44"/>
            <p:cNvCxnSpPr>
              <a:stCxn id="526" idx="2"/>
              <a:endCxn id="527" idx="0"/>
            </p:cNvCxnSpPr>
            <p:nvPr/>
          </p:nvCxnSpPr>
          <p:spPr>
            <a:xfrm flipH="1">
              <a:off x="1432475" y="2356025"/>
              <a:ext cx="648900" cy="429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2" name="Google Shape;532;p44"/>
            <p:cNvCxnSpPr>
              <a:stCxn id="526" idx="2"/>
              <a:endCxn id="528" idx="0"/>
            </p:cNvCxnSpPr>
            <p:nvPr/>
          </p:nvCxnSpPr>
          <p:spPr>
            <a:xfrm>
              <a:off x="2081375" y="2356025"/>
              <a:ext cx="648900" cy="429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3" name="Google Shape;533;p44"/>
            <p:cNvCxnSpPr>
              <a:stCxn id="527" idx="2"/>
              <a:endCxn id="529" idx="0"/>
            </p:cNvCxnSpPr>
            <p:nvPr/>
          </p:nvCxnSpPr>
          <p:spPr>
            <a:xfrm flipH="1">
              <a:off x="873575" y="3274400"/>
              <a:ext cx="558900" cy="389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4" name="Google Shape;534;p44"/>
            <p:cNvCxnSpPr>
              <a:stCxn id="527" idx="2"/>
              <a:endCxn id="530" idx="0"/>
            </p:cNvCxnSpPr>
            <p:nvPr/>
          </p:nvCxnSpPr>
          <p:spPr>
            <a:xfrm>
              <a:off x="1432475" y="3274400"/>
              <a:ext cx="339600" cy="389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35" name="Google Shape;535;p44"/>
          <p:cNvGrpSpPr/>
          <p:nvPr/>
        </p:nvGrpSpPr>
        <p:grpSpPr>
          <a:xfrm>
            <a:off x="2780300" y="1544783"/>
            <a:ext cx="3404150" cy="2286125"/>
            <a:chOff x="3197050" y="1826800"/>
            <a:chExt cx="3404150" cy="2286125"/>
          </a:xfrm>
        </p:grpSpPr>
        <p:grpSp>
          <p:nvGrpSpPr>
            <p:cNvPr id="536" name="Google Shape;536;p44"/>
            <p:cNvGrpSpPr/>
            <p:nvPr/>
          </p:nvGrpSpPr>
          <p:grpSpPr>
            <a:xfrm>
              <a:off x="3197050" y="1826800"/>
              <a:ext cx="2505700" cy="2286125"/>
              <a:chOff x="549025" y="1866725"/>
              <a:chExt cx="2505700" cy="2286125"/>
            </a:xfrm>
          </p:grpSpPr>
          <p:sp>
            <p:nvSpPr>
              <p:cNvPr id="537" name="Google Shape;537;p44"/>
              <p:cNvSpPr txBox="1"/>
              <p:nvPr/>
            </p:nvSpPr>
            <p:spPr>
              <a:xfrm>
                <a:off x="1756925" y="1866725"/>
                <a:ext cx="648900" cy="4893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s-ES" sz="2800" b="0" i="0" u="none" strike="noStrike" cap="none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36</a:t>
                </a:r>
                <a:endParaRPr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8" name="Google Shape;538;p44"/>
              <p:cNvSpPr txBox="1"/>
              <p:nvPr/>
            </p:nvSpPr>
            <p:spPr>
              <a:xfrm>
                <a:off x="1108025" y="2785100"/>
                <a:ext cx="648900" cy="4893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s-ES" sz="2800" b="0" i="0" u="none" strike="noStrike" cap="none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4</a:t>
                </a:r>
                <a:endParaRPr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9" name="Google Shape;539;p44"/>
              <p:cNvSpPr txBox="1"/>
              <p:nvPr/>
            </p:nvSpPr>
            <p:spPr>
              <a:xfrm>
                <a:off x="2405825" y="2785100"/>
                <a:ext cx="648900" cy="4893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s-ES" sz="2800" b="0" i="0" u="none" strike="noStrike" cap="none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9</a:t>
                </a:r>
                <a:endParaRPr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0" name="Google Shape;540;p44"/>
              <p:cNvSpPr txBox="1"/>
              <p:nvPr/>
            </p:nvSpPr>
            <p:spPr>
              <a:xfrm>
                <a:off x="549025" y="3663550"/>
                <a:ext cx="648900" cy="489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s-ES" sz="2800" b="0" i="0" u="none" strike="noStrike" cap="none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2</a:t>
                </a:r>
                <a:endParaRPr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1" name="Google Shape;541;p44"/>
              <p:cNvSpPr txBox="1"/>
              <p:nvPr/>
            </p:nvSpPr>
            <p:spPr>
              <a:xfrm>
                <a:off x="1447475" y="3663550"/>
                <a:ext cx="648900" cy="489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s-ES" sz="2800" b="0" i="0" u="none" strike="noStrike" cap="none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2</a:t>
                </a:r>
                <a:endParaRPr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542" name="Google Shape;542;p44"/>
              <p:cNvCxnSpPr>
                <a:stCxn id="537" idx="2"/>
                <a:endCxn id="538" idx="0"/>
              </p:cNvCxnSpPr>
              <p:nvPr/>
            </p:nvCxnSpPr>
            <p:spPr>
              <a:xfrm flipH="1">
                <a:off x="1432475" y="2356025"/>
                <a:ext cx="648900" cy="42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3" name="Google Shape;543;p44"/>
              <p:cNvCxnSpPr>
                <a:stCxn id="537" idx="2"/>
                <a:endCxn id="539" idx="0"/>
              </p:cNvCxnSpPr>
              <p:nvPr/>
            </p:nvCxnSpPr>
            <p:spPr>
              <a:xfrm>
                <a:off x="2081375" y="2356025"/>
                <a:ext cx="648900" cy="42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4" name="Google Shape;544;p44"/>
              <p:cNvCxnSpPr>
                <a:stCxn id="538" idx="2"/>
                <a:endCxn id="540" idx="0"/>
              </p:cNvCxnSpPr>
              <p:nvPr/>
            </p:nvCxnSpPr>
            <p:spPr>
              <a:xfrm flipH="1">
                <a:off x="873575" y="3274400"/>
                <a:ext cx="558900" cy="389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5" name="Google Shape;545;p44"/>
              <p:cNvCxnSpPr>
                <a:stCxn id="538" idx="2"/>
                <a:endCxn id="541" idx="0"/>
              </p:cNvCxnSpPr>
              <p:nvPr/>
            </p:nvCxnSpPr>
            <p:spPr>
              <a:xfrm>
                <a:off x="1432475" y="3274400"/>
                <a:ext cx="339600" cy="389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46" name="Google Shape;546;p44"/>
            <p:cNvGrpSpPr/>
            <p:nvPr/>
          </p:nvGrpSpPr>
          <p:grpSpPr>
            <a:xfrm>
              <a:off x="5053850" y="3623625"/>
              <a:ext cx="1547350" cy="489300"/>
              <a:chOff x="549025" y="3663550"/>
              <a:chExt cx="1547350" cy="489300"/>
            </a:xfrm>
          </p:grpSpPr>
          <p:sp>
            <p:nvSpPr>
              <p:cNvPr id="547" name="Google Shape;547;p44"/>
              <p:cNvSpPr txBox="1"/>
              <p:nvPr/>
            </p:nvSpPr>
            <p:spPr>
              <a:xfrm>
                <a:off x="549025" y="3663550"/>
                <a:ext cx="648900" cy="489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s-ES" sz="2800" b="0" i="0" u="none" strike="noStrike" cap="none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3</a:t>
                </a:r>
                <a:endParaRPr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8" name="Google Shape;548;p44"/>
              <p:cNvSpPr txBox="1"/>
              <p:nvPr/>
            </p:nvSpPr>
            <p:spPr>
              <a:xfrm>
                <a:off x="1447475" y="3663550"/>
                <a:ext cx="648900" cy="489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s-ES" sz="2800" b="0" i="0" u="none" strike="noStrike" cap="none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3</a:t>
                </a:r>
                <a:endParaRPr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  <p:cxnSp>
          <p:nvCxnSpPr>
            <p:cNvPr id="549" name="Google Shape;549;p44"/>
            <p:cNvCxnSpPr>
              <a:stCxn id="539" idx="2"/>
              <a:endCxn id="547" idx="0"/>
            </p:cNvCxnSpPr>
            <p:nvPr/>
          </p:nvCxnSpPr>
          <p:spPr>
            <a:xfrm>
              <a:off x="5378300" y="3234475"/>
              <a:ext cx="0" cy="389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0" name="Google Shape;550;p44"/>
            <p:cNvCxnSpPr>
              <a:stCxn id="539" idx="2"/>
              <a:endCxn id="548" idx="0"/>
            </p:cNvCxnSpPr>
            <p:nvPr/>
          </p:nvCxnSpPr>
          <p:spPr>
            <a:xfrm>
              <a:off x="5378300" y="3234475"/>
              <a:ext cx="898500" cy="389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51" name="Google Shape;551;p44"/>
          <p:cNvGrpSpPr/>
          <p:nvPr/>
        </p:nvGrpSpPr>
        <p:grpSpPr>
          <a:xfrm>
            <a:off x="6339175" y="1796768"/>
            <a:ext cx="4871646" cy="3144388"/>
            <a:chOff x="6338900" y="1796850"/>
            <a:chExt cx="3952975" cy="2465800"/>
          </a:xfrm>
        </p:grpSpPr>
        <p:sp>
          <p:nvSpPr>
            <p:cNvPr id="552" name="Google Shape;552;p44"/>
            <p:cNvSpPr txBox="1"/>
            <p:nvPr/>
          </p:nvSpPr>
          <p:spPr>
            <a:xfrm>
              <a:off x="7986050" y="2495625"/>
              <a:ext cx="7287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1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3</a:t>
              </a:r>
              <a:endParaRPr sz="28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3" name="Google Shape;553;p44"/>
            <p:cNvSpPr txBox="1"/>
            <p:nvPr/>
          </p:nvSpPr>
          <p:spPr>
            <a:xfrm>
              <a:off x="8085875" y="3044625"/>
              <a:ext cx="7287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1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2</a:t>
              </a:r>
              <a:endParaRPr sz="28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4" name="Google Shape;554;p44"/>
            <p:cNvSpPr txBox="1"/>
            <p:nvPr/>
          </p:nvSpPr>
          <p:spPr>
            <a:xfrm>
              <a:off x="6718275" y="2495625"/>
              <a:ext cx="7287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1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5</a:t>
              </a:r>
              <a:endParaRPr sz="28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5" name="Google Shape;555;p44"/>
            <p:cNvSpPr/>
            <p:nvPr/>
          </p:nvSpPr>
          <p:spPr>
            <a:xfrm>
              <a:off x="6338900" y="1916650"/>
              <a:ext cx="2405700" cy="2346000"/>
            </a:xfrm>
            <a:prstGeom prst="ellipse">
              <a:avLst/>
            </a:prstGeom>
            <a:noFill/>
            <a:ln w="76200" cap="flat" cmpd="sng">
              <a:solidFill>
                <a:srgbClr val="4581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6" name="Google Shape;556;p44"/>
            <p:cNvSpPr/>
            <p:nvPr/>
          </p:nvSpPr>
          <p:spPr>
            <a:xfrm>
              <a:off x="7886175" y="1796850"/>
              <a:ext cx="2405700" cy="2346000"/>
            </a:xfrm>
            <a:prstGeom prst="ellipse">
              <a:avLst/>
            </a:prstGeom>
            <a:noFill/>
            <a:ln w="76200" cap="flat" cmpd="sng">
              <a:solidFill>
                <a:srgbClr val="4581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7" name="Google Shape;557;p44"/>
            <p:cNvSpPr txBox="1"/>
            <p:nvPr/>
          </p:nvSpPr>
          <p:spPr>
            <a:xfrm>
              <a:off x="9313700" y="2301063"/>
              <a:ext cx="628800" cy="4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2</a:t>
              </a:r>
              <a:endPara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8" name="Google Shape;558;p44"/>
            <p:cNvSpPr txBox="1"/>
            <p:nvPr/>
          </p:nvSpPr>
          <p:spPr>
            <a:xfrm>
              <a:off x="9154000" y="3044613"/>
              <a:ext cx="628800" cy="4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0" i="0" u="none" strike="noStrike" cap="none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3</a:t>
              </a:r>
              <a:endPara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id="559" name="Google Shape;55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694" y="5277687"/>
            <a:ext cx="9345512" cy="1136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6E67C10-D2E9-B039-6CE7-E50D4836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367"/>
            <a:ext cx="10515600" cy="1325563"/>
          </a:xfrm>
        </p:spPr>
        <p:txBody>
          <a:bodyPr/>
          <a:lstStyle/>
          <a:p>
            <a:r>
              <a:rPr lang="es-ES" b="1" dirty="0"/>
              <a:t>No todo ha de ser álgebra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B61295-C112-A3E2-25B0-E4FECB6A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7111"/>
            <a:ext cx="9856016" cy="47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422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 b="1"/>
              <a:t>¿Es “de tabla” o es “de árbol”?</a:t>
            </a:r>
            <a:endParaRPr b="1"/>
          </a:p>
        </p:txBody>
      </p:sp>
      <p:pic>
        <p:nvPicPr>
          <p:cNvPr id="565" name="Google Shape;56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525" y="1690151"/>
            <a:ext cx="11701475" cy="245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6900" y="4145770"/>
            <a:ext cx="2427325" cy="2407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2659136d03_0_175"/>
          <p:cNvSpPr txBox="1">
            <a:spLocks noGrp="1"/>
          </p:cNvSpPr>
          <p:nvPr>
            <p:ph type="title"/>
          </p:nvPr>
        </p:nvSpPr>
        <p:spPr>
          <a:xfrm>
            <a:off x="789200" y="1300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Una perspectiva diferente</a:t>
            </a:r>
            <a:endParaRPr b="1"/>
          </a:p>
        </p:txBody>
      </p:sp>
      <p:pic>
        <p:nvPicPr>
          <p:cNvPr id="572" name="Google Shape;572;g32659136d03_0_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950" y="1310825"/>
            <a:ext cx="5471151" cy="53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32659136d03_0_17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3151" y="3058050"/>
            <a:ext cx="5372100" cy="1290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6"/>
          <p:cNvSpPr txBox="1">
            <a:spLocks noGrp="1"/>
          </p:cNvSpPr>
          <p:nvPr>
            <p:ph type="title"/>
          </p:nvPr>
        </p:nvSpPr>
        <p:spPr>
          <a:xfrm>
            <a:off x="838350" y="92348"/>
            <a:ext cx="105153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</a:pPr>
            <a:r>
              <a:rPr lang="es-ES" b="1"/>
              <a:t>Algunas reflexiones personales</a:t>
            </a:r>
            <a:endParaRPr b="1"/>
          </a:p>
        </p:txBody>
      </p:sp>
      <p:sp>
        <p:nvSpPr>
          <p:cNvPr id="579" name="Google Shape;579;p46"/>
          <p:cNvSpPr txBox="1">
            <a:spLocks noGrp="1"/>
          </p:cNvSpPr>
          <p:nvPr>
            <p:ph type="body" idx="1"/>
          </p:nvPr>
        </p:nvSpPr>
        <p:spPr>
          <a:xfrm>
            <a:off x="838075" y="1366875"/>
            <a:ext cx="6969900" cy="4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/>
              <a:t>El cambio es necesario (no opcional).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/>
              <a:t>Leer, leer y volver a leer.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/>
              <a:t>“Aprovéchate” de los compañeros. Hay muchos recursos a tu disposición.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/>
              <a:t>Lo más importante en el aula SIEMPRE son tus alumn@s.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/>
              <a:t>No se trata de innovar por innovar.</a:t>
            </a:r>
            <a:endParaRPr/>
          </a:p>
        </p:txBody>
      </p:sp>
      <p:pic>
        <p:nvPicPr>
          <p:cNvPr id="580" name="Google Shape;580;p46" title="17199441500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7975" y="1198025"/>
            <a:ext cx="3933800" cy="5245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46"/>
          <p:cNvGrpSpPr/>
          <p:nvPr/>
        </p:nvGrpSpPr>
        <p:grpSpPr>
          <a:xfrm>
            <a:off x="783803" y="1367158"/>
            <a:ext cx="7024326" cy="4452658"/>
            <a:chOff x="1135225" y="3843975"/>
            <a:chExt cx="5269562" cy="2785174"/>
          </a:xfrm>
        </p:grpSpPr>
        <p:pic>
          <p:nvPicPr>
            <p:cNvPr id="582" name="Google Shape;582;p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5225" y="3843975"/>
              <a:ext cx="2460101" cy="270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4151" y="3919925"/>
              <a:ext cx="2580636" cy="27092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7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60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None/>
            </a:pPr>
            <a:r>
              <a:rPr lang="es-ES" sz="4400" b="1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¿Alguna pregunta?</a:t>
            </a:r>
            <a:endParaRPr sz="4400" b="1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89" name="Google Shape;58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080" y="1139400"/>
            <a:ext cx="4578840" cy="457884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7"/>
          <p:cNvSpPr/>
          <p:nvPr/>
        </p:nvSpPr>
        <p:spPr>
          <a:xfrm>
            <a:off x="5775125" y="2269800"/>
            <a:ext cx="5830800" cy="2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ES" sz="54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¡Muchas gracias!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juliotab@edu.xunta.gal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518e55980_0_9"/>
          <p:cNvSpPr txBox="1">
            <a:spLocks noGrp="1"/>
          </p:cNvSpPr>
          <p:nvPr>
            <p:ph type="title"/>
          </p:nvPr>
        </p:nvSpPr>
        <p:spPr>
          <a:xfrm>
            <a:off x="769625" y="2769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¿Qué es saber matemáticas? ¿Qué y para qué debemos enseñar?</a:t>
            </a:r>
            <a:endParaRPr b="1"/>
          </a:p>
        </p:txBody>
      </p:sp>
      <p:pic>
        <p:nvPicPr>
          <p:cNvPr id="133" name="Google Shape;133;g2a518e55980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25" y="2425500"/>
            <a:ext cx="6035974" cy="28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a518e55980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9775" y="1843225"/>
            <a:ext cx="5749826" cy="393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25c127ae11_0_9"/>
          <p:cNvSpPr txBox="1">
            <a:spLocks noGrp="1"/>
          </p:cNvSpPr>
          <p:nvPr>
            <p:ph type="title"/>
          </p:nvPr>
        </p:nvSpPr>
        <p:spPr>
          <a:xfrm>
            <a:off x="838200" y="1985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Decálogo de Pere Puig Adam (1955)</a:t>
            </a:r>
            <a:endParaRPr/>
          </a:p>
        </p:txBody>
      </p:sp>
      <p:sp>
        <p:nvSpPr>
          <p:cNvPr id="140" name="Google Shape;140;g325c127ae11_0_9"/>
          <p:cNvSpPr txBox="1">
            <a:spLocks noGrp="1"/>
          </p:cNvSpPr>
          <p:nvPr>
            <p:ph type="body" idx="1"/>
          </p:nvPr>
        </p:nvSpPr>
        <p:spPr>
          <a:xfrm>
            <a:off x="799000" y="1259750"/>
            <a:ext cx="9184200" cy="527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No adoptar una didáctica rígida, sino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adaptada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en cada caso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al alumno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, observándolo constantemente.</a:t>
            </a:r>
            <a:endParaRPr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No olvidar el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origen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concreto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de la Matemátic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a ni los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procesos históricos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de su evolución.</a:t>
            </a:r>
            <a:endParaRPr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Presentar la Matemática como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una unidad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en relación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con la vida natural y social.</a:t>
            </a:r>
            <a:endParaRPr sz="2000" b="1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Graduar cuidadosamente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los planes de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abstracción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  <a:endParaRPr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Enseñar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guiando 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la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actividad creadora y descubridora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del alumno.</a:t>
            </a:r>
            <a:endParaRPr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Estimular esta actividad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despertando interés directo y funcional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hacia el objeto del conocimiento.</a:t>
            </a:r>
            <a:endParaRPr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Promover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en todo lo posible la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autocorrección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  <a:endParaRPr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Conseguir una cierta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maestría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en las soluciones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antes de automatizarlas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  <a:endParaRPr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Cuidar que la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expresión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 del alumno sea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traducción fiel a su pensamiento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  <a:endParaRPr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AutoNum type="arabicPeriod"/>
            </a:pP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Procurar a </a:t>
            </a:r>
            <a:r>
              <a:rPr lang="es-ES" sz="2000" b="1" dirty="0">
                <a:solidFill>
                  <a:srgbClr val="333333"/>
                </a:solidFill>
                <a:highlight>
                  <a:srgbClr val="FFFFFF"/>
                </a:highlight>
              </a:rPr>
              <a:t>cualquier alumno éxitos </a:t>
            </a:r>
            <a:r>
              <a:rPr lang="es-ES" sz="2000" dirty="0">
                <a:solidFill>
                  <a:srgbClr val="333333"/>
                </a:solidFill>
                <a:highlight>
                  <a:srgbClr val="FFFFFF"/>
                </a:highlight>
              </a:rPr>
              <a:t>que eviten su desmoralización.</a:t>
            </a:r>
            <a:endParaRPr sz="20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300" dirty="0"/>
          </a:p>
        </p:txBody>
      </p:sp>
      <p:pic>
        <p:nvPicPr>
          <p:cNvPr id="141" name="Google Shape;141;g325c127ae11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2388" y="746388"/>
            <a:ext cx="1781175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2426" y="0"/>
            <a:ext cx="648544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1"/>
          <p:cNvSpPr txBox="1"/>
          <p:nvPr/>
        </p:nvSpPr>
        <p:spPr>
          <a:xfrm>
            <a:off x="8132360" y="871649"/>
            <a:ext cx="1303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>
            <a:spLocks noGrp="1"/>
          </p:cNvSpPr>
          <p:nvPr>
            <p:ph type="title"/>
          </p:nvPr>
        </p:nvSpPr>
        <p:spPr>
          <a:xfrm>
            <a:off x="838080" y="2498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s-ES" sz="4400" b="0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Las matemáticas en la LOMLOE</a:t>
            </a:r>
            <a:endParaRPr sz="4400" b="0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3" name="Google Shape;153;p7"/>
          <p:cNvSpPr txBox="1">
            <a:spLocks noGrp="1"/>
          </p:cNvSpPr>
          <p:nvPr>
            <p:ph type="body" idx="1"/>
          </p:nvPr>
        </p:nvSpPr>
        <p:spPr>
          <a:xfrm>
            <a:off x="838075" y="1499048"/>
            <a:ext cx="81438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Competencias específicas (objetivos de aprendizaje) basadas en procesos.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Estructura alrededor de los sentidos matemáticos.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Criterios de evaluación no vinculados directamente a los saberes.</a:t>
            </a: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4" name="Google Shape;154;p7" descr="ALGORITMOS ABN. Por unas matemáticas sencillas, naturales y divertidas.: Un  documento importante, que da pistas sobre el nuevo currículum matemátic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4720" y="3845680"/>
            <a:ext cx="2298601" cy="23536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7" descr="Reedición de los Principios y estándares | SOCIEDAD ANDALUZA DE EDUCACIÓN  MATEMÁTICA THAL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9980" y="678240"/>
            <a:ext cx="1936080" cy="256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t="10823" r="1130" b="44044"/>
          <a:stretch/>
        </p:blipFill>
        <p:spPr>
          <a:xfrm>
            <a:off x="1419782" y="4448387"/>
            <a:ext cx="6048720" cy="1552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1907</Words>
  <Application>Microsoft Office PowerPoint</Application>
  <PresentationFormat>Panorámica</PresentationFormat>
  <Paragraphs>261</Paragraphs>
  <Slides>58</Slides>
  <Notes>56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72" baseType="lpstr">
      <vt:lpstr>Twentieth Century</vt:lpstr>
      <vt:lpstr>Calibri</vt:lpstr>
      <vt:lpstr>Century Schoolbook</vt:lpstr>
      <vt:lpstr>Wingdings</vt:lpstr>
      <vt:lpstr>Arial</vt:lpstr>
      <vt:lpstr>Avenir</vt:lpstr>
      <vt:lpstr>Noto Sans Symbols</vt:lpstr>
      <vt:lpstr>Times New Roman</vt:lpstr>
      <vt:lpstr>Dancing Script</vt:lpstr>
      <vt:lpstr>Oswald Light</vt:lpstr>
      <vt:lpstr>Century Gothic</vt:lpstr>
      <vt:lpstr>Play</vt:lpstr>
      <vt:lpstr>Limelight</vt:lpstr>
      <vt:lpstr>Tema de Office</vt:lpstr>
      <vt:lpstr>Haga clic para agregar título</vt:lpstr>
      <vt:lpstr>Presentación de PowerPoint</vt:lpstr>
      <vt:lpstr>Presentación de PowerPoint</vt:lpstr>
      <vt:lpstr>Presentación de PowerPoint</vt:lpstr>
      <vt:lpstr>Presentación de PowerPoint</vt:lpstr>
      <vt:lpstr>¿Qué es saber matemáticas? ¿Qué y para qué debemos enseñar?</vt:lpstr>
      <vt:lpstr>Decálogo de Pere Puig Adam (1955)</vt:lpstr>
      <vt:lpstr>Presentación de PowerPoint</vt:lpstr>
      <vt:lpstr>Las matemáticas en la LOMLOE</vt:lpstr>
      <vt:lpstr>¡Procesos vs Contenidos!</vt:lpstr>
      <vt:lpstr>Encuentra las diferencias... </vt:lpstr>
      <vt:lpstr>Algunos mitos </vt:lpstr>
      <vt:lpstr>Presentación de PowerPoint</vt:lpstr>
      <vt:lpstr>Del blanco y negro al color</vt:lpstr>
      <vt:lpstr>Competencias específicas. Procesos matemáticos</vt:lpstr>
      <vt:lpstr>Procesos matemáticos en el aula</vt:lpstr>
      <vt:lpstr>Resolución de problemas</vt:lpstr>
      <vt:lpstr>Resolución de problemas</vt:lpstr>
      <vt:lpstr>¿Qué es un problema? (y qué no lo es...)</vt:lpstr>
      <vt:lpstr>La resolución de problemas en el aula</vt:lpstr>
      <vt:lpstr>¿Cómo enseñar a resolver problemas?</vt:lpstr>
      <vt:lpstr>Estrategias - heurísticos - actividades</vt:lpstr>
      <vt:lpstr>Modificar tareas “tradicionales”</vt:lpstr>
      <vt:lpstr>Presentación de PowerPoint</vt:lpstr>
      <vt:lpstr>Un problema de medida…</vt:lpstr>
      <vt:lpstr>Medir lo que no podemos medir</vt:lpstr>
      <vt:lpstr>Subiendo paso a paso…</vt:lpstr>
      <vt:lpstr>Explicar la realidad: Modelizar</vt:lpstr>
      <vt:lpstr>Presentación de PowerPoint</vt:lpstr>
      <vt:lpstr>Razonamiento y prueba</vt:lpstr>
      <vt:lpstr>En el aula</vt:lpstr>
      <vt:lpstr>Deberíamos evitar SIEMPRE</vt:lpstr>
      <vt:lpstr>Julio, ¿un rombo es un trapecio? ¿Y un cuadrado es un rombo?</vt:lpstr>
      <vt:lpstr>El “mosquicentro”</vt:lpstr>
      <vt:lpstr>Los "polígonos de David"</vt:lpstr>
      <vt:lpstr>¿Quién es el intruso? (https://talkingmathwithkids.com/wodb/)</vt:lpstr>
      <vt:lpstr>Presentación de PowerPoint</vt:lpstr>
      <vt:lpstr>Algo sencillo... un rectángulo</vt:lpstr>
      <vt:lpstr>Pensamiento computacional</vt:lpstr>
      <vt:lpstr>Conexiones</vt:lpstr>
      <vt:lpstr>Números poligonales</vt:lpstr>
      <vt:lpstr>El entorno como recurso didáctico</vt:lpstr>
      <vt:lpstr>Matemáticas y arte... patrones</vt:lpstr>
      <vt:lpstr>Proyectos interdisciplinares</vt:lpstr>
      <vt:lpstr>Comunicación</vt:lpstr>
      <vt:lpstr>No habrá silencio…</vt:lpstr>
      <vt:lpstr>¿Qué fracción del cuadrado está sombreada?</vt:lpstr>
      <vt:lpstr>¿Qué aprendemos al comunicar matemáticas?</vt:lpstr>
      <vt:lpstr>Dictar un cuadro</vt:lpstr>
      <vt:lpstr>Metodologías activas</vt:lpstr>
      <vt:lpstr>Representación</vt:lpstr>
      <vt:lpstr>Presentación de PowerPoint</vt:lpstr>
      <vt:lpstr>Visualizar ideas</vt:lpstr>
      <vt:lpstr>No todo ha de ser álgebra</vt:lpstr>
      <vt:lpstr>¿Es “de tabla” o es “de árbol”?</vt:lpstr>
      <vt:lpstr>Una perspectiva diferente</vt:lpstr>
      <vt:lpstr>Algunas reflexiones personales</vt:lpstr>
      <vt:lpstr>¿Alguna pregunta?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Haga clic para agregar título</dc:title>
  <dc:creator>Usuario</dc:creator>
  <cp:lastModifiedBy>Salaprofes1</cp:lastModifiedBy>
  <cp:revision>8</cp:revision>
  <dcterms:modified xsi:type="dcterms:W3CDTF">2025-01-16T10:14:55Z</dcterms:modified>
</cp:coreProperties>
</file>