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The Girl Next Door"/>
      <p:regular r:id="rId50"/>
    </p:embeddedFont>
    <p:embeddedFont>
      <p:font typeface="EB Garamond"/>
      <p:regular r:id="rId51"/>
      <p:bold r:id="rId52"/>
      <p:italic r:id="rId53"/>
      <p:boldItalic r:id="rId54"/>
    </p:embeddedFont>
    <p:embeddedFont>
      <p:font typeface="Questrial"/>
      <p:regular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EBGaramond-regular.fntdata"/><Relationship Id="rId50" Type="http://schemas.openxmlformats.org/officeDocument/2006/relationships/font" Target="fonts/TheGirlNextDoor-regular.fntdata"/><Relationship Id="rId53" Type="http://schemas.openxmlformats.org/officeDocument/2006/relationships/font" Target="fonts/EBGaramond-italic.fntdata"/><Relationship Id="rId52" Type="http://schemas.openxmlformats.org/officeDocument/2006/relationships/font" Target="fonts/EBGaramond-bold.fntdata"/><Relationship Id="rId11" Type="http://schemas.openxmlformats.org/officeDocument/2006/relationships/slide" Target="slides/slide6.xml"/><Relationship Id="rId55" Type="http://schemas.openxmlformats.org/officeDocument/2006/relationships/font" Target="fonts/Questrial-regular.fntdata"/><Relationship Id="rId10" Type="http://schemas.openxmlformats.org/officeDocument/2006/relationships/slide" Target="slides/slide5.xml"/><Relationship Id="rId54" Type="http://schemas.openxmlformats.org/officeDocument/2006/relationships/font" Target="fonts/EBGaramond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8ceb10a7e6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g28ceb10a7e6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58416200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58416200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958416200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958416200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58416200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58416200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58416200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58416200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584162001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58416200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584162001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958416200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958416200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958416200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9584162001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9584162001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9584162001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9584162001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9584162001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9584162001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9b4ba4b50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g29b4ba4b50e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9584162001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9584162001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584162001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9584162001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9584162001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9584162001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584162001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584162001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584162001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9584162001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9584162001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9584162001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9584162001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9584162001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9584162001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9584162001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958416200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958416200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9584162001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9584162001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9241693ace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29241693ace_0_3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58416200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9584162001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5841620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958416200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8ceb10a7e6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28ceb10a7e6_1_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8ceb10a7e6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8ceb10a7e6_1_1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ceb10a7e6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8ceb10a7e6_1_1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91099653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91099653b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91099653b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91099653b2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958416200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9584162001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ea60db6d0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ea60db6d0c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9241693ac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9241693ace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58416200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29584162001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9241693ac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29241693ace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9241693ac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9241693ac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9241693ac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9241693ac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9241693ac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9241693ac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9241693ac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9241693ac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58416200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29584162001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58416200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29584162001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58416200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29584162001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58416200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29584162001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58416200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958416200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1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18.jpg"/><Relationship Id="rId6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13.jpg"/><Relationship Id="rId5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3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33.jpg"/><Relationship Id="rId5" Type="http://schemas.openxmlformats.org/officeDocument/2006/relationships/image" Target="../media/image3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hyperlink" Target="http://www.miguelquiroga.es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38.png"/><Relationship Id="rId5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0Dw8j9u2ozPwZpXVlYioEuO8WER-UJSw/view" TargetMode="External"/><Relationship Id="rId5" Type="http://schemas.openxmlformats.org/officeDocument/2006/relationships/image" Target="../media/image15.png"/><Relationship Id="rId6" Type="http://schemas.openxmlformats.org/officeDocument/2006/relationships/hyperlink" Target="http://drive.google.com/file/d/1rsurBQqfzpQFNTbSIixOBKRc5uii_ZRS/view" TargetMode="External"/><Relationship Id="rId7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image" Target="../media/image43.png"/><Relationship Id="rId5" Type="http://schemas.openxmlformats.org/officeDocument/2006/relationships/image" Target="../media/image5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40.png"/><Relationship Id="rId5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g"/><Relationship Id="rId4" Type="http://schemas.openxmlformats.org/officeDocument/2006/relationships/hyperlink" Target="https://sites.google.com/view/materialesfyq/1%C2%BA-bachillerato-fyq/el-proyectil-asesino?authuser=0" TargetMode="External"/><Relationship Id="rId5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Relationship Id="rId4" Type="http://schemas.openxmlformats.org/officeDocument/2006/relationships/hyperlink" Target="https://sites.google.com/view/materialesfyq/4%C2%BA-eso-fyq/se-ha-cometido-un-crimen-an%C3%A1lisis-cinem%C3%A1tico?authuser=0" TargetMode="External"/><Relationship Id="rId5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Relationship Id="rId4" Type="http://schemas.openxmlformats.org/officeDocument/2006/relationships/hyperlink" Target="https://sites.google.com/view/materialesfyq/4%C2%BA-eso-fyq/el-vuelo-2013?authuser=0" TargetMode="External"/><Relationship Id="rId5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Relationship Id="rId4" Type="http://schemas.openxmlformats.org/officeDocument/2006/relationships/hyperlink" Target="https://drive.google.com/drive/u/0/folders/1dwW__keUHxsqkGf11cB0ZXbQzOcFgNsK" TargetMode="External"/><Relationship Id="rId5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Relationship Id="rId4" Type="http://schemas.openxmlformats.org/officeDocument/2006/relationships/image" Target="../media/image42.png"/><Relationship Id="rId5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jpg"/><Relationship Id="rId4" Type="http://schemas.openxmlformats.org/officeDocument/2006/relationships/image" Target="../media/image30.jpg"/><Relationship Id="rId5" Type="http://schemas.openxmlformats.org/officeDocument/2006/relationships/hyperlink" Target="https://docs.google.com/document/u/0/d/1i2cmNZUGqv3PcvMGnOA3QQvcdoBbngcICtIBuS_16tU/edit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g"/><Relationship Id="rId4" Type="http://schemas.openxmlformats.org/officeDocument/2006/relationships/image" Target="../media/image47.png"/><Relationship Id="rId5" Type="http://schemas.openxmlformats.org/officeDocument/2006/relationships/hyperlink" Target="https://docs.google.com/document/u/0/d/15jlLr7RVPx4DloPIz5_TkkgHxg66cccg5cKja-xbm-c/edit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jpg"/><Relationship Id="rId4" Type="http://schemas.openxmlformats.org/officeDocument/2006/relationships/hyperlink" Target="https://docs.google.com/document/u/0/d/1L82gMU9irk-MnTpEE4t0hCqea232q5n6ZSH9du5MIJE/edit" TargetMode="External"/><Relationship Id="rId5" Type="http://schemas.openxmlformats.org/officeDocument/2006/relationships/image" Target="../media/image5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jpg"/><Relationship Id="rId4" Type="http://schemas.openxmlformats.org/officeDocument/2006/relationships/hyperlink" Target="https://docs.google.com/presentation/u/0/d/11h_YM87Gvrb01kf_wJk0EGnn3hssxnh2v8arYA7oJw4/edit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4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jpg"/><Relationship Id="rId4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jpg"/><Relationship Id="rId4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jpg"/><Relationship Id="rId4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jpg"/><Relationship Id="rId4" Type="http://schemas.openxmlformats.org/officeDocument/2006/relationships/hyperlink" Target="http://drive.google.com/file/d/10ZYAPfS1B_JO_g6W1R7RPhqfHRjg4pvp/view" TargetMode="External"/><Relationship Id="rId5" Type="http://schemas.openxmlformats.org/officeDocument/2006/relationships/image" Target="../media/image15.png"/><Relationship Id="rId6" Type="http://schemas.openxmlformats.org/officeDocument/2006/relationships/hyperlink" Target="http://drive.google.com/file/d/10Mu5b7nvj7CCwG60I0m3ojHhLw9kIN66/view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jpg"/><Relationship Id="rId7" Type="http://schemas.openxmlformats.org/officeDocument/2006/relationships/image" Target="../media/image59.jpg"/><Relationship Id="rId8" Type="http://schemas.openxmlformats.org/officeDocument/2006/relationships/image" Target="../media/image5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hyperlink" Target="https://docs.google.com/document/d/1k3hjQ0skKMC2w8dty_VwI-tJKIkKWjSNM9N_1pFt2kk/edit?usp=drive_link" TargetMode="External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hyperlink" Target="https://docs.google.com/presentation/u/0/d/1gug4JZeRohi8eOsAjRjEJ4aYYeGHZwR1a_pDrz6qG_A/edit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hyperlink" Target="https://bard.google.com/chat" TargetMode="External"/><Relationship Id="rId9" Type="http://schemas.openxmlformats.org/officeDocument/2006/relationships/hyperlink" Target="https://docs.google.com/presentation/u/0/d/1GnSFZiW-54EpSLuL-OzoBU0g4aQwaExUwFKDRpuf9rU/edit" TargetMode="External"/><Relationship Id="rId5" Type="http://schemas.openxmlformats.org/officeDocument/2006/relationships/hyperlink" Target="https://www.thingiverse.com/thing:2484598" TargetMode="External"/><Relationship Id="rId6" Type="http://schemas.openxmlformats.org/officeDocument/2006/relationships/hyperlink" Target="https://app.leonardo.ai/" TargetMode="External"/><Relationship Id="rId7" Type="http://schemas.openxmlformats.org/officeDocument/2006/relationships/hyperlink" Target="https://www.instructables.com/" TargetMode="External"/><Relationship Id="rId8" Type="http://schemas.openxmlformats.org/officeDocument/2006/relationships/hyperlink" Target="https://www.scienceinschool.org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hyperlink" Target="http://drive.google.com/file/d/1faH12D4DXMfPVEq9HoS0gnFHHBJvvnqd/view" TargetMode="External"/><Relationship Id="rId5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5.jp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4"/>
          <p:cNvGrpSpPr/>
          <p:nvPr/>
        </p:nvGrpSpPr>
        <p:grpSpPr>
          <a:xfrm rot="-5400000">
            <a:off x="2502098" y="-1498402"/>
            <a:ext cx="4104584" cy="8150520"/>
            <a:chOff x="0" y="-28575"/>
            <a:chExt cx="2335607" cy="4637844"/>
          </a:xfrm>
        </p:grpSpPr>
        <p:sp>
          <p:nvSpPr>
            <p:cNvPr id="59" name="Google Shape;59;p14"/>
            <p:cNvSpPr/>
            <p:nvPr/>
          </p:nvSpPr>
          <p:spPr>
            <a:xfrm>
              <a:off x="0" y="0"/>
              <a:ext cx="2335607" cy="4609269"/>
            </a:xfrm>
            <a:custGeom>
              <a:rect b="b" l="l" r="r" t="t"/>
              <a:pathLst>
                <a:path extrusionOk="0" h="4609269" w="2335607">
                  <a:moveTo>
                    <a:pt x="0" y="0"/>
                  </a:moveTo>
                  <a:lnTo>
                    <a:pt x="2335607" y="0"/>
                  </a:lnTo>
                  <a:lnTo>
                    <a:pt x="2335607" y="4609269"/>
                  </a:lnTo>
                  <a:lnTo>
                    <a:pt x="0" y="4609269"/>
                  </a:lnTo>
                  <a:close/>
                </a:path>
              </a:pathLst>
            </a:custGeom>
            <a:solidFill>
              <a:srgbClr val="FFFFFF">
                <a:alpha val="87450"/>
              </a:srgbClr>
            </a:solidFill>
            <a:ln>
              <a:noFill/>
            </a:ln>
          </p:spPr>
        </p:sp>
        <p:sp>
          <p:nvSpPr>
            <p:cNvPr id="60" name="Google Shape;60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450" lIns="24450" spcFirstLastPara="1" rIns="24450" wrap="square" tIns="24450">
              <a:noAutofit/>
            </a:bodyPr>
            <a:lstStyle/>
            <a:p>
              <a:pPr indent="0" lvl="0" marL="0" marR="0" rtl="0" algn="ctr">
                <a:lnSpc>
                  <a:spcPct val="13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14"/>
          <p:cNvSpPr txBox="1"/>
          <p:nvPr/>
        </p:nvSpPr>
        <p:spPr>
          <a:xfrm>
            <a:off x="1049403" y="1043422"/>
            <a:ext cx="7045200" cy="21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5500" u="none" cap="none" strike="noStrike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Proxectos de investigación e </a:t>
            </a:r>
            <a:r>
              <a:rPr lang="es" sz="5500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colaboración social</a:t>
            </a:r>
            <a:endParaRPr sz="6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561206" y="3790377"/>
            <a:ext cx="419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2400" u="none" cap="none" strike="noStrike">
                <a:solidFill>
                  <a:srgbClr val="22423D"/>
                </a:solidFill>
                <a:latin typeface="EB Garamond"/>
                <a:ea typeface="EB Garamond"/>
                <a:cs typeface="EB Garamond"/>
                <a:sym typeface="EB Garamond"/>
              </a:rPr>
              <a:t>-Miguel Quiroga-</a:t>
            </a:r>
            <a:endParaRPr sz="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idx="4294967295" type="title"/>
          </p:nvPr>
        </p:nvSpPr>
        <p:spPr>
          <a:xfrm>
            <a:off x="265500" y="1233175"/>
            <a:ext cx="44526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Lei de Lavoisier?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118" name="Google Shape;118;p23"/>
          <p:cNvSpPr txBox="1"/>
          <p:nvPr>
            <p:ph idx="4294967295" type="subTitle"/>
          </p:nvPr>
        </p:nvSpPr>
        <p:spPr>
          <a:xfrm>
            <a:off x="265500" y="2214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Facendo xustiza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9" name="Google Shape;1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175" y="152400"/>
            <a:ext cx="342095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Fontes de información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25" name="Google Shape;1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2972426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7226" y="1170125"/>
            <a:ext cx="2702364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1990" y="1209025"/>
            <a:ext cx="2859609" cy="3743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idx="4294967295"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Voo de avións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133" name="Google Shape;133;p25"/>
          <p:cNvSpPr txBox="1"/>
          <p:nvPr>
            <p:ph idx="4294967295" type="subTitle"/>
          </p:nvPr>
        </p:nvSpPr>
        <p:spPr>
          <a:xfrm>
            <a:off x="265500" y="2214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Intentando facer o mellor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4" name="Google Shape;1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000" y="152400"/>
            <a:ext cx="340171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Cal é o mellor modo de construir un avión de papel?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6538" y="1184725"/>
            <a:ext cx="2770932" cy="369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idx="4294967295" type="title"/>
          </p:nvPr>
        </p:nvSpPr>
        <p:spPr>
          <a:xfrm>
            <a:off x="265500" y="433075"/>
            <a:ext cx="54687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Bica o ovo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146" name="Google Shape;146;p27"/>
          <p:cNvSpPr txBox="1"/>
          <p:nvPr>
            <p:ph idx="4294967295" type="subTitle"/>
          </p:nvPr>
        </p:nvSpPr>
        <p:spPr>
          <a:xfrm>
            <a:off x="265500" y="13366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Deseñemos un puenting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500" y="376613"/>
            <a:ext cx="3105000" cy="439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900" y="652538"/>
            <a:ext cx="2714700" cy="3838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idx="4294967295" type="title"/>
          </p:nvPr>
        </p:nvSpPr>
        <p:spPr>
          <a:xfrm>
            <a:off x="265500" y="433075"/>
            <a:ext cx="54687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Bica o ovo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154" name="Google Shape;154;p28"/>
          <p:cNvSpPr txBox="1"/>
          <p:nvPr>
            <p:ph idx="4294967295" type="subTitle"/>
          </p:nvPr>
        </p:nvSpPr>
        <p:spPr>
          <a:xfrm>
            <a:off x="265500" y="125092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Deseñemos un puenting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4">
            <a:alphaModFix/>
          </a:blip>
          <a:srcRect b="22237" l="0" r="0" t="13341"/>
          <a:stretch/>
        </p:blipFill>
        <p:spPr>
          <a:xfrm>
            <a:off x="265500" y="1988300"/>
            <a:ext cx="3105001" cy="2666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925" y="795037"/>
            <a:ext cx="5081101" cy="35534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>
            <p:ph idx="4294967295"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Un laboratorio no lixo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162" name="Google Shape;162;p29"/>
          <p:cNvSpPr txBox="1"/>
          <p:nvPr>
            <p:ph idx="4294967295" type="subTitle"/>
          </p:nvPr>
        </p:nvSpPr>
        <p:spPr>
          <a:xfrm>
            <a:off x="265500" y="25717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Reutilicemos material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Un laboratorio no lixo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8" name="Google Shape;168;p30"/>
          <p:cNvPicPr preferRelativeResize="0"/>
          <p:nvPr/>
        </p:nvPicPr>
        <p:blipFill rotWithShape="1">
          <a:blip r:embed="rId4">
            <a:alphaModFix/>
          </a:blip>
          <a:srcRect b="7947" l="0" r="0" t="15711"/>
          <a:stretch/>
        </p:blipFill>
        <p:spPr>
          <a:xfrm>
            <a:off x="173375" y="1674050"/>
            <a:ext cx="4926100" cy="282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1375" y="1674050"/>
            <a:ext cx="3760701" cy="282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55850"/>
            <a:ext cx="4528500" cy="383180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/>
          <p:nvPr>
            <p:ph idx="4294967295" type="title"/>
          </p:nvPr>
        </p:nvSpPr>
        <p:spPr>
          <a:xfrm>
            <a:off x="265500" y="1463650"/>
            <a:ext cx="40452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Axencia NOSA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176" name="Google Shape;176;p31"/>
          <p:cNvSpPr txBox="1"/>
          <p:nvPr>
            <p:ph idx="4294967295" type="subTitle"/>
          </p:nvPr>
        </p:nvSpPr>
        <p:spPr>
          <a:xfrm>
            <a:off x="265500" y="24447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Axencia espacial galega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725" y="372438"/>
            <a:ext cx="3769224" cy="439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479125" y="3827550"/>
            <a:ext cx="5437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Datos de contacto</a:t>
            </a:r>
            <a:endParaRPr sz="46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3382475" y="524550"/>
            <a:ext cx="52473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u="sng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4"/>
              </a:rPr>
              <a:t>www.miguelquiroga.es</a:t>
            </a:r>
            <a:b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    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       eldelafisicaylaquimica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       quirogafyq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       miguel.quiroga.fyq@gmail.com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8050" y="1293274"/>
            <a:ext cx="351724" cy="35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0188" y="1645000"/>
            <a:ext cx="427451" cy="42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7">
            <a:alphaModFix/>
          </a:blip>
          <a:srcRect b="22635" l="9278" r="8613" t="21886"/>
          <a:stretch/>
        </p:blipFill>
        <p:spPr>
          <a:xfrm>
            <a:off x="3390187" y="2072450"/>
            <a:ext cx="427449" cy="288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3"/>
          <p:cNvPicPr preferRelativeResize="0"/>
          <p:nvPr/>
        </p:nvPicPr>
        <p:blipFill rotWithShape="1">
          <a:blip r:embed="rId4">
            <a:alphaModFix/>
          </a:blip>
          <a:srcRect b="9090" l="0" r="0" t="0"/>
          <a:stretch/>
        </p:blipFill>
        <p:spPr>
          <a:xfrm>
            <a:off x="5050575" y="260450"/>
            <a:ext cx="3857626" cy="4675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3"/>
          <p:cNvSpPr txBox="1"/>
          <p:nvPr>
            <p:ph idx="4294967295" type="title"/>
          </p:nvPr>
        </p:nvSpPr>
        <p:spPr>
          <a:xfrm>
            <a:off x="265500" y="1463650"/>
            <a:ext cx="40452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Construcción de embarcacións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188" name="Google Shape;188;p33"/>
          <p:cNvSpPr txBox="1"/>
          <p:nvPr>
            <p:ph idx="4294967295" type="subTitle"/>
          </p:nvPr>
        </p:nvSpPr>
        <p:spPr>
          <a:xfrm>
            <a:off x="265500" y="29459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Habendo praia, como non?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63" y="152400"/>
            <a:ext cx="8372473" cy="26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3425" y="2759800"/>
            <a:ext cx="7137162" cy="239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5" title="IMG_2539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1488" y="344225"/>
            <a:ext cx="3233033" cy="24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5" title="IMG_2570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1500" y="3071899"/>
            <a:ext cx="3233026" cy="181857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5"/>
          <p:cNvSpPr txBox="1"/>
          <p:nvPr>
            <p:ph idx="4294967295" type="title"/>
          </p:nvPr>
        </p:nvSpPr>
        <p:spPr>
          <a:xfrm>
            <a:off x="265500" y="1463650"/>
            <a:ext cx="40452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Pintando con péndulos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202" name="Google Shape;202;p35"/>
          <p:cNvSpPr txBox="1"/>
          <p:nvPr>
            <p:ph idx="4294967295" type="subTitle"/>
          </p:nvPr>
        </p:nvSpPr>
        <p:spPr>
          <a:xfrm>
            <a:off x="265500" y="29459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Engadindo o A ao STEM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00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4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98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>
            <p:ph idx="4294967295" type="title"/>
          </p:nvPr>
        </p:nvSpPr>
        <p:spPr>
          <a:xfrm>
            <a:off x="265500" y="471175"/>
            <a:ext cx="474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O proxectil asasino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220" name="Google Shape;220;p38"/>
          <p:cNvSpPr txBox="1"/>
          <p:nvPr>
            <p:ph idx="4294967295" type="subTitle"/>
          </p:nvPr>
        </p:nvSpPr>
        <p:spPr>
          <a:xfrm>
            <a:off x="265500" y="142370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Investiguemos ao culpable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21" name="Google Shape;221;p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1739" r="0" t="0"/>
          <a:stretch/>
        </p:blipFill>
        <p:spPr>
          <a:xfrm>
            <a:off x="4010024" y="1423704"/>
            <a:ext cx="4876800" cy="350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idx="4294967295" type="title"/>
          </p:nvPr>
        </p:nvSpPr>
        <p:spPr>
          <a:xfrm>
            <a:off x="265500" y="471175"/>
            <a:ext cx="55449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Cometeuse un crime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227" name="Google Shape;227;p39"/>
          <p:cNvSpPr txBox="1"/>
          <p:nvPr>
            <p:ph idx="4294967295" type="subTitle"/>
          </p:nvPr>
        </p:nvSpPr>
        <p:spPr>
          <a:xfrm>
            <a:off x="265500" y="142370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Que pasaría?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28" name="Google Shape;228;p3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565" l="0" r="0" t="0"/>
          <a:stretch/>
        </p:blipFill>
        <p:spPr>
          <a:xfrm>
            <a:off x="4086225" y="1248625"/>
            <a:ext cx="4971851" cy="365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/>
          <p:nvPr>
            <p:ph idx="4294967295" type="title"/>
          </p:nvPr>
        </p:nvSpPr>
        <p:spPr>
          <a:xfrm>
            <a:off x="265500" y="471175"/>
            <a:ext cx="55449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Accidente de avión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234" name="Google Shape;234;p40"/>
          <p:cNvSpPr txBox="1"/>
          <p:nvPr>
            <p:ph idx="4294967295" type="subTitle"/>
          </p:nvPr>
        </p:nvSpPr>
        <p:spPr>
          <a:xfrm>
            <a:off x="265500" y="142370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Accidente ou atentado?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35" name="Google Shape;235;p4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0053" y="1423700"/>
            <a:ext cx="4790877" cy="35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/>
          <p:nvPr>
            <p:ph idx="4294967295" type="title"/>
          </p:nvPr>
        </p:nvSpPr>
        <p:spPr>
          <a:xfrm>
            <a:off x="265500" y="1233175"/>
            <a:ext cx="54687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Engánannos no super?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241" name="Google Shape;241;p41"/>
          <p:cNvSpPr txBox="1"/>
          <p:nvPr>
            <p:ph idx="4294967295" type="subTitle"/>
          </p:nvPr>
        </p:nvSpPr>
        <p:spPr>
          <a:xfrm>
            <a:off x="265500" y="21621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Investiguémolo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42" name="Google Shape;242;p4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7900" y="2392099"/>
            <a:ext cx="6477001" cy="24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/>
          <p:nvPr>
            <p:ph idx="4294967295" type="title"/>
          </p:nvPr>
        </p:nvSpPr>
        <p:spPr>
          <a:xfrm>
            <a:off x="265500" y="471175"/>
            <a:ext cx="55449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Relatos eróticos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248" name="Google Shape;248;p42"/>
          <p:cNvSpPr txBox="1"/>
          <p:nvPr>
            <p:ph idx="4294967295" type="subTitle"/>
          </p:nvPr>
        </p:nvSpPr>
        <p:spPr>
          <a:xfrm>
            <a:off x="265500" y="142370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Un modo de tratar a diversidade afectivo-sexual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49" name="Google Shape;24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2625" y="210400"/>
            <a:ext cx="4528499" cy="259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9750" y="2982754"/>
            <a:ext cx="7931374" cy="2036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479124" y="3827561"/>
            <a:ext cx="3644400" cy="8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6200" u="none" cap="none" strike="noStrike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Contidos</a:t>
            </a:r>
            <a:endParaRPr sz="1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4738075" y="524550"/>
            <a:ext cx="38916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ABP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Exemplos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Práctica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Inclusión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Práctica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Paseos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Práctica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Próteses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/>
          <p:nvPr/>
        </p:nvSpPr>
        <p:spPr>
          <a:xfrm>
            <a:off x="1895030" y="2022293"/>
            <a:ext cx="6222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500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Inclusión</a:t>
            </a:r>
            <a:endParaRPr sz="7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/>
          <p:nvPr/>
        </p:nvSpPr>
        <p:spPr>
          <a:xfrm>
            <a:off x="1895030" y="2022293"/>
            <a:ext cx="6222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8500" u="none" cap="none" strike="noStrike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Litofanías</a:t>
            </a:r>
            <a:endParaRPr sz="7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" name="Google Shape;265;p45"/>
          <p:cNvCxnSpPr/>
          <p:nvPr/>
        </p:nvCxnSpPr>
        <p:spPr>
          <a:xfrm rot="-5400000">
            <a:off x="-996344" y="2569256"/>
            <a:ext cx="456920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6" name="Google Shape;266;p45"/>
          <p:cNvPicPr preferRelativeResize="0"/>
          <p:nvPr/>
        </p:nvPicPr>
        <p:blipFill rotWithShape="1">
          <a:blip r:embed="rId4">
            <a:alphaModFix/>
          </a:blip>
          <a:srcRect b="0" l="7659" r="7659" t="0"/>
          <a:stretch/>
        </p:blipFill>
        <p:spPr>
          <a:xfrm>
            <a:off x="403527" y="714375"/>
            <a:ext cx="1769452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5"/>
          <p:cNvSpPr txBox="1"/>
          <p:nvPr/>
        </p:nvSpPr>
        <p:spPr>
          <a:xfrm>
            <a:off x="3048196" y="2060487"/>
            <a:ext cx="428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1800" u="none" cap="none" strike="noStrik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Fusionando arte, ciencia e inclusión.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8" name="Google Shape;268;p45"/>
          <p:cNvSpPr txBox="1"/>
          <p:nvPr/>
        </p:nvSpPr>
        <p:spPr>
          <a:xfrm>
            <a:off x="3048201" y="871900"/>
            <a:ext cx="411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6000" u="sng" cap="none" strike="noStrike">
                <a:solidFill>
                  <a:schemeClr val="accent1"/>
                </a:solidFill>
                <a:latin typeface="The Girl Next Door"/>
                <a:ea typeface="The Girl Next Door"/>
                <a:cs typeface="The Girl Next Door"/>
                <a:sym typeface="The Girl Next Doo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Litofanías</a:t>
            </a:r>
            <a:endParaRPr sz="700" u="sng">
              <a:solidFill>
                <a:schemeClr val="accent1"/>
              </a:solidFill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6"/>
          <p:cNvSpPr txBox="1"/>
          <p:nvPr/>
        </p:nvSpPr>
        <p:spPr>
          <a:xfrm>
            <a:off x="1460693" y="2022293"/>
            <a:ext cx="6222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8500" u="none" cap="none" strike="noStrike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Braille</a:t>
            </a:r>
            <a:endParaRPr sz="7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8" name="Google Shape;278;p47"/>
          <p:cNvCxnSpPr/>
          <p:nvPr/>
        </p:nvCxnSpPr>
        <p:spPr>
          <a:xfrm rot="-5400000">
            <a:off x="-996344" y="2569256"/>
            <a:ext cx="456920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9" name="Google Shape;279;p47"/>
          <p:cNvPicPr preferRelativeResize="0"/>
          <p:nvPr/>
        </p:nvPicPr>
        <p:blipFill rotWithShape="1">
          <a:blip r:embed="rId4">
            <a:alphaModFix/>
          </a:blip>
          <a:srcRect b="3166" l="23890" r="0" t="0"/>
          <a:stretch/>
        </p:blipFill>
        <p:spPr>
          <a:xfrm>
            <a:off x="450050" y="711875"/>
            <a:ext cx="1596299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7"/>
          <p:cNvSpPr txBox="1"/>
          <p:nvPr/>
        </p:nvSpPr>
        <p:spPr>
          <a:xfrm>
            <a:off x="3048196" y="2060487"/>
            <a:ext cx="428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Adaptemonos ás necesidades.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81" name="Google Shape;281;p47"/>
          <p:cNvSpPr txBox="1"/>
          <p:nvPr/>
        </p:nvSpPr>
        <p:spPr>
          <a:xfrm>
            <a:off x="3048200" y="871900"/>
            <a:ext cx="588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6000" u="sng" cap="none" strike="noStrike">
                <a:solidFill>
                  <a:schemeClr val="accent1"/>
                </a:solidFill>
                <a:latin typeface="The Girl Next Door"/>
                <a:ea typeface="The Girl Next Door"/>
                <a:cs typeface="The Girl Next Door"/>
                <a:sym typeface="The Girl Next Doo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Texto en braille</a:t>
            </a:r>
            <a:endParaRPr sz="6000" u="sng">
              <a:solidFill>
                <a:schemeClr val="accent1"/>
              </a:solidFill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8"/>
          <p:cNvSpPr txBox="1"/>
          <p:nvPr/>
        </p:nvSpPr>
        <p:spPr>
          <a:xfrm>
            <a:off x="1460693" y="2022293"/>
            <a:ext cx="6222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500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Modelado</a:t>
            </a:r>
            <a:endParaRPr sz="7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Google Shape;291;p49"/>
          <p:cNvCxnSpPr/>
          <p:nvPr/>
        </p:nvCxnSpPr>
        <p:spPr>
          <a:xfrm rot="-5400000">
            <a:off x="-996393" y="2569207"/>
            <a:ext cx="4569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2" name="Google Shape;292;p49"/>
          <p:cNvSpPr txBox="1"/>
          <p:nvPr/>
        </p:nvSpPr>
        <p:spPr>
          <a:xfrm>
            <a:off x="3048196" y="2060487"/>
            <a:ext cx="428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Usemos a terceira dimensión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93" name="Google Shape;293;p49"/>
          <p:cNvSpPr txBox="1"/>
          <p:nvPr/>
        </p:nvSpPr>
        <p:spPr>
          <a:xfrm>
            <a:off x="3048200" y="871900"/>
            <a:ext cx="588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u="sng">
                <a:solidFill>
                  <a:schemeClr val="accent1"/>
                </a:solidFill>
                <a:latin typeface="The Girl Next Door"/>
                <a:ea typeface="The Girl Next Door"/>
                <a:cs typeface="The Girl Next Door"/>
                <a:sym typeface="The Girl Next Doo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RElevo en 3D</a:t>
            </a:r>
            <a:endParaRPr sz="6000" u="sng">
              <a:solidFill>
                <a:schemeClr val="accent1"/>
              </a:solidFill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pic>
        <p:nvPicPr>
          <p:cNvPr id="294" name="Google Shape;29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50" y="1016908"/>
            <a:ext cx="2533398" cy="2554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0"/>
          <p:cNvSpPr txBox="1"/>
          <p:nvPr/>
        </p:nvSpPr>
        <p:spPr>
          <a:xfrm>
            <a:off x="1895030" y="2022293"/>
            <a:ext cx="6222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500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Paseos</a:t>
            </a:r>
            <a:endParaRPr sz="7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4" name="Google Shape;304;p51"/>
          <p:cNvCxnSpPr/>
          <p:nvPr/>
        </p:nvCxnSpPr>
        <p:spPr>
          <a:xfrm rot="-5400000">
            <a:off x="-908568" y="2571757"/>
            <a:ext cx="4569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p51"/>
          <p:cNvSpPr txBox="1"/>
          <p:nvPr/>
        </p:nvSpPr>
        <p:spPr>
          <a:xfrm>
            <a:off x="3048196" y="2060487"/>
            <a:ext cx="428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Atendamos á diversidade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6" name="Google Shape;306;p51"/>
          <p:cNvSpPr txBox="1"/>
          <p:nvPr/>
        </p:nvSpPr>
        <p:spPr>
          <a:xfrm>
            <a:off x="3048200" y="871900"/>
            <a:ext cx="588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chemeClr val="dk1"/>
                </a:solidFill>
                <a:uFill>
                  <a:noFill/>
                </a:uFill>
                <a:latin typeface="The Girl Next Door"/>
                <a:ea typeface="The Girl Next Door"/>
                <a:cs typeface="The Girl Next Door"/>
                <a:sym typeface="The Girl Next Doo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Paseos</a:t>
            </a:r>
            <a:endParaRPr sz="6000">
              <a:solidFill>
                <a:schemeClr val="dk1"/>
              </a:solidFill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pic>
        <p:nvPicPr>
          <p:cNvPr id="307" name="Google Shape;30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575" y="1647836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3702" y="137927"/>
            <a:ext cx="2097075" cy="209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/>
          <p:nvPr/>
        </p:nvSpPr>
        <p:spPr>
          <a:xfrm>
            <a:off x="1460693" y="1472693"/>
            <a:ext cx="6222600" cy="21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500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Próteses de mans</a:t>
            </a:r>
            <a:endParaRPr sz="7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1895030" y="2022293"/>
            <a:ext cx="6222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500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ABP</a:t>
            </a:r>
            <a:endParaRPr sz="7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p53"/>
          <p:cNvCxnSpPr/>
          <p:nvPr/>
        </p:nvCxnSpPr>
        <p:spPr>
          <a:xfrm rot="-5400000">
            <a:off x="-996393" y="2569207"/>
            <a:ext cx="4569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9" name="Google Shape;319;p53"/>
          <p:cNvSpPr txBox="1"/>
          <p:nvPr/>
        </p:nvSpPr>
        <p:spPr>
          <a:xfrm>
            <a:off x="3048196" y="2060487"/>
            <a:ext cx="428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EB Garamond"/>
                <a:ea typeface="EB Garamond"/>
                <a:cs typeface="EB Garamond"/>
                <a:sym typeface="EB Garamond"/>
              </a:rPr>
              <a:t> De que serve todo se non podemos axudar?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20" name="Google Shape;320;p53"/>
          <p:cNvSpPr txBox="1"/>
          <p:nvPr/>
        </p:nvSpPr>
        <p:spPr>
          <a:xfrm>
            <a:off x="3048200" y="871900"/>
            <a:ext cx="588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chemeClr val="dk1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Próteses</a:t>
            </a:r>
            <a:endParaRPr sz="6000">
              <a:solidFill>
                <a:schemeClr val="dk1"/>
              </a:solidFill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pic>
        <p:nvPicPr>
          <p:cNvPr id="321" name="Google Shape;32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0575" y="2007237"/>
            <a:ext cx="4057650" cy="112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4125" y="619960"/>
            <a:ext cx="5850774" cy="3903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521" y="834250"/>
            <a:ext cx="5182246" cy="34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6" title="IMG_2310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425" y="102870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6" title="IMG_2311.MOV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400" y="1028700"/>
            <a:ext cx="411480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7"/>
          <p:cNvSpPr/>
          <p:nvPr/>
        </p:nvSpPr>
        <p:spPr>
          <a:xfrm>
            <a:off x="50" y="0"/>
            <a:ext cx="996696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77" l="0" r="0" t="-38887"/>
            </a:stretch>
          </a:blipFill>
          <a:ln>
            <a:noFill/>
          </a:ln>
        </p:spPr>
      </p:sp>
      <p:sp>
        <p:nvSpPr>
          <p:cNvPr id="343" name="Google Shape;343;p57"/>
          <p:cNvSpPr/>
          <p:nvPr/>
        </p:nvSpPr>
        <p:spPr>
          <a:xfrm>
            <a:off x="-1892486" y="3086100"/>
            <a:ext cx="4172168" cy="4114800"/>
          </a:xfrm>
          <a:custGeom>
            <a:rect b="b" l="l" r="r" t="t"/>
            <a:pathLst>
              <a:path extrusionOk="0" h="8229600" w="8344335">
                <a:moveTo>
                  <a:pt x="0" y="0"/>
                </a:moveTo>
                <a:lnTo>
                  <a:pt x="8344335" y="0"/>
                </a:lnTo>
                <a:lnTo>
                  <a:pt x="83443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57"/>
          <p:cNvSpPr/>
          <p:nvPr/>
        </p:nvSpPr>
        <p:spPr>
          <a:xfrm>
            <a:off x="7057917" y="-1543050"/>
            <a:ext cx="4172168" cy="4114800"/>
          </a:xfrm>
          <a:custGeom>
            <a:rect b="b" l="l" r="r" t="t"/>
            <a:pathLst>
              <a:path extrusionOk="0" h="8229600" w="8344335">
                <a:moveTo>
                  <a:pt x="0" y="0"/>
                </a:moveTo>
                <a:lnTo>
                  <a:pt x="8344334" y="0"/>
                </a:lnTo>
                <a:lnTo>
                  <a:pt x="8344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2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57"/>
          <p:cNvSpPr/>
          <p:nvPr/>
        </p:nvSpPr>
        <p:spPr>
          <a:xfrm>
            <a:off x="-393888" y="3218532"/>
            <a:ext cx="4562495" cy="4114800"/>
          </a:xfrm>
          <a:custGeom>
            <a:rect b="b" l="l" r="r" t="t"/>
            <a:pathLst>
              <a:path extrusionOk="0" h="8229600" w="9124990">
                <a:moveTo>
                  <a:pt x="0" y="0"/>
                </a:moveTo>
                <a:lnTo>
                  <a:pt x="9124990" y="0"/>
                </a:lnTo>
                <a:lnTo>
                  <a:pt x="9124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57"/>
          <p:cNvSpPr/>
          <p:nvPr/>
        </p:nvSpPr>
        <p:spPr>
          <a:xfrm>
            <a:off x="5051593" y="-2490312"/>
            <a:ext cx="4562495" cy="4114800"/>
          </a:xfrm>
          <a:custGeom>
            <a:rect b="b" l="l" r="r" t="t"/>
            <a:pathLst>
              <a:path extrusionOk="0" h="8229600" w="9124990">
                <a:moveTo>
                  <a:pt x="0" y="0"/>
                </a:moveTo>
                <a:lnTo>
                  <a:pt x="9124990" y="0"/>
                </a:lnTo>
                <a:lnTo>
                  <a:pt x="9124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47" name="Google Shape;34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6570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00740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/>
        </p:nvSpPr>
        <p:spPr>
          <a:xfrm>
            <a:off x="125" y="410175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chemeClr val="dk1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Cal é o mellor deseño?</a:t>
            </a:r>
            <a:endParaRPr sz="700">
              <a:solidFill>
                <a:schemeClr val="dk1"/>
              </a:solidFill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pic>
        <p:nvPicPr>
          <p:cNvPr id="88" name="Google Shape;88;p1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3917" l="24669" r="24095" t="10071"/>
          <a:stretch/>
        </p:blipFill>
        <p:spPr>
          <a:xfrm>
            <a:off x="2868624" y="1505525"/>
            <a:ext cx="3406749" cy="336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/>
        </p:nvSpPr>
        <p:spPr>
          <a:xfrm>
            <a:off x="547325" y="3814125"/>
            <a:ext cx="8596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chemeClr val="dk1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Axuda</a:t>
            </a:r>
            <a:endParaRPr sz="6000">
              <a:solidFill>
                <a:schemeClr val="dk1"/>
              </a:solidFill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4928425" y="388625"/>
            <a:ext cx="38916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Como fago eu todo iso?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	</a:t>
            </a:r>
            <a:r>
              <a:rPr lang="es" sz="2400" u="sng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4"/>
              </a:rPr>
              <a:t>Bard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u="sng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5"/>
              </a:rPr>
              <a:t>Thingiverse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u="sng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6"/>
              </a:rPr>
              <a:t>Leonardo</a:t>
            </a:r>
            <a:endParaRPr/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u="sng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Instructables</a:t>
            </a:r>
            <a:endParaRPr/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u="sng">
                <a:solidFill>
                  <a:schemeClr val="accent5"/>
                </a:solidFill>
                <a:latin typeface="Questrial"/>
                <a:ea typeface="Questrial"/>
                <a:cs typeface="Questrial"/>
                <a:sym typeface="Quest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in school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Twitter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Canvas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	</a:t>
            </a:r>
            <a:r>
              <a:rPr lang="es" sz="2400" u="sng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9"/>
              </a:rPr>
              <a:t>Blanco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2423D"/>
                </a:solidFill>
                <a:latin typeface="Questrial"/>
                <a:ea typeface="Questrial"/>
                <a:cs typeface="Questrial"/>
                <a:sym typeface="Questrial"/>
              </a:rPr>
              <a:t>	</a:t>
            </a:r>
            <a:r>
              <a:rPr lang="es" sz="2400" u="sng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10"/>
              </a:rPr>
              <a:t>Cuberto</a:t>
            </a:r>
            <a:endParaRPr sz="2400">
              <a:solidFill>
                <a:srgbClr val="22423D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/>
        </p:nvSpPr>
        <p:spPr>
          <a:xfrm>
            <a:off x="1460693" y="1472693"/>
            <a:ext cx="6222600" cy="21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500">
                <a:solidFill>
                  <a:srgbClr val="22423D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Exemplos de ABP</a:t>
            </a:r>
            <a:endParaRPr sz="7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 title="v09044g40000cg5mtn3c77u50609hrl0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idx="4294967295"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The Girl Next Door"/>
                <a:ea typeface="The Girl Next Door"/>
                <a:cs typeface="The Girl Next Door"/>
                <a:sym typeface="The Girl Next Door"/>
              </a:rPr>
              <a:t>Manda huevos</a:t>
            </a:r>
            <a:endParaRPr sz="45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110" name="Google Shape;110;p22"/>
          <p:cNvSpPr txBox="1"/>
          <p:nvPr>
            <p:ph idx="4294967295" type="subTitle"/>
          </p:nvPr>
        </p:nvSpPr>
        <p:spPr>
          <a:xfrm>
            <a:off x="265500" y="2214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Loitando contra o inevitable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700" y="221675"/>
            <a:ext cx="2770549" cy="391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7427" y="1801075"/>
            <a:ext cx="2302650" cy="325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