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</p:sldIdLst>
  <p:sldSz cy="5143500" cx="9144000"/>
  <p:notesSz cx="6858000" cy="9144000"/>
  <p:embeddedFontLst>
    <p:embeddedFont>
      <p:font typeface="The Girl Next Door"/>
      <p:regular r:id="rId50"/>
    </p:embeddedFont>
    <p:embeddedFont>
      <p:font typeface="EB Garamond"/>
      <p:regular r:id="rId51"/>
      <p:bold r:id="rId52"/>
      <p:italic r:id="rId53"/>
      <p:boldItalic r:id="rId54"/>
    </p:embeddedFont>
    <p:embeddedFont>
      <p:font typeface="Questrial"/>
      <p:regular r:id="rId5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EBGaramond-regular.fntdata"/><Relationship Id="rId50" Type="http://schemas.openxmlformats.org/officeDocument/2006/relationships/font" Target="fonts/TheGirlNextDoor-regular.fntdata"/><Relationship Id="rId53" Type="http://schemas.openxmlformats.org/officeDocument/2006/relationships/font" Target="fonts/EBGaramond-italic.fntdata"/><Relationship Id="rId52" Type="http://schemas.openxmlformats.org/officeDocument/2006/relationships/font" Target="fonts/EBGaramond-bold.fntdata"/><Relationship Id="rId11" Type="http://schemas.openxmlformats.org/officeDocument/2006/relationships/slide" Target="slides/slide6.xml"/><Relationship Id="rId55" Type="http://schemas.openxmlformats.org/officeDocument/2006/relationships/font" Target="fonts/Questrial-regular.fntdata"/><Relationship Id="rId10" Type="http://schemas.openxmlformats.org/officeDocument/2006/relationships/slide" Target="slides/slide5.xml"/><Relationship Id="rId54" Type="http://schemas.openxmlformats.org/officeDocument/2006/relationships/font" Target="fonts/EBGaramond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28ceb10a7e6_1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g28ceb10a7e6_1_7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9584162001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29584162001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9584162001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29584162001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9584162001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29584162001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9584162001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29584162001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9584162001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29584162001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9584162001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29584162001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9584162001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29584162001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9584162001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9584162001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9584162001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29584162001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9584162001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9584162001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9b4ba4b50e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g29b4ba4b50e_0_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9584162001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29584162001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9584162001_0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29584162001_0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9584162001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9584162001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9584162001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29584162001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29584162001_0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29584162001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29584162001_0_1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29584162001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9584162001_0_1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29584162001_0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29584162001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29584162001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29584162001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29584162001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29584162001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29584162001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9241693ace_0_3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g29241693ace_0_38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29584162001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g29584162001_0_3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2958416200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g29584162001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28ceb10a7e6_1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g28ceb10a7e6_1_10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28ceb10a7e6_1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g28ceb10a7e6_1_1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8ceb10a7e6_1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g28ceb10a7e6_1_1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291099653b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g291099653b2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291099653b2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g291099653b2_0_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29584162001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g29584162001_0_3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1ea60db6d0c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g1ea60db6d0c_0_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29241693ace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g29241693ace_0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9584162001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g29584162001_0_2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29241693ace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g29241693ace_0_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29241693ace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29241693ace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29241693ace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29241693ace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29241693ace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29241693ace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29241693ace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29241693ace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958416200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g29584162001_0_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9584162001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g29584162001_0_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9584162001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g29584162001_0_3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9584162001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g29584162001_0_4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9584162001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9584162001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_HEADER_1">
  <p:cSld name="SECTION_HEADER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Google Shape;51;p1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2" name="Google Shape;52;p1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jpg"/><Relationship Id="rId4" Type="http://schemas.openxmlformats.org/officeDocument/2006/relationships/image" Target="../media/image9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Relationship Id="rId4" Type="http://schemas.openxmlformats.org/officeDocument/2006/relationships/image" Target="../media/image7.jpg"/><Relationship Id="rId5" Type="http://schemas.openxmlformats.org/officeDocument/2006/relationships/image" Target="../media/image18.jpg"/><Relationship Id="rId6" Type="http://schemas.openxmlformats.org/officeDocument/2006/relationships/image" Target="../media/image20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jpg"/><Relationship Id="rId4" Type="http://schemas.openxmlformats.org/officeDocument/2006/relationships/image" Target="../media/image2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jpg"/><Relationship Id="rId4" Type="http://schemas.openxmlformats.org/officeDocument/2006/relationships/image" Target="../media/image3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jpg"/><Relationship Id="rId4" Type="http://schemas.openxmlformats.org/officeDocument/2006/relationships/image" Target="../media/image13.jpg"/><Relationship Id="rId5" Type="http://schemas.openxmlformats.org/officeDocument/2006/relationships/image" Target="../media/image12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jpg"/><Relationship Id="rId4" Type="http://schemas.openxmlformats.org/officeDocument/2006/relationships/image" Target="../media/image34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jpg"/><Relationship Id="rId4" Type="http://schemas.openxmlformats.org/officeDocument/2006/relationships/image" Target="../media/image2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jpg"/><Relationship Id="rId4" Type="http://schemas.openxmlformats.org/officeDocument/2006/relationships/image" Target="../media/image33.jpg"/><Relationship Id="rId5" Type="http://schemas.openxmlformats.org/officeDocument/2006/relationships/image" Target="../media/image37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.jpg"/><Relationship Id="rId4" Type="http://schemas.openxmlformats.org/officeDocument/2006/relationships/image" Target="../media/image2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jpg"/><Relationship Id="rId4" Type="http://schemas.openxmlformats.org/officeDocument/2006/relationships/image" Target="../media/image2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jpg"/><Relationship Id="rId4" Type="http://schemas.openxmlformats.org/officeDocument/2006/relationships/hyperlink" Target="http://www.miguelquiroga.es" TargetMode="External"/><Relationship Id="rId5" Type="http://schemas.openxmlformats.org/officeDocument/2006/relationships/image" Target="../media/image19.png"/><Relationship Id="rId6" Type="http://schemas.openxmlformats.org/officeDocument/2006/relationships/image" Target="../media/image2.png"/><Relationship Id="rId7" Type="http://schemas.openxmlformats.org/officeDocument/2006/relationships/image" Target="../media/image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jpg"/><Relationship Id="rId4" Type="http://schemas.openxmlformats.org/officeDocument/2006/relationships/image" Target="../media/image4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jpg"/><Relationship Id="rId4" Type="http://schemas.openxmlformats.org/officeDocument/2006/relationships/image" Target="../media/image38.png"/><Relationship Id="rId5" Type="http://schemas.openxmlformats.org/officeDocument/2006/relationships/image" Target="../media/image3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jpg"/><Relationship Id="rId4" Type="http://schemas.openxmlformats.org/officeDocument/2006/relationships/hyperlink" Target="http://drive.google.com/file/d/10Dw8j9u2ozPwZpXVlYioEuO8WER-UJSw/view" TargetMode="External"/><Relationship Id="rId5" Type="http://schemas.openxmlformats.org/officeDocument/2006/relationships/image" Target="../media/image15.png"/><Relationship Id="rId6" Type="http://schemas.openxmlformats.org/officeDocument/2006/relationships/hyperlink" Target="http://drive.google.com/file/d/1rsurBQqfzpQFNTbSIixOBKRc5uii_ZRS/view" TargetMode="External"/><Relationship Id="rId7" Type="http://schemas.openxmlformats.org/officeDocument/2006/relationships/image" Target="../media/image22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.jpg"/><Relationship Id="rId4" Type="http://schemas.openxmlformats.org/officeDocument/2006/relationships/image" Target="../media/image43.png"/><Relationship Id="rId5" Type="http://schemas.openxmlformats.org/officeDocument/2006/relationships/image" Target="../media/image5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.jpg"/><Relationship Id="rId4" Type="http://schemas.openxmlformats.org/officeDocument/2006/relationships/image" Target="../media/image40.png"/><Relationship Id="rId5" Type="http://schemas.openxmlformats.org/officeDocument/2006/relationships/image" Target="../media/image4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.jpg"/><Relationship Id="rId4" Type="http://schemas.openxmlformats.org/officeDocument/2006/relationships/hyperlink" Target="https://sites.google.com/view/materialesfyq/1%C2%BA-bachillerato-fyq/el-proyectil-asesino?authuser=0" TargetMode="External"/><Relationship Id="rId5" Type="http://schemas.openxmlformats.org/officeDocument/2006/relationships/image" Target="../media/image39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.jpg"/><Relationship Id="rId4" Type="http://schemas.openxmlformats.org/officeDocument/2006/relationships/hyperlink" Target="https://sites.google.com/view/materialesfyq/4%C2%BA-eso-fyq/se-ha-cometido-un-crimen-an%C3%A1lisis-cinem%C3%A1tico?authuser=0" TargetMode="External"/><Relationship Id="rId5" Type="http://schemas.openxmlformats.org/officeDocument/2006/relationships/image" Target="../media/image36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.jpg"/><Relationship Id="rId4" Type="http://schemas.openxmlformats.org/officeDocument/2006/relationships/hyperlink" Target="https://sites.google.com/view/materialesfyq/4%C2%BA-eso-fyq/el-vuelo-2013?authuser=0" TargetMode="External"/><Relationship Id="rId5" Type="http://schemas.openxmlformats.org/officeDocument/2006/relationships/image" Target="../media/image3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.jpg"/><Relationship Id="rId4" Type="http://schemas.openxmlformats.org/officeDocument/2006/relationships/hyperlink" Target="https://drive.google.com/drive/u/0/folders/1dwW__keUHxsqkGf11cB0ZXbQzOcFgNsK" TargetMode="External"/><Relationship Id="rId5" Type="http://schemas.openxmlformats.org/officeDocument/2006/relationships/image" Target="../media/image24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.jpg"/><Relationship Id="rId4" Type="http://schemas.openxmlformats.org/officeDocument/2006/relationships/image" Target="../media/image42.png"/><Relationship Id="rId5" Type="http://schemas.openxmlformats.org/officeDocument/2006/relationships/image" Target="../media/image2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0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8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.jpg"/><Relationship Id="rId4" Type="http://schemas.openxmlformats.org/officeDocument/2006/relationships/image" Target="../media/image30.jpg"/><Relationship Id="rId5" Type="http://schemas.openxmlformats.org/officeDocument/2006/relationships/hyperlink" Target="https://docs.google.com/document/u/0/d/1i2cmNZUGqv3PcvMGnOA3QQvcdoBbngcICtIBuS_16tU/edit" TargetMode="Externa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8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.jpg"/><Relationship Id="rId4" Type="http://schemas.openxmlformats.org/officeDocument/2006/relationships/image" Target="../media/image47.png"/><Relationship Id="rId5" Type="http://schemas.openxmlformats.org/officeDocument/2006/relationships/hyperlink" Target="https://docs.google.com/document/u/0/d/15jlLr7RVPx4DloPIz5_TkkgHxg66cccg5cKja-xbm-c/edit" TargetMode="Externa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8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.jpg"/><Relationship Id="rId4" Type="http://schemas.openxmlformats.org/officeDocument/2006/relationships/hyperlink" Target="https://docs.google.com/document/u/0/d/1L82gMU9irk-MnTpEE4t0hCqea232q5n6ZSH9du5MIJE/edit" TargetMode="External"/><Relationship Id="rId5" Type="http://schemas.openxmlformats.org/officeDocument/2006/relationships/image" Target="../media/image52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0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.jpg"/><Relationship Id="rId4" Type="http://schemas.openxmlformats.org/officeDocument/2006/relationships/hyperlink" Target="https://docs.google.com/presentation/u/0/d/11h_YM87Gvrb01kf_wJk0EGnn3hssxnh2v8arYA7oJw4/edit" TargetMode="External"/><Relationship Id="rId5" Type="http://schemas.openxmlformats.org/officeDocument/2006/relationships/image" Target="../media/image45.png"/><Relationship Id="rId6" Type="http://schemas.openxmlformats.org/officeDocument/2006/relationships/image" Target="../media/image48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.jpg"/><Relationship Id="rId4" Type="http://schemas.openxmlformats.org/officeDocument/2006/relationships/image" Target="../media/image49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.jpg"/><Relationship Id="rId4" Type="http://schemas.openxmlformats.org/officeDocument/2006/relationships/image" Target="../media/image50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.jpg"/><Relationship Id="rId4" Type="http://schemas.openxmlformats.org/officeDocument/2006/relationships/image" Target="../media/image51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1.jpg"/><Relationship Id="rId4" Type="http://schemas.openxmlformats.org/officeDocument/2006/relationships/hyperlink" Target="http://drive.google.com/file/d/10ZYAPfS1B_JO_g6W1R7RPhqfHRjg4pvp/view" TargetMode="External"/><Relationship Id="rId5" Type="http://schemas.openxmlformats.org/officeDocument/2006/relationships/image" Target="../media/image15.png"/><Relationship Id="rId6" Type="http://schemas.openxmlformats.org/officeDocument/2006/relationships/hyperlink" Target="http://drive.google.com/file/d/10Mu5b7nvj7CCwG60I0m3ojHhLw9kIN66/view" TargetMode="Externa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5" Type="http://schemas.openxmlformats.org/officeDocument/2006/relationships/image" Target="../media/image56.png"/><Relationship Id="rId6" Type="http://schemas.openxmlformats.org/officeDocument/2006/relationships/image" Target="../media/image57.jpg"/><Relationship Id="rId7" Type="http://schemas.openxmlformats.org/officeDocument/2006/relationships/image" Target="../media/image59.jpg"/><Relationship Id="rId8" Type="http://schemas.openxmlformats.org/officeDocument/2006/relationships/image" Target="../media/image5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Relationship Id="rId4" Type="http://schemas.openxmlformats.org/officeDocument/2006/relationships/hyperlink" Target="https://docs.google.com/document/d/1k3hjQ0skKMC2w8dty_VwI-tJKIkKWjSNM9N_1pFt2kk/edit?usp=drive_link" TargetMode="External"/><Relationship Id="rId5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0" Type="http://schemas.openxmlformats.org/officeDocument/2006/relationships/hyperlink" Target="https://docs.google.com/presentation/u/0/d/1gug4JZeRohi8eOsAjRjEJ4aYYeGHZwR1a_pDrz6qG_A/edit" TargetMode="External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Relationship Id="rId4" Type="http://schemas.openxmlformats.org/officeDocument/2006/relationships/hyperlink" Target="https://bard.google.com/chat" TargetMode="External"/><Relationship Id="rId9" Type="http://schemas.openxmlformats.org/officeDocument/2006/relationships/hyperlink" Target="https://docs.google.com/presentation/u/0/d/1GnSFZiW-54EpSLuL-OzoBU0g4aQwaExUwFKDRpuf9rU/edit" TargetMode="External"/><Relationship Id="rId5" Type="http://schemas.openxmlformats.org/officeDocument/2006/relationships/hyperlink" Target="https://www.thingiverse.com/thing:2484598" TargetMode="External"/><Relationship Id="rId6" Type="http://schemas.openxmlformats.org/officeDocument/2006/relationships/hyperlink" Target="https://app.leonardo.ai/" TargetMode="External"/><Relationship Id="rId7" Type="http://schemas.openxmlformats.org/officeDocument/2006/relationships/hyperlink" Target="https://www.instructables.com/" TargetMode="External"/><Relationship Id="rId8" Type="http://schemas.openxmlformats.org/officeDocument/2006/relationships/hyperlink" Target="https://www.scienceinschool.org/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jpg"/><Relationship Id="rId4" Type="http://schemas.openxmlformats.org/officeDocument/2006/relationships/hyperlink" Target="http://drive.google.com/file/d/1faH12D4DXMfPVEq9HoS0gnFHHBJvvnqd/view" TargetMode="External"/><Relationship Id="rId5" Type="http://schemas.openxmlformats.org/officeDocument/2006/relationships/image" Target="../media/image1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g"/><Relationship Id="rId4" Type="http://schemas.openxmlformats.org/officeDocument/2006/relationships/image" Target="../media/image5.jpg"/><Relationship Id="rId5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14"/>
          <p:cNvGrpSpPr/>
          <p:nvPr/>
        </p:nvGrpSpPr>
        <p:grpSpPr>
          <a:xfrm rot="-5400000">
            <a:off x="2502098" y="-1498402"/>
            <a:ext cx="4104584" cy="8150520"/>
            <a:chOff x="0" y="-28575"/>
            <a:chExt cx="2335607" cy="4637844"/>
          </a:xfrm>
        </p:grpSpPr>
        <p:sp>
          <p:nvSpPr>
            <p:cNvPr id="59" name="Google Shape;59;p14"/>
            <p:cNvSpPr/>
            <p:nvPr/>
          </p:nvSpPr>
          <p:spPr>
            <a:xfrm>
              <a:off x="0" y="0"/>
              <a:ext cx="2335607" cy="4609269"/>
            </a:xfrm>
            <a:custGeom>
              <a:rect b="b" l="l" r="r" t="t"/>
              <a:pathLst>
                <a:path extrusionOk="0" h="4609269" w="2335607">
                  <a:moveTo>
                    <a:pt x="0" y="0"/>
                  </a:moveTo>
                  <a:lnTo>
                    <a:pt x="2335607" y="0"/>
                  </a:lnTo>
                  <a:lnTo>
                    <a:pt x="2335607" y="4609269"/>
                  </a:lnTo>
                  <a:lnTo>
                    <a:pt x="0" y="4609269"/>
                  </a:lnTo>
                  <a:close/>
                </a:path>
              </a:pathLst>
            </a:custGeom>
            <a:solidFill>
              <a:srgbClr val="FFFFFF">
                <a:alpha val="87450"/>
              </a:srgbClr>
            </a:solidFill>
            <a:ln>
              <a:noFill/>
            </a:ln>
          </p:spPr>
        </p:sp>
        <p:sp>
          <p:nvSpPr>
            <p:cNvPr id="60" name="Google Shape;60;p1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4450" lIns="24450" spcFirstLastPara="1" rIns="24450" wrap="square" tIns="24450">
              <a:noAutofit/>
            </a:bodyPr>
            <a:lstStyle/>
            <a:p>
              <a:pPr indent="0" lvl="0" marL="0" marR="0" rtl="0" algn="ctr">
                <a:lnSpc>
                  <a:spcPct val="13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1" name="Google Shape;61;p14"/>
          <p:cNvSpPr txBox="1"/>
          <p:nvPr/>
        </p:nvSpPr>
        <p:spPr>
          <a:xfrm>
            <a:off x="1049403" y="1043422"/>
            <a:ext cx="7045200" cy="21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3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s" sz="5500" u="none" cap="none" strike="noStrike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Proxectos de investigación e </a:t>
            </a:r>
            <a:r>
              <a:rPr lang="es" sz="5500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colaboración social</a:t>
            </a:r>
            <a:endParaRPr sz="600"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  <p:sp>
        <p:nvSpPr>
          <p:cNvPr id="62" name="Google Shape;62;p14"/>
          <p:cNvSpPr txBox="1"/>
          <p:nvPr/>
        </p:nvSpPr>
        <p:spPr>
          <a:xfrm>
            <a:off x="2561206" y="3790377"/>
            <a:ext cx="4190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s" sz="2400" u="none" cap="none" strike="noStrike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-Miguel Quiroga-</a:t>
            </a:r>
            <a:endParaRPr sz="700"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3"/>
          <p:cNvSpPr txBox="1"/>
          <p:nvPr>
            <p:ph idx="4294967295" type="title"/>
          </p:nvPr>
        </p:nvSpPr>
        <p:spPr>
          <a:xfrm>
            <a:off x="265500" y="1233175"/>
            <a:ext cx="4452600" cy="148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4500">
                <a:latin typeface="The Girl Next Door"/>
                <a:ea typeface="The Girl Next Door"/>
                <a:cs typeface="The Girl Next Door"/>
                <a:sym typeface="The Girl Next Door"/>
              </a:rPr>
              <a:t>Lei de Lavoisier?</a:t>
            </a:r>
            <a:endParaRPr sz="4500"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  <p:sp>
        <p:nvSpPr>
          <p:cNvPr id="118" name="Google Shape;118;p23"/>
          <p:cNvSpPr txBox="1"/>
          <p:nvPr>
            <p:ph idx="4294967295" type="subTitle"/>
          </p:nvPr>
        </p:nvSpPr>
        <p:spPr>
          <a:xfrm>
            <a:off x="265500" y="22142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">
                <a:latin typeface="EB Garamond"/>
                <a:ea typeface="EB Garamond"/>
                <a:cs typeface="EB Garamond"/>
                <a:sym typeface="EB Garamond"/>
              </a:rPr>
              <a:t>Facendo xustiza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119" name="Google Shape;119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4175" y="152400"/>
            <a:ext cx="3420957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4"/>
          <p:cNvSpPr txBox="1"/>
          <p:nvPr>
            <p:ph idx="4294967295"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EB Garamond"/>
                <a:ea typeface="EB Garamond"/>
                <a:cs typeface="EB Garamond"/>
                <a:sym typeface="EB Garamond"/>
              </a:rPr>
              <a:t>Fontes de información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125" name="Google Shape;125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170125"/>
            <a:ext cx="2972426" cy="3820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77226" y="1170125"/>
            <a:ext cx="2702364" cy="382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31990" y="1209025"/>
            <a:ext cx="2859609" cy="37431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>
            <p:ph idx="4294967295"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4500">
                <a:latin typeface="The Girl Next Door"/>
                <a:ea typeface="The Girl Next Door"/>
                <a:cs typeface="The Girl Next Door"/>
                <a:sym typeface="The Girl Next Door"/>
              </a:rPr>
              <a:t>Voo de avións</a:t>
            </a:r>
            <a:endParaRPr sz="4500"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  <p:sp>
        <p:nvSpPr>
          <p:cNvPr id="133" name="Google Shape;133;p25"/>
          <p:cNvSpPr txBox="1"/>
          <p:nvPr>
            <p:ph idx="4294967295" type="subTitle"/>
          </p:nvPr>
        </p:nvSpPr>
        <p:spPr>
          <a:xfrm>
            <a:off x="265500" y="22142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">
                <a:latin typeface="EB Garamond"/>
                <a:ea typeface="EB Garamond"/>
                <a:cs typeface="EB Garamond"/>
                <a:sym typeface="EB Garamond"/>
              </a:rPr>
              <a:t>Intentando facer o mellor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134" name="Google Shape;134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02000" y="152400"/>
            <a:ext cx="3401715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6"/>
          <p:cNvSpPr txBox="1"/>
          <p:nvPr>
            <p:ph idx="4294967295"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EB Garamond"/>
                <a:ea typeface="EB Garamond"/>
                <a:cs typeface="EB Garamond"/>
                <a:sym typeface="EB Garamond"/>
              </a:rPr>
              <a:t>Cal é o mellor modo de construir un avión de papel?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140" name="Google Shape;140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86538" y="1184725"/>
            <a:ext cx="2770932" cy="36945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7"/>
          <p:cNvSpPr txBox="1"/>
          <p:nvPr>
            <p:ph idx="4294967295" type="title"/>
          </p:nvPr>
        </p:nvSpPr>
        <p:spPr>
          <a:xfrm>
            <a:off x="265500" y="433075"/>
            <a:ext cx="5468700" cy="148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4500">
                <a:latin typeface="The Girl Next Door"/>
                <a:ea typeface="The Girl Next Door"/>
                <a:cs typeface="The Girl Next Door"/>
                <a:sym typeface="The Girl Next Door"/>
              </a:rPr>
              <a:t>Bica o ovo</a:t>
            </a:r>
            <a:endParaRPr sz="4500"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  <p:sp>
        <p:nvSpPr>
          <p:cNvPr id="146" name="Google Shape;146;p27"/>
          <p:cNvSpPr txBox="1"/>
          <p:nvPr>
            <p:ph idx="4294967295" type="subTitle"/>
          </p:nvPr>
        </p:nvSpPr>
        <p:spPr>
          <a:xfrm>
            <a:off x="265500" y="1336650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">
                <a:latin typeface="EB Garamond"/>
                <a:ea typeface="EB Garamond"/>
                <a:cs typeface="EB Garamond"/>
                <a:sym typeface="EB Garamond"/>
              </a:rPr>
              <a:t>Deseñemos un puenting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147" name="Google Shape;147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19500" y="376613"/>
            <a:ext cx="3105000" cy="439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76900" y="652538"/>
            <a:ext cx="2714700" cy="38384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8"/>
          <p:cNvSpPr txBox="1"/>
          <p:nvPr>
            <p:ph idx="4294967295" type="title"/>
          </p:nvPr>
        </p:nvSpPr>
        <p:spPr>
          <a:xfrm>
            <a:off x="265500" y="433075"/>
            <a:ext cx="5468700" cy="148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4500">
                <a:latin typeface="The Girl Next Door"/>
                <a:ea typeface="The Girl Next Door"/>
                <a:cs typeface="The Girl Next Door"/>
                <a:sym typeface="The Girl Next Door"/>
              </a:rPr>
              <a:t>Bica o ovo</a:t>
            </a:r>
            <a:endParaRPr sz="4500"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  <p:sp>
        <p:nvSpPr>
          <p:cNvPr id="154" name="Google Shape;154;p28"/>
          <p:cNvSpPr txBox="1"/>
          <p:nvPr>
            <p:ph idx="4294967295" type="subTitle"/>
          </p:nvPr>
        </p:nvSpPr>
        <p:spPr>
          <a:xfrm>
            <a:off x="265500" y="125092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">
                <a:latin typeface="EB Garamond"/>
                <a:ea typeface="EB Garamond"/>
                <a:cs typeface="EB Garamond"/>
                <a:sym typeface="EB Garamond"/>
              </a:rPr>
              <a:t>Deseñemos un puenting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155" name="Google Shape;155;p28"/>
          <p:cNvPicPr preferRelativeResize="0"/>
          <p:nvPr/>
        </p:nvPicPr>
        <p:blipFill rotWithShape="1">
          <a:blip r:embed="rId4">
            <a:alphaModFix/>
          </a:blip>
          <a:srcRect b="22237" l="0" r="0" t="13341"/>
          <a:stretch/>
        </p:blipFill>
        <p:spPr>
          <a:xfrm>
            <a:off x="265500" y="1988300"/>
            <a:ext cx="3105001" cy="2666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47925" y="795037"/>
            <a:ext cx="5081101" cy="3553424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9"/>
          <p:cNvSpPr txBox="1"/>
          <p:nvPr>
            <p:ph idx="4294967295"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4500">
                <a:latin typeface="The Girl Next Door"/>
                <a:ea typeface="The Girl Next Door"/>
                <a:cs typeface="The Girl Next Door"/>
                <a:sym typeface="The Girl Next Door"/>
              </a:rPr>
              <a:t>Un laboratorio no lixo</a:t>
            </a:r>
            <a:endParaRPr sz="4500"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  <p:sp>
        <p:nvSpPr>
          <p:cNvPr id="162" name="Google Shape;162;p29"/>
          <p:cNvSpPr txBox="1"/>
          <p:nvPr>
            <p:ph idx="4294967295" type="subTitle"/>
          </p:nvPr>
        </p:nvSpPr>
        <p:spPr>
          <a:xfrm>
            <a:off x="265500" y="2571750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">
                <a:latin typeface="EB Garamond"/>
                <a:ea typeface="EB Garamond"/>
                <a:cs typeface="EB Garamond"/>
                <a:sym typeface="EB Garamond"/>
              </a:rPr>
              <a:t>Reutilicemos material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0"/>
          <p:cNvSpPr txBox="1"/>
          <p:nvPr>
            <p:ph idx="4294967295"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EB Garamond"/>
                <a:ea typeface="EB Garamond"/>
                <a:cs typeface="EB Garamond"/>
                <a:sym typeface="EB Garamond"/>
              </a:rPr>
              <a:t>Un laboratorio no lixo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168" name="Google Shape;168;p30"/>
          <p:cNvPicPr preferRelativeResize="0"/>
          <p:nvPr/>
        </p:nvPicPr>
        <p:blipFill rotWithShape="1">
          <a:blip r:embed="rId4">
            <a:alphaModFix/>
          </a:blip>
          <a:srcRect b="7947" l="0" r="0" t="15711"/>
          <a:stretch/>
        </p:blipFill>
        <p:spPr>
          <a:xfrm>
            <a:off x="173375" y="1674050"/>
            <a:ext cx="4926100" cy="2820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41375" y="1674050"/>
            <a:ext cx="3760701" cy="2820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655850"/>
            <a:ext cx="4528500" cy="3831808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31"/>
          <p:cNvSpPr txBox="1"/>
          <p:nvPr>
            <p:ph idx="4294967295" type="title"/>
          </p:nvPr>
        </p:nvSpPr>
        <p:spPr>
          <a:xfrm>
            <a:off x="265500" y="1463650"/>
            <a:ext cx="4045200" cy="148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4500">
                <a:latin typeface="The Girl Next Door"/>
                <a:ea typeface="The Girl Next Door"/>
                <a:cs typeface="The Girl Next Door"/>
                <a:sym typeface="The Girl Next Door"/>
              </a:rPr>
              <a:t>Axencia NOSA</a:t>
            </a:r>
            <a:endParaRPr sz="4500"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  <p:sp>
        <p:nvSpPr>
          <p:cNvPr id="176" name="Google Shape;176;p31"/>
          <p:cNvSpPr txBox="1"/>
          <p:nvPr>
            <p:ph idx="4294967295" type="subTitle"/>
          </p:nvPr>
        </p:nvSpPr>
        <p:spPr>
          <a:xfrm>
            <a:off x="265500" y="2444750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">
                <a:latin typeface="EB Garamond"/>
                <a:ea typeface="EB Garamond"/>
                <a:cs typeface="EB Garamond"/>
                <a:sym typeface="EB Garamond"/>
              </a:rPr>
              <a:t>Axencia espacial galega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9725" y="372438"/>
            <a:ext cx="3769224" cy="4398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/>
        </p:nvSpPr>
        <p:spPr>
          <a:xfrm>
            <a:off x="479125" y="3827550"/>
            <a:ext cx="5437500" cy="62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3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4800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Datos de contacto</a:t>
            </a:r>
            <a:endParaRPr sz="4600"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  <p:sp>
        <p:nvSpPr>
          <p:cNvPr id="68" name="Google Shape;68;p15"/>
          <p:cNvSpPr txBox="1"/>
          <p:nvPr/>
        </p:nvSpPr>
        <p:spPr>
          <a:xfrm>
            <a:off x="3382475" y="524550"/>
            <a:ext cx="5247300" cy="33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u="sng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4"/>
              </a:rPr>
              <a:t>www.miguelquiroga.es</a:t>
            </a:r>
            <a:br>
              <a:rPr lang="es" sz="2400">
                <a:solidFill>
                  <a:srgbClr val="22423D"/>
                </a:solidFill>
                <a:latin typeface="Questrial"/>
                <a:ea typeface="Questrial"/>
                <a:cs typeface="Questrial"/>
                <a:sym typeface="Questrial"/>
              </a:rPr>
            </a:br>
            <a:r>
              <a:rPr lang="es" sz="2400">
                <a:solidFill>
                  <a:srgbClr val="22423D"/>
                </a:solidFill>
                <a:latin typeface="Questrial"/>
                <a:ea typeface="Questrial"/>
                <a:cs typeface="Questrial"/>
                <a:sym typeface="Questrial"/>
              </a:rPr>
              <a:t>    </a:t>
            </a:r>
            <a:endParaRPr sz="2400">
              <a:solidFill>
                <a:srgbClr val="22423D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22423D"/>
                </a:solidFill>
                <a:latin typeface="Questrial"/>
                <a:ea typeface="Questrial"/>
                <a:cs typeface="Questrial"/>
                <a:sym typeface="Questrial"/>
              </a:rPr>
              <a:t>       eldelafisicaylaquimica</a:t>
            </a:r>
            <a:endParaRPr sz="2400">
              <a:solidFill>
                <a:srgbClr val="22423D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22423D"/>
                </a:solidFill>
                <a:latin typeface="Questrial"/>
                <a:ea typeface="Questrial"/>
                <a:cs typeface="Questrial"/>
                <a:sym typeface="Questrial"/>
              </a:rPr>
              <a:t>       quirogafyq</a:t>
            </a:r>
            <a:endParaRPr sz="2400">
              <a:solidFill>
                <a:srgbClr val="22423D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22423D"/>
                </a:solidFill>
                <a:latin typeface="Questrial"/>
                <a:ea typeface="Questrial"/>
                <a:cs typeface="Questrial"/>
                <a:sym typeface="Questrial"/>
              </a:rPr>
              <a:t>       miguel.quiroga.fyq@gmail.com</a:t>
            </a:r>
            <a:endParaRPr sz="2400">
              <a:solidFill>
                <a:srgbClr val="22423D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22423D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22423D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22423D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22423D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69" name="Google Shape;69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28050" y="1293274"/>
            <a:ext cx="351724" cy="351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90188" y="1645000"/>
            <a:ext cx="427451" cy="427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5"/>
          <p:cNvPicPr preferRelativeResize="0"/>
          <p:nvPr/>
        </p:nvPicPr>
        <p:blipFill rotWithShape="1">
          <a:blip r:embed="rId7">
            <a:alphaModFix/>
          </a:blip>
          <a:srcRect b="22635" l="9278" r="8613" t="21886"/>
          <a:stretch/>
        </p:blipFill>
        <p:spPr>
          <a:xfrm>
            <a:off x="3390187" y="2072450"/>
            <a:ext cx="427449" cy="2887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33"/>
          <p:cNvPicPr preferRelativeResize="0"/>
          <p:nvPr/>
        </p:nvPicPr>
        <p:blipFill rotWithShape="1">
          <a:blip r:embed="rId4">
            <a:alphaModFix/>
          </a:blip>
          <a:srcRect b="9090" l="0" r="0" t="0"/>
          <a:stretch/>
        </p:blipFill>
        <p:spPr>
          <a:xfrm>
            <a:off x="5050575" y="260450"/>
            <a:ext cx="3857626" cy="4675702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33"/>
          <p:cNvSpPr txBox="1"/>
          <p:nvPr>
            <p:ph idx="4294967295" type="title"/>
          </p:nvPr>
        </p:nvSpPr>
        <p:spPr>
          <a:xfrm>
            <a:off x="265500" y="1463650"/>
            <a:ext cx="4045200" cy="148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4500">
                <a:latin typeface="The Girl Next Door"/>
                <a:ea typeface="The Girl Next Door"/>
                <a:cs typeface="The Girl Next Door"/>
                <a:sym typeface="The Girl Next Door"/>
              </a:rPr>
              <a:t>Construcción de embarcacións</a:t>
            </a:r>
            <a:endParaRPr sz="4500"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  <p:sp>
        <p:nvSpPr>
          <p:cNvPr id="188" name="Google Shape;188;p33"/>
          <p:cNvSpPr txBox="1"/>
          <p:nvPr>
            <p:ph idx="4294967295" type="subTitle"/>
          </p:nvPr>
        </p:nvSpPr>
        <p:spPr>
          <a:xfrm>
            <a:off x="265500" y="2945950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">
                <a:latin typeface="EB Garamond"/>
                <a:ea typeface="EB Garamond"/>
                <a:cs typeface="EB Garamond"/>
                <a:sym typeface="EB Garamond"/>
              </a:rPr>
              <a:t>Habendo praia, como non?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5763" y="152400"/>
            <a:ext cx="8372473" cy="260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03425" y="2759800"/>
            <a:ext cx="7137162" cy="2393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35" title="IMG_2539.MOV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41488" y="344225"/>
            <a:ext cx="3233033" cy="2424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35" title="IMG_2570.mov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41500" y="3071899"/>
            <a:ext cx="3233026" cy="1818572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35"/>
          <p:cNvSpPr txBox="1"/>
          <p:nvPr>
            <p:ph idx="4294967295" type="title"/>
          </p:nvPr>
        </p:nvSpPr>
        <p:spPr>
          <a:xfrm>
            <a:off x="265500" y="1463650"/>
            <a:ext cx="4045200" cy="148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4500">
                <a:latin typeface="The Girl Next Door"/>
                <a:ea typeface="The Girl Next Door"/>
                <a:cs typeface="The Girl Next Door"/>
                <a:sym typeface="The Girl Next Door"/>
              </a:rPr>
              <a:t>Pintando con péndulos</a:t>
            </a:r>
            <a:endParaRPr sz="4500"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  <p:sp>
        <p:nvSpPr>
          <p:cNvPr id="202" name="Google Shape;202;p35"/>
          <p:cNvSpPr txBox="1"/>
          <p:nvPr>
            <p:ph idx="4294967295" type="subTitle"/>
          </p:nvPr>
        </p:nvSpPr>
        <p:spPr>
          <a:xfrm>
            <a:off x="265500" y="2945950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">
                <a:latin typeface="EB Garamond"/>
                <a:ea typeface="EB Garamond"/>
                <a:cs typeface="EB Garamond"/>
                <a:sym typeface="EB Garamond"/>
              </a:rPr>
              <a:t>Engadindo o A ao STEM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6025" y="152400"/>
            <a:ext cx="3629027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30027" y="152400"/>
            <a:ext cx="3629027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9425" y="152400"/>
            <a:ext cx="3629027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09802" y="152400"/>
            <a:ext cx="3629027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8"/>
          <p:cNvSpPr txBox="1"/>
          <p:nvPr>
            <p:ph idx="4294967295" type="title"/>
          </p:nvPr>
        </p:nvSpPr>
        <p:spPr>
          <a:xfrm>
            <a:off x="265500" y="471175"/>
            <a:ext cx="4744500" cy="148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4500">
                <a:latin typeface="The Girl Next Door"/>
                <a:ea typeface="The Girl Next Door"/>
                <a:cs typeface="The Girl Next Door"/>
                <a:sym typeface="The Girl Next Door"/>
              </a:rPr>
              <a:t>O proxectil asasino</a:t>
            </a:r>
            <a:endParaRPr sz="4500"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  <p:sp>
        <p:nvSpPr>
          <p:cNvPr id="220" name="Google Shape;220;p38"/>
          <p:cNvSpPr txBox="1"/>
          <p:nvPr>
            <p:ph idx="4294967295" type="subTitle"/>
          </p:nvPr>
        </p:nvSpPr>
        <p:spPr>
          <a:xfrm>
            <a:off x="265500" y="1423700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">
                <a:latin typeface="EB Garamond"/>
                <a:ea typeface="EB Garamond"/>
                <a:cs typeface="EB Garamond"/>
                <a:sym typeface="EB Garamond"/>
              </a:rPr>
              <a:t>Investiguemos ao culpable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221" name="Google Shape;221;p38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1739" r="0" t="0"/>
          <a:stretch/>
        </p:blipFill>
        <p:spPr>
          <a:xfrm>
            <a:off x="4010024" y="1423704"/>
            <a:ext cx="4876800" cy="350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9"/>
          <p:cNvSpPr txBox="1"/>
          <p:nvPr>
            <p:ph idx="4294967295" type="title"/>
          </p:nvPr>
        </p:nvSpPr>
        <p:spPr>
          <a:xfrm>
            <a:off x="265500" y="471175"/>
            <a:ext cx="5544900" cy="148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4500">
                <a:latin typeface="The Girl Next Door"/>
                <a:ea typeface="The Girl Next Door"/>
                <a:cs typeface="The Girl Next Door"/>
                <a:sym typeface="The Girl Next Door"/>
              </a:rPr>
              <a:t>Cometeuse un crime</a:t>
            </a:r>
            <a:endParaRPr sz="4500"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  <p:sp>
        <p:nvSpPr>
          <p:cNvPr id="227" name="Google Shape;227;p39"/>
          <p:cNvSpPr txBox="1"/>
          <p:nvPr>
            <p:ph idx="4294967295" type="subTitle"/>
          </p:nvPr>
        </p:nvSpPr>
        <p:spPr>
          <a:xfrm>
            <a:off x="265500" y="1423700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">
                <a:latin typeface="EB Garamond"/>
                <a:ea typeface="EB Garamond"/>
                <a:cs typeface="EB Garamond"/>
                <a:sym typeface="EB Garamond"/>
              </a:rPr>
              <a:t>Que pasaría?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228" name="Google Shape;228;p39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1565" l="0" r="0" t="0"/>
          <a:stretch/>
        </p:blipFill>
        <p:spPr>
          <a:xfrm>
            <a:off x="4086225" y="1248625"/>
            <a:ext cx="4971851" cy="365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40"/>
          <p:cNvSpPr txBox="1"/>
          <p:nvPr>
            <p:ph idx="4294967295" type="title"/>
          </p:nvPr>
        </p:nvSpPr>
        <p:spPr>
          <a:xfrm>
            <a:off x="265500" y="471175"/>
            <a:ext cx="5544900" cy="148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4500">
                <a:latin typeface="The Girl Next Door"/>
                <a:ea typeface="The Girl Next Door"/>
                <a:cs typeface="The Girl Next Door"/>
                <a:sym typeface="The Girl Next Door"/>
              </a:rPr>
              <a:t>Accidente de avión</a:t>
            </a:r>
            <a:endParaRPr sz="4500"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  <p:sp>
        <p:nvSpPr>
          <p:cNvPr id="234" name="Google Shape;234;p40"/>
          <p:cNvSpPr txBox="1"/>
          <p:nvPr>
            <p:ph idx="4294967295" type="subTitle"/>
          </p:nvPr>
        </p:nvSpPr>
        <p:spPr>
          <a:xfrm>
            <a:off x="265500" y="1423700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">
                <a:latin typeface="EB Garamond"/>
                <a:ea typeface="EB Garamond"/>
                <a:cs typeface="EB Garamond"/>
                <a:sym typeface="EB Garamond"/>
              </a:rPr>
              <a:t>Accidente ou atentado?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235" name="Google Shape;235;p40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10053" y="1423700"/>
            <a:ext cx="4790877" cy="3579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41"/>
          <p:cNvSpPr txBox="1"/>
          <p:nvPr>
            <p:ph idx="4294967295" type="title"/>
          </p:nvPr>
        </p:nvSpPr>
        <p:spPr>
          <a:xfrm>
            <a:off x="265500" y="1233175"/>
            <a:ext cx="5468700" cy="148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4500">
                <a:latin typeface="The Girl Next Door"/>
                <a:ea typeface="The Girl Next Door"/>
                <a:cs typeface="The Girl Next Door"/>
                <a:sym typeface="The Girl Next Door"/>
              </a:rPr>
              <a:t>Engánannos no super?</a:t>
            </a:r>
            <a:endParaRPr sz="4500"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  <p:sp>
        <p:nvSpPr>
          <p:cNvPr id="241" name="Google Shape;241;p41"/>
          <p:cNvSpPr txBox="1"/>
          <p:nvPr>
            <p:ph idx="4294967295" type="subTitle"/>
          </p:nvPr>
        </p:nvSpPr>
        <p:spPr>
          <a:xfrm>
            <a:off x="265500" y="21621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">
                <a:latin typeface="EB Garamond"/>
                <a:ea typeface="EB Garamond"/>
                <a:cs typeface="EB Garamond"/>
                <a:sym typeface="EB Garamond"/>
              </a:rPr>
              <a:t>Investiguémolo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242" name="Google Shape;242;p41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47900" y="2392099"/>
            <a:ext cx="6477001" cy="2489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2"/>
          <p:cNvSpPr txBox="1"/>
          <p:nvPr>
            <p:ph idx="4294967295" type="title"/>
          </p:nvPr>
        </p:nvSpPr>
        <p:spPr>
          <a:xfrm>
            <a:off x="265500" y="471175"/>
            <a:ext cx="5544900" cy="148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4500">
                <a:latin typeface="The Girl Next Door"/>
                <a:ea typeface="The Girl Next Door"/>
                <a:cs typeface="The Girl Next Door"/>
                <a:sym typeface="The Girl Next Door"/>
              </a:rPr>
              <a:t>Relatos eróticos</a:t>
            </a:r>
            <a:endParaRPr sz="4500"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  <p:sp>
        <p:nvSpPr>
          <p:cNvPr id="248" name="Google Shape;248;p42"/>
          <p:cNvSpPr txBox="1"/>
          <p:nvPr>
            <p:ph idx="4294967295" type="subTitle"/>
          </p:nvPr>
        </p:nvSpPr>
        <p:spPr>
          <a:xfrm>
            <a:off x="265500" y="1423700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">
                <a:latin typeface="EB Garamond"/>
                <a:ea typeface="EB Garamond"/>
                <a:cs typeface="EB Garamond"/>
                <a:sym typeface="EB Garamond"/>
              </a:rPr>
              <a:t>Un modo de tratar a diversidade afectivo-sexual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249" name="Google Shape;249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72625" y="210400"/>
            <a:ext cx="4528499" cy="25913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69750" y="2982754"/>
            <a:ext cx="7931374" cy="20369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/>
        </p:nvSpPr>
        <p:spPr>
          <a:xfrm>
            <a:off x="479124" y="3827561"/>
            <a:ext cx="3644400" cy="8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3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s" sz="6200" u="none" cap="none" strike="noStrike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Contidos</a:t>
            </a:r>
            <a:endParaRPr sz="100"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  <p:sp>
        <p:nvSpPr>
          <p:cNvPr id="77" name="Google Shape;77;p16"/>
          <p:cNvSpPr txBox="1"/>
          <p:nvPr/>
        </p:nvSpPr>
        <p:spPr>
          <a:xfrm>
            <a:off x="4738075" y="524550"/>
            <a:ext cx="3891600" cy="33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22423D"/>
                </a:solidFill>
                <a:latin typeface="Questrial"/>
                <a:ea typeface="Questrial"/>
                <a:cs typeface="Questrial"/>
                <a:sym typeface="Questrial"/>
              </a:rPr>
              <a:t>ABP</a:t>
            </a:r>
            <a:endParaRPr sz="2400">
              <a:solidFill>
                <a:srgbClr val="22423D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22423D"/>
                </a:solidFill>
                <a:latin typeface="Questrial"/>
                <a:ea typeface="Questrial"/>
                <a:cs typeface="Questrial"/>
                <a:sym typeface="Questrial"/>
              </a:rPr>
              <a:t>Exemplos</a:t>
            </a:r>
            <a:endParaRPr sz="2400">
              <a:solidFill>
                <a:srgbClr val="22423D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45720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22423D"/>
                </a:solidFill>
                <a:latin typeface="Questrial"/>
                <a:ea typeface="Questrial"/>
                <a:cs typeface="Questrial"/>
                <a:sym typeface="Questrial"/>
              </a:rPr>
              <a:t>Práctica</a:t>
            </a:r>
            <a:endParaRPr sz="2400">
              <a:solidFill>
                <a:srgbClr val="22423D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22423D"/>
                </a:solidFill>
                <a:latin typeface="Questrial"/>
                <a:ea typeface="Questrial"/>
                <a:cs typeface="Questrial"/>
                <a:sym typeface="Questrial"/>
              </a:rPr>
              <a:t>Inclusión</a:t>
            </a:r>
            <a:endParaRPr sz="2400">
              <a:solidFill>
                <a:srgbClr val="22423D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45720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22423D"/>
                </a:solidFill>
                <a:latin typeface="Questrial"/>
                <a:ea typeface="Questrial"/>
                <a:cs typeface="Questrial"/>
                <a:sym typeface="Questrial"/>
              </a:rPr>
              <a:t>Práctica</a:t>
            </a:r>
            <a:endParaRPr sz="2400">
              <a:solidFill>
                <a:srgbClr val="22423D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22423D"/>
                </a:solidFill>
                <a:latin typeface="Questrial"/>
                <a:ea typeface="Questrial"/>
                <a:cs typeface="Questrial"/>
                <a:sym typeface="Questrial"/>
              </a:rPr>
              <a:t>Paseos</a:t>
            </a:r>
            <a:endParaRPr sz="2400">
              <a:solidFill>
                <a:srgbClr val="22423D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45720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22423D"/>
                </a:solidFill>
                <a:latin typeface="Questrial"/>
                <a:ea typeface="Questrial"/>
                <a:cs typeface="Questrial"/>
                <a:sym typeface="Questrial"/>
              </a:rPr>
              <a:t>Práctica</a:t>
            </a:r>
            <a:endParaRPr sz="2400">
              <a:solidFill>
                <a:srgbClr val="22423D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22423D"/>
                </a:solidFill>
                <a:latin typeface="Questrial"/>
                <a:ea typeface="Questrial"/>
                <a:cs typeface="Questrial"/>
                <a:sym typeface="Questrial"/>
              </a:rPr>
              <a:t>Próteses</a:t>
            </a:r>
            <a:endParaRPr sz="2400">
              <a:solidFill>
                <a:srgbClr val="22423D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22423D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3"/>
          <p:cNvSpPr txBox="1"/>
          <p:nvPr/>
        </p:nvSpPr>
        <p:spPr>
          <a:xfrm>
            <a:off x="1895030" y="2022293"/>
            <a:ext cx="62226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3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8500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Inclusión</a:t>
            </a:r>
            <a:endParaRPr sz="700"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44"/>
          <p:cNvSpPr txBox="1"/>
          <p:nvPr/>
        </p:nvSpPr>
        <p:spPr>
          <a:xfrm>
            <a:off x="1895030" y="2022293"/>
            <a:ext cx="62226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3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s" sz="8500" u="none" cap="none" strike="noStrike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Litofanías</a:t>
            </a:r>
            <a:endParaRPr sz="700"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5" name="Google Shape;265;p45"/>
          <p:cNvCxnSpPr/>
          <p:nvPr/>
        </p:nvCxnSpPr>
        <p:spPr>
          <a:xfrm rot="-5400000">
            <a:off x="-996344" y="2569256"/>
            <a:ext cx="4569201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266" name="Google Shape;266;p45"/>
          <p:cNvPicPr preferRelativeResize="0"/>
          <p:nvPr/>
        </p:nvPicPr>
        <p:blipFill rotWithShape="1">
          <a:blip r:embed="rId4">
            <a:alphaModFix/>
          </a:blip>
          <a:srcRect b="0" l="7659" r="7659" t="0"/>
          <a:stretch/>
        </p:blipFill>
        <p:spPr>
          <a:xfrm>
            <a:off x="403527" y="714375"/>
            <a:ext cx="1769452" cy="371475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45"/>
          <p:cNvSpPr txBox="1"/>
          <p:nvPr/>
        </p:nvSpPr>
        <p:spPr>
          <a:xfrm>
            <a:off x="3048196" y="2060487"/>
            <a:ext cx="42867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s" sz="1800" u="none" cap="none" strike="noStrike">
                <a:solidFill>
                  <a:srgbClr val="000000"/>
                </a:solidFill>
                <a:latin typeface="EB Garamond"/>
                <a:ea typeface="EB Garamond"/>
                <a:cs typeface="EB Garamond"/>
                <a:sym typeface="EB Garamond"/>
              </a:rPr>
              <a:t>Fusionando arte, ciencia e inclusión.</a:t>
            </a:r>
            <a:endParaRPr sz="1800"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68" name="Google Shape;268;p45"/>
          <p:cNvSpPr txBox="1"/>
          <p:nvPr/>
        </p:nvSpPr>
        <p:spPr>
          <a:xfrm>
            <a:off x="3048201" y="871900"/>
            <a:ext cx="41139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s" sz="6000" u="sng" cap="none" strike="noStrike">
                <a:solidFill>
                  <a:schemeClr val="accent1"/>
                </a:solidFill>
                <a:latin typeface="The Girl Next Door"/>
                <a:ea typeface="The Girl Next Door"/>
                <a:cs typeface="The Girl Next Door"/>
                <a:sym typeface="The Girl Next Door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Litofanías</a:t>
            </a:r>
            <a:endParaRPr sz="700" u="sng">
              <a:solidFill>
                <a:schemeClr val="accent1"/>
              </a:solidFill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6"/>
          <p:cNvSpPr txBox="1"/>
          <p:nvPr/>
        </p:nvSpPr>
        <p:spPr>
          <a:xfrm>
            <a:off x="1460693" y="2022293"/>
            <a:ext cx="62226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3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s" sz="8500" u="none" cap="none" strike="noStrike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Braille</a:t>
            </a:r>
            <a:endParaRPr sz="700"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8" name="Google Shape;278;p47"/>
          <p:cNvCxnSpPr/>
          <p:nvPr/>
        </p:nvCxnSpPr>
        <p:spPr>
          <a:xfrm rot="-5400000">
            <a:off x="-996344" y="2569256"/>
            <a:ext cx="4569201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279" name="Google Shape;279;p47"/>
          <p:cNvPicPr preferRelativeResize="0"/>
          <p:nvPr/>
        </p:nvPicPr>
        <p:blipFill rotWithShape="1">
          <a:blip r:embed="rId4">
            <a:alphaModFix/>
          </a:blip>
          <a:srcRect b="3166" l="23890" r="0" t="0"/>
          <a:stretch/>
        </p:blipFill>
        <p:spPr>
          <a:xfrm>
            <a:off x="450050" y="711875"/>
            <a:ext cx="1596299" cy="3714750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47"/>
          <p:cNvSpPr txBox="1"/>
          <p:nvPr/>
        </p:nvSpPr>
        <p:spPr>
          <a:xfrm>
            <a:off x="3048196" y="2060487"/>
            <a:ext cx="42867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EB Garamond"/>
                <a:ea typeface="EB Garamond"/>
                <a:cs typeface="EB Garamond"/>
                <a:sym typeface="EB Garamond"/>
              </a:rPr>
              <a:t>Adaptemonos ás necesidades.</a:t>
            </a:r>
            <a:endParaRPr sz="1800"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81" name="Google Shape;281;p47"/>
          <p:cNvSpPr txBox="1"/>
          <p:nvPr/>
        </p:nvSpPr>
        <p:spPr>
          <a:xfrm>
            <a:off x="3048200" y="871900"/>
            <a:ext cx="5880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s" sz="6000" u="sng" cap="none" strike="noStrike">
                <a:solidFill>
                  <a:schemeClr val="accent1"/>
                </a:solidFill>
                <a:latin typeface="The Girl Next Door"/>
                <a:ea typeface="The Girl Next Door"/>
                <a:cs typeface="The Girl Next Door"/>
                <a:sym typeface="The Girl Next Door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Texto en braille</a:t>
            </a:r>
            <a:endParaRPr sz="6000" u="sng">
              <a:solidFill>
                <a:schemeClr val="accent1"/>
              </a:solidFill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48"/>
          <p:cNvSpPr txBox="1"/>
          <p:nvPr/>
        </p:nvSpPr>
        <p:spPr>
          <a:xfrm>
            <a:off x="1460693" y="2022293"/>
            <a:ext cx="62226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3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8500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Modelado</a:t>
            </a:r>
            <a:endParaRPr sz="700"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1" name="Google Shape;291;p49"/>
          <p:cNvCxnSpPr/>
          <p:nvPr/>
        </p:nvCxnSpPr>
        <p:spPr>
          <a:xfrm rot="-5400000">
            <a:off x="-996393" y="2569207"/>
            <a:ext cx="45693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2" name="Google Shape;292;p49"/>
          <p:cNvSpPr txBox="1"/>
          <p:nvPr/>
        </p:nvSpPr>
        <p:spPr>
          <a:xfrm>
            <a:off x="3048196" y="2060487"/>
            <a:ext cx="42867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EB Garamond"/>
                <a:ea typeface="EB Garamond"/>
                <a:cs typeface="EB Garamond"/>
                <a:sym typeface="EB Garamond"/>
              </a:rPr>
              <a:t>Usemos a terceira dimensión</a:t>
            </a:r>
            <a:endParaRPr sz="1800"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93" name="Google Shape;293;p49"/>
          <p:cNvSpPr txBox="1"/>
          <p:nvPr/>
        </p:nvSpPr>
        <p:spPr>
          <a:xfrm>
            <a:off x="3048200" y="871900"/>
            <a:ext cx="5880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6000" u="sng">
                <a:solidFill>
                  <a:schemeClr val="accent1"/>
                </a:solidFill>
                <a:latin typeface="The Girl Next Door"/>
                <a:ea typeface="The Girl Next Door"/>
                <a:cs typeface="The Girl Next Door"/>
                <a:sym typeface="The Girl Next Door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RElevo en 3D</a:t>
            </a:r>
            <a:endParaRPr sz="6000" u="sng">
              <a:solidFill>
                <a:schemeClr val="accent1"/>
              </a:solidFill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  <p:pic>
        <p:nvPicPr>
          <p:cNvPr id="294" name="Google Shape;294;p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550" y="1016908"/>
            <a:ext cx="2533398" cy="25545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50"/>
          <p:cNvSpPr txBox="1"/>
          <p:nvPr/>
        </p:nvSpPr>
        <p:spPr>
          <a:xfrm>
            <a:off x="1895030" y="2022293"/>
            <a:ext cx="62226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3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8500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Paseos</a:t>
            </a:r>
            <a:endParaRPr sz="700"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4" name="Google Shape;304;p51"/>
          <p:cNvCxnSpPr/>
          <p:nvPr/>
        </p:nvCxnSpPr>
        <p:spPr>
          <a:xfrm rot="-5400000">
            <a:off x="-908568" y="2571757"/>
            <a:ext cx="45693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05" name="Google Shape;305;p51"/>
          <p:cNvSpPr txBox="1"/>
          <p:nvPr/>
        </p:nvSpPr>
        <p:spPr>
          <a:xfrm>
            <a:off x="3048196" y="2060487"/>
            <a:ext cx="42867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EB Garamond"/>
                <a:ea typeface="EB Garamond"/>
                <a:cs typeface="EB Garamond"/>
                <a:sym typeface="EB Garamond"/>
              </a:rPr>
              <a:t>Atendamos á diversidade</a:t>
            </a:r>
            <a:endParaRPr sz="1800"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306" name="Google Shape;306;p51"/>
          <p:cNvSpPr txBox="1"/>
          <p:nvPr/>
        </p:nvSpPr>
        <p:spPr>
          <a:xfrm>
            <a:off x="3048200" y="871900"/>
            <a:ext cx="5880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6000">
                <a:solidFill>
                  <a:schemeClr val="dk1"/>
                </a:solidFill>
                <a:uFill>
                  <a:noFill/>
                </a:uFill>
                <a:latin typeface="The Girl Next Door"/>
                <a:ea typeface="The Girl Next Door"/>
                <a:cs typeface="The Girl Next Door"/>
                <a:sym typeface="The Girl Next Door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Paseos</a:t>
            </a:r>
            <a:endParaRPr sz="6000">
              <a:solidFill>
                <a:schemeClr val="dk1"/>
              </a:solidFill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  <p:pic>
        <p:nvPicPr>
          <p:cNvPr id="307" name="Google Shape;307;p5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2575" y="1647836"/>
            <a:ext cx="2466975" cy="184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5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13702" y="137927"/>
            <a:ext cx="2097075" cy="2097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52"/>
          <p:cNvSpPr txBox="1"/>
          <p:nvPr/>
        </p:nvSpPr>
        <p:spPr>
          <a:xfrm>
            <a:off x="1460693" y="1472693"/>
            <a:ext cx="6222600" cy="21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3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8500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Próteses de mans</a:t>
            </a:r>
            <a:endParaRPr sz="700"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/>
        </p:nvSpPr>
        <p:spPr>
          <a:xfrm>
            <a:off x="1895030" y="2022293"/>
            <a:ext cx="62226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3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8500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ABP</a:t>
            </a:r>
            <a:endParaRPr sz="700"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8" name="Google Shape;318;p53"/>
          <p:cNvCxnSpPr/>
          <p:nvPr/>
        </p:nvCxnSpPr>
        <p:spPr>
          <a:xfrm rot="-5400000">
            <a:off x="-996393" y="2569207"/>
            <a:ext cx="45693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9" name="Google Shape;319;p53"/>
          <p:cNvSpPr txBox="1"/>
          <p:nvPr/>
        </p:nvSpPr>
        <p:spPr>
          <a:xfrm>
            <a:off x="3048196" y="2060487"/>
            <a:ext cx="42867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EB Garamond"/>
                <a:ea typeface="EB Garamond"/>
                <a:cs typeface="EB Garamond"/>
                <a:sym typeface="EB Garamond"/>
              </a:rPr>
              <a:t> De que serve todo se non podemos axudar?</a:t>
            </a:r>
            <a:endParaRPr sz="1800"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320" name="Google Shape;320;p53"/>
          <p:cNvSpPr txBox="1"/>
          <p:nvPr/>
        </p:nvSpPr>
        <p:spPr>
          <a:xfrm>
            <a:off x="3048200" y="871900"/>
            <a:ext cx="5880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6000">
                <a:solidFill>
                  <a:schemeClr val="dk1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Próteses</a:t>
            </a:r>
            <a:endParaRPr sz="6000">
              <a:solidFill>
                <a:schemeClr val="dk1"/>
              </a:solidFill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  <p:pic>
        <p:nvPicPr>
          <p:cNvPr id="321" name="Google Shape;321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-740575" y="2007237"/>
            <a:ext cx="4057650" cy="1123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oogle Shape;326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94125" y="619960"/>
            <a:ext cx="5850774" cy="39035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Google Shape;331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51521" y="834250"/>
            <a:ext cx="5182246" cy="347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56" title="IMG_2310.MOV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7425" y="1028700"/>
            <a:ext cx="4114800" cy="308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56" title="IMG_2311.MOV">
            <a:hlinkClick r:id="rId6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24400" y="1028700"/>
            <a:ext cx="4114800" cy="308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7"/>
          <p:cNvSpPr/>
          <p:nvPr/>
        </p:nvSpPr>
        <p:spPr>
          <a:xfrm>
            <a:off x="50" y="0"/>
            <a:ext cx="996696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8877" l="0" r="0" t="-38887"/>
            </a:stretch>
          </a:blipFill>
          <a:ln>
            <a:noFill/>
          </a:ln>
        </p:spPr>
      </p:sp>
      <p:sp>
        <p:nvSpPr>
          <p:cNvPr id="343" name="Google Shape;343;p57"/>
          <p:cNvSpPr/>
          <p:nvPr/>
        </p:nvSpPr>
        <p:spPr>
          <a:xfrm>
            <a:off x="-1892486" y="3086100"/>
            <a:ext cx="4172168" cy="4114800"/>
          </a:xfrm>
          <a:custGeom>
            <a:rect b="b" l="l" r="r" t="t"/>
            <a:pathLst>
              <a:path extrusionOk="0" h="8229600" w="8344335">
                <a:moveTo>
                  <a:pt x="0" y="0"/>
                </a:moveTo>
                <a:lnTo>
                  <a:pt x="8344335" y="0"/>
                </a:lnTo>
                <a:lnTo>
                  <a:pt x="834433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0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4" name="Google Shape;344;p57"/>
          <p:cNvSpPr/>
          <p:nvPr/>
        </p:nvSpPr>
        <p:spPr>
          <a:xfrm>
            <a:off x="7057917" y="-1543050"/>
            <a:ext cx="4172168" cy="4114800"/>
          </a:xfrm>
          <a:custGeom>
            <a:rect b="b" l="l" r="r" t="t"/>
            <a:pathLst>
              <a:path extrusionOk="0" h="8229600" w="8344335">
                <a:moveTo>
                  <a:pt x="0" y="0"/>
                </a:moveTo>
                <a:lnTo>
                  <a:pt x="8344334" y="0"/>
                </a:lnTo>
                <a:lnTo>
                  <a:pt x="834433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2999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5" name="Google Shape;345;p57"/>
          <p:cNvSpPr/>
          <p:nvPr/>
        </p:nvSpPr>
        <p:spPr>
          <a:xfrm>
            <a:off x="-393888" y="3218532"/>
            <a:ext cx="4562495" cy="4114800"/>
          </a:xfrm>
          <a:custGeom>
            <a:rect b="b" l="l" r="r" t="t"/>
            <a:pathLst>
              <a:path extrusionOk="0" h="8229600" w="9124990">
                <a:moveTo>
                  <a:pt x="0" y="0"/>
                </a:moveTo>
                <a:lnTo>
                  <a:pt x="9124990" y="0"/>
                </a:lnTo>
                <a:lnTo>
                  <a:pt x="912499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6" name="Google Shape;346;p57"/>
          <p:cNvSpPr/>
          <p:nvPr/>
        </p:nvSpPr>
        <p:spPr>
          <a:xfrm>
            <a:off x="5051593" y="-2490312"/>
            <a:ext cx="4562495" cy="4114800"/>
          </a:xfrm>
          <a:custGeom>
            <a:rect b="b" l="l" r="r" t="t"/>
            <a:pathLst>
              <a:path extrusionOk="0" h="8229600" w="9124990">
                <a:moveTo>
                  <a:pt x="0" y="0"/>
                </a:moveTo>
                <a:lnTo>
                  <a:pt x="9124990" y="0"/>
                </a:lnTo>
                <a:lnTo>
                  <a:pt x="912499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347" name="Google Shape;347;p5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152400"/>
            <a:ext cx="2721770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5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026570" y="152400"/>
            <a:ext cx="2721770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5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900740" y="152400"/>
            <a:ext cx="2721770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/>
          <p:nvPr/>
        </p:nvSpPr>
        <p:spPr>
          <a:xfrm>
            <a:off x="125" y="410175"/>
            <a:ext cx="9144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6000">
                <a:solidFill>
                  <a:schemeClr val="dk1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Cal é o mellor deseño?</a:t>
            </a:r>
            <a:endParaRPr sz="700">
              <a:solidFill>
                <a:schemeClr val="dk1"/>
              </a:solidFill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  <p:pic>
        <p:nvPicPr>
          <p:cNvPr id="88" name="Google Shape;88;p18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13917" l="24669" r="24095" t="10071"/>
          <a:stretch/>
        </p:blipFill>
        <p:spPr>
          <a:xfrm>
            <a:off x="2868624" y="1505525"/>
            <a:ext cx="3406749" cy="336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/>
        </p:nvSpPr>
        <p:spPr>
          <a:xfrm>
            <a:off x="547325" y="3814125"/>
            <a:ext cx="85968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6000">
                <a:solidFill>
                  <a:schemeClr val="dk1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Axuda</a:t>
            </a:r>
            <a:endParaRPr sz="6000">
              <a:solidFill>
                <a:schemeClr val="dk1"/>
              </a:solidFill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  <p:sp>
        <p:nvSpPr>
          <p:cNvPr id="94" name="Google Shape;94;p19"/>
          <p:cNvSpPr txBox="1"/>
          <p:nvPr/>
        </p:nvSpPr>
        <p:spPr>
          <a:xfrm>
            <a:off x="4928425" y="388625"/>
            <a:ext cx="3891600" cy="40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22423D"/>
                </a:solidFill>
                <a:latin typeface="Questrial"/>
                <a:ea typeface="Questrial"/>
                <a:cs typeface="Questrial"/>
                <a:sym typeface="Questrial"/>
              </a:rPr>
              <a:t>Como fago eu todo iso?</a:t>
            </a:r>
            <a:endParaRPr sz="2400">
              <a:solidFill>
                <a:srgbClr val="22423D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22423D"/>
                </a:solidFill>
                <a:latin typeface="Questrial"/>
                <a:ea typeface="Questrial"/>
                <a:cs typeface="Questrial"/>
                <a:sym typeface="Questrial"/>
              </a:rPr>
              <a:t>	</a:t>
            </a:r>
            <a:r>
              <a:rPr lang="es" sz="2400" u="sng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4"/>
              </a:rPr>
              <a:t>Bard</a:t>
            </a:r>
            <a:endParaRPr sz="2400">
              <a:solidFill>
                <a:srgbClr val="22423D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4572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u="sng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5"/>
              </a:rPr>
              <a:t>Thingiverse</a:t>
            </a:r>
            <a:endParaRPr sz="2400">
              <a:solidFill>
                <a:srgbClr val="22423D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4572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u="sng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6"/>
              </a:rPr>
              <a:t>Leonardo</a:t>
            </a:r>
            <a:endParaRPr/>
          </a:p>
          <a:p>
            <a:pPr indent="4572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u="sng">
                <a:solidFill>
                  <a:schemeClr val="accent5"/>
                </a:solidFill>
                <a:latin typeface="Questrial"/>
                <a:ea typeface="Questrial"/>
                <a:cs typeface="Questrial"/>
                <a:sym typeface="Questrial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Instructables</a:t>
            </a:r>
            <a:endParaRPr/>
          </a:p>
          <a:p>
            <a:pPr indent="4572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u="sng">
                <a:solidFill>
                  <a:schemeClr val="accent5"/>
                </a:solidFill>
                <a:latin typeface="Questrial"/>
                <a:ea typeface="Questrial"/>
                <a:cs typeface="Questrial"/>
                <a:sym typeface="Questrial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Science in school</a:t>
            </a:r>
            <a:endParaRPr sz="2400">
              <a:solidFill>
                <a:srgbClr val="22423D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4572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22423D"/>
                </a:solidFill>
                <a:latin typeface="Questrial"/>
                <a:ea typeface="Questrial"/>
                <a:cs typeface="Questrial"/>
                <a:sym typeface="Questrial"/>
              </a:rPr>
              <a:t>Twitter</a:t>
            </a:r>
            <a:endParaRPr sz="2400">
              <a:solidFill>
                <a:srgbClr val="22423D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4572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22423D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4572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22423D"/>
                </a:solidFill>
                <a:latin typeface="Questrial"/>
                <a:ea typeface="Questrial"/>
                <a:cs typeface="Questrial"/>
                <a:sym typeface="Questrial"/>
              </a:rPr>
              <a:t>Canvas</a:t>
            </a:r>
            <a:endParaRPr sz="2400">
              <a:solidFill>
                <a:srgbClr val="22423D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4572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22423D"/>
                </a:solidFill>
                <a:latin typeface="Questrial"/>
                <a:ea typeface="Questrial"/>
                <a:cs typeface="Questrial"/>
                <a:sym typeface="Questrial"/>
              </a:rPr>
              <a:t>	</a:t>
            </a:r>
            <a:r>
              <a:rPr lang="es" sz="2400" u="sng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9"/>
              </a:rPr>
              <a:t>Blanco</a:t>
            </a:r>
            <a:endParaRPr sz="2400">
              <a:solidFill>
                <a:srgbClr val="22423D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4572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22423D"/>
                </a:solidFill>
                <a:latin typeface="Questrial"/>
                <a:ea typeface="Questrial"/>
                <a:cs typeface="Questrial"/>
                <a:sym typeface="Questrial"/>
              </a:rPr>
              <a:t>	</a:t>
            </a:r>
            <a:r>
              <a:rPr lang="es" sz="2400" u="sng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10"/>
              </a:rPr>
              <a:t>Cuberto</a:t>
            </a:r>
            <a:endParaRPr sz="2400">
              <a:solidFill>
                <a:srgbClr val="22423D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/>
          <p:nvPr/>
        </p:nvSpPr>
        <p:spPr>
          <a:xfrm>
            <a:off x="1460693" y="1472693"/>
            <a:ext cx="6222600" cy="21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3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8500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Exemplos de ABP</a:t>
            </a:r>
            <a:endParaRPr sz="700"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21" title="v09044g40000cg5mtn3c77u50609hrl0.MP4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idx="4294967295"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4500">
                <a:latin typeface="The Girl Next Door"/>
                <a:ea typeface="The Girl Next Door"/>
                <a:cs typeface="The Girl Next Door"/>
                <a:sym typeface="The Girl Next Door"/>
              </a:rPr>
              <a:t>Manda huevos</a:t>
            </a:r>
            <a:endParaRPr sz="4500"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  <p:sp>
        <p:nvSpPr>
          <p:cNvPr id="110" name="Google Shape;110;p22"/>
          <p:cNvSpPr txBox="1"/>
          <p:nvPr>
            <p:ph idx="4294967295" type="subTitle"/>
          </p:nvPr>
        </p:nvSpPr>
        <p:spPr>
          <a:xfrm>
            <a:off x="265500" y="22142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">
                <a:latin typeface="EB Garamond"/>
                <a:ea typeface="EB Garamond"/>
                <a:cs typeface="EB Garamond"/>
                <a:sym typeface="EB Garamond"/>
              </a:rPr>
              <a:t>Loitando contra o inevitable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111" name="Google Shape;111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10700" y="221675"/>
            <a:ext cx="2770549" cy="3917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37427" y="1801075"/>
            <a:ext cx="2302650" cy="3255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