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72" r:id="rId10"/>
    <p:sldId id="273" r:id="rId11"/>
    <p:sldId id="264" r:id="rId12"/>
    <p:sldId id="265" r:id="rId13"/>
    <p:sldId id="271" r:id="rId14"/>
    <p:sldId id="274" r:id="rId15"/>
    <p:sldId id="267" r:id="rId16"/>
    <p:sldId id="266" r:id="rId17"/>
    <p:sldId id="268" r:id="rId18"/>
    <p:sldId id="275" r:id="rId19"/>
    <p:sldId id="269" r:id="rId2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87403" autoAdjust="0"/>
  </p:normalViewPr>
  <p:slideViewPr>
    <p:cSldViewPr>
      <p:cViewPr varScale="1">
        <p:scale>
          <a:sx n="81" d="100"/>
          <a:sy n="81" d="100"/>
        </p:scale>
        <p:origin x="-124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-192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F0DB7E-2D9E-4172-93CF-88BF5230D126}" type="datetimeFigureOut">
              <a:rPr lang="es-ES" smtClean="0"/>
              <a:pPr/>
              <a:t>22/03/2012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34322C-0E75-4C62-9615-DB203E8B5B3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894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4322C-0E75-4C62-9615-DB203E8B5B31}" type="slidenum">
              <a:rPr lang="es-ES" smtClean="0"/>
              <a:pPr/>
              <a:t>12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4322C-0E75-4C62-9615-DB203E8B5B31}" type="slidenum">
              <a:rPr lang="es-ES" smtClean="0"/>
              <a:pPr/>
              <a:t>18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0066-46D8-4500-92B8-FC1C19D70DBB}" type="datetimeFigureOut">
              <a:rPr lang="es-ES" smtClean="0"/>
              <a:pPr/>
              <a:t>22/03/2012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E90E2-FA70-49B3-9B95-78C3E187C4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0066-46D8-4500-92B8-FC1C19D70DBB}" type="datetimeFigureOut">
              <a:rPr lang="es-ES" smtClean="0"/>
              <a:pPr/>
              <a:t>22/03/2012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E90E2-FA70-49B3-9B95-78C3E187C4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0066-46D8-4500-92B8-FC1C19D70DBB}" type="datetimeFigureOut">
              <a:rPr lang="es-ES" smtClean="0"/>
              <a:pPr/>
              <a:t>22/03/2012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E90E2-FA70-49B3-9B95-78C3E187C4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381000"/>
            <a:ext cx="8229600" cy="5715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22C686C-2A8C-43D0-AA85-B634EAED6C21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752748"/>
      </p:ext>
    </p:extLst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0066-46D8-4500-92B8-FC1C19D70DBB}" type="datetimeFigureOut">
              <a:rPr lang="es-ES" smtClean="0"/>
              <a:pPr/>
              <a:t>22/03/2012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E90E2-FA70-49B3-9B95-78C3E187C4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0066-46D8-4500-92B8-FC1C19D70DBB}" type="datetimeFigureOut">
              <a:rPr lang="es-ES" smtClean="0"/>
              <a:pPr/>
              <a:t>22/03/2012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E90E2-FA70-49B3-9B95-78C3E187C4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0066-46D8-4500-92B8-FC1C19D70DBB}" type="datetimeFigureOut">
              <a:rPr lang="es-ES" smtClean="0"/>
              <a:pPr/>
              <a:t>22/03/2012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E90E2-FA70-49B3-9B95-78C3E187C4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0066-46D8-4500-92B8-FC1C19D70DBB}" type="datetimeFigureOut">
              <a:rPr lang="es-ES" smtClean="0"/>
              <a:pPr/>
              <a:t>22/03/2012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E90E2-FA70-49B3-9B95-78C3E187C4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0066-46D8-4500-92B8-FC1C19D70DBB}" type="datetimeFigureOut">
              <a:rPr lang="es-ES" smtClean="0"/>
              <a:pPr/>
              <a:t>22/03/2012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E90E2-FA70-49B3-9B95-78C3E187C4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0066-46D8-4500-92B8-FC1C19D70DBB}" type="datetimeFigureOut">
              <a:rPr lang="es-ES" smtClean="0"/>
              <a:pPr/>
              <a:t>22/03/2012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E90E2-FA70-49B3-9B95-78C3E187C4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0066-46D8-4500-92B8-FC1C19D70DBB}" type="datetimeFigureOut">
              <a:rPr lang="es-ES" smtClean="0"/>
              <a:pPr/>
              <a:t>22/03/2012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E90E2-FA70-49B3-9B95-78C3E187C4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0066-46D8-4500-92B8-FC1C19D70DBB}" type="datetimeFigureOut">
              <a:rPr lang="es-ES" smtClean="0"/>
              <a:pPr/>
              <a:t>22/03/2012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E90E2-FA70-49B3-9B95-78C3E187C4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30066-46D8-4500-92B8-FC1C19D70DBB}" type="datetimeFigureOut">
              <a:rPr lang="es-ES" smtClean="0"/>
              <a:pPr/>
              <a:t>22/03/2012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E90E2-FA70-49B3-9B95-78C3E187C4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ransition spd="slow">
    <p:wedg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m.salgueiro@aspronaga.org" TargetMode="External"/><Relationship Id="rId2" Type="http://schemas.openxmlformats.org/officeDocument/2006/relationships/hyperlink" Target="http://www.ceelourdes-aspronaga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anuel.salgueiro@edu.xunta.e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jpeg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7.jpeg"/><Relationship Id="rId7" Type="http://schemas.openxmlformats.org/officeDocument/2006/relationships/image" Target="../media/image10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http://scaut.ugr.es/picaa/wp-content/themes/iBlogPro3/images/feature1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928926" y="928670"/>
            <a:ext cx="5643602" cy="208823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Centro de educación </a:t>
            </a:r>
            <a:br>
              <a:rPr lang="es-ES" dirty="0" smtClean="0">
                <a:latin typeface="Arial" pitchFamily="34" charset="0"/>
                <a:cs typeface="Arial" pitchFamily="34" charset="0"/>
              </a:rPr>
            </a:br>
            <a:r>
              <a:rPr lang="es-ES" dirty="0" smtClean="0">
                <a:latin typeface="Arial" pitchFamily="34" charset="0"/>
                <a:cs typeface="Arial" pitchFamily="34" charset="0"/>
              </a:rPr>
              <a:t>especial </a:t>
            </a:r>
            <a:br>
              <a:rPr lang="es-ES" dirty="0" smtClean="0">
                <a:latin typeface="Arial" pitchFamily="34" charset="0"/>
                <a:cs typeface="Arial" pitchFamily="34" charset="0"/>
              </a:rPr>
            </a:br>
            <a:r>
              <a:rPr lang="es-ES" dirty="0" smtClean="0">
                <a:latin typeface="Arial" pitchFamily="34" charset="0"/>
                <a:cs typeface="Arial" pitchFamily="34" charset="0"/>
              </a:rPr>
              <a:t>“Ntra. Sra. de Lourdes”.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285852" y="3929066"/>
            <a:ext cx="6696744" cy="830997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sz="4800" dirty="0" smtClean="0">
                <a:latin typeface="Arial" pitchFamily="34" charset="0"/>
                <a:cs typeface="Arial" pitchFamily="34" charset="0"/>
              </a:rPr>
              <a:t>Atención a la diversidad</a:t>
            </a:r>
            <a:endParaRPr lang="es-ES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148064" y="5507940"/>
            <a:ext cx="2924398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Manuel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Salgueiro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Méndez</a:t>
            </a:r>
          </a:p>
          <a:p>
            <a:pPr algn="r"/>
            <a:r>
              <a:rPr lang="es-ES" sz="1100" i="1" dirty="0" smtClean="0">
                <a:latin typeface="Arial" pitchFamily="34" charset="0"/>
                <a:cs typeface="Arial" pitchFamily="34" charset="0"/>
              </a:rPr>
              <a:t>21-marzo-2012</a:t>
            </a:r>
            <a:endParaRPr lang="es-ES" sz="110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aspronag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64704"/>
            <a:ext cx="2304256" cy="2323465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  <a:effectLst>
            <a:outerShdw dist="107763" dir="81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3896284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642910" y="571480"/>
            <a:ext cx="7848872" cy="646331"/>
          </a:xfrm>
          <a:prstGeom prst="rect">
            <a:avLst/>
          </a:prstGeom>
          <a:ln w="76200"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b="1" dirty="0" smtClean="0">
                <a:latin typeface="Arial" charset="0"/>
              </a:rPr>
              <a:t>La </a:t>
            </a:r>
            <a:r>
              <a:rPr lang="es-ES" b="1" dirty="0" smtClean="0">
                <a:solidFill>
                  <a:srgbClr val="FFC000"/>
                </a:solidFill>
                <a:latin typeface="Arial" charset="0"/>
              </a:rPr>
              <a:t>participación de las familias </a:t>
            </a:r>
            <a:r>
              <a:rPr lang="es-ES" b="1" dirty="0" smtClean="0">
                <a:latin typeface="Arial" charset="0"/>
              </a:rPr>
              <a:t>como agente fundamental en el proceso de enseñanza- aprendizaje de sus hijos.</a:t>
            </a:r>
            <a:endParaRPr lang="es-ES" b="1" dirty="0">
              <a:latin typeface="Arial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2" name="11 CuadroTexto"/>
          <p:cNvSpPr txBox="1"/>
          <p:nvPr/>
        </p:nvSpPr>
        <p:spPr>
          <a:xfrm>
            <a:off x="1214414" y="6143644"/>
            <a:ext cx="27146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latin typeface="Arial" pitchFamily="34" charset="0"/>
                <a:cs typeface="Arial" pitchFamily="34" charset="0"/>
              </a:rPr>
              <a:t>Escuela  de madres/padres</a:t>
            </a:r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5500694" y="5643578"/>
            <a:ext cx="27146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latin typeface="Arial" pitchFamily="34" charset="0"/>
                <a:cs typeface="Arial" pitchFamily="34" charset="0"/>
              </a:rPr>
              <a:t>Taller de maquillaje</a:t>
            </a:r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929190" y="3000372"/>
            <a:ext cx="30003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latin typeface="Arial" pitchFamily="34" charset="0"/>
                <a:cs typeface="Arial" pitchFamily="34" charset="0"/>
              </a:rPr>
              <a:t>Regalo para el día de la madre</a:t>
            </a:r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00034" y="3714752"/>
            <a:ext cx="27146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latin typeface="Arial" pitchFamily="34" charset="0"/>
                <a:cs typeface="Arial" pitchFamily="34" charset="0"/>
              </a:rPr>
              <a:t>Taller de abalorios</a:t>
            </a:r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19772" y="332656"/>
            <a:ext cx="4104456" cy="504056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s-ES" sz="2400" b="1" dirty="0" smtClean="0">
                <a:latin typeface="Arial" pitchFamily="34" charset="0"/>
                <a:cs typeface="Arial" pitchFamily="34" charset="0"/>
              </a:rPr>
              <a:t>¿Que enseñamos?</a:t>
            </a:r>
            <a:endParaRPr lang="es-E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214282" y="1071546"/>
            <a:ext cx="6500858" cy="10195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ES" sz="1800" b="1" u="sng" dirty="0" smtClean="0">
                <a:latin typeface="Arial" pitchFamily="34" charset="0"/>
                <a:cs typeface="Arial" pitchFamily="34" charset="0"/>
              </a:rPr>
              <a:t>Habilidades adaptativas: 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el conjunto de habilidades conceptuales, sociales y prácticas aprendidas por las personas para funcionar en su vida diaria </a:t>
            </a:r>
            <a:r>
              <a:rPr lang="es-ES" sz="1400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s-ES" sz="1400" i="1" dirty="0" err="1" smtClean="0">
                <a:latin typeface="Arial" pitchFamily="34" charset="0"/>
                <a:cs typeface="Arial" pitchFamily="34" charset="0"/>
              </a:rPr>
              <a:t>Luckasson</a:t>
            </a:r>
            <a:r>
              <a:rPr lang="es-ES" sz="1400" i="1" dirty="0" smtClean="0">
                <a:latin typeface="Arial" pitchFamily="34" charset="0"/>
                <a:cs typeface="Arial" pitchFamily="34" charset="0"/>
              </a:rPr>
              <a:t> y cols. 2002) </a:t>
            </a:r>
            <a:endParaRPr lang="es-ES" sz="14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28596" y="2143116"/>
            <a:ext cx="8286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Nos referimos a la enseñanza-aprendizaje de Habilidades y/o Destrezas…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 descr="AAM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0036" y="337765"/>
            <a:ext cx="1113116" cy="1443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 Título"/>
          <p:cNvSpPr txBox="1">
            <a:spLocks/>
          </p:cNvSpPr>
          <p:nvPr/>
        </p:nvSpPr>
        <p:spPr>
          <a:xfrm>
            <a:off x="1000100" y="2571744"/>
            <a:ext cx="6306494" cy="57606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000" b="1" dirty="0" smtClean="0">
                <a:latin typeface="Arial" pitchFamily="34" charset="0"/>
                <a:cs typeface="Arial" pitchFamily="34" charset="0"/>
              </a:rPr>
              <a:t>HABILIDADES ACADEMICAS FUNCIONALES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643306" y="3929066"/>
            <a:ext cx="2571768" cy="57150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s-ES" sz="2800" b="1" dirty="0" smtClean="0">
                <a:latin typeface="Arial" pitchFamily="34" charset="0"/>
                <a:cs typeface="Arial" pitchFamily="34" charset="0"/>
              </a:rPr>
              <a:t>Comunicación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Picture 86" descr="j0353685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918" y="188640"/>
            <a:ext cx="1203818" cy="971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9 Imagen" descr="F:\DCIM\104_PANA\P1040941.JPG"/>
          <p:cNvPicPr/>
          <p:nvPr/>
        </p:nvPicPr>
        <p:blipFill>
          <a:blip r:embed="rId4" cstate="print"/>
          <a:srcRect l="12016" t="11587" r="5463" b="13106"/>
          <a:stretch>
            <a:fillRect/>
          </a:stretch>
        </p:blipFill>
        <p:spPr bwMode="auto">
          <a:xfrm rot="5400000">
            <a:off x="7684269" y="602483"/>
            <a:ext cx="1547623" cy="91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02656236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1" grpId="0" animBg="1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4929158" y="214290"/>
            <a:ext cx="4214842" cy="2357454"/>
          </a:xfrm>
          <a:prstGeom prst="rect">
            <a:avLst/>
          </a:prstGeom>
          <a:noFill/>
        </p:spPr>
        <p:txBody>
          <a:bodyPr wrap="square" rtlCol="0">
            <a:prstTxWarp prst="textFadeUp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s-ES" sz="2000" b="1" dirty="0" smtClean="0">
                <a:latin typeface="Arial" pitchFamily="34" charset="0"/>
                <a:cs typeface="Arial" pitchFamily="34" charset="0"/>
              </a:rPr>
              <a:t>Educación Física:</a:t>
            </a:r>
          </a:p>
          <a:p>
            <a:r>
              <a:rPr lang="es-ES" sz="1400" dirty="0">
                <a:latin typeface="Arial" pitchFamily="34" charset="0"/>
                <a:cs typeface="Arial" pitchFamily="34" charset="0"/>
              </a:rPr>
              <a:t>	</a:t>
            </a:r>
            <a:r>
              <a:rPr lang="es-ES" sz="1400" dirty="0" smtClean="0">
                <a:latin typeface="Arial" pitchFamily="34" charset="0"/>
                <a:cs typeface="Arial" pitchFamily="34" charset="0"/>
              </a:rPr>
              <a:t>-CEIP Sal </a:t>
            </a:r>
            <a:r>
              <a:rPr lang="es-ES" sz="1400" dirty="0" err="1" smtClean="0">
                <a:latin typeface="Arial" pitchFamily="34" charset="0"/>
                <a:cs typeface="Arial" pitchFamily="34" charset="0"/>
              </a:rPr>
              <a:t>Lence</a:t>
            </a:r>
            <a:endParaRPr lang="es-ES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1400" dirty="0">
                <a:latin typeface="Arial" pitchFamily="34" charset="0"/>
                <a:cs typeface="Arial" pitchFamily="34" charset="0"/>
              </a:rPr>
              <a:t>	</a:t>
            </a:r>
            <a:r>
              <a:rPr lang="es-ES" sz="1400" dirty="0" smtClean="0">
                <a:latin typeface="Arial" pitchFamily="34" charset="0"/>
                <a:cs typeface="Arial" pitchFamily="34" charset="0"/>
              </a:rPr>
              <a:t>-Jesuitinas</a:t>
            </a:r>
          </a:p>
          <a:p>
            <a:r>
              <a:rPr lang="es-ES" sz="1400" dirty="0">
                <a:latin typeface="Arial" pitchFamily="34" charset="0"/>
                <a:cs typeface="Arial" pitchFamily="34" charset="0"/>
              </a:rPr>
              <a:t>	</a:t>
            </a:r>
            <a:r>
              <a:rPr lang="es-ES" sz="1400" dirty="0" smtClean="0">
                <a:latin typeface="Arial" pitchFamily="34" charset="0"/>
                <a:cs typeface="Arial" pitchFamily="34" charset="0"/>
              </a:rPr>
              <a:t>-Salesianos</a:t>
            </a:r>
          </a:p>
          <a:p>
            <a:r>
              <a:rPr lang="es-ES" sz="1400" dirty="0">
                <a:latin typeface="Arial" pitchFamily="34" charset="0"/>
                <a:cs typeface="Arial" pitchFamily="34" charset="0"/>
              </a:rPr>
              <a:t>	</a:t>
            </a:r>
            <a:r>
              <a:rPr lang="es-ES" sz="1400" dirty="0" smtClean="0">
                <a:latin typeface="Arial" pitchFamily="34" charset="0"/>
                <a:cs typeface="Arial" pitchFamily="34" charset="0"/>
              </a:rPr>
              <a:t>-Fdez. Latorre</a:t>
            </a:r>
          </a:p>
          <a:p>
            <a:r>
              <a:rPr lang="es-ES" sz="1400" dirty="0">
                <a:latin typeface="Arial" pitchFamily="34" charset="0"/>
                <a:cs typeface="Arial" pitchFamily="34" charset="0"/>
              </a:rPr>
              <a:t>	</a:t>
            </a:r>
            <a:r>
              <a:rPr lang="es-ES" sz="1400" dirty="0" smtClean="0">
                <a:latin typeface="Arial" pitchFamily="34" charset="0"/>
                <a:cs typeface="Arial" pitchFamily="34" charset="0"/>
              </a:rPr>
              <a:t>-…</a:t>
            </a:r>
          </a:p>
          <a:p>
            <a:endParaRPr lang="es-E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357654" y="5214950"/>
            <a:ext cx="4786346" cy="1643050"/>
          </a:xfrm>
          <a:prstGeom prst="rect">
            <a:avLst/>
          </a:prstGeom>
          <a:noFill/>
        </p:spPr>
        <p:txBody>
          <a:bodyPr wrap="square" rtlCol="0">
            <a:prstTxWarp prst="textFadeDown">
              <a:avLst/>
            </a:prstTxWarp>
            <a:spAutoFit/>
          </a:bodyPr>
          <a:lstStyle/>
          <a:p>
            <a:r>
              <a:rPr lang="es-ES" sz="2000" b="1" dirty="0" smtClean="0">
                <a:latin typeface="Arial" pitchFamily="34" charset="0"/>
                <a:cs typeface="Arial" pitchFamily="34" charset="0"/>
              </a:rPr>
              <a:t>Animación a la lectura:</a:t>
            </a:r>
          </a:p>
          <a:p>
            <a:pPr lvl="1"/>
            <a:r>
              <a:rPr lang="es-ES" sz="1100" dirty="0" smtClean="0">
                <a:latin typeface="Arial" pitchFamily="34" charset="0"/>
                <a:cs typeface="Arial" pitchFamily="34" charset="0"/>
              </a:rPr>
              <a:t>-CEIP Alborada</a:t>
            </a:r>
          </a:p>
          <a:p>
            <a:pPr lvl="1"/>
            <a:r>
              <a:rPr lang="es-ES" sz="1100" dirty="0" smtClean="0">
                <a:latin typeface="Arial" pitchFamily="34" charset="0"/>
                <a:cs typeface="Arial" pitchFamily="34" charset="0"/>
              </a:rPr>
              <a:t>-CEIP </a:t>
            </a:r>
            <a:r>
              <a:rPr lang="es-ES" sz="1100" dirty="0" err="1" smtClean="0">
                <a:latin typeface="Arial" pitchFamily="34" charset="0"/>
                <a:cs typeface="Arial" pitchFamily="34" charset="0"/>
              </a:rPr>
              <a:t>Portofaro</a:t>
            </a:r>
            <a:endParaRPr lang="es-ES" sz="11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s-ES" sz="1100" dirty="0" smtClean="0">
                <a:latin typeface="Arial" pitchFamily="34" charset="0"/>
                <a:cs typeface="Arial" pitchFamily="34" charset="0"/>
              </a:rPr>
              <a:t>-CEIP </a:t>
            </a:r>
            <a:r>
              <a:rPr lang="es-ES" sz="1100" dirty="0" err="1" smtClean="0">
                <a:latin typeface="Arial" pitchFamily="34" charset="0"/>
                <a:cs typeface="Arial" pitchFamily="34" charset="0"/>
              </a:rPr>
              <a:t>Victor</a:t>
            </a:r>
            <a:r>
              <a:rPr lang="es-ES" sz="1100" dirty="0" smtClean="0">
                <a:latin typeface="Arial" pitchFamily="34" charset="0"/>
                <a:cs typeface="Arial" pitchFamily="34" charset="0"/>
              </a:rPr>
              <a:t> López S.</a:t>
            </a:r>
          </a:p>
          <a:p>
            <a:pPr lvl="1"/>
            <a:r>
              <a:rPr lang="es-ES" sz="1100" dirty="0" smtClean="0">
                <a:latin typeface="Arial" pitchFamily="34" charset="0"/>
                <a:cs typeface="Arial" pitchFamily="34" charset="0"/>
              </a:rPr>
              <a:t>-CEIP </a:t>
            </a:r>
            <a:r>
              <a:rPr lang="es-ES" sz="1100" dirty="0" err="1" smtClean="0">
                <a:latin typeface="Arial" pitchFamily="34" charset="0"/>
                <a:cs typeface="Arial" pitchFamily="34" charset="0"/>
              </a:rPr>
              <a:t>Tarrio</a:t>
            </a:r>
            <a:endParaRPr lang="es-ES" sz="1100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s-E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642910" y="428604"/>
            <a:ext cx="2714644" cy="428628"/>
          </a:xfrm>
          <a:prstGeom prst="rect">
            <a:avLst/>
          </a:prstGeom>
          <a:noFill/>
        </p:spPr>
        <p:txBody>
          <a:bodyPr wrap="square" rtlCol="0">
            <a:prstTxWarp prst="textStop">
              <a:avLst/>
            </a:prstTxWarp>
            <a:sp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Matemáticas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19 CuadroTexto"/>
          <p:cNvSpPr txBox="1"/>
          <p:nvPr/>
        </p:nvSpPr>
        <p:spPr>
          <a:xfrm rot="198932">
            <a:off x="24225" y="4733564"/>
            <a:ext cx="3143272" cy="928694"/>
          </a:xfrm>
          <a:prstGeom prst="rect">
            <a:avLst/>
          </a:prstGeom>
          <a:noFill/>
        </p:spPr>
        <p:txBody>
          <a:bodyPr wrap="square" rtlCol="0">
            <a:prstTxWarp prst="textSlantDown">
              <a:avLst/>
            </a:prstTxWarp>
            <a:spAutoFit/>
          </a:bodyPr>
          <a:lstStyle/>
          <a:p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Lecto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-escritura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2340405" y="5911458"/>
            <a:ext cx="2500330" cy="250033"/>
          </a:xfrm>
          <a:prstGeom prst="rect">
            <a:avLst/>
          </a:prstGeom>
          <a:noFill/>
        </p:spPr>
        <p:txBody>
          <a:bodyPr wrap="square" rtlCol="0">
            <a:prstTxWarp prst="textTriangleInverted">
              <a:avLst/>
            </a:prstTxWarp>
            <a:spAutoFit/>
          </a:bodyPr>
          <a:lstStyle/>
          <a:p>
            <a:r>
              <a:rPr lang="es-ES" sz="2000" b="1" dirty="0" smtClean="0">
                <a:latin typeface="Arial" pitchFamily="34" charset="0"/>
                <a:cs typeface="Arial" pitchFamily="34" charset="0"/>
              </a:rPr>
              <a:t>Artística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Elipse"/>
          <p:cNvSpPr/>
          <p:nvPr/>
        </p:nvSpPr>
        <p:spPr>
          <a:xfrm flipH="1">
            <a:off x="7143768" y="4214818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7346121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9" grpId="0"/>
      <p:bldP spid="20" grpId="0"/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1643042" y="285728"/>
            <a:ext cx="4186808" cy="576064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E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CUIDADO PERSONAL</a:t>
            </a:r>
            <a:endParaRPr lang="es-ES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785786" y="1071546"/>
            <a:ext cx="2500330" cy="357190"/>
          </a:xfrm>
          <a:prstGeom prst="rect">
            <a:avLst/>
          </a:prstGeom>
          <a:noFill/>
        </p:spPr>
        <p:txBody>
          <a:bodyPr wrap="square" rtlCol="0">
            <a:prstTxWarp prst="textChevron">
              <a:avLst/>
            </a:prstTxWarp>
            <a:sp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Aseo e higiene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072066" y="1000108"/>
            <a:ext cx="2428892" cy="285752"/>
          </a:xfrm>
          <a:prstGeom prst="rect">
            <a:avLst/>
          </a:prstGeom>
          <a:noFill/>
        </p:spPr>
        <p:txBody>
          <a:bodyPr wrap="square" rtlCol="0">
            <a:prstTxWarp prst="textChevron">
              <a:avLst/>
            </a:prstTxWarp>
            <a:sp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Alimentación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779912" y="3886722"/>
            <a:ext cx="1857388" cy="285752"/>
          </a:xfrm>
          <a:prstGeom prst="rect">
            <a:avLst/>
          </a:prstGeom>
          <a:noFill/>
        </p:spPr>
        <p:txBody>
          <a:bodyPr wrap="square" rtlCol="0">
            <a:prstTxWarp prst="textChevron">
              <a:avLst/>
            </a:prstTxWarp>
            <a:sp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Vestido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642995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2071670" y="214290"/>
            <a:ext cx="4186808" cy="57606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000" b="1" dirty="0" smtClean="0">
                <a:latin typeface="Arial" pitchFamily="34" charset="0"/>
                <a:cs typeface="Arial" pitchFamily="34" charset="0"/>
              </a:rPr>
              <a:t>HABILIDADES SOCIALES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 rot="2531305">
            <a:off x="6000739" y="2595460"/>
            <a:ext cx="3286148" cy="500066"/>
          </a:xfrm>
          <a:prstGeom prst="rect">
            <a:avLst/>
          </a:prstGeom>
          <a:noFill/>
        </p:spPr>
        <p:txBody>
          <a:bodyPr wrap="square" rtlCol="0">
            <a:prstTxWarp prst="textStop">
              <a:avLst/>
            </a:prstTxWarp>
            <a:sp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Relaciones interpersonales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3573624" y="4340567"/>
            <a:ext cx="3286148" cy="500066"/>
          </a:xfrm>
          <a:prstGeom prst="rect">
            <a:avLst/>
          </a:prstGeom>
          <a:noFill/>
        </p:spPr>
        <p:txBody>
          <a:bodyPr wrap="square" rtlCol="0">
            <a:prstTxWarp prst="textStop">
              <a:avLst/>
            </a:prstTxWarp>
            <a:sp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Interacciones sociales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5364088" y="790354"/>
            <a:ext cx="3500462" cy="642942"/>
          </a:xfrm>
          <a:prstGeom prst="rect">
            <a:avLst/>
          </a:prstGeom>
          <a:noFill/>
        </p:spPr>
        <p:txBody>
          <a:bodyPr wrap="square" rtlCol="0">
            <a:prstTxWarp prst="textStop">
              <a:avLst/>
            </a:prstTxWarp>
            <a:spAutoFit/>
          </a:bodyPr>
          <a:lstStyle/>
          <a:p>
            <a:pPr algn="ctr"/>
            <a:r>
              <a:rPr lang="es-ES" sz="2000" dirty="0" smtClean="0">
                <a:latin typeface="Arial" pitchFamily="34" charset="0"/>
                <a:cs typeface="Arial" pitchFamily="34" charset="0"/>
              </a:rPr>
              <a:t>Habilidades básicas de interacción social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785786" y="4581128"/>
            <a:ext cx="2571768" cy="294491"/>
          </a:xfrm>
          <a:prstGeom prst="rect">
            <a:avLst/>
          </a:prstGeom>
          <a:noFill/>
        </p:spPr>
        <p:txBody>
          <a:bodyPr wrap="square" rtlCol="0">
            <a:prstTxWarp prst="textStop">
              <a:avLst/>
            </a:prstTxWarp>
            <a:sp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Apoyo mutuo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 rot="20889714">
            <a:off x="443683" y="3390247"/>
            <a:ext cx="3857652" cy="547026"/>
          </a:xfrm>
          <a:prstGeom prst="rect">
            <a:avLst/>
          </a:prstGeom>
          <a:noFill/>
        </p:spPr>
        <p:txBody>
          <a:bodyPr wrap="square" rtlCol="0">
            <a:prstTxWarp prst="textStop">
              <a:avLst/>
            </a:prstTxWarp>
            <a:spAutoFit/>
          </a:bodyPr>
          <a:lstStyle/>
          <a:p>
            <a:pPr algn="ctr"/>
            <a:r>
              <a:rPr lang="es-ES" sz="2000" dirty="0" smtClean="0">
                <a:latin typeface="Arial" pitchFamily="34" charset="0"/>
                <a:cs typeface="Arial" pitchFamily="34" charset="0"/>
              </a:rPr>
              <a:t>Expresión de sentimientos, emociones, opiniones</a:t>
            </a:r>
            <a:r>
              <a:rPr lang="es-ES" dirty="0" smtClean="0"/>
              <a:t> </a:t>
            </a:r>
            <a:endParaRPr lang="es-E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2483768" y="3143248"/>
            <a:ext cx="3600400" cy="57606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000" b="1" dirty="0" smtClean="0">
                <a:latin typeface="Arial" pitchFamily="34" charset="0"/>
                <a:cs typeface="Arial" pitchFamily="34" charset="0"/>
              </a:rPr>
              <a:t>SALUD Y SEGURIDAD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1214414" y="285728"/>
            <a:ext cx="5643602" cy="57606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000" b="1" dirty="0" smtClean="0">
                <a:latin typeface="Arial" pitchFamily="34" charset="0"/>
                <a:cs typeface="Arial" pitchFamily="34" charset="0"/>
              </a:rPr>
              <a:t>HABILIDADES DE VIDA EN EL HOGAR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 rot="21142656">
            <a:off x="503522" y="1274140"/>
            <a:ext cx="3071834" cy="257234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Tareas domésticas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5929322" y="4714884"/>
            <a:ext cx="2493999" cy="284532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Primeros auxilios 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28596" y="5857892"/>
            <a:ext cx="2643206" cy="35719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Comportamientos saludables  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33115" y="5607859"/>
            <a:ext cx="2643206" cy="428628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Prevención de accidentes 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002293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  <p:bldP spid="11" grpId="0"/>
      <p:bldP spid="12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620229" y="116632"/>
            <a:ext cx="5593254" cy="57606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000" b="1" dirty="0" smtClean="0">
                <a:latin typeface="Arial" pitchFamily="34" charset="0"/>
                <a:cs typeface="Arial" pitchFamily="34" charset="0"/>
              </a:rPr>
              <a:t>UTILIZACIÓN DE LA COMUNIDAD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 rot="20530814">
            <a:off x="1283123" y="4470925"/>
            <a:ext cx="1857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Educación vial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 rot="1215345">
            <a:off x="1538905" y="2725784"/>
            <a:ext cx="22740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Servicios Públicos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 rot="2100768">
            <a:off x="2490683" y="4185248"/>
            <a:ext cx="22740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Supermercado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5177074" y="4357694"/>
            <a:ext cx="15012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Cafetería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 rot="21270691">
            <a:off x="3945598" y="2571896"/>
            <a:ext cx="32240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Gestiones administrativas, bancarias,..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 rot="21138486">
            <a:off x="4688916" y="3814253"/>
            <a:ext cx="25811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Centros comerciales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 rot="21224077">
            <a:off x="3733218" y="3533395"/>
            <a:ext cx="3004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Actividades culturales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583061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7" grpId="0"/>
      <p:bldP spid="18" grpId="0"/>
      <p:bldP spid="18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2063443" y="99460"/>
            <a:ext cx="4186808" cy="57606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000" b="1" dirty="0" smtClean="0">
                <a:latin typeface="Arial" pitchFamily="34" charset="0"/>
                <a:cs typeface="Arial" pitchFamily="34" charset="0"/>
              </a:rPr>
              <a:t>OCIO Y TIEMPO LIBRE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2221284" y="3002137"/>
            <a:ext cx="3344613" cy="57606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000" b="1" dirty="0" smtClean="0">
                <a:latin typeface="Arial" pitchFamily="34" charset="0"/>
                <a:cs typeface="Arial" pitchFamily="34" charset="0"/>
              </a:rPr>
              <a:t>TRABAJO Y EMPLEO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 rot="21034905">
            <a:off x="6737" y="2098863"/>
            <a:ext cx="38576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Ocio individual y colectivo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4327548" y="657177"/>
            <a:ext cx="2993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Fiestas y espectáculos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1571604" y="2500306"/>
            <a:ext cx="3429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Manifestaciones culturales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3428992" y="5500702"/>
            <a:ext cx="25003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Nuestra cooperativa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5297976" y="4639738"/>
            <a:ext cx="3429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Curso “grabador de datos”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0" y="3290169"/>
            <a:ext cx="2485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" pitchFamily="34" charset="0"/>
                <a:cs typeface="Arial" pitchFamily="34" charset="0"/>
              </a:rPr>
              <a:t>Preparación  y orientación laboral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4214810" y="6072206"/>
            <a:ext cx="2280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Empleo ordinario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 rot="1301422">
            <a:off x="2091783" y="4767367"/>
            <a:ext cx="15203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Aula Taller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768897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/>
      <p:bldP spid="11" grpId="0"/>
      <p:bldP spid="12" grpId="0"/>
      <p:bldP spid="13" grpId="0"/>
      <p:bldP spid="14" grpId="0"/>
      <p:bldP spid="15" grpId="0"/>
      <p:bldP spid="19" grpId="0"/>
      <p:bldP spid="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13"/>
          <p:cNvSpPr>
            <a:spLocks noChangeArrowheads="1"/>
          </p:cNvSpPr>
          <p:nvPr/>
        </p:nvSpPr>
        <p:spPr bwMode="auto">
          <a:xfrm>
            <a:off x="1357290" y="1357298"/>
            <a:ext cx="6429420" cy="3643338"/>
          </a:xfrm>
          <a:prstGeom prst="irregularSeal2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3200" b="1" i="1" dirty="0">
                <a:solidFill>
                  <a:srgbClr val="FFFF00"/>
                </a:solidFill>
              </a:rPr>
              <a:t>“</a:t>
            </a:r>
            <a:r>
              <a:rPr lang="es-ES" sz="2000" b="1" i="1" dirty="0">
                <a:solidFill>
                  <a:srgbClr val="FFFF00"/>
                </a:solidFill>
              </a:rPr>
              <a:t>Mejorando la calidad de vida de </a:t>
            </a:r>
          </a:p>
          <a:p>
            <a:pPr algn="ctr"/>
            <a:r>
              <a:rPr lang="es-ES" sz="2000" b="1" i="1" dirty="0">
                <a:solidFill>
                  <a:srgbClr val="FFFF00"/>
                </a:solidFill>
              </a:rPr>
              <a:t>nuestros alumnos </a:t>
            </a:r>
          </a:p>
          <a:p>
            <a:pPr algn="ctr"/>
            <a:r>
              <a:rPr lang="es-ES" sz="2000" b="1" i="1" dirty="0">
                <a:solidFill>
                  <a:srgbClr val="FFFF00"/>
                </a:solidFill>
              </a:rPr>
              <a:t>y sus familias”</a:t>
            </a:r>
          </a:p>
        </p:txBody>
      </p:sp>
      <p:sp>
        <p:nvSpPr>
          <p:cNvPr id="6" name="5 Rectángulo"/>
          <p:cNvSpPr/>
          <p:nvPr/>
        </p:nvSpPr>
        <p:spPr>
          <a:xfrm>
            <a:off x="500034" y="714356"/>
            <a:ext cx="31470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Bienestar emocional. 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357158" y="4500570"/>
            <a:ext cx="24593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Bienestar físico. 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1928794" y="5286388"/>
            <a:ext cx="2754280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Autodeterminación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lvl="0"/>
            <a:endParaRPr lang="es-ES" dirty="0" smtClean="0">
              <a:solidFill>
                <a:prstClr val="black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6429388" y="4143380"/>
            <a:ext cx="23278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prstClr val="black"/>
                </a:solidFill>
              </a:rPr>
              <a:t> </a:t>
            </a:r>
            <a:r>
              <a:rPr lang="es-E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Inclusión social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7143768" y="2857496"/>
            <a:ext cx="15568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prstClr val="black"/>
                </a:solidFill>
              </a:rPr>
              <a:t> </a:t>
            </a:r>
            <a:r>
              <a:rPr lang="es-E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Derechos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4286248" y="642918"/>
            <a:ext cx="45005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Relaciones interpersonales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642910" y="1357298"/>
            <a:ext cx="28376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Bienestar material. 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929190" y="4929198"/>
            <a:ext cx="30283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Desarrollo personal. 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6715140" y="6000768"/>
            <a:ext cx="2351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R. </a:t>
            </a:r>
            <a:r>
              <a:rPr lang="es-ES" b="1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Schalock</a:t>
            </a:r>
            <a:r>
              <a:rPr lang="es-ES" b="1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(1990). </a:t>
            </a:r>
            <a:endParaRPr lang="es-ES" b="1" i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786314" y="4429132"/>
            <a:ext cx="482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Muchas gracias…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786182" y="548680"/>
            <a:ext cx="4202986" cy="1015663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es-ES" dirty="0" smtClean="0">
              <a:solidFill>
                <a:schemeClr val="bg1"/>
              </a:solidFill>
              <a:hlinkClick r:id="rId2"/>
            </a:endParaRPr>
          </a:p>
          <a:p>
            <a:r>
              <a:rPr lang="es-ES" sz="2400" dirty="0" smtClean="0">
                <a:solidFill>
                  <a:schemeClr val="bg1"/>
                </a:solidFill>
                <a:hlinkClick r:id="rId2"/>
              </a:rPr>
              <a:t>www.ceelourdes-aspronaga.org</a:t>
            </a:r>
            <a:endParaRPr lang="es-ES" sz="2400" dirty="0" smtClean="0">
              <a:solidFill>
                <a:schemeClr val="bg1"/>
              </a:solidFill>
            </a:endParaRPr>
          </a:p>
          <a:p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4716016" y="5299467"/>
            <a:ext cx="36724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hlinkClick r:id="rId3"/>
              </a:rPr>
              <a:t>m.salgueiro@aspronaga.org</a:t>
            </a:r>
            <a:endParaRPr lang="es-ES" dirty="0" smtClean="0"/>
          </a:p>
          <a:p>
            <a:r>
              <a:rPr lang="es-ES" dirty="0" smtClean="0">
                <a:hlinkClick r:id="rId4"/>
              </a:rPr>
              <a:t>manuel.salgueiro@edu.xunta.es</a:t>
            </a:r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8527225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85720" y="214290"/>
            <a:ext cx="352839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latin typeface="Arial" pitchFamily="34" charset="0"/>
                <a:cs typeface="Arial" pitchFamily="34" charset="0"/>
              </a:rPr>
              <a:t>¿DE DONDE VENIMOS?</a:t>
            </a:r>
          </a:p>
          <a:p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571472" y="714356"/>
            <a:ext cx="7992888" cy="169277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E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ASPRONAGA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Asociación, sin ánimo de lucro, de padres de personas con discapacidad intelectual.  Fundada en el año 1962.  Gestiona diferentes centros y servicios: centro de educación especial, centro ocupacional, centro especial de empleo, residencia, pisos tutelados, ocio  y tiempo libre, fundación tutelar, etc..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Flecha abajo"/>
          <p:cNvSpPr/>
          <p:nvPr/>
        </p:nvSpPr>
        <p:spPr>
          <a:xfrm>
            <a:off x="3786182" y="2571744"/>
            <a:ext cx="1044116" cy="792088"/>
          </a:xfrm>
          <a:prstGeom prst="downArrow">
            <a:avLst/>
          </a:prstGeom>
          <a:ln w="76200"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CuadroTexto"/>
          <p:cNvSpPr txBox="1"/>
          <p:nvPr/>
        </p:nvSpPr>
        <p:spPr>
          <a:xfrm>
            <a:off x="357158" y="3429000"/>
            <a:ext cx="8429684" cy="3231654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FADEMGA-FEAPS GALICIA:</a:t>
            </a:r>
          </a:p>
          <a:p>
            <a:endParaRPr lang="es-ES" b="1" dirty="0" smtClean="0">
              <a:latin typeface="Arial" pitchFamily="34" charset="0"/>
              <a:cs typeface="Arial" pitchFamily="34" charset="0"/>
            </a:endParaRPr>
          </a:p>
          <a:p>
            <a:endParaRPr lang="es-ES" b="1" dirty="0" smtClean="0">
              <a:latin typeface="Arial" pitchFamily="34" charset="0"/>
              <a:cs typeface="Arial" pitchFamily="34" charset="0"/>
            </a:endParaRPr>
          </a:p>
          <a:p>
            <a:endParaRPr lang="es-ES" b="1" dirty="0" smtClean="0">
              <a:latin typeface="Arial" pitchFamily="34" charset="0"/>
              <a:cs typeface="Arial" pitchFamily="34" charset="0"/>
            </a:endParaRPr>
          </a:p>
          <a:p>
            <a:endParaRPr lang="es-ES" b="1" dirty="0" smtClean="0">
              <a:latin typeface="Arial" pitchFamily="34" charset="0"/>
              <a:cs typeface="Arial" pitchFamily="34" charset="0"/>
            </a:endParaRPr>
          </a:p>
          <a:p>
            <a:endParaRPr lang="es-ES" b="1" dirty="0" smtClean="0">
              <a:latin typeface="Arial" pitchFamily="34" charset="0"/>
              <a:cs typeface="Arial" pitchFamily="34" charset="0"/>
            </a:endParaRPr>
          </a:p>
          <a:p>
            <a:endParaRPr lang="es-ES" b="1" dirty="0" smtClean="0">
              <a:latin typeface="Arial" pitchFamily="34" charset="0"/>
              <a:cs typeface="Arial" pitchFamily="34" charset="0"/>
            </a:endParaRPr>
          </a:p>
          <a:p>
            <a:endParaRPr lang="es-ES" b="1" dirty="0" smtClean="0">
              <a:latin typeface="Arial" pitchFamily="34" charset="0"/>
              <a:cs typeface="Arial" pitchFamily="34" charset="0"/>
            </a:endParaRPr>
          </a:p>
          <a:p>
            <a:endParaRPr lang="es-ES" b="1" dirty="0" smtClean="0">
              <a:latin typeface="Arial" pitchFamily="34" charset="0"/>
              <a:cs typeface="Arial" pitchFamily="34" charset="0"/>
            </a:endParaRPr>
          </a:p>
          <a:p>
            <a:endParaRPr lang="es-ES" b="1" dirty="0" smtClean="0">
              <a:latin typeface="Arial" pitchFamily="34" charset="0"/>
              <a:cs typeface="Arial" pitchFamily="34" charset="0"/>
            </a:endParaRPr>
          </a:p>
          <a:p>
            <a:endParaRPr lang="es-E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571472" y="4000504"/>
            <a:ext cx="81272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000" dirty="0">
                <a:solidFill>
                  <a:schemeClr val="bg1"/>
                </a:solidFill>
                <a:latin typeface="Arial" charset="0"/>
              </a:rPr>
              <a:t>-Federación de </a:t>
            </a:r>
            <a:r>
              <a:rPr lang="es-ES_tradnl" sz="2000" dirty="0" smtClean="0">
                <a:solidFill>
                  <a:schemeClr val="bg1"/>
                </a:solidFill>
                <a:latin typeface="Arial" charset="0"/>
              </a:rPr>
              <a:t>Asociaciones  </a:t>
            </a:r>
            <a:r>
              <a:rPr lang="es-ES_tradnl" sz="2000" dirty="0">
                <a:solidFill>
                  <a:schemeClr val="bg1"/>
                </a:solidFill>
                <a:latin typeface="Arial" charset="0"/>
              </a:rPr>
              <a:t>en Favor </a:t>
            </a:r>
            <a:r>
              <a:rPr lang="es-ES_tradnl" sz="2000" dirty="0" smtClean="0">
                <a:solidFill>
                  <a:schemeClr val="bg1"/>
                </a:solidFill>
                <a:latin typeface="Arial" charset="0"/>
              </a:rPr>
              <a:t>de las Personas </a:t>
            </a:r>
            <a:r>
              <a:rPr lang="es-ES_tradnl" sz="2000" dirty="0">
                <a:solidFill>
                  <a:schemeClr val="bg1"/>
                </a:solidFill>
                <a:latin typeface="Arial" charset="0"/>
              </a:rPr>
              <a:t>con </a:t>
            </a:r>
            <a:r>
              <a:rPr lang="es-ES_tradnl" sz="2000" dirty="0" smtClean="0">
                <a:solidFill>
                  <a:schemeClr val="bg1"/>
                </a:solidFill>
                <a:latin typeface="Arial" charset="0"/>
              </a:rPr>
              <a:t>Discapacidad Intelectual </a:t>
            </a:r>
            <a:r>
              <a:rPr lang="es-ES_tradnl" sz="2000" dirty="0">
                <a:solidFill>
                  <a:schemeClr val="bg1"/>
                </a:solidFill>
                <a:latin typeface="Arial" charset="0"/>
              </a:rPr>
              <a:t>de Galicia</a:t>
            </a:r>
            <a:endParaRPr lang="es-ES" sz="2000" dirty="0">
              <a:solidFill>
                <a:schemeClr val="bg1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500034" y="4714884"/>
            <a:ext cx="83588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000" dirty="0">
                <a:solidFill>
                  <a:schemeClr val="bg1"/>
                </a:solidFill>
                <a:latin typeface="Arial" charset="0"/>
              </a:rPr>
              <a:t>-</a:t>
            </a:r>
            <a:r>
              <a:rPr lang="es-ES_tradnl" sz="2000" dirty="0" smtClean="0">
                <a:solidFill>
                  <a:schemeClr val="bg1"/>
                </a:solidFill>
                <a:latin typeface="Arial" charset="0"/>
              </a:rPr>
              <a:t>Nació el </a:t>
            </a:r>
            <a:r>
              <a:rPr lang="es-ES_tradnl" sz="2000" dirty="0">
                <a:solidFill>
                  <a:schemeClr val="bg1"/>
                </a:solidFill>
                <a:latin typeface="Arial" charset="0"/>
              </a:rPr>
              <a:t>14 de </a:t>
            </a:r>
            <a:r>
              <a:rPr lang="es-ES_tradnl" sz="2000" dirty="0" smtClean="0">
                <a:solidFill>
                  <a:schemeClr val="bg1"/>
                </a:solidFill>
                <a:latin typeface="Arial" charset="0"/>
              </a:rPr>
              <a:t>Julio </a:t>
            </a:r>
            <a:r>
              <a:rPr lang="es-ES_tradnl" sz="2000" dirty="0">
                <a:solidFill>
                  <a:schemeClr val="bg1"/>
                </a:solidFill>
                <a:latin typeface="Arial" charset="0"/>
              </a:rPr>
              <a:t>de 1979, con 6 </a:t>
            </a:r>
            <a:r>
              <a:rPr lang="es-ES_tradnl" sz="2000" dirty="0" smtClean="0">
                <a:solidFill>
                  <a:schemeClr val="bg1"/>
                </a:solidFill>
                <a:latin typeface="Arial" charset="0"/>
              </a:rPr>
              <a:t>asociaciones, </a:t>
            </a:r>
            <a:r>
              <a:rPr lang="es-ES_tradnl" sz="2000" dirty="0">
                <a:solidFill>
                  <a:schemeClr val="bg1"/>
                </a:solidFill>
                <a:latin typeface="Arial" charset="0"/>
              </a:rPr>
              <a:t>Santiago de Compostela</a:t>
            </a:r>
            <a:r>
              <a:rPr lang="es-ES" sz="2000" dirty="0">
                <a:solidFill>
                  <a:schemeClr val="bg1"/>
                </a:solidFill>
                <a:latin typeface="Arial" charset="0"/>
              </a:rPr>
              <a:t> 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71472" y="5357826"/>
            <a:ext cx="800105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_tradnl" sz="2000" dirty="0" smtClean="0">
                <a:solidFill>
                  <a:schemeClr val="bg1"/>
                </a:solidFill>
                <a:latin typeface="Arial" charset="0"/>
              </a:rPr>
              <a:t>-Es una entidad sin </a:t>
            </a:r>
            <a:r>
              <a:rPr lang="es-ES_tradnl" sz="2000" dirty="0">
                <a:solidFill>
                  <a:schemeClr val="bg1"/>
                </a:solidFill>
                <a:latin typeface="Arial" charset="0"/>
              </a:rPr>
              <a:t>ánimo de lucro </a:t>
            </a:r>
            <a:r>
              <a:rPr lang="es-ES_tradnl" sz="2000" dirty="0" smtClean="0">
                <a:solidFill>
                  <a:schemeClr val="bg1"/>
                </a:solidFill>
                <a:latin typeface="Arial" charset="0"/>
              </a:rPr>
              <a:t>en la </a:t>
            </a:r>
            <a:r>
              <a:rPr lang="es-ES_tradnl" sz="2000" dirty="0">
                <a:solidFill>
                  <a:schemeClr val="bg1"/>
                </a:solidFill>
                <a:latin typeface="Arial" charset="0"/>
              </a:rPr>
              <a:t>que están integradas un </a:t>
            </a:r>
            <a:r>
              <a:rPr lang="es-ES_tradnl" sz="2000" dirty="0" smtClean="0">
                <a:solidFill>
                  <a:schemeClr val="bg1"/>
                </a:solidFill>
                <a:latin typeface="Arial" charset="0"/>
              </a:rPr>
              <a:t>total </a:t>
            </a:r>
            <a:r>
              <a:rPr lang="es-ES_tradnl" sz="2000" dirty="0">
                <a:solidFill>
                  <a:schemeClr val="bg1"/>
                </a:solidFill>
                <a:latin typeface="Arial" charset="0"/>
              </a:rPr>
              <a:t>de </a:t>
            </a:r>
            <a:r>
              <a:rPr lang="es-ES_tradnl" sz="2000" b="1" u="sng" dirty="0">
                <a:solidFill>
                  <a:schemeClr val="bg1"/>
                </a:solidFill>
                <a:latin typeface="Arial" charset="0"/>
              </a:rPr>
              <a:t>41 entidades</a:t>
            </a:r>
            <a:r>
              <a:rPr lang="es-ES_tradnl" sz="2000" dirty="0">
                <a:solidFill>
                  <a:schemeClr val="bg1"/>
                </a:solidFill>
                <a:latin typeface="Arial" charset="0"/>
              </a:rPr>
              <a:t> que prestan </a:t>
            </a:r>
            <a:r>
              <a:rPr lang="es-ES_tradnl" sz="2000" dirty="0" smtClean="0">
                <a:solidFill>
                  <a:schemeClr val="bg1"/>
                </a:solidFill>
                <a:latin typeface="Arial" charset="0"/>
              </a:rPr>
              <a:t>sus </a:t>
            </a:r>
            <a:r>
              <a:rPr lang="es-ES_tradnl" sz="2000" dirty="0">
                <a:solidFill>
                  <a:schemeClr val="bg1"/>
                </a:solidFill>
                <a:latin typeface="Arial" charset="0"/>
              </a:rPr>
              <a:t>servicios </a:t>
            </a:r>
            <a:r>
              <a:rPr lang="es-ES_tradnl" sz="2000" dirty="0" smtClean="0">
                <a:solidFill>
                  <a:schemeClr val="bg1"/>
                </a:solidFill>
                <a:latin typeface="Arial" charset="0"/>
              </a:rPr>
              <a:t>a personas </a:t>
            </a:r>
            <a:r>
              <a:rPr lang="es-ES_tradnl" sz="2000" dirty="0">
                <a:solidFill>
                  <a:schemeClr val="bg1"/>
                </a:solidFill>
                <a:latin typeface="Arial" charset="0"/>
              </a:rPr>
              <a:t>con </a:t>
            </a:r>
            <a:r>
              <a:rPr lang="es-ES_tradnl" sz="2000" dirty="0" smtClean="0">
                <a:solidFill>
                  <a:schemeClr val="bg1"/>
                </a:solidFill>
                <a:latin typeface="Arial" charset="0"/>
              </a:rPr>
              <a:t>discapacidad </a:t>
            </a:r>
            <a:r>
              <a:rPr lang="es-ES_tradnl" sz="2000" dirty="0">
                <a:solidFill>
                  <a:schemeClr val="bg1"/>
                </a:solidFill>
                <a:latin typeface="Arial" charset="0"/>
              </a:rPr>
              <a:t>intelectual, estando todas </a:t>
            </a:r>
            <a:r>
              <a:rPr lang="es-ES_tradnl" sz="2000" dirty="0" smtClean="0">
                <a:solidFill>
                  <a:schemeClr val="bg1"/>
                </a:solidFill>
                <a:latin typeface="Arial" charset="0"/>
              </a:rPr>
              <a:t>ellas </a:t>
            </a:r>
            <a:r>
              <a:rPr lang="es-ES_tradnl" sz="2000" dirty="0">
                <a:solidFill>
                  <a:schemeClr val="bg1"/>
                </a:solidFill>
                <a:latin typeface="Arial" charset="0"/>
              </a:rPr>
              <a:t>repartidas entre </a:t>
            </a:r>
            <a:r>
              <a:rPr lang="es-ES_tradnl" sz="2000" dirty="0" smtClean="0">
                <a:solidFill>
                  <a:schemeClr val="bg1"/>
                </a:solidFill>
                <a:latin typeface="Arial" charset="0"/>
              </a:rPr>
              <a:t>las cuatro </a:t>
            </a:r>
            <a:r>
              <a:rPr lang="es-ES_tradnl" sz="2000" dirty="0">
                <a:solidFill>
                  <a:schemeClr val="bg1"/>
                </a:solidFill>
                <a:latin typeface="Arial" charset="0"/>
              </a:rPr>
              <a:t>provincias </a:t>
            </a:r>
            <a:r>
              <a:rPr lang="es-ES_tradnl" sz="2000" dirty="0" smtClean="0">
                <a:solidFill>
                  <a:schemeClr val="bg1"/>
                </a:solidFill>
                <a:latin typeface="Arial" charset="0"/>
              </a:rPr>
              <a:t>gallegas</a:t>
            </a:r>
            <a:r>
              <a:rPr lang="es-ES_tradnl" sz="2000" dirty="0">
                <a:solidFill>
                  <a:schemeClr val="bg1"/>
                </a:solidFill>
                <a:latin typeface="Arial" charset="0"/>
              </a:rPr>
              <a:t>.</a:t>
            </a:r>
            <a:endParaRPr lang="es-ES" sz="2000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373224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2" grpId="0"/>
      <p:bldP spid="3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Flecha abajo"/>
          <p:cNvSpPr/>
          <p:nvPr/>
        </p:nvSpPr>
        <p:spPr>
          <a:xfrm>
            <a:off x="3556136" y="671119"/>
            <a:ext cx="1044116" cy="792088"/>
          </a:xfrm>
          <a:prstGeom prst="downArrow">
            <a:avLst/>
          </a:prstGeom>
          <a:ln w="76200" cmpd="sng"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428596" y="1844824"/>
            <a:ext cx="8429684" cy="3847207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E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FEAPS: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Movimiento Asociativo Familiar, abierto a la ciudadanía, que cuenta con:</a:t>
            </a:r>
          </a:p>
          <a:p>
            <a:pPr algn="just"/>
            <a:r>
              <a:rPr lang="es-ES" sz="2000" dirty="0" smtClean="0">
                <a:latin typeface="Arial" pitchFamily="34" charset="0"/>
                <a:cs typeface="Arial" pitchFamily="34" charset="0"/>
              </a:rPr>
              <a:t>-235.000 socios </a:t>
            </a:r>
          </a:p>
          <a:p>
            <a:pPr algn="just"/>
            <a:r>
              <a:rPr lang="es-ES" sz="2000" dirty="0" smtClean="0">
                <a:latin typeface="Arial" pitchFamily="34" charset="0"/>
                <a:cs typeface="Arial" pitchFamily="34" charset="0"/>
              </a:rPr>
              <a:t>-Integra a 17 Federaciones (una por cada una de las CCAA).</a:t>
            </a:r>
          </a:p>
          <a:p>
            <a:pPr algn="just"/>
            <a:r>
              <a:rPr lang="es-ES" sz="2000" dirty="0" smtClean="0">
                <a:latin typeface="Arial" pitchFamily="34" charset="0"/>
                <a:cs typeface="Arial" pitchFamily="34" charset="0"/>
              </a:rPr>
              <a:t>-Reúne a más de 891 entidades asociadas (asociaciones, fundaciones, cooperativas,…).</a:t>
            </a:r>
          </a:p>
          <a:p>
            <a:pPr algn="just"/>
            <a:r>
              <a:rPr lang="es-ES" sz="2000" dirty="0" smtClean="0">
                <a:latin typeface="Arial" pitchFamily="34" charset="0"/>
                <a:cs typeface="Arial" pitchFamily="34" charset="0"/>
              </a:rPr>
              <a:t>-Gestiona 4.000 centros y servicios (atención temprana, educación especial, e inclusión educativa, centros ocupacionales, centros especiales de empleo,  viviendas y residencia, ocio, apoyo a familias, tutela, etc..).</a:t>
            </a:r>
          </a:p>
          <a:p>
            <a:pPr algn="just"/>
            <a:r>
              <a:rPr lang="es-ES" sz="2000" dirty="0" smtClean="0">
                <a:latin typeface="Arial" pitchFamily="34" charset="0"/>
                <a:cs typeface="Arial" pitchFamily="34" charset="0"/>
              </a:rPr>
              <a:t>-Proveen de apoyos a 106.700 personas con discapacidad intelectual.</a:t>
            </a:r>
          </a:p>
          <a:p>
            <a:pPr algn="just"/>
            <a:r>
              <a:rPr lang="es-ES" sz="2000" dirty="0" smtClean="0">
                <a:latin typeface="Arial" pitchFamily="34" charset="0"/>
                <a:cs typeface="Arial" pitchFamily="34" charset="0"/>
              </a:rPr>
              <a:t>-Implicados unos 24.000 profesionales y más de 8.000 voluntarios.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30" descr="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603" y="533763"/>
            <a:ext cx="677863" cy="1066800"/>
          </a:xfrm>
          <a:prstGeom prst="rect">
            <a:avLst/>
          </a:prstGeom>
          <a:noFill/>
          <a:ln>
            <a:noFill/>
          </a:ln>
          <a:effectLst>
            <a:outerShdw dist="107763" dir="18900000" algn="ctr" rotWithShape="0">
              <a:srgbClr val="80808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817845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643042" y="1285860"/>
            <a:ext cx="6643734" cy="4555093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MISIÓN DEL MOVIMIENTO ASOCIATIVO:</a:t>
            </a:r>
          </a:p>
          <a:p>
            <a:endParaRPr lang="es-ES" b="1" dirty="0">
              <a:latin typeface="Arial" pitchFamily="34" charset="0"/>
              <a:cs typeface="Arial" pitchFamily="34" charset="0"/>
            </a:endParaRPr>
          </a:p>
          <a:p>
            <a:endParaRPr lang="es-ES" sz="2000" dirty="0"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s-ES" sz="2400" dirty="0" smtClean="0">
                <a:latin typeface="Arial" pitchFamily="34" charset="0"/>
                <a:cs typeface="Arial" pitchFamily="34" charset="0"/>
              </a:rPr>
              <a:t>«Contribuir, desde su compromiso ético, con apoyos y oportunidades, a que cada persona con discapacidad intelectual o del desarrollo y su familia puedan desarrollar su proyecto de calidad de vida, así como a promover su inclusión como ciudadana de pleno derecho en una sociedad justa y solidaria». </a:t>
            </a:r>
            <a:r>
              <a:rPr lang="es-ES" i="1" dirty="0" smtClean="0">
                <a:latin typeface="Arial" pitchFamily="34" charset="0"/>
                <a:cs typeface="Arial" pitchFamily="34" charset="0"/>
              </a:rPr>
              <a:t>(Toledo, 2010)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endParaRPr lang="es-E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30" descr="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735" y="959970"/>
            <a:ext cx="677863" cy="1066800"/>
          </a:xfrm>
          <a:prstGeom prst="rect">
            <a:avLst/>
          </a:prstGeom>
          <a:noFill/>
          <a:ln>
            <a:noFill/>
          </a:ln>
          <a:effectLst>
            <a:outerShdw dist="107763" dir="18900000" algn="ctr" rotWithShape="0">
              <a:srgbClr val="80808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3746140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214282" y="285728"/>
            <a:ext cx="8786874" cy="830997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2400" b="1" u="sng" dirty="0">
                <a:solidFill>
                  <a:schemeClr val="bg1"/>
                </a:solidFill>
                <a:latin typeface="Arial" charset="0"/>
              </a:rPr>
              <a:t>CENTROS EDUCATIVOS</a:t>
            </a:r>
            <a:r>
              <a:rPr lang="es-ES" sz="2400" b="1" dirty="0">
                <a:solidFill>
                  <a:schemeClr val="bg1"/>
                </a:solidFill>
                <a:latin typeface="Arial" charset="0"/>
              </a:rPr>
              <a:t> PERTENCENTES </a:t>
            </a:r>
            <a:r>
              <a:rPr lang="es-ES" sz="2400" b="1" dirty="0" smtClean="0">
                <a:solidFill>
                  <a:schemeClr val="bg1"/>
                </a:solidFill>
                <a:latin typeface="Arial" charset="0"/>
              </a:rPr>
              <a:t>AL MOVIMIENTO ASOCIATIVO EN NUESTRA COMUNIDAD:</a:t>
            </a:r>
            <a:endParaRPr lang="es-ES" sz="2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285720" y="1357298"/>
            <a:ext cx="4248150" cy="2430462"/>
          </a:xfrm>
          <a:prstGeom prst="rect">
            <a:avLst/>
          </a:prstGeom>
          <a:ln w="76200"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i="1" dirty="0">
                <a:latin typeface="Arial" charset="0"/>
              </a:rPr>
              <a:t>-</a:t>
            </a:r>
            <a:r>
              <a:rPr lang="es-ES" b="1" i="1" dirty="0">
                <a:solidFill>
                  <a:schemeClr val="bg1"/>
                </a:solidFill>
                <a:latin typeface="Arial" charset="0"/>
              </a:rPr>
              <a:t>PONTEVEDRA: </a:t>
            </a:r>
            <a:r>
              <a:rPr lang="es-ES" i="1" dirty="0">
                <a:latin typeface="Arial" charset="0"/>
              </a:rPr>
              <a:t>15 Asociaciones: </a:t>
            </a:r>
          </a:p>
          <a:p>
            <a:pPr>
              <a:spcBef>
                <a:spcPct val="50000"/>
              </a:spcBef>
            </a:pPr>
            <a:r>
              <a:rPr lang="es-ES" i="1" dirty="0" smtClean="0">
                <a:solidFill>
                  <a:schemeClr val="bg1"/>
                </a:solidFill>
                <a:latin typeface="Arial" charset="0"/>
              </a:rPr>
              <a:t>         7 </a:t>
            </a:r>
            <a:r>
              <a:rPr lang="es-ES" i="1" dirty="0">
                <a:solidFill>
                  <a:schemeClr val="bg1"/>
                </a:solidFill>
                <a:latin typeface="Arial" charset="0"/>
              </a:rPr>
              <a:t>Centros Educativos</a:t>
            </a:r>
          </a:p>
          <a:p>
            <a:pPr>
              <a:spcBef>
                <a:spcPct val="50000"/>
              </a:spcBef>
            </a:pPr>
            <a:r>
              <a:rPr lang="es-ES" i="1" dirty="0" smtClean="0">
                <a:solidFill>
                  <a:schemeClr val="bg1">
                    <a:lumMod val="95000"/>
                  </a:schemeClr>
                </a:solidFill>
                <a:latin typeface="Arial" charset="0"/>
              </a:rPr>
              <a:t>-</a:t>
            </a:r>
            <a:r>
              <a:rPr lang="es-ES" b="1" i="1" dirty="0" smtClean="0">
                <a:solidFill>
                  <a:schemeClr val="bg1"/>
                </a:solidFill>
                <a:latin typeface="Arial" charset="0"/>
              </a:rPr>
              <a:t>A CORUÑA</a:t>
            </a:r>
            <a:r>
              <a:rPr lang="es-ES" i="1" dirty="0" smtClean="0">
                <a:solidFill>
                  <a:schemeClr val="bg1"/>
                </a:solidFill>
                <a:latin typeface="Arial" charset="0"/>
              </a:rPr>
              <a:t>: </a:t>
            </a:r>
            <a:r>
              <a:rPr lang="es-ES" i="1" dirty="0">
                <a:latin typeface="Arial" charset="0"/>
              </a:rPr>
              <a:t>16 Asociaciones: </a:t>
            </a:r>
          </a:p>
          <a:p>
            <a:pPr>
              <a:spcBef>
                <a:spcPct val="50000"/>
              </a:spcBef>
            </a:pPr>
            <a:r>
              <a:rPr lang="es-ES" i="1" dirty="0" smtClean="0">
                <a:solidFill>
                  <a:schemeClr val="accent1"/>
                </a:solidFill>
                <a:latin typeface="Arial" charset="0"/>
              </a:rPr>
              <a:t>        </a:t>
            </a:r>
            <a:r>
              <a:rPr lang="es-ES" i="1" dirty="0" smtClean="0">
                <a:solidFill>
                  <a:schemeClr val="bg1"/>
                </a:solidFill>
                <a:latin typeface="Arial" charset="0"/>
              </a:rPr>
              <a:t>4 </a:t>
            </a:r>
            <a:r>
              <a:rPr lang="es-ES" i="1" dirty="0">
                <a:solidFill>
                  <a:schemeClr val="bg1"/>
                </a:solidFill>
                <a:latin typeface="Arial" charset="0"/>
              </a:rPr>
              <a:t>Centros Educativos</a:t>
            </a:r>
          </a:p>
          <a:p>
            <a:pPr>
              <a:spcBef>
                <a:spcPct val="50000"/>
              </a:spcBef>
            </a:pPr>
            <a:r>
              <a:rPr lang="es-ES" i="1" dirty="0">
                <a:latin typeface="Arial" charset="0"/>
              </a:rPr>
              <a:t>-LUGO: 6 Asociaciones:  0 Centros</a:t>
            </a:r>
          </a:p>
          <a:p>
            <a:pPr>
              <a:spcBef>
                <a:spcPct val="50000"/>
              </a:spcBef>
            </a:pPr>
            <a:r>
              <a:rPr lang="es-ES" i="1" dirty="0">
                <a:latin typeface="Arial" charset="0"/>
              </a:rPr>
              <a:t>-ORENSE: 4 Asociaciones: 0 Centros</a:t>
            </a:r>
          </a:p>
        </p:txBody>
      </p:sp>
      <p:graphicFrame>
        <p:nvGraphicFramePr>
          <p:cNvPr id="13334" name="Object 22"/>
          <p:cNvGraphicFramePr>
            <a:graphicFrameLocks noGrp="1" noChangeAspect="1"/>
          </p:cNvGraphicFramePr>
          <p:nvPr>
            <p:ph sz="half" idx="1"/>
          </p:nvPr>
        </p:nvGraphicFramePr>
        <p:xfrm>
          <a:off x="4572000" y="1071547"/>
          <a:ext cx="4572000" cy="30051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" name="Gráfico" r:id="rId3" imgW="5219700" imgH="2657551" progId="MSGraph.Chart.8">
                  <p:embed followColorScheme="full"/>
                </p:oleObj>
              </mc:Choice>
              <mc:Fallback>
                <p:oleObj name="Gráfico" r:id="rId3" imgW="5219700" imgH="2657551" progId="MSGraph.Chart.8">
                  <p:embed followColorScheme="full"/>
                  <p:pic>
                    <p:nvPicPr>
                      <p:cNvPr id="0" name="Picture 5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071547"/>
                        <a:ext cx="4572000" cy="30051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37" name="Picture 25" descr="habilidades sociales"/>
          <p:cNvPicPr>
            <a:picLocks noGrp="1" noChangeAspect="1" noChangeArrowheads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5720" y="4143380"/>
            <a:ext cx="2387589" cy="162722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336" name="Text Box 24"/>
          <p:cNvSpPr txBox="1">
            <a:spLocks noChangeArrowheads="1"/>
          </p:cNvSpPr>
          <p:nvPr/>
        </p:nvSpPr>
        <p:spPr bwMode="auto">
          <a:xfrm>
            <a:off x="3071802" y="4214818"/>
            <a:ext cx="5761037" cy="1463675"/>
          </a:xfrm>
          <a:prstGeom prst="rect">
            <a:avLst/>
          </a:prstGeom>
          <a:ln w="76200"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2000" b="1" dirty="0">
                <a:solidFill>
                  <a:schemeClr val="bg1"/>
                </a:solidFill>
                <a:latin typeface="Arial" charset="0"/>
              </a:rPr>
              <a:t>ALUMNOS  ESCOLARIZADOS </a:t>
            </a:r>
            <a:r>
              <a:rPr lang="es-ES" sz="2000" b="1" dirty="0" smtClean="0">
                <a:solidFill>
                  <a:schemeClr val="bg1"/>
                </a:solidFill>
                <a:latin typeface="Arial" charset="0"/>
              </a:rPr>
              <a:t>EN LAS </a:t>
            </a:r>
            <a:r>
              <a:rPr lang="es-ES" sz="2000" b="1" dirty="0">
                <a:solidFill>
                  <a:schemeClr val="bg1"/>
                </a:solidFill>
                <a:latin typeface="Arial" charset="0"/>
              </a:rPr>
              <a:t>DISTINTAS MODALIDADES: Escolarización específica </a:t>
            </a:r>
            <a:r>
              <a:rPr lang="es-ES" sz="2000" b="1" dirty="0" smtClean="0">
                <a:solidFill>
                  <a:schemeClr val="bg1"/>
                </a:solidFill>
                <a:latin typeface="Arial" charset="0"/>
              </a:rPr>
              <a:t>y/o </a:t>
            </a:r>
            <a:r>
              <a:rPr lang="es-ES" sz="2000" b="1" dirty="0">
                <a:solidFill>
                  <a:schemeClr val="bg1"/>
                </a:solidFill>
                <a:latin typeface="Arial" charset="0"/>
              </a:rPr>
              <a:t>combinada:</a:t>
            </a:r>
          </a:p>
          <a:p>
            <a:pPr algn="ctr">
              <a:spcBef>
                <a:spcPct val="50000"/>
              </a:spcBef>
            </a:pPr>
            <a:r>
              <a:rPr lang="es-ES" sz="2000" i="1" dirty="0" smtClean="0">
                <a:latin typeface="Arial" charset="0"/>
              </a:rPr>
              <a:t>- </a:t>
            </a:r>
            <a:r>
              <a:rPr lang="es-ES" sz="2000" i="1" dirty="0">
                <a:latin typeface="Arial" charset="0"/>
              </a:rPr>
              <a:t>300 alumnos aprox.</a:t>
            </a:r>
          </a:p>
        </p:txBody>
      </p:sp>
    </p:spTree>
    <p:extLst>
      <p:ext uri="{BB962C8B-B14F-4D97-AF65-F5344CB8AC3E}">
        <p14:creationId xmlns:p14="http://schemas.microsoft.com/office/powerpoint/2010/main" val="2100387968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0" grpId="0" animBg="1"/>
      <p:bldP spid="133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785918" y="357166"/>
            <a:ext cx="7072362" cy="707886"/>
          </a:xfrm>
          <a:prstGeom prst="rect">
            <a:avLst/>
          </a:prstGeom>
          <a:ln w="76200"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000" b="1" dirty="0" smtClean="0">
                <a:latin typeface="Arial" pitchFamily="34" charset="0"/>
                <a:cs typeface="Arial" pitchFamily="34" charset="0"/>
              </a:rPr>
              <a:t>Centro de Educación </a:t>
            </a:r>
            <a:r>
              <a:rPr lang="es-ES" sz="2000" b="1" dirty="0">
                <a:latin typeface="Arial" pitchFamily="34" charset="0"/>
                <a:cs typeface="Arial" pitchFamily="34" charset="0"/>
              </a:rPr>
              <a:t>E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special Ntra. Sra. de Lourdes. </a:t>
            </a:r>
          </a:p>
          <a:p>
            <a:pPr algn="ctr"/>
            <a:r>
              <a:rPr lang="es-ES" sz="2000" b="1" dirty="0" smtClean="0">
                <a:latin typeface="Arial" pitchFamily="34" charset="0"/>
                <a:cs typeface="Arial" pitchFamily="34" charset="0"/>
              </a:rPr>
              <a:t>ASPRONAGA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4" descr="aspronag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356840" cy="1368152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  <a:effectLst>
            <a:outerShdw dist="107763" dir="81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2571736" y="1428736"/>
            <a:ext cx="4572032" cy="369332"/>
          </a:xfrm>
          <a:prstGeom prst="rect">
            <a:avLst/>
          </a:prstGeom>
          <a:ln w="76200"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b="1" u="sng" dirty="0">
                <a:solidFill>
                  <a:schemeClr val="bg1"/>
                </a:solidFill>
                <a:latin typeface="Arial" charset="0"/>
              </a:rPr>
              <a:t>QUE </a:t>
            </a:r>
            <a:r>
              <a:rPr lang="es-ES" b="1" u="sng" dirty="0" smtClean="0">
                <a:solidFill>
                  <a:schemeClr val="bg1"/>
                </a:solidFill>
                <a:latin typeface="Arial" charset="0"/>
              </a:rPr>
              <a:t>OFRECE NUESTRO  CENTRO:</a:t>
            </a:r>
            <a:endParaRPr lang="es-ES" b="1" u="sng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285720" y="2285992"/>
            <a:ext cx="8469271" cy="3831818"/>
          </a:xfrm>
          <a:prstGeom prst="rect">
            <a:avLst/>
          </a:prstGeom>
          <a:ln w="76200"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b="1" dirty="0" smtClean="0">
                <a:latin typeface="Arial" charset="0"/>
              </a:rPr>
              <a:t>Un </a:t>
            </a:r>
            <a:r>
              <a:rPr lang="es-ES" b="1" u="sng" dirty="0" smtClean="0">
                <a:solidFill>
                  <a:srgbClr val="FFC000"/>
                </a:solidFill>
                <a:latin typeface="Arial" charset="0"/>
              </a:rPr>
              <a:t>PROYECTO EDUCATIVO </a:t>
            </a:r>
            <a:r>
              <a:rPr lang="es-ES" b="1" dirty="0" smtClean="0">
                <a:latin typeface="Arial" charset="0"/>
              </a:rPr>
              <a:t>que asume como misión proporcionar una educación integral a los alumnos con discapacidad intelectual en edad escolar desarrollando sus capacidades para mejorar su calidad de vida y de sus familias.</a:t>
            </a:r>
          </a:p>
          <a:p>
            <a:pPr algn="just">
              <a:spcBef>
                <a:spcPct val="50000"/>
              </a:spcBef>
            </a:pPr>
            <a:r>
              <a:rPr lang="es-ES" b="1" dirty="0" smtClean="0">
                <a:latin typeface="Arial" charset="0"/>
              </a:rPr>
              <a:t>	</a:t>
            </a:r>
            <a:r>
              <a:rPr lang="es-ES" b="1" dirty="0" smtClean="0">
                <a:solidFill>
                  <a:srgbClr val="FFC000"/>
                </a:solidFill>
                <a:latin typeface="Arial" charset="0"/>
              </a:rPr>
              <a:t>-Objetivos: </a:t>
            </a:r>
          </a:p>
          <a:p>
            <a:pPr lvl="0" hangingPunct="0"/>
            <a:r>
              <a:rPr lang="es-ES_tradnl" dirty="0" smtClean="0"/>
              <a:t>		</a:t>
            </a:r>
            <a:r>
              <a:rPr lang="es-ES_tradnl" b="1" dirty="0" smtClean="0"/>
              <a:t>-Proporcionar  </a:t>
            </a:r>
            <a:r>
              <a:rPr lang="es-ES_tradnl" b="1" dirty="0"/>
              <a:t>un servicio de </a:t>
            </a:r>
            <a:r>
              <a:rPr lang="es-ES_tradnl" b="1" dirty="0" smtClean="0"/>
              <a:t>calidad a la persona con discapacidad, 		llevado a cabo </a:t>
            </a:r>
            <a:r>
              <a:rPr lang="es-ES_tradnl" b="1" dirty="0"/>
              <a:t>con transparencia </a:t>
            </a:r>
            <a:r>
              <a:rPr lang="es-ES_tradnl" b="1" dirty="0" smtClean="0"/>
              <a:t>y sin ánimo </a:t>
            </a:r>
            <a:r>
              <a:rPr lang="es-ES_tradnl" b="1" dirty="0"/>
              <a:t>de lucro</a:t>
            </a:r>
            <a:endParaRPr lang="es-ES" b="1" dirty="0"/>
          </a:p>
          <a:p>
            <a:pPr lvl="0" hangingPunct="0"/>
            <a:r>
              <a:rPr lang="es-ES_tradnl" b="1" dirty="0" smtClean="0"/>
              <a:t>		-Promover el apoyo </a:t>
            </a:r>
            <a:r>
              <a:rPr lang="es-ES_tradnl" b="1" dirty="0"/>
              <a:t>mutuo </a:t>
            </a:r>
            <a:r>
              <a:rPr lang="es-ES_tradnl" b="1" dirty="0" smtClean="0"/>
              <a:t>y la </a:t>
            </a:r>
            <a:r>
              <a:rPr lang="es-ES_tradnl" b="1" dirty="0"/>
              <a:t>participación </a:t>
            </a:r>
            <a:r>
              <a:rPr lang="es-ES_tradnl" b="1" dirty="0" smtClean="0"/>
              <a:t>de las </a:t>
            </a:r>
            <a:r>
              <a:rPr lang="es-ES_tradnl" b="1" dirty="0"/>
              <a:t>familias</a:t>
            </a:r>
            <a:endParaRPr lang="es-ES" b="1" dirty="0"/>
          </a:p>
          <a:p>
            <a:r>
              <a:rPr lang="es-ES_tradnl" b="1" dirty="0" smtClean="0"/>
              <a:t>		-Contribuir en el </a:t>
            </a:r>
            <a:r>
              <a:rPr lang="es-ES_tradnl" b="1" dirty="0"/>
              <a:t>avance </a:t>
            </a:r>
            <a:r>
              <a:rPr lang="es-ES_tradnl" b="1" dirty="0" smtClean="0"/>
              <a:t>del </a:t>
            </a:r>
            <a:r>
              <a:rPr lang="es-ES_tradnl" b="1" dirty="0"/>
              <a:t>principio </a:t>
            </a:r>
            <a:r>
              <a:rPr lang="es-ES_tradnl" b="1" dirty="0" smtClean="0"/>
              <a:t>de </a:t>
            </a:r>
            <a:r>
              <a:rPr lang="es-ES_tradnl" b="1" dirty="0"/>
              <a:t>inclusión </a:t>
            </a:r>
            <a:r>
              <a:rPr lang="es-ES_tradnl" b="1" dirty="0" smtClean="0"/>
              <a:t>educativa</a:t>
            </a:r>
          </a:p>
          <a:p>
            <a:r>
              <a:rPr lang="es-ES_tradnl" b="1" dirty="0" smtClean="0">
                <a:solidFill>
                  <a:schemeClr val="accent1"/>
                </a:solidFill>
                <a:latin typeface="Arial" charset="0"/>
              </a:rPr>
              <a:t>	</a:t>
            </a:r>
          </a:p>
          <a:p>
            <a:r>
              <a:rPr lang="es-ES_tradnl" b="1" dirty="0" smtClean="0">
                <a:solidFill>
                  <a:schemeClr val="accent1"/>
                </a:solidFill>
                <a:latin typeface="Arial" charset="0"/>
              </a:rPr>
              <a:t>	</a:t>
            </a:r>
            <a:r>
              <a:rPr lang="es-ES_tradnl" b="1" dirty="0" smtClean="0">
                <a:solidFill>
                  <a:srgbClr val="FFC000"/>
                </a:solidFill>
                <a:latin typeface="Arial" charset="0"/>
              </a:rPr>
              <a:t>-Nuestros valores compartidos: </a:t>
            </a:r>
            <a:r>
              <a:rPr lang="es-ES_tradnl" b="1" dirty="0" smtClean="0">
                <a:latin typeface="Arial" charset="0"/>
              </a:rPr>
              <a:t>respeto a las personas, confianza, 	participación, innovación y creatividad educativa, profesionalidad, 	mejora continua, inclusión y afectividad.</a:t>
            </a:r>
            <a:endParaRPr lang="es-ES" b="1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452120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357158" y="2285992"/>
            <a:ext cx="8358246" cy="1200329"/>
          </a:xfrm>
          <a:prstGeom prst="rect">
            <a:avLst/>
          </a:prstGeom>
          <a:ln w="76200"/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ES" b="1" dirty="0" smtClean="0">
                <a:solidFill>
                  <a:srgbClr val="FFC000"/>
                </a:solidFill>
                <a:latin typeface="Arial" charset="0"/>
              </a:rPr>
              <a:t>Dos </a:t>
            </a:r>
            <a:r>
              <a:rPr lang="es-ES" b="1" dirty="0">
                <a:solidFill>
                  <a:srgbClr val="FFC000"/>
                </a:solidFill>
                <a:latin typeface="Arial" charset="0"/>
              </a:rPr>
              <a:t>etapas educativas</a:t>
            </a:r>
            <a:r>
              <a:rPr lang="es-ES" b="1" dirty="0" smtClean="0">
                <a:solidFill>
                  <a:schemeClr val="bg1"/>
                </a:solidFill>
                <a:latin typeface="Arial" charset="0"/>
              </a:rPr>
              <a:t>: </a:t>
            </a:r>
            <a:r>
              <a:rPr lang="es-ES" sz="1200" i="1" dirty="0" smtClean="0">
                <a:latin typeface="Arial" charset="0"/>
              </a:rPr>
              <a:t>(Decreto 229/2011 do 7 de </a:t>
            </a:r>
            <a:r>
              <a:rPr lang="es-ES" sz="1200" i="1" dirty="0" err="1" smtClean="0">
                <a:latin typeface="Arial" charset="0"/>
              </a:rPr>
              <a:t>decembro</a:t>
            </a:r>
            <a:r>
              <a:rPr lang="es-ES" sz="1200" i="1" dirty="0" smtClean="0">
                <a:latin typeface="Arial" charset="0"/>
              </a:rPr>
              <a:t>)</a:t>
            </a:r>
            <a:endParaRPr lang="es-ES" b="1" i="1" dirty="0">
              <a:latin typeface="Arial" charset="0"/>
            </a:endParaRPr>
          </a:p>
          <a:p>
            <a:r>
              <a:rPr lang="es-ES" b="1" dirty="0">
                <a:latin typeface="Arial" charset="0"/>
              </a:rPr>
              <a:t>	-Formación básica (</a:t>
            </a:r>
            <a:r>
              <a:rPr lang="es-ES" b="1" dirty="0" smtClean="0">
                <a:latin typeface="Arial" charset="0"/>
              </a:rPr>
              <a:t>6-18 </a:t>
            </a:r>
            <a:r>
              <a:rPr lang="es-ES" b="1" dirty="0">
                <a:latin typeface="Arial" charset="0"/>
              </a:rPr>
              <a:t>anos).</a:t>
            </a:r>
          </a:p>
          <a:p>
            <a:pPr lvl="2"/>
            <a:r>
              <a:rPr lang="es-ES" b="1" dirty="0" smtClean="0">
                <a:latin typeface="Arial" charset="0"/>
              </a:rPr>
              <a:t>-</a:t>
            </a:r>
            <a:r>
              <a:rPr lang="es-ES" b="1" dirty="0">
                <a:latin typeface="Arial" charset="0"/>
              </a:rPr>
              <a:t>Formación profesional </a:t>
            </a:r>
            <a:r>
              <a:rPr lang="es-ES" b="1" dirty="0" smtClean="0">
                <a:latin typeface="Arial" charset="0"/>
              </a:rPr>
              <a:t>adaptada y de transición a la vida adulta (18-21 </a:t>
            </a:r>
            <a:r>
              <a:rPr lang="es-ES" b="1" dirty="0">
                <a:latin typeface="Arial" charset="0"/>
              </a:rPr>
              <a:t>anos</a:t>
            </a:r>
            <a:r>
              <a:rPr lang="es-ES" b="1" dirty="0" smtClean="0">
                <a:latin typeface="Arial" charset="0"/>
              </a:rPr>
              <a:t>).</a:t>
            </a:r>
          </a:p>
        </p:txBody>
      </p:sp>
      <p:sp>
        <p:nvSpPr>
          <p:cNvPr id="6" name="5 Rectángulo"/>
          <p:cNvSpPr/>
          <p:nvPr/>
        </p:nvSpPr>
        <p:spPr>
          <a:xfrm>
            <a:off x="357158" y="5286388"/>
            <a:ext cx="8515973" cy="1200329"/>
          </a:xfrm>
          <a:prstGeom prst="rect">
            <a:avLst/>
          </a:prstGeom>
          <a:ln w="76200"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_tradnl" b="1" dirty="0" smtClean="0">
                <a:latin typeface="Arial" charset="0"/>
              </a:rPr>
              <a:t>Una </a:t>
            </a:r>
            <a:r>
              <a:rPr lang="es-ES_tradnl" b="1" dirty="0">
                <a:solidFill>
                  <a:srgbClr val="FFC000"/>
                </a:solidFill>
                <a:latin typeface="Arial" charset="0"/>
              </a:rPr>
              <a:t>organización escolar </a:t>
            </a:r>
            <a:r>
              <a:rPr lang="es-ES_tradnl" b="1" dirty="0" smtClean="0">
                <a:latin typeface="Arial" charset="0"/>
              </a:rPr>
              <a:t>basada en la calidad y en la mejora continua, donde el </a:t>
            </a:r>
            <a:r>
              <a:rPr lang="es-ES_tradnl" b="1" dirty="0">
                <a:latin typeface="Arial" charset="0"/>
              </a:rPr>
              <a:t>proceso de </a:t>
            </a:r>
            <a:r>
              <a:rPr lang="es-ES_tradnl" b="1" dirty="0" smtClean="0">
                <a:latin typeface="Arial" charset="0"/>
              </a:rPr>
              <a:t>enseñanza-aprendizaje </a:t>
            </a:r>
            <a:r>
              <a:rPr lang="es-ES_tradnl" b="1" dirty="0">
                <a:latin typeface="Arial" charset="0"/>
              </a:rPr>
              <a:t>parta </a:t>
            </a:r>
            <a:r>
              <a:rPr lang="es-ES_tradnl" b="1" dirty="0" smtClean="0">
                <a:latin typeface="Arial" charset="0"/>
              </a:rPr>
              <a:t>de las necesidades de los </a:t>
            </a:r>
            <a:r>
              <a:rPr lang="es-ES_tradnl" b="1" dirty="0">
                <a:latin typeface="Arial" charset="0"/>
              </a:rPr>
              <a:t>alumnos, se presten </a:t>
            </a:r>
            <a:r>
              <a:rPr lang="es-ES_tradnl" b="1" dirty="0" smtClean="0">
                <a:latin typeface="Arial" charset="0"/>
              </a:rPr>
              <a:t>los apoyos </a:t>
            </a:r>
            <a:r>
              <a:rPr lang="es-ES_tradnl" b="1" dirty="0">
                <a:latin typeface="Arial" charset="0"/>
              </a:rPr>
              <a:t>educativos </a:t>
            </a:r>
            <a:r>
              <a:rPr lang="es-ES_tradnl" b="1" dirty="0" smtClean="0">
                <a:latin typeface="Arial" charset="0"/>
              </a:rPr>
              <a:t>adecuados y se evalúen los </a:t>
            </a:r>
            <a:r>
              <a:rPr lang="es-ES_tradnl" b="1" dirty="0">
                <a:latin typeface="Arial" charset="0"/>
              </a:rPr>
              <a:t>resultados </a:t>
            </a:r>
            <a:r>
              <a:rPr lang="es-ES_tradnl" b="1" dirty="0" smtClean="0">
                <a:latin typeface="Arial" charset="0"/>
              </a:rPr>
              <a:t>obtenidos.</a:t>
            </a:r>
            <a:endParaRPr lang="es-ES" b="1" dirty="0">
              <a:latin typeface="Arial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21439" y="3665105"/>
            <a:ext cx="8429684" cy="1477328"/>
          </a:xfrm>
          <a:prstGeom prst="rect">
            <a:avLst/>
          </a:prstGeom>
          <a:ln w="76200"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11 unidades concertadas</a:t>
            </a:r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entre los que se escolarizan 70 </a:t>
            </a:r>
            <a:r>
              <a:rPr lang="es-ES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ALUMN@S</a:t>
            </a:r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con  necesidades educativas especiales asociadas a discapacidad intelectual y con diversas necesidades de apoyo </a:t>
            </a:r>
            <a:r>
              <a:rPr lang="es-ES" b="1" i="1" dirty="0" smtClean="0">
                <a:latin typeface="Arial" pitchFamily="34" charset="0"/>
                <a:cs typeface="Arial" pitchFamily="34" charset="0"/>
              </a:rPr>
              <a:t>(limitados, intermitentes, extensos y generalizados). Actualmente tenemos a 5 alumnos en escolaridad combinada</a:t>
            </a:r>
            <a:endParaRPr lang="es-ES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285720" y="571480"/>
            <a:ext cx="5929354" cy="1200329"/>
          </a:xfrm>
          <a:prstGeom prst="rect">
            <a:avLst/>
          </a:prstGeom>
          <a:ln w="76200"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b="1" dirty="0" smtClean="0">
                <a:latin typeface="Arial" charset="0"/>
              </a:rPr>
              <a:t>Un </a:t>
            </a:r>
            <a:r>
              <a:rPr lang="es-ES" b="1" u="sng" dirty="0" smtClean="0">
                <a:solidFill>
                  <a:srgbClr val="FFC000"/>
                </a:solidFill>
                <a:latin typeface="Arial" charset="0"/>
              </a:rPr>
              <a:t>PROYECTO CURRICULAR </a:t>
            </a:r>
            <a:r>
              <a:rPr lang="es-ES" b="1" dirty="0">
                <a:latin typeface="Arial" charset="0"/>
              </a:rPr>
              <a:t>que a través </a:t>
            </a:r>
            <a:r>
              <a:rPr lang="es-ES" b="1" dirty="0" smtClean="0">
                <a:latin typeface="Arial" charset="0"/>
              </a:rPr>
              <a:t>de las  </a:t>
            </a:r>
            <a:r>
              <a:rPr lang="es-ES" b="1" u="sng" dirty="0">
                <a:latin typeface="Arial" charset="0"/>
              </a:rPr>
              <a:t>habilidades adaptativas </a:t>
            </a:r>
            <a:r>
              <a:rPr lang="es-ES" b="1" dirty="0" smtClean="0">
                <a:latin typeface="Arial" charset="0"/>
              </a:rPr>
              <a:t>promueva la </a:t>
            </a:r>
            <a:r>
              <a:rPr lang="es-ES" b="1" dirty="0">
                <a:latin typeface="Arial" charset="0"/>
              </a:rPr>
              <a:t>preparación </a:t>
            </a:r>
            <a:r>
              <a:rPr lang="es-ES" b="1" dirty="0" smtClean="0">
                <a:latin typeface="Arial" charset="0"/>
              </a:rPr>
              <a:t>y </a:t>
            </a:r>
            <a:r>
              <a:rPr lang="es-ES" b="1" dirty="0">
                <a:latin typeface="Arial" charset="0"/>
              </a:rPr>
              <a:t>formación </a:t>
            </a:r>
            <a:r>
              <a:rPr lang="es-ES" b="1" dirty="0" smtClean="0">
                <a:latin typeface="Arial" charset="0"/>
              </a:rPr>
              <a:t>de los </a:t>
            </a:r>
            <a:r>
              <a:rPr lang="es-ES" b="1" dirty="0">
                <a:latin typeface="Arial" charset="0"/>
              </a:rPr>
              <a:t>alumnos </a:t>
            </a:r>
            <a:r>
              <a:rPr lang="es-ES" b="1" dirty="0" smtClean="0">
                <a:latin typeface="Arial" charset="0"/>
              </a:rPr>
              <a:t>con discapacidad </a:t>
            </a:r>
            <a:r>
              <a:rPr lang="es-ES" b="1" dirty="0">
                <a:latin typeface="Arial" charset="0"/>
              </a:rPr>
              <a:t>intelectual para </a:t>
            </a:r>
            <a:r>
              <a:rPr lang="es-ES" b="1" dirty="0" smtClean="0">
                <a:latin typeface="Arial" charset="0"/>
              </a:rPr>
              <a:t>la sociedad del futuro.</a:t>
            </a:r>
            <a:r>
              <a:rPr lang="es-ES" dirty="0" smtClean="0">
                <a:latin typeface="Arial" charset="0"/>
              </a:rPr>
              <a:t> </a:t>
            </a:r>
            <a:endParaRPr lang="es-ES" dirty="0">
              <a:latin typeface="Arial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6500826" y="142852"/>
            <a:ext cx="2214578" cy="2031325"/>
          </a:xfrm>
          <a:prstGeom prst="rect">
            <a:avLst/>
          </a:prstGeom>
          <a:ln w="76200"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-Comunicación</a:t>
            </a:r>
          </a:p>
          <a:p>
            <a:r>
              <a:rPr lang="es-E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-Académicas funcionales</a:t>
            </a:r>
          </a:p>
          <a:p>
            <a:r>
              <a:rPr lang="es-E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-Cuidado Personal</a:t>
            </a:r>
          </a:p>
          <a:p>
            <a:r>
              <a:rPr lang="es-E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-Vida en la Comunidad</a:t>
            </a:r>
          </a:p>
          <a:p>
            <a:r>
              <a:rPr lang="es-E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-Vida en el Hogar</a:t>
            </a:r>
          </a:p>
          <a:p>
            <a:r>
              <a:rPr lang="es-E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-Habilidades Sociales</a:t>
            </a:r>
          </a:p>
          <a:p>
            <a:r>
              <a:rPr lang="es-E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-Salud y Seguridad</a:t>
            </a:r>
          </a:p>
          <a:p>
            <a:r>
              <a:rPr lang="es-E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-Ocio y tiempo libre</a:t>
            </a:r>
          </a:p>
          <a:p>
            <a:r>
              <a:rPr lang="es-E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-Empleo</a:t>
            </a:r>
            <a:endParaRPr lang="es-E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004179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642910" y="3071810"/>
            <a:ext cx="7985514" cy="2862322"/>
          </a:xfrm>
          <a:prstGeom prst="rect">
            <a:avLst/>
          </a:prstGeom>
          <a:ln w="76200"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s-ES" b="1" dirty="0" smtClean="0">
                <a:solidFill>
                  <a:srgbClr val="FFC000"/>
                </a:solidFill>
                <a:latin typeface="Arial" charset="0"/>
              </a:rPr>
              <a:t>Recursos materiales y equipos </a:t>
            </a:r>
            <a:r>
              <a:rPr lang="es-ES" b="1" dirty="0" err="1" smtClean="0">
                <a:solidFill>
                  <a:srgbClr val="FFC000"/>
                </a:solidFill>
                <a:latin typeface="Arial" charset="0"/>
              </a:rPr>
              <a:t>multiprofesionales</a:t>
            </a:r>
            <a:r>
              <a:rPr lang="es-ES" b="1" dirty="0" smtClean="0">
                <a:solidFill>
                  <a:srgbClr val="FFC000"/>
                </a:solidFill>
                <a:latin typeface="Arial" charset="0"/>
              </a:rPr>
              <a:t> </a:t>
            </a:r>
            <a:r>
              <a:rPr lang="es-ES_tradnl" b="1" dirty="0">
                <a:latin typeface="Arial" charset="0"/>
              </a:rPr>
              <a:t>comprometidos </a:t>
            </a:r>
            <a:r>
              <a:rPr lang="es-ES_tradnl" b="1" dirty="0" smtClean="0">
                <a:latin typeface="Arial" charset="0"/>
              </a:rPr>
              <a:t>y </a:t>
            </a:r>
            <a:r>
              <a:rPr lang="es-ES_tradnl" b="1" dirty="0">
                <a:latin typeface="Arial" charset="0"/>
              </a:rPr>
              <a:t>capacitados para </a:t>
            </a:r>
            <a:r>
              <a:rPr lang="es-ES_tradnl" b="1" dirty="0" smtClean="0">
                <a:latin typeface="Arial" charset="0"/>
              </a:rPr>
              <a:t>la </a:t>
            </a:r>
            <a:r>
              <a:rPr lang="es-ES_tradnl" b="1" dirty="0">
                <a:latin typeface="Arial" charset="0"/>
              </a:rPr>
              <a:t>atención </a:t>
            </a:r>
            <a:r>
              <a:rPr lang="es-ES_tradnl" b="1" dirty="0" smtClean="0">
                <a:latin typeface="Arial" charset="0"/>
              </a:rPr>
              <a:t>a la diversidad:</a:t>
            </a:r>
            <a:endParaRPr lang="es-ES_tradnl" b="1" dirty="0">
              <a:latin typeface="Arial" charset="0"/>
            </a:endParaRPr>
          </a:p>
          <a:p>
            <a:pPr lvl="1" algn="just"/>
            <a:r>
              <a:rPr lang="es-ES_tradnl" b="1" dirty="0">
                <a:latin typeface="Arial" charset="0"/>
              </a:rPr>
              <a:t>-profesores de </a:t>
            </a:r>
            <a:r>
              <a:rPr lang="es-ES_tradnl" b="1" dirty="0" smtClean="0">
                <a:latin typeface="Arial" charset="0"/>
              </a:rPr>
              <a:t>P.T.: 13 (2 </a:t>
            </a:r>
            <a:r>
              <a:rPr lang="es-ES_tradnl" b="1" dirty="0" err="1" smtClean="0">
                <a:latin typeface="Arial" charset="0"/>
              </a:rPr>
              <a:t>t.p.</a:t>
            </a:r>
            <a:r>
              <a:rPr lang="es-ES_tradnl" b="1" dirty="0" smtClean="0">
                <a:latin typeface="Arial" charset="0"/>
              </a:rPr>
              <a:t>)</a:t>
            </a:r>
          </a:p>
          <a:p>
            <a:pPr lvl="1" algn="just"/>
            <a:r>
              <a:rPr lang="es-ES_tradnl" b="1" dirty="0">
                <a:latin typeface="Arial" charset="0"/>
              </a:rPr>
              <a:t>-</a:t>
            </a:r>
            <a:r>
              <a:rPr lang="es-ES_tradnl" b="1" dirty="0" smtClean="0">
                <a:latin typeface="Arial" charset="0"/>
              </a:rPr>
              <a:t>psicólogo-pedagogo (orientador): 1</a:t>
            </a:r>
          </a:p>
          <a:p>
            <a:pPr lvl="1" algn="just"/>
            <a:r>
              <a:rPr lang="es-ES_tradnl" b="1" dirty="0" smtClean="0">
                <a:latin typeface="Arial" charset="0"/>
              </a:rPr>
              <a:t>-logopeda: 1</a:t>
            </a:r>
          </a:p>
          <a:p>
            <a:pPr lvl="1" algn="just"/>
            <a:r>
              <a:rPr lang="es-ES_tradnl" b="1" dirty="0">
                <a:latin typeface="Arial" charset="0"/>
              </a:rPr>
              <a:t>-</a:t>
            </a:r>
            <a:r>
              <a:rPr lang="es-ES_tradnl" b="1" dirty="0" smtClean="0">
                <a:latin typeface="Arial" charset="0"/>
              </a:rPr>
              <a:t>trabajo social: 1 (</a:t>
            </a:r>
            <a:r>
              <a:rPr lang="es-ES_tradnl" b="1" dirty="0" err="1" smtClean="0">
                <a:latin typeface="Arial" charset="0"/>
              </a:rPr>
              <a:t>t.p.</a:t>
            </a:r>
            <a:r>
              <a:rPr lang="es-ES_tradnl" b="1" dirty="0" smtClean="0">
                <a:latin typeface="Arial" charset="0"/>
              </a:rPr>
              <a:t>)</a:t>
            </a:r>
          </a:p>
          <a:p>
            <a:pPr lvl="1" algn="just"/>
            <a:r>
              <a:rPr lang="es-ES_tradnl" b="1" dirty="0" smtClean="0">
                <a:latin typeface="Arial" charset="0"/>
              </a:rPr>
              <a:t>-maestro </a:t>
            </a:r>
            <a:r>
              <a:rPr lang="es-ES_tradnl" b="1" dirty="0">
                <a:latin typeface="Arial" charset="0"/>
              </a:rPr>
              <a:t>de </a:t>
            </a:r>
            <a:r>
              <a:rPr lang="es-ES_tradnl" b="1" dirty="0" smtClean="0">
                <a:latin typeface="Arial" charset="0"/>
              </a:rPr>
              <a:t>taller: 1</a:t>
            </a:r>
          </a:p>
          <a:p>
            <a:pPr lvl="1" algn="just"/>
            <a:r>
              <a:rPr lang="es-ES_tradnl" b="1" dirty="0" smtClean="0">
                <a:latin typeface="Arial" charset="0"/>
              </a:rPr>
              <a:t>-fisioterapeuta: 1 (</a:t>
            </a:r>
            <a:r>
              <a:rPr lang="es-ES_tradnl" b="1" dirty="0" err="1" smtClean="0">
                <a:latin typeface="Arial" charset="0"/>
              </a:rPr>
              <a:t>t.p.</a:t>
            </a:r>
            <a:r>
              <a:rPr lang="es-ES_tradnl" b="1" dirty="0" smtClean="0">
                <a:latin typeface="Arial" charset="0"/>
              </a:rPr>
              <a:t>)</a:t>
            </a:r>
          </a:p>
          <a:p>
            <a:pPr lvl="1" algn="just"/>
            <a:r>
              <a:rPr lang="es-ES_tradnl" b="1" dirty="0" smtClean="0">
                <a:latin typeface="Arial" charset="0"/>
              </a:rPr>
              <a:t>-ayudantes </a:t>
            </a:r>
            <a:r>
              <a:rPr lang="es-ES_tradnl" b="1" dirty="0">
                <a:latin typeface="Arial" charset="0"/>
              </a:rPr>
              <a:t>técnicos	</a:t>
            </a:r>
            <a:r>
              <a:rPr lang="es-ES_tradnl" b="1" dirty="0" smtClean="0">
                <a:latin typeface="Arial" charset="0"/>
              </a:rPr>
              <a:t>educativos: 4</a:t>
            </a:r>
          </a:p>
          <a:p>
            <a:pPr lvl="1" algn="just"/>
            <a:r>
              <a:rPr lang="es-ES_tradnl" b="1" dirty="0">
                <a:latin typeface="Arial" charset="0"/>
              </a:rPr>
              <a:t>-</a:t>
            </a:r>
            <a:r>
              <a:rPr lang="es-ES_tradnl" b="1" dirty="0" smtClean="0">
                <a:latin typeface="Arial" charset="0"/>
              </a:rPr>
              <a:t>otro personal </a:t>
            </a:r>
            <a:r>
              <a:rPr lang="es-ES_tradnl" b="1" dirty="0">
                <a:latin typeface="Arial" charset="0"/>
              </a:rPr>
              <a:t>de administración </a:t>
            </a:r>
            <a:r>
              <a:rPr lang="es-ES_tradnl" b="1" dirty="0" smtClean="0">
                <a:latin typeface="Arial" charset="0"/>
              </a:rPr>
              <a:t>y servicios (comedor, transporte)</a:t>
            </a:r>
            <a:endParaRPr lang="es-ES_tradnl" b="1" dirty="0">
              <a:latin typeface="Arial" charset="0"/>
            </a:endParaRPr>
          </a:p>
        </p:txBody>
      </p:sp>
      <p:pic>
        <p:nvPicPr>
          <p:cNvPr id="22548" name="Picture 20" descr="j0230410[1]"/>
          <p:cNvPicPr>
            <a:picLocks noGrp="1" noChangeAspect="1" noChangeArrowheads="1"/>
          </p:cNvPicPr>
          <p:nvPr>
            <p:ph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8" y="3429000"/>
            <a:ext cx="2741691" cy="216226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5 Rectángulo"/>
          <p:cNvSpPr/>
          <p:nvPr/>
        </p:nvSpPr>
        <p:spPr>
          <a:xfrm>
            <a:off x="642910" y="1500174"/>
            <a:ext cx="8163863" cy="1200329"/>
          </a:xfrm>
          <a:prstGeom prst="rect">
            <a:avLst/>
          </a:prstGeom>
          <a:ln w="76200"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s-ES_tradnl" b="1" dirty="0" smtClean="0">
                <a:latin typeface="Arial" charset="0"/>
              </a:rPr>
              <a:t>Una</a:t>
            </a:r>
            <a:r>
              <a:rPr lang="es-ES_tradnl" b="1" dirty="0" smtClean="0">
                <a:solidFill>
                  <a:schemeClr val="accent1"/>
                </a:solidFill>
                <a:latin typeface="Arial" charset="0"/>
              </a:rPr>
              <a:t> </a:t>
            </a:r>
            <a:r>
              <a:rPr lang="es-ES_tradnl" b="1" dirty="0" smtClean="0">
                <a:solidFill>
                  <a:srgbClr val="FFC000"/>
                </a:solidFill>
                <a:latin typeface="Arial" charset="0"/>
              </a:rPr>
              <a:t>metodología</a:t>
            </a:r>
            <a:r>
              <a:rPr lang="es-ES_tradnl" b="1" dirty="0" smtClean="0">
                <a:solidFill>
                  <a:schemeClr val="accent1"/>
                </a:solidFill>
                <a:latin typeface="Arial" charset="0"/>
              </a:rPr>
              <a:t> </a:t>
            </a:r>
            <a:r>
              <a:rPr lang="es-ES_tradnl" b="1" dirty="0" smtClean="0">
                <a:latin typeface="Arial" charset="0"/>
              </a:rPr>
              <a:t>basada, </a:t>
            </a:r>
            <a:r>
              <a:rPr lang="es-ES_tradnl" b="1" dirty="0">
                <a:latin typeface="Arial" charset="0"/>
              </a:rPr>
              <a:t>entre </a:t>
            </a:r>
            <a:r>
              <a:rPr lang="es-ES_tradnl" b="1" dirty="0" smtClean="0">
                <a:latin typeface="Arial" charset="0"/>
              </a:rPr>
              <a:t>otros</a:t>
            </a:r>
            <a:r>
              <a:rPr lang="es-ES_tradnl" b="1" dirty="0">
                <a:latin typeface="Arial" charset="0"/>
              </a:rPr>
              <a:t>, </a:t>
            </a:r>
            <a:r>
              <a:rPr lang="es-ES_tradnl" b="1" dirty="0" smtClean="0">
                <a:latin typeface="Arial" charset="0"/>
              </a:rPr>
              <a:t>en el principio </a:t>
            </a:r>
            <a:r>
              <a:rPr lang="es-ES_tradnl" b="1" dirty="0">
                <a:latin typeface="Arial" charset="0"/>
              </a:rPr>
              <a:t>de individualización </a:t>
            </a:r>
            <a:r>
              <a:rPr lang="es-ES_tradnl" b="1" dirty="0" smtClean="0">
                <a:latin typeface="Arial" charset="0"/>
              </a:rPr>
              <a:t>y </a:t>
            </a:r>
            <a:r>
              <a:rPr lang="es-ES_tradnl" b="1" dirty="0">
                <a:latin typeface="Arial" charset="0"/>
              </a:rPr>
              <a:t>atención </a:t>
            </a:r>
            <a:r>
              <a:rPr lang="es-ES_tradnl" b="1" dirty="0" smtClean="0">
                <a:latin typeface="Arial" charset="0"/>
              </a:rPr>
              <a:t> a la diversidad, atendiendo a las  </a:t>
            </a:r>
            <a:r>
              <a:rPr lang="es-ES_tradnl" b="1" dirty="0">
                <a:latin typeface="Arial" charset="0"/>
              </a:rPr>
              <a:t>peculiaridades de cada alumno </a:t>
            </a:r>
            <a:r>
              <a:rPr lang="es-ES_tradnl" b="1" dirty="0" smtClean="0">
                <a:latin typeface="Arial" charset="0"/>
              </a:rPr>
              <a:t> y a sus ritmos </a:t>
            </a:r>
            <a:r>
              <a:rPr lang="es-ES_tradnl" b="1" dirty="0">
                <a:latin typeface="Arial" charset="0"/>
              </a:rPr>
              <a:t>de </a:t>
            </a:r>
            <a:r>
              <a:rPr lang="es-ES_tradnl" b="1" dirty="0" smtClean="0">
                <a:latin typeface="Arial" charset="0"/>
              </a:rPr>
              <a:t>aprendizaje al objeto  </a:t>
            </a:r>
            <a:r>
              <a:rPr lang="es-ES_tradnl" b="1" dirty="0">
                <a:latin typeface="Arial" charset="0"/>
              </a:rPr>
              <a:t>de adaptar </a:t>
            </a:r>
            <a:r>
              <a:rPr lang="es-ES_tradnl" b="1" dirty="0" smtClean="0">
                <a:latin typeface="Arial" charset="0"/>
              </a:rPr>
              <a:t>los </a:t>
            </a:r>
            <a:r>
              <a:rPr lang="es-ES_tradnl" b="1" dirty="0">
                <a:latin typeface="Arial" charset="0"/>
              </a:rPr>
              <a:t>métodos </a:t>
            </a:r>
            <a:r>
              <a:rPr lang="es-ES_tradnl" b="1" dirty="0" smtClean="0">
                <a:latin typeface="Arial" charset="0"/>
              </a:rPr>
              <a:t>y </a:t>
            </a:r>
            <a:r>
              <a:rPr lang="es-ES_tradnl" b="1" dirty="0">
                <a:latin typeface="Arial" charset="0"/>
              </a:rPr>
              <a:t>recursos </a:t>
            </a:r>
            <a:r>
              <a:rPr lang="es-ES_tradnl" b="1" dirty="0" smtClean="0">
                <a:latin typeface="Arial" charset="0"/>
              </a:rPr>
              <a:t>a las </a:t>
            </a:r>
            <a:r>
              <a:rPr lang="es-ES_tradnl" b="1" dirty="0">
                <a:latin typeface="Arial" charset="0"/>
              </a:rPr>
              <a:t>diferentes </a:t>
            </a:r>
            <a:r>
              <a:rPr lang="es-ES_tradnl" b="1" dirty="0" smtClean="0">
                <a:latin typeface="Arial" charset="0"/>
              </a:rPr>
              <a:t>situaciones.</a:t>
            </a:r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642910" y="571480"/>
            <a:ext cx="7848872" cy="646331"/>
          </a:xfrm>
          <a:prstGeom prst="rect">
            <a:avLst/>
          </a:prstGeom>
          <a:ln w="76200"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_tradnl" b="1" dirty="0" smtClean="0">
                <a:latin typeface="Arial" charset="0"/>
              </a:rPr>
              <a:t>Una </a:t>
            </a:r>
            <a:r>
              <a:rPr lang="es-ES_tradnl" b="1" dirty="0">
                <a:solidFill>
                  <a:srgbClr val="FFC000"/>
                </a:solidFill>
                <a:latin typeface="Arial" charset="0"/>
              </a:rPr>
              <a:t>planificación </a:t>
            </a:r>
            <a:r>
              <a:rPr lang="es-ES_tradnl" b="1" dirty="0">
                <a:latin typeface="Arial" charset="0"/>
              </a:rPr>
              <a:t>centrada </a:t>
            </a:r>
            <a:r>
              <a:rPr lang="es-ES_tradnl" b="1" dirty="0" smtClean="0">
                <a:latin typeface="Arial" charset="0"/>
              </a:rPr>
              <a:t>en el alumno donde los aprendizajes sean  significativos y funcionales para el </a:t>
            </a:r>
            <a:r>
              <a:rPr lang="es-ES_tradnl" b="1" dirty="0">
                <a:latin typeface="Arial" charset="0"/>
              </a:rPr>
              <a:t>alumno.</a:t>
            </a:r>
            <a:endParaRPr lang="es-ES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444214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0" grpId="0" animBg="1"/>
      <p:bldP spid="6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357158" y="357166"/>
            <a:ext cx="8358246" cy="2585323"/>
          </a:xfrm>
          <a:prstGeom prst="rect">
            <a:avLst/>
          </a:prstGeom>
          <a:ln w="76200"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s-ES_tradnl" b="1" dirty="0" smtClean="0">
                <a:solidFill>
                  <a:srgbClr val="FFC000"/>
                </a:solidFill>
                <a:latin typeface="Arial" charset="0"/>
              </a:rPr>
              <a:t>Apertura al entorno (alianzas):</a:t>
            </a:r>
          </a:p>
          <a:p>
            <a:pPr algn="just"/>
            <a:r>
              <a:rPr lang="es-ES_tradnl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</a:rPr>
              <a:t> </a:t>
            </a:r>
            <a:endParaRPr lang="es-ES_tradnl" sz="900" b="1" dirty="0" smtClean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</a:endParaRPr>
          </a:p>
          <a:p>
            <a:pPr algn="just"/>
            <a:r>
              <a:rPr lang="es-ES_tradnl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</a:rPr>
              <a:t>	</a:t>
            </a:r>
            <a:r>
              <a:rPr lang="es-ES_tradnl" b="1" dirty="0" smtClean="0">
                <a:latin typeface="Arial" charset="0"/>
              </a:rPr>
              <a:t>-A través de colaboraciones, convenios, etc.., con otros 	profesionales, con universidades, con centros socio-sanitarios, 	con otras asociaciones y entidades de la  comunidad. </a:t>
            </a:r>
            <a:endParaRPr lang="es-ES_tradnl" b="1" dirty="0" smtClean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</a:endParaRPr>
          </a:p>
          <a:p>
            <a:pPr algn="just"/>
            <a:endParaRPr lang="es-ES_tradnl" b="1" dirty="0" smtClean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</a:endParaRPr>
          </a:p>
          <a:p>
            <a:pPr algn="just"/>
            <a:r>
              <a:rPr lang="es-ES_tradnl" b="1" dirty="0" smtClean="0">
                <a:solidFill>
                  <a:schemeClr val="accent1"/>
                </a:solidFill>
                <a:latin typeface="Arial" charset="0"/>
              </a:rPr>
              <a:t>	</a:t>
            </a:r>
            <a:r>
              <a:rPr lang="es-ES_tradnl" b="1" dirty="0" smtClean="0">
                <a:latin typeface="Arial" charset="0"/>
              </a:rPr>
              <a:t>-</a:t>
            </a:r>
            <a:r>
              <a:rPr lang="es-ES_tradnl" b="1" dirty="0" smtClean="0">
                <a:solidFill>
                  <a:srgbClr val="FFC000"/>
                </a:solidFill>
                <a:latin typeface="Arial" charset="0"/>
              </a:rPr>
              <a:t>Centros </a:t>
            </a:r>
            <a:r>
              <a:rPr lang="es-ES_tradnl" b="1" dirty="0">
                <a:solidFill>
                  <a:srgbClr val="FFC000"/>
                </a:solidFill>
                <a:latin typeface="Arial" charset="0"/>
              </a:rPr>
              <a:t>de recursos</a:t>
            </a:r>
            <a:r>
              <a:rPr lang="es-ES_tradnl" b="1" dirty="0">
                <a:solidFill>
                  <a:schemeClr val="accent1"/>
                </a:solidFill>
                <a:latin typeface="Arial" charset="0"/>
              </a:rPr>
              <a:t>, </a:t>
            </a:r>
            <a:r>
              <a:rPr lang="es-ES_tradnl" b="1" dirty="0" smtClean="0">
                <a:latin typeface="Arial" charset="0"/>
              </a:rPr>
              <a:t>abiertos a la estrecha </a:t>
            </a:r>
            <a:r>
              <a:rPr lang="es-ES_tradnl" b="1" dirty="0">
                <a:latin typeface="Arial" charset="0"/>
              </a:rPr>
              <a:t>colaboración entre </a:t>
            </a:r>
            <a:r>
              <a:rPr lang="es-ES_tradnl" b="1" dirty="0" smtClean="0">
                <a:latin typeface="Arial" charset="0"/>
              </a:rPr>
              <a:t>   	los diversos </a:t>
            </a:r>
            <a:r>
              <a:rPr lang="es-ES_tradnl" b="1" dirty="0">
                <a:latin typeface="Arial" charset="0"/>
              </a:rPr>
              <a:t>centros educativos; así como </a:t>
            </a:r>
            <a:r>
              <a:rPr lang="es-ES_tradnl" b="1" dirty="0" smtClean="0">
                <a:latin typeface="Arial" charset="0"/>
              </a:rPr>
              <a:t>a la </a:t>
            </a:r>
            <a:r>
              <a:rPr lang="es-ES_tradnl" b="1" dirty="0">
                <a:latin typeface="Arial" charset="0"/>
              </a:rPr>
              <a:t>creación de redes </a:t>
            </a:r>
            <a:r>
              <a:rPr lang="es-ES_tradnl" b="1" dirty="0" smtClean="0">
                <a:latin typeface="Arial" charset="0"/>
              </a:rPr>
              <a:t>	profesionales </a:t>
            </a:r>
            <a:r>
              <a:rPr lang="es-ES_tradnl" b="1" dirty="0">
                <a:latin typeface="Arial" charset="0"/>
              </a:rPr>
              <a:t>de colaboración.</a:t>
            </a:r>
            <a:endParaRPr lang="es-ES" b="1" dirty="0">
              <a:latin typeface="Arial" charset="0"/>
            </a:endParaRPr>
          </a:p>
        </p:txBody>
      </p:sp>
      <p:pic>
        <p:nvPicPr>
          <p:cNvPr id="5" name="Picture 9" descr="MANUAL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10" y="4047567"/>
            <a:ext cx="969655" cy="116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/>
          <p:cNvSpPr txBox="1"/>
          <p:nvPr/>
        </p:nvSpPr>
        <p:spPr>
          <a:xfrm rot="21181914">
            <a:off x="239728" y="3234316"/>
            <a:ext cx="27146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latin typeface="Arial" pitchFamily="34" charset="0"/>
                <a:cs typeface="Arial" pitchFamily="34" charset="0"/>
              </a:rPr>
              <a:t>Creación, adaptación de materiales,..</a:t>
            </a:r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 rot="219267">
            <a:off x="4944273" y="3111211"/>
            <a:ext cx="34965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latin typeface="Arial" pitchFamily="34" charset="0"/>
                <a:cs typeface="Arial" pitchFamily="34" charset="0"/>
              </a:rPr>
              <a:t>Equipo de Orientadores públicos y concertados.</a:t>
            </a:r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4143372" y="3929066"/>
            <a:ext cx="27146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latin typeface="Arial" pitchFamily="34" charset="0"/>
                <a:cs typeface="Arial" pitchFamily="34" charset="0"/>
              </a:rPr>
              <a:t>Servicio Municipal de Educación y Deporte</a:t>
            </a:r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696646" y="4932667"/>
            <a:ext cx="43577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latin typeface="Arial" pitchFamily="34" charset="0"/>
                <a:cs typeface="Arial" pitchFamily="34" charset="0"/>
              </a:rPr>
              <a:t>Equipos de trabajo en educación en FEAPS y </a:t>
            </a:r>
            <a:r>
              <a:rPr lang="es-ES" sz="1600" dirty="0" err="1" smtClean="0">
                <a:latin typeface="Arial" pitchFamily="34" charset="0"/>
                <a:cs typeface="Arial" pitchFamily="34" charset="0"/>
              </a:rPr>
              <a:t>Fademga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. </a:t>
            </a:r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 rot="176231">
            <a:off x="3584856" y="3536706"/>
            <a:ext cx="14448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latin typeface="Arial" pitchFamily="34" charset="0"/>
                <a:cs typeface="Arial" pitchFamily="34" charset="0"/>
              </a:rPr>
              <a:t>CEFORE</a:t>
            </a:r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95936" y="6228935"/>
            <a:ext cx="33470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latin typeface="Arial" pitchFamily="34" charset="0"/>
                <a:cs typeface="Arial" pitchFamily="34" charset="0"/>
              </a:rPr>
              <a:t>Universidad de A Coruña y Vigo</a:t>
            </a:r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391884" y="5429264"/>
            <a:ext cx="8536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latin typeface="Arial" pitchFamily="34" charset="0"/>
                <a:cs typeface="Arial" pitchFamily="34" charset="0"/>
              </a:rPr>
              <a:t>INEF</a:t>
            </a:r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143372" y="5822364"/>
            <a:ext cx="33470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latin typeface="Arial" pitchFamily="34" charset="0"/>
                <a:cs typeface="Arial" pitchFamily="34" charset="0"/>
              </a:rPr>
              <a:t>Universidad de Salamanca. INICO</a:t>
            </a:r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81" name="Picture 1" descr="Imagen Picaa"/>
          <p:cNvPicPr>
            <a:picLocks noChangeAspect="1" noChangeArrowheads="1"/>
          </p:cNvPicPr>
          <p:nvPr/>
        </p:nvPicPr>
        <p:blipFill>
          <a:blip r:embed="rId3" r:link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59632" y="3207206"/>
            <a:ext cx="1943100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2" name="Picture 2" descr="la fot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93290" y="4513841"/>
            <a:ext cx="928694" cy="139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13 CuadroTexto"/>
          <p:cNvSpPr txBox="1"/>
          <p:nvPr/>
        </p:nvSpPr>
        <p:spPr>
          <a:xfrm>
            <a:off x="6674165" y="3744205"/>
            <a:ext cx="18187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latin typeface="Arial" pitchFamily="34" charset="0"/>
                <a:cs typeface="Arial" pitchFamily="34" charset="0"/>
              </a:rPr>
              <a:t>Centros Cívicos Municipales</a:t>
            </a:r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Picture 9" descr="indicadores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565" y="4539595"/>
            <a:ext cx="624031" cy="1729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15 CuadroTexto"/>
          <p:cNvSpPr txBox="1"/>
          <p:nvPr/>
        </p:nvSpPr>
        <p:spPr>
          <a:xfrm>
            <a:off x="3548211" y="4539595"/>
            <a:ext cx="2678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latin typeface="Arial" pitchFamily="34" charset="0"/>
                <a:cs typeface="Arial" pitchFamily="34" charset="0"/>
              </a:rPr>
              <a:t>Asociaciones del entorno</a:t>
            </a:r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imagen de la portada del cuaderno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439" y="5277507"/>
            <a:ext cx="952500" cy="1266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17 CuadroTexto"/>
          <p:cNvSpPr txBox="1"/>
          <p:nvPr/>
        </p:nvSpPr>
        <p:spPr>
          <a:xfrm>
            <a:off x="6780752" y="4500146"/>
            <a:ext cx="16056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latin typeface="Arial" pitchFamily="34" charset="0"/>
                <a:cs typeface="Arial" pitchFamily="34" charset="0"/>
              </a:rPr>
              <a:t>Centros de FP</a:t>
            </a:r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6282598" y="5364738"/>
            <a:ext cx="2210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latin typeface="Arial" pitchFamily="34" charset="0"/>
                <a:cs typeface="Arial" pitchFamily="34" charset="0"/>
              </a:rPr>
              <a:t>Servicios de Empleo</a:t>
            </a:r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7454168" y="6147362"/>
            <a:ext cx="14356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Formación</a:t>
            </a:r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7596" y="5650471"/>
            <a:ext cx="1325041" cy="993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0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000"/>
                            </p:stCondLst>
                            <p:childTnLst>
                              <p:par>
                                <p:cTn id="3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9000"/>
                            </p:stCondLst>
                            <p:childTnLst>
                              <p:par>
                                <p:cTn id="3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0"/>
                            </p:stCondLst>
                            <p:childTnLst>
                              <p:par>
                                <p:cTn id="4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1000"/>
                            </p:stCondLst>
                            <p:childTnLst>
                              <p:par>
                                <p:cTn id="4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2000"/>
                            </p:stCondLst>
                            <p:childTnLst>
                              <p:par>
                                <p:cTn id="5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3000"/>
                            </p:stCondLst>
                            <p:childTnLst>
                              <p:par>
                                <p:cTn id="5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4000"/>
                            </p:stCondLst>
                            <p:childTnLst>
                              <p:par>
                                <p:cTn id="58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6000"/>
                            </p:stCondLst>
                            <p:childTnLst>
                              <p:par>
                                <p:cTn id="62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8000"/>
                            </p:stCondLst>
                            <p:childTnLst>
                              <p:par>
                                <p:cTn id="66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8" dur="2000"/>
                                        <p:tgtEl>
                                          <p:spTgt spid="2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0"/>
                            </p:stCondLst>
                            <p:childTnLst>
                              <p:par>
                                <p:cTn id="70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2000"/>
                            </p:stCondLst>
                            <p:childTnLst>
                              <p:par>
                                <p:cTn id="74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6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4000"/>
                            </p:stCondLst>
                            <p:childTnLst>
                              <p:par>
                                <p:cTn id="78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80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6000"/>
                            </p:stCondLst>
                            <p:childTnLst>
                              <p:par>
                                <p:cTn id="82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84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6" grpId="0"/>
      <p:bldP spid="18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1164</TotalTime>
  <Words>1015</Words>
  <Application>Microsoft Office PowerPoint</Application>
  <PresentationFormat>Presentación en pantalla (4:3)</PresentationFormat>
  <Paragraphs>169</Paragraphs>
  <Slides>19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1" baseType="lpstr">
      <vt:lpstr>Tema de Office</vt:lpstr>
      <vt:lpstr>Gráfico</vt:lpstr>
      <vt:lpstr>Centro de educación  especial  “Ntra. Sra. de Lourdes”.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¿Que enseñamos?</vt:lpstr>
      <vt:lpstr>Presentación de PowerPoint</vt:lpstr>
      <vt:lpstr>CUIDADO PERSONAL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Centro de educación especial Ntra. Sra. de Lourdes.</dc:title>
  <dc:creator>manuelsalgueiro</dc:creator>
  <cp:lastModifiedBy>manuelsalgueiro</cp:lastModifiedBy>
  <cp:revision>124</cp:revision>
  <dcterms:created xsi:type="dcterms:W3CDTF">2012-01-16T10:57:43Z</dcterms:created>
  <dcterms:modified xsi:type="dcterms:W3CDTF">2012-03-22T15:07:31Z</dcterms:modified>
</cp:coreProperties>
</file>