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70" r:id="rId3"/>
    <p:sldId id="269" r:id="rId4"/>
    <p:sldId id="273" r:id="rId5"/>
    <p:sldId id="295" r:id="rId6"/>
    <p:sldId id="291" r:id="rId7"/>
    <p:sldId id="297" r:id="rId8"/>
    <p:sldId id="299" r:id="rId9"/>
    <p:sldId id="296" r:id="rId10"/>
    <p:sldId id="301" r:id="rId11"/>
    <p:sldId id="300" r:id="rId12"/>
    <p:sldId id="303" r:id="rId13"/>
    <p:sldId id="309" r:id="rId14"/>
    <p:sldId id="315" r:id="rId15"/>
    <p:sldId id="314" r:id="rId16"/>
    <p:sldId id="316" r:id="rId17"/>
    <p:sldId id="318" r:id="rId18"/>
    <p:sldId id="319" r:id="rId19"/>
    <p:sldId id="292" r:id="rId20"/>
    <p:sldId id="256" r:id="rId21"/>
    <p:sldId id="320" r:id="rId22"/>
    <p:sldId id="321" r:id="rId23"/>
    <p:sldId id="322" r:id="rId24"/>
    <p:sldId id="323" r:id="rId25"/>
    <p:sldId id="324" r:id="rId26"/>
    <p:sldId id="306" r:id="rId27"/>
    <p:sldId id="302" r:id="rId28"/>
    <p:sldId id="276" r:id="rId29"/>
    <p:sldId id="325" r:id="rId30"/>
    <p:sldId id="298" r:id="rId31"/>
    <p:sldId id="326" r:id="rId32"/>
    <p:sldId id="327" r:id="rId33"/>
    <p:sldId id="328" r:id="rId34"/>
    <p:sldId id="285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6CC"/>
    <a:srgbClr val="FF99FF"/>
    <a:srgbClr val="FF0066"/>
    <a:srgbClr val="FF9999"/>
    <a:srgbClr val="66FF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40" d="100"/>
          <a:sy n="40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7BEFD-1289-43FA-8E44-F02468A748D7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806F9-562A-4670-8320-1C6C13822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86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 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513C2-E6AF-420B-853E-8B1C6DCF0C9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7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 4 – b)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513C2-E6AF-420B-853E-8B1C6DCF0C9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49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 4 – 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513C2-E6AF-420B-853E-8B1C6DCF0C9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1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Friday Handout 2 &amp; 3 = table &amp; text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ADBA7-4E0C-4746-BD2B-D2C0F812E4F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2550-08A0-45D3-88FA-EE5F80C8F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428D-2B68-43A6-89F3-D5FB7FFC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1D5FA-DFB8-43E2-B47D-1C132121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922B6-5E22-40A7-B6D8-C49AC802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FF549-311E-403A-9EBE-AE329366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2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414-ECBD-42DF-BD64-03706AE7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68D35-754B-457B-A437-7F7FD8988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90789-FE90-4A2C-9717-D8508887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4ED70-D2D5-416F-956A-ADECC911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6343B-2E10-42C2-B981-58EBC8B7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52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B8D0FA-E6C9-4068-8ECF-BDDAC0510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E2BA4-6913-4BC9-898A-06D93CDCB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6C190-EC6D-4FD0-83C3-844880AA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14CE-843C-4C96-B1C9-9E9AD2D3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699DB-341B-4CC3-8B72-B6A6A5D3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378F-35F1-4C0A-8BEC-309474D1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EF32F-FB29-4AC9-B1A1-78F41217F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D05B-5964-45BC-B145-0C3623889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84C9-F2E8-4F61-9294-3898FD62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AE42-E844-41DA-880F-91F7C7D7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6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2AB6-3BC6-4BB8-8F14-2E233CF9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0091A-AF2F-4DC9-B2A3-432B8259C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AE22C-8E7E-4A4D-BFB5-0F292C87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9676-9BAD-46E0-B44F-30748554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53CBB-2FB0-4F64-96F9-E138CED0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97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8B00-5062-4345-A52D-05395C09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A6A54-FDA4-47E3-B25B-264FD18C4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A5A64-B7F0-4179-9928-4B367CC1F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2E32B-6447-401D-A810-8A206E27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A8FEF-4137-4F51-99EE-0D7D7F17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78AD1-86A1-48EF-8F04-77EC4B75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89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7C63-FC4A-4755-8800-FB91BA9D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F711C-6E55-4A69-9A29-E75525EB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DAD9F-A528-4BEB-8687-9E43E2F26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25E13-77B1-4C93-AB43-2BA6D0BCC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F165D-81E9-4304-B864-D48F46730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1BCDE4-D996-4A90-84F9-843F97D7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80813-8989-4FFD-A769-0F6B1F74A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ADCF3B-1F8D-4A3D-AF1A-3EDD0BE6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6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4963-C6CC-44A2-80D3-562822A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8DF0C-0283-4C00-BE03-F0F095D0A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67830-1159-45A1-B8B4-91767CBA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31009-6EFA-4E91-99BF-E56C9551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74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6C388-D95B-450D-A30B-7FE05D63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7622E-0CA4-42AB-BFCE-CB3B2ACC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0EEE2-C950-4FF1-A978-309A149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400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B49A-A717-4211-AE86-BDEC3D60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365C9-FACD-4E2E-B797-DF0B7AA7F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4A55B-BF7D-4E3F-92D8-2DA2A6314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35E8A-0808-4E4A-8324-41972E6D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E7D59-9F72-4032-AEF2-1E811A13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05E77-8E7C-49B6-95AE-5728AE4F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71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2C28-20A9-4FE1-A9EE-29A20234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DD4CD-22E4-4759-B414-F4009967F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F5723-F176-4759-BCDE-DD841001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000E4-FD83-490E-8E30-D003ABC1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8D1AF-5228-4B98-B4DE-611C479E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9BBEF-6F10-4EDC-8FB4-6E546E28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2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602A99-268F-4370-BF94-771F69AF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8072A-1392-4749-B7BA-AF19D74F2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37E6F-88F5-4BED-BED4-8956E07DF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5FA23-70E4-4A07-BC06-5563A4E65C22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12A36-B62F-43FA-8B08-68C70DEAA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81DC6-633A-4606-9F74-50DB8DEC9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C577-34CF-42AD-B8BB-A0F0D1735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3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9.jp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gif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6" name="Picture 2" descr="Iamiceli, Alison (Occupational Therapist) / Welcome to Occupational Therapy">
            <a:extLst>
              <a:ext uri="{FF2B5EF4-FFF2-40B4-BE49-F238E27FC236}">
                <a16:creationId xmlns:a16="http://schemas.microsoft.com/office/drawing/2014/main" id="{D82C2903-1FCD-47DA-A17B-EAA9507C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0030">
            <a:off x="2430267" y="1731867"/>
            <a:ext cx="861391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AB0A92-6CA9-4E86-A2A3-6E71BB30ABDC}"/>
              </a:ext>
            </a:extLst>
          </p:cNvPr>
          <p:cNvSpPr/>
          <p:nvPr/>
        </p:nvSpPr>
        <p:spPr>
          <a:xfrm>
            <a:off x="3715476" y="3964390"/>
            <a:ext cx="4761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CLIL in Primary 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6" name="Picture 2" descr="Png Transparent Stock Collection Of Primary - Children Playing Clipart  Background Transparent PNG - 1050x245 - Free Download on NicePNG">
            <a:extLst>
              <a:ext uri="{FF2B5EF4-FFF2-40B4-BE49-F238E27FC236}">
                <a16:creationId xmlns:a16="http://schemas.microsoft.com/office/drawing/2014/main" id="{4AFA46C6-5A4E-42E7-B9BD-AB3DA7B29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2" y="232198"/>
            <a:ext cx="5287617" cy="14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ños leyendo cuentos de hadas | Vector Premium">
            <a:extLst>
              <a:ext uri="{FF2B5EF4-FFF2-40B4-BE49-F238E27FC236}">
                <a16:creationId xmlns:a16="http://schemas.microsoft.com/office/drawing/2014/main" id="{D8A09575-8FCF-4E66-91F5-B6B01D39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6" y="4482837"/>
            <a:ext cx="2222638" cy="22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75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DECBD8-5ED1-4536-A219-3EC74FC9064D}"/>
              </a:ext>
            </a:extLst>
          </p:cNvPr>
          <p:cNvSpPr/>
          <p:nvPr/>
        </p:nvSpPr>
        <p:spPr>
          <a:xfrm>
            <a:off x="661609" y="258067"/>
            <a:ext cx="242425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Vygotsky </a:t>
            </a:r>
          </a:p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&amp; </a:t>
            </a:r>
          </a:p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Z.P.D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 descr="Image result for zones  clipart">
            <a:extLst>
              <a:ext uri="{FF2B5EF4-FFF2-40B4-BE49-F238E27FC236}">
                <a16:creationId xmlns:a16="http://schemas.microsoft.com/office/drawing/2014/main" id="{89DF37BB-84B2-4030-8EAC-B9F50A7D0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r="19264"/>
          <a:stretch/>
        </p:blipFill>
        <p:spPr bwMode="auto">
          <a:xfrm>
            <a:off x="4321980" y="139886"/>
            <a:ext cx="4123459" cy="23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80A90-7EB5-4D9C-8BBD-2D977D0218EC}"/>
              </a:ext>
            </a:extLst>
          </p:cNvPr>
          <p:cNvSpPr/>
          <p:nvPr/>
        </p:nvSpPr>
        <p:spPr>
          <a:xfrm>
            <a:off x="408672" y="2853469"/>
            <a:ext cx="2930128" cy="1447634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Children’s cognitive development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B2DA33C-EED7-4643-9B3C-C50E54E24637}"/>
              </a:ext>
            </a:extLst>
          </p:cNvPr>
          <p:cNvSpPr/>
          <p:nvPr/>
        </p:nvSpPr>
        <p:spPr>
          <a:xfrm>
            <a:off x="2965086" y="2062069"/>
            <a:ext cx="1983545" cy="1088454"/>
          </a:xfrm>
          <a:prstGeom prst="cloud">
            <a:avLst/>
          </a:prstGeom>
          <a:solidFill>
            <a:srgbClr val="99FF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 level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409F512-DB2C-4736-8F32-FF21514A226D}"/>
              </a:ext>
            </a:extLst>
          </p:cNvPr>
          <p:cNvSpPr/>
          <p:nvPr/>
        </p:nvSpPr>
        <p:spPr>
          <a:xfrm>
            <a:off x="4321979" y="5228835"/>
            <a:ext cx="2433711" cy="1095488"/>
          </a:xfrm>
          <a:prstGeom prst="cloud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potential level </a:t>
            </a:r>
          </a:p>
        </p:txBody>
      </p:sp>
      <p:pic>
        <p:nvPicPr>
          <p:cNvPr id="10" name="Picture 9" descr="Image result for teacher clipart">
            <a:extLst>
              <a:ext uri="{FF2B5EF4-FFF2-40B4-BE49-F238E27FC236}">
                <a16:creationId xmlns:a16="http://schemas.microsoft.com/office/drawing/2014/main" id="{7534DDC6-13B0-4B43-90CF-509DD1CA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46" y="334854"/>
            <a:ext cx="2323351" cy="24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0C1B3-0F07-4262-A146-1F658767C7A0}"/>
              </a:ext>
            </a:extLst>
          </p:cNvPr>
          <p:cNvSpPr txBox="1"/>
          <p:nvPr/>
        </p:nvSpPr>
        <p:spPr>
          <a:xfrm>
            <a:off x="7744976" y="3429000"/>
            <a:ext cx="376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extend learning &amp;  understanding with the right intervention at the right time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952A207-0642-452F-9100-9039B5918C7A}"/>
              </a:ext>
            </a:extLst>
          </p:cNvPr>
          <p:cNvSpPr/>
          <p:nvPr/>
        </p:nvSpPr>
        <p:spPr>
          <a:xfrm rot="20140648">
            <a:off x="4687837" y="3200838"/>
            <a:ext cx="645317" cy="191562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3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AutoShape 5" descr="data:image/jpeg;base64,/9j/4AAQSkZJRgABAQAAAQABAAD/2wCEAAkGBhMSDxQSEhQSFRAWEhgTGBUVEhcXGhkeFRIWFBUYFBcZGyYfGxskGRIWHy8sIycpLCwsFR4xQTAqNSYrLCkBCQoKDQwMFA0MFCkYFBgpKSkpKSkpKSkpKSkpKSkpKSkpKSkpKSkpKSkpKSkpKSkpKSkpKSkpKSkpKSkpKSkpKf/AABEIAKAAwAMBIgACEQEDEQH/xAAbAAACAgMBAAAAAAAAAAAAAAAABAUGAQMHAv/EAD8QAAEDAQQGCAMGBQQDAAAAAAEAAgMRBAUhMRI0QVFzswYTIjJhcYGRUrHRFiNCcqGyFDNT4fBiksHiosLS/8QAFgEBAQEAAAAAAAAAAAAAAAAAAAEC/8QAFhEBAQEAAAAAAAAAAAAAAAAAABEB/9oADAMBAAIRAxEAPwDdfGsz8eXmuSibvjWZ+PLzXJRZaCEIQCEIQCEIQCEIQCEjet7MgZV2Lj3W7T/ZK3Df4mGi6glGzY7xagmEIQgEIQgEIQgEIQgFhZWEHark1WHgx8tqdSVyarDwY+W1OrTLil8azPx5ea5KJu+NZn48vNclFloIQhAIQhAIQvMjA4EGtCKYEj9Rig02q3xxir3tb5nH0GahLX0zYDSNhcK4knR9hn7qPvrow9hL46vZmRm4efxBQtnszpHBrAXOOwKiUvKyGas8TjI38TT32eBHw+S03bdbnDrXO6qJpr1hzw+DeVYrj6NdSRI9xMm5poB5/F8k1fFxtnaO0Wub3fh9WoIxnTNofQscY8g6o0j4kZKasd8Qy9x4r8JwPsVRLwu2SF2i8U3EZHyKZum4JJzXux/ER+0bUF+QtFjsbYmBjS4gbXOJP6/8LeoBCEIBCEIBYWVhB2q5NVh4MfLanUlcmqw8GPltTq0y4pfGsz8eXmuSibvjWZ+PLzXJRZaCEIQCELTap9BjnULiBg0CpJ2AeqBG/L8bA2goZTk3d4u8FAfbKb4Y/Y/VeXXBap3mR4DS417TqeQAFcFvZ0KftkYPJpPzoqGLqv20zv0WtjAHedouoB75qwxWVrSS1rQ52ZAAr5rXd9gbDGGMy2naTtJTKAQhCg1z2dr26L2hzdxFVDX1eM9nxa2Mw5A6J7PgaH2U6vEsQc0tcAWkUIO1BT/tlN8MfsfqpW4+k3Wu0JAGvPdIyPhjtSc3Qo1OhIKVwDmn0qQk5eidobi3RdTHsuofStFRdkJG57U98f3rS2VvZdUUrucPP51TygEIQgFhZWEHark1WHgx8tqdSVyarDwY+W1OrTLil8azPx5ea5KJu+NZn48vNclFloIQhBVukHXWeTrInuEbziMwHbcDhjn7pWHplMO81jvQg/oaK3WmzNkYWPFWkUP9vFUG97pdA/ROLT3Xbx9VRNs6bDbEfR/1ap+77e2aMPZltG0HaCubp66L2dBJpDFpwc3ePqkHQ0LRY7YyVgew1af08CNhW9QCEIQCELzJIGglxAAFSTkEGJZQ1pc4gNAqSdirsnTVtezE4jxeB/wVGdIL+646DMIgf9x3nw3KGVgsM3TSQ91jG+dXfQLXYLVaLXKGOe4R5u0eyAPTfkoiyWR0rwxgq4/p4ncFfrquxsEei3E5udvP0QONaAKDADABZQhQCwsrCDtVyarDwY+W1OpK5NVh4MfLanVplxS+NZn48vNclE3fGsz8eXmuSiy0EIQgFgiqyhB4MQ3D2C8SRRtBLgwAYkkABbJHEAkCppgKgV9SqVf0lpcfvWObGMgMWjzIzPmqHLw6WBrqWdraVxcW96mwDd4qYui/o5xTuybWE/tO0KgrLXUNRgd6o6ghV/o5ecz2kyAGID+a40OH7kzed6v6nrLMGyDGrgaltP8AT/nkoHLwvOOFuk8+TRmfIKuR9MHGQ6bGmI/hGJHjU5qvzzue4ueS5x2krwg6NZHxSt0mBjm/lGHgRTApgQtGTW+wXP7pM4fpQB5O2gqD4O2K+WKR7mAyM0H7QHAj0Qbg0DIBZQhQCEIQCwsrCDtVyarDwY+W1OpK5NVh4MfLanVplxS+NZn48vNclE3fGsz8eXmuSiy0EIQgEIQgEIQgjbb0eglzbou+JnZPtkfZRTOijIy6R5dJG0VDGt7R86HH0VnQqOf3pfb5uyOxEMmDLDKu/wCSXsF4PhfpMNDtGw+BCsvSHo4HAyxDt5uaPxeI8fmkOj3R3rKSSD7vY34v+vzVDDbnZa2CVgMLiaOBbVp3lv8An1UlYui0MeLgZHb3Zf7RgpdrQAABQDAALKg8taAKAADcBQey9IQoBCEIBCEIBYWVhB2q5NVh4MfLanUlcmqw8GPltTq0y4pfGsz8eXmuSibvjWZ+PLzXJRZaCEIQCFB2zpZHHI5mi52iaEgildtMV7u3pPHNIIw1zSQaVpjTZgVRMoQhQCEIQCwAoCXpjG1xb1b8CRm3Yab/AAXj7ax/03+7fqqLGhQNl6WskkawMeC5wFSW7fVTygEISN7Xq2zsDnNLgXaOFNxO3yQPIVc+2sf9N/u36o+2sf8ATf7t+qosaFXPtrH/AE3+7fqnrp6QNtDy1rXNIbpY03gbPNBKrCysKDtVyarDwY+W1OpK5NVh4MfLanVplxS+NZn48vNclE3fGsz8eXmuSiy0FH35ePUwucO+ey3zO30z9FIKi9Jry62YtHcZ2R4n8R98PRUR9isjpZWsGbjnu2klYc10UlMnsd+rSpDo/eUUDnPeHFxGiKAYDbmc8lqv23RzS9ZGHAkUdUDMZHA7vkqLvd1tE0TZBtGI3EYEe6ZVO6I3loyGJx7L8R+YfUfIK4qAQhCg5pbP5r/zu/cVYLnsVkdA0ylnWY1rJQ5mmFVX7Z/Nf+d37ipW7ui7pomyB7QDXAtOw0WhOWawWMPaWFmmCNGklcdmFVNKs2Hoi6OVjzI0hrg6midisygElet1NnYGuLgA7S7NNxG0HenUKCvfYuL45f8Ax/8AlVBwoT5rqC5hJmfM/NXBZbs6KxywskL5AXNqQNGmZGFW+ClrquBkDy5rnkluj2qbwdgG5bOj+qRfk/8AYqQQCwsrCg7Vcmqw8GPltTqSuTVYeDHy2p1aZcUvjWZ+PLzXJRN3xrM/Hl5rkostEb6tD2Qu6trnPPZGiCaV24bgqTBc0znBvVvFSBUtIA8SuhucAKnAbyvD7S0Uq5oqKirgK+WKoRZ0ds4AHVNNBSprU+JxXi09G4HMcGxta4g0cK4HYc1JteDkQfI1zFR+ix1zaE6TaA0JqKDwJ2IOetuydrqiOQEGoIYcwdmCvtgtBfE1zmlriMQQRQjPA7FsdO0ZuaMAcXAZ5FDJ2nJzTnk4HLNBsQvEcod3SD5EH5Lz/EsxGkyoz7Qw2Y44KChWu7JTI8iOSmm49w/EfBXDo7EW2ZgcCHCuBFD3jsUiXitKiu6u7NeG2hpFQ5pGWDgqNiFrfO0ZuaNmLgPHagzt0dLSbo79IU98lBsQtX8WzPTZQ/62/XxXsyDDEY5YjHy3oPS5y+65qn7qTM/gO/yXQzM0fibno5jPd5o60bxnTMbBUhUKXHGW2aIOBBDcQRQjtHNPLw2VppQg1yoRjTOm9DJWuyINNxB+Sg9rCysIO1XJqsPBj5bU6krk1WHgx8tqdWmXFL41mfjy81yUTd8azPx5ea5KLLRK9oHvjDGAHSc0OqaDRBqa7caUw3pJt2OMUbHsaTHMBXB3YDq4EitKGnoppCojImvjkl0YyWuILSC0DsxgAEVqMRTJR8d0StjewtaRI1jjR1e0HgurUDEgnL4VY0IIKzXU8GVj2hzBF1cZNDWhc5lQciNID0WZrqd1bGtaAf4ZzDSg7TmszpvLTipxCBC7YaOcepEQ0Wj8NXUrXBpphXzxSLrnf1M2A03ufRuiyuMukO3SuW8qdQgiLfZ5JaEMLT1UzO0W5vDNHInOhSrrukdp0jEYIjAFGAjRkBPdNCAATjirChBCWi6nlloB+8c4NLHODakhtMNxGSkrTZGmJzA1tNE0boilaGlBkMUyhQQkt0OIgDWxt0YnB1Y2uGkWRjFuFSS04rQ+65i2OjQDFE3R0n46ekHOpQHY0NxpmrEhUQVrul8hcCCA60GStcQOo0Q70dRYs9gmIaXt7fWyOdQj8UJaD6n5qeQgrcFzyt0WAdjq3HPuvfCWOb5aVD6lO3TZHtkqYwxohDO6wGoLa4tOIwJxxUuhALCysKDtVyarDwY+W1OpK5NVh4MfLanVpl//2Q==">
            <a:extLst>
              <a:ext uri="{FF2B5EF4-FFF2-40B4-BE49-F238E27FC236}">
                <a16:creationId xmlns:a16="http://schemas.microsoft.com/office/drawing/2014/main" id="{5B0E9259-22C8-4ACE-978D-CD867DA9A9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A3B9C-19FE-4F77-8A27-B8C538D256F6}"/>
              </a:ext>
            </a:extLst>
          </p:cNvPr>
          <p:cNvSpPr/>
          <p:nvPr/>
        </p:nvSpPr>
        <p:spPr>
          <a:xfrm>
            <a:off x="2564462" y="192734"/>
            <a:ext cx="686277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Thoughts &amp; Reflections on …</a:t>
            </a:r>
          </a:p>
        </p:txBody>
      </p:sp>
      <p:sp>
        <p:nvSpPr>
          <p:cNvPr id="7" name="AutoShape 5" descr="data:image/jpeg;base64,/9j/4AAQSkZJRgABAQAAAQABAAD/2wCEAAkGBhMSDxQSEhQSFRAWEhgTGBUVEhcXGhkeFRIWFBUYFBcZGyYfGxskGRIWHy8sIycpLCwsFR4xQTAqNSYrLCkBCQoKDQwMFA0MFCkYFBgpKSkpKSkpKSkpKSkpKSkpKSkpKSkpKSkpKSkpKSkpKSkpKSkpKSkpKSkpKSkpKSkpKf/AABEIAKAAwAMBIgACEQEDEQH/xAAbAAACAgMBAAAAAAAAAAAAAAAABAUGAQMHAv/EAD8QAAEDAQQGCAMGBQQDAAAAAAEAAgMRBAUhMRI0QVFzswYTIjJhcYGRUrHRFiNCcqGyFDNT4fBiksHiosLS/8QAFgEBAQEAAAAAAAAAAAAAAAAAAAEC/8QAFhEBAQEAAAAAAAAAAAAAAAAAABEB/9oADAMBAAIRAxEAPwDdfGsz8eXmuSibvjWZ+PLzXJRZaCEIQCEIQCEIQCEIQCEjet7MgZV2Lj3W7T/ZK3Df4mGi6glGzY7xagmEIQgEIQgEIQgEIQgFhZWEHark1WHgx8tqdSVyarDwY+W1OrTLil8azPx5ea5KJu+NZn48vNclFloIQhAIQhAIQvMjA4EGtCKYEj9Rig02q3xxir3tb5nH0GahLX0zYDSNhcK4knR9hn7qPvrow9hL46vZmRm4efxBQtnszpHBrAXOOwKiUvKyGas8TjI38TT32eBHw+S03bdbnDrXO6qJpr1hzw+DeVYrj6NdSRI9xMm5poB5/F8k1fFxtnaO0Wub3fh9WoIxnTNofQscY8g6o0j4kZKasd8Qy9x4r8JwPsVRLwu2SF2i8U3EZHyKZum4JJzXux/ER+0bUF+QtFjsbYmBjS4gbXOJP6/8LeoBCEIBCEIBYWVhB2q5NVh4MfLanUlcmqw8GPltTq0y4pfGsz8eXmuSibvjWZ+PLzXJRZaCEIQCELTap9BjnULiBg0CpJ2AeqBG/L8bA2goZTk3d4u8FAfbKb4Y/Y/VeXXBap3mR4DS417TqeQAFcFvZ0KftkYPJpPzoqGLqv20zv0WtjAHedouoB75qwxWVrSS1rQ52ZAAr5rXd9gbDGGMy2naTtJTKAQhCg1z2dr26L2hzdxFVDX1eM9nxa2Mw5A6J7PgaH2U6vEsQc0tcAWkUIO1BT/tlN8MfsfqpW4+k3Wu0JAGvPdIyPhjtSc3Qo1OhIKVwDmn0qQk5eidobi3RdTHsuofStFRdkJG57U98f3rS2VvZdUUrucPP51TygEIQgFhZWEHark1WHgx8tqdSVyarDwY+W1OrTLil8azPx5ea5KJu+NZn48vNclFloIQhBVukHXWeTrInuEbziMwHbcDhjn7pWHplMO81jvQg/oaK3WmzNkYWPFWkUP9vFUG97pdA/ROLT3Xbx9VRNs6bDbEfR/1ap+77e2aMPZltG0HaCubp66L2dBJpDFpwc3ePqkHQ0LRY7YyVgew1af08CNhW9QCEIQCELzJIGglxAAFSTkEGJZQ1pc4gNAqSdirsnTVtezE4jxeB/wVGdIL+646DMIgf9x3nw3KGVgsM3TSQ91jG+dXfQLXYLVaLXKGOe4R5u0eyAPTfkoiyWR0rwxgq4/p4ncFfrquxsEei3E5udvP0QONaAKDADABZQhQCwsrCDtVyarDwY+W1OpK5NVh4MfLanVplxS+NZn48vNclE3fGsz8eXmuSiy0EIQgFgiqyhB4MQ3D2C8SRRtBLgwAYkkABbJHEAkCppgKgV9SqVf0lpcfvWObGMgMWjzIzPmqHLw6WBrqWdraVxcW96mwDd4qYui/o5xTuybWE/tO0KgrLXUNRgd6o6ghV/o5ecz2kyAGID+a40OH7kzed6v6nrLMGyDGrgaltP8AT/nkoHLwvOOFuk8+TRmfIKuR9MHGQ6bGmI/hGJHjU5qvzzue4ueS5x2krwg6NZHxSt0mBjm/lGHgRTApgQtGTW+wXP7pM4fpQB5O2gqD4O2K+WKR7mAyM0H7QHAj0Qbg0DIBZQhQCEIQCwsrCDtVyarDwY+W1OpK5NVh4MfLanVplxS+NZn48vNclE3fGsz8eXmuSiy0EIQgEIQgEIQgjbb0eglzbou+JnZPtkfZRTOijIy6R5dJG0VDGt7R86HH0VnQqOf3pfb5uyOxEMmDLDKu/wCSXsF4PhfpMNDtGw+BCsvSHo4HAyxDt5uaPxeI8fmkOj3R3rKSSD7vY34v+vzVDDbnZa2CVgMLiaOBbVp3lv8An1UlYui0MeLgZHb3Zf7RgpdrQAABQDAALKg8taAKAADcBQey9IQoBCEIBCEIBYWVhB2q5NVh4MfLanUlcmqw8GPltTq0y4pfGsz8eXmuSibvjWZ+PLzXJRZaCEIQCFB2zpZHHI5mi52iaEgildtMV7u3pPHNIIw1zSQaVpjTZgVRMoQhQCEIQCwAoCXpjG1xb1b8CRm3Yab/AAXj7ax/03+7fqqLGhQNl6WskkawMeC5wFSW7fVTygEISN7Xq2zsDnNLgXaOFNxO3yQPIVc+2sf9N/u36o+2sf8ATf7t+qosaFXPtrH/AE3+7fqnrp6QNtDy1rXNIbpY03gbPNBKrCysKDtVyarDwY+W1OpK5NVh4MfLanVplxS+NZn48vNclE3fGsz8eXmuSiy0FH35ePUwucO+ey3zO30z9FIKi9Jry62YtHcZ2R4n8R98PRUR9isjpZWsGbjnu2klYc10UlMnsd+rSpDo/eUUDnPeHFxGiKAYDbmc8lqv23RzS9ZGHAkUdUDMZHA7vkqLvd1tE0TZBtGI3EYEe6ZVO6I3loyGJx7L8R+YfUfIK4qAQhCg5pbP5r/zu/cVYLnsVkdA0ylnWY1rJQ5mmFVX7Z/Nf+d37ipW7ui7pomyB7QDXAtOw0WhOWawWMPaWFmmCNGklcdmFVNKs2Hoi6OVjzI0hrg6midisygElet1NnYGuLgA7S7NNxG0HenUKCvfYuL45f8Ax/8AlVBwoT5rqC5hJmfM/NXBZbs6KxywskL5AXNqQNGmZGFW+ClrquBkDy5rnkluj2qbwdgG5bOj+qRfk/8AYqQQCwsrCg7Vcmqw8GPltTqSuTVYeDHy2p1aZcUvjWZ+PLzXJRN3xrM/Hl5rkostEb6tD2Qu6trnPPZGiCaV24bgqTBc0znBvVvFSBUtIA8SuhucAKnAbyvD7S0Uq5oqKirgK+WKoRZ0ds4AHVNNBSprU+JxXi09G4HMcGxta4g0cK4HYc1JteDkQfI1zFR+ix1zaE6TaA0JqKDwJ2IOetuydrqiOQEGoIYcwdmCvtgtBfE1zmlriMQQRQjPA7FsdO0ZuaMAcXAZ5FDJ2nJzTnk4HLNBsQvEcod3SD5EH5Lz/EsxGkyoz7Qw2Y44KChWu7JTI8iOSmm49w/EfBXDo7EW2ZgcCHCuBFD3jsUiXitKiu6u7NeG2hpFQ5pGWDgqNiFrfO0ZuaNmLgPHagzt0dLSbo79IU98lBsQtX8WzPTZQ/62/XxXsyDDEY5YjHy3oPS5y+65qn7qTM/gO/yXQzM0fibno5jPd5o60bxnTMbBUhUKXHGW2aIOBBDcQRQjtHNPLw2VppQg1yoRjTOm9DJWuyINNxB+Sg9rCysIO1XJqsPBj5bU6krk1WHgx8tqdWmXFL41mfjy81yUTd8azPx5ea5KLLRK9oHvjDGAHSc0OqaDRBqa7caUw3pJt2OMUbHsaTHMBXB3YDq4EitKGnoppCojImvjkl0YyWuILSC0DsxgAEVqMRTJR8d0StjewtaRI1jjR1e0HgurUDEgnL4VY0IIKzXU8GVj2hzBF1cZNDWhc5lQciNID0WZrqd1bGtaAf4ZzDSg7TmszpvLTipxCBC7YaOcepEQ0Wj8NXUrXBpphXzxSLrnf1M2A03ufRuiyuMukO3SuW8qdQgiLfZ5JaEMLT1UzO0W5vDNHInOhSrrukdp0jEYIjAFGAjRkBPdNCAATjirChBCWi6nlloB+8c4NLHODakhtMNxGSkrTZGmJzA1tNE0boilaGlBkMUyhQQkt0OIgDWxt0YnB1Y2uGkWRjFuFSS04rQ+65i2OjQDFE3R0n46ekHOpQHY0NxpmrEhUQVrul8hcCCA60GStcQOo0Q70dRYs9gmIaXt7fWyOdQj8UJaD6n5qeQgrcFzyt0WAdjq3HPuvfCWOb5aVD6lO3TZHtkqYwxohDO6wGoLa4tOIwJxxUuhALCysKDtVyarDwY+W1OpK5NVh4MfLanVpl//2Q==">
            <a:extLst>
              <a:ext uri="{FF2B5EF4-FFF2-40B4-BE49-F238E27FC236}">
                <a16:creationId xmlns:a16="http://schemas.microsoft.com/office/drawing/2014/main" id="{596C2AEB-9D67-4187-9816-C064710893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3E37413-CA05-47BE-A520-B23C6D048F17}"/>
              </a:ext>
            </a:extLst>
          </p:cNvPr>
          <p:cNvSpPr/>
          <p:nvPr/>
        </p:nvSpPr>
        <p:spPr>
          <a:xfrm>
            <a:off x="170744" y="1338848"/>
            <a:ext cx="3447829" cy="1406821"/>
          </a:xfrm>
          <a:prstGeom prst="cloud">
            <a:avLst/>
          </a:prstGeom>
          <a:solidFill>
            <a:srgbClr val="FF00FF"/>
          </a:solidFill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Brunner Scaffolding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8036BF7-9A0D-48FD-ADF5-76AA71FA40F5}"/>
              </a:ext>
            </a:extLst>
          </p:cNvPr>
          <p:cNvSpPr/>
          <p:nvPr/>
        </p:nvSpPr>
        <p:spPr>
          <a:xfrm>
            <a:off x="213905" y="4209900"/>
            <a:ext cx="2513012" cy="630238"/>
          </a:xfrm>
          <a:prstGeom prst="flowChartConnector">
            <a:avLst/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simplifying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5237A67-1117-46B5-83E7-781A69728C75}"/>
              </a:ext>
            </a:extLst>
          </p:cNvPr>
          <p:cNvSpPr/>
          <p:nvPr/>
        </p:nvSpPr>
        <p:spPr>
          <a:xfrm>
            <a:off x="3326882" y="4340778"/>
            <a:ext cx="2975444" cy="813911"/>
          </a:xfrm>
          <a:prstGeom prst="flowChartConnector">
            <a:avLst/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manageable steps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0271CB5-1AA1-484E-B969-39618E5D810D}"/>
              </a:ext>
            </a:extLst>
          </p:cNvPr>
          <p:cNvSpPr/>
          <p:nvPr/>
        </p:nvSpPr>
        <p:spPr>
          <a:xfrm>
            <a:off x="4590399" y="3156545"/>
            <a:ext cx="2810902" cy="830997"/>
          </a:xfrm>
          <a:prstGeom prst="flowChartConnector">
            <a:avLst/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keep on task / track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FD8EB37-73F8-4D29-8F0C-FEF49D3E9E87}"/>
              </a:ext>
            </a:extLst>
          </p:cNvPr>
          <p:cNvSpPr/>
          <p:nvPr/>
        </p:nvSpPr>
        <p:spPr>
          <a:xfrm>
            <a:off x="5432658" y="1441667"/>
            <a:ext cx="2765425" cy="825415"/>
          </a:xfrm>
          <a:prstGeom prst="flowChartConnector">
            <a:avLst/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suggest alternatives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3C1A1-5A88-4D68-B562-D9132379225A}"/>
              </a:ext>
            </a:extLst>
          </p:cNvPr>
          <p:cNvCxnSpPr>
            <a:cxnSpLocks/>
          </p:cNvCxnSpPr>
          <p:nvPr/>
        </p:nvCxnSpPr>
        <p:spPr>
          <a:xfrm flipH="1">
            <a:off x="1477782" y="2745669"/>
            <a:ext cx="1" cy="1366663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C45570-943A-4228-B1E7-F09C2A9A1321}"/>
              </a:ext>
            </a:extLst>
          </p:cNvPr>
          <p:cNvCxnSpPr>
            <a:cxnSpLocks/>
          </p:cNvCxnSpPr>
          <p:nvPr/>
        </p:nvCxnSpPr>
        <p:spPr>
          <a:xfrm>
            <a:off x="2932228" y="2615756"/>
            <a:ext cx="1271937" cy="1725022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2CA02-6E0B-4396-85A5-3FE3AD6FCFEB}"/>
              </a:ext>
            </a:extLst>
          </p:cNvPr>
          <p:cNvCxnSpPr>
            <a:cxnSpLocks/>
          </p:cNvCxnSpPr>
          <p:nvPr/>
        </p:nvCxnSpPr>
        <p:spPr>
          <a:xfrm>
            <a:off x="3654219" y="2168082"/>
            <a:ext cx="1778439" cy="988463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2B0BE6-D302-4750-8A19-50AA0A80EE98}"/>
              </a:ext>
            </a:extLst>
          </p:cNvPr>
          <p:cNvCxnSpPr>
            <a:cxnSpLocks/>
          </p:cNvCxnSpPr>
          <p:nvPr/>
        </p:nvCxnSpPr>
        <p:spPr>
          <a:xfrm flipV="1">
            <a:off x="3618573" y="1835365"/>
            <a:ext cx="1681469" cy="39982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Cartoon Kids by leogg - Made originally ...">
            <a:extLst>
              <a:ext uri="{FF2B5EF4-FFF2-40B4-BE49-F238E27FC236}">
                <a16:creationId xmlns:a16="http://schemas.microsoft.com/office/drawing/2014/main" id="{246C3E16-848F-462A-8128-69C63B4D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20" y="5621229"/>
            <a:ext cx="32702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EA7680-C0EC-44FE-A30C-E13B08A81BF9}"/>
              </a:ext>
            </a:extLst>
          </p:cNvPr>
          <p:cNvSpPr txBox="1"/>
          <p:nvPr/>
        </p:nvSpPr>
        <p:spPr>
          <a:xfrm>
            <a:off x="7874810" y="2856407"/>
            <a:ext cx="2982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Adult-supported </a:t>
            </a:r>
          </a:p>
          <a:p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   child-centredness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73C6D9-B7B5-43F5-9BCC-1D462C1A7D09}"/>
              </a:ext>
            </a:extLst>
          </p:cNvPr>
          <p:cNvSpPr/>
          <p:nvPr/>
        </p:nvSpPr>
        <p:spPr>
          <a:xfrm>
            <a:off x="7502257" y="3839929"/>
            <a:ext cx="3956890" cy="1798194"/>
          </a:xfrm>
          <a:prstGeom prst="roundRect">
            <a:avLst/>
          </a:prstGeom>
          <a:solidFill>
            <a:srgbClr val="FF0066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Offer experiences, opportunities &amp; interactions that match &amp; then challenge the level of competence &amp; maturity of a child</a:t>
            </a:r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</p:txBody>
      </p:sp>
      <p:pic>
        <p:nvPicPr>
          <p:cNvPr id="20" name="Picture 2" descr="Image result for thinking child  clipart">
            <a:extLst>
              <a:ext uri="{FF2B5EF4-FFF2-40B4-BE49-F238E27FC236}">
                <a16:creationId xmlns:a16="http://schemas.microsoft.com/office/drawing/2014/main" id="{421497FC-36B0-42CE-83B6-9EAA3DCA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22" y="69277"/>
            <a:ext cx="2163584" cy="17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409" y="6055938"/>
            <a:ext cx="904725" cy="802061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496" y="6209897"/>
            <a:ext cx="1433947" cy="620630"/>
          </a:xfrm>
          <a:prstGeom prst="rect">
            <a:avLst/>
          </a:prstGeom>
        </p:spPr>
      </p:pic>
      <p:pic>
        <p:nvPicPr>
          <p:cNvPr id="4" name="Picture 2" descr="Image result for shrug clipart">
            <a:extLst>
              <a:ext uri="{FF2B5EF4-FFF2-40B4-BE49-F238E27FC236}">
                <a16:creationId xmlns:a16="http://schemas.microsoft.com/office/drawing/2014/main" id="{46A9B80E-A7FB-4457-9F85-9AA8C977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81" y="2139765"/>
            <a:ext cx="2610873" cy="19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9A459B-CE8E-42E3-963E-03FC74411883}"/>
              </a:ext>
            </a:extLst>
          </p:cNvPr>
          <p:cNvSpPr/>
          <p:nvPr/>
        </p:nvSpPr>
        <p:spPr>
          <a:xfrm>
            <a:off x="3230357" y="56613"/>
            <a:ext cx="53561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Practically,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what can we do?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30571-EF84-42B4-8A97-99470AAEBABC}"/>
              </a:ext>
            </a:extLst>
          </p:cNvPr>
          <p:cNvSpPr/>
          <p:nvPr/>
        </p:nvSpPr>
        <p:spPr>
          <a:xfrm>
            <a:off x="511602" y="1656357"/>
            <a:ext cx="1753296" cy="57425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Simplifying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58BE9-C6B7-425E-829E-2FFB9840E295}"/>
              </a:ext>
            </a:extLst>
          </p:cNvPr>
          <p:cNvSpPr/>
          <p:nvPr/>
        </p:nvSpPr>
        <p:spPr>
          <a:xfrm>
            <a:off x="511602" y="4438875"/>
            <a:ext cx="2037694" cy="6546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Manageable steps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7E1CF-5F70-452F-9FB3-C5DB742F5F32}"/>
              </a:ext>
            </a:extLst>
          </p:cNvPr>
          <p:cNvSpPr/>
          <p:nvPr/>
        </p:nvSpPr>
        <p:spPr>
          <a:xfrm>
            <a:off x="6283155" y="4545048"/>
            <a:ext cx="1861422" cy="57425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Keep on task / track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29E5E-0E59-412B-9D27-5B9695CB941A}"/>
              </a:ext>
            </a:extLst>
          </p:cNvPr>
          <p:cNvSpPr/>
          <p:nvPr/>
        </p:nvSpPr>
        <p:spPr>
          <a:xfrm>
            <a:off x="7586973" y="2156123"/>
            <a:ext cx="2470945" cy="65462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Suggest alternatives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D7B434F-17E6-4D1F-B395-EE0A7DAAD2CE}"/>
              </a:ext>
            </a:extLst>
          </p:cNvPr>
          <p:cNvSpPr/>
          <p:nvPr/>
        </p:nvSpPr>
        <p:spPr>
          <a:xfrm rot="21082128">
            <a:off x="743843" y="2356967"/>
            <a:ext cx="2674597" cy="557431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D3ADD95-C200-4F17-85AF-380014CBBAFD}"/>
              </a:ext>
            </a:extLst>
          </p:cNvPr>
          <p:cNvSpPr/>
          <p:nvPr/>
        </p:nvSpPr>
        <p:spPr>
          <a:xfrm rot="21069438">
            <a:off x="1090083" y="5237053"/>
            <a:ext cx="2349629" cy="890634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Staged input 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C03ECD-2867-490E-823D-813B2DD0E171}"/>
              </a:ext>
            </a:extLst>
          </p:cNvPr>
          <p:cNvSpPr/>
          <p:nvPr/>
        </p:nvSpPr>
        <p:spPr>
          <a:xfrm rot="579661">
            <a:off x="4856714" y="5203200"/>
            <a:ext cx="3841084" cy="1452629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management –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reminders / monitor &amp; praise 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4E2FA607-0B6F-4D55-A699-7320046BE2F6}"/>
              </a:ext>
            </a:extLst>
          </p:cNvPr>
          <p:cNvSpPr/>
          <p:nvPr/>
        </p:nvSpPr>
        <p:spPr>
          <a:xfrm rot="21209194">
            <a:off x="9058722" y="2696146"/>
            <a:ext cx="2744606" cy="725903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input / language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786A0-53A4-4134-B8C1-49EB60635B3C}"/>
              </a:ext>
            </a:extLst>
          </p:cNvPr>
          <p:cNvSpPr txBox="1"/>
          <p:nvPr/>
        </p:nvSpPr>
        <p:spPr>
          <a:xfrm>
            <a:off x="8779844" y="3621191"/>
            <a:ext cx="2894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What about doing / trying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Have you tried / thought about…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What are the others doing?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How have you done this before?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CC772-55D8-4AC1-8A4F-FD209C98EC1F}"/>
              </a:ext>
            </a:extLst>
          </p:cNvPr>
          <p:cNvSpPr txBox="1"/>
          <p:nvPr/>
        </p:nvSpPr>
        <p:spPr>
          <a:xfrm>
            <a:off x="1188712" y="3059098"/>
            <a:ext cx="272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KISS = 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Keep it short &amp; simple </a:t>
            </a:r>
          </a:p>
        </p:txBody>
      </p:sp>
    </p:spTree>
    <p:extLst>
      <p:ext uri="{BB962C8B-B14F-4D97-AF65-F5344CB8AC3E}">
        <p14:creationId xmlns:p14="http://schemas.microsoft.com/office/powerpoint/2010/main" val="28476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7" name="Picture 2" descr="Image result for What next   clipart">
            <a:extLst>
              <a:ext uri="{FF2B5EF4-FFF2-40B4-BE49-F238E27FC236}">
                <a16:creationId xmlns:a16="http://schemas.microsoft.com/office/drawing/2014/main" id="{DC97A826-606E-4F40-A6D9-9092C2189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" b="10983"/>
          <a:stretch/>
        </p:blipFill>
        <p:spPr bwMode="auto">
          <a:xfrm>
            <a:off x="352865" y="192598"/>
            <a:ext cx="3473547" cy="2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C9B796-D6FE-436A-A163-E3441C417AAB}"/>
              </a:ext>
            </a:extLst>
          </p:cNvPr>
          <p:cNvSpPr/>
          <p:nvPr/>
        </p:nvSpPr>
        <p:spPr>
          <a:xfrm>
            <a:off x="3605766" y="2791409"/>
            <a:ext cx="44454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look at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L1 acquisition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4" descr="Image result for thinking child  clipart">
            <a:extLst>
              <a:ext uri="{FF2B5EF4-FFF2-40B4-BE49-F238E27FC236}">
                <a16:creationId xmlns:a16="http://schemas.microsoft.com/office/drawing/2014/main" id="{9386C20A-4565-40FC-82B5-D168A936C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38" y="3560959"/>
            <a:ext cx="3138600" cy="19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AutoShape 5" descr="data:image/jpeg;base64,/9j/4AAQSkZJRgABAQAAAQABAAD/2wCEAAkGBhMSDxQSEhQSFRAWEhgTGBUVEhcXGhkeFRIWFBUYFBcZGyYfGxskGRIWHy8sIycpLCwsFR4xQTAqNSYrLCkBCQoKDQwMFA0MFCkYFBgpKSkpKSkpKSkpKSkpKSkpKSkpKSkpKSkpKSkpKSkpKSkpKSkpKSkpKSkpKSkpKSkpKf/AABEIAKAAwAMBIgACEQEDEQH/xAAbAAACAgMBAAAAAAAAAAAAAAAABAUGAQMHAv/EAD8QAAEDAQQGCAMGBQQDAAAAAAEAAgMRBAUhMRI0QVFzswYTIjJhcYGRUrHRFiNCcqGyFDNT4fBiksHiosLS/8QAFgEBAQEAAAAAAAAAAAAAAAAAAAEC/8QAFhEBAQEAAAAAAAAAAAAAAAAAABEB/9oADAMBAAIRAxEAPwDdfGsz8eXmuSibvjWZ+PLzXJRZaCEIQCEIQCEIQCEIQCEjet7MgZV2Lj3W7T/ZK3Df4mGi6glGzY7xagmEIQgEIQgEIQgEIQgFhZWEHark1WHgx8tqdSVyarDwY+W1OrTLil8azPx5ea5KJu+NZn48vNclFloIQhAIQhAIQvMjA4EGtCKYEj9Rig02q3xxir3tb5nH0GahLX0zYDSNhcK4knR9hn7qPvrow9hL46vZmRm4efxBQtnszpHBrAXOOwKiUvKyGas8TjI38TT32eBHw+S03bdbnDrXO6qJpr1hzw+DeVYrj6NdSRI9xMm5poB5/F8k1fFxtnaO0Wub3fh9WoIxnTNofQscY8g6o0j4kZKasd8Qy9x4r8JwPsVRLwu2SF2i8U3EZHyKZum4JJzXux/ER+0bUF+QtFjsbYmBjS4gbXOJP6/8LeoBCEIBCEIBYWVhB2q5NVh4MfLanUlcmqw8GPltTq0y4pfGsz8eXmuSibvjWZ+PLzXJRZaCEIQCELTap9BjnULiBg0CpJ2AeqBG/L8bA2goZTk3d4u8FAfbKb4Y/Y/VeXXBap3mR4DS417TqeQAFcFvZ0KftkYPJpPzoqGLqv20zv0WtjAHedouoB75qwxWVrSS1rQ52ZAAr5rXd9gbDGGMy2naTtJTKAQhCg1z2dr26L2hzdxFVDX1eM9nxa2Mw5A6J7PgaH2U6vEsQc0tcAWkUIO1BT/tlN8MfsfqpW4+k3Wu0JAGvPdIyPhjtSc3Qo1OhIKVwDmn0qQk5eidobi3RdTHsuofStFRdkJG57U98f3rS2VvZdUUrucPP51TygEIQgFhZWEHark1WHgx8tqdSVyarDwY+W1OrTLil8azPx5ea5KJu+NZn48vNclFloIQhBVukHXWeTrInuEbziMwHbcDhjn7pWHplMO81jvQg/oaK3WmzNkYWPFWkUP9vFUG97pdA/ROLT3Xbx9VRNs6bDbEfR/1ap+77e2aMPZltG0HaCubp66L2dBJpDFpwc3ePqkHQ0LRY7YyVgew1af08CNhW9QCEIQCELzJIGglxAAFSTkEGJZQ1pc4gNAqSdirsnTVtezE4jxeB/wVGdIL+646DMIgf9x3nw3KGVgsM3TSQ91jG+dXfQLXYLVaLXKGOe4R5u0eyAPTfkoiyWR0rwxgq4/p4ncFfrquxsEei3E5udvP0QONaAKDADABZQhQCwsrCDtVyarDwY+W1OpK5NVh4MfLanVplxS+NZn48vNclE3fGsz8eXmuSiy0EIQgFgiqyhB4MQ3D2C8SRRtBLgwAYkkABbJHEAkCppgKgV9SqVf0lpcfvWObGMgMWjzIzPmqHLw6WBrqWdraVxcW96mwDd4qYui/o5xTuybWE/tO0KgrLXUNRgd6o6ghV/o5ecz2kyAGID+a40OH7kzed6v6nrLMGyDGrgaltP8AT/nkoHLwvOOFuk8+TRmfIKuR9MHGQ6bGmI/hGJHjU5qvzzue4ueS5x2krwg6NZHxSt0mBjm/lGHgRTApgQtGTW+wXP7pM4fpQB5O2gqD4O2K+WKR7mAyM0H7QHAj0Qbg0DIBZQhQCEIQCwsrCDtVyarDwY+W1OpK5NVh4MfLanVplxS+NZn48vNclE3fGsz8eXmuSiy0EIQgEIQgEIQgjbb0eglzbou+JnZPtkfZRTOijIy6R5dJG0VDGt7R86HH0VnQqOf3pfb5uyOxEMmDLDKu/wCSXsF4PhfpMNDtGw+BCsvSHo4HAyxDt5uaPxeI8fmkOj3R3rKSSD7vY34v+vzVDDbnZa2CVgMLiaOBbVp3lv8An1UlYui0MeLgZHb3Zf7RgpdrQAABQDAALKg8taAKAADcBQey9IQoBCEIBCEIBYWVhB2q5NVh4MfLanUlcmqw8GPltTq0y4pfGsz8eXmuSibvjWZ+PLzXJRZaCEIQCFB2zpZHHI5mi52iaEgildtMV7u3pPHNIIw1zSQaVpjTZgVRMoQhQCEIQCwAoCXpjG1xb1b8CRm3Yab/AAXj7ax/03+7fqqLGhQNl6WskkawMeC5wFSW7fVTygEISN7Xq2zsDnNLgXaOFNxO3yQPIVc+2sf9N/u36o+2sf8ATf7t+qosaFXPtrH/AE3+7fqnrp6QNtDy1rXNIbpY03gbPNBKrCysKDtVyarDwY+W1OpK5NVh4MfLanVplxS+NZn48vNclE3fGsz8eXmuSiy0FH35ePUwucO+ey3zO30z9FIKi9Jry62YtHcZ2R4n8R98PRUR9isjpZWsGbjnu2klYc10UlMnsd+rSpDo/eUUDnPeHFxGiKAYDbmc8lqv23RzS9ZGHAkUdUDMZHA7vkqLvd1tE0TZBtGI3EYEe6ZVO6I3loyGJx7L8R+YfUfIK4qAQhCg5pbP5r/zu/cVYLnsVkdA0ylnWY1rJQ5mmFVX7Z/Nf+d37ipW7ui7pomyB7QDXAtOw0WhOWawWMPaWFmmCNGklcdmFVNKs2Hoi6OVjzI0hrg6midisygElet1NnYGuLgA7S7NNxG0HenUKCvfYuL45f8Ax/8AlVBwoT5rqC5hJmfM/NXBZbs6KxywskL5AXNqQNGmZGFW+ClrquBkDy5rnkluj2qbwdgG5bOj+qRfk/8AYqQQCwsrCg7Vcmqw8GPltTqSuTVYeDHy2p1aZcUvjWZ+PLzXJRN3xrM/Hl5rkostEb6tD2Qu6trnPPZGiCaV24bgqTBc0znBvVvFSBUtIA8SuhucAKnAbyvD7S0Uq5oqKirgK+WKoRZ0ds4AHVNNBSprU+JxXi09G4HMcGxta4g0cK4HYc1JteDkQfI1zFR+ix1zaE6TaA0JqKDwJ2IOetuydrqiOQEGoIYcwdmCvtgtBfE1zmlriMQQRQjPA7FsdO0ZuaMAcXAZ5FDJ2nJzTnk4HLNBsQvEcod3SD5EH5Lz/EsxGkyoz7Qw2Y44KChWu7JTI8iOSmm49w/EfBXDo7EW2ZgcCHCuBFD3jsUiXitKiu6u7NeG2hpFQ5pGWDgqNiFrfO0ZuaNmLgPHagzt0dLSbo79IU98lBsQtX8WzPTZQ/62/XxXsyDDEY5YjHy3oPS5y+65qn7qTM/gO/yXQzM0fibno5jPd5o60bxnTMbBUhUKXHGW2aIOBBDcQRQjtHNPLw2VppQg1yoRjTOm9DJWuyINNxB+Sg9rCysIO1XJqsPBj5bU6krk1WHgx8tqdWmXFL41mfjy81yUTd8azPx5ea5KLLRK9oHvjDGAHSc0OqaDRBqa7caUw3pJt2OMUbHsaTHMBXB3YDq4EitKGnoppCojImvjkl0YyWuILSC0DsxgAEVqMRTJR8d0StjewtaRI1jjR1e0HgurUDEgnL4VY0IIKzXU8GVj2hzBF1cZNDWhc5lQciNID0WZrqd1bGtaAf4ZzDSg7TmszpvLTipxCBC7YaOcepEQ0Wj8NXUrXBpphXzxSLrnf1M2A03ufRuiyuMukO3SuW8qdQgiLfZ5JaEMLT1UzO0W5vDNHInOhSrrukdp0jEYIjAFGAjRkBPdNCAATjirChBCWi6nlloB+8c4NLHODakhtMNxGSkrTZGmJzA1tNE0boilaGlBkMUyhQQkt0OIgDWxt0YnB1Y2uGkWRjFuFSS04rQ+65i2OjQDFE3R0n46ekHOpQHY0NxpmrEhUQVrul8hcCCA60GStcQOo0Q70dRYs9gmIaXt7fWyOdQj8UJaD6n5qeQgrcFzyt0WAdjq3HPuvfCWOb5aVD6lO3TZHtkqYwxohDO6wGoLa4tOIwJxxUuhALCysKDtVyarDwY+W1OpK5NVh4MfLanVpl//2Q==">
            <a:extLst>
              <a:ext uri="{FF2B5EF4-FFF2-40B4-BE49-F238E27FC236}">
                <a16:creationId xmlns:a16="http://schemas.microsoft.com/office/drawing/2014/main" id="{0F359745-9AA9-40B5-82D4-A8886538A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F0FB29-3F58-4B4A-BF68-6D058B0471E8}"/>
              </a:ext>
            </a:extLst>
          </p:cNvPr>
          <p:cNvSpPr txBox="1">
            <a:spLocks/>
          </p:cNvSpPr>
          <p:nvPr/>
        </p:nvSpPr>
        <p:spPr bwMode="auto">
          <a:xfrm>
            <a:off x="84138" y="249284"/>
            <a:ext cx="5040312" cy="914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What we know  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37D3232-7832-4FF7-A054-901FCB2B0C89}"/>
              </a:ext>
            </a:extLst>
          </p:cNvPr>
          <p:cNvSpPr/>
          <p:nvPr/>
        </p:nvSpPr>
        <p:spPr>
          <a:xfrm rot="20629097">
            <a:off x="977971" y="1572244"/>
            <a:ext cx="3414713" cy="165576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 reinforcement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6F5A856-57DF-4BF0-A6C8-6FF95DBF0375}"/>
              </a:ext>
            </a:extLst>
          </p:cNvPr>
          <p:cNvSpPr/>
          <p:nvPr/>
        </p:nvSpPr>
        <p:spPr>
          <a:xfrm>
            <a:off x="5194156" y="1831267"/>
            <a:ext cx="2233612" cy="1400175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Extend</a:t>
            </a: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BE24966-97F0-4170-9B0B-3EE6F58299B4}"/>
              </a:ext>
            </a:extLst>
          </p:cNvPr>
          <p:cNvSpPr/>
          <p:nvPr/>
        </p:nvSpPr>
        <p:spPr>
          <a:xfrm>
            <a:off x="8428832" y="500453"/>
            <a:ext cx="1944687" cy="138430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Silent time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6004459-1AE4-4146-A79B-4BFC477D46E1}"/>
              </a:ext>
            </a:extLst>
          </p:cNvPr>
          <p:cNvSpPr/>
          <p:nvPr/>
        </p:nvSpPr>
        <p:spPr>
          <a:xfrm>
            <a:off x="7189216" y="2906618"/>
            <a:ext cx="2628900" cy="129540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Repetition</a:t>
            </a: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C6D92122-F6B1-4022-8E9E-A3614DB7A431}"/>
              </a:ext>
            </a:extLst>
          </p:cNvPr>
          <p:cNvSpPr/>
          <p:nvPr/>
        </p:nvSpPr>
        <p:spPr>
          <a:xfrm>
            <a:off x="1211923" y="5064147"/>
            <a:ext cx="2400300" cy="133191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Imitation</a:t>
            </a: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26A7F5B-528A-45CF-A32F-DEFCF5F2625E}"/>
              </a:ext>
            </a:extLst>
          </p:cNvPr>
          <p:cNvSpPr/>
          <p:nvPr/>
        </p:nvSpPr>
        <p:spPr>
          <a:xfrm rot="20918095">
            <a:off x="4264077" y="4853726"/>
            <a:ext cx="2451916" cy="1645435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rhythms, rhymes &amp; songs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6E39346-2C31-4FBA-A52B-CAE8540FED7E}"/>
              </a:ext>
            </a:extLst>
          </p:cNvPr>
          <p:cNvSpPr/>
          <p:nvPr/>
        </p:nvSpPr>
        <p:spPr>
          <a:xfrm>
            <a:off x="7565950" y="4690207"/>
            <a:ext cx="2160588" cy="106735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Context</a:t>
            </a: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14" name="Picture 14" descr="Log in | Register Upload Clipart">
            <a:extLst>
              <a:ext uri="{FF2B5EF4-FFF2-40B4-BE49-F238E27FC236}">
                <a16:creationId xmlns:a16="http://schemas.microsoft.com/office/drawing/2014/main" id="{FE35A896-581B-4781-A68C-993563023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398838"/>
            <a:ext cx="125412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College, University, Trade School, and Military Day">
            <a:extLst>
              <a:ext uri="{FF2B5EF4-FFF2-40B4-BE49-F238E27FC236}">
                <a16:creationId xmlns:a16="http://schemas.microsoft.com/office/drawing/2014/main" id="{1CB59A50-6166-4081-8D8A-B2027A96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8140">
            <a:off x="430602" y="3791323"/>
            <a:ext cx="1620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MEDIUM IMAGE (PNG)">
            <a:extLst>
              <a:ext uri="{FF2B5EF4-FFF2-40B4-BE49-F238E27FC236}">
                <a16:creationId xmlns:a16="http://schemas.microsoft.com/office/drawing/2014/main" id="{DDE02565-9EB0-4B8B-9F0E-B7B153BB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2538">
            <a:off x="10430487" y="2293843"/>
            <a:ext cx="1225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Posted by 'Funlayo on Friday, October 9, 2009 Under: Reflection">
            <a:extLst>
              <a:ext uri="{FF2B5EF4-FFF2-40B4-BE49-F238E27FC236}">
                <a16:creationId xmlns:a16="http://schemas.microsoft.com/office/drawing/2014/main" id="{18BF9DFE-A4C4-4E2A-B5B4-EA98C686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609">
            <a:off x="6933262" y="540780"/>
            <a:ext cx="9890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9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057FCA-B2ED-491B-A949-526B5C5D9317}"/>
              </a:ext>
            </a:extLst>
          </p:cNvPr>
          <p:cNvSpPr txBox="1">
            <a:spLocks/>
          </p:cNvSpPr>
          <p:nvPr/>
        </p:nvSpPr>
        <p:spPr bwMode="auto">
          <a:xfrm>
            <a:off x="1658938" y="133350"/>
            <a:ext cx="6426200" cy="914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What we do, say &amp; feel </a:t>
            </a:r>
            <a:r>
              <a:rPr lang="en-US" sz="1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(sometimes)</a:t>
            </a:r>
          </a:p>
        </p:txBody>
      </p:sp>
      <p:sp>
        <p:nvSpPr>
          <p:cNvPr id="6" name="Explosion 2 1">
            <a:extLst>
              <a:ext uri="{FF2B5EF4-FFF2-40B4-BE49-F238E27FC236}">
                <a16:creationId xmlns:a16="http://schemas.microsoft.com/office/drawing/2014/main" id="{F690F7BA-5F9C-448F-AD8E-F7C8121CDAF4}"/>
              </a:ext>
            </a:extLst>
          </p:cNvPr>
          <p:cNvSpPr/>
          <p:nvPr/>
        </p:nvSpPr>
        <p:spPr>
          <a:xfrm rot="20203141">
            <a:off x="150146" y="1148714"/>
            <a:ext cx="3240088" cy="2017712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insist on full sentences </a:t>
            </a:r>
          </a:p>
        </p:txBody>
      </p:sp>
      <p:sp>
        <p:nvSpPr>
          <p:cNvPr id="7" name="Explosion 2 2">
            <a:extLst>
              <a:ext uri="{FF2B5EF4-FFF2-40B4-BE49-F238E27FC236}">
                <a16:creationId xmlns:a16="http://schemas.microsoft.com/office/drawing/2014/main" id="{3B2DD066-E92C-4525-A095-EC5A5018B42F}"/>
              </a:ext>
            </a:extLst>
          </p:cNvPr>
          <p:cNvSpPr/>
          <p:nvPr/>
        </p:nvSpPr>
        <p:spPr>
          <a:xfrm>
            <a:off x="4849665" y="815566"/>
            <a:ext cx="3137157" cy="2163584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“We’ve done that!!”</a:t>
            </a:r>
          </a:p>
        </p:txBody>
      </p:sp>
      <p:sp>
        <p:nvSpPr>
          <p:cNvPr id="8" name="Explosion 2 4">
            <a:extLst>
              <a:ext uri="{FF2B5EF4-FFF2-40B4-BE49-F238E27FC236}">
                <a16:creationId xmlns:a16="http://schemas.microsoft.com/office/drawing/2014/main" id="{DA76E61D-EBA6-4875-8FCD-59049EC8A577}"/>
              </a:ext>
            </a:extLst>
          </p:cNvPr>
          <p:cNvSpPr/>
          <p:nvPr/>
        </p:nvSpPr>
        <p:spPr>
          <a:xfrm rot="1263287">
            <a:off x="8197944" y="407944"/>
            <a:ext cx="3584575" cy="2217184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“Imagine you’re in a shop…” </a:t>
            </a:r>
          </a:p>
        </p:txBody>
      </p:sp>
      <p:sp>
        <p:nvSpPr>
          <p:cNvPr id="9" name="Explosion 2 5">
            <a:extLst>
              <a:ext uri="{FF2B5EF4-FFF2-40B4-BE49-F238E27FC236}">
                <a16:creationId xmlns:a16="http://schemas.microsoft.com/office/drawing/2014/main" id="{7EDA80DD-CB65-4942-90F2-E1798AF8F7F8}"/>
              </a:ext>
            </a:extLst>
          </p:cNvPr>
          <p:cNvSpPr/>
          <p:nvPr/>
        </p:nvSpPr>
        <p:spPr>
          <a:xfrm rot="905323">
            <a:off x="127264" y="3963969"/>
            <a:ext cx="3835397" cy="2667283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Insist / force instant production </a:t>
            </a:r>
          </a:p>
        </p:txBody>
      </p:sp>
      <p:sp>
        <p:nvSpPr>
          <p:cNvPr id="10" name="Explosion 2 6">
            <a:extLst>
              <a:ext uri="{FF2B5EF4-FFF2-40B4-BE49-F238E27FC236}">
                <a16:creationId xmlns:a16="http://schemas.microsoft.com/office/drawing/2014/main" id="{A2DB2F84-10CE-4080-A56C-3F015FCAE05D}"/>
              </a:ext>
            </a:extLst>
          </p:cNvPr>
          <p:cNvSpPr/>
          <p:nvPr/>
        </p:nvSpPr>
        <p:spPr>
          <a:xfrm rot="770978">
            <a:off x="2347185" y="1894194"/>
            <a:ext cx="2924175" cy="2233613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“In English, please” </a:t>
            </a:r>
          </a:p>
        </p:txBody>
      </p:sp>
      <p:sp>
        <p:nvSpPr>
          <p:cNvPr id="11" name="Explosion 2 7">
            <a:extLst>
              <a:ext uri="{FF2B5EF4-FFF2-40B4-BE49-F238E27FC236}">
                <a16:creationId xmlns:a16="http://schemas.microsoft.com/office/drawing/2014/main" id="{E7586E09-74F5-4334-A211-15C5C5849EBA}"/>
              </a:ext>
            </a:extLst>
          </p:cNvPr>
          <p:cNvSpPr/>
          <p:nvPr/>
        </p:nvSpPr>
        <p:spPr>
          <a:xfrm rot="20569591">
            <a:off x="7751572" y="2707946"/>
            <a:ext cx="3616325" cy="3013075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Start &amp; end the class differently every time </a:t>
            </a:r>
          </a:p>
        </p:txBody>
      </p:sp>
      <p:sp>
        <p:nvSpPr>
          <p:cNvPr id="12" name="Explosion 2 8">
            <a:extLst>
              <a:ext uri="{FF2B5EF4-FFF2-40B4-BE49-F238E27FC236}">
                <a16:creationId xmlns:a16="http://schemas.microsoft.com/office/drawing/2014/main" id="{84398D42-9C53-4716-911E-68413A7F6575}"/>
              </a:ext>
            </a:extLst>
          </p:cNvPr>
          <p:cNvSpPr/>
          <p:nvPr/>
        </p:nvSpPr>
        <p:spPr>
          <a:xfrm rot="20228444">
            <a:off x="3187617" y="3979790"/>
            <a:ext cx="3527425" cy="1339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“</a:t>
            </a:r>
            <a:r>
              <a:rPr lang="en-GB" sz="2000" dirty="0" err="1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Shhhhhh</a:t>
            </a:r>
            <a:r>
              <a:rPr lang="en-GB" sz="200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”</a:t>
            </a:r>
          </a:p>
        </p:txBody>
      </p:sp>
      <p:sp>
        <p:nvSpPr>
          <p:cNvPr id="13" name="Explosion 2 9">
            <a:extLst>
              <a:ext uri="{FF2B5EF4-FFF2-40B4-BE49-F238E27FC236}">
                <a16:creationId xmlns:a16="http://schemas.microsoft.com/office/drawing/2014/main" id="{6142D7D1-B9E4-43A4-A2BA-ECD923508EE5}"/>
              </a:ext>
            </a:extLst>
          </p:cNvPr>
          <p:cNvSpPr/>
          <p:nvPr/>
        </p:nvSpPr>
        <p:spPr>
          <a:xfrm>
            <a:off x="6209743" y="3255525"/>
            <a:ext cx="1973263" cy="1712912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“Ok, fine”</a:t>
            </a:r>
          </a:p>
        </p:txBody>
      </p:sp>
      <p:pic>
        <p:nvPicPr>
          <p:cNvPr id="14" name="Picture 2" descr="Image result for confused child  clipart">
            <a:extLst>
              <a:ext uri="{FF2B5EF4-FFF2-40B4-BE49-F238E27FC236}">
                <a16:creationId xmlns:a16="http://schemas.microsoft.com/office/drawing/2014/main" id="{9BF456A8-9008-4BE4-8938-74F6F0191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95" y="5074650"/>
            <a:ext cx="1737044" cy="17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4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A86163-6C7F-4B3B-A73B-676866B8845B}"/>
              </a:ext>
            </a:extLst>
          </p:cNvPr>
          <p:cNvSpPr/>
          <p:nvPr/>
        </p:nvSpPr>
        <p:spPr>
          <a:xfrm>
            <a:off x="1074686" y="0"/>
            <a:ext cx="288412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And…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6825A-7EF4-4B53-82A1-32437841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4" y="476689"/>
            <a:ext cx="251936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99ACE3D-2BB3-4E0F-B032-6B2820D3865F}"/>
              </a:ext>
            </a:extLst>
          </p:cNvPr>
          <p:cNvSpPr/>
          <p:nvPr/>
        </p:nvSpPr>
        <p:spPr>
          <a:xfrm>
            <a:off x="229211" y="1653027"/>
            <a:ext cx="3881437" cy="1346200"/>
          </a:xfrm>
          <a:prstGeom prst="flowChartAlternateProcess">
            <a:avLst/>
          </a:prstGeom>
          <a:solidFill>
            <a:srgbClr val="0EE4F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Transitions in a day / week </a:t>
            </a:r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– what do you know about them?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BF792E9-C6C8-4BD2-83B1-B54A2E7C84B9}"/>
              </a:ext>
            </a:extLst>
          </p:cNvPr>
          <p:cNvSpPr/>
          <p:nvPr/>
        </p:nvSpPr>
        <p:spPr>
          <a:xfrm>
            <a:off x="608807" y="3485462"/>
            <a:ext cx="2505075" cy="1520825"/>
          </a:xfrm>
          <a:prstGeom prst="cloud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going to the bathroom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F92BDDC-B5DD-4639-BD03-ED0764555932}"/>
              </a:ext>
            </a:extLst>
          </p:cNvPr>
          <p:cNvSpPr/>
          <p:nvPr/>
        </p:nvSpPr>
        <p:spPr>
          <a:xfrm>
            <a:off x="2380678" y="5203162"/>
            <a:ext cx="2252663" cy="1119187"/>
          </a:xfrm>
          <a:prstGeom prst="cloud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waiting in line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9D2287A-6BE1-4147-AADF-091596B48EA5}"/>
              </a:ext>
            </a:extLst>
          </p:cNvPr>
          <p:cNvSpPr/>
          <p:nvPr/>
        </p:nvSpPr>
        <p:spPr>
          <a:xfrm>
            <a:off x="5372999" y="5166649"/>
            <a:ext cx="2684462" cy="1192212"/>
          </a:xfrm>
          <a:prstGeom prst="cloud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waiting to eat / drink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17F37D6-22F1-403A-B622-76E2749C2D52}"/>
              </a:ext>
            </a:extLst>
          </p:cNvPr>
          <p:cNvSpPr/>
          <p:nvPr/>
        </p:nvSpPr>
        <p:spPr>
          <a:xfrm>
            <a:off x="4439550" y="2985975"/>
            <a:ext cx="2879725" cy="1520825"/>
          </a:xfrm>
          <a:prstGeom prst="cloud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waiting to speak / be heard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9A35C0-5CEE-4BB3-BC49-8ADE2C39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761" y="3469661"/>
            <a:ext cx="14795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C2FC2835-C312-40A8-9063-4D98066393AE}"/>
              </a:ext>
            </a:extLst>
          </p:cNvPr>
          <p:cNvSpPr/>
          <p:nvPr/>
        </p:nvSpPr>
        <p:spPr>
          <a:xfrm>
            <a:off x="7522090" y="1347946"/>
            <a:ext cx="2684463" cy="1849438"/>
          </a:xfrm>
          <a:prstGeom prst="cloud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bidding for attention </a:t>
            </a:r>
          </a:p>
        </p:txBody>
      </p:sp>
    </p:spTree>
    <p:extLst>
      <p:ext uri="{BB962C8B-B14F-4D97-AF65-F5344CB8AC3E}">
        <p14:creationId xmlns:p14="http://schemas.microsoft.com/office/powerpoint/2010/main" val="28184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4" name="Picture 2" descr="Image result for remember clipart">
            <a:extLst>
              <a:ext uri="{FF2B5EF4-FFF2-40B4-BE49-F238E27FC236}">
                <a16:creationId xmlns:a16="http://schemas.microsoft.com/office/drawing/2014/main" id="{72EAB4C5-9BF6-49D7-B4EE-33932DBA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70" y="63817"/>
            <a:ext cx="3934265" cy="19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FF3E2BC-2E2C-43ED-BF28-7EE8200F22F0}"/>
              </a:ext>
            </a:extLst>
          </p:cNvPr>
          <p:cNvSpPr/>
          <p:nvPr/>
        </p:nvSpPr>
        <p:spPr>
          <a:xfrm>
            <a:off x="211016" y="844062"/>
            <a:ext cx="3291840" cy="2250831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Start point = what children can do &amp; what they can nearly do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91DA32B-434E-4D99-B5D3-300C262EB4E6}"/>
              </a:ext>
            </a:extLst>
          </p:cNvPr>
          <p:cNvSpPr/>
          <p:nvPr/>
        </p:nvSpPr>
        <p:spPr>
          <a:xfrm>
            <a:off x="4135087" y="4528239"/>
            <a:ext cx="3648222" cy="2000545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Childhood is more than a preparation for the future.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0937EA4-866B-4D34-85F5-46B5DF66F43F}"/>
              </a:ext>
            </a:extLst>
          </p:cNvPr>
          <p:cNvSpPr/>
          <p:nvPr/>
        </p:nvSpPr>
        <p:spPr>
          <a:xfrm>
            <a:off x="5959198" y="1921963"/>
            <a:ext cx="4255478" cy="23622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 we make children ready for schools or should schools be made ready for children?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7C17966-6380-4563-A17B-663FA7F50408}"/>
              </a:ext>
            </a:extLst>
          </p:cNvPr>
          <p:cNvSpPr/>
          <p:nvPr/>
        </p:nvSpPr>
        <p:spPr>
          <a:xfrm>
            <a:off x="722546" y="3637962"/>
            <a:ext cx="3160541" cy="1617785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Learning = holistic &amp; interconnected</a:t>
            </a:r>
          </a:p>
        </p:txBody>
      </p:sp>
      <p:pic>
        <p:nvPicPr>
          <p:cNvPr id="10" name="Picture 4" descr="Image result for flower clipart">
            <a:extLst>
              <a:ext uri="{FF2B5EF4-FFF2-40B4-BE49-F238E27FC236}">
                <a16:creationId xmlns:a16="http://schemas.microsoft.com/office/drawing/2014/main" id="{25A03038-209E-46B1-9589-EF05A970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55" y="3321440"/>
            <a:ext cx="1571011" cy="22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1026" name="Picture 2" descr="Clipart For Second Language Learning | Free Images at Clker.com - vector clip  art online, royalty free &amp;amp; public domain">
            <a:extLst>
              <a:ext uri="{FF2B5EF4-FFF2-40B4-BE49-F238E27FC236}">
                <a16:creationId xmlns:a16="http://schemas.microsoft.com/office/drawing/2014/main" id="{C6B8E84A-C21E-4B44-84CF-233B7216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8" y="84967"/>
            <a:ext cx="1953039" cy="19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94E85A-BF2F-4B5B-97DA-D19048988E72}"/>
              </a:ext>
            </a:extLst>
          </p:cNvPr>
          <p:cNvSpPr/>
          <p:nvPr/>
        </p:nvSpPr>
        <p:spPr>
          <a:xfrm>
            <a:off x="3265097" y="283680"/>
            <a:ext cx="56618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Language teachers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1028" name="Picture 4" descr="What are challenges of Microservices architecture? | by Rasheed Amir |  Medium">
            <a:extLst>
              <a:ext uri="{FF2B5EF4-FFF2-40B4-BE49-F238E27FC236}">
                <a16:creationId xmlns:a16="http://schemas.microsoft.com/office/drawing/2014/main" id="{067524E2-28C9-4B26-BCC6-71DB0CEF9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3081" r="4319" b="15205"/>
          <a:stretch/>
        </p:blipFill>
        <p:spPr bwMode="auto">
          <a:xfrm>
            <a:off x="4265536" y="3153565"/>
            <a:ext cx="3891177" cy="175432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D126D717-3D78-42B7-88A0-9C6EE7699C94}"/>
              </a:ext>
            </a:extLst>
          </p:cNvPr>
          <p:cNvSpPr/>
          <p:nvPr/>
        </p:nvSpPr>
        <p:spPr>
          <a:xfrm>
            <a:off x="228599" y="2447124"/>
            <a:ext cx="2554450" cy="1275047"/>
          </a:xfrm>
          <a:prstGeom prst="cloud">
            <a:avLst/>
          </a:prstGeom>
          <a:solidFill>
            <a:srgbClr val="FFFF00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it like for them (you)?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89AD80-18C6-4431-9CFD-0B96DACC31EE}"/>
              </a:ext>
            </a:extLst>
          </p:cNvPr>
          <p:cNvSpPr/>
          <p:nvPr/>
        </p:nvSpPr>
        <p:spPr>
          <a:xfrm>
            <a:off x="1086718" y="4030729"/>
            <a:ext cx="3304714" cy="1177376"/>
          </a:xfrm>
          <a:prstGeom prst="cloud">
            <a:avLst/>
          </a:prstGeom>
          <a:solidFill>
            <a:srgbClr val="FFFF00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they (you) normally do?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D85BC-0496-42BB-B235-4295DB969F81}"/>
              </a:ext>
            </a:extLst>
          </p:cNvPr>
          <p:cNvSpPr txBox="1"/>
          <p:nvPr/>
        </p:nvSpPr>
        <p:spPr>
          <a:xfrm>
            <a:off x="8030817" y="2445679"/>
            <a:ext cx="35383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Topic knowledge / confidence 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-specialised vocabulary &amp; expressions 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Fixed concepts of ‘level’ appropriacy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Assessment / evaluation beyond linguistic competency 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Focus on accuracy   </a:t>
            </a:r>
          </a:p>
        </p:txBody>
      </p:sp>
      <p:pic>
        <p:nvPicPr>
          <p:cNvPr id="1030" name="Picture 6" descr="When It Comes to Word Study, A Little Goes a Long Way">
            <a:extLst>
              <a:ext uri="{FF2B5EF4-FFF2-40B4-BE49-F238E27FC236}">
                <a16:creationId xmlns:a16="http://schemas.microsoft.com/office/drawing/2014/main" id="{01F82D03-469E-4052-983D-65E44800E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6293"/>
          <a:stretch/>
        </p:blipFill>
        <p:spPr bwMode="auto">
          <a:xfrm>
            <a:off x="9150718" y="172720"/>
            <a:ext cx="2910416" cy="117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7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5ACE47-A8A4-4629-8270-2B6F19555BEA}"/>
              </a:ext>
            </a:extLst>
          </p:cNvPr>
          <p:cNvSpPr/>
          <p:nvPr/>
        </p:nvSpPr>
        <p:spPr>
          <a:xfrm>
            <a:off x="3265097" y="204167"/>
            <a:ext cx="56618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Language teachers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3074" name="Picture 2" descr="3d Illustration 3d Rendering Help Support Stock Illustration 693415663">
            <a:extLst>
              <a:ext uri="{FF2B5EF4-FFF2-40B4-BE49-F238E27FC236}">
                <a16:creationId xmlns:a16="http://schemas.microsoft.com/office/drawing/2014/main" id="{525D5ACD-EFE1-4F41-A77A-FDB68D673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"/>
          <a:stretch/>
        </p:blipFill>
        <p:spPr bwMode="auto">
          <a:xfrm>
            <a:off x="296610" y="204167"/>
            <a:ext cx="2380329" cy="16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69ED676-0939-4EE5-8290-1F77A85676D6}"/>
              </a:ext>
            </a:extLst>
          </p:cNvPr>
          <p:cNvSpPr/>
          <p:nvPr/>
        </p:nvSpPr>
        <p:spPr>
          <a:xfrm>
            <a:off x="427643" y="2214903"/>
            <a:ext cx="2796208" cy="89390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Start from the topic 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A408720-EDE1-46AD-B96F-8220F2DB26DA}"/>
              </a:ext>
            </a:extLst>
          </p:cNvPr>
          <p:cNvSpPr/>
          <p:nvPr/>
        </p:nvSpPr>
        <p:spPr>
          <a:xfrm>
            <a:off x="3609484" y="3108809"/>
            <a:ext cx="2729948" cy="1280765"/>
          </a:xfrm>
          <a:prstGeom prst="homePlate">
            <a:avLst/>
          </a:prstGeom>
          <a:solidFill>
            <a:srgbClr val="FF9999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Questions to ask yourself </a:t>
            </a:r>
          </a:p>
        </p:txBody>
      </p:sp>
      <p:pic>
        <p:nvPicPr>
          <p:cNvPr id="3076" name="Picture 4" descr="Transparent Questioning Face Png - Ask Questions Clipart, Png Download ,  Transparent Png Image - PNGitem">
            <a:extLst>
              <a:ext uri="{FF2B5EF4-FFF2-40B4-BE49-F238E27FC236}">
                <a16:creationId xmlns:a16="http://schemas.microsoft.com/office/drawing/2014/main" id="{A860F4F3-0F0F-42EE-9C33-CF68A6189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3529" r="11820" b="3183"/>
          <a:stretch/>
        </p:blipFill>
        <p:spPr bwMode="auto">
          <a:xfrm>
            <a:off x="296610" y="3749192"/>
            <a:ext cx="2668475" cy="23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4CDB80-DB93-4E0D-AA5C-5656E442EE40}"/>
              </a:ext>
            </a:extLst>
          </p:cNvPr>
          <p:cNvSpPr txBox="1"/>
          <p:nvPr/>
        </p:nvSpPr>
        <p:spPr>
          <a:xfrm>
            <a:off x="6688777" y="2782956"/>
            <a:ext cx="4558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What specialised vocabulary / expressions do my learners need?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What language do they already know &amp; can be recycled?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How can I stimulate cognitive skills?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What are the cultural aspects? </a:t>
            </a:r>
          </a:p>
        </p:txBody>
      </p:sp>
    </p:spTree>
    <p:extLst>
      <p:ext uri="{BB962C8B-B14F-4D97-AF65-F5344CB8AC3E}">
        <p14:creationId xmlns:p14="http://schemas.microsoft.com/office/powerpoint/2010/main" val="13100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4751756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62" y="5972910"/>
            <a:ext cx="1761278" cy="762303"/>
          </a:xfrm>
          <a:prstGeom prst="rect">
            <a:avLst/>
          </a:prstGeom>
        </p:spPr>
      </p:pic>
      <p:pic>
        <p:nvPicPr>
          <p:cNvPr id="7" name="Picture 2" descr="Super Teacher Clipart - Clipart Suggest">
            <a:extLst>
              <a:ext uri="{FF2B5EF4-FFF2-40B4-BE49-F238E27FC236}">
                <a16:creationId xmlns:a16="http://schemas.microsoft.com/office/drawing/2014/main" id="{4F8D70E6-1E90-4A3E-8A40-7AFAE039A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6514" r="4227" b="3168"/>
          <a:stretch/>
        </p:blipFill>
        <p:spPr bwMode="auto">
          <a:xfrm>
            <a:off x="9564500" y="273950"/>
            <a:ext cx="2069813" cy="18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AD9D60-7A53-4516-B127-360C35862105}"/>
              </a:ext>
            </a:extLst>
          </p:cNvPr>
          <p:cNvSpPr/>
          <p:nvPr/>
        </p:nvSpPr>
        <p:spPr>
          <a:xfrm>
            <a:off x="3054901" y="102532"/>
            <a:ext cx="55560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B80AB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What’s does a </a:t>
            </a:r>
          </a:p>
          <a:p>
            <a:pPr algn="ctr"/>
            <a:r>
              <a:rPr lang="en-US" sz="44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B80AB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successful teacher do?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279F6-67F2-4E23-B86B-F5E8B3DCE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17"/>
          <a:stretch/>
        </p:blipFill>
        <p:spPr>
          <a:xfrm>
            <a:off x="3580350" y="3625568"/>
            <a:ext cx="3694417" cy="219354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79636912-ABAA-4EBD-BD84-7862CBAA01BE}"/>
              </a:ext>
            </a:extLst>
          </p:cNvPr>
          <p:cNvSpPr/>
          <p:nvPr/>
        </p:nvSpPr>
        <p:spPr>
          <a:xfrm>
            <a:off x="682834" y="5419788"/>
            <a:ext cx="2897516" cy="1074569"/>
          </a:xfrm>
          <a:prstGeom prst="wedgeRectCallout">
            <a:avLst>
              <a:gd name="adj1" fmla="val 67076"/>
              <a:gd name="adj2" fmla="val -67051"/>
            </a:avLst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Has clear objectives &amp; a sense of purpose!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6B6CD5F-B58B-4152-BA76-7B06EB38198A}"/>
              </a:ext>
            </a:extLst>
          </p:cNvPr>
          <p:cNvSpPr/>
          <p:nvPr/>
        </p:nvSpPr>
        <p:spPr>
          <a:xfrm>
            <a:off x="468379" y="3568813"/>
            <a:ext cx="1698046" cy="815717"/>
          </a:xfrm>
          <a:prstGeom prst="wedgeRectCallout">
            <a:avLst>
              <a:gd name="adj1" fmla="val 134373"/>
              <a:gd name="adj2" fmla="val 53445"/>
            </a:avLst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funny &amp; positive! 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7E5F124-2F45-4662-A708-32060DBC6682}"/>
              </a:ext>
            </a:extLst>
          </p:cNvPr>
          <p:cNvSpPr/>
          <p:nvPr/>
        </p:nvSpPr>
        <p:spPr>
          <a:xfrm>
            <a:off x="1317402" y="1838125"/>
            <a:ext cx="2527814" cy="1148380"/>
          </a:xfrm>
          <a:prstGeom prst="wedgeRectCallout">
            <a:avLst>
              <a:gd name="adj1" fmla="val 79844"/>
              <a:gd name="adj2" fmla="val 115966"/>
            </a:avLst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Seeks out a mentor &amp; is reflective!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A8AB568D-9B5A-4524-8EF1-EEE1FB038057}"/>
              </a:ext>
            </a:extLst>
          </p:cNvPr>
          <p:cNvSpPr/>
          <p:nvPr/>
        </p:nvSpPr>
        <p:spPr>
          <a:xfrm>
            <a:off x="6291850" y="1758753"/>
            <a:ext cx="3517612" cy="1148380"/>
          </a:xfrm>
          <a:prstGeom prst="wedgeRectCallout">
            <a:avLst>
              <a:gd name="adj1" fmla="val -41924"/>
              <a:gd name="adj2" fmla="val 101522"/>
            </a:avLst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Enjoys their work &amp; knows their subject well!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A9CA3E84-4480-4912-89A5-F84991AD6218}"/>
              </a:ext>
            </a:extLst>
          </p:cNvPr>
          <p:cNvSpPr/>
          <p:nvPr/>
        </p:nvSpPr>
        <p:spPr>
          <a:xfrm>
            <a:off x="7853088" y="4816827"/>
            <a:ext cx="2425752" cy="937210"/>
          </a:xfrm>
          <a:prstGeom prst="wedgeRectCallout">
            <a:avLst>
              <a:gd name="adj1" fmla="val -77211"/>
              <a:gd name="adj2" fmla="val -6406"/>
            </a:avLst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Sets high expectations !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6234D352-C0F1-499D-8F4F-BB783FE39AF2}"/>
              </a:ext>
            </a:extLst>
          </p:cNvPr>
          <p:cNvSpPr/>
          <p:nvPr/>
        </p:nvSpPr>
        <p:spPr>
          <a:xfrm>
            <a:off x="8352473" y="3269040"/>
            <a:ext cx="3281840" cy="1148380"/>
          </a:xfrm>
          <a:prstGeom prst="wedgeRectCallout">
            <a:avLst>
              <a:gd name="adj1" fmla="val -74076"/>
              <a:gd name="adj2" fmla="val -4579"/>
            </a:avLst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Sees the whole learner &amp; adapts to their needs!</a:t>
            </a:r>
          </a:p>
        </p:txBody>
      </p:sp>
    </p:spTree>
    <p:extLst>
      <p:ext uri="{BB962C8B-B14F-4D97-AF65-F5344CB8AC3E}">
        <p14:creationId xmlns:p14="http://schemas.microsoft.com/office/powerpoint/2010/main" val="8729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14" y="304049"/>
            <a:ext cx="1761278" cy="762303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70" y="276109"/>
            <a:ext cx="749247" cy="6642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AE1AFA-617A-4E56-9D35-5FEE50C9F390}"/>
              </a:ext>
            </a:extLst>
          </p:cNvPr>
          <p:cNvSpPr/>
          <p:nvPr/>
        </p:nvSpPr>
        <p:spPr>
          <a:xfrm>
            <a:off x="0" y="194666"/>
            <a:ext cx="85690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Language teachers 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083AB-9F1C-4810-9EDB-DC67E75270A1}"/>
              </a:ext>
            </a:extLst>
          </p:cNvPr>
          <p:cNvSpPr/>
          <p:nvPr/>
        </p:nvSpPr>
        <p:spPr>
          <a:xfrm>
            <a:off x="873156" y="1721661"/>
            <a:ext cx="5102086" cy="486962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i="0" dirty="0">
                <a:solidFill>
                  <a:srgbClr val="22222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1. Describe and Draw</a:t>
            </a:r>
          </a:p>
          <a:p>
            <a:pPr algn="l"/>
            <a:r>
              <a:rPr lang="en-GB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main objective of this activity is to spark active listening in the target language. You’ll be giving your students direct instructions that they’ll use to create a piece of artwork, though they don’t know what the final image is supposed to look like until the end. This activity is easily adaptable to classes of any proficiency level.</a:t>
            </a:r>
          </a:p>
          <a:p>
            <a:pPr algn="l"/>
            <a:r>
              <a:rPr lang="en-GB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You’ll need: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Paper, </a:t>
            </a:r>
            <a:r>
              <a:rPr lang="en-GB" i="0" dirty="0" err="1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colored</a:t>
            </a:r>
            <a:r>
              <a:rPr lang="en-GB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pencils and erasers for every student.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 image of a work of art that’s big enough to display in the front of your class.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u="sng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 list of instructions for how to recreate this image, which you’ll read one-by-one.</a:t>
            </a:r>
          </a:p>
        </p:txBody>
      </p:sp>
      <p:pic>
        <p:nvPicPr>
          <p:cNvPr id="4098" name="Picture 2" descr="The Son of Man - Wikipedia">
            <a:extLst>
              <a:ext uri="{FF2B5EF4-FFF2-40B4-BE49-F238E27FC236}">
                <a16:creationId xmlns:a16="http://schemas.microsoft.com/office/drawing/2014/main" id="{96D17D81-4F5E-4C69-B5FA-7D6D0BCA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28" y="1342884"/>
            <a:ext cx="2671555" cy="35623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78CBE-ACA7-403A-A906-C39D89CE69C1}"/>
              </a:ext>
            </a:extLst>
          </p:cNvPr>
          <p:cNvSpPr txBox="1"/>
          <p:nvPr/>
        </p:nvSpPr>
        <p:spPr>
          <a:xfrm>
            <a:off x="251792" y="1142829"/>
            <a:ext cx="2438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Let’s try it out!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97C621-3F7E-4F37-876C-0B7BA2B21B51}"/>
              </a:ext>
            </a:extLst>
          </p:cNvPr>
          <p:cNvSpPr/>
          <p:nvPr/>
        </p:nvSpPr>
        <p:spPr>
          <a:xfrm rot="20467943">
            <a:off x="7977420" y="5024127"/>
            <a:ext cx="3763617" cy="1245538"/>
          </a:xfrm>
          <a:prstGeom prst="cloud">
            <a:avLst/>
          </a:prstGeom>
          <a:solidFill>
            <a:srgbClr val="FF9999"/>
          </a:solidFill>
          <a:ln w="5715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Work together &amp; try to answer the Qs </a:t>
            </a:r>
          </a:p>
        </p:txBody>
      </p:sp>
    </p:spTree>
    <p:extLst>
      <p:ext uri="{BB962C8B-B14F-4D97-AF65-F5344CB8AC3E}">
        <p14:creationId xmlns:p14="http://schemas.microsoft.com/office/powerpoint/2010/main" val="15647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C73C61-4B24-4928-8B4C-2B0E7CE62764}"/>
              </a:ext>
            </a:extLst>
          </p:cNvPr>
          <p:cNvSpPr/>
          <p:nvPr/>
        </p:nvSpPr>
        <p:spPr>
          <a:xfrm>
            <a:off x="2669582" y="103629"/>
            <a:ext cx="85690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Language teachers 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7" name="Picture 2" descr="The Son of Man - Wikipedia">
            <a:extLst>
              <a:ext uri="{FF2B5EF4-FFF2-40B4-BE49-F238E27FC236}">
                <a16:creationId xmlns:a16="http://schemas.microsoft.com/office/drawing/2014/main" id="{61AA11D2-89CC-47BD-BB7B-31006A393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3" y="873070"/>
            <a:ext cx="1916799" cy="255593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BF61FC-BA51-4690-9721-A7285710BAE1}"/>
              </a:ext>
            </a:extLst>
          </p:cNvPr>
          <p:cNvSpPr/>
          <p:nvPr/>
        </p:nvSpPr>
        <p:spPr>
          <a:xfrm>
            <a:off x="130866" y="3618914"/>
            <a:ext cx="7286024" cy="2912012"/>
          </a:xfrm>
          <a:prstGeom prst="rect">
            <a:avLst/>
          </a:prstGeom>
          <a:solidFill>
            <a:srgbClr val="FF9999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1. Draw the outline of a man from his knees up, putting his shoulders at the canvas’ vertical and horizontal </a:t>
            </a:r>
            <a:r>
              <a:rPr lang="en-GB" sz="2000" b="0" i="0" dirty="0" err="1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center</a:t>
            </a:r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algn="l"/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2. Put a beige brick wall behind him, up to just above his wrists.</a:t>
            </a:r>
          </a:p>
          <a:p>
            <a:pPr algn="l"/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3. </a:t>
            </a:r>
            <a:r>
              <a:rPr lang="en-GB" sz="2000" b="0" i="0" dirty="0" err="1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Color</a:t>
            </a:r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the rest of the background blue for the sea up to his elbow, and </a:t>
            </a:r>
            <a:r>
              <a:rPr lang="en-GB" sz="2000" b="0" i="0" dirty="0" err="1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gray</a:t>
            </a:r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with clouds for the sky above that.</a:t>
            </a:r>
          </a:p>
          <a:p>
            <a:pPr algn="l"/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4. Put him in a buttoned black jacket over a white shirt with red tie and a hat.</a:t>
            </a:r>
          </a:p>
          <a:p>
            <a:pPr algn="l"/>
            <a:r>
              <a:rPr lang="en-GB" sz="2000" b="0" i="0" dirty="0">
                <a:solidFill>
                  <a:srgbClr val="555555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5. Draw a green apple floating in front of his face.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D6F46F5-F42D-4335-8B5F-EA6D26B8A029}"/>
              </a:ext>
            </a:extLst>
          </p:cNvPr>
          <p:cNvSpPr/>
          <p:nvPr/>
        </p:nvSpPr>
        <p:spPr>
          <a:xfrm>
            <a:off x="2771335" y="1559755"/>
            <a:ext cx="4037428" cy="1679331"/>
          </a:xfrm>
          <a:prstGeom prst="cloud">
            <a:avLst/>
          </a:prstGeom>
          <a:solidFill>
            <a:srgbClr val="33CCFF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Remember – the instructions can help to identify the language needed. 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355313E-7043-4214-9C01-FA7083DC546F}"/>
              </a:ext>
            </a:extLst>
          </p:cNvPr>
          <p:cNvSpPr/>
          <p:nvPr/>
        </p:nvSpPr>
        <p:spPr>
          <a:xfrm>
            <a:off x="8229600" y="2163451"/>
            <a:ext cx="2826196" cy="1067352"/>
          </a:xfrm>
          <a:prstGeom prst="flowChartAlternateProcess">
            <a:avLst/>
          </a:prstGeom>
          <a:solidFill>
            <a:srgbClr val="00FF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Follow-up tasks / activities? </a:t>
            </a:r>
          </a:p>
        </p:txBody>
      </p:sp>
      <p:pic>
        <p:nvPicPr>
          <p:cNvPr id="5122" name="Picture 2" descr="Thinking brain clipart - ClipArt Best - ClipArt Best">
            <a:extLst>
              <a:ext uri="{FF2B5EF4-FFF2-40B4-BE49-F238E27FC236}">
                <a16:creationId xmlns:a16="http://schemas.microsoft.com/office/drawing/2014/main" id="{09870E81-054E-4164-9FE8-511B07D4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57" y="3574706"/>
            <a:ext cx="1592122" cy="15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E9587C-E13A-45C0-B2AC-FF8D36EA7B81}"/>
              </a:ext>
            </a:extLst>
          </p:cNvPr>
          <p:cNvSpPr/>
          <p:nvPr/>
        </p:nvSpPr>
        <p:spPr>
          <a:xfrm>
            <a:off x="2288067" y="152525"/>
            <a:ext cx="85690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Language teachers 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6146" name="Picture 2" descr="✓ remember free vector eps, cdr, ai, svg vector illustration graphic art">
            <a:extLst>
              <a:ext uri="{FF2B5EF4-FFF2-40B4-BE49-F238E27FC236}">
                <a16:creationId xmlns:a16="http://schemas.microsoft.com/office/drawing/2014/main" id="{8B5F62B5-4C00-4F62-97D7-25D6FA485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959">
            <a:off x="482243" y="391747"/>
            <a:ext cx="2002823" cy="20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8C50FC-C0BD-4819-8BCE-0C48368925BA}"/>
              </a:ext>
            </a:extLst>
          </p:cNvPr>
          <p:cNvSpPr/>
          <p:nvPr/>
        </p:nvSpPr>
        <p:spPr>
          <a:xfrm>
            <a:off x="3089998" y="1447937"/>
            <a:ext cx="5078437" cy="2124222"/>
          </a:xfrm>
          <a:prstGeom prst="rect">
            <a:avLst/>
          </a:prstGeom>
          <a:solidFill>
            <a:srgbClr val="00FFFF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Avoid explicit form focused teaching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try to facilitate meaning-focused learning </a:t>
            </a:r>
          </a:p>
          <a:p>
            <a:pPr algn="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(de Graaff et all 2007)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4D32AA39-9DAB-4056-B498-9CE9C4099153}"/>
              </a:ext>
            </a:extLst>
          </p:cNvPr>
          <p:cNvSpPr/>
          <p:nvPr/>
        </p:nvSpPr>
        <p:spPr>
          <a:xfrm rot="924866">
            <a:off x="621045" y="3706501"/>
            <a:ext cx="3334044" cy="1372230"/>
          </a:xfrm>
          <a:prstGeom prst="cloud">
            <a:avLst/>
          </a:prstGeom>
          <a:solidFill>
            <a:srgbClr val="FF9999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 examples &amp; confirmation checks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C22F5DF-2CF0-4721-A6CF-9A4599AED104}"/>
              </a:ext>
            </a:extLst>
          </p:cNvPr>
          <p:cNvSpPr/>
          <p:nvPr/>
        </p:nvSpPr>
        <p:spPr>
          <a:xfrm>
            <a:off x="4049345" y="4755220"/>
            <a:ext cx="3578852" cy="1483847"/>
          </a:xfrm>
          <a:prstGeom prst="cloud">
            <a:avLst/>
          </a:prstGeom>
          <a:solidFill>
            <a:srgbClr val="FF9999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create real / authentic need for new language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3380CED-3223-4B49-A1BF-4D298A53042D}"/>
              </a:ext>
            </a:extLst>
          </p:cNvPr>
          <p:cNvSpPr/>
          <p:nvPr/>
        </p:nvSpPr>
        <p:spPr>
          <a:xfrm rot="560829">
            <a:off x="7985337" y="3830759"/>
            <a:ext cx="3685735" cy="1352521"/>
          </a:xfrm>
          <a:prstGeom prst="cloud">
            <a:avLst/>
          </a:prstGeom>
          <a:solidFill>
            <a:srgbClr val="FF9999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 authentic &amp; relevant productions tasks</a:t>
            </a:r>
          </a:p>
        </p:txBody>
      </p:sp>
      <p:pic>
        <p:nvPicPr>
          <p:cNvPr id="6148" name="Picture 4" descr="2,936 Two Thumbs Up Stock Vector Illustration and Royalty Free Two Thumbs  Up Clipart">
            <a:extLst>
              <a:ext uri="{FF2B5EF4-FFF2-40B4-BE49-F238E27FC236}">
                <a16:creationId xmlns:a16="http://schemas.microsoft.com/office/drawing/2014/main" id="{585A942F-531D-4710-A587-FD943228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83" y="1778169"/>
            <a:ext cx="2418822" cy="123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3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1FAC36-EEBE-4171-9507-490DD03E3BF4}"/>
              </a:ext>
            </a:extLst>
          </p:cNvPr>
          <p:cNvSpPr/>
          <p:nvPr/>
        </p:nvSpPr>
        <p:spPr>
          <a:xfrm>
            <a:off x="3561140" y="283680"/>
            <a:ext cx="50697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Subject teachers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7170" name="Picture 2" descr="Free Teaching Science Cliparts, Download Free Teaching Science Cliparts png  images, Free ClipArts on Clipart Library">
            <a:extLst>
              <a:ext uri="{FF2B5EF4-FFF2-40B4-BE49-F238E27FC236}">
                <a16:creationId xmlns:a16="http://schemas.microsoft.com/office/drawing/2014/main" id="{66187B75-C4F2-471C-BFC9-0947D0CC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" y="300794"/>
            <a:ext cx="1590895" cy="203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rt class, art teacher instructing studen Royalty Free Vector Clip Art  illustration -educ0064-CoolCLIPS.com">
            <a:extLst>
              <a:ext uri="{FF2B5EF4-FFF2-40B4-BE49-F238E27FC236}">
                <a16:creationId xmlns:a16="http://schemas.microsoft.com/office/drawing/2014/main" id="{2A5D19C8-C6EB-4E26-B24A-4F690A313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9315230" y="300794"/>
            <a:ext cx="2445434" cy="206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96D8B8C-0A2E-402A-BB53-47141A79AF8E}"/>
              </a:ext>
            </a:extLst>
          </p:cNvPr>
          <p:cNvSpPr/>
          <p:nvPr/>
        </p:nvSpPr>
        <p:spPr>
          <a:xfrm>
            <a:off x="608427" y="2791476"/>
            <a:ext cx="2554450" cy="1275047"/>
          </a:xfrm>
          <a:prstGeom prst="cloud">
            <a:avLst/>
          </a:prstGeom>
          <a:solidFill>
            <a:srgbClr val="FFFF00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it like for them (you)? </a:t>
            </a:r>
          </a:p>
        </p:txBody>
      </p:sp>
      <p:pic>
        <p:nvPicPr>
          <p:cNvPr id="8" name="Picture 4" descr="What are challenges of Microservices architecture? | by Rasheed Amir |  Medium">
            <a:extLst>
              <a:ext uri="{FF2B5EF4-FFF2-40B4-BE49-F238E27FC236}">
                <a16:creationId xmlns:a16="http://schemas.microsoft.com/office/drawing/2014/main" id="{26706F74-D2C5-4BCA-A241-E9D02D480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3081" r="4319" b="15205"/>
          <a:stretch/>
        </p:blipFill>
        <p:spPr bwMode="auto">
          <a:xfrm>
            <a:off x="3750357" y="2889044"/>
            <a:ext cx="3891177" cy="175432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E775F-C7F0-4566-B8D0-6E3D09890C88}"/>
              </a:ext>
            </a:extLst>
          </p:cNvPr>
          <p:cNvSpPr txBox="1"/>
          <p:nvPr/>
        </p:nvSpPr>
        <p:spPr>
          <a:xfrm>
            <a:off x="7371471" y="2852064"/>
            <a:ext cx="4212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maintaining engagement / interest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avoiding communication breakdown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identifying key language needed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when / how to support language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meeting curriculum needs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401480D-24B3-4FB8-ABF4-BE823D72BC4A}"/>
              </a:ext>
            </a:extLst>
          </p:cNvPr>
          <p:cNvSpPr/>
          <p:nvPr/>
        </p:nvSpPr>
        <p:spPr>
          <a:xfrm>
            <a:off x="846499" y="5125698"/>
            <a:ext cx="3304714" cy="1177376"/>
          </a:xfrm>
          <a:prstGeom prst="cloud">
            <a:avLst/>
          </a:prstGeom>
          <a:solidFill>
            <a:srgbClr val="FFFF00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they (you) normally do? </a:t>
            </a:r>
          </a:p>
        </p:txBody>
      </p:sp>
    </p:spTree>
    <p:extLst>
      <p:ext uri="{BB962C8B-B14F-4D97-AF65-F5344CB8AC3E}">
        <p14:creationId xmlns:p14="http://schemas.microsoft.com/office/powerpoint/2010/main" val="236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E488D-590D-4618-841F-70B8D654ADF7}"/>
              </a:ext>
            </a:extLst>
          </p:cNvPr>
          <p:cNvSpPr/>
          <p:nvPr/>
        </p:nvSpPr>
        <p:spPr>
          <a:xfrm>
            <a:off x="1854711" y="283680"/>
            <a:ext cx="8482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Subject teachers </a:t>
            </a:r>
            <a:r>
              <a:rPr 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7" name="Picture 2" descr="Free Teaching Science Cliparts, Download Free Teaching Science Cliparts png  images, Free ClipArts on Clipart Library">
            <a:extLst>
              <a:ext uri="{FF2B5EF4-FFF2-40B4-BE49-F238E27FC236}">
                <a16:creationId xmlns:a16="http://schemas.microsoft.com/office/drawing/2014/main" id="{602B9831-CFAE-43D0-81F6-F2FC60A7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" y="353016"/>
            <a:ext cx="954347" cy="121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t class, art teacher instructing studen Royalty Free Vector Clip Art  illustration -educ0064-CoolCLIPS.com">
            <a:extLst>
              <a:ext uri="{FF2B5EF4-FFF2-40B4-BE49-F238E27FC236}">
                <a16:creationId xmlns:a16="http://schemas.microsoft.com/office/drawing/2014/main" id="{80CB6A95-8FD9-481E-A962-6F6F98ED5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10556691" y="283680"/>
            <a:ext cx="1322436" cy="11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EA8D5D2-00C5-43F9-A87F-183F47FA722C}"/>
              </a:ext>
            </a:extLst>
          </p:cNvPr>
          <p:cNvSpPr/>
          <p:nvPr/>
        </p:nvSpPr>
        <p:spPr>
          <a:xfrm>
            <a:off x="604910" y="2063678"/>
            <a:ext cx="2729948" cy="1280765"/>
          </a:xfrm>
          <a:prstGeom prst="homePlate">
            <a:avLst/>
          </a:prstGeom>
          <a:solidFill>
            <a:srgbClr val="FF9999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Questions to ask yourself </a:t>
            </a:r>
          </a:p>
        </p:txBody>
      </p:sp>
      <p:pic>
        <p:nvPicPr>
          <p:cNvPr id="10" name="Picture 4" descr="Transparent Questioning Face Png - Ask Questions Clipart, Png Download ,  Transparent Png Image - PNGitem">
            <a:extLst>
              <a:ext uri="{FF2B5EF4-FFF2-40B4-BE49-F238E27FC236}">
                <a16:creationId xmlns:a16="http://schemas.microsoft.com/office/drawing/2014/main" id="{58BB86CC-A4E2-4353-8E3D-704CFEDF3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3529" r="11820" b="3183"/>
          <a:stretch/>
        </p:blipFill>
        <p:spPr bwMode="auto">
          <a:xfrm>
            <a:off x="972150" y="3872479"/>
            <a:ext cx="1765121" cy="152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535D380-BFF9-4B36-B3F8-ED4F800BCA47}"/>
              </a:ext>
            </a:extLst>
          </p:cNvPr>
          <p:cNvSpPr/>
          <p:nvPr/>
        </p:nvSpPr>
        <p:spPr>
          <a:xfrm>
            <a:off x="4169855" y="2063678"/>
            <a:ext cx="3852290" cy="1115396"/>
          </a:xfrm>
          <a:prstGeom prst="cloud">
            <a:avLst/>
          </a:prstGeom>
          <a:solidFill>
            <a:srgbClr val="00FF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do you “normally”…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1FF26-3E99-4F98-BFEC-6DC4CE26641D}"/>
              </a:ext>
            </a:extLst>
          </p:cNvPr>
          <p:cNvSpPr txBox="1"/>
          <p:nvPr/>
        </p:nvSpPr>
        <p:spPr>
          <a:xfrm>
            <a:off x="3609483" y="3631180"/>
            <a:ext cx="5345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present ideas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encourages learners to collaborate / write / talk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give examples &amp; explanations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encourage reactions &amp; full participation</a:t>
            </a:r>
          </a:p>
        </p:txBody>
      </p:sp>
      <p:pic>
        <p:nvPicPr>
          <p:cNvPr id="8194" name="Picture 2" descr="Discussion List Members Have Options When They Use Dundee - Discussion List  hosting for email groups">
            <a:extLst>
              <a:ext uri="{FF2B5EF4-FFF2-40B4-BE49-F238E27FC236}">
                <a16:creationId xmlns:a16="http://schemas.microsoft.com/office/drawing/2014/main" id="{5C4DA184-0BAD-46F3-98AA-EF124B28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142" y="3179074"/>
            <a:ext cx="2895095" cy="21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7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97" y="6171957"/>
            <a:ext cx="1408876" cy="609779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256" y="6095696"/>
            <a:ext cx="859878" cy="7623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2D99F1-AACD-461C-820B-20F406E51AFC}"/>
              </a:ext>
            </a:extLst>
          </p:cNvPr>
          <p:cNvSpPr/>
          <p:nvPr/>
        </p:nvSpPr>
        <p:spPr>
          <a:xfrm>
            <a:off x="1601492" y="206576"/>
            <a:ext cx="8482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Subject teachers </a:t>
            </a:r>
            <a:r>
              <a:rPr 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pic>
        <p:nvPicPr>
          <p:cNvPr id="7" name="Picture 2" descr="Free Teaching Science Cliparts, Download Free Teaching Science Cliparts png  images, Free ClipArts on Clipart Library">
            <a:extLst>
              <a:ext uri="{FF2B5EF4-FFF2-40B4-BE49-F238E27FC236}">
                <a16:creationId xmlns:a16="http://schemas.microsoft.com/office/drawing/2014/main" id="{84AF498B-1E3C-4E1C-9B16-FD67607D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" y="152525"/>
            <a:ext cx="954347" cy="121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t class, art teacher instructing studen Royalty Free Vector Clip Art  illustration -educ0064-CoolCLIPS.com">
            <a:extLst>
              <a:ext uri="{FF2B5EF4-FFF2-40B4-BE49-F238E27FC236}">
                <a16:creationId xmlns:a16="http://schemas.microsoft.com/office/drawing/2014/main" id="{2056195E-8F74-4E72-B60E-4C3735DA9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10556691" y="283680"/>
            <a:ext cx="1322436" cy="11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Tips - “ Clipart - Full Size Clipart (#3695151) - PinClipart">
            <a:extLst>
              <a:ext uri="{FF2B5EF4-FFF2-40B4-BE49-F238E27FC236}">
                <a16:creationId xmlns:a16="http://schemas.microsoft.com/office/drawing/2014/main" id="{1C2F0A3F-0E77-4022-B7A8-57689A79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62" y="1150690"/>
            <a:ext cx="609582" cy="14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AFF02625-D348-4FAB-BEC3-6232DBA4DDBF}"/>
              </a:ext>
            </a:extLst>
          </p:cNvPr>
          <p:cNvSpPr/>
          <p:nvPr/>
        </p:nvSpPr>
        <p:spPr>
          <a:xfrm>
            <a:off x="3319974" y="1696694"/>
            <a:ext cx="5880295" cy="830997"/>
          </a:xfrm>
          <a:prstGeom prst="flowChartTerminator">
            <a:avLst/>
          </a:prstGeom>
          <a:solidFill>
            <a:srgbClr val="FF9999"/>
          </a:solidFill>
          <a:ln w="571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Think about the type of questions you usually use …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1683852-FB37-4C2E-AA52-D7247ACE20A1}"/>
              </a:ext>
            </a:extLst>
          </p:cNvPr>
          <p:cNvSpPr/>
          <p:nvPr/>
        </p:nvSpPr>
        <p:spPr>
          <a:xfrm>
            <a:off x="624907" y="3684456"/>
            <a:ext cx="2663483" cy="914400"/>
          </a:xfrm>
          <a:prstGeom prst="cloud">
            <a:avLst/>
          </a:prstGeom>
          <a:solidFill>
            <a:srgbClr val="00FFFF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Procedural questions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343169D-8142-428B-B6AE-6840337C9259}"/>
              </a:ext>
            </a:extLst>
          </p:cNvPr>
          <p:cNvSpPr/>
          <p:nvPr/>
        </p:nvSpPr>
        <p:spPr>
          <a:xfrm>
            <a:off x="4481545" y="3597204"/>
            <a:ext cx="2253177" cy="914400"/>
          </a:xfrm>
          <a:prstGeom prst="cloud">
            <a:avLst/>
          </a:prstGeom>
          <a:solidFill>
            <a:srgbClr val="00FFFF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Display questions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C7917C1-D0B9-46E3-B8B2-85F21D1C277C}"/>
              </a:ext>
            </a:extLst>
          </p:cNvPr>
          <p:cNvSpPr/>
          <p:nvPr/>
        </p:nvSpPr>
        <p:spPr>
          <a:xfrm>
            <a:off x="7988122" y="3657693"/>
            <a:ext cx="2715065" cy="914400"/>
          </a:xfrm>
          <a:prstGeom prst="cloud">
            <a:avLst/>
          </a:prstGeom>
          <a:solidFill>
            <a:srgbClr val="00FFFF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Referential questions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1C8FB1-BC88-4595-97C7-83D1A7951A24}"/>
              </a:ext>
            </a:extLst>
          </p:cNvPr>
          <p:cNvSpPr txBox="1"/>
          <p:nvPr/>
        </p:nvSpPr>
        <p:spPr>
          <a:xfrm>
            <a:off x="239150" y="5525626"/>
            <a:ext cx="355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aim = authentic responses to genuine questions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2305B5E8-6090-43A1-8191-5E515F551A5E}"/>
              </a:ext>
            </a:extLst>
          </p:cNvPr>
          <p:cNvSpPr/>
          <p:nvPr/>
        </p:nvSpPr>
        <p:spPr>
          <a:xfrm>
            <a:off x="303480" y="2961227"/>
            <a:ext cx="2253177" cy="52908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Discuss &amp; match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3F7092-813E-464B-A6C8-30A37D3D2D29}"/>
              </a:ext>
            </a:extLst>
          </p:cNvPr>
          <p:cNvSpPr txBox="1"/>
          <p:nvPr/>
        </p:nvSpPr>
        <p:spPr>
          <a:xfrm>
            <a:off x="4413398" y="5472047"/>
            <a:ext cx="336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support classroom management &amp; routines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D1BA1-D039-4753-99B6-3B3CE07062B5}"/>
              </a:ext>
            </a:extLst>
          </p:cNvPr>
          <p:cNvSpPr txBox="1"/>
          <p:nvPr/>
        </p:nvSpPr>
        <p:spPr>
          <a:xfrm>
            <a:off x="8090752" y="5493640"/>
            <a:ext cx="305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check understanding &amp; knowledge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DCECEE-FDCE-4E83-AA37-2BA802AC2311}"/>
              </a:ext>
            </a:extLst>
          </p:cNvPr>
          <p:cNvSpPr txBox="1"/>
          <p:nvPr/>
        </p:nvSpPr>
        <p:spPr>
          <a:xfrm>
            <a:off x="4450328" y="4733297"/>
            <a:ext cx="305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check understanding &amp; knowledge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59FDF-5BCA-40E8-B9D1-4E52DAAD548D}"/>
              </a:ext>
            </a:extLst>
          </p:cNvPr>
          <p:cNvSpPr txBox="1"/>
          <p:nvPr/>
        </p:nvSpPr>
        <p:spPr>
          <a:xfrm>
            <a:off x="636402" y="4841105"/>
            <a:ext cx="336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support classroom management &amp; routines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60671E-BC41-4161-8BDE-21816C612C8F}"/>
              </a:ext>
            </a:extLst>
          </p:cNvPr>
          <p:cNvSpPr txBox="1"/>
          <p:nvPr/>
        </p:nvSpPr>
        <p:spPr>
          <a:xfrm>
            <a:off x="8003859" y="4703354"/>
            <a:ext cx="336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aim = authentic response to genuine questions </a:t>
            </a:r>
          </a:p>
        </p:txBody>
      </p:sp>
    </p:spTree>
    <p:extLst>
      <p:ext uri="{BB962C8B-B14F-4D97-AF65-F5344CB8AC3E}">
        <p14:creationId xmlns:p14="http://schemas.microsoft.com/office/powerpoint/2010/main" val="150763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/>
      <p:bldP spid="11" grpId="1"/>
      <p:bldP spid="12" grpId="0" animBg="1"/>
      <p:bldP spid="13" grpId="0"/>
      <p:bldP spid="13" grpId="1"/>
      <p:bldP spid="14" grpId="0"/>
      <p:bldP spid="14" grpId="1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6" y="6291146"/>
            <a:ext cx="1207987" cy="522831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6" y="6121279"/>
            <a:ext cx="718649" cy="637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84FB4-A8B4-477E-8E26-1C4C86B9A324}"/>
              </a:ext>
            </a:extLst>
          </p:cNvPr>
          <p:cNvSpPr/>
          <p:nvPr/>
        </p:nvSpPr>
        <p:spPr>
          <a:xfrm>
            <a:off x="3964233" y="-10882"/>
            <a:ext cx="53204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Subject teachers</a:t>
            </a:r>
          </a:p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a CLIL setting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4020DF9-DF5A-46C4-88A6-47C1CB93F97A}"/>
              </a:ext>
            </a:extLst>
          </p:cNvPr>
          <p:cNvSpPr/>
          <p:nvPr/>
        </p:nvSpPr>
        <p:spPr>
          <a:xfrm>
            <a:off x="197496" y="737554"/>
            <a:ext cx="4266104" cy="1153550"/>
          </a:xfrm>
          <a:prstGeom prst="flowChartTerminator">
            <a:avLst/>
          </a:prstGeom>
          <a:solidFill>
            <a:srgbClr val="00FFCC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English for classroom management &amp; non-lesson interaction </a:t>
            </a:r>
          </a:p>
        </p:txBody>
      </p:sp>
      <p:pic>
        <p:nvPicPr>
          <p:cNvPr id="14" name="Picture 2" descr="Picture - Classroom Clipart - Png Download - Full Size Clipart (#648481) -  PinClipart">
            <a:extLst>
              <a:ext uri="{FF2B5EF4-FFF2-40B4-BE49-F238E27FC236}">
                <a16:creationId xmlns:a16="http://schemas.microsoft.com/office/drawing/2014/main" id="{04496AE2-C565-49FF-BD38-3DA7B78B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775" y="355204"/>
            <a:ext cx="2254423" cy="14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E2466E69-D557-45FD-ACE0-C99D1424E888}"/>
              </a:ext>
            </a:extLst>
          </p:cNvPr>
          <p:cNvGraphicFramePr>
            <a:graphicFrameLocks noGrp="1"/>
          </p:cNvGraphicFramePr>
          <p:nvPr/>
        </p:nvGraphicFramePr>
        <p:xfrm>
          <a:off x="2946400" y="2223429"/>
          <a:ext cx="8128000" cy="4216400"/>
        </p:xfrm>
        <a:graphic>
          <a:graphicData uri="http://schemas.openxmlformats.org/drawingml/2006/table">
            <a:tbl>
              <a:tblPr firstRow="1" bandRow="1"/>
              <a:tblGrid>
                <a:gridCol w="2047631">
                  <a:extLst>
                    <a:ext uri="{9D8B030D-6E8A-4147-A177-3AD203B41FA5}">
                      <a16:colId xmlns:a16="http://schemas.microsoft.com/office/drawing/2014/main" val="21977675"/>
                    </a:ext>
                  </a:extLst>
                </a:gridCol>
                <a:gridCol w="6080369">
                  <a:extLst>
                    <a:ext uri="{9D8B030D-6E8A-4147-A177-3AD203B41FA5}">
                      <a16:colId xmlns:a16="http://schemas.microsoft.com/office/drawing/2014/main" val="1239967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Starting 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Who’s absent? / How are you feeling today? / Have you had a good start to the day?  (Choose your greeting!)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075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During 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Let’s say it together / Can you say it with me? / One more time? / Let’s try &amp; use our quiet voices. / Who wants to try? / Hang on a minute / Your turn / This row / group / pair…/ Look at..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6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Praise &amp; encouragement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That’s really good / Well done / Let’s try again / You can do it / Nearly …/ Great effort – thank you / Thank you for trying.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28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During P &amp; R tasks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Who wants to say it / answer? / Can you write / spell it for us?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55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During games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Let’s swap around / Whose turn is it? / Ready? – go! / Wait your turn, please / Take it in turns / One at a time / No cheating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693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Transitions &amp; attention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Let’s get back to our tables 1, 2, 3! / Zip-it, lock it put it in your pocket / Story circle –song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73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Ending 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Great job today! / Thank you / See you tomorrow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66159"/>
                  </a:ext>
                </a:extLst>
              </a:tr>
            </a:tbl>
          </a:graphicData>
        </a:graphic>
      </p:graphicFrame>
      <p:pic>
        <p:nvPicPr>
          <p:cNvPr id="1026" name="Picture 2" descr="Red And Yellow Tag Examples Royalty Free Cliparts, Vectors, And Stock  Illustration. Image 112118254.">
            <a:extLst>
              <a:ext uri="{FF2B5EF4-FFF2-40B4-BE49-F238E27FC236}">
                <a16:creationId xmlns:a16="http://schemas.microsoft.com/office/drawing/2014/main" id="{897C0E2F-558C-41F8-B9EF-856B8E21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527">
            <a:off x="300667" y="2653827"/>
            <a:ext cx="2515825" cy="13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F59969EB-2C63-49D6-9A5D-57AF2926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1DFD5F8E-8FCB-46C9-A0E8-6EC2A4C9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2050" name="Picture 2" descr="Free Support System Cliparts, Download Free Support System Cliparts png  images, Free ClipArts on Clipart Library">
            <a:extLst>
              <a:ext uri="{FF2B5EF4-FFF2-40B4-BE49-F238E27FC236}">
                <a16:creationId xmlns:a16="http://schemas.microsoft.com/office/drawing/2014/main" id="{FB67B06D-B564-42B8-BFE0-D9FA03BC6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6" b="24519"/>
          <a:stretch/>
        </p:blipFill>
        <p:spPr bwMode="auto">
          <a:xfrm>
            <a:off x="6991643" y="295420"/>
            <a:ext cx="4876800" cy="18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239D39-599A-455D-B5CF-80B19AB5FFAD}"/>
              </a:ext>
            </a:extLst>
          </p:cNvPr>
          <p:cNvSpPr/>
          <p:nvPr/>
        </p:nvSpPr>
        <p:spPr>
          <a:xfrm>
            <a:off x="1563762" y="528586"/>
            <a:ext cx="3943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try to…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CC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EEC6FF6-8276-46FC-A06C-0B3F1E78F2EE}"/>
              </a:ext>
            </a:extLst>
          </p:cNvPr>
          <p:cNvSpPr/>
          <p:nvPr/>
        </p:nvSpPr>
        <p:spPr>
          <a:xfrm>
            <a:off x="1260023" y="3727861"/>
            <a:ext cx="3943836" cy="1175599"/>
          </a:xfrm>
          <a:prstGeom prst="cloud">
            <a:avLst/>
          </a:prstGeom>
          <a:solidFill>
            <a:srgbClr val="00FFCC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reformulate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(rather than over correction)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0B10331-A676-4184-9FBA-2981EB89A25B}"/>
              </a:ext>
            </a:extLst>
          </p:cNvPr>
          <p:cNvSpPr/>
          <p:nvPr/>
        </p:nvSpPr>
        <p:spPr>
          <a:xfrm>
            <a:off x="5239732" y="2356234"/>
            <a:ext cx="2877903" cy="1062111"/>
          </a:xfrm>
          <a:prstGeom prst="cloud">
            <a:avLst/>
          </a:prstGeom>
          <a:solidFill>
            <a:srgbClr val="00FFCC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 physical congruence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A315952-67DA-40FA-B078-B08D062EC831}"/>
              </a:ext>
            </a:extLst>
          </p:cNvPr>
          <p:cNvSpPr/>
          <p:nvPr/>
        </p:nvSpPr>
        <p:spPr>
          <a:xfrm>
            <a:off x="8117635" y="3196883"/>
            <a:ext cx="3341512" cy="1175599"/>
          </a:xfrm>
          <a:prstGeom prst="cloud">
            <a:avLst/>
          </a:prstGeom>
          <a:solidFill>
            <a:srgbClr val="00FFCC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embrace translanguaging / code-switching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E7975BB-83D3-40A5-9942-61709A37B014}"/>
              </a:ext>
            </a:extLst>
          </p:cNvPr>
          <p:cNvSpPr/>
          <p:nvPr/>
        </p:nvSpPr>
        <p:spPr>
          <a:xfrm>
            <a:off x="354037" y="2307102"/>
            <a:ext cx="2877904" cy="914400"/>
          </a:xfrm>
          <a:prstGeom prst="cloud">
            <a:avLst/>
          </a:prstGeom>
          <a:solidFill>
            <a:srgbClr val="00FFCC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 lots of repetition  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5E85F62-5650-446B-871A-38EC6BFBB7D8}"/>
              </a:ext>
            </a:extLst>
          </p:cNvPr>
          <p:cNvSpPr/>
          <p:nvPr/>
        </p:nvSpPr>
        <p:spPr>
          <a:xfrm>
            <a:off x="4422942" y="5106490"/>
            <a:ext cx="3792302" cy="1175599"/>
          </a:xfrm>
          <a:prstGeom prst="cloud">
            <a:avLst/>
          </a:prstGeom>
          <a:solidFill>
            <a:srgbClr val="00FFCC"/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include lots of reflection &amp; evaluation </a:t>
            </a:r>
          </a:p>
        </p:txBody>
      </p:sp>
      <p:pic>
        <p:nvPicPr>
          <p:cNvPr id="2052" name="Picture 4" descr="Work Schedule – Junior &amp;amp; Senior Infants 27th April – 1st May | Glinsk  National School">
            <a:extLst>
              <a:ext uri="{FF2B5EF4-FFF2-40B4-BE49-F238E27FC236}">
                <a16:creationId xmlns:a16="http://schemas.microsoft.com/office/drawing/2014/main" id="{5BE9F128-2598-457B-8E02-DC7318EE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9" y="5170470"/>
            <a:ext cx="2478723" cy="16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8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FFF553-F58B-464D-B591-2F3125A15CD2}"/>
              </a:ext>
            </a:extLst>
          </p:cNvPr>
          <p:cNvSpPr txBox="1">
            <a:spLocks/>
          </p:cNvSpPr>
          <p:nvPr/>
        </p:nvSpPr>
        <p:spPr>
          <a:xfrm>
            <a:off x="1533672" y="503735"/>
            <a:ext cx="873360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latin typeface="Aharoni" panose="02010803020104030203" pitchFamily="2" charset="-79"/>
                <a:cs typeface="Aharoni" panose="02010803020104030203" pitchFamily="2" charset="-79"/>
              </a:rPr>
              <a:t>Some generalisations 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 descr="girl_teaching clipart - girl_teaching clip art">
            <a:extLst>
              <a:ext uri="{FF2B5EF4-FFF2-40B4-BE49-F238E27FC236}">
                <a16:creationId xmlns:a16="http://schemas.microsoft.com/office/drawing/2014/main" id="{B6860BBC-339D-4D80-80BE-4AFB8FF74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45" y="102857"/>
            <a:ext cx="1227486" cy="1462962"/>
          </a:xfrm>
          <a:prstGeom prst="rect">
            <a:avLst/>
          </a:prstGeom>
        </p:spPr>
      </p:pic>
      <p:pic>
        <p:nvPicPr>
          <p:cNvPr id="7" name="Picture 6" descr="Meet With Teacher Clipart | Clipart Panda - Free Clipart Images">
            <a:extLst>
              <a:ext uri="{FF2B5EF4-FFF2-40B4-BE49-F238E27FC236}">
                <a16:creationId xmlns:a16="http://schemas.microsoft.com/office/drawing/2014/main" id="{A52DEC67-52EF-44E2-A735-AABDBD36B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231" y="76200"/>
            <a:ext cx="1397297" cy="2095945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3734F0C-2159-4149-B8ED-B6C7843BE7CE}"/>
              </a:ext>
            </a:extLst>
          </p:cNvPr>
          <p:cNvSpPr/>
          <p:nvPr/>
        </p:nvSpPr>
        <p:spPr>
          <a:xfrm>
            <a:off x="294943" y="1808990"/>
            <a:ext cx="4304928" cy="4541017"/>
          </a:xfrm>
          <a:prstGeom prst="diamond">
            <a:avLst/>
          </a:prstGeom>
          <a:solidFill>
            <a:srgbClr val="FF99FF"/>
          </a:solidFill>
          <a:ln w="57150"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Language input driven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 Skills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Short or long term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Non definite conclusion </a:t>
            </a:r>
          </a:p>
          <a:p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GB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40B91AD2-390F-4298-96EA-E340A2D303AE}"/>
              </a:ext>
            </a:extLst>
          </p:cNvPr>
          <p:cNvSpPr/>
          <p:nvPr/>
        </p:nvSpPr>
        <p:spPr>
          <a:xfrm>
            <a:off x="6722441" y="1638617"/>
            <a:ext cx="4089243" cy="4536504"/>
          </a:xfrm>
          <a:prstGeom prst="diamond">
            <a:avLst/>
          </a:prstGeom>
          <a:solidFill>
            <a:srgbClr val="FF99FF"/>
          </a:solidFill>
          <a:ln w="57150"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Subject driven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Varied skills focus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Set-time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Definite conclusion </a:t>
            </a:r>
          </a:p>
        </p:txBody>
      </p:sp>
      <p:pic>
        <p:nvPicPr>
          <p:cNvPr id="10" name="Picture 9" descr="College Student Studying Clipart | Clipart Panda - Free Clipart Images">
            <a:extLst>
              <a:ext uri="{FF2B5EF4-FFF2-40B4-BE49-F238E27FC236}">
                <a16:creationId xmlns:a16="http://schemas.microsoft.com/office/drawing/2014/main" id="{3DDCB271-0E2B-4E61-9669-3A28186EB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646" y="2315494"/>
            <a:ext cx="1468312" cy="352800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CA67FC-4F40-4F6F-BFE8-5B0CBB57490F}"/>
              </a:ext>
            </a:extLst>
          </p:cNvPr>
          <p:cNvSpPr/>
          <p:nvPr/>
        </p:nvSpPr>
        <p:spPr>
          <a:xfrm>
            <a:off x="7258758" y="1548271"/>
            <a:ext cx="3188990" cy="762303"/>
          </a:xfrm>
          <a:prstGeom prst="ellipse">
            <a:avLst/>
          </a:prstGeom>
          <a:solidFill>
            <a:srgbClr val="FF99FF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school subject lesson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547BA7-2BA7-4A81-A639-FFE8E697717E}"/>
              </a:ext>
            </a:extLst>
          </p:cNvPr>
          <p:cNvSpPr/>
          <p:nvPr/>
        </p:nvSpPr>
        <p:spPr>
          <a:xfrm>
            <a:off x="943799" y="1602473"/>
            <a:ext cx="3144905" cy="708101"/>
          </a:xfrm>
          <a:prstGeom prst="ellipse">
            <a:avLst/>
          </a:prstGeom>
          <a:solidFill>
            <a:srgbClr val="FF99FF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 English lesson </a:t>
            </a:r>
          </a:p>
        </p:txBody>
      </p:sp>
    </p:spTree>
    <p:extLst>
      <p:ext uri="{BB962C8B-B14F-4D97-AF65-F5344CB8AC3E}">
        <p14:creationId xmlns:p14="http://schemas.microsoft.com/office/powerpoint/2010/main" val="54692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2050" name="Picture 2" descr="mlearn&amp;#39; in iGeneration - 21st Century Education (Pedagogy &amp;amp; Digital  Innovation) | Scoop.it">
            <a:extLst>
              <a:ext uri="{FF2B5EF4-FFF2-40B4-BE49-F238E27FC236}">
                <a16:creationId xmlns:a16="http://schemas.microsoft.com/office/drawing/2014/main" id="{01F634D5-0AC0-4AA1-8D9E-4A3FE029F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r="11866"/>
          <a:stretch/>
        </p:blipFill>
        <p:spPr bwMode="auto">
          <a:xfrm>
            <a:off x="106017" y="106018"/>
            <a:ext cx="3445566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2AB1FDF1-801E-427B-A748-2FD5FA432341}"/>
              </a:ext>
            </a:extLst>
          </p:cNvPr>
          <p:cNvSpPr/>
          <p:nvPr/>
        </p:nvSpPr>
        <p:spPr>
          <a:xfrm>
            <a:off x="4211826" y="412688"/>
            <a:ext cx="5764696" cy="1934817"/>
          </a:xfrm>
          <a:prstGeom prst="horizontalScroll">
            <a:avLst/>
          </a:prstGeom>
          <a:solidFill>
            <a:srgbClr val="FF99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GB" sz="2000" i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CLIL models are by no means uniform. They are elaborated at a local level to respond to local conditions &amp;desires”</a:t>
            </a:r>
          </a:p>
          <a:p>
            <a:pPr algn="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(Conan 2003)</a:t>
            </a:r>
            <a:r>
              <a:rPr lang="en-GB" sz="2000" i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GB" sz="2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2" name="Picture 4" descr="Course Description - Pedagogy Clipart - Full Size Clipart (#1753865) -  PinClipart">
            <a:extLst>
              <a:ext uri="{FF2B5EF4-FFF2-40B4-BE49-F238E27FC236}">
                <a16:creationId xmlns:a16="http://schemas.microsoft.com/office/drawing/2014/main" id="{39D30F6F-F956-48E8-BE61-DE883AD4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84" y="2726635"/>
            <a:ext cx="2427550" cy="24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E48A61C-4A5A-481A-A9C9-F6B0870EF63C}"/>
              </a:ext>
            </a:extLst>
          </p:cNvPr>
          <p:cNvSpPr/>
          <p:nvPr/>
        </p:nvSpPr>
        <p:spPr>
          <a:xfrm>
            <a:off x="749813" y="2906536"/>
            <a:ext cx="4147931" cy="2477605"/>
          </a:xfrm>
          <a:prstGeom prst="fram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There are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pedagogical principles underlying CLIL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tools to help implement principles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4B6ACF0-FB8E-46A6-8E92-73CAE1AA92F0}"/>
              </a:ext>
            </a:extLst>
          </p:cNvPr>
          <p:cNvSpPr/>
          <p:nvPr/>
        </p:nvSpPr>
        <p:spPr>
          <a:xfrm rot="20788657">
            <a:off x="5863023" y="3468740"/>
            <a:ext cx="2862469" cy="1602961"/>
          </a:xfrm>
          <a:prstGeom prst="cloud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this your experience? Let’s share</a:t>
            </a:r>
          </a:p>
        </p:txBody>
      </p:sp>
    </p:spTree>
    <p:extLst>
      <p:ext uri="{BB962C8B-B14F-4D97-AF65-F5344CB8AC3E}">
        <p14:creationId xmlns:p14="http://schemas.microsoft.com/office/powerpoint/2010/main" val="171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618C6-76C5-453A-B534-FCC2AF137F42}"/>
              </a:ext>
            </a:extLst>
          </p:cNvPr>
          <p:cNvSpPr/>
          <p:nvPr/>
        </p:nvSpPr>
        <p:spPr>
          <a:xfrm>
            <a:off x="2347791" y="137552"/>
            <a:ext cx="74037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B80AB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 does a successful teacher do? </a:t>
            </a:r>
          </a:p>
        </p:txBody>
      </p:sp>
      <p:pic>
        <p:nvPicPr>
          <p:cNvPr id="8" name="Picture 2" descr="Super Teacher Clipart - Clipart Suggest">
            <a:extLst>
              <a:ext uri="{FF2B5EF4-FFF2-40B4-BE49-F238E27FC236}">
                <a16:creationId xmlns:a16="http://schemas.microsoft.com/office/drawing/2014/main" id="{A0DC834C-EF14-436C-8441-97F04BF92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6514" r="4227" b="3168"/>
          <a:stretch/>
        </p:blipFill>
        <p:spPr bwMode="auto">
          <a:xfrm>
            <a:off x="377512" y="349439"/>
            <a:ext cx="1300122" cy="115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Thinking Clipart, Download Free Thinking Clipart png images, Free  ClipArts on Clipart Library">
            <a:extLst>
              <a:ext uri="{FF2B5EF4-FFF2-40B4-BE49-F238E27FC236}">
                <a16:creationId xmlns:a16="http://schemas.microsoft.com/office/drawing/2014/main" id="{56DE350F-CD90-49BE-A798-DC9A8327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712" y="290843"/>
            <a:ext cx="1639422" cy="15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66333294-7091-4BD4-9B63-16C16C2B0952}"/>
              </a:ext>
            </a:extLst>
          </p:cNvPr>
          <p:cNvSpPr/>
          <p:nvPr/>
        </p:nvSpPr>
        <p:spPr>
          <a:xfrm>
            <a:off x="4470010" y="1086937"/>
            <a:ext cx="3744416" cy="768921"/>
          </a:xfrm>
          <a:prstGeom prst="frame">
            <a:avLst/>
          </a:prstGeom>
          <a:solidFill>
            <a:srgbClr val="B80AB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you think?</a:t>
            </a:r>
          </a:p>
        </p:txBody>
      </p:sp>
      <p:pic>
        <p:nvPicPr>
          <p:cNvPr id="11" name="Picture 4" descr="Vector Illustration Research Clipart - Full Size Clipart (#5552008) -  PinClipart">
            <a:extLst>
              <a:ext uri="{FF2B5EF4-FFF2-40B4-BE49-F238E27FC236}">
                <a16:creationId xmlns:a16="http://schemas.microsoft.com/office/drawing/2014/main" id="{B6AF3C76-02BC-4DC7-8297-278C1654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94" y="5525531"/>
            <a:ext cx="3986213" cy="115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74EE8F-4466-4C8E-8F92-D87043D6F1D6}"/>
              </a:ext>
            </a:extLst>
          </p:cNvPr>
          <p:cNvSpPr txBox="1"/>
          <p:nvPr/>
        </p:nvSpPr>
        <p:spPr>
          <a:xfrm>
            <a:off x="191470" y="1951639"/>
            <a:ext cx="409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What the research says …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2D5A207E-00E4-41DB-9C35-93A997F198F9}"/>
              </a:ext>
            </a:extLst>
          </p:cNvPr>
          <p:cNvSpPr/>
          <p:nvPr/>
        </p:nvSpPr>
        <p:spPr>
          <a:xfrm>
            <a:off x="741530" y="3106997"/>
            <a:ext cx="1872208" cy="561892"/>
          </a:xfrm>
          <a:prstGeom prst="flowChartTerminator">
            <a:avLst/>
          </a:prstGeom>
          <a:solidFill>
            <a:srgbClr val="FF99CC"/>
          </a:solidFill>
          <a:ln>
            <a:solidFill>
              <a:srgbClr val="B80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Respects students 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1180E4CE-06D4-485E-92AD-96FA799D62B9}"/>
              </a:ext>
            </a:extLst>
          </p:cNvPr>
          <p:cNvSpPr/>
          <p:nvPr/>
        </p:nvSpPr>
        <p:spPr>
          <a:xfrm>
            <a:off x="3963481" y="4282739"/>
            <a:ext cx="3345112" cy="638847"/>
          </a:xfrm>
          <a:prstGeom prst="flowChartTerminator">
            <a:avLst/>
          </a:prstGeom>
          <a:solidFill>
            <a:srgbClr val="FF99CC"/>
          </a:solidFill>
          <a:ln>
            <a:solidFill>
              <a:srgbClr val="B80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warm, accessible, enthusiastic &amp; caring!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BB79F6C1-B1C0-4A78-ABB8-18F7CB0E4EFC}"/>
              </a:ext>
            </a:extLst>
          </p:cNvPr>
          <p:cNvSpPr/>
          <p:nvPr/>
        </p:nvSpPr>
        <p:spPr>
          <a:xfrm>
            <a:off x="3896751" y="2660079"/>
            <a:ext cx="3611622" cy="768921"/>
          </a:xfrm>
          <a:prstGeom prst="flowChartTerminator">
            <a:avLst/>
          </a:prstGeom>
          <a:solidFill>
            <a:srgbClr val="FF99CC"/>
          </a:solidFill>
          <a:ln>
            <a:solidFill>
              <a:srgbClr val="B80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Creates  community &amp; a sense of belonging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19C41678-A498-45D3-84F6-2F1C9D689012}"/>
              </a:ext>
            </a:extLst>
          </p:cNvPr>
          <p:cNvSpPr/>
          <p:nvPr/>
        </p:nvSpPr>
        <p:spPr>
          <a:xfrm>
            <a:off x="7879347" y="4032943"/>
            <a:ext cx="3744416" cy="888643"/>
          </a:xfrm>
          <a:prstGeom prst="flowChartTerminator">
            <a:avLst/>
          </a:prstGeom>
          <a:solidFill>
            <a:srgbClr val="FF99CC"/>
          </a:solidFill>
          <a:ln>
            <a:solidFill>
              <a:srgbClr val="B80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a skilled leader = shared decision making &amp; teamwork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A033CC49-CA8B-4103-9DE5-19D716CDC0DE}"/>
              </a:ext>
            </a:extLst>
          </p:cNvPr>
          <p:cNvSpPr/>
          <p:nvPr/>
        </p:nvSpPr>
        <p:spPr>
          <a:xfrm>
            <a:off x="105988" y="4628293"/>
            <a:ext cx="3345112" cy="638847"/>
          </a:xfrm>
          <a:prstGeom prst="flowChartTerminator">
            <a:avLst/>
          </a:prstGeom>
          <a:solidFill>
            <a:srgbClr val="FF99CC"/>
          </a:solidFill>
          <a:ln>
            <a:solidFill>
              <a:srgbClr val="B80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grows in their own knowledge &amp; teaching 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8B3F053C-E644-4F73-9503-407C6C947C21}"/>
              </a:ext>
            </a:extLst>
          </p:cNvPr>
          <p:cNvSpPr/>
          <p:nvPr/>
        </p:nvSpPr>
        <p:spPr>
          <a:xfrm>
            <a:off x="8057028" y="2468150"/>
            <a:ext cx="2662554" cy="638847"/>
          </a:xfrm>
          <a:prstGeom prst="flowChartTerminator">
            <a:avLst/>
          </a:prstGeom>
          <a:solidFill>
            <a:srgbClr val="FF99CC"/>
          </a:solidFill>
          <a:ln>
            <a:solidFill>
              <a:srgbClr val="B80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Collaborates with colleagues</a:t>
            </a:r>
          </a:p>
        </p:txBody>
      </p:sp>
    </p:spTree>
    <p:extLst>
      <p:ext uri="{BB962C8B-B14F-4D97-AF65-F5344CB8AC3E}">
        <p14:creationId xmlns:p14="http://schemas.microsoft.com/office/powerpoint/2010/main" val="40070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35" y="224016"/>
            <a:ext cx="876412" cy="776961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4" y="224016"/>
            <a:ext cx="1761278" cy="762303"/>
          </a:xfrm>
          <a:prstGeom prst="rect">
            <a:avLst/>
          </a:prstGeom>
        </p:spPr>
      </p:pic>
      <p:pic>
        <p:nvPicPr>
          <p:cNvPr id="1026" name="Picture 2" descr="Logo | Clil my open window on the world around me">
            <a:extLst>
              <a:ext uri="{FF2B5EF4-FFF2-40B4-BE49-F238E27FC236}">
                <a16:creationId xmlns:a16="http://schemas.microsoft.com/office/drawing/2014/main" id="{0DA571E0-49E5-41B8-9E1C-82C9943D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" y="4355481"/>
            <a:ext cx="3482245" cy="25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464D1A-2625-403D-B697-0D08AD9D630C}"/>
              </a:ext>
            </a:extLst>
          </p:cNvPr>
          <p:cNvSpPr/>
          <p:nvPr/>
        </p:nvSpPr>
        <p:spPr>
          <a:xfrm>
            <a:off x="4550765" y="420519"/>
            <a:ext cx="34665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4 C’s 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23B8ECA-A5B0-4AE9-81B6-E6725F4B10EF}"/>
              </a:ext>
            </a:extLst>
          </p:cNvPr>
          <p:cNvSpPr/>
          <p:nvPr/>
        </p:nvSpPr>
        <p:spPr>
          <a:xfrm>
            <a:off x="471054" y="1775669"/>
            <a:ext cx="2128058" cy="914400"/>
          </a:xfrm>
          <a:prstGeom prst="cloud">
            <a:avLst/>
          </a:prstGeom>
          <a:solidFill>
            <a:srgbClr val="00FF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Content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517EAE6-EB51-4662-87E4-D47B5213E7D0}"/>
              </a:ext>
            </a:extLst>
          </p:cNvPr>
          <p:cNvSpPr/>
          <p:nvPr/>
        </p:nvSpPr>
        <p:spPr>
          <a:xfrm>
            <a:off x="1048653" y="2937222"/>
            <a:ext cx="3703320" cy="914400"/>
          </a:xfrm>
          <a:prstGeom prst="cloud">
            <a:avLst/>
          </a:prstGeom>
          <a:solidFill>
            <a:srgbClr val="00FF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Communication 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7E916EB-AED0-4A05-A074-C6053AF8D4BB}"/>
              </a:ext>
            </a:extLst>
          </p:cNvPr>
          <p:cNvSpPr/>
          <p:nvPr/>
        </p:nvSpPr>
        <p:spPr>
          <a:xfrm>
            <a:off x="3054347" y="4145503"/>
            <a:ext cx="2668602" cy="914400"/>
          </a:xfrm>
          <a:prstGeom prst="cloud">
            <a:avLst/>
          </a:prstGeom>
          <a:solidFill>
            <a:srgbClr val="00FF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Cognition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8C97C8C-5326-42D6-9318-86082BA13E30}"/>
              </a:ext>
            </a:extLst>
          </p:cNvPr>
          <p:cNvSpPr/>
          <p:nvPr/>
        </p:nvSpPr>
        <p:spPr>
          <a:xfrm>
            <a:off x="4220095" y="5353784"/>
            <a:ext cx="1875905" cy="914400"/>
          </a:xfrm>
          <a:prstGeom prst="cloud">
            <a:avLst/>
          </a:prstGeom>
          <a:solidFill>
            <a:srgbClr val="00FF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Culture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2E14857-F1DC-415F-9784-E6D4C2ED5D44}"/>
              </a:ext>
            </a:extLst>
          </p:cNvPr>
          <p:cNvGraphicFramePr>
            <a:graphicFrameLocks noGrp="1"/>
          </p:cNvGraphicFramePr>
          <p:nvPr/>
        </p:nvGraphicFramePr>
        <p:xfrm>
          <a:off x="6284060" y="2505899"/>
          <a:ext cx="5436886" cy="1849582"/>
        </p:xfrm>
        <a:graphic>
          <a:graphicData uri="http://schemas.openxmlformats.org/drawingml/2006/table">
            <a:tbl>
              <a:tblPr firstRow="1" bandRow="1"/>
              <a:tblGrid>
                <a:gridCol w="2718443">
                  <a:extLst>
                    <a:ext uri="{9D8B030D-6E8A-4147-A177-3AD203B41FA5}">
                      <a16:colId xmlns:a16="http://schemas.microsoft.com/office/drawing/2014/main" val="3497370223"/>
                    </a:ext>
                  </a:extLst>
                </a:gridCol>
                <a:gridCol w="2718443">
                  <a:extLst>
                    <a:ext uri="{9D8B030D-6E8A-4147-A177-3AD203B41FA5}">
                      <a16:colId xmlns:a16="http://schemas.microsoft.com/office/drawing/2014/main" val="3123104663"/>
                    </a:ext>
                  </a:extLst>
                </a:gridCol>
              </a:tblGrid>
              <a:tr h="924791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42463"/>
                  </a:ext>
                </a:extLst>
              </a:tr>
              <a:tr h="924791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092639"/>
                  </a:ext>
                </a:extLst>
              </a:tr>
            </a:tbl>
          </a:graphicData>
        </a:graphic>
      </p:graphicFrame>
      <p:pic>
        <p:nvPicPr>
          <p:cNvPr id="1028" name="Picture 4" descr="Download Free png Kagan Cooperative Learning St - DLPNG.com">
            <a:extLst>
              <a:ext uri="{FF2B5EF4-FFF2-40B4-BE49-F238E27FC236}">
                <a16:creationId xmlns:a16="http://schemas.microsoft.com/office/drawing/2014/main" id="{27B02E84-84FB-4ED5-B2DA-D255F8F0B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39" y="394652"/>
            <a:ext cx="2385792" cy="196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C26209D0-4FC7-4D64-989A-F0CCA38CEE30}"/>
              </a:ext>
            </a:extLst>
          </p:cNvPr>
          <p:cNvSpPr/>
          <p:nvPr/>
        </p:nvSpPr>
        <p:spPr>
          <a:xfrm>
            <a:off x="7564582" y="4680453"/>
            <a:ext cx="3275215" cy="1130531"/>
          </a:xfrm>
          <a:prstGeom prst="fram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Read, complete &amp; share </a:t>
            </a:r>
          </a:p>
        </p:txBody>
      </p:sp>
    </p:spTree>
    <p:extLst>
      <p:ext uri="{BB962C8B-B14F-4D97-AF65-F5344CB8AC3E}">
        <p14:creationId xmlns:p14="http://schemas.microsoft.com/office/powerpoint/2010/main" val="20207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66" y="6118012"/>
            <a:ext cx="667278" cy="591559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0" y="6153245"/>
            <a:ext cx="1203974" cy="521095"/>
          </a:xfrm>
          <a:prstGeom prst="rect">
            <a:avLst/>
          </a:prstGeom>
        </p:spPr>
      </p:pic>
      <p:pic>
        <p:nvPicPr>
          <p:cNvPr id="2050" name="Picture 2" descr="Content Creation Png - Content Creation Clip Art , Free Transparent Clipart  - ClipartKey">
            <a:extLst>
              <a:ext uri="{FF2B5EF4-FFF2-40B4-BE49-F238E27FC236}">
                <a16:creationId xmlns:a16="http://schemas.microsoft.com/office/drawing/2014/main" id="{3E2FC87D-1038-4103-B1C0-CC28F280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4" y="361234"/>
            <a:ext cx="4179372" cy="17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289650D7-AB68-45A1-988C-5C4B63B4DE86}"/>
              </a:ext>
            </a:extLst>
          </p:cNvPr>
          <p:cNvSpPr/>
          <p:nvPr/>
        </p:nvSpPr>
        <p:spPr>
          <a:xfrm>
            <a:off x="299258" y="2310938"/>
            <a:ext cx="4433245" cy="3479710"/>
          </a:xfrm>
          <a:prstGeom prst="fram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221F5-437D-4346-82A3-7A96B9E585A3}"/>
              </a:ext>
            </a:extLst>
          </p:cNvPr>
          <p:cNvSpPr txBox="1"/>
          <p:nvPr/>
        </p:nvSpPr>
        <p:spPr>
          <a:xfrm>
            <a:off x="797057" y="2746110"/>
            <a:ext cx="36866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Content = subject/theme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Could be cross-curricular or integrated studies Knowledge, skills and understanding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Not simply knowledge acquisition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0F2AC1AB-0908-4A06-B92F-A5B6DC56DDCE}"/>
              </a:ext>
            </a:extLst>
          </p:cNvPr>
          <p:cNvSpPr/>
          <p:nvPr/>
        </p:nvSpPr>
        <p:spPr>
          <a:xfrm>
            <a:off x="5486401" y="2112095"/>
            <a:ext cx="6574734" cy="4562245"/>
          </a:xfrm>
          <a:prstGeom prst="fram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B1093-D507-4BC5-B96E-67FB13D3646F}"/>
              </a:ext>
            </a:extLst>
          </p:cNvPr>
          <p:cNvSpPr txBox="1"/>
          <p:nvPr/>
        </p:nvSpPr>
        <p:spPr>
          <a:xfrm>
            <a:off x="6337629" y="2746110"/>
            <a:ext cx="47188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Learning to use language and using language to learn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Beyond the grammar system (but does not reject it)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Using language differently to traditional language lessons Language learning (grammatical progression) v language using (communication and learning demands of the moment)</a:t>
            </a:r>
          </a:p>
        </p:txBody>
      </p:sp>
      <p:pic>
        <p:nvPicPr>
          <p:cNvPr id="2054" name="Picture 6" descr="View Email - Communncation- Mrs Hancock on leave T3 weeks 1 and 2">
            <a:extLst>
              <a:ext uri="{FF2B5EF4-FFF2-40B4-BE49-F238E27FC236}">
                <a16:creationId xmlns:a16="http://schemas.microsoft.com/office/drawing/2014/main" id="{C6088BD9-D79F-4908-8021-B6C880647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18255" r="3149" b="22104"/>
          <a:stretch/>
        </p:blipFill>
        <p:spPr bwMode="auto">
          <a:xfrm>
            <a:off x="5703569" y="521462"/>
            <a:ext cx="6357566" cy="15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75" y="6016546"/>
            <a:ext cx="949159" cy="841453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31" y="6057542"/>
            <a:ext cx="1497030" cy="647933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649C82F-F80F-4F32-9856-5ACFBFDAA7AA}"/>
              </a:ext>
            </a:extLst>
          </p:cNvPr>
          <p:cNvSpPr/>
          <p:nvPr/>
        </p:nvSpPr>
        <p:spPr>
          <a:xfrm>
            <a:off x="315883" y="2360815"/>
            <a:ext cx="5123411" cy="4344659"/>
          </a:xfrm>
          <a:prstGeom prst="fram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A44B89-845C-47C2-AFB8-3F1D023051CE}"/>
              </a:ext>
            </a:extLst>
          </p:cNvPr>
          <p:cNvSpPr/>
          <p:nvPr/>
        </p:nvSpPr>
        <p:spPr>
          <a:xfrm>
            <a:off x="6096000" y="1982398"/>
            <a:ext cx="5601235" cy="3884512"/>
          </a:xfrm>
          <a:prstGeom prst="fram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74" name="Picture 2" descr="Cognition Illustrations and Stock Art. 4,760 Cognition illustration and  vector EPS clipart graphics available to search from thousands of royalty  free stock clip art designers.">
            <a:extLst>
              <a:ext uri="{FF2B5EF4-FFF2-40B4-BE49-F238E27FC236}">
                <a16:creationId xmlns:a16="http://schemas.microsoft.com/office/drawing/2014/main" id="{2DD07C04-3419-4334-B576-311C03890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5575" b="10917"/>
          <a:stretch/>
        </p:blipFill>
        <p:spPr bwMode="auto">
          <a:xfrm>
            <a:off x="1630523" y="147992"/>
            <a:ext cx="2069974" cy="20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1CFE8-B839-4611-9573-F005C7CEBC25}"/>
              </a:ext>
            </a:extLst>
          </p:cNvPr>
          <p:cNvSpPr txBox="1"/>
          <p:nvPr/>
        </p:nvSpPr>
        <p:spPr>
          <a:xfrm>
            <a:off x="795354" y="2846448"/>
            <a:ext cx="416446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Create new knowledge &amp; develop new skills 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Reflection-Higher-order as well as lower-order thinking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Construct own understandings and be challenged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Relationship between cognitive processing and knowledge acquisition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Plan, discuss, evaluate &amp; practice</a:t>
            </a:r>
          </a:p>
        </p:txBody>
      </p:sp>
      <p:pic>
        <p:nvPicPr>
          <p:cNvPr id="3076" name="Picture 4" descr="Culture Shock Png , Transparent Cartoons - Culture Shock Clipart, Png  Download , Transparent Png Image - PNGitem">
            <a:extLst>
              <a:ext uri="{FF2B5EF4-FFF2-40B4-BE49-F238E27FC236}">
                <a16:creationId xmlns:a16="http://schemas.microsoft.com/office/drawing/2014/main" id="{2F90330C-0614-40B0-A050-51802CA8E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91" y="253656"/>
            <a:ext cx="3561734" cy="16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CE3CFC-D3AB-4F77-82AC-A07E8EB8E2C6}"/>
              </a:ext>
            </a:extLst>
          </p:cNvPr>
          <p:cNvSpPr txBox="1"/>
          <p:nvPr/>
        </p:nvSpPr>
        <p:spPr>
          <a:xfrm>
            <a:off x="6721216" y="2468024"/>
            <a:ext cx="49252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Tolerance &amp; understanding: fostering international understanding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Promote understanding of the concept of‘ otherness’, lead to a deeper understanding of ‘self’ 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Difference &amp; similarities between cultures </a:t>
            </a:r>
          </a:p>
          <a:p>
            <a:r>
              <a:rPr lang="en-GB" sz="2000" dirty="0">
                <a:latin typeface="Aharoni" panose="02010803020104030203" pitchFamily="2" charset="-79"/>
                <a:cs typeface="Aharoni" panose="02010803020104030203" pitchFamily="2" charset="-79"/>
              </a:rPr>
              <a:t>Pluricultural citizenship &amp; global understanding </a:t>
            </a:r>
          </a:p>
        </p:txBody>
      </p:sp>
    </p:spTree>
    <p:extLst>
      <p:ext uri="{BB962C8B-B14F-4D97-AF65-F5344CB8AC3E}">
        <p14:creationId xmlns:p14="http://schemas.microsoft.com/office/powerpoint/2010/main" val="9806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Thinking Clipart Girl | Clipart Panda - Free Clipart Images">
            <a:extLst>
              <a:ext uri="{FF2B5EF4-FFF2-40B4-BE49-F238E27FC236}">
                <a16:creationId xmlns:a16="http://schemas.microsoft.com/office/drawing/2014/main" id="{6325CD69-9E8C-432E-B16A-A2A418AA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62" y="325120"/>
            <a:ext cx="1216576" cy="2790014"/>
          </a:xfrm>
          <a:prstGeom prst="rect">
            <a:avLst/>
          </a:prstGeom>
        </p:spPr>
      </p:pic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4098" name="Picture 2" descr="A Cartoon Illustration Of A Letter C Running And Smiling. Royalty Free  Cliparts, Vectors, And Stock Illustration. Image 42466362.">
            <a:extLst>
              <a:ext uri="{FF2B5EF4-FFF2-40B4-BE49-F238E27FC236}">
                <a16:creationId xmlns:a16="http://schemas.microsoft.com/office/drawing/2014/main" id="{FA70B20E-6460-48E0-8518-D518AEE8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8" y="5627"/>
            <a:ext cx="30781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550FAAE-BD67-4C80-AA0F-52543F1B87DA}"/>
              </a:ext>
            </a:extLst>
          </p:cNvPr>
          <p:cNvSpPr/>
          <p:nvPr/>
        </p:nvSpPr>
        <p:spPr>
          <a:xfrm>
            <a:off x="4354237" y="210077"/>
            <a:ext cx="3474719" cy="1083212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3200" baseline="30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GB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346EE-AB49-4F33-B9DA-2F0B84E5A269}"/>
              </a:ext>
            </a:extLst>
          </p:cNvPr>
          <p:cNvSpPr/>
          <p:nvPr/>
        </p:nvSpPr>
        <p:spPr>
          <a:xfrm>
            <a:off x="3604376" y="1514682"/>
            <a:ext cx="49744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Competences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 descr="Parenting tips to help nurture self-esteem and positive attitudes in ...">
            <a:extLst>
              <a:ext uri="{FF2B5EF4-FFF2-40B4-BE49-F238E27FC236}">
                <a16:creationId xmlns:a16="http://schemas.microsoft.com/office/drawing/2014/main" id="{E8FBCF74-5B44-42DB-A6BD-E6FCC2F70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237" y="4337705"/>
            <a:ext cx="993093" cy="1015663"/>
          </a:xfrm>
          <a:prstGeom prst="rect">
            <a:avLst/>
          </a:prstGeom>
        </p:spPr>
      </p:pic>
      <p:pic>
        <p:nvPicPr>
          <p:cNvPr id="11" name="Picture 10" descr="Golden Key Of Success - clipart graphic">
            <a:extLst>
              <a:ext uri="{FF2B5EF4-FFF2-40B4-BE49-F238E27FC236}">
                <a16:creationId xmlns:a16="http://schemas.microsoft.com/office/drawing/2014/main" id="{A959D972-0FCB-4B5B-8199-890073EC6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59" y="5310405"/>
            <a:ext cx="1265534" cy="1265534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3822C14-FC48-40DB-B4B0-A3AC26AD3472}"/>
              </a:ext>
            </a:extLst>
          </p:cNvPr>
          <p:cNvSpPr/>
          <p:nvPr/>
        </p:nvSpPr>
        <p:spPr>
          <a:xfrm>
            <a:off x="3874975" y="2597850"/>
            <a:ext cx="4433245" cy="3479710"/>
          </a:xfrm>
          <a:prstGeom prst="fram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7575A-ADF9-45FB-BD0C-5DABFA6FB327}"/>
              </a:ext>
            </a:extLst>
          </p:cNvPr>
          <p:cNvSpPr txBox="1"/>
          <p:nvPr/>
        </p:nvSpPr>
        <p:spPr>
          <a:xfrm>
            <a:off x="4276130" y="3249353"/>
            <a:ext cx="36309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Build reflection habits – content, skill &amp; language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“Can do” statements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journals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feelings chart </a:t>
            </a:r>
          </a:p>
        </p:txBody>
      </p:sp>
    </p:spTree>
    <p:extLst>
      <p:ext uri="{BB962C8B-B14F-4D97-AF65-F5344CB8AC3E}">
        <p14:creationId xmlns:p14="http://schemas.microsoft.com/office/powerpoint/2010/main" val="8697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73515 -0.003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5" y="915982"/>
            <a:ext cx="864825" cy="766689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9" y="169962"/>
            <a:ext cx="1486860" cy="643531"/>
          </a:xfrm>
          <a:prstGeom prst="rect">
            <a:avLst/>
          </a:prstGeom>
        </p:spPr>
      </p:pic>
      <p:pic>
        <p:nvPicPr>
          <p:cNvPr id="6" name="Picture 5" descr="conclusion introduction starter plenary image conclusion introduction ...">
            <a:extLst>
              <a:ext uri="{FF2B5EF4-FFF2-40B4-BE49-F238E27FC236}">
                <a16:creationId xmlns:a16="http://schemas.microsoft.com/office/drawing/2014/main" id="{5940455A-FD42-4B2B-B366-DE8B7A773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030" y="169962"/>
            <a:ext cx="2017104" cy="201710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249754D0-7DE6-4B86-9A03-B99470B9261C}"/>
              </a:ext>
            </a:extLst>
          </p:cNvPr>
          <p:cNvSpPr/>
          <p:nvPr/>
        </p:nvSpPr>
        <p:spPr>
          <a:xfrm rot="20491219">
            <a:off x="322391" y="1417199"/>
            <a:ext cx="2518179" cy="1418456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Acquisition not enforced learning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D9087F9-DB39-44DB-AF04-CA24FFDBA1B6}"/>
              </a:ext>
            </a:extLst>
          </p:cNvPr>
          <p:cNvSpPr/>
          <p:nvPr/>
        </p:nvSpPr>
        <p:spPr>
          <a:xfrm>
            <a:off x="1092393" y="5038727"/>
            <a:ext cx="2491300" cy="1529190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Language knowledge = content knowledge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C8D58F6-E211-4BF9-92B2-73C458102340}"/>
              </a:ext>
            </a:extLst>
          </p:cNvPr>
          <p:cNvSpPr/>
          <p:nvPr/>
        </p:nvSpPr>
        <p:spPr>
          <a:xfrm>
            <a:off x="3610509" y="1172642"/>
            <a:ext cx="2485491" cy="1147847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Reading = essential skill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6C69103-FB15-4A4B-AFCB-C90A07824FF6}"/>
              </a:ext>
            </a:extLst>
          </p:cNvPr>
          <p:cNvSpPr/>
          <p:nvPr/>
        </p:nvSpPr>
        <p:spPr>
          <a:xfrm rot="20705651">
            <a:off x="4547553" y="3401198"/>
            <a:ext cx="2266159" cy="919275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Fluency not accuracy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5ECE8B4-988F-46A3-9D50-BF2C0B9CC030}"/>
              </a:ext>
            </a:extLst>
          </p:cNvPr>
          <p:cNvSpPr/>
          <p:nvPr/>
        </p:nvSpPr>
        <p:spPr>
          <a:xfrm rot="1239958">
            <a:off x="7640170" y="1346739"/>
            <a:ext cx="2664296" cy="1224136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Errors = natural part of learning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5D46A9D-79FC-41AA-AB68-9E605A39C206}"/>
              </a:ext>
            </a:extLst>
          </p:cNvPr>
          <p:cNvSpPr/>
          <p:nvPr/>
        </p:nvSpPr>
        <p:spPr>
          <a:xfrm rot="21056919">
            <a:off x="4112369" y="4696737"/>
            <a:ext cx="3506852" cy="1553344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Natural language development – building on other forms of learning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92555F67-217B-4F81-99B0-3DCE3F610D4A}"/>
              </a:ext>
            </a:extLst>
          </p:cNvPr>
          <p:cNvSpPr/>
          <p:nvPr/>
        </p:nvSpPr>
        <p:spPr>
          <a:xfrm>
            <a:off x="9399193" y="2669282"/>
            <a:ext cx="2264395" cy="1368175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Language = real world situations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679905F-C9E1-43D1-AE70-6B5F550C74BF}"/>
              </a:ext>
            </a:extLst>
          </p:cNvPr>
          <p:cNvSpPr/>
          <p:nvPr/>
        </p:nvSpPr>
        <p:spPr>
          <a:xfrm rot="1048456">
            <a:off x="2572729" y="2636187"/>
            <a:ext cx="2021929" cy="1317535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Language integrated in context 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0020DFF-37B7-4A4A-961F-93695E8DD31A}"/>
              </a:ext>
            </a:extLst>
          </p:cNvPr>
          <p:cNvSpPr/>
          <p:nvPr/>
        </p:nvSpPr>
        <p:spPr>
          <a:xfrm rot="1180969">
            <a:off x="6078695" y="2133443"/>
            <a:ext cx="1972848" cy="914400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Long term learning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7FB66E8A-5296-4178-AC69-142EB694200C}"/>
              </a:ext>
            </a:extLst>
          </p:cNvPr>
          <p:cNvSpPr/>
          <p:nvPr/>
        </p:nvSpPr>
        <p:spPr>
          <a:xfrm>
            <a:off x="193795" y="3598604"/>
            <a:ext cx="2806655" cy="1178060"/>
          </a:xfrm>
          <a:prstGeom prst="cloud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L2 motivation through subject interest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7CDB0E-584E-4C6A-8D3A-4E70B6A953FC}"/>
              </a:ext>
            </a:extLst>
          </p:cNvPr>
          <p:cNvSpPr/>
          <p:nvPr/>
        </p:nvSpPr>
        <p:spPr>
          <a:xfrm>
            <a:off x="2587694" y="55457"/>
            <a:ext cx="6789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 few summary points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CC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20464E7A-521F-468F-882E-97A42A444238}"/>
              </a:ext>
            </a:extLst>
          </p:cNvPr>
          <p:cNvSpPr/>
          <p:nvPr/>
        </p:nvSpPr>
        <p:spPr>
          <a:xfrm>
            <a:off x="8147899" y="5214292"/>
            <a:ext cx="3515689" cy="1178060"/>
          </a:xfrm>
          <a:prstGeom prst="frame">
            <a:avLst/>
          </a:prstGeom>
          <a:solidFill>
            <a:srgbClr val="FF66CC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this your experience?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are your thoughts?  </a:t>
            </a:r>
          </a:p>
        </p:txBody>
      </p:sp>
      <p:pic>
        <p:nvPicPr>
          <p:cNvPr id="3074" name="Picture 2" descr="Jpg Transparent Figure Thinking Clip Art At Clker Com - Thinking Clipart  Png - 360x591 PNG Download - PNGkit">
            <a:extLst>
              <a:ext uri="{FF2B5EF4-FFF2-40B4-BE49-F238E27FC236}">
                <a16:creationId xmlns:a16="http://schemas.microsoft.com/office/drawing/2014/main" id="{46B8F2E0-563D-41D0-A914-282A3F56B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3634" r="23441" b="3634"/>
          <a:stretch/>
        </p:blipFill>
        <p:spPr bwMode="auto">
          <a:xfrm>
            <a:off x="8226841" y="3677343"/>
            <a:ext cx="1008598" cy="144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279A3-62FF-47F5-BFBB-E28575FBE8D7}"/>
              </a:ext>
            </a:extLst>
          </p:cNvPr>
          <p:cNvSpPr txBox="1"/>
          <p:nvPr/>
        </p:nvSpPr>
        <p:spPr>
          <a:xfrm>
            <a:off x="600222" y="1695532"/>
            <a:ext cx="71708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haroni" panose="02010803020104030203" pitchFamily="2" charset="-79"/>
                <a:cs typeface="Aharoni" panose="02010803020104030203" pitchFamily="2" charset="-79"/>
              </a:rPr>
              <a:t>“It is often hard to distinguish CLIL from standard forms of good practice in early language learning”.</a:t>
            </a:r>
          </a:p>
          <a:p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Coyle, Hood, Marsh 2010 </a:t>
            </a:r>
          </a:p>
        </p:txBody>
      </p:sp>
      <p:pic>
        <p:nvPicPr>
          <p:cNvPr id="6" name="Picture 5" descr="Happy Kid Clipart | Clipart Panda - Free Clipart Images">
            <a:extLst>
              <a:ext uri="{FF2B5EF4-FFF2-40B4-BE49-F238E27FC236}">
                <a16:creationId xmlns:a16="http://schemas.microsoft.com/office/drawing/2014/main" id="{952E7A54-86E8-4523-BB0F-045C7FF18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21" y="0"/>
            <a:ext cx="4716379" cy="169553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C298D49-5761-4B67-B4A1-C9AAEC0D5B11}"/>
              </a:ext>
            </a:extLst>
          </p:cNvPr>
          <p:cNvSpPr/>
          <p:nvPr/>
        </p:nvSpPr>
        <p:spPr>
          <a:xfrm>
            <a:off x="8503795" y="2075985"/>
            <a:ext cx="3272589" cy="3056021"/>
          </a:xfrm>
          <a:prstGeom prst="wedgeEllipseCallout">
            <a:avLst>
              <a:gd name="adj1" fmla="val -98296"/>
              <a:gd name="adj2" fmla="val 5451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doing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playing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drawing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trying out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singing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making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exploring </a:t>
            </a:r>
          </a:p>
        </p:txBody>
      </p:sp>
      <p:pic>
        <p:nvPicPr>
          <p:cNvPr id="5122" name="Picture 2" descr="Teachers&amp;#39; Day 2016 (US)">
            <a:extLst>
              <a:ext uri="{FF2B5EF4-FFF2-40B4-BE49-F238E27FC236}">
                <a16:creationId xmlns:a16="http://schemas.microsoft.com/office/drawing/2014/main" id="{FD28F036-5691-477E-92E2-DB35831E5B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4409071"/>
            <a:ext cx="4592808" cy="22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9 Free CC0 Reminder Stock Photos - StockSnap.io">
            <a:extLst>
              <a:ext uri="{FF2B5EF4-FFF2-40B4-BE49-F238E27FC236}">
                <a16:creationId xmlns:a16="http://schemas.microsoft.com/office/drawing/2014/main" id="{EE60DC1D-1ACA-409C-A4B0-9BA1B830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8462" r="12861" b="18060"/>
          <a:stretch/>
        </p:blipFill>
        <p:spPr bwMode="auto">
          <a:xfrm>
            <a:off x="389206" y="197636"/>
            <a:ext cx="1386285" cy="10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5B0B5FD8-68E2-432C-8439-CF787679E9E3}"/>
              </a:ext>
            </a:extLst>
          </p:cNvPr>
          <p:cNvSpPr/>
          <p:nvPr/>
        </p:nvSpPr>
        <p:spPr>
          <a:xfrm>
            <a:off x="319400" y="199213"/>
            <a:ext cx="5963879" cy="823964"/>
          </a:xfrm>
          <a:prstGeom prst="fram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 styles of Classroom management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                 Baumrind ‘71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Librarian">
                <a:extLst>
                  <a:ext uri="{FF2B5EF4-FFF2-40B4-BE49-F238E27FC236}">
                    <a16:creationId xmlns:a16="http://schemas.microsoft.com/office/drawing/2014/main" id="{0C4C3477-9ABB-428A-8C7D-333CEC6585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2997145"/>
                  </p:ext>
                </p:extLst>
              </p:nvPr>
            </p:nvGraphicFramePr>
            <p:xfrm>
              <a:off x="4807429" y="1366474"/>
              <a:ext cx="1830645" cy="386775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30645" cy="3867755"/>
                    </a:xfrm>
                    <a:prstGeom prst="rect">
                      <a:avLst/>
                    </a:prstGeom>
                  </am3d:spPr>
                  <am3d:camera>
                    <am3d:pos x="0" y="0" z="546550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6566" d="1000000"/>
                    <am3d:preTrans dx="171751" dy="-18006113" dz="-6451871"/>
                    <am3d:scale>
                      <am3d:sx n="1000000" d="1000000"/>
                      <am3d:sy n="1000000" d="1000000"/>
                      <am3d:sz n="1000000" d="1000000"/>
                    </am3d:scale>
                    <am3d:rot ax="1878051" ay="-2257840" az="-12220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4275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Librarian">
                <a:extLst>
                  <a:ext uri="{FF2B5EF4-FFF2-40B4-BE49-F238E27FC236}">
                    <a16:creationId xmlns:a16="http://schemas.microsoft.com/office/drawing/2014/main" id="{0C4C3477-9ABB-428A-8C7D-333CEC6585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7429" y="1366474"/>
                <a:ext cx="1830645" cy="386775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9A21321-754B-4767-9945-5E0317289DF1}"/>
              </a:ext>
            </a:extLst>
          </p:cNvPr>
          <p:cNvSpPr/>
          <p:nvPr/>
        </p:nvSpPr>
        <p:spPr>
          <a:xfrm>
            <a:off x="406601" y="1658694"/>
            <a:ext cx="3897074" cy="18129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Authoritarian</a:t>
            </a:r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 level of teacher control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 learner involvement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strict rules &amp; seating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 instruction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lots of silence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2E6ED4-9EB6-4151-8D00-CFC7C1560DF1}"/>
              </a:ext>
            </a:extLst>
          </p:cNvPr>
          <p:cNvSpPr/>
          <p:nvPr/>
        </p:nvSpPr>
        <p:spPr>
          <a:xfrm>
            <a:off x="7695923" y="1106523"/>
            <a:ext cx="3896284" cy="16811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Indulgent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 learner involvement but low teacher control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overly friendly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lots of free learner expression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A22D3A-D1E1-42E7-8F65-DF4A33408545}"/>
              </a:ext>
            </a:extLst>
          </p:cNvPr>
          <p:cNvSpPr/>
          <p:nvPr/>
        </p:nvSpPr>
        <p:spPr>
          <a:xfrm>
            <a:off x="824642" y="4511404"/>
            <a:ext cx="2924938" cy="1812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Permissive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 teacher control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 learner involvement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 preparation &amp; interest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FC976A-61C8-4840-A3D2-1D8CB03231EF}"/>
              </a:ext>
            </a:extLst>
          </p:cNvPr>
          <p:cNvSpPr/>
          <p:nvPr/>
        </p:nvSpPr>
        <p:spPr>
          <a:xfrm>
            <a:off x="7141828" y="3429000"/>
            <a:ext cx="4225529" cy="16811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Authoritative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 control &amp; high involvement </a:t>
            </a:r>
          </a:p>
          <a:p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firm but fair / consistent rules / understands challenges &amp; needs / encourages autonomy 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410AA4-B688-4696-BAE9-8D0B6A351A4B}"/>
              </a:ext>
            </a:extLst>
          </p:cNvPr>
          <p:cNvSpPr/>
          <p:nvPr/>
        </p:nvSpPr>
        <p:spPr>
          <a:xfrm rot="20898629">
            <a:off x="4966197" y="5223905"/>
            <a:ext cx="1992103" cy="1245996"/>
          </a:xfrm>
          <a:prstGeom prst="cloud">
            <a:avLst/>
          </a:prstGeom>
          <a:solidFill>
            <a:srgbClr val="FF99CC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are you?</a:t>
            </a:r>
          </a:p>
        </p:txBody>
      </p:sp>
    </p:spTree>
    <p:extLst>
      <p:ext uri="{BB962C8B-B14F-4D97-AF65-F5344CB8AC3E}">
        <p14:creationId xmlns:p14="http://schemas.microsoft.com/office/powerpoint/2010/main" val="33730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D16AC6-6881-4B75-840B-D1D20BAE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115" y="1172729"/>
            <a:ext cx="74406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GB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GB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GB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GB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3932A-9822-443F-A455-4D25C8DB174A}"/>
              </a:ext>
            </a:extLst>
          </p:cNvPr>
          <p:cNvSpPr/>
          <p:nvPr/>
        </p:nvSpPr>
        <p:spPr>
          <a:xfrm>
            <a:off x="307945" y="185252"/>
            <a:ext cx="75200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Young learner is…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279DAE9-4C10-489F-9D1A-E431F2989324}"/>
              </a:ext>
            </a:extLst>
          </p:cNvPr>
          <p:cNvSpPr/>
          <p:nvPr/>
        </p:nvSpPr>
        <p:spPr>
          <a:xfrm>
            <a:off x="3117860" y="2190840"/>
            <a:ext cx="2303463" cy="91440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different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48E5AFB-0886-4464-B0D6-135E7027AFEA}"/>
              </a:ext>
            </a:extLst>
          </p:cNvPr>
          <p:cNvSpPr/>
          <p:nvPr/>
        </p:nvSpPr>
        <p:spPr>
          <a:xfrm rot="20915505">
            <a:off x="804836" y="3580397"/>
            <a:ext cx="2320925" cy="91440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energetic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A03D235-03A2-4FA4-B3D6-431F8ECBD123}"/>
              </a:ext>
            </a:extLst>
          </p:cNvPr>
          <p:cNvSpPr/>
          <p:nvPr/>
        </p:nvSpPr>
        <p:spPr>
          <a:xfrm rot="807477">
            <a:off x="7096255" y="3913024"/>
            <a:ext cx="2609850" cy="91440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interested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71E2EE2-3287-4AE4-93BB-7DEFAA990A72}"/>
              </a:ext>
            </a:extLst>
          </p:cNvPr>
          <p:cNvSpPr/>
          <p:nvPr/>
        </p:nvSpPr>
        <p:spPr>
          <a:xfrm>
            <a:off x="5373678" y="5022956"/>
            <a:ext cx="2454275" cy="118593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engaged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F27FE557-A269-4B21-B47A-435B32415ECD}"/>
              </a:ext>
            </a:extLst>
          </p:cNvPr>
          <p:cNvSpPr/>
          <p:nvPr/>
        </p:nvSpPr>
        <p:spPr>
          <a:xfrm>
            <a:off x="8745302" y="2210127"/>
            <a:ext cx="2049462" cy="91440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capable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F7BA3F0-C295-49B6-A640-07C4DFF144CF}"/>
              </a:ext>
            </a:extLst>
          </p:cNvPr>
          <p:cNvSpPr/>
          <p:nvPr/>
        </p:nvSpPr>
        <p:spPr>
          <a:xfrm rot="839641">
            <a:off x="4317244" y="3603455"/>
            <a:ext cx="1235075" cy="91440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D1A5C7-03F7-4C34-BD10-B8C4CCF7B7AE}"/>
              </a:ext>
            </a:extLst>
          </p:cNvPr>
          <p:cNvSpPr/>
          <p:nvPr/>
        </p:nvSpPr>
        <p:spPr>
          <a:xfrm rot="20147571">
            <a:off x="294389" y="2000167"/>
            <a:ext cx="2322513" cy="1071562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little person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6F1743F-D816-4DE0-AB0D-2A4F7D95663D}"/>
              </a:ext>
            </a:extLst>
          </p:cNvPr>
          <p:cNvSpPr/>
          <p:nvPr/>
        </p:nvSpPr>
        <p:spPr>
          <a:xfrm rot="20907114">
            <a:off x="5914756" y="2225585"/>
            <a:ext cx="2030413" cy="1206500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ready to learn</a:t>
            </a:r>
          </a:p>
        </p:txBody>
      </p:sp>
      <p:pic>
        <p:nvPicPr>
          <p:cNvPr id="15" name="Picture 14" descr="Nursery and Reception) Class Wiki Pages">
            <a:extLst>
              <a:ext uri="{FF2B5EF4-FFF2-40B4-BE49-F238E27FC236}">
                <a16:creationId xmlns:a16="http://schemas.microsoft.com/office/drawing/2014/main" id="{BB2EB37A-9952-4743-9E09-84EB55D7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28" y="335675"/>
            <a:ext cx="2546427" cy="101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F25FD59B-937B-4FED-85D1-E33987794A8F}"/>
              </a:ext>
            </a:extLst>
          </p:cNvPr>
          <p:cNvSpPr/>
          <p:nvPr/>
        </p:nvSpPr>
        <p:spPr>
          <a:xfrm>
            <a:off x="10078492" y="3900114"/>
            <a:ext cx="1557337" cy="1508125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so much more!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6BD2E1C-6FAC-4B60-8B0E-1E3603FC20F4}"/>
              </a:ext>
            </a:extLst>
          </p:cNvPr>
          <p:cNvSpPr/>
          <p:nvPr/>
        </p:nvSpPr>
        <p:spPr>
          <a:xfrm>
            <a:off x="1482743" y="5178799"/>
            <a:ext cx="2786848" cy="1012944"/>
          </a:xfrm>
          <a:prstGeom prst="cloud">
            <a:avLst/>
          </a:prstGeom>
          <a:solidFill>
            <a:srgbClr val="CDFFF9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powerless</a:t>
            </a:r>
          </a:p>
        </p:txBody>
      </p:sp>
    </p:spTree>
    <p:extLst>
      <p:ext uri="{BB962C8B-B14F-4D97-AF65-F5344CB8AC3E}">
        <p14:creationId xmlns:p14="http://schemas.microsoft.com/office/powerpoint/2010/main" val="104198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136145-F990-4208-9A4C-A74042583428}"/>
              </a:ext>
            </a:extLst>
          </p:cNvPr>
          <p:cNvSpPr/>
          <p:nvPr/>
        </p:nvSpPr>
        <p:spPr>
          <a:xfrm>
            <a:off x="3591384" y="307042"/>
            <a:ext cx="5322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YL teacher…</a:t>
            </a:r>
          </a:p>
        </p:txBody>
      </p:sp>
      <p:pic>
        <p:nvPicPr>
          <p:cNvPr id="6" name="Picture 9" descr="Clipart - Super hero flying silhouette">
            <a:extLst>
              <a:ext uri="{FF2B5EF4-FFF2-40B4-BE49-F238E27FC236}">
                <a16:creationId xmlns:a16="http://schemas.microsoft.com/office/drawing/2014/main" id="{048F5700-928E-41D2-959A-8D70DFCF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373" y="333484"/>
            <a:ext cx="1697164" cy="91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DAFE06A5-0C3C-48CA-A955-619FA691F3AF}"/>
              </a:ext>
            </a:extLst>
          </p:cNvPr>
          <p:cNvSpPr/>
          <p:nvPr/>
        </p:nvSpPr>
        <p:spPr>
          <a:xfrm>
            <a:off x="307976" y="1399693"/>
            <a:ext cx="4045660" cy="3559853"/>
          </a:xfrm>
          <a:prstGeom prst="frame">
            <a:avLst/>
          </a:prstGeom>
          <a:solidFill>
            <a:srgbClr val="FF0066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Plans </a:t>
            </a: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</a:t>
            </a:r>
          </a:p>
          <a:p>
            <a:pPr algn="ctr"/>
            <a:r>
              <a:rPr lang="en-GB" sz="2400" u="sng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Considers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Routines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Setting high expectations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3851D-A2F6-45B7-BF88-AEB9B92B446C}"/>
              </a:ext>
            </a:extLst>
          </p:cNvPr>
          <p:cNvSpPr/>
          <p:nvPr/>
        </p:nvSpPr>
        <p:spPr>
          <a:xfrm rot="21182804">
            <a:off x="4883236" y="1960846"/>
            <a:ext cx="3553500" cy="1542045"/>
          </a:xfrm>
          <a:prstGeom prst="ellipse">
            <a:avLst/>
          </a:prstGeom>
          <a:solidFill>
            <a:srgbClr val="F3C9C5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our learners need to feel safe, secure &amp; ready to learn?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0D6E08-FFF1-4ABD-B3B9-F59D7FA13CD0}"/>
              </a:ext>
            </a:extLst>
          </p:cNvPr>
          <p:cNvSpPr/>
          <p:nvPr/>
        </p:nvSpPr>
        <p:spPr>
          <a:xfrm rot="671292">
            <a:off x="8373021" y="2821427"/>
            <a:ext cx="3016880" cy="1842948"/>
          </a:xfrm>
          <a:prstGeom prst="ellipse">
            <a:avLst/>
          </a:prstGeom>
          <a:solidFill>
            <a:srgbClr val="F3C9C5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Are we giving our learners enough chance to grow &amp; develop…?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4DE8AE-6375-4C48-A629-41412DB5D0A1}"/>
              </a:ext>
            </a:extLst>
          </p:cNvPr>
          <p:cNvSpPr/>
          <p:nvPr/>
        </p:nvSpPr>
        <p:spPr>
          <a:xfrm>
            <a:off x="4530040" y="4784120"/>
            <a:ext cx="4259891" cy="1716315"/>
          </a:xfrm>
          <a:prstGeom prst="ellipse">
            <a:avLst/>
          </a:prstGeom>
          <a:solidFill>
            <a:srgbClr val="F3C9C5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much can our learners do &amp; how do we best keep them engaged, challenged &amp; learning.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0A6D17-32A2-4B85-91B6-57226C65C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23" y="5566439"/>
            <a:ext cx="3572365" cy="11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3C8CCF-30DF-4607-B94F-033D1E77251D}"/>
              </a:ext>
            </a:extLst>
          </p:cNvPr>
          <p:cNvSpPr/>
          <p:nvPr/>
        </p:nvSpPr>
        <p:spPr>
          <a:xfrm>
            <a:off x="351275" y="238365"/>
            <a:ext cx="6165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and we should try to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C553A-2D37-4A6D-A6B1-0FB3BC186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45" y="3378577"/>
            <a:ext cx="2167025" cy="2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58724CD-382E-4CD2-A54D-4B06CD09ADA7}"/>
              </a:ext>
            </a:extLst>
          </p:cNvPr>
          <p:cNvSpPr/>
          <p:nvPr/>
        </p:nvSpPr>
        <p:spPr>
          <a:xfrm>
            <a:off x="655201" y="2100293"/>
            <a:ext cx="2026891" cy="824524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manage the space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BA863D-16B6-4FC8-93CB-3F651D03128A}"/>
              </a:ext>
            </a:extLst>
          </p:cNvPr>
          <p:cNvSpPr/>
          <p:nvPr/>
        </p:nvSpPr>
        <p:spPr>
          <a:xfrm>
            <a:off x="309059" y="3429000"/>
            <a:ext cx="3125203" cy="1201891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think about behaviour (yours &amp; theirs)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C9BD21-4EDE-4414-A3C9-FC26506599A4}"/>
              </a:ext>
            </a:extLst>
          </p:cNvPr>
          <p:cNvSpPr/>
          <p:nvPr/>
        </p:nvSpPr>
        <p:spPr>
          <a:xfrm>
            <a:off x="655201" y="5412091"/>
            <a:ext cx="3114501" cy="1062161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 flexible – processes &amp; outcomes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3869BC-EFC8-42DE-A1CD-4B31915CA104}"/>
              </a:ext>
            </a:extLst>
          </p:cNvPr>
          <p:cNvSpPr/>
          <p:nvPr/>
        </p:nvSpPr>
        <p:spPr>
          <a:xfrm>
            <a:off x="7123725" y="2100293"/>
            <a:ext cx="3114502" cy="1114026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encourage – attempts &amp; development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963866-888E-4A14-A380-18DA902F1106}"/>
              </a:ext>
            </a:extLst>
          </p:cNvPr>
          <p:cNvSpPr/>
          <p:nvPr/>
        </p:nvSpPr>
        <p:spPr>
          <a:xfrm>
            <a:off x="3227589" y="1528343"/>
            <a:ext cx="3758250" cy="1497514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meet everyone’s expectations – parents, school, government…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E7506A-D48C-45B8-819E-57028E2C311F}"/>
              </a:ext>
            </a:extLst>
          </p:cNvPr>
          <p:cNvSpPr/>
          <p:nvPr/>
        </p:nvSpPr>
        <p:spPr>
          <a:xfrm>
            <a:off x="7910958" y="3925450"/>
            <a:ext cx="2465665" cy="866030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think about the whole child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E6AE32-0F16-4209-8C72-8D1202618EC8}"/>
              </a:ext>
            </a:extLst>
          </p:cNvPr>
          <p:cNvSpPr/>
          <p:nvPr/>
        </p:nvSpPr>
        <p:spPr>
          <a:xfrm>
            <a:off x="6854612" y="5597767"/>
            <a:ext cx="2026182" cy="726556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 authentic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6E026F-B176-46E8-8DDA-5A8CBA5AF06B}"/>
              </a:ext>
            </a:extLst>
          </p:cNvPr>
          <p:cNvSpPr/>
          <p:nvPr/>
        </p:nvSpPr>
        <p:spPr>
          <a:xfrm>
            <a:off x="9976522" y="687626"/>
            <a:ext cx="1894927" cy="866031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oh &amp; have fun!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541986-9068-4C24-BDFD-A8DB9E463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3724" y="2175966"/>
            <a:ext cx="851907" cy="8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E4B15B-AD84-4214-8288-73319AFE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" y="5227187"/>
            <a:ext cx="4794518" cy="12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E7C932-5CB5-43BC-B400-A2B0BE94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52" y="2819806"/>
            <a:ext cx="4392613" cy="1328738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 child is an empty vessel to be filled, a lump of clay to be moulded by adults.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14D7A-7066-4AEA-B06F-A1F3F2928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142" y="3648310"/>
            <a:ext cx="4175125" cy="181561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 child is biologically pre-programmed to develop &amp; unfold in certain directions</a:t>
            </a:r>
            <a:r>
              <a:rPr lang="en-GB" altLang="en-US" sz="2400" dirty="0"/>
              <a:t>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A0FEAD-BB25-414E-9151-EAC9BA1173A1}"/>
              </a:ext>
            </a:extLst>
          </p:cNvPr>
          <p:cNvSpPr/>
          <p:nvPr/>
        </p:nvSpPr>
        <p:spPr bwMode="auto">
          <a:xfrm>
            <a:off x="290946" y="1630813"/>
            <a:ext cx="2447925" cy="7392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2400" b="1" dirty="0">
                <a:latin typeface="Arial" charset="0"/>
                <a:ea typeface="ＭＳ Ｐゴシック" pitchFamily="1" charset="-128"/>
              </a:rPr>
              <a:t>Empiricist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2D621-2AC9-4AD7-BF63-D9CD85646762}"/>
              </a:ext>
            </a:extLst>
          </p:cNvPr>
          <p:cNvSpPr/>
          <p:nvPr/>
        </p:nvSpPr>
        <p:spPr bwMode="auto">
          <a:xfrm>
            <a:off x="6450033" y="2465793"/>
            <a:ext cx="2645850" cy="70802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GB" sz="2400" b="1" dirty="0">
                <a:latin typeface="Arial" charset="0"/>
                <a:ea typeface="ＭＳ Ｐゴシック" pitchFamily="1" charset="-128"/>
              </a:rPr>
              <a:t>Nativist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74CF0-1740-4E87-B96C-AC4FCCDB971C}"/>
              </a:ext>
            </a:extLst>
          </p:cNvPr>
          <p:cNvSpPr/>
          <p:nvPr/>
        </p:nvSpPr>
        <p:spPr>
          <a:xfrm>
            <a:off x="3096118" y="262861"/>
            <a:ext cx="5946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think &amp; reflect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2" descr="Image result for reflection clipart">
            <a:extLst>
              <a:ext uri="{FF2B5EF4-FFF2-40B4-BE49-F238E27FC236}">
                <a16:creationId xmlns:a16="http://schemas.microsoft.com/office/drawing/2014/main" id="{4EE987E8-2D34-46B7-972C-57C96368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83" y="152525"/>
            <a:ext cx="2805171" cy="14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6.17284E-7 L -1.3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3B7D25FD-4263-4D41-9913-BE6FD659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61" y="5790648"/>
            <a:ext cx="1203973" cy="1067352"/>
          </a:xfrm>
          <a:prstGeom prst="rect">
            <a:avLst/>
          </a:prstGeom>
        </p:spPr>
      </p:pic>
      <p:pic>
        <p:nvPicPr>
          <p:cNvPr id="5" name="Picture 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E99753D0-1BEE-4281-8D41-B2C0884F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83" y="5943172"/>
            <a:ext cx="1761278" cy="762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AC18BC-DDB5-4B10-89B0-FC9DEFD02E6B}"/>
              </a:ext>
            </a:extLst>
          </p:cNvPr>
          <p:cNvSpPr/>
          <p:nvPr/>
        </p:nvSpPr>
        <p:spPr>
          <a:xfrm>
            <a:off x="503334" y="572819"/>
            <a:ext cx="40128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How about …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8471457-B9DF-43FE-9790-D5C07C4D0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54" y="616949"/>
            <a:ext cx="2703116" cy="270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FE1F5F-4DA8-4DA2-A80C-55076DED90A8}"/>
              </a:ext>
            </a:extLst>
          </p:cNvPr>
          <p:cNvSpPr/>
          <p:nvPr/>
        </p:nvSpPr>
        <p:spPr bwMode="auto">
          <a:xfrm>
            <a:off x="887353" y="2661872"/>
            <a:ext cx="3024187" cy="741363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2400" b="1" dirty="0">
                <a:latin typeface="Arial" charset="0"/>
                <a:ea typeface="ＭＳ Ｐゴシック" pitchFamily="1" charset="-128"/>
              </a:rPr>
              <a:t>Interactionist</a:t>
            </a:r>
            <a:r>
              <a:rPr lang="en-GB" b="1" dirty="0">
                <a:latin typeface="Arial" charset="0"/>
                <a:ea typeface="ＭＳ Ｐゴシック" pitchFamily="1" charset="-128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6053BB-9A07-41C1-B3FB-DC2D82A3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099" y="3403235"/>
            <a:ext cx="5214425" cy="18651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 child is partly an empty vessel &amp; partly pre-programmed, with an interaction within &amp; between the two. </a:t>
            </a:r>
          </a:p>
        </p:txBody>
      </p:sp>
      <p:pic>
        <p:nvPicPr>
          <p:cNvPr id="9" name="Picture 2" descr="Image result for young child  clipart">
            <a:extLst>
              <a:ext uri="{FF2B5EF4-FFF2-40B4-BE49-F238E27FC236}">
                <a16:creationId xmlns:a16="http://schemas.microsoft.com/office/drawing/2014/main" id="{4B2A1899-DF8C-42E0-BADB-7BE969618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0" y="4811351"/>
            <a:ext cx="3528476" cy="18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young child  clipart">
            <a:extLst>
              <a:ext uri="{FF2B5EF4-FFF2-40B4-BE49-F238E27FC236}">
                <a16:creationId xmlns:a16="http://schemas.microsoft.com/office/drawing/2014/main" id="{98F9B7CC-3D80-4573-B9BF-31D52F67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84" y="366193"/>
            <a:ext cx="2703116" cy="16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1831</Words>
  <Application>Microsoft Office PowerPoint</Application>
  <PresentationFormat>Widescreen</PresentationFormat>
  <Paragraphs>315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Kelly</dc:creator>
  <cp:lastModifiedBy>Katy Kelly</cp:lastModifiedBy>
  <cp:revision>13</cp:revision>
  <dcterms:created xsi:type="dcterms:W3CDTF">2021-10-04T12:18:34Z</dcterms:created>
  <dcterms:modified xsi:type="dcterms:W3CDTF">2021-10-24T06:58:51Z</dcterms:modified>
</cp:coreProperties>
</file>