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13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notesSlides/notesSlide118.xml" ContentType="application/vnd.openxmlformats-officedocument.presentationml.notes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diagrams/colors1.xml" ContentType="application/vnd.openxmlformats-officedocument.drawingml.diagramColors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121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110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138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s/slide17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diagrams/data1.xml" ContentType="application/vnd.openxmlformats-officedocument.drawingml.diagramData+xml"/>
  <Override PartName="/ppt/notesSlides/notesSlide89.xml" ContentType="application/vnd.openxmlformats-officedocument.presentationml.notesSlide+xml"/>
  <Override PartName="/ppt/notesSlides/notesSlide116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0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148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11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178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  <Override PartName="/ppt/slides/slide167.xml" ContentType="application/vnd.openxmlformats-officedocument.presentationml.slide+xml"/>
  <Override PartName="/ppt/notesSlides/notesSlide50.xml" ContentType="application/vnd.openxmlformats-officedocument.presentationml.notesSlide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slides/slide181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3"/>
  </p:notesMasterIdLst>
  <p:sldIdLst>
    <p:sldId id="256" r:id="rId2"/>
    <p:sldId id="386" r:id="rId3"/>
    <p:sldId id="387" r:id="rId4"/>
    <p:sldId id="390" r:id="rId5"/>
    <p:sldId id="388" r:id="rId6"/>
    <p:sldId id="389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0" r:id="rId16"/>
    <p:sldId id="319" r:id="rId17"/>
    <p:sldId id="30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337" r:id="rId36"/>
    <p:sldId id="338" r:id="rId37"/>
    <p:sldId id="339" r:id="rId38"/>
    <p:sldId id="340" r:id="rId39"/>
    <p:sldId id="341" r:id="rId40"/>
    <p:sldId id="342" r:id="rId41"/>
    <p:sldId id="343" r:id="rId42"/>
    <p:sldId id="344" r:id="rId43"/>
    <p:sldId id="345" r:id="rId44"/>
    <p:sldId id="346" r:id="rId45"/>
    <p:sldId id="347" r:id="rId46"/>
    <p:sldId id="348" r:id="rId47"/>
    <p:sldId id="349" r:id="rId48"/>
    <p:sldId id="350" r:id="rId49"/>
    <p:sldId id="351" r:id="rId50"/>
    <p:sldId id="352" r:id="rId51"/>
    <p:sldId id="353" r:id="rId52"/>
    <p:sldId id="354" r:id="rId53"/>
    <p:sldId id="355" r:id="rId54"/>
    <p:sldId id="356" r:id="rId55"/>
    <p:sldId id="357" r:id="rId56"/>
    <p:sldId id="358" r:id="rId57"/>
    <p:sldId id="359" r:id="rId58"/>
    <p:sldId id="360" r:id="rId59"/>
    <p:sldId id="361" r:id="rId60"/>
    <p:sldId id="362" r:id="rId61"/>
    <p:sldId id="363" r:id="rId62"/>
    <p:sldId id="364" r:id="rId63"/>
    <p:sldId id="365" r:id="rId64"/>
    <p:sldId id="377" r:id="rId65"/>
    <p:sldId id="378" r:id="rId66"/>
    <p:sldId id="379" r:id="rId67"/>
    <p:sldId id="367" r:id="rId68"/>
    <p:sldId id="368" r:id="rId69"/>
    <p:sldId id="369" r:id="rId70"/>
    <p:sldId id="370" r:id="rId71"/>
    <p:sldId id="371" r:id="rId72"/>
    <p:sldId id="372" r:id="rId73"/>
    <p:sldId id="373" r:id="rId74"/>
    <p:sldId id="374" r:id="rId75"/>
    <p:sldId id="375" r:id="rId76"/>
    <p:sldId id="376" r:id="rId77"/>
    <p:sldId id="257" r:id="rId78"/>
    <p:sldId id="258" r:id="rId79"/>
    <p:sldId id="259" r:id="rId80"/>
    <p:sldId id="260" r:id="rId81"/>
    <p:sldId id="290" r:id="rId82"/>
    <p:sldId id="291" r:id="rId83"/>
    <p:sldId id="292" r:id="rId84"/>
    <p:sldId id="293" r:id="rId85"/>
    <p:sldId id="294" r:id="rId86"/>
    <p:sldId id="295" r:id="rId87"/>
    <p:sldId id="261" r:id="rId88"/>
    <p:sldId id="262" r:id="rId89"/>
    <p:sldId id="263" r:id="rId90"/>
    <p:sldId id="264" r:id="rId91"/>
    <p:sldId id="265" r:id="rId92"/>
    <p:sldId id="266" r:id="rId93"/>
    <p:sldId id="267" r:id="rId94"/>
    <p:sldId id="384" r:id="rId95"/>
    <p:sldId id="268" r:id="rId96"/>
    <p:sldId id="269" r:id="rId97"/>
    <p:sldId id="270" r:id="rId98"/>
    <p:sldId id="271" r:id="rId99"/>
    <p:sldId id="385" r:id="rId100"/>
    <p:sldId id="276" r:id="rId101"/>
    <p:sldId id="277" r:id="rId102"/>
    <p:sldId id="278" r:id="rId103"/>
    <p:sldId id="279" r:id="rId104"/>
    <p:sldId id="380" r:id="rId105"/>
    <p:sldId id="280" r:id="rId106"/>
    <p:sldId id="382" r:id="rId107"/>
    <p:sldId id="381" r:id="rId108"/>
    <p:sldId id="383" r:id="rId109"/>
    <p:sldId id="281" r:id="rId110"/>
    <p:sldId id="282" r:id="rId111"/>
    <p:sldId id="296" r:id="rId112"/>
    <p:sldId id="297" r:id="rId113"/>
    <p:sldId id="298" r:id="rId114"/>
    <p:sldId id="300" r:id="rId115"/>
    <p:sldId id="301" r:id="rId116"/>
    <p:sldId id="302" r:id="rId117"/>
    <p:sldId id="303" r:id="rId118"/>
    <p:sldId id="304" r:id="rId119"/>
    <p:sldId id="305" r:id="rId120"/>
    <p:sldId id="306" r:id="rId121"/>
    <p:sldId id="288" r:id="rId122"/>
    <p:sldId id="289" r:id="rId123"/>
    <p:sldId id="391" r:id="rId124"/>
    <p:sldId id="392" r:id="rId125"/>
    <p:sldId id="393" r:id="rId126"/>
    <p:sldId id="394" r:id="rId127"/>
    <p:sldId id="395" r:id="rId128"/>
    <p:sldId id="396" r:id="rId129"/>
    <p:sldId id="397" r:id="rId130"/>
    <p:sldId id="398" r:id="rId131"/>
    <p:sldId id="399" r:id="rId132"/>
    <p:sldId id="400" r:id="rId133"/>
    <p:sldId id="401" r:id="rId134"/>
    <p:sldId id="402" r:id="rId135"/>
    <p:sldId id="403" r:id="rId136"/>
    <p:sldId id="404" r:id="rId137"/>
    <p:sldId id="405" r:id="rId138"/>
    <p:sldId id="406" r:id="rId139"/>
    <p:sldId id="407" r:id="rId140"/>
    <p:sldId id="408" r:id="rId141"/>
    <p:sldId id="409" r:id="rId142"/>
    <p:sldId id="410" r:id="rId143"/>
    <p:sldId id="411" r:id="rId144"/>
    <p:sldId id="412" r:id="rId145"/>
    <p:sldId id="413" r:id="rId146"/>
    <p:sldId id="414" r:id="rId147"/>
    <p:sldId id="415" r:id="rId148"/>
    <p:sldId id="416" r:id="rId149"/>
    <p:sldId id="417" r:id="rId150"/>
    <p:sldId id="418" r:id="rId151"/>
    <p:sldId id="419" r:id="rId152"/>
    <p:sldId id="420" r:id="rId153"/>
    <p:sldId id="421" r:id="rId154"/>
    <p:sldId id="422" r:id="rId155"/>
    <p:sldId id="423" r:id="rId156"/>
    <p:sldId id="424" r:id="rId157"/>
    <p:sldId id="425" r:id="rId158"/>
    <p:sldId id="426" r:id="rId159"/>
    <p:sldId id="427" r:id="rId160"/>
    <p:sldId id="428" r:id="rId161"/>
    <p:sldId id="429" r:id="rId162"/>
    <p:sldId id="430" r:id="rId163"/>
    <p:sldId id="431" r:id="rId164"/>
    <p:sldId id="432" r:id="rId165"/>
    <p:sldId id="433" r:id="rId166"/>
    <p:sldId id="434" r:id="rId167"/>
    <p:sldId id="435" r:id="rId168"/>
    <p:sldId id="436" r:id="rId169"/>
    <p:sldId id="437" r:id="rId170"/>
    <p:sldId id="438" r:id="rId171"/>
    <p:sldId id="439" r:id="rId172"/>
    <p:sldId id="440" r:id="rId173"/>
    <p:sldId id="441" r:id="rId174"/>
    <p:sldId id="442" r:id="rId175"/>
    <p:sldId id="443" r:id="rId176"/>
    <p:sldId id="444" r:id="rId177"/>
    <p:sldId id="445" r:id="rId178"/>
    <p:sldId id="446" r:id="rId179"/>
    <p:sldId id="447" r:id="rId180"/>
    <p:sldId id="448" r:id="rId181"/>
    <p:sldId id="449" r:id="rId18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764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411EA6-59CF-476F-853F-26469D9C6BB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E679088-C673-42ED-84F3-967DA9C62A12}">
      <dgm:prSet phldrT="[Texto]" custT="1"/>
      <dgm:spPr/>
      <dgm:t>
        <a:bodyPr/>
        <a:lstStyle/>
        <a:p>
          <a:r>
            <a:rPr lang="es-ES" sz="1800" dirty="0" smtClean="0"/>
            <a:t>En las prácticas de lectura y escritura</a:t>
          </a:r>
          <a:endParaRPr lang="es-ES" sz="1800" dirty="0"/>
        </a:p>
      </dgm:t>
    </dgm:pt>
    <dgm:pt modelId="{518590AE-CC7C-4746-8426-82AF4AC23781}" type="parTrans" cxnId="{403460B1-81A9-4834-A9E9-33610EEB3029}">
      <dgm:prSet/>
      <dgm:spPr/>
      <dgm:t>
        <a:bodyPr/>
        <a:lstStyle/>
        <a:p>
          <a:endParaRPr lang="es-ES"/>
        </a:p>
      </dgm:t>
    </dgm:pt>
    <dgm:pt modelId="{A6A208F5-CA58-499B-8AB7-33659AD9F71F}" type="sibTrans" cxnId="{403460B1-81A9-4834-A9E9-33610EEB3029}">
      <dgm:prSet/>
      <dgm:spPr/>
      <dgm:t>
        <a:bodyPr/>
        <a:lstStyle/>
        <a:p>
          <a:endParaRPr lang="es-ES"/>
        </a:p>
      </dgm:t>
    </dgm:pt>
    <dgm:pt modelId="{D68FA9AB-4AEE-40BF-9F01-0084B8ECE130}">
      <dgm:prSet phldrT="[Texto]"/>
      <dgm:spPr/>
      <dgm:t>
        <a:bodyPr/>
        <a:lstStyle/>
        <a:p>
          <a:r>
            <a:rPr lang="es-ES" dirty="0" smtClean="0">
              <a:solidFill>
                <a:srgbClr val="002060"/>
              </a:solidFill>
            </a:rPr>
            <a:t>Nuevas formas de lectura:</a:t>
          </a:r>
          <a:endParaRPr lang="es-ES" dirty="0">
            <a:solidFill>
              <a:srgbClr val="002060"/>
            </a:solidFill>
          </a:endParaRPr>
        </a:p>
      </dgm:t>
    </dgm:pt>
    <dgm:pt modelId="{2E042F04-14E9-426E-A175-17EB9BE2D2E0}" type="parTrans" cxnId="{E9DD4346-E3AA-4FF6-858C-5191554F01BA}">
      <dgm:prSet/>
      <dgm:spPr/>
      <dgm:t>
        <a:bodyPr/>
        <a:lstStyle/>
        <a:p>
          <a:endParaRPr lang="es-ES"/>
        </a:p>
      </dgm:t>
    </dgm:pt>
    <dgm:pt modelId="{A309CBED-161B-44DF-B815-364AD3775A06}" type="sibTrans" cxnId="{E9DD4346-E3AA-4FF6-858C-5191554F01BA}">
      <dgm:prSet/>
      <dgm:spPr/>
      <dgm:t>
        <a:bodyPr/>
        <a:lstStyle/>
        <a:p>
          <a:endParaRPr lang="es-ES"/>
        </a:p>
      </dgm:t>
    </dgm:pt>
    <dgm:pt modelId="{B9A8AEC9-629B-49E5-A640-9F7E7899C7ED}">
      <dgm:prSet phldrT="[Texto]"/>
      <dgm:spPr/>
      <dgm:t>
        <a:bodyPr/>
        <a:lstStyle/>
        <a:p>
          <a:r>
            <a:rPr lang="es-ES" dirty="0" smtClean="0">
              <a:solidFill>
                <a:srgbClr val="002060"/>
              </a:solidFill>
            </a:rPr>
            <a:t>Lectura fragmentaria, lectura social, Lectura conectada</a:t>
          </a:r>
          <a:endParaRPr lang="es-ES" dirty="0">
            <a:solidFill>
              <a:srgbClr val="002060"/>
            </a:solidFill>
          </a:endParaRPr>
        </a:p>
      </dgm:t>
    </dgm:pt>
    <dgm:pt modelId="{E9FDEE13-9112-4025-B33A-71AB64B76A55}" type="parTrans" cxnId="{50FC81AB-E893-4BBA-A6E5-BF71FFA6E788}">
      <dgm:prSet/>
      <dgm:spPr/>
      <dgm:t>
        <a:bodyPr/>
        <a:lstStyle/>
        <a:p>
          <a:endParaRPr lang="es-ES"/>
        </a:p>
      </dgm:t>
    </dgm:pt>
    <dgm:pt modelId="{6234A1AA-021E-4A08-A18D-E9A6F5B05791}" type="sibTrans" cxnId="{50FC81AB-E893-4BBA-A6E5-BF71FFA6E788}">
      <dgm:prSet/>
      <dgm:spPr/>
      <dgm:t>
        <a:bodyPr/>
        <a:lstStyle/>
        <a:p>
          <a:endParaRPr lang="es-ES"/>
        </a:p>
      </dgm:t>
    </dgm:pt>
    <dgm:pt modelId="{BC61391C-C804-463F-97DA-7A64F4F4FBC1}">
      <dgm:prSet phldrT="[Texto]"/>
      <dgm:spPr/>
      <dgm:t>
        <a:bodyPr/>
        <a:lstStyle/>
        <a:p>
          <a:r>
            <a:rPr lang="es-ES" dirty="0" smtClean="0">
              <a:solidFill>
                <a:srgbClr val="002060"/>
              </a:solidFill>
            </a:rPr>
            <a:t>Tinta electrónica</a:t>
          </a:r>
          <a:endParaRPr lang="es-ES" dirty="0">
            <a:solidFill>
              <a:srgbClr val="002060"/>
            </a:solidFill>
          </a:endParaRPr>
        </a:p>
      </dgm:t>
    </dgm:pt>
    <dgm:pt modelId="{4C4B2E6F-35C6-4D8D-B2A9-DFD98A8B62CB}" type="parTrans" cxnId="{ACBC3DAE-7347-45F2-A47C-86802C0A4D52}">
      <dgm:prSet/>
      <dgm:spPr/>
      <dgm:t>
        <a:bodyPr/>
        <a:lstStyle/>
        <a:p>
          <a:endParaRPr lang="es-ES"/>
        </a:p>
      </dgm:t>
    </dgm:pt>
    <dgm:pt modelId="{E18EDAF9-774C-4CDC-B330-968D0D10ADBA}" type="sibTrans" cxnId="{ACBC3DAE-7347-45F2-A47C-86802C0A4D52}">
      <dgm:prSet/>
      <dgm:spPr/>
      <dgm:t>
        <a:bodyPr/>
        <a:lstStyle/>
        <a:p>
          <a:endParaRPr lang="es-ES"/>
        </a:p>
      </dgm:t>
    </dgm:pt>
    <dgm:pt modelId="{AA3DFAD4-D915-4F42-9285-DA74EA91AA00}">
      <dgm:prSet phldrT="[Texto]"/>
      <dgm:spPr/>
      <dgm:t>
        <a:bodyPr/>
        <a:lstStyle/>
        <a:p>
          <a:r>
            <a:rPr lang="es-ES" dirty="0" smtClean="0">
              <a:solidFill>
                <a:srgbClr val="002060"/>
              </a:solidFill>
            </a:rPr>
            <a:t>Tablet</a:t>
          </a:r>
          <a:endParaRPr lang="es-ES" dirty="0">
            <a:solidFill>
              <a:srgbClr val="002060"/>
            </a:solidFill>
          </a:endParaRPr>
        </a:p>
      </dgm:t>
    </dgm:pt>
    <dgm:pt modelId="{8F2DF282-CC61-4904-8F48-43D83BBD105D}" type="parTrans" cxnId="{08A2175C-2DA9-4878-A5A1-BE0D037BF438}">
      <dgm:prSet/>
      <dgm:spPr/>
      <dgm:t>
        <a:bodyPr/>
        <a:lstStyle/>
        <a:p>
          <a:endParaRPr lang="es-ES"/>
        </a:p>
      </dgm:t>
    </dgm:pt>
    <dgm:pt modelId="{BA41DFB4-920C-4CA7-BF1E-37C73B21D4D5}" type="sibTrans" cxnId="{08A2175C-2DA9-4878-A5A1-BE0D037BF438}">
      <dgm:prSet/>
      <dgm:spPr/>
      <dgm:t>
        <a:bodyPr/>
        <a:lstStyle/>
        <a:p>
          <a:endParaRPr lang="es-ES"/>
        </a:p>
      </dgm:t>
    </dgm:pt>
    <dgm:pt modelId="{AE22A687-45A5-4FE8-B7B8-1A574B80D4CE}">
      <dgm:prSet phldrT="[Texto]"/>
      <dgm:spPr/>
      <dgm:t>
        <a:bodyPr/>
        <a:lstStyle/>
        <a:p>
          <a:r>
            <a:rPr lang="es-ES" dirty="0" smtClean="0"/>
            <a:t>Mutaciones en el mercado del libro</a:t>
          </a:r>
          <a:endParaRPr lang="es-ES" dirty="0"/>
        </a:p>
      </dgm:t>
    </dgm:pt>
    <dgm:pt modelId="{F8B2B08B-763D-4694-A5BD-AD00AFA4DB58}" type="parTrans" cxnId="{A88F6063-1770-4C8E-BA07-134887BC33D3}">
      <dgm:prSet/>
      <dgm:spPr/>
      <dgm:t>
        <a:bodyPr/>
        <a:lstStyle/>
        <a:p>
          <a:endParaRPr lang="es-ES"/>
        </a:p>
      </dgm:t>
    </dgm:pt>
    <dgm:pt modelId="{D62972FC-EE07-40BA-B988-314BEBF55C38}" type="sibTrans" cxnId="{A88F6063-1770-4C8E-BA07-134887BC33D3}">
      <dgm:prSet/>
      <dgm:spPr/>
      <dgm:t>
        <a:bodyPr/>
        <a:lstStyle/>
        <a:p>
          <a:endParaRPr lang="es-ES"/>
        </a:p>
      </dgm:t>
    </dgm:pt>
    <dgm:pt modelId="{CE21822E-F766-4E02-B083-6D2DFE9AE66E}">
      <dgm:prSet phldrT="[Texto]"/>
      <dgm:spPr/>
      <dgm:t>
        <a:bodyPr/>
        <a:lstStyle/>
        <a:p>
          <a:r>
            <a:rPr lang="es-ES" dirty="0" smtClean="0">
              <a:solidFill>
                <a:srgbClr val="002060"/>
              </a:solidFill>
            </a:rPr>
            <a:t>Nuevos entrantes externos al ámbito editorial: Google, Apple, Amazon, </a:t>
          </a:r>
          <a:r>
            <a:rPr lang="es-ES" dirty="0" err="1" smtClean="0">
              <a:solidFill>
                <a:srgbClr val="002060"/>
              </a:solidFill>
            </a:rPr>
            <a:t>etec</a:t>
          </a:r>
          <a:endParaRPr lang="es-ES" dirty="0">
            <a:solidFill>
              <a:srgbClr val="002060"/>
            </a:solidFill>
          </a:endParaRPr>
        </a:p>
      </dgm:t>
    </dgm:pt>
    <dgm:pt modelId="{68BE715D-1533-4A33-9FAE-CF54EB001F87}" type="parTrans" cxnId="{94D260FB-5846-4FCC-83E6-49FB34CCA45D}">
      <dgm:prSet/>
      <dgm:spPr/>
      <dgm:t>
        <a:bodyPr/>
        <a:lstStyle/>
        <a:p>
          <a:endParaRPr lang="es-ES"/>
        </a:p>
      </dgm:t>
    </dgm:pt>
    <dgm:pt modelId="{8A0A69C7-CA4E-4EAD-A812-E6691CD1E32F}" type="sibTrans" cxnId="{94D260FB-5846-4FCC-83E6-49FB34CCA45D}">
      <dgm:prSet/>
      <dgm:spPr/>
      <dgm:t>
        <a:bodyPr/>
        <a:lstStyle/>
        <a:p>
          <a:endParaRPr lang="es-ES"/>
        </a:p>
      </dgm:t>
    </dgm:pt>
    <dgm:pt modelId="{41E24409-6A55-434F-811B-9A3A1CA52F49}">
      <dgm:prSet phldrT="[Texto]"/>
      <dgm:spPr/>
      <dgm:t>
        <a:bodyPr/>
        <a:lstStyle/>
        <a:p>
          <a:r>
            <a:rPr lang="es-ES" dirty="0" smtClean="0">
              <a:solidFill>
                <a:srgbClr val="002060"/>
              </a:solidFill>
            </a:rPr>
            <a:t>Difusión multicanal y </a:t>
          </a:r>
          <a:r>
            <a:rPr lang="es-ES" dirty="0" err="1" smtClean="0">
              <a:solidFill>
                <a:srgbClr val="002060"/>
              </a:solidFill>
            </a:rPr>
            <a:t>multisoporte</a:t>
          </a:r>
          <a:endParaRPr lang="es-ES" dirty="0">
            <a:solidFill>
              <a:srgbClr val="002060"/>
            </a:solidFill>
          </a:endParaRPr>
        </a:p>
      </dgm:t>
    </dgm:pt>
    <dgm:pt modelId="{EEC735E3-A0C2-46DF-A79E-0ED10B45F676}" type="parTrans" cxnId="{18557F66-F3B9-4E66-AB21-2D5D174B6B2C}">
      <dgm:prSet/>
      <dgm:spPr/>
      <dgm:t>
        <a:bodyPr/>
        <a:lstStyle/>
        <a:p>
          <a:endParaRPr lang="es-ES"/>
        </a:p>
      </dgm:t>
    </dgm:pt>
    <dgm:pt modelId="{A71AD39D-AA99-4568-A0E7-1ED68A7D6363}" type="sibTrans" cxnId="{18557F66-F3B9-4E66-AB21-2D5D174B6B2C}">
      <dgm:prSet/>
      <dgm:spPr/>
      <dgm:t>
        <a:bodyPr/>
        <a:lstStyle/>
        <a:p>
          <a:endParaRPr lang="es-ES"/>
        </a:p>
      </dgm:t>
    </dgm:pt>
    <dgm:pt modelId="{7BBC0D59-1D9F-484E-AC97-796FFF0043E0}">
      <dgm:prSet phldrT="[Texto]"/>
      <dgm:spPr/>
      <dgm:t>
        <a:bodyPr/>
        <a:lstStyle/>
        <a:p>
          <a:r>
            <a:rPr lang="es-ES" dirty="0" smtClean="0">
              <a:solidFill>
                <a:srgbClr val="002060"/>
              </a:solidFill>
            </a:rPr>
            <a:t>modelos de consumo nómada basados en la movilidad, la conectividad, la descarga.</a:t>
          </a:r>
          <a:endParaRPr lang="es-ES" dirty="0">
            <a:solidFill>
              <a:srgbClr val="002060"/>
            </a:solidFill>
          </a:endParaRPr>
        </a:p>
      </dgm:t>
    </dgm:pt>
    <dgm:pt modelId="{FF08204A-FF9F-4049-800F-D603B707BAE6}" type="parTrans" cxnId="{93E129B6-007E-4C21-A952-B252A44A84D1}">
      <dgm:prSet/>
      <dgm:spPr/>
      <dgm:t>
        <a:bodyPr/>
        <a:lstStyle/>
        <a:p>
          <a:endParaRPr lang="es-ES"/>
        </a:p>
      </dgm:t>
    </dgm:pt>
    <dgm:pt modelId="{1BC6C859-1DA1-47A3-94BC-61F26CD0881A}" type="sibTrans" cxnId="{93E129B6-007E-4C21-A952-B252A44A84D1}">
      <dgm:prSet/>
      <dgm:spPr/>
      <dgm:t>
        <a:bodyPr/>
        <a:lstStyle/>
        <a:p>
          <a:endParaRPr lang="es-ES"/>
        </a:p>
      </dgm:t>
    </dgm:pt>
    <dgm:pt modelId="{A5925A59-A3E1-4D51-9B24-AB02C20A829C}">
      <dgm:prSet phldrT="[Texto]"/>
      <dgm:spPr/>
      <dgm:t>
        <a:bodyPr/>
        <a:lstStyle/>
        <a:p>
          <a:r>
            <a:rPr lang="es-ES" dirty="0" smtClean="0">
              <a:solidFill>
                <a:srgbClr val="002060"/>
              </a:solidFill>
            </a:rPr>
            <a:t>Nuevos géneros vinculados a las prestaciones de los nuevos soportes: libros enriquecidos, Vook,  literatura </a:t>
          </a:r>
          <a:r>
            <a:rPr lang="es-ES" dirty="0" err="1" smtClean="0">
              <a:solidFill>
                <a:srgbClr val="002060"/>
              </a:solidFill>
            </a:rPr>
            <a:t>transmedia</a:t>
          </a:r>
          <a:r>
            <a:rPr lang="es-ES" dirty="0" smtClean="0">
              <a:solidFill>
                <a:srgbClr val="002060"/>
              </a:solidFill>
            </a:rPr>
            <a:t>, etc.</a:t>
          </a:r>
          <a:endParaRPr lang="es-ES" dirty="0">
            <a:solidFill>
              <a:srgbClr val="002060"/>
            </a:solidFill>
          </a:endParaRPr>
        </a:p>
      </dgm:t>
    </dgm:pt>
    <dgm:pt modelId="{49D985F3-ED8D-4AD7-8006-1086798231F0}" type="parTrans" cxnId="{02D05DCD-6743-44A2-81B5-C2A8E24A6BDE}">
      <dgm:prSet/>
      <dgm:spPr/>
      <dgm:t>
        <a:bodyPr/>
        <a:lstStyle/>
        <a:p>
          <a:endParaRPr lang="es-ES"/>
        </a:p>
      </dgm:t>
    </dgm:pt>
    <dgm:pt modelId="{441DE7CB-93CB-4862-94CB-9075A7490256}" type="sibTrans" cxnId="{02D05DCD-6743-44A2-81B5-C2A8E24A6BDE}">
      <dgm:prSet/>
      <dgm:spPr/>
      <dgm:t>
        <a:bodyPr/>
        <a:lstStyle/>
        <a:p>
          <a:endParaRPr lang="es-ES"/>
        </a:p>
      </dgm:t>
    </dgm:pt>
    <dgm:pt modelId="{1CC25C6A-3231-4494-B4BA-3D7CD0184C25}">
      <dgm:prSet phldrT="[Texto]"/>
      <dgm:spPr/>
      <dgm:t>
        <a:bodyPr/>
        <a:lstStyle/>
        <a:p>
          <a:r>
            <a:rPr lang="es-ES" dirty="0" smtClean="0"/>
            <a:t>En los dispositivos de lectura y las tecnologías de almacenamiento  y distribución</a:t>
          </a:r>
          <a:endParaRPr lang="es-ES" dirty="0"/>
        </a:p>
      </dgm:t>
    </dgm:pt>
    <dgm:pt modelId="{145D1879-E528-458B-907A-48E3F3423D94}" type="sibTrans" cxnId="{00842AB2-BF5D-44A8-84E8-0EB77BADFE27}">
      <dgm:prSet/>
      <dgm:spPr/>
      <dgm:t>
        <a:bodyPr/>
        <a:lstStyle/>
        <a:p>
          <a:endParaRPr lang="es-ES"/>
        </a:p>
      </dgm:t>
    </dgm:pt>
    <dgm:pt modelId="{50F6184D-D07D-4E43-813D-BB8880ED5164}" type="parTrans" cxnId="{00842AB2-BF5D-44A8-84E8-0EB77BADFE27}">
      <dgm:prSet/>
      <dgm:spPr/>
      <dgm:t>
        <a:bodyPr/>
        <a:lstStyle/>
        <a:p>
          <a:endParaRPr lang="es-ES"/>
        </a:p>
      </dgm:t>
    </dgm:pt>
    <dgm:pt modelId="{750E3C1A-962F-4DB7-8314-F6E1FA35B58E}">
      <dgm:prSet phldrT="[Texto]"/>
      <dgm:spPr/>
      <dgm:t>
        <a:bodyPr/>
        <a:lstStyle/>
        <a:p>
          <a:r>
            <a:rPr lang="es-ES" dirty="0" smtClean="0">
              <a:solidFill>
                <a:srgbClr val="002060"/>
              </a:solidFill>
            </a:rPr>
            <a:t>Cloud </a:t>
          </a:r>
          <a:r>
            <a:rPr lang="es-ES" dirty="0" err="1" smtClean="0">
              <a:solidFill>
                <a:srgbClr val="002060"/>
              </a:solidFill>
            </a:rPr>
            <a:t>Hosting</a:t>
          </a:r>
          <a:endParaRPr lang="es-ES" dirty="0">
            <a:solidFill>
              <a:srgbClr val="002060"/>
            </a:solidFill>
          </a:endParaRPr>
        </a:p>
      </dgm:t>
    </dgm:pt>
    <dgm:pt modelId="{8C2EFE63-8356-4254-AA75-16383D3FD431}" type="parTrans" cxnId="{7E9D222E-5D7E-4E35-809A-A7AC1829F8BE}">
      <dgm:prSet/>
      <dgm:spPr/>
    </dgm:pt>
    <dgm:pt modelId="{5CEE4348-CBF8-4BA8-9EA2-2B6CC5747F93}" type="sibTrans" cxnId="{7E9D222E-5D7E-4E35-809A-A7AC1829F8BE}">
      <dgm:prSet/>
      <dgm:spPr/>
    </dgm:pt>
    <dgm:pt modelId="{D4812752-497A-4A41-9EB8-8E1E036A1481}" type="pres">
      <dgm:prSet presAssocID="{6D411EA6-59CF-476F-853F-26469D9C6BB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23E4C2B-7B5B-499C-80AF-33E6538D69D7}" type="pres">
      <dgm:prSet presAssocID="{3E679088-C673-42ED-84F3-967DA9C62A12}" presName="linNode" presStyleCnt="0"/>
      <dgm:spPr/>
    </dgm:pt>
    <dgm:pt modelId="{89FE82A9-7EF3-4EF4-8D70-71243315FA95}" type="pres">
      <dgm:prSet presAssocID="{3E679088-C673-42ED-84F3-967DA9C62A12}" presName="parentText" presStyleLbl="node1" presStyleIdx="0" presStyleCnt="3" custScaleY="38851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155823D-9977-40BA-9D2B-F925488D0A54}" type="pres">
      <dgm:prSet presAssocID="{3E679088-C673-42ED-84F3-967DA9C62A12}" presName="descendantText" presStyleLbl="alignAccFollowNode1" presStyleIdx="0" presStyleCnt="3" custScaleY="6109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983AA6-17D7-45E2-A716-D3F468E601FD}" type="pres">
      <dgm:prSet presAssocID="{A6A208F5-CA58-499B-8AB7-33659AD9F71F}" presName="sp" presStyleCnt="0"/>
      <dgm:spPr/>
    </dgm:pt>
    <dgm:pt modelId="{5BC06E68-FAA1-4997-BE79-AC7ECE064FE6}" type="pres">
      <dgm:prSet presAssocID="{1CC25C6A-3231-4494-B4BA-3D7CD0184C25}" presName="linNode" presStyleCnt="0"/>
      <dgm:spPr/>
    </dgm:pt>
    <dgm:pt modelId="{E6FD4E25-A91A-4D1C-BD1A-B1B0CE2833EF}" type="pres">
      <dgm:prSet presAssocID="{1CC25C6A-3231-4494-B4BA-3D7CD0184C25}" presName="parentText" presStyleLbl="node1" presStyleIdx="1" presStyleCnt="3" custScaleY="3504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C45F784-C28E-4533-8F9D-DFDCD22E78A1}" type="pres">
      <dgm:prSet presAssocID="{1CC25C6A-3231-4494-B4BA-3D7CD0184C25}" presName="descendantText" presStyleLbl="alignAccFollowNode1" presStyleIdx="1" presStyleCnt="3" custScaleY="4212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35D0F1E-5E1C-4D4F-937A-F0237907FF19}" type="pres">
      <dgm:prSet presAssocID="{145D1879-E528-458B-907A-48E3F3423D94}" presName="sp" presStyleCnt="0"/>
      <dgm:spPr/>
    </dgm:pt>
    <dgm:pt modelId="{BB5A5B19-036A-4F9F-AD8D-AD111894FB9C}" type="pres">
      <dgm:prSet presAssocID="{AE22A687-45A5-4FE8-B7B8-1A574B80D4CE}" presName="linNode" presStyleCnt="0"/>
      <dgm:spPr/>
    </dgm:pt>
    <dgm:pt modelId="{3CB0B372-B13A-4479-84C8-D8C769FF3084}" type="pres">
      <dgm:prSet presAssocID="{AE22A687-45A5-4FE8-B7B8-1A574B80D4CE}" presName="parentText" presStyleLbl="node1" presStyleIdx="2" presStyleCnt="3" custScaleY="4562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9FA4F4A-537B-41DE-85D0-5AB85338926B}" type="pres">
      <dgm:prSet presAssocID="{AE22A687-45A5-4FE8-B7B8-1A574B80D4CE}" presName="descendantText" presStyleLbl="alignAccFollowNode1" presStyleIdx="2" presStyleCnt="3" custScaleY="12824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B4B1431-6E53-4F94-8BAC-7CD8F00D3A14}" type="presOf" srcId="{1CC25C6A-3231-4494-B4BA-3D7CD0184C25}" destId="{E6FD4E25-A91A-4D1C-BD1A-B1B0CE2833EF}" srcOrd="0" destOrd="0" presId="urn:microsoft.com/office/officeart/2005/8/layout/vList5"/>
    <dgm:cxn modelId="{E9DD4346-E3AA-4FF6-858C-5191554F01BA}" srcId="{3E679088-C673-42ED-84F3-967DA9C62A12}" destId="{D68FA9AB-4AEE-40BF-9F01-0084B8ECE130}" srcOrd="0" destOrd="0" parTransId="{2E042F04-14E9-426E-A175-17EB9BE2D2E0}" sibTransId="{A309CBED-161B-44DF-B815-364AD3775A06}"/>
    <dgm:cxn modelId="{73328453-B55E-454D-A472-C1A38C4F9400}" type="presOf" srcId="{3E679088-C673-42ED-84F3-967DA9C62A12}" destId="{89FE82A9-7EF3-4EF4-8D70-71243315FA95}" srcOrd="0" destOrd="0" presId="urn:microsoft.com/office/officeart/2005/8/layout/vList5"/>
    <dgm:cxn modelId="{205738EC-4E7D-4552-B627-E5DC3D84586B}" type="presOf" srcId="{7BBC0D59-1D9F-484E-AC97-796FFF0043E0}" destId="{A9FA4F4A-537B-41DE-85D0-5AB85338926B}" srcOrd="0" destOrd="2" presId="urn:microsoft.com/office/officeart/2005/8/layout/vList5"/>
    <dgm:cxn modelId="{08A2175C-2DA9-4878-A5A1-BE0D037BF438}" srcId="{1CC25C6A-3231-4494-B4BA-3D7CD0184C25}" destId="{AA3DFAD4-D915-4F42-9285-DA74EA91AA00}" srcOrd="1" destOrd="0" parTransId="{8F2DF282-CC61-4904-8F48-43D83BBD105D}" sibTransId="{BA41DFB4-920C-4CA7-BF1E-37C73B21D4D5}"/>
    <dgm:cxn modelId="{D8AF063F-B054-4526-9900-C70A90FA8C0C}" type="presOf" srcId="{D68FA9AB-4AEE-40BF-9F01-0084B8ECE130}" destId="{2155823D-9977-40BA-9D2B-F925488D0A54}" srcOrd="0" destOrd="0" presId="urn:microsoft.com/office/officeart/2005/8/layout/vList5"/>
    <dgm:cxn modelId="{18557F66-F3B9-4E66-AB21-2D5D174B6B2C}" srcId="{AE22A687-45A5-4FE8-B7B8-1A574B80D4CE}" destId="{41E24409-6A55-434F-811B-9A3A1CA52F49}" srcOrd="1" destOrd="0" parTransId="{EEC735E3-A0C2-46DF-A79E-0ED10B45F676}" sibTransId="{A71AD39D-AA99-4568-A0E7-1ED68A7D6363}"/>
    <dgm:cxn modelId="{A88F6063-1770-4C8E-BA07-134887BC33D3}" srcId="{6D411EA6-59CF-476F-853F-26469D9C6BBB}" destId="{AE22A687-45A5-4FE8-B7B8-1A574B80D4CE}" srcOrd="2" destOrd="0" parTransId="{F8B2B08B-763D-4694-A5BD-AD00AFA4DB58}" sibTransId="{D62972FC-EE07-40BA-B988-314BEBF55C38}"/>
    <dgm:cxn modelId="{3C28295C-CF3F-47CC-8877-75FB3E1DD1F0}" type="presOf" srcId="{A5925A59-A3E1-4D51-9B24-AB02C20A829C}" destId="{A9FA4F4A-537B-41DE-85D0-5AB85338926B}" srcOrd="0" destOrd="3" presId="urn:microsoft.com/office/officeart/2005/8/layout/vList5"/>
    <dgm:cxn modelId="{5613BE54-F4A8-4E05-BAD9-1519026B55BF}" type="presOf" srcId="{750E3C1A-962F-4DB7-8314-F6E1FA35B58E}" destId="{7C45F784-C28E-4533-8F9D-DFDCD22E78A1}" srcOrd="0" destOrd="2" presId="urn:microsoft.com/office/officeart/2005/8/layout/vList5"/>
    <dgm:cxn modelId="{EDCB0420-FEB3-4ABB-AF0D-7CDB65D595D8}" type="presOf" srcId="{CE21822E-F766-4E02-B083-6D2DFE9AE66E}" destId="{A9FA4F4A-537B-41DE-85D0-5AB85338926B}" srcOrd="0" destOrd="0" presId="urn:microsoft.com/office/officeart/2005/8/layout/vList5"/>
    <dgm:cxn modelId="{E748442D-ECC4-43EC-ABBA-76A5B10ADEDC}" type="presOf" srcId="{AA3DFAD4-D915-4F42-9285-DA74EA91AA00}" destId="{7C45F784-C28E-4533-8F9D-DFDCD22E78A1}" srcOrd="0" destOrd="1" presId="urn:microsoft.com/office/officeart/2005/8/layout/vList5"/>
    <dgm:cxn modelId="{98658938-1BC6-4C36-99AC-78FB3C60B85A}" type="presOf" srcId="{6D411EA6-59CF-476F-853F-26469D9C6BBB}" destId="{D4812752-497A-4A41-9EB8-8E1E036A1481}" srcOrd="0" destOrd="0" presId="urn:microsoft.com/office/officeart/2005/8/layout/vList5"/>
    <dgm:cxn modelId="{BBE5C927-2D05-4BAF-8CF2-4828953604D6}" type="presOf" srcId="{BC61391C-C804-463F-97DA-7A64F4F4FBC1}" destId="{7C45F784-C28E-4533-8F9D-DFDCD22E78A1}" srcOrd="0" destOrd="0" presId="urn:microsoft.com/office/officeart/2005/8/layout/vList5"/>
    <dgm:cxn modelId="{50FC81AB-E893-4BBA-A6E5-BF71FFA6E788}" srcId="{3E679088-C673-42ED-84F3-967DA9C62A12}" destId="{B9A8AEC9-629B-49E5-A640-9F7E7899C7ED}" srcOrd="1" destOrd="0" parTransId="{E9FDEE13-9112-4025-B33A-71AB64B76A55}" sibTransId="{6234A1AA-021E-4A08-A18D-E9A6F5B05791}"/>
    <dgm:cxn modelId="{94D260FB-5846-4FCC-83E6-49FB34CCA45D}" srcId="{AE22A687-45A5-4FE8-B7B8-1A574B80D4CE}" destId="{CE21822E-F766-4E02-B083-6D2DFE9AE66E}" srcOrd="0" destOrd="0" parTransId="{68BE715D-1533-4A33-9FAE-CF54EB001F87}" sibTransId="{8A0A69C7-CA4E-4EAD-A812-E6691CD1E32F}"/>
    <dgm:cxn modelId="{7E9D222E-5D7E-4E35-809A-A7AC1829F8BE}" srcId="{1CC25C6A-3231-4494-B4BA-3D7CD0184C25}" destId="{750E3C1A-962F-4DB7-8314-F6E1FA35B58E}" srcOrd="2" destOrd="0" parTransId="{8C2EFE63-8356-4254-AA75-16383D3FD431}" sibTransId="{5CEE4348-CBF8-4BA8-9EA2-2B6CC5747F93}"/>
    <dgm:cxn modelId="{25DEF710-60CD-455F-B44A-8D80D465F914}" type="presOf" srcId="{B9A8AEC9-629B-49E5-A640-9F7E7899C7ED}" destId="{2155823D-9977-40BA-9D2B-F925488D0A54}" srcOrd="0" destOrd="1" presId="urn:microsoft.com/office/officeart/2005/8/layout/vList5"/>
    <dgm:cxn modelId="{00842AB2-BF5D-44A8-84E8-0EB77BADFE27}" srcId="{6D411EA6-59CF-476F-853F-26469D9C6BBB}" destId="{1CC25C6A-3231-4494-B4BA-3D7CD0184C25}" srcOrd="1" destOrd="0" parTransId="{50F6184D-D07D-4E43-813D-BB8880ED5164}" sibTransId="{145D1879-E528-458B-907A-48E3F3423D94}"/>
    <dgm:cxn modelId="{403460B1-81A9-4834-A9E9-33610EEB3029}" srcId="{6D411EA6-59CF-476F-853F-26469D9C6BBB}" destId="{3E679088-C673-42ED-84F3-967DA9C62A12}" srcOrd="0" destOrd="0" parTransId="{518590AE-CC7C-4746-8426-82AF4AC23781}" sibTransId="{A6A208F5-CA58-499B-8AB7-33659AD9F71F}"/>
    <dgm:cxn modelId="{93E129B6-007E-4C21-A952-B252A44A84D1}" srcId="{AE22A687-45A5-4FE8-B7B8-1A574B80D4CE}" destId="{7BBC0D59-1D9F-484E-AC97-796FFF0043E0}" srcOrd="2" destOrd="0" parTransId="{FF08204A-FF9F-4049-800F-D603B707BAE6}" sibTransId="{1BC6C859-1DA1-47A3-94BC-61F26CD0881A}"/>
    <dgm:cxn modelId="{563C438E-5229-484E-9FC3-733ED74195E6}" type="presOf" srcId="{41E24409-6A55-434F-811B-9A3A1CA52F49}" destId="{A9FA4F4A-537B-41DE-85D0-5AB85338926B}" srcOrd="0" destOrd="1" presId="urn:microsoft.com/office/officeart/2005/8/layout/vList5"/>
    <dgm:cxn modelId="{3D0D2626-AE84-428A-A137-A708B5634170}" type="presOf" srcId="{AE22A687-45A5-4FE8-B7B8-1A574B80D4CE}" destId="{3CB0B372-B13A-4479-84C8-D8C769FF3084}" srcOrd="0" destOrd="0" presId="urn:microsoft.com/office/officeart/2005/8/layout/vList5"/>
    <dgm:cxn modelId="{ACBC3DAE-7347-45F2-A47C-86802C0A4D52}" srcId="{1CC25C6A-3231-4494-B4BA-3D7CD0184C25}" destId="{BC61391C-C804-463F-97DA-7A64F4F4FBC1}" srcOrd="0" destOrd="0" parTransId="{4C4B2E6F-35C6-4D8D-B2A9-DFD98A8B62CB}" sibTransId="{E18EDAF9-774C-4CDC-B330-968D0D10ADBA}"/>
    <dgm:cxn modelId="{02D05DCD-6743-44A2-81B5-C2A8E24A6BDE}" srcId="{AE22A687-45A5-4FE8-B7B8-1A574B80D4CE}" destId="{A5925A59-A3E1-4D51-9B24-AB02C20A829C}" srcOrd="3" destOrd="0" parTransId="{49D985F3-ED8D-4AD7-8006-1086798231F0}" sibTransId="{441DE7CB-93CB-4862-94CB-9075A7490256}"/>
    <dgm:cxn modelId="{68E5730C-9CBF-45DD-A77E-F0536719808F}" type="presParOf" srcId="{D4812752-497A-4A41-9EB8-8E1E036A1481}" destId="{C23E4C2B-7B5B-499C-80AF-33E6538D69D7}" srcOrd="0" destOrd="0" presId="urn:microsoft.com/office/officeart/2005/8/layout/vList5"/>
    <dgm:cxn modelId="{1DB446C0-8889-45F9-8EB6-ECDFEEE54C4F}" type="presParOf" srcId="{C23E4C2B-7B5B-499C-80AF-33E6538D69D7}" destId="{89FE82A9-7EF3-4EF4-8D70-71243315FA95}" srcOrd="0" destOrd="0" presId="urn:microsoft.com/office/officeart/2005/8/layout/vList5"/>
    <dgm:cxn modelId="{B710B02C-1E18-49E2-BEC5-3CFF281CE450}" type="presParOf" srcId="{C23E4C2B-7B5B-499C-80AF-33E6538D69D7}" destId="{2155823D-9977-40BA-9D2B-F925488D0A54}" srcOrd="1" destOrd="0" presId="urn:microsoft.com/office/officeart/2005/8/layout/vList5"/>
    <dgm:cxn modelId="{DB69CF10-EF93-4F37-8CA7-950DE867EB3E}" type="presParOf" srcId="{D4812752-497A-4A41-9EB8-8E1E036A1481}" destId="{9A983AA6-17D7-45E2-A716-D3F468E601FD}" srcOrd="1" destOrd="0" presId="urn:microsoft.com/office/officeart/2005/8/layout/vList5"/>
    <dgm:cxn modelId="{496BE39F-67C7-4539-A3DF-3D135EFF2ACA}" type="presParOf" srcId="{D4812752-497A-4A41-9EB8-8E1E036A1481}" destId="{5BC06E68-FAA1-4997-BE79-AC7ECE064FE6}" srcOrd="2" destOrd="0" presId="urn:microsoft.com/office/officeart/2005/8/layout/vList5"/>
    <dgm:cxn modelId="{C6F970CA-F1BA-429E-8477-AB3285FC859A}" type="presParOf" srcId="{5BC06E68-FAA1-4997-BE79-AC7ECE064FE6}" destId="{E6FD4E25-A91A-4D1C-BD1A-B1B0CE2833EF}" srcOrd="0" destOrd="0" presId="urn:microsoft.com/office/officeart/2005/8/layout/vList5"/>
    <dgm:cxn modelId="{CAC7CD2F-7038-4EE2-888C-F623042972D6}" type="presParOf" srcId="{5BC06E68-FAA1-4997-BE79-AC7ECE064FE6}" destId="{7C45F784-C28E-4533-8F9D-DFDCD22E78A1}" srcOrd="1" destOrd="0" presId="urn:microsoft.com/office/officeart/2005/8/layout/vList5"/>
    <dgm:cxn modelId="{3D094855-D578-4798-8856-BAF1DC470B1A}" type="presParOf" srcId="{D4812752-497A-4A41-9EB8-8E1E036A1481}" destId="{A35D0F1E-5E1C-4D4F-937A-F0237907FF19}" srcOrd="3" destOrd="0" presId="urn:microsoft.com/office/officeart/2005/8/layout/vList5"/>
    <dgm:cxn modelId="{5AC8B2D9-7844-44DE-8889-4D285447B58A}" type="presParOf" srcId="{D4812752-497A-4A41-9EB8-8E1E036A1481}" destId="{BB5A5B19-036A-4F9F-AD8D-AD111894FB9C}" srcOrd="4" destOrd="0" presId="urn:microsoft.com/office/officeart/2005/8/layout/vList5"/>
    <dgm:cxn modelId="{28537821-DC4B-4D6B-BB6C-99C7C683710E}" type="presParOf" srcId="{BB5A5B19-036A-4F9F-AD8D-AD111894FB9C}" destId="{3CB0B372-B13A-4479-84C8-D8C769FF3084}" srcOrd="0" destOrd="0" presId="urn:microsoft.com/office/officeart/2005/8/layout/vList5"/>
    <dgm:cxn modelId="{3279F3FA-BB95-4626-A174-2BBB35BADB7B}" type="presParOf" srcId="{BB5A5B19-036A-4F9F-AD8D-AD111894FB9C}" destId="{A9FA4F4A-537B-41DE-85D0-5AB85338926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55823D-9977-40BA-9D2B-F925488D0A54}">
      <dsp:nvSpPr>
        <dsp:cNvPr id="0" name=""/>
        <dsp:cNvSpPr/>
      </dsp:nvSpPr>
      <dsp:spPr>
        <a:xfrm rot="5400000">
          <a:off x="4716722" y="-1918300"/>
          <a:ext cx="1137019" cy="497433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solidFill>
                <a:srgbClr val="002060"/>
              </a:solidFill>
            </a:rPr>
            <a:t>Nuevas formas de lectura:</a:t>
          </a:r>
          <a:endParaRPr lang="es-ES" sz="1400" kern="1200" dirty="0">
            <a:solidFill>
              <a:srgbClr val="002060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solidFill>
                <a:srgbClr val="002060"/>
              </a:solidFill>
            </a:rPr>
            <a:t>Lectura fragmentaria, lectura social, Lectura conectada</a:t>
          </a:r>
          <a:endParaRPr lang="es-ES" sz="1400" kern="1200" dirty="0">
            <a:solidFill>
              <a:srgbClr val="002060"/>
            </a:solidFill>
          </a:endParaRPr>
        </a:p>
      </dsp:txBody>
      <dsp:txXfrm rot="-5400000">
        <a:off x="2798064" y="55863"/>
        <a:ext cx="4918831" cy="1026009"/>
      </dsp:txXfrm>
    </dsp:sp>
    <dsp:sp modelId="{89FE82A9-7EF3-4EF4-8D70-71243315FA95}">
      <dsp:nvSpPr>
        <dsp:cNvPr id="0" name=""/>
        <dsp:cNvSpPr/>
      </dsp:nvSpPr>
      <dsp:spPr>
        <a:xfrm>
          <a:off x="0" y="116994"/>
          <a:ext cx="2798064" cy="903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En las prácticas de lectura y escritura</a:t>
          </a:r>
          <a:endParaRPr lang="es-ES" sz="1800" kern="1200" dirty="0"/>
        </a:p>
      </dsp:txBody>
      <dsp:txXfrm>
        <a:off x="44117" y="161111"/>
        <a:ext cx="2709830" cy="815511"/>
      </dsp:txXfrm>
    </dsp:sp>
    <dsp:sp modelId="{7C45F784-C28E-4533-8F9D-DFDCD22E78A1}">
      <dsp:nvSpPr>
        <dsp:cNvPr id="0" name=""/>
        <dsp:cNvSpPr/>
      </dsp:nvSpPr>
      <dsp:spPr>
        <a:xfrm rot="5400000">
          <a:off x="4893251" y="-825934"/>
          <a:ext cx="783961" cy="497433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solidFill>
                <a:srgbClr val="002060"/>
              </a:solidFill>
            </a:rPr>
            <a:t>Tinta electrónica</a:t>
          </a:r>
          <a:endParaRPr lang="es-ES" sz="1400" kern="1200" dirty="0">
            <a:solidFill>
              <a:srgbClr val="002060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solidFill>
                <a:srgbClr val="002060"/>
              </a:solidFill>
            </a:rPr>
            <a:t>Tablet</a:t>
          </a:r>
          <a:endParaRPr lang="es-ES" sz="1400" kern="1200" dirty="0">
            <a:solidFill>
              <a:srgbClr val="002060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solidFill>
                <a:srgbClr val="002060"/>
              </a:solidFill>
            </a:rPr>
            <a:t>Cloud </a:t>
          </a:r>
          <a:r>
            <a:rPr lang="es-ES" sz="1400" kern="1200" dirty="0" err="1" smtClean="0">
              <a:solidFill>
                <a:srgbClr val="002060"/>
              </a:solidFill>
            </a:rPr>
            <a:t>Hosting</a:t>
          </a:r>
          <a:endParaRPr lang="es-ES" sz="1400" kern="1200" dirty="0">
            <a:solidFill>
              <a:srgbClr val="002060"/>
            </a:solidFill>
          </a:endParaRPr>
        </a:p>
      </dsp:txBody>
      <dsp:txXfrm rot="-5400000">
        <a:off x="2798064" y="1307523"/>
        <a:ext cx="4936066" cy="707421"/>
      </dsp:txXfrm>
    </dsp:sp>
    <dsp:sp modelId="{E6FD4E25-A91A-4D1C-BD1A-B1B0CE2833EF}">
      <dsp:nvSpPr>
        <dsp:cNvPr id="0" name=""/>
        <dsp:cNvSpPr/>
      </dsp:nvSpPr>
      <dsp:spPr>
        <a:xfrm>
          <a:off x="0" y="1253686"/>
          <a:ext cx="2798064" cy="8150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En los dispositivos de lectura y las tecnologías de almacenamiento  y distribución</a:t>
          </a:r>
          <a:endParaRPr lang="es-ES" sz="1600" kern="1200" dirty="0"/>
        </a:p>
      </dsp:txBody>
      <dsp:txXfrm>
        <a:off x="39790" y="1293476"/>
        <a:ext cx="2718484" cy="735514"/>
      </dsp:txXfrm>
    </dsp:sp>
    <dsp:sp modelId="{A9FA4F4A-537B-41DE-85D0-5AB85338926B}">
      <dsp:nvSpPr>
        <dsp:cNvPr id="0" name=""/>
        <dsp:cNvSpPr/>
      </dsp:nvSpPr>
      <dsp:spPr>
        <a:xfrm rot="5400000">
          <a:off x="4086794" y="893627"/>
          <a:ext cx="2386552" cy="496947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solidFill>
                <a:srgbClr val="002060"/>
              </a:solidFill>
            </a:rPr>
            <a:t>Nuevos entrantes externos al ámbito editorial: Google, Apple, Amazon, </a:t>
          </a:r>
          <a:r>
            <a:rPr lang="es-ES" sz="1400" kern="1200" dirty="0" err="1" smtClean="0">
              <a:solidFill>
                <a:srgbClr val="002060"/>
              </a:solidFill>
            </a:rPr>
            <a:t>etec</a:t>
          </a:r>
          <a:endParaRPr lang="es-ES" sz="1400" kern="1200" dirty="0">
            <a:solidFill>
              <a:srgbClr val="002060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solidFill>
                <a:srgbClr val="002060"/>
              </a:solidFill>
            </a:rPr>
            <a:t>Difusión multicanal y </a:t>
          </a:r>
          <a:r>
            <a:rPr lang="es-ES" sz="1400" kern="1200" dirty="0" err="1" smtClean="0">
              <a:solidFill>
                <a:srgbClr val="002060"/>
              </a:solidFill>
            </a:rPr>
            <a:t>multisoporte</a:t>
          </a:r>
          <a:endParaRPr lang="es-ES" sz="1400" kern="1200" dirty="0">
            <a:solidFill>
              <a:srgbClr val="002060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solidFill>
                <a:srgbClr val="002060"/>
              </a:solidFill>
            </a:rPr>
            <a:t>modelos de consumo nómada basados en la movilidad, la conectividad, la descarga.</a:t>
          </a:r>
          <a:endParaRPr lang="es-ES" sz="1400" kern="1200" dirty="0">
            <a:solidFill>
              <a:srgbClr val="002060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solidFill>
                <a:srgbClr val="002060"/>
              </a:solidFill>
            </a:rPr>
            <a:t>Nuevos géneros vinculados a las prestaciones de los nuevos soportes: libros enriquecidos, Vook,  literatura </a:t>
          </a:r>
          <a:r>
            <a:rPr lang="es-ES" sz="1400" kern="1200" dirty="0" err="1" smtClean="0">
              <a:solidFill>
                <a:srgbClr val="002060"/>
              </a:solidFill>
            </a:rPr>
            <a:t>transmedia</a:t>
          </a:r>
          <a:r>
            <a:rPr lang="es-ES" sz="1400" kern="1200" dirty="0" smtClean="0">
              <a:solidFill>
                <a:srgbClr val="002060"/>
              </a:solidFill>
            </a:rPr>
            <a:t>, etc.</a:t>
          </a:r>
          <a:endParaRPr lang="es-ES" sz="1400" kern="1200" dirty="0">
            <a:solidFill>
              <a:srgbClr val="002060"/>
            </a:solidFill>
          </a:endParaRPr>
        </a:p>
      </dsp:txBody>
      <dsp:txXfrm rot="-5400000">
        <a:off x="2795331" y="2301592"/>
        <a:ext cx="4852976" cy="2153548"/>
      </dsp:txXfrm>
    </dsp:sp>
    <dsp:sp modelId="{3CB0B372-B13A-4479-84C8-D8C769FF3084}">
      <dsp:nvSpPr>
        <dsp:cNvPr id="0" name=""/>
        <dsp:cNvSpPr/>
      </dsp:nvSpPr>
      <dsp:spPr>
        <a:xfrm>
          <a:off x="0" y="2847705"/>
          <a:ext cx="2795331" cy="10613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Mutaciones en el mercado del libro</a:t>
          </a:r>
          <a:endParaRPr lang="es-ES" sz="1600" kern="1200" dirty="0"/>
        </a:p>
      </dsp:txBody>
      <dsp:txXfrm>
        <a:off x="51809" y="2899514"/>
        <a:ext cx="2691713" cy="9577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image" Target="../media/image1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64958-10A0-455F-9D4C-A516BB195451}" type="datetimeFigureOut">
              <a:rPr lang="es-ES" smtClean="0"/>
              <a:pPr/>
              <a:t>24/01/2012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A08B4A-DF36-4323-B93E-D97B25B126E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255775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08B4A-DF36-4323-B93E-D97B25B126E8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4937116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637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286874-9FAA-47DC-8B96-33F573B5F04C}" type="slidenum">
              <a:rPr lang="es-ES" smtClean="0"/>
              <a:pPr>
                <a:defRPr/>
              </a:pPr>
              <a:t>11</a:t>
            </a:fld>
            <a:endParaRPr lang="es-E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6315-282B-4976-9094-8C8FAE721598}" type="slidenum">
              <a:rPr lang="es-ES" smtClean="0"/>
              <a:pPr/>
              <a:t>101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2869184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6315-282B-4976-9094-8C8FAE721598}" type="slidenum">
              <a:rPr lang="es-ES" smtClean="0"/>
              <a:pPr/>
              <a:t>102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052404757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6315-282B-4976-9094-8C8FAE721598}" type="slidenum">
              <a:rPr lang="es-ES" smtClean="0"/>
              <a:pPr/>
              <a:t>103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447252089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08B4A-DF36-4323-B93E-D97B25B126E8}" type="slidenum">
              <a:rPr lang="es-ES" smtClean="0"/>
              <a:pPr/>
              <a:t>104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85920025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739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>
              <a:latin typeface="Arial" charset="0"/>
            </a:endParaRPr>
          </a:p>
        </p:txBody>
      </p:sp>
      <p:sp>
        <p:nvSpPr>
          <p:cNvPr id="1873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8BC51B6-38C4-48F6-A25D-26B5688610DD}" type="slidenum">
              <a:rPr lang="es-E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105</a:t>
            </a:fld>
            <a:endParaRPr lang="es-ES" smtClean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08B4A-DF36-4323-B93E-D97B25B126E8}" type="slidenum">
              <a:rPr lang="es-ES" smtClean="0"/>
              <a:pPr/>
              <a:t>106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292083295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08B4A-DF36-4323-B93E-D97B25B126E8}" type="slidenum">
              <a:rPr lang="es-ES" smtClean="0"/>
              <a:pPr/>
              <a:t>107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862491290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08B4A-DF36-4323-B93E-D97B25B126E8}" type="slidenum">
              <a:rPr lang="es-ES" smtClean="0"/>
              <a:pPr/>
              <a:t>108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239919249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841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>
              <a:latin typeface="Arial" charset="0"/>
            </a:endParaRPr>
          </a:p>
        </p:txBody>
      </p:sp>
      <p:sp>
        <p:nvSpPr>
          <p:cNvPr id="18842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38FF070-57DA-4DDC-A143-C6741A992B42}" type="slidenum">
              <a:rPr lang="es-E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109</a:t>
            </a:fld>
            <a:endParaRPr lang="es-ES" smtClean="0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94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>
              <a:latin typeface="Arial" charset="0"/>
            </a:endParaRPr>
          </a:p>
        </p:txBody>
      </p:sp>
      <p:sp>
        <p:nvSpPr>
          <p:cNvPr id="1894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8743FDE-2290-4439-BCAE-56EB8EB91B82}" type="slidenum">
              <a:rPr lang="es-E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110</a:t>
            </a:fld>
            <a:endParaRPr lang="es-E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739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C0E888-2B3F-40F2-9DDF-529B69ECC996}" type="slidenum">
              <a:rPr lang="es-ES" smtClean="0"/>
              <a:pPr>
                <a:defRPr/>
              </a:pPr>
              <a:t>12</a:t>
            </a:fld>
            <a:endParaRPr lang="es-ES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2118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3532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4BDA547-105E-47DE-A021-3D4D81F58C69}" type="slidenum">
              <a:rPr lang="es-ES" smtClean="0"/>
              <a:pPr>
                <a:defRPr/>
              </a:pPr>
              <a:t>111</a:t>
            </a:fld>
            <a:endParaRPr lang="es-ES" smtClean="0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2221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35430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62FDBE0-0F33-4AE5-9DEF-8CB8F6F71B6A}" type="slidenum">
              <a:rPr lang="es-ES" smtClean="0"/>
              <a:pPr>
                <a:defRPr/>
              </a:pPr>
              <a:t>112</a:t>
            </a:fld>
            <a:endParaRPr lang="es-ES" smtClean="0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2425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35635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6BE707D-A781-4990-B9C7-68A21BFA199D}" type="slidenum">
              <a:rPr lang="es-ES" smtClean="0"/>
              <a:pPr>
                <a:defRPr/>
              </a:pPr>
              <a:t>113</a:t>
            </a:fld>
            <a:endParaRPr lang="es-ES" smtClean="0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2630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35840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A0F4B4F-6C38-4A17-8A7E-DECFD706917C}" type="slidenum">
              <a:rPr lang="es-ES" smtClean="0"/>
              <a:pPr>
                <a:defRPr/>
              </a:pPr>
              <a:t>114</a:t>
            </a:fld>
            <a:endParaRPr lang="es-ES" smtClean="0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273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3594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8763B64-8990-4B02-AF84-0E1DB8FDC72B}" type="slidenum">
              <a:rPr lang="es-ES" smtClean="0"/>
              <a:pPr>
                <a:defRPr/>
              </a:pPr>
              <a:t>115</a:t>
            </a:fld>
            <a:endParaRPr lang="es-ES" smtClean="0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2835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3604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23FC0CA-1C51-4CDD-99FB-C2E6E0066EF6}" type="slidenum">
              <a:rPr lang="es-ES" smtClean="0"/>
              <a:pPr>
                <a:defRPr/>
              </a:pPr>
              <a:t>116</a:t>
            </a:fld>
            <a:endParaRPr lang="es-ES" smtClean="0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2937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36147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0E277D0-C632-42A6-9C30-F2652AB75346}" type="slidenum">
              <a:rPr lang="es-ES" smtClean="0"/>
              <a:pPr>
                <a:defRPr/>
              </a:pPr>
              <a:t>117</a:t>
            </a:fld>
            <a:endParaRPr lang="es-ES" smtClean="0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3040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3625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CCBAE17-BED2-48F0-AE12-216C42FAD0B9}" type="slidenum">
              <a:rPr lang="es-ES" smtClean="0"/>
              <a:pPr>
                <a:defRPr/>
              </a:pPr>
              <a:t>118</a:t>
            </a:fld>
            <a:endParaRPr lang="es-ES" smtClean="0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3142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3635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C96DC02-D5F2-4AD2-AA28-61471C8BD4AE}" type="slidenum">
              <a:rPr lang="es-ES" smtClean="0"/>
              <a:pPr>
                <a:defRPr/>
              </a:pPr>
              <a:t>119</a:t>
            </a:fld>
            <a:endParaRPr lang="es-ES" smtClean="0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3245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3645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0D2944F-B8FD-47DC-A74E-C0D5436C53D4}" type="slidenum">
              <a:rPr lang="es-ES" smtClean="0"/>
              <a:pPr>
                <a:defRPr/>
              </a:pPr>
              <a:t>120</a:t>
            </a:fld>
            <a:endParaRPr lang="es-E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841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60AE26-AE6D-4303-B80B-019CA945F7E0}" type="slidenum">
              <a:rPr lang="es-ES" smtClean="0"/>
              <a:pPr>
                <a:defRPr/>
              </a:pPr>
              <a:t>13</a:t>
            </a:fld>
            <a:endParaRPr lang="es-ES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D7C86-14DD-407C-B9A7-403172122942}" type="slidenum">
              <a:rPr lang="es-ES" smtClean="0"/>
              <a:pPr/>
              <a:t>121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250378138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D7C86-14DD-407C-B9A7-403172122942}" type="slidenum">
              <a:rPr lang="es-ES" smtClean="0"/>
              <a:pPr/>
              <a:t>122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6382255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1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67F1EA-CBCB-42F0-B41C-D176AFB01159}" type="slidenum">
              <a:rPr lang="es-ES" smtClean="0"/>
              <a:pPr>
                <a:defRPr/>
              </a:pPr>
              <a:t>14</a:t>
            </a:fld>
            <a:endParaRPr 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8EAC51-93DF-4E66-889E-D23AF6B81281}" type="slidenum">
              <a:rPr lang="es-ES_tradnl" smtClean="0">
                <a:latin typeface="Arial" pitchFamily="34" charset="0"/>
              </a:rPr>
              <a:pPr/>
              <a:t>15</a:t>
            </a:fld>
            <a:endParaRPr lang="es-ES_tradnl" smtClean="0">
              <a:latin typeface="Arial" pitchFamily="34" charset="0"/>
            </a:endParaRPr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_tradnl" smtClean="0">
                <a:latin typeface="Arial" pitchFamily="34" charset="0"/>
              </a:rPr>
              <a:t>Por último, además, para que la revolución digital se asiente y tome cuerpo definitivamente, tendrá que solucionar problemas en cuatro ámbitos:</a:t>
            </a:r>
          </a:p>
          <a:p>
            <a:pPr eaLnBrk="1" hangingPunct="1">
              <a:spcBef>
                <a:spcPct val="0"/>
              </a:spcBef>
            </a:pPr>
            <a:endParaRPr lang="es-ES_tradnl" smtClean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s-ES_tradnl" b="1" smtClean="0">
                <a:latin typeface="Arial" pitchFamily="34" charset="0"/>
              </a:rPr>
              <a:t>DIAPOSITIVA 59</a:t>
            </a:r>
          </a:p>
          <a:p>
            <a:pPr eaLnBrk="1" hangingPunct="1">
              <a:spcBef>
                <a:spcPct val="0"/>
              </a:spcBef>
            </a:pPr>
            <a:endParaRPr lang="es-ES_tradnl" smtClean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s-ES_tradnl" smtClean="0">
                <a:latin typeface="Arial" pitchFamily="34" charset="0"/>
              </a:rPr>
              <a:t>1. Jurídico</a:t>
            </a:r>
          </a:p>
          <a:p>
            <a:pPr eaLnBrk="1" hangingPunct="1">
              <a:spcBef>
                <a:spcPct val="0"/>
              </a:spcBef>
            </a:pPr>
            <a:r>
              <a:rPr lang="es-ES_tradnl" smtClean="0">
                <a:latin typeface="Arial" pitchFamily="34" charset="0"/>
              </a:rPr>
              <a:t>2. Estético</a:t>
            </a:r>
          </a:p>
          <a:p>
            <a:pPr eaLnBrk="1" hangingPunct="1">
              <a:spcBef>
                <a:spcPct val="0"/>
              </a:spcBef>
            </a:pPr>
            <a:r>
              <a:rPr lang="es-ES_tradnl" smtClean="0">
                <a:latin typeface="Arial" pitchFamily="34" charset="0"/>
              </a:rPr>
              <a:t>3. Administrativo</a:t>
            </a:r>
          </a:p>
          <a:p>
            <a:pPr eaLnBrk="1" hangingPunct="1">
              <a:spcBef>
                <a:spcPct val="0"/>
              </a:spcBef>
            </a:pPr>
            <a:r>
              <a:rPr lang="es-ES_tradnl" smtClean="0">
                <a:latin typeface="Arial" pitchFamily="34" charset="0"/>
              </a:rPr>
              <a:t>4. Bibliteconómico.</a:t>
            </a:r>
          </a:p>
          <a:p>
            <a:pPr eaLnBrk="1" hangingPunct="1">
              <a:spcBef>
                <a:spcPct val="0"/>
              </a:spcBef>
            </a:pPr>
            <a:endParaRPr lang="es-ES_tradnl" smtClean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s-ES_tradnl" smtClean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s-ES_tradnl" smtClean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s-ES_tradnl" smtClean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s-ES_tradnl" smtClean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s-ES_tradnl" smtClean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s-ES_tradnl" smtClean="0">
                <a:latin typeface="Arial" pitchFamily="34" charset="0"/>
              </a:rPr>
              <a:t>					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070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8F388A-2934-4098-9EDD-23521A88F57C}" type="slidenum">
              <a:rPr lang="es-ES" smtClean="0"/>
              <a:pPr>
                <a:defRPr/>
              </a:pPr>
              <a:t>16</a:t>
            </a:fld>
            <a:endParaRPr lang="es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2F20D-CDD0-4850-8376-F7DE04E58C00}" type="slidenum">
              <a:rPr lang="es-ES" smtClean="0"/>
              <a:pPr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47388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2835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A34A8A-2B76-4F7A-A6A7-D4D94122F08B}" type="slidenum">
              <a:rPr lang="es-ES" smtClean="0"/>
              <a:pPr>
                <a:defRPr/>
              </a:pPr>
              <a:t>18</a:t>
            </a:fld>
            <a:endParaRPr lang="es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82600" y="990600"/>
            <a:ext cx="3149600" cy="23622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2937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F91B10-AACB-4A70-9DD4-79F81147032F}" type="slidenum">
              <a:rPr lang="es-ES" smtClean="0"/>
              <a:pPr>
                <a:defRPr/>
              </a:pPr>
              <a:t>19</a:t>
            </a:fld>
            <a:endParaRPr lang="es-E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82600" y="990600"/>
            <a:ext cx="3149600" cy="23622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3040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06C405-31AD-434F-B387-E3191E4746F0}" type="slidenum">
              <a:rPr lang="es-ES" smtClean="0"/>
              <a:pPr>
                <a:defRPr/>
              </a:pPr>
              <a:t>20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7875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/>
          </a:p>
        </p:txBody>
      </p:sp>
      <p:sp>
        <p:nvSpPr>
          <p:cNvPr id="20787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858457C-49DF-492A-8022-5CF7C4BF75FB}" type="slidenum">
              <a:rPr lang="es-ES" smtClean="0"/>
              <a:pPr/>
              <a:t>2</a:t>
            </a:fld>
            <a:endParaRPr lang="es-E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3142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E13B91-0D99-46B9-B775-773891FFFF35}" type="slidenum">
              <a:rPr lang="es-ES" smtClean="0"/>
              <a:pPr>
                <a:defRPr/>
              </a:pPr>
              <a:t>21</a:t>
            </a:fld>
            <a:endParaRPr lang="es-E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82600" y="990600"/>
            <a:ext cx="3149600" cy="23622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3245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C7AC2F-A729-423C-8ACD-0DC6714E9770}" type="slidenum">
              <a:rPr lang="es-ES" smtClean="0"/>
              <a:pPr>
                <a:defRPr/>
              </a:pPr>
              <a:t>22</a:t>
            </a:fld>
            <a:endParaRPr lang="es-E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3347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D0DF31-C6C4-45C5-AAAB-20DA23B93AC1}" type="slidenum">
              <a:rPr lang="es-ES" smtClean="0"/>
              <a:pPr>
                <a:defRPr/>
              </a:pPr>
              <a:t>23</a:t>
            </a:fld>
            <a:endParaRPr lang="es-E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3449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7A6FBB-A07E-41D6-A117-4024749564E3}" type="slidenum">
              <a:rPr lang="es-ES" smtClean="0"/>
              <a:pPr>
                <a:defRPr/>
              </a:pPr>
              <a:t>24</a:t>
            </a:fld>
            <a:endParaRPr lang="es-E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355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335C67-3B3F-43BE-A2B5-5F9CD8CF7DEF}" type="slidenum">
              <a:rPr lang="es-ES" smtClean="0"/>
              <a:pPr>
                <a:defRPr/>
              </a:pPr>
              <a:t>25</a:t>
            </a:fld>
            <a:endParaRPr lang="es-E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365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DB33C4-BBAB-4D25-AB70-AB311D8EBFE9}" type="slidenum">
              <a:rPr lang="es-ES" smtClean="0"/>
              <a:pPr>
                <a:defRPr/>
              </a:pPr>
              <a:t>26</a:t>
            </a:fld>
            <a:endParaRPr lang="es-E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3757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394EED-9BAD-49F2-A808-B72359F38A55}" type="slidenum">
              <a:rPr lang="es-ES" smtClean="0"/>
              <a:pPr>
                <a:defRPr/>
              </a:pPr>
              <a:t>27</a:t>
            </a:fld>
            <a:endParaRPr lang="es-E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3859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C792B3-4F71-45A5-865B-6B8EDE2153F0}" type="slidenum">
              <a:rPr lang="es-ES" smtClean="0"/>
              <a:pPr>
                <a:defRPr/>
              </a:pPr>
              <a:t>28</a:t>
            </a:fld>
            <a:endParaRPr lang="es-E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3961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756836-376B-499D-83F1-DC7965E2FB93}" type="slidenum">
              <a:rPr lang="es-ES" smtClean="0"/>
              <a:pPr>
                <a:defRPr/>
              </a:pPr>
              <a:t>29</a:t>
            </a:fld>
            <a:endParaRPr lang="es-E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06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598080-02C2-46F3-AC20-8BDD1B57F71E}" type="slidenum">
              <a:rPr lang="es-ES" smtClean="0"/>
              <a:pPr>
                <a:defRPr/>
              </a:pPr>
              <a:t>30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/>
          </a:p>
        </p:txBody>
      </p:sp>
      <p:sp>
        <p:nvSpPr>
          <p:cNvPr id="20890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1F0310E-603D-4DAB-B127-909B34724A49}" type="slidenum">
              <a:rPr lang="es-ES" smtClean="0"/>
              <a:pPr/>
              <a:t>3</a:t>
            </a:fld>
            <a:endParaRPr lang="es-E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16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DDA1D7-262E-496A-B0D0-60E5F0C4F23F}" type="slidenum">
              <a:rPr lang="es-ES" smtClean="0"/>
              <a:pPr>
                <a:defRPr/>
              </a:pPr>
              <a:t>31</a:t>
            </a:fld>
            <a:endParaRPr lang="es-E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26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BC64AB-F69B-4FD3-90EE-2A70C1F5B8FB}" type="slidenum">
              <a:rPr lang="es-ES" smtClean="0"/>
              <a:pPr>
                <a:defRPr/>
              </a:pPr>
              <a:t>32</a:t>
            </a:fld>
            <a:endParaRPr lang="es-E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371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A58A42-03B1-4BFA-99C5-258E75F9062A}" type="slidenum">
              <a:rPr lang="es-ES" smtClean="0"/>
              <a:pPr>
                <a:defRPr/>
              </a:pPr>
              <a:t>33</a:t>
            </a:fld>
            <a:endParaRPr lang="es-E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473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69555E-3FB5-46B9-B7FC-9B60A02491A2}" type="slidenum">
              <a:rPr lang="es-ES" smtClean="0"/>
              <a:pPr>
                <a:defRPr/>
              </a:pPr>
              <a:t>34</a:t>
            </a:fld>
            <a:endParaRPr lang="es-E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57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B9D2B5-1703-4BE5-9E9E-E8AC2181874E}" type="slidenum">
              <a:rPr lang="es-ES" smtClean="0"/>
              <a:pPr>
                <a:defRPr/>
              </a:pPr>
              <a:t>35</a:t>
            </a:fld>
            <a:endParaRPr lang="es-E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678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0DF3D1-6007-4E75-871A-E0026811A711}" type="slidenum">
              <a:rPr lang="es-ES" smtClean="0"/>
              <a:pPr>
                <a:defRPr/>
              </a:pPr>
              <a:t>36</a:t>
            </a:fld>
            <a:endParaRPr lang="es-E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781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FB34C3-8D5A-4341-A8F2-E20811BE8FE3}" type="slidenum">
              <a:rPr lang="es-ES" smtClean="0"/>
              <a:pPr>
                <a:defRPr/>
              </a:pPr>
              <a:t>37</a:t>
            </a:fld>
            <a:endParaRPr lang="es-E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88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ABDD6D-E1F5-4AB1-9261-6B6E1171694E}" type="slidenum">
              <a:rPr lang="es-ES" smtClean="0"/>
              <a:pPr>
                <a:defRPr/>
              </a:pPr>
              <a:t>38</a:t>
            </a:fld>
            <a:endParaRPr lang="es-E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985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F00D37-57EF-41CA-A37E-ECE72CE4E719}" type="slidenum">
              <a:rPr lang="es-ES" smtClean="0"/>
              <a:pPr>
                <a:defRPr/>
              </a:pPr>
              <a:t>39</a:t>
            </a:fld>
            <a:endParaRPr lang="es-E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08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58EB8E-8084-49EE-A100-B0E62B55A97D}" type="slidenum">
              <a:rPr lang="es-ES" smtClean="0"/>
              <a:pPr>
                <a:defRPr/>
              </a:pPr>
              <a:t>40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9923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/>
          </a:p>
        </p:txBody>
      </p:sp>
      <p:sp>
        <p:nvSpPr>
          <p:cNvPr id="20992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4F13B5D-A593-443A-BC72-5D5D392221FB}" type="slidenum">
              <a:rPr lang="es-ES" smtClean="0"/>
              <a:pPr/>
              <a:t>5</a:t>
            </a:fld>
            <a:endParaRPr lang="es-E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190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35DE3F-E6BB-4A71-9752-52D1DF6F2E4E}" type="slidenum">
              <a:rPr lang="es-ES" smtClean="0"/>
              <a:pPr>
                <a:defRPr/>
              </a:pPr>
              <a:t>41</a:t>
            </a:fld>
            <a:endParaRPr lang="es-E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29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5A6163-8B3B-47F3-A8EF-F9A905CC3FF2}" type="slidenum">
              <a:rPr lang="es-ES" smtClean="0"/>
              <a:pPr>
                <a:defRPr/>
              </a:pPr>
              <a:t>42</a:t>
            </a:fld>
            <a:endParaRPr lang="es-E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395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F1E223-0E05-4788-ABC4-04DBFA7A399C}" type="slidenum">
              <a:rPr lang="es-ES" smtClean="0"/>
              <a:pPr>
                <a:defRPr/>
              </a:pPr>
              <a:t>43</a:t>
            </a:fld>
            <a:endParaRPr lang="es-E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497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3ACAE0-E23C-42F5-A1B6-C819356FDF88}" type="slidenum">
              <a:rPr lang="es-ES" smtClean="0"/>
              <a:pPr>
                <a:defRPr/>
              </a:pPr>
              <a:t>44</a:t>
            </a:fld>
            <a:endParaRPr lang="es-E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0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836FCD-4101-4294-A4A8-68BBCE2B636A}" type="slidenum">
              <a:rPr lang="es-ES" smtClean="0"/>
              <a:pPr>
                <a:defRPr/>
              </a:pPr>
              <a:t>45</a:t>
            </a:fld>
            <a:endParaRPr lang="es-E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702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10A6D7-C62F-460D-BB91-A6BD05A4D6E7}" type="slidenum">
              <a:rPr lang="es-ES" smtClean="0"/>
              <a:pPr>
                <a:defRPr/>
              </a:pPr>
              <a:t>46</a:t>
            </a:fld>
            <a:endParaRPr lang="es-E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805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3441E8-FA96-4014-99C8-2A95A398F06E}" type="slidenum">
              <a:rPr lang="es-ES" smtClean="0"/>
              <a:pPr>
                <a:defRPr/>
              </a:pPr>
              <a:t>47</a:t>
            </a:fld>
            <a:endParaRPr lang="es-E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907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62156D-AA6E-4554-A52B-8931CACAE92A}" type="slidenum">
              <a:rPr lang="es-ES" smtClean="0"/>
              <a:pPr>
                <a:defRPr/>
              </a:pPr>
              <a:t>48</a:t>
            </a:fld>
            <a:endParaRPr lang="es-E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6009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0C31E9-1829-4893-87D5-3642AF55F865}" type="slidenum">
              <a:rPr lang="es-ES" smtClean="0"/>
              <a:pPr>
                <a:defRPr/>
              </a:pPr>
              <a:t>49</a:t>
            </a:fld>
            <a:endParaRPr lang="es-E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611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C3C209-13A4-4C16-83F9-78E1D3C6DC68}" type="slidenum">
              <a:rPr lang="es-ES" smtClean="0"/>
              <a:pPr>
                <a:defRPr/>
              </a:pPr>
              <a:t>50</a:t>
            </a:fld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0947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/>
          </a:p>
        </p:txBody>
      </p:sp>
      <p:sp>
        <p:nvSpPr>
          <p:cNvPr id="21094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36CFCDE-DDEE-47C6-A5E1-2DCB31060024}" type="slidenum">
              <a:rPr lang="es-ES" smtClean="0"/>
              <a:pPr/>
              <a:t>6</a:t>
            </a:fld>
            <a:endParaRPr lang="es-E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62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2206D4-3750-46C5-87D2-190410D13015}" type="slidenum">
              <a:rPr lang="es-ES" smtClean="0"/>
              <a:pPr>
                <a:defRPr/>
              </a:pPr>
              <a:t>51</a:t>
            </a:fld>
            <a:endParaRPr lang="es-E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6317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6186E0-8B7C-47AA-BB56-3372E4DF1737}" type="slidenum">
              <a:rPr lang="es-ES" smtClean="0"/>
              <a:pPr>
                <a:defRPr/>
              </a:pPr>
              <a:t>52</a:t>
            </a:fld>
            <a:endParaRPr lang="es-E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6419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7513F4-E38C-4AFA-B745-684124864BC9}" type="slidenum">
              <a:rPr lang="es-ES" smtClean="0"/>
              <a:pPr>
                <a:defRPr/>
              </a:pPr>
              <a:t>53</a:t>
            </a:fld>
            <a:endParaRPr lang="es-E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877C24-4C66-43A6-8BFF-7D681FED8094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s-ES" smtClean="0"/>
          </a:p>
        </p:txBody>
      </p:sp>
      <p:sp>
        <p:nvSpPr>
          <p:cNvPr id="265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652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1A0D97-DAF2-486F-8771-6E266871EA13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s-ES" smtClean="0"/>
          </a:p>
        </p:txBody>
      </p:sp>
      <p:sp>
        <p:nvSpPr>
          <p:cNvPr id="266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662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672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06738B-462D-4788-B174-CA977A8D62CB}" type="slidenum">
              <a:rPr lang="es-ES" smtClean="0"/>
              <a:pPr>
                <a:defRPr/>
              </a:pPr>
              <a:t>56</a:t>
            </a:fld>
            <a:endParaRPr lang="es-E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682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B52DD7-89B1-4583-A90A-BEA8BB38339F}" type="slidenum">
              <a:rPr lang="es-ES" smtClean="0"/>
              <a:pPr>
                <a:defRPr/>
              </a:pPr>
              <a:t>57</a:t>
            </a:fld>
            <a:endParaRPr lang="es-E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82600" y="990600"/>
            <a:ext cx="3149600" cy="23622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6931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7291F0-EB5A-48D7-8527-031588792645}" type="slidenum">
              <a:rPr lang="es-ES" smtClean="0"/>
              <a:pPr>
                <a:defRPr/>
              </a:pPr>
              <a:t>58</a:t>
            </a:fld>
            <a:endParaRPr lang="es-E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82600" y="990600"/>
            <a:ext cx="3149600" cy="23622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033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9FDCAD-59C9-4488-AC00-A6EB9297F4C8}" type="slidenum">
              <a:rPr lang="es-ES" smtClean="0"/>
              <a:pPr>
                <a:defRPr/>
              </a:pPr>
              <a:t>59</a:t>
            </a:fld>
            <a:endParaRPr lang="es-E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82600" y="990600"/>
            <a:ext cx="3149600" cy="23622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13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11CF64-3FE4-42B6-88D1-72C33A2033B5}" type="slidenum">
              <a:rPr lang="es-ES" smtClean="0"/>
              <a:pPr>
                <a:defRPr/>
              </a:pPr>
              <a:t>60</a:t>
            </a:fld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227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317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5A5891-6045-4CE7-9DB5-CA9861C9BFC0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s-E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82600" y="990600"/>
            <a:ext cx="3149600" cy="23622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238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0B1FED-B134-42FC-9051-633FF44E5D55}" type="slidenum">
              <a:rPr lang="es-ES" smtClean="0"/>
              <a:pPr>
                <a:defRPr/>
              </a:pPr>
              <a:t>61</a:t>
            </a:fld>
            <a:endParaRPr lang="es-E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82600" y="990600"/>
            <a:ext cx="3149600" cy="23622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341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153BA4-3E56-4B0F-9038-64A6CD783D80}" type="slidenum">
              <a:rPr lang="es-ES" smtClean="0"/>
              <a:pPr>
                <a:defRPr/>
              </a:pPr>
              <a:t>62</a:t>
            </a:fld>
            <a:endParaRPr lang="es-E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82600" y="990600"/>
            <a:ext cx="3149600" cy="23622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44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E344C9-1D1D-42A1-96B5-72EEDE90BAEF}" type="slidenum">
              <a:rPr lang="es-ES" smtClean="0"/>
              <a:pPr>
                <a:defRPr/>
              </a:pPr>
              <a:t>63</a:t>
            </a:fld>
            <a:endParaRPr lang="es-E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08B4A-DF36-4323-B93E-D97B25B126E8}" type="slidenum">
              <a:rPr lang="es-ES" smtClean="0"/>
              <a:pPr/>
              <a:t>64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60527303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08B4A-DF36-4323-B93E-D97B25B126E8}" type="slidenum">
              <a:rPr lang="es-ES" smtClean="0"/>
              <a:pPr/>
              <a:t>65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50548854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08B4A-DF36-4323-B93E-D97B25B126E8}" type="slidenum">
              <a:rPr lang="es-ES" smtClean="0"/>
              <a:pPr/>
              <a:t>66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00726542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82600" y="990600"/>
            <a:ext cx="3149600" cy="23622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1238E3-8281-49FC-9243-3E49EC556CF3}" type="slidenum">
              <a:rPr lang="es-ES" smtClean="0"/>
              <a:pPr>
                <a:defRPr/>
              </a:pPr>
              <a:t>67</a:t>
            </a:fld>
            <a:endParaRPr lang="es-E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750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A206BC-3481-40F7-ACEF-7BE4A4387566}" type="slidenum">
              <a:rPr lang="es-ES" smtClean="0"/>
              <a:pPr>
                <a:defRPr/>
              </a:pPr>
              <a:t>68</a:t>
            </a:fld>
            <a:endParaRPr lang="es-E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85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9FC65F-2774-4F54-9C89-6A0C62889E16}" type="slidenum">
              <a:rPr lang="es-ES" smtClean="0"/>
              <a:pPr>
                <a:defRPr/>
              </a:pPr>
              <a:t>69</a:t>
            </a:fld>
            <a:endParaRPr lang="es-E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955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E3252B-A2F0-4E05-A391-37AB0C8265D8}" type="slidenum">
              <a:rPr lang="es-ES" smtClean="0"/>
              <a:pPr>
                <a:defRPr/>
              </a:pPr>
              <a:t>70</a:t>
            </a:fld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329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327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9354B9-6567-4FB9-9751-0541C9558A47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s-E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8057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42CB34-9625-4557-8ACF-08CE28D9A84E}" type="slidenum">
              <a:rPr lang="es-ES" smtClean="0"/>
              <a:pPr>
                <a:defRPr/>
              </a:pPr>
              <a:t>71</a:t>
            </a:fld>
            <a:endParaRPr lang="es-E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8160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D4F75A-995E-4C2C-AE2C-40A8921C1785}" type="slidenum">
              <a:rPr lang="es-ES" smtClean="0"/>
              <a:pPr>
                <a:defRPr/>
              </a:pPr>
              <a:t>72</a:t>
            </a:fld>
            <a:endParaRPr lang="es-E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8262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7276F9-7EAB-428D-BD71-934C832C5D00}" type="slidenum">
              <a:rPr lang="es-ES" smtClean="0"/>
              <a:pPr>
                <a:defRPr/>
              </a:pPr>
              <a:t>73</a:t>
            </a:fld>
            <a:endParaRPr lang="es-E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8365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C3F1D6-19A8-4E47-A6B0-C7394402BBC5}" type="slidenum">
              <a:rPr lang="es-ES" smtClean="0"/>
              <a:pPr>
                <a:defRPr/>
              </a:pPr>
              <a:t>74</a:t>
            </a:fld>
            <a:endParaRPr lang="es-E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82600" y="990600"/>
            <a:ext cx="3149600" cy="23622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8467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4E2FCC-CDBA-4F53-AD61-EEE647E523ED}" type="slidenum">
              <a:rPr lang="es-ES" smtClean="0"/>
              <a:pPr>
                <a:defRPr/>
              </a:pPr>
              <a:t>75</a:t>
            </a:fld>
            <a:endParaRPr lang="es-E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82600" y="990600"/>
            <a:ext cx="3149600" cy="23622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8569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E67D56-CA98-443D-B571-49D2CB05345F}" type="slidenum">
              <a:rPr lang="es-ES" smtClean="0"/>
              <a:pPr>
                <a:defRPr/>
              </a:pPr>
              <a:t>76</a:t>
            </a:fld>
            <a:endParaRPr lang="es-E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6315-282B-4976-9094-8C8FAE721598}" type="slidenum">
              <a:rPr lang="es-ES" smtClean="0"/>
              <a:pPr/>
              <a:t>77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99283461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6315-282B-4976-9094-8C8FAE721598}" type="slidenum">
              <a:rPr lang="es-ES" smtClean="0"/>
              <a:pPr/>
              <a:t>78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6878904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6315-282B-4976-9094-8C8FAE721598}" type="slidenum">
              <a:rPr lang="es-ES" smtClean="0"/>
              <a:pPr/>
              <a:t>79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5853443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D7C86-14DD-407C-B9A7-403172122942}" type="slidenum">
              <a:rPr lang="es-ES" smtClean="0"/>
              <a:pPr/>
              <a:t>80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171314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337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A43545-EA8F-4F8E-8342-AA45741782E2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s-ES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D7C86-14DD-407C-B9A7-403172122942}" type="slidenum">
              <a:rPr lang="es-ES" smtClean="0"/>
              <a:pPr/>
              <a:t>81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17131474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D7C86-14DD-407C-B9A7-403172122942}" type="slidenum">
              <a:rPr lang="es-ES" smtClean="0"/>
              <a:pPr/>
              <a:t>82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74214645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D7C86-14DD-407C-B9A7-403172122942}" type="slidenum">
              <a:rPr lang="es-ES" smtClean="0"/>
              <a:pPr/>
              <a:t>83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17131474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D7C86-14DD-407C-B9A7-403172122942}" type="slidenum">
              <a:rPr lang="es-ES" smtClean="0"/>
              <a:pPr/>
              <a:t>84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17131474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D7C86-14DD-407C-B9A7-403172122942}" type="slidenum">
              <a:rPr lang="es-ES" smtClean="0"/>
              <a:pPr/>
              <a:t>85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17131474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D7C86-14DD-407C-B9A7-403172122942}" type="slidenum">
              <a:rPr lang="es-ES" smtClean="0"/>
              <a:pPr/>
              <a:t>86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17131474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685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45977-296F-4C5B-BD79-1D85F994EEB4}" type="slidenum">
              <a:rPr lang="es-ES" smtClean="0"/>
              <a:pPr>
                <a:defRPr/>
              </a:pPr>
              <a:t>87</a:t>
            </a:fld>
            <a:endParaRPr lang="es-E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6315-282B-4976-9094-8C8FAE721598}" type="slidenum">
              <a:rPr lang="es-ES" smtClean="0"/>
              <a:pPr/>
              <a:t>88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45481660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6315-282B-4976-9094-8C8FAE721598}" type="slidenum">
              <a:rPr lang="es-ES" smtClean="0"/>
              <a:pPr/>
              <a:t>89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78297505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6315-282B-4976-9094-8C8FAE721598}" type="slidenum">
              <a:rPr lang="es-ES" smtClean="0"/>
              <a:pPr/>
              <a:t>90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276053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53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366A34-BA5A-40C0-8646-B05F0A01F2A0}" type="slidenum">
              <a:rPr lang="es-ES" smtClean="0"/>
              <a:pPr>
                <a:defRPr/>
              </a:pPr>
              <a:t>10</a:t>
            </a:fld>
            <a:endParaRPr lang="es-E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889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A955F7-A4D6-417C-BD61-0E2BF797390F}" type="slidenum">
              <a:rPr lang="es-ES" smtClean="0"/>
              <a:pPr>
                <a:defRPr/>
              </a:pPr>
              <a:t>91</a:t>
            </a:fld>
            <a:endParaRPr lang="es-E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99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59DAF9-7F35-4807-AA6E-0B1AB4212A5C}" type="slidenum">
              <a:rPr lang="es-ES" smtClean="0"/>
              <a:pPr>
                <a:defRPr/>
              </a:pPr>
              <a:t>92</a:t>
            </a:fld>
            <a:endParaRPr lang="es-E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5B70EB-8AF1-4B24-A9EC-2821F0485823}" type="slidenum">
              <a:rPr lang="es-ES" smtClean="0"/>
              <a:pPr>
                <a:defRPr/>
              </a:pPr>
              <a:t>93</a:t>
            </a:fld>
            <a:endParaRPr lang="es-E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08B4A-DF36-4323-B93E-D97B25B126E8}" type="slidenum">
              <a:rPr lang="es-ES" smtClean="0"/>
              <a:pPr/>
              <a:t>94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1815800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D7C86-14DD-407C-B9A7-403172122942}" type="slidenum">
              <a:rPr lang="es-ES" smtClean="0"/>
              <a:pPr/>
              <a:t>95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17131474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6315-282B-4976-9094-8C8FAE721598}" type="slidenum">
              <a:rPr lang="es-ES" smtClean="0"/>
              <a:pPr/>
              <a:t>96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87295127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6315-282B-4976-9094-8C8FAE721598}" type="slidenum">
              <a:rPr lang="es-ES" smtClean="0"/>
              <a:pPr/>
              <a:t>97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16476950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6315-282B-4976-9094-8C8FAE721598}" type="slidenum">
              <a:rPr lang="es-ES" smtClean="0"/>
              <a:pPr/>
              <a:t>98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97030798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08B4A-DF36-4323-B93E-D97B25B126E8}" type="slidenum">
              <a:rPr lang="es-ES" smtClean="0"/>
              <a:pPr/>
              <a:t>99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29262951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6315-282B-4976-9094-8C8FAE721598}" type="slidenum">
              <a:rPr lang="es-ES" smtClean="0"/>
              <a:pPr/>
              <a:t>100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426089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4FA0B-963F-4F48-93A1-4FB4DF821B86}" type="datetimeFigureOut">
              <a:rPr lang="es-ES" smtClean="0"/>
              <a:pPr/>
              <a:t>24/01/2012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7BF8-956B-4DB9-B5AA-6D06741A267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83859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4FA0B-963F-4F48-93A1-4FB4DF821B86}" type="datetimeFigureOut">
              <a:rPr lang="es-ES" smtClean="0"/>
              <a:pPr/>
              <a:t>24/01/2012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7BF8-956B-4DB9-B5AA-6D06741A267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291006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4FA0B-963F-4F48-93A1-4FB4DF821B86}" type="datetimeFigureOut">
              <a:rPr lang="es-ES" smtClean="0"/>
              <a:pPr/>
              <a:t>24/01/2012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7BF8-956B-4DB9-B5AA-6D06741A267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24023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051050" y="6245225"/>
            <a:ext cx="4824413" cy="47625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56A43-59D5-4EC9-A62F-AE2F87C3D3F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065132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339975" y="6237288"/>
            <a:ext cx="4535488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2C41C-F403-417B-A835-490CBA7C70B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321553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4FA0B-963F-4F48-93A1-4FB4DF821B86}" type="datetimeFigureOut">
              <a:rPr lang="es-ES" smtClean="0"/>
              <a:pPr/>
              <a:t>24/01/2012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7BF8-956B-4DB9-B5AA-6D06741A267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967598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4FA0B-963F-4F48-93A1-4FB4DF821B86}" type="datetimeFigureOut">
              <a:rPr lang="es-ES" smtClean="0"/>
              <a:pPr/>
              <a:t>24/01/2012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7BF8-956B-4DB9-B5AA-6D06741A267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591835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4FA0B-963F-4F48-93A1-4FB4DF821B86}" type="datetimeFigureOut">
              <a:rPr lang="es-ES" smtClean="0"/>
              <a:pPr/>
              <a:t>24/01/2012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7BF8-956B-4DB9-B5AA-6D06741A267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188311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4FA0B-963F-4F48-93A1-4FB4DF821B86}" type="datetimeFigureOut">
              <a:rPr lang="es-ES" smtClean="0"/>
              <a:pPr/>
              <a:t>24/01/2012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7BF8-956B-4DB9-B5AA-6D06741A267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379572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4FA0B-963F-4F48-93A1-4FB4DF821B86}" type="datetimeFigureOut">
              <a:rPr lang="es-ES" smtClean="0"/>
              <a:pPr/>
              <a:t>24/01/2012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7BF8-956B-4DB9-B5AA-6D06741A267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766511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4FA0B-963F-4F48-93A1-4FB4DF821B86}" type="datetimeFigureOut">
              <a:rPr lang="es-ES" smtClean="0"/>
              <a:pPr/>
              <a:t>24/01/2012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7BF8-956B-4DB9-B5AA-6D06741A267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170835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4FA0B-963F-4F48-93A1-4FB4DF821B86}" type="datetimeFigureOut">
              <a:rPr lang="es-ES" smtClean="0"/>
              <a:pPr/>
              <a:t>24/01/2012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7BF8-956B-4DB9-B5AA-6D06741A267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187390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4FA0B-963F-4F48-93A1-4FB4DF821B86}" type="datetimeFigureOut">
              <a:rPr lang="es-ES" smtClean="0"/>
              <a:pPr/>
              <a:t>24/01/2012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7BF8-956B-4DB9-B5AA-6D06741A267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884570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4FA0B-963F-4F48-93A1-4FB4DF821B86}" type="datetimeFigureOut">
              <a:rPr lang="es-ES" smtClean="0"/>
              <a:pPr/>
              <a:t>24/01/2012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57BF8-956B-4DB9-B5AA-6D06741A267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494946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7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9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5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9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3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6.png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hyperlink" Target="http://calibre-ebook.com/" TargetMode="Externa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22.png"/><Relationship Id="rId5" Type="http://schemas.openxmlformats.org/officeDocument/2006/relationships/image" Target="../media/image11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13.png"/><Relationship Id="rId14" Type="http://schemas.openxmlformats.org/officeDocument/2006/relationships/image" Target="../media/image25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es/imgres?imgurl=http://tice.wikispaces.com/file/view/rss_boite.png/32098855/rss_boite.png&amp;imgrefurl=http://tice.wikispaces.com/rss&amp;h=339&amp;w=339&amp;sz=18&amp;tbnid=jfjKYgA4a6otCM:&amp;tbnh=119&amp;tbnw=119&amp;prev=/images%3Fq%3DRSS&amp;zoom=1&amp;q=RSS&amp;usg=__IriuUhVGLGvXCOIMQPIg6bkXYSw=&amp;sa=X&amp;ei=e9CgTMXYCIe-4gbn17zoDQ&amp;ved=0CDgQ9QEwBw" TargetMode="Externa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hyperlink" Target="http://usuarios.multimania.es/liberbabelium/apdf/L001.pdf" TargetMode="Externa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obe.com/es/products/digitaleditions/" TargetMode="External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doebook.com/" TargetMode="External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hyperlink" Target="http://www.todoebook.com/" TargetMode="Externa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hyperlink" Target="http://books.google.com/books?hl=es&amp;source=gbs_hp_logo" TargetMode="Externa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ndthebest.com/" TargetMode="External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iao.es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tvibes.com/universoebook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revistas.um.es/analesdoc/article/viewFile/106991/101681" TargetMode="External"/><Relationship Id="rId3" Type="http://schemas.openxmlformats.org/officeDocument/2006/relationships/hyperlink" Target="http://www.thinkepi.net/libro-electronico-drm" TargetMode="External"/><Relationship Id="rId7" Type="http://schemas.openxmlformats.org/officeDocument/2006/relationships/hyperlink" Target="http://www.thinkepi.net/libros-electronicos-realidad-emergent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meraldinsight.com/journals.htm?issn=0737-8831&amp;volume=28&amp;issue=3" TargetMode="External"/><Relationship Id="rId5" Type="http://schemas.openxmlformats.org/officeDocument/2006/relationships/hyperlink" Target="http://eprints.rclis.org/18198/1/UnelibrosPrimavera2010-articulo.pdf" TargetMode="External"/><Relationship Id="rId4" Type="http://schemas.openxmlformats.org/officeDocument/2006/relationships/hyperlink" Target="http://eprints.rclis.org/19030/1/Libro_electronico_(Ciencais_de_la_Informaci%C3%B3n).pdf" TargetMode="External"/><Relationship Id="rId9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v/" TargetMode="External"/><Relationship Id="rId2" Type="http://schemas.openxmlformats.org/officeDocument/2006/relationships/hyperlink" Target="http://eprints.rclis.org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es-es.facebook.com/home.php?sk=group_142270255835817&amp;ap=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-sop.inria.fr/members/Sylvain.Pion/images/delicious_logo.jpg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475656" y="332656"/>
            <a:ext cx="5688632" cy="2592288"/>
          </a:xfrm>
        </p:spPr>
        <p:txBody>
          <a:bodyPr>
            <a:normAutofit/>
          </a:bodyPr>
          <a:lstStyle/>
          <a:p>
            <a:r>
              <a:rPr lang="es-ES" sz="2400" b="1" dirty="0">
                <a:solidFill>
                  <a:srgbClr val="002060"/>
                </a:solidFill>
              </a:rPr>
              <a:t>Herramientas 2.0 para la lectura y la escritura</a:t>
            </a:r>
            <a:r>
              <a:rPr lang="es-ES" sz="2400" dirty="0">
                <a:solidFill>
                  <a:srgbClr val="002060"/>
                </a:solidFill>
              </a:rPr>
              <a:t>. </a:t>
            </a:r>
            <a:r>
              <a:rPr lang="es-ES" sz="2400" dirty="0" smtClean="0">
                <a:solidFill>
                  <a:srgbClr val="002060"/>
                </a:solidFill>
              </a:rPr>
              <a:t/>
            </a:r>
            <a:br>
              <a:rPr lang="es-ES" sz="2400" dirty="0" smtClean="0">
                <a:solidFill>
                  <a:srgbClr val="002060"/>
                </a:solidFill>
              </a:rPr>
            </a:br>
            <a:r>
              <a:rPr lang="es-ES" sz="2400" dirty="0" err="1" smtClean="0">
                <a:solidFill>
                  <a:srgbClr val="C00000"/>
                </a:solidFill>
              </a:rPr>
              <a:t>Obradoiro</a:t>
            </a:r>
            <a:r>
              <a:rPr lang="es-ES" sz="2400" dirty="0" smtClean="0">
                <a:solidFill>
                  <a:srgbClr val="C00000"/>
                </a:solidFill>
              </a:rPr>
              <a:t> </a:t>
            </a:r>
            <a:r>
              <a:rPr lang="es-ES" sz="2400" dirty="0">
                <a:solidFill>
                  <a:srgbClr val="C00000"/>
                </a:solidFill>
              </a:rPr>
              <a:t>de TIC </a:t>
            </a:r>
            <a:r>
              <a:rPr lang="es-ES" sz="2400" dirty="0" err="1">
                <a:solidFill>
                  <a:srgbClr val="C00000"/>
                </a:solidFill>
              </a:rPr>
              <a:t>ao</a:t>
            </a:r>
            <a:r>
              <a:rPr lang="es-ES" sz="2400" dirty="0">
                <a:solidFill>
                  <a:srgbClr val="C00000"/>
                </a:solidFill>
              </a:rPr>
              <a:t> </a:t>
            </a:r>
            <a:r>
              <a:rPr lang="es-ES" sz="2400" dirty="0" err="1">
                <a:solidFill>
                  <a:srgbClr val="C00000"/>
                </a:solidFill>
              </a:rPr>
              <a:t>servizo</a:t>
            </a:r>
            <a:r>
              <a:rPr lang="es-ES" sz="2400" dirty="0">
                <a:solidFill>
                  <a:srgbClr val="C00000"/>
                </a:solidFill>
              </a:rPr>
              <a:t> da biblioteca escolar e </a:t>
            </a:r>
            <a:r>
              <a:rPr lang="es-ES" sz="2400" dirty="0" smtClean="0">
                <a:solidFill>
                  <a:srgbClr val="C00000"/>
                </a:solidFill>
              </a:rPr>
              <a:t>ALFIN. </a:t>
            </a:r>
            <a:br>
              <a:rPr lang="es-ES" sz="2400" dirty="0" smtClean="0">
                <a:solidFill>
                  <a:srgbClr val="C00000"/>
                </a:solidFill>
              </a:rPr>
            </a:br>
            <a:r>
              <a:rPr lang="es-ES" sz="2400" dirty="0" smtClean="0">
                <a:solidFill>
                  <a:srgbClr val="C00000"/>
                </a:solidFill>
              </a:rPr>
              <a:t>Centro </a:t>
            </a:r>
            <a:r>
              <a:rPr lang="es-ES" sz="2400" dirty="0">
                <a:solidFill>
                  <a:srgbClr val="C00000"/>
                </a:solidFill>
              </a:rPr>
              <a:t>de Formación e </a:t>
            </a:r>
            <a:r>
              <a:rPr lang="es-ES" sz="2400" dirty="0" smtClean="0">
                <a:solidFill>
                  <a:srgbClr val="C00000"/>
                </a:solidFill>
              </a:rPr>
              <a:t>Recursos </a:t>
            </a:r>
            <a:br>
              <a:rPr lang="es-ES" sz="2400" dirty="0" smtClean="0">
                <a:solidFill>
                  <a:srgbClr val="C00000"/>
                </a:solidFill>
              </a:rPr>
            </a:br>
            <a:r>
              <a:rPr lang="es-ES" sz="2400" dirty="0" smtClean="0">
                <a:solidFill>
                  <a:srgbClr val="C00000"/>
                </a:solidFill>
              </a:rPr>
              <a:t>Ferrol</a:t>
            </a:r>
            <a:r>
              <a:rPr lang="es-ES" sz="24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03648" y="5805264"/>
            <a:ext cx="6400800" cy="838944"/>
          </a:xfrm>
        </p:spPr>
        <p:txBody>
          <a:bodyPr>
            <a:normAutofit fontScale="47500" lnSpcReduction="20000"/>
          </a:bodyPr>
          <a:lstStyle/>
          <a:p>
            <a:r>
              <a:rPr lang="es-ES" dirty="0" smtClean="0"/>
              <a:t>José Antonio Cordón</a:t>
            </a:r>
          </a:p>
          <a:p>
            <a:r>
              <a:rPr lang="es-ES" dirty="0" smtClean="0"/>
              <a:t>Universidad de Salamanca</a:t>
            </a:r>
          </a:p>
          <a:p>
            <a:r>
              <a:rPr lang="es-ES" dirty="0" smtClean="0"/>
              <a:t>Grupo E-</a:t>
            </a:r>
            <a:r>
              <a:rPr lang="es-ES" dirty="0" err="1" smtClean="0"/>
              <a:t>Lectra</a:t>
            </a:r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780928"/>
            <a:ext cx="4098032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8119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smtClean="0"/>
          </a:p>
        </p:txBody>
      </p:sp>
      <p:sp>
        <p:nvSpPr>
          <p:cNvPr id="30723" name="6 Marcador de contenido"/>
          <p:cNvSpPr>
            <a:spLocks noGrp="1"/>
          </p:cNvSpPr>
          <p:nvPr>
            <p:ph sz="quarter" idx="1"/>
          </p:nvPr>
        </p:nvSpPr>
        <p:spPr>
          <a:xfrm>
            <a:off x="609600" y="1589088"/>
            <a:ext cx="3886200" cy="4572000"/>
          </a:xfrm>
        </p:spPr>
        <p:txBody>
          <a:bodyPr/>
          <a:lstStyle/>
          <a:p>
            <a:endParaRPr lang="es-ES" smtClean="0"/>
          </a:p>
          <a:p>
            <a:r>
              <a:rPr lang="es-ES" smtClean="0"/>
              <a:t>Un mundo </a:t>
            </a:r>
            <a:r>
              <a:rPr lang="es-ES" sz="3600" smtClean="0">
                <a:solidFill>
                  <a:srgbClr val="FF0000"/>
                </a:solidFill>
                <a:latin typeface="Franklin Gothic Demi" pitchFamily="34" charset="0"/>
              </a:rPr>
              <a:t>multidisciplinar</a:t>
            </a:r>
            <a:r>
              <a:rPr lang="es-ES" smtClean="0"/>
              <a:t> de integración </a:t>
            </a:r>
            <a:r>
              <a:rPr lang="es-ES" sz="3600" smtClean="0">
                <a:solidFill>
                  <a:srgbClr val="FF0000"/>
                </a:solidFill>
                <a:latin typeface="Arial Black" pitchFamily="34" charset="0"/>
              </a:rPr>
              <a:t>horinzontal</a:t>
            </a:r>
            <a:r>
              <a:rPr lang="es-ES" smtClean="0"/>
              <a:t>.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93C79951-100D-4371-946A-CE5CDD6B8CD8}" type="slidenum">
              <a:rPr lang="es-ES" smtClean="0"/>
              <a:pPr>
                <a:defRPr/>
              </a:pPr>
              <a:t>10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pic>
        <p:nvPicPr>
          <p:cNvPr id="30726" name="Picture 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845050" y="1931988"/>
            <a:ext cx="3886200" cy="3886200"/>
          </a:xfrm>
          <a:noFill/>
        </p:spPr>
      </p:pic>
    </p:spTree>
    <p:extLst>
      <p:ext uri="{BB962C8B-B14F-4D97-AF65-F5344CB8AC3E}">
        <p14:creationId xmlns:p14="http://schemas.microsoft.com/office/powerpoint/2010/main" xmlns="" val="38415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 smtClean="0"/>
          </a:p>
          <a:p>
            <a:endParaRPr lang="es-ES" dirty="0"/>
          </a:p>
          <a:p>
            <a:r>
              <a:rPr lang="es-ES" dirty="0" smtClean="0">
                <a:solidFill>
                  <a:srgbClr val="002060"/>
                </a:solidFill>
              </a:rPr>
              <a:t>Creación de libros digitales para compartir</a:t>
            </a: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José Antonio Cordón Grupo E-Lectra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708E-B51E-44E9-9D11-DC9DC9DE6D6E}" type="slidenum">
              <a:rPr lang="es-ES" smtClean="0"/>
              <a:pPr/>
              <a:t>100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46901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José Antonio Cordón</a:t>
            </a:r>
          </a:p>
          <a:p>
            <a:r>
              <a:rPr lang="es-ES" smtClean="0"/>
              <a:t>Grupo E-Lectra</a:t>
            </a:r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708E-B51E-44E9-9D11-DC9DC9DE6D6E}" type="slidenum">
              <a:rPr lang="es-ES" smtClean="0"/>
              <a:pPr/>
              <a:t>101</a:t>
            </a:fld>
            <a:endParaRPr lang="es-E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3"/>
            <a:ext cx="8028384" cy="6583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6417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José Antonio Cordón</a:t>
            </a:r>
          </a:p>
          <a:p>
            <a:r>
              <a:rPr lang="es-ES" smtClean="0"/>
              <a:t>Grupo E-Lectra</a:t>
            </a:r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708E-B51E-44E9-9D11-DC9DC9DE6D6E}" type="slidenum">
              <a:rPr lang="es-ES" smtClean="0"/>
              <a:pPr/>
              <a:t>102</a:t>
            </a:fld>
            <a:endParaRPr lang="es-E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8964488" cy="4859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8052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José Antonio Cordón</a:t>
            </a:r>
          </a:p>
          <a:p>
            <a:r>
              <a:rPr lang="es-ES" smtClean="0"/>
              <a:t>Grupo E-Lectra</a:t>
            </a:r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708E-B51E-44E9-9D11-DC9DC9DE6D6E}" type="slidenum">
              <a:rPr lang="es-ES" smtClean="0"/>
              <a:pPr/>
              <a:t>103</a:t>
            </a:fld>
            <a:endParaRPr lang="es-E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79" y="332656"/>
            <a:ext cx="8691736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1418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 smtClean="0"/>
          </a:p>
          <a:p>
            <a:endParaRPr lang="es-ES" dirty="0"/>
          </a:p>
          <a:p>
            <a:r>
              <a:rPr lang="es-ES" sz="4000" b="1" dirty="0" smtClean="0">
                <a:solidFill>
                  <a:srgbClr val="002060"/>
                </a:solidFill>
              </a:rPr>
              <a:t>Aplicaciones de lectura social</a:t>
            </a:r>
            <a:endParaRPr lang="es-E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550206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smtClean="0"/>
              <a:t>COPIA</a:t>
            </a:r>
          </a:p>
        </p:txBody>
      </p:sp>
      <p:sp>
        <p:nvSpPr>
          <p:cNvPr id="58374" name="6 Marcador de fecha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smtClean="0"/>
          </a:p>
        </p:txBody>
      </p:sp>
      <p:sp>
        <p:nvSpPr>
          <p:cNvPr id="149510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dirty="0" smtClean="0">
              <a:latin typeface="Arial" pitchFamily="34" charset="0"/>
            </a:endParaRPr>
          </a:p>
        </p:txBody>
      </p:sp>
      <p:sp>
        <p:nvSpPr>
          <p:cNvPr id="124931" name="2 Marcador de contenido"/>
          <p:cNvSpPr>
            <a:spLocks noGrp="1"/>
          </p:cNvSpPr>
          <p:nvPr>
            <p:ph sz="quarter" idx="1"/>
          </p:nvPr>
        </p:nvSpPr>
        <p:spPr>
          <a:xfrm>
            <a:off x="609600" y="1589088"/>
            <a:ext cx="3886200" cy="4792662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s-ES" sz="2400" dirty="0" smtClean="0">
                <a:solidFill>
                  <a:srgbClr val="002060"/>
                </a:solidFill>
              </a:rPr>
              <a:t>Copia es una plataforma de lectura en la nube con un claro enfoque social. Permite leer los libros en todo tipo de pantallas (PC, móviles, </a:t>
            </a:r>
            <a:r>
              <a:rPr lang="es-ES" sz="2400" dirty="0" err="1" smtClean="0">
                <a:solidFill>
                  <a:srgbClr val="002060"/>
                </a:solidFill>
              </a:rPr>
              <a:t>Ipad</a:t>
            </a:r>
            <a:r>
              <a:rPr lang="es-ES" sz="2400" dirty="0" smtClean="0">
                <a:solidFill>
                  <a:srgbClr val="002060"/>
                </a:solidFill>
              </a:rPr>
              <a:t>, sistemas </a:t>
            </a:r>
            <a:r>
              <a:rPr lang="es-ES" sz="2400" dirty="0" err="1" smtClean="0">
                <a:solidFill>
                  <a:srgbClr val="002060"/>
                </a:solidFill>
              </a:rPr>
              <a:t>Android</a:t>
            </a:r>
            <a:r>
              <a:rPr lang="es-ES" sz="2400" dirty="0" smtClean="0">
                <a:solidFill>
                  <a:srgbClr val="002060"/>
                </a:solidFill>
              </a:rPr>
              <a:t>, etc.) y compartir notas y recomendaciones con otros lectores de gustos similares, además de enlaces a redes sociales como Facebook, </a:t>
            </a:r>
            <a:r>
              <a:rPr lang="es-ES" sz="2400" dirty="0" err="1" smtClean="0">
                <a:solidFill>
                  <a:srgbClr val="002060"/>
                </a:solidFill>
              </a:rPr>
              <a:t>Twitter</a:t>
            </a:r>
            <a:r>
              <a:rPr lang="es-ES" sz="2400" dirty="0" smtClean="0">
                <a:solidFill>
                  <a:srgbClr val="002060"/>
                </a:solidFill>
              </a:rPr>
              <a:t> o </a:t>
            </a:r>
            <a:r>
              <a:rPr lang="es-ES" sz="2400" dirty="0" err="1" smtClean="0">
                <a:solidFill>
                  <a:srgbClr val="002060"/>
                </a:solidFill>
              </a:rPr>
              <a:t>LinkedIn</a:t>
            </a:r>
            <a:r>
              <a:rPr lang="es-ES" sz="2400" dirty="0" smtClean="0">
                <a:solidFill>
                  <a:srgbClr val="002060"/>
                </a:solidFill>
              </a:rPr>
              <a:t>.</a:t>
            </a:r>
          </a:p>
          <a:p>
            <a:pPr eaLnBrk="1" hangingPunct="1">
              <a:defRPr/>
            </a:pPr>
            <a:endParaRPr lang="es-ES" dirty="0" smtClean="0"/>
          </a:p>
        </p:txBody>
      </p:sp>
      <p:pic>
        <p:nvPicPr>
          <p:cNvPr id="5837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441825" y="2133600"/>
            <a:ext cx="4654550" cy="3455988"/>
          </a:xfrm>
        </p:spPr>
      </p:pic>
    </p:spTree>
    <p:extLst>
      <p:ext uri="{BB962C8B-B14F-4D97-AF65-F5344CB8AC3E}">
        <p14:creationId xmlns:p14="http://schemas.microsoft.com/office/powerpoint/2010/main" xmlns="" val="307633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READMILL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ES" dirty="0">
                <a:solidFill>
                  <a:srgbClr val="002060"/>
                </a:solidFill>
              </a:rPr>
              <a:t>L</a:t>
            </a:r>
            <a:r>
              <a:rPr lang="es-ES" dirty="0" smtClean="0">
                <a:solidFill>
                  <a:srgbClr val="002060"/>
                </a:solidFill>
              </a:rPr>
              <a:t>os </a:t>
            </a:r>
            <a:r>
              <a:rPr lang="es-ES" dirty="0">
                <a:solidFill>
                  <a:srgbClr val="002060"/>
                </a:solidFill>
              </a:rPr>
              <a:t>usuarios pueden señalar los pasajes que están leyendo, qué párrafos son los que más les interesan y compartirlos con otros usuarios. </a:t>
            </a:r>
            <a:endParaRPr lang="es-ES" dirty="0" smtClean="0">
              <a:solidFill>
                <a:srgbClr val="002060"/>
              </a:solidFill>
            </a:endParaRPr>
          </a:p>
          <a:p>
            <a:r>
              <a:rPr lang="es-ES" dirty="0" smtClean="0">
                <a:solidFill>
                  <a:srgbClr val="002060"/>
                </a:solidFill>
              </a:rPr>
              <a:t>Dichos </a:t>
            </a:r>
            <a:r>
              <a:rPr lang="es-ES" dirty="0">
                <a:solidFill>
                  <a:srgbClr val="002060"/>
                </a:solidFill>
              </a:rPr>
              <a:t>párrafos se pueden integrar en páginas webs, blogs o redes </a:t>
            </a:r>
            <a:r>
              <a:rPr lang="es-ES" dirty="0" smtClean="0">
                <a:solidFill>
                  <a:srgbClr val="002060"/>
                </a:solidFill>
              </a:rPr>
              <a:t>sociales</a:t>
            </a:r>
          </a:p>
          <a:p>
            <a:r>
              <a:rPr lang="es-ES" dirty="0" smtClean="0">
                <a:solidFill>
                  <a:srgbClr val="002060"/>
                </a:solidFill>
              </a:rPr>
              <a:t>Disponible para diferentes dispositivos.</a:t>
            </a: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ES" dirty="0">
                <a:solidFill>
                  <a:srgbClr val="002060"/>
                </a:solidFill>
              </a:rPr>
              <a:t>Dentro de la misma plataforma hay una red social propia donde los lectores pueden seguirse unos a otros, comentar sobre los libros y hacer sus recomendaciones. </a:t>
            </a:r>
            <a:endParaRPr lang="es-ES" dirty="0" smtClean="0">
              <a:solidFill>
                <a:srgbClr val="002060"/>
              </a:solidFill>
            </a:endParaRPr>
          </a:p>
          <a:p>
            <a:r>
              <a:rPr lang="es-ES" dirty="0" smtClean="0">
                <a:solidFill>
                  <a:srgbClr val="002060"/>
                </a:solidFill>
              </a:rPr>
              <a:t>La </a:t>
            </a:r>
            <a:r>
              <a:rPr lang="es-ES" dirty="0">
                <a:solidFill>
                  <a:srgbClr val="002060"/>
                </a:solidFill>
              </a:rPr>
              <a:t>aplicación ofrece todo tipo de datos y estadísticas de lectura sobre el hábito lector de sus usuarios. Del mismo modo, permite anotar en los márgenes.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1762125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5562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093" y="836712"/>
            <a:ext cx="8846842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9352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>
                <a:solidFill>
                  <a:srgbClr val="002060"/>
                </a:solidFill>
              </a:rPr>
              <a:t>Kobo</a:t>
            </a:r>
            <a:r>
              <a:rPr lang="es-ES" dirty="0" smtClean="0">
                <a:solidFill>
                  <a:srgbClr val="002060"/>
                </a:solidFill>
              </a:rPr>
              <a:t> Reading </a:t>
            </a:r>
            <a:r>
              <a:rPr lang="es-ES" dirty="0" err="1" smtClean="0">
                <a:solidFill>
                  <a:srgbClr val="002060"/>
                </a:solidFill>
              </a:rPr>
              <a:t>Life</a:t>
            </a: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394720" cy="4525963"/>
          </a:xfrm>
        </p:spPr>
        <p:txBody>
          <a:bodyPr/>
          <a:lstStyle/>
          <a:p>
            <a:r>
              <a:rPr lang="es-ES" dirty="0" smtClean="0">
                <a:solidFill>
                  <a:srgbClr val="002060"/>
                </a:solidFill>
              </a:rPr>
              <a:t>Permite agregar todo tipo de obras, comentarlas, subrayarlas, compartir las anotaciones en redes sociales, ver las estadísticas de lectura, etc</a:t>
            </a:r>
            <a:r>
              <a:rPr lang="es-ES" dirty="0" smtClean="0"/>
              <a:t>.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204864"/>
            <a:ext cx="4745264" cy="3205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7939548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smtClean="0"/>
              <a:t>SOCIAL BOOKS</a:t>
            </a:r>
          </a:p>
        </p:txBody>
      </p:sp>
      <p:sp>
        <p:nvSpPr>
          <p:cNvPr id="59398" name="6 Marcador de fecha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smtClean="0"/>
          </a:p>
        </p:txBody>
      </p:sp>
      <p:sp>
        <p:nvSpPr>
          <p:cNvPr id="150534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dirty="0" smtClean="0">
              <a:latin typeface="Arial" pitchFamily="34" charset="0"/>
            </a:endParaRPr>
          </a:p>
        </p:txBody>
      </p:sp>
      <p:sp>
        <p:nvSpPr>
          <p:cNvPr id="59395" name="2 Marcador de contenido"/>
          <p:cNvSpPr>
            <a:spLocks noGrp="1"/>
          </p:cNvSpPr>
          <p:nvPr>
            <p:ph sz="quarter" idx="1"/>
          </p:nvPr>
        </p:nvSpPr>
        <p:spPr>
          <a:xfrm>
            <a:off x="609600" y="1589088"/>
            <a:ext cx="3746500" cy="4572000"/>
          </a:xfrm>
        </p:spPr>
        <p:txBody>
          <a:bodyPr/>
          <a:lstStyle/>
          <a:p>
            <a:pPr eaLnBrk="1" hangingPunct="1"/>
            <a:r>
              <a:rPr lang="es-ES" dirty="0" smtClean="0">
                <a:solidFill>
                  <a:srgbClr val="002060"/>
                </a:solidFill>
              </a:rPr>
              <a:t>En la misma línea esta </a:t>
            </a:r>
            <a:r>
              <a:rPr lang="es-ES" dirty="0" err="1" smtClean="0">
                <a:solidFill>
                  <a:srgbClr val="002060"/>
                </a:solidFill>
              </a:rPr>
              <a:t>Rethink</a:t>
            </a:r>
            <a:r>
              <a:rPr lang="es-ES" dirty="0" smtClean="0">
                <a:solidFill>
                  <a:srgbClr val="002060"/>
                </a:solidFill>
              </a:rPr>
              <a:t> </a:t>
            </a:r>
            <a:r>
              <a:rPr lang="es-ES" dirty="0" err="1" smtClean="0">
                <a:solidFill>
                  <a:srgbClr val="002060"/>
                </a:solidFill>
              </a:rPr>
              <a:t>Books</a:t>
            </a:r>
            <a:r>
              <a:rPr lang="es-ES" dirty="0" smtClean="0">
                <a:solidFill>
                  <a:srgbClr val="002060"/>
                </a:solidFill>
              </a:rPr>
              <a:t> que permite compartir lecturas y comentarios a través de su colección Social </a:t>
            </a:r>
            <a:r>
              <a:rPr lang="es-ES" dirty="0" err="1" smtClean="0">
                <a:solidFill>
                  <a:srgbClr val="002060"/>
                </a:solidFill>
              </a:rPr>
              <a:t>Books</a:t>
            </a:r>
            <a:endParaRPr lang="es-ES" dirty="0" smtClean="0">
              <a:solidFill>
                <a:srgbClr val="002060"/>
              </a:solidFill>
            </a:endParaRPr>
          </a:p>
        </p:txBody>
      </p:sp>
      <p:pic>
        <p:nvPicPr>
          <p:cNvPr id="5939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356100" y="2133600"/>
            <a:ext cx="4694238" cy="3311525"/>
          </a:xfrm>
        </p:spPr>
      </p:pic>
    </p:spTree>
    <p:extLst>
      <p:ext uri="{BB962C8B-B14F-4D97-AF65-F5344CB8AC3E}">
        <p14:creationId xmlns:p14="http://schemas.microsoft.com/office/powerpoint/2010/main" xmlns="" val="310836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smtClean="0"/>
          </a:p>
        </p:txBody>
      </p:sp>
      <p:sp>
        <p:nvSpPr>
          <p:cNvPr id="31747" name="2 Marcador de contenido"/>
          <p:cNvSpPr>
            <a:spLocks noGrp="1"/>
          </p:cNvSpPr>
          <p:nvPr>
            <p:ph sz="quarter" idx="1"/>
          </p:nvPr>
        </p:nvSpPr>
        <p:spPr>
          <a:xfrm>
            <a:off x="609600" y="1589088"/>
            <a:ext cx="3886200" cy="4572000"/>
          </a:xfrm>
        </p:spPr>
        <p:txBody>
          <a:bodyPr/>
          <a:lstStyle/>
          <a:p>
            <a:endParaRPr lang="es-ES" smtClean="0"/>
          </a:p>
          <a:p>
            <a:r>
              <a:rPr lang="es-ES" smtClean="0"/>
              <a:t>Repleto de </a:t>
            </a:r>
            <a:r>
              <a:rPr lang="es-ES" sz="3600" smtClean="0">
                <a:solidFill>
                  <a:srgbClr val="FF0000"/>
                </a:solidFill>
              </a:rPr>
              <a:t>herramientas</a:t>
            </a:r>
            <a:r>
              <a:rPr lang="es-ES" smtClean="0"/>
              <a:t> para la </a:t>
            </a:r>
            <a:r>
              <a:rPr lang="es-ES" sz="4000" smtClean="0">
                <a:solidFill>
                  <a:srgbClr val="FF0000"/>
                </a:solidFill>
              </a:rPr>
              <a:t>participación</a:t>
            </a:r>
            <a:r>
              <a:rPr lang="es-ES" smtClean="0"/>
              <a:t> y la </a:t>
            </a:r>
            <a:r>
              <a:rPr lang="es-ES" sz="4000" smtClean="0">
                <a:solidFill>
                  <a:srgbClr val="FF0000"/>
                </a:solidFill>
              </a:rPr>
              <a:t>colaboración</a:t>
            </a:r>
            <a:r>
              <a:rPr lang="es-ES" smtClean="0"/>
              <a:t>.</a:t>
            </a:r>
          </a:p>
          <a:p>
            <a:endParaRPr lang="es-ES" smtClean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060BD23-E153-41F6-BE7B-B49C4932CEF1}" type="slidenum">
              <a:rPr lang="es-ES" smtClean="0"/>
              <a:pPr>
                <a:defRPr/>
              </a:pPr>
              <a:t>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pic>
        <p:nvPicPr>
          <p:cNvPr id="31750" name="Picture 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454525" y="1773238"/>
            <a:ext cx="4697413" cy="3887787"/>
          </a:xfrm>
          <a:noFill/>
        </p:spPr>
      </p:pic>
    </p:spTree>
    <p:extLst>
      <p:ext uri="{BB962C8B-B14F-4D97-AF65-F5344CB8AC3E}">
        <p14:creationId xmlns:p14="http://schemas.microsoft.com/office/powerpoint/2010/main" xmlns="" val="146906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smtClean="0"/>
              <a:t>SOCIAL BOOKS</a:t>
            </a:r>
          </a:p>
        </p:txBody>
      </p:sp>
      <p:sp>
        <p:nvSpPr>
          <p:cNvPr id="60422" name="6 Marcador de fecha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smtClean="0"/>
          </a:p>
        </p:txBody>
      </p:sp>
      <p:sp>
        <p:nvSpPr>
          <p:cNvPr id="151558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dirty="0" smtClean="0">
              <a:latin typeface="Arial" pitchFamily="34" charset="0"/>
            </a:endParaRPr>
          </a:p>
        </p:txBody>
      </p:sp>
      <p:pic>
        <p:nvPicPr>
          <p:cNvPr id="60419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0909" y="1447800"/>
            <a:ext cx="3616656" cy="4572000"/>
          </a:xfrm>
        </p:spPr>
      </p:pic>
      <p:pic>
        <p:nvPicPr>
          <p:cNvPr id="60420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706938" y="2276475"/>
            <a:ext cx="4313237" cy="3168650"/>
          </a:xfrm>
        </p:spPr>
      </p:pic>
    </p:spTree>
    <p:extLst>
      <p:ext uri="{BB962C8B-B14F-4D97-AF65-F5344CB8AC3E}">
        <p14:creationId xmlns:p14="http://schemas.microsoft.com/office/powerpoint/2010/main" xmlns="" val="397143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3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s-ES" smtClean="0">
                <a:solidFill>
                  <a:srgbClr val="002060"/>
                </a:solidFill>
              </a:rPr>
              <a:t>Tablet: Aplicaciones de lectura. </a:t>
            </a:r>
            <a:r>
              <a:rPr lang="es-ES" b="1" smtClean="0">
                <a:solidFill>
                  <a:srgbClr val="C00000"/>
                </a:solidFill>
              </a:rPr>
              <a:t>Stanza</a:t>
            </a:r>
          </a:p>
        </p:txBody>
      </p:sp>
      <p:sp>
        <p:nvSpPr>
          <p:cNvPr id="92163" name="4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ES" sz="2000" dirty="0" smtClean="0"/>
          </a:p>
          <a:p>
            <a:endParaRPr lang="es-ES" sz="2000" dirty="0" smtClean="0"/>
          </a:p>
          <a:p>
            <a:r>
              <a:rPr lang="es-ES" sz="2000" dirty="0" smtClean="0">
                <a:solidFill>
                  <a:srgbClr val="002060"/>
                </a:solidFill>
              </a:rPr>
              <a:t>Permite cambiar el interlineado, los márgenes, y con la posibilidad de bloquear la página en modo vertical u horizontal.  Se puede compartir inmediatamente lo que se está leyendo a través de Facebook o </a:t>
            </a:r>
            <a:r>
              <a:rPr lang="es-ES" sz="2000" dirty="0" err="1" smtClean="0">
                <a:solidFill>
                  <a:srgbClr val="002060"/>
                </a:solidFill>
              </a:rPr>
              <a:t>Twitter</a:t>
            </a:r>
            <a:r>
              <a:rPr lang="es-ES" sz="2000" dirty="0" smtClean="0">
                <a:solidFill>
                  <a:srgbClr val="002060"/>
                </a:solidFill>
              </a:rPr>
              <a:t> gracias a un menú de accesos directos que, por supuesto, se puede personalizar</a:t>
            </a:r>
            <a:r>
              <a:rPr lang="es-ES" sz="2000" dirty="0" smtClean="0"/>
              <a:t>.</a:t>
            </a:r>
          </a:p>
        </p:txBody>
      </p:sp>
      <p:pic>
        <p:nvPicPr>
          <p:cNvPr id="9216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3950" y="2247342"/>
            <a:ext cx="3749675" cy="2972916"/>
          </a:xfrm>
          <a:noFill/>
        </p:spPr>
      </p:pic>
      <p:pic>
        <p:nvPicPr>
          <p:cNvPr id="9216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1" y="1258516"/>
            <a:ext cx="1080121" cy="1051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2498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3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s-ES" smtClean="0">
                <a:solidFill>
                  <a:srgbClr val="002060"/>
                </a:solidFill>
              </a:rPr>
              <a:t>        Aplicaciones de lectura. </a:t>
            </a:r>
            <a:r>
              <a:rPr lang="es-ES" b="1" smtClean="0">
                <a:solidFill>
                  <a:srgbClr val="C00000"/>
                </a:solidFill>
              </a:rPr>
              <a:t>Ibooks</a:t>
            </a:r>
          </a:p>
        </p:txBody>
      </p:sp>
      <p:sp>
        <p:nvSpPr>
          <p:cNvPr id="93187" name="4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251200" cy="4525963"/>
          </a:xfrm>
        </p:spPr>
        <p:txBody>
          <a:bodyPr/>
          <a:lstStyle/>
          <a:p>
            <a:endParaRPr lang="es-ES" smtClean="0"/>
          </a:p>
          <a:p>
            <a:r>
              <a:rPr lang="es-ES" sz="2400" smtClean="0">
                <a:solidFill>
                  <a:srgbClr val="002060"/>
                </a:solidFill>
              </a:rPr>
              <a:t>Se esfuerza por ofrecer un nivel de personalización similar a de Stanza. Acaba de actualizar y mejorar su disposición para la lectura de PDFs.</a:t>
            </a:r>
          </a:p>
        </p:txBody>
      </p:sp>
      <p:pic>
        <p:nvPicPr>
          <p:cNvPr id="93189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962400" y="1587500"/>
            <a:ext cx="5181600" cy="3729038"/>
          </a:xfrm>
          <a:noFill/>
        </p:spPr>
      </p:pic>
      <p:pic>
        <p:nvPicPr>
          <p:cNvPr id="9318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152717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3767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smtClean="0">
                <a:solidFill>
                  <a:srgbClr val="002060"/>
                </a:solidFill>
              </a:rPr>
              <a:t>       Aplicaciones de lectura.</a:t>
            </a:r>
            <a:r>
              <a:rPr lang="es-ES" b="1" smtClean="0">
                <a:solidFill>
                  <a:srgbClr val="C00000"/>
                </a:solidFill>
              </a:rPr>
              <a:t>Kindle</a:t>
            </a:r>
          </a:p>
        </p:txBody>
      </p:sp>
      <p:sp>
        <p:nvSpPr>
          <p:cNvPr id="95235" name="4 Marcador de contenido"/>
          <p:cNvSpPr>
            <a:spLocks noGrp="1"/>
          </p:cNvSpPr>
          <p:nvPr>
            <p:ph sz="quarter" idx="1"/>
          </p:nvPr>
        </p:nvSpPr>
        <p:spPr>
          <a:xfrm>
            <a:off x="395288" y="2133600"/>
            <a:ext cx="1873250" cy="3816350"/>
          </a:xfrm>
        </p:spPr>
        <p:txBody>
          <a:bodyPr/>
          <a:lstStyle/>
          <a:p>
            <a:r>
              <a:rPr lang="es-ES" sz="2000" smtClean="0"/>
              <a:t>Tiene la capacidad de marcar páginas, búsqueda de texto, cambiar el tamaño de la fuente y color, etc.</a:t>
            </a:r>
            <a:endParaRPr lang="es-ES" smtClean="0"/>
          </a:p>
        </p:txBody>
      </p:sp>
      <p:pic>
        <p:nvPicPr>
          <p:cNvPr id="95236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23850" y="620713"/>
            <a:ext cx="1439863" cy="1417637"/>
          </a:xfrm>
          <a:noFill/>
        </p:spPr>
      </p:pic>
      <p:pic>
        <p:nvPicPr>
          <p:cNvPr id="9523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341438"/>
            <a:ext cx="6553200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8444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3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s-ES" sz="2800" smtClean="0">
                <a:solidFill>
                  <a:srgbClr val="002060"/>
                </a:solidFill>
              </a:rPr>
              <a:t>Aplicaciones de lectura. </a:t>
            </a:r>
            <a:br>
              <a:rPr lang="es-ES" sz="2800" smtClean="0">
                <a:solidFill>
                  <a:srgbClr val="002060"/>
                </a:solidFill>
              </a:rPr>
            </a:br>
            <a:r>
              <a:rPr lang="es-ES" sz="2800" smtClean="0">
                <a:solidFill>
                  <a:srgbClr val="002060"/>
                </a:solidFill>
              </a:rPr>
              <a:t>Lectores de prensa. </a:t>
            </a:r>
            <a:r>
              <a:rPr lang="es-ES" sz="2800" b="1" smtClean="0">
                <a:solidFill>
                  <a:srgbClr val="C00000"/>
                </a:solidFill>
              </a:rPr>
              <a:t>Press Reader</a:t>
            </a:r>
          </a:p>
        </p:txBody>
      </p:sp>
      <p:sp>
        <p:nvSpPr>
          <p:cNvPr id="97283" name="4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467100" cy="4525963"/>
          </a:xfrm>
        </p:spPr>
        <p:txBody>
          <a:bodyPr/>
          <a:lstStyle/>
          <a:p>
            <a:endParaRPr lang="es-ES" sz="2000" smtClean="0"/>
          </a:p>
          <a:p>
            <a:r>
              <a:rPr lang="es-ES" sz="2000" smtClean="0">
                <a:solidFill>
                  <a:srgbClr val="002060"/>
                </a:solidFill>
              </a:rPr>
              <a:t>Cuenta con una cobertura de 94 países y en 48 idiomas. No obstante hay muchas aplicaciones preparadas independientemente por cada grupo editor para poder leer la prensa diaria en nuestro iPad como por ejemplo, 20Minutos, el Pais, etc.</a:t>
            </a:r>
          </a:p>
        </p:txBody>
      </p:sp>
      <p:pic>
        <p:nvPicPr>
          <p:cNvPr id="97285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863975" y="2349500"/>
            <a:ext cx="5334000" cy="2735263"/>
          </a:xfrm>
          <a:noFill/>
        </p:spPr>
      </p:pic>
      <p:pic>
        <p:nvPicPr>
          <p:cNvPr id="9728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052736"/>
            <a:ext cx="9810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1192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3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s-ES" sz="2800" dirty="0" smtClean="0">
                <a:solidFill>
                  <a:srgbClr val="002060"/>
                </a:solidFill>
              </a:rPr>
              <a:t>Aplicaciones de lectura. Lectores de prensa. </a:t>
            </a:r>
            <a:r>
              <a:rPr lang="es-ES" sz="2800" b="1" dirty="0" smtClean="0">
                <a:solidFill>
                  <a:srgbClr val="C00000"/>
                </a:solidFill>
              </a:rPr>
              <a:t>El País</a:t>
            </a:r>
          </a:p>
        </p:txBody>
      </p:sp>
      <p:pic>
        <p:nvPicPr>
          <p:cNvPr id="98308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52244" y="1447800"/>
            <a:ext cx="3096712" cy="4572000"/>
          </a:xfrm>
          <a:noFill/>
        </p:spPr>
      </p:pic>
      <p:pic>
        <p:nvPicPr>
          <p:cNvPr id="9830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50" y="1628775"/>
            <a:ext cx="1554163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6969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3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s-ES" smtClean="0">
                <a:solidFill>
                  <a:srgbClr val="002060"/>
                </a:solidFill>
              </a:rPr>
              <a:t>Aplicaciones de lectura. </a:t>
            </a:r>
            <a:br>
              <a:rPr lang="es-ES" smtClean="0">
                <a:solidFill>
                  <a:srgbClr val="002060"/>
                </a:solidFill>
              </a:rPr>
            </a:br>
            <a:r>
              <a:rPr lang="es-ES" b="1" smtClean="0">
                <a:solidFill>
                  <a:srgbClr val="C00000"/>
                </a:solidFill>
              </a:rPr>
              <a:t>Comic Zealt</a:t>
            </a:r>
          </a:p>
        </p:txBody>
      </p:sp>
      <p:sp>
        <p:nvSpPr>
          <p:cNvPr id="99331" name="4 Marcador de contenido"/>
          <p:cNvSpPr>
            <a:spLocks noGrp="1"/>
          </p:cNvSpPr>
          <p:nvPr>
            <p:ph sz="quarter" idx="1"/>
          </p:nvPr>
        </p:nvSpPr>
        <p:spPr>
          <a:xfrm>
            <a:off x="395288" y="1844675"/>
            <a:ext cx="4038600" cy="4525963"/>
          </a:xfrm>
        </p:spPr>
        <p:txBody>
          <a:bodyPr/>
          <a:lstStyle/>
          <a:p>
            <a:r>
              <a:rPr lang="es-ES" smtClean="0">
                <a:solidFill>
                  <a:srgbClr val="002060"/>
                </a:solidFill>
              </a:rPr>
              <a:t>Uno de los mejores lectores de comic. Permite ampliar las imágenes, cambiar textos, eliminar bocadillos, cargar libros en formatos comprimidos, etc. </a:t>
            </a:r>
          </a:p>
        </p:txBody>
      </p:sp>
      <p:pic>
        <p:nvPicPr>
          <p:cNvPr id="99333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243388" y="1773238"/>
            <a:ext cx="4830762" cy="3590925"/>
          </a:xfrm>
          <a:noFill/>
        </p:spPr>
      </p:pic>
      <p:pic>
        <p:nvPicPr>
          <p:cNvPr id="9933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3520"/>
            <a:ext cx="1439862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4454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3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s-ES" smtClean="0">
                <a:solidFill>
                  <a:srgbClr val="002060"/>
                </a:solidFill>
              </a:rPr>
              <a:t>Aplicaciones de lectura. </a:t>
            </a:r>
            <a:br>
              <a:rPr lang="es-ES" smtClean="0">
                <a:solidFill>
                  <a:srgbClr val="002060"/>
                </a:solidFill>
              </a:rPr>
            </a:br>
            <a:r>
              <a:rPr lang="es-ES" b="1" smtClean="0">
                <a:solidFill>
                  <a:srgbClr val="C00000"/>
                </a:solidFill>
              </a:rPr>
              <a:t>Marvel</a:t>
            </a:r>
          </a:p>
        </p:txBody>
      </p:sp>
      <p:pic>
        <p:nvPicPr>
          <p:cNvPr id="10035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1772540"/>
            <a:ext cx="7772400" cy="3922519"/>
          </a:xfrm>
          <a:noFill/>
        </p:spPr>
      </p:pic>
      <p:pic>
        <p:nvPicPr>
          <p:cNvPr id="10035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3147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2723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3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s-ES" smtClean="0">
                <a:solidFill>
                  <a:srgbClr val="002060"/>
                </a:solidFill>
              </a:rPr>
              <a:t>Aplicaciones de lectura. </a:t>
            </a:r>
            <a:br>
              <a:rPr lang="es-ES" smtClean="0">
                <a:solidFill>
                  <a:srgbClr val="002060"/>
                </a:solidFill>
              </a:rPr>
            </a:br>
            <a:r>
              <a:rPr lang="es-ES" b="1" smtClean="0">
                <a:solidFill>
                  <a:srgbClr val="C00000"/>
                </a:solidFill>
              </a:rPr>
              <a:t>Flipboard</a:t>
            </a:r>
          </a:p>
        </p:txBody>
      </p:sp>
      <p:sp>
        <p:nvSpPr>
          <p:cNvPr id="101379" name="4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106738" cy="4525963"/>
          </a:xfrm>
        </p:spPr>
        <p:txBody>
          <a:bodyPr/>
          <a:lstStyle/>
          <a:p>
            <a:r>
              <a:rPr lang="es-ES" sz="2400" smtClean="0"/>
              <a:t>Recopilador de publicaciones donde cada uno puede elegir lo que mas le apetezca de Facebook, Twitter, etc y juntar todas en una única publicación totalmente personalizada</a:t>
            </a:r>
          </a:p>
        </p:txBody>
      </p:sp>
      <p:pic>
        <p:nvPicPr>
          <p:cNvPr id="101381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729038" y="1844675"/>
            <a:ext cx="5397500" cy="3240088"/>
          </a:xfrm>
          <a:noFill/>
        </p:spPr>
      </p:pic>
      <p:pic>
        <p:nvPicPr>
          <p:cNvPr id="101380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2656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3166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3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s-ES" smtClean="0">
                <a:solidFill>
                  <a:srgbClr val="002060"/>
                </a:solidFill>
              </a:rPr>
              <a:t>Aplicaciones de lectura.</a:t>
            </a:r>
            <a:br>
              <a:rPr lang="es-ES" smtClean="0">
                <a:solidFill>
                  <a:srgbClr val="002060"/>
                </a:solidFill>
              </a:rPr>
            </a:br>
            <a:r>
              <a:rPr lang="es-ES" b="1" smtClean="0">
                <a:solidFill>
                  <a:srgbClr val="C00000"/>
                </a:solidFill>
              </a:rPr>
              <a:t>Sky Grid</a:t>
            </a:r>
          </a:p>
        </p:txBody>
      </p:sp>
      <p:sp>
        <p:nvSpPr>
          <p:cNvPr id="102403" name="4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106738" cy="4525963"/>
          </a:xfrm>
        </p:spPr>
        <p:txBody>
          <a:bodyPr/>
          <a:lstStyle/>
          <a:p>
            <a:endParaRPr lang="es-ES" smtClean="0"/>
          </a:p>
          <a:p>
            <a:r>
              <a:rPr lang="es-ES" smtClean="0"/>
              <a:t>Recopilador de noticias que permite leer diferentes medios en una aplicación única</a:t>
            </a:r>
          </a:p>
        </p:txBody>
      </p:sp>
      <p:pic>
        <p:nvPicPr>
          <p:cNvPr id="102405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605213" y="1765300"/>
            <a:ext cx="5287962" cy="3895725"/>
          </a:xfrm>
          <a:noFill/>
        </p:spPr>
      </p:pic>
      <p:pic>
        <p:nvPicPr>
          <p:cNvPr id="10240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88640"/>
            <a:ext cx="1433513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2498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6"/>
          <p:cNvSpPr>
            <a:spLocks noChangeArrowheads="1"/>
          </p:cNvSpPr>
          <p:nvPr/>
        </p:nvSpPr>
        <p:spPr bwMode="auto">
          <a:xfrm>
            <a:off x="6191250" y="2495550"/>
            <a:ext cx="2484438" cy="935038"/>
          </a:xfrm>
          <a:prstGeom prst="rect">
            <a:avLst/>
          </a:prstGeom>
          <a:solidFill>
            <a:srgbClr val="9999FF"/>
          </a:solidFill>
          <a:ln w="50800" algn="ctr">
            <a:solidFill>
              <a:srgbClr val="003366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es-ES"/>
          </a:p>
        </p:txBody>
      </p:sp>
      <p:sp>
        <p:nvSpPr>
          <p:cNvPr id="32771" name="Rectangle 43"/>
          <p:cNvSpPr>
            <a:spLocks noChangeArrowheads="1"/>
          </p:cNvSpPr>
          <p:nvPr/>
        </p:nvSpPr>
        <p:spPr bwMode="auto">
          <a:xfrm>
            <a:off x="34925" y="4940300"/>
            <a:ext cx="2952750" cy="1368425"/>
          </a:xfrm>
          <a:prstGeom prst="rect">
            <a:avLst/>
          </a:prstGeom>
          <a:solidFill>
            <a:srgbClr val="9999FF"/>
          </a:solidFill>
          <a:ln w="50800" algn="ctr">
            <a:solidFill>
              <a:srgbClr val="003366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es-ES"/>
          </a:p>
        </p:txBody>
      </p:sp>
      <p:sp>
        <p:nvSpPr>
          <p:cNvPr id="32772" name="Rectangle 29"/>
          <p:cNvSpPr>
            <a:spLocks noChangeArrowheads="1"/>
          </p:cNvSpPr>
          <p:nvPr/>
        </p:nvSpPr>
        <p:spPr bwMode="auto">
          <a:xfrm>
            <a:off x="6551613" y="4941888"/>
            <a:ext cx="2484437" cy="1042987"/>
          </a:xfrm>
          <a:prstGeom prst="rect">
            <a:avLst/>
          </a:prstGeom>
          <a:solidFill>
            <a:srgbClr val="9999FF"/>
          </a:solidFill>
          <a:ln w="50800" algn="ctr">
            <a:solidFill>
              <a:srgbClr val="003366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es-ES"/>
          </a:p>
        </p:txBody>
      </p:sp>
      <p:sp>
        <p:nvSpPr>
          <p:cNvPr id="32773" name="Rectangle 25"/>
          <p:cNvSpPr>
            <a:spLocks noChangeArrowheads="1"/>
          </p:cNvSpPr>
          <p:nvPr/>
        </p:nvSpPr>
        <p:spPr bwMode="auto">
          <a:xfrm>
            <a:off x="6335713" y="3719513"/>
            <a:ext cx="2484437" cy="935037"/>
          </a:xfrm>
          <a:prstGeom prst="rect">
            <a:avLst/>
          </a:prstGeom>
          <a:solidFill>
            <a:srgbClr val="9999FF"/>
          </a:solidFill>
          <a:ln w="50800" algn="ctr">
            <a:solidFill>
              <a:srgbClr val="003366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es-ES"/>
          </a:p>
        </p:txBody>
      </p:sp>
      <p:sp>
        <p:nvSpPr>
          <p:cNvPr id="327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01613"/>
            <a:ext cx="7848600" cy="706437"/>
          </a:xfrm>
        </p:spPr>
        <p:txBody>
          <a:bodyPr/>
          <a:lstStyle/>
          <a:p>
            <a:pPr algn="ctr"/>
            <a:r>
              <a:rPr lang="es-ES" sz="3400" smtClean="0"/>
              <a:t>Distintos tipos de participación</a:t>
            </a:r>
          </a:p>
        </p:txBody>
      </p:sp>
      <p:sp>
        <p:nvSpPr>
          <p:cNvPr id="32775" name="Rectangle 8"/>
          <p:cNvSpPr>
            <a:spLocks noChangeArrowheads="1"/>
          </p:cNvSpPr>
          <p:nvPr/>
        </p:nvSpPr>
        <p:spPr bwMode="auto">
          <a:xfrm>
            <a:off x="3455988" y="1125538"/>
            <a:ext cx="2484437" cy="1728787"/>
          </a:xfrm>
          <a:prstGeom prst="rect">
            <a:avLst/>
          </a:prstGeom>
          <a:solidFill>
            <a:srgbClr val="9999FF"/>
          </a:solidFill>
          <a:ln w="50800" algn="ctr">
            <a:solidFill>
              <a:srgbClr val="003366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es-ES"/>
          </a:p>
        </p:txBody>
      </p:sp>
      <p:pic>
        <p:nvPicPr>
          <p:cNvPr id="3277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5988" y="1125538"/>
            <a:ext cx="9144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08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Text Box 17"/>
          <p:cNvSpPr txBox="1">
            <a:spLocks noChangeArrowheads="1"/>
          </p:cNvSpPr>
          <p:nvPr/>
        </p:nvSpPr>
        <p:spPr bwMode="auto">
          <a:xfrm>
            <a:off x="3455988" y="1479550"/>
            <a:ext cx="248443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08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1600" b="1">
                <a:solidFill>
                  <a:srgbClr val="FF0000"/>
                </a:solidFill>
              </a:rPr>
              <a:t>Publicar</a:t>
            </a:r>
            <a:r>
              <a:rPr lang="es-ES" sz="1600" b="1">
                <a:solidFill>
                  <a:schemeClr val="bg1"/>
                </a:solidFill>
              </a:rPr>
              <a:t> en un blog personal o colectivo, pero también </a:t>
            </a:r>
            <a:r>
              <a:rPr lang="es-ES" sz="1600" b="1">
                <a:solidFill>
                  <a:srgbClr val="FF0000"/>
                </a:solidFill>
              </a:rPr>
              <a:t>hacer comentarios </a:t>
            </a:r>
            <a:r>
              <a:rPr lang="es-ES" sz="1600" b="1">
                <a:solidFill>
                  <a:schemeClr val="bg1"/>
                </a:solidFill>
              </a:rPr>
              <a:t>en blogs de otros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179388" y="2492375"/>
            <a:ext cx="2854325" cy="935038"/>
            <a:chOff x="226" y="1888"/>
            <a:chExt cx="1658" cy="589"/>
          </a:xfrm>
        </p:grpSpPr>
        <p:grpSp>
          <p:nvGrpSpPr>
            <p:cNvPr id="32800" name="Group 20"/>
            <p:cNvGrpSpPr>
              <a:grpSpLocks/>
            </p:cNvGrpSpPr>
            <p:nvPr/>
          </p:nvGrpSpPr>
          <p:grpSpPr bwMode="auto">
            <a:xfrm>
              <a:off x="226" y="1888"/>
              <a:ext cx="1565" cy="589"/>
              <a:chOff x="226" y="1888"/>
              <a:chExt cx="1565" cy="589"/>
            </a:xfrm>
          </p:grpSpPr>
          <p:sp>
            <p:nvSpPr>
              <p:cNvPr id="32802" name="Rectangle 18"/>
              <p:cNvSpPr>
                <a:spLocks noChangeArrowheads="1"/>
              </p:cNvSpPr>
              <p:nvPr/>
            </p:nvSpPr>
            <p:spPr bwMode="auto">
              <a:xfrm>
                <a:off x="226" y="1888"/>
                <a:ext cx="1565" cy="589"/>
              </a:xfrm>
              <a:prstGeom prst="rect">
                <a:avLst/>
              </a:prstGeom>
              <a:solidFill>
                <a:srgbClr val="9999FF"/>
              </a:solidFill>
              <a:ln w="50800" algn="ctr">
                <a:solidFill>
                  <a:srgbClr val="003366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es-ES"/>
              </a:p>
            </p:txBody>
          </p:sp>
          <p:pic>
            <p:nvPicPr>
              <p:cNvPr id="32803" name="Picture 1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" y="1929"/>
                <a:ext cx="461" cy="5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508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2801" name="Text Box 19"/>
            <p:cNvSpPr txBox="1">
              <a:spLocks noChangeArrowheads="1"/>
            </p:cNvSpPr>
            <p:nvPr/>
          </p:nvSpPr>
          <p:spPr bwMode="auto">
            <a:xfrm>
              <a:off x="728" y="1888"/>
              <a:ext cx="1156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508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sz="1600" b="1">
                  <a:solidFill>
                    <a:srgbClr val="FF0000"/>
                  </a:solidFill>
                </a:rPr>
                <a:t>Participar </a:t>
              </a:r>
              <a:r>
                <a:rPr lang="es-ES" sz="1600" b="1">
                  <a:solidFill>
                    <a:schemeClr val="bg1"/>
                  </a:solidFill>
                </a:rPr>
                <a:t>en la redacción de un artículo</a:t>
              </a: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6335713" y="3790950"/>
            <a:ext cx="2484437" cy="623888"/>
            <a:chOff x="3969" y="2976"/>
            <a:chExt cx="1565" cy="393"/>
          </a:xfrm>
        </p:grpSpPr>
        <p:pic>
          <p:nvPicPr>
            <p:cNvPr id="32798" name="Picture 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4" y="2976"/>
              <a:ext cx="57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508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99" name="Text Box 27"/>
            <p:cNvSpPr txBox="1">
              <a:spLocks noChangeArrowheads="1"/>
            </p:cNvSpPr>
            <p:nvPr/>
          </p:nvSpPr>
          <p:spPr bwMode="auto">
            <a:xfrm>
              <a:off x="3969" y="3154"/>
              <a:ext cx="1565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508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sz="1600" b="1">
                  <a:solidFill>
                    <a:srgbClr val="FF0000"/>
                  </a:solidFill>
                </a:rPr>
                <a:t>Etiquetar </a:t>
              </a:r>
              <a:r>
                <a:rPr lang="es-ES" sz="1600" b="1">
                  <a:solidFill>
                    <a:schemeClr val="bg1"/>
                  </a:solidFill>
                </a:rPr>
                <a:t>recursos</a:t>
              </a:r>
            </a:p>
          </p:txBody>
        </p:sp>
      </p:grpSp>
      <p:sp>
        <p:nvSpPr>
          <p:cNvPr id="32780" name="Text Box 32"/>
          <p:cNvSpPr txBox="1">
            <a:spLocks noChangeArrowheads="1"/>
          </p:cNvSpPr>
          <p:nvPr/>
        </p:nvSpPr>
        <p:spPr bwMode="auto">
          <a:xfrm>
            <a:off x="6515100" y="5403850"/>
            <a:ext cx="2484438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08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1600" b="1">
                <a:solidFill>
                  <a:srgbClr val="FF0000"/>
                </a:solidFill>
              </a:rPr>
              <a:t>Compartir</a:t>
            </a:r>
            <a:r>
              <a:rPr lang="es-ES" sz="1600" b="1">
                <a:solidFill>
                  <a:schemeClr val="bg1"/>
                </a:solidFill>
              </a:rPr>
              <a:t> y </a:t>
            </a:r>
            <a:r>
              <a:rPr lang="es-ES" sz="1600" b="1">
                <a:solidFill>
                  <a:srgbClr val="FF0000"/>
                </a:solidFill>
              </a:rPr>
              <a:t>publicar</a:t>
            </a:r>
            <a:r>
              <a:rPr lang="es-ES" sz="1600" b="1">
                <a:solidFill>
                  <a:srgbClr val="FF9900"/>
                </a:solidFill>
              </a:rPr>
              <a:t> </a:t>
            </a:r>
            <a:r>
              <a:rPr lang="es-ES" sz="1600" b="1">
                <a:solidFill>
                  <a:schemeClr val="bg1"/>
                </a:solidFill>
              </a:rPr>
              <a:t>fotos, vídeos</a:t>
            </a:r>
          </a:p>
        </p:txBody>
      </p:sp>
      <p:pic>
        <p:nvPicPr>
          <p:cNvPr id="3278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1625" y="5026025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08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5063" y="2506663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08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8613" y="5013325"/>
            <a:ext cx="9144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08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4" name="Rectangle 36"/>
          <p:cNvSpPr>
            <a:spLocks noChangeArrowheads="1"/>
          </p:cNvSpPr>
          <p:nvPr/>
        </p:nvSpPr>
        <p:spPr bwMode="auto">
          <a:xfrm>
            <a:off x="684213" y="3573463"/>
            <a:ext cx="2447925" cy="1079500"/>
          </a:xfrm>
          <a:prstGeom prst="rect">
            <a:avLst/>
          </a:prstGeom>
          <a:solidFill>
            <a:srgbClr val="9999FF"/>
          </a:solidFill>
          <a:ln w="50800" algn="ctr">
            <a:solidFill>
              <a:srgbClr val="003366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es-ES"/>
          </a:p>
        </p:txBody>
      </p:sp>
      <p:pic>
        <p:nvPicPr>
          <p:cNvPr id="32785" name="Picture 37" descr="Sin título-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8675" y="3644900"/>
            <a:ext cx="647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6" name="Text Box 38"/>
          <p:cNvSpPr txBox="1">
            <a:spLocks noChangeArrowheads="1"/>
          </p:cNvSpPr>
          <p:nvPr/>
        </p:nvSpPr>
        <p:spPr bwMode="auto">
          <a:xfrm>
            <a:off x="1549400" y="3573463"/>
            <a:ext cx="1439863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08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1600" b="1">
                <a:solidFill>
                  <a:srgbClr val="FF0000"/>
                </a:solidFill>
              </a:rPr>
              <a:t>Votar</a:t>
            </a:r>
            <a:r>
              <a:rPr lang="es-ES" sz="1600" b="1">
                <a:solidFill>
                  <a:srgbClr val="FF9900"/>
                </a:solidFill>
              </a:rPr>
              <a:t> </a:t>
            </a:r>
            <a:r>
              <a:rPr lang="es-ES" sz="1600" b="1">
                <a:solidFill>
                  <a:schemeClr val="bg1"/>
                </a:solidFill>
              </a:rPr>
              <a:t>historias en sitios como Menéame</a:t>
            </a:r>
          </a:p>
        </p:txBody>
      </p:sp>
      <p:pic>
        <p:nvPicPr>
          <p:cNvPr id="32787" name="Picture 40" descr="Sin título-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063" y="5013325"/>
            <a:ext cx="14287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8" name="Text Box 45"/>
          <p:cNvSpPr txBox="1">
            <a:spLocks noChangeArrowheads="1"/>
          </p:cNvSpPr>
          <p:nvPr/>
        </p:nvSpPr>
        <p:spPr bwMode="auto">
          <a:xfrm>
            <a:off x="1476375" y="4940300"/>
            <a:ext cx="143986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08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1600" b="1">
                <a:solidFill>
                  <a:srgbClr val="FF0000"/>
                </a:solidFill>
              </a:rPr>
              <a:t>Participar sin participar</a:t>
            </a:r>
            <a:r>
              <a:rPr lang="es-ES" sz="1600" b="1">
                <a:solidFill>
                  <a:schemeClr val="bg1"/>
                </a:solidFill>
              </a:rPr>
              <a:t>: filtrado colaborativo</a:t>
            </a:r>
          </a:p>
        </p:txBody>
      </p:sp>
      <p:sp>
        <p:nvSpPr>
          <p:cNvPr id="32789" name="Text Box 47"/>
          <p:cNvSpPr txBox="1">
            <a:spLocks noChangeArrowheads="1"/>
          </p:cNvSpPr>
          <p:nvPr/>
        </p:nvSpPr>
        <p:spPr bwMode="auto">
          <a:xfrm>
            <a:off x="6300788" y="2781300"/>
            <a:ext cx="2484437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08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1600" b="1">
                <a:solidFill>
                  <a:srgbClr val="FF0000"/>
                </a:solidFill>
              </a:rPr>
              <a:t>Mantener</a:t>
            </a:r>
            <a:r>
              <a:rPr lang="es-ES" sz="1600" b="1">
                <a:solidFill>
                  <a:schemeClr val="bg1"/>
                </a:solidFill>
              </a:rPr>
              <a:t> un perfil y una red de contactos</a:t>
            </a:r>
          </a:p>
        </p:txBody>
      </p:sp>
      <p:sp>
        <p:nvSpPr>
          <p:cNvPr id="32790" name="Line 48"/>
          <p:cNvSpPr>
            <a:spLocks noChangeShapeType="1"/>
          </p:cNvSpPr>
          <p:nvPr/>
        </p:nvSpPr>
        <p:spPr bwMode="auto">
          <a:xfrm flipH="1" flipV="1">
            <a:off x="3057525" y="5588000"/>
            <a:ext cx="719138" cy="647700"/>
          </a:xfrm>
          <a:prstGeom prst="line">
            <a:avLst/>
          </a:prstGeom>
          <a:noFill/>
          <a:ln w="101600">
            <a:solidFill>
              <a:srgbClr val="0033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es-ES"/>
          </a:p>
        </p:txBody>
      </p:sp>
      <p:sp>
        <p:nvSpPr>
          <p:cNvPr id="32791" name="Line 49"/>
          <p:cNvSpPr>
            <a:spLocks noChangeShapeType="1"/>
          </p:cNvSpPr>
          <p:nvPr/>
        </p:nvSpPr>
        <p:spPr bwMode="auto">
          <a:xfrm flipH="1" flipV="1">
            <a:off x="3203575" y="4581525"/>
            <a:ext cx="720725" cy="1511300"/>
          </a:xfrm>
          <a:prstGeom prst="line">
            <a:avLst/>
          </a:prstGeom>
          <a:noFill/>
          <a:ln w="101600">
            <a:solidFill>
              <a:srgbClr val="0033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es-ES"/>
          </a:p>
        </p:txBody>
      </p:sp>
      <p:sp>
        <p:nvSpPr>
          <p:cNvPr id="32792" name="Line 50"/>
          <p:cNvSpPr>
            <a:spLocks noChangeShapeType="1"/>
          </p:cNvSpPr>
          <p:nvPr/>
        </p:nvSpPr>
        <p:spPr bwMode="auto">
          <a:xfrm flipH="1" flipV="1">
            <a:off x="3203575" y="3141663"/>
            <a:ext cx="1223963" cy="2879725"/>
          </a:xfrm>
          <a:prstGeom prst="line">
            <a:avLst/>
          </a:prstGeom>
          <a:noFill/>
          <a:ln w="101600">
            <a:solidFill>
              <a:srgbClr val="0033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es-ES"/>
          </a:p>
        </p:txBody>
      </p:sp>
      <p:sp>
        <p:nvSpPr>
          <p:cNvPr id="32793" name="Line 51"/>
          <p:cNvSpPr>
            <a:spLocks noChangeShapeType="1"/>
          </p:cNvSpPr>
          <p:nvPr/>
        </p:nvSpPr>
        <p:spPr bwMode="auto">
          <a:xfrm flipV="1">
            <a:off x="4716463" y="2997200"/>
            <a:ext cx="0" cy="2952750"/>
          </a:xfrm>
          <a:prstGeom prst="line">
            <a:avLst/>
          </a:prstGeom>
          <a:noFill/>
          <a:ln w="101600">
            <a:solidFill>
              <a:srgbClr val="0033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es-ES"/>
          </a:p>
        </p:txBody>
      </p:sp>
      <p:sp>
        <p:nvSpPr>
          <p:cNvPr id="32794" name="Line 52"/>
          <p:cNvSpPr>
            <a:spLocks noChangeShapeType="1"/>
          </p:cNvSpPr>
          <p:nvPr/>
        </p:nvSpPr>
        <p:spPr bwMode="auto">
          <a:xfrm flipV="1">
            <a:off x="4932363" y="3500438"/>
            <a:ext cx="1152525" cy="2520950"/>
          </a:xfrm>
          <a:prstGeom prst="line">
            <a:avLst/>
          </a:prstGeom>
          <a:noFill/>
          <a:ln w="101600">
            <a:solidFill>
              <a:srgbClr val="0033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es-ES"/>
          </a:p>
        </p:txBody>
      </p:sp>
      <p:sp>
        <p:nvSpPr>
          <p:cNvPr id="32795" name="Line 53"/>
          <p:cNvSpPr>
            <a:spLocks noChangeShapeType="1"/>
          </p:cNvSpPr>
          <p:nvPr/>
        </p:nvSpPr>
        <p:spPr bwMode="auto">
          <a:xfrm flipV="1">
            <a:off x="5292725" y="4652963"/>
            <a:ext cx="935038" cy="1512887"/>
          </a:xfrm>
          <a:prstGeom prst="line">
            <a:avLst/>
          </a:prstGeom>
          <a:noFill/>
          <a:ln w="101600">
            <a:solidFill>
              <a:srgbClr val="0033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es-ES"/>
          </a:p>
        </p:txBody>
      </p:sp>
      <p:sp>
        <p:nvSpPr>
          <p:cNvPr id="32796" name="Line 55"/>
          <p:cNvSpPr>
            <a:spLocks noChangeShapeType="1"/>
          </p:cNvSpPr>
          <p:nvPr/>
        </p:nvSpPr>
        <p:spPr bwMode="auto">
          <a:xfrm flipV="1">
            <a:off x="5724525" y="5589588"/>
            <a:ext cx="719138" cy="576262"/>
          </a:xfrm>
          <a:prstGeom prst="line">
            <a:avLst/>
          </a:prstGeom>
          <a:noFill/>
          <a:ln w="101600">
            <a:solidFill>
              <a:srgbClr val="0033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es-ES"/>
          </a:p>
        </p:txBody>
      </p:sp>
      <p:pic>
        <p:nvPicPr>
          <p:cNvPr id="32797" name="Picture 6" descr="Sin título-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7388" y="5953125"/>
            <a:ext cx="300037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037994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2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2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2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2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2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32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3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32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animBg="1"/>
      <p:bldP spid="32771" grpId="0" animBg="1"/>
      <p:bldP spid="32772" grpId="0" animBg="1"/>
      <p:bldP spid="32773" grpId="0" animBg="1"/>
      <p:bldP spid="32775" grpId="0" animBg="1"/>
      <p:bldP spid="32777" grpId="0"/>
      <p:bldP spid="32780" grpId="0"/>
      <p:bldP spid="32784" grpId="0" animBg="1"/>
      <p:bldP spid="32786" grpId="0"/>
      <p:bldP spid="32788" grpId="0"/>
      <p:bldP spid="32789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3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s-ES" smtClean="0">
                <a:solidFill>
                  <a:srgbClr val="002060"/>
                </a:solidFill>
              </a:rPr>
              <a:t>Aplicaciones de lectura.</a:t>
            </a:r>
            <a:br>
              <a:rPr lang="es-ES" smtClean="0">
                <a:solidFill>
                  <a:srgbClr val="002060"/>
                </a:solidFill>
              </a:rPr>
            </a:br>
            <a:r>
              <a:rPr lang="es-ES" b="1" smtClean="0">
                <a:solidFill>
                  <a:srgbClr val="C00000"/>
                </a:solidFill>
              </a:rPr>
              <a:t>Good Reader</a:t>
            </a:r>
          </a:p>
        </p:txBody>
      </p:sp>
      <p:sp>
        <p:nvSpPr>
          <p:cNvPr id="103427" name="4 Marcador de contenido"/>
          <p:cNvSpPr>
            <a:spLocks noGrp="1"/>
          </p:cNvSpPr>
          <p:nvPr>
            <p:ph sz="quarter" idx="1"/>
          </p:nvPr>
        </p:nvSpPr>
        <p:spPr>
          <a:xfrm>
            <a:off x="457200" y="2133600"/>
            <a:ext cx="3106738" cy="3887788"/>
          </a:xfrm>
        </p:spPr>
        <p:txBody>
          <a:bodyPr/>
          <a:lstStyle/>
          <a:p>
            <a:pPr>
              <a:buFontTx/>
              <a:buNone/>
            </a:pPr>
            <a:r>
              <a:rPr lang="es-ES" smtClean="0"/>
              <a:t>	</a:t>
            </a:r>
            <a:r>
              <a:rPr lang="es-ES" sz="2000" smtClean="0">
                <a:solidFill>
                  <a:srgbClr val="002060"/>
                </a:solidFill>
              </a:rPr>
              <a:t>Se trata de un programa que permite importar todo tipo de documentos y trabajar con ellos en un entorno científico, añadiendo notas, subrayando, y enviando los comentarios a través de correo electrónico o redes sociales</a:t>
            </a:r>
          </a:p>
        </p:txBody>
      </p:sp>
      <p:pic>
        <p:nvPicPr>
          <p:cNvPr id="103429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394075" y="1989138"/>
            <a:ext cx="5719763" cy="3311525"/>
          </a:xfrm>
          <a:noFill/>
        </p:spPr>
      </p:pic>
      <p:pic>
        <p:nvPicPr>
          <p:cNvPr id="103428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60648"/>
            <a:ext cx="143986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5638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1892703764"/>
              </p:ext>
            </p:extLst>
          </p:nvPr>
        </p:nvGraphicFramePr>
        <p:xfrm>
          <a:off x="0" y="188640"/>
          <a:ext cx="9144000" cy="69351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2775"/>
                <a:gridCol w="812801"/>
                <a:gridCol w="819873"/>
                <a:gridCol w="736921"/>
                <a:gridCol w="652040"/>
                <a:gridCol w="916329"/>
                <a:gridCol w="736279"/>
                <a:gridCol w="739493"/>
                <a:gridCol w="778719"/>
                <a:gridCol w="502212"/>
                <a:gridCol w="734993"/>
                <a:gridCol w="991565"/>
              </a:tblGrid>
              <a:tr h="433610">
                <a:tc gridSpan="1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Herramientas de personalización, colaboración e intercambio de </a:t>
                      </a:r>
                      <a:r>
                        <a:rPr lang="es-ES" sz="1050" dirty="0" smtClean="0">
                          <a:effectLst/>
                        </a:rPr>
                        <a:t>recursos</a:t>
                      </a:r>
                      <a:endParaRPr lang="es-ES" sz="1050" dirty="0">
                        <a:effectLst/>
                      </a:endParaRPr>
                    </a:p>
                  </a:txBody>
                  <a:tcPr marL="42968" marR="42968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34803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Recursos: libros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Cuenta personal. Preferencias de cuenta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Organización en Carpetas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Compartir Carpetas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Creación de </a:t>
                      </a:r>
                      <a:r>
                        <a:rPr lang="es-ES" sz="1050" dirty="0" err="1">
                          <a:effectLst/>
                        </a:rPr>
                        <a:t>Tag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Exportación de registros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Subrayado, resalte y anotación de contenidos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Puntuación de contenidos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Compartir lecturas, recomendar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Blog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Redes sociales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Otros recursos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</a:tr>
              <a:tr h="89082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Safari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My Safary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X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X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X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No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X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X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X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No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Facebook, Twitter, Linkeding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Videos; Rougs Cuts, Short Cuts</a:t>
                      </a:r>
                      <a:endParaRPr lang="es-ES" sz="10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Ipad; Kindle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</a:tr>
              <a:tr h="66221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Ebrary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BookShelf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X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X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No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X Endnote, Citavi, Refworks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x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No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No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No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No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 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</a:tr>
              <a:tr h="180524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Questia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X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X (proyect Manager)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No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No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No, pero crea citas y referencias directamente a Word. Las guarda en el Espacio de trabajo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X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Opción de compartir notas. Las guarda en el espacio de trabajo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X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X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No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Facebook (Research Wizard)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Herramienta lectura Lexile.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Bibliografias personalizadas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</a:tr>
              <a:tr h="43361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Amazon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My Books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X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X (Public notes)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X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No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X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X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X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X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Facebook, Twitter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CreateSpace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Shelfari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</a:tr>
              <a:tr h="66221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Barnes and Noble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My B&amp;N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X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X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X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 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 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X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X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X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 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 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</a:tr>
              <a:tr h="43361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Google Books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My Library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X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X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X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X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X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X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X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X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effectLst/>
                        </a:rPr>
                        <a:t>X</a:t>
                      </a:r>
                      <a:endParaRPr lang="es-ES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 err="1">
                          <a:effectLst/>
                        </a:rPr>
                        <a:t>Readum</a:t>
                      </a:r>
                      <a:endParaRPr lang="es-E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68" marR="4296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4681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36693261"/>
              </p:ext>
            </p:extLst>
          </p:nvPr>
        </p:nvGraphicFramePr>
        <p:xfrm>
          <a:off x="251520" y="116633"/>
          <a:ext cx="8784976" cy="65230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0832"/>
                <a:gridCol w="925937"/>
                <a:gridCol w="611435"/>
                <a:gridCol w="1407353"/>
                <a:gridCol w="1207055"/>
                <a:gridCol w="783620"/>
                <a:gridCol w="1135018"/>
                <a:gridCol w="869712"/>
                <a:gridCol w="694014"/>
              </a:tblGrid>
              <a:tr h="536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7" marR="443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Búsqueda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7" marR="443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Noticias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7" marR="443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Biblioteca/Estanteria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7" marR="443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Libros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7" marR="443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Redes Sociales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7" marR="443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Importar,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Exportar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Biblioteca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7" marR="443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Compartir Anotaciones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7" marR="443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Otros 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7" marR="44387" marT="0" marB="0"/>
                </a:tc>
              </a:tr>
              <a:tr h="28586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ANobii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7" marR="443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Simple/Avanzada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7" marR="443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7" marR="443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Estantería: libros ordenados según categorías, autores, estado de lectura, etc.  Importar libros buscados, de otros usuarios, </a:t>
                      </a:r>
                      <a:r>
                        <a:rPr lang="es-ES" sz="1100" dirty="0" err="1">
                          <a:effectLst/>
                        </a:rPr>
                        <a:t>etc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7" marR="443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Registrar, puntuar, comentar, información sobre el libro, usuarios que lo tienen en sus estanterías, intercambiar, prestar, recomendar.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Grupos que incluyen la obra en la colección. Mejorar datos del libro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7" marR="443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Facebook,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Inclusión de los comentarios en blog (códigos html)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7" marR="443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De una página web, de una hoja de cálculo Excel, de Amazon, de Library Thing, de Google, de Douban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Exportar estantería en excel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7" marR="443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No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7" marR="443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Creación de Grupos. Integración en Grupos.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7" marR="44387" marT="0" marB="0"/>
                </a:tc>
              </a:tr>
              <a:tr h="17866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BiblioEteca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7" marR="443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Simple/Avanzada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7" marR="443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Usuario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Blog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7" marR="443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Mis libros, Libros deseados, En lista negra, Leyendo, Leídos/Importar/ Listas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7" marR="443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Valorar ( riguroso, complejo, divertido, soprende)/Etiquetar,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Comentar/Añadir a listas/Recomendar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7" marR="443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Twitter, Facebook,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Tuenti.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Cuenta con un Blog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7" marR="443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Desde ANobii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Exportar: No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7" marR="443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No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7" marR="443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Creación de Grupos y de Listas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Perfiles afines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7" marR="44387" marT="0" marB="0"/>
                </a:tc>
              </a:tr>
              <a:tr h="10719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Entrelectores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7" marR="443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Sencilla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7" marR="443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Blog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7" marR="443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Mis Listas: libros leídos, leyendo, deseados, infravalorados, mi biblioteca, etc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7" marR="443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Puntuar, comentar, compartir, recomendar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7" marR="443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Facebook, Twitter, Tuenti, Linkedin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7" marR="443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No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7" marR="443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No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7" marR="443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Perfiles afines, comparar bibliotecas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7" marR="44387" marT="0" marB="0"/>
                </a:tc>
              </a:tr>
              <a:tr h="227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7" marR="443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7" marR="443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7" marR="443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7" marR="443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7" marR="443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7" marR="443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7" marR="443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7" marR="443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87" marR="44387" marT="0" marB="0"/>
                </a:tc>
              </a:tr>
            </a:tbl>
          </a:graphicData>
        </a:graphic>
      </p:graphicFrame>
      <p:graphicFrame>
        <p:nvGraphicFramePr>
          <p:cNvPr id="8" name="7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574408920"/>
              </p:ext>
            </p:extLst>
          </p:nvPr>
        </p:nvGraphicFramePr>
        <p:xfrm>
          <a:off x="323528" y="1124744"/>
          <a:ext cx="1047750" cy="314325"/>
        </p:xfrm>
        <a:graphic>
          <a:graphicData uri="http://schemas.openxmlformats.org/presentationml/2006/ole">
            <p:oleObj spid="_x0000_s1048" name="Imagen de mapa de bits" r:id="rId4" imgW="2266667" imgH="676369" progId="PBrush">
              <p:embed/>
            </p:oleObj>
          </a:graphicData>
        </a:graphic>
      </p:graphicFrame>
      <p:graphicFrame>
        <p:nvGraphicFramePr>
          <p:cNvPr id="9" name="8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881182038"/>
              </p:ext>
            </p:extLst>
          </p:nvPr>
        </p:nvGraphicFramePr>
        <p:xfrm>
          <a:off x="294953" y="3933056"/>
          <a:ext cx="1047750" cy="228600"/>
        </p:xfrm>
        <a:graphic>
          <a:graphicData uri="http://schemas.openxmlformats.org/presentationml/2006/ole">
            <p:oleObj spid="_x0000_s1049" name="Imagen de mapa de bits" r:id="rId5" imgW="2000000" imgH="438095" progId="PBrush">
              <p:embed/>
            </p:oleObj>
          </a:graphicData>
        </a:graphic>
      </p:graphicFrame>
      <p:pic>
        <p:nvPicPr>
          <p:cNvPr id="2054" name="Picture 5" descr="Descripción: logo-entrelector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61248"/>
            <a:ext cx="1019175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597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213100"/>
            <a:ext cx="8229600" cy="1143000"/>
          </a:xfrm>
        </p:spPr>
        <p:txBody>
          <a:bodyPr/>
          <a:lstStyle/>
          <a:p>
            <a:r>
              <a:rPr lang="es-ES" b="1">
                <a:solidFill>
                  <a:srgbClr val="0066CC"/>
                </a:solidFill>
              </a:rPr>
              <a:t>Prácticas con Conversores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2987675" y="2205038"/>
            <a:ext cx="33131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3600" b="1">
                <a:solidFill>
                  <a:srgbClr val="FF0000"/>
                </a:solidFill>
              </a:rPr>
              <a:t>TAREA 1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alibre-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8400" y="2205038"/>
            <a:ext cx="1609725" cy="1066800"/>
          </a:xfrm>
          <a:prstGeom prst="rect">
            <a:avLst/>
          </a:prstGeom>
          <a:noFill/>
        </p:spPr>
      </p:pic>
      <p:pic>
        <p:nvPicPr>
          <p:cNvPr id="22531" name="Picture 3" descr="Calibre is the one stop solution to all your e-book need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7675" y="3716338"/>
            <a:ext cx="3638550" cy="1381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4102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s-ES" sz="2000"/>
          </a:p>
          <a:p>
            <a:pPr>
              <a:lnSpc>
                <a:spcPct val="90000"/>
              </a:lnSpc>
            </a:pPr>
            <a:endParaRPr lang="es-ES" sz="2000"/>
          </a:p>
          <a:p>
            <a:pPr>
              <a:lnSpc>
                <a:spcPct val="90000"/>
              </a:lnSpc>
            </a:pPr>
            <a:r>
              <a:rPr lang="es-ES" sz="2000"/>
              <a:t>Calibre es una solución a todas las necesidades de gestión de libros electrónicos que incluye la gestión de bibliotecas, conversión de formatos, acceso a fuentes de noticias..  Etc.</a:t>
            </a:r>
          </a:p>
          <a:p>
            <a:pPr>
              <a:lnSpc>
                <a:spcPct val="90000"/>
              </a:lnSpc>
            </a:pPr>
            <a:endParaRPr lang="es-ES" sz="2000"/>
          </a:p>
          <a:p>
            <a:pPr>
              <a:lnSpc>
                <a:spcPct val="90000"/>
              </a:lnSpc>
            </a:pPr>
            <a:r>
              <a:rPr lang="es-ES" sz="2000"/>
              <a:t>Es gratuito, de código abierto</a:t>
            </a:r>
          </a:p>
          <a:p>
            <a:pPr>
              <a:lnSpc>
                <a:spcPct val="90000"/>
              </a:lnSpc>
            </a:pPr>
            <a:endParaRPr lang="es-ES" sz="2000"/>
          </a:p>
          <a:p>
            <a:pPr>
              <a:lnSpc>
                <a:spcPct val="90000"/>
              </a:lnSpc>
            </a:pPr>
            <a:r>
              <a:rPr lang="es-ES" sz="2000"/>
              <a:t>Multiplataforma:  funciona sobre Linux, OS X y Windows. </a:t>
            </a:r>
          </a:p>
          <a:p>
            <a:pPr>
              <a:lnSpc>
                <a:spcPct val="90000"/>
              </a:lnSpc>
            </a:pPr>
            <a:endParaRPr lang="es-ES" sz="2000"/>
          </a:p>
        </p:txBody>
      </p:sp>
      <p:pic>
        <p:nvPicPr>
          <p:cNvPr id="23555" name="Picture 3" descr="calibre-logo"/>
          <p:cNvPicPr>
            <a:picLocks noChangeAspect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3767138" y="312738"/>
            <a:ext cx="1381125" cy="915987"/>
          </a:xfrm>
          <a:noFill/>
          <a:ln/>
        </p:spPr>
      </p:pic>
      <p:pic>
        <p:nvPicPr>
          <p:cNvPr id="23556" name="Picture 4" descr="Download calibre for linu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788" y="4076700"/>
            <a:ext cx="915987" cy="1133475"/>
          </a:xfrm>
          <a:prstGeom prst="rect">
            <a:avLst/>
          </a:prstGeom>
          <a:noFill/>
        </p:spPr>
      </p:pic>
      <p:pic>
        <p:nvPicPr>
          <p:cNvPr id="23557" name="Picture 5" descr="Download calibre for OS 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188" y="4221163"/>
            <a:ext cx="819150" cy="990600"/>
          </a:xfrm>
          <a:prstGeom prst="rect">
            <a:avLst/>
          </a:prstGeom>
          <a:noFill/>
        </p:spPr>
      </p:pic>
      <p:pic>
        <p:nvPicPr>
          <p:cNvPr id="23558" name="Picture 6" descr="Download calibre for window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025" y="5373688"/>
            <a:ext cx="1108075" cy="995362"/>
          </a:xfrm>
          <a:prstGeom prst="rect">
            <a:avLst/>
          </a:prstGeom>
          <a:noFill/>
        </p:spPr>
      </p:pic>
      <p:pic>
        <p:nvPicPr>
          <p:cNvPr id="23559" name="Picture 7" descr="opensource_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32588" y="2276475"/>
            <a:ext cx="1184275" cy="1020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sz="2400"/>
          </a:p>
          <a:p>
            <a:r>
              <a:rPr lang="es-ES" sz="2000"/>
              <a:t>Calibre nació en octubre de </a:t>
            </a:r>
            <a:r>
              <a:rPr lang="es-ES" sz="2000" b="1"/>
              <a:t>2006</a:t>
            </a:r>
            <a:r>
              <a:rPr lang="es-ES" sz="2000"/>
              <a:t>, poco después de la presentación de los Sony PRS-500, el primer lector que empezó a utilizar e-tinta aunque con el nombre libprs500.</a:t>
            </a:r>
          </a:p>
        </p:txBody>
      </p:sp>
      <p:pic>
        <p:nvPicPr>
          <p:cNvPr id="24579" name="Picture 3" descr="calibre-logo"/>
          <p:cNvPicPr>
            <a:picLocks noChangeAspect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3767138" y="312738"/>
            <a:ext cx="1381125" cy="915987"/>
          </a:xfrm>
          <a:noFill/>
          <a:ln/>
        </p:spPr>
      </p:pic>
      <p:pic>
        <p:nvPicPr>
          <p:cNvPr id="24580" name="Picture 4" descr="home-featu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3213100"/>
            <a:ext cx="6905625" cy="3419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403350" y="1773238"/>
            <a:ext cx="5986463" cy="4525962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s-ES" sz="1600" b="1"/>
          </a:p>
          <a:p>
            <a:pPr>
              <a:lnSpc>
                <a:spcPct val="80000"/>
              </a:lnSpc>
              <a:buFontTx/>
              <a:buNone/>
            </a:pPr>
            <a:r>
              <a:rPr lang="es-ES" sz="1600" b="1"/>
              <a:t>CARACTERISTICAS</a:t>
            </a:r>
          </a:p>
          <a:p>
            <a:pPr>
              <a:lnSpc>
                <a:spcPct val="80000"/>
              </a:lnSpc>
              <a:buFontTx/>
              <a:buNone/>
            </a:pPr>
            <a:endParaRPr lang="es-ES" sz="1600" b="1"/>
          </a:p>
          <a:p>
            <a:pPr>
              <a:lnSpc>
                <a:spcPct val="80000"/>
              </a:lnSpc>
            </a:pPr>
            <a:endParaRPr lang="es-ES" sz="1600" b="1"/>
          </a:p>
          <a:p>
            <a:pPr>
              <a:lnSpc>
                <a:spcPct val="80000"/>
              </a:lnSpc>
            </a:pPr>
            <a:r>
              <a:rPr lang="es-ES" sz="1600"/>
              <a:t>Calibre es un </a:t>
            </a:r>
            <a:r>
              <a:rPr lang="es-ES" sz="1600" b="1">
                <a:solidFill>
                  <a:srgbClr val="0066CC"/>
                </a:solidFill>
              </a:rPr>
              <a:t>e-administrador de la colección</a:t>
            </a:r>
            <a:r>
              <a:rPr lang="es-ES" sz="1600"/>
              <a:t> de libros.</a:t>
            </a:r>
          </a:p>
          <a:p>
            <a:pPr>
              <a:lnSpc>
                <a:spcPct val="80000"/>
              </a:lnSpc>
            </a:pPr>
            <a:endParaRPr lang="es-ES" sz="1600"/>
          </a:p>
          <a:p>
            <a:pPr>
              <a:lnSpc>
                <a:spcPct val="80000"/>
              </a:lnSpc>
            </a:pPr>
            <a:r>
              <a:rPr lang="es-ES" sz="1600"/>
              <a:t>Dispone de un</a:t>
            </a:r>
            <a:r>
              <a:rPr lang="es-ES" sz="1600">
                <a:solidFill>
                  <a:srgbClr val="0066CC"/>
                </a:solidFill>
              </a:rPr>
              <a:t> </a:t>
            </a:r>
            <a:r>
              <a:rPr lang="es-ES" sz="1600" b="1">
                <a:solidFill>
                  <a:srgbClr val="0066CC"/>
                </a:solidFill>
              </a:rPr>
              <a:t>visor</a:t>
            </a:r>
            <a:r>
              <a:rPr lang="es-ES" sz="1600">
                <a:solidFill>
                  <a:schemeClr val="hlink"/>
                </a:solidFill>
              </a:rPr>
              <a:t> </a:t>
            </a:r>
            <a:r>
              <a:rPr lang="es-ES" sz="1600"/>
              <a:t>de documentos</a:t>
            </a:r>
          </a:p>
          <a:p>
            <a:pPr>
              <a:lnSpc>
                <a:spcPct val="80000"/>
              </a:lnSpc>
            </a:pPr>
            <a:endParaRPr lang="es-ES" sz="1600"/>
          </a:p>
          <a:p>
            <a:pPr>
              <a:lnSpc>
                <a:spcPct val="80000"/>
              </a:lnSpc>
            </a:pPr>
            <a:r>
              <a:rPr lang="es-ES" sz="1600"/>
              <a:t>Permite disponer de un </a:t>
            </a:r>
            <a:r>
              <a:rPr lang="es-ES" sz="1600" b="1">
                <a:solidFill>
                  <a:srgbClr val="0066CC"/>
                </a:solidFill>
              </a:rPr>
              <a:t>catálogo personal</a:t>
            </a:r>
            <a:r>
              <a:rPr lang="es-ES" sz="1600"/>
              <a:t> de nuestros libros electrónicos </a:t>
            </a:r>
          </a:p>
          <a:p>
            <a:pPr>
              <a:lnSpc>
                <a:spcPct val="80000"/>
              </a:lnSpc>
            </a:pPr>
            <a:endParaRPr lang="es-ES" sz="1600"/>
          </a:p>
          <a:p>
            <a:pPr>
              <a:lnSpc>
                <a:spcPct val="80000"/>
              </a:lnSpc>
            </a:pPr>
            <a:r>
              <a:rPr lang="es-ES" sz="1600" b="1">
                <a:solidFill>
                  <a:srgbClr val="0066CC"/>
                </a:solidFill>
              </a:rPr>
              <a:t>Convertir</a:t>
            </a:r>
            <a:r>
              <a:rPr lang="es-ES" sz="1600">
                <a:solidFill>
                  <a:schemeClr val="hlink"/>
                </a:solidFill>
              </a:rPr>
              <a:t> </a:t>
            </a:r>
            <a:r>
              <a:rPr lang="es-ES" sz="1600"/>
              <a:t>a la mayoría de los grandes formatos permitidos por los lectores de e-book.  </a:t>
            </a:r>
          </a:p>
          <a:p>
            <a:pPr>
              <a:lnSpc>
                <a:spcPct val="80000"/>
              </a:lnSpc>
            </a:pPr>
            <a:endParaRPr lang="es-ES" sz="1600"/>
          </a:p>
          <a:p>
            <a:pPr>
              <a:lnSpc>
                <a:spcPct val="80000"/>
              </a:lnSpc>
            </a:pPr>
            <a:r>
              <a:rPr lang="es-ES" sz="1600"/>
              <a:t>Permite buscar y obtener en Internet los </a:t>
            </a:r>
            <a:r>
              <a:rPr lang="es-ES" sz="1600" b="1">
                <a:solidFill>
                  <a:schemeClr val="hlink"/>
                </a:solidFill>
              </a:rPr>
              <a:t>metadatos</a:t>
            </a:r>
            <a:r>
              <a:rPr lang="es-ES" sz="1600"/>
              <a:t> de los libros. </a:t>
            </a:r>
          </a:p>
          <a:p>
            <a:pPr>
              <a:lnSpc>
                <a:spcPct val="80000"/>
              </a:lnSpc>
            </a:pPr>
            <a:endParaRPr lang="es-ES" sz="1600"/>
          </a:p>
          <a:p>
            <a:pPr>
              <a:lnSpc>
                <a:spcPct val="80000"/>
              </a:lnSpc>
            </a:pPr>
            <a:r>
              <a:rPr lang="es-ES" sz="1600"/>
              <a:t>Se pueden descargar los periódicos a través de fuentes </a:t>
            </a:r>
            <a:r>
              <a:rPr lang="es-ES" sz="1600" b="1">
                <a:solidFill>
                  <a:srgbClr val="0066CC"/>
                </a:solidFill>
              </a:rPr>
              <a:t>RSS</a:t>
            </a:r>
          </a:p>
          <a:p>
            <a:pPr>
              <a:lnSpc>
                <a:spcPct val="80000"/>
              </a:lnSpc>
            </a:pPr>
            <a:endParaRPr lang="es-ES" sz="1600"/>
          </a:p>
          <a:p>
            <a:pPr>
              <a:lnSpc>
                <a:spcPct val="80000"/>
              </a:lnSpc>
            </a:pPr>
            <a:endParaRPr lang="es-ES" sz="1600"/>
          </a:p>
        </p:txBody>
      </p:sp>
      <p:pic>
        <p:nvPicPr>
          <p:cNvPr id="25603" name="Picture 3" descr="calibre-logo"/>
          <p:cNvPicPr>
            <a:picLocks noChangeAspect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3767138" y="312738"/>
            <a:ext cx="1309687" cy="8667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b="1"/>
              <a:t>Descargar e instalar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3132138" y="5589588"/>
            <a:ext cx="2686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>
                <a:hlinkClick r:id="rId2"/>
              </a:rPr>
              <a:t>http://calibre-ebook.com/</a:t>
            </a:r>
            <a:endParaRPr lang="es-ES"/>
          </a:p>
          <a:p>
            <a:endParaRPr lang="es-ES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9975" y="1916113"/>
            <a:ext cx="4752975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29" name="AutoShape 5"/>
          <p:cNvSpPr>
            <a:spLocks noChangeArrowheads="1"/>
          </p:cNvSpPr>
          <p:nvPr/>
        </p:nvSpPr>
        <p:spPr bwMode="auto">
          <a:xfrm>
            <a:off x="5076825" y="4365625"/>
            <a:ext cx="1008063" cy="358775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6630" name="Line 6"/>
          <p:cNvSpPr>
            <a:spLocks noChangeShapeType="1"/>
          </p:cNvSpPr>
          <p:nvPr/>
        </p:nvSpPr>
        <p:spPr bwMode="auto">
          <a:xfrm>
            <a:off x="6084888" y="4724400"/>
            <a:ext cx="792162" cy="115252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6084888" y="5876925"/>
            <a:ext cx="1727200" cy="641350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>
                <a:solidFill>
                  <a:schemeClr val="bg1"/>
                </a:solidFill>
              </a:rPr>
              <a:t>Descargar aquí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908050"/>
            <a:ext cx="6983412" cy="523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675" name="AutoShape 3"/>
          <p:cNvSpPr>
            <a:spLocks noChangeArrowheads="1"/>
          </p:cNvSpPr>
          <p:nvPr/>
        </p:nvSpPr>
        <p:spPr bwMode="auto">
          <a:xfrm>
            <a:off x="3419475" y="5229225"/>
            <a:ext cx="1657350" cy="504825"/>
          </a:xfrm>
          <a:prstGeom prst="wedgeRoundRectCallout">
            <a:avLst>
              <a:gd name="adj1" fmla="val -90806"/>
              <a:gd name="adj2" fmla="val -93398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s-ES" b="1"/>
              <a:t>Formatos</a:t>
            </a:r>
            <a:r>
              <a:rPr lang="es-ES"/>
              <a:t> </a:t>
            </a:r>
          </a:p>
        </p:txBody>
      </p:sp>
      <p:sp>
        <p:nvSpPr>
          <p:cNvPr id="28676" name="AutoShape 4"/>
          <p:cNvSpPr>
            <a:spLocks noChangeArrowheads="1"/>
          </p:cNvSpPr>
          <p:nvPr/>
        </p:nvSpPr>
        <p:spPr bwMode="auto">
          <a:xfrm>
            <a:off x="6156325" y="3573463"/>
            <a:ext cx="1657350" cy="504825"/>
          </a:xfrm>
          <a:prstGeom prst="wedgeRoundRectCallout">
            <a:avLst>
              <a:gd name="adj1" fmla="val -152778"/>
              <a:gd name="adj2" fmla="val -118866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s-ES" b="1"/>
              <a:t>Biblioteca</a:t>
            </a:r>
          </a:p>
        </p:txBody>
      </p:sp>
      <p:sp>
        <p:nvSpPr>
          <p:cNvPr id="28677" name="AutoShape 5"/>
          <p:cNvSpPr>
            <a:spLocks noChangeArrowheads="1"/>
          </p:cNvSpPr>
          <p:nvPr/>
        </p:nvSpPr>
        <p:spPr bwMode="auto">
          <a:xfrm>
            <a:off x="5508625" y="1916113"/>
            <a:ext cx="1657350" cy="504825"/>
          </a:xfrm>
          <a:prstGeom prst="wedgeRoundRectCallout">
            <a:avLst>
              <a:gd name="adj1" fmla="val -127681"/>
              <a:gd name="adj2" fmla="val -64153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s-ES" b="1"/>
              <a:t>Buscar</a:t>
            </a:r>
          </a:p>
        </p:txBody>
      </p:sp>
      <p:sp>
        <p:nvSpPr>
          <p:cNvPr id="28678" name="AutoShape 6"/>
          <p:cNvSpPr>
            <a:spLocks noChangeArrowheads="1"/>
          </p:cNvSpPr>
          <p:nvPr/>
        </p:nvSpPr>
        <p:spPr bwMode="auto">
          <a:xfrm>
            <a:off x="7308850" y="1196975"/>
            <a:ext cx="1657350" cy="504825"/>
          </a:xfrm>
          <a:prstGeom prst="wedgeRoundRectCallout">
            <a:avLst>
              <a:gd name="adj1" fmla="val -89079"/>
              <a:gd name="adj2" fmla="val -21069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s-ES" b="1"/>
              <a:t>Funciones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280400" cy="706437"/>
          </a:xfrm>
        </p:spPr>
        <p:txBody>
          <a:bodyPr>
            <a:normAutofit fontScale="90000"/>
          </a:bodyPr>
          <a:lstStyle/>
          <a:p>
            <a:r>
              <a:rPr lang="es-ES" smtClean="0"/>
              <a:t>Participación de los usuarios 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484313"/>
            <a:ext cx="6408738" cy="5256212"/>
          </a:xfrm>
        </p:spPr>
        <p:txBody>
          <a:bodyPr/>
          <a:lstStyle/>
          <a:p>
            <a:r>
              <a:rPr lang="es-ES" sz="2400" smtClean="0"/>
              <a:t>Las barreras técnicas y económicas para la participación en Internet han descendido considerablemente gracias a la disponibilidad de </a:t>
            </a:r>
            <a:r>
              <a:rPr lang="es-ES" sz="2400" b="1" smtClean="0">
                <a:solidFill>
                  <a:srgbClr val="FF0000"/>
                </a:solidFill>
              </a:rPr>
              <a:t>aplicaciones abiertas y gratuitas</a:t>
            </a:r>
            <a:r>
              <a:rPr lang="es-ES" sz="2400" b="1" smtClean="0">
                <a:solidFill>
                  <a:srgbClr val="FF9900"/>
                </a:solidFill>
              </a:rPr>
              <a:t/>
            </a:r>
            <a:br>
              <a:rPr lang="es-ES" sz="2400" b="1" smtClean="0">
                <a:solidFill>
                  <a:srgbClr val="FF9900"/>
                </a:solidFill>
              </a:rPr>
            </a:br>
            <a:endParaRPr lang="es-ES" sz="2400" b="1" smtClean="0">
              <a:solidFill>
                <a:srgbClr val="FF9900"/>
              </a:solidFill>
            </a:endParaRPr>
          </a:p>
          <a:p>
            <a:r>
              <a:rPr lang="es-ES" sz="2400" smtClean="0"/>
              <a:t>Además, la existencia de herramientas en </a:t>
            </a:r>
            <a:r>
              <a:rPr lang="es-ES" sz="2400" b="1" smtClean="0">
                <a:solidFill>
                  <a:srgbClr val="FF0000"/>
                </a:solidFill>
              </a:rPr>
              <a:t>código abierto</a:t>
            </a:r>
            <a:r>
              <a:rPr lang="es-ES" sz="2400" smtClean="0">
                <a:solidFill>
                  <a:srgbClr val="FF0000"/>
                </a:solidFill>
              </a:rPr>
              <a:t>  </a:t>
            </a:r>
            <a:r>
              <a:rPr lang="es-ES" sz="2400" smtClean="0"/>
              <a:t>y de </a:t>
            </a:r>
            <a:r>
              <a:rPr lang="es-ES" sz="2400" b="1" smtClean="0">
                <a:solidFill>
                  <a:srgbClr val="FF0000"/>
                </a:solidFill>
              </a:rPr>
              <a:t>licencias abiertas</a:t>
            </a:r>
            <a:r>
              <a:rPr lang="es-ES" sz="2400" smtClean="0">
                <a:solidFill>
                  <a:srgbClr val="FF0000"/>
                </a:solidFill>
              </a:rPr>
              <a:t> </a:t>
            </a:r>
            <a:r>
              <a:rPr lang="es-ES" sz="2400" smtClean="0"/>
              <a:t>también ha ayudado a impulsar este fenómeno</a:t>
            </a:r>
            <a:br>
              <a:rPr lang="es-ES" sz="2400" smtClean="0"/>
            </a:br>
            <a:endParaRPr lang="es-ES" sz="2400" smtClean="0"/>
          </a:p>
          <a:p>
            <a:r>
              <a:rPr lang="es-ES" sz="2400" smtClean="0"/>
              <a:t>Y por supuesto, </a:t>
            </a:r>
            <a:r>
              <a:rPr lang="es-ES" sz="2400" b="1" smtClean="0">
                <a:solidFill>
                  <a:srgbClr val="FF0000"/>
                </a:solidFill>
              </a:rPr>
              <a:t>nuevos modelos de negocio</a:t>
            </a:r>
            <a:r>
              <a:rPr lang="es-ES" sz="2400" smtClean="0">
                <a:solidFill>
                  <a:srgbClr val="FF0000"/>
                </a:solidFill>
              </a:rPr>
              <a:t> </a:t>
            </a:r>
            <a:r>
              <a:rPr lang="es-ES" sz="2400" smtClean="0"/>
              <a:t>que sacan partido de este nuevo escenario: gift economy, publicidad</a:t>
            </a:r>
          </a:p>
        </p:txBody>
      </p:sp>
      <p:grpSp>
        <p:nvGrpSpPr>
          <p:cNvPr id="33796" name="Group 13"/>
          <p:cNvGrpSpPr>
            <a:grpSpLocks/>
          </p:cNvGrpSpPr>
          <p:nvPr/>
        </p:nvGrpSpPr>
        <p:grpSpPr bwMode="auto">
          <a:xfrm>
            <a:off x="6610350" y="836613"/>
            <a:ext cx="2138363" cy="1931987"/>
            <a:chOff x="4059" y="436"/>
            <a:chExt cx="1347" cy="1217"/>
          </a:xfrm>
        </p:grpSpPr>
        <p:pic>
          <p:nvPicPr>
            <p:cNvPr id="3380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" y="754"/>
              <a:ext cx="57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508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3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2" y="436"/>
              <a:ext cx="576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508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4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4" y="754"/>
              <a:ext cx="576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508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5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" y="981"/>
              <a:ext cx="461" cy="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508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6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0" y="1026"/>
              <a:ext cx="576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508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7" name="Picture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4" y="1207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508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8" name="Picture 1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" y="1480"/>
              <a:ext cx="57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508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797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3644900"/>
            <a:ext cx="136683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08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1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7625" y="2997200"/>
            <a:ext cx="1241425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08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18" descr="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636838"/>
            <a:ext cx="11620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19" descr="Sin título-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221163"/>
            <a:ext cx="19050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21" descr="Sin título-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229225"/>
            <a:ext cx="2228850" cy="838200"/>
          </a:xfrm>
          <a:prstGeom prst="rect">
            <a:avLst/>
          </a:prstGeom>
          <a:noFill/>
          <a:ln w="9525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53381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333375"/>
            <a:ext cx="8208962" cy="615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b="1"/>
              <a:t>Funciones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3573463"/>
            <a:ext cx="7831137" cy="685800"/>
          </a:xfrm>
          <a:prstGeom prst="rect">
            <a:avLst/>
          </a:prstGeom>
          <a:noFill/>
        </p:spPr>
      </p:pic>
      <p:sp>
        <p:nvSpPr>
          <p:cNvPr id="30724" name="Line 4"/>
          <p:cNvSpPr>
            <a:spLocks noChangeShapeType="1"/>
          </p:cNvSpPr>
          <p:nvPr/>
        </p:nvSpPr>
        <p:spPr bwMode="auto">
          <a:xfrm>
            <a:off x="971550" y="4221163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468313" y="4868863"/>
            <a:ext cx="9350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/>
              <a:t>Añadir libros</a:t>
            </a:r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 flipV="1">
            <a:off x="1547813" y="314166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755650" y="2492375"/>
            <a:ext cx="15128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/>
              <a:t>Editar metadatos</a:t>
            </a:r>
          </a:p>
        </p:txBody>
      </p:sp>
      <p:sp>
        <p:nvSpPr>
          <p:cNvPr id="30728" name="Line 8"/>
          <p:cNvSpPr>
            <a:spLocks noChangeShapeType="1"/>
          </p:cNvSpPr>
          <p:nvPr/>
        </p:nvSpPr>
        <p:spPr bwMode="auto">
          <a:xfrm>
            <a:off x="2268538" y="4221163"/>
            <a:ext cx="0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1547813" y="5445125"/>
            <a:ext cx="1368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/>
              <a:t>Convertir libros</a:t>
            </a:r>
          </a:p>
        </p:txBody>
      </p:sp>
      <p:sp>
        <p:nvSpPr>
          <p:cNvPr id="30730" name="Line 10"/>
          <p:cNvSpPr>
            <a:spLocks noChangeShapeType="1"/>
          </p:cNvSpPr>
          <p:nvPr/>
        </p:nvSpPr>
        <p:spPr bwMode="auto">
          <a:xfrm flipH="1" flipV="1">
            <a:off x="2916238" y="2565400"/>
            <a:ext cx="0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2195513" y="1916113"/>
            <a:ext cx="14398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/>
              <a:t>Visualizar libros</a:t>
            </a:r>
          </a:p>
        </p:txBody>
      </p:sp>
      <p:sp>
        <p:nvSpPr>
          <p:cNvPr id="30732" name="Line 12"/>
          <p:cNvSpPr>
            <a:spLocks noChangeShapeType="1"/>
          </p:cNvSpPr>
          <p:nvPr/>
        </p:nvSpPr>
        <p:spPr bwMode="auto">
          <a:xfrm>
            <a:off x="3708400" y="4292600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2916238" y="4797425"/>
            <a:ext cx="15113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/>
              <a:t>Abrir, cambiar o mover biblioteca</a:t>
            </a:r>
          </a:p>
        </p:txBody>
      </p:sp>
      <p:sp>
        <p:nvSpPr>
          <p:cNvPr id="30734" name="Line 14"/>
          <p:cNvSpPr>
            <a:spLocks noChangeShapeType="1"/>
          </p:cNvSpPr>
          <p:nvPr/>
        </p:nvSpPr>
        <p:spPr bwMode="auto">
          <a:xfrm flipV="1">
            <a:off x="4284663" y="314166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3635375" y="2492375"/>
            <a:ext cx="1223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/>
              <a:t>Donar a Calibre</a:t>
            </a:r>
          </a:p>
        </p:txBody>
      </p:sp>
      <p:sp>
        <p:nvSpPr>
          <p:cNvPr id="30736" name="Line 16"/>
          <p:cNvSpPr>
            <a:spLocks noChangeShapeType="1"/>
          </p:cNvSpPr>
          <p:nvPr/>
        </p:nvSpPr>
        <p:spPr bwMode="auto">
          <a:xfrm>
            <a:off x="5003800" y="42211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30737" name="Line 17"/>
          <p:cNvSpPr>
            <a:spLocks noChangeShapeType="1"/>
          </p:cNvSpPr>
          <p:nvPr/>
        </p:nvSpPr>
        <p:spPr bwMode="auto">
          <a:xfrm>
            <a:off x="5003800" y="422116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30738" name="Text Box 18"/>
          <p:cNvSpPr txBox="1">
            <a:spLocks noChangeArrowheads="1"/>
          </p:cNvSpPr>
          <p:nvPr/>
        </p:nvSpPr>
        <p:spPr bwMode="auto">
          <a:xfrm>
            <a:off x="4643438" y="4724400"/>
            <a:ext cx="7191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/>
              <a:t>RSS</a:t>
            </a:r>
          </a:p>
        </p:txBody>
      </p:sp>
      <p:sp>
        <p:nvSpPr>
          <p:cNvPr id="30739" name="AutoShape 19" descr="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4200525" y="3057525"/>
            <a:ext cx="742950" cy="742950"/>
          </a:xfrm>
          <a:prstGeom prst="rect">
            <a:avLst/>
          </a:prstGeom>
          <a:noFill/>
        </p:spPr>
        <p:txBody>
          <a:bodyPr/>
          <a:lstStyle/>
          <a:p>
            <a:endParaRPr lang="es-ES"/>
          </a:p>
        </p:txBody>
      </p:sp>
      <p:pic>
        <p:nvPicPr>
          <p:cNvPr id="30740" name="Picture 20" descr="rss-logo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5157788"/>
            <a:ext cx="433388" cy="433387"/>
          </a:xfrm>
          <a:prstGeom prst="rect">
            <a:avLst/>
          </a:prstGeom>
          <a:noFill/>
        </p:spPr>
      </p:pic>
      <p:sp>
        <p:nvSpPr>
          <p:cNvPr id="30741" name="Line 21"/>
          <p:cNvSpPr>
            <a:spLocks noChangeShapeType="1"/>
          </p:cNvSpPr>
          <p:nvPr/>
        </p:nvSpPr>
        <p:spPr bwMode="auto">
          <a:xfrm flipV="1">
            <a:off x="5580063" y="2565400"/>
            <a:ext cx="0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4932363" y="1916113"/>
            <a:ext cx="129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/>
              <a:t>Guardar en disco</a:t>
            </a:r>
          </a:p>
        </p:txBody>
      </p:sp>
      <p:sp>
        <p:nvSpPr>
          <p:cNvPr id="30743" name="Line 23"/>
          <p:cNvSpPr>
            <a:spLocks noChangeShapeType="1"/>
          </p:cNvSpPr>
          <p:nvPr/>
        </p:nvSpPr>
        <p:spPr bwMode="auto">
          <a:xfrm flipV="1">
            <a:off x="6300788" y="3213100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30744" name="Text Box 24"/>
          <p:cNvSpPr txBox="1">
            <a:spLocks noChangeArrowheads="1"/>
          </p:cNvSpPr>
          <p:nvPr/>
        </p:nvSpPr>
        <p:spPr bwMode="auto">
          <a:xfrm>
            <a:off x="5580063" y="2852738"/>
            <a:ext cx="14398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/>
              <a:t>Conectar </a:t>
            </a:r>
          </a:p>
        </p:txBody>
      </p:sp>
      <p:sp>
        <p:nvSpPr>
          <p:cNvPr id="30745" name="Line 25"/>
          <p:cNvSpPr>
            <a:spLocks noChangeShapeType="1"/>
          </p:cNvSpPr>
          <p:nvPr/>
        </p:nvSpPr>
        <p:spPr bwMode="auto">
          <a:xfrm>
            <a:off x="6948488" y="4292600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30746" name="Text Box 26"/>
          <p:cNvSpPr txBox="1">
            <a:spLocks noChangeArrowheads="1"/>
          </p:cNvSpPr>
          <p:nvPr/>
        </p:nvSpPr>
        <p:spPr bwMode="auto">
          <a:xfrm>
            <a:off x="6300788" y="4868863"/>
            <a:ext cx="1368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/>
              <a:t>Papelera</a:t>
            </a:r>
          </a:p>
        </p:txBody>
      </p:sp>
      <p:sp>
        <p:nvSpPr>
          <p:cNvPr id="30747" name="Line 27"/>
          <p:cNvSpPr>
            <a:spLocks noChangeShapeType="1"/>
          </p:cNvSpPr>
          <p:nvPr/>
        </p:nvSpPr>
        <p:spPr bwMode="auto">
          <a:xfrm flipV="1">
            <a:off x="7524750" y="2636838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30748" name="Text Box 28"/>
          <p:cNvSpPr txBox="1">
            <a:spLocks noChangeArrowheads="1"/>
          </p:cNvSpPr>
          <p:nvPr/>
        </p:nvSpPr>
        <p:spPr bwMode="auto">
          <a:xfrm>
            <a:off x="6804025" y="2276475"/>
            <a:ext cx="1368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/>
              <a:t>Ayuda</a:t>
            </a:r>
          </a:p>
        </p:txBody>
      </p:sp>
      <p:sp>
        <p:nvSpPr>
          <p:cNvPr id="30749" name="Line 29"/>
          <p:cNvSpPr>
            <a:spLocks noChangeShapeType="1"/>
          </p:cNvSpPr>
          <p:nvPr/>
        </p:nvSpPr>
        <p:spPr bwMode="auto">
          <a:xfrm>
            <a:off x="8101013" y="4221163"/>
            <a:ext cx="0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30750" name="Text Box 30"/>
          <p:cNvSpPr txBox="1">
            <a:spLocks noChangeArrowheads="1"/>
          </p:cNvSpPr>
          <p:nvPr/>
        </p:nvSpPr>
        <p:spPr bwMode="auto">
          <a:xfrm>
            <a:off x="7235825" y="5516563"/>
            <a:ext cx="172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/>
              <a:t>Preferencias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b="1"/>
              <a:t>Añadir libros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924175"/>
            <a:ext cx="8147050" cy="3201988"/>
          </a:xfrm>
        </p:spPr>
        <p:txBody>
          <a:bodyPr/>
          <a:lstStyle/>
          <a:p>
            <a:endParaRPr lang="es-ES" sz="2800"/>
          </a:p>
          <a:p>
            <a:r>
              <a:rPr lang="es-ES" sz="1600"/>
              <a:t>Podemos añadir cualquier libro a nuestra biblioteca en </a:t>
            </a:r>
            <a:r>
              <a:rPr lang="es-ES" sz="1600" b="1">
                <a:solidFill>
                  <a:schemeClr val="hlink"/>
                </a:solidFill>
              </a:rPr>
              <a:t>cualquier formato</a:t>
            </a:r>
          </a:p>
          <a:p>
            <a:endParaRPr lang="es-ES" sz="1600" b="1"/>
          </a:p>
          <a:p>
            <a:r>
              <a:rPr lang="es-ES" sz="1600"/>
              <a:t>Una vez añadido podemos </a:t>
            </a:r>
            <a:r>
              <a:rPr lang="es-ES" sz="1600" b="1">
                <a:solidFill>
                  <a:schemeClr val="hlink"/>
                </a:solidFill>
              </a:rPr>
              <a:t>extraer los metadatos, cambiar portada, corregir</a:t>
            </a:r>
            <a:r>
              <a:rPr lang="es-ES" sz="1600"/>
              <a:t>, etc. </a:t>
            </a:r>
          </a:p>
          <a:p>
            <a:endParaRPr lang="es-ES" sz="1600"/>
          </a:p>
          <a:p>
            <a:r>
              <a:rPr lang="es-ES" sz="1600" b="1">
                <a:solidFill>
                  <a:schemeClr val="hlink"/>
                </a:solidFill>
              </a:rPr>
              <a:t>Buscar</a:t>
            </a:r>
          </a:p>
          <a:p>
            <a:endParaRPr lang="es-ES" sz="1600" b="1">
              <a:solidFill>
                <a:schemeClr val="hlink"/>
              </a:solidFill>
            </a:endParaRPr>
          </a:p>
          <a:p>
            <a:r>
              <a:rPr lang="es-ES" sz="1600" b="1">
                <a:solidFill>
                  <a:schemeClr val="hlink"/>
                </a:solidFill>
              </a:rPr>
              <a:t>Convertir</a:t>
            </a:r>
          </a:p>
          <a:p>
            <a:endParaRPr lang="es-ES" sz="1600">
              <a:solidFill>
                <a:schemeClr val="hlink"/>
              </a:solidFill>
            </a:endParaRPr>
          </a:p>
          <a:p>
            <a:r>
              <a:rPr lang="es-ES" sz="1600" b="1">
                <a:solidFill>
                  <a:schemeClr val="hlink"/>
                </a:solidFill>
              </a:rPr>
              <a:t>Descargar a nuestro lector</a:t>
            </a:r>
          </a:p>
          <a:p>
            <a:endParaRPr lang="es-ES" sz="1600">
              <a:solidFill>
                <a:schemeClr val="hlink"/>
              </a:solidFill>
            </a:endParaRP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4663" y="1773238"/>
            <a:ext cx="965200" cy="10080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b="1"/>
              <a:t>Añadir libros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1412875"/>
            <a:ext cx="6840537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772" name="AutoShape 4"/>
          <p:cNvSpPr>
            <a:spLocks noChangeArrowheads="1"/>
          </p:cNvSpPr>
          <p:nvPr/>
        </p:nvSpPr>
        <p:spPr bwMode="auto">
          <a:xfrm>
            <a:off x="755650" y="2060575"/>
            <a:ext cx="1008063" cy="1296988"/>
          </a:xfrm>
          <a:prstGeom prst="curvedRightArrow">
            <a:avLst>
              <a:gd name="adj1" fmla="val 25732"/>
              <a:gd name="adj2" fmla="val 51465"/>
              <a:gd name="adj3" fmla="val 33333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6372225" y="4581525"/>
            <a:ext cx="2303463" cy="15113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b="1"/>
              <a:t>Pulsar</a:t>
            </a:r>
            <a:r>
              <a:rPr lang="es-ES"/>
              <a:t> </a:t>
            </a:r>
          </a:p>
          <a:p>
            <a:pPr algn="ctr"/>
            <a:r>
              <a:rPr lang="es-ES"/>
              <a:t>Abre ventana y</a:t>
            </a:r>
          </a:p>
          <a:p>
            <a:pPr algn="ctr"/>
            <a:r>
              <a:rPr lang="es-ES"/>
              <a:t> elegimos archivo</a:t>
            </a:r>
          </a:p>
        </p:txBody>
      </p:sp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7988" y="4797425"/>
            <a:ext cx="412750" cy="43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b="1"/>
              <a:t>Metadatos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2420938"/>
            <a:ext cx="5329237" cy="399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7675" y="1484313"/>
            <a:ext cx="792163" cy="768350"/>
          </a:xfrm>
          <a:prstGeom prst="rect">
            <a:avLst/>
          </a:prstGeom>
          <a:noFill/>
        </p:spPr>
      </p:pic>
      <p:sp>
        <p:nvSpPr>
          <p:cNvPr id="33797" name="AutoShape 5"/>
          <p:cNvSpPr>
            <a:spLocks noChangeArrowheads="1"/>
          </p:cNvSpPr>
          <p:nvPr/>
        </p:nvSpPr>
        <p:spPr bwMode="auto">
          <a:xfrm>
            <a:off x="4140200" y="1628775"/>
            <a:ext cx="2520950" cy="4318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b="1"/>
              <a:t>Obtener metadatos</a:t>
            </a:r>
          </a:p>
        </p:txBody>
      </p:sp>
      <p:sp>
        <p:nvSpPr>
          <p:cNvPr id="33798" name="AutoShape 6"/>
          <p:cNvSpPr>
            <a:spLocks noChangeArrowheads="1"/>
          </p:cNvSpPr>
          <p:nvPr/>
        </p:nvSpPr>
        <p:spPr bwMode="auto">
          <a:xfrm>
            <a:off x="250825" y="4797425"/>
            <a:ext cx="2339975" cy="1655763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b="1"/>
              <a:t>Los metadatos </a:t>
            </a:r>
          </a:p>
          <a:p>
            <a:pPr algn="ctr"/>
            <a:r>
              <a:rPr lang="es-ES" b="1"/>
              <a:t>los obtiene </a:t>
            </a:r>
          </a:p>
          <a:p>
            <a:pPr algn="ctr"/>
            <a:r>
              <a:rPr lang="es-ES" b="1"/>
              <a:t>automáticamente</a:t>
            </a:r>
          </a:p>
        </p:txBody>
      </p:sp>
      <p:sp>
        <p:nvSpPr>
          <p:cNvPr id="33799" name="AutoShape 7"/>
          <p:cNvSpPr>
            <a:spLocks noChangeArrowheads="1"/>
          </p:cNvSpPr>
          <p:nvPr/>
        </p:nvSpPr>
        <p:spPr bwMode="auto">
          <a:xfrm>
            <a:off x="2555875" y="5373688"/>
            <a:ext cx="647700" cy="504825"/>
          </a:xfrm>
          <a:prstGeom prst="rightArrow">
            <a:avLst>
              <a:gd name="adj1" fmla="val 50000"/>
              <a:gd name="adj2" fmla="val 32075"/>
            </a:avLst>
          </a:prstGeom>
          <a:solidFill>
            <a:srgbClr val="CC0000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33800" name="AutoShape 8"/>
          <p:cNvSpPr>
            <a:spLocks noChangeArrowheads="1"/>
          </p:cNvSpPr>
          <p:nvPr/>
        </p:nvSpPr>
        <p:spPr bwMode="auto">
          <a:xfrm>
            <a:off x="7308850" y="5589588"/>
            <a:ext cx="1584325" cy="1008062"/>
          </a:xfrm>
          <a:prstGeom prst="wedgeRoundRectCallout">
            <a:avLst>
              <a:gd name="adj1" fmla="val -85370"/>
              <a:gd name="adj2" fmla="val -32991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s-ES" b="1"/>
              <a:t>Poner o cambiar  portada</a:t>
            </a:r>
          </a:p>
        </p:txBody>
      </p:sp>
      <p:sp>
        <p:nvSpPr>
          <p:cNvPr id="33801" name="AutoShape 9"/>
          <p:cNvSpPr>
            <a:spLocks noChangeArrowheads="1"/>
          </p:cNvSpPr>
          <p:nvPr/>
        </p:nvSpPr>
        <p:spPr bwMode="auto">
          <a:xfrm>
            <a:off x="5795963" y="3284538"/>
            <a:ext cx="1081087" cy="360362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b="1"/>
              <a:t>formatos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b="1"/>
              <a:t>Convertir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924175"/>
            <a:ext cx="8147050" cy="3201988"/>
          </a:xfrm>
        </p:spPr>
        <p:txBody>
          <a:bodyPr/>
          <a:lstStyle/>
          <a:p>
            <a:endParaRPr lang="es-ES" sz="2000"/>
          </a:p>
          <a:p>
            <a:r>
              <a:rPr lang="es-ES" sz="2000"/>
              <a:t>Se puede convertir a varios formatos diferentes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175" y="1628775"/>
            <a:ext cx="1368425" cy="1255713"/>
          </a:xfrm>
          <a:prstGeom prst="rect">
            <a:avLst/>
          </a:prstGeom>
          <a:noFill/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325" y="4365625"/>
            <a:ext cx="2233613" cy="1938338"/>
          </a:xfrm>
          <a:prstGeom prst="rect">
            <a:avLst/>
          </a:prstGeom>
          <a:noFill/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5157788"/>
            <a:ext cx="3168650" cy="498475"/>
          </a:xfrm>
          <a:prstGeom prst="rect">
            <a:avLst/>
          </a:prstGeom>
          <a:noFill/>
        </p:spPr>
      </p:pic>
      <p:sp>
        <p:nvSpPr>
          <p:cNvPr id="35847" name="AutoShape 7"/>
          <p:cNvSpPr>
            <a:spLocks noChangeArrowheads="1"/>
          </p:cNvSpPr>
          <p:nvPr/>
        </p:nvSpPr>
        <p:spPr bwMode="auto">
          <a:xfrm>
            <a:off x="4500563" y="5229225"/>
            <a:ext cx="1366837" cy="287338"/>
          </a:xfrm>
          <a:prstGeom prst="rightArrow">
            <a:avLst>
              <a:gd name="adj1" fmla="val 50000"/>
              <a:gd name="adj2" fmla="val 118922"/>
            </a:avLst>
          </a:prstGeom>
          <a:solidFill>
            <a:srgbClr val="CC0000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404813"/>
            <a:ext cx="8281987" cy="621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867" name="AutoShape 3"/>
          <p:cNvSpPr>
            <a:spLocks noChangeArrowheads="1"/>
          </p:cNvSpPr>
          <p:nvPr/>
        </p:nvSpPr>
        <p:spPr bwMode="auto">
          <a:xfrm>
            <a:off x="7308850" y="5949950"/>
            <a:ext cx="719138" cy="35877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36868" name="Line 4"/>
          <p:cNvSpPr>
            <a:spLocks noChangeShapeType="1"/>
          </p:cNvSpPr>
          <p:nvPr/>
        </p:nvSpPr>
        <p:spPr bwMode="auto">
          <a:xfrm>
            <a:off x="2051050" y="836613"/>
            <a:ext cx="50419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36869" name="AutoShape 5"/>
          <p:cNvSpPr>
            <a:spLocks noChangeArrowheads="1"/>
          </p:cNvSpPr>
          <p:nvPr/>
        </p:nvSpPr>
        <p:spPr bwMode="auto">
          <a:xfrm>
            <a:off x="7092950" y="692150"/>
            <a:ext cx="1582738" cy="35877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36870" name="Line 6"/>
          <p:cNvSpPr>
            <a:spLocks noChangeShapeType="1"/>
          </p:cNvSpPr>
          <p:nvPr/>
        </p:nvSpPr>
        <p:spPr bwMode="auto">
          <a:xfrm>
            <a:off x="7812088" y="1052513"/>
            <a:ext cx="0" cy="4824412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b="1"/>
              <a:t>Visor de ePub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1638" y="2133600"/>
            <a:ext cx="936625" cy="844550"/>
          </a:xfrm>
          <a:prstGeom prst="rect">
            <a:avLst/>
          </a:prstGeom>
          <a:noFill/>
        </p:spPr>
      </p:pic>
      <p:sp>
        <p:nvSpPr>
          <p:cNvPr id="389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2924175"/>
            <a:ext cx="8147050" cy="3201988"/>
          </a:xfrm>
          <a:noFill/>
          <a:ln/>
        </p:spPr>
        <p:txBody>
          <a:bodyPr/>
          <a:lstStyle/>
          <a:p>
            <a:endParaRPr lang="es-ES"/>
          </a:p>
          <a:p>
            <a:pPr algn="ctr">
              <a:buFontTx/>
              <a:buNone/>
            </a:pPr>
            <a:r>
              <a:rPr lang="es-ES" sz="1800" b="1"/>
              <a:t>Dispone de un visor para ver el libro en ePub</a:t>
            </a:r>
          </a:p>
          <a:p>
            <a:endParaRPr lang="es-ES" sz="1800" b="1"/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4005263"/>
            <a:ext cx="3384550" cy="253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b="1"/>
              <a:t>Descargar al dispositivo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997200"/>
            <a:ext cx="8229600" cy="3128963"/>
          </a:xfrm>
        </p:spPr>
        <p:txBody>
          <a:bodyPr/>
          <a:lstStyle/>
          <a:p>
            <a:endParaRPr lang="es-ES"/>
          </a:p>
          <a:p>
            <a:pPr algn="ctr">
              <a:buFontTx/>
              <a:buNone/>
            </a:pPr>
            <a:r>
              <a:rPr lang="es-ES"/>
              <a:t>	Permite descargar directamenta al dispositivo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1638" y="1989138"/>
            <a:ext cx="1081087" cy="10652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b="1"/>
              <a:t>Tarea</a:t>
            </a:r>
          </a:p>
        </p:txBody>
      </p:sp>
      <p:sp>
        <p:nvSpPr>
          <p:cNvPr id="27651" name="AutoShape 3"/>
          <p:cNvSpPr>
            <a:spLocks noChangeArrowheads="1"/>
          </p:cNvSpPr>
          <p:nvPr/>
        </p:nvSpPr>
        <p:spPr bwMode="auto">
          <a:xfrm>
            <a:off x="1187450" y="2492375"/>
            <a:ext cx="6769100" cy="324167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b="1"/>
              <a:t>Descargar e instalar Calibre</a:t>
            </a:r>
          </a:p>
          <a:p>
            <a:pPr algn="ctr"/>
            <a:endParaRPr lang="es-ES"/>
          </a:p>
          <a:p>
            <a:pPr algn="ctr"/>
            <a:endParaRPr lang="es-ES"/>
          </a:p>
          <a:p>
            <a:pPr algn="ctr"/>
            <a:endParaRPr lang="es-ES"/>
          </a:p>
          <a:p>
            <a:pPr algn="ctr"/>
            <a:endParaRPr lang="es-ES"/>
          </a:p>
        </p:txBody>
      </p:sp>
      <p:pic>
        <p:nvPicPr>
          <p:cNvPr id="27652" name="Picture 4" descr="calibre-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9838" y="4005263"/>
            <a:ext cx="1609725" cy="106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Título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s-ES" sz="3200" smtClean="0"/>
              <a:t>Understanding The Intricate Digital Behaviors Of Young Consumers (Forrester, 2011)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21884706-BE81-45F1-BDE6-AB7B8CD36A49}" type="slidenum">
              <a:rPr lang="es-ES" smtClean="0"/>
              <a:pPr>
                <a:defRPr/>
              </a:pPr>
              <a:t>14</a:t>
            </a:fld>
            <a:endParaRPr lang="es-ES"/>
          </a:p>
        </p:txBody>
      </p:sp>
      <p:pic>
        <p:nvPicPr>
          <p:cNvPr id="36869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743075" y="1600200"/>
            <a:ext cx="5892800" cy="4495800"/>
          </a:xfrm>
          <a:noFill/>
        </p:spPr>
      </p:pic>
    </p:spTree>
    <p:extLst>
      <p:ext uri="{BB962C8B-B14F-4D97-AF65-F5344CB8AC3E}">
        <p14:creationId xmlns:p14="http://schemas.microsoft.com/office/powerpoint/2010/main" xmlns="" val="41286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b="1"/>
              <a:t>Tarea</a:t>
            </a:r>
          </a:p>
        </p:txBody>
      </p:sp>
      <p:sp>
        <p:nvSpPr>
          <p:cNvPr id="34819" name="AutoShape 3"/>
          <p:cNvSpPr>
            <a:spLocks noChangeArrowheads="1"/>
          </p:cNvSpPr>
          <p:nvPr/>
        </p:nvSpPr>
        <p:spPr bwMode="auto">
          <a:xfrm>
            <a:off x="1187450" y="2492375"/>
            <a:ext cx="6769100" cy="324167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ES" b="1"/>
          </a:p>
          <a:p>
            <a:pPr algn="ctr"/>
            <a:r>
              <a:rPr lang="es-ES" b="1"/>
              <a:t>Descargar el libro</a:t>
            </a:r>
          </a:p>
          <a:p>
            <a:pPr algn="ctr"/>
            <a:r>
              <a:rPr lang="es-ES" b="1">
                <a:hlinkClick r:id="rId2"/>
              </a:rPr>
              <a:t>Carta de una desconocida</a:t>
            </a:r>
            <a:endParaRPr lang="es-ES" b="1"/>
          </a:p>
          <a:p>
            <a:pPr algn="ctr"/>
            <a:r>
              <a:rPr lang="es-ES" b="1"/>
              <a:t>Stefan Zweig</a:t>
            </a:r>
          </a:p>
          <a:p>
            <a:pPr algn="ctr"/>
            <a:endParaRPr lang="es-ES" b="1"/>
          </a:p>
          <a:p>
            <a:pPr algn="ctr"/>
            <a:r>
              <a:rPr lang="es-ES" b="1"/>
              <a:t>Incorporarlo a Calibre, completar los metadatos, y</a:t>
            </a:r>
          </a:p>
          <a:p>
            <a:pPr algn="ctr"/>
            <a:r>
              <a:rPr lang="es-ES" b="1"/>
              <a:t>y buscar la portada</a:t>
            </a:r>
          </a:p>
          <a:p>
            <a:pPr algn="ctr"/>
            <a:endParaRPr lang="es-ES"/>
          </a:p>
          <a:p>
            <a:pPr algn="ctr"/>
            <a:endParaRPr lang="es-ES"/>
          </a:p>
          <a:p>
            <a:pPr algn="ctr"/>
            <a:endParaRPr lang="es-ES"/>
          </a:p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781300"/>
            <a:ext cx="4678362" cy="1470025"/>
          </a:xfrm>
        </p:spPr>
        <p:txBody>
          <a:bodyPr/>
          <a:lstStyle/>
          <a:p>
            <a:r>
              <a:rPr lang="es-ES" b="1">
                <a:solidFill>
                  <a:srgbClr val="0066CC"/>
                </a:solidFill>
              </a:rPr>
              <a:t>Leer la Prensa en tu eBook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4365625"/>
            <a:ext cx="3416300" cy="1752600"/>
          </a:xfrm>
        </p:spPr>
        <p:txBody>
          <a:bodyPr/>
          <a:lstStyle/>
          <a:p>
            <a:r>
              <a:rPr lang="es-ES" sz="2800"/>
              <a:t>Cómo descargar los periódicos diarios con Calibre</a:t>
            </a:r>
          </a:p>
        </p:txBody>
      </p:sp>
      <p:pic>
        <p:nvPicPr>
          <p:cNvPr id="40964" name="Picture 4" descr="calibre-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275" y="333375"/>
            <a:ext cx="1296988" cy="858838"/>
          </a:xfrm>
          <a:prstGeom prst="rect">
            <a:avLst/>
          </a:prstGeom>
          <a:noFill/>
        </p:spPr>
      </p:pic>
      <p:pic>
        <p:nvPicPr>
          <p:cNvPr id="40965" name="Picture 5" descr="libro-electronico-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2565400"/>
            <a:ext cx="2857500" cy="2838450"/>
          </a:xfrm>
          <a:prstGeom prst="rect">
            <a:avLst/>
          </a:prstGeom>
          <a:noFill/>
        </p:spPr>
      </p:pic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2843213" y="1700213"/>
            <a:ext cx="33131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3600" b="1">
                <a:solidFill>
                  <a:srgbClr val="FF0000"/>
                </a:solidFill>
              </a:rPr>
              <a:t>TAREA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b="1"/>
              <a:t>Canales RSS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357563"/>
            <a:ext cx="8229600" cy="2768600"/>
          </a:xfrm>
        </p:spPr>
        <p:txBody>
          <a:bodyPr/>
          <a:lstStyle/>
          <a:p>
            <a:r>
              <a:rPr lang="es-ES" sz="2000"/>
              <a:t>Permite leer la prensa en tu eBook con Calibre</a:t>
            </a: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1844675"/>
            <a:ext cx="1295400" cy="1149350"/>
          </a:xfrm>
          <a:prstGeom prst="rect">
            <a:avLst/>
          </a:prstGeom>
          <a:noFill/>
        </p:spPr>
      </p:pic>
      <p:pic>
        <p:nvPicPr>
          <p:cNvPr id="41989" name="Picture 5" descr="Prensa-281x3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3716338"/>
            <a:ext cx="2676525" cy="2857500"/>
          </a:xfrm>
          <a:prstGeom prst="rect">
            <a:avLst/>
          </a:prstGeom>
          <a:noFill/>
        </p:spPr>
      </p:pic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539750" y="4292600"/>
            <a:ext cx="48958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Puedes ver la edición digital de tus periódicos favoritos: </a:t>
            </a:r>
            <a:r>
              <a:rPr lang="es-ES" b="1"/>
              <a:t>El País, El Mundo, La Vanguardia, The Guardian, The Observer, Le Monde…</a:t>
            </a:r>
            <a:r>
              <a:rPr lang="es-ES"/>
              <a:t> 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b="1"/>
              <a:t>Prensa en tu eBook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9700" y="2349500"/>
            <a:ext cx="2520950" cy="240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557338"/>
            <a:ext cx="3019425" cy="408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3013" name="AutoShape 5"/>
          <p:cNvSpPr>
            <a:spLocks noChangeArrowheads="1"/>
          </p:cNvSpPr>
          <p:nvPr/>
        </p:nvSpPr>
        <p:spPr bwMode="auto">
          <a:xfrm>
            <a:off x="5003800" y="6092825"/>
            <a:ext cx="3311525" cy="360363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b="1"/>
              <a:t>10 periódicos en Francés</a:t>
            </a:r>
          </a:p>
        </p:txBody>
      </p:sp>
      <p:sp>
        <p:nvSpPr>
          <p:cNvPr id="43014" name="AutoShape 6"/>
          <p:cNvSpPr>
            <a:spLocks noChangeArrowheads="1"/>
          </p:cNvSpPr>
          <p:nvPr/>
        </p:nvSpPr>
        <p:spPr bwMode="auto">
          <a:xfrm>
            <a:off x="611188" y="6092825"/>
            <a:ext cx="3311525" cy="360363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b="1"/>
              <a:t>51 periódicos en Español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b="1"/>
              <a:t>Prensa en tu eBook</a:t>
            </a:r>
          </a:p>
        </p:txBody>
      </p:sp>
      <p:sp>
        <p:nvSpPr>
          <p:cNvPr id="44035" name="AutoShape 3"/>
          <p:cNvSpPr>
            <a:spLocks noChangeArrowheads="1"/>
          </p:cNvSpPr>
          <p:nvPr/>
        </p:nvSpPr>
        <p:spPr bwMode="auto">
          <a:xfrm>
            <a:off x="611188" y="5876925"/>
            <a:ext cx="3311525" cy="360363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b="1"/>
              <a:t>235 periódicos en Inglés</a:t>
            </a:r>
          </a:p>
        </p:txBody>
      </p:sp>
      <p:sp>
        <p:nvSpPr>
          <p:cNvPr id="44036" name="AutoShape 4"/>
          <p:cNvSpPr>
            <a:spLocks noChangeArrowheads="1"/>
          </p:cNvSpPr>
          <p:nvPr/>
        </p:nvSpPr>
        <p:spPr bwMode="auto">
          <a:xfrm>
            <a:off x="4787900" y="5876925"/>
            <a:ext cx="3311525" cy="360363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b="1"/>
              <a:t>51 periódicos en Alemán</a:t>
            </a:r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484313"/>
            <a:ext cx="3124200" cy="4200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1557338"/>
            <a:ext cx="3162300" cy="3876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b="1"/>
              <a:t>Prensa en tu eBook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1484313"/>
            <a:ext cx="67691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60" name="Line 4"/>
          <p:cNvSpPr>
            <a:spLocks noChangeShapeType="1"/>
          </p:cNvSpPr>
          <p:nvPr/>
        </p:nvSpPr>
        <p:spPr bwMode="auto">
          <a:xfrm flipV="1">
            <a:off x="4716463" y="2205038"/>
            <a:ext cx="0" cy="2087562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5061" name="AutoShape 5"/>
          <p:cNvSpPr>
            <a:spLocks noChangeArrowheads="1"/>
          </p:cNvSpPr>
          <p:nvPr/>
        </p:nvSpPr>
        <p:spPr bwMode="auto">
          <a:xfrm>
            <a:off x="3419475" y="4292600"/>
            <a:ext cx="2808288" cy="1223963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0066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b="1"/>
              <a:t>Ir a</a:t>
            </a:r>
            <a:r>
              <a:rPr lang="es-ES"/>
              <a:t> </a:t>
            </a:r>
          </a:p>
          <a:p>
            <a:pPr algn="ctr"/>
            <a:r>
              <a:rPr lang="es-ES" b="1">
                <a:solidFill>
                  <a:srgbClr val="0066CC"/>
                </a:solidFill>
              </a:rPr>
              <a:t>Descargar Noticias RSS</a:t>
            </a:r>
          </a:p>
        </p:txBody>
      </p:sp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1773238"/>
            <a:ext cx="1582737" cy="1149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b="1"/>
              <a:t>Prensa en tu eBook</a:t>
            </a: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313" y="1412875"/>
            <a:ext cx="6011862" cy="4706938"/>
          </a:xfrm>
          <a:prstGeom prst="rect">
            <a:avLst/>
          </a:prstGeom>
          <a:noFill/>
        </p:spPr>
      </p:pic>
      <p:sp>
        <p:nvSpPr>
          <p:cNvPr id="46084" name="AutoShape 4"/>
          <p:cNvSpPr>
            <a:spLocks noChangeArrowheads="1"/>
          </p:cNvSpPr>
          <p:nvPr/>
        </p:nvSpPr>
        <p:spPr bwMode="auto">
          <a:xfrm>
            <a:off x="323850" y="2924175"/>
            <a:ext cx="2160588" cy="2881313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0066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b="1"/>
              <a:t>Muestra </a:t>
            </a:r>
          </a:p>
          <a:p>
            <a:pPr algn="ctr"/>
            <a:r>
              <a:rPr lang="es-ES" b="1"/>
              <a:t>esta ventana</a:t>
            </a:r>
          </a:p>
          <a:p>
            <a:pPr algn="ctr"/>
            <a:r>
              <a:rPr lang="es-ES" b="1"/>
              <a:t>con los </a:t>
            </a:r>
            <a:r>
              <a:rPr lang="es-ES" b="1">
                <a:solidFill>
                  <a:srgbClr val="0066CC"/>
                </a:solidFill>
              </a:rPr>
              <a:t>periódicos</a:t>
            </a:r>
          </a:p>
          <a:p>
            <a:pPr algn="ctr"/>
            <a:r>
              <a:rPr lang="es-ES" b="1">
                <a:solidFill>
                  <a:srgbClr val="0066CC"/>
                </a:solidFill>
              </a:rPr>
              <a:t>clasificados </a:t>
            </a:r>
          </a:p>
          <a:p>
            <a:pPr algn="ctr"/>
            <a:r>
              <a:rPr lang="es-ES" b="1">
                <a:solidFill>
                  <a:srgbClr val="0066CC"/>
                </a:solidFill>
              </a:rPr>
              <a:t>por idiomas</a:t>
            </a:r>
          </a:p>
        </p:txBody>
      </p:sp>
      <p:sp>
        <p:nvSpPr>
          <p:cNvPr id="46085" name="Line 5"/>
          <p:cNvSpPr>
            <a:spLocks noChangeShapeType="1"/>
          </p:cNvSpPr>
          <p:nvPr/>
        </p:nvSpPr>
        <p:spPr bwMode="auto">
          <a:xfrm>
            <a:off x="2268538" y="1989138"/>
            <a:ext cx="503237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484313"/>
            <a:ext cx="1582737" cy="1149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b="1"/>
              <a:t>Prensa en tu eBook</a:t>
            </a: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484313"/>
            <a:ext cx="5981700" cy="4711700"/>
          </a:xfrm>
          <a:prstGeom prst="rect">
            <a:avLst/>
          </a:prstGeom>
          <a:noFill/>
        </p:spPr>
      </p:pic>
      <p:sp>
        <p:nvSpPr>
          <p:cNvPr id="47108" name="AutoShape 4"/>
          <p:cNvSpPr>
            <a:spLocks noChangeArrowheads="1"/>
          </p:cNvSpPr>
          <p:nvPr/>
        </p:nvSpPr>
        <p:spPr bwMode="auto">
          <a:xfrm>
            <a:off x="6732588" y="2492375"/>
            <a:ext cx="2160587" cy="2881313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0066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b="1">
                <a:solidFill>
                  <a:srgbClr val="0066CC"/>
                </a:solidFill>
              </a:rPr>
              <a:t>PRENSA</a:t>
            </a:r>
          </a:p>
          <a:p>
            <a:pPr algn="ctr"/>
            <a:endParaRPr lang="es-ES" b="1">
              <a:solidFill>
                <a:srgbClr val="0066CC"/>
              </a:solidFill>
            </a:endParaRPr>
          </a:p>
          <a:p>
            <a:pPr algn="ctr"/>
            <a:r>
              <a:rPr lang="es-ES" b="1"/>
              <a:t>Al desplegar</a:t>
            </a:r>
          </a:p>
          <a:p>
            <a:pPr algn="ctr"/>
            <a:r>
              <a:rPr lang="es-ES" b="1"/>
              <a:t>alguno de ellos </a:t>
            </a:r>
          </a:p>
          <a:p>
            <a:pPr algn="ctr"/>
            <a:r>
              <a:rPr lang="es-ES" b="1"/>
              <a:t>nos muestra </a:t>
            </a:r>
          </a:p>
          <a:p>
            <a:pPr algn="ctr"/>
            <a:r>
              <a:rPr lang="es-ES" b="1"/>
              <a:t>todos de </a:t>
            </a:r>
          </a:p>
          <a:p>
            <a:pPr algn="ctr"/>
            <a:r>
              <a:rPr lang="es-ES" b="1"/>
              <a:t>que dispone</a:t>
            </a: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684213" y="2205038"/>
            <a:ext cx="2663825" cy="3455987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b="1"/>
              <a:t>Prensa en tu eBook</a:t>
            </a: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533525"/>
            <a:ext cx="3562350" cy="5324475"/>
          </a:xfrm>
          <a:prstGeom prst="rect">
            <a:avLst/>
          </a:prstGeom>
          <a:noFill/>
        </p:spPr>
      </p:pic>
      <p:sp>
        <p:nvSpPr>
          <p:cNvPr id="48132" name="AutoShape 4"/>
          <p:cNvSpPr>
            <a:spLocks noChangeArrowheads="1"/>
          </p:cNvSpPr>
          <p:nvPr/>
        </p:nvSpPr>
        <p:spPr bwMode="auto">
          <a:xfrm>
            <a:off x="4643438" y="2781300"/>
            <a:ext cx="3816350" cy="2160588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38100">
            <a:solidFill>
              <a:srgbClr val="0066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b="1"/>
              <a:t>Permite </a:t>
            </a:r>
            <a:r>
              <a:rPr lang="es-ES" b="1">
                <a:solidFill>
                  <a:srgbClr val="0066CC"/>
                </a:solidFill>
              </a:rPr>
              <a:t>planificar</a:t>
            </a:r>
            <a:r>
              <a:rPr lang="es-ES" b="1"/>
              <a:t> la descarga</a:t>
            </a:r>
          </a:p>
          <a:p>
            <a:pPr algn="ctr"/>
            <a:r>
              <a:rPr lang="es-ES" b="1"/>
              <a:t>cada día, y a que hora</a:t>
            </a:r>
          </a:p>
          <a:p>
            <a:pPr algn="ctr"/>
            <a:r>
              <a:rPr lang="es-ES" b="1"/>
              <a:t>o un día de la semana.</a:t>
            </a:r>
          </a:p>
          <a:p>
            <a:pPr algn="ctr"/>
            <a:endParaRPr lang="es-ES" b="1"/>
          </a:p>
          <a:p>
            <a:pPr algn="ctr"/>
            <a:r>
              <a:rPr lang="es-ES" b="1">
                <a:solidFill>
                  <a:srgbClr val="0066CC"/>
                </a:solidFill>
              </a:rPr>
              <a:t>También</a:t>
            </a:r>
            <a:r>
              <a:rPr lang="es-ES" b="1"/>
              <a:t> limpiar la biblioteca</a:t>
            </a:r>
          </a:p>
          <a:p>
            <a:pPr algn="ctr"/>
            <a:r>
              <a:rPr lang="es-ES" b="1"/>
              <a:t>cada 1,2, 3.. O más días</a:t>
            </a:r>
          </a:p>
        </p:txBody>
      </p:sp>
      <p:sp>
        <p:nvSpPr>
          <p:cNvPr id="48133" name="Line 5"/>
          <p:cNvSpPr>
            <a:spLocks noChangeShapeType="1"/>
          </p:cNvSpPr>
          <p:nvPr/>
        </p:nvSpPr>
        <p:spPr bwMode="auto">
          <a:xfrm flipH="1">
            <a:off x="2411413" y="4652963"/>
            <a:ext cx="2232025" cy="1655762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8134" name="Line 6"/>
          <p:cNvSpPr>
            <a:spLocks noChangeShapeType="1"/>
          </p:cNvSpPr>
          <p:nvPr/>
        </p:nvSpPr>
        <p:spPr bwMode="auto">
          <a:xfrm flipH="1">
            <a:off x="2195513" y="3500438"/>
            <a:ext cx="2447925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b="1"/>
              <a:t>Prensa en tu eBook</a:t>
            </a:r>
          </a:p>
        </p:txBody>
      </p:sp>
      <p:sp>
        <p:nvSpPr>
          <p:cNvPr id="49155" name="AutoShape 3"/>
          <p:cNvSpPr>
            <a:spLocks noChangeArrowheads="1"/>
          </p:cNvSpPr>
          <p:nvPr/>
        </p:nvSpPr>
        <p:spPr bwMode="auto">
          <a:xfrm>
            <a:off x="611188" y="2636838"/>
            <a:ext cx="3816350" cy="2160587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38100">
            <a:solidFill>
              <a:srgbClr val="0066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b="1"/>
              <a:t>En la opción AVANZADA </a:t>
            </a:r>
          </a:p>
          <a:p>
            <a:pPr algn="ctr"/>
            <a:r>
              <a:rPr lang="es-ES" b="1"/>
              <a:t>podemos decir que queremos </a:t>
            </a:r>
          </a:p>
          <a:p>
            <a:pPr algn="ctr"/>
            <a:r>
              <a:rPr lang="es-ES" b="1"/>
              <a:t>las </a:t>
            </a:r>
            <a:r>
              <a:rPr lang="es-ES" b="1">
                <a:solidFill>
                  <a:srgbClr val="0066CC"/>
                </a:solidFill>
              </a:rPr>
              <a:t>noticias </a:t>
            </a:r>
          </a:p>
          <a:p>
            <a:pPr algn="ctr"/>
            <a:r>
              <a:rPr lang="es-ES" b="1">
                <a:solidFill>
                  <a:srgbClr val="0066CC"/>
                </a:solidFill>
              </a:rPr>
              <a:t>sobre un tema específico</a:t>
            </a:r>
          </a:p>
          <a:p>
            <a:pPr algn="ctr"/>
            <a:r>
              <a:rPr lang="es-ES" b="1"/>
              <a:t>escribiendo las etiquetas</a:t>
            </a:r>
          </a:p>
          <a:p>
            <a:pPr algn="ctr"/>
            <a:endParaRPr lang="es-ES" b="1"/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9700" y="1125538"/>
            <a:ext cx="3619500" cy="5381625"/>
          </a:xfrm>
          <a:prstGeom prst="rect">
            <a:avLst/>
          </a:prstGeom>
          <a:noFill/>
        </p:spPr>
      </p:pic>
      <p:sp>
        <p:nvSpPr>
          <p:cNvPr id="49157" name="Line 5"/>
          <p:cNvSpPr>
            <a:spLocks noChangeShapeType="1"/>
          </p:cNvSpPr>
          <p:nvPr/>
        </p:nvSpPr>
        <p:spPr bwMode="auto">
          <a:xfrm flipV="1">
            <a:off x="4427538" y="2205038"/>
            <a:ext cx="936625" cy="1655762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4" name="Text Box 4"/>
          <p:cNvSpPr txBox="1">
            <a:spLocks noChangeArrowheads="1"/>
          </p:cNvSpPr>
          <p:nvPr/>
        </p:nvSpPr>
        <p:spPr bwMode="auto">
          <a:xfrm>
            <a:off x="611560" y="980728"/>
            <a:ext cx="784887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000" dirty="0">
                <a:solidFill>
                  <a:srgbClr val="002060"/>
                </a:solidFill>
                <a:latin typeface="Calibri" pitchFamily="34" charset="0"/>
              </a:rPr>
              <a:t>Los textos electrónicos cuestionan varias categorías muy arraigadas en nuestra cultura escrita </a:t>
            </a:r>
            <a:r>
              <a:rPr lang="es-ES_tradnl" sz="2000" dirty="0" smtClean="0">
                <a:solidFill>
                  <a:srgbClr val="002060"/>
                </a:solidFill>
                <a:latin typeface="Calibri" pitchFamily="34" charset="0"/>
              </a:rPr>
              <a:t>y documental</a:t>
            </a:r>
            <a:endParaRPr lang="es-ES_tradnl" sz="20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50885" name="Text Box 5"/>
          <p:cNvSpPr txBox="1">
            <a:spLocks noChangeArrowheads="1"/>
          </p:cNvSpPr>
          <p:nvPr/>
        </p:nvSpPr>
        <p:spPr bwMode="auto">
          <a:xfrm>
            <a:off x="685800" y="2438400"/>
            <a:ext cx="2438400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000" b="1">
                <a:solidFill>
                  <a:srgbClr val="002060"/>
                </a:solidFill>
                <a:latin typeface="Calibri" pitchFamily="34" charset="0"/>
              </a:rPr>
              <a:t>Jurídica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_tradnl" sz="2000">
                <a:solidFill>
                  <a:srgbClr val="002060"/>
                </a:solidFill>
                <a:latin typeface="Calibri" pitchFamily="34" charset="0"/>
              </a:rPr>
              <a:t>  Autoría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_tradnl" sz="2000">
                <a:solidFill>
                  <a:srgbClr val="002060"/>
                </a:solidFill>
                <a:latin typeface="Calibri" pitchFamily="34" charset="0"/>
              </a:rPr>
              <a:t> Copyright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_tradnl" sz="2000">
                <a:solidFill>
                  <a:srgbClr val="002060"/>
                </a:solidFill>
                <a:latin typeface="Calibri" pitchFamily="34" charset="0"/>
              </a:rPr>
              <a:t> Originalidad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_tradnl" sz="2000">
                <a:solidFill>
                  <a:srgbClr val="002060"/>
                </a:solidFill>
                <a:latin typeface="Calibri" pitchFamily="34" charset="0"/>
              </a:rPr>
              <a:t> DRM-Usos permitidos</a:t>
            </a:r>
          </a:p>
          <a:p>
            <a:pPr>
              <a:spcBef>
                <a:spcPct val="50000"/>
              </a:spcBef>
            </a:pPr>
            <a:endParaRPr lang="es-ES_tradnl" sz="2000">
              <a:latin typeface="Calibri" pitchFamily="34" charset="0"/>
            </a:endParaRPr>
          </a:p>
        </p:txBody>
      </p:sp>
      <p:sp>
        <p:nvSpPr>
          <p:cNvPr id="250887" name="Text Box 7"/>
          <p:cNvSpPr txBox="1">
            <a:spLocks noChangeArrowheads="1"/>
          </p:cNvSpPr>
          <p:nvPr/>
        </p:nvSpPr>
        <p:spPr bwMode="auto">
          <a:xfrm>
            <a:off x="3563938" y="2492375"/>
            <a:ext cx="2057400" cy="197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000">
                <a:solidFill>
                  <a:srgbClr val="002060"/>
                </a:solidFill>
                <a:latin typeface="Calibri" pitchFamily="34" charset="0"/>
              </a:rPr>
              <a:t>Administrativa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_tradnl" sz="200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s-ES_tradnl">
                <a:solidFill>
                  <a:srgbClr val="002060"/>
                </a:solidFill>
                <a:latin typeface="Calibri" pitchFamily="34" charset="0"/>
              </a:rPr>
              <a:t>ISBN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_tradnl">
                <a:solidFill>
                  <a:srgbClr val="002060"/>
                </a:solidFill>
                <a:latin typeface="Calibri" pitchFamily="34" charset="0"/>
              </a:rPr>
              <a:t> Depósito legal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_tradnl">
                <a:solidFill>
                  <a:srgbClr val="002060"/>
                </a:solidFill>
                <a:latin typeface="Calibri" pitchFamily="34" charset="0"/>
              </a:rPr>
              <a:t> Control Bibliográfico</a:t>
            </a:r>
          </a:p>
        </p:txBody>
      </p:sp>
      <p:sp>
        <p:nvSpPr>
          <p:cNvPr id="250888" name="Text Box 8"/>
          <p:cNvSpPr txBox="1">
            <a:spLocks noChangeArrowheads="1"/>
          </p:cNvSpPr>
          <p:nvPr/>
        </p:nvSpPr>
        <p:spPr bwMode="auto">
          <a:xfrm>
            <a:off x="6858000" y="2438400"/>
            <a:ext cx="2133600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>
                <a:solidFill>
                  <a:srgbClr val="002060"/>
                </a:solidFill>
                <a:latin typeface="Calibri" pitchFamily="34" charset="0"/>
              </a:rPr>
              <a:t>Biblioteconómica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_tradnl">
                <a:solidFill>
                  <a:srgbClr val="002060"/>
                </a:solidFill>
                <a:latin typeface="Calibri" pitchFamily="34" charset="0"/>
              </a:rPr>
              <a:t> Propiedad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_tradnl">
                <a:solidFill>
                  <a:srgbClr val="002060"/>
                </a:solidFill>
                <a:latin typeface="Calibri" pitchFamily="34" charset="0"/>
              </a:rPr>
              <a:t> Préstamo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_tradnl">
                <a:solidFill>
                  <a:srgbClr val="002060"/>
                </a:solidFill>
                <a:latin typeface="Calibri" pitchFamily="34" charset="0"/>
              </a:rPr>
              <a:t> Unidad bibliográfica</a:t>
            </a:r>
          </a:p>
        </p:txBody>
      </p:sp>
      <p:sp>
        <p:nvSpPr>
          <p:cNvPr id="250889" name="Line 9"/>
          <p:cNvSpPr>
            <a:spLocks noChangeShapeType="1"/>
          </p:cNvSpPr>
          <p:nvPr/>
        </p:nvSpPr>
        <p:spPr bwMode="auto">
          <a:xfrm>
            <a:off x="457200" y="2286000"/>
            <a:ext cx="0" cy="26670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50890" name="Line 10"/>
          <p:cNvSpPr>
            <a:spLocks noChangeShapeType="1"/>
          </p:cNvSpPr>
          <p:nvPr/>
        </p:nvSpPr>
        <p:spPr bwMode="auto">
          <a:xfrm>
            <a:off x="457200" y="4953000"/>
            <a:ext cx="8458200" cy="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50891" name="Line 11"/>
          <p:cNvSpPr>
            <a:spLocks noChangeShapeType="1"/>
          </p:cNvSpPr>
          <p:nvPr/>
        </p:nvSpPr>
        <p:spPr bwMode="auto">
          <a:xfrm flipV="1">
            <a:off x="8915400" y="2286000"/>
            <a:ext cx="0" cy="26670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50892" name="Line 12"/>
          <p:cNvSpPr>
            <a:spLocks noChangeShapeType="1"/>
          </p:cNvSpPr>
          <p:nvPr/>
        </p:nvSpPr>
        <p:spPr bwMode="auto">
          <a:xfrm flipH="1">
            <a:off x="457200" y="2286000"/>
            <a:ext cx="8458200" cy="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55309" name="13 Marcador de pie de página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s-ES" smtClean="0">
                <a:latin typeface="Arial" pitchFamily="34" charset="0"/>
              </a:rPr>
              <a:t>José Antonio Cordón. Grupo E-Lectra</a:t>
            </a:r>
            <a:endParaRPr lang="es-ES" dirty="0" smtClean="0">
              <a:latin typeface="Arial" pitchFamily="34" charset="0"/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D8F57-3725-437C-8DD6-CAED82B94898}" type="slidenum">
              <a:rPr lang="es-ES" smtClean="0"/>
              <a:pPr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5280557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0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0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0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0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0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0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884" grpId="0" autoUpdateAnimBg="0"/>
      <p:bldP spid="250885" grpId="0" autoUpdateAnimBg="0"/>
      <p:bldP spid="250887" grpId="0" autoUpdateAnimBg="0"/>
      <p:bldP spid="250888" grpId="0" autoUpdateAnimBg="0"/>
      <p:bldP spid="250889" grpId="0" animBg="1"/>
      <p:bldP spid="250890" grpId="0" animBg="1"/>
      <p:bldP spid="250891" grpId="0" animBg="1"/>
      <p:bldP spid="250892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b="1"/>
              <a:t>Prensa en tu eBook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916113"/>
            <a:ext cx="5543550" cy="415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3068638"/>
            <a:ext cx="1876425" cy="3629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181" name="AutoShape 5"/>
          <p:cNvSpPr>
            <a:spLocks noChangeArrowheads="1"/>
          </p:cNvSpPr>
          <p:nvPr/>
        </p:nvSpPr>
        <p:spPr bwMode="auto">
          <a:xfrm>
            <a:off x="6011863" y="1412875"/>
            <a:ext cx="2881312" cy="273685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38100">
            <a:solidFill>
              <a:srgbClr val="0066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b="1"/>
              <a:t>Planificada y guardada </a:t>
            </a:r>
          </a:p>
          <a:p>
            <a:pPr algn="ctr"/>
            <a:r>
              <a:rPr lang="es-ES" b="1"/>
              <a:t>La descarga, </a:t>
            </a:r>
          </a:p>
          <a:p>
            <a:pPr algn="ctr"/>
            <a:r>
              <a:rPr lang="es-ES" b="1"/>
              <a:t>simplemente </a:t>
            </a:r>
          </a:p>
          <a:p>
            <a:pPr algn="ctr"/>
            <a:r>
              <a:rPr lang="es-ES" b="1"/>
              <a:t>cada día abrimos </a:t>
            </a:r>
          </a:p>
          <a:p>
            <a:pPr algn="ctr"/>
            <a:r>
              <a:rPr lang="es-ES" b="1"/>
              <a:t>CALIBRE</a:t>
            </a:r>
          </a:p>
          <a:p>
            <a:pPr algn="ctr"/>
            <a:r>
              <a:rPr lang="es-ES" b="1"/>
              <a:t>y dejamos </a:t>
            </a:r>
          </a:p>
          <a:p>
            <a:pPr algn="ctr"/>
            <a:r>
              <a:rPr lang="es-ES" b="1"/>
              <a:t>que descargue</a:t>
            </a:r>
          </a:p>
          <a:p>
            <a:pPr algn="ctr"/>
            <a:r>
              <a:rPr lang="es-ES" b="1"/>
              <a:t>El documento</a:t>
            </a:r>
          </a:p>
          <a:p>
            <a:pPr algn="ctr"/>
            <a:r>
              <a:rPr lang="es-ES" b="1"/>
              <a:t>En formato legible</a:t>
            </a:r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 flipH="1">
            <a:off x="6372225" y="4149725"/>
            <a:ext cx="1152525" cy="122396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b="1"/>
              <a:t>Prensa en tu eBook</a:t>
            </a: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268413"/>
            <a:ext cx="1876425" cy="3629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1341438"/>
            <a:ext cx="4978400" cy="5256212"/>
          </a:xfrm>
          <a:prstGeom prst="rect">
            <a:avLst/>
          </a:prstGeom>
          <a:noFill/>
        </p:spPr>
      </p:pic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468313" y="3429000"/>
            <a:ext cx="1582737" cy="720725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51206" name="Line 6"/>
          <p:cNvSpPr>
            <a:spLocks noChangeShapeType="1"/>
          </p:cNvSpPr>
          <p:nvPr/>
        </p:nvSpPr>
        <p:spPr bwMode="auto">
          <a:xfrm>
            <a:off x="2051050" y="3644900"/>
            <a:ext cx="144145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51207" name="AutoShape 7"/>
          <p:cNvSpPr>
            <a:spLocks noChangeArrowheads="1"/>
          </p:cNvSpPr>
          <p:nvPr/>
        </p:nvSpPr>
        <p:spPr bwMode="auto">
          <a:xfrm>
            <a:off x="395288" y="5229225"/>
            <a:ext cx="2736850" cy="1008063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0066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b="1"/>
              <a:t>Para </a:t>
            </a:r>
            <a:r>
              <a:rPr lang="es-ES" b="1">
                <a:solidFill>
                  <a:srgbClr val="0066CC"/>
                </a:solidFill>
              </a:rPr>
              <a:t>visualizarlo</a:t>
            </a:r>
          </a:p>
          <a:p>
            <a:pPr algn="ctr"/>
            <a:r>
              <a:rPr lang="es-ES" b="1"/>
              <a:t>Picar en Formato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b="1"/>
              <a:t>Prensa en tu eBook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9838" y="1341438"/>
            <a:ext cx="4978400" cy="5256212"/>
          </a:xfrm>
          <a:prstGeom prst="rect">
            <a:avLst/>
          </a:prstGeom>
          <a:noFill/>
        </p:spPr>
      </p:pic>
      <p:sp>
        <p:nvSpPr>
          <p:cNvPr id="52228" name="AutoShape 4"/>
          <p:cNvSpPr>
            <a:spLocks noChangeArrowheads="1"/>
          </p:cNvSpPr>
          <p:nvPr/>
        </p:nvSpPr>
        <p:spPr bwMode="auto">
          <a:xfrm>
            <a:off x="539750" y="2924175"/>
            <a:ext cx="2663825" cy="2376488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38100">
            <a:solidFill>
              <a:srgbClr val="0066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b="1"/>
              <a:t>Contiene Índices</a:t>
            </a:r>
          </a:p>
          <a:p>
            <a:pPr algn="ctr"/>
            <a:r>
              <a:rPr lang="es-ES" b="1"/>
              <a:t>con </a:t>
            </a:r>
            <a:r>
              <a:rPr lang="es-ES" b="1">
                <a:solidFill>
                  <a:srgbClr val="0066CC"/>
                </a:solidFill>
              </a:rPr>
              <a:t>hipertexto</a:t>
            </a:r>
          </a:p>
          <a:p>
            <a:pPr algn="ctr"/>
            <a:r>
              <a:rPr lang="es-ES" b="1"/>
              <a:t>para ir a una Sección,</a:t>
            </a:r>
          </a:p>
          <a:p>
            <a:pPr algn="ctr"/>
            <a:r>
              <a:rPr lang="es-ES" b="1"/>
              <a:t>Menú principal</a:t>
            </a:r>
          </a:p>
          <a:p>
            <a:pPr algn="ctr"/>
            <a:r>
              <a:rPr lang="es-ES" b="1"/>
              <a:t>o </a:t>
            </a:r>
          </a:p>
          <a:p>
            <a:pPr algn="ctr"/>
            <a:r>
              <a:rPr lang="es-ES" b="1"/>
              <a:t>a la noticia</a:t>
            </a:r>
          </a:p>
          <a:p>
            <a:pPr algn="ctr"/>
            <a:r>
              <a:rPr lang="es-ES" b="1"/>
              <a:t>siguiente</a:t>
            </a:r>
          </a:p>
        </p:txBody>
      </p:sp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700213"/>
            <a:ext cx="4048125" cy="56197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52230" name="Line 6"/>
          <p:cNvSpPr>
            <a:spLocks noChangeShapeType="1"/>
          </p:cNvSpPr>
          <p:nvPr/>
        </p:nvSpPr>
        <p:spPr bwMode="auto">
          <a:xfrm>
            <a:off x="5508625" y="22050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52231" name="Line 7"/>
          <p:cNvSpPr>
            <a:spLocks noChangeShapeType="1"/>
          </p:cNvSpPr>
          <p:nvPr/>
        </p:nvSpPr>
        <p:spPr bwMode="auto">
          <a:xfrm>
            <a:off x="4427538" y="1989138"/>
            <a:ext cx="1152525" cy="144462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52232" name="Line 8"/>
          <p:cNvSpPr>
            <a:spLocks noChangeShapeType="1"/>
          </p:cNvSpPr>
          <p:nvPr/>
        </p:nvSpPr>
        <p:spPr bwMode="auto">
          <a:xfrm flipV="1">
            <a:off x="1908175" y="2276475"/>
            <a:ext cx="0" cy="6477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b="1"/>
              <a:t>Prensa en tu eBook</a:t>
            </a:r>
          </a:p>
        </p:txBody>
      </p:sp>
      <p:sp>
        <p:nvSpPr>
          <p:cNvPr id="53251" name="Line 3"/>
          <p:cNvSpPr>
            <a:spLocks noChangeShapeType="1"/>
          </p:cNvSpPr>
          <p:nvPr/>
        </p:nvSpPr>
        <p:spPr bwMode="auto">
          <a:xfrm>
            <a:off x="5508625" y="22050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196975"/>
            <a:ext cx="72009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253" name="Line 5"/>
          <p:cNvSpPr>
            <a:spLocks noChangeShapeType="1"/>
          </p:cNvSpPr>
          <p:nvPr/>
        </p:nvSpPr>
        <p:spPr bwMode="auto">
          <a:xfrm flipH="1">
            <a:off x="4356100" y="1844675"/>
            <a:ext cx="792163" cy="2160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53254" name="AutoShape 6"/>
          <p:cNvSpPr>
            <a:spLocks noChangeArrowheads="1"/>
          </p:cNvSpPr>
          <p:nvPr/>
        </p:nvSpPr>
        <p:spPr bwMode="auto">
          <a:xfrm>
            <a:off x="2700338" y="5084763"/>
            <a:ext cx="3529012" cy="504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0066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b="1">
                <a:solidFill>
                  <a:srgbClr val="0066CC"/>
                </a:solidFill>
              </a:rPr>
              <a:t>Enviar al lector de eBooks</a:t>
            </a:r>
          </a:p>
        </p:txBody>
      </p:sp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3717925"/>
            <a:ext cx="1152525" cy="11366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b="1"/>
              <a:t>Prensa en tu eBook</a:t>
            </a:r>
          </a:p>
        </p:txBody>
      </p:sp>
      <p:sp>
        <p:nvSpPr>
          <p:cNvPr id="54275" name="Line 3"/>
          <p:cNvSpPr>
            <a:spLocks noChangeShapeType="1"/>
          </p:cNvSpPr>
          <p:nvPr/>
        </p:nvSpPr>
        <p:spPr bwMode="auto">
          <a:xfrm>
            <a:off x="5508625" y="22050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54276" name="AutoShape 4"/>
          <p:cNvSpPr>
            <a:spLocks noChangeArrowheads="1"/>
          </p:cNvSpPr>
          <p:nvPr/>
        </p:nvSpPr>
        <p:spPr bwMode="auto">
          <a:xfrm>
            <a:off x="468313" y="2997200"/>
            <a:ext cx="2665412" cy="2663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0066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b="1">
                <a:solidFill>
                  <a:srgbClr val="0066CC"/>
                </a:solidFill>
              </a:rPr>
              <a:t>Convertir formato</a:t>
            </a:r>
          </a:p>
          <a:p>
            <a:pPr algn="ctr"/>
            <a:endParaRPr lang="es-ES" b="1"/>
          </a:p>
          <a:p>
            <a:pPr algn="ctr"/>
            <a:r>
              <a:rPr lang="es-ES" b="1"/>
              <a:t>Si nuestro lector </a:t>
            </a:r>
          </a:p>
          <a:p>
            <a:pPr algn="ctr"/>
            <a:r>
              <a:rPr lang="es-ES" b="1"/>
              <a:t>no lee el formato</a:t>
            </a:r>
          </a:p>
          <a:p>
            <a:pPr algn="ctr"/>
            <a:r>
              <a:rPr lang="es-ES" b="1"/>
              <a:t>lo podemos </a:t>
            </a:r>
          </a:p>
          <a:p>
            <a:pPr algn="ctr"/>
            <a:r>
              <a:rPr lang="es-ES" b="1"/>
              <a:t>convertir a </a:t>
            </a:r>
          </a:p>
          <a:p>
            <a:pPr algn="ctr"/>
            <a:r>
              <a:rPr lang="es-ES" b="1"/>
              <a:t>12 formatos </a:t>
            </a:r>
          </a:p>
          <a:p>
            <a:pPr algn="ctr"/>
            <a:r>
              <a:rPr lang="es-ES" b="1"/>
              <a:t>distintos</a:t>
            </a:r>
          </a:p>
        </p:txBody>
      </p:sp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3938" y="1844675"/>
            <a:ext cx="4824412" cy="361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278" name="Line 6"/>
          <p:cNvSpPr>
            <a:spLocks noChangeShapeType="1"/>
          </p:cNvSpPr>
          <p:nvPr/>
        </p:nvSpPr>
        <p:spPr bwMode="auto">
          <a:xfrm>
            <a:off x="2484438" y="2205038"/>
            <a:ext cx="5400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pic>
        <p:nvPicPr>
          <p:cNvPr id="5427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350" y="1700213"/>
            <a:ext cx="1009650" cy="941387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b="1"/>
              <a:t>Prensa en tu eBook</a:t>
            </a:r>
          </a:p>
        </p:txBody>
      </p:sp>
      <p:sp>
        <p:nvSpPr>
          <p:cNvPr id="55299" name="Line 3"/>
          <p:cNvSpPr>
            <a:spLocks noChangeShapeType="1"/>
          </p:cNvSpPr>
          <p:nvPr/>
        </p:nvSpPr>
        <p:spPr bwMode="auto">
          <a:xfrm>
            <a:off x="5508625" y="22050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55300" name="AutoShape 4"/>
          <p:cNvSpPr>
            <a:spLocks noChangeArrowheads="1"/>
          </p:cNvSpPr>
          <p:nvPr/>
        </p:nvSpPr>
        <p:spPr bwMode="auto">
          <a:xfrm>
            <a:off x="755650" y="2781300"/>
            <a:ext cx="2665413" cy="2663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0066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b="1">
                <a:solidFill>
                  <a:srgbClr val="0066CC"/>
                </a:solidFill>
              </a:rPr>
              <a:t>Ahora cómodamente</a:t>
            </a:r>
          </a:p>
          <a:p>
            <a:pPr algn="ctr"/>
            <a:r>
              <a:rPr lang="es-ES" b="1">
                <a:solidFill>
                  <a:srgbClr val="0066CC"/>
                </a:solidFill>
              </a:rPr>
              <a:t>siéntate a leer..</a:t>
            </a:r>
            <a:endParaRPr lang="es-ES" b="1"/>
          </a:p>
        </p:txBody>
      </p:sp>
      <p:pic>
        <p:nvPicPr>
          <p:cNvPr id="55301" name="Picture 5" descr="apple-ipa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538" y="1700213"/>
            <a:ext cx="3810000" cy="4610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Descargar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852738"/>
            <a:ext cx="8229600" cy="3273425"/>
          </a:xfrm>
        </p:spPr>
        <p:txBody>
          <a:bodyPr/>
          <a:lstStyle/>
          <a:p>
            <a:endParaRPr lang="es-ES" sz="2000"/>
          </a:p>
          <a:p>
            <a:endParaRPr lang="es-ES" sz="2000"/>
          </a:p>
          <a:p>
            <a:pPr algn="ctr">
              <a:buFontTx/>
              <a:buNone/>
            </a:pPr>
            <a:r>
              <a:rPr lang="es-ES" sz="2000"/>
              <a:t>	</a:t>
            </a:r>
            <a:r>
              <a:rPr lang="es-ES" sz="2800"/>
              <a:t>El dispositivo o la tarjeta funciona como un disco duro al que podemos descargar contenidos</a:t>
            </a: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175" y="1989138"/>
            <a:ext cx="1223963" cy="1223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b="1"/>
              <a:t>Tarea</a:t>
            </a:r>
          </a:p>
        </p:txBody>
      </p:sp>
      <p:sp>
        <p:nvSpPr>
          <p:cNvPr id="56323" name="AutoShape 3"/>
          <p:cNvSpPr>
            <a:spLocks noChangeArrowheads="1"/>
          </p:cNvSpPr>
          <p:nvPr/>
        </p:nvSpPr>
        <p:spPr bwMode="auto">
          <a:xfrm>
            <a:off x="539750" y="2420938"/>
            <a:ext cx="7777163" cy="324167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ES" b="1"/>
          </a:p>
          <a:p>
            <a:pPr algn="ctr"/>
            <a:r>
              <a:rPr lang="es-ES" b="1"/>
              <a:t>Descargar </a:t>
            </a:r>
            <a:r>
              <a:rPr lang="es-ES" b="1">
                <a:solidFill>
                  <a:schemeClr val="hlink"/>
                </a:solidFill>
              </a:rPr>
              <a:t>EL PAIS</a:t>
            </a:r>
          </a:p>
          <a:p>
            <a:pPr algn="ctr"/>
            <a:r>
              <a:rPr lang="es-ES" b="1"/>
              <a:t>Programarlo para hacerlo a diario</a:t>
            </a:r>
          </a:p>
          <a:p>
            <a:pPr algn="ctr"/>
            <a:r>
              <a:rPr lang="es-ES"/>
              <a:t>Y borrar los contenidos cada 3 días</a:t>
            </a:r>
          </a:p>
          <a:p>
            <a:pPr algn="ctr"/>
            <a:endParaRPr lang="es-ES"/>
          </a:p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43213" y="3068638"/>
            <a:ext cx="6046787" cy="1470025"/>
          </a:xfrm>
        </p:spPr>
        <p:txBody>
          <a:bodyPr/>
          <a:lstStyle/>
          <a:p>
            <a:r>
              <a:rPr lang="es-ES" b="1">
                <a:solidFill>
                  <a:srgbClr val="3366FF"/>
                </a:solidFill>
              </a:rPr>
              <a:t>Como comprar libros electrónicos</a:t>
            </a:r>
          </a:p>
        </p:txBody>
      </p:sp>
      <p:pic>
        <p:nvPicPr>
          <p:cNvPr id="81923" name="Picture 3" descr="todoebook-acces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5229225"/>
            <a:ext cx="2447925" cy="920750"/>
          </a:xfrm>
          <a:prstGeom prst="rect">
            <a:avLst/>
          </a:prstGeom>
          <a:noFill/>
        </p:spPr>
      </p:pic>
      <p:pic>
        <p:nvPicPr>
          <p:cNvPr id="819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557338"/>
            <a:ext cx="2505075" cy="2952750"/>
          </a:xfrm>
          <a:prstGeom prst="rect">
            <a:avLst/>
          </a:prstGeom>
          <a:noFill/>
        </p:spPr>
      </p:pic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5435600" y="4724400"/>
            <a:ext cx="9350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/>
              <a:t>en</a:t>
            </a:r>
          </a:p>
        </p:txBody>
      </p:sp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3851275" y="1916113"/>
            <a:ext cx="33131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3600" b="1">
                <a:solidFill>
                  <a:srgbClr val="FF0000"/>
                </a:solidFill>
              </a:rPr>
              <a:t>TAREA 3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620713"/>
            <a:ext cx="7273925" cy="545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2947" name="AutoShape 3"/>
          <p:cNvSpPr>
            <a:spLocks noChangeArrowheads="1"/>
          </p:cNvSpPr>
          <p:nvPr/>
        </p:nvSpPr>
        <p:spPr bwMode="auto">
          <a:xfrm>
            <a:off x="5435600" y="2997200"/>
            <a:ext cx="2449513" cy="15843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/>
              <a:t>Debemos</a:t>
            </a:r>
          </a:p>
          <a:p>
            <a:pPr algn="ctr"/>
            <a:r>
              <a:rPr lang="es-ES"/>
              <a:t>tener instalado </a:t>
            </a:r>
          </a:p>
          <a:p>
            <a:pPr algn="ctr"/>
            <a:r>
              <a:rPr lang="es-ES" b="1">
                <a:solidFill>
                  <a:srgbClr val="CC0000"/>
                </a:solidFill>
              </a:rPr>
              <a:t>ADOBE DIGITAL </a:t>
            </a:r>
          </a:p>
          <a:p>
            <a:pPr algn="ctr"/>
            <a:r>
              <a:rPr lang="es-ES" b="1">
                <a:solidFill>
                  <a:srgbClr val="CC0000"/>
                </a:solidFill>
              </a:rPr>
              <a:t>EDITIONS</a:t>
            </a:r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1908175" y="6078538"/>
            <a:ext cx="5543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>
                <a:hlinkClick r:id="rId3"/>
              </a:rPr>
              <a:t>http://www.adobe.com/es/products/digitaleditions/#fp</a:t>
            </a:r>
            <a:endParaRPr lang="es-ES"/>
          </a:p>
        </p:txBody>
      </p:sp>
      <p:sp>
        <p:nvSpPr>
          <p:cNvPr id="82949" name="Line 5"/>
          <p:cNvSpPr>
            <a:spLocks noChangeShapeType="1"/>
          </p:cNvSpPr>
          <p:nvPr/>
        </p:nvSpPr>
        <p:spPr bwMode="auto">
          <a:xfrm flipH="1" flipV="1">
            <a:off x="2771775" y="1628775"/>
            <a:ext cx="2663825" cy="2160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sz="3600" smtClean="0"/>
              <a:t>Un mundo de cambios: el poder de las redes sociales</a:t>
            </a:r>
          </a:p>
        </p:txBody>
      </p:sp>
      <p:sp>
        <p:nvSpPr>
          <p:cNvPr id="50179" name="2 Marcador de contenido"/>
          <p:cNvSpPr>
            <a:spLocks noGrp="1"/>
          </p:cNvSpPr>
          <p:nvPr>
            <p:ph sz="quarter" idx="1"/>
          </p:nvPr>
        </p:nvSpPr>
        <p:spPr>
          <a:xfrm>
            <a:off x="609600" y="1589088"/>
            <a:ext cx="3886200" cy="4572000"/>
          </a:xfrm>
        </p:spPr>
        <p:txBody>
          <a:bodyPr/>
          <a:lstStyle/>
          <a:p>
            <a:r>
              <a:rPr lang="es-ES" sz="2400" smtClean="0">
                <a:solidFill>
                  <a:srgbClr val="002060"/>
                </a:solidFill>
              </a:rPr>
              <a:t>Internet ha revolucionado la forma que hay de informar o de la que los escritores se comunican o publican sus obras.</a:t>
            </a:r>
          </a:p>
          <a:p>
            <a:r>
              <a:rPr lang="es-ES" sz="2400" smtClean="0">
                <a:solidFill>
                  <a:srgbClr val="002060"/>
                </a:solidFill>
              </a:rPr>
              <a:t>Triunfa la desintermediación: no al distribuidor, no al editor…</a:t>
            </a:r>
          </a:p>
          <a:p>
            <a:r>
              <a:rPr lang="es-ES" sz="2400" smtClean="0">
                <a:solidFill>
                  <a:srgbClr val="002060"/>
                </a:solidFill>
              </a:rPr>
              <a:t>Autor</a:t>
            </a:r>
            <a:r>
              <a:rPr lang="es-ES" sz="2400" smtClean="0">
                <a:solidFill>
                  <a:srgbClr val="002060"/>
                </a:solidFill>
                <a:sym typeface="Wingdings" pitchFamily="2" charset="2"/>
              </a:rPr>
              <a:t>Lector</a:t>
            </a:r>
            <a:endParaRPr lang="es-ES" sz="2400" smtClean="0">
              <a:solidFill>
                <a:srgbClr val="002060"/>
              </a:solidFill>
            </a:endParaRPr>
          </a:p>
          <a:p>
            <a:endParaRPr lang="es-ES" sz="1800" smtClean="0"/>
          </a:p>
          <a:p>
            <a:endParaRPr lang="es-ES" smtClean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E8F577E8-7785-4253-AF38-53D3512FDD68}" type="slidenum">
              <a:rPr lang="es-ES" smtClean="0"/>
              <a:pPr>
                <a:defRPr/>
              </a:pPr>
              <a:t>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pic>
        <p:nvPicPr>
          <p:cNvPr id="4608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788025" y="2198688"/>
            <a:ext cx="2000250" cy="3352800"/>
          </a:xfrm>
          <a:noFill/>
        </p:spPr>
      </p:pic>
    </p:spTree>
    <p:extLst>
      <p:ext uri="{BB962C8B-B14F-4D97-AF65-F5344CB8AC3E}">
        <p14:creationId xmlns:p14="http://schemas.microsoft.com/office/powerpoint/2010/main" xmlns="" val="384245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765175"/>
            <a:ext cx="72009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3971" name="AutoShape 3"/>
          <p:cNvSpPr>
            <a:spLocks noChangeArrowheads="1"/>
          </p:cNvSpPr>
          <p:nvPr/>
        </p:nvSpPr>
        <p:spPr bwMode="auto">
          <a:xfrm>
            <a:off x="6300788" y="3644900"/>
            <a:ext cx="2087562" cy="57467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b="1">
                <a:solidFill>
                  <a:srgbClr val="CC0000"/>
                </a:solidFill>
              </a:rPr>
              <a:t>Buscar</a:t>
            </a:r>
          </a:p>
        </p:txBody>
      </p:sp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2916238" y="6308725"/>
            <a:ext cx="338455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>
                <a:hlinkClick r:id="rId3"/>
              </a:rPr>
              <a:t>http://www.todoebook.com/</a:t>
            </a:r>
            <a:endParaRPr lang="es-ES"/>
          </a:p>
          <a:p>
            <a:pPr algn="ctr">
              <a:spcBef>
                <a:spcPct val="50000"/>
              </a:spcBef>
            </a:pPr>
            <a:endParaRPr lang="es-ES"/>
          </a:p>
        </p:txBody>
      </p:sp>
      <p:sp>
        <p:nvSpPr>
          <p:cNvPr id="83973" name="AutoShape 5"/>
          <p:cNvSpPr>
            <a:spLocks noChangeArrowheads="1"/>
          </p:cNvSpPr>
          <p:nvPr/>
        </p:nvSpPr>
        <p:spPr bwMode="auto">
          <a:xfrm>
            <a:off x="3059113" y="1484313"/>
            <a:ext cx="1657350" cy="2159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83974" name="AutoShape 6"/>
          <p:cNvSpPr>
            <a:spLocks noChangeArrowheads="1"/>
          </p:cNvSpPr>
          <p:nvPr/>
        </p:nvSpPr>
        <p:spPr bwMode="auto">
          <a:xfrm>
            <a:off x="3059113" y="3573463"/>
            <a:ext cx="1657350" cy="2159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83975" name="AutoShape 7"/>
          <p:cNvSpPr>
            <a:spLocks noChangeArrowheads="1"/>
          </p:cNvSpPr>
          <p:nvPr/>
        </p:nvSpPr>
        <p:spPr bwMode="auto">
          <a:xfrm>
            <a:off x="3132138" y="5589588"/>
            <a:ext cx="1657350" cy="2159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60350"/>
            <a:ext cx="8388350" cy="629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4995" name="AutoShape 3"/>
          <p:cNvSpPr>
            <a:spLocks noChangeArrowheads="1"/>
          </p:cNvSpPr>
          <p:nvPr/>
        </p:nvSpPr>
        <p:spPr bwMode="auto">
          <a:xfrm>
            <a:off x="3203575" y="3429000"/>
            <a:ext cx="1944688" cy="287338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84996" name="AutoShape 4"/>
          <p:cNvSpPr>
            <a:spLocks noChangeArrowheads="1"/>
          </p:cNvSpPr>
          <p:nvPr/>
        </p:nvSpPr>
        <p:spPr bwMode="auto">
          <a:xfrm>
            <a:off x="6300788" y="3644900"/>
            <a:ext cx="2159000" cy="576263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b="1">
                <a:solidFill>
                  <a:srgbClr val="CC0000"/>
                </a:solidFill>
              </a:rPr>
              <a:t>Comprar o regalar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549275"/>
            <a:ext cx="7705725" cy="578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6019" name="AutoShape 3"/>
          <p:cNvSpPr>
            <a:spLocks noChangeArrowheads="1"/>
          </p:cNvSpPr>
          <p:nvPr/>
        </p:nvSpPr>
        <p:spPr bwMode="auto">
          <a:xfrm>
            <a:off x="2771775" y="1196975"/>
            <a:ext cx="1584325" cy="2159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86020" name="Line 4"/>
          <p:cNvSpPr>
            <a:spLocks noChangeShapeType="1"/>
          </p:cNvSpPr>
          <p:nvPr/>
        </p:nvSpPr>
        <p:spPr bwMode="auto">
          <a:xfrm>
            <a:off x="4356100" y="1412875"/>
            <a:ext cx="1655763" cy="720725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86021" name="AutoShape 5"/>
          <p:cNvSpPr>
            <a:spLocks noChangeArrowheads="1"/>
          </p:cNvSpPr>
          <p:nvPr/>
        </p:nvSpPr>
        <p:spPr bwMode="auto">
          <a:xfrm>
            <a:off x="5076825" y="3500438"/>
            <a:ext cx="2159000" cy="576262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b="1">
                <a:solidFill>
                  <a:srgbClr val="CC0000"/>
                </a:solidFill>
              </a:rPr>
              <a:t>Confirmar pedido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76250"/>
            <a:ext cx="8135937" cy="610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7043" name="Line 3"/>
          <p:cNvSpPr>
            <a:spLocks noChangeShapeType="1"/>
          </p:cNvSpPr>
          <p:nvPr/>
        </p:nvSpPr>
        <p:spPr bwMode="auto">
          <a:xfrm>
            <a:off x="3492500" y="1700213"/>
            <a:ext cx="1366838" cy="86518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87044" name="AutoShape 4"/>
          <p:cNvSpPr>
            <a:spLocks noChangeArrowheads="1"/>
          </p:cNvSpPr>
          <p:nvPr/>
        </p:nvSpPr>
        <p:spPr bwMode="auto">
          <a:xfrm>
            <a:off x="4932363" y="2276475"/>
            <a:ext cx="2089150" cy="719138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b="1">
                <a:solidFill>
                  <a:srgbClr val="CC0000"/>
                </a:solidFill>
              </a:rPr>
              <a:t>Si eres cliente </a:t>
            </a:r>
          </a:p>
          <a:p>
            <a:pPr algn="ctr"/>
            <a:r>
              <a:rPr lang="es-ES" b="1">
                <a:solidFill>
                  <a:srgbClr val="CC0000"/>
                </a:solidFill>
              </a:rPr>
              <a:t>te </a:t>
            </a:r>
            <a:r>
              <a:rPr lang="es-ES" b="1">
                <a:solidFill>
                  <a:srgbClr val="3366FF"/>
                </a:solidFill>
              </a:rPr>
              <a:t>IDENTIFICAS</a:t>
            </a:r>
          </a:p>
        </p:txBody>
      </p:sp>
      <p:sp>
        <p:nvSpPr>
          <p:cNvPr id="87045" name="AutoShape 5"/>
          <p:cNvSpPr>
            <a:spLocks noChangeArrowheads="1"/>
          </p:cNvSpPr>
          <p:nvPr/>
        </p:nvSpPr>
        <p:spPr bwMode="auto">
          <a:xfrm>
            <a:off x="2484438" y="1268413"/>
            <a:ext cx="1150937" cy="3603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ES">
              <a:solidFill>
                <a:srgbClr val="3366FF"/>
              </a:solidFill>
            </a:endParaRPr>
          </a:p>
        </p:txBody>
      </p:sp>
      <p:sp>
        <p:nvSpPr>
          <p:cNvPr id="87046" name="AutoShape 6"/>
          <p:cNvSpPr>
            <a:spLocks noChangeArrowheads="1"/>
          </p:cNvSpPr>
          <p:nvPr/>
        </p:nvSpPr>
        <p:spPr bwMode="auto">
          <a:xfrm>
            <a:off x="4932363" y="3716338"/>
            <a:ext cx="2089150" cy="719137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b="1">
                <a:solidFill>
                  <a:srgbClr val="CC0000"/>
                </a:solidFill>
              </a:rPr>
              <a:t>Si </a:t>
            </a:r>
            <a:r>
              <a:rPr lang="es-ES" b="1">
                <a:solidFill>
                  <a:srgbClr val="3366FF"/>
                </a:solidFill>
              </a:rPr>
              <a:t>NO</a:t>
            </a:r>
            <a:r>
              <a:rPr lang="es-ES" b="1">
                <a:solidFill>
                  <a:srgbClr val="CC0000"/>
                </a:solidFill>
              </a:rPr>
              <a:t> eres cliente </a:t>
            </a:r>
          </a:p>
          <a:p>
            <a:pPr algn="ctr"/>
            <a:r>
              <a:rPr lang="es-ES" b="1">
                <a:solidFill>
                  <a:srgbClr val="CC0000"/>
                </a:solidFill>
              </a:rPr>
              <a:t>te </a:t>
            </a:r>
            <a:r>
              <a:rPr lang="es-ES" b="1">
                <a:solidFill>
                  <a:srgbClr val="3366FF"/>
                </a:solidFill>
              </a:rPr>
              <a:t>REGISTRAS</a:t>
            </a:r>
          </a:p>
        </p:txBody>
      </p:sp>
      <p:sp>
        <p:nvSpPr>
          <p:cNvPr id="87047" name="Line 7"/>
          <p:cNvSpPr>
            <a:spLocks noChangeShapeType="1"/>
          </p:cNvSpPr>
          <p:nvPr/>
        </p:nvSpPr>
        <p:spPr bwMode="auto">
          <a:xfrm>
            <a:off x="3492500" y="1700213"/>
            <a:ext cx="1511300" cy="2016125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620713"/>
            <a:ext cx="7561263" cy="567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8067" name="AutoShape 3"/>
          <p:cNvSpPr>
            <a:spLocks noChangeArrowheads="1"/>
          </p:cNvSpPr>
          <p:nvPr/>
        </p:nvSpPr>
        <p:spPr bwMode="auto">
          <a:xfrm>
            <a:off x="3851275" y="1628775"/>
            <a:ext cx="1008063" cy="3603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88068" name="Line 4"/>
          <p:cNvSpPr>
            <a:spLocks noChangeShapeType="1"/>
          </p:cNvSpPr>
          <p:nvPr/>
        </p:nvSpPr>
        <p:spPr bwMode="auto">
          <a:xfrm>
            <a:off x="4284663" y="4941888"/>
            <a:ext cx="2232025" cy="287337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88069" name="AutoShape 5"/>
          <p:cNvSpPr>
            <a:spLocks noChangeArrowheads="1"/>
          </p:cNvSpPr>
          <p:nvPr/>
        </p:nvSpPr>
        <p:spPr bwMode="auto">
          <a:xfrm>
            <a:off x="5795963" y="3068638"/>
            <a:ext cx="1798637" cy="1512887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b="1">
                <a:solidFill>
                  <a:srgbClr val="CC0000"/>
                </a:solidFill>
              </a:rPr>
              <a:t>Identificación</a:t>
            </a:r>
          </a:p>
          <a:p>
            <a:pPr algn="ctr"/>
            <a:r>
              <a:rPr lang="es-ES" b="1">
                <a:solidFill>
                  <a:srgbClr val="CC0000"/>
                </a:solidFill>
              </a:rPr>
              <a:t>y elección de </a:t>
            </a:r>
          </a:p>
          <a:p>
            <a:pPr algn="ctr"/>
            <a:r>
              <a:rPr lang="es-ES" b="1">
                <a:solidFill>
                  <a:srgbClr val="CC0000"/>
                </a:solidFill>
              </a:rPr>
              <a:t>forma de pago</a:t>
            </a:r>
          </a:p>
        </p:txBody>
      </p:sp>
      <p:sp>
        <p:nvSpPr>
          <p:cNvPr id="88070" name="AutoShape 6"/>
          <p:cNvSpPr>
            <a:spLocks noChangeArrowheads="1"/>
          </p:cNvSpPr>
          <p:nvPr/>
        </p:nvSpPr>
        <p:spPr bwMode="auto">
          <a:xfrm>
            <a:off x="3203575" y="4652963"/>
            <a:ext cx="1081088" cy="5048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404813"/>
            <a:ext cx="8137525" cy="610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9091" name="AutoShape 3"/>
          <p:cNvSpPr>
            <a:spLocks noChangeArrowheads="1"/>
          </p:cNvSpPr>
          <p:nvPr/>
        </p:nvSpPr>
        <p:spPr bwMode="auto">
          <a:xfrm>
            <a:off x="5076825" y="1412875"/>
            <a:ext cx="1008063" cy="3603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89092" name="Line 4"/>
          <p:cNvSpPr>
            <a:spLocks noChangeShapeType="1"/>
          </p:cNvSpPr>
          <p:nvPr/>
        </p:nvSpPr>
        <p:spPr bwMode="auto">
          <a:xfrm flipH="1">
            <a:off x="3419475" y="1773238"/>
            <a:ext cx="2016125" cy="576262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333375"/>
            <a:ext cx="8281987" cy="621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0115" name="AutoShape 3"/>
          <p:cNvSpPr>
            <a:spLocks noChangeArrowheads="1"/>
          </p:cNvSpPr>
          <p:nvPr/>
        </p:nvSpPr>
        <p:spPr bwMode="auto">
          <a:xfrm>
            <a:off x="5508625" y="4292600"/>
            <a:ext cx="2808288" cy="1081088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b="1">
                <a:solidFill>
                  <a:srgbClr val="CC0000"/>
                </a:solidFill>
              </a:rPr>
              <a:t>Datos de identificación </a:t>
            </a:r>
          </a:p>
          <a:p>
            <a:pPr algn="ctr"/>
            <a:r>
              <a:rPr lang="es-ES" b="1">
                <a:solidFill>
                  <a:srgbClr val="CC0000"/>
                </a:solidFill>
              </a:rPr>
              <a:t>bancaria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76250"/>
            <a:ext cx="8277225" cy="620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1139" name="AutoShape 3"/>
          <p:cNvSpPr>
            <a:spLocks noChangeArrowheads="1"/>
          </p:cNvSpPr>
          <p:nvPr/>
        </p:nvSpPr>
        <p:spPr bwMode="auto">
          <a:xfrm>
            <a:off x="6156325" y="620713"/>
            <a:ext cx="1223963" cy="4318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91140" name="Line 4"/>
          <p:cNvSpPr>
            <a:spLocks noChangeShapeType="1"/>
          </p:cNvSpPr>
          <p:nvPr/>
        </p:nvSpPr>
        <p:spPr bwMode="auto">
          <a:xfrm>
            <a:off x="6732588" y="1125538"/>
            <a:ext cx="71437" cy="410368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91141" name="AutoShape 5"/>
          <p:cNvSpPr>
            <a:spLocks noChangeArrowheads="1"/>
          </p:cNvSpPr>
          <p:nvPr/>
        </p:nvSpPr>
        <p:spPr bwMode="auto">
          <a:xfrm>
            <a:off x="5580063" y="5661025"/>
            <a:ext cx="2089150" cy="719138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b="1">
                <a:solidFill>
                  <a:srgbClr val="CC0000"/>
                </a:solidFill>
              </a:rPr>
              <a:t>Descarga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60350"/>
            <a:ext cx="8494712" cy="637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64" name="Picture 4" descr="port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4663" y="1341438"/>
            <a:ext cx="3322637" cy="4967287"/>
          </a:xfrm>
          <a:prstGeom prst="rect">
            <a:avLst/>
          </a:prstGeom>
          <a:noFill/>
        </p:spPr>
      </p:pic>
      <p:pic>
        <p:nvPicPr>
          <p:cNvPr id="92165" name="Picture 5" descr="portad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113" y="1916113"/>
            <a:ext cx="498475" cy="7921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88913"/>
            <a:ext cx="8245475" cy="618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3187" name="AutoShape 3"/>
          <p:cNvSpPr>
            <a:spLocks noChangeArrowheads="1"/>
          </p:cNvSpPr>
          <p:nvPr/>
        </p:nvSpPr>
        <p:spPr bwMode="auto">
          <a:xfrm>
            <a:off x="3492500" y="260350"/>
            <a:ext cx="719138" cy="4318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93188" name="Picture 4" descr="porta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57338"/>
            <a:ext cx="520700" cy="7191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rgbClr val="002060"/>
                </a:solidFill>
              </a:rPr>
              <a:t>Un cambio que opera a tres niveles</a:t>
            </a:r>
            <a:endParaRPr lang="es-ES" sz="3600" dirty="0">
              <a:solidFill>
                <a:srgbClr val="002060"/>
              </a:solidFill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2914099267"/>
              </p:ext>
            </p:extLst>
          </p:nvPr>
        </p:nvGraphicFramePr>
        <p:xfrm>
          <a:off x="914400" y="1447800"/>
          <a:ext cx="77724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30659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FE82A9-7EF3-4EF4-8D70-71243315FA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89FE82A9-7EF3-4EF4-8D70-71243315FA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155823D-9977-40BA-9D2B-F925488D0A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2155823D-9977-40BA-9D2B-F925488D0A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6FD4E25-A91A-4D1C-BD1A-B1B0CE2833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E6FD4E25-A91A-4D1C-BD1A-B1B0CE2833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45F784-C28E-4533-8F9D-DFDCD22E7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7C45F784-C28E-4533-8F9D-DFDCD22E78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CB0B372-B13A-4479-84C8-D8C769FF3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3CB0B372-B13A-4479-84C8-D8C769FF30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FA4F4A-537B-41DE-85D0-5AB8533892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A9FA4F4A-537B-41DE-85D0-5AB8533892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333375"/>
            <a:ext cx="7702550" cy="577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4211" name="AutoShape 3"/>
          <p:cNvSpPr>
            <a:spLocks noChangeArrowheads="1"/>
          </p:cNvSpPr>
          <p:nvPr/>
        </p:nvSpPr>
        <p:spPr bwMode="auto">
          <a:xfrm>
            <a:off x="3995738" y="5157788"/>
            <a:ext cx="4032250" cy="12954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b="1">
                <a:solidFill>
                  <a:srgbClr val="CC0000"/>
                </a:solidFill>
              </a:rPr>
              <a:t>En cualquier momento podemos </a:t>
            </a:r>
          </a:p>
          <a:p>
            <a:pPr algn="ctr"/>
            <a:r>
              <a:rPr lang="es-ES" b="1">
                <a:solidFill>
                  <a:srgbClr val="CC0000"/>
                </a:solidFill>
              </a:rPr>
              <a:t>volver a descargarlo</a:t>
            </a:r>
          </a:p>
        </p:txBody>
      </p:sp>
      <p:sp>
        <p:nvSpPr>
          <p:cNvPr id="94212" name="AutoShape 4"/>
          <p:cNvSpPr>
            <a:spLocks noChangeArrowheads="1"/>
          </p:cNvSpPr>
          <p:nvPr/>
        </p:nvSpPr>
        <p:spPr bwMode="auto">
          <a:xfrm>
            <a:off x="6588125" y="4508500"/>
            <a:ext cx="792163" cy="2159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76250"/>
            <a:ext cx="8205787" cy="615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b="1"/>
              <a:t>Tarea</a:t>
            </a:r>
          </a:p>
        </p:txBody>
      </p:sp>
      <p:sp>
        <p:nvSpPr>
          <p:cNvPr id="79875" name="AutoShape 3"/>
          <p:cNvSpPr>
            <a:spLocks noChangeArrowheads="1"/>
          </p:cNvSpPr>
          <p:nvPr/>
        </p:nvSpPr>
        <p:spPr bwMode="auto">
          <a:xfrm>
            <a:off x="611188" y="2349500"/>
            <a:ext cx="7777162" cy="324167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b="1"/>
              <a:t>Instalar ADOBE DIGITAL EDITIONS </a:t>
            </a:r>
          </a:p>
          <a:p>
            <a:pPr algn="ctr"/>
            <a:r>
              <a:rPr lang="es-ES" b="1"/>
              <a:t>Descargar un libro de TodoeBooK</a:t>
            </a:r>
          </a:p>
          <a:p>
            <a:pPr algn="ctr"/>
            <a:endParaRPr lang="es-ES" b="1"/>
          </a:p>
          <a:p>
            <a:pPr algn="ctr"/>
            <a:r>
              <a:rPr lang="es-ES" b="1">
                <a:hlinkClick r:id="rId2"/>
              </a:rPr>
              <a:t>http://www.todoebook.com/</a:t>
            </a:r>
            <a:endParaRPr lang="es-ES" b="1"/>
          </a:p>
          <a:p>
            <a:pPr algn="ctr"/>
            <a:endParaRPr lang="es-ES" b="1"/>
          </a:p>
          <a:p>
            <a:pPr algn="ctr"/>
            <a:endParaRPr lang="es-ES"/>
          </a:p>
          <a:p>
            <a:pPr algn="ctr"/>
            <a:endParaRPr lang="es-ES"/>
          </a:p>
        </p:txBody>
      </p:sp>
      <p:pic>
        <p:nvPicPr>
          <p:cNvPr id="79876" name="Picture 4" descr="logo-todoebook-p2-300x8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2138" y="4437063"/>
            <a:ext cx="2857500" cy="819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2987675" y="2205038"/>
            <a:ext cx="33131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3600" b="1">
                <a:solidFill>
                  <a:srgbClr val="FF0000"/>
                </a:solidFill>
              </a:rPr>
              <a:t>TAREA 4</a:t>
            </a:r>
          </a:p>
        </p:txBody>
      </p:sp>
      <p:pic>
        <p:nvPicPr>
          <p:cNvPr id="96262" name="Picture 6" descr="Google Libros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513" y="3357563"/>
            <a:ext cx="4176712" cy="971550"/>
          </a:xfrm>
          <a:prstGeom prst="rect">
            <a:avLst/>
          </a:prstGeom>
          <a:noFill/>
        </p:spPr>
      </p:pic>
      <p:sp>
        <p:nvSpPr>
          <p:cNvPr id="96263" name="Text Box 7"/>
          <p:cNvSpPr txBox="1">
            <a:spLocks noChangeArrowheads="1"/>
          </p:cNvSpPr>
          <p:nvPr/>
        </p:nvSpPr>
        <p:spPr bwMode="auto">
          <a:xfrm>
            <a:off x="2700338" y="4797425"/>
            <a:ext cx="3024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/>
              <a:t>Buscar libros en ePUb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404813"/>
            <a:ext cx="7777162" cy="583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7285" name="AutoShape 5"/>
          <p:cNvSpPr>
            <a:spLocks noChangeArrowheads="1"/>
          </p:cNvSpPr>
          <p:nvPr/>
        </p:nvSpPr>
        <p:spPr bwMode="auto">
          <a:xfrm>
            <a:off x="4572000" y="981075"/>
            <a:ext cx="1368425" cy="2159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97286" name="AutoShape 6"/>
          <p:cNvSpPr>
            <a:spLocks noChangeArrowheads="1"/>
          </p:cNvSpPr>
          <p:nvPr/>
        </p:nvSpPr>
        <p:spPr bwMode="auto">
          <a:xfrm>
            <a:off x="5867400" y="4508500"/>
            <a:ext cx="2881313" cy="187325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/>
              <a:t>Vamos a </a:t>
            </a:r>
            <a:r>
              <a:rPr lang="es-ES" b="1">
                <a:solidFill>
                  <a:srgbClr val="FF0000"/>
                </a:solidFill>
              </a:rPr>
              <a:t>Google Libros</a:t>
            </a:r>
          </a:p>
          <a:p>
            <a:pPr algn="ctr"/>
            <a:r>
              <a:rPr lang="es-ES"/>
              <a:t>Entramos en</a:t>
            </a:r>
            <a:r>
              <a:rPr lang="es-ES" b="1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s-ES" b="1">
                <a:solidFill>
                  <a:srgbClr val="0066CC"/>
                </a:solidFill>
              </a:rPr>
              <a:t>búsqeuda </a:t>
            </a:r>
          </a:p>
          <a:p>
            <a:pPr algn="ctr"/>
            <a:r>
              <a:rPr lang="es-ES" b="1">
                <a:solidFill>
                  <a:srgbClr val="0066CC"/>
                </a:solidFill>
              </a:rPr>
              <a:t>avanzada</a:t>
            </a:r>
          </a:p>
          <a:p>
            <a:pPr algn="ctr"/>
            <a:endParaRPr lang="es-ES" b="1">
              <a:solidFill>
                <a:srgbClr val="0066CC"/>
              </a:solidFill>
            </a:endParaRPr>
          </a:p>
        </p:txBody>
      </p:sp>
      <p:sp>
        <p:nvSpPr>
          <p:cNvPr id="97287" name="Line 7"/>
          <p:cNvSpPr>
            <a:spLocks noChangeShapeType="1"/>
          </p:cNvSpPr>
          <p:nvPr/>
        </p:nvSpPr>
        <p:spPr bwMode="auto">
          <a:xfrm flipH="1" flipV="1">
            <a:off x="5435600" y="1196975"/>
            <a:ext cx="576263" cy="33115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549275"/>
            <a:ext cx="7416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87" name="AutoShape 3"/>
          <p:cNvSpPr>
            <a:spLocks noChangeArrowheads="1"/>
          </p:cNvSpPr>
          <p:nvPr/>
        </p:nvSpPr>
        <p:spPr bwMode="auto">
          <a:xfrm>
            <a:off x="2124075" y="5013325"/>
            <a:ext cx="5184775" cy="15113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/>
              <a:t>Buscar libros en Google en </a:t>
            </a:r>
          </a:p>
          <a:p>
            <a:pPr algn="ctr"/>
            <a:r>
              <a:rPr lang="es-ES"/>
              <a:t>formato </a:t>
            </a:r>
            <a:r>
              <a:rPr lang="es-ES" b="1"/>
              <a:t>ePub o PDF</a:t>
            </a:r>
          </a:p>
          <a:p>
            <a:pPr algn="ctr"/>
            <a:r>
              <a:rPr lang="es-ES"/>
              <a:t>En </a:t>
            </a:r>
            <a:r>
              <a:rPr lang="es-ES" b="1">
                <a:solidFill>
                  <a:srgbClr val="FF0000"/>
                </a:solidFill>
              </a:rPr>
              <a:t>vista completa</a:t>
            </a:r>
          </a:p>
        </p:txBody>
      </p:sp>
      <p:sp>
        <p:nvSpPr>
          <p:cNvPr id="16388" name="Oval 4"/>
          <p:cNvSpPr>
            <a:spLocks noChangeArrowheads="1"/>
          </p:cNvSpPr>
          <p:nvPr/>
        </p:nvSpPr>
        <p:spPr bwMode="auto">
          <a:xfrm>
            <a:off x="2268538" y="549275"/>
            <a:ext cx="2159000" cy="358775"/>
          </a:xfrm>
          <a:prstGeom prst="ellips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>
            <a:off x="3995738" y="908050"/>
            <a:ext cx="863600" cy="93662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333375"/>
            <a:ext cx="7920037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7812088" y="1341438"/>
            <a:ext cx="720725" cy="57626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b="1"/>
              <a:t>Tarea 1</a:t>
            </a:r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611188" y="2349500"/>
            <a:ext cx="7777162" cy="324167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2400" b="1">
                <a:solidFill>
                  <a:srgbClr val="FF0000"/>
                </a:solidFill>
              </a:rPr>
              <a:t>Buscar y descargar 3 libros de economía</a:t>
            </a:r>
          </a:p>
          <a:p>
            <a:pPr algn="ctr"/>
            <a:r>
              <a:rPr lang="es-ES"/>
              <a:t>En </a:t>
            </a:r>
            <a:r>
              <a:rPr lang="es-ES" b="1">
                <a:solidFill>
                  <a:schemeClr val="accent2"/>
                </a:solidFill>
              </a:rPr>
              <a:t>Google Libros</a:t>
            </a:r>
            <a:r>
              <a:rPr lang="es-ES"/>
              <a:t> a Texto completo en formato ePUB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1908175" y="2781300"/>
            <a:ext cx="53276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3600" b="1">
                <a:solidFill>
                  <a:srgbClr val="0066CC"/>
                </a:solidFill>
              </a:rPr>
              <a:t>Análisis comparado de lectores de libros electrónicos</a:t>
            </a:r>
          </a:p>
        </p:txBody>
      </p:sp>
      <p:pic>
        <p:nvPicPr>
          <p:cNvPr id="98310" name="Picture 6" descr="ANd9GcR02BKdBgBp9G-oPA2ZAFFIFP0Pj-63Obcxf71VDxQF3lAYVeiUptvMqdL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3938" y="4868863"/>
            <a:ext cx="2087562" cy="1477962"/>
          </a:xfrm>
          <a:prstGeom prst="rect">
            <a:avLst/>
          </a:prstGeom>
          <a:noFill/>
        </p:spPr>
      </p:pic>
      <p:sp>
        <p:nvSpPr>
          <p:cNvPr id="98311" name="Text Box 7"/>
          <p:cNvSpPr txBox="1">
            <a:spLocks noChangeArrowheads="1"/>
          </p:cNvSpPr>
          <p:nvPr/>
        </p:nvSpPr>
        <p:spPr bwMode="auto">
          <a:xfrm>
            <a:off x="3059113" y="1844675"/>
            <a:ext cx="33131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3600" b="1">
                <a:solidFill>
                  <a:srgbClr val="FF0000"/>
                </a:solidFill>
              </a:rPr>
              <a:t>TAREA 4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313" y="404813"/>
            <a:ext cx="4032250" cy="777875"/>
          </a:xfrm>
          <a:prstGeom prst="rect">
            <a:avLst/>
          </a:prstGeom>
          <a:noFill/>
        </p:spPr>
      </p:pic>
      <p:sp>
        <p:nvSpPr>
          <p:cNvPr id="99334" name="Text Box 6"/>
          <p:cNvSpPr txBox="1">
            <a:spLocks noChangeArrowheads="1"/>
          </p:cNvSpPr>
          <p:nvPr/>
        </p:nvSpPr>
        <p:spPr bwMode="auto">
          <a:xfrm>
            <a:off x="755650" y="2492375"/>
            <a:ext cx="72009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>
                <a:hlinkClick r:id="rId3"/>
              </a:rPr>
              <a:t>FindTheBest </a:t>
            </a:r>
            <a:r>
              <a:rPr lang="es-ES"/>
              <a:t>, una web en la que puedes buscar un tipo de producto y lo puedes comparar con los mismos productos de la competencia, cosa que nos es muy útil cuando tenemos que comprar algo, y no tenemos demasiado tiempo para ir a mirar por Google o por las opiniones de </a:t>
            </a:r>
            <a:r>
              <a:rPr lang="es-ES">
                <a:hlinkClick r:id="rId4"/>
              </a:rPr>
              <a:t>Ciao </a:t>
            </a:r>
            <a:r>
              <a:rPr lang="es-ES"/>
              <a:t>, las cuales no son 100% fiables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smtClean="0"/>
          </a:p>
        </p:txBody>
      </p:sp>
      <p:sp>
        <p:nvSpPr>
          <p:cNvPr id="73731" name="2 Marcador de texto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s-ES" sz="4400" dirty="0" smtClean="0">
                <a:solidFill>
                  <a:srgbClr val="002060"/>
                </a:solidFill>
              </a:rPr>
              <a:t>Un cerebro cuyo espacio natural es el</a:t>
            </a:r>
          </a:p>
          <a:p>
            <a:pPr>
              <a:buFont typeface="Wingdings" pitchFamily="2" charset="2"/>
              <a:buNone/>
            </a:pPr>
            <a:r>
              <a:rPr lang="es-ES" sz="4400" dirty="0" smtClean="0">
                <a:solidFill>
                  <a:srgbClr val="002060"/>
                </a:solidFill>
              </a:rPr>
              <a:t> de la web 2.0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E5D022-894D-434B-A38D-77D20529C43D}" type="slidenum">
              <a:rPr lang="es-ES" smtClean="0"/>
              <a:pPr>
                <a:defRPr/>
              </a:pPr>
              <a:t>18</a:t>
            </a:fld>
            <a:endParaRPr lang="es-ES" dirty="0"/>
          </a:p>
        </p:txBody>
      </p:sp>
      <p:pic>
        <p:nvPicPr>
          <p:cNvPr id="73734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924300" y="1700213"/>
            <a:ext cx="5183188" cy="3744912"/>
          </a:xfrm>
          <a:noFill/>
        </p:spPr>
      </p:pic>
    </p:spTree>
    <p:extLst>
      <p:ext uri="{BB962C8B-B14F-4D97-AF65-F5344CB8AC3E}">
        <p14:creationId xmlns:p14="http://schemas.microsoft.com/office/powerpoint/2010/main" xmlns="" val="119014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b="1"/>
              <a:t>Tarea 1</a:t>
            </a:r>
          </a:p>
        </p:txBody>
      </p:sp>
      <p:sp>
        <p:nvSpPr>
          <p:cNvPr id="101379" name="AutoShape 3"/>
          <p:cNvSpPr>
            <a:spLocks noChangeArrowheads="1"/>
          </p:cNvSpPr>
          <p:nvPr/>
        </p:nvSpPr>
        <p:spPr bwMode="auto">
          <a:xfrm>
            <a:off x="539750" y="2133600"/>
            <a:ext cx="8064500" cy="324167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2400"/>
              <a:t>Ir A</a:t>
            </a:r>
            <a:r>
              <a:rPr lang="es-ES" sz="2400" b="1">
                <a:solidFill>
                  <a:srgbClr val="0066CC"/>
                </a:solidFill>
              </a:rPr>
              <a:t> Find The Best </a:t>
            </a:r>
            <a:r>
              <a:rPr lang="es-ES" sz="2400"/>
              <a:t>y hacer una comparativa </a:t>
            </a:r>
          </a:p>
          <a:p>
            <a:pPr algn="ctr"/>
            <a:r>
              <a:rPr lang="es-ES" sz="2400"/>
              <a:t>entre los dispositivos</a:t>
            </a:r>
          </a:p>
          <a:p>
            <a:pPr algn="ctr"/>
            <a:endParaRPr lang="es-ES" sz="2400"/>
          </a:p>
          <a:p>
            <a:pPr algn="ctr"/>
            <a:r>
              <a:rPr lang="es-ES" b="1"/>
              <a:t> Kindle Wi-Fi - Nook Wi-Fi </a:t>
            </a:r>
          </a:p>
          <a:p>
            <a:pPr algn="ctr"/>
            <a:r>
              <a:rPr lang="es-ES" b="1"/>
              <a:t> Sony Reader Touch PRS-600 - Cybook Opus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b="1"/>
              <a:t>Tarea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2636838"/>
            <a:ext cx="5976937" cy="3849687"/>
          </a:xfrm>
          <a:prstGeom prst="rect">
            <a:avLst/>
          </a:prstGeom>
          <a:noFill/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187450" y="1844675"/>
            <a:ext cx="70564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s-ES" b="1">
                <a:solidFill>
                  <a:schemeClr val="hlink"/>
                </a:solidFill>
              </a:rPr>
              <a:t>Buscar libros más vendidos  en España en 2010</a:t>
            </a:r>
          </a:p>
          <a:p>
            <a:pPr algn="ctr"/>
            <a:r>
              <a:rPr lang="es-ES"/>
              <a:t>y ver si existe una edición digital en LIBRANDA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AD867E-90D2-47C6-8724-598A3482770D}" type="slidenum">
              <a:rPr lang="es-ES"/>
              <a:pPr>
                <a:defRPr/>
              </a:pPr>
              <a:t>19</a:t>
            </a:fld>
            <a:endParaRPr lang="es-ES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48038" y="1700213"/>
            <a:ext cx="5076825" cy="4752975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es-ES" sz="2200" smtClean="0"/>
          </a:p>
          <a:p>
            <a:pPr algn="just" eaLnBrk="1" hangingPunct="1">
              <a:lnSpc>
                <a:spcPct val="80000"/>
              </a:lnSpc>
            </a:pPr>
            <a:r>
              <a:rPr lang="es-ES" sz="3200" smtClean="0"/>
              <a:t>Un conjunto de </a:t>
            </a:r>
            <a:r>
              <a:rPr lang="es-ES" sz="3200" b="1" smtClean="0">
                <a:solidFill>
                  <a:srgbClr val="FF0000"/>
                </a:solidFill>
              </a:rPr>
              <a:t>herramientas y recursos</a:t>
            </a:r>
            <a:r>
              <a:rPr lang="es-ES" sz="3200" smtClean="0">
                <a:solidFill>
                  <a:srgbClr val="A50021"/>
                </a:solidFill>
              </a:rPr>
              <a:t> </a:t>
            </a:r>
            <a:r>
              <a:rPr lang="es-ES" sz="3200" smtClean="0">
                <a:solidFill>
                  <a:srgbClr val="0099FF"/>
                </a:solidFill>
              </a:rPr>
              <a:t>que amplían las funciones de la Web tradicional</a:t>
            </a:r>
            <a:r>
              <a:rPr lang="es-ES" sz="3200" smtClean="0"/>
              <a:t> basándose en la misma filosofía: inteligencia colectiva y arquitectura de la participación.</a:t>
            </a:r>
          </a:p>
        </p:txBody>
      </p:sp>
      <p:sp>
        <p:nvSpPr>
          <p:cNvPr id="74756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s-ES"/>
          </a:p>
        </p:txBody>
      </p:sp>
      <p:pic>
        <p:nvPicPr>
          <p:cNvPr id="74757" name="Picture 6" descr="web2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627313" y="800100"/>
            <a:ext cx="3382962" cy="846138"/>
          </a:xfrm>
          <a:noFill/>
        </p:spPr>
      </p:pic>
      <p:pic>
        <p:nvPicPr>
          <p:cNvPr id="74758" name="Picture 10" descr="redes_sociale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163" y="2492375"/>
            <a:ext cx="2016125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Text Box 11"/>
          <p:cNvSpPr txBox="1">
            <a:spLocks noChangeArrowheads="1"/>
          </p:cNvSpPr>
          <p:nvPr/>
        </p:nvSpPr>
        <p:spPr bwMode="auto">
          <a:xfrm>
            <a:off x="576263" y="2133600"/>
            <a:ext cx="27003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1600" b="1">
                <a:solidFill>
                  <a:srgbClr val="FF0000"/>
                </a:solidFill>
              </a:rPr>
              <a:t>COMUNIDADES DE USUARIOS</a:t>
            </a:r>
          </a:p>
        </p:txBody>
      </p:sp>
      <p:pic>
        <p:nvPicPr>
          <p:cNvPr id="74760" name="Picture 13" descr="ma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0938" y="5265738"/>
            <a:ext cx="16922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1" name="Text Box 14"/>
          <p:cNvSpPr txBox="1">
            <a:spLocks noChangeArrowheads="1"/>
          </p:cNvSpPr>
          <p:nvPr/>
        </p:nvSpPr>
        <p:spPr bwMode="auto">
          <a:xfrm>
            <a:off x="431800" y="4833938"/>
            <a:ext cx="29892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1600" b="1">
                <a:solidFill>
                  <a:srgbClr val="FF0000"/>
                </a:solidFill>
              </a:rPr>
              <a:t>HERRAMIENTAS Y RECURSOS</a:t>
            </a:r>
          </a:p>
        </p:txBody>
      </p:sp>
      <p:sp>
        <p:nvSpPr>
          <p:cNvPr id="74762" name="Text Box 15"/>
          <p:cNvSpPr txBox="1">
            <a:spLocks noChangeArrowheads="1"/>
          </p:cNvSpPr>
          <p:nvPr/>
        </p:nvSpPr>
        <p:spPr bwMode="auto">
          <a:xfrm>
            <a:off x="1187450" y="3968750"/>
            <a:ext cx="1295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4800" b="1">
                <a:solidFill>
                  <a:srgbClr val="0099FF"/>
                </a:solidFill>
                <a:latin typeface="Arial Black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xmlns="" val="356469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1 Conector recto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b="1" smtClean="0">
                <a:solidFill>
                  <a:schemeClr val="tx1"/>
                </a:solidFill>
              </a:rPr>
              <a:t>Guías de recursos...</a:t>
            </a:r>
            <a:r>
              <a:rPr lang="es-ES" smtClean="0"/>
              <a:t> </a:t>
            </a:r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713" y="1628775"/>
            <a:ext cx="6121400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2916238" y="6442075"/>
            <a:ext cx="37433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000" b="1">
                <a:hlinkClick r:id="rId4"/>
              </a:rPr>
              <a:t>http://www.netvibes.com/universoebook#General</a:t>
            </a:r>
            <a:endParaRPr lang="es-ES" sz="1000" b="1"/>
          </a:p>
          <a:p>
            <a:pPr algn="ctr">
              <a:spcBef>
                <a:spcPct val="50000"/>
              </a:spcBef>
            </a:pPr>
            <a:endParaRPr lang="es-ES" sz="1000" b="1"/>
          </a:p>
        </p:txBody>
      </p:sp>
      <p:sp>
        <p:nvSpPr>
          <p:cNvPr id="6150" name="5 Marcador de pie de página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endParaRPr lang="es-E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D9D61656-6F6D-4DA0-A26D-6B59A6BC8699}" type="slidenum">
              <a:rPr lang="es-ES"/>
              <a:pPr>
                <a:defRPr/>
              </a:pPr>
              <a:t>20</a:t>
            </a:fld>
            <a:endParaRPr lang="es-ES"/>
          </a:p>
        </p:txBody>
      </p:sp>
      <p:sp>
        <p:nvSpPr>
          <p:cNvPr id="75779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 eaLnBrk="1" hangingPunct="1"/>
            <a:r>
              <a:rPr lang="es-ES" sz="4000" b="1" smtClean="0">
                <a:solidFill>
                  <a:srgbClr val="CC0000"/>
                </a:solidFill>
              </a:rPr>
              <a:t> </a:t>
            </a:r>
            <a:r>
              <a:rPr lang="es-ES" sz="4800" b="1" smtClean="0">
                <a:solidFill>
                  <a:srgbClr val="CC0000"/>
                </a:solidFill>
              </a:rPr>
              <a:t>Participar….</a:t>
            </a:r>
          </a:p>
        </p:txBody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>
              <a:buClr>
                <a:srgbClr val="CC0000"/>
              </a:buClr>
              <a:buFont typeface="Wingdings" pitchFamily="2" charset="2"/>
              <a:buChar char="v"/>
            </a:pPr>
            <a:endParaRPr lang="es-ES" sz="2400" smtClean="0"/>
          </a:p>
          <a:p>
            <a:pPr lvl="2" eaLnBrk="1" hangingPunct="1">
              <a:buClr>
                <a:srgbClr val="CC0000"/>
              </a:buClr>
              <a:buFont typeface="Wingdings" pitchFamily="2" charset="2"/>
              <a:buChar char="v"/>
            </a:pPr>
            <a:r>
              <a:rPr lang="es-ES" sz="3200" smtClean="0"/>
              <a:t>No sólo se quiere consultar, se quiere </a:t>
            </a:r>
            <a:r>
              <a:rPr lang="es-ES" sz="3200" b="1" smtClean="0">
                <a:solidFill>
                  <a:srgbClr val="0066FF"/>
                </a:solidFill>
              </a:rPr>
              <a:t>opinar, comunicar, crear..</a:t>
            </a:r>
          </a:p>
          <a:p>
            <a:pPr lvl="2" eaLnBrk="1" hangingPunct="1">
              <a:buClr>
                <a:srgbClr val="CC0000"/>
              </a:buClr>
              <a:buFont typeface="Wingdings" pitchFamily="2" charset="2"/>
              <a:buChar char="v"/>
            </a:pPr>
            <a:r>
              <a:rPr lang="es-ES" sz="3200" smtClean="0"/>
              <a:t>Se quiere conversar </a:t>
            </a:r>
            <a:r>
              <a:rPr lang="es-ES" sz="3200" b="1" smtClean="0">
                <a:solidFill>
                  <a:srgbClr val="002060"/>
                </a:solidFill>
              </a:rPr>
              <a:t>GLOBALMENTE</a:t>
            </a:r>
          </a:p>
          <a:p>
            <a:pPr lvl="2" eaLnBrk="1" hangingPunct="1">
              <a:buClr>
                <a:srgbClr val="CC0000"/>
              </a:buClr>
              <a:buFont typeface="Wingdings" pitchFamily="2" charset="2"/>
              <a:buChar char="v"/>
            </a:pPr>
            <a:r>
              <a:rPr lang="es-ES" sz="3200" smtClean="0"/>
              <a:t>No </a:t>
            </a:r>
            <a:r>
              <a:rPr lang="es-ES" sz="3200" b="1" smtClean="0">
                <a:solidFill>
                  <a:srgbClr val="0066FF"/>
                </a:solidFill>
              </a:rPr>
              <a:t>se quiere ser consumidor pasivo</a:t>
            </a:r>
            <a:r>
              <a:rPr lang="es-ES" sz="3200" smtClean="0">
                <a:solidFill>
                  <a:schemeClr val="accent2"/>
                </a:solidFill>
              </a:rPr>
              <a:t> </a:t>
            </a:r>
          </a:p>
          <a:p>
            <a:pPr lvl="2" eaLnBrk="1" hangingPunct="1">
              <a:buClr>
                <a:srgbClr val="CC0000"/>
              </a:buClr>
              <a:buFont typeface="Wingdings" pitchFamily="2" charset="2"/>
              <a:buChar char="v"/>
            </a:pPr>
            <a:r>
              <a:rPr lang="es-ES" sz="3200" b="1" smtClean="0">
                <a:solidFill>
                  <a:srgbClr val="0066FF"/>
                </a:solidFill>
              </a:rPr>
              <a:t>Cualquiera tiene algo que decir </a:t>
            </a:r>
          </a:p>
          <a:p>
            <a:pPr lvl="2" eaLnBrk="1" hangingPunct="1">
              <a:buClr>
                <a:srgbClr val="CC0000"/>
              </a:buClr>
              <a:buFont typeface="Wingdings" pitchFamily="2" charset="2"/>
              <a:buChar char="v"/>
            </a:pPr>
            <a:r>
              <a:rPr lang="es-ES" sz="3200" smtClean="0"/>
              <a:t>Se quiere tener a </a:t>
            </a:r>
            <a:r>
              <a:rPr lang="es-ES" sz="3200" b="1" smtClean="0">
                <a:solidFill>
                  <a:srgbClr val="0066FF"/>
                </a:solidFill>
              </a:rPr>
              <a:t>alguien que escuche</a:t>
            </a:r>
          </a:p>
          <a:p>
            <a:pPr eaLnBrk="1" hangingPunct="1">
              <a:buClr>
                <a:srgbClr val="CC0000"/>
              </a:buClr>
              <a:buFont typeface="Wingdings" pitchFamily="2" charset="2"/>
              <a:buNone/>
            </a:pPr>
            <a:endParaRPr lang="es-ES" b="1" smtClean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982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96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96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96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96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96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1 Título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endParaRPr lang="es-ES" smtClean="0"/>
          </a:p>
        </p:txBody>
      </p:sp>
      <p:sp>
        <p:nvSpPr>
          <p:cNvPr id="76803" name="2 Marcador de contenido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s-ES" sz="4800" smtClean="0">
                <a:solidFill>
                  <a:srgbClr val="002060"/>
                </a:solidFill>
              </a:rPr>
              <a:t>Si la web 2.0 es el </a:t>
            </a:r>
            <a:r>
              <a:rPr lang="es-ES" sz="4800" smtClean="0">
                <a:solidFill>
                  <a:srgbClr val="C00000"/>
                </a:solidFill>
              </a:rPr>
              <a:t>espacio</a:t>
            </a:r>
            <a:r>
              <a:rPr lang="es-ES" sz="4800" smtClean="0">
                <a:solidFill>
                  <a:srgbClr val="002060"/>
                </a:solidFill>
              </a:rPr>
              <a:t>, la biblioteca 2.0 es el </a:t>
            </a:r>
            <a:r>
              <a:rPr lang="es-ES" sz="4800" smtClean="0">
                <a:solidFill>
                  <a:srgbClr val="C00000"/>
                </a:solidFill>
              </a:rPr>
              <a:t>servicio</a:t>
            </a:r>
            <a:r>
              <a:rPr lang="es-ES" sz="4800" smtClean="0">
                <a:solidFill>
                  <a:srgbClr val="002060"/>
                </a:solidFill>
              </a:rPr>
              <a:t>, no puede existir el primero sin el segundo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50F25E4C-17C2-43EC-94A7-3C1A6E008999}" type="slidenum">
              <a:rPr lang="es-ES" smtClean="0"/>
              <a:pPr>
                <a:defRPr/>
              </a:pPr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93127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5766CF-D151-4DEC-892F-E9682576B879}" type="slidenum">
              <a:rPr lang="es-ES"/>
              <a:pPr>
                <a:defRPr/>
              </a:pPr>
              <a:t>22</a:t>
            </a:fld>
            <a:endParaRPr lang="es-ES"/>
          </a:p>
        </p:txBody>
      </p:sp>
      <p:sp>
        <p:nvSpPr>
          <p:cNvPr id="778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ES" b="1" smtClean="0">
                <a:solidFill>
                  <a:srgbClr val="A50021"/>
                </a:solidFill>
              </a:rPr>
              <a:t>BIBLIOTECA 2.0</a:t>
            </a:r>
          </a:p>
        </p:txBody>
      </p:sp>
      <p:sp>
        <p:nvSpPr>
          <p:cNvPr id="7168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19263"/>
            <a:ext cx="7283450" cy="4986337"/>
          </a:xfrm>
        </p:spPr>
        <p:txBody>
          <a:bodyPr/>
          <a:lstStyle/>
          <a:p>
            <a:pPr algn="just" eaLnBrk="1" hangingPunct="1"/>
            <a:r>
              <a:rPr lang="es-ES" sz="2200" b="1" smtClean="0">
                <a:solidFill>
                  <a:srgbClr val="0066FF"/>
                </a:solidFill>
              </a:rPr>
              <a:t>Aplicación de las tecnologías y la filosofía de la web 2.0 a las colecciones y los servicios bibliotecarios</a:t>
            </a:r>
            <a:r>
              <a:rPr lang="es-ES" sz="2200" smtClean="0"/>
              <a:t>, tanto en un entorno virtual como real </a:t>
            </a:r>
          </a:p>
          <a:p>
            <a:pPr algn="just" eaLnBrk="1" hangingPunct="1"/>
            <a:endParaRPr lang="es-ES" sz="2200" smtClean="0"/>
          </a:p>
          <a:p>
            <a:pPr algn="just" eaLnBrk="1" hangingPunct="1"/>
            <a:r>
              <a:rPr lang="es-ES" sz="2200" smtClean="0"/>
              <a:t>Biblioteca 2.0, un nuevo entorno apoyado en la tecnología, donde los </a:t>
            </a:r>
            <a:r>
              <a:rPr lang="es-ES" sz="2200" b="1" smtClean="0">
                <a:solidFill>
                  <a:srgbClr val="A50021"/>
                </a:solidFill>
              </a:rPr>
              <a:t>servicios son más participativos</a:t>
            </a:r>
            <a:r>
              <a:rPr lang="es-ES" sz="2200" b="1" smtClean="0"/>
              <a:t>,</a:t>
            </a:r>
            <a:r>
              <a:rPr lang="es-ES" sz="2200" smtClean="0"/>
              <a:t> se busca la colaboración de los usuarios y se abren nuevas vías para ganarse la autoridad y la reputación. </a:t>
            </a:r>
          </a:p>
          <a:p>
            <a:pPr eaLnBrk="1" hangingPunct="1"/>
            <a:endParaRPr lang="es-ES" sz="2200" smtClean="0"/>
          </a:p>
        </p:txBody>
      </p:sp>
      <p:pic>
        <p:nvPicPr>
          <p:cNvPr id="77829" name="Picture 4" descr="Logo_Biblioteca2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484438" y="5300663"/>
            <a:ext cx="4572000" cy="960437"/>
          </a:xfrm>
          <a:noFill/>
        </p:spPr>
      </p:pic>
    </p:spTree>
    <p:extLst>
      <p:ext uri="{BB962C8B-B14F-4D97-AF65-F5344CB8AC3E}">
        <p14:creationId xmlns:p14="http://schemas.microsoft.com/office/powerpoint/2010/main" xmlns="" val="89558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16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BIBLIOTECA 2.0 CARACTERÍSTICAS</a:t>
            </a:r>
          </a:p>
        </p:txBody>
      </p:sp>
      <p:sp>
        <p:nvSpPr>
          <p:cNvPr id="78851" name="7 Marcador de contenido"/>
          <p:cNvSpPr>
            <a:spLocks noGrp="1"/>
          </p:cNvSpPr>
          <p:nvPr>
            <p:ph sz="quarter" idx="1"/>
          </p:nvPr>
        </p:nvSpPr>
        <p:spPr>
          <a:xfrm>
            <a:off x="609600" y="1589088"/>
            <a:ext cx="3886200" cy="4572000"/>
          </a:xfrm>
        </p:spPr>
        <p:txBody>
          <a:bodyPr/>
          <a:lstStyle/>
          <a:p>
            <a:endParaRPr lang="es-ES" smtClean="0">
              <a:solidFill>
                <a:srgbClr val="002060"/>
              </a:solidFill>
            </a:endParaRPr>
          </a:p>
          <a:p>
            <a:r>
              <a:rPr lang="es-ES" smtClean="0">
                <a:solidFill>
                  <a:srgbClr val="002060"/>
                </a:solidFill>
              </a:rPr>
              <a:t>El centro de atención migra de la colección actual, física o virtual, hacia la integración </a:t>
            </a:r>
            <a:r>
              <a:rPr lang="es-ES" smtClean="0">
                <a:solidFill>
                  <a:srgbClr val="C00000"/>
                </a:solidFill>
              </a:rPr>
              <a:t>bidireccional y en red </a:t>
            </a:r>
            <a:r>
              <a:rPr lang="es-ES" smtClean="0">
                <a:solidFill>
                  <a:srgbClr val="002060"/>
                </a:solidFill>
              </a:rPr>
              <a:t>con el usuario. 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5F61C0F1-D8A6-45F5-8DC8-6BE2BF05BE7D}" type="slidenum">
              <a:rPr lang="es-ES" smtClean="0"/>
              <a:pPr>
                <a:defRPr/>
              </a:pPr>
              <a:t>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pic>
        <p:nvPicPr>
          <p:cNvPr id="78854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338763" y="1589088"/>
            <a:ext cx="2898775" cy="4572000"/>
          </a:xfrm>
          <a:noFill/>
        </p:spPr>
      </p:pic>
    </p:spTree>
    <p:extLst>
      <p:ext uri="{BB962C8B-B14F-4D97-AF65-F5344CB8AC3E}">
        <p14:creationId xmlns:p14="http://schemas.microsoft.com/office/powerpoint/2010/main" xmlns="" val="57697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8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mtClean="0"/>
              <a:t>BIBLIOTECA 2.0 CARACTERÍSTICAS</a:t>
            </a:r>
          </a:p>
        </p:txBody>
      </p:sp>
      <p:sp>
        <p:nvSpPr>
          <p:cNvPr id="79875" name="2 Marcador de contenido"/>
          <p:cNvSpPr>
            <a:spLocks noGrp="1"/>
          </p:cNvSpPr>
          <p:nvPr>
            <p:ph sz="quarter" idx="1"/>
          </p:nvPr>
        </p:nvSpPr>
        <p:spPr>
          <a:xfrm>
            <a:off x="609600" y="1589088"/>
            <a:ext cx="3886200" cy="4572000"/>
          </a:xfrm>
        </p:spPr>
        <p:txBody>
          <a:bodyPr/>
          <a:lstStyle/>
          <a:p>
            <a:endParaRPr lang="es-ES" smtClean="0">
              <a:solidFill>
                <a:srgbClr val="002060"/>
              </a:solidFill>
            </a:endParaRPr>
          </a:p>
          <a:p>
            <a:r>
              <a:rPr lang="es-ES" smtClean="0">
                <a:solidFill>
                  <a:srgbClr val="002060"/>
                </a:solidFill>
              </a:rPr>
              <a:t>Importancia de la </a:t>
            </a:r>
            <a:r>
              <a:rPr lang="es-ES" sz="3600" smtClean="0">
                <a:solidFill>
                  <a:srgbClr val="C00000"/>
                </a:solidFill>
              </a:rPr>
              <a:t>disponibilidad</a:t>
            </a:r>
            <a:r>
              <a:rPr lang="es-ES" smtClean="0">
                <a:solidFill>
                  <a:srgbClr val="002060"/>
                </a:solidFill>
              </a:rPr>
              <a:t> de información a través de conexiones, redes e intercambios</a:t>
            </a:r>
          </a:p>
          <a:p>
            <a:endParaRPr lang="es-ES" smtClean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08A37BE5-40DE-49A3-B3C7-43C44368AFDC}" type="slidenum">
              <a:rPr lang="es-ES" smtClean="0"/>
              <a:pPr>
                <a:defRPr/>
              </a:pPr>
              <a:t>24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pic>
        <p:nvPicPr>
          <p:cNvPr id="7987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932363" y="2036763"/>
            <a:ext cx="3284537" cy="3252787"/>
          </a:xfrm>
          <a:noFill/>
        </p:spPr>
      </p:pic>
    </p:spTree>
    <p:extLst>
      <p:ext uri="{BB962C8B-B14F-4D97-AF65-F5344CB8AC3E}">
        <p14:creationId xmlns:p14="http://schemas.microsoft.com/office/powerpoint/2010/main" xmlns="" val="133734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BIBLIOTECA 2.0 CARACTERÍSTICAS</a:t>
            </a:r>
          </a:p>
        </p:txBody>
      </p:sp>
      <p:sp>
        <p:nvSpPr>
          <p:cNvPr id="80899" name="7 Marcador de contenido"/>
          <p:cNvSpPr>
            <a:spLocks noGrp="1"/>
          </p:cNvSpPr>
          <p:nvPr>
            <p:ph sz="quarter" idx="1"/>
          </p:nvPr>
        </p:nvSpPr>
        <p:spPr>
          <a:xfrm>
            <a:off x="609600" y="1589088"/>
            <a:ext cx="3886200" cy="4572000"/>
          </a:xfrm>
        </p:spPr>
        <p:txBody>
          <a:bodyPr/>
          <a:lstStyle/>
          <a:p>
            <a:r>
              <a:rPr lang="es-ES" smtClean="0">
                <a:solidFill>
                  <a:srgbClr val="002060"/>
                </a:solidFill>
              </a:rPr>
              <a:t>El bibliotecario y el usuario se integran y </a:t>
            </a:r>
            <a:r>
              <a:rPr lang="es-ES" sz="3200" smtClean="0">
                <a:solidFill>
                  <a:srgbClr val="C00000"/>
                </a:solidFill>
              </a:rPr>
              <a:t>colaboran en el desarrollo de la “colección</a:t>
            </a:r>
            <a:r>
              <a:rPr lang="es-ES" smtClean="0">
                <a:solidFill>
                  <a:srgbClr val="002060"/>
                </a:solidFill>
              </a:rPr>
              <a:t>”, de la información y del conocimiento. 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FD28A5B3-5E88-4672-B7CA-D84BE68CC7FC}" type="slidenum">
              <a:rPr lang="es-ES" smtClean="0"/>
              <a:pPr>
                <a:defRPr/>
              </a:pPr>
              <a:t>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pic>
        <p:nvPicPr>
          <p:cNvPr id="80902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708400" y="2636838"/>
            <a:ext cx="5214938" cy="2317750"/>
          </a:xfrm>
          <a:noFill/>
        </p:spPr>
      </p:pic>
    </p:spTree>
    <p:extLst>
      <p:ext uri="{BB962C8B-B14F-4D97-AF65-F5344CB8AC3E}">
        <p14:creationId xmlns:p14="http://schemas.microsoft.com/office/powerpoint/2010/main" xmlns="" val="218348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mtClean="0"/>
              <a:t>BIBLIOTECA 2.0 CARACTERÍSTICAS</a:t>
            </a:r>
          </a:p>
        </p:txBody>
      </p:sp>
      <p:sp>
        <p:nvSpPr>
          <p:cNvPr id="81923" name="2 Marcador de contenido"/>
          <p:cNvSpPr>
            <a:spLocks noGrp="1"/>
          </p:cNvSpPr>
          <p:nvPr>
            <p:ph sz="quarter" idx="1"/>
          </p:nvPr>
        </p:nvSpPr>
        <p:spPr>
          <a:xfrm>
            <a:off x="609600" y="1589088"/>
            <a:ext cx="3886200" cy="4572000"/>
          </a:xfrm>
        </p:spPr>
        <p:txBody>
          <a:bodyPr/>
          <a:lstStyle/>
          <a:p>
            <a:r>
              <a:rPr lang="es-ES" smtClean="0">
                <a:solidFill>
                  <a:srgbClr val="002060"/>
                </a:solidFill>
              </a:rPr>
              <a:t>La información </a:t>
            </a:r>
            <a:r>
              <a:rPr lang="es-ES" sz="3600" smtClean="0">
                <a:solidFill>
                  <a:srgbClr val="C00000"/>
                </a:solidFill>
              </a:rPr>
              <a:t>fluye</a:t>
            </a:r>
            <a:r>
              <a:rPr lang="es-ES" smtClean="0">
                <a:solidFill>
                  <a:srgbClr val="002060"/>
                </a:solidFill>
              </a:rPr>
              <a:t> en todas direcciones por dentro y fuera de la biblioteca, traspasa, conecta y enreda con todo el mundo, con todo el conocimiento.</a:t>
            </a:r>
          </a:p>
          <a:p>
            <a:endParaRPr lang="es-ES" smtClean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0F9EF714-7257-439E-898F-7BDFBE78FF64}" type="slidenum">
              <a:rPr lang="es-ES" smtClean="0"/>
              <a:pPr>
                <a:defRPr/>
              </a:pPr>
              <a:t>26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pic>
        <p:nvPicPr>
          <p:cNvPr id="819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97400" y="1844675"/>
            <a:ext cx="4343400" cy="3313113"/>
          </a:xfrm>
          <a:noFill/>
        </p:spPr>
      </p:pic>
    </p:spTree>
    <p:extLst>
      <p:ext uri="{BB962C8B-B14F-4D97-AF65-F5344CB8AC3E}">
        <p14:creationId xmlns:p14="http://schemas.microsoft.com/office/powerpoint/2010/main" xmlns="" val="349565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BIBLIOTECA 2.0 CARACTERÍSTICAS</a:t>
            </a:r>
          </a:p>
        </p:txBody>
      </p:sp>
      <p:sp>
        <p:nvSpPr>
          <p:cNvPr id="82947" name="7 Marcador de contenido"/>
          <p:cNvSpPr>
            <a:spLocks noGrp="1"/>
          </p:cNvSpPr>
          <p:nvPr>
            <p:ph sz="quarter" idx="1"/>
          </p:nvPr>
        </p:nvSpPr>
        <p:spPr>
          <a:xfrm>
            <a:off x="609600" y="1589088"/>
            <a:ext cx="3886200" cy="45720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s-ES" smtClean="0"/>
          </a:p>
          <a:p>
            <a:r>
              <a:rPr lang="es-ES" sz="4000" smtClean="0">
                <a:solidFill>
                  <a:srgbClr val="002060"/>
                </a:solidFill>
              </a:rPr>
              <a:t>Responde a las necesidades e intereses de los nuevos usuarios </a:t>
            </a:r>
          </a:p>
          <a:p>
            <a:pPr>
              <a:buFont typeface="Wingdings" pitchFamily="2" charset="2"/>
              <a:buNone/>
            </a:pPr>
            <a:endParaRPr lang="es-ES" smtClean="0"/>
          </a:p>
          <a:p>
            <a:endParaRPr lang="es-ES" smtClean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9BD760B2-53DE-4611-9632-881611BEAFDD}" type="slidenum">
              <a:rPr lang="es-ES" smtClean="0"/>
              <a:pPr>
                <a:defRPr/>
              </a:pPr>
              <a:t>27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pic>
        <p:nvPicPr>
          <p:cNvPr id="82950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284663" y="2205038"/>
            <a:ext cx="4719637" cy="2519362"/>
          </a:xfrm>
          <a:noFill/>
        </p:spPr>
      </p:pic>
    </p:spTree>
    <p:extLst>
      <p:ext uri="{BB962C8B-B14F-4D97-AF65-F5344CB8AC3E}">
        <p14:creationId xmlns:p14="http://schemas.microsoft.com/office/powerpoint/2010/main" xmlns="" val="301773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BIBLIOTECA 2.0 CARACTERÍSTICAS</a:t>
            </a:r>
          </a:p>
        </p:txBody>
      </p:sp>
      <p:sp>
        <p:nvSpPr>
          <p:cNvPr id="83971" name="7 Marcador de contenido"/>
          <p:cNvSpPr>
            <a:spLocks noGrp="1"/>
          </p:cNvSpPr>
          <p:nvPr>
            <p:ph sz="quarter" idx="1"/>
          </p:nvPr>
        </p:nvSpPr>
        <p:spPr>
          <a:xfrm>
            <a:off x="609600" y="1589088"/>
            <a:ext cx="3886200" cy="45720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s-ES" smtClean="0"/>
          </a:p>
          <a:p>
            <a:pPr>
              <a:buFont typeface="Wingdings" pitchFamily="2" charset="2"/>
              <a:buNone/>
            </a:pPr>
            <a:endParaRPr lang="es-ES" smtClean="0"/>
          </a:p>
          <a:p>
            <a:r>
              <a:rPr lang="es-ES" sz="3200" smtClean="0">
                <a:solidFill>
                  <a:srgbClr val="002060"/>
                </a:solidFill>
              </a:rPr>
              <a:t>Extiende la colección y optimiza los servicios</a:t>
            </a:r>
          </a:p>
          <a:p>
            <a:pPr>
              <a:buFont typeface="Wingdings" pitchFamily="2" charset="2"/>
              <a:buNone/>
            </a:pPr>
            <a:endParaRPr lang="es-ES" smtClean="0"/>
          </a:p>
          <a:p>
            <a:endParaRPr lang="es-ES" smtClean="0"/>
          </a:p>
          <a:p>
            <a:endParaRPr lang="es-ES" smtClean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25C0D15C-59E5-4B54-ACC0-7456C58867EB}" type="slidenum">
              <a:rPr lang="es-ES" smtClean="0"/>
              <a:pPr>
                <a:defRPr/>
              </a:pPr>
              <a:t>28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pic>
        <p:nvPicPr>
          <p:cNvPr id="83974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845050" y="2119313"/>
            <a:ext cx="3886200" cy="3511550"/>
          </a:xfrm>
          <a:noFill/>
        </p:spPr>
      </p:pic>
    </p:spTree>
    <p:extLst>
      <p:ext uri="{BB962C8B-B14F-4D97-AF65-F5344CB8AC3E}">
        <p14:creationId xmlns:p14="http://schemas.microsoft.com/office/powerpoint/2010/main" xmlns="" val="124031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BIBLIOTECA 2.0 CARACTERÍSTICAS</a:t>
            </a:r>
          </a:p>
        </p:txBody>
      </p:sp>
      <p:sp>
        <p:nvSpPr>
          <p:cNvPr id="84995" name="7 Marcador de contenido"/>
          <p:cNvSpPr>
            <a:spLocks noGrp="1"/>
          </p:cNvSpPr>
          <p:nvPr>
            <p:ph sz="quarter" idx="1"/>
          </p:nvPr>
        </p:nvSpPr>
        <p:spPr>
          <a:xfrm>
            <a:off x="609600" y="1589088"/>
            <a:ext cx="3886200" cy="4572000"/>
          </a:xfrm>
        </p:spPr>
        <p:txBody>
          <a:bodyPr/>
          <a:lstStyle/>
          <a:p>
            <a:endParaRPr lang="es-ES" smtClean="0"/>
          </a:p>
          <a:p>
            <a:endParaRPr lang="es-ES" smtClean="0"/>
          </a:p>
          <a:p>
            <a:r>
              <a:rPr lang="es-ES" smtClean="0">
                <a:solidFill>
                  <a:srgbClr val="002060"/>
                </a:solidFill>
              </a:rPr>
              <a:t>Otorga visibilidad y posicionamiento</a:t>
            </a:r>
          </a:p>
          <a:p>
            <a:pPr>
              <a:buFont typeface="Wingdings" pitchFamily="2" charset="2"/>
              <a:buNone/>
            </a:pPr>
            <a:endParaRPr lang="es-ES" smtClean="0"/>
          </a:p>
          <a:p>
            <a:endParaRPr lang="es-ES" smtClean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A23E66FA-7DD8-463A-8667-D71098F0CFF5}" type="slidenum">
              <a:rPr lang="es-ES" smtClean="0"/>
              <a:pPr>
                <a:defRPr/>
              </a:pPr>
              <a:t>29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pic>
        <p:nvPicPr>
          <p:cNvPr id="8499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284663" y="2349500"/>
            <a:ext cx="4706937" cy="2352675"/>
          </a:xfrm>
          <a:noFill/>
        </p:spPr>
      </p:pic>
    </p:spTree>
    <p:extLst>
      <p:ext uri="{BB962C8B-B14F-4D97-AF65-F5344CB8AC3E}">
        <p14:creationId xmlns:p14="http://schemas.microsoft.com/office/powerpoint/2010/main" xmlns="" val="30247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1 Conector recto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779838" y="476250"/>
            <a:ext cx="5184775" cy="603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000" b="1"/>
              <a:t>Alonso Arévalo, Julio, and José Antonio Cordón García. "El Libro Electrónico Ha Llegado a Las Bibliotecas… Y Viene Para Quedarse." </a:t>
            </a:r>
            <a:r>
              <a:rPr lang="es-ES" sz="1000" b="1">
                <a:solidFill>
                  <a:srgbClr val="CC3300"/>
                </a:solidFill>
              </a:rPr>
              <a:t>Mi Biblioteca</a:t>
            </a:r>
            <a:r>
              <a:rPr lang="es-ES" sz="1000" b="1" i="1"/>
              <a:t> </a:t>
            </a:r>
            <a:r>
              <a:rPr lang="es-ES" sz="1000" b="1"/>
              <a:t> 23 (2010)</a:t>
            </a:r>
          </a:p>
          <a:p>
            <a:endParaRPr lang="es-ES" sz="1000" b="1"/>
          </a:p>
          <a:p>
            <a:r>
              <a:rPr lang="es-ES" sz="1000" b="1"/>
              <a:t>Alonso-Arévalo, Julio, and José Antonio Cordón Garcia. "El Libro Electrónico Y Los DRM." </a:t>
            </a:r>
            <a:r>
              <a:rPr lang="es-ES" sz="1000" b="1" i="1">
                <a:solidFill>
                  <a:srgbClr val="CC3300"/>
                </a:solidFill>
              </a:rPr>
              <a:t>ThinkEPI</a:t>
            </a:r>
            <a:r>
              <a:rPr lang="es-ES" sz="1000" b="1" i="1"/>
              <a:t> </a:t>
            </a:r>
            <a:r>
              <a:rPr lang="es-ES" sz="1000" b="1"/>
              <a:t>  (2010). </a:t>
            </a:r>
            <a:r>
              <a:rPr lang="es-ES" sz="1000" b="1">
                <a:hlinkClick r:id="rId3"/>
              </a:rPr>
              <a:t>http://www.thinkepi.net/libro-electronico-drm</a:t>
            </a:r>
            <a:endParaRPr lang="es-ES" sz="1000" b="1"/>
          </a:p>
          <a:p>
            <a:endParaRPr lang="es-ES" sz="1000" b="1"/>
          </a:p>
          <a:p>
            <a:r>
              <a:rPr lang="es-ES" sz="1000" b="1"/>
              <a:t>Alonso-Arévalo, Julio, and José Antonio  Cordón García. "El Libro Electrónico En El Ecosistema De Información." </a:t>
            </a:r>
            <a:r>
              <a:rPr lang="es-ES" sz="1000" b="1" i="1">
                <a:solidFill>
                  <a:srgbClr val="CC3300"/>
                </a:solidFill>
              </a:rPr>
              <a:t>Ciencias de la Información</a:t>
            </a:r>
            <a:r>
              <a:rPr lang="es-ES" sz="1000" b="1" i="1"/>
              <a:t> </a:t>
            </a:r>
            <a:r>
              <a:rPr lang="es-ES" sz="1000" b="1"/>
              <a:t>41 2 (2010): 58 - 68. </a:t>
            </a:r>
            <a:r>
              <a:rPr lang="es-ES" sz="1000" b="1">
                <a:hlinkClick r:id="rId4"/>
              </a:rPr>
              <a:t>http://eprints.rclis.org/19030/1/Libro_electronico_(Ciencais_de_la_Informaci%C3%B3n).pdf</a:t>
            </a:r>
            <a:endParaRPr lang="es-ES" sz="1000" b="1"/>
          </a:p>
          <a:p>
            <a:endParaRPr lang="es-ES" sz="1000" b="1"/>
          </a:p>
          <a:p>
            <a:r>
              <a:rPr lang="es-ES" sz="1000" b="1"/>
              <a:t>Cordón Garcia, José Antonio, and Julio Alonso Arévalo. "Los Libros Electrónicos: Nuevas Formas De Edición Y Nuevos Modos De Lectura." </a:t>
            </a:r>
            <a:r>
              <a:rPr lang="es-ES" sz="1000" b="1" i="1">
                <a:solidFill>
                  <a:srgbClr val="CC3300"/>
                </a:solidFill>
              </a:rPr>
              <a:t>Revista UNE</a:t>
            </a:r>
            <a:r>
              <a:rPr lang="es-ES" sz="1000" b="1" i="1"/>
              <a:t> </a:t>
            </a:r>
            <a:r>
              <a:rPr lang="es-ES" sz="1000" b="1"/>
              <a:t>20  (2010): 21-23. </a:t>
            </a:r>
            <a:r>
              <a:rPr lang="es-ES" sz="1000" b="1">
                <a:hlinkClick r:id="rId5"/>
              </a:rPr>
              <a:t>http://eprints.rclis.org/18198/1/UnelibrosPrimavera2010-articulo.pdf</a:t>
            </a:r>
            <a:endParaRPr lang="es-ES" sz="1000" b="1"/>
          </a:p>
          <a:p>
            <a:endParaRPr lang="es-ES" sz="1000" b="1"/>
          </a:p>
          <a:p>
            <a:r>
              <a:rPr lang="es-ES" sz="1000" b="1"/>
              <a:t>Cordón García, José Antonio , and Julio  Alonso Arévalo. "Las Políticas De Adquisición De Libros Electrónicos En Bibliotecas: Licencias, Usos Y Derechos De Autor." </a:t>
            </a:r>
            <a:r>
              <a:rPr lang="es-ES" sz="1000" b="1" i="1">
                <a:solidFill>
                  <a:srgbClr val="CC3300"/>
                </a:solidFill>
              </a:rPr>
              <a:t>Congreso Nacional de Bibliotecas Públicas</a:t>
            </a:r>
            <a:r>
              <a:rPr lang="es-ES" sz="1000" b="1" i="1"/>
              <a:t> </a:t>
            </a:r>
            <a:r>
              <a:rPr lang="es-ES" sz="1000" b="1"/>
              <a:t>5  (2010)</a:t>
            </a:r>
          </a:p>
          <a:p>
            <a:endParaRPr lang="es-ES" sz="1000" b="1"/>
          </a:p>
          <a:p>
            <a:r>
              <a:rPr lang="es-ES" sz="1000" b="1"/>
              <a:t>Cordon Garcia, Jose Antonio, Julio Alonso Arevalo, and Helena Martin Rodero. "The Emergence of Electronic Books Publishing in Spain." </a:t>
            </a:r>
            <a:r>
              <a:rPr lang="es-ES" sz="1000" b="1" i="1">
                <a:solidFill>
                  <a:srgbClr val="CC3300"/>
                </a:solidFill>
              </a:rPr>
              <a:t>Library Hi Tech</a:t>
            </a:r>
            <a:r>
              <a:rPr lang="es-ES" sz="1000" b="1" i="1"/>
              <a:t> </a:t>
            </a:r>
            <a:r>
              <a:rPr lang="es-ES" sz="1000" b="1"/>
              <a:t>28 3 (2010). </a:t>
            </a:r>
            <a:r>
              <a:rPr lang="es-ES" sz="1000" b="1">
                <a:hlinkClick r:id="rId6"/>
              </a:rPr>
              <a:t>http://www.emeraldinsight.com/journals.htm?issn=0737-8831&amp;volume=28&amp;issue=3</a:t>
            </a:r>
            <a:endParaRPr lang="es-ES" sz="1000" b="1"/>
          </a:p>
          <a:p>
            <a:endParaRPr lang="es-ES" sz="1000" b="1"/>
          </a:p>
          <a:p>
            <a:r>
              <a:rPr lang="es-ES" sz="1000" b="1"/>
              <a:t>Cordón Garcia, José Antonio, Raquel Gómez Díaz, and Julio Alonso Arévalo. "Sobre La (Im)Posibilidad De Leer a Tolstói: Redes P2p, Visibilidad Y Disponibilidad De Libros Electrónicos." </a:t>
            </a:r>
            <a:r>
              <a:rPr lang="es-ES" sz="1000" b="1" i="1">
                <a:solidFill>
                  <a:srgbClr val="CC3300"/>
                </a:solidFill>
              </a:rPr>
              <a:t>Mundos digitales</a:t>
            </a:r>
            <a:r>
              <a:rPr lang="es-ES" sz="1000" b="1" i="1"/>
              <a:t>: espacio de lectura, lugares de creación (Peñaranda de Bracamonte 15-17 de septiembre de 2010) </a:t>
            </a:r>
            <a:r>
              <a:rPr lang="es-ES" sz="1000" b="1"/>
              <a:t>  (2010)</a:t>
            </a:r>
          </a:p>
          <a:p>
            <a:endParaRPr lang="es-ES" sz="1000" b="1"/>
          </a:p>
          <a:p>
            <a:r>
              <a:rPr lang="es-ES" sz="1000" b="1"/>
              <a:t>Cordón, José Antonio. "Los Libros Electrónicos: Una Realidad Emergente." </a:t>
            </a:r>
            <a:r>
              <a:rPr lang="es-ES" sz="1000" b="1" i="1">
                <a:solidFill>
                  <a:srgbClr val="CC3300"/>
                </a:solidFill>
              </a:rPr>
              <a:t>Anuario ThinkEPI</a:t>
            </a:r>
            <a:r>
              <a:rPr lang="es-ES" sz="1000" b="1" i="1"/>
              <a:t> </a:t>
            </a:r>
            <a:r>
              <a:rPr lang="es-ES" sz="1000" b="1"/>
              <a:t>  (2010). </a:t>
            </a:r>
            <a:r>
              <a:rPr lang="es-ES" sz="1000" b="1">
                <a:hlinkClick r:id="rId7"/>
              </a:rPr>
              <a:t>http://www.thinkepi.net/libros-electronicos-realidad-emergente</a:t>
            </a:r>
            <a:endParaRPr lang="es-ES" sz="1000" b="1"/>
          </a:p>
          <a:p>
            <a:endParaRPr lang="es-ES" sz="1000" b="1"/>
          </a:p>
          <a:p>
            <a:r>
              <a:rPr lang="es-ES" sz="1000" b="1"/>
              <a:t>Cordón-Garcia, José Antonio, Julio Alonso-Arévalo, and Helena Martín-Rodero. "Los Libros Electrónicos: La Tercera Ola De La Revolución Digital." </a:t>
            </a:r>
            <a:r>
              <a:rPr lang="es-ES" sz="1000" b="1" i="1">
                <a:solidFill>
                  <a:srgbClr val="CC3300"/>
                </a:solidFill>
              </a:rPr>
              <a:t>Anales de Documentación</a:t>
            </a:r>
            <a:r>
              <a:rPr lang="es-ES" sz="1000" b="1" i="1"/>
              <a:t> </a:t>
            </a:r>
            <a:r>
              <a:rPr lang="es-ES" sz="1000" b="1"/>
              <a:t>13  (2010): 53-80. </a:t>
            </a:r>
            <a:r>
              <a:rPr lang="es-ES" sz="1000" b="1">
                <a:hlinkClick r:id="rId8"/>
              </a:rPr>
              <a:t>http://revistas.um.es/analesdoc/article/viewFile/106991/101681</a:t>
            </a:r>
            <a:endParaRPr lang="es-ES" sz="1000" b="1"/>
          </a:p>
          <a:p>
            <a:endParaRPr lang="es-ES" sz="1000" b="1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395288" y="476250"/>
            <a:ext cx="2303462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s-ES" b="1">
                <a:solidFill>
                  <a:srgbClr val="669900"/>
                </a:solidFill>
              </a:rPr>
              <a:t>Publicaciones e investigación</a:t>
            </a:r>
          </a:p>
          <a:p>
            <a:pPr>
              <a:spcBef>
                <a:spcPct val="50000"/>
              </a:spcBef>
            </a:pPr>
            <a:endParaRPr lang="es-ES" b="1">
              <a:solidFill>
                <a:srgbClr val="669900"/>
              </a:solidFill>
            </a:endParaRPr>
          </a:p>
        </p:txBody>
      </p:sp>
      <p:pic>
        <p:nvPicPr>
          <p:cNvPr id="7173" name="Picture 6" descr="Gutenber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0825" y="1268413"/>
            <a:ext cx="333375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BIBLIOTECA 2.0 CARACTERÍSTICAS</a:t>
            </a:r>
          </a:p>
        </p:txBody>
      </p:sp>
      <p:sp>
        <p:nvSpPr>
          <p:cNvPr id="86019" name="7 Marcador de contenido"/>
          <p:cNvSpPr>
            <a:spLocks noGrp="1"/>
          </p:cNvSpPr>
          <p:nvPr>
            <p:ph sz="quarter" idx="1"/>
          </p:nvPr>
        </p:nvSpPr>
        <p:spPr>
          <a:xfrm>
            <a:off x="609600" y="1589088"/>
            <a:ext cx="3886200" cy="4572000"/>
          </a:xfrm>
        </p:spPr>
        <p:txBody>
          <a:bodyPr/>
          <a:lstStyle/>
          <a:p>
            <a:endParaRPr lang="es-ES" smtClean="0"/>
          </a:p>
          <a:p>
            <a:r>
              <a:rPr lang="es-ES" sz="3600" smtClean="0">
                <a:solidFill>
                  <a:srgbClr val="002060"/>
                </a:solidFill>
              </a:rPr>
              <a:t>Es económica en costes de implementación, aprendizaje y uso</a:t>
            </a:r>
          </a:p>
          <a:p>
            <a:endParaRPr lang="es-ES" smtClean="0"/>
          </a:p>
          <a:p>
            <a:endParaRPr lang="es-ES" smtClean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A87B7EC0-1CB8-4C2B-AD10-3337CCCA15B9}" type="slidenum">
              <a:rPr lang="es-ES" smtClean="0"/>
              <a:pPr>
                <a:defRPr/>
              </a:pPr>
              <a:t>30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pic>
        <p:nvPicPr>
          <p:cNvPr id="8602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57725" y="2276475"/>
            <a:ext cx="4035425" cy="3027363"/>
          </a:xfrm>
          <a:noFill/>
        </p:spPr>
      </p:pic>
    </p:spTree>
    <p:extLst>
      <p:ext uri="{BB962C8B-B14F-4D97-AF65-F5344CB8AC3E}">
        <p14:creationId xmlns:p14="http://schemas.microsoft.com/office/powerpoint/2010/main" xmlns="" val="109852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6 Título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endParaRPr lang="es-ES" smtClean="0"/>
          </a:p>
        </p:txBody>
      </p:sp>
      <p:sp>
        <p:nvSpPr>
          <p:cNvPr id="87043" name="7 Marcador de contenido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s-ES" smtClean="0"/>
          </a:p>
          <a:p>
            <a:pPr>
              <a:buFont typeface="Wingdings" pitchFamily="2" charset="2"/>
              <a:buNone/>
            </a:pPr>
            <a:endParaRPr lang="es-ES" smtClean="0"/>
          </a:p>
          <a:p>
            <a:pPr algn="ctr">
              <a:buFont typeface="Wingdings" pitchFamily="2" charset="2"/>
              <a:buNone/>
            </a:pPr>
            <a:r>
              <a:rPr lang="es-ES" sz="3600" smtClean="0">
                <a:solidFill>
                  <a:srgbClr val="002060"/>
                </a:solidFill>
              </a:rPr>
              <a:t>¿Y cómo encaja aquí la biblioteca escolar?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2E2D6848-7200-4411-B817-8C6A59AF8023}" type="slidenum">
              <a:rPr lang="es-ES" smtClean="0"/>
              <a:pPr>
                <a:defRPr/>
              </a:pPr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17507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mtClean="0"/>
              <a:t>Bibliotecas 2.0</a:t>
            </a:r>
          </a:p>
        </p:txBody>
      </p:sp>
      <p:sp>
        <p:nvSpPr>
          <p:cNvPr id="88067" name="2 Marcador de contenido"/>
          <p:cNvSpPr>
            <a:spLocks noGrp="1"/>
          </p:cNvSpPr>
          <p:nvPr>
            <p:ph sz="quarter" idx="1"/>
          </p:nvPr>
        </p:nvSpPr>
        <p:spPr>
          <a:xfrm>
            <a:off x="609600" y="1589088"/>
            <a:ext cx="3886200" cy="4572000"/>
          </a:xfrm>
        </p:spPr>
        <p:txBody>
          <a:bodyPr/>
          <a:lstStyle/>
          <a:p>
            <a:r>
              <a:rPr lang="es-ES" smtClean="0">
                <a:solidFill>
                  <a:srgbClr val="002060"/>
                </a:solidFill>
              </a:rPr>
              <a:t>El desarrollo de sistemas de e-learning, la educación a distancia, las nuevas tecnologías, convierten a la biblioteca en uno de los </a:t>
            </a:r>
            <a:r>
              <a:rPr lang="es-ES" sz="3600" smtClean="0">
                <a:solidFill>
                  <a:srgbClr val="C00000"/>
                </a:solidFill>
              </a:rPr>
              <a:t>ejes de la formación de los alumnos.</a:t>
            </a:r>
            <a:r>
              <a:rPr lang="es-ES" smtClean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84AD532E-AF58-45E6-B748-7E1675F4CC3B}" type="slidenum">
              <a:rPr lang="es-ES" smtClean="0"/>
              <a:pPr>
                <a:defRPr/>
              </a:pPr>
              <a:t>32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pic>
        <p:nvPicPr>
          <p:cNvPr id="8807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00563" y="2420938"/>
            <a:ext cx="4402137" cy="2474912"/>
          </a:xfrm>
          <a:noFill/>
        </p:spPr>
      </p:pic>
    </p:spTree>
    <p:extLst>
      <p:ext uri="{BB962C8B-B14F-4D97-AF65-F5344CB8AC3E}">
        <p14:creationId xmlns:p14="http://schemas.microsoft.com/office/powerpoint/2010/main" xmlns="" val="112960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mtClean="0"/>
              <a:t>Bibliotecas 2.0</a:t>
            </a:r>
          </a:p>
        </p:txBody>
      </p:sp>
      <p:sp>
        <p:nvSpPr>
          <p:cNvPr id="89091" name="2 Marcador de contenido"/>
          <p:cNvSpPr>
            <a:spLocks noGrp="1"/>
          </p:cNvSpPr>
          <p:nvPr>
            <p:ph sz="quarter" idx="1"/>
          </p:nvPr>
        </p:nvSpPr>
        <p:spPr>
          <a:xfrm>
            <a:off x="609600" y="1589088"/>
            <a:ext cx="3886200" cy="4572000"/>
          </a:xfrm>
        </p:spPr>
        <p:txBody>
          <a:bodyPr/>
          <a:lstStyle/>
          <a:p>
            <a:endParaRPr lang="es-ES" smtClean="0"/>
          </a:p>
          <a:p>
            <a:r>
              <a:rPr lang="es-ES" smtClean="0">
                <a:solidFill>
                  <a:srgbClr val="002060"/>
                </a:solidFill>
              </a:rPr>
              <a:t>La biblioteca ha de tener la capacidad, la visión y el conocimiento para influir en la creación de esta nueva dinámica 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3767CBC8-8FE7-4497-8DBD-CB9EAB6B234A}" type="slidenum">
              <a:rPr lang="es-ES" smtClean="0"/>
              <a:pPr>
                <a:defRPr/>
              </a:pPr>
              <a:t>33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pic>
        <p:nvPicPr>
          <p:cNvPr id="8909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72000" y="2205038"/>
            <a:ext cx="4340225" cy="2894012"/>
          </a:xfrm>
          <a:noFill/>
        </p:spPr>
      </p:pic>
    </p:spTree>
    <p:extLst>
      <p:ext uri="{BB962C8B-B14F-4D97-AF65-F5344CB8AC3E}">
        <p14:creationId xmlns:p14="http://schemas.microsoft.com/office/powerpoint/2010/main" xmlns="" val="376704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3600" b="1" smtClean="0"/>
              <a:t>Bibliotecas 2.0</a:t>
            </a:r>
          </a:p>
        </p:txBody>
      </p:sp>
      <p:sp>
        <p:nvSpPr>
          <p:cNvPr id="90115" name="6 Marcador de contenido"/>
          <p:cNvSpPr>
            <a:spLocks noGrp="1"/>
          </p:cNvSpPr>
          <p:nvPr>
            <p:ph sz="quarter" idx="2"/>
          </p:nvPr>
        </p:nvSpPr>
        <p:spPr>
          <a:xfrm>
            <a:off x="4845050" y="1589088"/>
            <a:ext cx="3886200" cy="4572000"/>
          </a:xfrm>
        </p:spPr>
        <p:txBody>
          <a:bodyPr/>
          <a:lstStyle/>
          <a:p>
            <a:r>
              <a:rPr lang="es-ES" smtClean="0">
                <a:solidFill>
                  <a:srgbClr val="002060"/>
                </a:solidFill>
              </a:rPr>
              <a:t>Los estudiantes necesitan un intenso apoyo educativo para resolver informaciones mal fundamentadas  y todo lo que se relaciona con la </a:t>
            </a:r>
            <a:r>
              <a:rPr lang="es-ES" sz="3600" smtClean="0">
                <a:solidFill>
                  <a:srgbClr val="C00000"/>
                </a:solidFill>
              </a:rPr>
              <a:t>literacidad</a:t>
            </a:r>
            <a:endParaRPr lang="es-ES" smtClean="0">
              <a:solidFill>
                <a:srgbClr val="C00000"/>
              </a:solidFill>
            </a:endParaRPr>
          </a:p>
          <a:p>
            <a:endParaRPr lang="es-ES" smtClean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0DE9C7D8-326D-4E49-85C9-E29BF3B301D9}" type="slidenum">
              <a:rPr lang="es-ES" smtClean="0"/>
              <a:pPr>
                <a:defRPr/>
              </a:pPr>
              <a:t>34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pic>
        <p:nvPicPr>
          <p:cNvPr id="901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79388" y="1989138"/>
            <a:ext cx="4891087" cy="2747962"/>
          </a:xfrm>
          <a:noFill/>
        </p:spPr>
      </p:pic>
    </p:spTree>
    <p:extLst>
      <p:ext uri="{BB962C8B-B14F-4D97-AF65-F5344CB8AC3E}">
        <p14:creationId xmlns:p14="http://schemas.microsoft.com/office/powerpoint/2010/main" xmlns="" val="30286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1 Título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/>
            <a:r>
              <a:rPr lang="es-ES" smtClean="0"/>
              <a:t>BIBLIOTECA 2.0</a:t>
            </a:r>
          </a:p>
        </p:txBody>
      </p:sp>
      <p:sp>
        <p:nvSpPr>
          <p:cNvPr id="84995" name="6 Marcador de contenido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s-ES" smtClean="0">
                <a:solidFill>
                  <a:srgbClr val="002060"/>
                </a:solidFill>
              </a:rPr>
              <a:t>Los responsables de las bibliotecas se enfrentan a un doble reto: </a:t>
            </a:r>
          </a:p>
          <a:p>
            <a:r>
              <a:rPr lang="es-ES" smtClean="0">
                <a:solidFill>
                  <a:srgbClr val="002060"/>
                </a:solidFill>
              </a:rPr>
              <a:t>Ofrecer distintas formas para abordar estos problemas y </a:t>
            </a:r>
          </a:p>
          <a:p>
            <a:r>
              <a:rPr lang="es-ES" smtClean="0">
                <a:solidFill>
                  <a:srgbClr val="002060"/>
                </a:solidFill>
              </a:rPr>
              <a:t>Permitir a los alumnos interactuar de forma significativa con los demás para desarrollar conocimientos y una mejor comprensión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190890F7-5694-4F19-96AE-5DD3E8F37ACB}" type="slidenum">
              <a:rPr lang="es-ES" smtClean="0"/>
              <a:pPr>
                <a:defRPr/>
              </a:pPr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58398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1 Título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/>
            <a:r>
              <a:rPr lang="es-ES" smtClean="0"/>
              <a:t>BIBLIOTECA 2.0</a:t>
            </a:r>
          </a:p>
        </p:txBody>
      </p:sp>
      <p:sp>
        <p:nvSpPr>
          <p:cNvPr id="86019" name="6 Marcador de contenido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algn="just">
              <a:lnSpc>
                <a:spcPct val="80000"/>
              </a:lnSpc>
            </a:pPr>
            <a:r>
              <a:rPr lang="es-ES" sz="4000" smtClean="0">
                <a:solidFill>
                  <a:srgbClr val="C00000"/>
                </a:solidFill>
              </a:rPr>
              <a:t>Espacio dinámico </a:t>
            </a:r>
            <a:r>
              <a:rPr lang="es-ES" sz="3200" smtClean="0"/>
              <a:t>de recursos y servicios de información que cumplen  un papel primordial en el aprendizaje de los alumnos (…)</a:t>
            </a:r>
          </a:p>
          <a:p>
            <a:pPr algn="just">
              <a:lnSpc>
                <a:spcPct val="80000"/>
              </a:lnSpc>
              <a:buFont typeface="Wingdings" pitchFamily="2" charset="2"/>
              <a:buNone/>
            </a:pPr>
            <a:endParaRPr lang="es-ES" sz="3200" smtClean="0"/>
          </a:p>
          <a:p>
            <a:pPr algn="just">
              <a:lnSpc>
                <a:spcPct val="80000"/>
              </a:lnSpc>
            </a:pPr>
            <a:r>
              <a:rPr lang="es-ES" sz="3200" smtClean="0"/>
              <a:t>Elemento básico para establecer </a:t>
            </a:r>
            <a:r>
              <a:rPr lang="es-ES" sz="3200" smtClean="0">
                <a:solidFill>
                  <a:srgbClr val="C00000"/>
                </a:solidFill>
              </a:rPr>
              <a:t>una  </a:t>
            </a:r>
            <a:r>
              <a:rPr lang="es-ES" sz="4000" smtClean="0">
                <a:solidFill>
                  <a:srgbClr val="C00000"/>
                </a:solidFill>
              </a:rPr>
              <a:t>cultura comunicativa y de aprendizaje</a:t>
            </a:r>
            <a:r>
              <a:rPr lang="es-ES" sz="3200" smtClean="0">
                <a:solidFill>
                  <a:srgbClr val="C00000"/>
                </a:solidFill>
              </a:rPr>
              <a:t> </a:t>
            </a:r>
            <a:r>
              <a:rPr lang="es-ES" sz="3200" smtClean="0"/>
              <a:t>permanente en los centros (…)</a:t>
            </a:r>
          </a:p>
          <a:p>
            <a:endParaRPr lang="es-ES" smtClean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C2DA226E-6936-418D-98FD-DA71FC17D60C}" type="slidenum">
              <a:rPr lang="es-ES" smtClean="0"/>
              <a:pPr>
                <a:defRPr/>
              </a:pPr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9771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Oval 32"/>
          <p:cNvSpPr>
            <a:spLocks noChangeArrowheads="1"/>
          </p:cNvSpPr>
          <p:nvPr/>
        </p:nvSpPr>
        <p:spPr bwMode="auto">
          <a:xfrm>
            <a:off x="6732588" y="4148138"/>
            <a:ext cx="1584325" cy="936625"/>
          </a:xfrm>
          <a:prstGeom prst="ellipse">
            <a:avLst/>
          </a:prstGeom>
          <a:solidFill>
            <a:srgbClr val="FF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>
              <a:solidFill>
                <a:srgbClr val="002060"/>
              </a:solidFill>
            </a:endParaRPr>
          </a:p>
        </p:txBody>
      </p:sp>
      <p:sp>
        <p:nvSpPr>
          <p:cNvPr id="87043" name="Oval 30"/>
          <p:cNvSpPr>
            <a:spLocks noChangeArrowheads="1"/>
          </p:cNvSpPr>
          <p:nvPr/>
        </p:nvSpPr>
        <p:spPr bwMode="auto">
          <a:xfrm>
            <a:off x="6732588" y="2349500"/>
            <a:ext cx="1655762" cy="1225550"/>
          </a:xfrm>
          <a:prstGeom prst="ellipse">
            <a:avLst/>
          </a:prstGeom>
          <a:solidFill>
            <a:srgbClr val="FF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>
              <a:solidFill>
                <a:srgbClr val="002060"/>
              </a:solidFill>
            </a:endParaRPr>
          </a:p>
        </p:txBody>
      </p:sp>
      <p:sp>
        <p:nvSpPr>
          <p:cNvPr id="87044" name="Oval 28"/>
          <p:cNvSpPr>
            <a:spLocks noChangeArrowheads="1"/>
          </p:cNvSpPr>
          <p:nvPr/>
        </p:nvSpPr>
        <p:spPr bwMode="auto">
          <a:xfrm>
            <a:off x="6372225" y="476250"/>
            <a:ext cx="2305050" cy="1368425"/>
          </a:xfrm>
          <a:prstGeom prst="ellipse">
            <a:avLst/>
          </a:prstGeom>
          <a:solidFill>
            <a:srgbClr val="FF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>
              <a:solidFill>
                <a:srgbClr val="002060"/>
              </a:solidFill>
            </a:endParaRPr>
          </a:p>
        </p:txBody>
      </p:sp>
      <p:sp>
        <p:nvSpPr>
          <p:cNvPr id="87045" name="Oval 2"/>
          <p:cNvSpPr>
            <a:spLocks noChangeArrowheads="1"/>
          </p:cNvSpPr>
          <p:nvPr/>
        </p:nvSpPr>
        <p:spPr bwMode="auto">
          <a:xfrm>
            <a:off x="250825" y="2349500"/>
            <a:ext cx="2520950" cy="2232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7046" name="Text Box 3"/>
          <p:cNvSpPr txBox="1">
            <a:spLocks noChangeArrowheads="1"/>
          </p:cNvSpPr>
          <p:nvPr/>
        </p:nvSpPr>
        <p:spPr bwMode="auto">
          <a:xfrm>
            <a:off x="539750" y="2997200"/>
            <a:ext cx="21605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sz="2400">
                <a:solidFill>
                  <a:schemeClr val="folHlink"/>
                </a:solidFill>
              </a:rPr>
              <a:t>BIBLIOTECA ESCOLAR</a:t>
            </a:r>
          </a:p>
        </p:txBody>
      </p:sp>
      <p:sp>
        <p:nvSpPr>
          <p:cNvPr id="87047" name="Text Box 4"/>
          <p:cNvSpPr txBox="1">
            <a:spLocks noChangeArrowheads="1"/>
          </p:cNvSpPr>
          <p:nvPr/>
        </p:nvSpPr>
        <p:spPr bwMode="auto">
          <a:xfrm>
            <a:off x="755650" y="692150"/>
            <a:ext cx="1512888" cy="650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>
                <a:solidFill>
                  <a:schemeClr val="folHlink"/>
                </a:solidFill>
              </a:rPr>
              <a:t>Espacio dinámico</a:t>
            </a:r>
          </a:p>
        </p:txBody>
      </p:sp>
      <p:sp>
        <p:nvSpPr>
          <p:cNvPr id="87048" name="Text Box 5"/>
          <p:cNvSpPr txBox="1">
            <a:spLocks noChangeArrowheads="1"/>
          </p:cNvSpPr>
          <p:nvPr/>
        </p:nvSpPr>
        <p:spPr bwMode="auto">
          <a:xfrm>
            <a:off x="3276600" y="549275"/>
            <a:ext cx="2087563" cy="9255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/>
              <a:t>Recursos y servicios de información</a:t>
            </a:r>
          </a:p>
        </p:txBody>
      </p:sp>
      <p:sp>
        <p:nvSpPr>
          <p:cNvPr id="87049" name="Text Box 6"/>
          <p:cNvSpPr txBox="1">
            <a:spLocks noChangeArrowheads="1"/>
          </p:cNvSpPr>
          <p:nvPr/>
        </p:nvSpPr>
        <p:spPr bwMode="auto">
          <a:xfrm>
            <a:off x="2987675" y="3860800"/>
            <a:ext cx="3024188" cy="2032000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s-ES" dirty="0"/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" dirty="0"/>
              <a:t>Aprendizaje </a:t>
            </a:r>
            <a:r>
              <a:rPr lang="es-ES" dirty="0" smtClean="0"/>
              <a:t>permanente</a:t>
            </a:r>
            <a:endParaRPr lang="es-ES" dirty="0"/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" dirty="0"/>
              <a:t> cultura comunicativa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" dirty="0"/>
              <a:t> Filosofía 2.0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endParaRPr lang="es-ES" dirty="0"/>
          </a:p>
        </p:txBody>
      </p:sp>
      <p:sp>
        <p:nvSpPr>
          <p:cNvPr id="93194" name="Line 14"/>
          <p:cNvSpPr>
            <a:spLocks noChangeShapeType="1"/>
          </p:cNvSpPr>
          <p:nvPr/>
        </p:nvSpPr>
        <p:spPr bwMode="auto">
          <a:xfrm>
            <a:off x="4284663" y="1557338"/>
            <a:ext cx="0" cy="2159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87051" name="Text Box 27"/>
          <p:cNvSpPr txBox="1">
            <a:spLocks noChangeArrowheads="1"/>
          </p:cNvSpPr>
          <p:nvPr/>
        </p:nvSpPr>
        <p:spPr bwMode="auto">
          <a:xfrm>
            <a:off x="6551613" y="620713"/>
            <a:ext cx="1981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b="1">
                <a:solidFill>
                  <a:srgbClr val="002060"/>
                </a:solidFill>
              </a:rPr>
              <a:t>Colección organizada</a:t>
            </a:r>
          </a:p>
        </p:txBody>
      </p:sp>
      <p:sp>
        <p:nvSpPr>
          <p:cNvPr id="87052" name="Text Box 29"/>
          <p:cNvSpPr txBox="1">
            <a:spLocks noChangeArrowheads="1"/>
          </p:cNvSpPr>
          <p:nvPr/>
        </p:nvSpPr>
        <p:spPr bwMode="auto">
          <a:xfrm>
            <a:off x="6748463" y="2566988"/>
            <a:ext cx="15684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b="1">
                <a:solidFill>
                  <a:srgbClr val="002060"/>
                </a:solidFill>
              </a:rPr>
              <a:t>Personal cualificado</a:t>
            </a:r>
          </a:p>
        </p:txBody>
      </p:sp>
      <p:sp>
        <p:nvSpPr>
          <p:cNvPr id="87053" name="Text Box 31"/>
          <p:cNvSpPr txBox="1">
            <a:spLocks noChangeArrowheads="1"/>
          </p:cNvSpPr>
          <p:nvPr/>
        </p:nvSpPr>
        <p:spPr bwMode="auto">
          <a:xfrm>
            <a:off x="6572250" y="4292600"/>
            <a:ext cx="1816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b="1">
                <a:solidFill>
                  <a:srgbClr val="002060"/>
                </a:solidFill>
              </a:rPr>
              <a:t>Procesos pedagógicos</a:t>
            </a:r>
          </a:p>
        </p:txBody>
      </p:sp>
      <p:sp>
        <p:nvSpPr>
          <p:cNvPr id="93198" name="Line 33"/>
          <p:cNvSpPr>
            <a:spLocks noChangeShapeType="1"/>
          </p:cNvSpPr>
          <p:nvPr/>
        </p:nvSpPr>
        <p:spPr bwMode="auto">
          <a:xfrm>
            <a:off x="7524750" y="1916113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93199" name="Line 34"/>
          <p:cNvSpPr>
            <a:spLocks noChangeShapeType="1"/>
          </p:cNvSpPr>
          <p:nvPr/>
        </p:nvSpPr>
        <p:spPr bwMode="auto">
          <a:xfrm>
            <a:off x="7596188" y="3644900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93206" name="Line 42"/>
          <p:cNvSpPr>
            <a:spLocks noChangeShapeType="1"/>
          </p:cNvSpPr>
          <p:nvPr/>
        </p:nvSpPr>
        <p:spPr bwMode="auto">
          <a:xfrm>
            <a:off x="5364163" y="1125538"/>
            <a:ext cx="9366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93207" name="Line 43"/>
          <p:cNvSpPr>
            <a:spLocks noChangeShapeType="1"/>
          </p:cNvSpPr>
          <p:nvPr/>
        </p:nvSpPr>
        <p:spPr bwMode="auto">
          <a:xfrm flipV="1">
            <a:off x="1476375" y="1341438"/>
            <a:ext cx="0" cy="10080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93208" name="Line 44"/>
          <p:cNvSpPr>
            <a:spLocks noChangeShapeType="1"/>
          </p:cNvSpPr>
          <p:nvPr/>
        </p:nvSpPr>
        <p:spPr bwMode="auto">
          <a:xfrm>
            <a:off x="2268538" y="1052513"/>
            <a:ext cx="10080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6611626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7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7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7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87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87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87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87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87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 animBg="1"/>
      <p:bldP spid="87043" grpId="0" animBg="1"/>
      <p:bldP spid="87044" grpId="0" animBg="1"/>
      <p:bldP spid="87045" grpId="0" animBg="1"/>
      <p:bldP spid="87046" grpId="0"/>
      <p:bldP spid="87047" grpId="0" animBg="1"/>
      <p:bldP spid="87048" grpId="0" animBg="1"/>
      <p:bldP spid="87049" grpId="0" animBg="1"/>
      <p:bldP spid="87051" grpId="0"/>
      <p:bldP spid="87052" grpId="0"/>
      <p:bldP spid="8705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Oval 7"/>
          <p:cNvSpPr>
            <a:spLocks noChangeArrowheads="1"/>
          </p:cNvSpPr>
          <p:nvPr/>
        </p:nvSpPr>
        <p:spPr bwMode="auto">
          <a:xfrm>
            <a:off x="539750" y="1412875"/>
            <a:ext cx="3024188" cy="2447925"/>
          </a:xfrm>
          <a:prstGeom prst="ellipse">
            <a:avLst/>
          </a:prstGeom>
          <a:solidFill>
            <a:srgbClr val="8F57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8067" name="Text Box 4"/>
          <p:cNvSpPr txBox="1">
            <a:spLocks noChangeArrowheads="1"/>
          </p:cNvSpPr>
          <p:nvPr/>
        </p:nvSpPr>
        <p:spPr bwMode="auto">
          <a:xfrm>
            <a:off x="971550" y="1700213"/>
            <a:ext cx="2308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2000"/>
              <a:t>Biblioteca escolar</a:t>
            </a:r>
          </a:p>
        </p:txBody>
      </p:sp>
      <p:sp>
        <p:nvSpPr>
          <p:cNvPr id="88068" name="Text Box 5"/>
          <p:cNvSpPr txBox="1">
            <a:spLocks noChangeArrowheads="1"/>
          </p:cNvSpPr>
          <p:nvPr/>
        </p:nvSpPr>
        <p:spPr bwMode="auto">
          <a:xfrm>
            <a:off x="1042988" y="2349500"/>
            <a:ext cx="22336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2000"/>
              <a:t>Biblioteca mestiza</a:t>
            </a:r>
          </a:p>
        </p:txBody>
      </p:sp>
      <p:sp>
        <p:nvSpPr>
          <p:cNvPr id="88069" name="Text Box 6"/>
          <p:cNvSpPr txBox="1">
            <a:spLocks noChangeArrowheads="1"/>
          </p:cNvSpPr>
          <p:nvPr/>
        </p:nvSpPr>
        <p:spPr bwMode="auto">
          <a:xfrm>
            <a:off x="827088" y="2997200"/>
            <a:ext cx="26654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2000"/>
              <a:t>Biblioteca en tránsito</a:t>
            </a:r>
          </a:p>
        </p:txBody>
      </p:sp>
      <p:sp>
        <p:nvSpPr>
          <p:cNvPr id="88070" name="Text Box 8"/>
          <p:cNvSpPr txBox="1">
            <a:spLocks noChangeArrowheads="1"/>
          </p:cNvSpPr>
          <p:nvPr/>
        </p:nvSpPr>
        <p:spPr bwMode="auto">
          <a:xfrm>
            <a:off x="5867400" y="981075"/>
            <a:ext cx="2233613" cy="650875"/>
          </a:xfrm>
          <a:prstGeom prst="rect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/>
              <a:t>Modelo escolar (espacio educativo)</a:t>
            </a:r>
          </a:p>
        </p:txBody>
      </p:sp>
      <p:sp>
        <p:nvSpPr>
          <p:cNvPr id="88071" name="Text Box 9"/>
          <p:cNvSpPr txBox="1">
            <a:spLocks noChangeArrowheads="1"/>
          </p:cNvSpPr>
          <p:nvPr/>
        </p:nvSpPr>
        <p:spPr bwMode="auto">
          <a:xfrm>
            <a:off x="5795963" y="2060575"/>
            <a:ext cx="2447925" cy="650875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/>
              <a:t>Modelo bibliotecario (espacio informativo)</a:t>
            </a:r>
          </a:p>
        </p:txBody>
      </p:sp>
      <p:sp>
        <p:nvSpPr>
          <p:cNvPr id="94216" name="AutoShape 14"/>
          <p:cNvSpPr>
            <a:spLocks/>
          </p:cNvSpPr>
          <p:nvPr/>
        </p:nvSpPr>
        <p:spPr bwMode="auto">
          <a:xfrm>
            <a:off x="5292725" y="981075"/>
            <a:ext cx="358775" cy="1727200"/>
          </a:xfrm>
          <a:prstGeom prst="leftBrace">
            <a:avLst>
              <a:gd name="adj1" fmla="val 4011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"/>
          </a:p>
        </p:txBody>
      </p:sp>
      <p:cxnSp>
        <p:nvCxnSpPr>
          <p:cNvPr id="94217" name="AutoShape 15"/>
          <p:cNvCxnSpPr>
            <a:cxnSpLocks noChangeShapeType="1"/>
            <a:stCxn id="88066" idx="6"/>
            <a:endCxn id="94216" idx="1"/>
          </p:cNvCxnSpPr>
          <p:nvPr/>
        </p:nvCxnSpPr>
        <p:spPr bwMode="auto">
          <a:xfrm flipV="1">
            <a:off x="3563938" y="1844675"/>
            <a:ext cx="1728787" cy="792163"/>
          </a:xfrm>
          <a:prstGeom prst="straightConnector1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88074" name="Text Box 16"/>
          <p:cNvSpPr txBox="1">
            <a:spLocks noChangeArrowheads="1"/>
          </p:cNvSpPr>
          <p:nvPr/>
        </p:nvSpPr>
        <p:spPr bwMode="auto">
          <a:xfrm>
            <a:off x="5364163" y="3502025"/>
            <a:ext cx="3240087" cy="784225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/>
              <a:t>Organización lineal</a:t>
            </a:r>
          </a:p>
          <a:p>
            <a:pPr algn="ctr" eaLnBrk="1" hangingPunct="1">
              <a:spcBef>
                <a:spcPct val="50000"/>
              </a:spcBef>
            </a:pPr>
            <a:r>
              <a:rPr lang="es-ES"/>
              <a:t>(centrada en libros y lectura)</a:t>
            </a:r>
          </a:p>
        </p:txBody>
      </p:sp>
      <p:sp>
        <p:nvSpPr>
          <p:cNvPr id="88075" name="Text Box 17"/>
          <p:cNvSpPr txBox="1">
            <a:spLocks noChangeArrowheads="1"/>
          </p:cNvSpPr>
          <p:nvPr/>
        </p:nvSpPr>
        <p:spPr bwMode="auto">
          <a:xfrm>
            <a:off x="5364163" y="4581525"/>
            <a:ext cx="3168650" cy="925513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/>
              <a:t>Organización sistémica (centrada en servicios y relaciones)</a:t>
            </a:r>
          </a:p>
        </p:txBody>
      </p:sp>
      <p:sp>
        <p:nvSpPr>
          <p:cNvPr id="94220" name="AutoShape 18"/>
          <p:cNvSpPr>
            <a:spLocks/>
          </p:cNvSpPr>
          <p:nvPr/>
        </p:nvSpPr>
        <p:spPr bwMode="auto">
          <a:xfrm>
            <a:off x="4859338" y="3500438"/>
            <a:ext cx="360362" cy="2016125"/>
          </a:xfrm>
          <a:prstGeom prst="leftBrace">
            <a:avLst>
              <a:gd name="adj1" fmla="val 4662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"/>
          </a:p>
        </p:txBody>
      </p:sp>
      <p:cxnSp>
        <p:nvCxnSpPr>
          <p:cNvPr id="94221" name="AutoShape 19"/>
          <p:cNvCxnSpPr>
            <a:cxnSpLocks noChangeShapeType="1"/>
            <a:stCxn id="88066" idx="5"/>
            <a:endCxn id="94220" idx="1"/>
          </p:cNvCxnSpPr>
          <p:nvPr/>
        </p:nvCxnSpPr>
        <p:spPr bwMode="auto">
          <a:xfrm>
            <a:off x="3121025" y="3502025"/>
            <a:ext cx="1738313" cy="1006475"/>
          </a:xfrm>
          <a:prstGeom prst="straightConnector1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88078" name="Text Box 20"/>
          <p:cNvSpPr txBox="1">
            <a:spLocks noChangeArrowheads="1"/>
          </p:cNvSpPr>
          <p:nvPr/>
        </p:nvSpPr>
        <p:spPr bwMode="auto">
          <a:xfrm>
            <a:off x="611188" y="5734050"/>
            <a:ext cx="1584325" cy="650875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/>
              <a:t>Soportes tradicionales</a:t>
            </a:r>
          </a:p>
        </p:txBody>
      </p:sp>
      <p:sp>
        <p:nvSpPr>
          <p:cNvPr id="88079" name="Text Box 21"/>
          <p:cNvSpPr txBox="1">
            <a:spLocks noChangeArrowheads="1"/>
          </p:cNvSpPr>
          <p:nvPr/>
        </p:nvSpPr>
        <p:spPr bwMode="auto">
          <a:xfrm>
            <a:off x="2627313" y="5734050"/>
            <a:ext cx="1512887" cy="650875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/>
              <a:t>Información digital</a:t>
            </a:r>
          </a:p>
        </p:txBody>
      </p:sp>
      <p:sp>
        <p:nvSpPr>
          <p:cNvPr id="94224" name="AutoShape 22"/>
          <p:cNvSpPr>
            <a:spLocks/>
          </p:cNvSpPr>
          <p:nvPr/>
        </p:nvSpPr>
        <p:spPr bwMode="auto">
          <a:xfrm rot="5400000">
            <a:off x="2196307" y="3717131"/>
            <a:ext cx="431800" cy="3455987"/>
          </a:xfrm>
          <a:prstGeom prst="leftBrace">
            <a:avLst>
              <a:gd name="adj1" fmla="val 6669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"/>
          </a:p>
        </p:txBody>
      </p:sp>
      <p:cxnSp>
        <p:nvCxnSpPr>
          <p:cNvPr id="94225" name="AutoShape 23"/>
          <p:cNvCxnSpPr>
            <a:cxnSpLocks noChangeShapeType="1"/>
            <a:stCxn id="88066" idx="4"/>
            <a:endCxn id="94224" idx="1"/>
          </p:cNvCxnSpPr>
          <p:nvPr/>
        </p:nvCxnSpPr>
        <p:spPr bwMode="auto">
          <a:xfrm>
            <a:off x="2052638" y="3860800"/>
            <a:ext cx="360362" cy="1370013"/>
          </a:xfrm>
          <a:prstGeom prst="straightConnector1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xmlns="" val="29545102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88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88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88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88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88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 animBg="1"/>
      <p:bldP spid="88067" grpId="0"/>
      <p:bldP spid="88068" grpId="0"/>
      <p:bldP spid="88069" grpId="0"/>
      <p:bldP spid="88070" grpId="0" animBg="1"/>
      <p:bldP spid="88071" grpId="0" animBg="1"/>
      <p:bldP spid="88074" grpId="0" animBg="1"/>
      <p:bldP spid="88075" grpId="0" animBg="1"/>
      <p:bldP spid="88078" grpId="0" animBg="1"/>
      <p:bldP spid="8807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987675" y="5949950"/>
            <a:ext cx="5832475" cy="719138"/>
          </a:xfrm>
          <a:solidFill>
            <a:srgbClr val="CC00FF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80000"/>
              </a:lnSpc>
              <a:spcAft>
                <a:spcPct val="20000"/>
              </a:spcAft>
              <a:buFont typeface="Wingdings" pitchFamily="2" charset="2"/>
              <a:buNone/>
            </a:pPr>
            <a:r>
              <a:rPr lang="es-ES" sz="1800" smtClean="0"/>
              <a:t>Ofrecer y fomentar el uso de la biblioteca escolar como centro de estudio autónomo, de participación y de colaboración 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title"/>
          </p:nvPr>
        </p:nvSpPr>
        <p:spPr>
          <a:xfrm>
            <a:off x="504825" y="274638"/>
            <a:ext cx="7920038" cy="1125537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smtClean="0">
                <a:solidFill>
                  <a:srgbClr val="C00000"/>
                </a:solidFill>
              </a:rPr>
              <a:t>Retos del modelo de biblioteca escolar</a:t>
            </a:r>
          </a:p>
        </p:txBody>
      </p:sp>
      <p:sp>
        <p:nvSpPr>
          <p:cNvPr id="95236" name="Line 4"/>
          <p:cNvSpPr>
            <a:spLocks noChangeShapeType="1"/>
          </p:cNvSpPr>
          <p:nvPr/>
        </p:nvSpPr>
        <p:spPr bwMode="auto">
          <a:xfrm>
            <a:off x="323850" y="1773238"/>
            <a:ext cx="8497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395288" y="1916113"/>
            <a:ext cx="8497887" cy="650875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/>
              <a:t>Enseñar a utilizar la información para adquirir conocimientos, comprender,  y desarrollar la imaginación.</a:t>
            </a:r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1042988" y="2779713"/>
            <a:ext cx="7850187" cy="534987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s-ES"/>
              <a:t>Proporcionar al alumnado habilidades para desarrollar capacidades críticas en el uso de las redes sociales y aplicaciones 2.0.</a:t>
            </a:r>
          </a:p>
        </p:txBody>
      </p:sp>
      <p:sp>
        <p:nvSpPr>
          <p:cNvPr id="89095" name="Text Box 7"/>
          <p:cNvSpPr txBox="1">
            <a:spLocks noChangeArrowheads="1"/>
          </p:cNvSpPr>
          <p:nvPr/>
        </p:nvSpPr>
        <p:spPr bwMode="auto">
          <a:xfrm>
            <a:off x="1692275" y="3789363"/>
            <a:ext cx="7127875" cy="757237"/>
          </a:xfrm>
          <a:prstGeom prst="rect">
            <a:avLst/>
          </a:prstGeom>
          <a:solidFill>
            <a:srgbClr val="66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s-ES"/>
              <a:t>Desarrollar actitudes críticas a través de la producción e interpretación de distintos tipos de texto, y soportes, procurando la innovación, la creatividad y la construcción de un criterio propio.</a:t>
            </a:r>
          </a:p>
        </p:txBody>
      </p:sp>
      <p:sp>
        <p:nvSpPr>
          <p:cNvPr id="89096" name="Text Box 8"/>
          <p:cNvSpPr txBox="1">
            <a:spLocks noChangeArrowheads="1"/>
          </p:cNvSpPr>
          <p:nvPr/>
        </p:nvSpPr>
        <p:spPr bwMode="auto">
          <a:xfrm>
            <a:off x="2268538" y="5013325"/>
            <a:ext cx="6551612" cy="534988"/>
          </a:xfrm>
          <a:prstGeom prst="rect">
            <a:avLst/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s-ES"/>
              <a:t>Desarrollar habilidades que favorezcan la toma de decisiones y la sensibilización cultural y social. </a:t>
            </a:r>
          </a:p>
        </p:txBody>
      </p:sp>
      <p:cxnSp>
        <p:nvCxnSpPr>
          <p:cNvPr id="95241" name="AutoShape 9"/>
          <p:cNvCxnSpPr>
            <a:cxnSpLocks noChangeShapeType="1"/>
            <a:stCxn id="89093" idx="1"/>
            <a:endCxn id="89094" idx="1"/>
          </p:cNvCxnSpPr>
          <p:nvPr/>
        </p:nvCxnSpPr>
        <p:spPr bwMode="auto">
          <a:xfrm rot="10800000" flipH="1" flipV="1">
            <a:off x="395288" y="2241550"/>
            <a:ext cx="647700" cy="806450"/>
          </a:xfrm>
          <a:prstGeom prst="curvedConnector3">
            <a:avLst>
              <a:gd name="adj1" fmla="val -35296"/>
            </a:avLst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5242" name="AutoShape 11"/>
          <p:cNvCxnSpPr>
            <a:cxnSpLocks noChangeShapeType="1"/>
            <a:stCxn id="89094" idx="1"/>
            <a:endCxn id="89095" idx="1"/>
          </p:cNvCxnSpPr>
          <p:nvPr/>
        </p:nvCxnSpPr>
        <p:spPr bwMode="auto">
          <a:xfrm rot="10800000" flipH="1" flipV="1">
            <a:off x="1042988" y="3048000"/>
            <a:ext cx="649287" cy="1119188"/>
          </a:xfrm>
          <a:prstGeom prst="curvedConnector3">
            <a:avLst>
              <a:gd name="adj1" fmla="val -35208"/>
            </a:avLst>
          </a:prstGeom>
          <a:noFill/>
          <a:ln w="3810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5243" name="AutoShape 12"/>
          <p:cNvCxnSpPr>
            <a:cxnSpLocks noChangeShapeType="1"/>
          </p:cNvCxnSpPr>
          <p:nvPr/>
        </p:nvCxnSpPr>
        <p:spPr bwMode="auto">
          <a:xfrm rot="10800000" flipH="1" flipV="1">
            <a:off x="1619250" y="4365625"/>
            <a:ext cx="649288" cy="1119188"/>
          </a:xfrm>
          <a:prstGeom prst="curvedConnector3">
            <a:avLst>
              <a:gd name="adj1" fmla="val -35208"/>
            </a:avLst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5244" name="AutoShape 13"/>
          <p:cNvCxnSpPr>
            <a:cxnSpLocks noChangeShapeType="1"/>
            <a:endCxn id="89090" idx="1"/>
          </p:cNvCxnSpPr>
          <p:nvPr/>
        </p:nvCxnSpPr>
        <p:spPr bwMode="auto">
          <a:xfrm rot="16200000" flipH="1">
            <a:off x="2194719" y="5517357"/>
            <a:ext cx="793750" cy="792162"/>
          </a:xfrm>
          <a:prstGeom prst="curvedConnector2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xmlns="" val="21510619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9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9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909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9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0" grpId="0" build="p" animBg="1"/>
      <p:bldP spid="89093" grpId="0" animBg="1"/>
      <p:bldP spid="89094" grpId="0" animBg="1"/>
      <p:bldP spid="89095" grpId="0" animBg="1"/>
      <p:bldP spid="8909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E-Lis: </a:t>
            </a:r>
            <a:r>
              <a:rPr lang="es-ES" dirty="0" smtClean="0">
                <a:hlinkClick r:id="rId2"/>
              </a:rPr>
              <a:t>http://eprints.rclis.org</a:t>
            </a:r>
            <a:r>
              <a:rPr lang="es-ES" dirty="0" smtClean="0">
                <a:hlinkClick r:id="rId2"/>
              </a:rPr>
              <a:t>/</a:t>
            </a:r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Universo Abierto: </a:t>
            </a:r>
            <a:endParaRPr lang="es-ES" dirty="0" smtClean="0"/>
          </a:p>
          <a:p>
            <a:r>
              <a:rPr lang="es-ES" dirty="0" smtClean="0">
                <a:hlinkClick r:id="rId3"/>
              </a:rPr>
              <a:t>http</a:t>
            </a:r>
            <a:r>
              <a:rPr lang="es-ES" dirty="0" smtClean="0">
                <a:hlinkClick r:id="rId3"/>
              </a:rPr>
              <a:t>://</a:t>
            </a:r>
            <a:r>
              <a:rPr lang="es-ES" dirty="0" smtClean="0">
                <a:hlinkClick r:id="rId3"/>
              </a:rPr>
              <a:t>www.univ</a:t>
            </a:r>
            <a:r>
              <a:rPr lang="es-ES" dirty="0" smtClean="0"/>
              <a:t>ersoabierto.com</a:t>
            </a:r>
            <a:r>
              <a:rPr lang="es-ES" dirty="0" smtClean="0"/>
              <a:t>/</a:t>
            </a:r>
            <a:endParaRPr lang="es-E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1 Título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endParaRPr lang="es-ES" smtClean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81D36071-D6EB-47CA-BDBF-E384D5887E14}" type="slidenum">
              <a:rPr lang="es-ES" smtClean="0"/>
              <a:pPr>
                <a:defRPr/>
              </a:pPr>
              <a:t>40</a:t>
            </a:fld>
            <a:endParaRPr lang="es-ES"/>
          </a:p>
        </p:txBody>
      </p:sp>
      <p:pic>
        <p:nvPicPr>
          <p:cNvPr id="96261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608138" y="1938338"/>
            <a:ext cx="6162675" cy="3819525"/>
          </a:xfrm>
          <a:noFill/>
        </p:spPr>
      </p:pic>
    </p:spTree>
    <p:extLst>
      <p:ext uri="{BB962C8B-B14F-4D97-AF65-F5344CB8AC3E}">
        <p14:creationId xmlns:p14="http://schemas.microsoft.com/office/powerpoint/2010/main" xmlns="" val="12350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1 Título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endParaRPr lang="es-ES" smtClean="0"/>
          </a:p>
        </p:txBody>
      </p:sp>
      <p:sp>
        <p:nvSpPr>
          <p:cNvPr id="97283" name="2 Marcador de contenido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endParaRPr lang="es-ES" smtClean="0">
              <a:solidFill>
                <a:srgbClr val="002060"/>
              </a:solidFill>
            </a:endParaRPr>
          </a:p>
          <a:p>
            <a:endParaRPr lang="es-ES" smtClean="0">
              <a:solidFill>
                <a:srgbClr val="002060"/>
              </a:solidFill>
            </a:endParaRPr>
          </a:p>
          <a:p>
            <a:r>
              <a:rPr lang="es-ES" smtClean="0">
                <a:solidFill>
                  <a:srgbClr val="002060"/>
                </a:solidFill>
              </a:rPr>
              <a:t>Para la consecución de estos objetivos son fundamentales las aplicaciones propias de la web 2.0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99160A9E-40DD-4858-9AF4-A2212A160B68}" type="slidenum">
              <a:rPr lang="es-ES" smtClean="0"/>
              <a:pPr>
                <a:defRPr/>
              </a:pPr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70749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1 Título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endParaRPr lang="es-ES" smtClean="0"/>
          </a:p>
        </p:txBody>
      </p:sp>
      <p:sp>
        <p:nvSpPr>
          <p:cNvPr id="98307" name="2 Marcador de contenido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endParaRPr lang="es-ES" smtClean="0"/>
          </a:p>
          <a:p>
            <a:r>
              <a:rPr lang="es-ES" smtClean="0">
                <a:solidFill>
                  <a:srgbClr val="002060"/>
                </a:solidFill>
              </a:rPr>
              <a:t>Una investigación desarrollada en 120 bibliotecas públicas demostraba cómo la calidad en las mismas estaba relacionada con aquellas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D52D66B7-148A-47AF-96F7-C04E1F26CBE8}" type="slidenum">
              <a:rPr lang="es-ES" smtClean="0"/>
              <a:pPr>
                <a:defRPr/>
              </a:pPr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27696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1 Título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endParaRPr lang="es-ES" smtClean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66E3C335-1D99-40A4-821F-CC429D1F5CA0}" type="slidenum">
              <a:rPr lang="es-ES" smtClean="0"/>
              <a:pPr>
                <a:defRPr/>
              </a:pPr>
              <a:t>43</a:t>
            </a:fld>
            <a:endParaRPr lang="es-ES"/>
          </a:p>
        </p:txBody>
      </p:sp>
      <p:pic>
        <p:nvPicPr>
          <p:cNvPr id="99333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143000" y="1600200"/>
            <a:ext cx="7092950" cy="4495800"/>
          </a:xfrm>
          <a:noFill/>
        </p:spPr>
      </p:pic>
    </p:spTree>
    <p:extLst>
      <p:ext uri="{BB962C8B-B14F-4D97-AF65-F5344CB8AC3E}">
        <p14:creationId xmlns:p14="http://schemas.microsoft.com/office/powerpoint/2010/main" xmlns="" val="379548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1 Título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endParaRPr lang="es-ES" smtClean="0"/>
          </a:p>
        </p:txBody>
      </p:sp>
      <p:sp>
        <p:nvSpPr>
          <p:cNvPr id="94211" name="2 Marcador de contenido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>
            <a:normAutofit lnSpcReduction="10000"/>
          </a:bodyPr>
          <a:lstStyle/>
          <a:p>
            <a:r>
              <a:rPr lang="es-ES" smtClean="0">
                <a:solidFill>
                  <a:srgbClr val="002060"/>
                </a:solidFill>
              </a:rPr>
              <a:t>En el artículo se abordan las siguientes cuestiones:</a:t>
            </a:r>
          </a:p>
          <a:p>
            <a:r>
              <a:rPr lang="es-ES" smtClean="0">
                <a:solidFill>
                  <a:srgbClr val="002060"/>
                </a:solidFill>
              </a:rPr>
              <a:t>(a) Hasta qué punto son frecuentes las aplicaciones Web 2.0 en las bibliotecas</a:t>
            </a:r>
          </a:p>
          <a:p>
            <a:r>
              <a:rPr lang="es-ES" smtClean="0">
                <a:solidFill>
                  <a:srgbClr val="002060"/>
                </a:solidFill>
              </a:rPr>
              <a:t>(b) De qué manera se están utilizando las aplicaciones Web 2.0 en las bibliotecas</a:t>
            </a:r>
          </a:p>
          <a:p>
            <a:r>
              <a:rPr lang="es-ES" smtClean="0">
                <a:solidFill>
                  <a:srgbClr val="002060"/>
                </a:solidFill>
              </a:rPr>
              <a:t>(c) Si la presencia de las aplicaciones Web 2.0 tiene relación con la mejora de la calidad de los sitios web de la biblioteca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F8DBE7EF-339F-4F85-965D-8B2396D85478}" type="slidenum">
              <a:rPr lang="es-ES" smtClean="0"/>
              <a:pPr>
                <a:defRPr/>
              </a:pPr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3416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1 Título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endParaRPr lang="es-ES" smtClean="0"/>
          </a:p>
        </p:txBody>
      </p:sp>
      <p:sp>
        <p:nvSpPr>
          <p:cNvPr id="95235" name="2 Marcador de contenido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>
            <a:normAutofit lnSpcReduction="10000"/>
          </a:bodyPr>
          <a:lstStyle/>
          <a:p>
            <a:r>
              <a:rPr lang="es-ES" smtClean="0">
                <a:solidFill>
                  <a:srgbClr val="002060"/>
                </a:solidFill>
              </a:rPr>
              <a:t>El estudio recoge información de 120 bibliotecas públicas y universitarias de América del Norte, Europa y Asia</a:t>
            </a:r>
          </a:p>
          <a:p>
            <a:r>
              <a:rPr lang="es-ES" smtClean="0">
                <a:solidFill>
                  <a:srgbClr val="002060"/>
                </a:solidFill>
              </a:rPr>
              <a:t>Los resultados muestran que el orden de popularidad de las aplicaciones Web 2.0 utilizadas en bibliotecas es: blogs, RSS, mensajería instantánea, servicios de redes sociales, wikis y aplicaciones de marcadores sociales.</a:t>
            </a:r>
          </a:p>
          <a:p>
            <a:endParaRPr lang="es-ES" smtClean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E46CA287-2681-442B-8F89-B1AABB9EA18F}" type="slidenum">
              <a:rPr lang="es-ES" smtClean="0"/>
              <a:pPr>
                <a:defRPr/>
              </a:pPr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18450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Título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endParaRPr lang="es-ES" smtClean="0"/>
          </a:p>
        </p:txBody>
      </p:sp>
      <p:sp>
        <p:nvSpPr>
          <p:cNvPr id="96259" name="2 Marcador de contenido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s-ES" smtClean="0">
                <a:solidFill>
                  <a:srgbClr val="002060"/>
                </a:solidFill>
              </a:rPr>
              <a:t>La investigación demuestra como, en todos los casos, las aplicaciones Web 2.0 se utilizan de manera para aumentar el nivel de participación de los usuarios. </a:t>
            </a:r>
          </a:p>
          <a:p>
            <a:r>
              <a:rPr lang="es-ES" smtClean="0">
                <a:solidFill>
                  <a:srgbClr val="002060"/>
                </a:solidFill>
              </a:rPr>
              <a:t>Y que hay una relación entre el uso de las aplicaciones Web 2.0 y el nivel calidad general, y con la calidad de servicio en particular.</a:t>
            </a:r>
          </a:p>
          <a:p>
            <a:endParaRPr lang="es-ES" smtClean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213DD53F-43FC-4542-8422-7DFCA5D0F153}" type="slidenum">
              <a:rPr lang="es-ES" smtClean="0"/>
              <a:pPr>
                <a:defRPr/>
              </a:pPr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23924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1 Título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endParaRPr lang="es-ES" smtClean="0"/>
          </a:p>
        </p:txBody>
      </p:sp>
      <p:sp>
        <p:nvSpPr>
          <p:cNvPr id="97283" name="2 Marcador de contenido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>
            <a:normAutofit lnSpcReduction="10000"/>
          </a:bodyPr>
          <a:lstStyle/>
          <a:p>
            <a:r>
              <a:rPr lang="es-ES" smtClean="0">
                <a:solidFill>
                  <a:srgbClr val="002060"/>
                </a:solidFill>
              </a:rPr>
              <a:t>Otra de las principales conclusiones del estudio es que la digitalización ha aumentado las expectativas de los usuarios respecto a las bibliotecas.</a:t>
            </a:r>
          </a:p>
          <a:p>
            <a:r>
              <a:rPr lang="es-ES" smtClean="0">
                <a:solidFill>
                  <a:srgbClr val="002060"/>
                </a:solidFill>
              </a:rPr>
              <a:t>Comentan los autores de la investigación que ha pasado el tiempo en el que se podían ofrecer páginas web estáticas o meros servicios de transacción electrónica como la reserva o préstamo de libros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431E15DA-BEDD-4062-ACC5-A1572F494618}" type="slidenum">
              <a:rPr lang="es-ES" smtClean="0"/>
              <a:pPr>
                <a:defRPr/>
              </a:pPr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1747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1 Título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endParaRPr lang="es-ES" smtClean="0"/>
          </a:p>
        </p:txBody>
      </p:sp>
      <p:sp>
        <p:nvSpPr>
          <p:cNvPr id="104451" name="2 Marcador de contenido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s-ES" smtClean="0">
                <a:solidFill>
                  <a:srgbClr val="002060"/>
                </a:solidFill>
              </a:rPr>
              <a:t>El usuario pide una implicación mayor en el desarrollo de colecciones y de servicios, así como una mayor implicación del bibliotecario en la satisfacción de sus intereses personales y académicos y esto pasa por la incorporación activa de aplicaciones 2.0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61C56D30-CCD1-4021-AEE9-2CBD248FC57F}" type="slidenum">
              <a:rPr lang="es-ES" smtClean="0"/>
              <a:pPr>
                <a:defRPr/>
              </a:pPr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48537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1 Título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endParaRPr lang="es-ES" smtClean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>
              <a:defRPr/>
            </a:pPr>
            <a:endParaRPr lang="es-ES" dirty="0" smtClean="0"/>
          </a:p>
          <a:p>
            <a:pPr>
              <a:defRPr/>
            </a:pPr>
            <a:endParaRPr lang="es-ES" dirty="0" smtClean="0"/>
          </a:p>
          <a:p>
            <a:pPr>
              <a:defRPr/>
            </a:pPr>
            <a:endParaRPr lang="es-ES" dirty="0" smtClean="0"/>
          </a:p>
          <a:p>
            <a:pPr>
              <a:defRPr/>
            </a:pPr>
            <a:r>
              <a:rPr lang="es-ES" sz="4000" b="1" dirty="0" smtClean="0">
                <a:solidFill>
                  <a:schemeClr val="accent2">
                    <a:lumMod val="75000"/>
                  </a:schemeClr>
                </a:solidFill>
              </a:rPr>
              <a:t>RECURSOS PARA EL APRENDIZAJE</a:t>
            </a:r>
            <a:endParaRPr lang="es-E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3429C588-D1B7-4B2B-B42B-8F0BE3D9A573}" type="slidenum">
              <a:rPr lang="es-ES" smtClean="0"/>
              <a:pPr>
                <a:defRPr/>
              </a:pPr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42036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2 Conector recto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6" name="1 Título"/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1079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ES" sz="2800" dirty="0" smtClean="0"/>
              <a:t/>
            </a:r>
            <a:br>
              <a:rPr lang="es-ES" sz="2800" dirty="0" smtClean="0"/>
            </a:br>
            <a:r>
              <a:rPr lang="es-ES" sz="2700" dirty="0" smtClean="0">
                <a:solidFill>
                  <a:srgbClr val="FF0000"/>
                </a:solidFill>
              </a:rPr>
              <a:t>GRUPO LIBROS ELECTRÓNICOS: </a:t>
            </a:r>
            <a:r>
              <a:rPr lang="es-ES" sz="2700" dirty="0" smtClean="0">
                <a:solidFill>
                  <a:srgbClr val="FF0000"/>
                </a:solidFill>
                <a:hlinkClick r:id="rId3"/>
              </a:rPr>
              <a:t>FACEBOOK</a:t>
            </a:r>
            <a:r>
              <a:rPr lang="es-ES" sz="2800" dirty="0" smtClean="0"/>
              <a:t/>
            </a:r>
            <a:br>
              <a:rPr lang="es-ES" sz="2800" dirty="0" smtClean="0"/>
            </a:br>
            <a:endParaRPr lang="es-ES" sz="2800" dirty="0" smtClean="0"/>
          </a:p>
        </p:txBody>
      </p:sp>
      <p:sp>
        <p:nvSpPr>
          <p:cNvPr id="8196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smtClean="0"/>
          </a:p>
        </p:txBody>
      </p:sp>
      <p:pic>
        <p:nvPicPr>
          <p:cNvPr id="819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1412875"/>
            <a:ext cx="6985000" cy="529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1 Título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endParaRPr lang="es-ES" smtClean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algn="ctr">
              <a:defRPr/>
            </a:pPr>
            <a:endParaRPr lang="es-ES" sz="4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defRPr/>
            </a:pPr>
            <a:endParaRPr lang="es-ES" sz="4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buFont typeface="Wingdings" pitchFamily="2" charset="2"/>
              <a:buNone/>
              <a:defRPr/>
            </a:pPr>
            <a:r>
              <a:rPr lang="es-ES" sz="4000" b="1" dirty="0" smtClean="0">
                <a:solidFill>
                  <a:schemeClr val="accent2">
                    <a:lumMod val="75000"/>
                  </a:schemeClr>
                </a:solidFill>
              </a:rPr>
              <a:t>NAVEGACIÓN SOCIAL</a:t>
            </a:r>
            <a:endParaRPr lang="es-E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33085D1E-39D5-4AD9-857B-9663220D3E17}" type="slidenum">
              <a:rPr lang="es-ES" smtClean="0"/>
              <a:pPr>
                <a:defRPr/>
              </a:pPr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11110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smtClean="0"/>
          </a:p>
        </p:txBody>
      </p:sp>
      <p:sp>
        <p:nvSpPr>
          <p:cNvPr id="107523" name="2 Marcador de contenido"/>
          <p:cNvSpPr>
            <a:spLocks noGrp="1"/>
          </p:cNvSpPr>
          <p:nvPr>
            <p:ph sz="quarter" idx="1"/>
          </p:nvPr>
        </p:nvSpPr>
        <p:spPr>
          <a:xfrm>
            <a:off x="609600" y="1589088"/>
            <a:ext cx="3886200" cy="4572000"/>
          </a:xfrm>
        </p:spPr>
        <p:txBody>
          <a:bodyPr/>
          <a:lstStyle/>
          <a:p>
            <a:r>
              <a:rPr lang="es-ES" smtClean="0">
                <a:solidFill>
                  <a:srgbClr val="002060"/>
                </a:solidFill>
              </a:rPr>
              <a:t>Se refiere al recorrido que el usuario hace para llegar a un sitio en la red, guiándose por los que otros usuarios han escrito, dicen o hacen.</a:t>
            </a:r>
          </a:p>
          <a:p>
            <a:pPr>
              <a:buFont typeface="Wingdings" pitchFamily="2" charset="2"/>
              <a:buNone/>
            </a:pPr>
            <a:endParaRPr lang="es-ES" smtClean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2BAB107-8ABD-4D9E-9163-753028969F6C}" type="slidenum">
              <a:rPr lang="es-ES" smtClean="0"/>
              <a:pPr>
                <a:defRPr/>
              </a:pPr>
              <a:t>51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pic>
        <p:nvPicPr>
          <p:cNvPr id="107526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846638" y="2060575"/>
            <a:ext cx="3656012" cy="2738438"/>
          </a:xfrm>
          <a:noFill/>
        </p:spPr>
      </p:pic>
    </p:spTree>
    <p:extLst>
      <p:ext uri="{BB962C8B-B14F-4D97-AF65-F5344CB8AC3E}">
        <p14:creationId xmlns:p14="http://schemas.microsoft.com/office/powerpoint/2010/main" xmlns="" val="104003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smtClean="0"/>
          </a:p>
        </p:txBody>
      </p:sp>
      <p:sp>
        <p:nvSpPr>
          <p:cNvPr id="108547" name="2 Marcador de contenido"/>
          <p:cNvSpPr>
            <a:spLocks noGrp="1"/>
          </p:cNvSpPr>
          <p:nvPr>
            <p:ph sz="quarter" idx="1"/>
          </p:nvPr>
        </p:nvSpPr>
        <p:spPr>
          <a:xfrm>
            <a:off x="609600" y="1589088"/>
            <a:ext cx="3886200" cy="4572000"/>
          </a:xfrm>
        </p:spPr>
        <p:txBody>
          <a:bodyPr/>
          <a:lstStyle/>
          <a:p>
            <a:r>
              <a:rPr lang="es-ES" smtClean="0">
                <a:solidFill>
                  <a:srgbClr val="002060"/>
                </a:solidFill>
              </a:rPr>
              <a:t>A) Marcadores Sociales</a:t>
            </a:r>
          </a:p>
          <a:p>
            <a:r>
              <a:rPr lang="es-ES" smtClean="0">
                <a:solidFill>
                  <a:srgbClr val="002060"/>
                </a:solidFill>
              </a:rPr>
              <a:t>B) Comentarios</a:t>
            </a:r>
          </a:p>
          <a:p>
            <a:r>
              <a:rPr lang="es-ES" smtClean="0">
                <a:solidFill>
                  <a:srgbClr val="002060"/>
                </a:solidFill>
              </a:rPr>
              <a:t>C) Votaciones</a:t>
            </a:r>
          </a:p>
          <a:p>
            <a:r>
              <a:rPr lang="es-ES" smtClean="0">
                <a:solidFill>
                  <a:srgbClr val="002060"/>
                </a:solidFill>
              </a:rPr>
              <a:t>D) Recomendación Social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D8FCBE87-C6C1-415C-85CA-C8AE6297582D}" type="slidenum">
              <a:rPr lang="es-ES" smtClean="0"/>
              <a:pPr>
                <a:defRPr/>
              </a:pPr>
              <a:t>52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pic>
        <p:nvPicPr>
          <p:cNvPr id="10855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845050" y="2416175"/>
            <a:ext cx="3886200" cy="2917825"/>
          </a:xfrm>
          <a:noFill/>
        </p:spPr>
      </p:pic>
    </p:spTree>
    <p:extLst>
      <p:ext uri="{BB962C8B-B14F-4D97-AF65-F5344CB8AC3E}">
        <p14:creationId xmlns:p14="http://schemas.microsoft.com/office/powerpoint/2010/main" xmlns="" val="269952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8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smtClean="0"/>
          </a:p>
        </p:txBody>
      </p:sp>
      <p:sp>
        <p:nvSpPr>
          <p:cNvPr id="109571" name="7 Marcador de contenido"/>
          <p:cNvSpPr>
            <a:spLocks noGrp="1"/>
          </p:cNvSpPr>
          <p:nvPr>
            <p:ph sz="quarter" idx="1"/>
          </p:nvPr>
        </p:nvSpPr>
        <p:spPr>
          <a:xfrm>
            <a:off x="609600" y="1589088"/>
            <a:ext cx="3886200" cy="4792662"/>
          </a:xfrm>
        </p:spPr>
        <p:txBody>
          <a:bodyPr/>
          <a:lstStyle/>
          <a:p>
            <a:r>
              <a:rPr lang="es-ES" sz="2800" smtClean="0">
                <a:solidFill>
                  <a:srgbClr val="002060"/>
                </a:solidFill>
              </a:rPr>
              <a:t>Todos estos recursos han cambiado los sistemas de acreditación y de autoridad quitando espacio a los sistemas de valoración convencionales y creando una filosofía nueva: la de Social Bookmarking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1A4CC67C-3FF5-4536-B572-544F85B0A4ED}" type="slidenum">
              <a:rPr lang="es-ES" smtClean="0"/>
              <a:pPr>
                <a:defRPr/>
              </a:pPr>
              <a:t>53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pic>
        <p:nvPicPr>
          <p:cNvPr id="10957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845050" y="2389188"/>
            <a:ext cx="3886200" cy="2971800"/>
          </a:xfrm>
          <a:noFill/>
        </p:spPr>
      </p:pic>
    </p:spTree>
    <p:extLst>
      <p:ext uri="{BB962C8B-B14F-4D97-AF65-F5344CB8AC3E}">
        <p14:creationId xmlns:p14="http://schemas.microsoft.com/office/powerpoint/2010/main" xmlns="" val="44260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60462"/>
          </a:xfrm>
        </p:spPr>
        <p:txBody>
          <a:bodyPr/>
          <a:lstStyle/>
          <a:p>
            <a:pPr eaLnBrk="1" hangingPunct="1"/>
            <a:endParaRPr lang="es-ES" sz="2800" smtClean="0">
              <a:solidFill>
                <a:srgbClr val="002060"/>
              </a:solidFill>
              <a:latin typeface="Verdana" pitchFamily="34" charset="0"/>
            </a:endParaRPr>
          </a:p>
        </p:txBody>
      </p:sp>
      <p:sp>
        <p:nvSpPr>
          <p:cNvPr id="41987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49244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ES" sz="1800" smtClean="0">
                <a:solidFill>
                  <a:srgbClr val="002060"/>
                </a:solidFill>
                <a:latin typeface="Verdana" pitchFamily="34" charset="0"/>
              </a:rPr>
              <a:t>Se habla de una nueva “economía de la atención y del prestigio” en la que los buscadores juegan un papel esencial;</a:t>
            </a:r>
          </a:p>
          <a:p>
            <a:pPr eaLnBrk="1" hangingPunct="1">
              <a:lnSpc>
                <a:spcPct val="90000"/>
              </a:lnSpc>
            </a:pPr>
            <a:r>
              <a:rPr lang="es-ES" sz="1800" smtClean="0">
                <a:solidFill>
                  <a:srgbClr val="002060"/>
                </a:solidFill>
                <a:latin typeface="Verdana" pitchFamily="34" charset="0"/>
              </a:rPr>
              <a:t>Conceptos como “page rank” y “posicionamiento” (Google analytics) son claves a la hora de entender la dinámica de la web. </a:t>
            </a:r>
          </a:p>
          <a:p>
            <a:pPr eaLnBrk="1" hangingPunct="1">
              <a:lnSpc>
                <a:spcPct val="90000"/>
              </a:lnSpc>
            </a:pPr>
            <a:r>
              <a:rPr lang="es-ES" sz="1800" smtClean="0">
                <a:solidFill>
                  <a:srgbClr val="002060"/>
                </a:solidFill>
                <a:latin typeface="Verdana" pitchFamily="34" charset="0"/>
              </a:rPr>
              <a:t>Los propios usuarios, mediante el uso del “social bookmarking”, pueden aupar a un sitio (a un contenido) web otorgándole el crédito de los lectores directamente.</a:t>
            </a:r>
          </a:p>
        </p:txBody>
      </p:sp>
      <p:pic>
        <p:nvPicPr>
          <p:cNvPr id="110596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172075" y="1600200"/>
            <a:ext cx="2990850" cy="2185988"/>
          </a:xfrm>
        </p:spPr>
      </p:pic>
      <p:pic>
        <p:nvPicPr>
          <p:cNvPr id="110597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300663" y="3938588"/>
            <a:ext cx="2733675" cy="2187575"/>
          </a:xfrm>
        </p:spPr>
      </p:pic>
    </p:spTree>
    <p:extLst>
      <p:ext uri="{BB962C8B-B14F-4D97-AF65-F5344CB8AC3E}">
        <p14:creationId xmlns:p14="http://schemas.microsoft.com/office/powerpoint/2010/main" xmlns="" val="143701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sz="2800" smtClean="0">
              <a:solidFill>
                <a:srgbClr val="002060"/>
              </a:solidFill>
              <a:latin typeface="Verdana" pitchFamily="34" charset="0"/>
            </a:endParaRPr>
          </a:p>
        </p:txBody>
      </p:sp>
      <p:sp>
        <p:nvSpPr>
          <p:cNvPr id="44035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7625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sz="2400" smtClean="0">
                <a:solidFill>
                  <a:srgbClr val="002060"/>
                </a:solidFill>
                <a:latin typeface="Verdana" pitchFamily="34" charset="0"/>
              </a:rPr>
              <a:t>La paradoja parece ser, en cualquier caso, que a mayor disponibilidad de información bruta, mayor importancia cobra la </a:t>
            </a:r>
            <a:r>
              <a:rPr lang="es-ES" sz="3200" smtClean="0">
                <a:solidFill>
                  <a:srgbClr val="C00000"/>
                </a:solidFill>
                <a:latin typeface="Verdana" pitchFamily="34" charset="0"/>
              </a:rPr>
              <a:t>intermediación</a:t>
            </a:r>
            <a:r>
              <a:rPr lang="es-ES" sz="2400" smtClean="0">
                <a:solidFill>
                  <a:srgbClr val="002060"/>
                </a:solidFill>
                <a:latin typeface="Verdana" pitchFamily="34" charset="0"/>
              </a:rPr>
              <a:t> cualificada;</a:t>
            </a:r>
          </a:p>
          <a:p>
            <a:pPr eaLnBrk="1" hangingPunct="1">
              <a:lnSpc>
                <a:spcPct val="80000"/>
              </a:lnSpc>
            </a:pPr>
            <a:r>
              <a:rPr lang="es-ES" sz="3200" smtClean="0">
                <a:solidFill>
                  <a:srgbClr val="002060"/>
                </a:solidFill>
                <a:latin typeface="Verdana" pitchFamily="34" charset="0"/>
              </a:rPr>
              <a:t>Un intermediación en la que el papel del bibliotecario es fundamental</a:t>
            </a:r>
          </a:p>
        </p:txBody>
      </p:sp>
      <p:pic>
        <p:nvPicPr>
          <p:cNvPr id="111620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932363" y="1989138"/>
            <a:ext cx="4038600" cy="3521075"/>
          </a:xfrm>
          <a:noFill/>
        </p:spPr>
      </p:pic>
    </p:spTree>
    <p:extLst>
      <p:ext uri="{BB962C8B-B14F-4D97-AF65-F5344CB8AC3E}">
        <p14:creationId xmlns:p14="http://schemas.microsoft.com/office/powerpoint/2010/main" xmlns="" val="216273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6 Título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s-ES" smtClean="0"/>
              <a:t>Marcadores Sociales</a:t>
            </a:r>
          </a:p>
        </p:txBody>
      </p:sp>
      <p:sp>
        <p:nvSpPr>
          <p:cNvPr id="112643" name="2 Marcador de contenido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s-ES" smtClean="0">
                <a:solidFill>
                  <a:srgbClr val="002060"/>
                </a:solidFill>
              </a:rPr>
              <a:t>Los marcadores sociales son el equivalente a los antiguos favoritos o bookmarks, pero trasladados a servicios on line. Entre los más conocidos se encuentran Delicious, Ma.gnolia, BLinklist, Cloudalicio.us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473D3F35-A24F-478D-8596-D196DB650A74}" type="slidenum">
              <a:rPr lang="es-ES" smtClean="0"/>
              <a:pPr>
                <a:defRPr/>
              </a:pPr>
              <a:t>56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58629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mtClean="0"/>
              <a:t>Marcadores Sociales</a:t>
            </a:r>
          </a:p>
        </p:txBody>
      </p:sp>
      <p:sp>
        <p:nvSpPr>
          <p:cNvPr id="113667" name="2 Marcador de contenido"/>
          <p:cNvSpPr>
            <a:spLocks noGrp="1"/>
          </p:cNvSpPr>
          <p:nvPr>
            <p:ph sz="quarter" idx="1"/>
          </p:nvPr>
        </p:nvSpPr>
        <p:spPr>
          <a:xfrm>
            <a:off x="609600" y="1589088"/>
            <a:ext cx="3886200" cy="4572000"/>
          </a:xfrm>
        </p:spPr>
        <p:txBody>
          <a:bodyPr/>
          <a:lstStyle/>
          <a:p>
            <a:r>
              <a:rPr lang="es-ES" smtClean="0">
                <a:solidFill>
                  <a:srgbClr val="002060"/>
                </a:solidFill>
              </a:rPr>
              <a:t>Lo interesante de estos servicios es que permiten organizar y categorizar, mediante etiquetado, los sitios web, que pueden ser compartidos por todo tipo de usuarios</a:t>
            </a:r>
          </a:p>
          <a:p>
            <a:endParaRPr lang="es-ES" smtClean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3A9EDE1B-CDA8-4891-8897-9B13C32B50D0}" type="slidenum">
              <a:rPr lang="es-ES" smtClean="0"/>
              <a:pPr>
                <a:defRPr/>
              </a:pPr>
              <a:t>57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pic>
        <p:nvPicPr>
          <p:cNvPr id="11367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194175" y="2420938"/>
            <a:ext cx="4949825" cy="2185987"/>
          </a:xfrm>
          <a:noFill/>
        </p:spPr>
      </p:pic>
    </p:spTree>
    <p:extLst>
      <p:ext uri="{BB962C8B-B14F-4D97-AF65-F5344CB8AC3E}">
        <p14:creationId xmlns:p14="http://schemas.microsoft.com/office/powerpoint/2010/main" xmlns="" val="362880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2116127C-895F-4803-BE5C-80CAB056AA6F}" type="slidenum">
              <a:rPr lang="es-ES"/>
              <a:pPr>
                <a:defRPr/>
              </a:pPr>
              <a:t>58</a:t>
            </a:fld>
            <a:endParaRPr lang="es-ES"/>
          </a:p>
        </p:txBody>
      </p:sp>
      <p:sp>
        <p:nvSpPr>
          <p:cNvPr id="114691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s-ES" b="1" smtClean="0">
                <a:solidFill>
                  <a:srgbClr val="A50021"/>
                </a:solidFill>
              </a:rPr>
              <a:t>Marcadores sociales</a:t>
            </a:r>
          </a:p>
        </p:txBody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92388" y="1700213"/>
            <a:ext cx="6130925" cy="4411662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es-ES" sz="1900" smtClean="0"/>
          </a:p>
          <a:p>
            <a:pPr algn="just" eaLnBrk="1" hangingPunct="1">
              <a:lnSpc>
                <a:spcPct val="80000"/>
              </a:lnSpc>
            </a:pPr>
            <a:endParaRPr lang="es-ES" sz="1900" smtClean="0"/>
          </a:p>
          <a:p>
            <a:pPr eaLnBrk="1" hangingPunct="1">
              <a:lnSpc>
                <a:spcPct val="80000"/>
              </a:lnSpc>
            </a:pPr>
            <a:r>
              <a:rPr lang="es-ES" sz="1900" smtClean="0"/>
              <a:t>Permiten:</a:t>
            </a:r>
          </a:p>
          <a:p>
            <a:pPr lvl="2" eaLnBrk="1" hangingPunct="1">
              <a:lnSpc>
                <a:spcPct val="80000"/>
              </a:lnSpc>
            </a:pPr>
            <a:r>
              <a:rPr lang="es-ES" sz="2400" smtClean="0"/>
              <a:t>Recuperar de forma automática las páginas web</a:t>
            </a:r>
          </a:p>
          <a:p>
            <a:pPr lvl="2" eaLnBrk="1" hangingPunct="1">
              <a:lnSpc>
                <a:spcPct val="80000"/>
              </a:lnSpc>
            </a:pPr>
            <a:r>
              <a:rPr lang="es-ES" sz="2400" smtClean="0"/>
              <a:t>Almacenarlas "on-line“</a:t>
            </a:r>
          </a:p>
          <a:p>
            <a:pPr lvl="2" eaLnBrk="1" hangingPunct="1">
              <a:lnSpc>
                <a:spcPct val="80000"/>
              </a:lnSpc>
            </a:pPr>
            <a:r>
              <a:rPr lang="es-ES" sz="2400" smtClean="0"/>
              <a:t>Clasificarlas mediante "etiquetas“</a:t>
            </a:r>
          </a:p>
          <a:p>
            <a:pPr lvl="2" eaLnBrk="1" hangingPunct="1">
              <a:lnSpc>
                <a:spcPct val="80000"/>
              </a:lnSpc>
            </a:pPr>
            <a:r>
              <a:rPr lang="es-ES" sz="2400" smtClean="0"/>
              <a:t>Incluir comentarios</a:t>
            </a:r>
          </a:p>
          <a:p>
            <a:pPr lvl="2" eaLnBrk="1" hangingPunct="1">
              <a:lnSpc>
                <a:spcPct val="80000"/>
              </a:lnSpc>
            </a:pPr>
            <a:r>
              <a:rPr lang="es-ES" sz="2400" smtClean="0"/>
              <a:t>Acceder a ellas desde cualquier ordenador conectado a Internet</a:t>
            </a:r>
          </a:p>
          <a:p>
            <a:pPr lvl="2" eaLnBrk="1" hangingPunct="1">
              <a:lnSpc>
                <a:spcPct val="80000"/>
              </a:lnSpc>
            </a:pPr>
            <a:r>
              <a:rPr lang="es-ES" sz="2400" smtClean="0"/>
              <a:t>Compartirlas con otros </a:t>
            </a:r>
          </a:p>
        </p:txBody>
      </p:sp>
      <p:pic>
        <p:nvPicPr>
          <p:cNvPr id="114693" name="Picture 6" descr="Ver imagen en tamaño completo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138" y="2205038"/>
            <a:ext cx="11811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5007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413EE7-69E8-419D-8A79-3DC4E155E2E6}" type="slidenum">
              <a:rPr lang="es-ES"/>
              <a:pPr>
                <a:defRPr/>
              </a:pPr>
              <a:t>59</a:t>
            </a:fld>
            <a:endParaRPr lang="es-ES"/>
          </a:p>
        </p:txBody>
      </p:sp>
      <p:sp>
        <p:nvSpPr>
          <p:cNvPr id="1157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b="1" smtClean="0">
                <a:solidFill>
                  <a:srgbClr val="A50021"/>
                </a:solidFill>
              </a:rPr>
              <a:t>Del.icio.us en bibliotecas</a:t>
            </a:r>
          </a:p>
        </p:txBody>
      </p:sp>
      <p:sp>
        <p:nvSpPr>
          <p:cNvPr id="11571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19138" y="1665288"/>
            <a:ext cx="7056437" cy="4411662"/>
          </a:xfrm>
        </p:spPr>
        <p:txBody>
          <a:bodyPr/>
          <a:lstStyle/>
          <a:p>
            <a:pPr eaLnBrk="1" hangingPunct="1"/>
            <a:r>
              <a:rPr lang="es-ES" sz="2800" smtClean="0"/>
              <a:t>Servicio de referencia</a:t>
            </a:r>
          </a:p>
          <a:p>
            <a:pPr eaLnBrk="1" hangingPunct="1"/>
            <a:r>
              <a:rPr lang="es-ES" sz="2800" smtClean="0"/>
              <a:t>Novedades </a:t>
            </a:r>
          </a:p>
          <a:p>
            <a:pPr eaLnBrk="1" hangingPunct="1"/>
            <a:r>
              <a:rPr lang="es-ES" sz="2800" smtClean="0"/>
              <a:t>Compartir sus sitios profesionales favoritos</a:t>
            </a:r>
          </a:p>
        </p:txBody>
      </p:sp>
      <p:pic>
        <p:nvPicPr>
          <p:cNvPr id="115717" name="Picture 4" descr="delicious-logo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455988" y="3613150"/>
            <a:ext cx="1655762" cy="1600200"/>
          </a:xfrm>
          <a:noFill/>
        </p:spPr>
      </p:pic>
    </p:spTree>
    <p:extLst>
      <p:ext uri="{BB962C8B-B14F-4D97-AF65-F5344CB8AC3E}">
        <p14:creationId xmlns:p14="http://schemas.microsoft.com/office/powerpoint/2010/main" xmlns="" val="211403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1 Conector recto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9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2800" smtClean="0">
                <a:solidFill>
                  <a:srgbClr val="FF0000"/>
                </a:solidFill>
              </a:rPr>
              <a:t>LIBROS ELECTRONICOS: TWITTER</a:t>
            </a:r>
          </a:p>
        </p:txBody>
      </p:sp>
      <p:pic>
        <p:nvPicPr>
          <p:cNvPr id="922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012950" y="1600200"/>
            <a:ext cx="51181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1D7FD493-29BC-4E5C-BE6B-46E87C03010E}" type="slidenum">
              <a:rPr lang="es-ES"/>
              <a:pPr>
                <a:defRPr/>
              </a:pPr>
              <a:t>60</a:t>
            </a:fld>
            <a:endParaRPr lang="es-ES"/>
          </a:p>
        </p:txBody>
      </p:sp>
      <p:sp>
        <p:nvSpPr>
          <p:cNvPr id="116739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s-ES" b="1" smtClean="0">
                <a:solidFill>
                  <a:srgbClr val="A50021"/>
                </a:solidFill>
              </a:rPr>
              <a:t>Del.icio.us</a:t>
            </a:r>
          </a:p>
        </p:txBody>
      </p:sp>
      <p:pic>
        <p:nvPicPr>
          <p:cNvPr id="11674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665288"/>
            <a:ext cx="5942012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2883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CE0FDBFB-A9ED-485D-9603-30F3A6B37835}" type="slidenum">
              <a:rPr lang="es-ES"/>
              <a:pPr>
                <a:defRPr/>
              </a:pPr>
              <a:t>61</a:t>
            </a:fld>
            <a:endParaRPr lang="es-ES"/>
          </a:p>
        </p:txBody>
      </p:sp>
      <p:sp>
        <p:nvSpPr>
          <p:cNvPr id="117763" name="Rectangle 5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s-ES" b="1" smtClean="0">
                <a:solidFill>
                  <a:srgbClr val="A50021"/>
                </a:solidFill>
              </a:rPr>
              <a:t>Biblioteca UNED</a:t>
            </a:r>
          </a:p>
        </p:txBody>
      </p:sp>
      <p:pic>
        <p:nvPicPr>
          <p:cNvPr id="117764" name="Picture 4" descr="DeliciousUNED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539875" y="1600200"/>
            <a:ext cx="6064250" cy="4525963"/>
          </a:xfrm>
          <a:noFill/>
        </p:spPr>
      </p:pic>
    </p:spTree>
    <p:extLst>
      <p:ext uri="{BB962C8B-B14F-4D97-AF65-F5344CB8AC3E}">
        <p14:creationId xmlns:p14="http://schemas.microsoft.com/office/powerpoint/2010/main" xmlns="" val="190759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52B1DCC6-F0DB-4E50-9A25-9A80BA033D06}" type="slidenum">
              <a:rPr lang="es-ES"/>
              <a:pPr>
                <a:defRPr/>
              </a:pPr>
              <a:t>62</a:t>
            </a:fld>
            <a:endParaRPr lang="es-ES"/>
          </a:p>
        </p:txBody>
      </p:sp>
      <p:sp>
        <p:nvSpPr>
          <p:cNvPr id="118787" name="Rectangle 4"/>
          <p:cNvSpPr>
            <a:spLocks noChangeArrowheads="1"/>
          </p:cNvSpPr>
          <p:nvPr/>
        </p:nvSpPr>
        <p:spPr bwMode="auto">
          <a:xfrm>
            <a:off x="2411413" y="4652963"/>
            <a:ext cx="43703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" b="1">
                <a:solidFill>
                  <a:srgbClr val="A50021"/>
                </a:solidFill>
              </a:rPr>
              <a:t>GESTORES DE REFERENCIAS SOCIALES</a:t>
            </a:r>
          </a:p>
        </p:txBody>
      </p:sp>
      <p:pic>
        <p:nvPicPr>
          <p:cNvPr id="11878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844675"/>
            <a:ext cx="310515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2444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27BB8-A1F6-4E34-8521-7B5E55D667FF}" type="slidenum">
              <a:rPr lang="es-ES"/>
              <a:pPr>
                <a:defRPr/>
              </a:pPr>
              <a:t>63</a:t>
            </a:fld>
            <a:endParaRPr lang="es-ES"/>
          </a:p>
        </p:txBody>
      </p:sp>
      <p:sp>
        <p:nvSpPr>
          <p:cNvPr id="1198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3700" b="1" smtClean="0">
                <a:solidFill>
                  <a:srgbClr val="A50021"/>
                </a:solidFill>
              </a:rPr>
              <a:t>GESTORES DE REFERENCIAS SOCIALES</a:t>
            </a:r>
          </a:p>
        </p:txBody>
      </p:sp>
      <p:sp>
        <p:nvSpPr>
          <p:cNvPr id="11981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987550"/>
            <a:ext cx="7991475" cy="3971925"/>
          </a:xfrm>
        </p:spPr>
        <p:txBody>
          <a:bodyPr/>
          <a:lstStyle/>
          <a:p>
            <a:pPr algn="just" eaLnBrk="1" hangingPunct="1"/>
            <a:r>
              <a:rPr lang="es-ES" sz="2000" smtClean="0"/>
              <a:t>Permiten </a:t>
            </a:r>
            <a:r>
              <a:rPr lang="es-ES" sz="2000" b="1" smtClean="0">
                <a:solidFill>
                  <a:srgbClr val="0066FF"/>
                </a:solidFill>
              </a:rPr>
              <a:t>recopilar, describir y organizar referencias bibliográficas</a:t>
            </a:r>
            <a:r>
              <a:rPr lang="es-ES" sz="2000" smtClean="0"/>
              <a:t>, y además también permiten </a:t>
            </a:r>
            <a:r>
              <a:rPr lang="es-ES" sz="2000" smtClean="0">
                <a:solidFill>
                  <a:srgbClr val="0066FF"/>
                </a:solidFill>
              </a:rPr>
              <a:t>compartirlas, etiquetarlas</a:t>
            </a:r>
            <a:r>
              <a:rPr lang="es-ES" sz="2000" smtClean="0"/>
              <a:t>, valorarlas, establecer relaciones con otros usuarios, etc.</a:t>
            </a:r>
          </a:p>
          <a:p>
            <a:pPr eaLnBrk="1" hangingPunct="1">
              <a:buFontTx/>
              <a:buNone/>
            </a:pPr>
            <a:endParaRPr lang="es-ES" sz="2000" smtClean="0"/>
          </a:p>
          <a:p>
            <a:pPr eaLnBrk="1" hangingPunct="1"/>
            <a:r>
              <a:rPr lang="es-ES" sz="2000" smtClean="0"/>
              <a:t>EJEMPLOS: Zotero, CiteUlike, Connotea</a:t>
            </a:r>
          </a:p>
        </p:txBody>
      </p:sp>
      <p:pic>
        <p:nvPicPr>
          <p:cNvPr id="119813" name="Picture 4" descr="connote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368425" y="4757738"/>
            <a:ext cx="1685925" cy="841375"/>
          </a:xfrm>
          <a:noFill/>
        </p:spPr>
      </p:pic>
      <p:pic>
        <p:nvPicPr>
          <p:cNvPr id="119814" name="Picture 6" descr="citeulik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580063" y="4757738"/>
            <a:ext cx="1905000" cy="488950"/>
          </a:xfrm>
          <a:noFill/>
        </p:spPr>
      </p:pic>
      <p:pic>
        <p:nvPicPr>
          <p:cNvPr id="119815" name="Picture 8" descr="zot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575" y="5408613"/>
            <a:ext cx="23812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1121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784975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4854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14413"/>
            <a:ext cx="9036495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3849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3464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6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09600" y="6248400"/>
            <a:ext cx="5421313" cy="365125"/>
          </a:xfrm>
        </p:spPr>
        <p:txBody>
          <a:bodyPr/>
          <a:lstStyle/>
          <a:p>
            <a:pPr algn="r">
              <a:defRPr/>
            </a:pPr>
            <a:fld id="{50BA4DD2-6066-4346-8D76-0235392D4AE2}" type="slidenum">
              <a:rPr lang="es-ES" b="0" smtClean="0">
                <a:solidFill>
                  <a:schemeClr val="tx2"/>
                </a:solidFill>
              </a:rPr>
              <a:pPr algn="r">
                <a:defRPr/>
              </a:pPr>
              <a:t>67</a:t>
            </a:fld>
            <a:endParaRPr lang="es-ES" b="0" smtClean="0">
              <a:solidFill>
                <a:schemeClr val="tx2"/>
              </a:solidFill>
            </a:endParaRPr>
          </a:p>
        </p:txBody>
      </p:sp>
      <p:sp>
        <p:nvSpPr>
          <p:cNvPr id="12185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mtClean="0"/>
              <a:t>Connotea</a:t>
            </a:r>
          </a:p>
        </p:txBody>
      </p:sp>
      <p:pic>
        <p:nvPicPr>
          <p:cNvPr id="121860" name="Picture 4" descr="Connotea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403350" y="1844675"/>
            <a:ext cx="6527800" cy="3917950"/>
          </a:xfrm>
          <a:noFill/>
        </p:spPr>
      </p:pic>
      <p:pic>
        <p:nvPicPr>
          <p:cNvPr id="121861" name="Picture 7" descr="connotea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895850" y="657225"/>
            <a:ext cx="1685925" cy="819150"/>
          </a:xfrm>
          <a:noFill/>
        </p:spPr>
      </p:pic>
    </p:spTree>
    <p:extLst>
      <p:ext uri="{BB962C8B-B14F-4D97-AF65-F5344CB8AC3E}">
        <p14:creationId xmlns:p14="http://schemas.microsoft.com/office/powerpoint/2010/main" xmlns="" val="116949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9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smtClean="0"/>
          </a:p>
        </p:txBody>
      </p:sp>
      <p:sp>
        <p:nvSpPr>
          <p:cNvPr id="122883" name="8 Marcador de contenido"/>
          <p:cNvSpPr>
            <a:spLocks noGrp="1"/>
          </p:cNvSpPr>
          <p:nvPr>
            <p:ph sz="quarter" idx="1"/>
          </p:nvPr>
        </p:nvSpPr>
        <p:spPr>
          <a:xfrm>
            <a:off x="609600" y="1589088"/>
            <a:ext cx="3886200" cy="4572000"/>
          </a:xfrm>
        </p:spPr>
        <p:txBody>
          <a:bodyPr/>
          <a:lstStyle/>
          <a:p>
            <a:endParaRPr lang="es-ES" smtClean="0"/>
          </a:p>
          <a:p>
            <a:endParaRPr lang="es-ES" smtClean="0"/>
          </a:p>
          <a:p>
            <a:endParaRPr lang="es-ES" sz="3600" smtClean="0">
              <a:solidFill>
                <a:srgbClr val="002060"/>
              </a:solidFill>
            </a:endParaRPr>
          </a:p>
          <a:p>
            <a:r>
              <a:rPr lang="es-ES" sz="3600" smtClean="0">
                <a:solidFill>
                  <a:srgbClr val="002060"/>
                </a:solidFill>
              </a:rPr>
              <a:t>LECTURA SOCIAL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52DF9954-6389-4E51-9EA2-AFB7EA87B2C8}" type="slidenum">
              <a:rPr lang="es-ES" smtClean="0"/>
              <a:pPr>
                <a:defRPr/>
              </a:pPr>
              <a:t>68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pic>
        <p:nvPicPr>
          <p:cNvPr id="12288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422775" y="2636838"/>
            <a:ext cx="3794125" cy="1985962"/>
          </a:xfrm>
          <a:noFill/>
        </p:spPr>
      </p:pic>
    </p:spTree>
    <p:extLst>
      <p:ext uri="{BB962C8B-B14F-4D97-AF65-F5344CB8AC3E}">
        <p14:creationId xmlns:p14="http://schemas.microsoft.com/office/powerpoint/2010/main" xmlns="" val="208344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smtClean="0"/>
          </a:p>
        </p:txBody>
      </p:sp>
      <p:sp>
        <p:nvSpPr>
          <p:cNvPr id="123907" name="2 Marcador de contenido"/>
          <p:cNvSpPr>
            <a:spLocks noGrp="1"/>
          </p:cNvSpPr>
          <p:nvPr>
            <p:ph sz="quarter" idx="1"/>
          </p:nvPr>
        </p:nvSpPr>
        <p:spPr>
          <a:xfrm>
            <a:off x="609600" y="1589088"/>
            <a:ext cx="3886200" cy="4572000"/>
          </a:xfrm>
        </p:spPr>
        <p:txBody>
          <a:bodyPr>
            <a:normAutofit lnSpcReduction="10000"/>
          </a:bodyPr>
          <a:lstStyle/>
          <a:p>
            <a:r>
              <a:rPr lang="es-ES" smtClean="0">
                <a:solidFill>
                  <a:srgbClr val="002060"/>
                </a:solidFill>
              </a:rPr>
              <a:t>La irrupción del libro electrónico ha modificado los sistemas de producción y distribución de libros pero también la forma en que leemos</a:t>
            </a:r>
          </a:p>
        </p:txBody>
      </p:sp>
      <p:sp>
        <p:nvSpPr>
          <p:cNvPr id="123908" name="3 Marcador de contenido"/>
          <p:cNvSpPr>
            <a:spLocks noGrp="1"/>
          </p:cNvSpPr>
          <p:nvPr>
            <p:ph sz="quarter" idx="2"/>
          </p:nvPr>
        </p:nvSpPr>
        <p:spPr>
          <a:xfrm>
            <a:off x="4845050" y="1589088"/>
            <a:ext cx="3886200" cy="4572000"/>
          </a:xfrm>
        </p:spPr>
        <p:txBody>
          <a:bodyPr>
            <a:normAutofit lnSpcReduction="10000"/>
          </a:bodyPr>
          <a:lstStyle/>
          <a:p>
            <a:r>
              <a:rPr lang="es-ES" smtClean="0">
                <a:solidFill>
                  <a:srgbClr val="002060"/>
                </a:solidFill>
              </a:rPr>
              <a:t>Uno de los principales cambios es la introducción de la lectura social, esto es la posibilidad de compartir comentarios, reflexiones, marcadores, etc sobre un mismo texto con varios usuarios.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91B424FC-E73B-43AF-A990-A8D34569F8EF}" type="slidenum">
              <a:rPr lang="es-ES" smtClean="0"/>
              <a:pPr>
                <a:defRPr/>
              </a:pPr>
              <a:t>69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83056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smtClean="0"/>
          </a:p>
        </p:txBody>
      </p:sp>
      <p:sp>
        <p:nvSpPr>
          <p:cNvPr id="27651" name="7 Marcador de contenido"/>
          <p:cNvSpPr>
            <a:spLocks noGrp="1"/>
          </p:cNvSpPr>
          <p:nvPr>
            <p:ph sz="quarter" idx="1"/>
          </p:nvPr>
        </p:nvSpPr>
        <p:spPr>
          <a:xfrm>
            <a:off x="609600" y="1589088"/>
            <a:ext cx="3886200" cy="479266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s-ES" dirty="0" smtClean="0"/>
              <a:t>La sociedad quiere un </a:t>
            </a:r>
            <a:r>
              <a:rPr lang="es-ES" sz="3600" dirty="0" smtClean="0">
                <a:solidFill>
                  <a:srgbClr val="FF0000"/>
                </a:solidFill>
              </a:rPr>
              <a:t>acceso fácil </a:t>
            </a:r>
            <a:r>
              <a:rPr lang="es-ES" dirty="0" smtClean="0"/>
              <a:t>y oportuno no sólo a la </a:t>
            </a:r>
            <a:r>
              <a:rPr lang="es-ES" sz="3600" dirty="0" smtClean="0">
                <a:solidFill>
                  <a:srgbClr val="FF0000"/>
                </a:solidFill>
              </a:rPr>
              <a:t>información</a:t>
            </a:r>
            <a:r>
              <a:rPr lang="es-ES" dirty="0" smtClean="0"/>
              <a:t> en la red, sino a todos aquellos </a:t>
            </a:r>
            <a:r>
              <a:rPr lang="es-ES" sz="3600" dirty="0" smtClean="0">
                <a:solidFill>
                  <a:srgbClr val="FF0000"/>
                </a:solidFill>
              </a:rPr>
              <a:t>programas y redes sociales </a:t>
            </a:r>
            <a:r>
              <a:rPr lang="es-ES" dirty="0" smtClean="0"/>
              <a:t>que les puedan ayudar a interpretar y maximizar su valor. </a:t>
            </a:r>
          </a:p>
          <a:p>
            <a:pPr eaLnBrk="1" hangingPunct="1"/>
            <a:endParaRPr lang="es-ES" dirty="0" smtClean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9CF0D586-A313-4F52-B50E-D88EE046DC7F}" type="slidenum">
              <a:rPr lang="es-ES"/>
              <a:pPr>
                <a:defRPr/>
              </a:pPr>
              <a:t>7</a:t>
            </a:fld>
            <a:endParaRPr lang="es-ES"/>
          </a:p>
        </p:txBody>
      </p:sp>
      <p:sp>
        <p:nvSpPr>
          <p:cNvPr id="20483" name="5 Marcador de pie de página"/>
          <p:cNvSpPr>
            <a:spLocks noGrp="1"/>
          </p:cNvSpPr>
          <p:nvPr>
            <p:ph type="ftr" sz="quarter" idx="12"/>
          </p:nvPr>
        </p:nvSpPr>
        <p:spPr bwMode="auto">
          <a:xfrm>
            <a:off x="1547813" y="6308725"/>
            <a:ext cx="5421312" cy="365125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dirty="0"/>
          </a:p>
        </p:txBody>
      </p:sp>
      <p:pic>
        <p:nvPicPr>
          <p:cNvPr id="27654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335463" y="1916113"/>
            <a:ext cx="4598987" cy="3241675"/>
          </a:xfrm>
          <a:noFill/>
        </p:spPr>
      </p:pic>
    </p:spTree>
    <p:extLst>
      <p:ext uri="{BB962C8B-B14F-4D97-AF65-F5344CB8AC3E}">
        <p14:creationId xmlns:p14="http://schemas.microsoft.com/office/powerpoint/2010/main" xmlns="" val="310365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mtClean="0"/>
              <a:t>COPIA</a:t>
            </a:r>
          </a:p>
        </p:txBody>
      </p:sp>
      <p:sp>
        <p:nvSpPr>
          <p:cNvPr id="124931" name="2 Marcador de contenido"/>
          <p:cNvSpPr>
            <a:spLocks noGrp="1"/>
          </p:cNvSpPr>
          <p:nvPr>
            <p:ph sz="quarter" idx="1"/>
          </p:nvPr>
        </p:nvSpPr>
        <p:spPr>
          <a:xfrm>
            <a:off x="609600" y="1589088"/>
            <a:ext cx="3674368" cy="4792662"/>
          </a:xfrm>
        </p:spPr>
        <p:txBody>
          <a:bodyPr>
            <a:normAutofit lnSpcReduction="10000"/>
          </a:bodyPr>
          <a:lstStyle/>
          <a:p>
            <a:r>
              <a:rPr lang="es-ES" sz="2400" dirty="0" smtClean="0">
                <a:solidFill>
                  <a:srgbClr val="002060"/>
                </a:solidFill>
              </a:rPr>
              <a:t>Copia es una plataforma de lectura en la nube con un claro enfoque social. Permite leer los libros en todo tipo de pantallas (PC, móviles, </a:t>
            </a:r>
            <a:r>
              <a:rPr lang="es-ES" sz="2400" dirty="0" err="1" smtClean="0">
                <a:solidFill>
                  <a:srgbClr val="002060"/>
                </a:solidFill>
              </a:rPr>
              <a:t>Ipad</a:t>
            </a:r>
            <a:r>
              <a:rPr lang="es-ES" sz="2400" dirty="0" smtClean="0">
                <a:solidFill>
                  <a:srgbClr val="002060"/>
                </a:solidFill>
              </a:rPr>
              <a:t>, sistemas </a:t>
            </a:r>
            <a:r>
              <a:rPr lang="es-ES" sz="2400" dirty="0" err="1" smtClean="0">
                <a:solidFill>
                  <a:srgbClr val="002060"/>
                </a:solidFill>
              </a:rPr>
              <a:t>Android</a:t>
            </a:r>
            <a:r>
              <a:rPr lang="es-ES" sz="2400" dirty="0" smtClean="0">
                <a:solidFill>
                  <a:srgbClr val="002060"/>
                </a:solidFill>
              </a:rPr>
              <a:t>, etc.) y compartir notas y recomendaciones con otros lectores de gustos similares, además de enlaces a redes sociales como Facebook, </a:t>
            </a:r>
            <a:r>
              <a:rPr lang="es-ES" sz="2400" dirty="0" err="1" smtClean="0">
                <a:solidFill>
                  <a:srgbClr val="002060"/>
                </a:solidFill>
              </a:rPr>
              <a:t>Twitter</a:t>
            </a:r>
            <a:r>
              <a:rPr lang="es-ES" sz="2400" dirty="0" smtClean="0">
                <a:solidFill>
                  <a:srgbClr val="002060"/>
                </a:solidFill>
              </a:rPr>
              <a:t> o </a:t>
            </a:r>
            <a:r>
              <a:rPr lang="es-ES" sz="2400" dirty="0" err="1" smtClean="0">
                <a:solidFill>
                  <a:srgbClr val="002060"/>
                </a:solidFill>
              </a:rPr>
              <a:t>LinkedIn</a:t>
            </a:r>
            <a:r>
              <a:rPr lang="es-ES" sz="2400" dirty="0" smtClean="0">
                <a:solidFill>
                  <a:srgbClr val="002060"/>
                </a:solidFill>
              </a:rPr>
              <a:t>.</a:t>
            </a:r>
          </a:p>
          <a:p>
            <a:endParaRPr lang="es-ES" dirty="0" smtClean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893D3FC0-2707-4B37-9238-0FF9A9BA639F}" type="slidenum">
              <a:rPr lang="es-ES" smtClean="0"/>
              <a:pPr>
                <a:defRPr/>
              </a:pPr>
              <a:t>70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pic>
        <p:nvPicPr>
          <p:cNvPr id="12493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441825" y="2133600"/>
            <a:ext cx="4654550" cy="3455988"/>
          </a:xfrm>
          <a:noFill/>
        </p:spPr>
      </p:pic>
    </p:spTree>
    <p:extLst>
      <p:ext uri="{BB962C8B-B14F-4D97-AF65-F5344CB8AC3E}">
        <p14:creationId xmlns:p14="http://schemas.microsoft.com/office/powerpoint/2010/main" xmlns="" val="341159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mtClean="0"/>
              <a:t>SOCIAL BOOKS</a:t>
            </a:r>
          </a:p>
        </p:txBody>
      </p:sp>
      <p:sp>
        <p:nvSpPr>
          <p:cNvPr id="125955" name="2 Marcador de contenido"/>
          <p:cNvSpPr>
            <a:spLocks noGrp="1"/>
          </p:cNvSpPr>
          <p:nvPr>
            <p:ph sz="quarter" idx="1"/>
          </p:nvPr>
        </p:nvSpPr>
        <p:spPr>
          <a:xfrm>
            <a:off x="609600" y="1589088"/>
            <a:ext cx="3746500" cy="4572000"/>
          </a:xfrm>
        </p:spPr>
        <p:txBody>
          <a:bodyPr/>
          <a:lstStyle/>
          <a:p>
            <a:r>
              <a:rPr lang="es-ES" smtClean="0">
                <a:solidFill>
                  <a:srgbClr val="002060"/>
                </a:solidFill>
              </a:rPr>
              <a:t>En la misma línea esta Rethink Books que permite compartir lecturas y comentarios a través de su colección Social Books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4237502-B448-4FF1-9869-112F1D9ED90C}" type="slidenum">
              <a:rPr lang="es-ES" smtClean="0"/>
              <a:pPr>
                <a:defRPr/>
              </a:pPr>
              <a:t>71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pic>
        <p:nvPicPr>
          <p:cNvPr id="12595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356100" y="2133600"/>
            <a:ext cx="4694238" cy="3311525"/>
          </a:xfrm>
          <a:noFill/>
        </p:spPr>
      </p:pic>
    </p:spTree>
    <p:extLst>
      <p:ext uri="{BB962C8B-B14F-4D97-AF65-F5344CB8AC3E}">
        <p14:creationId xmlns:p14="http://schemas.microsoft.com/office/powerpoint/2010/main" xmlns="" val="136010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mtClean="0"/>
              <a:t>SOCIAL BOOKS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C31504A2-C0C1-4A82-B61B-BC8EE6B784B7}" type="slidenum">
              <a:rPr lang="es-ES" smtClean="0"/>
              <a:pPr>
                <a:defRPr/>
              </a:pPr>
              <a:t>72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pic>
        <p:nvPicPr>
          <p:cNvPr id="126981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44538" y="1589088"/>
            <a:ext cx="3616325" cy="4572000"/>
          </a:xfrm>
          <a:noFill/>
        </p:spPr>
      </p:pic>
      <p:pic>
        <p:nvPicPr>
          <p:cNvPr id="126982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706938" y="2276475"/>
            <a:ext cx="4313237" cy="3168650"/>
          </a:xfrm>
          <a:noFill/>
        </p:spPr>
      </p:pic>
    </p:spTree>
    <p:extLst>
      <p:ext uri="{BB962C8B-B14F-4D97-AF65-F5344CB8AC3E}">
        <p14:creationId xmlns:p14="http://schemas.microsoft.com/office/powerpoint/2010/main" xmlns="" val="28348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mtClean="0"/>
              <a:t>READUM</a:t>
            </a:r>
          </a:p>
        </p:txBody>
      </p:sp>
      <p:sp>
        <p:nvSpPr>
          <p:cNvPr id="128003" name="2 Marcador de contenido"/>
          <p:cNvSpPr>
            <a:spLocks noGrp="1"/>
          </p:cNvSpPr>
          <p:nvPr>
            <p:ph sz="quarter" idx="1"/>
          </p:nvPr>
        </p:nvSpPr>
        <p:spPr>
          <a:xfrm>
            <a:off x="609600" y="1589088"/>
            <a:ext cx="3886200" cy="4572000"/>
          </a:xfrm>
        </p:spPr>
        <p:txBody>
          <a:bodyPr/>
          <a:lstStyle/>
          <a:p>
            <a:r>
              <a:rPr lang="es-ES" sz="2400" smtClean="0">
                <a:solidFill>
                  <a:srgbClr val="002060"/>
                </a:solidFill>
              </a:rPr>
              <a:t>Readum es una extensión de Firefox que permite hacer </a:t>
            </a:r>
            <a:r>
              <a:rPr lang="es-ES" sz="2400" i="1" smtClean="0">
                <a:solidFill>
                  <a:srgbClr val="002060"/>
                </a:solidFill>
              </a:rPr>
              <a:t>clic</a:t>
            </a:r>
            <a:r>
              <a:rPr lang="es-ES" sz="2400" smtClean="0">
                <a:solidFill>
                  <a:srgbClr val="002060"/>
                </a:solidFill>
              </a:rPr>
              <a:t> en cualquier punto en un libro de los 3 millones de Google Libros, adjuntar una nota y compartirlo con los amigos en redes como Facebook. </a:t>
            </a:r>
          </a:p>
          <a:p>
            <a:endParaRPr lang="es-ES" smtClean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47A73DA9-396F-44A1-97F5-9434AB357B1E}" type="slidenum">
              <a:rPr lang="es-ES" smtClean="0"/>
              <a:pPr>
                <a:defRPr/>
              </a:pPr>
              <a:t>73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pic>
        <p:nvPicPr>
          <p:cNvPr id="12800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43438" y="2420938"/>
            <a:ext cx="4360862" cy="1439862"/>
          </a:xfrm>
          <a:noFill/>
        </p:spPr>
      </p:pic>
    </p:spTree>
    <p:extLst>
      <p:ext uri="{BB962C8B-B14F-4D97-AF65-F5344CB8AC3E}">
        <p14:creationId xmlns:p14="http://schemas.microsoft.com/office/powerpoint/2010/main" xmlns="" val="182049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mtClean="0"/>
              <a:t>Open Bookmarks</a:t>
            </a:r>
          </a:p>
        </p:txBody>
      </p:sp>
      <p:sp>
        <p:nvSpPr>
          <p:cNvPr id="129027" name="2 Marcador de contenido"/>
          <p:cNvSpPr>
            <a:spLocks noGrp="1"/>
          </p:cNvSpPr>
          <p:nvPr>
            <p:ph sz="quarter" idx="1"/>
          </p:nvPr>
        </p:nvSpPr>
        <p:spPr>
          <a:xfrm>
            <a:off x="609600" y="1589088"/>
            <a:ext cx="3886200" cy="4572000"/>
          </a:xfrm>
        </p:spPr>
        <p:txBody>
          <a:bodyPr/>
          <a:lstStyle/>
          <a:p>
            <a:r>
              <a:rPr lang="es-ES" sz="2400" smtClean="0">
                <a:solidFill>
                  <a:srgbClr val="002060"/>
                </a:solidFill>
              </a:rPr>
              <a:t>Estas iniciativas están en la línea del proyecto </a:t>
            </a:r>
            <a:r>
              <a:rPr lang="es-ES" sz="2800" smtClean="0">
                <a:solidFill>
                  <a:srgbClr val="C00000"/>
                </a:solidFill>
              </a:rPr>
              <a:t>OpenBookmarks</a:t>
            </a:r>
            <a:r>
              <a:rPr lang="es-ES" sz="2400" smtClean="0">
                <a:solidFill>
                  <a:srgbClr val="002060"/>
                </a:solidFill>
              </a:rPr>
              <a:t>, presentado en feria del libro de Franckfort en octubre de 2010, para conseguir notas, anotaciones y referencias sincronizadas a través de distintas plataformas y aplicaciones.</a:t>
            </a:r>
          </a:p>
          <a:p>
            <a:endParaRPr lang="es-ES" smtClean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491E7F4B-8193-416B-AC10-2A2015BC14DC}" type="slidenum">
              <a:rPr lang="es-ES" smtClean="0"/>
              <a:pPr>
                <a:defRPr/>
              </a:pPr>
              <a:t>74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pic>
        <p:nvPicPr>
          <p:cNvPr id="12903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287838" y="2205038"/>
            <a:ext cx="4443412" cy="2855912"/>
          </a:xfrm>
          <a:noFill/>
        </p:spPr>
      </p:pic>
    </p:spTree>
    <p:extLst>
      <p:ext uri="{BB962C8B-B14F-4D97-AF65-F5344CB8AC3E}">
        <p14:creationId xmlns:p14="http://schemas.microsoft.com/office/powerpoint/2010/main" xmlns="" val="32180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036AB861-F552-4484-9288-BC9D58712AFA}" type="slidenum">
              <a:rPr lang="es-ES"/>
              <a:pPr>
                <a:defRPr/>
              </a:pPr>
              <a:t>75</a:t>
            </a:fld>
            <a:endParaRPr lang="es-ES"/>
          </a:p>
        </p:txBody>
      </p:sp>
      <p:sp>
        <p:nvSpPr>
          <p:cNvPr id="130051" name="Rectangle 4"/>
          <p:cNvSpPr>
            <a:spLocks noChangeArrowheads="1"/>
          </p:cNvSpPr>
          <p:nvPr/>
        </p:nvSpPr>
        <p:spPr bwMode="auto">
          <a:xfrm>
            <a:off x="3203575" y="4689475"/>
            <a:ext cx="2730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" b="1">
                <a:solidFill>
                  <a:srgbClr val="A50021"/>
                </a:solidFill>
              </a:rPr>
              <a:t>CATALOGACIÓN SOCIAL</a:t>
            </a:r>
          </a:p>
        </p:txBody>
      </p:sp>
      <p:pic>
        <p:nvPicPr>
          <p:cNvPr id="130052" name="Picture 6" descr="Catalogu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376363"/>
            <a:ext cx="63627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2909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1C4AEC29-6BDC-4DD0-A976-332E689B183B}" type="slidenum">
              <a:rPr lang="es-ES"/>
              <a:pPr>
                <a:defRPr/>
              </a:pPr>
              <a:t>76</a:t>
            </a:fld>
            <a:endParaRPr lang="es-ES"/>
          </a:p>
        </p:txBody>
      </p:sp>
      <p:sp>
        <p:nvSpPr>
          <p:cNvPr id="131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s-ES" sz="3200" b="1" dirty="0" smtClean="0">
                <a:solidFill>
                  <a:srgbClr val="A50021"/>
                </a:solidFill>
              </a:rPr>
              <a:t>LECTURA SOCIAL</a:t>
            </a:r>
          </a:p>
        </p:txBody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43213" y="1557338"/>
            <a:ext cx="5770562" cy="4525962"/>
          </a:xfrm>
        </p:spPr>
        <p:txBody>
          <a:bodyPr/>
          <a:lstStyle/>
          <a:p>
            <a:pPr algn="just" eaLnBrk="1" hangingPunct="1"/>
            <a:endParaRPr lang="es-ES" sz="1800" dirty="0" smtClean="0"/>
          </a:p>
          <a:p>
            <a:pPr algn="just" eaLnBrk="1" hangingPunct="1"/>
            <a:r>
              <a:rPr lang="es-ES" sz="1800" dirty="0" smtClean="0"/>
              <a:t>Las herramientas de lectura social aplican los </a:t>
            </a:r>
            <a:r>
              <a:rPr lang="es-ES" sz="1800" b="1" dirty="0" smtClean="0">
                <a:solidFill>
                  <a:srgbClr val="0066FF"/>
                </a:solidFill>
              </a:rPr>
              <a:t>principios de la web 2.0 a las colecciones de libros y otros soportes</a:t>
            </a:r>
            <a:r>
              <a:rPr lang="es-ES" sz="1800" dirty="0" smtClean="0"/>
              <a:t>. </a:t>
            </a:r>
          </a:p>
          <a:p>
            <a:pPr algn="just" eaLnBrk="1" hangingPunct="1"/>
            <a:endParaRPr lang="es-ES" sz="1800" dirty="0" smtClean="0"/>
          </a:p>
          <a:p>
            <a:pPr algn="just" eaLnBrk="1" hangingPunct="1"/>
            <a:endParaRPr lang="es-ES" sz="1800" dirty="0" smtClean="0"/>
          </a:p>
          <a:p>
            <a:pPr algn="just" eaLnBrk="1" hangingPunct="1"/>
            <a:r>
              <a:rPr lang="es-ES" sz="1800" dirty="0" smtClean="0"/>
              <a:t>los usuarios crean un perfil y asocian a ese perfil registros bibliográficos donde los propios usuarios incluyen nueva información: </a:t>
            </a:r>
            <a:r>
              <a:rPr lang="es-ES" sz="1800" b="1" dirty="0" smtClean="0">
                <a:solidFill>
                  <a:srgbClr val="0066FF"/>
                </a:solidFill>
              </a:rPr>
              <a:t>etiquetas, comentarios, puntuaciones</a:t>
            </a:r>
            <a:r>
              <a:rPr lang="es-ES" sz="1800" dirty="0" smtClean="0"/>
              <a:t>, etc. </a:t>
            </a:r>
          </a:p>
          <a:p>
            <a:pPr algn="just" eaLnBrk="1" hangingPunct="1"/>
            <a:endParaRPr lang="es-ES" sz="1800" dirty="0" smtClean="0"/>
          </a:p>
          <a:p>
            <a:pPr algn="just" eaLnBrk="1" hangingPunct="1"/>
            <a:r>
              <a:rPr lang="es-ES" sz="1800" dirty="0" err="1" smtClean="0">
                <a:solidFill>
                  <a:srgbClr val="0066FF"/>
                </a:solidFill>
              </a:rPr>
              <a:t>LibraryThing</a:t>
            </a:r>
            <a:r>
              <a:rPr lang="es-ES" sz="1800" dirty="0" smtClean="0">
                <a:solidFill>
                  <a:srgbClr val="0066FF"/>
                </a:solidFill>
              </a:rPr>
              <a:t>, </a:t>
            </a:r>
            <a:r>
              <a:rPr lang="es-ES" sz="1800" dirty="0" err="1" smtClean="0">
                <a:solidFill>
                  <a:srgbClr val="0066FF"/>
                </a:solidFill>
              </a:rPr>
              <a:t>Shelfari</a:t>
            </a:r>
            <a:r>
              <a:rPr lang="es-ES" sz="1800" dirty="0" smtClean="0">
                <a:solidFill>
                  <a:srgbClr val="0066FF"/>
                </a:solidFill>
              </a:rPr>
              <a:t>, aNobii, Lib.rario.us</a:t>
            </a:r>
            <a:r>
              <a:rPr lang="es-ES" sz="1800" dirty="0" smtClean="0"/>
              <a:t>, </a:t>
            </a:r>
          </a:p>
          <a:p>
            <a:pPr eaLnBrk="1" hangingPunct="1"/>
            <a:endParaRPr lang="es-ES" sz="1800" dirty="0" smtClean="0"/>
          </a:p>
          <a:p>
            <a:pPr eaLnBrk="1" hangingPunct="1"/>
            <a:endParaRPr lang="es-ES" dirty="0" smtClean="0"/>
          </a:p>
        </p:txBody>
      </p:sp>
      <p:pic>
        <p:nvPicPr>
          <p:cNvPr id="131077" name="Picture 5" descr="web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263" y="2708275"/>
            <a:ext cx="2052637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542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José Antonio Cordón</a:t>
            </a:r>
          </a:p>
          <a:p>
            <a:r>
              <a:rPr lang="es-ES" smtClean="0"/>
              <a:t>Grupo E-Lectra</a:t>
            </a:r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708E-B51E-44E9-9D11-DC9DC9DE6D6E}" type="slidenum">
              <a:rPr lang="es-ES" smtClean="0"/>
              <a:pPr/>
              <a:t>77</a:t>
            </a:fld>
            <a:endParaRPr lang="es-E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7776864" cy="5871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9522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José Antonio Cordón</a:t>
            </a:r>
          </a:p>
          <a:p>
            <a:r>
              <a:rPr lang="es-ES" smtClean="0"/>
              <a:t>Grupo E-Lectra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708E-B51E-44E9-9D11-DC9DC9DE6D6E}" type="slidenum">
              <a:rPr lang="es-ES" smtClean="0"/>
              <a:pPr/>
              <a:t>78</a:t>
            </a:fld>
            <a:endParaRPr lang="es-E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25" y="166688"/>
            <a:ext cx="8896350" cy="652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6836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José Antonio Cordón Grupo E-Lectra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708E-B51E-44E9-9D11-DC9DC9DE6D6E}" type="slidenum">
              <a:rPr lang="es-ES" smtClean="0"/>
              <a:pPr/>
              <a:t>79</a:t>
            </a:fld>
            <a:endParaRPr lang="es-E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213" y="276225"/>
            <a:ext cx="8791575" cy="630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7864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smtClean="0"/>
          </a:p>
        </p:txBody>
      </p:sp>
      <p:sp>
        <p:nvSpPr>
          <p:cNvPr id="28675" name="7 Marcador de contenido"/>
          <p:cNvSpPr>
            <a:spLocks noGrp="1"/>
          </p:cNvSpPr>
          <p:nvPr>
            <p:ph sz="quarter" idx="1"/>
          </p:nvPr>
        </p:nvSpPr>
        <p:spPr>
          <a:xfrm>
            <a:off x="609600" y="1589088"/>
            <a:ext cx="3886200" cy="4572000"/>
          </a:xfrm>
        </p:spPr>
        <p:txBody>
          <a:bodyPr/>
          <a:lstStyle/>
          <a:p>
            <a:pPr eaLnBrk="1" hangingPunct="1"/>
            <a:r>
              <a:rPr lang="es-ES" smtClean="0"/>
              <a:t>Y Tecnologías cada vez más basadas en </a:t>
            </a:r>
          </a:p>
          <a:p>
            <a:pPr eaLnBrk="1" hangingPunct="1">
              <a:buFont typeface="Wingdings" pitchFamily="2" charset="2"/>
              <a:buNone/>
            </a:pPr>
            <a:r>
              <a:rPr lang="es-ES" smtClean="0"/>
              <a:t>	la </a:t>
            </a:r>
            <a:r>
              <a:rPr lang="es-ES" sz="3600" smtClean="0">
                <a:solidFill>
                  <a:srgbClr val="FF0000"/>
                </a:solidFill>
              </a:rPr>
              <a:t>nube</a:t>
            </a:r>
            <a:r>
              <a:rPr lang="es-ES" smtClean="0"/>
              <a:t>.</a:t>
            </a:r>
          </a:p>
          <a:p>
            <a:pPr eaLnBrk="1" hangingPunct="1"/>
            <a:r>
              <a:rPr lang="es-ES" smtClean="0"/>
              <a:t>Importa que la información sea </a:t>
            </a:r>
            <a:r>
              <a:rPr lang="es-ES" sz="3600" smtClean="0">
                <a:solidFill>
                  <a:srgbClr val="FF0000"/>
                </a:solidFill>
              </a:rPr>
              <a:t>accesible</a:t>
            </a:r>
            <a:r>
              <a:rPr lang="es-ES" smtClean="0"/>
              <a:t>, no tanto el dispositivo a través del cual se accede a ella. </a:t>
            </a:r>
          </a:p>
          <a:p>
            <a:pPr eaLnBrk="1" hangingPunct="1"/>
            <a:endParaRPr lang="es-ES" smtClean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79B8DAF0-DB9B-4192-BF90-B627A9AA6EEA}" type="slidenum">
              <a:rPr lang="es-ES"/>
              <a:pPr>
                <a:defRPr/>
              </a:pPr>
              <a:t>8</a:t>
            </a:fld>
            <a:endParaRPr lang="es-ES"/>
          </a:p>
        </p:txBody>
      </p:sp>
      <p:sp>
        <p:nvSpPr>
          <p:cNvPr id="21507" name="5 Marcador de pie de página"/>
          <p:cNvSpPr>
            <a:spLocks noGrp="1"/>
          </p:cNvSpPr>
          <p:nvPr>
            <p:ph type="ftr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dirty="0"/>
          </a:p>
        </p:txBody>
      </p:sp>
      <p:pic>
        <p:nvPicPr>
          <p:cNvPr id="28678" name="Picture 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297363" y="2133600"/>
            <a:ext cx="4659312" cy="3095625"/>
          </a:xfrm>
          <a:noFill/>
        </p:spPr>
      </p:pic>
    </p:spTree>
    <p:extLst>
      <p:ext uri="{BB962C8B-B14F-4D97-AF65-F5344CB8AC3E}">
        <p14:creationId xmlns:p14="http://schemas.microsoft.com/office/powerpoint/2010/main" xmlns="" val="98104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002060"/>
                </a:solidFill>
              </a:rPr>
              <a:t>LECTURA SOCIAL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 smtClean="0"/>
          </a:p>
          <a:p>
            <a:r>
              <a:rPr lang="es-ES" dirty="0" smtClean="0">
                <a:solidFill>
                  <a:srgbClr val="002060"/>
                </a:solidFill>
              </a:rPr>
              <a:t>La </a:t>
            </a:r>
            <a:r>
              <a:rPr lang="es-ES" dirty="0">
                <a:solidFill>
                  <a:srgbClr val="002060"/>
                </a:solidFill>
              </a:rPr>
              <a:t>modalidad principal son los sitios de lectura </a:t>
            </a:r>
            <a:r>
              <a:rPr lang="es-ES" dirty="0" smtClean="0">
                <a:solidFill>
                  <a:srgbClr val="002060"/>
                </a:solidFill>
              </a:rPr>
              <a:t>social. Entre </a:t>
            </a:r>
            <a:r>
              <a:rPr lang="es-ES" dirty="0">
                <a:solidFill>
                  <a:srgbClr val="002060"/>
                </a:solidFill>
              </a:rPr>
              <a:t>estos, los más destacados </a:t>
            </a:r>
            <a:r>
              <a:rPr lang="en-US" dirty="0" smtClean="0">
                <a:solidFill>
                  <a:srgbClr val="002060"/>
                </a:solidFill>
              </a:rPr>
              <a:t>son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i="1" dirty="0" err="1">
                <a:solidFill>
                  <a:srgbClr val="002060"/>
                </a:solidFill>
              </a:rPr>
              <a:t>Goodreads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i="1" dirty="0" err="1">
                <a:solidFill>
                  <a:srgbClr val="002060"/>
                </a:solidFill>
              </a:rPr>
              <a:t>LibraryThing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i="1" dirty="0" err="1">
                <a:solidFill>
                  <a:srgbClr val="002060"/>
                </a:solidFill>
              </a:rPr>
              <a:t>Copia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i="1" dirty="0">
                <a:solidFill>
                  <a:srgbClr val="002060"/>
                </a:solidFill>
              </a:rPr>
              <a:t>Book Glutton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i="1" dirty="0" err="1">
                <a:solidFill>
                  <a:srgbClr val="002060"/>
                </a:solidFill>
              </a:rPr>
              <a:t>Readfeeder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i="1" dirty="0">
                <a:solidFill>
                  <a:srgbClr val="002060"/>
                </a:solidFill>
              </a:rPr>
              <a:t>Book </a:t>
            </a:r>
            <a:r>
              <a:rPr lang="en-US" i="1" dirty="0" smtClean="0">
                <a:solidFill>
                  <a:srgbClr val="002060"/>
                </a:solidFill>
              </a:rPr>
              <a:t>Lamp</a:t>
            </a:r>
            <a:r>
              <a:rPr lang="en-US" dirty="0" smtClean="0">
                <a:solidFill>
                  <a:srgbClr val="002060"/>
                </a:solidFill>
              </a:rPr>
              <a:t>, </a:t>
            </a:r>
            <a:r>
              <a:rPr lang="es-ES" i="1" dirty="0" err="1" smtClean="0">
                <a:solidFill>
                  <a:srgbClr val="002060"/>
                </a:solidFill>
              </a:rPr>
              <a:t>Shelfari</a:t>
            </a:r>
            <a:r>
              <a:rPr lang="es-ES" i="1" dirty="0" smtClean="0">
                <a:solidFill>
                  <a:srgbClr val="002060"/>
                </a:solidFill>
              </a:rPr>
              <a:t> </a:t>
            </a:r>
            <a:r>
              <a:rPr lang="es-ES" dirty="0">
                <a:solidFill>
                  <a:srgbClr val="002060"/>
                </a:solidFill>
              </a:rPr>
              <a:t>y </a:t>
            </a:r>
            <a:r>
              <a:rPr lang="es-ES" i="1" dirty="0" err="1">
                <a:solidFill>
                  <a:srgbClr val="002060"/>
                </a:solidFill>
              </a:rPr>
              <a:t>aNobii</a:t>
            </a:r>
            <a:r>
              <a:rPr lang="es-ES" dirty="0">
                <a:solidFill>
                  <a:srgbClr val="002060"/>
                </a:solidFill>
              </a:rPr>
              <a:t>, entre otras.</a:t>
            </a:r>
          </a:p>
        </p:txBody>
      </p:sp>
    </p:spTree>
    <p:extLst>
      <p:ext uri="{BB962C8B-B14F-4D97-AF65-F5344CB8AC3E}">
        <p14:creationId xmlns:p14="http://schemas.microsoft.com/office/powerpoint/2010/main" xmlns="" val="192600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002060"/>
                </a:solidFill>
              </a:rPr>
              <a:t>LECTURA SOCIAL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ES" dirty="0">
                <a:solidFill>
                  <a:srgbClr val="002060"/>
                </a:solidFill>
              </a:rPr>
              <a:t>Los sitios de lectura social no son los únicos escenarios virtuales donde </a:t>
            </a:r>
            <a:r>
              <a:rPr lang="es-ES" dirty="0" smtClean="0">
                <a:solidFill>
                  <a:srgbClr val="002060"/>
                </a:solidFill>
              </a:rPr>
              <a:t>ocurre la </a:t>
            </a:r>
            <a:r>
              <a:rPr lang="es-ES" dirty="0">
                <a:solidFill>
                  <a:srgbClr val="002060"/>
                </a:solidFill>
              </a:rPr>
              <a:t>«lectura social», también habría que </a:t>
            </a:r>
            <a:r>
              <a:rPr lang="es-ES" dirty="0" smtClean="0">
                <a:solidFill>
                  <a:srgbClr val="002060"/>
                </a:solidFill>
              </a:rPr>
              <a:t>añadir:</a:t>
            </a:r>
          </a:p>
          <a:p>
            <a:r>
              <a:rPr lang="es-ES" dirty="0" smtClean="0">
                <a:solidFill>
                  <a:srgbClr val="002060"/>
                </a:solidFill>
              </a:rPr>
              <a:t>los </a:t>
            </a:r>
            <a:r>
              <a:rPr lang="es-ES" dirty="0">
                <a:solidFill>
                  <a:srgbClr val="002060"/>
                </a:solidFill>
              </a:rPr>
              <a:t>clubes de lectura online y los de intercambio de libros; </a:t>
            </a:r>
            <a:endParaRPr lang="es-ES" dirty="0" smtClean="0">
              <a:solidFill>
                <a:srgbClr val="002060"/>
              </a:solidFill>
            </a:endParaRPr>
          </a:p>
          <a:p>
            <a:r>
              <a:rPr lang="es-ES" dirty="0" smtClean="0">
                <a:solidFill>
                  <a:srgbClr val="002060"/>
                </a:solidFill>
              </a:rPr>
              <a:t>los grupos de </a:t>
            </a:r>
            <a:r>
              <a:rPr lang="es-ES" dirty="0">
                <a:solidFill>
                  <a:srgbClr val="002060"/>
                </a:solidFill>
              </a:rPr>
              <a:t>discusión sobre textos específicos; </a:t>
            </a:r>
            <a:endParaRPr lang="es-ES" dirty="0" smtClean="0">
              <a:solidFill>
                <a:srgbClr val="002060"/>
              </a:solidFill>
            </a:endParaRPr>
          </a:p>
          <a:p>
            <a:r>
              <a:rPr lang="es-ES" dirty="0" smtClean="0">
                <a:solidFill>
                  <a:srgbClr val="002060"/>
                </a:solidFill>
              </a:rPr>
              <a:t>plataformas </a:t>
            </a:r>
            <a:r>
              <a:rPr lang="es-ES" dirty="0">
                <a:solidFill>
                  <a:srgbClr val="002060"/>
                </a:solidFill>
              </a:rPr>
              <a:t>de préstamo e, incluso, plataformas de compra y/ alquiler de </a:t>
            </a:r>
            <a:r>
              <a:rPr lang="es-ES" dirty="0" smtClean="0">
                <a:solidFill>
                  <a:srgbClr val="002060"/>
                </a:solidFill>
              </a:rPr>
              <a:t>libros.</a:t>
            </a:r>
            <a:endParaRPr lang="es-ES" dirty="0">
              <a:solidFill>
                <a:srgbClr val="002060"/>
              </a:solidFill>
            </a:endParaRPr>
          </a:p>
          <a:p>
            <a:r>
              <a:rPr lang="es-ES" dirty="0" smtClean="0">
                <a:solidFill>
                  <a:srgbClr val="002060"/>
                </a:solidFill>
              </a:rPr>
              <a:t>siempre </a:t>
            </a:r>
            <a:r>
              <a:rPr lang="es-ES" dirty="0">
                <a:solidFill>
                  <a:srgbClr val="002060"/>
                </a:solidFill>
              </a:rPr>
              <a:t>y cuando cumplan con la condición de tener como punto de </a:t>
            </a:r>
            <a:r>
              <a:rPr lang="es-ES" dirty="0" smtClean="0">
                <a:solidFill>
                  <a:srgbClr val="002060"/>
                </a:solidFill>
              </a:rPr>
              <a:t>encuentro alguna </a:t>
            </a:r>
            <a:r>
              <a:rPr lang="es-ES" dirty="0">
                <a:solidFill>
                  <a:srgbClr val="002060"/>
                </a:solidFill>
              </a:rPr>
              <a:t>web social, donde los usuarios se interrelacionen unos con otros.</a:t>
            </a:r>
          </a:p>
        </p:txBody>
      </p:sp>
    </p:spTree>
    <p:extLst>
      <p:ext uri="{BB962C8B-B14F-4D97-AF65-F5344CB8AC3E}">
        <p14:creationId xmlns:p14="http://schemas.microsoft.com/office/powerpoint/2010/main" xmlns="" val="227672136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s-ES" dirty="0" smtClean="0">
                <a:solidFill>
                  <a:srgbClr val="002060"/>
                </a:solidFill>
              </a:rPr>
              <a:t>Por lo tanto una red de lectura digital es un sitio que designa como objeto de discusión los libros y la lectura, organizando todo un conjunto de conocimientos y prestaciones alrededor de ellos</a:t>
            </a:r>
          </a:p>
          <a:p>
            <a:r>
              <a:rPr lang="es-ES" dirty="0" smtClean="0">
                <a:solidFill>
                  <a:srgbClr val="002060"/>
                </a:solidFill>
              </a:rPr>
              <a:t>Y el reto para las mismas estriba en lograr un sistema de comentarios cualificado que sobrepase la impresión personal o el testimonio de lugar. ¿Significa algo mero subrayado de una obra? O el pasaje resaltado sin glosa?</a:t>
            </a:r>
            <a:endParaRPr lang="es-E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85021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002060"/>
                </a:solidFill>
              </a:rPr>
              <a:t>LECTURA SOCIAL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28592"/>
          </a:xfrm>
        </p:spPr>
        <p:txBody>
          <a:bodyPr>
            <a:normAutofit lnSpcReduction="10000"/>
          </a:bodyPr>
          <a:lstStyle/>
          <a:p>
            <a:r>
              <a:rPr lang="es-ES" sz="2600" dirty="0" smtClean="0">
                <a:solidFill>
                  <a:srgbClr val="002060"/>
                </a:solidFill>
              </a:rPr>
              <a:t>El problema con el que nos encontramos es con el valor de las intervenciones que normalmente son de cuatro tipos, según una investigación realizada recientemente en el sitio de </a:t>
            </a:r>
            <a:r>
              <a:rPr lang="es-ES" sz="2600" dirty="0" err="1" smtClean="0">
                <a:solidFill>
                  <a:srgbClr val="002060"/>
                </a:solidFill>
              </a:rPr>
              <a:t>Goodreads</a:t>
            </a:r>
            <a:endParaRPr lang="es-ES" sz="2600" dirty="0" smtClean="0">
              <a:solidFill>
                <a:srgbClr val="002060"/>
              </a:solidFill>
            </a:endParaRPr>
          </a:p>
          <a:p>
            <a:r>
              <a:rPr lang="es-ES" sz="2600" dirty="0">
                <a:solidFill>
                  <a:srgbClr val="002060"/>
                </a:solidFill>
              </a:rPr>
              <a:t>Las anotaciones </a:t>
            </a:r>
            <a:r>
              <a:rPr lang="es-ES" sz="2600" dirty="0" smtClean="0">
                <a:solidFill>
                  <a:srgbClr val="002060"/>
                </a:solidFill>
              </a:rPr>
              <a:t>de prueba </a:t>
            </a:r>
            <a:r>
              <a:rPr lang="es-ES" sz="2600" dirty="0">
                <a:solidFill>
                  <a:srgbClr val="002060"/>
                </a:solidFill>
              </a:rPr>
              <a:t>(el comentarios de los lectores de su obra: "Yo escribo una nota</a:t>
            </a:r>
            <a:r>
              <a:rPr lang="es-ES" sz="2600" dirty="0" smtClean="0">
                <a:solidFill>
                  <a:srgbClr val="002060"/>
                </a:solidFill>
              </a:rPr>
              <a:t>").</a:t>
            </a:r>
          </a:p>
          <a:p>
            <a:r>
              <a:rPr lang="es-ES" sz="2600" dirty="0" smtClean="0">
                <a:solidFill>
                  <a:srgbClr val="002060"/>
                </a:solidFill>
              </a:rPr>
              <a:t>Las de</a:t>
            </a:r>
            <a:r>
              <a:rPr lang="es-ES" sz="2600" dirty="0">
                <a:solidFill>
                  <a:srgbClr val="002060"/>
                </a:solidFill>
              </a:rPr>
              <a:t> estado de ánimo / </a:t>
            </a:r>
            <a:r>
              <a:rPr lang="es-ES" sz="2600" dirty="0" smtClean="0">
                <a:solidFill>
                  <a:srgbClr val="002060"/>
                </a:solidFill>
              </a:rPr>
              <a:t>descriptivo que</a:t>
            </a:r>
            <a:r>
              <a:rPr lang="es-ES" sz="2600" dirty="0">
                <a:solidFill>
                  <a:srgbClr val="002060"/>
                </a:solidFill>
              </a:rPr>
              <a:t> se dividen entre el comentario sobre el libro y la inclusión </a:t>
            </a:r>
            <a:r>
              <a:rPr lang="es-ES" sz="2600" dirty="0" smtClean="0">
                <a:solidFill>
                  <a:srgbClr val="002060"/>
                </a:solidFill>
              </a:rPr>
              <a:t>del estado </a:t>
            </a:r>
            <a:r>
              <a:rPr lang="es-ES" sz="2600" dirty="0">
                <a:solidFill>
                  <a:srgbClr val="002060"/>
                </a:solidFill>
              </a:rPr>
              <a:t>de ánimo </a:t>
            </a:r>
            <a:r>
              <a:rPr lang="es-ES" sz="2600" dirty="0" smtClean="0">
                <a:solidFill>
                  <a:srgbClr val="002060"/>
                </a:solidFill>
              </a:rPr>
              <a:t>del lector.</a:t>
            </a:r>
            <a:endParaRPr lang="es-ES" sz="2600" dirty="0">
              <a:solidFill>
                <a:srgbClr val="002060"/>
              </a:solidFill>
            </a:endParaRPr>
          </a:p>
          <a:p>
            <a:r>
              <a:rPr lang="es-ES" sz="2600" dirty="0" smtClean="0">
                <a:solidFill>
                  <a:srgbClr val="002060"/>
                </a:solidFill>
              </a:rPr>
              <a:t>Las </a:t>
            </a:r>
            <a:r>
              <a:rPr lang="es-ES" sz="2600" dirty="0">
                <a:solidFill>
                  <a:srgbClr val="002060"/>
                </a:solidFill>
              </a:rPr>
              <a:t>reacciones a otras </a:t>
            </a:r>
            <a:r>
              <a:rPr lang="es-ES" sz="2600" dirty="0" smtClean="0">
                <a:solidFill>
                  <a:srgbClr val="002060"/>
                </a:solidFill>
              </a:rPr>
              <a:t>intervenciones</a:t>
            </a:r>
            <a:r>
              <a:rPr lang="es-ES" sz="2600" dirty="0">
                <a:solidFill>
                  <a:srgbClr val="002060"/>
                </a:solidFill>
              </a:rPr>
              <a:t> con anotaciones / referencias (estoy de acuerdo con X</a:t>
            </a:r>
            <a:r>
              <a:rPr lang="es-ES" sz="2600" dirty="0" smtClean="0">
                <a:solidFill>
                  <a:srgbClr val="002060"/>
                </a:solidFill>
              </a:rPr>
              <a:t>).</a:t>
            </a:r>
          </a:p>
          <a:p>
            <a:r>
              <a:rPr lang="es-ES" dirty="0" smtClean="0">
                <a:solidFill>
                  <a:srgbClr val="002060"/>
                </a:solidFill>
              </a:rPr>
              <a:t>Críticas o comentarios bien fundamentados (muy escasos)</a:t>
            </a: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76117054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002060"/>
                </a:solidFill>
              </a:rPr>
              <a:t>LECTURA SOCIAL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 smtClean="0">
                <a:solidFill>
                  <a:srgbClr val="002060"/>
                </a:solidFill>
              </a:rPr>
              <a:t>Los sistemas de anotación social introducen inestabilidad </a:t>
            </a:r>
            <a:r>
              <a:rPr lang="es-ES" dirty="0">
                <a:solidFill>
                  <a:srgbClr val="002060"/>
                </a:solidFill>
              </a:rPr>
              <a:t>en la naturaleza de la calificación </a:t>
            </a:r>
            <a:r>
              <a:rPr lang="es-ES" dirty="0" smtClean="0">
                <a:solidFill>
                  <a:srgbClr val="002060"/>
                </a:solidFill>
              </a:rPr>
              <a:t>o en su</a:t>
            </a:r>
            <a:r>
              <a:rPr lang="es-ES" dirty="0">
                <a:solidFill>
                  <a:srgbClr val="002060"/>
                </a:solidFill>
              </a:rPr>
              <a:t> horizonte de expectativas: una nota sobre un libro </a:t>
            </a:r>
            <a:r>
              <a:rPr lang="es-ES" dirty="0" smtClean="0">
                <a:solidFill>
                  <a:srgbClr val="002060"/>
                </a:solidFill>
              </a:rPr>
              <a:t>en </a:t>
            </a:r>
            <a:r>
              <a:rPr lang="es-ES" dirty="0">
                <a:solidFill>
                  <a:srgbClr val="002060"/>
                </a:solidFill>
              </a:rPr>
              <a:t>papel, se </a:t>
            </a:r>
            <a:r>
              <a:rPr lang="es-ES" dirty="0" smtClean="0">
                <a:solidFill>
                  <a:srgbClr val="002060"/>
                </a:solidFill>
              </a:rPr>
              <a:t>dirige</a:t>
            </a:r>
            <a:r>
              <a:rPr lang="es-ES" dirty="0">
                <a:solidFill>
                  <a:srgbClr val="002060"/>
                </a:solidFill>
              </a:rPr>
              <a:t> a </a:t>
            </a:r>
            <a:r>
              <a:rPr lang="es-ES" dirty="0" smtClean="0">
                <a:solidFill>
                  <a:srgbClr val="002060"/>
                </a:solidFill>
              </a:rPr>
              <a:t>uno mismo y</a:t>
            </a:r>
            <a:r>
              <a:rPr lang="es-ES" dirty="0">
                <a:solidFill>
                  <a:srgbClr val="002060"/>
                </a:solidFill>
              </a:rPr>
              <a:t> es a menudo </a:t>
            </a:r>
            <a:r>
              <a:rPr lang="es-ES" dirty="0" smtClean="0">
                <a:solidFill>
                  <a:srgbClr val="002060"/>
                </a:solidFill>
              </a:rPr>
              <a:t>un </a:t>
            </a:r>
            <a:r>
              <a:rPr lang="es-ES" dirty="0">
                <a:solidFill>
                  <a:srgbClr val="002060"/>
                </a:solidFill>
              </a:rPr>
              <a:t>acto de </a:t>
            </a:r>
            <a:r>
              <a:rPr lang="es-ES" dirty="0" smtClean="0">
                <a:solidFill>
                  <a:srgbClr val="002060"/>
                </a:solidFill>
              </a:rPr>
              <a:t>pensamiento, una reflexión.</a:t>
            </a:r>
            <a:r>
              <a:rPr lang="es-ES" dirty="0">
                <a:solidFill>
                  <a:srgbClr val="002060"/>
                </a:solidFill>
              </a:rPr>
              <a:t> Pero </a:t>
            </a:r>
            <a:r>
              <a:rPr lang="es-ES" dirty="0" smtClean="0">
                <a:solidFill>
                  <a:srgbClr val="002060"/>
                </a:solidFill>
              </a:rPr>
              <a:t>cuando se hacen publicas, las notas cambian su naturaleza y han de ser "constructivas", </a:t>
            </a:r>
            <a:r>
              <a:rPr lang="es-ES" dirty="0">
                <a:solidFill>
                  <a:srgbClr val="002060"/>
                </a:solidFill>
              </a:rPr>
              <a:t> aportar un "plus", que no se limita a la inclusión de </a:t>
            </a:r>
            <a:r>
              <a:rPr lang="es-ES" dirty="0" smtClean="0">
                <a:solidFill>
                  <a:srgbClr val="002060"/>
                </a:solidFill>
              </a:rPr>
              <a:t>una  impresión.</a:t>
            </a:r>
            <a:endParaRPr lang="es-E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173276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002060"/>
                </a:solidFill>
              </a:rPr>
              <a:t>LECTURA SOCIAL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002060"/>
                </a:solidFill>
              </a:rPr>
              <a:t>Las anotaciones poseen principalmente</a:t>
            </a:r>
            <a:r>
              <a:rPr lang="es-ES" dirty="0">
                <a:solidFill>
                  <a:srgbClr val="002060"/>
                </a:solidFill>
              </a:rPr>
              <a:t> </a:t>
            </a:r>
            <a:r>
              <a:rPr lang="es-ES" dirty="0" smtClean="0">
                <a:solidFill>
                  <a:srgbClr val="002060"/>
                </a:solidFill>
              </a:rPr>
              <a:t>el </a:t>
            </a:r>
            <a:r>
              <a:rPr lang="es-ES" dirty="0">
                <a:solidFill>
                  <a:srgbClr val="002060"/>
                </a:solidFill>
              </a:rPr>
              <a:t>valor </a:t>
            </a:r>
            <a:r>
              <a:rPr lang="es-ES" dirty="0" smtClean="0">
                <a:solidFill>
                  <a:srgbClr val="002060"/>
                </a:solidFill>
              </a:rPr>
              <a:t>que le otorga</a:t>
            </a:r>
            <a:r>
              <a:rPr lang="es-ES" dirty="0">
                <a:solidFill>
                  <a:srgbClr val="002060"/>
                </a:solidFill>
              </a:rPr>
              <a:t> la persona </a:t>
            </a:r>
            <a:r>
              <a:rPr lang="es-ES" dirty="0" smtClean="0">
                <a:solidFill>
                  <a:srgbClr val="002060"/>
                </a:solidFill>
              </a:rPr>
              <a:t>que la </a:t>
            </a:r>
            <a:r>
              <a:rPr lang="es-ES" dirty="0">
                <a:solidFill>
                  <a:srgbClr val="002060"/>
                </a:solidFill>
              </a:rPr>
              <a:t>registró. Esto significa </a:t>
            </a:r>
            <a:r>
              <a:rPr lang="es-ES" dirty="0" smtClean="0">
                <a:solidFill>
                  <a:srgbClr val="002060"/>
                </a:solidFill>
              </a:rPr>
              <a:t>que no</a:t>
            </a:r>
            <a:r>
              <a:rPr lang="es-ES" dirty="0">
                <a:solidFill>
                  <a:srgbClr val="002060"/>
                </a:solidFill>
              </a:rPr>
              <a:t> todas estas formas de </a:t>
            </a:r>
            <a:r>
              <a:rPr lang="es-ES" dirty="0" smtClean="0">
                <a:solidFill>
                  <a:srgbClr val="002060"/>
                </a:solidFill>
              </a:rPr>
              <a:t>anotación</a:t>
            </a:r>
            <a:r>
              <a:rPr lang="es-ES" dirty="0">
                <a:solidFill>
                  <a:srgbClr val="002060"/>
                </a:solidFill>
              </a:rPr>
              <a:t> tienen el mismo valor social. </a:t>
            </a:r>
            <a:r>
              <a:rPr lang="es-ES" dirty="0" smtClean="0">
                <a:solidFill>
                  <a:srgbClr val="002060"/>
                </a:solidFill>
              </a:rPr>
              <a:t>¿La </a:t>
            </a:r>
            <a:r>
              <a:rPr lang="es-ES" dirty="0">
                <a:solidFill>
                  <a:srgbClr val="002060"/>
                </a:solidFill>
              </a:rPr>
              <a:t>manifestación del estado de ánimo, la aceptación o el rechazo, tienen un valor para </a:t>
            </a:r>
            <a:r>
              <a:rPr lang="es-ES" dirty="0" smtClean="0">
                <a:solidFill>
                  <a:srgbClr val="002060"/>
                </a:solidFill>
              </a:rPr>
              <a:t>de lectura para los demás?</a:t>
            </a:r>
            <a:endParaRPr lang="es-E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578973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002060"/>
                </a:solidFill>
              </a:rPr>
              <a:t>LECTURA SOCIAL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ES" sz="2800" dirty="0">
                <a:solidFill>
                  <a:srgbClr val="002060"/>
                </a:solidFill>
              </a:rPr>
              <a:t>los sistemas de </a:t>
            </a:r>
            <a:r>
              <a:rPr lang="es-ES" sz="2800" dirty="0" smtClean="0">
                <a:solidFill>
                  <a:srgbClr val="002060"/>
                </a:solidFill>
              </a:rPr>
              <a:t>lectura</a:t>
            </a:r>
            <a:r>
              <a:rPr lang="es-ES" sz="2800" dirty="0">
                <a:solidFill>
                  <a:srgbClr val="002060"/>
                </a:solidFill>
              </a:rPr>
              <a:t> </a:t>
            </a:r>
            <a:r>
              <a:rPr lang="es-ES" sz="2800" dirty="0" smtClean="0">
                <a:solidFill>
                  <a:srgbClr val="002060"/>
                </a:solidFill>
              </a:rPr>
              <a:t>social</a:t>
            </a:r>
            <a:r>
              <a:rPr lang="es-ES" sz="2800" dirty="0">
                <a:solidFill>
                  <a:srgbClr val="002060"/>
                </a:solidFill>
              </a:rPr>
              <a:t> deben identificar las prácticas de </a:t>
            </a:r>
            <a:r>
              <a:rPr lang="es-ES" sz="2800" dirty="0" smtClean="0">
                <a:solidFill>
                  <a:srgbClr val="002060"/>
                </a:solidFill>
              </a:rPr>
              <a:t> anotación</a:t>
            </a:r>
            <a:r>
              <a:rPr lang="es-ES" sz="2800" dirty="0">
                <a:solidFill>
                  <a:srgbClr val="002060"/>
                </a:solidFill>
              </a:rPr>
              <a:t> de sus usuarios </a:t>
            </a:r>
            <a:r>
              <a:rPr lang="es-ES" sz="2800" dirty="0" smtClean="0">
                <a:solidFill>
                  <a:srgbClr val="002060"/>
                </a:solidFill>
              </a:rPr>
              <a:t>ofrecerles funcionalidades a</a:t>
            </a:r>
            <a:r>
              <a:rPr lang="es-ES" sz="2800" dirty="0">
                <a:solidFill>
                  <a:srgbClr val="002060"/>
                </a:solidFill>
              </a:rPr>
              <a:t> la medida. </a:t>
            </a:r>
            <a:r>
              <a:rPr lang="es-ES" sz="2800" dirty="0" smtClean="0">
                <a:solidFill>
                  <a:srgbClr val="002060"/>
                </a:solidFill>
              </a:rPr>
              <a:t>Deben permitir practicar técnicamente </a:t>
            </a:r>
            <a:r>
              <a:rPr lang="es-ES" sz="2800" dirty="0">
                <a:solidFill>
                  <a:srgbClr val="002060"/>
                </a:solidFill>
              </a:rPr>
              <a:t> las metáforas espaciales que, </a:t>
            </a:r>
            <a:r>
              <a:rPr lang="es-ES" sz="2800" dirty="0" smtClean="0">
                <a:solidFill>
                  <a:srgbClr val="002060"/>
                </a:solidFill>
              </a:rPr>
              <a:t>se producían en el papel haciendo del</a:t>
            </a:r>
            <a:r>
              <a:rPr lang="es-ES" sz="2800" dirty="0">
                <a:solidFill>
                  <a:srgbClr val="002060"/>
                </a:solidFill>
              </a:rPr>
              <a:t> </a:t>
            </a:r>
            <a:r>
              <a:rPr lang="es-ES" sz="2800" dirty="0" err="1">
                <a:solidFill>
                  <a:srgbClr val="002060"/>
                </a:solidFill>
              </a:rPr>
              <a:t>paratexto</a:t>
            </a:r>
            <a:r>
              <a:rPr lang="es-ES" sz="2800" dirty="0">
                <a:solidFill>
                  <a:srgbClr val="002060"/>
                </a:solidFill>
              </a:rPr>
              <a:t> una parte </a:t>
            </a:r>
            <a:r>
              <a:rPr lang="es-ES" sz="2800" dirty="0" smtClean="0">
                <a:solidFill>
                  <a:srgbClr val="002060"/>
                </a:solidFill>
              </a:rPr>
              <a:t>integral e indisociable</a:t>
            </a:r>
            <a:r>
              <a:rPr lang="es-ES" sz="2800" dirty="0">
                <a:solidFill>
                  <a:srgbClr val="002060"/>
                </a:solidFill>
              </a:rPr>
              <a:t> del </a:t>
            </a:r>
            <a:r>
              <a:rPr lang="es-ES" sz="2800" dirty="0" smtClean="0">
                <a:solidFill>
                  <a:srgbClr val="002060"/>
                </a:solidFill>
              </a:rPr>
              <a:t>texto.</a:t>
            </a:r>
          </a:p>
          <a:p>
            <a:pPr algn="just"/>
            <a:r>
              <a:rPr lang="es-ES" sz="2800" dirty="0" smtClean="0">
                <a:solidFill>
                  <a:srgbClr val="002060"/>
                </a:solidFill>
              </a:rPr>
              <a:t>Han de permitir la recuperación del texto a partir de los comentarios y viceversa (</a:t>
            </a:r>
            <a:r>
              <a:rPr lang="es-ES" sz="2800" dirty="0" err="1" smtClean="0">
                <a:solidFill>
                  <a:srgbClr val="002060"/>
                </a:solidFill>
              </a:rPr>
              <a:t>p.e</a:t>
            </a:r>
            <a:r>
              <a:rPr lang="es-ES" sz="2800" dirty="0" smtClean="0">
                <a:solidFill>
                  <a:srgbClr val="002060"/>
                </a:solidFill>
              </a:rPr>
              <a:t>. </a:t>
            </a:r>
            <a:r>
              <a:rPr lang="es-ES" sz="2800" dirty="0" err="1" smtClean="0">
                <a:solidFill>
                  <a:srgbClr val="002060"/>
                </a:solidFill>
              </a:rPr>
              <a:t>Ibooks</a:t>
            </a:r>
            <a:r>
              <a:rPr lang="es-ES" sz="2800" dirty="0" smtClean="0">
                <a:solidFill>
                  <a:srgbClr val="002060"/>
                </a:solidFill>
              </a:rPr>
              <a:t>)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54097247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José Antonio Cordón. jcordon@usal.es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2EC35-7E40-4183-829B-979CB614DFF1}" type="slidenum">
              <a:rPr lang="es-ES" smtClean="0"/>
              <a:pPr>
                <a:defRPr/>
              </a:pPr>
              <a:t>87</a:t>
            </a:fld>
            <a:endParaRPr lang="es-E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550" y="1"/>
            <a:ext cx="7962900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9326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José Antonio Cordón Grupo E-Lectra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708E-B51E-44E9-9D11-DC9DC9DE6D6E}" type="slidenum">
              <a:rPr lang="es-ES" smtClean="0"/>
              <a:pPr/>
              <a:t>88</a:t>
            </a:fld>
            <a:endParaRPr lang="es-E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1" y="15448"/>
            <a:ext cx="7272809" cy="6818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0406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José Antonio Cordón Grupo E-Lectra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708E-B51E-44E9-9D11-DC9DC9DE6D6E}" type="slidenum">
              <a:rPr lang="es-ES" smtClean="0"/>
              <a:pPr/>
              <a:t>89</a:t>
            </a:fld>
            <a:endParaRPr lang="es-E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4963" y="19050"/>
            <a:ext cx="5934075" cy="681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9020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smtClean="0"/>
          </a:p>
        </p:txBody>
      </p:sp>
      <p:sp>
        <p:nvSpPr>
          <p:cNvPr id="29699" name="7 Marcador de contenido"/>
          <p:cNvSpPr>
            <a:spLocks noGrp="1"/>
          </p:cNvSpPr>
          <p:nvPr>
            <p:ph sz="quarter" idx="1"/>
          </p:nvPr>
        </p:nvSpPr>
        <p:spPr>
          <a:xfrm>
            <a:off x="609600" y="1589088"/>
            <a:ext cx="3886200" cy="4572000"/>
          </a:xfrm>
        </p:spPr>
        <p:txBody>
          <a:bodyPr/>
          <a:lstStyle/>
          <a:p>
            <a:pPr eaLnBrk="1" hangingPunct="1"/>
            <a:r>
              <a:rPr lang="es-ES" smtClean="0"/>
              <a:t>En un contexto cada vez más </a:t>
            </a:r>
            <a:r>
              <a:rPr lang="es-ES" sz="3600" smtClean="0">
                <a:solidFill>
                  <a:srgbClr val="FF0000"/>
                </a:solidFill>
              </a:rPr>
              <a:t>colaborativo</a:t>
            </a:r>
            <a:r>
              <a:rPr lang="es-ES" smtClean="0"/>
              <a:t>, se extiende la noción de </a:t>
            </a:r>
            <a:r>
              <a:rPr lang="es-ES" sz="3600" smtClean="0">
                <a:solidFill>
                  <a:srgbClr val="FF0000"/>
                </a:solidFill>
                <a:latin typeface="Algerian" pitchFamily="82" charset="0"/>
              </a:rPr>
              <a:t>crosscampus</a:t>
            </a:r>
            <a:r>
              <a:rPr lang="es-ES" smtClean="0"/>
              <a:t>.</a:t>
            </a:r>
            <a:br>
              <a:rPr lang="es-ES" smtClean="0"/>
            </a:br>
            <a:endParaRPr lang="es-ES" smtClean="0"/>
          </a:p>
          <a:p>
            <a:pPr eaLnBrk="1" hangingPunct="1"/>
            <a:endParaRPr lang="es-ES" smtClean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D7276B0B-7160-4D2C-B3D8-523B90278C99}" type="slidenum">
              <a:rPr lang="es-ES"/>
              <a:pPr>
                <a:defRPr/>
              </a:pPr>
              <a:t>9</a:t>
            </a:fld>
            <a:endParaRPr lang="es-ES"/>
          </a:p>
        </p:txBody>
      </p:sp>
      <p:sp>
        <p:nvSpPr>
          <p:cNvPr id="22531" name="5 Marcador de pie de página"/>
          <p:cNvSpPr>
            <a:spLocks noGrp="1"/>
          </p:cNvSpPr>
          <p:nvPr>
            <p:ph type="ftr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dirty="0"/>
          </a:p>
        </p:txBody>
      </p:sp>
      <p:pic>
        <p:nvPicPr>
          <p:cNvPr id="29702" name="Picture 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845050" y="2320925"/>
            <a:ext cx="3886200" cy="3108325"/>
          </a:xfrm>
          <a:noFill/>
        </p:spPr>
      </p:pic>
    </p:spTree>
    <p:extLst>
      <p:ext uri="{BB962C8B-B14F-4D97-AF65-F5344CB8AC3E}">
        <p14:creationId xmlns:p14="http://schemas.microsoft.com/office/powerpoint/2010/main" xmlns="" val="234796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José Antonio Cordón Grupo E-Lectra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708E-B51E-44E9-9D11-DC9DC9DE6D6E}" type="slidenum">
              <a:rPr lang="es-ES" smtClean="0"/>
              <a:pPr/>
              <a:t>90</a:t>
            </a:fld>
            <a:endParaRPr lang="es-E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738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0832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José Antonio Cordón. jcordon@usal.es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6DDD35-77BF-40B5-898D-F3E88C6F99AE}" type="slidenum">
              <a:rPr lang="es-ES" smtClean="0"/>
              <a:pPr>
                <a:defRPr/>
              </a:pPr>
              <a:t>91</a:t>
            </a:fld>
            <a:endParaRPr lang="es-E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3232"/>
            <a:ext cx="94011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0590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José Antonio Cordón. jcordon@usal.es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3401A7-C838-4368-8E28-91A61C261CDF}" type="slidenum">
              <a:rPr lang="es-ES" smtClean="0"/>
              <a:pPr>
                <a:defRPr/>
              </a:pPr>
              <a:t>92</a:t>
            </a:fld>
            <a:endParaRPr lang="es-ES"/>
          </a:p>
        </p:txBody>
      </p:sp>
      <p:pic>
        <p:nvPicPr>
          <p:cNvPr id="809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7921625" cy="62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3671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B35B00-7F55-4BF3-A593-6B99B0411E5F}" type="slidenum">
              <a:rPr lang="es-ES" smtClean="0"/>
              <a:pPr>
                <a:defRPr/>
              </a:pPr>
              <a:t>93</a:t>
            </a:fld>
            <a:endParaRPr lang="es-ES"/>
          </a:p>
        </p:txBody>
      </p:sp>
      <p:pic>
        <p:nvPicPr>
          <p:cNvPr id="81925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23850" y="549275"/>
            <a:ext cx="8208963" cy="6081713"/>
          </a:xfrm>
          <a:noFill/>
        </p:spPr>
      </p:pic>
    </p:spTree>
    <p:extLst>
      <p:ext uri="{BB962C8B-B14F-4D97-AF65-F5344CB8AC3E}">
        <p14:creationId xmlns:p14="http://schemas.microsoft.com/office/powerpoint/2010/main" xmlns="" val="383970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9063"/>
            <a:ext cx="9429750" cy="661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9476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002060"/>
                </a:solidFill>
              </a:rPr>
              <a:t>LECTURA SOCIAL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" dirty="0" smtClean="0">
              <a:solidFill>
                <a:srgbClr val="002060"/>
              </a:solidFill>
            </a:endParaRPr>
          </a:p>
          <a:p>
            <a:endParaRPr lang="es-ES" dirty="0">
              <a:solidFill>
                <a:srgbClr val="002060"/>
              </a:solidFill>
            </a:endParaRPr>
          </a:p>
          <a:p>
            <a:r>
              <a:rPr lang="es-ES" dirty="0" smtClean="0">
                <a:solidFill>
                  <a:srgbClr val="002060"/>
                </a:solidFill>
              </a:rPr>
              <a:t>Los </a:t>
            </a:r>
            <a:r>
              <a:rPr lang="es-ES" dirty="0">
                <a:solidFill>
                  <a:srgbClr val="002060"/>
                </a:solidFill>
              </a:rPr>
              <a:t>sitios de lectura social no son los únicos escenarios virtuales donde </a:t>
            </a:r>
            <a:r>
              <a:rPr lang="es-ES" dirty="0" smtClean="0">
                <a:solidFill>
                  <a:srgbClr val="002060"/>
                </a:solidFill>
              </a:rPr>
              <a:t>ocurre la </a:t>
            </a:r>
            <a:r>
              <a:rPr lang="es-ES" dirty="0">
                <a:solidFill>
                  <a:srgbClr val="002060"/>
                </a:solidFill>
              </a:rPr>
              <a:t>«lectura social», también habría que </a:t>
            </a:r>
            <a:r>
              <a:rPr lang="es-ES" dirty="0" smtClean="0">
                <a:solidFill>
                  <a:srgbClr val="002060"/>
                </a:solidFill>
              </a:rPr>
              <a:t>añadir</a:t>
            </a:r>
          </a:p>
        </p:txBody>
      </p:sp>
    </p:spTree>
    <p:extLst>
      <p:ext uri="{BB962C8B-B14F-4D97-AF65-F5344CB8AC3E}">
        <p14:creationId xmlns:p14="http://schemas.microsoft.com/office/powerpoint/2010/main" xmlns="" val="125229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 smtClean="0">
              <a:solidFill>
                <a:srgbClr val="002060"/>
              </a:solidFill>
            </a:endParaRPr>
          </a:p>
          <a:p>
            <a:endParaRPr lang="es-ES" dirty="0">
              <a:solidFill>
                <a:srgbClr val="002060"/>
              </a:solidFill>
            </a:endParaRPr>
          </a:p>
          <a:p>
            <a:r>
              <a:rPr lang="es-ES" dirty="0">
                <a:solidFill>
                  <a:srgbClr val="002060"/>
                </a:solidFill>
              </a:rPr>
              <a:t>L</a:t>
            </a:r>
            <a:r>
              <a:rPr lang="es-ES" dirty="0" smtClean="0">
                <a:solidFill>
                  <a:srgbClr val="002060"/>
                </a:solidFill>
              </a:rPr>
              <a:t>os </a:t>
            </a:r>
            <a:r>
              <a:rPr lang="es-ES" dirty="0">
                <a:solidFill>
                  <a:srgbClr val="002060"/>
                </a:solidFill>
              </a:rPr>
              <a:t>grupos de discusión e intercambio de libros en redes sociales</a:t>
            </a:r>
          </a:p>
          <a:p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José Antonio Cordón</a:t>
            </a:r>
          </a:p>
          <a:p>
            <a:r>
              <a:rPr lang="es-ES" smtClean="0"/>
              <a:t>Grupo E-Lectra</a:t>
            </a:r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708E-B51E-44E9-9D11-DC9DC9DE6D6E}" type="slidenum">
              <a:rPr lang="es-ES" smtClean="0"/>
              <a:pPr/>
              <a:t>96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91703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C00000"/>
                </a:solidFill>
              </a:rPr>
              <a:t>Compartir libros a través de </a:t>
            </a:r>
            <a:r>
              <a:rPr lang="es-ES" dirty="0" err="1" smtClean="0">
                <a:solidFill>
                  <a:srgbClr val="C00000"/>
                </a:solidFill>
              </a:rPr>
              <a:t>Twiter</a:t>
            </a: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José Antonio Cordón</a:t>
            </a:r>
          </a:p>
          <a:p>
            <a:r>
              <a:rPr lang="es-ES" smtClean="0"/>
              <a:t>Grupo E-Lectra</a:t>
            </a:r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708E-B51E-44E9-9D11-DC9DC9DE6D6E}" type="slidenum">
              <a:rPr lang="es-ES" smtClean="0"/>
              <a:pPr/>
              <a:t>97</a:t>
            </a:fld>
            <a:endParaRPr lang="es-E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8341848" cy="486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2578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José Antonio Cordón</a:t>
            </a:r>
          </a:p>
          <a:p>
            <a:r>
              <a:rPr lang="es-ES" smtClean="0"/>
              <a:t>Grupo E-Lectra</a:t>
            </a:r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708E-B51E-44E9-9D11-DC9DC9DE6D6E}" type="slidenum">
              <a:rPr lang="es-ES" smtClean="0"/>
              <a:pPr/>
              <a:t>98</a:t>
            </a:fld>
            <a:endParaRPr lang="es-E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713" y="528638"/>
            <a:ext cx="7648575" cy="580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0303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713" y="509588"/>
            <a:ext cx="7648575" cy="583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780104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4528</Words>
  <Application>Microsoft Office PowerPoint</Application>
  <PresentationFormat>Presentación en pantalla (4:3)</PresentationFormat>
  <Paragraphs>951</Paragraphs>
  <Slides>181</Slides>
  <Notes>121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181</vt:i4>
      </vt:variant>
    </vt:vector>
  </HeadingPairs>
  <TitlesOfParts>
    <vt:vector size="183" baseType="lpstr">
      <vt:lpstr>Tema de Office</vt:lpstr>
      <vt:lpstr>Imagen de mapa de bits</vt:lpstr>
      <vt:lpstr>Herramientas 2.0 para la lectura y la escritura.  Obradoiro de TIC ao servizo da biblioteca escolar e ALFIN.  Centro de Formación e Recursos  Ferrol.</vt:lpstr>
      <vt:lpstr>Guías de recursos... </vt:lpstr>
      <vt:lpstr>Diapositiva 3</vt:lpstr>
      <vt:lpstr>Diapositiva 4</vt:lpstr>
      <vt:lpstr> GRUPO LIBROS ELECTRÓNICOS: FACEBOOK </vt:lpstr>
      <vt:lpstr>LIBROS ELECTRONICOS: TWITTER</vt:lpstr>
      <vt:lpstr>Diapositiva 7</vt:lpstr>
      <vt:lpstr>Diapositiva 8</vt:lpstr>
      <vt:lpstr>Diapositiva 9</vt:lpstr>
      <vt:lpstr>Diapositiva 10</vt:lpstr>
      <vt:lpstr>Diapositiva 11</vt:lpstr>
      <vt:lpstr>Distintos tipos de participación</vt:lpstr>
      <vt:lpstr>Participación de los usuarios </vt:lpstr>
      <vt:lpstr>Understanding The Intricate Digital Behaviors Of Young Consumers (Forrester, 2011)</vt:lpstr>
      <vt:lpstr>Diapositiva 15</vt:lpstr>
      <vt:lpstr>Un mundo de cambios: el poder de las redes sociales</vt:lpstr>
      <vt:lpstr>Un cambio que opera a tres niveles</vt:lpstr>
      <vt:lpstr>Diapositiva 18</vt:lpstr>
      <vt:lpstr>Diapositiva 19</vt:lpstr>
      <vt:lpstr> Participar….</vt:lpstr>
      <vt:lpstr>Diapositiva 21</vt:lpstr>
      <vt:lpstr>BIBLIOTECA 2.0</vt:lpstr>
      <vt:lpstr>BIBLIOTECA 2.0 CARACTERÍSTICAS</vt:lpstr>
      <vt:lpstr>BIBLIOTECA 2.0 CARACTERÍSTICAS</vt:lpstr>
      <vt:lpstr>BIBLIOTECA 2.0 CARACTERÍSTICAS</vt:lpstr>
      <vt:lpstr>BIBLIOTECA 2.0 CARACTERÍSTICAS</vt:lpstr>
      <vt:lpstr>BIBLIOTECA 2.0 CARACTERÍSTICAS</vt:lpstr>
      <vt:lpstr>BIBLIOTECA 2.0 CARACTERÍSTICAS</vt:lpstr>
      <vt:lpstr>BIBLIOTECA 2.0 CARACTERÍSTICAS</vt:lpstr>
      <vt:lpstr>BIBLIOTECA 2.0 CARACTERÍSTICAS</vt:lpstr>
      <vt:lpstr>Diapositiva 31</vt:lpstr>
      <vt:lpstr>Bibliotecas 2.0</vt:lpstr>
      <vt:lpstr>Bibliotecas 2.0</vt:lpstr>
      <vt:lpstr>Bibliotecas 2.0</vt:lpstr>
      <vt:lpstr>BIBLIOTECA 2.0</vt:lpstr>
      <vt:lpstr>BIBLIOTECA 2.0</vt:lpstr>
      <vt:lpstr>Diapositiva 37</vt:lpstr>
      <vt:lpstr>Diapositiva 38</vt:lpstr>
      <vt:lpstr>Retos del modelo de biblioteca escolar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Marcadores Sociales</vt:lpstr>
      <vt:lpstr>Marcadores Sociales</vt:lpstr>
      <vt:lpstr>Marcadores sociales</vt:lpstr>
      <vt:lpstr>Del.icio.us en bibliotecas</vt:lpstr>
      <vt:lpstr>Del.icio.us</vt:lpstr>
      <vt:lpstr>Biblioteca UNED</vt:lpstr>
      <vt:lpstr>Diapositiva 62</vt:lpstr>
      <vt:lpstr>GESTORES DE REFERENCIAS SOCIALES</vt:lpstr>
      <vt:lpstr>Diapositiva 64</vt:lpstr>
      <vt:lpstr>Diapositiva 65</vt:lpstr>
      <vt:lpstr>Diapositiva 66</vt:lpstr>
      <vt:lpstr>Connotea</vt:lpstr>
      <vt:lpstr>Diapositiva 68</vt:lpstr>
      <vt:lpstr>Diapositiva 69</vt:lpstr>
      <vt:lpstr>COPIA</vt:lpstr>
      <vt:lpstr>SOCIAL BOOKS</vt:lpstr>
      <vt:lpstr>SOCIAL BOOKS</vt:lpstr>
      <vt:lpstr>READUM</vt:lpstr>
      <vt:lpstr>Open Bookmarks</vt:lpstr>
      <vt:lpstr>Diapositiva 75</vt:lpstr>
      <vt:lpstr>LECTURA SOCIAL</vt:lpstr>
      <vt:lpstr>Diapositiva 77</vt:lpstr>
      <vt:lpstr>Diapositiva 78</vt:lpstr>
      <vt:lpstr>Diapositiva 79</vt:lpstr>
      <vt:lpstr>LECTURA SOCIAL</vt:lpstr>
      <vt:lpstr>LECTURA SOCIAL</vt:lpstr>
      <vt:lpstr>Diapositiva 82</vt:lpstr>
      <vt:lpstr>LECTURA SOCIAL</vt:lpstr>
      <vt:lpstr>LECTURA SOCIAL</vt:lpstr>
      <vt:lpstr>LECTURA SOCIAL</vt:lpstr>
      <vt:lpstr>LECTURA SOCIAL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LECTURA SOCIAL</vt:lpstr>
      <vt:lpstr>Diapositiva 96</vt:lpstr>
      <vt:lpstr>Compartir libros a través de Twiter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COPIA</vt:lpstr>
      <vt:lpstr>READMILL </vt:lpstr>
      <vt:lpstr>Diapositiva 107</vt:lpstr>
      <vt:lpstr>Kobo Reading Life</vt:lpstr>
      <vt:lpstr>SOCIAL BOOKS</vt:lpstr>
      <vt:lpstr>SOCIAL BOOKS</vt:lpstr>
      <vt:lpstr>Tablet: Aplicaciones de lectura. Stanza</vt:lpstr>
      <vt:lpstr>        Aplicaciones de lectura. Ibooks</vt:lpstr>
      <vt:lpstr>       Aplicaciones de lectura.Kindle</vt:lpstr>
      <vt:lpstr>Aplicaciones de lectura.  Lectores de prensa. Press Reader</vt:lpstr>
      <vt:lpstr>Aplicaciones de lectura. Lectores de prensa. El País</vt:lpstr>
      <vt:lpstr>Aplicaciones de lectura.  Comic Zealt</vt:lpstr>
      <vt:lpstr>Aplicaciones de lectura.  Marvel</vt:lpstr>
      <vt:lpstr>Aplicaciones de lectura.  Flipboard</vt:lpstr>
      <vt:lpstr>Aplicaciones de lectura. Sky Grid</vt:lpstr>
      <vt:lpstr>Aplicaciones de lectura. Good Reader</vt:lpstr>
      <vt:lpstr>Diapositiva 121</vt:lpstr>
      <vt:lpstr>Diapositiva 122</vt:lpstr>
      <vt:lpstr>Prácticas con Conversores</vt:lpstr>
      <vt:lpstr>Diapositiva 124</vt:lpstr>
      <vt:lpstr>Diapositiva 125</vt:lpstr>
      <vt:lpstr>Diapositiva 126</vt:lpstr>
      <vt:lpstr>Diapositiva 127</vt:lpstr>
      <vt:lpstr>Descargar e instalar</vt:lpstr>
      <vt:lpstr>Diapositiva 129</vt:lpstr>
      <vt:lpstr>Diapositiva 130</vt:lpstr>
      <vt:lpstr>Funciones</vt:lpstr>
      <vt:lpstr>Añadir libros</vt:lpstr>
      <vt:lpstr>Añadir libros</vt:lpstr>
      <vt:lpstr>Metadatos</vt:lpstr>
      <vt:lpstr>Convertir</vt:lpstr>
      <vt:lpstr>Diapositiva 136</vt:lpstr>
      <vt:lpstr>Visor de ePub</vt:lpstr>
      <vt:lpstr>Descargar al dispositivo</vt:lpstr>
      <vt:lpstr>Tarea</vt:lpstr>
      <vt:lpstr>Tarea</vt:lpstr>
      <vt:lpstr>Leer la Prensa en tu eBook</vt:lpstr>
      <vt:lpstr>Canales RSS</vt:lpstr>
      <vt:lpstr>Prensa en tu eBook</vt:lpstr>
      <vt:lpstr>Prensa en tu eBook</vt:lpstr>
      <vt:lpstr>Prensa en tu eBook</vt:lpstr>
      <vt:lpstr>Prensa en tu eBook</vt:lpstr>
      <vt:lpstr>Prensa en tu eBook</vt:lpstr>
      <vt:lpstr>Prensa en tu eBook</vt:lpstr>
      <vt:lpstr>Prensa en tu eBook</vt:lpstr>
      <vt:lpstr>Prensa en tu eBook</vt:lpstr>
      <vt:lpstr>Prensa en tu eBook</vt:lpstr>
      <vt:lpstr>Prensa en tu eBook</vt:lpstr>
      <vt:lpstr>Prensa en tu eBook</vt:lpstr>
      <vt:lpstr>Prensa en tu eBook</vt:lpstr>
      <vt:lpstr>Prensa en tu eBook</vt:lpstr>
      <vt:lpstr>Descargar</vt:lpstr>
      <vt:lpstr>Tarea</vt:lpstr>
      <vt:lpstr>Como comprar libros electrónicos</vt:lpstr>
      <vt:lpstr>Diapositiva 159</vt:lpstr>
      <vt:lpstr>Diapositiva 160</vt:lpstr>
      <vt:lpstr>Diapositiva 161</vt:lpstr>
      <vt:lpstr>Diapositiva 162</vt:lpstr>
      <vt:lpstr>Diapositiva 163</vt:lpstr>
      <vt:lpstr>Diapositiva 164</vt:lpstr>
      <vt:lpstr>Diapositiva 165</vt:lpstr>
      <vt:lpstr>Diapositiva 166</vt:lpstr>
      <vt:lpstr>Diapositiva 167</vt:lpstr>
      <vt:lpstr>Diapositiva 168</vt:lpstr>
      <vt:lpstr>Diapositiva 169</vt:lpstr>
      <vt:lpstr>Diapositiva 170</vt:lpstr>
      <vt:lpstr>Diapositiva 171</vt:lpstr>
      <vt:lpstr>Tarea</vt:lpstr>
      <vt:lpstr>Diapositiva 173</vt:lpstr>
      <vt:lpstr>Diapositiva 174</vt:lpstr>
      <vt:lpstr>Diapositiva 175</vt:lpstr>
      <vt:lpstr>Diapositiva 176</vt:lpstr>
      <vt:lpstr>Tarea 1</vt:lpstr>
      <vt:lpstr>Diapositiva 178</vt:lpstr>
      <vt:lpstr>Diapositiva 179</vt:lpstr>
      <vt:lpstr>Tarea 1</vt:lpstr>
      <vt:lpstr>Tarea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ANTONIO</dc:creator>
  <cp:lastModifiedBy>Hotel Almirante</cp:lastModifiedBy>
  <cp:revision>15</cp:revision>
  <dcterms:created xsi:type="dcterms:W3CDTF">2012-01-17T18:18:20Z</dcterms:created>
  <dcterms:modified xsi:type="dcterms:W3CDTF">2012-01-24T12:05:37Z</dcterms:modified>
</cp:coreProperties>
</file>