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media/image57.png" ContentType="image/png"/>
  <Override PartName="/ppt/media/image1.png" ContentType="image/png"/>
  <Override PartName="/ppt/media/image58.png" ContentType="image/png"/>
  <Override PartName="/ppt/media/image4.jpeg" ContentType="image/jpeg"/>
  <Override PartName="/ppt/media/image2.png" ContentType="image/png"/>
  <Override PartName="/ppt/media/image51.png" ContentType="image/png"/>
  <Override PartName="/ppt/media/image9.jpeg" ContentType="image/jpeg"/>
  <Override PartName="/ppt/media/image3.png" ContentType="image/png"/>
  <Override PartName="/ppt/media/image5.png" ContentType="image/png"/>
  <Override PartName="/ppt/media/image34.jpeg" ContentType="image/jpeg"/>
  <Override PartName="/ppt/media/image6.png" ContentType="image/png"/>
  <Override PartName="/ppt/media/image7.png" ContentType="image/png"/>
  <Override PartName="/ppt/media/image8.png" ContentType="image/png"/>
  <Override PartName="/ppt/media/image29.jpeg" ContentType="image/jpe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jpeg" ContentType="image/jpeg"/>
  <Override PartName="/ppt/media/image15.png" ContentType="image/png"/>
  <Override PartName="/ppt/media/image16.png" ContentType="image/png"/>
  <Override PartName="/ppt/media/image24.jpeg" ContentType="image/jpeg"/>
  <Override PartName="/ppt/media/image17.png" ContentType="image/png"/>
  <Override PartName="/ppt/media/image18.png" ContentType="image/png"/>
  <Override PartName="/ppt/media/image22.png" ContentType="image/png"/>
  <Override PartName="/ppt/media/image19.jpeg" ContentType="image/jpeg"/>
  <Override PartName="/ppt/media/image20.png" ContentType="image/png"/>
  <Override PartName="/ppt/media/image21.png" ContentType="image/png"/>
  <Override PartName="/ppt/media/image23.png" ContentType="image/png"/>
  <Override PartName="/ppt/media/image25.png" ContentType="image/png"/>
  <Override PartName="/ppt/media/image64.jpeg" ContentType="image/jpeg"/>
  <Override PartName="/ppt/media/image26.png" ContentType="image/png"/>
  <Override PartName="/ppt/media/image27.png" ContentType="image/png"/>
  <Override PartName="/ppt/media/image28.png" ContentType="image/png"/>
  <Override PartName="/ppt/media/image30.png" ContentType="image/png"/>
  <Override PartName="/ppt/media/image59.jpeg" ContentType="image/jpeg"/>
  <Override PartName="/ppt/media/image31.png" ContentType="image/png"/>
  <Override PartName="/ppt/media/image32.png" ContentType="image/png"/>
  <Override PartName="/ppt/media/image33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54.jpeg" ContentType="image/jpeg"/>
  <Override PartName="/ppt/media/image38.png" ContentType="image/png"/>
  <Override PartName="/ppt/media/image39.jpeg" ContentType="image/jpeg"/>
  <Override PartName="/ppt/media/image55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9.jpeg" ContentType="image/jpeg"/>
  <Override PartName="/ppt/media/image43.png" ContentType="image/png"/>
  <Override PartName="/ppt/media/image60.png" ContentType="image/png"/>
  <Override PartName="/ppt/media/image44.jpeg" ContentType="image/jpe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50.png" ContentType="image/png"/>
  <Override PartName="/ppt/media/image52.png" ContentType="image/png"/>
  <Override PartName="/ppt/media/image53.png" ContentType="image/png"/>
  <Override PartName="/ppt/media/image56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69.jpeg" ContentType="image/jpeg"/>
  <Override PartName="/ppt/media/image70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gl-E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gl-ES" sz="4400" spc="-1" strike="noStrike">
                <a:latin typeface="Arial"/>
              </a:rPr>
              <a:t>Pulse para editar el formato del texto de título</a:t>
            </a:r>
            <a:endParaRPr b="0" lang="gl-E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3200" spc="-1" strike="noStrike">
                <a:latin typeface="Arial"/>
              </a:rPr>
              <a:t>Pulse para editar el formato de esquema del texto</a:t>
            </a:r>
            <a:endParaRPr b="0" lang="gl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gl-ES" sz="2800" spc="-1" strike="noStrike">
                <a:latin typeface="Arial"/>
              </a:rPr>
              <a:t>Segundo nivel del esquema</a:t>
            </a:r>
            <a:endParaRPr b="0" lang="gl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400" spc="-1" strike="noStrike">
                <a:latin typeface="Arial"/>
              </a:rPr>
              <a:t>Tercer nivel del esquema</a:t>
            </a:r>
            <a:endParaRPr b="0" lang="gl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gl-ES" sz="2000" spc="-1" strike="noStrike">
                <a:latin typeface="Arial"/>
              </a:rPr>
              <a:t>Cuarto nivel del esquema</a:t>
            </a:r>
            <a:endParaRPr b="0" lang="gl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latin typeface="Arial"/>
              </a:rPr>
              <a:t>Quinto nivel del esquema</a:t>
            </a:r>
            <a:endParaRPr b="0" lang="gl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latin typeface="Arial"/>
              </a:rPr>
              <a:t>Sexto nivel del esquema</a:t>
            </a:r>
            <a:endParaRPr b="0" lang="gl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latin typeface="Arial"/>
              </a:rPr>
              <a:t>Séptimo nivel del esquema</a:t>
            </a:r>
            <a:endParaRPr b="0" lang="gl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gl-ES" sz="4400" spc="-1" strike="noStrike">
                <a:latin typeface="Arial"/>
              </a:rPr>
              <a:t>Pulse para editar el formato del texto de título</a:t>
            </a:r>
            <a:endParaRPr b="0" lang="gl-E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3200" spc="-1" strike="noStrike">
                <a:latin typeface="Arial"/>
              </a:rPr>
              <a:t>Pulse para editar el formato de esquema del texto</a:t>
            </a:r>
            <a:endParaRPr b="0" lang="gl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gl-ES" sz="2800" spc="-1" strike="noStrike">
                <a:latin typeface="Arial"/>
              </a:rPr>
              <a:t>Segundo nivel del esquema</a:t>
            </a:r>
            <a:endParaRPr b="0" lang="gl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400" spc="-1" strike="noStrike">
                <a:latin typeface="Arial"/>
              </a:rPr>
              <a:t>Tercer nivel del esquema</a:t>
            </a:r>
            <a:endParaRPr b="0" lang="gl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gl-ES" sz="2000" spc="-1" strike="noStrike">
                <a:latin typeface="Arial"/>
              </a:rPr>
              <a:t>Cuarto nivel del esquema</a:t>
            </a:r>
            <a:endParaRPr b="0" lang="gl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latin typeface="Arial"/>
              </a:rPr>
              <a:t>Quinto nivel del esquema</a:t>
            </a:r>
            <a:endParaRPr b="0" lang="gl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latin typeface="Arial"/>
              </a:rPr>
              <a:t>Sexto nivel del esquema</a:t>
            </a:r>
            <a:endParaRPr b="0" lang="gl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latin typeface="Arial"/>
              </a:rPr>
              <a:t>Séptimo nivel del esquema</a:t>
            </a:r>
            <a:endParaRPr b="0" lang="gl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jpeg"/><Relationship Id="rId5" Type="http://schemas.openxmlformats.org/officeDocument/2006/relationships/image" Target="../media/image50.png"/><Relationship Id="rId6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jpeg"/><Relationship Id="rId5" Type="http://schemas.openxmlformats.org/officeDocument/2006/relationships/image" Target="../media/image55.png"/><Relationship Id="rId6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jpeg"/><Relationship Id="rId5" Type="http://schemas.openxmlformats.org/officeDocument/2006/relationships/image" Target="../media/image60.png"/><Relationship Id="rId6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jpeg"/><Relationship Id="rId5" Type="http://schemas.openxmlformats.org/officeDocument/2006/relationships/image" Target="../media/image65.png"/><Relationship Id="rId6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jpeg"/><Relationship Id="rId5" Type="http://schemas.openxmlformats.org/officeDocument/2006/relationships/image" Target="../media/image70.png"/><Relationship Id="rId6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6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6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5" Type="http://schemas.openxmlformats.org/officeDocument/2006/relationships/image" Target="../media/image25.png"/><Relationship Id="rId6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5" Type="http://schemas.openxmlformats.org/officeDocument/2006/relationships/image" Target="../media/image30.png"/><Relationship Id="rId6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jpeg"/><Relationship Id="rId5" Type="http://schemas.openxmlformats.org/officeDocument/2006/relationships/image" Target="../media/image35.png"/><Relationship Id="rId6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jpeg"/><Relationship Id="rId5" Type="http://schemas.openxmlformats.org/officeDocument/2006/relationships/image" Target="../media/image40.png"/><Relationship Id="rId6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jpeg"/><Relationship Id="rId5" Type="http://schemas.openxmlformats.org/officeDocument/2006/relationships/image" Target="../media/image45.png"/><Relationship Id="rId6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296000" y="2304000"/>
            <a:ext cx="8887320" cy="155124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gl-E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gl-ES" sz="3200" spc="-1" strike="noStrike">
                <a:solidFill>
                  <a:srgbClr val="0070c0"/>
                </a:solidFill>
                <a:latin typeface="Xunta Sans"/>
                <a:ea typeface="DejaVu Sans"/>
              </a:rPr>
              <a:t>REDE DE ACOMPAÑAMENTO E ORIENTACIÓN</a:t>
            </a:r>
            <a:endParaRPr b="0" lang="gl-E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gl-ES" sz="3200" spc="-1" strike="noStrike">
                <a:solidFill>
                  <a:srgbClr val="0070c0"/>
                </a:solidFill>
                <a:latin typeface="Xunta Sans"/>
                <a:ea typeface="DejaVu Sans"/>
              </a:rPr>
              <a:t> </a:t>
            </a:r>
            <a:r>
              <a:rPr b="1" lang="gl-ES" sz="3200" spc="-1" strike="noStrike">
                <a:solidFill>
                  <a:srgbClr val="0070c0"/>
                </a:solidFill>
                <a:latin typeface="Xunta Sans"/>
                <a:ea typeface="DejaVu Sans"/>
              </a:rPr>
              <a:t>PERSOAL E FAMILIAR DE GALICIA (RAOGAL)</a:t>
            </a:r>
            <a:endParaRPr b="0" lang="gl-E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gl-ES" sz="3200" spc="-1" strike="noStrike">
                <a:solidFill>
                  <a:srgbClr val="0070c0"/>
                </a:solidFill>
                <a:latin typeface="Xunta Sans"/>
                <a:ea typeface="DejaVu Sans"/>
              </a:rPr>
              <a:t> </a:t>
            </a:r>
            <a:endParaRPr b="0" lang="gl-ES" sz="320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9095040" y="4680000"/>
            <a:ext cx="1847880" cy="91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0" lang="gl-E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Ferrol </a:t>
            </a:r>
            <a:endParaRPr b="0" lang="gl-ES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gl-E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25 de abril de 2022</a:t>
            </a: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</p:txBody>
      </p:sp>
      <p:grpSp>
        <p:nvGrpSpPr>
          <p:cNvPr id="78" name="Group 3"/>
          <p:cNvGrpSpPr/>
          <p:nvPr/>
        </p:nvGrpSpPr>
        <p:grpSpPr>
          <a:xfrm>
            <a:off x="792000" y="360000"/>
            <a:ext cx="10488600" cy="395280"/>
            <a:chOff x="792000" y="360000"/>
            <a:chExt cx="10488600" cy="395280"/>
          </a:xfrm>
        </p:grpSpPr>
        <p:pic>
          <p:nvPicPr>
            <p:cNvPr id="79" name="Imagen 5" descr=""/>
            <p:cNvPicPr/>
            <p:nvPr/>
          </p:nvPicPr>
          <p:blipFill>
            <a:blip r:embed="rId1"/>
            <a:stretch/>
          </p:blipFill>
          <p:spPr>
            <a:xfrm>
              <a:off x="792000" y="400320"/>
              <a:ext cx="2466720" cy="354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Imagen 6" descr=""/>
            <p:cNvPicPr/>
            <p:nvPr/>
          </p:nvPicPr>
          <p:blipFill>
            <a:blip r:embed="rId2"/>
            <a:stretch/>
          </p:blipFill>
          <p:spPr>
            <a:xfrm>
              <a:off x="3705840" y="360720"/>
              <a:ext cx="1646280" cy="394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Imagen 7" descr=""/>
            <p:cNvPicPr/>
            <p:nvPr/>
          </p:nvPicPr>
          <p:blipFill>
            <a:blip r:embed="rId3"/>
            <a:stretch/>
          </p:blipFill>
          <p:spPr>
            <a:xfrm>
              <a:off x="5799240" y="360000"/>
              <a:ext cx="2190240" cy="394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82" name="CustomShape 4"/>
            <p:cNvSpPr/>
            <p:nvPr/>
          </p:nvSpPr>
          <p:spPr>
            <a:xfrm>
              <a:off x="8840520" y="360000"/>
              <a:ext cx="2440080" cy="39456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83" name="Imagen 13" descr=""/>
          <p:cNvPicPr/>
          <p:nvPr/>
        </p:nvPicPr>
        <p:blipFill>
          <a:blip r:embed="rId5"/>
          <a:stretch/>
        </p:blipFill>
        <p:spPr>
          <a:xfrm>
            <a:off x="303480" y="6397920"/>
            <a:ext cx="1618200" cy="294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n 5" descr=""/>
          <p:cNvPicPr/>
          <p:nvPr/>
        </p:nvPicPr>
        <p:blipFill>
          <a:blip r:embed="rId1"/>
          <a:stretch/>
        </p:blipFill>
        <p:spPr>
          <a:xfrm>
            <a:off x="388440" y="311400"/>
            <a:ext cx="2466720" cy="354960"/>
          </a:xfrm>
          <a:prstGeom prst="rect">
            <a:avLst/>
          </a:prstGeom>
          <a:ln>
            <a:noFill/>
          </a:ln>
        </p:spPr>
      </p:pic>
      <p:pic>
        <p:nvPicPr>
          <p:cNvPr id="142" name="Imagen 6" descr=""/>
          <p:cNvPicPr/>
          <p:nvPr/>
        </p:nvPicPr>
        <p:blipFill>
          <a:blip r:embed="rId2"/>
          <a:stretch/>
        </p:blipFill>
        <p:spPr>
          <a:xfrm>
            <a:off x="3302280" y="271800"/>
            <a:ext cx="1646280" cy="394560"/>
          </a:xfrm>
          <a:prstGeom prst="rect">
            <a:avLst/>
          </a:prstGeom>
          <a:ln>
            <a:noFill/>
          </a:ln>
        </p:spPr>
      </p:pic>
      <p:pic>
        <p:nvPicPr>
          <p:cNvPr id="143" name="Imagen 7" descr=""/>
          <p:cNvPicPr/>
          <p:nvPr/>
        </p:nvPicPr>
        <p:blipFill>
          <a:blip r:embed="rId3"/>
          <a:stretch/>
        </p:blipFill>
        <p:spPr>
          <a:xfrm>
            <a:off x="5395680" y="271080"/>
            <a:ext cx="2190240" cy="394560"/>
          </a:xfrm>
          <a:prstGeom prst="rect">
            <a:avLst/>
          </a:prstGeom>
          <a:ln>
            <a:noFill/>
          </a:ln>
        </p:spPr>
      </p:pic>
      <p:sp>
        <p:nvSpPr>
          <p:cNvPr id="144" name="CustomShape 1"/>
          <p:cNvSpPr/>
          <p:nvPr/>
        </p:nvSpPr>
        <p:spPr>
          <a:xfrm>
            <a:off x="8436960" y="271080"/>
            <a:ext cx="2440080" cy="39456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5" name="Imagen 13" descr=""/>
          <p:cNvPicPr/>
          <p:nvPr/>
        </p:nvPicPr>
        <p:blipFill>
          <a:blip r:embed="rId5"/>
          <a:stretch/>
        </p:blipFill>
        <p:spPr>
          <a:xfrm>
            <a:off x="303480" y="6397920"/>
            <a:ext cx="1618200" cy="294480"/>
          </a:xfrm>
          <a:prstGeom prst="rect">
            <a:avLst/>
          </a:prstGeom>
          <a:ln>
            <a:noFill/>
          </a:ln>
        </p:spPr>
      </p:pic>
      <p:sp>
        <p:nvSpPr>
          <p:cNvPr id="146" name="CustomShape 2"/>
          <p:cNvSpPr/>
          <p:nvPr/>
        </p:nvSpPr>
        <p:spPr>
          <a:xfrm>
            <a:off x="877320" y="1019160"/>
            <a:ext cx="10639440" cy="839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gl-ES" sz="1800" spc="-1" strike="noStrike">
                <a:solidFill>
                  <a:srgbClr val="0070c0"/>
                </a:solidFill>
                <a:latin typeface="Xunta Sans"/>
                <a:ea typeface="DejaVu Sans"/>
              </a:rPr>
              <a:t>Rede de Acompañamento e Orientación persoal e familiar de Galicia (RAOGAL)</a:t>
            </a: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gl-ES" sz="1800" spc="-1" strike="noStrike">
                <a:solidFill>
                  <a:srgbClr val="0070c0"/>
                </a:solidFill>
                <a:latin typeface="Xunta Sans"/>
                <a:ea typeface="DejaVu Sans"/>
              </a:rPr>
              <a:t>Compromisos derivados das funcións</a:t>
            </a: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 lvl="1" marL="7430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Participar nas actividades de formación que se desenvolvan dende a Consellería de Cultura, Educación e Universidade</a:t>
            </a: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lvl="1" marL="7430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Asistencia ás reunións de coordinación programadas desde a Consellería de Cultura, Educación e Universidade</a:t>
            </a: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lvl="1" marL="7430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Elaboración dun informe de contextualización  da Unidade de Acompañamento e Orientación persoal e familiar de Galicia (UACO)</a:t>
            </a: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lvl="1" marL="7430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Deseño dunha programación semanal das súas actividades</a:t>
            </a: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lvl="1" marL="7430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Presentación dun informe de seguimento semanal da actividades </a:t>
            </a: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lvl="1" marL="7430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Elaboración dunha memoria final por curso que inclúa como mínimo os criterios de selección do alumnado beneficiario do programa, así como as actuacións realizadas e os resultados e impacto obtidos.</a:t>
            </a: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n 5" descr=""/>
          <p:cNvPicPr/>
          <p:nvPr/>
        </p:nvPicPr>
        <p:blipFill>
          <a:blip r:embed="rId1"/>
          <a:stretch/>
        </p:blipFill>
        <p:spPr>
          <a:xfrm>
            <a:off x="388440" y="311400"/>
            <a:ext cx="2466720" cy="354960"/>
          </a:xfrm>
          <a:prstGeom prst="rect">
            <a:avLst/>
          </a:prstGeom>
          <a:ln>
            <a:noFill/>
          </a:ln>
        </p:spPr>
      </p:pic>
      <p:pic>
        <p:nvPicPr>
          <p:cNvPr id="148" name="Imagen 6" descr=""/>
          <p:cNvPicPr/>
          <p:nvPr/>
        </p:nvPicPr>
        <p:blipFill>
          <a:blip r:embed="rId2"/>
          <a:stretch/>
        </p:blipFill>
        <p:spPr>
          <a:xfrm>
            <a:off x="3302280" y="271800"/>
            <a:ext cx="1646280" cy="394560"/>
          </a:xfrm>
          <a:prstGeom prst="rect">
            <a:avLst/>
          </a:prstGeom>
          <a:ln>
            <a:noFill/>
          </a:ln>
        </p:spPr>
      </p:pic>
      <p:pic>
        <p:nvPicPr>
          <p:cNvPr id="149" name="Imagen 7" descr=""/>
          <p:cNvPicPr/>
          <p:nvPr/>
        </p:nvPicPr>
        <p:blipFill>
          <a:blip r:embed="rId3"/>
          <a:stretch/>
        </p:blipFill>
        <p:spPr>
          <a:xfrm>
            <a:off x="5395680" y="271080"/>
            <a:ext cx="2190240" cy="394560"/>
          </a:xfrm>
          <a:prstGeom prst="rect">
            <a:avLst/>
          </a:prstGeom>
          <a:ln>
            <a:noFill/>
          </a:ln>
        </p:spPr>
      </p:pic>
      <p:sp>
        <p:nvSpPr>
          <p:cNvPr id="150" name="CustomShape 1"/>
          <p:cNvSpPr/>
          <p:nvPr/>
        </p:nvSpPr>
        <p:spPr>
          <a:xfrm>
            <a:off x="8436960" y="271080"/>
            <a:ext cx="2440080" cy="39456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1" name="Imagen 13" descr=""/>
          <p:cNvPicPr/>
          <p:nvPr/>
        </p:nvPicPr>
        <p:blipFill>
          <a:blip r:embed="rId5"/>
          <a:stretch/>
        </p:blipFill>
        <p:spPr>
          <a:xfrm>
            <a:off x="303480" y="6397920"/>
            <a:ext cx="1618200" cy="294480"/>
          </a:xfrm>
          <a:prstGeom prst="rect">
            <a:avLst/>
          </a:prstGeom>
          <a:ln>
            <a:noFill/>
          </a:ln>
        </p:spPr>
      </p:pic>
      <p:sp>
        <p:nvSpPr>
          <p:cNvPr id="152" name="CustomShape 2"/>
          <p:cNvSpPr/>
          <p:nvPr/>
        </p:nvSpPr>
        <p:spPr>
          <a:xfrm>
            <a:off x="960480" y="1176120"/>
            <a:ext cx="10639440" cy="766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gl-ES" sz="1800" spc="-1" strike="noStrike">
                <a:solidFill>
                  <a:srgbClr val="0070c0"/>
                </a:solidFill>
                <a:latin typeface="Xunta Sans"/>
                <a:ea typeface="DejaVu Sans"/>
              </a:rPr>
              <a:t>Rede de Acompañamento e Orientación persoal e familiar de Galicia (RAOGAL)</a:t>
            </a: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gl-ES" sz="1800" spc="-1" strike="noStrike">
                <a:solidFill>
                  <a:srgbClr val="0070c0"/>
                </a:solidFill>
                <a:latin typeface="Xunta Sans"/>
                <a:ea typeface="DejaVu Sans"/>
              </a:rPr>
              <a:t>Procedemento de intervención</a:t>
            </a: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 lvl="1" marL="743040" indent="-28476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Contacto e presentación  aos centros de referencia (envío modelo de solicitude de intervención)</a:t>
            </a: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lvl="1" marL="743040" indent="-28476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Recepción de solicitudes e valoración das mesmas atendendo aos criterios de prioridade e identificando:</a:t>
            </a:r>
            <a:endParaRPr b="0" lang="gl-ES" sz="16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lvl="2" marL="1257480" indent="-342000">
              <a:lnSpc>
                <a:spcPct val="100000"/>
              </a:lnSpc>
              <a:buClr>
                <a:srgbClr val="000000"/>
              </a:buClr>
              <a:buFont typeface="Arial"/>
              <a:buAutoNum type="alphaLcPeriod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Intervención indirecta. Asesoramento non presencial. Deseño dunha proposta de actuación para o centro educativo e seguimento do caso hasta confirmación da súa resolución.</a:t>
            </a: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lvl="2" marL="1257480" indent="-342000">
              <a:lnSpc>
                <a:spcPct val="100000"/>
              </a:lnSpc>
              <a:buClr>
                <a:srgbClr val="000000"/>
              </a:buClr>
              <a:buFont typeface="Arial"/>
              <a:buAutoNum type="alphaLcPeriod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Intervención directa. Desprazamento ao centro educativo e inicio de actuacións:</a:t>
            </a:r>
            <a:endParaRPr b="0" lang="gl-ES" sz="1600" spc="-1" strike="noStrike"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      </a:t>
            </a:r>
            <a:endParaRPr b="0" lang="gl-ES" sz="1600" spc="-1" strike="noStrike"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      </a:t>
            </a: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b.1) entrevistas co responsable do DO, titores-as, equipo docente</a:t>
            </a:r>
            <a:endParaRPr b="0" lang="gl-ES" sz="1600" spc="-1" strike="noStrike"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      </a:t>
            </a: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b.2) entrevista coas familias: primeiro contacto a través do centro </a:t>
            </a:r>
            <a:endParaRPr b="0" lang="gl-ES" sz="1600" spc="-1" strike="noStrike"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      </a:t>
            </a: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b.3)Tendo en conta as redes de coordinación:</a:t>
            </a:r>
            <a:endParaRPr b="0" lang="gl-ES" sz="1600" spc="-1" strike="noStrike">
              <a:latin typeface="Arial"/>
            </a:endParaRPr>
          </a:p>
          <a:p>
            <a:pPr marL="914400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n 5" descr=""/>
          <p:cNvPicPr/>
          <p:nvPr/>
        </p:nvPicPr>
        <p:blipFill>
          <a:blip r:embed="rId1"/>
          <a:stretch/>
        </p:blipFill>
        <p:spPr>
          <a:xfrm>
            <a:off x="388440" y="311400"/>
            <a:ext cx="2466720" cy="354960"/>
          </a:xfrm>
          <a:prstGeom prst="rect">
            <a:avLst/>
          </a:prstGeom>
          <a:ln>
            <a:noFill/>
          </a:ln>
        </p:spPr>
      </p:pic>
      <p:pic>
        <p:nvPicPr>
          <p:cNvPr id="154" name="Imagen 6" descr=""/>
          <p:cNvPicPr/>
          <p:nvPr/>
        </p:nvPicPr>
        <p:blipFill>
          <a:blip r:embed="rId2"/>
          <a:stretch/>
        </p:blipFill>
        <p:spPr>
          <a:xfrm>
            <a:off x="3302280" y="271800"/>
            <a:ext cx="1646280" cy="394560"/>
          </a:xfrm>
          <a:prstGeom prst="rect">
            <a:avLst/>
          </a:prstGeom>
          <a:ln>
            <a:noFill/>
          </a:ln>
        </p:spPr>
      </p:pic>
      <p:pic>
        <p:nvPicPr>
          <p:cNvPr id="155" name="Imagen 7" descr=""/>
          <p:cNvPicPr/>
          <p:nvPr/>
        </p:nvPicPr>
        <p:blipFill>
          <a:blip r:embed="rId3"/>
          <a:stretch/>
        </p:blipFill>
        <p:spPr>
          <a:xfrm>
            <a:off x="5395680" y="271080"/>
            <a:ext cx="2190240" cy="394560"/>
          </a:xfrm>
          <a:prstGeom prst="rect">
            <a:avLst/>
          </a:prstGeom>
          <a:ln>
            <a:noFill/>
          </a:ln>
        </p:spPr>
      </p:pic>
      <p:sp>
        <p:nvSpPr>
          <p:cNvPr id="156" name="CustomShape 1"/>
          <p:cNvSpPr/>
          <p:nvPr/>
        </p:nvSpPr>
        <p:spPr>
          <a:xfrm>
            <a:off x="8436960" y="271080"/>
            <a:ext cx="2440080" cy="39456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7" name="Imagen 13" descr=""/>
          <p:cNvPicPr/>
          <p:nvPr/>
        </p:nvPicPr>
        <p:blipFill>
          <a:blip r:embed="rId5"/>
          <a:stretch/>
        </p:blipFill>
        <p:spPr>
          <a:xfrm>
            <a:off x="303480" y="6397920"/>
            <a:ext cx="1618200" cy="294480"/>
          </a:xfrm>
          <a:prstGeom prst="rect">
            <a:avLst/>
          </a:prstGeom>
          <a:ln>
            <a:noFill/>
          </a:ln>
        </p:spPr>
      </p:pic>
      <p:sp>
        <p:nvSpPr>
          <p:cNvPr id="158" name="CustomShape 2"/>
          <p:cNvSpPr/>
          <p:nvPr/>
        </p:nvSpPr>
        <p:spPr>
          <a:xfrm>
            <a:off x="895680" y="1065240"/>
            <a:ext cx="10102680" cy="602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gl-ES" sz="1800" spc="-1" strike="noStrike">
                <a:solidFill>
                  <a:srgbClr val="0070c0"/>
                </a:solidFill>
                <a:latin typeface="Xunta Sans"/>
                <a:ea typeface="DejaVu Sans"/>
              </a:rPr>
              <a:t>Rede de Acompañamento e Orientación persoal e familiar de Galicia (RAOGAL)</a:t>
            </a: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Redes de coordinación. </a:t>
            </a: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2876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Equipos de Orientación Específicos (EOE)</a:t>
            </a:r>
            <a:endParaRPr b="0" lang="gl-ES" sz="1600" spc="-1" strike="noStrike">
              <a:latin typeface="Arial"/>
            </a:endParaRPr>
          </a:p>
          <a:p>
            <a:pPr marL="1800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2876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Servizos Sociais. Informados da intervención da UACO polo DO do centro</a:t>
            </a:r>
            <a:endParaRPr b="0" lang="gl-ES" sz="1600" spc="-1" strike="noStrike">
              <a:latin typeface="Arial"/>
            </a:endParaRPr>
          </a:p>
          <a:p>
            <a:pPr marL="1800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2876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Servizos Sanitarios. Informados da intervención da UACO a través de la familia</a:t>
            </a:r>
            <a:endParaRPr b="0" lang="gl-ES" sz="1600" spc="-1" strike="noStrike">
              <a:latin typeface="Arial"/>
            </a:endParaRPr>
          </a:p>
          <a:p>
            <a:pPr marL="1800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2876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Sistemas xudicial e de protección de menores. Informados da intervención da UACO polo DO do centro</a:t>
            </a:r>
            <a:endParaRPr b="0" lang="gl-ES" sz="1600" spc="-1" strike="noStrike">
              <a:latin typeface="Arial"/>
            </a:endParaRPr>
          </a:p>
          <a:p>
            <a:pPr marL="1800">
              <a:lnSpc>
                <a:spcPct val="100000"/>
              </a:lnSpc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 </a:t>
            </a:r>
            <a:endParaRPr b="0" lang="gl-ES" sz="1600" spc="-1" strike="noStrike">
              <a:latin typeface="Arial"/>
            </a:endParaRPr>
          </a:p>
          <a:p>
            <a:pPr marL="2876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Tecido asociativo da contorna. No caso de que o alumno ou alumna xa estea atendido por algunha asociación ou entidade, serán informados da intervención da UACO a través da familias. En caso contrario, a UACO porase en contacto coa asociación ou entidade  e favorecerá a relación coa familia</a:t>
            </a: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2876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Profesionais que atenden educativamente ao alumnado fóra do horario lectivo. Informados da intervención da UACO a través da familia</a:t>
            </a: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2876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Aquelas outras que se consideren necesarias. </a:t>
            </a: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1800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1800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1800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n 5" descr=""/>
          <p:cNvPicPr/>
          <p:nvPr/>
        </p:nvPicPr>
        <p:blipFill>
          <a:blip r:embed="rId1"/>
          <a:stretch/>
        </p:blipFill>
        <p:spPr>
          <a:xfrm>
            <a:off x="388440" y="311400"/>
            <a:ext cx="2466720" cy="354960"/>
          </a:xfrm>
          <a:prstGeom prst="rect">
            <a:avLst/>
          </a:prstGeom>
          <a:ln>
            <a:noFill/>
          </a:ln>
        </p:spPr>
      </p:pic>
      <p:pic>
        <p:nvPicPr>
          <p:cNvPr id="160" name="Imagen 6" descr=""/>
          <p:cNvPicPr/>
          <p:nvPr/>
        </p:nvPicPr>
        <p:blipFill>
          <a:blip r:embed="rId2"/>
          <a:stretch/>
        </p:blipFill>
        <p:spPr>
          <a:xfrm>
            <a:off x="3302280" y="271800"/>
            <a:ext cx="1646280" cy="394560"/>
          </a:xfrm>
          <a:prstGeom prst="rect">
            <a:avLst/>
          </a:prstGeom>
          <a:ln>
            <a:noFill/>
          </a:ln>
        </p:spPr>
      </p:pic>
      <p:pic>
        <p:nvPicPr>
          <p:cNvPr id="161" name="Imagen 7" descr=""/>
          <p:cNvPicPr/>
          <p:nvPr/>
        </p:nvPicPr>
        <p:blipFill>
          <a:blip r:embed="rId3"/>
          <a:stretch/>
        </p:blipFill>
        <p:spPr>
          <a:xfrm>
            <a:off x="5395680" y="271080"/>
            <a:ext cx="2190240" cy="394560"/>
          </a:xfrm>
          <a:prstGeom prst="rect">
            <a:avLst/>
          </a:prstGeom>
          <a:ln>
            <a:noFill/>
          </a:ln>
        </p:spPr>
      </p:pic>
      <p:sp>
        <p:nvSpPr>
          <p:cNvPr id="162" name="CustomShape 1"/>
          <p:cNvSpPr/>
          <p:nvPr/>
        </p:nvSpPr>
        <p:spPr>
          <a:xfrm>
            <a:off x="8436960" y="271080"/>
            <a:ext cx="2440080" cy="39456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3" name="Imagen 13" descr=""/>
          <p:cNvPicPr/>
          <p:nvPr/>
        </p:nvPicPr>
        <p:blipFill>
          <a:blip r:embed="rId5"/>
          <a:stretch/>
        </p:blipFill>
        <p:spPr>
          <a:xfrm>
            <a:off x="303480" y="6397920"/>
            <a:ext cx="1618200" cy="294480"/>
          </a:xfrm>
          <a:prstGeom prst="rect">
            <a:avLst/>
          </a:prstGeom>
          <a:ln>
            <a:noFill/>
          </a:ln>
        </p:spPr>
      </p:pic>
      <p:sp>
        <p:nvSpPr>
          <p:cNvPr id="164" name="CustomShape 2"/>
          <p:cNvSpPr/>
          <p:nvPr/>
        </p:nvSpPr>
        <p:spPr>
          <a:xfrm>
            <a:off x="895680" y="1065240"/>
            <a:ext cx="10102680" cy="334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gl-ES" sz="1800" spc="-1" strike="noStrike">
                <a:solidFill>
                  <a:srgbClr val="0070c0"/>
                </a:solidFill>
                <a:latin typeface="Xunta Sans"/>
                <a:ea typeface="DejaVu Sans"/>
              </a:rPr>
              <a:t>Rede de Acompañamento e Orientación persoal e familiar de Galicia (RAOGAL)</a:t>
            </a: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 marL="1800"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 marL="287640" indent="-28476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Deseño dun plan estratéxico coas medidas específicas en función da natureza do caso en colaboración co centro educativo</a:t>
            </a:r>
            <a:endParaRPr b="0" lang="gl-ES" sz="1600" spc="-1" strike="noStrike">
              <a:latin typeface="Arial"/>
            </a:endParaRPr>
          </a:p>
          <a:p>
            <a:pPr marL="1800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287640" indent="-28476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Seguimento periódico de cada caso</a:t>
            </a: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287640" indent="-28476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A intervención da UACO finalizará no momento que o motivo da demanda estea resolto</a:t>
            </a: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1800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1800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1800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agen 5" descr=""/>
          <p:cNvPicPr/>
          <p:nvPr/>
        </p:nvPicPr>
        <p:blipFill>
          <a:blip r:embed="rId1"/>
          <a:stretch/>
        </p:blipFill>
        <p:spPr>
          <a:xfrm>
            <a:off x="388440" y="311400"/>
            <a:ext cx="2466720" cy="354960"/>
          </a:xfrm>
          <a:prstGeom prst="rect">
            <a:avLst/>
          </a:prstGeom>
          <a:ln>
            <a:noFill/>
          </a:ln>
        </p:spPr>
      </p:pic>
      <p:pic>
        <p:nvPicPr>
          <p:cNvPr id="166" name="Imagen 6" descr=""/>
          <p:cNvPicPr/>
          <p:nvPr/>
        </p:nvPicPr>
        <p:blipFill>
          <a:blip r:embed="rId2"/>
          <a:stretch/>
        </p:blipFill>
        <p:spPr>
          <a:xfrm>
            <a:off x="3302280" y="271800"/>
            <a:ext cx="1646280" cy="394560"/>
          </a:xfrm>
          <a:prstGeom prst="rect">
            <a:avLst/>
          </a:prstGeom>
          <a:ln>
            <a:noFill/>
          </a:ln>
        </p:spPr>
      </p:pic>
      <p:pic>
        <p:nvPicPr>
          <p:cNvPr id="167" name="Imagen 7" descr=""/>
          <p:cNvPicPr/>
          <p:nvPr/>
        </p:nvPicPr>
        <p:blipFill>
          <a:blip r:embed="rId3"/>
          <a:stretch/>
        </p:blipFill>
        <p:spPr>
          <a:xfrm>
            <a:off x="5395680" y="271080"/>
            <a:ext cx="2190240" cy="394560"/>
          </a:xfrm>
          <a:prstGeom prst="rect">
            <a:avLst/>
          </a:prstGeom>
          <a:ln>
            <a:noFill/>
          </a:ln>
        </p:spPr>
      </p:pic>
      <p:sp>
        <p:nvSpPr>
          <p:cNvPr id="168" name="CustomShape 1"/>
          <p:cNvSpPr/>
          <p:nvPr/>
        </p:nvSpPr>
        <p:spPr>
          <a:xfrm>
            <a:off x="8436960" y="271080"/>
            <a:ext cx="2440080" cy="39456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9" name="Imagen 13" descr=""/>
          <p:cNvPicPr/>
          <p:nvPr/>
        </p:nvPicPr>
        <p:blipFill>
          <a:blip r:embed="rId5"/>
          <a:stretch/>
        </p:blipFill>
        <p:spPr>
          <a:xfrm>
            <a:off x="303480" y="6397920"/>
            <a:ext cx="1618200" cy="294480"/>
          </a:xfrm>
          <a:prstGeom prst="rect">
            <a:avLst/>
          </a:prstGeom>
          <a:ln>
            <a:noFill/>
          </a:ln>
        </p:spPr>
      </p:pic>
      <p:sp>
        <p:nvSpPr>
          <p:cNvPr id="170" name="CustomShape 2"/>
          <p:cNvSpPr/>
          <p:nvPr/>
        </p:nvSpPr>
        <p:spPr>
          <a:xfrm>
            <a:off x="895680" y="1065240"/>
            <a:ext cx="10102680" cy="276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3528000" y="3240000"/>
            <a:ext cx="6739200" cy="155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gl-ES" sz="4800" spc="-1" strike="noStrike">
                <a:solidFill>
                  <a:srgbClr val="4472c4"/>
                </a:solidFill>
                <a:latin typeface="Xunta Sans"/>
                <a:ea typeface="DejaVu Sans"/>
              </a:rPr>
              <a:t>Moitas gracias</a:t>
            </a:r>
            <a:endParaRPr b="0" lang="gl-ES" sz="4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4800" spc="-1" strike="noStrike"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n 5" descr=""/>
          <p:cNvPicPr/>
          <p:nvPr/>
        </p:nvPicPr>
        <p:blipFill>
          <a:blip r:embed="rId1"/>
          <a:stretch/>
        </p:blipFill>
        <p:spPr>
          <a:xfrm>
            <a:off x="388440" y="311400"/>
            <a:ext cx="2466720" cy="354960"/>
          </a:xfrm>
          <a:prstGeom prst="rect">
            <a:avLst/>
          </a:prstGeom>
          <a:ln>
            <a:noFill/>
          </a:ln>
        </p:spPr>
      </p:pic>
      <p:pic>
        <p:nvPicPr>
          <p:cNvPr id="85" name="Imagen 6" descr=""/>
          <p:cNvPicPr/>
          <p:nvPr/>
        </p:nvPicPr>
        <p:blipFill>
          <a:blip r:embed="rId2"/>
          <a:stretch/>
        </p:blipFill>
        <p:spPr>
          <a:xfrm>
            <a:off x="3302280" y="271800"/>
            <a:ext cx="1646280" cy="394560"/>
          </a:xfrm>
          <a:prstGeom prst="rect">
            <a:avLst/>
          </a:prstGeom>
          <a:ln>
            <a:noFill/>
          </a:ln>
        </p:spPr>
      </p:pic>
      <p:pic>
        <p:nvPicPr>
          <p:cNvPr id="86" name="Imagen 7" descr=""/>
          <p:cNvPicPr/>
          <p:nvPr/>
        </p:nvPicPr>
        <p:blipFill>
          <a:blip r:embed="rId3"/>
          <a:stretch/>
        </p:blipFill>
        <p:spPr>
          <a:xfrm>
            <a:off x="5395680" y="271080"/>
            <a:ext cx="2190240" cy="394560"/>
          </a:xfrm>
          <a:prstGeom prst="rect">
            <a:avLst/>
          </a:prstGeom>
          <a:ln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8436960" y="271080"/>
            <a:ext cx="2440080" cy="39456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8" name="Imagen 13" descr=""/>
          <p:cNvPicPr/>
          <p:nvPr/>
        </p:nvPicPr>
        <p:blipFill>
          <a:blip r:embed="rId5"/>
          <a:stretch/>
        </p:blipFill>
        <p:spPr>
          <a:xfrm>
            <a:off x="100440" y="6546600"/>
            <a:ext cx="1618200" cy="294480"/>
          </a:xfrm>
          <a:prstGeom prst="rect">
            <a:avLst/>
          </a:prstGeom>
          <a:ln>
            <a:noFill/>
          </a:ln>
        </p:spPr>
      </p:pic>
      <p:sp>
        <p:nvSpPr>
          <p:cNvPr id="89" name="CustomShape 2"/>
          <p:cNvSpPr/>
          <p:nvPr/>
        </p:nvSpPr>
        <p:spPr>
          <a:xfrm>
            <a:off x="1121760" y="1148400"/>
            <a:ext cx="9947160" cy="413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gl-ES" sz="1800" spc="-1" strike="noStrike">
                <a:solidFill>
                  <a:srgbClr val="0070c0"/>
                </a:solidFill>
                <a:latin typeface="Xunta Sans"/>
                <a:ea typeface="DejaVu Sans"/>
              </a:rPr>
              <a:t>Rede de Acompañamento e Orientación persoal e familiar de Galicia (RAOGAL)</a:t>
            </a: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gl-ES" sz="1600" spc="-1" strike="noStrike">
                <a:solidFill>
                  <a:srgbClr val="0070c0"/>
                </a:solidFill>
                <a:latin typeface="Xunta Sans"/>
                <a:ea typeface="DejaVu Sans"/>
              </a:rPr>
              <a:t>Creación da rede</a:t>
            </a:r>
            <a:endParaRPr b="0" lang="gl-E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Resolución do 14 de xuño da secretaría xeral de Educación e Formación Profesional pola que se crea con carácter exprimental a Rede Galega de Acompañamento e Orientación persoal e familiar de Galicia no marco do </a:t>
            </a:r>
            <a:r>
              <a:rPr b="0" lang="gl-ES" sz="1600" spc="-1" strike="noStrike">
                <a:solidFill>
                  <a:srgbClr val="0070c0"/>
                </a:solidFill>
                <a:latin typeface="Xunta Sans"/>
                <a:ea typeface="DejaVu Sans"/>
              </a:rPr>
              <a:t>Plan Recupera</a:t>
            </a: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.</a:t>
            </a: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RAOGAL constitúese ao abeiro da Resolución do 20 de outubro de 2021 pola que se fai pública a relación das Unidades que integran a Rede Galega de Acompañamento e Orientación persoal e familiar (UACO) e a relación de responsables para cada zona. Esta rede está formada por 32 centros educativos coa seguinte distribución:</a:t>
            </a: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803160" y="4100400"/>
            <a:ext cx="9947160" cy="31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587960"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 marL="1587960"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 marL="1587960"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 marL="1587960"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 marL="1587960"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 lvl="1" marL="743040" indent="-28476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Nomeamento dende o 21 de outubro de 2021 ata o 31 de agosto de 2021</a:t>
            </a:r>
            <a:endParaRPr b="0" lang="gl-ES" sz="16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1371600">
              <a:lnSpc>
                <a:spcPct val="100000"/>
              </a:lnSpc>
            </a:pPr>
            <a:r>
              <a:rPr b="0" lang="gl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gl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endParaRPr b="0" lang="gl-ES" sz="1800" spc="-1" strike="noStrike">
              <a:latin typeface="Arial"/>
            </a:endParaRPr>
          </a:p>
          <a:p>
            <a:pPr marL="1371600"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</p:txBody>
      </p:sp>
      <p:graphicFrame>
        <p:nvGraphicFramePr>
          <p:cNvPr id="91" name="Table 4"/>
          <p:cNvGraphicFramePr/>
          <p:nvPr/>
        </p:nvGraphicFramePr>
        <p:xfrm>
          <a:off x="2757240" y="4495320"/>
          <a:ext cx="4384080" cy="360000"/>
        </p:xfrm>
        <a:graphic>
          <a:graphicData uri="http://schemas.openxmlformats.org/drawingml/2006/table">
            <a:tbl>
              <a:tblPr/>
              <a:tblGrid>
                <a:gridCol w="1096200"/>
                <a:gridCol w="936000"/>
                <a:gridCol w="1098360"/>
                <a:gridCol w="1253880"/>
              </a:tblGrid>
              <a:tr h="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gl-ES" sz="1400" spc="-1" strike="noStrike">
                          <a:solidFill>
                            <a:srgbClr val="ffffff"/>
                          </a:solidFill>
                          <a:latin typeface="Xunta Sans"/>
                          <a:ea typeface="DejaVu Sans"/>
                        </a:rPr>
                        <a:t>A Coruña</a:t>
                      </a:r>
                      <a:endParaRPr b="0" lang="gl-E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gl-ES" sz="1400" spc="-1" strike="noStrike">
                          <a:solidFill>
                            <a:srgbClr val="ffffff"/>
                          </a:solidFill>
                          <a:latin typeface="Xunta Sans"/>
                          <a:ea typeface="DejaVu Sans"/>
                        </a:rPr>
                        <a:t>Lugo</a:t>
                      </a:r>
                      <a:endParaRPr b="0" lang="gl-E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gl-ES" sz="1400" spc="-1" strike="noStrike">
                          <a:solidFill>
                            <a:srgbClr val="ffffff"/>
                          </a:solidFill>
                          <a:latin typeface="Xunta Sans"/>
                          <a:ea typeface="DejaVu Sans"/>
                        </a:rPr>
                        <a:t>Ourense</a:t>
                      </a:r>
                      <a:endParaRPr b="0" lang="gl-E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gl-ES" sz="1400" spc="-1" strike="noStrike">
                          <a:solidFill>
                            <a:srgbClr val="ffffff"/>
                          </a:solidFill>
                          <a:latin typeface="Xunta Sans"/>
                          <a:ea typeface="DejaVu Sans"/>
                        </a:rPr>
                        <a:t>Pontevedra</a:t>
                      </a:r>
                      <a:endParaRPr b="0" lang="gl-E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</a:tr>
              <a:tr h="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gl-ES" sz="1400" spc="-1" strike="noStrike">
                          <a:solidFill>
                            <a:srgbClr val="000000"/>
                          </a:solidFill>
                          <a:latin typeface="Xunta Sans"/>
                          <a:ea typeface="DejaVu Sans"/>
                        </a:rPr>
                        <a:t>11</a:t>
                      </a:r>
                      <a:endParaRPr b="0" lang="gl-E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gl-ES" sz="1400" spc="-1" strike="noStrike">
                          <a:solidFill>
                            <a:srgbClr val="000000"/>
                          </a:solidFill>
                          <a:latin typeface="Xunta Sans"/>
                          <a:ea typeface="DejaVu Sans"/>
                        </a:rPr>
                        <a:t>7</a:t>
                      </a:r>
                      <a:endParaRPr b="0" lang="gl-E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gl-ES" sz="1400" spc="-1" strike="noStrike">
                          <a:solidFill>
                            <a:srgbClr val="000000"/>
                          </a:solidFill>
                          <a:latin typeface="Xunta Sans"/>
                          <a:ea typeface="DejaVu Sans"/>
                        </a:rPr>
                        <a:t>5</a:t>
                      </a:r>
                      <a:endParaRPr b="0" lang="gl-E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gl-ES" sz="1400" spc="-1" strike="noStrike">
                          <a:solidFill>
                            <a:srgbClr val="000000"/>
                          </a:solidFill>
                          <a:latin typeface="Xunta Sans"/>
                          <a:ea typeface="DejaVu Sans"/>
                        </a:rPr>
                        <a:t>9</a:t>
                      </a:r>
                      <a:endParaRPr b="0" lang="gl-E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n 5" descr=""/>
          <p:cNvPicPr/>
          <p:nvPr/>
        </p:nvPicPr>
        <p:blipFill>
          <a:blip r:embed="rId1"/>
          <a:stretch/>
        </p:blipFill>
        <p:spPr>
          <a:xfrm>
            <a:off x="388440" y="311400"/>
            <a:ext cx="2468880" cy="357120"/>
          </a:xfrm>
          <a:prstGeom prst="rect">
            <a:avLst/>
          </a:prstGeom>
          <a:ln>
            <a:noFill/>
          </a:ln>
        </p:spPr>
      </p:pic>
      <p:pic>
        <p:nvPicPr>
          <p:cNvPr id="93" name="Imagen 6" descr=""/>
          <p:cNvPicPr/>
          <p:nvPr/>
        </p:nvPicPr>
        <p:blipFill>
          <a:blip r:embed="rId2"/>
          <a:stretch/>
        </p:blipFill>
        <p:spPr>
          <a:xfrm>
            <a:off x="3302280" y="271800"/>
            <a:ext cx="1648440" cy="396720"/>
          </a:xfrm>
          <a:prstGeom prst="rect">
            <a:avLst/>
          </a:prstGeom>
          <a:ln>
            <a:noFill/>
          </a:ln>
        </p:spPr>
      </p:pic>
      <p:pic>
        <p:nvPicPr>
          <p:cNvPr id="94" name="Imagen 7" descr=""/>
          <p:cNvPicPr/>
          <p:nvPr/>
        </p:nvPicPr>
        <p:blipFill>
          <a:blip r:embed="rId3"/>
          <a:stretch/>
        </p:blipFill>
        <p:spPr>
          <a:xfrm>
            <a:off x="5395680" y="271080"/>
            <a:ext cx="2192400" cy="39672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8436960" y="271080"/>
            <a:ext cx="2442240" cy="39672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6" name="Imagen 13" descr=""/>
          <p:cNvPicPr/>
          <p:nvPr/>
        </p:nvPicPr>
        <p:blipFill>
          <a:blip r:embed="rId5"/>
          <a:stretch/>
        </p:blipFill>
        <p:spPr>
          <a:xfrm>
            <a:off x="303480" y="6397920"/>
            <a:ext cx="1620360" cy="296640"/>
          </a:xfrm>
          <a:prstGeom prst="rect">
            <a:avLst/>
          </a:prstGeom>
          <a:ln>
            <a:noFill/>
          </a:ln>
        </p:spPr>
      </p:pic>
      <p:sp>
        <p:nvSpPr>
          <p:cNvPr id="97" name="CustomShape 2"/>
          <p:cNvSpPr/>
          <p:nvPr/>
        </p:nvSpPr>
        <p:spPr>
          <a:xfrm>
            <a:off x="895680" y="1065240"/>
            <a:ext cx="10104840" cy="201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gl-ES" sz="1800" spc="-1" strike="noStrike">
                <a:solidFill>
                  <a:srgbClr val="0070c0"/>
                </a:solidFill>
                <a:latin typeface="Xunta Sans"/>
                <a:ea typeface="DejaVu Sans"/>
              </a:rPr>
              <a:t>Rede de Acompañamento e Orientación persoal e familiar de Galicia (RAOGAL)</a:t>
            </a: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gl-ES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Distribución xeográfica</a:t>
            </a: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420840" y="1757520"/>
            <a:ext cx="9949320" cy="517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gl-ES" sz="1800" spc="-1" strike="noStrike">
                <a:solidFill>
                  <a:srgbClr val="000000"/>
                </a:solidFill>
                <a:latin typeface="Xunta Sans"/>
                <a:ea typeface="DejaVu Sans"/>
              </a:rPr>
              <a:t>A rede está constituída por 32 centros educativos que contan con 32 UACO</a:t>
            </a: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gl-ES" sz="1800" spc="-1" strike="noStrike">
                <a:solidFill>
                  <a:srgbClr val="000000"/>
                </a:solidFill>
                <a:latin typeface="Xunta Sans"/>
                <a:ea typeface="DejaVu Sans"/>
              </a:rPr>
              <a:t>A Coruña</a:t>
            </a: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400" spc="-1" strike="noStrike">
                <a:solidFill>
                  <a:srgbClr val="000000"/>
                </a:solidFill>
                <a:latin typeface="Xunta Sans"/>
                <a:ea typeface="DejaVu Sans"/>
              </a:rPr>
              <a:t>CPI Plurilingüe Dos Dices</a:t>
            </a:r>
            <a:endParaRPr b="0" lang="gl-ES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400" spc="-1" strike="noStrike">
                <a:solidFill>
                  <a:srgbClr val="000000"/>
                </a:solidFill>
                <a:latin typeface="Xunta Sans"/>
                <a:ea typeface="DejaVu Sans"/>
              </a:rPr>
              <a:t>IES Plurilingüe de Ames</a:t>
            </a:r>
            <a:endParaRPr b="0" lang="gl-ES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400" spc="-1" strike="noStrike">
                <a:solidFill>
                  <a:srgbClr val="000000"/>
                </a:solidFill>
                <a:latin typeface="Xunta Sans"/>
                <a:ea typeface="DejaVu Sans"/>
              </a:rPr>
              <a:t>CPI Plurilingüe de Vedra</a:t>
            </a:r>
            <a:endParaRPr b="0" lang="gl-ES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400" spc="-1" strike="noStrike">
                <a:solidFill>
                  <a:srgbClr val="000000"/>
                </a:solidFill>
                <a:latin typeface="Xunta Sans"/>
                <a:ea typeface="DejaVu Sans"/>
              </a:rPr>
              <a:t>IES Leliadoura</a:t>
            </a:r>
            <a:endParaRPr b="0" lang="gl-ES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400" spc="-1" strike="noStrike">
                <a:solidFill>
                  <a:srgbClr val="000000"/>
                </a:solidFill>
                <a:latin typeface="Xunta Sans"/>
                <a:ea typeface="DejaVu Sans"/>
              </a:rPr>
              <a:t>IES Fernando Blanco</a:t>
            </a:r>
            <a:endParaRPr b="0" lang="gl-ES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400" spc="-1" strike="noStrike">
                <a:solidFill>
                  <a:srgbClr val="000000"/>
                </a:solidFill>
                <a:latin typeface="Xunta Sans"/>
                <a:ea typeface="DejaVu Sans"/>
              </a:rPr>
              <a:t>CEIP Bergantiños</a:t>
            </a:r>
            <a:endParaRPr b="0" lang="gl-ES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400" spc="-1" strike="noStrike">
                <a:solidFill>
                  <a:srgbClr val="000000"/>
                </a:solidFill>
                <a:latin typeface="Xunta Sans"/>
                <a:ea typeface="DejaVu Sans"/>
              </a:rPr>
              <a:t>IES de Catabois</a:t>
            </a:r>
            <a:endParaRPr b="0" lang="gl-ES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400" spc="-1" strike="noStrike">
                <a:solidFill>
                  <a:srgbClr val="000000"/>
                </a:solidFill>
                <a:latin typeface="Xunta Sans"/>
                <a:ea typeface="DejaVu Sans"/>
              </a:rPr>
              <a:t>CIFP Leixa</a:t>
            </a:r>
            <a:endParaRPr b="0" lang="gl-ES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400" spc="-1" strike="noStrike">
                <a:solidFill>
                  <a:srgbClr val="000000"/>
                </a:solidFill>
                <a:latin typeface="Xunta Sans"/>
                <a:ea typeface="DejaVu Sans"/>
              </a:rPr>
              <a:t>CIFP Ánxel Casal-Monte Alto</a:t>
            </a:r>
            <a:endParaRPr b="0" lang="gl-ES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400" spc="-1" strike="noStrike">
                <a:solidFill>
                  <a:srgbClr val="000000"/>
                </a:solidFill>
                <a:latin typeface="Xunta Sans"/>
                <a:ea typeface="DejaVu Sans"/>
              </a:rPr>
              <a:t>CIFP Someso</a:t>
            </a:r>
            <a:endParaRPr b="0" lang="gl-ES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400" spc="-1" strike="noStrike">
                <a:solidFill>
                  <a:srgbClr val="000000"/>
                </a:solidFill>
                <a:latin typeface="Xunta Sans"/>
                <a:ea typeface="DejaVu Sans"/>
              </a:rPr>
              <a:t>IES Manuel Murguía</a:t>
            </a:r>
            <a:endParaRPr b="0" lang="gl-E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400" spc="-1" strike="noStrike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3305520" y="2583360"/>
            <a:ext cx="3062520" cy="283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gl-ES" sz="1800" spc="-1" strike="noStrike">
                <a:solidFill>
                  <a:srgbClr val="000000"/>
                </a:solidFill>
                <a:latin typeface="Xunta Sans"/>
                <a:ea typeface="DejaVu Sans"/>
              </a:rPr>
              <a:t>Lugo </a:t>
            </a: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400" spc="-1" strike="noStrike">
                <a:solidFill>
                  <a:srgbClr val="000000"/>
                </a:solidFill>
                <a:latin typeface="Xunta Sans"/>
                <a:ea typeface="DejaVu Sans"/>
              </a:rPr>
              <a:t>IES de Foz</a:t>
            </a:r>
            <a:endParaRPr b="0" lang="gl-ES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400" spc="-1" strike="noStrike">
                <a:solidFill>
                  <a:srgbClr val="000000"/>
                </a:solidFill>
                <a:latin typeface="Xunta Sans"/>
                <a:ea typeface="DejaVu Sans"/>
              </a:rPr>
              <a:t>CEIP Antonio Insua Bermúdez</a:t>
            </a:r>
            <a:endParaRPr b="0" lang="gl-ES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400" spc="-1" strike="noStrike">
                <a:solidFill>
                  <a:srgbClr val="000000"/>
                </a:solidFill>
                <a:latin typeface="Xunta Sans"/>
                <a:ea typeface="DejaVu Sans"/>
              </a:rPr>
              <a:t>CEIP Plurilingüe de Monforte de Lemos</a:t>
            </a:r>
            <a:endParaRPr b="0" lang="gl-ES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400" spc="-1" strike="noStrike">
                <a:solidFill>
                  <a:srgbClr val="000000"/>
                </a:solidFill>
                <a:latin typeface="Xunta Sans"/>
                <a:ea typeface="DejaVu Sans"/>
              </a:rPr>
              <a:t>CEIP Plurilingüe Santa María</a:t>
            </a:r>
            <a:endParaRPr b="0" lang="gl-ES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400" spc="-1" strike="noStrike">
                <a:solidFill>
                  <a:srgbClr val="000000"/>
                </a:solidFill>
                <a:latin typeface="Xunta Sans"/>
                <a:ea typeface="DejaVu Sans"/>
              </a:rPr>
              <a:t>IES Leiras Pulpeiro</a:t>
            </a:r>
            <a:endParaRPr b="0" lang="gl-ES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400" spc="-1" strike="noStrike">
                <a:solidFill>
                  <a:srgbClr val="000000"/>
                </a:solidFill>
                <a:latin typeface="Xunta Sans"/>
                <a:ea typeface="DejaVu Sans"/>
              </a:rPr>
              <a:t>CEIP Luís Pimentel</a:t>
            </a:r>
            <a:endParaRPr b="0" lang="gl-ES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400" spc="-1" strike="noStrike">
                <a:solidFill>
                  <a:srgbClr val="000000"/>
                </a:solidFill>
                <a:latin typeface="Xunta Sans"/>
                <a:ea typeface="DejaVu Sans"/>
              </a:rPr>
              <a:t>CEIP Paradai</a:t>
            </a:r>
            <a:endParaRPr b="0" lang="gl-E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400" spc="-1" strike="noStrike">
              <a:latin typeface="Arial"/>
            </a:endParaRPr>
          </a:p>
        </p:txBody>
      </p:sp>
      <p:sp>
        <p:nvSpPr>
          <p:cNvPr id="100" name="Line 5"/>
          <p:cNvSpPr/>
          <p:nvPr/>
        </p:nvSpPr>
        <p:spPr>
          <a:xfrm>
            <a:off x="3170160" y="2601720"/>
            <a:ext cx="360" cy="3336840"/>
          </a:xfrm>
          <a:prstGeom prst="line">
            <a:avLst/>
          </a:prstGeom>
          <a:ln>
            <a:solidFill>
              <a:srgbClr val="3f6ec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CustomShape 6"/>
          <p:cNvSpPr/>
          <p:nvPr/>
        </p:nvSpPr>
        <p:spPr>
          <a:xfrm>
            <a:off x="6503760" y="2611080"/>
            <a:ext cx="2880360" cy="289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gl-ES" sz="1800" spc="-1" strike="noStrike">
                <a:solidFill>
                  <a:srgbClr val="000000"/>
                </a:solidFill>
                <a:latin typeface="Xunta Sans"/>
                <a:ea typeface="DejaVu Sans"/>
              </a:rPr>
              <a:t>Ourense</a:t>
            </a: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400" spc="-1" strike="noStrike">
                <a:solidFill>
                  <a:srgbClr val="000000"/>
                </a:solidFill>
                <a:latin typeface="Xunta Sans"/>
                <a:ea typeface="DejaVu Sans"/>
              </a:rPr>
              <a:t>IES Lauro Olmo</a:t>
            </a:r>
            <a:endParaRPr b="0" lang="gl-ES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400" spc="-1" strike="noStrike">
                <a:solidFill>
                  <a:srgbClr val="000000"/>
                </a:solidFill>
                <a:latin typeface="Xunta Sans"/>
                <a:ea typeface="DejaVu Sans"/>
              </a:rPr>
              <a:t>IES Xesús Taboada Chivite </a:t>
            </a:r>
            <a:endParaRPr b="0" lang="gl-ES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400" spc="-1" strike="noStrike">
                <a:solidFill>
                  <a:srgbClr val="000000"/>
                </a:solidFill>
                <a:latin typeface="Xunta Sans"/>
                <a:ea typeface="DejaVu Sans"/>
              </a:rPr>
              <a:t>CPI Plurilingüe José García</a:t>
            </a:r>
            <a:endParaRPr b="0" lang="gl-ES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400" spc="-1" strike="noStrike">
                <a:solidFill>
                  <a:srgbClr val="000000"/>
                </a:solidFill>
                <a:latin typeface="Xunta Sans"/>
                <a:ea typeface="DejaVu Sans"/>
              </a:rPr>
              <a:t>IES de Vilamarín</a:t>
            </a:r>
            <a:endParaRPr b="0" lang="gl-ES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400" spc="-1" strike="noStrike">
                <a:solidFill>
                  <a:srgbClr val="000000"/>
                </a:solidFill>
                <a:latin typeface="Xunta Sans"/>
                <a:ea typeface="DejaVu Sans"/>
              </a:rPr>
              <a:t>CEIP Plurilingüe Curros Enríquez</a:t>
            </a:r>
            <a:endParaRPr b="0" lang="gl-E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400" spc="-1" strike="noStrike">
              <a:latin typeface="Arial"/>
            </a:endParaRPr>
          </a:p>
        </p:txBody>
      </p:sp>
      <p:sp>
        <p:nvSpPr>
          <p:cNvPr id="102" name="Line 7"/>
          <p:cNvSpPr/>
          <p:nvPr/>
        </p:nvSpPr>
        <p:spPr>
          <a:xfrm>
            <a:off x="6368400" y="2601720"/>
            <a:ext cx="360" cy="3336840"/>
          </a:xfrm>
          <a:prstGeom prst="line">
            <a:avLst/>
          </a:prstGeom>
          <a:ln>
            <a:solidFill>
              <a:srgbClr val="3f6ec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CustomShape 8"/>
          <p:cNvSpPr/>
          <p:nvPr/>
        </p:nvSpPr>
        <p:spPr>
          <a:xfrm>
            <a:off x="9293760" y="2653560"/>
            <a:ext cx="2613600" cy="267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Pontevedra</a:t>
            </a: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400" spc="-1" strike="noStrike">
                <a:solidFill>
                  <a:srgbClr val="000000"/>
                </a:solidFill>
                <a:latin typeface="Xunta Sans"/>
                <a:ea typeface="DejaVu Sans"/>
              </a:rPr>
              <a:t>CIFP A Xunqueira</a:t>
            </a:r>
            <a:endParaRPr b="0" lang="gl-ES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400" spc="-1" strike="noStrike">
                <a:solidFill>
                  <a:srgbClr val="000000"/>
                </a:solidFill>
                <a:latin typeface="Xunta Sans"/>
                <a:ea typeface="DejaVu Sans"/>
              </a:rPr>
              <a:t>IES Agua da Laxe</a:t>
            </a:r>
            <a:endParaRPr b="0" lang="gl-ES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400" spc="-1" strike="noStrike">
                <a:solidFill>
                  <a:srgbClr val="000000"/>
                </a:solidFill>
                <a:latin typeface="Xunta Sans"/>
                <a:ea typeface="DejaVu Sans"/>
              </a:rPr>
              <a:t>IES Val Miñor</a:t>
            </a:r>
            <a:endParaRPr b="0" lang="gl-ES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400" spc="-1" strike="noStrike">
                <a:solidFill>
                  <a:srgbClr val="000000"/>
                </a:solidFill>
                <a:latin typeface="Xunta Sans"/>
                <a:ea typeface="DejaVu Sans"/>
              </a:rPr>
              <a:t>IES de Teis</a:t>
            </a:r>
            <a:endParaRPr b="0" lang="gl-ES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400" spc="-1" strike="noStrike">
                <a:solidFill>
                  <a:srgbClr val="000000"/>
                </a:solidFill>
                <a:latin typeface="Xunta Sans"/>
                <a:ea typeface="DejaVu Sans"/>
              </a:rPr>
              <a:t>IES Primeiro de Marzo</a:t>
            </a:r>
            <a:endParaRPr b="0" lang="gl-ES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400" spc="-1" strike="noStrike">
                <a:solidFill>
                  <a:srgbClr val="000000"/>
                </a:solidFill>
                <a:latin typeface="Xunta Sans"/>
                <a:ea typeface="DejaVu Sans"/>
              </a:rPr>
              <a:t>CEIP Xoaquín Loriga</a:t>
            </a:r>
            <a:endParaRPr b="0" lang="gl-ES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400" spc="-1" strike="noStrike">
                <a:solidFill>
                  <a:srgbClr val="000000"/>
                </a:solidFill>
                <a:latin typeface="Xunta Sans"/>
                <a:ea typeface="DejaVu Sans"/>
              </a:rPr>
              <a:t>IES Plurilingüe A Paralaia</a:t>
            </a:r>
            <a:endParaRPr b="0" lang="gl-ES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400" spc="-1" strike="noStrike">
                <a:solidFill>
                  <a:srgbClr val="000000"/>
                </a:solidFill>
                <a:latin typeface="Xunta Sans"/>
                <a:ea typeface="DejaVu Sans"/>
              </a:rPr>
              <a:t>CEP Antonio Magariños Pastoriza</a:t>
            </a:r>
            <a:endParaRPr b="0" lang="gl-ES" sz="1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400" spc="-1" strike="noStrike">
                <a:solidFill>
                  <a:srgbClr val="000000"/>
                </a:solidFill>
                <a:latin typeface="Xunta Sans"/>
                <a:ea typeface="DejaVu Sans"/>
              </a:rPr>
              <a:t>CEIP Plurilingüe A Reigosa</a:t>
            </a:r>
            <a:endParaRPr b="0" lang="gl-ES" sz="1400" spc="-1" strike="noStrike">
              <a:latin typeface="Arial"/>
            </a:endParaRPr>
          </a:p>
        </p:txBody>
      </p:sp>
      <p:sp>
        <p:nvSpPr>
          <p:cNvPr id="104" name="Line 9"/>
          <p:cNvSpPr/>
          <p:nvPr/>
        </p:nvSpPr>
        <p:spPr>
          <a:xfrm>
            <a:off x="9138240" y="2611080"/>
            <a:ext cx="360" cy="3337200"/>
          </a:xfrm>
          <a:prstGeom prst="line">
            <a:avLst/>
          </a:prstGeom>
          <a:ln>
            <a:solidFill>
              <a:srgbClr val="3f6ec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agen 5" descr=""/>
          <p:cNvPicPr/>
          <p:nvPr/>
        </p:nvPicPr>
        <p:blipFill>
          <a:blip r:embed="rId1"/>
          <a:stretch/>
        </p:blipFill>
        <p:spPr>
          <a:xfrm>
            <a:off x="388440" y="311400"/>
            <a:ext cx="2466720" cy="354960"/>
          </a:xfrm>
          <a:prstGeom prst="rect">
            <a:avLst/>
          </a:prstGeom>
          <a:ln>
            <a:noFill/>
          </a:ln>
        </p:spPr>
      </p:pic>
      <p:pic>
        <p:nvPicPr>
          <p:cNvPr id="106" name="Imagen 6" descr=""/>
          <p:cNvPicPr/>
          <p:nvPr/>
        </p:nvPicPr>
        <p:blipFill>
          <a:blip r:embed="rId2"/>
          <a:stretch/>
        </p:blipFill>
        <p:spPr>
          <a:xfrm>
            <a:off x="3302280" y="271800"/>
            <a:ext cx="1646280" cy="394560"/>
          </a:xfrm>
          <a:prstGeom prst="rect">
            <a:avLst/>
          </a:prstGeom>
          <a:ln>
            <a:noFill/>
          </a:ln>
        </p:spPr>
      </p:pic>
      <p:pic>
        <p:nvPicPr>
          <p:cNvPr id="107" name="Imagen 7" descr=""/>
          <p:cNvPicPr/>
          <p:nvPr/>
        </p:nvPicPr>
        <p:blipFill>
          <a:blip r:embed="rId3"/>
          <a:stretch/>
        </p:blipFill>
        <p:spPr>
          <a:xfrm>
            <a:off x="5395680" y="271080"/>
            <a:ext cx="2190240" cy="394560"/>
          </a:xfrm>
          <a:prstGeom prst="rect">
            <a:avLst/>
          </a:prstGeom>
          <a:ln>
            <a:noFill/>
          </a:ln>
        </p:spPr>
      </p:pic>
      <p:sp>
        <p:nvSpPr>
          <p:cNvPr id="108" name="CustomShape 1"/>
          <p:cNvSpPr/>
          <p:nvPr/>
        </p:nvSpPr>
        <p:spPr>
          <a:xfrm>
            <a:off x="8436960" y="271080"/>
            <a:ext cx="2440080" cy="39456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9" name="Imagen 13" descr=""/>
          <p:cNvPicPr/>
          <p:nvPr/>
        </p:nvPicPr>
        <p:blipFill>
          <a:blip r:embed="rId5"/>
          <a:stretch/>
        </p:blipFill>
        <p:spPr>
          <a:xfrm>
            <a:off x="303480" y="6397920"/>
            <a:ext cx="1618200" cy="294480"/>
          </a:xfrm>
          <a:prstGeom prst="rect">
            <a:avLst/>
          </a:prstGeom>
          <a:ln>
            <a:noFill/>
          </a:ln>
        </p:spPr>
      </p:pic>
      <p:sp>
        <p:nvSpPr>
          <p:cNvPr id="110" name="CustomShape 2"/>
          <p:cNvSpPr/>
          <p:nvPr/>
        </p:nvSpPr>
        <p:spPr>
          <a:xfrm>
            <a:off x="895680" y="1065240"/>
            <a:ext cx="10102680" cy="447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gl-ES" sz="1800" spc="-1" strike="noStrike">
                <a:solidFill>
                  <a:srgbClr val="0070c0"/>
                </a:solidFill>
                <a:latin typeface="Xunta Sans"/>
                <a:ea typeface="DejaVu Sans"/>
              </a:rPr>
              <a:t>Rede de Acompañamento e Orientación persoal e familiar de Galicia (RAOGAL)</a:t>
            </a: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gl-ES" sz="1600" spc="-1" strike="noStrike">
                <a:solidFill>
                  <a:srgbClr val="0070c0"/>
                </a:solidFill>
                <a:latin typeface="Xunta Sans"/>
                <a:ea typeface="DejaVu Sans"/>
              </a:rPr>
              <a:t>Creación da rede</a:t>
            </a: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lvl="1" marL="743040" indent="-28476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Financiamento de ROAGAL</a:t>
            </a:r>
            <a:endParaRPr b="0" lang="gl-ES" sz="16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lvl="4" marL="21146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No marco do novo instrumento financeiro Next Generation EU, aprobado en 2020, polo Consello Europeo</a:t>
            </a: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lvl="4" marL="21146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Dentro do Mecanismo de Recuperación, Transformación e Resilencia (MRR). </a:t>
            </a:r>
            <a:endParaRPr b="0" lang="gl-E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                                        </a:t>
            </a:r>
            <a:r>
              <a:rPr b="0" lang="gl-ES" sz="1200" spc="-1" strike="noStrike">
                <a:solidFill>
                  <a:srgbClr val="000000"/>
                </a:solidFill>
                <a:latin typeface="Xunta Sans"/>
                <a:ea typeface="DejaVu Sans"/>
              </a:rPr>
              <a:t>Os centros deberán cumprir coas obrigas derivadas do financiamento do MRR e con calquera outra que poida</a:t>
            </a:r>
            <a:endParaRPr b="0" lang="gl-ES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gl-ES" sz="1200" spc="-1" strike="noStrike">
                <a:solidFill>
                  <a:srgbClr val="000000"/>
                </a:solidFill>
                <a:latin typeface="Xunta Sans"/>
                <a:ea typeface="DejaVu Sans"/>
              </a:rPr>
              <a:t>                                                     </a:t>
            </a:r>
            <a:r>
              <a:rPr b="0" lang="gl-ES" sz="1200" spc="-1" strike="noStrike">
                <a:solidFill>
                  <a:srgbClr val="000000"/>
                </a:solidFill>
                <a:latin typeface="Xunta Sans"/>
                <a:ea typeface="DejaVu Sans"/>
              </a:rPr>
              <a:t>ser de aplicación.</a:t>
            </a:r>
            <a:endParaRPr b="0" lang="gl-ES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gl-ES" sz="1200" spc="-1" strike="noStrike">
              <a:latin typeface="Arial"/>
            </a:endParaRPr>
          </a:p>
          <a:p>
            <a:pPr lvl="4" marL="21146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Nos orzamentos da Consellería de Cultura, Educación e Universidade</a:t>
            </a: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agen 5" descr=""/>
          <p:cNvPicPr/>
          <p:nvPr/>
        </p:nvPicPr>
        <p:blipFill>
          <a:blip r:embed="rId1"/>
          <a:stretch/>
        </p:blipFill>
        <p:spPr>
          <a:xfrm>
            <a:off x="388440" y="311400"/>
            <a:ext cx="2466720" cy="354960"/>
          </a:xfrm>
          <a:prstGeom prst="rect">
            <a:avLst/>
          </a:prstGeom>
          <a:ln>
            <a:noFill/>
          </a:ln>
        </p:spPr>
      </p:pic>
      <p:pic>
        <p:nvPicPr>
          <p:cNvPr id="112" name="Imagen 6" descr=""/>
          <p:cNvPicPr/>
          <p:nvPr/>
        </p:nvPicPr>
        <p:blipFill>
          <a:blip r:embed="rId2"/>
          <a:stretch/>
        </p:blipFill>
        <p:spPr>
          <a:xfrm>
            <a:off x="3302280" y="271800"/>
            <a:ext cx="1646280" cy="394560"/>
          </a:xfrm>
          <a:prstGeom prst="rect">
            <a:avLst/>
          </a:prstGeom>
          <a:ln>
            <a:noFill/>
          </a:ln>
        </p:spPr>
      </p:pic>
      <p:pic>
        <p:nvPicPr>
          <p:cNvPr id="113" name="Imagen 7" descr=""/>
          <p:cNvPicPr/>
          <p:nvPr/>
        </p:nvPicPr>
        <p:blipFill>
          <a:blip r:embed="rId3"/>
          <a:stretch/>
        </p:blipFill>
        <p:spPr>
          <a:xfrm>
            <a:off x="5395680" y="271080"/>
            <a:ext cx="2190240" cy="394560"/>
          </a:xfrm>
          <a:prstGeom prst="rect">
            <a:avLst/>
          </a:prstGeom>
          <a:ln>
            <a:noFill/>
          </a:ln>
        </p:spPr>
      </p:pic>
      <p:sp>
        <p:nvSpPr>
          <p:cNvPr id="114" name="CustomShape 1"/>
          <p:cNvSpPr/>
          <p:nvPr/>
        </p:nvSpPr>
        <p:spPr>
          <a:xfrm>
            <a:off x="8436960" y="271080"/>
            <a:ext cx="2440080" cy="39456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5" name="Imagen 13" descr=""/>
          <p:cNvPicPr/>
          <p:nvPr/>
        </p:nvPicPr>
        <p:blipFill>
          <a:blip r:embed="rId5"/>
          <a:stretch/>
        </p:blipFill>
        <p:spPr>
          <a:xfrm>
            <a:off x="303480" y="6397920"/>
            <a:ext cx="1618200" cy="294480"/>
          </a:xfrm>
          <a:prstGeom prst="rect">
            <a:avLst/>
          </a:prstGeom>
          <a:ln>
            <a:noFill/>
          </a:ln>
        </p:spPr>
      </p:pic>
      <p:sp>
        <p:nvSpPr>
          <p:cNvPr id="116" name="CustomShape 2"/>
          <p:cNvSpPr/>
          <p:nvPr/>
        </p:nvSpPr>
        <p:spPr>
          <a:xfrm>
            <a:off x="895680" y="1065240"/>
            <a:ext cx="10639440" cy="532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gl-ES" sz="1800" spc="-1" strike="noStrike">
                <a:solidFill>
                  <a:srgbClr val="0070c0"/>
                </a:solidFill>
                <a:latin typeface="Xunta Sans"/>
                <a:ea typeface="DejaVu Sans"/>
              </a:rPr>
              <a:t>Rede de Acompañamento e Orientación persoal e familiar de Galicia (RAOGAL)</a:t>
            </a: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Finalidade de RAOGAL</a:t>
            </a:r>
            <a:endParaRPr b="0" lang="gl-E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lvl="1" marL="7430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Esta medida innovadora foi deseñada para: acompañar as traxectorias educativas do alumnado máis vulnerable dunha zona xeográfica establecida de cara á prevención do fracaso e promover a súa aprendizaxe e o éxito escolar.</a:t>
            </a: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Destinatarios</a:t>
            </a: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lvl="1" marL="7430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Alumnado máis vulnerable  de Educación Primaria e Educación Secundaria (obrigatoria e post obrigatoria) de centros sostidos con fondos públicos e as súas familias.</a:t>
            </a: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Alumnado en situación de vulnerabilidade</a:t>
            </a: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lvl="1" marL="7430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Enténdese  aquel alumnado que presenta desigualdades derivadas de factores sociais, familiares derivados de violencia de xénero, económicos, culturais, xeográficos, étnicos ou doutra índole. </a:t>
            </a: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n 5" descr=""/>
          <p:cNvPicPr/>
          <p:nvPr/>
        </p:nvPicPr>
        <p:blipFill>
          <a:blip r:embed="rId1"/>
          <a:stretch/>
        </p:blipFill>
        <p:spPr>
          <a:xfrm>
            <a:off x="388440" y="311400"/>
            <a:ext cx="2466720" cy="354960"/>
          </a:xfrm>
          <a:prstGeom prst="rect">
            <a:avLst/>
          </a:prstGeom>
          <a:ln>
            <a:noFill/>
          </a:ln>
        </p:spPr>
      </p:pic>
      <p:pic>
        <p:nvPicPr>
          <p:cNvPr id="118" name="Imagen 6" descr=""/>
          <p:cNvPicPr/>
          <p:nvPr/>
        </p:nvPicPr>
        <p:blipFill>
          <a:blip r:embed="rId2"/>
          <a:stretch/>
        </p:blipFill>
        <p:spPr>
          <a:xfrm>
            <a:off x="3302280" y="271800"/>
            <a:ext cx="1646280" cy="394560"/>
          </a:xfrm>
          <a:prstGeom prst="rect">
            <a:avLst/>
          </a:prstGeom>
          <a:ln>
            <a:noFill/>
          </a:ln>
        </p:spPr>
      </p:pic>
      <p:pic>
        <p:nvPicPr>
          <p:cNvPr id="119" name="Imagen 7" descr=""/>
          <p:cNvPicPr/>
          <p:nvPr/>
        </p:nvPicPr>
        <p:blipFill>
          <a:blip r:embed="rId3"/>
          <a:stretch/>
        </p:blipFill>
        <p:spPr>
          <a:xfrm>
            <a:off x="5395680" y="271080"/>
            <a:ext cx="2190240" cy="394560"/>
          </a:xfrm>
          <a:prstGeom prst="rect">
            <a:avLst/>
          </a:prstGeom>
          <a:ln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8436960" y="271080"/>
            <a:ext cx="2440080" cy="39456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1" name="Imagen 13" descr=""/>
          <p:cNvPicPr/>
          <p:nvPr/>
        </p:nvPicPr>
        <p:blipFill>
          <a:blip r:embed="rId5"/>
          <a:stretch/>
        </p:blipFill>
        <p:spPr>
          <a:xfrm>
            <a:off x="303480" y="6397920"/>
            <a:ext cx="1618200" cy="294480"/>
          </a:xfrm>
          <a:prstGeom prst="rect">
            <a:avLst/>
          </a:prstGeom>
          <a:ln>
            <a:noFill/>
          </a:ln>
        </p:spPr>
      </p:pic>
      <p:sp>
        <p:nvSpPr>
          <p:cNvPr id="122" name="CustomShape 2"/>
          <p:cNvSpPr/>
          <p:nvPr/>
        </p:nvSpPr>
        <p:spPr>
          <a:xfrm>
            <a:off x="895680" y="1065240"/>
            <a:ext cx="10102680" cy="612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gl-ES" sz="1800" spc="-1" strike="noStrike">
                <a:solidFill>
                  <a:srgbClr val="0070c0"/>
                </a:solidFill>
                <a:latin typeface="Xunta Sans"/>
                <a:ea typeface="DejaVu Sans"/>
              </a:rPr>
              <a:t>Rede de Acompañamento e Orientación persoal e familiar de Galicia (RAOGAL)</a:t>
            </a: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gl-ES" sz="1800" spc="-1" strike="noStrike">
                <a:solidFill>
                  <a:srgbClr val="0070c0"/>
                </a:solidFill>
                <a:latin typeface="Xunta Sans"/>
                <a:ea typeface="DejaVu Sans"/>
              </a:rPr>
              <a:t>Obxectivos</a:t>
            </a: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 marL="285840" indent="-2829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gl-ES" sz="1800" spc="-1" strike="noStrike">
                <a:solidFill>
                  <a:srgbClr val="000000"/>
                </a:solidFill>
                <a:latin typeface="Xunta Sans"/>
                <a:ea typeface="DejaVu Sans"/>
              </a:rPr>
              <a:t>Previr o absentismo escolar desde Educación Primaria mediante accións coordinadas de acompañamento.</a:t>
            </a:r>
            <a:endParaRPr b="0" lang="gl-ES" sz="1800" spc="-1" strike="noStrike">
              <a:latin typeface="Arial"/>
            </a:endParaRPr>
          </a:p>
          <a:p>
            <a:pPr marL="285840" indent="-2829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gl-ES" sz="1800" spc="-1" strike="noStrike">
                <a:solidFill>
                  <a:srgbClr val="000000"/>
                </a:solidFill>
                <a:latin typeface="Xunta Sans"/>
                <a:ea typeface="DejaVu Sans"/>
              </a:rPr>
              <a:t>Contribuír á redución do abandono escolar antes de finalizar a Educación Secundaria  postobrigatoria mediante o deseño de propostas formativas personalizadas e actividades de  titorización e orientación académico-profesional  incardinadas no contexto comunitario.</a:t>
            </a:r>
            <a:endParaRPr b="0" lang="gl-ES" sz="1800" spc="-1" strike="noStrike">
              <a:latin typeface="Arial"/>
            </a:endParaRPr>
          </a:p>
          <a:p>
            <a:pPr marL="285840" indent="-2829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gl-ES" sz="1800" spc="-1" strike="noStrike">
                <a:solidFill>
                  <a:srgbClr val="000000"/>
                </a:solidFill>
                <a:latin typeface="Xunta Sans"/>
                <a:ea typeface="DejaVu Sans"/>
              </a:rPr>
              <a:t>Acompañar ás familias deste alumnado, ofrecéndolles habilidades e recursos para que poidan lograr unha mellor comprensión e unha maior implicación nos procesos educativos dos seus fillos/ as.</a:t>
            </a:r>
            <a:endParaRPr b="0" lang="gl-ES" sz="1800" spc="-1" strike="noStrike">
              <a:latin typeface="Arial"/>
            </a:endParaRPr>
          </a:p>
          <a:p>
            <a:pPr marL="285840" indent="-2829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gl-ES" sz="1800" spc="-1" strike="noStrike">
                <a:solidFill>
                  <a:srgbClr val="000000"/>
                </a:solidFill>
                <a:latin typeface="Xunta Sans"/>
                <a:ea typeface="DejaVu Sans"/>
              </a:rPr>
              <a:t>Fomentar a toma de decisións educativas baseadas en datos, e fortalecer as redes de colaboración entre os membros e recursos da comunidade educativa extensa.</a:t>
            </a:r>
            <a:endParaRPr b="0" lang="gl-ES" sz="1800" spc="-1" strike="noStrike">
              <a:latin typeface="Arial"/>
            </a:endParaRPr>
          </a:p>
          <a:p>
            <a:pPr marL="285840" indent="-2829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gl-ES" sz="1800" spc="-1" strike="noStrike">
                <a:solidFill>
                  <a:srgbClr val="000000"/>
                </a:solidFill>
                <a:latin typeface="Xunta Sans"/>
                <a:ea typeface="DejaVu Sans"/>
              </a:rPr>
              <a:t>Complementar   aquelas accións      do   Programa   de Cooperación    Territorial PROA+ ou doutros que existisen na zona, distrito ou especificamente dirixidas a favorecer o éxito escolar do alumnado en situación de vulnerabilidade educativa.</a:t>
            </a: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n 5" descr=""/>
          <p:cNvPicPr/>
          <p:nvPr/>
        </p:nvPicPr>
        <p:blipFill>
          <a:blip r:embed="rId1"/>
          <a:stretch/>
        </p:blipFill>
        <p:spPr>
          <a:xfrm>
            <a:off x="388440" y="311400"/>
            <a:ext cx="2466720" cy="354960"/>
          </a:xfrm>
          <a:prstGeom prst="rect">
            <a:avLst/>
          </a:prstGeom>
          <a:ln>
            <a:noFill/>
          </a:ln>
        </p:spPr>
      </p:pic>
      <p:pic>
        <p:nvPicPr>
          <p:cNvPr id="124" name="Imagen 6" descr=""/>
          <p:cNvPicPr/>
          <p:nvPr/>
        </p:nvPicPr>
        <p:blipFill>
          <a:blip r:embed="rId2"/>
          <a:stretch/>
        </p:blipFill>
        <p:spPr>
          <a:xfrm>
            <a:off x="3302280" y="271800"/>
            <a:ext cx="1646280" cy="394560"/>
          </a:xfrm>
          <a:prstGeom prst="rect">
            <a:avLst/>
          </a:prstGeom>
          <a:ln>
            <a:noFill/>
          </a:ln>
        </p:spPr>
      </p:pic>
      <p:pic>
        <p:nvPicPr>
          <p:cNvPr id="125" name="Imagen 7" descr=""/>
          <p:cNvPicPr/>
          <p:nvPr/>
        </p:nvPicPr>
        <p:blipFill>
          <a:blip r:embed="rId3"/>
          <a:stretch/>
        </p:blipFill>
        <p:spPr>
          <a:xfrm>
            <a:off x="5395680" y="271080"/>
            <a:ext cx="2190240" cy="394560"/>
          </a:xfrm>
          <a:prstGeom prst="rect">
            <a:avLst/>
          </a:prstGeom>
          <a:ln>
            <a:noFill/>
          </a:ln>
        </p:spPr>
      </p:pic>
      <p:sp>
        <p:nvSpPr>
          <p:cNvPr id="126" name="CustomShape 1"/>
          <p:cNvSpPr/>
          <p:nvPr/>
        </p:nvSpPr>
        <p:spPr>
          <a:xfrm>
            <a:off x="8436960" y="271080"/>
            <a:ext cx="2440080" cy="39456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7" name="Imagen 13" descr=""/>
          <p:cNvPicPr/>
          <p:nvPr/>
        </p:nvPicPr>
        <p:blipFill>
          <a:blip r:embed="rId5"/>
          <a:stretch/>
        </p:blipFill>
        <p:spPr>
          <a:xfrm>
            <a:off x="303480" y="6397920"/>
            <a:ext cx="1618200" cy="294480"/>
          </a:xfrm>
          <a:prstGeom prst="rect">
            <a:avLst/>
          </a:prstGeom>
          <a:ln>
            <a:noFill/>
          </a:ln>
        </p:spPr>
      </p:pic>
      <p:sp>
        <p:nvSpPr>
          <p:cNvPr id="128" name="CustomShape 2"/>
          <p:cNvSpPr/>
          <p:nvPr/>
        </p:nvSpPr>
        <p:spPr>
          <a:xfrm>
            <a:off x="895680" y="1065240"/>
            <a:ext cx="10639440" cy="562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gl-ES" sz="1800" spc="-1" strike="noStrike">
                <a:solidFill>
                  <a:srgbClr val="0070c0"/>
                </a:solidFill>
                <a:latin typeface="Xunta Sans"/>
                <a:ea typeface="DejaVu Sans"/>
              </a:rPr>
              <a:t>Rede de Acompañamento e Orientación persoal e familiar de Galicia (RAOGAL)</a:t>
            </a: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gl-ES" sz="1800" spc="-1" strike="noStrike">
                <a:solidFill>
                  <a:srgbClr val="0070c0"/>
                </a:solidFill>
                <a:latin typeface="Xunta Sans"/>
                <a:ea typeface="DejaVu Sans"/>
              </a:rPr>
              <a:t>Funcións específicas</a:t>
            </a: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Sempre en coordinación cos Departamentos de Orientación dos centros educativos solicitantes da intervención os e as profesionais UACO intervirán de forma colaborativa naquelas situacións nas que se consideren superadas as posibilidades de actuación postas en marcha previamente.</a:t>
            </a: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Identificar e seleccionar ao alumnado en risco de repetición desde 2º de Educación Primaria, así como abandono  en ESO (incluíndo a FP Básica) e Grao Medio de FP e Bacharelato sen alcanzar as competencias esenciais. Indicadores:</a:t>
            </a:r>
            <a:endParaRPr b="0" lang="gl-E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lvl="3" marL="1200240" indent="-284760" algn="just">
              <a:lnSpc>
                <a:spcPct val="100000"/>
              </a:lnSpc>
              <a:buClr>
                <a:srgbClr val="000000"/>
              </a:buClr>
              <a:buSzPct val="45000"/>
              <a:buFont typeface="Arial"/>
              <a:buChar char="•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Situación familiar.</a:t>
            </a:r>
            <a:endParaRPr b="0" lang="gl-ES" sz="1600" spc="-1" strike="noStrike">
              <a:latin typeface="Arial"/>
            </a:endParaRPr>
          </a:p>
          <a:p>
            <a:pPr lvl="3" marL="1200240" indent="-284760" algn="just">
              <a:lnSpc>
                <a:spcPct val="100000"/>
              </a:lnSpc>
              <a:buClr>
                <a:srgbClr val="000000"/>
              </a:buClr>
              <a:buSzPct val="45000"/>
              <a:buFont typeface="Arial"/>
              <a:buChar char="•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Absentismo.</a:t>
            </a:r>
            <a:endParaRPr b="0" lang="gl-ES" sz="1600" spc="-1" strike="noStrike">
              <a:latin typeface="Arial"/>
            </a:endParaRPr>
          </a:p>
          <a:p>
            <a:pPr lvl="3" marL="1200240" indent="-284760" algn="just">
              <a:lnSpc>
                <a:spcPct val="100000"/>
              </a:lnSpc>
              <a:buClr>
                <a:srgbClr val="000000"/>
              </a:buClr>
              <a:buSzPct val="45000"/>
              <a:buFont typeface="Arial"/>
              <a:buChar char="•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Accións contrarias ás normas de convivencia.</a:t>
            </a:r>
            <a:endParaRPr b="0" lang="gl-ES" sz="1600" spc="-1" strike="noStrike">
              <a:latin typeface="Arial"/>
            </a:endParaRPr>
          </a:p>
          <a:p>
            <a:pPr lvl="3" marL="1200240" indent="-284760" algn="just">
              <a:lnSpc>
                <a:spcPct val="100000"/>
              </a:lnSpc>
              <a:buClr>
                <a:srgbClr val="000000"/>
              </a:buClr>
              <a:buSzPct val="45000"/>
              <a:buFont typeface="Arial"/>
              <a:buChar char="•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Desconexión da escola.</a:t>
            </a:r>
            <a:endParaRPr b="0" lang="gl-ES" sz="1600" spc="-1" strike="noStrike">
              <a:latin typeface="Arial"/>
            </a:endParaRPr>
          </a:p>
          <a:p>
            <a:pPr lvl="3" marL="1200240" indent="-284760" algn="just">
              <a:lnSpc>
                <a:spcPct val="100000"/>
              </a:lnSpc>
              <a:buClr>
                <a:srgbClr val="000000"/>
              </a:buClr>
              <a:buSzPct val="45000"/>
              <a:buFont typeface="Arial"/>
              <a:buChar char="•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Desfase curricular.</a:t>
            </a:r>
            <a:endParaRPr b="0" lang="gl-ES" sz="1600" spc="-1" strike="noStrike">
              <a:latin typeface="Arial"/>
            </a:endParaRPr>
          </a:p>
          <a:p>
            <a:pPr lvl="3" marL="1200240" indent="-284760" algn="just">
              <a:lnSpc>
                <a:spcPct val="100000"/>
              </a:lnSpc>
              <a:buClr>
                <a:srgbClr val="000000"/>
              </a:buClr>
              <a:buSzPct val="45000"/>
              <a:buFont typeface="Arial"/>
              <a:buChar char="•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Repetición temperá.</a:t>
            </a:r>
            <a:endParaRPr b="0" lang="gl-ES" sz="1600" spc="-1" strike="noStrike">
              <a:latin typeface="Arial"/>
            </a:endParaRPr>
          </a:p>
          <a:p>
            <a:pPr lvl="3" marL="1200240" indent="-284760" algn="just">
              <a:lnSpc>
                <a:spcPct val="100000"/>
              </a:lnSpc>
              <a:buClr>
                <a:srgbClr val="000000"/>
              </a:buClr>
              <a:buSzPct val="45000"/>
              <a:buFont typeface="Arial"/>
              <a:buChar char="•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Alumnado desescolarizado ou de escolarización tardía.</a:t>
            </a:r>
            <a:endParaRPr b="0" lang="gl-ES" sz="1600" spc="-1" strike="noStrike">
              <a:latin typeface="Arial"/>
            </a:endParaRPr>
          </a:p>
          <a:p>
            <a:pPr marL="1371600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1371600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1371600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n 5" descr=""/>
          <p:cNvPicPr/>
          <p:nvPr/>
        </p:nvPicPr>
        <p:blipFill>
          <a:blip r:embed="rId1"/>
          <a:stretch/>
        </p:blipFill>
        <p:spPr>
          <a:xfrm>
            <a:off x="388440" y="311400"/>
            <a:ext cx="2466720" cy="354960"/>
          </a:xfrm>
          <a:prstGeom prst="rect">
            <a:avLst/>
          </a:prstGeom>
          <a:ln>
            <a:noFill/>
          </a:ln>
        </p:spPr>
      </p:pic>
      <p:pic>
        <p:nvPicPr>
          <p:cNvPr id="130" name="Imagen 6" descr=""/>
          <p:cNvPicPr/>
          <p:nvPr/>
        </p:nvPicPr>
        <p:blipFill>
          <a:blip r:embed="rId2"/>
          <a:stretch/>
        </p:blipFill>
        <p:spPr>
          <a:xfrm>
            <a:off x="3302280" y="271800"/>
            <a:ext cx="1646280" cy="394560"/>
          </a:xfrm>
          <a:prstGeom prst="rect">
            <a:avLst/>
          </a:prstGeom>
          <a:ln>
            <a:noFill/>
          </a:ln>
        </p:spPr>
      </p:pic>
      <p:pic>
        <p:nvPicPr>
          <p:cNvPr id="131" name="Imagen 7" descr=""/>
          <p:cNvPicPr/>
          <p:nvPr/>
        </p:nvPicPr>
        <p:blipFill>
          <a:blip r:embed="rId3"/>
          <a:stretch/>
        </p:blipFill>
        <p:spPr>
          <a:xfrm>
            <a:off x="5395680" y="271080"/>
            <a:ext cx="2190240" cy="394560"/>
          </a:xfrm>
          <a:prstGeom prst="rect">
            <a:avLst/>
          </a:prstGeom>
          <a:ln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8436960" y="271080"/>
            <a:ext cx="2440080" cy="39456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3" name="Imagen 13" descr=""/>
          <p:cNvPicPr/>
          <p:nvPr/>
        </p:nvPicPr>
        <p:blipFill>
          <a:blip r:embed="rId5"/>
          <a:stretch/>
        </p:blipFill>
        <p:spPr>
          <a:xfrm>
            <a:off x="303480" y="6397920"/>
            <a:ext cx="1618200" cy="294480"/>
          </a:xfrm>
          <a:prstGeom prst="rect">
            <a:avLst/>
          </a:prstGeom>
          <a:ln>
            <a:noFill/>
          </a:ln>
        </p:spPr>
      </p:pic>
      <p:sp>
        <p:nvSpPr>
          <p:cNvPr id="134" name="CustomShape 2"/>
          <p:cNvSpPr/>
          <p:nvPr/>
        </p:nvSpPr>
        <p:spPr>
          <a:xfrm>
            <a:off x="877320" y="1019160"/>
            <a:ext cx="10639440" cy="730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gl-ES" sz="1800" spc="-1" strike="noStrike">
                <a:solidFill>
                  <a:srgbClr val="0070c0"/>
                </a:solidFill>
                <a:latin typeface="Xunta Sans"/>
                <a:ea typeface="DejaVu Sans"/>
              </a:rPr>
              <a:t>Rede de Acompañamento e Orientación persoal e familiar de Galicia (RAOGAL)</a:t>
            </a: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gl-ES" sz="1800" spc="-1" strike="noStrike">
                <a:solidFill>
                  <a:srgbClr val="0070c0"/>
                </a:solidFill>
                <a:latin typeface="Xunta Sans"/>
                <a:ea typeface="DejaVu Sans"/>
              </a:rPr>
              <a:t>Funcións específicas</a:t>
            </a:r>
            <a:endParaRPr b="0" lang="gl-ES" sz="1800" spc="-1" strike="noStrike">
              <a:latin typeface="Arial"/>
            </a:endParaRPr>
          </a:p>
          <a:p>
            <a:pPr marL="1371600"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 lvl="1" marL="7430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Acompañar a traxectoria educativa do alumnado obxecto da súa intervención deseñando vías que promovan o enriquecemento das aprendizaxes non logradas, facilitando o apoio necesario para superar as dificultades que se atope.</a:t>
            </a:r>
            <a:endParaRPr b="0" lang="gl-E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lvl="1" marL="7430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Participar nas accións dos distintos plans do centro que lles afecten de xeito directo (Plan de Orientación Académica e Profesional, Plan de Acción Titorial, Plan de Convivencia, Plan de Igualdade, etc)</a:t>
            </a:r>
            <a:endParaRPr b="0" lang="gl-E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lvl="1" marL="7430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Realizar actuacións personalizadas co alumnado seleccionado facendo un seguimento individualizado non soamente do alumno ou alumna, senón tamén da súa familia.</a:t>
            </a:r>
            <a:endParaRPr b="0" lang="gl-E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lvl="1" marL="7430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Colaborar cos centros educativos e os departamentos de orientación para mellorar os procesos de transición entre etapas educativas deste alumnado.</a:t>
            </a:r>
            <a:endParaRPr b="0" lang="gl-E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lvl="1" marL="7430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Colaborar co profesorado titor e os departamentos de orientación no deseño do mellor itinerario académico e profesional para este alumnado, participando na elaboración do consello orientador de ser preciso.</a:t>
            </a:r>
            <a:endParaRPr b="0" lang="gl-E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n 5" descr=""/>
          <p:cNvPicPr/>
          <p:nvPr/>
        </p:nvPicPr>
        <p:blipFill>
          <a:blip r:embed="rId1"/>
          <a:stretch/>
        </p:blipFill>
        <p:spPr>
          <a:xfrm>
            <a:off x="388440" y="311400"/>
            <a:ext cx="2466720" cy="354960"/>
          </a:xfrm>
          <a:prstGeom prst="rect">
            <a:avLst/>
          </a:prstGeom>
          <a:ln>
            <a:noFill/>
          </a:ln>
        </p:spPr>
      </p:pic>
      <p:pic>
        <p:nvPicPr>
          <p:cNvPr id="136" name="Imagen 6" descr=""/>
          <p:cNvPicPr/>
          <p:nvPr/>
        </p:nvPicPr>
        <p:blipFill>
          <a:blip r:embed="rId2"/>
          <a:stretch/>
        </p:blipFill>
        <p:spPr>
          <a:xfrm>
            <a:off x="3302280" y="271800"/>
            <a:ext cx="1646280" cy="394560"/>
          </a:xfrm>
          <a:prstGeom prst="rect">
            <a:avLst/>
          </a:prstGeom>
          <a:ln>
            <a:noFill/>
          </a:ln>
        </p:spPr>
      </p:pic>
      <p:pic>
        <p:nvPicPr>
          <p:cNvPr id="137" name="Imagen 7" descr=""/>
          <p:cNvPicPr/>
          <p:nvPr/>
        </p:nvPicPr>
        <p:blipFill>
          <a:blip r:embed="rId3"/>
          <a:stretch/>
        </p:blipFill>
        <p:spPr>
          <a:xfrm>
            <a:off x="5395680" y="271080"/>
            <a:ext cx="2190240" cy="394560"/>
          </a:xfrm>
          <a:prstGeom prst="rect">
            <a:avLst/>
          </a:prstGeom>
          <a:ln>
            <a:noFill/>
          </a:ln>
        </p:spPr>
      </p:pic>
      <p:sp>
        <p:nvSpPr>
          <p:cNvPr id="138" name="CustomShape 1"/>
          <p:cNvSpPr/>
          <p:nvPr/>
        </p:nvSpPr>
        <p:spPr>
          <a:xfrm>
            <a:off x="8436960" y="271080"/>
            <a:ext cx="2440080" cy="39456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9" name="Imagen 13" descr=""/>
          <p:cNvPicPr/>
          <p:nvPr/>
        </p:nvPicPr>
        <p:blipFill>
          <a:blip r:embed="rId5"/>
          <a:stretch/>
        </p:blipFill>
        <p:spPr>
          <a:xfrm>
            <a:off x="303480" y="6397920"/>
            <a:ext cx="1618200" cy="294480"/>
          </a:xfrm>
          <a:prstGeom prst="rect">
            <a:avLst/>
          </a:prstGeom>
          <a:ln>
            <a:noFill/>
          </a:ln>
        </p:spPr>
      </p:pic>
      <p:sp>
        <p:nvSpPr>
          <p:cNvPr id="140" name="CustomShape 2"/>
          <p:cNvSpPr/>
          <p:nvPr/>
        </p:nvSpPr>
        <p:spPr>
          <a:xfrm>
            <a:off x="877320" y="1019160"/>
            <a:ext cx="10639440" cy="559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gl-ES" sz="1800" spc="-1" strike="noStrike">
                <a:solidFill>
                  <a:srgbClr val="0070c0"/>
                </a:solidFill>
                <a:latin typeface="Xunta Sans"/>
                <a:ea typeface="DejaVu Sans"/>
              </a:rPr>
              <a:t>Rede de Acompañamento e Orientación persoal e familiar de Galicia (RAOGAL)</a:t>
            </a: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gl-ES" sz="1800" spc="-1" strike="noStrike">
                <a:solidFill>
                  <a:srgbClr val="0070c0"/>
                </a:solidFill>
                <a:latin typeface="Xunta Sans"/>
                <a:ea typeface="DejaVu Sans"/>
              </a:rPr>
              <a:t>Funcións específicas</a:t>
            </a:r>
            <a:endParaRPr b="0" lang="gl-ES" sz="1800" spc="-1" strike="noStrike">
              <a:latin typeface="Arial"/>
            </a:endParaRPr>
          </a:p>
          <a:p>
            <a:pPr marL="1371600">
              <a:lnSpc>
                <a:spcPct val="100000"/>
              </a:lnSpc>
            </a:pPr>
            <a:endParaRPr b="0" lang="gl-ES" sz="1800" spc="-1" strike="noStrike">
              <a:latin typeface="Arial"/>
            </a:endParaRPr>
          </a:p>
          <a:p>
            <a:pPr lvl="1" marL="7430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Favorecer as vías de colaboración coas familias e outros profesionais que estean intervindo co alumnado.</a:t>
            </a:r>
            <a:endParaRPr b="0" lang="gl-E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lvl="1" marL="7430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Contribuír a desenvolver accións e metodoloxías que propicien o contacto do alumnado co mundo do traballo e o entorno comunitario.</a:t>
            </a:r>
            <a:endParaRPr b="0" lang="gl-E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lvl="1" marL="7430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600" spc="-1" strike="noStrike">
                <a:solidFill>
                  <a:srgbClr val="000000"/>
                </a:solidFill>
                <a:latin typeface="Xunta Sans"/>
                <a:ea typeface="DejaVu Sans"/>
              </a:rPr>
              <a:t>Aquelas outras que poidan estar determinadas polas necesidades derivadas do seu contexto de traballo ou sexan impulsadas pola administración educativa</a:t>
            </a:r>
            <a:endParaRPr b="0" lang="gl-E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</a:pPr>
            <a:r>
              <a:rPr b="0" lang="gl-ES" sz="1600" spc="-1" strike="noStrike">
                <a:solidFill>
                  <a:srgbClr val="4472c4"/>
                </a:solidFill>
                <a:latin typeface="Arial"/>
                <a:ea typeface="DejaVu Sans"/>
              </a:rPr>
              <a:t>Estas unidades deben ser percibidas polos centros educativos como un recurso que colabora con eles, que se suma á súa tarefa, pero que a súas funcións están directamente relacionadas co alumnado especialmente vulnerable e coas súas familias</a:t>
            </a:r>
            <a:endParaRPr b="0" lang="gl-ES" sz="16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gl-ES" sz="16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3458</TotalTime>
  <Application>LibreOffice/6.0.7.3$Windows_X86_64 LibreOffice_project/dc89aa7a9eabfd848af146d5086077aeed2ae4a5</Application>
  <Words>1413</Words>
  <Paragraphs>236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2021-10-19T17:28:09Z</dcterms:created>
  <dc:creator>Alzate Rodríguez, Ana María</dc:creator>
  <dc:description/>
  <dc:language>gl-ES</dc:language>
  <cp:lastModifiedBy>Dolores Reboredo</cp:lastModifiedBy>
  <cp:lastPrinted>2022-04-05T09:05:12Z</cp:lastPrinted>
  <dcterms:modified xsi:type="dcterms:W3CDTF">2022-04-25T10:26:55Z</dcterms:modified>
  <cp:revision>80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Panorámica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14</vt:i4>
  </property>
</Properties>
</file>