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80" r:id="rId2"/>
    <p:sldId id="276" r:id="rId3"/>
    <p:sldId id="279" r:id="rId4"/>
    <p:sldId id="256" r:id="rId5"/>
    <p:sldId id="257" r:id="rId6"/>
    <p:sldId id="258" r:id="rId7"/>
    <p:sldId id="259" r:id="rId8"/>
    <p:sldId id="260" r:id="rId9"/>
    <p:sldId id="261" r:id="rId10"/>
    <p:sldId id="262" r:id="rId11"/>
    <p:sldId id="263" r:id="rId12"/>
    <p:sldId id="264" r:id="rId13"/>
    <p:sldId id="265" r:id="rId14"/>
    <p:sldId id="266" r:id="rId15"/>
    <p:sldId id="272" r:id="rId16"/>
    <p:sldId id="268" r:id="rId17"/>
    <p:sldId id="269" r:id="rId18"/>
    <p:sldId id="270" r:id="rId19"/>
    <p:sldId id="273" r:id="rId20"/>
    <p:sldId id="274" r:id="rId21"/>
    <p:sldId id="275" r:id="rId2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66" d="100"/>
          <a:sy n="66" d="100"/>
        </p:scale>
        <p:origin x="678"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AC2EB9-5C01-4B4B-B278-11698CF4F644}"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5757B821-243A-47DC-9184-9CDF4B71FE0B}">
      <dgm:prSet/>
      <dgm:spPr/>
      <dgm:t>
        <a:bodyPr/>
        <a:lstStyle/>
        <a:p>
          <a:r>
            <a:rPr lang="es-ES" b="0" i="0"/>
            <a:t>La transversalidad educativa ofrece un poderoso impulso al pensamiento crítico prosocial, pues inculca valores como la empatía, la sostenibilidad y la tolerancia, pero también la búsqueda incesante de soluciones y proyectos orientados al bien común.</a:t>
          </a:r>
          <a:endParaRPr lang="en-US"/>
        </a:p>
      </dgm:t>
    </dgm:pt>
    <dgm:pt modelId="{1D918903-04A3-497F-A566-908D54218BB1}" type="parTrans" cxnId="{67EAC2AA-9687-4DDF-8BDA-7324A127DE5A}">
      <dgm:prSet/>
      <dgm:spPr/>
      <dgm:t>
        <a:bodyPr/>
        <a:lstStyle/>
        <a:p>
          <a:endParaRPr lang="en-US"/>
        </a:p>
      </dgm:t>
    </dgm:pt>
    <dgm:pt modelId="{CB460253-196E-4EC7-9181-F14122187E79}" type="sibTrans" cxnId="{67EAC2AA-9687-4DDF-8BDA-7324A127DE5A}">
      <dgm:prSet/>
      <dgm:spPr/>
      <dgm:t>
        <a:bodyPr/>
        <a:lstStyle/>
        <a:p>
          <a:endParaRPr lang="en-US"/>
        </a:p>
      </dgm:t>
    </dgm:pt>
    <dgm:pt modelId="{07245B42-FA2D-46D0-BA77-2A5E710C9DB1}">
      <dgm:prSet/>
      <dgm:spPr/>
      <dgm:t>
        <a:bodyPr/>
        <a:lstStyle/>
        <a:p>
          <a:r>
            <a:rPr lang="es-ES" b="1"/>
            <a:t>4 </a:t>
          </a:r>
          <a:r>
            <a:rPr lang="es-ES" b="1" i="0"/>
            <a:t>ideas sencillas pero efectivas para promover un clima emocional positivo en el aula de clases, tanto en idioma extranjero, como en un aula de primaria , secundaria, formación profesional..</a:t>
          </a:r>
          <a:endParaRPr lang="en-US"/>
        </a:p>
      </dgm:t>
    </dgm:pt>
    <dgm:pt modelId="{E8D720D0-2590-4E6C-AFC9-B6B6DDF97E03}" type="parTrans" cxnId="{9E50C78D-B4BC-43CE-AF8F-7B731135B6D4}">
      <dgm:prSet/>
      <dgm:spPr/>
      <dgm:t>
        <a:bodyPr/>
        <a:lstStyle/>
        <a:p>
          <a:endParaRPr lang="en-US"/>
        </a:p>
      </dgm:t>
    </dgm:pt>
    <dgm:pt modelId="{FFAD61EF-BC73-4DAD-B0CA-1A0243F5AD72}" type="sibTrans" cxnId="{9E50C78D-B4BC-43CE-AF8F-7B731135B6D4}">
      <dgm:prSet/>
      <dgm:spPr/>
      <dgm:t>
        <a:bodyPr/>
        <a:lstStyle/>
        <a:p>
          <a:endParaRPr lang="en-US"/>
        </a:p>
      </dgm:t>
    </dgm:pt>
    <dgm:pt modelId="{43A87DDD-5DFB-473A-BA51-3C716208F5F0}">
      <dgm:prSet/>
      <dgm:spPr/>
      <dgm:t>
        <a:bodyPr/>
        <a:lstStyle/>
        <a:p>
          <a:r>
            <a:rPr lang="es-ES" b="1" i="0"/>
            <a:t>Fomentar la alegría y el buen humor</a:t>
          </a:r>
          <a:endParaRPr lang="en-US"/>
        </a:p>
      </dgm:t>
    </dgm:pt>
    <dgm:pt modelId="{09489114-E79C-490B-BA4C-8E3BF6F9B107}" type="parTrans" cxnId="{C6C69B60-7993-4077-A9E1-4FA96EFBABE1}">
      <dgm:prSet/>
      <dgm:spPr/>
      <dgm:t>
        <a:bodyPr/>
        <a:lstStyle/>
        <a:p>
          <a:endParaRPr lang="en-US"/>
        </a:p>
      </dgm:t>
    </dgm:pt>
    <dgm:pt modelId="{6765B507-76A9-436C-A345-F9D6F5F9862F}" type="sibTrans" cxnId="{C6C69B60-7993-4077-A9E1-4FA96EFBABE1}">
      <dgm:prSet/>
      <dgm:spPr/>
      <dgm:t>
        <a:bodyPr/>
        <a:lstStyle/>
        <a:p>
          <a:endParaRPr lang="en-US"/>
        </a:p>
      </dgm:t>
    </dgm:pt>
    <dgm:pt modelId="{A8E8D662-19B6-4E66-A4EC-ECAA9B005901}">
      <dgm:prSet/>
      <dgm:spPr/>
      <dgm:t>
        <a:bodyPr/>
        <a:lstStyle/>
        <a:p>
          <a:r>
            <a:rPr lang="es-ES" b="1" i="0"/>
            <a:t>Contar con estrategias para la serenidad</a:t>
          </a:r>
          <a:endParaRPr lang="en-US"/>
        </a:p>
      </dgm:t>
    </dgm:pt>
    <dgm:pt modelId="{0852B8FE-D055-4F12-9050-F858B8F4B804}" type="parTrans" cxnId="{596F51DD-0AB1-428F-8D5F-129B48C38F90}">
      <dgm:prSet/>
      <dgm:spPr/>
      <dgm:t>
        <a:bodyPr/>
        <a:lstStyle/>
        <a:p>
          <a:endParaRPr lang="en-US"/>
        </a:p>
      </dgm:t>
    </dgm:pt>
    <dgm:pt modelId="{885971F8-9895-4354-AA1D-857A9179F661}" type="sibTrans" cxnId="{596F51DD-0AB1-428F-8D5F-129B48C38F90}">
      <dgm:prSet/>
      <dgm:spPr/>
      <dgm:t>
        <a:bodyPr/>
        <a:lstStyle/>
        <a:p>
          <a:endParaRPr lang="en-US"/>
        </a:p>
      </dgm:t>
    </dgm:pt>
    <dgm:pt modelId="{909D5850-5293-433A-AAF1-69E6F32008B3}">
      <dgm:prSet/>
      <dgm:spPr/>
      <dgm:t>
        <a:bodyPr/>
        <a:lstStyle/>
        <a:p>
          <a:r>
            <a:rPr lang="es-ES" b="1" i="0"/>
            <a:t>Fortalecer la autoestima y el sentido de logro</a:t>
          </a:r>
          <a:endParaRPr lang="en-US"/>
        </a:p>
      </dgm:t>
    </dgm:pt>
    <dgm:pt modelId="{E21B2B60-FE82-4FAD-8B87-40DEA8D640AF}" type="parTrans" cxnId="{678A6727-7AB1-4587-884F-2F98405501A1}">
      <dgm:prSet/>
      <dgm:spPr/>
      <dgm:t>
        <a:bodyPr/>
        <a:lstStyle/>
        <a:p>
          <a:endParaRPr lang="en-US"/>
        </a:p>
      </dgm:t>
    </dgm:pt>
    <dgm:pt modelId="{FC9AEE28-BBB8-4D8E-A101-4C1B63D77161}" type="sibTrans" cxnId="{678A6727-7AB1-4587-884F-2F98405501A1}">
      <dgm:prSet/>
      <dgm:spPr/>
      <dgm:t>
        <a:bodyPr/>
        <a:lstStyle/>
        <a:p>
          <a:endParaRPr lang="en-US"/>
        </a:p>
      </dgm:t>
    </dgm:pt>
    <dgm:pt modelId="{893BF1E6-5D6B-47B8-BA38-D61D1A57576B}">
      <dgm:prSet/>
      <dgm:spPr/>
      <dgm:t>
        <a:bodyPr/>
        <a:lstStyle/>
        <a:p>
          <a:r>
            <a:rPr lang="es-ES" b="1" i="0"/>
            <a:t>Desarrollar la empatía</a:t>
          </a:r>
          <a:endParaRPr lang="en-US"/>
        </a:p>
      </dgm:t>
    </dgm:pt>
    <dgm:pt modelId="{F1D2A741-948D-4F56-AE0A-67B7C477AE86}" type="parTrans" cxnId="{AD53D018-12E0-4BBE-8A8D-690E77F2F0EF}">
      <dgm:prSet/>
      <dgm:spPr/>
      <dgm:t>
        <a:bodyPr/>
        <a:lstStyle/>
        <a:p>
          <a:endParaRPr lang="en-US"/>
        </a:p>
      </dgm:t>
    </dgm:pt>
    <dgm:pt modelId="{A0F214E6-6EA4-4A25-8F29-77FC6057D3BE}" type="sibTrans" cxnId="{AD53D018-12E0-4BBE-8A8D-690E77F2F0EF}">
      <dgm:prSet/>
      <dgm:spPr/>
      <dgm:t>
        <a:bodyPr/>
        <a:lstStyle/>
        <a:p>
          <a:endParaRPr lang="en-US"/>
        </a:p>
      </dgm:t>
    </dgm:pt>
    <dgm:pt modelId="{428487CE-2694-4053-91B7-4AD6A15CE344}" type="pres">
      <dgm:prSet presAssocID="{40AC2EB9-5C01-4B4B-B278-11698CF4F644}" presName="Name0" presStyleCnt="0">
        <dgm:presLayoutVars>
          <dgm:dir/>
          <dgm:animLvl val="lvl"/>
          <dgm:resizeHandles val="exact"/>
        </dgm:presLayoutVars>
      </dgm:prSet>
      <dgm:spPr/>
    </dgm:pt>
    <dgm:pt modelId="{836AC617-CF12-4C35-89D0-83B9DED13AA5}" type="pres">
      <dgm:prSet presAssocID="{07245B42-FA2D-46D0-BA77-2A5E710C9DB1}" presName="boxAndChildren" presStyleCnt="0"/>
      <dgm:spPr/>
    </dgm:pt>
    <dgm:pt modelId="{3FBF21E3-B15E-4BBD-9635-0EEA807BF647}" type="pres">
      <dgm:prSet presAssocID="{07245B42-FA2D-46D0-BA77-2A5E710C9DB1}" presName="parentTextBox" presStyleLbl="node1" presStyleIdx="0" presStyleCnt="2"/>
      <dgm:spPr/>
    </dgm:pt>
    <dgm:pt modelId="{3E9D6F8B-90B9-45DF-9D8A-B784B123B251}" type="pres">
      <dgm:prSet presAssocID="{07245B42-FA2D-46D0-BA77-2A5E710C9DB1}" presName="entireBox" presStyleLbl="node1" presStyleIdx="0" presStyleCnt="2"/>
      <dgm:spPr/>
    </dgm:pt>
    <dgm:pt modelId="{42D29DD4-3071-4C34-A065-E6DB065F4080}" type="pres">
      <dgm:prSet presAssocID="{07245B42-FA2D-46D0-BA77-2A5E710C9DB1}" presName="descendantBox" presStyleCnt="0"/>
      <dgm:spPr/>
    </dgm:pt>
    <dgm:pt modelId="{B77F6958-556C-4444-90DC-080C506D9844}" type="pres">
      <dgm:prSet presAssocID="{43A87DDD-5DFB-473A-BA51-3C716208F5F0}" presName="childTextBox" presStyleLbl="fgAccFollowNode1" presStyleIdx="0" presStyleCnt="4">
        <dgm:presLayoutVars>
          <dgm:bulletEnabled val="1"/>
        </dgm:presLayoutVars>
      </dgm:prSet>
      <dgm:spPr/>
    </dgm:pt>
    <dgm:pt modelId="{37E69FCF-6BCE-4830-A086-C502C860F86B}" type="pres">
      <dgm:prSet presAssocID="{A8E8D662-19B6-4E66-A4EC-ECAA9B005901}" presName="childTextBox" presStyleLbl="fgAccFollowNode1" presStyleIdx="1" presStyleCnt="4">
        <dgm:presLayoutVars>
          <dgm:bulletEnabled val="1"/>
        </dgm:presLayoutVars>
      </dgm:prSet>
      <dgm:spPr/>
    </dgm:pt>
    <dgm:pt modelId="{F6F598A1-2161-40B8-8D7F-1F7E338C1F36}" type="pres">
      <dgm:prSet presAssocID="{909D5850-5293-433A-AAF1-69E6F32008B3}" presName="childTextBox" presStyleLbl="fgAccFollowNode1" presStyleIdx="2" presStyleCnt="4">
        <dgm:presLayoutVars>
          <dgm:bulletEnabled val="1"/>
        </dgm:presLayoutVars>
      </dgm:prSet>
      <dgm:spPr/>
    </dgm:pt>
    <dgm:pt modelId="{5DF1A7B8-C89C-405D-ADDA-838333514628}" type="pres">
      <dgm:prSet presAssocID="{893BF1E6-5D6B-47B8-BA38-D61D1A57576B}" presName="childTextBox" presStyleLbl="fgAccFollowNode1" presStyleIdx="3" presStyleCnt="4">
        <dgm:presLayoutVars>
          <dgm:bulletEnabled val="1"/>
        </dgm:presLayoutVars>
      </dgm:prSet>
      <dgm:spPr/>
    </dgm:pt>
    <dgm:pt modelId="{91C5B742-C4E9-460A-946D-551806C866DB}" type="pres">
      <dgm:prSet presAssocID="{CB460253-196E-4EC7-9181-F14122187E79}" presName="sp" presStyleCnt="0"/>
      <dgm:spPr/>
    </dgm:pt>
    <dgm:pt modelId="{2F7359D6-CB48-4566-AF39-5B1267DB9160}" type="pres">
      <dgm:prSet presAssocID="{5757B821-243A-47DC-9184-9CDF4B71FE0B}" presName="arrowAndChildren" presStyleCnt="0"/>
      <dgm:spPr/>
    </dgm:pt>
    <dgm:pt modelId="{DA516537-160F-4281-BF58-C91C9D269824}" type="pres">
      <dgm:prSet presAssocID="{5757B821-243A-47DC-9184-9CDF4B71FE0B}" presName="parentTextArrow" presStyleLbl="node1" presStyleIdx="1" presStyleCnt="2"/>
      <dgm:spPr/>
    </dgm:pt>
  </dgm:ptLst>
  <dgm:cxnLst>
    <dgm:cxn modelId="{AD53D018-12E0-4BBE-8A8D-690E77F2F0EF}" srcId="{07245B42-FA2D-46D0-BA77-2A5E710C9DB1}" destId="{893BF1E6-5D6B-47B8-BA38-D61D1A57576B}" srcOrd="3" destOrd="0" parTransId="{F1D2A741-948D-4F56-AE0A-67B7C477AE86}" sibTransId="{A0F214E6-6EA4-4A25-8F29-77FC6057D3BE}"/>
    <dgm:cxn modelId="{678A6727-7AB1-4587-884F-2F98405501A1}" srcId="{07245B42-FA2D-46D0-BA77-2A5E710C9DB1}" destId="{909D5850-5293-433A-AAF1-69E6F32008B3}" srcOrd="2" destOrd="0" parTransId="{E21B2B60-FE82-4FAD-8B87-40DEA8D640AF}" sibTransId="{FC9AEE28-BBB8-4D8E-A101-4C1B63D77161}"/>
    <dgm:cxn modelId="{3CC7ED28-1288-4278-BAC7-DB1058FF4FA4}" type="presOf" srcId="{07245B42-FA2D-46D0-BA77-2A5E710C9DB1}" destId="{3E9D6F8B-90B9-45DF-9D8A-B784B123B251}" srcOrd="1" destOrd="0" presId="urn:microsoft.com/office/officeart/2005/8/layout/process4"/>
    <dgm:cxn modelId="{C6C69B60-7993-4077-A9E1-4FA96EFBABE1}" srcId="{07245B42-FA2D-46D0-BA77-2A5E710C9DB1}" destId="{43A87DDD-5DFB-473A-BA51-3C716208F5F0}" srcOrd="0" destOrd="0" parTransId="{09489114-E79C-490B-BA4C-8E3BF6F9B107}" sibTransId="{6765B507-76A9-436C-A345-F9D6F5F9862F}"/>
    <dgm:cxn modelId="{C2F9F562-E2BD-4B0F-B7BF-EC78F54EA0E3}" type="presOf" srcId="{893BF1E6-5D6B-47B8-BA38-D61D1A57576B}" destId="{5DF1A7B8-C89C-405D-ADDA-838333514628}" srcOrd="0" destOrd="0" presId="urn:microsoft.com/office/officeart/2005/8/layout/process4"/>
    <dgm:cxn modelId="{9598376C-1347-4107-88F4-D9183893A4C2}" type="presOf" srcId="{40AC2EB9-5C01-4B4B-B278-11698CF4F644}" destId="{428487CE-2694-4053-91B7-4AD6A15CE344}" srcOrd="0" destOrd="0" presId="urn:microsoft.com/office/officeart/2005/8/layout/process4"/>
    <dgm:cxn modelId="{71540D78-E734-432F-91CC-F2675E7CF3A8}" type="presOf" srcId="{A8E8D662-19B6-4E66-A4EC-ECAA9B005901}" destId="{37E69FCF-6BCE-4830-A086-C502C860F86B}" srcOrd="0" destOrd="0" presId="urn:microsoft.com/office/officeart/2005/8/layout/process4"/>
    <dgm:cxn modelId="{C0F1B781-98CE-456B-8764-1CD1C8CD8A7A}" type="presOf" srcId="{43A87DDD-5DFB-473A-BA51-3C716208F5F0}" destId="{B77F6958-556C-4444-90DC-080C506D9844}" srcOrd="0" destOrd="0" presId="urn:microsoft.com/office/officeart/2005/8/layout/process4"/>
    <dgm:cxn modelId="{9E50C78D-B4BC-43CE-AF8F-7B731135B6D4}" srcId="{40AC2EB9-5C01-4B4B-B278-11698CF4F644}" destId="{07245B42-FA2D-46D0-BA77-2A5E710C9DB1}" srcOrd="1" destOrd="0" parTransId="{E8D720D0-2590-4E6C-AFC9-B6B6DDF97E03}" sibTransId="{FFAD61EF-BC73-4DAD-B0CA-1A0243F5AD72}"/>
    <dgm:cxn modelId="{86C07C94-CB05-4C54-962B-411A0F9DDAC5}" type="presOf" srcId="{5757B821-243A-47DC-9184-9CDF4B71FE0B}" destId="{DA516537-160F-4281-BF58-C91C9D269824}" srcOrd="0" destOrd="0" presId="urn:microsoft.com/office/officeart/2005/8/layout/process4"/>
    <dgm:cxn modelId="{67EAC2AA-9687-4DDF-8BDA-7324A127DE5A}" srcId="{40AC2EB9-5C01-4B4B-B278-11698CF4F644}" destId="{5757B821-243A-47DC-9184-9CDF4B71FE0B}" srcOrd="0" destOrd="0" parTransId="{1D918903-04A3-497F-A566-908D54218BB1}" sibTransId="{CB460253-196E-4EC7-9181-F14122187E79}"/>
    <dgm:cxn modelId="{920123C2-3084-4BB5-9382-A613E0E7CBD6}" type="presOf" srcId="{07245B42-FA2D-46D0-BA77-2A5E710C9DB1}" destId="{3FBF21E3-B15E-4BBD-9635-0EEA807BF647}" srcOrd="0" destOrd="0" presId="urn:microsoft.com/office/officeart/2005/8/layout/process4"/>
    <dgm:cxn modelId="{596F51DD-0AB1-428F-8D5F-129B48C38F90}" srcId="{07245B42-FA2D-46D0-BA77-2A5E710C9DB1}" destId="{A8E8D662-19B6-4E66-A4EC-ECAA9B005901}" srcOrd="1" destOrd="0" parTransId="{0852B8FE-D055-4F12-9050-F858B8F4B804}" sibTransId="{885971F8-9895-4354-AA1D-857A9179F661}"/>
    <dgm:cxn modelId="{341CB6DE-8971-4D9B-B740-2809F7AA7BC9}" type="presOf" srcId="{909D5850-5293-433A-AAF1-69E6F32008B3}" destId="{F6F598A1-2161-40B8-8D7F-1F7E338C1F36}" srcOrd="0" destOrd="0" presId="urn:microsoft.com/office/officeart/2005/8/layout/process4"/>
    <dgm:cxn modelId="{CF94F66D-0DBB-434B-9A87-41165F14A6E5}" type="presParOf" srcId="{428487CE-2694-4053-91B7-4AD6A15CE344}" destId="{836AC617-CF12-4C35-89D0-83B9DED13AA5}" srcOrd="0" destOrd="0" presId="urn:microsoft.com/office/officeart/2005/8/layout/process4"/>
    <dgm:cxn modelId="{A7A7E027-A074-45DC-AB73-A975E034A2CA}" type="presParOf" srcId="{836AC617-CF12-4C35-89D0-83B9DED13AA5}" destId="{3FBF21E3-B15E-4BBD-9635-0EEA807BF647}" srcOrd="0" destOrd="0" presId="urn:microsoft.com/office/officeart/2005/8/layout/process4"/>
    <dgm:cxn modelId="{0F4631DB-DCF4-4B61-9E8B-2F3B0518FDD0}" type="presParOf" srcId="{836AC617-CF12-4C35-89D0-83B9DED13AA5}" destId="{3E9D6F8B-90B9-45DF-9D8A-B784B123B251}" srcOrd="1" destOrd="0" presId="urn:microsoft.com/office/officeart/2005/8/layout/process4"/>
    <dgm:cxn modelId="{EA66EE40-1266-4922-874D-72EF367B17D1}" type="presParOf" srcId="{836AC617-CF12-4C35-89D0-83B9DED13AA5}" destId="{42D29DD4-3071-4C34-A065-E6DB065F4080}" srcOrd="2" destOrd="0" presId="urn:microsoft.com/office/officeart/2005/8/layout/process4"/>
    <dgm:cxn modelId="{4AD5084D-7955-4BEE-8018-73BA4833E96C}" type="presParOf" srcId="{42D29DD4-3071-4C34-A065-E6DB065F4080}" destId="{B77F6958-556C-4444-90DC-080C506D9844}" srcOrd="0" destOrd="0" presId="urn:microsoft.com/office/officeart/2005/8/layout/process4"/>
    <dgm:cxn modelId="{6471F9EF-D9A6-4EC8-B924-3BF5F3A2B622}" type="presParOf" srcId="{42D29DD4-3071-4C34-A065-E6DB065F4080}" destId="{37E69FCF-6BCE-4830-A086-C502C860F86B}" srcOrd="1" destOrd="0" presId="urn:microsoft.com/office/officeart/2005/8/layout/process4"/>
    <dgm:cxn modelId="{79103FE5-AD6A-4D8B-98BA-9A212490EEFD}" type="presParOf" srcId="{42D29DD4-3071-4C34-A065-E6DB065F4080}" destId="{F6F598A1-2161-40B8-8D7F-1F7E338C1F36}" srcOrd="2" destOrd="0" presId="urn:microsoft.com/office/officeart/2005/8/layout/process4"/>
    <dgm:cxn modelId="{49CB4E61-8A7D-4A71-A625-62ED00E2E972}" type="presParOf" srcId="{42D29DD4-3071-4C34-A065-E6DB065F4080}" destId="{5DF1A7B8-C89C-405D-ADDA-838333514628}" srcOrd="3" destOrd="0" presId="urn:microsoft.com/office/officeart/2005/8/layout/process4"/>
    <dgm:cxn modelId="{9B97A630-B1D4-448C-A8CD-BEF9B12D5FC5}" type="presParOf" srcId="{428487CE-2694-4053-91B7-4AD6A15CE344}" destId="{91C5B742-C4E9-460A-946D-551806C866DB}" srcOrd="1" destOrd="0" presId="urn:microsoft.com/office/officeart/2005/8/layout/process4"/>
    <dgm:cxn modelId="{047F6AE3-89BC-4473-A6FE-15C4CEB7BC68}" type="presParOf" srcId="{428487CE-2694-4053-91B7-4AD6A15CE344}" destId="{2F7359D6-CB48-4566-AF39-5B1267DB9160}" srcOrd="2" destOrd="0" presId="urn:microsoft.com/office/officeart/2005/8/layout/process4"/>
    <dgm:cxn modelId="{1B8DD343-A2AF-4F29-B1F2-94C03D0051D4}" type="presParOf" srcId="{2F7359D6-CB48-4566-AF39-5B1267DB9160}" destId="{DA516537-160F-4281-BF58-C91C9D26982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F1143F-E557-400D-AD0E-7EBBD805C5E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103242E-450A-4C69-965C-99EDB1A6F993}">
      <dgm:prSet/>
      <dgm:spPr/>
      <dgm:t>
        <a:bodyPr/>
        <a:lstStyle/>
        <a:p>
          <a:r>
            <a:rPr lang="en-US" b="0" i="0"/>
            <a:t>Proporciona temas aleatorios como por ejemplo: </a:t>
          </a:r>
          <a:endParaRPr lang="en-US"/>
        </a:p>
      </dgm:t>
    </dgm:pt>
    <dgm:pt modelId="{F6C05C8C-39DB-40AD-873B-186F705EA604}" type="parTrans" cxnId="{0A32D123-E8A8-49DE-9062-7862DDDC6E90}">
      <dgm:prSet/>
      <dgm:spPr/>
      <dgm:t>
        <a:bodyPr/>
        <a:lstStyle/>
        <a:p>
          <a:endParaRPr lang="en-US"/>
        </a:p>
      </dgm:t>
    </dgm:pt>
    <dgm:pt modelId="{6D95C1DA-DAC3-479B-93D4-3AC02EA863FC}" type="sibTrans" cxnId="{0A32D123-E8A8-49DE-9062-7862DDDC6E90}">
      <dgm:prSet/>
      <dgm:spPr/>
      <dgm:t>
        <a:bodyPr/>
        <a:lstStyle/>
        <a:p>
          <a:endParaRPr lang="en-US"/>
        </a:p>
      </dgm:t>
    </dgm:pt>
    <dgm:pt modelId="{0145E39C-FF63-4950-966B-BBD0AC7FB7B2}">
      <dgm:prSet/>
      <dgm:spPr/>
      <dgm:t>
        <a:bodyPr/>
        <a:lstStyle/>
        <a:p>
          <a:r>
            <a:rPr lang="en-US" b="0" i="0"/>
            <a:t>¿Qué película has visto últimamente?</a:t>
          </a:r>
          <a:endParaRPr lang="en-US"/>
        </a:p>
      </dgm:t>
    </dgm:pt>
    <dgm:pt modelId="{C6F788CA-E78A-481B-8ED4-558229EBD998}" type="parTrans" cxnId="{370B4408-8F40-4A10-896C-5C396F0B9EC8}">
      <dgm:prSet/>
      <dgm:spPr/>
      <dgm:t>
        <a:bodyPr/>
        <a:lstStyle/>
        <a:p>
          <a:endParaRPr lang="en-US"/>
        </a:p>
      </dgm:t>
    </dgm:pt>
    <dgm:pt modelId="{9346400C-1094-4D88-9CBD-00E6028BC257}" type="sibTrans" cxnId="{370B4408-8F40-4A10-896C-5C396F0B9EC8}">
      <dgm:prSet/>
      <dgm:spPr/>
      <dgm:t>
        <a:bodyPr/>
        <a:lstStyle/>
        <a:p>
          <a:endParaRPr lang="en-US"/>
        </a:p>
      </dgm:t>
    </dgm:pt>
    <dgm:pt modelId="{E335F0B8-91AB-403E-9A20-C5BDA7C37C72}">
      <dgm:prSet/>
      <dgm:spPr/>
      <dgm:t>
        <a:bodyPr/>
        <a:lstStyle/>
        <a:p>
          <a:r>
            <a:rPr lang="en-US" b="0" i="0"/>
            <a:t>¿Cuéntanos tu</a:t>
          </a:r>
          <a:r>
            <a:rPr lang="en-US"/>
            <a:t> último sueño?</a:t>
          </a:r>
        </a:p>
      </dgm:t>
    </dgm:pt>
    <dgm:pt modelId="{32309260-2681-4FA0-85D0-9FB2D415EF8A}" type="parTrans" cxnId="{C11DD546-FD53-4887-9A5B-552FA3EEDE0F}">
      <dgm:prSet/>
      <dgm:spPr/>
      <dgm:t>
        <a:bodyPr/>
        <a:lstStyle/>
        <a:p>
          <a:endParaRPr lang="en-US"/>
        </a:p>
      </dgm:t>
    </dgm:pt>
    <dgm:pt modelId="{C9742165-2AEC-4A67-AA17-718E0E2E6854}" type="sibTrans" cxnId="{C11DD546-FD53-4887-9A5B-552FA3EEDE0F}">
      <dgm:prSet/>
      <dgm:spPr/>
      <dgm:t>
        <a:bodyPr/>
        <a:lstStyle/>
        <a:p>
          <a:endParaRPr lang="en-US"/>
        </a:p>
      </dgm:t>
    </dgm:pt>
    <dgm:pt modelId="{1B2EC066-B1E3-46E4-8F02-A3353E723345}">
      <dgm:prSet/>
      <dgm:spPr/>
      <dgm:t>
        <a:bodyPr/>
        <a:lstStyle/>
        <a:p>
          <a:r>
            <a:rPr lang="en-US"/>
            <a:t>¿Qué deseo has pedido para este nuevo año? </a:t>
          </a:r>
        </a:p>
      </dgm:t>
    </dgm:pt>
    <dgm:pt modelId="{B7715C79-6A8C-4CF5-8CBA-A9048A100C75}" type="parTrans" cxnId="{7BF26653-BFB2-4101-9D21-8668A714EB08}">
      <dgm:prSet/>
      <dgm:spPr/>
      <dgm:t>
        <a:bodyPr/>
        <a:lstStyle/>
        <a:p>
          <a:endParaRPr lang="en-US"/>
        </a:p>
      </dgm:t>
    </dgm:pt>
    <dgm:pt modelId="{E50B53C8-12A5-4EF9-900E-8DED3CF2F735}" type="sibTrans" cxnId="{7BF26653-BFB2-4101-9D21-8668A714EB08}">
      <dgm:prSet/>
      <dgm:spPr/>
      <dgm:t>
        <a:bodyPr/>
        <a:lstStyle/>
        <a:p>
          <a:endParaRPr lang="en-US"/>
        </a:p>
      </dgm:t>
    </dgm:pt>
    <dgm:pt modelId="{267D8047-6D45-44DD-AFC6-0C876AAB2186}">
      <dgm:prSet/>
      <dgm:spPr/>
      <dgm:t>
        <a:bodyPr/>
        <a:lstStyle/>
        <a:p>
          <a:r>
            <a:rPr lang="en-US"/>
            <a:t>Y </a:t>
          </a:r>
          <a:r>
            <a:rPr lang="en-US" b="0" i="0"/>
            <a:t>pídeles que hablen brevemente sobre ellos. </a:t>
          </a:r>
          <a:endParaRPr lang="en-US"/>
        </a:p>
      </dgm:t>
    </dgm:pt>
    <dgm:pt modelId="{A08559E6-23B6-44AA-ADB2-F16C5997CB67}" type="parTrans" cxnId="{703708B7-8B31-481C-88BC-3850B10C49BA}">
      <dgm:prSet/>
      <dgm:spPr/>
      <dgm:t>
        <a:bodyPr/>
        <a:lstStyle/>
        <a:p>
          <a:endParaRPr lang="en-US"/>
        </a:p>
      </dgm:t>
    </dgm:pt>
    <dgm:pt modelId="{FEF3BB09-6756-4563-A279-E411BC021B8B}" type="sibTrans" cxnId="{703708B7-8B31-481C-88BC-3850B10C49BA}">
      <dgm:prSet/>
      <dgm:spPr/>
      <dgm:t>
        <a:bodyPr/>
        <a:lstStyle/>
        <a:p>
          <a:endParaRPr lang="en-US"/>
        </a:p>
      </dgm:t>
    </dgm:pt>
    <dgm:pt modelId="{C1983415-D733-4056-BB97-D0B53C0D54C7}">
      <dgm:prSet/>
      <dgm:spPr/>
      <dgm:t>
        <a:bodyPr/>
        <a:lstStyle/>
        <a:p>
          <a:r>
            <a:rPr lang="en-US" b="0" i="0"/>
            <a:t>Esto fomenta la agilidad verbal y la capacidad de organizar pensamientos sobre la marcha.</a:t>
          </a:r>
          <a:endParaRPr lang="en-US"/>
        </a:p>
      </dgm:t>
    </dgm:pt>
    <dgm:pt modelId="{89ED1ADC-C81F-4F2C-AE93-CDA3E936C0D4}" type="parTrans" cxnId="{BED3B183-802A-41C0-A75D-C0307AADA5EC}">
      <dgm:prSet/>
      <dgm:spPr/>
      <dgm:t>
        <a:bodyPr/>
        <a:lstStyle/>
        <a:p>
          <a:endParaRPr lang="en-US"/>
        </a:p>
      </dgm:t>
    </dgm:pt>
    <dgm:pt modelId="{D148AEBB-0C3E-4FC0-8028-58E41BA77308}" type="sibTrans" cxnId="{BED3B183-802A-41C0-A75D-C0307AADA5EC}">
      <dgm:prSet/>
      <dgm:spPr/>
      <dgm:t>
        <a:bodyPr/>
        <a:lstStyle/>
        <a:p>
          <a:endParaRPr lang="en-US"/>
        </a:p>
      </dgm:t>
    </dgm:pt>
    <dgm:pt modelId="{EA4A963A-956C-4F01-AEE7-CFFEADC47BE0}" type="pres">
      <dgm:prSet presAssocID="{C1F1143F-E557-400D-AD0E-7EBBD805C5E0}" presName="linear" presStyleCnt="0">
        <dgm:presLayoutVars>
          <dgm:animLvl val="lvl"/>
          <dgm:resizeHandles val="exact"/>
        </dgm:presLayoutVars>
      </dgm:prSet>
      <dgm:spPr/>
    </dgm:pt>
    <dgm:pt modelId="{B79AF268-7522-4205-96A3-715A36579E3B}" type="pres">
      <dgm:prSet presAssocID="{9103242E-450A-4C69-965C-99EDB1A6F993}" presName="parentText" presStyleLbl="node1" presStyleIdx="0" presStyleCnt="6">
        <dgm:presLayoutVars>
          <dgm:chMax val="0"/>
          <dgm:bulletEnabled val="1"/>
        </dgm:presLayoutVars>
      </dgm:prSet>
      <dgm:spPr/>
    </dgm:pt>
    <dgm:pt modelId="{750B8576-6908-4598-AB83-9C199AF41012}" type="pres">
      <dgm:prSet presAssocID="{6D95C1DA-DAC3-479B-93D4-3AC02EA863FC}" presName="spacer" presStyleCnt="0"/>
      <dgm:spPr/>
    </dgm:pt>
    <dgm:pt modelId="{BB2CD828-9BA9-4A89-B64C-493AE16058AD}" type="pres">
      <dgm:prSet presAssocID="{0145E39C-FF63-4950-966B-BBD0AC7FB7B2}" presName="parentText" presStyleLbl="node1" presStyleIdx="1" presStyleCnt="6">
        <dgm:presLayoutVars>
          <dgm:chMax val="0"/>
          <dgm:bulletEnabled val="1"/>
        </dgm:presLayoutVars>
      </dgm:prSet>
      <dgm:spPr/>
    </dgm:pt>
    <dgm:pt modelId="{A07611FF-DBDF-43CD-9A0E-2983259A2255}" type="pres">
      <dgm:prSet presAssocID="{9346400C-1094-4D88-9CBD-00E6028BC257}" presName="spacer" presStyleCnt="0"/>
      <dgm:spPr/>
    </dgm:pt>
    <dgm:pt modelId="{81BD170D-24D1-436E-B42F-1A7BC96B58A6}" type="pres">
      <dgm:prSet presAssocID="{E335F0B8-91AB-403E-9A20-C5BDA7C37C72}" presName="parentText" presStyleLbl="node1" presStyleIdx="2" presStyleCnt="6">
        <dgm:presLayoutVars>
          <dgm:chMax val="0"/>
          <dgm:bulletEnabled val="1"/>
        </dgm:presLayoutVars>
      </dgm:prSet>
      <dgm:spPr/>
    </dgm:pt>
    <dgm:pt modelId="{90A0E1D9-621C-4F4B-B45D-69F4CB17A87C}" type="pres">
      <dgm:prSet presAssocID="{C9742165-2AEC-4A67-AA17-718E0E2E6854}" presName="spacer" presStyleCnt="0"/>
      <dgm:spPr/>
    </dgm:pt>
    <dgm:pt modelId="{834FF197-BE88-449D-B524-6C711E20FCA2}" type="pres">
      <dgm:prSet presAssocID="{1B2EC066-B1E3-46E4-8F02-A3353E723345}" presName="parentText" presStyleLbl="node1" presStyleIdx="3" presStyleCnt="6">
        <dgm:presLayoutVars>
          <dgm:chMax val="0"/>
          <dgm:bulletEnabled val="1"/>
        </dgm:presLayoutVars>
      </dgm:prSet>
      <dgm:spPr/>
    </dgm:pt>
    <dgm:pt modelId="{8CD94232-6A75-4CCB-978D-9D026BA76A7B}" type="pres">
      <dgm:prSet presAssocID="{E50B53C8-12A5-4EF9-900E-8DED3CF2F735}" presName="spacer" presStyleCnt="0"/>
      <dgm:spPr/>
    </dgm:pt>
    <dgm:pt modelId="{BC818EBC-AA2B-4F61-BFAE-B2B0446082B7}" type="pres">
      <dgm:prSet presAssocID="{267D8047-6D45-44DD-AFC6-0C876AAB2186}" presName="parentText" presStyleLbl="node1" presStyleIdx="4" presStyleCnt="6">
        <dgm:presLayoutVars>
          <dgm:chMax val="0"/>
          <dgm:bulletEnabled val="1"/>
        </dgm:presLayoutVars>
      </dgm:prSet>
      <dgm:spPr/>
    </dgm:pt>
    <dgm:pt modelId="{39527589-4BC4-44A6-858E-09534C20DC88}" type="pres">
      <dgm:prSet presAssocID="{FEF3BB09-6756-4563-A279-E411BC021B8B}" presName="spacer" presStyleCnt="0"/>
      <dgm:spPr/>
    </dgm:pt>
    <dgm:pt modelId="{0CCE39F7-2DCD-4529-B2F7-C03D492F8CA2}" type="pres">
      <dgm:prSet presAssocID="{C1983415-D733-4056-BB97-D0B53C0D54C7}" presName="parentText" presStyleLbl="node1" presStyleIdx="5" presStyleCnt="6">
        <dgm:presLayoutVars>
          <dgm:chMax val="0"/>
          <dgm:bulletEnabled val="1"/>
        </dgm:presLayoutVars>
      </dgm:prSet>
      <dgm:spPr/>
    </dgm:pt>
  </dgm:ptLst>
  <dgm:cxnLst>
    <dgm:cxn modelId="{370B4408-8F40-4A10-896C-5C396F0B9EC8}" srcId="{C1F1143F-E557-400D-AD0E-7EBBD805C5E0}" destId="{0145E39C-FF63-4950-966B-BBD0AC7FB7B2}" srcOrd="1" destOrd="0" parTransId="{C6F788CA-E78A-481B-8ED4-558229EBD998}" sibTransId="{9346400C-1094-4D88-9CBD-00E6028BC257}"/>
    <dgm:cxn modelId="{CE97C81C-F39D-454B-8C76-2F66FD7CD5BF}" type="presOf" srcId="{9103242E-450A-4C69-965C-99EDB1A6F993}" destId="{B79AF268-7522-4205-96A3-715A36579E3B}" srcOrd="0" destOrd="0" presId="urn:microsoft.com/office/officeart/2005/8/layout/vList2"/>
    <dgm:cxn modelId="{0A32D123-E8A8-49DE-9062-7862DDDC6E90}" srcId="{C1F1143F-E557-400D-AD0E-7EBBD805C5E0}" destId="{9103242E-450A-4C69-965C-99EDB1A6F993}" srcOrd="0" destOrd="0" parTransId="{F6C05C8C-39DB-40AD-873B-186F705EA604}" sibTransId="{6D95C1DA-DAC3-479B-93D4-3AC02EA863FC}"/>
    <dgm:cxn modelId="{C11DD546-FD53-4887-9A5B-552FA3EEDE0F}" srcId="{C1F1143F-E557-400D-AD0E-7EBBD805C5E0}" destId="{E335F0B8-91AB-403E-9A20-C5BDA7C37C72}" srcOrd="2" destOrd="0" parTransId="{32309260-2681-4FA0-85D0-9FB2D415EF8A}" sibTransId="{C9742165-2AEC-4A67-AA17-718E0E2E6854}"/>
    <dgm:cxn modelId="{EC39DD51-D4A5-4825-B79A-9E685F87B4FB}" type="presOf" srcId="{C1983415-D733-4056-BB97-D0B53C0D54C7}" destId="{0CCE39F7-2DCD-4529-B2F7-C03D492F8CA2}" srcOrd="0" destOrd="0" presId="urn:microsoft.com/office/officeart/2005/8/layout/vList2"/>
    <dgm:cxn modelId="{7BF26653-BFB2-4101-9D21-8668A714EB08}" srcId="{C1F1143F-E557-400D-AD0E-7EBBD805C5E0}" destId="{1B2EC066-B1E3-46E4-8F02-A3353E723345}" srcOrd="3" destOrd="0" parTransId="{B7715C79-6A8C-4CF5-8CBA-A9048A100C75}" sibTransId="{E50B53C8-12A5-4EF9-900E-8DED3CF2F735}"/>
    <dgm:cxn modelId="{E2526555-1121-4754-9F5D-6CFD91734FA8}" type="presOf" srcId="{267D8047-6D45-44DD-AFC6-0C876AAB2186}" destId="{BC818EBC-AA2B-4F61-BFAE-B2B0446082B7}" srcOrd="0" destOrd="0" presId="urn:microsoft.com/office/officeart/2005/8/layout/vList2"/>
    <dgm:cxn modelId="{1E1C5156-B113-4BBB-89AE-63FF78FDADFD}" type="presOf" srcId="{C1F1143F-E557-400D-AD0E-7EBBD805C5E0}" destId="{EA4A963A-956C-4F01-AEE7-CFFEADC47BE0}" srcOrd="0" destOrd="0" presId="urn:microsoft.com/office/officeart/2005/8/layout/vList2"/>
    <dgm:cxn modelId="{BED3B183-802A-41C0-A75D-C0307AADA5EC}" srcId="{C1F1143F-E557-400D-AD0E-7EBBD805C5E0}" destId="{C1983415-D733-4056-BB97-D0B53C0D54C7}" srcOrd="5" destOrd="0" parTransId="{89ED1ADC-C81F-4F2C-AE93-CDA3E936C0D4}" sibTransId="{D148AEBB-0C3E-4FC0-8028-58E41BA77308}"/>
    <dgm:cxn modelId="{552ED78D-9188-488D-B60C-928E102E761A}" type="presOf" srcId="{1B2EC066-B1E3-46E4-8F02-A3353E723345}" destId="{834FF197-BE88-449D-B524-6C711E20FCA2}" srcOrd="0" destOrd="0" presId="urn:microsoft.com/office/officeart/2005/8/layout/vList2"/>
    <dgm:cxn modelId="{DFEF8EA8-62AA-4756-95AE-D7B6F61C1645}" type="presOf" srcId="{0145E39C-FF63-4950-966B-BBD0AC7FB7B2}" destId="{BB2CD828-9BA9-4A89-B64C-493AE16058AD}" srcOrd="0" destOrd="0" presId="urn:microsoft.com/office/officeart/2005/8/layout/vList2"/>
    <dgm:cxn modelId="{703708B7-8B31-481C-88BC-3850B10C49BA}" srcId="{C1F1143F-E557-400D-AD0E-7EBBD805C5E0}" destId="{267D8047-6D45-44DD-AFC6-0C876AAB2186}" srcOrd="4" destOrd="0" parTransId="{A08559E6-23B6-44AA-ADB2-F16C5997CB67}" sibTransId="{FEF3BB09-6756-4563-A279-E411BC021B8B}"/>
    <dgm:cxn modelId="{291B4CEA-7DA5-4489-AC2E-FADCE7C5940C}" type="presOf" srcId="{E335F0B8-91AB-403E-9A20-C5BDA7C37C72}" destId="{81BD170D-24D1-436E-B42F-1A7BC96B58A6}" srcOrd="0" destOrd="0" presId="urn:microsoft.com/office/officeart/2005/8/layout/vList2"/>
    <dgm:cxn modelId="{CEAAFAE8-9506-4F0D-B5FB-C2D632D41303}" type="presParOf" srcId="{EA4A963A-956C-4F01-AEE7-CFFEADC47BE0}" destId="{B79AF268-7522-4205-96A3-715A36579E3B}" srcOrd="0" destOrd="0" presId="urn:microsoft.com/office/officeart/2005/8/layout/vList2"/>
    <dgm:cxn modelId="{FE2F4A4D-6D9F-4B37-8EA3-3585BA68BE26}" type="presParOf" srcId="{EA4A963A-956C-4F01-AEE7-CFFEADC47BE0}" destId="{750B8576-6908-4598-AB83-9C199AF41012}" srcOrd="1" destOrd="0" presId="urn:microsoft.com/office/officeart/2005/8/layout/vList2"/>
    <dgm:cxn modelId="{A0997862-1354-43B2-AC0E-6FB03BA829F9}" type="presParOf" srcId="{EA4A963A-956C-4F01-AEE7-CFFEADC47BE0}" destId="{BB2CD828-9BA9-4A89-B64C-493AE16058AD}" srcOrd="2" destOrd="0" presId="urn:microsoft.com/office/officeart/2005/8/layout/vList2"/>
    <dgm:cxn modelId="{EE2AE096-C735-40E9-80AC-7265840C25FA}" type="presParOf" srcId="{EA4A963A-956C-4F01-AEE7-CFFEADC47BE0}" destId="{A07611FF-DBDF-43CD-9A0E-2983259A2255}" srcOrd="3" destOrd="0" presId="urn:microsoft.com/office/officeart/2005/8/layout/vList2"/>
    <dgm:cxn modelId="{22FCE608-835B-406E-B39A-585A8A97E86F}" type="presParOf" srcId="{EA4A963A-956C-4F01-AEE7-CFFEADC47BE0}" destId="{81BD170D-24D1-436E-B42F-1A7BC96B58A6}" srcOrd="4" destOrd="0" presId="urn:microsoft.com/office/officeart/2005/8/layout/vList2"/>
    <dgm:cxn modelId="{E09F880A-B95B-4DDF-9B5D-E3B5F5889F54}" type="presParOf" srcId="{EA4A963A-956C-4F01-AEE7-CFFEADC47BE0}" destId="{90A0E1D9-621C-4F4B-B45D-69F4CB17A87C}" srcOrd="5" destOrd="0" presId="urn:microsoft.com/office/officeart/2005/8/layout/vList2"/>
    <dgm:cxn modelId="{F5715C35-47EB-4946-8F03-28426934FE96}" type="presParOf" srcId="{EA4A963A-956C-4F01-AEE7-CFFEADC47BE0}" destId="{834FF197-BE88-449D-B524-6C711E20FCA2}" srcOrd="6" destOrd="0" presId="urn:microsoft.com/office/officeart/2005/8/layout/vList2"/>
    <dgm:cxn modelId="{9B0B92F0-31F5-4507-BA97-A384D52AF146}" type="presParOf" srcId="{EA4A963A-956C-4F01-AEE7-CFFEADC47BE0}" destId="{8CD94232-6A75-4CCB-978D-9D026BA76A7B}" srcOrd="7" destOrd="0" presId="urn:microsoft.com/office/officeart/2005/8/layout/vList2"/>
    <dgm:cxn modelId="{988E0078-642A-4766-90B3-D171C23BD808}" type="presParOf" srcId="{EA4A963A-956C-4F01-AEE7-CFFEADC47BE0}" destId="{BC818EBC-AA2B-4F61-BFAE-B2B0446082B7}" srcOrd="8" destOrd="0" presId="urn:microsoft.com/office/officeart/2005/8/layout/vList2"/>
    <dgm:cxn modelId="{A9148B2C-E5EB-4AF3-BDC7-4039504BEBA4}" type="presParOf" srcId="{EA4A963A-956C-4F01-AEE7-CFFEADC47BE0}" destId="{39527589-4BC4-44A6-858E-09534C20DC88}" srcOrd="9" destOrd="0" presId="urn:microsoft.com/office/officeart/2005/8/layout/vList2"/>
    <dgm:cxn modelId="{674677AF-2E46-41A2-B6FC-2BD59FF08F8D}" type="presParOf" srcId="{EA4A963A-956C-4F01-AEE7-CFFEADC47BE0}" destId="{0CCE39F7-2DCD-4529-B2F7-C03D492F8CA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9CA52A-1BA2-4A1D-957E-B076AB4A4CB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05599FE-AF36-4FEC-B0F2-4EE453E64EC3}">
      <dgm:prSet/>
      <dgm:spPr/>
      <dgm:t>
        <a:bodyPr/>
        <a:lstStyle/>
        <a:p>
          <a:pPr>
            <a:lnSpc>
              <a:spcPct val="100000"/>
            </a:lnSpc>
          </a:pPr>
          <a:r>
            <a:rPr lang="en-US" b="1" i="0"/>
            <a:t>. Dramatización de Cuentos/ canciones cortas y repetitivas</a:t>
          </a:r>
        </a:p>
        <a:p>
          <a:pPr>
            <a:lnSpc>
              <a:spcPct val="100000"/>
            </a:lnSpc>
          </a:pPr>
          <a:r>
            <a:rPr lang="en-US" b="1" i="0"/>
            <a:t>Los niñ@s representan escenas de cuentos cortitos, utilizando algunas expresiones, o simplemente palabras del vocabulario de ese día, del idioma extranjero.</a:t>
          </a:r>
        </a:p>
        <a:p>
          <a:pPr>
            <a:lnSpc>
              <a:spcPct val="100000"/>
            </a:lnSpc>
          </a:pPr>
          <a:r>
            <a:rPr lang="en-US" b="1" i="0"/>
            <a:t>Canciones: con gestos, dinámicas, etc…</a:t>
          </a:r>
        </a:p>
        <a:p>
          <a:endParaRPr lang="en-US" b="1" i="0"/>
        </a:p>
      </dgm:t>
    </dgm:pt>
    <dgm:pt modelId="{E26A4A55-91F8-4B46-BD15-2E7CDA02E140}" type="parTrans" cxnId="{9F7C4B80-EA42-4E51-90B9-468CB6EEC0DA}">
      <dgm:prSet/>
      <dgm:spPr/>
      <dgm:t>
        <a:bodyPr/>
        <a:lstStyle/>
        <a:p>
          <a:endParaRPr lang="en-US"/>
        </a:p>
      </dgm:t>
    </dgm:pt>
    <dgm:pt modelId="{5D81C8B3-1A5B-4024-A004-E4F978444F63}" type="sibTrans" cxnId="{9F7C4B80-EA42-4E51-90B9-468CB6EEC0DA}">
      <dgm:prSet/>
      <dgm:spPr/>
      <dgm:t>
        <a:bodyPr/>
        <a:lstStyle/>
        <a:p>
          <a:endParaRPr lang="en-US"/>
        </a:p>
      </dgm:t>
    </dgm:pt>
    <dgm:pt modelId="{9D6AF8AD-3200-44A8-8931-B8104B25A308}">
      <dgm:prSet/>
      <dgm:spPr/>
      <dgm:t>
        <a:bodyPr/>
        <a:lstStyle/>
        <a:p>
          <a:pPr>
            <a:lnSpc>
              <a:spcPct val="100000"/>
            </a:lnSpc>
          </a:pPr>
          <a:r>
            <a:rPr lang="en-US" b="1" i="0"/>
            <a:t>. Juegos de Palabras</a:t>
          </a:r>
        </a:p>
        <a:p>
          <a:pPr>
            <a:lnSpc>
              <a:spcPct val="100000"/>
            </a:lnSpc>
          </a:pPr>
          <a:br>
            <a:rPr lang="en-US" b="1"/>
          </a:br>
          <a:r>
            <a:rPr lang="en-US" b="1" i="0"/>
            <a:t>Utilizar juegos como crucigramas o sopa de letras con vocabulario en el idioma extranjero para hacer el aprendizaje más interactivo.</a:t>
          </a:r>
        </a:p>
        <a:p>
          <a:endParaRPr lang="en-US"/>
        </a:p>
      </dgm:t>
    </dgm:pt>
    <dgm:pt modelId="{94772942-FAB2-4C9F-9471-3DF5A36E2F24}" type="parTrans" cxnId="{36E3B194-4792-46BF-824B-338796940FED}">
      <dgm:prSet/>
      <dgm:spPr/>
      <dgm:t>
        <a:bodyPr/>
        <a:lstStyle/>
        <a:p>
          <a:endParaRPr lang="en-US"/>
        </a:p>
      </dgm:t>
    </dgm:pt>
    <dgm:pt modelId="{CC105762-B684-481C-B507-26ECF3F77B26}" type="sibTrans" cxnId="{36E3B194-4792-46BF-824B-338796940FED}">
      <dgm:prSet/>
      <dgm:spPr/>
      <dgm:t>
        <a:bodyPr/>
        <a:lstStyle/>
        <a:p>
          <a:endParaRPr lang="en-US"/>
        </a:p>
      </dgm:t>
    </dgm:pt>
    <dgm:pt modelId="{AB72AA20-C199-46ED-BA47-2FC3FB200657}">
      <dgm:prSet/>
      <dgm:spPr/>
      <dgm:t>
        <a:bodyPr/>
        <a:lstStyle/>
        <a:p>
          <a:pPr>
            <a:lnSpc>
              <a:spcPct val="100000"/>
            </a:lnSpc>
          </a:pPr>
          <a:r>
            <a:rPr lang="en-US" b="1" i="0"/>
            <a:t>.  Y sin darnos cuenta aplicaremos las competencias de comprensión, expresión y mediación.</a:t>
          </a:r>
          <a:br>
            <a:rPr lang="en-US" b="1"/>
          </a:br>
          <a:endParaRPr lang="en-US"/>
        </a:p>
      </dgm:t>
    </dgm:pt>
    <dgm:pt modelId="{ECCEBDD7-AA58-4BA4-80B1-55349DA41E16}" type="parTrans" cxnId="{A64E251C-D3E5-4F70-AA7E-5290D07AD0B0}">
      <dgm:prSet/>
      <dgm:spPr/>
      <dgm:t>
        <a:bodyPr/>
        <a:lstStyle/>
        <a:p>
          <a:endParaRPr lang="en-US"/>
        </a:p>
      </dgm:t>
    </dgm:pt>
    <dgm:pt modelId="{3D75E8F9-0EF9-41C5-AE08-D13584F762DF}" type="sibTrans" cxnId="{A64E251C-D3E5-4F70-AA7E-5290D07AD0B0}">
      <dgm:prSet/>
      <dgm:spPr/>
      <dgm:t>
        <a:bodyPr/>
        <a:lstStyle/>
        <a:p>
          <a:endParaRPr lang="en-US"/>
        </a:p>
      </dgm:t>
    </dgm:pt>
    <dgm:pt modelId="{47C87068-1F3F-4172-8C9A-2773E8F81880}" type="pres">
      <dgm:prSet presAssocID="{A09CA52A-1BA2-4A1D-957E-B076AB4A4CB1}" presName="root" presStyleCnt="0">
        <dgm:presLayoutVars>
          <dgm:dir/>
          <dgm:resizeHandles val="exact"/>
        </dgm:presLayoutVars>
      </dgm:prSet>
      <dgm:spPr/>
    </dgm:pt>
    <dgm:pt modelId="{7DD43CD7-32CC-4EBA-A1B7-521BE9AB6052}" type="pres">
      <dgm:prSet presAssocID="{605599FE-AF36-4FEC-B0F2-4EE453E64EC3}" presName="compNode" presStyleCnt="0"/>
      <dgm:spPr/>
    </dgm:pt>
    <dgm:pt modelId="{6387035F-7F95-42D2-9074-6701CEAB72B6}" type="pres">
      <dgm:prSet presAssocID="{605599FE-AF36-4FEC-B0F2-4EE453E64EC3}" presName="bgRect" presStyleLbl="bgShp" presStyleIdx="0" presStyleCnt="3"/>
      <dgm:spPr/>
    </dgm:pt>
    <dgm:pt modelId="{336B6E7B-0FA1-4920-BDEB-9AE47508312B}" type="pres">
      <dgm:prSet presAssocID="{605599FE-AF36-4FEC-B0F2-4EE453E64EC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eble clef"/>
        </a:ext>
      </dgm:extLst>
    </dgm:pt>
    <dgm:pt modelId="{CCE6825B-B613-49A8-A705-C0278067A111}" type="pres">
      <dgm:prSet presAssocID="{605599FE-AF36-4FEC-B0F2-4EE453E64EC3}" presName="spaceRect" presStyleCnt="0"/>
      <dgm:spPr/>
    </dgm:pt>
    <dgm:pt modelId="{91C40915-0457-401D-A02F-CA589B887597}" type="pres">
      <dgm:prSet presAssocID="{605599FE-AF36-4FEC-B0F2-4EE453E64EC3}" presName="parTx" presStyleLbl="revTx" presStyleIdx="0" presStyleCnt="3">
        <dgm:presLayoutVars>
          <dgm:chMax val="0"/>
          <dgm:chPref val="0"/>
        </dgm:presLayoutVars>
      </dgm:prSet>
      <dgm:spPr/>
    </dgm:pt>
    <dgm:pt modelId="{5E44ACD7-1F36-45D4-AA65-D848BF7C9295}" type="pres">
      <dgm:prSet presAssocID="{5D81C8B3-1A5B-4024-A004-E4F978444F63}" presName="sibTrans" presStyleCnt="0"/>
      <dgm:spPr/>
    </dgm:pt>
    <dgm:pt modelId="{7110BB2C-E0E7-4EF5-AD84-8D02585DF388}" type="pres">
      <dgm:prSet presAssocID="{9D6AF8AD-3200-44A8-8931-B8104B25A308}" presName="compNode" presStyleCnt="0"/>
      <dgm:spPr/>
    </dgm:pt>
    <dgm:pt modelId="{25F55AD4-04B7-4899-BAB3-84F4319789C7}" type="pres">
      <dgm:prSet presAssocID="{9D6AF8AD-3200-44A8-8931-B8104B25A308}" presName="bgRect" presStyleLbl="bgShp" presStyleIdx="1" presStyleCnt="3"/>
      <dgm:spPr/>
    </dgm:pt>
    <dgm:pt modelId="{CA4BD6FC-9F5A-49AD-92F5-04C52FAAD16E}" type="pres">
      <dgm:prSet presAssocID="{9D6AF8AD-3200-44A8-8931-B8104B25A30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ations"/>
        </a:ext>
      </dgm:extLst>
    </dgm:pt>
    <dgm:pt modelId="{33987FAD-EAC3-4E93-A914-441FB73CA46C}" type="pres">
      <dgm:prSet presAssocID="{9D6AF8AD-3200-44A8-8931-B8104B25A308}" presName="spaceRect" presStyleCnt="0"/>
      <dgm:spPr/>
    </dgm:pt>
    <dgm:pt modelId="{EEDCE3CB-49E8-4B37-8BE4-F8DC008A4B6A}" type="pres">
      <dgm:prSet presAssocID="{9D6AF8AD-3200-44A8-8931-B8104B25A308}" presName="parTx" presStyleLbl="revTx" presStyleIdx="1" presStyleCnt="3">
        <dgm:presLayoutVars>
          <dgm:chMax val="0"/>
          <dgm:chPref val="0"/>
        </dgm:presLayoutVars>
      </dgm:prSet>
      <dgm:spPr/>
    </dgm:pt>
    <dgm:pt modelId="{19AA3466-C1C5-4E0A-820E-5CE5E1F1A8CE}" type="pres">
      <dgm:prSet presAssocID="{CC105762-B684-481C-B507-26ECF3F77B26}" presName="sibTrans" presStyleCnt="0"/>
      <dgm:spPr/>
    </dgm:pt>
    <dgm:pt modelId="{2117E87A-7A0E-4893-B4B2-8F102FDF2877}" type="pres">
      <dgm:prSet presAssocID="{AB72AA20-C199-46ED-BA47-2FC3FB200657}" presName="compNode" presStyleCnt="0"/>
      <dgm:spPr/>
    </dgm:pt>
    <dgm:pt modelId="{DDD386D7-AE6F-4D2C-8985-67878982A885}" type="pres">
      <dgm:prSet presAssocID="{AB72AA20-C199-46ED-BA47-2FC3FB200657}" presName="bgRect" presStyleLbl="bgShp" presStyleIdx="2" presStyleCnt="3"/>
      <dgm:spPr/>
    </dgm:pt>
    <dgm:pt modelId="{124361F4-51A1-475B-9AFD-D4EFABF59892}" type="pres">
      <dgm:prSet presAssocID="{AB72AA20-C199-46ED-BA47-2FC3FB20065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usic Notes"/>
        </a:ext>
      </dgm:extLst>
    </dgm:pt>
    <dgm:pt modelId="{F9FA8698-E1E0-43BE-9BD9-9B7CE74C6E3B}" type="pres">
      <dgm:prSet presAssocID="{AB72AA20-C199-46ED-BA47-2FC3FB200657}" presName="spaceRect" presStyleCnt="0"/>
      <dgm:spPr/>
    </dgm:pt>
    <dgm:pt modelId="{5F7A5892-D561-43AB-BEFD-81B55DE7AE3C}" type="pres">
      <dgm:prSet presAssocID="{AB72AA20-C199-46ED-BA47-2FC3FB200657}" presName="parTx" presStyleLbl="revTx" presStyleIdx="2" presStyleCnt="3">
        <dgm:presLayoutVars>
          <dgm:chMax val="0"/>
          <dgm:chPref val="0"/>
        </dgm:presLayoutVars>
      </dgm:prSet>
      <dgm:spPr/>
    </dgm:pt>
  </dgm:ptLst>
  <dgm:cxnLst>
    <dgm:cxn modelId="{D406D00C-643E-4073-B67F-CBE8F890CB9E}" type="presOf" srcId="{605599FE-AF36-4FEC-B0F2-4EE453E64EC3}" destId="{91C40915-0457-401D-A02F-CA589B887597}" srcOrd="0" destOrd="0" presId="urn:microsoft.com/office/officeart/2018/2/layout/IconVerticalSolidList"/>
    <dgm:cxn modelId="{A64E251C-D3E5-4F70-AA7E-5290D07AD0B0}" srcId="{A09CA52A-1BA2-4A1D-957E-B076AB4A4CB1}" destId="{AB72AA20-C199-46ED-BA47-2FC3FB200657}" srcOrd="2" destOrd="0" parTransId="{ECCEBDD7-AA58-4BA4-80B1-55349DA41E16}" sibTransId="{3D75E8F9-0EF9-41C5-AE08-D13584F762DF}"/>
    <dgm:cxn modelId="{33F7AB4B-9B01-4E48-9823-86B6A541646B}" type="presOf" srcId="{9D6AF8AD-3200-44A8-8931-B8104B25A308}" destId="{EEDCE3CB-49E8-4B37-8BE4-F8DC008A4B6A}" srcOrd="0" destOrd="0" presId="urn:microsoft.com/office/officeart/2018/2/layout/IconVerticalSolidList"/>
    <dgm:cxn modelId="{F0BB3877-3DE3-4294-8E26-B1B02A22E0BF}" type="presOf" srcId="{AB72AA20-C199-46ED-BA47-2FC3FB200657}" destId="{5F7A5892-D561-43AB-BEFD-81B55DE7AE3C}" srcOrd="0" destOrd="0" presId="urn:microsoft.com/office/officeart/2018/2/layout/IconVerticalSolidList"/>
    <dgm:cxn modelId="{9F7C4B80-EA42-4E51-90B9-468CB6EEC0DA}" srcId="{A09CA52A-1BA2-4A1D-957E-B076AB4A4CB1}" destId="{605599FE-AF36-4FEC-B0F2-4EE453E64EC3}" srcOrd="0" destOrd="0" parTransId="{E26A4A55-91F8-4B46-BD15-2E7CDA02E140}" sibTransId="{5D81C8B3-1A5B-4024-A004-E4F978444F63}"/>
    <dgm:cxn modelId="{36E3B194-4792-46BF-824B-338796940FED}" srcId="{A09CA52A-1BA2-4A1D-957E-B076AB4A4CB1}" destId="{9D6AF8AD-3200-44A8-8931-B8104B25A308}" srcOrd="1" destOrd="0" parTransId="{94772942-FAB2-4C9F-9471-3DF5A36E2F24}" sibTransId="{CC105762-B684-481C-B507-26ECF3F77B26}"/>
    <dgm:cxn modelId="{06B2AEDF-C8E4-4918-8C07-7CBAC3155F86}" type="presOf" srcId="{A09CA52A-1BA2-4A1D-957E-B076AB4A4CB1}" destId="{47C87068-1F3F-4172-8C9A-2773E8F81880}" srcOrd="0" destOrd="0" presId="urn:microsoft.com/office/officeart/2018/2/layout/IconVerticalSolidList"/>
    <dgm:cxn modelId="{426D27A0-9FB2-47C8-A4A9-BDE5193AF382}" type="presParOf" srcId="{47C87068-1F3F-4172-8C9A-2773E8F81880}" destId="{7DD43CD7-32CC-4EBA-A1B7-521BE9AB6052}" srcOrd="0" destOrd="0" presId="urn:microsoft.com/office/officeart/2018/2/layout/IconVerticalSolidList"/>
    <dgm:cxn modelId="{3C23E781-BB57-43D8-BDF9-97F5281749CD}" type="presParOf" srcId="{7DD43CD7-32CC-4EBA-A1B7-521BE9AB6052}" destId="{6387035F-7F95-42D2-9074-6701CEAB72B6}" srcOrd="0" destOrd="0" presId="urn:microsoft.com/office/officeart/2018/2/layout/IconVerticalSolidList"/>
    <dgm:cxn modelId="{3341A4A7-EF4E-4E9E-A23D-6D8345AE0F48}" type="presParOf" srcId="{7DD43CD7-32CC-4EBA-A1B7-521BE9AB6052}" destId="{336B6E7B-0FA1-4920-BDEB-9AE47508312B}" srcOrd="1" destOrd="0" presId="urn:microsoft.com/office/officeart/2018/2/layout/IconVerticalSolidList"/>
    <dgm:cxn modelId="{1EF2D5A7-BEF8-423F-A0D8-354C058F5C58}" type="presParOf" srcId="{7DD43CD7-32CC-4EBA-A1B7-521BE9AB6052}" destId="{CCE6825B-B613-49A8-A705-C0278067A111}" srcOrd="2" destOrd="0" presId="urn:microsoft.com/office/officeart/2018/2/layout/IconVerticalSolidList"/>
    <dgm:cxn modelId="{524D5A2C-AD9A-4CA5-8290-FE61EBEC0C59}" type="presParOf" srcId="{7DD43CD7-32CC-4EBA-A1B7-521BE9AB6052}" destId="{91C40915-0457-401D-A02F-CA589B887597}" srcOrd="3" destOrd="0" presId="urn:microsoft.com/office/officeart/2018/2/layout/IconVerticalSolidList"/>
    <dgm:cxn modelId="{E114B703-BCBD-4654-A85B-D8F07344AB11}" type="presParOf" srcId="{47C87068-1F3F-4172-8C9A-2773E8F81880}" destId="{5E44ACD7-1F36-45D4-AA65-D848BF7C9295}" srcOrd="1" destOrd="0" presId="urn:microsoft.com/office/officeart/2018/2/layout/IconVerticalSolidList"/>
    <dgm:cxn modelId="{9CB2568D-1E30-495E-B93C-4C4F2F29924B}" type="presParOf" srcId="{47C87068-1F3F-4172-8C9A-2773E8F81880}" destId="{7110BB2C-E0E7-4EF5-AD84-8D02585DF388}" srcOrd="2" destOrd="0" presId="urn:microsoft.com/office/officeart/2018/2/layout/IconVerticalSolidList"/>
    <dgm:cxn modelId="{16E5F3EA-E5E7-492A-B25C-31E954519ED5}" type="presParOf" srcId="{7110BB2C-E0E7-4EF5-AD84-8D02585DF388}" destId="{25F55AD4-04B7-4899-BAB3-84F4319789C7}" srcOrd="0" destOrd="0" presId="urn:microsoft.com/office/officeart/2018/2/layout/IconVerticalSolidList"/>
    <dgm:cxn modelId="{54C93EEE-01BE-4959-B6C9-4027A2A644A8}" type="presParOf" srcId="{7110BB2C-E0E7-4EF5-AD84-8D02585DF388}" destId="{CA4BD6FC-9F5A-49AD-92F5-04C52FAAD16E}" srcOrd="1" destOrd="0" presId="urn:microsoft.com/office/officeart/2018/2/layout/IconVerticalSolidList"/>
    <dgm:cxn modelId="{9CD66DA7-B28D-40C2-918B-4AB3BF6A2FDF}" type="presParOf" srcId="{7110BB2C-E0E7-4EF5-AD84-8D02585DF388}" destId="{33987FAD-EAC3-4E93-A914-441FB73CA46C}" srcOrd="2" destOrd="0" presId="urn:microsoft.com/office/officeart/2018/2/layout/IconVerticalSolidList"/>
    <dgm:cxn modelId="{1D157197-2379-4241-9512-BED2D286CD94}" type="presParOf" srcId="{7110BB2C-E0E7-4EF5-AD84-8D02585DF388}" destId="{EEDCE3CB-49E8-4B37-8BE4-F8DC008A4B6A}" srcOrd="3" destOrd="0" presId="urn:microsoft.com/office/officeart/2018/2/layout/IconVerticalSolidList"/>
    <dgm:cxn modelId="{3E2A4686-4618-4F36-B661-363E23558F54}" type="presParOf" srcId="{47C87068-1F3F-4172-8C9A-2773E8F81880}" destId="{19AA3466-C1C5-4E0A-820E-5CE5E1F1A8CE}" srcOrd="3" destOrd="0" presId="urn:microsoft.com/office/officeart/2018/2/layout/IconVerticalSolidList"/>
    <dgm:cxn modelId="{A02EFD80-3FDE-4E57-BF0D-6616F5E1D7E9}" type="presParOf" srcId="{47C87068-1F3F-4172-8C9A-2773E8F81880}" destId="{2117E87A-7A0E-4893-B4B2-8F102FDF2877}" srcOrd="4" destOrd="0" presId="urn:microsoft.com/office/officeart/2018/2/layout/IconVerticalSolidList"/>
    <dgm:cxn modelId="{64494F92-0D9B-4FBB-88B2-A3BF1A6EEB6D}" type="presParOf" srcId="{2117E87A-7A0E-4893-B4B2-8F102FDF2877}" destId="{DDD386D7-AE6F-4D2C-8985-67878982A885}" srcOrd="0" destOrd="0" presId="urn:microsoft.com/office/officeart/2018/2/layout/IconVerticalSolidList"/>
    <dgm:cxn modelId="{B9325D11-DE99-4CB0-865A-564B16ECC202}" type="presParOf" srcId="{2117E87A-7A0E-4893-B4B2-8F102FDF2877}" destId="{124361F4-51A1-475B-9AFD-D4EFABF59892}" srcOrd="1" destOrd="0" presId="urn:microsoft.com/office/officeart/2018/2/layout/IconVerticalSolidList"/>
    <dgm:cxn modelId="{D74A3E24-ECC3-4B32-9854-BE178DEB349F}" type="presParOf" srcId="{2117E87A-7A0E-4893-B4B2-8F102FDF2877}" destId="{F9FA8698-E1E0-43BE-9BD9-9B7CE74C6E3B}" srcOrd="2" destOrd="0" presId="urn:microsoft.com/office/officeart/2018/2/layout/IconVerticalSolidList"/>
    <dgm:cxn modelId="{52E2F19E-D9A7-4264-B5C7-473E937015A5}" type="presParOf" srcId="{2117E87A-7A0E-4893-B4B2-8F102FDF2877}" destId="{5F7A5892-D561-43AB-BEFD-81B55DE7AE3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1E1FC1-96FC-4AA1-9185-A0EBCA3031E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BB061C6-65EF-4235-8E3A-740D504ACC7A}">
      <dgm:prSet/>
      <dgm:spPr/>
      <dgm:t>
        <a:bodyPr/>
        <a:lstStyle/>
        <a:p>
          <a:r>
            <a:rPr lang="es-ES" i="0"/>
            <a:t>En nuestra</a:t>
          </a:r>
          <a:r>
            <a:rPr lang="es-ES" b="0" i="0"/>
            <a:t> vida cotidiana serían:</a:t>
          </a:r>
          <a:endParaRPr lang="en-US"/>
        </a:p>
      </dgm:t>
    </dgm:pt>
    <dgm:pt modelId="{B744E94D-531D-4F3A-BCA3-70B29F088BED}" type="parTrans" cxnId="{53FFEA75-17E6-4D52-8108-91E436ACC41D}">
      <dgm:prSet/>
      <dgm:spPr/>
      <dgm:t>
        <a:bodyPr/>
        <a:lstStyle/>
        <a:p>
          <a:endParaRPr lang="en-US"/>
        </a:p>
      </dgm:t>
    </dgm:pt>
    <dgm:pt modelId="{D2AC11ED-2F06-4769-B3D3-96E7403EECDA}" type="sibTrans" cxnId="{53FFEA75-17E6-4D52-8108-91E436ACC41D}">
      <dgm:prSet/>
      <dgm:spPr/>
      <dgm:t>
        <a:bodyPr/>
        <a:lstStyle/>
        <a:p>
          <a:endParaRPr lang="en-US"/>
        </a:p>
      </dgm:t>
    </dgm:pt>
    <dgm:pt modelId="{B530E38F-D587-4EFD-9848-C5086A7E4E30}">
      <dgm:prSet/>
      <dgm:spPr/>
      <dgm:t>
        <a:bodyPr/>
        <a:lstStyle/>
        <a:p>
          <a:r>
            <a:rPr lang="es-ES" b="0" i="0"/>
            <a:t>En casa. Los padres tienen una función mediadora casi diaria cuando explican conceptos o textos difíciles a sus hijos.</a:t>
          </a:r>
          <a:endParaRPr lang="en-US"/>
        </a:p>
      </dgm:t>
    </dgm:pt>
    <dgm:pt modelId="{002E1193-45A5-4762-AD05-F532DF15E83E}" type="parTrans" cxnId="{2CB8FE00-EE1E-4630-B263-66F84688516E}">
      <dgm:prSet/>
      <dgm:spPr/>
      <dgm:t>
        <a:bodyPr/>
        <a:lstStyle/>
        <a:p>
          <a:endParaRPr lang="en-US"/>
        </a:p>
      </dgm:t>
    </dgm:pt>
    <dgm:pt modelId="{EA95F6C7-DDB5-4462-9A6E-56A59B7A6943}" type="sibTrans" cxnId="{2CB8FE00-EE1E-4630-B263-66F84688516E}">
      <dgm:prSet/>
      <dgm:spPr/>
      <dgm:t>
        <a:bodyPr/>
        <a:lstStyle/>
        <a:p>
          <a:endParaRPr lang="en-US"/>
        </a:p>
      </dgm:t>
    </dgm:pt>
    <dgm:pt modelId="{984B56CE-A4A4-4371-81C4-0A9F0CE62F29}">
      <dgm:prSet/>
      <dgm:spPr/>
      <dgm:t>
        <a:bodyPr/>
        <a:lstStyle/>
        <a:p>
          <a:r>
            <a:rPr lang="es-ES" b="0" i="0" dirty="0"/>
            <a:t>En la consulta médica muchos hemos vivido experiencias en las que, en la consulta del médico con una persona mayor, o con un niño pequeño, y después de un diagnóstico o tratamiento, hemos tenido que hacer de mediadores lingüísticos para ayudar a comprender al paciente qué le pasa y qué debe hacer.</a:t>
          </a:r>
          <a:endParaRPr lang="en-US" dirty="0"/>
        </a:p>
      </dgm:t>
    </dgm:pt>
    <dgm:pt modelId="{AF3FAFB8-65CB-4BC9-84AA-3E7F00C9065D}" type="parTrans" cxnId="{88E1F22D-F1AC-49B0-AEBC-CD17D3CDE159}">
      <dgm:prSet/>
      <dgm:spPr/>
      <dgm:t>
        <a:bodyPr/>
        <a:lstStyle/>
        <a:p>
          <a:endParaRPr lang="en-US"/>
        </a:p>
      </dgm:t>
    </dgm:pt>
    <dgm:pt modelId="{5E4FF399-108B-4B0F-B576-C45A3EC80E12}" type="sibTrans" cxnId="{88E1F22D-F1AC-49B0-AEBC-CD17D3CDE159}">
      <dgm:prSet/>
      <dgm:spPr/>
      <dgm:t>
        <a:bodyPr/>
        <a:lstStyle/>
        <a:p>
          <a:endParaRPr lang="en-US"/>
        </a:p>
      </dgm:t>
    </dgm:pt>
    <dgm:pt modelId="{781CE491-B493-4C15-9695-095802F2B9FC}">
      <dgm:prSet/>
      <dgm:spPr/>
      <dgm:t>
        <a:bodyPr/>
        <a:lstStyle/>
        <a:p>
          <a:r>
            <a:rPr lang="es-ES" b="0" i="0" dirty="0"/>
            <a:t>En un restaurante.  Con amigos extranjeros, o también con amigos de nuestra misma lengua pero de un lugar y una realidad cultural distinta a la nuestra , seguro que han necesitado de nuestra ayuda mediadora, para interpretar un menú de comida típica de nuestra tierra.</a:t>
          </a:r>
          <a:endParaRPr lang="en-US" dirty="0"/>
        </a:p>
      </dgm:t>
    </dgm:pt>
    <dgm:pt modelId="{E1C976DC-FA95-4D02-B6F9-9ADD85C0D337}" type="parTrans" cxnId="{DD4E3004-B67F-42D5-91CA-DE7A2BABF38E}">
      <dgm:prSet/>
      <dgm:spPr/>
      <dgm:t>
        <a:bodyPr/>
        <a:lstStyle/>
        <a:p>
          <a:endParaRPr lang="en-US"/>
        </a:p>
      </dgm:t>
    </dgm:pt>
    <dgm:pt modelId="{5157D9ED-42D9-41F3-9BAE-8A162F2B2D4A}" type="sibTrans" cxnId="{DD4E3004-B67F-42D5-91CA-DE7A2BABF38E}">
      <dgm:prSet/>
      <dgm:spPr/>
      <dgm:t>
        <a:bodyPr/>
        <a:lstStyle/>
        <a:p>
          <a:endParaRPr lang="en-US"/>
        </a:p>
      </dgm:t>
    </dgm:pt>
    <dgm:pt modelId="{3DEDF373-F5DF-4FEA-B7CC-6A2B656124A2}" type="pres">
      <dgm:prSet presAssocID="{2F1E1FC1-96FC-4AA1-9185-A0EBCA3031E7}" presName="linear" presStyleCnt="0">
        <dgm:presLayoutVars>
          <dgm:animLvl val="lvl"/>
          <dgm:resizeHandles val="exact"/>
        </dgm:presLayoutVars>
      </dgm:prSet>
      <dgm:spPr/>
    </dgm:pt>
    <dgm:pt modelId="{D9C918B6-5054-4F51-B690-354BB1925275}" type="pres">
      <dgm:prSet presAssocID="{9BB061C6-65EF-4235-8E3A-740D504ACC7A}" presName="parentText" presStyleLbl="node1" presStyleIdx="0" presStyleCnt="4">
        <dgm:presLayoutVars>
          <dgm:chMax val="0"/>
          <dgm:bulletEnabled val="1"/>
        </dgm:presLayoutVars>
      </dgm:prSet>
      <dgm:spPr/>
    </dgm:pt>
    <dgm:pt modelId="{EDA52C6D-C235-4494-83B2-50A8B3465867}" type="pres">
      <dgm:prSet presAssocID="{D2AC11ED-2F06-4769-B3D3-96E7403EECDA}" presName="spacer" presStyleCnt="0"/>
      <dgm:spPr/>
    </dgm:pt>
    <dgm:pt modelId="{9FC98EB7-B003-4FDF-A62F-ED58A86C94FF}" type="pres">
      <dgm:prSet presAssocID="{B530E38F-D587-4EFD-9848-C5086A7E4E30}" presName="parentText" presStyleLbl="node1" presStyleIdx="1" presStyleCnt="4">
        <dgm:presLayoutVars>
          <dgm:chMax val="0"/>
          <dgm:bulletEnabled val="1"/>
        </dgm:presLayoutVars>
      </dgm:prSet>
      <dgm:spPr/>
    </dgm:pt>
    <dgm:pt modelId="{2277C5C2-B37A-47EE-B86D-7BAEA9E26BA9}" type="pres">
      <dgm:prSet presAssocID="{EA95F6C7-DDB5-4462-9A6E-56A59B7A6943}" presName="spacer" presStyleCnt="0"/>
      <dgm:spPr/>
    </dgm:pt>
    <dgm:pt modelId="{51950031-36D8-42C9-AEE5-A2A2485763FA}" type="pres">
      <dgm:prSet presAssocID="{984B56CE-A4A4-4371-81C4-0A9F0CE62F29}" presName="parentText" presStyleLbl="node1" presStyleIdx="2" presStyleCnt="4">
        <dgm:presLayoutVars>
          <dgm:chMax val="0"/>
          <dgm:bulletEnabled val="1"/>
        </dgm:presLayoutVars>
      </dgm:prSet>
      <dgm:spPr/>
    </dgm:pt>
    <dgm:pt modelId="{317A6380-381A-488F-B6D1-E6870CF283D0}" type="pres">
      <dgm:prSet presAssocID="{5E4FF399-108B-4B0F-B576-C45A3EC80E12}" presName="spacer" presStyleCnt="0"/>
      <dgm:spPr/>
    </dgm:pt>
    <dgm:pt modelId="{8C9DE0D7-A3B9-4A97-B6A4-BF1E00A57B7F}" type="pres">
      <dgm:prSet presAssocID="{781CE491-B493-4C15-9695-095802F2B9FC}" presName="parentText" presStyleLbl="node1" presStyleIdx="3" presStyleCnt="4">
        <dgm:presLayoutVars>
          <dgm:chMax val="0"/>
          <dgm:bulletEnabled val="1"/>
        </dgm:presLayoutVars>
      </dgm:prSet>
      <dgm:spPr/>
    </dgm:pt>
  </dgm:ptLst>
  <dgm:cxnLst>
    <dgm:cxn modelId="{2CB8FE00-EE1E-4630-B263-66F84688516E}" srcId="{2F1E1FC1-96FC-4AA1-9185-A0EBCA3031E7}" destId="{B530E38F-D587-4EFD-9848-C5086A7E4E30}" srcOrd="1" destOrd="0" parTransId="{002E1193-45A5-4762-AD05-F532DF15E83E}" sibTransId="{EA95F6C7-DDB5-4462-9A6E-56A59B7A6943}"/>
    <dgm:cxn modelId="{DD4E3004-B67F-42D5-91CA-DE7A2BABF38E}" srcId="{2F1E1FC1-96FC-4AA1-9185-A0EBCA3031E7}" destId="{781CE491-B493-4C15-9695-095802F2B9FC}" srcOrd="3" destOrd="0" parTransId="{E1C976DC-FA95-4D02-B6F9-9ADD85C0D337}" sibTransId="{5157D9ED-42D9-41F3-9BAE-8A162F2B2D4A}"/>
    <dgm:cxn modelId="{CD1D1D0B-DBC8-4121-A038-0ED60813C6E4}" type="presOf" srcId="{B530E38F-D587-4EFD-9848-C5086A7E4E30}" destId="{9FC98EB7-B003-4FDF-A62F-ED58A86C94FF}" srcOrd="0" destOrd="0" presId="urn:microsoft.com/office/officeart/2005/8/layout/vList2"/>
    <dgm:cxn modelId="{661E5E22-F981-46B8-BE92-B7093B7B0663}" type="presOf" srcId="{984B56CE-A4A4-4371-81C4-0A9F0CE62F29}" destId="{51950031-36D8-42C9-AEE5-A2A2485763FA}" srcOrd="0" destOrd="0" presId="urn:microsoft.com/office/officeart/2005/8/layout/vList2"/>
    <dgm:cxn modelId="{88E1F22D-F1AC-49B0-AEBC-CD17D3CDE159}" srcId="{2F1E1FC1-96FC-4AA1-9185-A0EBCA3031E7}" destId="{984B56CE-A4A4-4371-81C4-0A9F0CE62F29}" srcOrd="2" destOrd="0" parTransId="{AF3FAFB8-65CB-4BC9-84AA-3E7F00C9065D}" sibTransId="{5E4FF399-108B-4B0F-B576-C45A3EC80E12}"/>
    <dgm:cxn modelId="{9BA1E674-BE83-48D9-BBEE-4F7CBBADB3C1}" type="presOf" srcId="{2F1E1FC1-96FC-4AA1-9185-A0EBCA3031E7}" destId="{3DEDF373-F5DF-4FEA-B7CC-6A2B656124A2}" srcOrd="0" destOrd="0" presId="urn:microsoft.com/office/officeart/2005/8/layout/vList2"/>
    <dgm:cxn modelId="{53FFEA75-17E6-4D52-8108-91E436ACC41D}" srcId="{2F1E1FC1-96FC-4AA1-9185-A0EBCA3031E7}" destId="{9BB061C6-65EF-4235-8E3A-740D504ACC7A}" srcOrd="0" destOrd="0" parTransId="{B744E94D-531D-4F3A-BCA3-70B29F088BED}" sibTransId="{D2AC11ED-2F06-4769-B3D3-96E7403EECDA}"/>
    <dgm:cxn modelId="{84ED9A8D-597E-429D-9532-50DA70D7DFBD}" type="presOf" srcId="{781CE491-B493-4C15-9695-095802F2B9FC}" destId="{8C9DE0D7-A3B9-4A97-B6A4-BF1E00A57B7F}" srcOrd="0" destOrd="0" presId="urn:microsoft.com/office/officeart/2005/8/layout/vList2"/>
    <dgm:cxn modelId="{06518CCC-5EC0-45DC-B8E3-3595CE364961}" type="presOf" srcId="{9BB061C6-65EF-4235-8E3A-740D504ACC7A}" destId="{D9C918B6-5054-4F51-B690-354BB1925275}" srcOrd="0" destOrd="0" presId="urn:microsoft.com/office/officeart/2005/8/layout/vList2"/>
    <dgm:cxn modelId="{3398E961-5D4B-441A-8FAD-195A56DC30EF}" type="presParOf" srcId="{3DEDF373-F5DF-4FEA-B7CC-6A2B656124A2}" destId="{D9C918B6-5054-4F51-B690-354BB1925275}" srcOrd="0" destOrd="0" presId="urn:microsoft.com/office/officeart/2005/8/layout/vList2"/>
    <dgm:cxn modelId="{4325FA94-AD0A-4065-A70E-2439502C9B27}" type="presParOf" srcId="{3DEDF373-F5DF-4FEA-B7CC-6A2B656124A2}" destId="{EDA52C6D-C235-4494-83B2-50A8B3465867}" srcOrd="1" destOrd="0" presId="urn:microsoft.com/office/officeart/2005/8/layout/vList2"/>
    <dgm:cxn modelId="{5CA53B82-B270-4B77-9944-1EFF7C9F543A}" type="presParOf" srcId="{3DEDF373-F5DF-4FEA-B7CC-6A2B656124A2}" destId="{9FC98EB7-B003-4FDF-A62F-ED58A86C94FF}" srcOrd="2" destOrd="0" presId="urn:microsoft.com/office/officeart/2005/8/layout/vList2"/>
    <dgm:cxn modelId="{1E22EFB0-4082-4003-BAE0-626C65A8C37E}" type="presParOf" srcId="{3DEDF373-F5DF-4FEA-B7CC-6A2B656124A2}" destId="{2277C5C2-B37A-47EE-B86D-7BAEA9E26BA9}" srcOrd="3" destOrd="0" presId="urn:microsoft.com/office/officeart/2005/8/layout/vList2"/>
    <dgm:cxn modelId="{57101200-6B77-45A9-BE05-F2CC54298DA9}" type="presParOf" srcId="{3DEDF373-F5DF-4FEA-B7CC-6A2B656124A2}" destId="{51950031-36D8-42C9-AEE5-A2A2485763FA}" srcOrd="4" destOrd="0" presId="urn:microsoft.com/office/officeart/2005/8/layout/vList2"/>
    <dgm:cxn modelId="{E712BB4D-C089-41B3-9E46-C7A150D90C2D}" type="presParOf" srcId="{3DEDF373-F5DF-4FEA-B7CC-6A2B656124A2}" destId="{317A6380-381A-488F-B6D1-E6870CF283D0}" srcOrd="5" destOrd="0" presId="urn:microsoft.com/office/officeart/2005/8/layout/vList2"/>
    <dgm:cxn modelId="{09625F9A-C566-4761-8F3D-ED8C084419EA}" type="presParOf" srcId="{3DEDF373-F5DF-4FEA-B7CC-6A2B656124A2}" destId="{8C9DE0D7-A3B9-4A97-B6A4-BF1E00A57B7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D6F8B-90B9-45DF-9D8A-B784B123B251}">
      <dsp:nvSpPr>
        <dsp:cNvPr id="0" name=""/>
        <dsp:cNvSpPr/>
      </dsp:nvSpPr>
      <dsp:spPr>
        <a:xfrm>
          <a:off x="0" y="3232214"/>
          <a:ext cx="8327136" cy="2120682"/>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ES" sz="1900" b="1" kern="1200"/>
            <a:t>4 </a:t>
          </a:r>
          <a:r>
            <a:rPr lang="es-ES" sz="1900" b="1" i="0" kern="1200"/>
            <a:t>ideas sencillas pero efectivas para promover un clima emocional positivo en el aula de clases, tanto en idioma extranjero, como en un aula de primaria , secundaria, formación profesional..</a:t>
          </a:r>
          <a:endParaRPr lang="en-US" sz="1900" kern="1200"/>
        </a:p>
      </dsp:txBody>
      <dsp:txXfrm>
        <a:off x="0" y="3232214"/>
        <a:ext cx="8327136" cy="1145168"/>
      </dsp:txXfrm>
    </dsp:sp>
    <dsp:sp modelId="{B77F6958-556C-4444-90DC-080C506D9844}">
      <dsp:nvSpPr>
        <dsp:cNvPr id="0" name=""/>
        <dsp:cNvSpPr/>
      </dsp:nvSpPr>
      <dsp:spPr>
        <a:xfrm>
          <a:off x="0" y="4334969"/>
          <a:ext cx="2081784" cy="975514"/>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s-ES" sz="1800" b="1" i="0" kern="1200"/>
            <a:t>Fomentar la alegría y el buen humor</a:t>
          </a:r>
          <a:endParaRPr lang="en-US" sz="1800" kern="1200"/>
        </a:p>
      </dsp:txBody>
      <dsp:txXfrm>
        <a:off x="0" y="4334969"/>
        <a:ext cx="2081784" cy="975514"/>
      </dsp:txXfrm>
    </dsp:sp>
    <dsp:sp modelId="{37E69FCF-6BCE-4830-A086-C502C860F86B}">
      <dsp:nvSpPr>
        <dsp:cNvPr id="0" name=""/>
        <dsp:cNvSpPr/>
      </dsp:nvSpPr>
      <dsp:spPr>
        <a:xfrm>
          <a:off x="2081784" y="4334969"/>
          <a:ext cx="2081784" cy="975514"/>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s-ES" sz="1800" b="1" i="0" kern="1200"/>
            <a:t>Contar con estrategias para la serenidad</a:t>
          </a:r>
          <a:endParaRPr lang="en-US" sz="1800" kern="1200"/>
        </a:p>
      </dsp:txBody>
      <dsp:txXfrm>
        <a:off x="2081784" y="4334969"/>
        <a:ext cx="2081784" cy="975514"/>
      </dsp:txXfrm>
    </dsp:sp>
    <dsp:sp modelId="{F6F598A1-2161-40B8-8D7F-1F7E338C1F36}">
      <dsp:nvSpPr>
        <dsp:cNvPr id="0" name=""/>
        <dsp:cNvSpPr/>
      </dsp:nvSpPr>
      <dsp:spPr>
        <a:xfrm>
          <a:off x="4163568" y="4334969"/>
          <a:ext cx="2081784" cy="975514"/>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s-ES" sz="1800" b="1" i="0" kern="1200"/>
            <a:t>Fortalecer la autoestima y el sentido de logro</a:t>
          </a:r>
          <a:endParaRPr lang="en-US" sz="1800" kern="1200"/>
        </a:p>
      </dsp:txBody>
      <dsp:txXfrm>
        <a:off x="4163568" y="4334969"/>
        <a:ext cx="2081784" cy="975514"/>
      </dsp:txXfrm>
    </dsp:sp>
    <dsp:sp modelId="{5DF1A7B8-C89C-405D-ADDA-838333514628}">
      <dsp:nvSpPr>
        <dsp:cNvPr id="0" name=""/>
        <dsp:cNvSpPr/>
      </dsp:nvSpPr>
      <dsp:spPr>
        <a:xfrm>
          <a:off x="6245352" y="4334969"/>
          <a:ext cx="2081784" cy="975514"/>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s-ES" sz="1800" b="1" i="0" kern="1200"/>
            <a:t>Desarrollar la empatía</a:t>
          </a:r>
          <a:endParaRPr lang="en-US" sz="1800" kern="1200"/>
        </a:p>
      </dsp:txBody>
      <dsp:txXfrm>
        <a:off x="6245352" y="4334969"/>
        <a:ext cx="2081784" cy="975514"/>
      </dsp:txXfrm>
    </dsp:sp>
    <dsp:sp modelId="{DA516537-160F-4281-BF58-C91C9D269824}">
      <dsp:nvSpPr>
        <dsp:cNvPr id="0" name=""/>
        <dsp:cNvSpPr/>
      </dsp:nvSpPr>
      <dsp:spPr>
        <a:xfrm rot="10800000">
          <a:off x="0" y="2414"/>
          <a:ext cx="8327136" cy="3261609"/>
        </a:xfrm>
        <a:prstGeom prst="upArrowCallou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ES" sz="1900" b="0" i="0" kern="1200"/>
            <a:t>La transversalidad educativa ofrece un poderoso impulso al pensamiento crítico prosocial, pues inculca valores como la empatía, la sostenibilidad y la tolerancia, pero también la búsqueda incesante de soluciones y proyectos orientados al bien común.</a:t>
          </a:r>
          <a:endParaRPr lang="en-US" sz="1900" kern="1200"/>
        </a:p>
      </dsp:txBody>
      <dsp:txXfrm rot="10800000">
        <a:off x="0" y="2414"/>
        <a:ext cx="8327136" cy="21192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AF268-7522-4205-96A3-715A36579E3B}">
      <dsp:nvSpPr>
        <dsp:cNvPr id="0" name=""/>
        <dsp:cNvSpPr/>
      </dsp:nvSpPr>
      <dsp:spPr>
        <a:xfrm>
          <a:off x="0" y="94322"/>
          <a:ext cx="6107460" cy="794503"/>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Proporciona temas aleatorios como por ejemplo: </a:t>
          </a:r>
          <a:endParaRPr lang="en-US" sz="2000" kern="1200"/>
        </a:p>
      </dsp:txBody>
      <dsp:txXfrm>
        <a:off x="38784" y="133106"/>
        <a:ext cx="6029892" cy="716935"/>
      </dsp:txXfrm>
    </dsp:sp>
    <dsp:sp modelId="{BB2CD828-9BA9-4A89-B64C-493AE16058AD}">
      <dsp:nvSpPr>
        <dsp:cNvPr id="0" name=""/>
        <dsp:cNvSpPr/>
      </dsp:nvSpPr>
      <dsp:spPr>
        <a:xfrm>
          <a:off x="0" y="946425"/>
          <a:ext cx="6107460" cy="794503"/>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¿Qué película has visto últimamente?</a:t>
          </a:r>
          <a:endParaRPr lang="en-US" sz="2000" kern="1200"/>
        </a:p>
      </dsp:txBody>
      <dsp:txXfrm>
        <a:off x="38784" y="985209"/>
        <a:ext cx="6029892" cy="716935"/>
      </dsp:txXfrm>
    </dsp:sp>
    <dsp:sp modelId="{81BD170D-24D1-436E-B42F-1A7BC96B58A6}">
      <dsp:nvSpPr>
        <dsp:cNvPr id="0" name=""/>
        <dsp:cNvSpPr/>
      </dsp:nvSpPr>
      <dsp:spPr>
        <a:xfrm>
          <a:off x="0" y="1798528"/>
          <a:ext cx="6107460" cy="794503"/>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¿Cuéntanos tu</a:t>
          </a:r>
          <a:r>
            <a:rPr lang="en-US" sz="2000" kern="1200"/>
            <a:t> último sueño?</a:t>
          </a:r>
        </a:p>
      </dsp:txBody>
      <dsp:txXfrm>
        <a:off x="38784" y="1837312"/>
        <a:ext cx="6029892" cy="716935"/>
      </dsp:txXfrm>
    </dsp:sp>
    <dsp:sp modelId="{834FF197-BE88-449D-B524-6C711E20FCA2}">
      <dsp:nvSpPr>
        <dsp:cNvPr id="0" name=""/>
        <dsp:cNvSpPr/>
      </dsp:nvSpPr>
      <dsp:spPr>
        <a:xfrm>
          <a:off x="0" y="2650632"/>
          <a:ext cx="6107460" cy="794503"/>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¿Qué deseo has pedido para este nuevo año? </a:t>
          </a:r>
        </a:p>
      </dsp:txBody>
      <dsp:txXfrm>
        <a:off x="38784" y="2689416"/>
        <a:ext cx="6029892" cy="716935"/>
      </dsp:txXfrm>
    </dsp:sp>
    <dsp:sp modelId="{BC818EBC-AA2B-4F61-BFAE-B2B0446082B7}">
      <dsp:nvSpPr>
        <dsp:cNvPr id="0" name=""/>
        <dsp:cNvSpPr/>
      </dsp:nvSpPr>
      <dsp:spPr>
        <a:xfrm>
          <a:off x="0" y="3502735"/>
          <a:ext cx="6107460" cy="794503"/>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Y </a:t>
          </a:r>
          <a:r>
            <a:rPr lang="en-US" sz="2000" b="0" i="0" kern="1200"/>
            <a:t>pídeles que hablen brevemente sobre ellos. </a:t>
          </a:r>
          <a:endParaRPr lang="en-US" sz="2000" kern="1200"/>
        </a:p>
      </dsp:txBody>
      <dsp:txXfrm>
        <a:off x="38784" y="3541519"/>
        <a:ext cx="6029892" cy="716935"/>
      </dsp:txXfrm>
    </dsp:sp>
    <dsp:sp modelId="{0CCE39F7-2DCD-4529-B2F7-C03D492F8CA2}">
      <dsp:nvSpPr>
        <dsp:cNvPr id="0" name=""/>
        <dsp:cNvSpPr/>
      </dsp:nvSpPr>
      <dsp:spPr>
        <a:xfrm>
          <a:off x="0" y="4354838"/>
          <a:ext cx="6107460" cy="794503"/>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Esto fomenta la agilidad verbal y la capacidad de organizar pensamientos sobre la marcha.</a:t>
          </a:r>
          <a:endParaRPr lang="en-US" sz="2000" kern="1200"/>
        </a:p>
      </dsp:txBody>
      <dsp:txXfrm>
        <a:off x="38784" y="4393622"/>
        <a:ext cx="6029892" cy="716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7035F-7F95-42D2-9074-6701CEAB72B6}">
      <dsp:nvSpPr>
        <dsp:cNvPr id="0" name=""/>
        <dsp:cNvSpPr/>
      </dsp:nvSpPr>
      <dsp:spPr>
        <a:xfrm>
          <a:off x="0" y="4209"/>
          <a:ext cx="6114543" cy="9382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6B6E7B-0FA1-4920-BDEB-9AE47508312B}">
      <dsp:nvSpPr>
        <dsp:cNvPr id="0" name=""/>
        <dsp:cNvSpPr/>
      </dsp:nvSpPr>
      <dsp:spPr>
        <a:xfrm>
          <a:off x="283822" y="215316"/>
          <a:ext cx="516545" cy="5160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C40915-0457-401D-A02F-CA589B887597}">
      <dsp:nvSpPr>
        <dsp:cNvPr id="0" name=""/>
        <dsp:cNvSpPr/>
      </dsp:nvSpPr>
      <dsp:spPr>
        <a:xfrm>
          <a:off x="1084190" y="4209"/>
          <a:ext cx="4175741" cy="1466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54" tIns="155154" rIns="155154" bIns="155154" numCol="1" spcCol="1270" anchor="ctr" anchorCtr="0">
          <a:noAutofit/>
        </a:bodyPr>
        <a:lstStyle/>
        <a:p>
          <a:pPr marL="0" lvl="0" indent="0" algn="l" defTabSz="622300">
            <a:lnSpc>
              <a:spcPct val="100000"/>
            </a:lnSpc>
            <a:spcBef>
              <a:spcPct val="0"/>
            </a:spcBef>
            <a:spcAft>
              <a:spcPct val="35000"/>
            </a:spcAft>
            <a:buNone/>
          </a:pPr>
          <a:r>
            <a:rPr lang="en-US" sz="1400" b="1" i="0" kern="1200"/>
            <a:t>. Dramatización de Cuentos/ canciones cortas y repetitivas</a:t>
          </a:r>
        </a:p>
        <a:p>
          <a:pPr marL="0" lvl="0" indent="0" algn="l" defTabSz="622300">
            <a:lnSpc>
              <a:spcPct val="100000"/>
            </a:lnSpc>
            <a:spcBef>
              <a:spcPct val="0"/>
            </a:spcBef>
            <a:spcAft>
              <a:spcPct val="35000"/>
            </a:spcAft>
            <a:buNone/>
          </a:pPr>
          <a:r>
            <a:rPr lang="en-US" sz="1400" b="1" i="0" kern="1200"/>
            <a:t>Los niñ@s representan escenas de cuentos cortitos, utilizando algunas expresiones, o simplemente palabras del vocabulario de ese día, del idioma extranjero.</a:t>
          </a:r>
        </a:p>
        <a:p>
          <a:pPr marL="0" lvl="0" indent="0" algn="l" defTabSz="622300">
            <a:lnSpc>
              <a:spcPct val="100000"/>
            </a:lnSpc>
            <a:spcBef>
              <a:spcPct val="0"/>
            </a:spcBef>
            <a:spcAft>
              <a:spcPct val="35000"/>
            </a:spcAft>
            <a:buNone/>
          </a:pPr>
          <a:r>
            <a:rPr lang="en-US" sz="1400" b="1" i="0" kern="1200"/>
            <a:t>Canciones: con gestos, dinámicas, etc…</a:t>
          </a:r>
        </a:p>
        <a:p>
          <a:pPr marL="0" lvl="0" indent="0" algn="l" defTabSz="622300">
            <a:spcBef>
              <a:spcPct val="0"/>
            </a:spcBef>
            <a:spcAft>
              <a:spcPct val="35000"/>
            </a:spcAft>
            <a:buNone/>
          </a:pPr>
          <a:endParaRPr lang="en-US" sz="1400" b="1" i="0" kern="1200"/>
        </a:p>
      </dsp:txBody>
      <dsp:txXfrm>
        <a:off x="1084190" y="4209"/>
        <a:ext cx="4175741" cy="1466025"/>
      </dsp:txXfrm>
    </dsp:sp>
    <dsp:sp modelId="{25F55AD4-04B7-4899-BAB3-84F4319789C7}">
      <dsp:nvSpPr>
        <dsp:cNvPr id="0" name=""/>
        <dsp:cNvSpPr/>
      </dsp:nvSpPr>
      <dsp:spPr>
        <a:xfrm>
          <a:off x="0" y="1683474"/>
          <a:ext cx="6114543" cy="9382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4BD6FC-9F5A-49AD-92F5-04C52FAAD16E}">
      <dsp:nvSpPr>
        <dsp:cNvPr id="0" name=""/>
        <dsp:cNvSpPr/>
      </dsp:nvSpPr>
      <dsp:spPr>
        <a:xfrm>
          <a:off x="283822" y="1894582"/>
          <a:ext cx="516545" cy="5160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DCE3CB-49E8-4B37-8BE4-F8DC008A4B6A}">
      <dsp:nvSpPr>
        <dsp:cNvPr id="0" name=""/>
        <dsp:cNvSpPr/>
      </dsp:nvSpPr>
      <dsp:spPr>
        <a:xfrm>
          <a:off x="1084190" y="1683474"/>
          <a:ext cx="4175741" cy="1466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54" tIns="155154" rIns="155154" bIns="155154" numCol="1" spcCol="1270" anchor="ctr" anchorCtr="0">
          <a:noAutofit/>
        </a:bodyPr>
        <a:lstStyle/>
        <a:p>
          <a:pPr marL="0" lvl="0" indent="0" algn="l" defTabSz="622300">
            <a:lnSpc>
              <a:spcPct val="100000"/>
            </a:lnSpc>
            <a:spcBef>
              <a:spcPct val="0"/>
            </a:spcBef>
            <a:spcAft>
              <a:spcPct val="35000"/>
            </a:spcAft>
            <a:buNone/>
          </a:pPr>
          <a:r>
            <a:rPr lang="en-US" sz="1400" b="1" i="0" kern="1200"/>
            <a:t>. Juegos de Palabras</a:t>
          </a:r>
        </a:p>
        <a:p>
          <a:pPr marL="0" lvl="0" indent="0" algn="l" defTabSz="622300">
            <a:lnSpc>
              <a:spcPct val="100000"/>
            </a:lnSpc>
            <a:spcBef>
              <a:spcPct val="0"/>
            </a:spcBef>
            <a:spcAft>
              <a:spcPct val="35000"/>
            </a:spcAft>
            <a:buNone/>
          </a:pPr>
          <a:br>
            <a:rPr lang="en-US" sz="1400" b="1" kern="1200"/>
          </a:br>
          <a:r>
            <a:rPr lang="en-US" sz="1400" b="1" i="0" kern="1200"/>
            <a:t>Utilizar juegos como crucigramas o sopa de letras con vocabulario en el idioma extranjero para hacer el aprendizaje más interactivo.</a:t>
          </a:r>
        </a:p>
        <a:p>
          <a:pPr marL="0" lvl="0" indent="0" algn="l" defTabSz="622300">
            <a:spcBef>
              <a:spcPct val="0"/>
            </a:spcBef>
            <a:spcAft>
              <a:spcPct val="35000"/>
            </a:spcAft>
            <a:buNone/>
          </a:pPr>
          <a:endParaRPr lang="en-US" sz="1400" kern="1200"/>
        </a:p>
      </dsp:txBody>
      <dsp:txXfrm>
        <a:off x="1084190" y="1683474"/>
        <a:ext cx="4175741" cy="1466025"/>
      </dsp:txXfrm>
    </dsp:sp>
    <dsp:sp modelId="{DDD386D7-AE6F-4D2C-8985-67878982A885}">
      <dsp:nvSpPr>
        <dsp:cNvPr id="0" name=""/>
        <dsp:cNvSpPr/>
      </dsp:nvSpPr>
      <dsp:spPr>
        <a:xfrm>
          <a:off x="0" y="3362740"/>
          <a:ext cx="6114543" cy="9382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4361F4-51A1-475B-9AFD-D4EFABF59892}">
      <dsp:nvSpPr>
        <dsp:cNvPr id="0" name=""/>
        <dsp:cNvSpPr/>
      </dsp:nvSpPr>
      <dsp:spPr>
        <a:xfrm>
          <a:off x="283822" y="3573848"/>
          <a:ext cx="516545" cy="5160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7A5892-D561-43AB-BEFD-81B55DE7AE3C}">
      <dsp:nvSpPr>
        <dsp:cNvPr id="0" name=""/>
        <dsp:cNvSpPr/>
      </dsp:nvSpPr>
      <dsp:spPr>
        <a:xfrm>
          <a:off x="1084190" y="3362740"/>
          <a:ext cx="4175741" cy="1466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54" tIns="155154" rIns="155154" bIns="155154" numCol="1" spcCol="1270" anchor="ctr" anchorCtr="0">
          <a:noAutofit/>
        </a:bodyPr>
        <a:lstStyle/>
        <a:p>
          <a:pPr marL="0" lvl="0" indent="0" algn="l" defTabSz="622300">
            <a:lnSpc>
              <a:spcPct val="100000"/>
            </a:lnSpc>
            <a:spcBef>
              <a:spcPct val="0"/>
            </a:spcBef>
            <a:spcAft>
              <a:spcPct val="35000"/>
            </a:spcAft>
            <a:buNone/>
          </a:pPr>
          <a:r>
            <a:rPr lang="en-US" sz="1400" b="1" i="0" kern="1200"/>
            <a:t>.  Y sin darnos cuenta aplicaremos las competencias de comprensión, expresión y mediación.</a:t>
          </a:r>
          <a:br>
            <a:rPr lang="en-US" sz="1400" b="1" kern="1200"/>
          </a:br>
          <a:endParaRPr lang="en-US" sz="1400" kern="1200"/>
        </a:p>
      </dsp:txBody>
      <dsp:txXfrm>
        <a:off x="1084190" y="3362740"/>
        <a:ext cx="4175741" cy="14660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918B6-5054-4F51-B690-354BB1925275}">
      <dsp:nvSpPr>
        <dsp:cNvPr id="0" name=""/>
        <dsp:cNvSpPr/>
      </dsp:nvSpPr>
      <dsp:spPr>
        <a:xfrm>
          <a:off x="0" y="400027"/>
          <a:ext cx="4636800" cy="132943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S" sz="1300" i="0" kern="1200"/>
            <a:t>En nuestra</a:t>
          </a:r>
          <a:r>
            <a:rPr lang="es-ES" sz="1300" b="0" i="0" kern="1200"/>
            <a:t> vida cotidiana serían:</a:t>
          </a:r>
          <a:endParaRPr lang="en-US" sz="1300" kern="1200"/>
        </a:p>
      </dsp:txBody>
      <dsp:txXfrm>
        <a:off x="64898" y="464925"/>
        <a:ext cx="4507004" cy="1199638"/>
      </dsp:txXfrm>
    </dsp:sp>
    <dsp:sp modelId="{9FC98EB7-B003-4FDF-A62F-ED58A86C94FF}">
      <dsp:nvSpPr>
        <dsp:cNvPr id="0" name=""/>
        <dsp:cNvSpPr/>
      </dsp:nvSpPr>
      <dsp:spPr>
        <a:xfrm>
          <a:off x="0" y="1766901"/>
          <a:ext cx="4636800" cy="132943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S" sz="1300" b="0" i="0" kern="1200"/>
            <a:t>En casa. Los padres tienen una función mediadora casi diaria cuando explican conceptos o textos difíciles a sus hijos.</a:t>
          </a:r>
          <a:endParaRPr lang="en-US" sz="1300" kern="1200"/>
        </a:p>
      </dsp:txBody>
      <dsp:txXfrm>
        <a:off x="64898" y="1831799"/>
        <a:ext cx="4507004" cy="1199638"/>
      </dsp:txXfrm>
    </dsp:sp>
    <dsp:sp modelId="{51950031-36D8-42C9-AEE5-A2A2485763FA}">
      <dsp:nvSpPr>
        <dsp:cNvPr id="0" name=""/>
        <dsp:cNvSpPr/>
      </dsp:nvSpPr>
      <dsp:spPr>
        <a:xfrm>
          <a:off x="0" y="3133775"/>
          <a:ext cx="4636800" cy="132943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S" sz="1300" b="0" i="0" kern="1200" dirty="0"/>
            <a:t>En la consulta médica muchos hemos vivido experiencias en las que, en la consulta del médico con una persona mayor, o con un niño pequeño, y después de un diagnóstico o tratamiento, hemos tenido que hacer de mediadores lingüísticos para ayudar a comprender al paciente qué le pasa y qué debe hacer.</a:t>
          </a:r>
          <a:endParaRPr lang="en-US" sz="1300" kern="1200" dirty="0"/>
        </a:p>
      </dsp:txBody>
      <dsp:txXfrm>
        <a:off x="64898" y="3198673"/>
        <a:ext cx="4507004" cy="1199638"/>
      </dsp:txXfrm>
    </dsp:sp>
    <dsp:sp modelId="{8C9DE0D7-A3B9-4A97-B6A4-BF1E00A57B7F}">
      <dsp:nvSpPr>
        <dsp:cNvPr id="0" name=""/>
        <dsp:cNvSpPr/>
      </dsp:nvSpPr>
      <dsp:spPr>
        <a:xfrm>
          <a:off x="0" y="4500650"/>
          <a:ext cx="4636800" cy="1329434"/>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S" sz="1300" b="0" i="0" kern="1200" dirty="0"/>
            <a:t>En un restaurante.  Con amigos extranjeros, o también con amigos de nuestra misma lengua pero de un lugar y una realidad cultural distinta a la nuestra , seguro que han necesitado de nuestra ayuda mediadora, para interpretar un menú de comida típica de nuestra tierra.</a:t>
          </a:r>
          <a:endParaRPr lang="en-US" sz="1300" kern="1200" dirty="0"/>
        </a:p>
      </dsp:txBody>
      <dsp:txXfrm>
        <a:off x="64898" y="4565548"/>
        <a:ext cx="4507004" cy="119963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2/22/2024</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‹N°›</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61943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2/22/2024</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‹N°›</a:t>
            </a:fld>
            <a:endParaRPr lang="en-US"/>
          </a:p>
        </p:txBody>
      </p:sp>
    </p:spTree>
    <p:extLst>
      <p:ext uri="{BB962C8B-B14F-4D97-AF65-F5344CB8AC3E}">
        <p14:creationId xmlns:p14="http://schemas.microsoft.com/office/powerpoint/2010/main" val="221662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2/22/2024</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‹N°›</a:t>
            </a:fld>
            <a:endParaRPr lang="en-US"/>
          </a:p>
        </p:txBody>
      </p:sp>
    </p:spTree>
    <p:extLst>
      <p:ext uri="{BB962C8B-B14F-4D97-AF65-F5344CB8AC3E}">
        <p14:creationId xmlns:p14="http://schemas.microsoft.com/office/powerpoint/2010/main" val="1913903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2/22/2024</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‹N°›</a:t>
            </a:fld>
            <a:endParaRPr lang="en-US"/>
          </a:p>
        </p:txBody>
      </p:sp>
    </p:spTree>
    <p:extLst>
      <p:ext uri="{BB962C8B-B14F-4D97-AF65-F5344CB8AC3E}">
        <p14:creationId xmlns:p14="http://schemas.microsoft.com/office/powerpoint/2010/main" val="557718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2/22/2024</a:t>
            </a:fld>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‹N°›</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46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2/22/2024</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‹N°›</a:t>
            </a:fld>
            <a:endParaRPr lang="en-US"/>
          </a:p>
        </p:txBody>
      </p:sp>
    </p:spTree>
    <p:extLst>
      <p:ext uri="{BB962C8B-B14F-4D97-AF65-F5344CB8AC3E}">
        <p14:creationId xmlns:p14="http://schemas.microsoft.com/office/powerpoint/2010/main" val="2436877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2/22/2024</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‹N°›</a:t>
            </a:fld>
            <a:endParaRPr lang="en-US"/>
          </a:p>
        </p:txBody>
      </p:sp>
    </p:spTree>
    <p:extLst>
      <p:ext uri="{BB962C8B-B14F-4D97-AF65-F5344CB8AC3E}">
        <p14:creationId xmlns:p14="http://schemas.microsoft.com/office/powerpoint/2010/main" val="717007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2/22/2024</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‹N°›</a:t>
            </a:fld>
            <a:endParaRPr lang="en-US"/>
          </a:p>
        </p:txBody>
      </p:sp>
    </p:spTree>
    <p:extLst>
      <p:ext uri="{BB962C8B-B14F-4D97-AF65-F5344CB8AC3E}">
        <p14:creationId xmlns:p14="http://schemas.microsoft.com/office/powerpoint/2010/main" val="597678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2/22/2024</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‹N°›</a:t>
            </a:fld>
            <a:endParaRPr lang="en-US"/>
          </a:p>
        </p:txBody>
      </p:sp>
    </p:spTree>
    <p:extLst>
      <p:ext uri="{BB962C8B-B14F-4D97-AF65-F5344CB8AC3E}">
        <p14:creationId xmlns:p14="http://schemas.microsoft.com/office/powerpoint/2010/main" val="1556090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2/22/2024</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‹N°›</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67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2/22/2024</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‹N°›</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021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2/22/2024</a:t>
            </a:fld>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‹N°›</a:t>
            </a:fld>
            <a:endParaRPr lang="en-US" dirty="0"/>
          </a:p>
        </p:txBody>
      </p:sp>
    </p:spTree>
    <p:extLst>
      <p:ext uri="{BB962C8B-B14F-4D97-AF65-F5344CB8AC3E}">
        <p14:creationId xmlns:p14="http://schemas.microsoft.com/office/powerpoint/2010/main" val="36863669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75" r:id="rId5"/>
    <p:sldLayoutId id="2147483680" r:id="rId6"/>
    <p:sldLayoutId id="2147483676" r:id="rId7"/>
    <p:sldLayoutId id="2147483677" r:id="rId8"/>
    <p:sldLayoutId id="2147483678" r:id="rId9"/>
    <p:sldLayoutId id="2147483679" r:id="rId10"/>
    <p:sldLayoutId id="2147483681" r:id="rId11"/>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jpeg"/><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C279C8A1-C4E4-4DE9-934E-91221AC99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3D3E73D-3D51-F7CC-078B-B2F812A08A08}"/>
              </a:ext>
            </a:extLst>
          </p:cNvPr>
          <p:cNvSpPr>
            <a:spLocks noGrp="1"/>
          </p:cNvSpPr>
          <p:nvPr>
            <p:ph type="ctrTitle"/>
          </p:nvPr>
        </p:nvSpPr>
        <p:spPr>
          <a:xfrm>
            <a:off x="4868987" y="395288"/>
            <a:ext cx="6317998" cy="1120439"/>
          </a:xfrm>
        </p:spPr>
        <p:txBody>
          <a:bodyPr vert="horz" wrap="square" lIns="91440" tIns="45720" rIns="91440" bIns="45720" rtlCol="0" anchor="b" anchorCtr="0">
            <a:normAutofit/>
          </a:bodyPr>
          <a:lstStyle/>
          <a:p>
            <a:pPr>
              <a:lnSpc>
                <a:spcPct val="90000"/>
              </a:lnSpc>
            </a:pPr>
            <a:r>
              <a:rPr lang="en-US" sz="2500" kern="1200" cap="none" spc="0" baseline="0">
                <a:solidFill>
                  <a:schemeClr val="tx1"/>
                </a:solidFill>
                <a:latin typeface="+mj-lt"/>
                <a:ea typeface="+mj-ea"/>
                <a:cs typeface="+mj-cs"/>
              </a:rPr>
              <a:t>CURSO DE FORMACIÓN DE PROFESORADO CEFORE A CORUÑA/FERROL 2024</a:t>
            </a:r>
          </a:p>
        </p:txBody>
      </p:sp>
      <p:pic>
        <p:nvPicPr>
          <p:cNvPr id="15" name="Picture 4" descr="Une image contenant Caractère coloré, Magenta, art&#10;&#10;Description générée automatiquement">
            <a:extLst>
              <a:ext uri="{FF2B5EF4-FFF2-40B4-BE49-F238E27FC236}">
                <a16:creationId xmlns:a16="http://schemas.microsoft.com/office/drawing/2014/main" id="{323C306B-C7CC-6FB3-16CF-BEB29F5BD62C}"/>
              </a:ext>
            </a:extLst>
          </p:cNvPr>
          <p:cNvPicPr>
            <a:picLocks noChangeAspect="1"/>
          </p:cNvPicPr>
          <p:nvPr/>
        </p:nvPicPr>
        <p:blipFill rotWithShape="1">
          <a:blip r:embed="rId2"/>
          <a:srcRect l="28907" r="33625"/>
          <a:stretch/>
        </p:blipFill>
        <p:spPr>
          <a:xfrm>
            <a:off x="20" y="10"/>
            <a:ext cx="3863955" cy="6857989"/>
          </a:xfrm>
          <a:prstGeom prst="rect">
            <a:avLst/>
          </a:prstGeom>
        </p:spPr>
      </p:pic>
      <p:cxnSp>
        <p:nvCxnSpPr>
          <p:cNvPr id="39" name="Straight Connector 38">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ous-titre 2">
            <a:extLst>
              <a:ext uri="{FF2B5EF4-FFF2-40B4-BE49-F238E27FC236}">
                <a16:creationId xmlns:a16="http://schemas.microsoft.com/office/drawing/2014/main" id="{E47C135A-D75E-0EE3-5F50-9958E547B9FA}"/>
              </a:ext>
            </a:extLst>
          </p:cNvPr>
          <p:cNvSpPr>
            <a:spLocks noGrp="1"/>
          </p:cNvSpPr>
          <p:nvPr>
            <p:ph type="subTitle" idx="1"/>
          </p:nvPr>
        </p:nvSpPr>
        <p:spPr>
          <a:xfrm>
            <a:off x="4868986" y="2413468"/>
            <a:ext cx="6318000" cy="3365032"/>
          </a:xfrm>
        </p:spPr>
        <p:txBody>
          <a:bodyPr vert="horz" lIns="91440" tIns="45720" rIns="91440" bIns="45720" rtlCol="0">
            <a:normAutofit/>
          </a:bodyPr>
          <a:lstStyle/>
          <a:p>
            <a:pPr algn="l">
              <a:lnSpc>
                <a:spcPct val="140000"/>
              </a:lnSpc>
            </a:pPr>
            <a:r>
              <a:rPr lang="en-US" sz="1600" b="1"/>
              <a:t>Objetivos</a:t>
            </a:r>
          </a:p>
          <a:p>
            <a:pPr algn="l">
              <a:lnSpc>
                <a:spcPct val="140000"/>
              </a:lnSpc>
            </a:pPr>
            <a:r>
              <a:rPr lang="en-US" sz="1600" b="1"/>
              <a:t> 1.Desenvolver la competencia comunicativa del profesorado y de su autonomía investigadora</a:t>
            </a:r>
          </a:p>
          <a:p>
            <a:pPr algn="l">
              <a:lnSpc>
                <a:spcPct val="140000"/>
              </a:lnSpc>
            </a:pPr>
            <a:r>
              <a:rPr lang="en-US" sz="1600" b="1"/>
              <a:t>2.Enriquecer las buenas prácticas educativas con distintos recursos analógicos y digitales. </a:t>
            </a:r>
          </a:p>
          <a:p>
            <a:pPr algn="l">
              <a:lnSpc>
                <a:spcPct val="140000"/>
              </a:lnSpc>
            </a:pPr>
            <a:r>
              <a:rPr lang="en-US" sz="1600" b="1"/>
              <a:t>3.Actualizar la formación metodológica del profesorado a través de su  lengua de aula: alemán, chino, francés, gallego, inglés, italiano , japonés, portugués, ruso….</a:t>
            </a:r>
          </a:p>
        </p:txBody>
      </p:sp>
    </p:spTree>
    <p:extLst>
      <p:ext uri="{BB962C8B-B14F-4D97-AF65-F5344CB8AC3E}">
        <p14:creationId xmlns:p14="http://schemas.microsoft.com/office/powerpoint/2010/main" val="1182378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292E89D-A810-7F33-1488-4DA3A5822D02}"/>
              </a:ext>
            </a:extLst>
          </p:cNvPr>
          <p:cNvSpPr>
            <a:spLocks noGrp="1"/>
          </p:cNvSpPr>
          <p:nvPr>
            <p:ph type="title"/>
          </p:nvPr>
        </p:nvSpPr>
        <p:spPr>
          <a:xfrm>
            <a:off x="990000" y="540000"/>
            <a:ext cx="3528000" cy="2303213"/>
          </a:xfrm>
        </p:spPr>
        <p:txBody>
          <a:bodyPr vert="horz" lIns="91440" tIns="45720" rIns="91440" bIns="45720" rtlCol="0" anchor="ctr" anchorCtr="0">
            <a:normAutofit/>
          </a:bodyPr>
          <a:lstStyle/>
          <a:p>
            <a:pPr algn="ctr">
              <a:lnSpc>
                <a:spcPct val="90000"/>
              </a:lnSpc>
            </a:pPr>
            <a:r>
              <a:rPr lang="en-US" sz="2500" b="0" i="0" kern="1200" cap="none" spc="0" baseline="0">
                <a:solidFill>
                  <a:schemeClr val="tx1"/>
                </a:solidFill>
                <a:effectLst/>
                <a:latin typeface="+mj-lt"/>
                <a:ea typeface="+mj-ea"/>
                <a:cs typeface="+mj-cs"/>
              </a:rPr>
              <a:t>Improvisación controlada: Fomenta la capacidad de pensar y hablar en el momento, desarrollando la agilidad verbal.</a:t>
            </a:r>
            <a:br>
              <a:rPr lang="en-US" sz="2500" kern="1200" cap="none" spc="0" baseline="0">
                <a:solidFill>
                  <a:schemeClr val="tx1"/>
                </a:solidFill>
                <a:latin typeface="+mj-lt"/>
                <a:ea typeface="+mj-ea"/>
                <a:cs typeface="+mj-cs"/>
              </a:rPr>
            </a:br>
            <a:endParaRPr lang="en-US" sz="2500" kern="1200" cap="none" spc="0" baseline="0">
              <a:solidFill>
                <a:schemeClr val="tx1"/>
              </a:solidFill>
              <a:latin typeface="+mj-lt"/>
              <a:ea typeface="+mj-ea"/>
              <a:cs typeface="+mj-cs"/>
            </a:endParaRPr>
          </a:p>
        </p:txBody>
      </p:sp>
      <p:cxnSp>
        <p:nvCxnSpPr>
          <p:cNvPr id="38" name="Straight Connector 16">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40" name="Espace réservé du contenu 2">
            <a:extLst>
              <a:ext uri="{FF2B5EF4-FFF2-40B4-BE49-F238E27FC236}">
                <a16:creationId xmlns:a16="http://schemas.microsoft.com/office/drawing/2014/main" id="{F6C8B775-4A51-2BBD-943C-DDF8D54311D4}"/>
              </a:ext>
            </a:extLst>
          </p:cNvPr>
          <p:cNvGraphicFramePr>
            <a:graphicFrameLocks noGrp="1"/>
          </p:cNvGraphicFramePr>
          <p:nvPr>
            <p:ph sz="half" idx="1"/>
          </p:nvPr>
        </p:nvGraphicFramePr>
        <p:xfrm>
          <a:off x="5543552" y="450000"/>
          <a:ext cx="6107460" cy="5243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Espace réservé du contenu 9" descr="Femme en fauteuil roulant">
            <a:extLst>
              <a:ext uri="{FF2B5EF4-FFF2-40B4-BE49-F238E27FC236}">
                <a16:creationId xmlns:a16="http://schemas.microsoft.com/office/drawing/2014/main" id="{A0A04804-4F00-8FB6-9B03-347F1E009EEC}"/>
              </a:ext>
            </a:extLst>
          </p:cNvPr>
          <p:cNvPicPr>
            <a:picLocks noGrp="1" noChangeAspect="1"/>
          </p:cNvPicPr>
          <p:nvPr>
            <p:ph sz="half" idx="2"/>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39380" y="3431670"/>
            <a:ext cx="2188024" cy="2886330"/>
          </a:xfrm>
          <a:prstGeom prst="rect">
            <a:avLst/>
          </a:prstGeom>
        </p:spPr>
      </p:pic>
    </p:spTree>
    <p:extLst>
      <p:ext uri="{BB962C8B-B14F-4D97-AF65-F5344CB8AC3E}">
        <p14:creationId xmlns:p14="http://schemas.microsoft.com/office/powerpoint/2010/main" val="3045436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89F43A8-0B0C-DF68-7961-F401C301CD19}"/>
              </a:ext>
            </a:extLst>
          </p:cNvPr>
          <p:cNvSpPr>
            <a:spLocks noGrp="1"/>
          </p:cNvSpPr>
          <p:nvPr>
            <p:ph type="title"/>
          </p:nvPr>
        </p:nvSpPr>
        <p:spPr>
          <a:xfrm>
            <a:off x="989400" y="395289"/>
            <a:ext cx="6328800" cy="1112836"/>
          </a:xfrm>
        </p:spPr>
        <p:txBody>
          <a:bodyPr vert="horz" lIns="91440" tIns="45720" rIns="91440" bIns="45720" rtlCol="0" anchor="b" anchorCtr="0">
            <a:normAutofit/>
          </a:bodyPr>
          <a:lstStyle/>
          <a:p>
            <a:pPr algn="ctr">
              <a:lnSpc>
                <a:spcPct val="90000"/>
              </a:lnSpc>
            </a:pPr>
            <a:r>
              <a:rPr lang="en-US" sz="1800" b="0" i="0" kern="1200" cap="none" spc="0" baseline="0">
                <a:solidFill>
                  <a:schemeClr val="tx1"/>
                </a:solidFill>
                <a:effectLst/>
                <a:latin typeface="+mj-lt"/>
                <a:ea typeface="+mj-ea"/>
                <a:cs typeface="+mj-cs"/>
              </a:rPr>
              <a:t>Escucha activa: Enseña a los participantes a ser receptivos y a responder de manera efectiva durante las interacciones verbales.</a:t>
            </a:r>
            <a:br>
              <a:rPr lang="en-US" sz="1800" kern="1200" cap="none" spc="0" baseline="0">
                <a:solidFill>
                  <a:schemeClr val="tx1"/>
                </a:solidFill>
                <a:latin typeface="+mj-lt"/>
                <a:ea typeface="+mj-ea"/>
                <a:cs typeface="+mj-cs"/>
              </a:rPr>
            </a:br>
            <a:endParaRPr lang="en-US" sz="1800" kern="1200" cap="none" spc="0" baseline="0">
              <a:solidFill>
                <a:schemeClr val="tx1"/>
              </a:solidFill>
              <a:latin typeface="+mj-lt"/>
              <a:ea typeface="+mj-ea"/>
              <a:cs typeface="+mj-cs"/>
            </a:endParaRPr>
          </a:p>
        </p:txBody>
      </p:sp>
      <p:sp>
        <p:nvSpPr>
          <p:cNvPr id="3" name="Espace réservé du contenu 2">
            <a:extLst>
              <a:ext uri="{FF2B5EF4-FFF2-40B4-BE49-F238E27FC236}">
                <a16:creationId xmlns:a16="http://schemas.microsoft.com/office/drawing/2014/main" id="{91ED1FF0-9EDC-565E-2F69-00E9486913AD}"/>
              </a:ext>
            </a:extLst>
          </p:cNvPr>
          <p:cNvSpPr>
            <a:spLocks noGrp="1"/>
          </p:cNvSpPr>
          <p:nvPr>
            <p:ph sz="half" idx="1"/>
          </p:nvPr>
        </p:nvSpPr>
        <p:spPr>
          <a:xfrm>
            <a:off x="989400" y="1864801"/>
            <a:ext cx="6328800" cy="4597910"/>
          </a:xfrm>
        </p:spPr>
        <p:txBody>
          <a:bodyPr vert="horz" lIns="91440" tIns="45720" rIns="91440" bIns="45720" rtlCol="0">
            <a:normAutofit/>
          </a:bodyPr>
          <a:lstStyle/>
          <a:p>
            <a:pPr>
              <a:lnSpc>
                <a:spcPct val="140000"/>
              </a:lnSpc>
            </a:pPr>
            <a:r>
              <a:rPr lang="en-US" b="0" i="0" dirty="0" err="1">
                <a:effectLst/>
              </a:rPr>
              <a:t>Organiza</a:t>
            </a:r>
            <a:r>
              <a:rPr lang="en-US" b="0" i="0" dirty="0">
                <a:effectLst/>
              </a:rPr>
              <a:t> </a:t>
            </a:r>
            <a:r>
              <a:rPr lang="en-US" b="0" i="0" dirty="0" err="1">
                <a:effectLst/>
              </a:rPr>
              <a:t>una</a:t>
            </a:r>
            <a:r>
              <a:rPr lang="en-US" b="0" i="0" dirty="0">
                <a:effectLst/>
              </a:rPr>
              <a:t> </a:t>
            </a:r>
            <a:r>
              <a:rPr lang="en-US" b="0" i="0" dirty="0" err="1">
                <a:effectLst/>
              </a:rPr>
              <a:t>actividad</a:t>
            </a:r>
            <a:r>
              <a:rPr lang="en-US" b="0" i="0" dirty="0">
                <a:effectLst/>
              </a:rPr>
              <a:t> de pareja </a:t>
            </a:r>
            <a:r>
              <a:rPr lang="en-US" b="0" i="0" dirty="0" err="1">
                <a:effectLst/>
              </a:rPr>
              <a:t>donde</a:t>
            </a:r>
            <a:r>
              <a:rPr lang="en-US" b="0" i="0" dirty="0">
                <a:effectLst/>
              </a:rPr>
              <a:t> uno </a:t>
            </a:r>
            <a:r>
              <a:rPr lang="en-US" b="0" i="0" dirty="0" err="1">
                <a:effectLst/>
              </a:rPr>
              <a:t>habla</a:t>
            </a:r>
            <a:r>
              <a:rPr lang="en-US" b="0" i="0" dirty="0">
                <a:effectLst/>
              </a:rPr>
              <a:t> y </a:t>
            </a:r>
            <a:r>
              <a:rPr lang="en-US" b="0" i="0" dirty="0" err="1">
                <a:effectLst/>
              </a:rPr>
              <a:t>el</a:t>
            </a:r>
            <a:r>
              <a:rPr lang="en-US" b="0" i="0" dirty="0">
                <a:effectLst/>
              </a:rPr>
              <a:t> </a:t>
            </a:r>
            <a:r>
              <a:rPr lang="en-US" b="0" i="0" dirty="0" err="1">
                <a:effectLst/>
              </a:rPr>
              <a:t>otro</a:t>
            </a:r>
            <a:r>
              <a:rPr lang="en-US" b="0" i="0" dirty="0">
                <a:effectLst/>
              </a:rPr>
              <a:t> </a:t>
            </a:r>
            <a:r>
              <a:rPr lang="en-US" b="0" i="0" dirty="0" err="1">
                <a:effectLst/>
              </a:rPr>
              <a:t>practica</a:t>
            </a:r>
            <a:r>
              <a:rPr lang="en-US" b="0" i="0" dirty="0">
                <a:effectLst/>
              </a:rPr>
              <a:t> la </a:t>
            </a:r>
            <a:r>
              <a:rPr lang="en-US" b="0" i="0" dirty="0" err="1">
                <a:effectLst/>
              </a:rPr>
              <a:t>escucha</a:t>
            </a:r>
            <a:r>
              <a:rPr lang="en-US" b="0" i="0" dirty="0">
                <a:effectLst/>
              </a:rPr>
              <a:t> </a:t>
            </a:r>
            <a:r>
              <a:rPr lang="en-US" b="0" i="0" dirty="0" err="1">
                <a:effectLst/>
              </a:rPr>
              <a:t>activa</a:t>
            </a:r>
            <a:r>
              <a:rPr lang="en-US" b="0" i="0" dirty="0">
                <a:effectLst/>
              </a:rPr>
              <a:t>. Por </a:t>
            </a:r>
            <a:r>
              <a:rPr lang="en-US" b="0" i="0" dirty="0" err="1">
                <a:effectLst/>
              </a:rPr>
              <a:t>ejemplo</a:t>
            </a:r>
            <a:r>
              <a:rPr lang="en-US" b="0" i="0" dirty="0">
                <a:effectLst/>
              </a:rPr>
              <a:t>: “Eres </a:t>
            </a:r>
            <a:r>
              <a:rPr lang="en-US" b="0" i="0" dirty="0" err="1">
                <a:effectLst/>
              </a:rPr>
              <a:t>el</a:t>
            </a:r>
            <a:r>
              <a:rPr lang="en-US" dirty="0"/>
              <a:t> </a:t>
            </a:r>
            <a:r>
              <a:rPr lang="en-US" dirty="0" err="1"/>
              <a:t>dueño</a:t>
            </a:r>
            <a:r>
              <a:rPr lang="en-US" dirty="0"/>
              <a:t> del </a:t>
            </a:r>
            <a:r>
              <a:rPr lang="en-US" dirty="0" err="1"/>
              <a:t>piso</a:t>
            </a:r>
            <a:r>
              <a:rPr lang="en-US" dirty="0"/>
              <a:t>  y lo vas a </a:t>
            </a:r>
            <a:r>
              <a:rPr lang="en-US" dirty="0" err="1"/>
              <a:t>alquilar</a:t>
            </a:r>
            <a:r>
              <a:rPr lang="en-US" dirty="0"/>
              <a:t> e </a:t>
            </a:r>
            <a:r>
              <a:rPr lang="en-US" dirty="0" err="1"/>
              <a:t>informas</a:t>
            </a:r>
            <a:r>
              <a:rPr lang="en-US" dirty="0"/>
              <a:t>. al </a:t>
            </a:r>
            <a:r>
              <a:rPr lang="en-US" dirty="0" err="1"/>
              <a:t>supuesto</a:t>
            </a:r>
            <a:r>
              <a:rPr lang="en-US" dirty="0"/>
              <a:t> inquilino, </a:t>
            </a:r>
            <a:r>
              <a:rPr lang="en-US" dirty="0" err="1"/>
              <a:t>cuales</a:t>
            </a:r>
            <a:r>
              <a:rPr lang="en-US" dirty="0"/>
              <a:t> son </a:t>
            </a:r>
            <a:r>
              <a:rPr lang="en-US" dirty="0" err="1"/>
              <a:t>tus</a:t>
            </a:r>
            <a:r>
              <a:rPr lang="en-US" dirty="0"/>
              <a:t> </a:t>
            </a:r>
            <a:r>
              <a:rPr lang="en-US" dirty="0" err="1"/>
              <a:t>condiciones</a:t>
            </a:r>
            <a:r>
              <a:rPr lang="en-US" dirty="0"/>
              <a:t>. </a:t>
            </a:r>
          </a:p>
          <a:p>
            <a:pPr>
              <a:lnSpc>
                <a:spcPct val="140000"/>
              </a:lnSpc>
            </a:pPr>
            <a:r>
              <a:rPr lang="en-US" dirty="0"/>
              <a:t>L</a:t>
            </a:r>
            <a:r>
              <a:rPr lang="en-US" b="0" i="0" dirty="0">
                <a:effectLst/>
              </a:rPr>
              <a:t>uego </a:t>
            </a:r>
            <a:r>
              <a:rPr lang="en-US" b="0" i="0" dirty="0" err="1">
                <a:effectLst/>
              </a:rPr>
              <a:t>cambiarán</a:t>
            </a:r>
            <a:r>
              <a:rPr lang="en-US" b="0" i="0" dirty="0">
                <a:effectLst/>
              </a:rPr>
              <a:t> de roles. </a:t>
            </a:r>
          </a:p>
          <a:p>
            <a:pPr>
              <a:lnSpc>
                <a:spcPct val="140000"/>
              </a:lnSpc>
            </a:pPr>
            <a:r>
              <a:rPr lang="en-US" b="0" i="0" dirty="0" err="1">
                <a:effectLst/>
              </a:rPr>
              <a:t>Esto</a:t>
            </a:r>
            <a:r>
              <a:rPr lang="en-US" b="0" i="0" dirty="0">
                <a:effectLst/>
              </a:rPr>
              <a:t> </a:t>
            </a:r>
            <a:r>
              <a:rPr lang="en-US" b="0" i="0" dirty="0" err="1">
                <a:effectLst/>
              </a:rPr>
              <a:t>refuerza</a:t>
            </a:r>
            <a:r>
              <a:rPr lang="en-US" b="0" i="0" dirty="0">
                <a:effectLst/>
              </a:rPr>
              <a:t> la </a:t>
            </a:r>
            <a:r>
              <a:rPr lang="en-US" b="0" i="0" dirty="0" err="1">
                <a:effectLst/>
              </a:rPr>
              <a:t>importancia</a:t>
            </a:r>
            <a:r>
              <a:rPr lang="en-US" b="0" i="0" dirty="0">
                <a:effectLst/>
              </a:rPr>
              <a:t> de la </a:t>
            </a:r>
            <a:r>
              <a:rPr lang="en-US" b="0" i="0" dirty="0" err="1">
                <a:effectLst/>
              </a:rPr>
              <a:t>escucha</a:t>
            </a:r>
            <a:r>
              <a:rPr lang="en-US" b="0" i="0" dirty="0">
                <a:effectLst/>
              </a:rPr>
              <a:t> </a:t>
            </a:r>
            <a:r>
              <a:rPr lang="en-US" b="0" i="0" dirty="0" err="1">
                <a:effectLst/>
              </a:rPr>
              <a:t>en</a:t>
            </a:r>
            <a:r>
              <a:rPr lang="en-US" b="0" i="0" dirty="0">
                <a:effectLst/>
              </a:rPr>
              <a:t> la </a:t>
            </a:r>
            <a:r>
              <a:rPr lang="en-US" b="0" i="0" dirty="0" err="1">
                <a:effectLst/>
              </a:rPr>
              <a:t>comunicación</a:t>
            </a:r>
            <a:r>
              <a:rPr lang="en-US" b="0" i="0" dirty="0">
                <a:effectLst/>
              </a:rPr>
              <a:t> </a:t>
            </a:r>
            <a:r>
              <a:rPr lang="en-US" b="0" i="0" dirty="0" err="1">
                <a:effectLst/>
              </a:rPr>
              <a:t>efectiva</a:t>
            </a:r>
            <a:r>
              <a:rPr lang="en-US" b="0" i="0" dirty="0">
                <a:effectLst/>
              </a:rPr>
              <a:t>.</a:t>
            </a:r>
            <a:endParaRPr lang="en-US" dirty="0"/>
          </a:p>
        </p:txBody>
      </p:sp>
      <p:cxnSp>
        <p:nvCxnSpPr>
          <p:cNvPr id="37" name="Straight Connector 31">
            <a:extLst>
              <a:ext uri="{FF2B5EF4-FFF2-40B4-BE49-F238E27FC236}">
                <a16:creationId xmlns:a16="http://schemas.microsoft.com/office/drawing/2014/main" id="{C05D45D7-984D-4CDD-B1BC-0CF407C72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2485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Espace réservé du contenu 5" descr="Un étudiant masculin a levé la main">
            <a:extLst>
              <a:ext uri="{FF2B5EF4-FFF2-40B4-BE49-F238E27FC236}">
                <a16:creationId xmlns:a16="http://schemas.microsoft.com/office/drawing/2014/main" id="{BE0B59A4-B196-D797-8B7E-B1F48AF0A9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 b="61000"/>
          <a:stretch/>
        </p:blipFill>
        <p:spPr>
          <a:xfrm>
            <a:off x="8883650" y="2045332"/>
            <a:ext cx="2767362" cy="2767335"/>
          </a:xfrm>
          <a:prstGeom prst="rect">
            <a:avLst/>
          </a:prstGeom>
        </p:spPr>
      </p:pic>
    </p:spTree>
    <p:extLst>
      <p:ext uri="{BB962C8B-B14F-4D97-AF65-F5344CB8AC3E}">
        <p14:creationId xmlns:p14="http://schemas.microsoft.com/office/powerpoint/2010/main" val="1382881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A098021-5397-7D85-D280-3D97F2AA73FB}"/>
              </a:ext>
            </a:extLst>
          </p:cNvPr>
          <p:cNvSpPr>
            <a:spLocks noGrp="1"/>
          </p:cNvSpPr>
          <p:nvPr>
            <p:ph type="title"/>
          </p:nvPr>
        </p:nvSpPr>
        <p:spPr>
          <a:xfrm>
            <a:off x="989400" y="395289"/>
            <a:ext cx="6328800" cy="1112836"/>
          </a:xfrm>
        </p:spPr>
        <p:txBody>
          <a:bodyPr vert="horz" lIns="91440" tIns="45720" rIns="91440" bIns="45720" rtlCol="0" anchor="b" anchorCtr="0">
            <a:normAutofit/>
          </a:bodyPr>
          <a:lstStyle/>
          <a:p>
            <a:pPr algn="ctr">
              <a:lnSpc>
                <a:spcPct val="90000"/>
              </a:lnSpc>
            </a:pPr>
            <a:r>
              <a:rPr lang="en-US" sz="2200" b="0" i="0" kern="1200" cap="none" spc="0" baseline="0">
                <a:solidFill>
                  <a:schemeClr val="tx1"/>
                </a:solidFill>
                <a:effectLst/>
                <a:latin typeface="+mj-lt"/>
                <a:ea typeface="+mj-ea"/>
                <a:cs typeface="+mj-cs"/>
              </a:rPr>
              <a:t>Simulaciones y role-playing: Proporciona escenarios prácticos para que practiquen la comunicación en situaciones realistas.</a:t>
            </a:r>
            <a:endParaRPr lang="en-US" sz="2200" kern="1200" cap="none" spc="0" baseline="0">
              <a:solidFill>
                <a:schemeClr val="tx1"/>
              </a:solidFill>
              <a:latin typeface="+mj-lt"/>
              <a:ea typeface="+mj-ea"/>
              <a:cs typeface="+mj-cs"/>
            </a:endParaRPr>
          </a:p>
        </p:txBody>
      </p:sp>
      <p:sp>
        <p:nvSpPr>
          <p:cNvPr id="3" name="Espace réservé du contenu 2">
            <a:extLst>
              <a:ext uri="{FF2B5EF4-FFF2-40B4-BE49-F238E27FC236}">
                <a16:creationId xmlns:a16="http://schemas.microsoft.com/office/drawing/2014/main" id="{4097CF06-D563-64AD-F48D-C5E519FADA3B}"/>
              </a:ext>
            </a:extLst>
          </p:cNvPr>
          <p:cNvSpPr>
            <a:spLocks noGrp="1"/>
          </p:cNvSpPr>
          <p:nvPr>
            <p:ph sz="half" idx="1"/>
          </p:nvPr>
        </p:nvSpPr>
        <p:spPr>
          <a:xfrm>
            <a:off x="989400" y="1864801"/>
            <a:ext cx="6328800" cy="3913700"/>
          </a:xfrm>
        </p:spPr>
        <p:txBody>
          <a:bodyPr vert="horz" lIns="91440" tIns="45720" rIns="91440" bIns="45720" rtlCol="0">
            <a:normAutofit/>
          </a:bodyPr>
          <a:lstStyle/>
          <a:p>
            <a:r>
              <a:rPr lang="en-US" b="0" i="0">
                <a:effectLst/>
              </a:rPr>
              <a:t>Crea situaciones realistas, como una reunión de padres y maestros, (o </a:t>
            </a:r>
            <a:r>
              <a:rPr lang="en-US"/>
              <a:t>un </a:t>
            </a:r>
            <a:r>
              <a:rPr lang="en-US" b="0" i="0">
                <a:effectLst/>
              </a:rPr>
              <a:t>consello escolar, formado por profesores y delegad@s)  donde los alumn@s practican roles específicos, desarrollando la habilidad de comunicarse efectivamente en diferentes contextos.</a:t>
            </a:r>
            <a:br>
              <a:rPr lang="en-US"/>
            </a:br>
            <a:endParaRPr lang="en-US"/>
          </a:p>
        </p:txBody>
      </p:sp>
      <p:cxnSp>
        <p:nvCxnSpPr>
          <p:cNvPr id="20" name="Straight Connector 19">
            <a:extLst>
              <a:ext uri="{FF2B5EF4-FFF2-40B4-BE49-F238E27FC236}">
                <a16:creationId xmlns:a16="http://schemas.microsoft.com/office/drawing/2014/main" id="{C05D45D7-984D-4CDD-B1BC-0CF407C72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2485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Espace réservé du contenu 5" descr="Personne faisant une présentation">
            <a:extLst>
              <a:ext uri="{FF2B5EF4-FFF2-40B4-BE49-F238E27FC236}">
                <a16:creationId xmlns:a16="http://schemas.microsoft.com/office/drawing/2014/main" id="{27326AE8-680A-9282-9F3F-6F86A1F1651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883650" y="2505393"/>
            <a:ext cx="2767362" cy="1847214"/>
          </a:xfrm>
          <a:prstGeom prst="rect">
            <a:avLst/>
          </a:prstGeom>
        </p:spPr>
      </p:pic>
    </p:spTree>
    <p:extLst>
      <p:ext uri="{BB962C8B-B14F-4D97-AF65-F5344CB8AC3E}">
        <p14:creationId xmlns:p14="http://schemas.microsoft.com/office/powerpoint/2010/main" val="3690286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40" name="Group 39">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42"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41"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45" name="Rectangle 44">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F326A2C-AD90-77DC-15C8-EA9471BFB07C}"/>
              </a:ext>
            </a:extLst>
          </p:cNvPr>
          <p:cNvSpPr>
            <a:spLocks noGrp="1"/>
          </p:cNvSpPr>
          <p:nvPr>
            <p:ph type="title"/>
          </p:nvPr>
        </p:nvSpPr>
        <p:spPr>
          <a:xfrm>
            <a:off x="1079510" y="531814"/>
            <a:ext cx="4457690" cy="1720850"/>
          </a:xfrm>
        </p:spPr>
        <p:txBody>
          <a:bodyPr vert="horz" lIns="91440" tIns="45720" rIns="91440" bIns="45720" rtlCol="0" anchor="ctr" anchorCtr="0">
            <a:normAutofit/>
          </a:bodyPr>
          <a:lstStyle/>
          <a:p>
            <a:pPr algn="ctr">
              <a:lnSpc>
                <a:spcPct val="90000"/>
              </a:lnSpc>
            </a:pPr>
            <a:r>
              <a:rPr lang="en-US" sz="1600" b="1" i="0">
                <a:effectLst/>
              </a:rPr>
              <a:t>IMPORTANTÍSIMO </a:t>
            </a:r>
            <a:br>
              <a:rPr lang="en-US" sz="1600" b="1" i="0">
                <a:effectLst/>
              </a:rPr>
            </a:br>
            <a:br>
              <a:rPr lang="en-US" sz="1600" b="1" i="0">
                <a:effectLst/>
              </a:rPr>
            </a:br>
            <a:r>
              <a:rPr lang="en-US" sz="1600" b="1" i="0">
                <a:effectLst/>
              </a:rPr>
              <a:t>Recuerda fomentar un ambiente de apoyo donde los participantes se sientan cómodos practicando y recibiendo retroalimentación constructiva.</a:t>
            </a:r>
            <a:br>
              <a:rPr lang="en-US" sz="1600" b="1"/>
            </a:br>
            <a:endParaRPr lang="en-US" sz="1600" b="1"/>
          </a:p>
        </p:txBody>
      </p:sp>
      <p:cxnSp>
        <p:nvCxnSpPr>
          <p:cNvPr id="47" name="Straight Connector 46">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392239"/>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Espace réservé du contenu 8" descr="Groupe de personnes s’amusant à un concert">
            <a:extLst>
              <a:ext uri="{FF2B5EF4-FFF2-40B4-BE49-F238E27FC236}">
                <a16:creationId xmlns:a16="http://schemas.microsoft.com/office/drawing/2014/main" id="{C4A31CE7-2F5F-B5D4-86FF-95FEB8D3E40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615"/>
          <a:stretch/>
        </p:blipFill>
        <p:spPr>
          <a:xfrm>
            <a:off x="541528" y="2843211"/>
            <a:ext cx="5421222" cy="3474789"/>
          </a:xfrm>
          <a:prstGeom prst="rect">
            <a:avLst/>
          </a:prstGeom>
        </p:spPr>
      </p:pic>
      <p:pic>
        <p:nvPicPr>
          <p:cNvPr id="7" name="Espace réservé du contenu 6" descr="Masseuse traitant le cou de la personne">
            <a:extLst>
              <a:ext uri="{FF2B5EF4-FFF2-40B4-BE49-F238E27FC236}">
                <a16:creationId xmlns:a16="http://schemas.microsoft.com/office/drawing/2014/main" id="{2BD3D74D-71CC-DA4C-4B50-68BF4575D52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2199" r="2" b="2"/>
          <a:stretch/>
        </p:blipFill>
        <p:spPr>
          <a:xfrm>
            <a:off x="6229412" y="2843918"/>
            <a:ext cx="5421600" cy="3473375"/>
          </a:xfrm>
          <a:prstGeom prst="rect">
            <a:avLst/>
          </a:prstGeom>
        </p:spPr>
      </p:pic>
    </p:spTree>
    <p:extLst>
      <p:ext uri="{BB962C8B-B14F-4D97-AF65-F5344CB8AC3E}">
        <p14:creationId xmlns:p14="http://schemas.microsoft.com/office/powerpoint/2010/main" val="4258337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4">
            <a:extLst>
              <a:ext uri="{FF2B5EF4-FFF2-40B4-BE49-F238E27FC236}">
                <a16:creationId xmlns:a16="http://schemas.microsoft.com/office/drawing/2014/main" id="{6B5A46F3-1D96-50C2-222F-86EC87F14C80}"/>
              </a:ext>
            </a:extLst>
          </p:cNvPr>
          <p:cNvPicPr>
            <a:picLocks noChangeAspect="1"/>
          </p:cNvPicPr>
          <p:nvPr/>
        </p:nvPicPr>
        <p:blipFill rotWithShape="1">
          <a:blip r:embed="rId2"/>
          <a:srcRect t="13089" b="2325"/>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7" name="Rectangle 26">
            <a:extLst>
              <a:ext uri="{FF2B5EF4-FFF2-40B4-BE49-F238E27FC236}">
                <a16:creationId xmlns:a16="http://schemas.microsoft.com/office/drawing/2014/main" id="{3092D32E-B1E6-4335-BD86-8461882A7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03300" y="-1052423"/>
            <a:ext cx="6857999" cy="8883647"/>
          </a:xfrm>
          <a:prstGeom prst="rect">
            <a:avLst/>
          </a:prstGeom>
          <a:gradFill flip="none" rotWithShape="1">
            <a:gsLst>
              <a:gs pos="0">
                <a:srgbClr val="000000">
                  <a:alpha val="35000"/>
                </a:srgbClr>
              </a:gs>
              <a:gs pos="100000">
                <a:srgbClr val="000000">
                  <a:alpha val="0"/>
                </a:srgbClr>
              </a:gs>
              <a:gs pos="60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re 1">
            <a:extLst>
              <a:ext uri="{FF2B5EF4-FFF2-40B4-BE49-F238E27FC236}">
                <a16:creationId xmlns:a16="http://schemas.microsoft.com/office/drawing/2014/main" id="{CF725854-0DA1-ED47-DA2E-1CA0D8A3205A}"/>
              </a:ext>
            </a:extLst>
          </p:cNvPr>
          <p:cNvSpPr>
            <a:spLocks noGrp="1"/>
          </p:cNvSpPr>
          <p:nvPr>
            <p:ph type="ctrTitle"/>
          </p:nvPr>
        </p:nvSpPr>
        <p:spPr>
          <a:xfrm>
            <a:off x="990000" y="395289"/>
            <a:ext cx="4075200" cy="2226688"/>
          </a:xfrm>
        </p:spPr>
        <p:txBody>
          <a:bodyPr>
            <a:normAutofit/>
          </a:bodyPr>
          <a:lstStyle/>
          <a:p>
            <a:pPr>
              <a:lnSpc>
                <a:spcPct val="90000"/>
              </a:lnSpc>
            </a:pPr>
            <a:r>
              <a:rPr lang="es-ES" sz="3400" b="1" dirty="0">
                <a:solidFill>
                  <a:srgbClr val="FFFFFF"/>
                </a:solidFill>
                <a:latin typeface="Aharoni" panose="02010803020104030203" pitchFamily="2" charset="-79"/>
                <a:cs typeface="Aharoni" panose="02010803020104030203" pitchFamily="2" charset="-79"/>
              </a:rPr>
              <a:t>LA MEDIACIÓN EN CLASE DE LENGUA EXTRANJERA. </a:t>
            </a:r>
          </a:p>
        </p:txBody>
      </p:sp>
      <p:sp>
        <p:nvSpPr>
          <p:cNvPr id="3" name="Sous-titre 2">
            <a:extLst>
              <a:ext uri="{FF2B5EF4-FFF2-40B4-BE49-F238E27FC236}">
                <a16:creationId xmlns:a16="http://schemas.microsoft.com/office/drawing/2014/main" id="{9CDA02A3-C302-6529-AA23-93AD8D78DE4A}"/>
              </a:ext>
            </a:extLst>
          </p:cNvPr>
          <p:cNvSpPr>
            <a:spLocks noGrp="1"/>
          </p:cNvSpPr>
          <p:nvPr>
            <p:ph type="subTitle" idx="1"/>
          </p:nvPr>
        </p:nvSpPr>
        <p:spPr>
          <a:xfrm>
            <a:off x="990000" y="4248000"/>
            <a:ext cx="4075200" cy="1520975"/>
          </a:xfrm>
        </p:spPr>
        <p:txBody>
          <a:bodyPr>
            <a:normAutofit/>
          </a:bodyPr>
          <a:lstStyle/>
          <a:p>
            <a:pPr>
              <a:lnSpc>
                <a:spcPct val="115000"/>
              </a:lnSpc>
            </a:pPr>
            <a:r>
              <a:rPr lang="es-ES" sz="1100" b="1" dirty="0">
                <a:solidFill>
                  <a:srgbClr val="FFFFFF">
                    <a:alpha val="90000"/>
                  </a:srgbClr>
                </a:solidFill>
              </a:rPr>
              <a:t>.</a:t>
            </a:r>
          </a:p>
        </p:txBody>
      </p:sp>
      <p:grpSp>
        <p:nvGrpSpPr>
          <p:cNvPr id="28" name="Group 12">
            <a:extLst>
              <a:ext uri="{FF2B5EF4-FFF2-40B4-BE49-F238E27FC236}">
                <a16:creationId xmlns:a16="http://schemas.microsoft.com/office/drawing/2014/main" id="{53D83BC4-A03A-4B80-BE2E-AB1542ABAD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29" name="Rectangle 28">
              <a:extLst>
                <a:ext uri="{FF2B5EF4-FFF2-40B4-BE49-F238E27FC236}">
                  <a16:creationId xmlns:a16="http://schemas.microsoft.com/office/drawing/2014/main" id="{2F6F3D9A-452B-4940-9828-23E2DA52F7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FC141C93-0464-49A4-80F9-CBA4B473210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16" name="Group 15">
                <a:extLst>
                  <a:ext uri="{FF2B5EF4-FFF2-40B4-BE49-F238E27FC236}">
                    <a16:creationId xmlns:a16="http://schemas.microsoft.com/office/drawing/2014/main" id="{0FBE46EE-1DFB-4A24-A727-EABB7534FB2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30" name="Freeform 68">
                  <a:extLst>
                    <a:ext uri="{FF2B5EF4-FFF2-40B4-BE49-F238E27FC236}">
                      <a16:creationId xmlns:a16="http://schemas.microsoft.com/office/drawing/2014/main" id="{2892A7AB-12E4-4169-836F-A0D0C91B7F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69">
                  <a:extLst>
                    <a:ext uri="{FF2B5EF4-FFF2-40B4-BE49-F238E27FC236}">
                      <a16:creationId xmlns:a16="http://schemas.microsoft.com/office/drawing/2014/main" id="{1F214575-72DE-4088-8694-62F426EF7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2" name="Line 70">
                  <a:extLst>
                    <a:ext uri="{FF2B5EF4-FFF2-40B4-BE49-F238E27FC236}">
                      <a16:creationId xmlns:a16="http://schemas.microsoft.com/office/drawing/2014/main" id="{DE02F19E-EAED-436A-985B-21E4AFF3ECF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16">
                <a:extLst>
                  <a:ext uri="{FF2B5EF4-FFF2-40B4-BE49-F238E27FC236}">
                    <a16:creationId xmlns:a16="http://schemas.microsoft.com/office/drawing/2014/main" id="{6748F1F2-C6CE-4B1D-BC12-02955EA2BA8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33" name="Freeform 68">
                  <a:extLst>
                    <a:ext uri="{FF2B5EF4-FFF2-40B4-BE49-F238E27FC236}">
                      <a16:creationId xmlns:a16="http://schemas.microsoft.com/office/drawing/2014/main" id="{80A5916D-E677-43F6-96A9-E16E5A843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69">
                  <a:extLst>
                    <a:ext uri="{FF2B5EF4-FFF2-40B4-BE49-F238E27FC236}">
                      <a16:creationId xmlns:a16="http://schemas.microsoft.com/office/drawing/2014/main" id="{115C4984-068B-47EF-9298-FC8384998B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5" name="Line 70">
                  <a:extLst>
                    <a:ext uri="{FF2B5EF4-FFF2-40B4-BE49-F238E27FC236}">
                      <a16:creationId xmlns:a16="http://schemas.microsoft.com/office/drawing/2014/main" id="{8E1D9610-842B-4FB4-912A-67F61723EBF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177678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6" name="Rectangle 155">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9E93094-DE85-8CAE-2254-D48DDF1767FD}"/>
              </a:ext>
            </a:extLst>
          </p:cNvPr>
          <p:cNvSpPr>
            <a:spLocks noGrp="1"/>
          </p:cNvSpPr>
          <p:nvPr>
            <p:ph type="ctrTitle"/>
          </p:nvPr>
        </p:nvSpPr>
        <p:spPr>
          <a:xfrm>
            <a:off x="990000" y="945926"/>
            <a:ext cx="3531600" cy="1815882"/>
          </a:xfrm>
        </p:spPr>
        <p:txBody>
          <a:bodyPr vert="horz" lIns="91440" tIns="45720" rIns="91440" bIns="45720" rtlCol="0" anchor="t" anchorCtr="0">
            <a:normAutofit/>
          </a:bodyPr>
          <a:lstStyle/>
          <a:p>
            <a:pPr algn="l"/>
            <a:r>
              <a:rPr lang="en-US" sz="3200" kern="1200" cap="none" spc="0" baseline="0">
                <a:solidFill>
                  <a:schemeClr val="tx1"/>
                </a:solidFill>
                <a:latin typeface="+mj-lt"/>
                <a:ea typeface="+mj-ea"/>
                <a:cs typeface="+mj-cs"/>
              </a:rPr>
              <a:t>¿ y qué es la MEDIACIÓN ?</a:t>
            </a:r>
          </a:p>
        </p:txBody>
      </p:sp>
      <p:pic>
        <p:nvPicPr>
          <p:cNvPr id="143" name="Graphic 6" descr="Poignée de main">
            <a:extLst>
              <a:ext uri="{FF2B5EF4-FFF2-40B4-BE49-F238E27FC236}">
                <a16:creationId xmlns:a16="http://schemas.microsoft.com/office/drawing/2014/main" id="{F65EA878-EE5E-946E-078C-1B47928CD4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9500" y="3428999"/>
            <a:ext cx="2339975" cy="2339975"/>
          </a:xfrm>
          <a:prstGeom prst="rect">
            <a:avLst/>
          </a:prstGeom>
        </p:spPr>
      </p:pic>
      <p:sp>
        <p:nvSpPr>
          <p:cNvPr id="3" name="Sous-titre 2">
            <a:extLst>
              <a:ext uri="{FF2B5EF4-FFF2-40B4-BE49-F238E27FC236}">
                <a16:creationId xmlns:a16="http://schemas.microsoft.com/office/drawing/2014/main" id="{6817C832-5D96-9E1E-B792-AE33E640CF75}"/>
              </a:ext>
            </a:extLst>
          </p:cNvPr>
          <p:cNvSpPr>
            <a:spLocks noGrp="1"/>
          </p:cNvSpPr>
          <p:nvPr>
            <p:ph type="subTitle" idx="1"/>
          </p:nvPr>
        </p:nvSpPr>
        <p:spPr>
          <a:xfrm>
            <a:off x="4997457" y="935999"/>
            <a:ext cx="6114543" cy="4832975"/>
          </a:xfrm>
        </p:spPr>
        <p:txBody>
          <a:bodyPr vert="horz" lIns="91440" tIns="45720" rIns="91440" bIns="45720" rtlCol="0">
            <a:normAutofit/>
          </a:bodyPr>
          <a:lstStyle/>
          <a:p>
            <a:pPr algn="l">
              <a:lnSpc>
                <a:spcPct val="140000"/>
              </a:lnSpc>
            </a:pPr>
            <a:r>
              <a:rPr lang="en-US" sz="1400" b="1"/>
              <a:t>ES LA HABILIDAD DE INTERPRETAR Y TRANSMITIR INFORMACIÓN ENTRE DOS PARTES QUE NO COMPARTEN EL MISMO IDIOMA. IMPLICA LA TRADUCCIÓN ORAL Y ESCRITA, ASÍ COMO LA INTERPRETACIÓN CULTURAL, FACILITANDO LA COMUNICACIÓN EFECTIVA EN SITUACIONES DONDE HAY BARRERAS LINGÜISTICAS</a:t>
            </a:r>
          </a:p>
          <a:p>
            <a:pPr algn="l">
              <a:lnSpc>
                <a:spcPct val="140000"/>
              </a:lnSpc>
            </a:pPr>
            <a:endParaRPr lang="en-US" sz="1400" b="1"/>
          </a:p>
          <a:p>
            <a:pPr algn="l">
              <a:lnSpc>
                <a:spcPct val="140000"/>
              </a:lnSpc>
            </a:pPr>
            <a:r>
              <a:rPr lang="en-US" sz="1400" b="1"/>
              <a:t>La mediación supone tomar un texto oral o escrito y transmitirlo a un interlocutor haciendo uso de habilidades como la traducción (si es necesario), el cambio de registro, el resumen, la apostilla, o la aclaración de connotaciones y elementos socioculturales.</a:t>
            </a:r>
          </a:p>
          <a:p>
            <a:pPr algn="l">
              <a:lnSpc>
                <a:spcPct val="140000"/>
              </a:lnSpc>
            </a:pPr>
            <a:r>
              <a:rPr lang="en-US" sz="1400" b="1"/>
              <a:t>Vidéo de PIE de la EOI de Logroño adaptado a todos los niveles.</a:t>
            </a:r>
          </a:p>
          <a:p>
            <a:pPr algn="l">
              <a:lnSpc>
                <a:spcPct val="140000"/>
              </a:lnSpc>
            </a:pPr>
            <a:r>
              <a:rPr lang="en-US" sz="1400"/>
              <a:t>https://youtu.be/Wjcde01eYbQ?si=e09JurPLZQMPYZe1</a:t>
            </a:r>
          </a:p>
        </p:txBody>
      </p:sp>
    </p:spTree>
    <p:extLst>
      <p:ext uri="{BB962C8B-B14F-4D97-AF65-F5344CB8AC3E}">
        <p14:creationId xmlns:p14="http://schemas.microsoft.com/office/powerpoint/2010/main" val="500347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62" name="Rectangle 1061">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B8367AC-557E-6778-C18E-A31952044AEA}"/>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r>
              <a:rPr lang="en-US" sz="3200" kern="1200" cap="none" spc="0" baseline="0">
                <a:solidFill>
                  <a:schemeClr val="tx1"/>
                </a:solidFill>
                <a:latin typeface="+mj-lt"/>
                <a:ea typeface="+mj-ea"/>
                <a:cs typeface="+mj-cs"/>
              </a:rPr>
              <a:t>Mediación para primaria</a:t>
            </a:r>
          </a:p>
        </p:txBody>
      </p:sp>
      <p:pic>
        <p:nvPicPr>
          <p:cNvPr id="1026" name="Picture 2" descr="Los héroes de los cuentos vivieron confinados... ¡y salieron adelante!">
            <a:extLst>
              <a:ext uri="{FF2B5EF4-FFF2-40B4-BE49-F238E27FC236}">
                <a16:creationId xmlns:a16="http://schemas.microsoft.com/office/drawing/2014/main" id="{1CE11090-0296-458A-87D4-C218D496037B}"/>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7049" r="2710" b="-3"/>
          <a:stretch/>
        </p:blipFill>
        <p:spPr bwMode="auto">
          <a:xfrm>
            <a:off x="1079500" y="3429414"/>
            <a:ext cx="3351600" cy="23391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57" name="Espace réservé du texte 3">
            <a:extLst>
              <a:ext uri="{FF2B5EF4-FFF2-40B4-BE49-F238E27FC236}">
                <a16:creationId xmlns:a16="http://schemas.microsoft.com/office/drawing/2014/main" id="{3EFA2564-E6C3-03F1-9C5E-6C42872D8053}"/>
              </a:ext>
            </a:extLst>
          </p:cNvPr>
          <p:cNvGraphicFramePr/>
          <p:nvPr>
            <p:extLst>
              <p:ext uri="{D42A27DB-BD31-4B8C-83A1-F6EECF244321}">
                <p14:modId xmlns:p14="http://schemas.microsoft.com/office/powerpoint/2010/main" val="1687045489"/>
              </p:ext>
            </p:extLst>
          </p:nvPr>
        </p:nvGraphicFramePr>
        <p:xfrm>
          <a:off x="4997457" y="935999"/>
          <a:ext cx="6114543" cy="4832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3061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78" name="Rectangle 2077">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C02D3DE-6893-4FB0-F0F6-10D83F83E1FE}"/>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r>
              <a:rPr lang="en-US" sz="3200" b="0" i="0" kern="1200" cap="none" spc="0" baseline="0">
                <a:solidFill>
                  <a:schemeClr val="tx1"/>
                </a:solidFill>
                <a:effectLst/>
                <a:latin typeface="+mj-lt"/>
                <a:ea typeface="+mj-ea"/>
                <a:cs typeface="+mj-cs"/>
              </a:rPr>
              <a:t>Mediación</a:t>
            </a:r>
            <a:r>
              <a:rPr lang="en-US" sz="3200" b="0" i="0" kern="1200" cap="none" spc="0" baseline="0" dirty="0">
                <a:solidFill>
                  <a:schemeClr val="tx1"/>
                </a:solidFill>
                <a:effectLst/>
                <a:latin typeface="+mj-lt"/>
                <a:ea typeface="+mj-ea"/>
                <a:cs typeface="+mj-cs"/>
              </a:rPr>
              <a:t> para </a:t>
            </a:r>
            <a:r>
              <a:rPr lang="en-US" sz="3200" b="0" i="0" kern="1200" cap="none" spc="0" baseline="0">
                <a:solidFill>
                  <a:schemeClr val="tx1"/>
                </a:solidFill>
                <a:effectLst/>
                <a:latin typeface="+mj-lt"/>
                <a:ea typeface="+mj-ea"/>
                <a:cs typeface="+mj-cs"/>
              </a:rPr>
              <a:t>Secundaria</a:t>
            </a:r>
            <a:r>
              <a:rPr lang="en-US" sz="3200" b="0" i="0" kern="1200" cap="none" spc="0" baseline="0" dirty="0">
                <a:solidFill>
                  <a:schemeClr val="tx1"/>
                </a:solidFill>
                <a:effectLst/>
                <a:latin typeface="+mj-lt"/>
                <a:ea typeface="+mj-ea"/>
                <a:cs typeface="+mj-cs"/>
              </a:rPr>
              <a:t>:</a:t>
            </a:r>
            <a:endParaRPr lang="en-US" sz="3200" kern="1200" cap="none" spc="0" baseline="0">
              <a:solidFill>
                <a:schemeClr val="tx1"/>
              </a:solidFill>
              <a:latin typeface="+mj-lt"/>
              <a:ea typeface="+mj-ea"/>
              <a:cs typeface="+mj-cs"/>
            </a:endParaRPr>
          </a:p>
        </p:txBody>
      </p:sp>
      <p:pic>
        <p:nvPicPr>
          <p:cNvPr id="2050" name="Picture 2" descr="Conjunto de cultura y arte. | Vector Gratis">
            <a:extLst>
              <a:ext uri="{FF2B5EF4-FFF2-40B4-BE49-F238E27FC236}">
                <a16:creationId xmlns:a16="http://schemas.microsoft.com/office/drawing/2014/main" id="{EF2701F8-9546-BB8E-FA52-577889C7592A}"/>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tretch/>
        </p:blipFill>
        <p:spPr bwMode="auto">
          <a:xfrm>
            <a:off x="1079500" y="3428999"/>
            <a:ext cx="2339975" cy="2339975"/>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texte 3">
            <a:extLst>
              <a:ext uri="{FF2B5EF4-FFF2-40B4-BE49-F238E27FC236}">
                <a16:creationId xmlns:a16="http://schemas.microsoft.com/office/drawing/2014/main" id="{4B8B2ECE-87E9-A913-4A8A-20402FBD3939}"/>
              </a:ext>
            </a:extLst>
          </p:cNvPr>
          <p:cNvSpPr>
            <a:spLocks noGrp="1"/>
          </p:cNvSpPr>
          <p:nvPr>
            <p:ph type="body" sz="half" idx="2"/>
          </p:nvPr>
        </p:nvSpPr>
        <p:spPr>
          <a:xfrm>
            <a:off x="4997457" y="935999"/>
            <a:ext cx="6114543" cy="4832975"/>
          </a:xfrm>
        </p:spPr>
        <p:txBody>
          <a:bodyPr vert="horz" lIns="91440" tIns="45720" rIns="91440" bIns="45720" rtlCol="0">
            <a:normAutofit/>
          </a:bodyPr>
          <a:lstStyle/>
          <a:p>
            <a:pPr>
              <a:lnSpc>
                <a:spcPct val="140000"/>
              </a:lnSpc>
            </a:pPr>
            <a:br>
              <a:rPr lang="en-US" sz="1400"/>
            </a:br>
            <a:r>
              <a:rPr lang="en-US" sz="1400" b="1" i="0" dirty="0">
                <a:effectLst/>
              </a:rPr>
              <a:t>Debate </a:t>
            </a:r>
            <a:r>
              <a:rPr lang="en-US" sz="1400" b="1" i="0">
                <a:effectLst/>
              </a:rPr>
              <a:t>Temático</a:t>
            </a:r>
            <a:r>
              <a:rPr lang="en-US" sz="1400" b="1" i="0" dirty="0">
                <a:effectLst/>
              </a:rPr>
              <a:t>:</a:t>
            </a:r>
            <a:br>
              <a:rPr lang="en-US" sz="1400" b="1" dirty="0"/>
            </a:br>
            <a:r>
              <a:rPr lang="en-US" sz="1400" b="1" i="0">
                <a:effectLst/>
              </a:rPr>
              <a:t>Organizar</a:t>
            </a:r>
            <a:r>
              <a:rPr lang="en-US" sz="1400" b="1" i="0" dirty="0">
                <a:effectLst/>
              </a:rPr>
              <a:t> debates </a:t>
            </a:r>
            <a:r>
              <a:rPr lang="en-US" sz="1400" b="1" i="0">
                <a:effectLst/>
              </a:rPr>
              <a:t>sobre</a:t>
            </a:r>
            <a:r>
              <a:rPr lang="en-US" sz="1400" b="1" i="0" dirty="0">
                <a:effectLst/>
              </a:rPr>
              <a:t> </a:t>
            </a:r>
            <a:r>
              <a:rPr lang="en-US" sz="1400" b="1" i="0">
                <a:effectLst/>
              </a:rPr>
              <a:t>temas</a:t>
            </a:r>
            <a:r>
              <a:rPr lang="en-US" sz="1400" b="1" i="0" dirty="0">
                <a:effectLst/>
              </a:rPr>
              <a:t> de </a:t>
            </a:r>
            <a:r>
              <a:rPr lang="en-US" sz="1400" b="1" i="0">
                <a:effectLst/>
              </a:rPr>
              <a:t>actualidad</a:t>
            </a:r>
            <a:r>
              <a:rPr lang="en-US" sz="1400" b="1" i="0" dirty="0">
                <a:effectLst/>
              </a:rPr>
              <a:t> o </a:t>
            </a:r>
            <a:r>
              <a:rPr lang="en-US" sz="1400" b="1" i="0">
                <a:effectLst/>
              </a:rPr>
              <a:t>culturales</a:t>
            </a:r>
            <a:r>
              <a:rPr lang="en-US" sz="1400" b="1" i="0" dirty="0">
                <a:effectLst/>
              </a:rPr>
              <a:t> </a:t>
            </a:r>
            <a:r>
              <a:rPr lang="en-US" sz="1400" b="1" i="0">
                <a:effectLst/>
              </a:rPr>
              <a:t>en</a:t>
            </a:r>
            <a:r>
              <a:rPr lang="en-US" sz="1400" b="1" i="0" dirty="0">
                <a:effectLst/>
              </a:rPr>
              <a:t> </a:t>
            </a:r>
            <a:r>
              <a:rPr lang="en-US" sz="1400" b="1" i="0">
                <a:effectLst/>
              </a:rPr>
              <a:t>el</a:t>
            </a:r>
            <a:r>
              <a:rPr lang="en-US" sz="1400" b="1" i="0" dirty="0">
                <a:effectLst/>
              </a:rPr>
              <a:t> </a:t>
            </a:r>
            <a:r>
              <a:rPr lang="en-US" sz="1400" b="1" i="0">
                <a:effectLst/>
              </a:rPr>
              <a:t>idioma</a:t>
            </a:r>
            <a:r>
              <a:rPr lang="en-US" sz="1400" b="1" i="0" dirty="0">
                <a:effectLst/>
              </a:rPr>
              <a:t> </a:t>
            </a:r>
            <a:r>
              <a:rPr lang="en-US" sz="1400" b="1" i="0">
                <a:effectLst/>
              </a:rPr>
              <a:t>extranjero</a:t>
            </a:r>
            <a:r>
              <a:rPr lang="en-US" sz="1400" b="1" i="0" dirty="0">
                <a:effectLst/>
              </a:rPr>
              <a:t>, </a:t>
            </a:r>
            <a:r>
              <a:rPr lang="en-US" sz="1400" b="1" i="0">
                <a:effectLst/>
              </a:rPr>
              <a:t>promoviendo</a:t>
            </a:r>
            <a:r>
              <a:rPr lang="en-US" sz="1400" b="1" i="0" dirty="0">
                <a:effectLst/>
              </a:rPr>
              <a:t> la </a:t>
            </a:r>
            <a:r>
              <a:rPr lang="en-US" sz="1400" b="1" i="0">
                <a:effectLst/>
              </a:rPr>
              <a:t>expresión</a:t>
            </a:r>
            <a:r>
              <a:rPr lang="en-US" sz="1400" b="1" i="0" dirty="0">
                <a:effectLst/>
              </a:rPr>
              <a:t> oral y </a:t>
            </a:r>
            <a:r>
              <a:rPr lang="en-US" sz="1400" b="1" i="0">
                <a:effectLst/>
              </a:rPr>
              <a:t>el</a:t>
            </a:r>
            <a:r>
              <a:rPr lang="en-US" sz="1400" b="1" i="0" dirty="0">
                <a:effectLst/>
              </a:rPr>
              <a:t> </a:t>
            </a:r>
            <a:r>
              <a:rPr lang="en-US" sz="1400" b="1" i="0">
                <a:effectLst/>
              </a:rPr>
              <a:t>desarrollo</a:t>
            </a:r>
            <a:r>
              <a:rPr lang="en-US" sz="1400" b="1" i="0" dirty="0">
                <a:effectLst/>
              </a:rPr>
              <a:t> de </a:t>
            </a:r>
            <a:r>
              <a:rPr lang="en-US" sz="1400" b="1" i="0">
                <a:effectLst/>
              </a:rPr>
              <a:t>habilidades</a:t>
            </a:r>
            <a:r>
              <a:rPr lang="en-US" sz="1400" b="1" i="0" dirty="0">
                <a:effectLst/>
              </a:rPr>
              <a:t> </a:t>
            </a:r>
            <a:r>
              <a:rPr lang="en-US" sz="1400" b="1" i="0">
                <a:effectLst/>
              </a:rPr>
              <a:t>argumentativas</a:t>
            </a:r>
            <a:r>
              <a:rPr lang="en-US" sz="1400" b="1" i="0" dirty="0">
                <a:effectLst/>
              </a:rPr>
              <a:t>.</a:t>
            </a:r>
          </a:p>
          <a:p>
            <a:pPr>
              <a:lnSpc>
                <a:spcPct val="140000"/>
              </a:lnSpc>
            </a:pPr>
            <a:br>
              <a:rPr lang="en-US" sz="1400" b="1" dirty="0"/>
            </a:br>
            <a:r>
              <a:rPr lang="en-US" sz="1400" b="1" i="0">
                <a:effectLst/>
              </a:rPr>
              <a:t>Proyectos</a:t>
            </a:r>
            <a:r>
              <a:rPr lang="en-US" sz="1400" b="1" i="0" dirty="0">
                <a:effectLst/>
              </a:rPr>
              <a:t> </a:t>
            </a:r>
            <a:r>
              <a:rPr lang="en-US" sz="1400" b="1" i="0">
                <a:effectLst/>
              </a:rPr>
              <a:t>Colaborativos</a:t>
            </a:r>
            <a:r>
              <a:rPr lang="en-US" sz="1400" b="1" i="0" dirty="0">
                <a:effectLst/>
              </a:rPr>
              <a:t>:</a:t>
            </a:r>
          </a:p>
          <a:p>
            <a:pPr>
              <a:lnSpc>
                <a:spcPct val="140000"/>
              </a:lnSpc>
            </a:pPr>
            <a:br>
              <a:rPr lang="en-US" sz="1400" b="1" dirty="0"/>
            </a:br>
            <a:r>
              <a:rPr lang="en-US" sz="1400" b="1" i="0">
                <a:effectLst/>
              </a:rPr>
              <a:t>Asignar</a:t>
            </a:r>
            <a:r>
              <a:rPr lang="en-US" sz="1400" b="1" i="0" dirty="0">
                <a:effectLst/>
              </a:rPr>
              <a:t> </a:t>
            </a:r>
            <a:r>
              <a:rPr lang="en-US" sz="1400" b="1" i="0">
                <a:effectLst/>
              </a:rPr>
              <a:t>proyectos</a:t>
            </a:r>
            <a:r>
              <a:rPr lang="en-US" sz="1400" b="1" i="0" dirty="0">
                <a:effectLst/>
              </a:rPr>
              <a:t> que </a:t>
            </a:r>
            <a:r>
              <a:rPr lang="en-US" sz="1400" b="1" i="0">
                <a:effectLst/>
              </a:rPr>
              <a:t>requieran</a:t>
            </a:r>
            <a:r>
              <a:rPr lang="en-US" sz="1400" b="1" i="0" dirty="0">
                <a:effectLst/>
              </a:rPr>
              <a:t> </a:t>
            </a:r>
            <a:r>
              <a:rPr lang="en-US" sz="1400" b="1" i="0">
                <a:effectLst/>
              </a:rPr>
              <a:t>investigación</a:t>
            </a:r>
            <a:r>
              <a:rPr lang="en-US" sz="1400" b="1" i="0" dirty="0">
                <a:effectLst/>
              </a:rPr>
              <a:t> y </a:t>
            </a:r>
            <a:r>
              <a:rPr lang="en-US" sz="1400" b="1" i="0">
                <a:effectLst/>
              </a:rPr>
              <a:t>presentación</a:t>
            </a:r>
            <a:r>
              <a:rPr lang="en-US" sz="1400" b="1" i="0" dirty="0">
                <a:effectLst/>
              </a:rPr>
              <a:t> </a:t>
            </a:r>
            <a:r>
              <a:rPr lang="en-US" sz="1400" b="1" i="0">
                <a:effectLst/>
              </a:rPr>
              <a:t>en</a:t>
            </a:r>
            <a:r>
              <a:rPr lang="en-US" sz="1400" b="1" i="0" dirty="0">
                <a:effectLst/>
              </a:rPr>
              <a:t> </a:t>
            </a:r>
            <a:r>
              <a:rPr lang="en-US" sz="1400" b="1" i="0">
                <a:effectLst/>
              </a:rPr>
              <a:t>el</a:t>
            </a:r>
            <a:r>
              <a:rPr lang="en-US" sz="1400" b="1" i="0" dirty="0">
                <a:effectLst/>
              </a:rPr>
              <a:t> </a:t>
            </a:r>
            <a:r>
              <a:rPr lang="en-US" sz="1400" b="1" i="0">
                <a:effectLst/>
              </a:rPr>
              <a:t>idioma</a:t>
            </a:r>
            <a:r>
              <a:rPr lang="en-US" sz="1400" b="1" i="0" dirty="0">
                <a:effectLst/>
              </a:rPr>
              <a:t> </a:t>
            </a:r>
            <a:r>
              <a:rPr lang="en-US" sz="1400" b="1" i="0">
                <a:effectLst/>
              </a:rPr>
              <a:t>extranjero</a:t>
            </a:r>
            <a:r>
              <a:rPr lang="en-US" sz="1400" b="1" i="0" dirty="0">
                <a:effectLst/>
              </a:rPr>
              <a:t>, </a:t>
            </a:r>
            <a:r>
              <a:rPr lang="en-US" sz="1400" b="1" i="0">
                <a:effectLst/>
              </a:rPr>
              <a:t>fomentando</a:t>
            </a:r>
            <a:r>
              <a:rPr lang="en-US" sz="1400" b="1" i="0" dirty="0">
                <a:effectLst/>
              </a:rPr>
              <a:t> la </a:t>
            </a:r>
            <a:r>
              <a:rPr lang="en-US" sz="1400" b="1" i="0">
                <a:effectLst/>
              </a:rPr>
              <a:t>colaboración</a:t>
            </a:r>
            <a:r>
              <a:rPr lang="en-US" sz="1400" b="1" i="0" dirty="0">
                <a:effectLst/>
              </a:rPr>
              <a:t> y </a:t>
            </a:r>
            <a:r>
              <a:rPr lang="en-US" sz="1400" b="1" i="0">
                <a:effectLst/>
              </a:rPr>
              <a:t>el</a:t>
            </a:r>
            <a:r>
              <a:rPr lang="en-US" sz="1400" b="1" i="0" dirty="0">
                <a:effectLst/>
              </a:rPr>
              <a:t> </a:t>
            </a:r>
            <a:r>
              <a:rPr lang="en-US" sz="1400" b="1" i="0">
                <a:effectLst/>
              </a:rPr>
              <a:t>uso</a:t>
            </a:r>
            <a:r>
              <a:rPr lang="en-US" sz="1400" b="1" i="0" dirty="0">
                <a:effectLst/>
              </a:rPr>
              <a:t> </a:t>
            </a:r>
            <a:r>
              <a:rPr lang="en-US" sz="1400" b="1" i="0">
                <a:effectLst/>
              </a:rPr>
              <a:t>práctico</a:t>
            </a:r>
            <a:r>
              <a:rPr lang="en-US" sz="1400" b="1" i="0" dirty="0">
                <a:effectLst/>
              </a:rPr>
              <a:t> del </a:t>
            </a:r>
            <a:r>
              <a:rPr lang="en-US" sz="1400" b="1" i="0">
                <a:effectLst/>
              </a:rPr>
              <a:t>lenguaje</a:t>
            </a:r>
            <a:r>
              <a:rPr lang="en-US" sz="1400" b="1" i="0" dirty="0">
                <a:effectLst/>
              </a:rPr>
              <a:t>.</a:t>
            </a:r>
          </a:p>
          <a:p>
            <a:pPr>
              <a:lnSpc>
                <a:spcPct val="140000"/>
              </a:lnSpc>
            </a:pPr>
            <a:r>
              <a:rPr lang="en-US" sz="1400" b="1" i="0" dirty="0">
                <a:effectLst/>
              </a:rPr>
              <a:t>Un </a:t>
            </a:r>
            <a:r>
              <a:rPr lang="en-US" sz="1400" b="1" i="0">
                <a:effectLst/>
              </a:rPr>
              <a:t>mediador</a:t>
            </a:r>
            <a:r>
              <a:rPr lang="en-US" sz="1400" b="1" dirty="0"/>
              <a:t> </a:t>
            </a:r>
            <a:r>
              <a:rPr lang="en-US" sz="1400" b="1"/>
              <a:t>elegido</a:t>
            </a:r>
            <a:r>
              <a:rPr lang="en-US" sz="1400" b="1" dirty="0"/>
              <a:t> </a:t>
            </a:r>
            <a:r>
              <a:rPr lang="en-US" sz="1400" b="1"/>
              <a:t>por</a:t>
            </a:r>
            <a:r>
              <a:rPr lang="en-US" sz="1400" b="1" dirty="0"/>
              <a:t> </a:t>
            </a:r>
            <a:r>
              <a:rPr lang="en-US" sz="1400" b="1"/>
              <a:t>el</a:t>
            </a:r>
            <a:r>
              <a:rPr lang="en-US" sz="1400" b="1" dirty="0"/>
              <a:t> </a:t>
            </a:r>
            <a:r>
              <a:rPr lang="en-US" sz="1400" b="1"/>
              <a:t>grupo</a:t>
            </a:r>
            <a:r>
              <a:rPr lang="en-US" sz="1400" b="1" dirty="0"/>
              <a:t> ( y que </a:t>
            </a:r>
            <a:r>
              <a:rPr lang="en-US" sz="1400" b="1"/>
              <a:t>será</a:t>
            </a:r>
            <a:r>
              <a:rPr lang="en-US" sz="1400" b="1" dirty="0"/>
              <a:t> </a:t>
            </a:r>
            <a:r>
              <a:rPr lang="en-US" sz="1400" b="1"/>
              <a:t>por</a:t>
            </a:r>
            <a:r>
              <a:rPr lang="en-US" sz="1400" b="1" dirty="0"/>
              <a:t> </a:t>
            </a:r>
            <a:r>
              <a:rPr lang="en-US" sz="1400" b="1"/>
              <a:t>turnos</a:t>
            </a:r>
            <a:r>
              <a:rPr lang="en-US" sz="1400" b="1" dirty="0"/>
              <a:t>) </a:t>
            </a:r>
            <a:r>
              <a:rPr lang="en-US" sz="1400" b="1"/>
              <a:t>el</a:t>
            </a:r>
            <a:r>
              <a:rPr lang="en-US" sz="1400" b="1" dirty="0"/>
              <a:t> que </a:t>
            </a:r>
            <a:r>
              <a:rPr lang="en-US" sz="1400" b="1"/>
              <a:t>una</a:t>
            </a:r>
            <a:r>
              <a:rPr lang="en-US" sz="1400" b="1" dirty="0"/>
              <a:t> </a:t>
            </a:r>
            <a:r>
              <a:rPr lang="en-US" sz="1400" b="1"/>
              <a:t>vez</a:t>
            </a:r>
            <a:r>
              <a:rPr lang="en-US" sz="1400" b="1" dirty="0"/>
              <a:t> </a:t>
            </a:r>
            <a:r>
              <a:rPr lang="en-US" sz="1400" b="1"/>
              <a:t>acabado</a:t>
            </a:r>
            <a:r>
              <a:rPr lang="en-US" sz="1400" b="1" dirty="0"/>
              <a:t> </a:t>
            </a:r>
            <a:r>
              <a:rPr lang="en-US" sz="1400" b="1"/>
              <a:t>el</a:t>
            </a:r>
            <a:r>
              <a:rPr lang="en-US" sz="1400" b="1" dirty="0"/>
              <a:t> debate </a:t>
            </a:r>
            <a:r>
              <a:rPr lang="en-US" sz="1400" b="1"/>
              <a:t>intentará</a:t>
            </a:r>
            <a:r>
              <a:rPr lang="en-US" sz="1400" b="1" dirty="0"/>
              <a:t> </a:t>
            </a:r>
            <a:r>
              <a:rPr lang="en-US" sz="1400" b="1"/>
              <a:t>dar</a:t>
            </a:r>
            <a:r>
              <a:rPr lang="en-US" sz="1400" b="1" dirty="0"/>
              <a:t> sus </a:t>
            </a:r>
            <a:r>
              <a:rPr lang="en-US" sz="1400" b="1"/>
              <a:t>explicaciones</a:t>
            </a:r>
            <a:r>
              <a:rPr lang="en-US" sz="1400" b="1" dirty="0"/>
              <a:t> y </a:t>
            </a:r>
            <a:r>
              <a:rPr lang="en-US" sz="1400" b="1"/>
              <a:t>convencer</a:t>
            </a:r>
            <a:r>
              <a:rPr lang="en-US" sz="1400" b="1" dirty="0"/>
              <a:t> al </a:t>
            </a:r>
            <a:r>
              <a:rPr lang="en-US" sz="1400" b="1"/>
              <a:t>equipo</a:t>
            </a:r>
            <a:r>
              <a:rPr lang="en-US" sz="1400" b="1" dirty="0"/>
              <a:t> </a:t>
            </a:r>
            <a:r>
              <a:rPr lang="en-US" sz="1400" b="1"/>
              <a:t>contrario</a:t>
            </a:r>
            <a:r>
              <a:rPr lang="en-US" sz="1400" b="1" dirty="0"/>
              <a:t>.</a:t>
            </a:r>
            <a:endParaRPr lang="en-US" sz="1400" b="1" i="0" dirty="0">
              <a:effectLst/>
            </a:endParaRPr>
          </a:p>
          <a:p>
            <a:pPr>
              <a:lnSpc>
                <a:spcPct val="140000"/>
              </a:lnSpc>
            </a:pPr>
            <a:endParaRPr lang="en-US" sz="1400" b="1"/>
          </a:p>
        </p:txBody>
      </p:sp>
    </p:spTree>
    <p:extLst>
      <p:ext uri="{BB962C8B-B14F-4D97-AF65-F5344CB8AC3E}">
        <p14:creationId xmlns:p14="http://schemas.microsoft.com/office/powerpoint/2010/main" val="3043077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17" name="Rectangle 3116">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6F7D989-087B-FBA3-6FA7-4711D5191A28}"/>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pPr>
              <a:lnSpc>
                <a:spcPct val="90000"/>
              </a:lnSpc>
            </a:pPr>
            <a:r>
              <a:rPr lang="en-US" sz="2700" b="1" i="0" kern="1200" cap="none" spc="0" baseline="0">
                <a:solidFill>
                  <a:schemeClr val="tx1"/>
                </a:solidFill>
                <a:effectLst/>
                <a:latin typeface="+mj-lt"/>
                <a:ea typeface="+mj-ea"/>
                <a:cs typeface="+mj-cs"/>
              </a:rPr>
              <a:t>  ¿Por qué es necesaria la mediación lingüística en las EEOOII?</a:t>
            </a:r>
            <a:br>
              <a:rPr lang="en-US" sz="2700" b="1" i="0" kern="1200" cap="none" spc="0" baseline="0">
                <a:solidFill>
                  <a:schemeClr val="tx1"/>
                </a:solidFill>
                <a:effectLst/>
                <a:latin typeface="+mj-lt"/>
                <a:ea typeface="+mj-ea"/>
                <a:cs typeface="+mj-cs"/>
              </a:rPr>
            </a:br>
            <a:endParaRPr lang="en-US" sz="2700" kern="1200" cap="none" spc="0" baseline="0">
              <a:solidFill>
                <a:schemeClr val="tx1"/>
              </a:solidFill>
              <a:latin typeface="+mj-lt"/>
              <a:ea typeface="+mj-ea"/>
              <a:cs typeface="+mj-cs"/>
            </a:endParaRPr>
          </a:p>
        </p:txBody>
      </p:sp>
      <p:pic>
        <p:nvPicPr>
          <p:cNvPr id="3074" name="Picture 2" descr="Se demandan Campañas de Comunicación para difundir la Mediación">
            <a:extLst>
              <a:ext uri="{FF2B5EF4-FFF2-40B4-BE49-F238E27FC236}">
                <a16:creationId xmlns:a16="http://schemas.microsoft.com/office/drawing/2014/main" id="{5C255D39-D764-6FB4-4BBB-C6DA80C4FA5B}"/>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4651" r="2" b="2"/>
          <a:stretch/>
        </p:blipFill>
        <p:spPr bwMode="auto">
          <a:xfrm>
            <a:off x="1079500" y="3428999"/>
            <a:ext cx="3352800" cy="2339975"/>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texte 3">
            <a:extLst>
              <a:ext uri="{FF2B5EF4-FFF2-40B4-BE49-F238E27FC236}">
                <a16:creationId xmlns:a16="http://schemas.microsoft.com/office/drawing/2014/main" id="{6F14FF44-1760-4F27-0C16-29E9C12F2773}"/>
              </a:ext>
            </a:extLst>
          </p:cNvPr>
          <p:cNvSpPr>
            <a:spLocks noGrp="1"/>
          </p:cNvSpPr>
          <p:nvPr>
            <p:ph type="body" sz="half" idx="2"/>
          </p:nvPr>
        </p:nvSpPr>
        <p:spPr>
          <a:xfrm>
            <a:off x="4997457" y="935999"/>
            <a:ext cx="6114543" cy="4832975"/>
          </a:xfrm>
        </p:spPr>
        <p:txBody>
          <a:bodyPr vert="horz" lIns="91440" tIns="45720" rIns="91440" bIns="45720" rtlCol="0">
            <a:normAutofit/>
          </a:bodyPr>
          <a:lstStyle/>
          <a:p>
            <a:pPr>
              <a:lnSpc>
                <a:spcPct val="140000"/>
              </a:lnSpc>
            </a:pPr>
            <a:r>
              <a:rPr lang="en-US" sz="1700" b="1" i="0">
                <a:effectLst/>
              </a:rPr>
              <a:t>Además</a:t>
            </a:r>
            <a:r>
              <a:rPr lang="en-US" sz="1700" b="1" i="0" dirty="0">
                <a:effectLst/>
              </a:rPr>
              <a:t> del </a:t>
            </a:r>
            <a:r>
              <a:rPr lang="en-US" sz="1700" b="1" i="0">
                <a:effectLst/>
              </a:rPr>
              <a:t>motivo</a:t>
            </a:r>
            <a:r>
              <a:rPr lang="en-US" sz="1700" b="1" i="0" dirty="0">
                <a:effectLst/>
              </a:rPr>
              <a:t> </a:t>
            </a:r>
            <a:r>
              <a:rPr lang="en-US" sz="1700" b="1" i="0">
                <a:effectLst/>
              </a:rPr>
              <a:t>obvio</a:t>
            </a:r>
            <a:r>
              <a:rPr lang="en-US" sz="1700" b="1" i="0" dirty="0">
                <a:effectLst/>
              </a:rPr>
              <a:t>, </a:t>
            </a:r>
            <a:r>
              <a:rPr lang="en-US" sz="1700" b="1" i="0">
                <a:effectLst/>
              </a:rPr>
              <a:t>el</a:t>
            </a:r>
            <a:r>
              <a:rPr lang="en-US" sz="1700" b="1" i="0" dirty="0">
                <a:effectLst/>
              </a:rPr>
              <a:t> nuevo Real </a:t>
            </a:r>
            <a:r>
              <a:rPr lang="en-US" sz="1700" b="1" i="0">
                <a:effectLst/>
              </a:rPr>
              <a:t>Decreto</a:t>
            </a:r>
            <a:r>
              <a:rPr lang="en-US" sz="1700" b="1" i="0" dirty="0">
                <a:effectLst/>
              </a:rPr>
              <a:t> 1041/2017 del 23 de </a:t>
            </a:r>
            <a:r>
              <a:rPr lang="en-US" sz="1700" b="1" i="0">
                <a:effectLst/>
              </a:rPr>
              <a:t>diciembre</a:t>
            </a:r>
            <a:r>
              <a:rPr lang="en-US" sz="1700" b="1" i="0" dirty="0">
                <a:effectLst/>
              </a:rPr>
              <a:t> de 2018. </a:t>
            </a:r>
          </a:p>
          <a:p>
            <a:pPr>
              <a:lnSpc>
                <a:spcPct val="140000"/>
              </a:lnSpc>
            </a:pPr>
            <a:r>
              <a:rPr lang="en-US" sz="1700" b="1" dirty="0"/>
              <a:t>L</a:t>
            </a:r>
            <a:r>
              <a:rPr lang="en-US" sz="1700" b="1" i="0" dirty="0">
                <a:effectLst/>
              </a:rPr>
              <a:t>a </a:t>
            </a:r>
            <a:r>
              <a:rPr lang="en-US" sz="1700" b="1" i="0">
                <a:effectLst/>
              </a:rPr>
              <a:t>mediación</a:t>
            </a:r>
            <a:r>
              <a:rPr lang="en-US" sz="1700" b="1" i="0" dirty="0">
                <a:effectLst/>
              </a:rPr>
              <a:t> </a:t>
            </a:r>
            <a:r>
              <a:rPr lang="en-US" sz="1700" b="1" i="0">
                <a:effectLst/>
              </a:rPr>
              <a:t>en</a:t>
            </a:r>
            <a:r>
              <a:rPr lang="en-US" sz="1700" b="1" i="0" dirty="0">
                <a:effectLst/>
              </a:rPr>
              <a:t> las aulas de EEOOII es </a:t>
            </a:r>
            <a:r>
              <a:rPr lang="en-US" sz="1700" b="1" i="0">
                <a:effectLst/>
              </a:rPr>
              <a:t>muy</a:t>
            </a:r>
            <a:r>
              <a:rPr lang="en-US" sz="1700" b="1" i="0" dirty="0">
                <a:effectLst/>
              </a:rPr>
              <a:t> </a:t>
            </a:r>
            <a:r>
              <a:rPr lang="en-US" sz="1700" b="1" i="0">
                <a:effectLst/>
              </a:rPr>
              <a:t>necesaria</a:t>
            </a:r>
            <a:r>
              <a:rPr lang="en-US" sz="1700" b="1" i="0" dirty="0">
                <a:effectLst/>
              </a:rPr>
              <a:t> </a:t>
            </a:r>
            <a:r>
              <a:rPr lang="en-US" sz="1700" b="1" i="0">
                <a:effectLst/>
              </a:rPr>
              <a:t>porque</a:t>
            </a:r>
            <a:r>
              <a:rPr lang="en-US" sz="1700" b="1" i="0" dirty="0">
                <a:effectLst/>
              </a:rPr>
              <a:t> no </a:t>
            </a:r>
            <a:r>
              <a:rPr lang="en-US" sz="1700" b="1" i="0">
                <a:effectLst/>
              </a:rPr>
              <a:t>sólo</a:t>
            </a:r>
            <a:r>
              <a:rPr lang="en-US" sz="1700" b="1" i="0" dirty="0">
                <a:effectLst/>
              </a:rPr>
              <a:t> pone </a:t>
            </a:r>
            <a:r>
              <a:rPr lang="en-US" sz="1700" b="1" i="0">
                <a:effectLst/>
              </a:rPr>
              <a:t>en</a:t>
            </a:r>
            <a:r>
              <a:rPr lang="en-US" sz="1700" b="1" i="0" dirty="0">
                <a:effectLst/>
              </a:rPr>
              <a:t> </a:t>
            </a:r>
            <a:r>
              <a:rPr lang="en-US" sz="1700" b="1" i="0">
                <a:effectLst/>
              </a:rPr>
              <a:t>juego</a:t>
            </a:r>
            <a:r>
              <a:rPr lang="en-US" sz="1700" b="1" i="0" dirty="0">
                <a:effectLst/>
              </a:rPr>
              <a:t> de </a:t>
            </a:r>
            <a:r>
              <a:rPr lang="en-US" sz="1700" b="1" i="0">
                <a:effectLst/>
              </a:rPr>
              <a:t>manera</a:t>
            </a:r>
            <a:r>
              <a:rPr lang="en-US" sz="1700" b="1" i="0" dirty="0">
                <a:effectLst/>
              </a:rPr>
              <a:t> </a:t>
            </a:r>
            <a:r>
              <a:rPr lang="en-US" sz="1700" b="1" i="0">
                <a:effectLst/>
              </a:rPr>
              <a:t>explícita</a:t>
            </a:r>
            <a:r>
              <a:rPr lang="en-US" sz="1700" b="1" i="0" dirty="0">
                <a:effectLst/>
              </a:rPr>
              <a:t> </a:t>
            </a:r>
            <a:r>
              <a:rPr lang="en-US" sz="1700" b="1" i="0">
                <a:effectLst/>
              </a:rPr>
              <a:t>muchas</a:t>
            </a:r>
            <a:r>
              <a:rPr lang="en-US" sz="1700" b="1" i="0" dirty="0">
                <a:effectLst/>
              </a:rPr>
              <a:t> </a:t>
            </a:r>
            <a:r>
              <a:rPr lang="en-US" sz="1700" b="1" i="0">
                <a:effectLst/>
              </a:rPr>
              <a:t>estrategias</a:t>
            </a:r>
            <a:r>
              <a:rPr lang="en-US" sz="1700" b="1" i="0" dirty="0">
                <a:effectLst/>
              </a:rPr>
              <a:t> </a:t>
            </a:r>
            <a:r>
              <a:rPr lang="en-US" sz="1700" b="1" i="0">
                <a:effectLst/>
              </a:rPr>
              <a:t>aplicables</a:t>
            </a:r>
            <a:r>
              <a:rPr lang="en-US" sz="1700" b="1" i="0" dirty="0">
                <a:effectLst/>
              </a:rPr>
              <a:t> a la </a:t>
            </a:r>
            <a:r>
              <a:rPr lang="en-US" sz="1700" b="1" i="0">
                <a:effectLst/>
              </a:rPr>
              <a:t>comunicación</a:t>
            </a:r>
            <a:r>
              <a:rPr lang="en-US" sz="1700" b="1" i="0" dirty="0">
                <a:effectLst/>
              </a:rPr>
              <a:t>, </a:t>
            </a:r>
            <a:r>
              <a:rPr lang="en-US" sz="1700" b="1" i="0">
                <a:effectLst/>
              </a:rPr>
              <a:t>sino</a:t>
            </a:r>
            <a:r>
              <a:rPr lang="en-US" sz="1700" b="1" i="0" dirty="0">
                <a:effectLst/>
              </a:rPr>
              <a:t> que </a:t>
            </a:r>
            <a:r>
              <a:rPr lang="en-US" sz="1700" b="1" i="0">
                <a:effectLst/>
              </a:rPr>
              <a:t>activa</a:t>
            </a:r>
            <a:r>
              <a:rPr lang="en-US" sz="1700" b="1" i="0" dirty="0">
                <a:effectLst/>
              </a:rPr>
              <a:t> </a:t>
            </a:r>
            <a:r>
              <a:rPr lang="en-US" sz="1700" b="1" i="0">
                <a:effectLst/>
              </a:rPr>
              <a:t>otras</a:t>
            </a:r>
            <a:r>
              <a:rPr lang="en-US" sz="1700" b="1" i="0" dirty="0">
                <a:effectLst/>
              </a:rPr>
              <a:t> </a:t>
            </a:r>
            <a:r>
              <a:rPr lang="en-US" sz="1700" b="1" i="0">
                <a:effectLst/>
              </a:rPr>
              <a:t>competencias</a:t>
            </a:r>
            <a:r>
              <a:rPr lang="en-US" sz="1700" b="1" i="0" dirty="0">
                <a:effectLst/>
              </a:rPr>
              <a:t>. </a:t>
            </a:r>
          </a:p>
          <a:p>
            <a:pPr>
              <a:lnSpc>
                <a:spcPct val="140000"/>
              </a:lnSpc>
            </a:pPr>
            <a:r>
              <a:rPr lang="en-US" sz="1700" b="1"/>
              <a:t>Podremos</a:t>
            </a:r>
            <a:r>
              <a:rPr lang="en-US" sz="1700" b="1" dirty="0"/>
              <a:t> </a:t>
            </a:r>
            <a:r>
              <a:rPr lang="en-US" sz="1700" b="1"/>
              <a:t>comprobar</a:t>
            </a:r>
            <a:r>
              <a:rPr lang="en-US" sz="1700" b="1" dirty="0"/>
              <a:t> que </a:t>
            </a:r>
            <a:r>
              <a:rPr lang="en-US" sz="1700" b="1" i="0">
                <a:effectLst/>
              </a:rPr>
              <a:t>los</a:t>
            </a:r>
            <a:r>
              <a:rPr lang="en-US" sz="1700" b="1" i="0" dirty="0">
                <a:effectLst/>
              </a:rPr>
              <a:t> </a:t>
            </a:r>
            <a:r>
              <a:rPr lang="en-US" sz="1700" b="1" i="0">
                <a:effectLst/>
              </a:rPr>
              <a:t>alumnos</a:t>
            </a:r>
            <a:r>
              <a:rPr lang="en-US" sz="1700" b="1" i="0" dirty="0">
                <a:effectLst/>
              </a:rPr>
              <a:t> </a:t>
            </a:r>
            <a:r>
              <a:rPr lang="en-US" sz="1700" b="1" i="0">
                <a:effectLst/>
              </a:rPr>
              <a:t>producen</a:t>
            </a:r>
            <a:r>
              <a:rPr lang="en-US" sz="1700" b="1" i="0" dirty="0">
                <a:effectLst/>
              </a:rPr>
              <a:t> </a:t>
            </a:r>
            <a:r>
              <a:rPr lang="en-US" sz="1700" b="1" i="0">
                <a:effectLst/>
              </a:rPr>
              <a:t>más</a:t>
            </a:r>
            <a:r>
              <a:rPr lang="en-US" sz="1700" b="1" i="0" dirty="0">
                <a:effectLst/>
              </a:rPr>
              <a:t> y </a:t>
            </a:r>
            <a:r>
              <a:rPr lang="en-US" sz="1700" b="1" i="0">
                <a:effectLst/>
              </a:rPr>
              <a:t>mejor</a:t>
            </a:r>
            <a:r>
              <a:rPr lang="en-US" sz="1700" b="1" i="0" dirty="0">
                <a:effectLst/>
              </a:rPr>
              <a:t>, al </a:t>
            </a:r>
            <a:r>
              <a:rPr lang="en-US" sz="1700" b="1" i="0">
                <a:effectLst/>
              </a:rPr>
              <a:t>tiempo</a:t>
            </a:r>
            <a:r>
              <a:rPr lang="en-US" sz="1700" b="1" i="0" dirty="0">
                <a:effectLst/>
              </a:rPr>
              <a:t> que son </a:t>
            </a:r>
            <a:r>
              <a:rPr lang="en-US" sz="1700" b="1" i="0">
                <a:effectLst/>
              </a:rPr>
              <a:t>más</a:t>
            </a:r>
            <a:r>
              <a:rPr lang="en-US" sz="1700" b="1" i="0" dirty="0">
                <a:effectLst/>
              </a:rPr>
              <a:t> </a:t>
            </a:r>
            <a:r>
              <a:rPr lang="en-US" sz="1700" b="1" i="0">
                <a:effectLst/>
              </a:rPr>
              <a:t>conscientes</a:t>
            </a:r>
            <a:r>
              <a:rPr lang="en-US" sz="1700" b="1" i="0" dirty="0">
                <a:effectLst/>
              </a:rPr>
              <a:t> de </a:t>
            </a:r>
            <a:r>
              <a:rPr lang="en-US" sz="1700" b="1" i="0">
                <a:effectLst/>
              </a:rPr>
              <a:t>su</a:t>
            </a:r>
            <a:r>
              <a:rPr lang="en-US" sz="1700" b="1" i="0" dirty="0">
                <a:effectLst/>
              </a:rPr>
              <a:t> </a:t>
            </a:r>
            <a:r>
              <a:rPr lang="en-US" sz="1700" b="1" i="0">
                <a:effectLst/>
              </a:rPr>
              <a:t>proceso</a:t>
            </a:r>
            <a:r>
              <a:rPr lang="en-US" sz="1700" b="1" i="0" dirty="0">
                <a:effectLst/>
              </a:rPr>
              <a:t> de </a:t>
            </a:r>
            <a:r>
              <a:rPr lang="en-US" sz="1700" b="1" i="0">
                <a:effectLst/>
              </a:rPr>
              <a:t>aprendizaje</a:t>
            </a:r>
            <a:r>
              <a:rPr lang="en-US" sz="1700" b="1" i="0" dirty="0">
                <a:effectLst/>
              </a:rPr>
              <a:t>.</a:t>
            </a:r>
          </a:p>
          <a:p>
            <a:pPr>
              <a:lnSpc>
                <a:spcPct val="140000"/>
              </a:lnSpc>
            </a:pPr>
            <a:r>
              <a:rPr lang="en-US" sz="1700" b="1" i="0" dirty="0">
                <a:effectLst/>
              </a:rPr>
              <a:t>Se </a:t>
            </a:r>
            <a:r>
              <a:rPr lang="en-US" sz="1700" b="1" i="0">
                <a:effectLst/>
              </a:rPr>
              <a:t>puede</a:t>
            </a:r>
            <a:r>
              <a:rPr lang="en-US" sz="1700" b="1" i="0" dirty="0">
                <a:effectLst/>
              </a:rPr>
              <a:t> </a:t>
            </a:r>
            <a:r>
              <a:rPr lang="en-US" sz="1700" b="1" i="0">
                <a:effectLst/>
              </a:rPr>
              <a:t>aplicar</a:t>
            </a:r>
            <a:r>
              <a:rPr lang="en-US" sz="1700" b="1" i="0" dirty="0">
                <a:effectLst/>
              </a:rPr>
              <a:t> a </a:t>
            </a:r>
            <a:r>
              <a:rPr lang="en-US" sz="1700" b="1" i="0">
                <a:effectLst/>
              </a:rPr>
              <a:t>todas</a:t>
            </a:r>
            <a:r>
              <a:rPr lang="en-US" sz="1700" b="1" i="0" dirty="0">
                <a:effectLst/>
              </a:rPr>
              <a:t> las </a:t>
            </a:r>
            <a:r>
              <a:rPr lang="en-US" sz="1700" b="1" i="0">
                <a:effectLst/>
              </a:rPr>
              <a:t>dimensiones</a:t>
            </a:r>
            <a:r>
              <a:rPr lang="en-US" sz="1700" b="1" i="0" dirty="0">
                <a:effectLst/>
              </a:rPr>
              <a:t> de la </a:t>
            </a:r>
            <a:r>
              <a:rPr lang="en-US" sz="1700" b="1" i="0">
                <a:effectLst/>
              </a:rPr>
              <a:t>vida</a:t>
            </a:r>
            <a:r>
              <a:rPr lang="en-US" sz="1700" b="1" i="0" dirty="0">
                <a:effectLst/>
              </a:rPr>
              <a:t> (</a:t>
            </a:r>
            <a:r>
              <a:rPr lang="en-US" sz="1700" b="1" i="0">
                <a:effectLst/>
              </a:rPr>
              <a:t>ocio</a:t>
            </a:r>
            <a:r>
              <a:rPr lang="en-US" sz="1700" b="1" i="0" dirty="0">
                <a:effectLst/>
              </a:rPr>
              <a:t>, </a:t>
            </a:r>
            <a:r>
              <a:rPr lang="en-US" sz="1700" b="1" i="0">
                <a:effectLst/>
              </a:rPr>
              <a:t>servicios</a:t>
            </a:r>
            <a:r>
              <a:rPr lang="en-US" sz="1700" b="1" i="0" dirty="0">
                <a:effectLst/>
              </a:rPr>
              <a:t>, </a:t>
            </a:r>
            <a:r>
              <a:rPr lang="en-US" sz="1700" b="1" i="0">
                <a:effectLst/>
              </a:rPr>
              <a:t>sanidad</a:t>
            </a:r>
            <a:r>
              <a:rPr lang="en-US" sz="1700" b="1" i="0" dirty="0">
                <a:effectLst/>
              </a:rPr>
              <a:t>, </a:t>
            </a:r>
            <a:r>
              <a:rPr lang="en-US" sz="1700" b="1" i="0">
                <a:effectLst/>
              </a:rPr>
              <a:t>profesión</a:t>
            </a:r>
            <a:r>
              <a:rPr lang="en-US" sz="1700" b="1" i="0" dirty="0">
                <a:effectLst/>
              </a:rPr>
              <a:t>,  etc.) </a:t>
            </a:r>
          </a:p>
          <a:p>
            <a:pPr>
              <a:lnSpc>
                <a:spcPct val="140000"/>
              </a:lnSpc>
            </a:pPr>
            <a:endParaRPr lang="en-US" sz="1700" b="0" i="0" dirty="0">
              <a:effectLst/>
            </a:endParaRPr>
          </a:p>
          <a:p>
            <a:pPr>
              <a:lnSpc>
                <a:spcPct val="140000"/>
              </a:lnSpc>
            </a:pPr>
            <a:endParaRPr lang="en-US" sz="1700" b="1" dirty="0"/>
          </a:p>
        </p:txBody>
      </p:sp>
    </p:spTree>
    <p:extLst>
      <p:ext uri="{BB962C8B-B14F-4D97-AF65-F5344CB8AC3E}">
        <p14:creationId xmlns:p14="http://schemas.microsoft.com/office/powerpoint/2010/main" val="2663278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26111-EBED-EFA0-0EF9-2C22DDF04C52}"/>
              </a:ext>
            </a:extLst>
          </p:cNvPr>
          <p:cNvSpPr>
            <a:spLocks noGrp="1"/>
          </p:cNvSpPr>
          <p:nvPr>
            <p:ph type="title"/>
          </p:nvPr>
        </p:nvSpPr>
        <p:spPr/>
        <p:txBody>
          <a:bodyPr/>
          <a:lstStyle/>
          <a:p>
            <a:r>
              <a:rPr lang="es-ES" b="1" dirty="0"/>
              <a:t>La mediación fuera del aula</a:t>
            </a:r>
          </a:p>
        </p:txBody>
      </p:sp>
      <p:graphicFrame>
        <p:nvGraphicFramePr>
          <p:cNvPr id="11" name="Espace réservé du texte 2">
            <a:extLst>
              <a:ext uri="{FF2B5EF4-FFF2-40B4-BE49-F238E27FC236}">
                <a16:creationId xmlns:a16="http://schemas.microsoft.com/office/drawing/2014/main" id="{74E7E4B0-D709-D5B9-EB99-FFF3E3115D53}"/>
              </a:ext>
            </a:extLst>
          </p:cNvPr>
          <p:cNvGraphicFramePr/>
          <p:nvPr>
            <p:extLst>
              <p:ext uri="{D42A27DB-BD31-4B8C-83A1-F6EECF244321}">
                <p14:modId xmlns:p14="http://schemas.microsoft.com/office/powerpoint/2010/main" val="90286831"/>
              </p:ext>
            </p:extLst>
          </p:nvPr>
        </p:nvGraphicFramePr>
        <p:xfrm>
          <a:off x="6431138" y="207264"/>
          <a:ext cx="4636800" cy="6230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806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9B348EA-B524-32A2-C84D-B60294D6B63E}"/>
              </a:ext>
            </a:extLst>
          </p:cNvPr>
          <p:cNvSpPr>
            <a:spLocks noGrp="1"/>
          </p:cNvSpPr>
          <p:nvPr>
            <p:ph type="ctrTitle"/>
          </p:nvPr>
        </p:nvSpPr>
        <p:spPr>
          <a:xfrm>
            <a:off x="7112369" y="1"/>
            <a:ext cx="4078800" cy="2877018"/>
          </a:xfrm>
        </p:spPr>
        <p:txBody>
          <a:bodyPr vert="horz" wrap="square" lIns="91440" tIns="45720" rIns="91440" bIns="45720" rtlCol="0" anchor="b" anchorCtr="0">
            <a:normAutofit fontScale="90000"/>
          </a:bodyPr>
          <a:lstStyle/>
          <a:p>
            <a:pPr>
              <a:lnSpc>
                <a:spcPct val="90000"/>
              </a:lnSpc>
            </a:pPr>
            <a:br>
              <a:rPr lang="en-US" sz="800" b="1" i="0" kern="1200" cap="none" spc="0" baseline="0" dirty="0">
                <a:solidFill>
                  <a:schemeClr val="tx1"/>
                </a:solidFill>
                <a:effectLst/>
                <a:latin typeface="+mj-lt"/>
                <a:ea typeface="+mj-ea"/>
                <a:cs typeface="+mj-cs"/>
              </a:rPr>
            </a:br>
            <a:br>
              <a:rPr lang="en-US" sz="800" b="1" i="0" kern="1200" cap="none" spc="0" baseline="0" dirty="0">
                <a:solidFill>
                  <a:schemeClr val="tx1"/>
                </a:solidFill>
                <a:effectLst/>
                <a:latin typeface="+mj-lt"/>
                <a:ea typeface="+mj-ea"/>
                <a:cs typeface="+mj-cs"/>
              </a:rPr>
            </a:br>
            <a:br>
              <a:rPr lang="en-US" sz="1800" b="1" i="0" kern="1200" cap="none" spc="0" baseline="0" dirty="0">
                <a:solidFill>
                  <a:schemeClr val="tx1"/>
                </a:solidFill>
                <a:effectLst/>
                <a:latin typeface="+mj-lt"/>
                <a:ea typeface="+mj-ea"/>
                <a:cs typeface="+mj-cs"/>
              </a:rPr>
            </a:br>
            <a:r>
              <a:rPr lang="en-US" sz="1800" b="1" i="0" kern="1200" cap="none" spc="0" baseline="0" dirty="0">
                <a:solidFill>
                  <a:schemeClr val="tx1"/>
                </a:solidFill>
                <a:effectLst/>
                <a:latin typeface="+mj-lt"/>
                <a:ea typeface="+mj-ea"/>
                <a:cs typeface="+mj-cs"/>
              </a:rPr>
              <a:t>La LOMLOE</a:t>
            </a:r>
            <a:br>
              <a:rPr lang="en-US" sz="1800" b="1" i="0" kern="1200" cap="none" spc="0" baseline="0" dirty="0">
                <a:solidFill>
                  <a:schemeClr val="tx1"/>
                </a:solidFill>
                <a:effectLst/>
                <a:latin typeface="+mj-lt"/>
                <a:ea typeface="+mj-ea"/>
                <a:cs typeface="+mj-cs"/>
              </a:rPr>
            </a:br>
            <a:r>
              <a:rPr lang="en-US" sz="1800" b="1" i="0" kern="1200" cap="none" spc="0" baseline="0" dirty="0">
                <a:solidFill>
                  <a:schemeClr val="tx1"/>
                </a:solidFill>
                <a:effectLst/>
                <a:latin typeface="+mj-lt"/>
                <a:ea typeface="+mj-ea"/>
                <a:cs typeface="+mj-cs"/>
              </a:rPr>
              <a:t> </a:t>
            </a:r>
            <a:br>
              <a:rPr lang="en-US" sz="1800" b="1" i="0" kern="1200" cap="none" spc="0" baseline="0" dirty="0">
                <a:solidFill>
                  <a:schemeClr val="tx1"/>
                </a:solidFill>
                <a:effectLst/>
                <a:latin typeface="+mj-lt"/>
                <a:ea typeface="+mj-ea"/>
                <a:cs typeface="+mj-cs"/>
              </a:rPr>
            </a:br>
            <a:r>
              <a:rPr lang="en-US" sz="1800" b="0" i="0" kern="1200" cap="none" spc="0" baseline="0" dirty="0">
                <a:solidFill>
                  <a:schemeClr val="tx1"/>
                </a:solidFill>
                <a:effectLst/>
                <a:latin typeface="+mj-lt"/>
                <a:ea typeface="+mj-ea"/>
                <a:cs typeface="+mj-cs"/>
              </a:rPr>
              <a:t>Esta ley surge con </a:t>
            </a:r>
            <a:r>
              <a:rPr lang="en-US" sz="1800" b="0" i="0" kern="1200" cap="none" spc="0" baseline="0" dirty="0" err="1">
                <a:solidFill>
                  <a:schemeClr val="tx1"/>
                </a:solidFill>
                <a:effectLst/>
                <a:latin typeface="+mj-lt"/>
                <a:ea typeface="+mj-ea"/>
                <a:cs typeface="+mj-cs"/>
              </a:rPr>
              <a:t>una</a:t>
            </a:r>
            <a:r>
              <a:rPr lang="en-US" sz="1800" b="0" i="0" kern="1200" cap="none" spc="0" baseline="0" dirty="0">
                <a:solidFill>
                  <a:schemeClr val="tx1"/>
                </a:solidFill>
                <a:effectLst/>
                <a:latin typeface="+mj-lt"/>
                <a:ea typeface="+mj-ea"/>
                <a:cs typeface="+mj-cs"/>
              </a:rPr>
              <a:t> </a:t>
            </a:r>
            <a:r>
              <a:rPr lang="en-US" sz="1800" b="0" i="0" kern="1200" cap="none" spc="0" baseline="0" dirty="0" err="1">
                <a:solidFill>
                  <a:schemeClr val="tx1"/>
                </a:solidFill>
                <a:effectLst/>
                <a:latin typeface="+mj-lt"/>
                <a:ea typeface="+mj-ea"/>
                <a:cs typeface="+mj-cs"/>
              </a:rPr>
              <a:t>finalidad</a:t>
            </a:r>
            <a:r>
              <a:rPr lang="en-US" sz="1800" b="0" i="0" kern="1200" cap="none" spc="0" baseline="0" dirty="0">
                <a:solidFill>
                  <a:schemeClr val="tx1"/>
                </a:solidFill>
                <a:effectLst/>
                <a:latin typeface="+mj-lt"/>
                <a:ea typeface="+mj-ea"/>
                <a:cs typeface="+mj-cs"/>
              </a:rPr>
              <a:t> </a:t>
            </a:r>
            <a:r>
              <a:rPr lang="en-US" sz="1800" b="0" i="0" kern="1200" cap="none" spc="0" baseline="0" dirty="0" err="1">
                <a:solidFill>
                  <a:schemeClr val="tx1"/>
                </a:solidFill>
                <a:effectLst/>
                <a:latin typeface="+mj-lt"/>
                <a:ea typeface="+mj-ea"/>
                <a:cs typeface="+mj-cs"/>
              </a:rPr>
              <a:t>muy</a:t>
            </a:r>
            <a:r>
              <a:rPr lang="en-US" sz="1800" b="0" i="0" kern="1200" cap="none" spc="0" baseline="0" dirty="0">
                <a:solidFill>
                  <a:schemeClr val="tx1"/>
                </a:solidFill>
                <a:effectLst/>
                <a:latin typeface="+mj-lt"/>
                <a:ea typeface="+mj-ea"/>
                <a:cs typeface="+mj-cs"/>
              </a:rPr>
              <a:t> </a:t>
            </a:r>
            <a:r>
              <a:rPr lang="en-US" sz="1800" b="0" i="0" kern="1200" cap="none" spc="0" baseline="0" dirty="0" err="1">
                <a:solidFill>
                  <a:schemeClr val="tx1"/>
                </a:solidFill>
                <a:effectLst/>
                <a:latin typeface="+mj-lt"/>
                <a:ea typeface="+mj-ea"/>
                <a:cs typeface="+mj-cs"/>
              </a:rPr>
              <a:t>clara</a:t>
            </a:r>
            <a:r>
              <a:rPr lang="en-US" sz="1800" b="0" i="0" kern="1200" cap="none" spc="0" baseline="0" dirty="0">
                <a:solidFill>
                  <a:schemeClr val="tx1"/>
                </a:solidFill>
                <a:effectLst/>
                <a:latin typeface="+mj-lt"/>
                <a:ea typeface="+mj-ea"/>
                <a:cs typeface="+mj-cs"/>
              </a:rPr>
              <a:t>, que es </a:t>
            </a:r>
            <a:r>
              <a:rPr lang="en-US" sz="1800" b="0" i="0" kern="1200" cap="none" spc="0" baseline="0" dirty="0" err="1">
                <a:solidFill>
                  <a:schemeClr val="tx1"/>
                </a:solidFill>
                <a:effectLst/>
                <a:latin typeface="+mj-lt"/>
                <a:ea typeface="+mj-ea"/>
                <a:cs typeface="+mj-cs"/>
              </a:rPr>
              <a:t>aumentar</a:t>
            </a:r>
            <a:r>
              <a:rPr lang="en-US" sz="1800" b="0" i="0" kern="1200" cap="none" spc="0" baseline="0" dirty="0">
                <a:solidFill>
                  <a:schemeClr val="tx1"/>
                </a:solidFill>
                <a:effectLst/>
                <a:latin typeface="+mj-lt"/>
                <a:ea typeface="+mj-ea"/>
                <a:cs typeface="+mj-cs"/>
              </a:rPr>
              <a:t> las </a:t>
            </a:r>
            <a:r>
              <a:rPr lang="en-US" sz="1800" b="0" i="0" kern="1200" cap="none" spc="0" baseline="0" dirty="0" err="1">
                <a:solidFill>
                  <a:schemeClr val="tx1"/>
                </a:solidFill>
                <a:effectLst/>
                <a:latin typeface="+mj-lt"/>
                <a:ea typeface="+mj-ea"/>
                <a:cs typeface="+mj-cs"/>
              </a:rPr>
              <a:t>oportunidades</a:t>
            </a:r>
            <a:r>
              <a:rPr lang="en-US" sz="1800" b="0" i="0" kern="1200" cap="none" spc="0" baseline="0" dirty="0">
                <a:solidFill>
                  <a:schemeClr val="tx1"/>
                </a:solidFill>
                <a:effectLst/>
                <a:latin typeface="+mj-lt"/>
                <a:ea typeface="+mj-ea"/>
                <a:cs typeface="+mj-cs"/>
              </a:rPr>
              <a:t> </a:t>
            </a:r>
            <a:r>
              <a:rPr lang="en-US" sz="1800" b="0" i="0" kern="1200" cap="none" spc="0" baseline="0" dirty="0" err="1">
                <a:solidFill>
                  <a:schemeClr val="tx1"/>
                </a:solidFill>
                <a:effectLst/>
                <a:latin typeface="+mj-lt"/>
                <a:ea typeface="+mj-ea"/>
                <a:cs typeface="+mj-cs"/>
              </a:rPr>
              <a:t>educativas</a:t>
            </a:r>
            <a:r>
              <a:rPr lang="en-US" sz="1800" b="0" i="0" kern="1200" cap="none" spc="0" baseline="0" dirty="0">
                <a:solidFill>
                  <a:schemeClr val="tx1"/>
                </a:solidFill>
                <a:effectLst/>
                <a:latin typeface="+mj-lt"/>
                <a:ea typeface="+mj-ea"/>
                <a:cs typeface="+mj-cs"/>
              </a:rPr>
              <a:t> y </a:t>
            </a:r>
            <a:r>
              <a:rPr lang="en-US" sz="1800" b="0" i="0" kern="1200" cap="none" spc="0" baseline="0" dirty="0" err="1">
                <a:solidFill>
                  <a:schemeClr val="tx1"/>
                </a:solidFill>
                <a:effectLst/>
                <a:latin typeface="+mj-lt"/>
                <a:ea typeface="+mj-ea"/>
                <a:cs typeface="+mj-cs"/>
              </a:rPr>
              <a:t>formativas</a:t>
            </a:r>
            <a:r>
              <a:rPr lang="en-US" sz="1800" b="0" i="0" kern="1200" cap="none" spc="0" baseline="0" dirty="0">
                <a:solidFill>
                  <a:schemeClr val="tx1"/>
                </a:solidFill>
                <a:effectLst/>
                <a:latin typeface="+mj-lt"/>
                <a:ea typeface="+mj-ea"/>
                <a:cs typeface="+mj-cs"/>
              </a:rPr>
              <a:t> de </a:t>
            </a:r>
            <a:r>
              <a:rPr lang="en-US" sz="1800" b="0" i="0" kern="1200" cap="none" spc="0" baseline="0" dirty="0" err="1">
                <a:solidFill>
                  <a:schemeClr val="tx1"/>
                </a:solidFill>
                <a:effectLst/>
                <a:latin typeface="+mj-lt"/>
                <a:ea typeface="+mj-ea"/>
                <a:cs typeface="+mj-cs"/>
              </a:rPr>
              <a:t>toda</a:t>
            </a:r>
            <a:r>
              <a:rPr lang="en-US" sz="1800" b="0" i="0" kern="1200" cap="none" spc="0" baseline="0" dirty="0">
                <a:solidFill>
                  <a:schemeClr val="tx1"/>
                </a:solidFill>
                <a:effectLst/>
                <a:latin typeface="+mj-lt"/>
                <a:ea typeface="+mj-ea"/>
                <a:cs typeface="+mj-cs"/>
              </a:rPr>
              <a:t> la población, </a:t>
            </a:r>
            <a:r>
              <a:rPr lang="en-US" sz="1800" b="0" i="0" kern="1200" cap="none" spc="0" baseline="0" dirty="0" err="1">
                <a:solidFill>
                  <a:schemeClr val="tx1"/>
                </a:solidFill>
                <a:effectLst/>
                <a:latin typeface="+mj-lt"/>
                <a:ea typeface="+mj-ea"/>
                <a:cs typeface="+mj-cs"/>
              </a:rPr>
              <a:t>contribuir</a:t>
            </a:r>
            <a:r>
              <a:rPr lang="en-US" sz="1800" b="0" i="0" kern="1200" cap="none" spc="0" baseline="0" dirty="0">
                <a:solidFill>
                  <a:schemeClr val="tx1"/>
                </a:solidFill>
                <a:effectLst/>
                <a:latin typeface="+mj-lt"/>
                <a:ea typeface="+mj-ea"/>
                <a:cs typeface="+mj-cs"/>
              </a:rPr>
              <a:t> a la </a:t>
            </a:r>
            <a:r>
              <a:rPr lang="en-US" sz="1800" b="0" i="0" kern="1200" cap="none" spc="0" baseline="0" dirty="0" err="1">
                <a:solidFill>
                  <a:schemeClr val="tx1"/>
                </a:solidFill>
                <a:effectLst/>
                <a:latin typeface="+mj-lt"/>
                <a:ea typeface="+mj-ea"/>
                <a:cs typeface="+mj-cs"/>
              </a:rPr>
              <a:t>mejora</a:t>
            </a:r>
            <a:r>
              <a:rPr lang="en-US" sz="1800" b="0" i="0" kern="1200" cap="none" spc="0" baseline="0" dirty="0">
                <a:solidFill>
                  <a:schemeClr val="tx1"/>
                </a:solidFill>
                <a:effectLst/>
                <a:latin typeface="+mj-lt"/>
                <a:ea typeface="+mj-ea"/>
                <a:cs typeface="+mj-cs"/>
              </a:rPr>
              <a:t> de </a:t>
            </a:r>
            <a:r>
              <a:rPr lang="en-US" sz="1800" b="0" i="0" kern="1200" cap="none" spc="0" baseline="0" dirty="0" err="1">
                <a:solidFill>
                  <a:schemeClr val="tx1"/>
                </a:solidFill>
                <a:effectLst/>
                <a:latin typeface="+mj-lt"/>
                <a:ea typeface="+mj-ea"/>
                <a:cs typeface="+mj-cs"/>
              </a:rPr>
              <a:t>los</a:t>
            </a:r>
            <a:r>
              <a:rPr lang="en-US" sz="1800" b="0" i="0" kern="1200" cap="none" spc="0" baseline="0" dirty="0">
                <a:solidFill>
                  <a:schemeClr val="tx1"/>
                </a:solidFill>
                <a:effectLst/>
                <a:latin typeface="+mj-lt"/>
                <a:ea typeface="+mj-ea"/>
                <a:cs typeface="+mj-cs"/>
              </a:rPr>
              <a:t> </a:t>
            </a:r>
            <a:r>
              <a:rPr lang="en-US" sz="1800" b="0" i="0" kern="1200" cap="none" spc="0" baseline="0" dirty="0" err="1">
                <a:solidFill>
                  <a:schemeClr val="tx1"/>
                </a:solidFill>
                <a:effectLst/>
                <a:latin typeface="+mj-lt"/>
                <a:ea typeface="+mj-ea"/>
                <a:cs typeface="+mj-cs"/>
              </a:rPr>
              <a:t>resultados</a:t>
            </a:r>
            <a:r>
              <a:rPr lang="en-US" sz="1800" b="0" i="0" kern="1200" cap="none" spc="0" baseline="0" dirty="0">
                <a:solidFill>
                  <a:schemeClr val="tx1"/>
                </a:solidFill>
                <a:effectLst/>
                <a:latin typeface="+mj-lt"/>
                <a:ea typeface="+mj-ea"/>
                <a:cs typeface="+mj-cs"/>
              </a:rPr>
              <a:t> </a:t>
            </a:r>
            <a:r>
              <a:rPr lang="en-US" sz="1800" b="0" i="0" kern="1200" cap="none" spc="0" baseline="0" dirty="0" err="1">
                <a:solidFill>
                  <a:schemeClr val="tx1"/>
                </a:solidFill>
                <a:effectLst/>
                <a:latin typeface="+mj-lt"/>
                <a:ea typeface="+mj-ea"/>
                <a:cs typeface="+mj-cs"/>
              </a:rPr>
              <a:t>educativos</a:t>
            </a:r>
            <a:r>
              <a:rPr lang="en-US" sz="1800" b="0" i="0" kern="1200" cap="none" spc="0" baseline="0" dirty="0">
                <a:solidFill>
                  <a:schemeClr val="tx1"/>
                </a:solidFill>
                <a:effectLst/>
                <a:latin typeface="+mj-lt"/>
                <a:ea typeface="+mj-ea"/>
                <a:cs typeface="+mj-cs"/>
              </a:rPr>
              <a:t> del </a:t>
            </a:r>
            <a:r>
              <a:rPr lang="en-US" sz="1800" b="0" i="0" kern="1200" cap="none" spc="0" baseline="0" dirty="0" err="1">
                <a:solidFill>
                  <a:schemeClr val="tx1"/>
                </a:solidFill>
                <a:effectLst/>
                <a:latin typeface="+mj-lt"/>
                <a:ea typeface="+mj-ea"/>
                <a:cs typeface="+mj-cs"/>
              </a:rPr>
              <a:t>alumnado</a:t>
            </a:r>
            <a:r>
              <a:rPr lang="en-US" sz="1800" b="0" i="0" kern="1200" cap="none" spc="0" baseline="0" dirty="0">
                <a:solidFill>
                  <a:schemeClr val="tx1"/>
                </a:solidFill>
                <a:effectLst/>
                <a:latin typeface="+mj-lt"/>
                <a:ea typeface="+mj-ea"/>
                <a:cs typeface="+mj-cs"/>
              </a:rPr>
              <a:t>, y </a:t>
            </a:r>
            <a:r>
              <a:rPr lang="en-US" sz="1800" b="0" i="0" kern="1200" cap="none" spc="0" baseline="0" dirty="0" err="1">
                <a:solidFill>
                  <a:schemeClr val="tx1"/>
                </a:solidFill>
                <a:effectLst/>
                <a:latin typeface="+mj-lt"/>
                <a:ea typeface="+mj-ea"/>
                <a:cs typeface="+mj-cs"/>
              </a:rPr>
              <a:t>satisfacer</a:t>
            </a:r>
            <a:r>
              <a:rPr lang="en-US" sz="1800" b="0" i="0" kern="1200" cap="none" spc="0" baseline="0" dirty="0">
                <a:solidFill>
                  <a:schemeClr val="tx1"/>
                </a:solidFill>
                <a:effectLst/>
                <a:latin typeface="+mj-lt"/>
                <a:ea typeface="+mj-ea"/>
                <a:cs typeface="+mj-cs"/>
              </a:rPr>
              <a:t> la </a:t>
            </a:r>
            <a:r>
              <a:rPr lang="en-US" sz="1800" b="0" i="0" kern="1200" cap="none" spc="0" baseline="0" dirty="0" err="1">
                <a:solidFill>
                  <a:schemeClr val="tx1"/>
                </a:solidFill>
                <a:effectLst/>
                <a:latin typeface="+mj-lt"/>
                <a:ea typeface="+mj-ea"/>
                <a:cs typeface="+mj-cs"/>
              </a:rPr>
              <a:t>demanda</a:t>
            </a:r>
            <a:r>
              <a:rPr lang="en-US" sz="1800" b="0" i="0" kern="1200" cap="none" spc="0" baseline="0" dirty="0">
                <a:solidFill>
                  <a:schemeClr val="tx1"/>
                </a:solidFill>
                <a:effectLst/>
                <a:latin typeface="+mj-lt"/>
                <a:ea typeface="+mj-ea"/>
                <a:cs typeface="+mj-cs"/>
              </a:rPr>
              <a:t> de </a:t>
            </a:r>
            <a:r>
              <a:rPr lang="en-US" sz="1800" b="0" i="0" kern="1200" cap="none" spc="0" baseline="0" dirty="0" err="1">
                <a:solidFill>
                  <a:schemeClr val="tx1"/>
                </a:solidFill>
                <a:effectLst/>
                <a:latin typeface="+mj-lt"/>
                <a:ea typeface="+mj-ea"/>
                <a:cs typeface="+mj-cs"/>
              </a:rPr>
              <a:t>una</a:t>
            </a:r>
            <a:r>
              <a:rPr lang="en-US" sz="1800" b="0" i="0" kern="1200" cap="none" spc="0" baseline="0" dirty="0">
                <a:solidFill>
                  <a:schemeClr val="tx1"/>
                </a:solidFill>
                <a:effectLst/>
                <a:latin typeface="+mj-lt"/>
                <a:ea typeface="+mj-ea"/>
                <a:cs typeface="+mj-cs"/>
              </a:rPr>
              <a:t> </a:t>
            </a:r>
            <a:r>
              <a:rPr lang="en-US" sz="1800" b="0" i="0" kern="1200" cap="none" spc="0" baseline="0" dirty="0" err="1">
                <a:solidFill>
                  <a:schemeClr val="tx1"/>
                </a:solidFill>
                <a:effectLst/>
                <a:latin typeface="+mj-lt"/>
                <a:ea typeface="+mj-ea"/>
                <a:cs typeface="+mj-cs"/>
              </a:rPr>
              <a:t>educación</a:t>
            </a:r>
            <a:r>
              <a:rPr lang="en-US" sz="1800" b="0" i="0" kern="1200" cap="none" spc="0" baseline="0" dirty="0">
                <a:solidFill>
                  <a:schemeClr val="tx1"/>
                </a:solidFill>
                <a:effectLst/>
                <a:latin typeface="+mj-lt"/>
                <a:ea typeface="+mj-ea"/>
                <a:cs typeface="+mj-cs"/>
              </a:rPr>
              <a:t> de </a:t>
            </a:r>
            <a:r>
              <a:rPr lang="en-US" sz="1800" b="0" i="0" kern="1200" cap="none" spc="0" baseline="0" dirty="0" err="1">
                <a:solidFill>
                  <a:schemeClr val="tx1"/>
                </a:solidFill>
                <a:effectLst/>
                <a:latin typeface="+mj-lt"/>
                <a:ea typeface="+mj-ea"/>
                <a:cs typeface="+mj-cs"/>
              </a:rPr>
              <a:t>calidad</a:t>
            </a:r>
            <a:r>
              <a:rPr lang="en-US" sz="1800" b="0" i="0" kern="1200" cap="none" spc="0" baseline="0" dirty="0">
                <a:solidFill>
                  <a:schemeClr val="tx1"/>
                </a:solidFill>
                <a:effectLst/>
                <a:latin typeface="+mj-lt"/>
                <a:ea typeface="+mj-ea"/>
                <a:cs typeface="+mj-cs"/>
              </a:rPr>
              <a:t> para </a:t>
            </a:r>
            <a:r>
              <a:rPr lang="en-US" sz="1800" b="0" i="0" kern="1200" cap="none" spc="0" baseline="0" dirty="0" err="1">
                <a:solidFill>
                  <a:schemeClr val="tx1"/>
                </a:solidFill>
                <a:effectLst/>
                <a:latin typeface="+mj-lt"/>
                <a:ea typeface="+mj-ea"/>
                <a:cs typeface="+mj-cs"/>
              </a:rPr>
              <a:t>todos</a:t>
            </a:r>
            <a:r>
              <a:rPr lang="en-US" sz="1800" kern="1200" cap="none" spc="0" baseline="0" dirty="0">
                <a:solidFill>
                  <a:schemeClr val="tx1"/>
                </a:solidFill>
                <a:latin typeface="+mj-lt"/>
                <a:ea typeface="+mj-ea"/>
                <a:cs typeface="+mj-cs"/>
              </a:rPr>
              <a:t> </a:t>
            </a:r>
            <a:br>
              <a:rPr lang="en-US" sz="1800" kern="1200" cap="none" spc="0" baseline="0" dirty="0">
                <a:solidFill>
                  <a:schemeClr val="tx1"/>
                </a:solidFill>
                <a:latin typeface="+mj-lt"/>
                <a:ea typeface="+mj-ea"/>
                <a:cs typeface="+mj-cs"/>
              </a:rPr>
            </a:br>
            <a:br>
              <a:rPr lang="en-US" sz="1800" b="1" i="0" kern="1200" cap="none" spc="0" baseline="0" dirty="0">
                <a:solidFill>
                  <a:schemeClr val="tx1"/>
                </a:solidFill>
                <a:effectLst/>
                <a:latin typeface="+mj-lt"/>
                <a:ea typeface="+mj-ea"/>
                <a:cs typeface="+mj-cs"/>
              </a:rPr>
            </a:br>
            <a:r>
              <a:rPr lang="en-US" sz="1800" b="1" i="0" kern="1200" cap="none" spc="0" baseline="0" dirty="0">
                <a:solidFill>
                  <a:schemeClr val="tx1"/>
                </a:solidFill>
                <a:effectLst/>
                <a:latin typeface="+mj-lt"/>
                <a:ea typeface="+mj-ea"/>
                <a:cs typeface="+mj-cs"/>
              </a:rPr>
              <a:t>y </a:t>
            </a:r>
            <a:r>
              <a:rPr lang="en-US" sz="1800" b="1" i="0" kern="1200" cap="none" spc="0" baseline="0" dirty="0" err="1">
                <a:solidFill>
                  <a:schemeClr val="tx1"/>
                </a:solidFill>
                <a:effectLst/>
                <a:latin typeface="+mj-lt"/>
                <a:ea typeface="+mj-ea"/>
                <a:cs typeface="+mj-cs"/>
              </a:rPr>
              <a:t>establece</a:t>
            </a:r>
            <a:r>
              <a:rPr lang="en-US" sz="1800" b="1" i="0" kern="1200" cap="none" spc="0" baseline="0" dirty="0">
                <a:solidFill>
                  <a:schemeClr val="tx1"/>
                </a:solidFill>
                <a:effectLst/>
                <a:latin typeface="+mj-lt"/>
                <a:ea typeface="+mj-ea"/>
                <a:cs typeface="+mj-cs"/>
              </a:rPr>
              <a:t> </a:t>
            </a:r>
            <a:r>
              <a:rPr lang="en-US" sz="1800" b="1" i="0" kern="1200" cap="none" spc="0" baseline="0" dirty="0" err="1">
                <a:solidFill>
                  <a:schemeClr val="tx1"/>
                </a:solidFill>
                <a:effectLst/>
                <a:latin typeface="+mj-lt"/>
                <a:ea typeface="+mj-ea"/>
                <a:cs typeface="+mj-cs"/>
              </a:rPr>
              <a:t>los</a:t>
            </a:r>
            <a:r>
              <a:rPr lang="en-US" sz="1800" b="1" i="0" kern="1200" cap="none" spc="0" baseline="0" dirty="0">
                <a:solidFill>
                  <a:schemeClr val="tx1"/>
                </a:solidFill>
                <a:effectLst/>
                <a:latin typeface="+mj-lt"/>
                <a:ea typeface="+mj-ea"/>
                <a:cs typeface="+mj-cs"/>
              </a:rPr>
              <a:t> </a:t>
            </a:r>
            <a:r>
              <a:rPr lang="en-US" sz="1800" b="1" i="0" kern="1200" cap="none" spc="0" baseline="0" dirty="0" err="1">
                <a:solidFill>
                  <a:schemeClr val="tx1"/>
                </a:solidFill>
                <a:effectLst/>
                <a:latin typeface="+mj-lt"/>
                <a:ea typeface="+mj-ea"/>
                <a:cs typeface="+mj-cs"/>
              </a:rPr>
              <a:t>siguientes</a:t>
            </a:r>
            <a:r>
              <a:rPr lang="en-US" sz="1800" b="1" i="0" kern="1200" cap="none" spc="0" baseline="0" dirty="0">
                <a:solidFill>
                  <a:schemeClr val="tx1"/>
                </a:solidFill>
                <a:effectLst/>
                <a:latin typeface="+mj-lt"/>
                <a:ea typeface="+mj-ea"/>
                <a:cs typeface="+mj-cs"/>
              </a:rPr>
              <a:t> </a:t>
            </a:r>
            <a:r>
              <a:rPr lang="en-US" sz="1800" b="1" i="0" kern="1200" cap="none" spc="0" baseline="0" dirty="0" err="1">
                <a:solidFill>
                  <a:schemeClr val="tx1"/>
                </a:solidFill>
                <a:effectLst/>
                <a:latin typeface="+mj-lt"/>
                <a:ea typeface="+mj-ea"/>
                <a:cs typeface="+mj-cs"/>
              </a:rPr>
              <a:t>ejes</a:t>
            </a:r>
            <a:r>
              <a:rPr lang="en-US" sz="1800" b="1" i="0" kern="1200" cap="none" spc="0" baseline="0" dirty="0">
                <a:solidFill>
                  <a:schemeClr val="tx1"/>
                </a:solidFill>
                <a:effectLst/>
                <a:latin typeface="+mj-lt"/>
                <a:ea typeface="+mj-ea"/>
                <a:cs typeface="+mj-cs"/>
              </a:rPr>
              <a:t> </a:t>
            </a:r>
            <a:r>
              <a:rPr lang="en-US" sz="1800" b="1" i="0" kern="1200" cap="none" spc="0" baseline="0" dirty="0" err="1">
                <a:solidFill>
                  <a:schemeClr val="tx1"/>
                </a:solidFill>
                <a:effectLst/>
                <a:latin typeface="+mj-lt"/>
                <a:ea typeface="+mj-ea"/>
                <a:cs typeface="+mj-cs"/>
              </a:rPr>
              <a:t>transversales</a:t>
            </a:r>
            <a:br>
              <a:rPr lang="en-US" sz="1800" b="0" i="0" kern="1200" cap="none" spc="0" baseline="0" dirty="0">
                <a:solidFill>
                  <a:schemeClr val="tx1"/>
                </a:solidFill>
                <a:effectLst/>
                <a:latin typeface="+mj-lt"/>
                <a:ea typeface="+mj-ea"/>
                <a:cs typeface="+mj-cs"/>
              </a:rPr>
            </a:br>
            <a:endParaRPr lang="en-US" sz="1800" kern="1200" cap="none" spc="0" baseline="0" dirty="0">
              <a:solidFill>
                <a:schemeClr val="tx1"/>
              </a:solidFill>
              <a:latin typeface="+mj-lt"/>
              <a:ea typeface="+mj-ea"/>
              <a:cs typeface="+mj-cs"/>
            </a:endParaRPr>
          </a:p>
        </p:txBody>
      </p:sp>
      <p:pic>
        <p:nvPicPr>
          <p:cNvPr id="16" name="Picture 4" descr="Torno CNC funcionando">
            <a:extLst>
              <a:ext uri="{FF2B5EF4-FFF2-40B4-BE49-F238E27FC236}">
                <a16:creationId xmlns:a16="http://schemas.microsoft.com/office/drawing/2014/main" id="{2EBA38E5-9B2C-BCD2-298C-6AF5B66C6991}"/>
              </a:ext>
            </a:extLst>
          </p:cNvPr>
          <p:cNvPicPr>
            <a:picLocks noChangeAspect="1"/>
          </p:cNvPicPr>
          <p:nvPr/>
        </p:nvPicPr>
        <p:blipFill rotWithShape="1">
          <a:blip r:embed="rId2"/>
          <a:srcRect l="33251" r="-2" b="-2"/>
          <a:stretch/>
        </p:blipFill>
        <p:spPr>
          <a:xfrm>
            <a:off x="717006" y="540000"/>
            <a:ext cx="5778000" cy="5778000"/>
          </a:xfrm>
          <a:custGeom>
            <a:avLst/>
            <a:gdLst/>
            <a:ahLst/>
            <a:cxnLst/>
            <a:rect l="l" t="t" r="r" b="b"/>
            <a:pathLst>
              <a:path w="5778000" h="5778000">
                <a:moveTo>
                  <a:pt x="2889000" y="0"/>
                </a:moveTo>
                <a:cubicBezTo>
                  <a:pt x="4484551" y="0"/>
                  <a:pt x="5778000" y="1293449"/>
                  <a:pt x="5778000" y="2889000"/>
                </a:cubicBezTo>
                <a:cubicBezTo>
                  <a:pt x="5778000" y="4484551"/>
                  <a:pt x="4484551" y="5778000"/>
                  <a:pt x="2889000" y="5778000"/>
                </a:cubicBezTo>
                <a:cubicBezTo>
                  <a:pt x="1293449" y="5778000"/>
                  <a:pt x="0" y="4484551"/>
                  <a:pt x="0" y="2889000"/>
                </a:cubicBezTo>
                <a:cubicBezTo>
                  <a:pt x="0" y="1293449"/>
                  <a:pt x="1293449" y="0"/>
                  <a:pt x="2889000" y="0"/>
                </a:cubicBezTo>
                <a:close/>
              </a:path>
            </a:pathLst>
          </a:custGeom>
        </p:spPr>
      </p:pic>
      <p:cxnSp>
        <p:nvCxnSpPr>
          <p:cNvPr id="45" name="Straight Connector 44">
            <a:extLst>
              <a:ext uri="{FF2B5EF4-FFF2-40B4-BE49-F238E27FC236}">
                <a16:creationId xmlns:a16="http://schemas.microsoft.com/office/drawing/2014/main" id="{1850A2DA-FC3C-4E59-9724-29CF2777D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ous-titre 2">
            <a:extLst>
              <a:ext uri="{FF2B5EF4-FFF2-40B4-BE49-F238E27FC236}">
                <a16:creationId xmlns:a16="http://schemas.microsoft.com/office/drawing/2014/main" id="{223A5264-5E74-241F-AB87-02CB6BD49DD0}"/>
              </a:ext>
            </a:extLst>
          </p:cNvPr>
          <p:cNvSpPr>
            <a:spLocks noGrp="1"/>
          </p:cNvSpPr>
          <p:nvPr>
            <p:ph type="subTitle" idx="1"/>
          </p:nvPr>
        </p:nvSpPr>
        <p:spPr>
          <a:xfrm>
            <a:off x="7112368" y="2877017"/>
            <a:ext cx="5079631" cy="3581837"/>
          </a:xfrm>
        </p:spPr>
        <p:txBody>
          <a:bodyPr vert="horz" lIns="91440" tIns="45720" rIns="91440" bIns="45720" rtlCol="0">
            <a:normAutofit fontScale="40000" lnSpcReduction="20000"/>
          </a:bodyPr>
          <a:lstStyle/>
          <a:p>
            <a:pPr algn="l">
              <a:lnSpc>
                <a:spcPct val="140000"/>
              </a:lnSpc>
              <a:buFont typeface="Arial" panose="020B0604020202020204" pitchFamily="34" charset="0"/>
              <a:buChar char="•"/>
            </a:pPr>
            <a:r>
              <a:rPr lang="en-US" sz="4000" b="1" i="0" dirty="0" err="1">
                <a:effectLst/>
              </a:rPr>
              <a:t>Comprensión</a:t>
            </a:r>
            <a:r>
              <a:rPr lang="en-US" sz="4000" b="1" i="0" dirty="0">
                <a:effectLst/>
              </a:rPr>
              <a:t> </a:t>
            </a:r>
            <a:r>
              <a:rPr lang="en-US" sz="4000" b="1" i="0" dirty="0" err="1">
                <a:effectLst/>
              </a:rPr>
              <a:t>lectora</a:t>
            </a:r>
            <a:r>
              <a:rPr lang="en-US" sz="4000" b="1" i="0" dirty="0">
                <a:effectLst/>
              </a:rPr>
              <a:t>. </a:t>
            </a:r>
          </a:p>
          <a:p>
            <a:pPr algn="l">
              <a:lnSpc>
                <a:spcPct val="140000"/>
              </a:lnSpc>
              <a:buFont typeface="Arial" panose="020B0604020202020204" pitchFamily="34" charset="0"/>
              <a:buChar char="•"/>
            </a:pPr>
            <a:r>
              <a:rPr lang="en-US" sz="4000" b="1" i="0" dirty="0" err="1">
                <a:effectLst/>
              </a:rPr>
              <a:t>Expresión</a:t>
            </a:r>
            <a:r>
              <a:rPr lang="en-US" sz="4000" b="1" i="0" dirty="0">
                <a:effectLst/>
              </a:rPr>
              <a:t> oral y </a:t>
            </a:r>
            <a:r>
              <a:rPr lang="en-US" sz="4000" b="1" i="0" dirty="0" err="1">
                <a:effectLst/>
              </a:rPr>
              <a:t>escrita</a:t>
            </a:r>
            <a:r>
              <a:rPr lang="en-US" sz="4000" b="1" i="0" dirty="0">
                <a:effectLst/>
              </a:rPr>
              <a:t>.</a:t>
            </a:r>
          </a:p>
          <a:p>
            <a:pPr algn="l">
              <a:lnSpc>
                <a:spcPct val="140000"/>
              </a:lnSpc>
              <a:buFont typeface="Arial" panose="020B0604020202020204" pitchFamily="34" charset="0"/>
              <a:buChar char="•"/>
            </a:pPr>
            <a:r>
              <a:rPr lang="en-US" sz="4000" b="1" i="0" dirty="0" err="1">
                <a:effectLst/>
              </a:rPr>
              <a:t>Mediación</a:t>
            </a:r>
            <a:r>
              <a:rPr lang="en-US" sz="4000" b="1" i="0" dirty="0">
                <a:effectLst/>
              </a:rPr>
              <a:t>. </a:t>
            </a:r>
          </a:p>
          <a:p>
            <a:pPr algn="l">
              <a:lnSpc>
                <a:spcPct val="140000"/>
              </a:lnSpc>
              <a:buFont typeface="Arial" panose="020B0604020202020204" pitchFamily="34" charset="0"/>
              <a:buChar char="•"/>
            </a:pPr>
            <a:r>
              <a:rPr lang="en-US" sz="4000" b="1" i="0" dirty="0" err="1">
                <a:effectLst/>
              </a:rPr>
              <a:t>Comunicación</a:t>
            </a:r>
            <a:r>
              <a:rPr lang="en-US" sz="4000" b="1" i="0" dirty="0">
                <a:effectLst/>
              </a:rPr>
              <a:t> audiovisual y TIC.</a:t>
            </a:r>
          </a:p>
          <a:p>
            <a:pPr algn="l">
              <a:lnSpc>
                <a:spcPct val="140000"/>
              </a:lnSpc>
              <a:buFont typeface="Arial" panose="020B0604020202020204" pitchFamily="34" charset="0"/>
              <a:buChar char="•"/>
            </a:pPr>
            <a:r>
              <a:rPr lang="en-US" sz="4000" b="1" i="0" dirty="0" err="1">
                <a:effectLst/>
              </a:rPr>
              <a:t>Educación</a:t>
            </a:r>
            <a:r>
              <a:rPr lang="en-US" sz="4000" b="1" i="0" dirty="0">
                <a:effectLst/>
              </a:rPr>
              <a:t> </a:t>
            </a:r>
            <a:r>
              <a:rPr lang="en-US" sz="4000" b="1" i="0" dirty="0" err="1">
                <a:effectLst/>
              </a:rPr>
              <a:t>emocional</a:t>
            </a:r>
            <a:r>
              <a:rPr lang="en-US" sz="4000" b="1" i="0" dirty="0">
                <a:effectLst/>
              </a:rPr>
              <a:t> y </a:t>
            </a:r>
            <a:r>
              <a:rPr lang="en-US" sz="4000" b="1" i="0" dirty="0" err="1">
                <a:effectLst/>
              </a:rPr>
              <a:t>valores</a:t>
            </a:r>
            <a:r>
              <a:rPr lang="en-US" sz="4000" b="1" i="0" dirty="0">
                <a:effectLst/>
              </a:rPr>
              <a:t>.</a:t>
            </a:r>
          </a:p>
          <a:p>
            <a:pPr algn="l">
              <a:lnSpc>
                <a:spcPct val="140000"/>
              </a:lnSpc>
              <a:buFont typeface="Arial" panose="020B0604020202020204" pitchFamily="34" charset="0"/>
              <a:buChar char="•"/>
            </a:pPr>
            <a:r>
              <a:rPr lang="en-US" sz="4000" b="1" i="0" dirty="0" err="1">
                <a:effectLst/>
              </a:rPr>
              <a:t>Fomento</a:t>
            </a:r>
            <a:r>
              <a:rPr lang="en-US" sz="4000" b="1" i="0" dirty="0">
                <a:effectLst/>
              </a:rPr>
              <a:t> de la </a:t>
            </a:r>
            <a:r>
              <a:rPr lang="en-US" sz="4000" b="1" i="0" dirty="0" err="1">
                <a:effectLst/>
              </a:rPr>
              <a:t>creatividad</a:t>
            </a:r>
            <a:r>
              <a:rPr lang="en-US" sz="4000" b="1" i="0" dirty="0">
                <a:effectLst/>
              </a:rPr>
              <a:t> y del </a:t>
            </a:r>
            <a:r>
              <a:rPr lang="en-US" sz="4000" b="1" i="0" dirty="0" err="1">
                <a:effectLst/>
              </a:rPr>
              <a:t>espíritu</a:t>
            </a:r>
            <a:r>
              <a:rPr lang="en-US" sz="4000" b="1" i="0" dirty="0">
                <a:effectLst/>
              </a:rPr>
              <a:t> </a:t>
            </a:r>
            <a:r>
              <a:rPr lang="en-US" sz="4000" b="1" i="0" dirty="0" err="1">
                <a:effectLst/>
              </a:rPr>
              <a:t>científico</a:t>
            </a:r>
            <a:r>
              <a:rPr lang="en-US" sz="4000" b="1" i="0" dirty="0">
                <a:effectLst/>
              </a:rPr>
              <a:t>.</a:t>
            </a:r>
          </a:p>
          <a:p>
            <a:pPr algn="l">
              <a:lnSpc>
                <a:spcPct val="140000"/>
              </a:lnSpc>
              <a:buFont typeface="Arial" panose="020B0604020202020204" pitchFamily="34" charset="0"/>
              <a:buChar char="•"/>
            </a:pPr>
            <a:r>
              <a:rPr lang="en-US" sz="4000" b="1" i="0" dirty="0" err="1">
                <a:effectLst/>
              </a:rPr>
              <a:t>Educación</a:t>
            </a:r>
            <a:r>
              <a:rPr lang="en-US" sz="4000" b="1" i="0" dirty="0">
                <a:effectLst/>
              </a:rPr>
              <a:t> para la </a:t>
            </a:r>
            <a:r>
              <a:rPr lang="en-US" sz="4000" b="1" i="0" dirty="0" err="1">
                <a:effectLst/>
              </a:rPr>
              <a:t>salud</a:t>
            </a:r>
            <a:r>
              <a:rPr lang="en-US" sz="4000" b="1" i="0" dirty="0">
                <a:effectLst/>
              </a:rPr>
              <a:t> (</a:t>
            </a:r>
            <a:r>
              <a:rPr lang="en-US" sz="4000" b="1" i="0" dirty="0" err="1">
                <a:effectLst/>
              </a:rPr>
              <a:t>incluida</a:t>
            </a:r>
            <a:r>
              <a:rPr lang="en-US" sz="4000" b="1" i="0" dirty="0">
                <a:effectLst/>
              </a:rPr>
              <a:t> la </a:t>
            </a:r>
            <a:r>
              <a:rPr lang="en-US" sz="4000" b="1" i="0" dirty="0" err="1">
                <a:effectLst/>
              </a:rPr>
              <a:t>salud</a:t>
            </a:r>
            <a:r>
              <a:rPr lang="en-US" sz="4000" b="1" i="0" dirty="0">
                <a:effectLst/>
              </a:rPr>
              <a:t> sexual).</a:t>
            </a:r>
          </a:p>
          <a:p>
            <a:pPr algn="l">
              <a:lnSpc>
                <a:spcPct val="140000"/>
              </a:lnSpc>
            </a:pPr>
            <a:endParaRPr lang="en-US" sz="1100" dirty="0"/>
          </a:p>
        </p:txBody>
      </p:sp>
    </p:spTree>
    <p:extLst>
      <p:ext uri="{BB962C8B-B14F-4D97-AF65-F5344CB8AC3E}">
        <p14:creationId xmlns:p14="http://schemas.microsoft.com/office/powerpoint/2010/main" val="3083714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06" name="Straight Connector 105">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09" name="Group 108">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11"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10"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14" name="Rectangle 113">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EE012A5-F825-2B64-B0F7-9140074C0465}"/>
              </a:ext>
            </a:extLst>
          </p:cNvPr>
          <p:cNvSpPr>
            <a:spLocks noGrp="1"/>
          </p:cNvSpPr>
          <p:nvPr>
            <p:ph type="title"/>
          </p:nvPr>
        </p:nvSpPr>
        <p:spPr>
          <a:xfrm>
            <a:off x="1079510" y="531814"/>
            <a:ext cx="4457690" cy="1720850"/>
          </a:xfrm>
        </p:spPr>
        <p:txBody>
          <a:bodyPr vert="horz" lIns="91440" tIns="45720" rIns="91440" bIns="45720" rtlCol="0" anchor="ctr" anchorCtr="0">
            <a:normAutofit/>
          </a:bodyPr>
          <a:lstStyle/>
          <a:p>
            <a:r>
              <a:rPr lang="en-US"/>
              <a:t>La mediación dentro del aula </a:t>
            </a:r>
          </a:p>
        </p:txBody>
      </p:sp>
      <p:sp>
        <p:nvSpPr>
          <p:cNvPr id="3" name="Espace réservé du texte 2">
            <a:extLst>
              <a:ext uri="{FF2B5EF4-FFF2-40B4-BE49-F238E27FC236}">
                <a16:creationId xmlns:a16="http://schemas.microsoft.com/office/drawing/2014/main" id="{EC8A3705-11F1-3356-A8E3-8259D79E2203}"/>
              </a:ext>
            </a:extLst>
          </p:cNvPr>
          <p:cNvSpPr>
            <a:spLocks noGrp="1"/>
          </p:cNvSpPr>
          <p:nvPr>
            <p:ph type="body" idx="1"/>
          </p:nvPr>
        </p:nvSpPr>
        <p:spPr>
          <a:xfrm>
            <a:off x="5826001" y="50984"/>
            <a:ext cx="5280148" cy="2792225"/>
          </a:xfrm>
        </p:spPr>
        <p:txBody>
          <a:bodyPr vert="horz" lIns="91440" tIns="45720" rIns="91440" bIns="45720" rtlCol="0" anchor="ctr">
            <a:normAutofit/>
          </a:bodyPr>
          <a:lstStyle/>
          <a:p>
            <a:pPr>
              <a:lnSpc>
                <a:spcPct val="115000"/>
              </a:lnSpc>
            </a:pPr>
            <a:r>
              <a:rPr lang="en-US" sz="1400" b="1" i="0" dirty="0">
                <a:effectLst/>
              </a:rPr>
              <a:t>Dar </a:t>
            </a:r>
            <a:r>
              <a:rPr lang="en-US" sz="1400" b="1" i="0" dirty="0" err="1">
                <a:effectLst/>
              </a:rPr>
              <a:t>información</a:t>
            </a:r>
            <a:r>
              <a:rPr lang="en-US" sz="1400" b="1" i="0" dirty="0">
                <a:effectLst/>
              </a:rPr>
              <a:t> o </a:t>
            </a:r>
            <a:r>
              <a:rPr lang="en-US" sz="1400" b="1" i="0" dirty="0" err="1">
                <a:effectLst/>
              </a:rPr>
              <a:t>consejo</a:t>
            </a:r>
            <a:r>
              <a:rPr lang="en-US" sz="1400" b="1" i="0" dirty="0">
                <a:effectLst/>
              </a:rPr>
              <a:t> a un amigo </a:t>
            </a:r>
            <a:r>
              <a:rPr lang="en-US" sz="1400" b="1" i="0" dirty="0" err="1">
                <a:effectLst/>
              </a:rPr>
              <a:t>extranjero</a:t>
            </a:r>
            <a:r>
              <a:rPr lang="en-US" sz="1400" b="1" i="0" dirty="0">
                <a:effectLst/>
              </a:rPr>
              <a:t> que no </a:t>
            </a:r>
            <a:r>
              <a:rPr lang="en-US" sz="1400" b="1" i="0" dirty="0" err="1">
                <a:effectLst/>
              </a:rPr>
              <a:t>domina</a:t>
            </a:r>
            <a:r>
              <a:rPr lang="en-US" sz="1400" b="1" i="0" dirty="0">
                <a:effectLst/>
              </a:rPr>
              <a:t> </a:t>
            </a:r>
            <a:r>
              <a:rPr lang="en-US" sz="1400" b="1" i="0" dirty="0" err="1">
                <a:effectLst/>
              </a:rPr>
              <a:t>el</a:t>
            </a:r>
            <a:r>
              <a:rPr lang="en-US" sz="1400" b="1" i="0" dirty="0">
                <a:effectLst/>
              </a:rPr>
              <a:t> </a:t>
            </a:r>
            <a:r>
              <a:rPr lang="en-US" sz="1400" b="1" i="0" dirty="0" err="1">
                <a:effectLst/>
              </a:rPr>
              <a:t>español</a:t>
            </a:r>
            <a:r>
              <a:rPr lang="en-US" sz="1400" b="1" i="0" dirty="0">
                <a:effectLst/>
              </a:rPr>
              <a:t> </a:t>
            </a:r>
            <a:r>
              <a:rPr lang="en-US" sz="1400" b="1" i="0" dirty="0" err="1">
                <a:effectLst/>
              </a:rPr>
              <a:t>sobre</a:t>
            </a:r>
            <a:r>
              <a:rPr lang="en-US" sz="1400" b="1" i="0" dirty="0">
                <a:effectLst/>
              </a:rPr>
              <a:t> </a:t>
            </a:r>
            <a:r>
              <a:rPr lang="en-US" sz="1400" b="1" i="0" dirty="0" err="1">
                <a:effectLst/>
              </a:rPr>
              <a:t>aspectos</a:t>
            </a:r>
            <a:r>
              <a:rPr lang="en-US" sz="1400" b="1" i="0" dirty="0">
                <a:effectLst/>
              </a:rPr>
              <a:t> </a:t>
            </a:r>
            <a:r>
              <a:rPr lang="en-US" sz="1400" b="1" i="0" dirty="0" err="1">
                <a:effectLst/>
              </a:rPr>
              <a:t>generales</a:t>
            </a:r>
            <a:r>
              <a:rPr lang="en-US" sz="1400" b="1" i="0" dirty="0">
                <a:effectLst/>
              </a:rPr>
              <a:t> (</a:t>
            </a:r>
            <a:r>
              <a:rPr lang="en-US" sz="1400" b="1" i="0" dirty="0" err="1">
                <a:effectLst/>
              </a:rPr>
              <a:t>salud</a:t>
            </a:r>
            <a:r>
              <a:rPr lang="en-US" sz="1400" b="1" i="0" dirty="0">
                <a:effectLst/>
              </a:rPr>
              <a:t>, </a:t>
            </a:r>
            <a:r>
              <a:rPr lang="en-US" sz="1400" b="1" i="0" dirty="0" err="1">
                <a:effectLst/>
              </a:rPr>
              <a:t>vivienda</a:t>
            </a:r>
            <a:r>
              <a:rPr lang="en-US" sz="1400" b="1" i="0" dirty="0">
                <a:effectLst/>
              </a:rPr>
              <a:t>, </a:t>
            </a:r>
            <a:r>
              <a:rPr lang="en-US" sz="1400" b="1" i="0" dirty="0" err="1">
                <a:effectLst/>
              </a:rPr>
              <a:t>empleo</a:t>
            </a:r>
            <a:r>
              <a:rPr lang="en-US" sz="1400" b="1" i="0" dirty="0">
                <a:effectLst/>
              </a:rPr>
              <a:t>, etc.)</a:t>
            </a:r>
          </a:p>
          <a:p>
            <a:pPr>
              <a:lnSpc>
                <a:spcPct val="115000"/>
              </a:lnSpc>
            </a:pPr>
            <a:r>
              <a:rPr lang="en-US" sz="1400" b="1" i="0" dirty="0" err="1">
                <a:effectLst/>
              </a:rPr>
              <a:t>Explicar</a:t>
            </a:r>
            <a:r>
              <a:rPr lang="en-US" sz="1400" b="1" i="0" dirty="0">
                <a:effectLst/>
              </a:rPr>
              <a:t>, </a:t>
            </a:r>
            <a:r>
              <a:rPr lang="en-US" sz="1400" b="1" i="0" dirty="0" err="1">
                <a:effectLst/>
              </a:rPr>
              <a:t>aclarar</a:t>
            </a:r>
            <a:r>
              <a:rPr lang="en-US" sz="1400" b="1" i="0" dirty="0">
                <a:effectLst/>
              </a:rPr>
              <a:t> un </a:t>
            </a:r>
            <a:r>
              <a:rPr lang="en-US" sz="1400" b="1" i="0" dirty="0" err="1">
                <a:effectLst/>
              </a:rPr>
              <a:t>texto</a:t>
            </a:r>
            <a:r>
              <a:rPr lang="en-US" sz="1400" b="1" i="0" dirty="0">
                <a:effectLst/>
              </a:rPr>
              <a:t> (</a:t>
            </a:r>
            <a:r>
              <a:rPr lang="en-US" sz="1400" b="1" i="0" dirty="0" err="1">
                <a:effectLst/>
              </a:rPr>
              <a:t>folletos,instrucciones</a:t>
            </a:r>
            <a:r>
              <a:rPr lang="en-US" sz="1400" b="1" i="0" dirty="0">
                <a:effectLst/>
              </a:rPr>
              <a:t>, </a:t>
            </a:r>
            <a:r>
              <a:rPr lang="en-US" sz="1400" b="1" i="0" dirty="0" err="1">
                <a:effectLst/>
              </a:rPr>
              <a:t>menús</a:t>
            </a:r>
            <a:r>
              <a:rPr lang="en-US" sz="1400" b="1" i="0" dirty="0">
                <a:effectLst/>
              </a:rPr>
              <a:t>, etc.).</a:t>
            </a:r>
          </a:p>
          <a:p>
            <a:pPr>
              <a:lnSpc>
                <a:spcPct val="115000"/>
              </a:lnSpc>
            </a:pPr>
            <a:r>
              <a:rPr lang="en-US" sz="1400" b="1" i="0" dirty="0" err="1">
                <a:effectLst/>
              </a:rPr>
              <a:t>Resumir</a:t>
            </a:r>
            <a:r>
              <a:rPr lang="en-US" sz="1400" b="1" i="0" dirty="0">
                <a:effectLst/>
              </a:rPr>
              <a:t> </a:t>
            </a:r>
            <a:r>
              <a:rPr lang="en-US" sz="1400" b="1" i="0" dirty="0" err="1">
                <a:effectLst/>
              </a:rPr>
              <a:t>una</a:t>
            </a:r>
            <a:r>
              <a:rPr lang="en-US" sz="1400" b="1" i="0" dirty="0">
                <a:effectLst/>
              </a:rPr>
              <a:t> </a:t>
            </a:r>
            <a:r>
              <a:rPr lang="en-US" sz="1400" b="1" i="0" dirty="0" err="1">
                <a:effectLst/>
              </a:rPr>
              <a:t>noticia</a:t>
            </a:r>
            <a:r>
              <a:rPr lang="en-US" sz="1400" b="1" i="0" dirty="0">
                <a:effectLst/>
              </a:rPr>
              <a:t> que </a:t>
            </a:r>
            <a:r>
              <a:rPr lang="en-US" sz="1400" b="1" i="0" dirty="0" err="1">
                <a:effectLst/>
              </a:rPr>
              <a:t>acaban</a:t>
            </a:r>
            <a:r>
              <a:rPr lang="en-US" sz="1400" b="1" i="0" dirty="0">
                <a:effectLst/>
              </a:rPr>
              <a:t> de </a:t>
            </a:r>
            <a:r>
              <a:rPr lang="en-US" sz="1400" b="1" i="0" dirty="0" err="1">
                <a:effectLst/>
              </a:rPr>
              <a:t>dar</a:t>
            </a:r>
            <a:r>
              <a:rPr lang="en-US" sz="1400" b="1" i="0" dirty="0">
                <a:effectLst/>
              </a:rPr>
              <a:t> o de </a:t>
            </a:r>
            <a:r>
              <a:rPr lang="en-US" sz="1400" b="1" i="0" dirty="0" err="1">
                <a:effectLst/>
              </a:rPr>
              <a:t>oír</a:t>
            </a:r>
            <a:r>
              <a:rPr lang="en-US" sz="1400" b="1" i="0" dirty="0">
                <a:effectLst/>
              </a:rPr>
              <a:t>.</a:t>
            </a:r>
          </a:p>
          <a:p>
            <a:pPr>
              <a:lnSpc>
                <a:spcPct val="115000"/>
              </a:lnSpc>
            </a:pPr>
            <a:r>
              <a:rPr lang="en-US" sz="1400" b="1" i="0" dirty="0" err="1">
                <a:effectLst/>
              </a:rPr>
              <a:t>Extraer</a:t>
            </a:r>
            <a:r>
              <a:rPr lang="en-US" sz="1400" b="1" i="0" dirty="0">
                <a:effectLst/>
              </a:rPr>
              <a:t> </a:t>
            </a:r>
            <a:r>
              <a:rPr lang="en-US" sz="1400" b="1" i="0" dirty="0" err="1">
                <a:effectLst/>
              </a:rPr>
              <a:t>únicamente</a:t>
            </a:r>
            <a:r>
              <a:rPr lang="en-US" sz="1400" b="1" i="0" dirty="0">
                <a:effectLst/>
              </a:rPr>
              <a:t> la </a:t>
            </a:r>
            <a:r>
              <a:rPr lang="en-US" sz="1400" b="1" i="0" dirty="0" err="1">
                <a:effectLst/>
              </a:rPr>
              <a:t>información</a:t>
            </a:r>
            <a:r>
              <a:rPr lang="en-US" sz="1400" b="1" i="0" dirty="0">
                <a:effectLst/>
              </a:rPr>
              <a:t> </a:t>
            </a:r>
            <a:r>
              <a:rPr lang="en-US" sz="1400" b="1" i="0" dirty="0" err="1">
                <a:effectLst/>
              </a:rPr>
              <a:t>necesaria</a:t>
            </a:r>
            <a:r>
              <a:rPr lang="en-US" sz="1400" b="1" i="0" dirty="0">
                <a:effectLst/>
              </a:rPr>
              <a:t> de un </a:t>
            </a:r>
            <a:r>
              <a:rPr lang="en-US" sz="1400" b="1" i="0" dirty="0" err="1">
                <a:effectLst/>
              </a:rPr>
              <a:t>texto</a:t>
            </a:r>
            <a:r>
              <a:rPr lang="en-US" sz="1400" b="1" i="0" dirty="0">
                <a:effectLst/>
              </a:rPr>
              <a:t> </a:t>
            </a:r>
            <a:r>
              <a:rPr lang="en-US" sz="1400" b="1" i="0" dirty="0" err="1">
                <a:effectLst/>
              </a:rPr>
              <a:t>más</a:t>
            </a:r>
            <a:r>
              <a:rPr lang="en-US" sz="1400" b="1" i="0" dirty="0">
                <a:effectLst/>
              </a:rPr>
              <a:t> </a:t>
            </a:r>
            <a:r>
              <a:rPr lang="en-US" sz="1400" b="1" i="0" dirty="0" err="1">
                <a:effectLst/>
              </a:rPr>
              <a:t>amplio</a:t>
            </a:r>
            <a:r>
              <a:rPr lang="en-US" sz="1400" b="1" i="0" dirty="0">
                <a:effectLst/>
              </a:rPr>
              <a:t>.</a:t>
            </a:r>
          </a:p>
          <a:p>
            <a:pPr>
              <a:lnSpc>
                <a:spcPct val="115000"/>
              </a:lnSpc>
            </a:pPr>
            <a:endParaRPr lang="en-US" sz="1000" i="0" dirty="0"/>
          </a:p>
        </p:txBody>
      </p:sp>
      <p:cxnSp>
        <p:nvCxnSpPr>
          <p:cNvPr id="116" name="Straight Connector 115">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392239"/>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56" name="Graphic 6" descr="Questions">
            <a:extLst>
              <a:ext uri="{FF2B5EF4-FFF2-40B4-BE49-F238E27FC236}">
                <a16:creationId xmlns:a16="http://schemas.microsoft.com/office/drawing/2014/main" id="{DCEBA71E-0D5A-AB95-F8C5-504572E365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58781" y="2843211"/>
            <a:ext cx="3474789" cy="3474789"/>
          </a:xfrm>
          <a:prstGeom prst="rect">
            <a:avLst/>
          </a:prstGeom>
        </p:spPr>
      </p:pic>
    </p:spTree>
    <p:extLst>
      <p:ext uri="{BB962C8B-B14F-4D97-AF65-F5344CB8AC3E}">
        <p14:creationId xmlns:p14="http://schemas.microsoft.com/office/powerpoint/2010/main" val="1237889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BF100E5-4776-AAD1-2FE7-6A4F34FBCD76}"/>
              </a:ext>
            </a:extLst>
          </p:cNvPr>
          <p:cNvSpPr>
            <a:spLocks noGrp="1"/>
          </p:cNvSpPr>
          <p:nvPr>
            <p:ph type="title"/>
          </p:nvPr>
        </p:nvSpPr>
        <p:spPr>
          <a:xfrm>
            <a:off x="990000" y="945926"/>
            <a:ext cx="3531600" cy="1815882"/>
          </a:xfrm>
        </p:spPr>
        <p:txBody>
          <a:bodyPr anchor="t">
            <a:normAutofit/>
          </a:bodyPr>
          <a:lstStyle/>
          <a:p>
            <a:r>
              <a:rPr lang="es-ES"/>
              <a:t>                                  Conclusión </a:t>
            </a:r>
          </a:p>
        </p:txBody>
      </p:sp>
      <p:pic>
        <p:nvPicPr>
          <p:cNvPr id="5" name="Picture 4" descr="Marca de exclamación sobre fondo amarillo">
            <a:extLst>
              <a:ext uri="{FF2B5EF4-FFF2-40B4-BE49-F238E27FC236}">
                <a16:creationId xmlns:a16="http://schemas.microsoft.com/office/drawing/2014/main" id="{625FAB55-33DB-DBC5-36A1-4E1B8D25E642}"/>
              </a:ext>
            </a:extLst>
          </p:cNvPr>
          <p:cNvPicPr>
            <a:picLocks noChangeAspect="1"/>
          </p:cNvPicPr>
          <p:nvPr/>
        </p:nvPicPr>
        <p:blipFill rotWithShape="1">
          <a:blip r:embed="rId2"/>
          <a:srcRect t="6944"/>
          <a:stretch/>
        </p:blipFill>
        <p:spPr>
          <a:xfrm>
            <a:off x="1079500" y="3428999"/>
            <a:ext cx="3352800" cy="2339975"/>
          </a:xfrm>
          <a:prstGeom prst="rect">
            <a:avLst/>
          </a:prstGeom>
        </p:spPr>
      </p:pic>
      <p:sp>
        <p:nvSpPr>
          <p:cNvPr id="3" name="Espace réservé du contenu 2">
            <a:extLst>
              <a:ext uri="{FF2B5EF4-FFF2-40B4-BE49-F238E27FC236}">
                <a16:creationId xmlns:a16="http://schemas.microsoft.com/office/drawing/2014/main" id="{FF90C29D-BEA3-9635-ACF0-21178696EFE3}"/>
              </a:ext>
            </a:extLst>
          </p:cNvPr>
          <p:cNvSpPr>
            <a:spLocks noGrp="1"/>
          </p:cNvSpPr>
          <p:nvPr>
            <p:ph idx="1"/>
          </p:nvPr>
        </p:nvSpPr>
        <p:spPr>
          <a:xfrm>
            <a:off x="4997457" y="935999"/>
            <a:ext cx="6114543" cy="4832975"/>
          </a:xfrm>
        </p:spPr>
        <p:txBody>
          <a:bodyPr>
            <a:normAutofit/>
          </a:bodyPr>
          <a:lstStyle/>
          <a:p>
            <a:pPr>
              <a:lnSpc>
                <a:spcPct val="140000"/>
              </a:lnSpc>
            </a:pPr>
            <a:r>
              <a:rPr lang="es-ES" sz="1400" b="0" i="0">
                <a:effectLst/>
                <a:latin typeface="Trebuchet MS" panose="020B0603020202020204" pitchFamily="34" charset="0"/>
              </a:rPr>
              <a:t>La mediación lingüística existe en nuestro día a día y somos mediadores inconscientes de que realizamos una labor facilitadora en la comunicación en nuestra lengua. </a:t>
            </a:r>
          </a:p>
          <a:p>
            <a:pPr>
              <a:lnSpc>
                <a:spcPct val="140000"/>
              </a:lnSpc>
            </a:pPr>
            <a:endParaRPr lang="es-ES" sz="1400">
              <a:latin typeface="Trebuchet MS" panose="020B0603020202020204" pitchFamily="34" charset="0"/>
            </a:endParaRPr>
          </a:p>
          <a:p>
            <a:pPr>
              <a:lnSpc>
                <a:spcPct val="140000"/>
              </a:lnSpc>
            </a:pPr>
            <a:r>
              <a:rPr lang="es-ES" sz="1400" b="0" i="0">
                <a:effectLst/>
                <a:latin typeface="Trebuchet MS" panose="020B0603020202020204" pitchFamily="34" charset="0"/>
              </a:rPr>
              <a:t>Si esta es una herramienta tan común, útil y necesaria en nuestras vidas, no podemos privarnos de hacer uso de ella en nuestras clases de idiomas, donde lo que queremos formar no son habladores de una lengua, sino usuarios eficientes de la misma. Tendremos que dar  respuestas a las necesidades de los usuarios de las lenguas como hablantes competentes que pueden verse en su día a día inmersos en situaciones en las que deben actuar como mediadores lingüísticos entre dos o más hablantes que no pueden entenderse sin su mediación debido al uso de lenguas diferentes y/o a pertenecer a distintas culturas.</a:t>
            </a:r>
          </a:p>
          <a:p>
            <a:pPr>
              <a:lnSpc>
                <a:spcPct val="140000"/>
              </a:lnSpc>
            </a:pPr>
            <a:endParaRPr lang="es-ES" sz="1400"/>
          </a:p>
        </p:txBody>
      </p:sp>
    </p:spTree>
    <p:extLst>
      <p:ext uri="{BB962C8B-B14F-4D97-AF65-F5344CB8AC3E}">
        <p14:creationId xmlns:p14="http://schemas.microsoft.com/office/powerpoint/2010/main" val="1293001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ZoneTexte 2">
            <a:extLst>
              <a:ext uri="{FF2B5EF4-FFF2-40B4-BE49-F238E27FC236}">
                <a16:creationId xmlns:a16="http://schemas.microsoft.com/office/drawing/2014/main" id="{1B918636-A85C-47D0-350C-F5CDC6DD036C}"/>
              </a:ext>
            </a:extLst>
          </p:cNvPr>
          <p:cNvGraphicFramePr/>
          <p:nvPr/>
        </p:nvGraphicFramePr>
        <p:xfrm>
          <a:off x="816864" y="755904"/>
          <a:ext cx="8327136" cy="5355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8469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A27539-4286-4FA8-9DA6-7CF237447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7DE6023-6CAA-3A22-5B82-582DC1617E51}"/>
              </a:ext>
            </a:extLst>
          </p:cNvPr>
          <p:cNvSpPr>
            <a:spLocks noGrp="1"/>
          </p:cNvSpPr>
          <p:nvPr>
            <p:ph type="ctrTitle"/>
          </p:nvPr>
        </p:nvSpPr>
        <p:spPr>
          <a:xfrm>
            <a:off x="7112369" y="1079500"/>
            <a:ext cx="4078800" cy="2138400"/>
          </a:xfrm>
        </p:spPr>
        <p:txBody>
          <a:bodyPr>
            <a:normAutofit/>
          </a:bodyPr>
          <a:lstStyle/>
          <a:p>
            <a:pPr>
              <a:lnSpc>
                <a:spcPct val="90000"/>
              </a:lnSpc>
            </a:pPr>
            <a:r>
              <a:rPr lang="es-ES" sz="2600" b="1" dirty="0"/>
              <a:t>COMUNICACIÓN Y EXPRESIÓN ORAL EN LENGUA EXTRANJERA</a:t>
            </a:r>
          </a:p>
        </p:txBody>
      </p:sp>
      <p:sp>
        <p:nvSpPr>
          <p:cNvPr id="3" name="Sous-titre 2">
            <a:extLst>
              <a:ext uri="{FF2B5EF4-FFF2-40B4-BE49-F238E27FC236}">
                <a16:creationId xmlns:a16="http://schemas.microsoft.com/office/drawing/2014/main" id="{E3938348-330E-9AFC-91FA-F9BC7359C453}"/>
              </a:ext>
            </a:extLst>
          </p:cNvPr>
          <p:cNvSpPr>
            <a:spLocks noGrp="1"/>
          </p:cNvSpPr>
          <p:nvPr>
            <p:ph type="subTitle" idx="1"/>
          </p:nvPr>
        </p:nvSpPr>
        <p:spPr>
          <a:xfrm>
            <a:off x="7112369" y="4113213"/>
            <a:ext cx="4078800" cy="1655762"/>
          </a:xfrm>
        </p:spPr>
        <p:txBody>
          <a:bodyPr>
            <a:normAutofit fontScale="85000" lnSpcReduction="10000"/>
          </a:bodyPr>
          <a:lstStyle/>
          <a:p>
            <a:r>
              <a:rPr lang="es-ES" sz="2400" dirty="0"/>
              <a:t>INICIAR EN CLASE EJERCICIOS PARA CALENTAR NUESTRA EXPRESIÓN Y COMUNICACIÓN ORAL</a:t>
            </a:r>
            <a:endParaRPr lang="es-ES" dirty="0"/>
          </a:p>
        </p:txBody>
      </p:sp>
      <p:pic>
        <p:nvPicPr>
          <p:cNvPr id="4" name="Picture 3" descr="Une image contenant Graphique, Caractère coloré, art, dessin humoristique&#10;&#10;Description générée automatiquement">
            <a:extLst>
              <a:ext uri="{FF2B5EF4-FFF2-40B4-BE49-F238E27FC236}">
                <a16:creationId xmlns:a16="http://schemas.microsoft.com/office/drawing/2014/main" id="{31B98A52-A196-0F8C-DB7D-DDF2C4ECE2F5}"/>
              </a:ext>
            </a:extLst>
          </p:cNvPr>
          <p:cNvPicPr>
            <a:picLocks noChangeAspect="1"/>
          </p:cNvPicPr>
          <p:nvPr/>
        </p:nvPicPr>
        <p:blipFill rotWithShape="1">
          <a:blip r:embed="rId2"/>
          <a:srcRect l="51432" r="1" b="1"/>
          <a:stretch/>
        </p:blipFill>
        <p:spPr>
          <a:xfrm>
            <a:off x="20" y="10"/>
            <a:ext cx="6111518" cy="6857990"/>
          </a:xfrm>
          <a:prstGeom prst="rect">
            <a:avLst/>
          </a:prstGeom>
        </p:spPr>
      </p:pic>
      <p:cxnSp>
        <p:nvCxnSpPr>
          <p:cNvPr id="11" name="Straight Connector 10">
            <a:extLst>
              <a:ext uri="{FF2B5EF4-FFF2-40B4-BE49-F238E27FC236}">
                <a16:creationId xmlns:a16="http://schemas.microsoft.com/office/drawing/2014/main" id="{C5E74535-9C0E-4211-B088-610AD56262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30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7033C1F-20B9-99F2-C499-744726CC4B85}"/>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pPr>
              <a:lnSpc>
                <a:spcPct val="90000"/>
              </a:lnSpc>
            </a:pPr>
            <a:br>
              <a:rPr lang="en-US" sz="2000" b="0" i="0" kern="1200" cap="none" spc="0" baseline="0">
                <a:solidFill>
                  <a:schemeClr val="tx1"/>
                </a:solidFill>
                <a:effectLst/>
                <a:latin typeface="+mj-lt"/>
                <a:ea typeface="+mj-ea"/>
                <a:cs typeface="+mj-cs"/>
              </a:rPr>
            </a:br>
            <a:br>
              <a:rPr lang="en-US" sz="2000" b="0" i="0" kern="1200" cap="none" spc="0" baseline="0">
                <a:solidFill>
                  <a:schemeClr val="tx1"/>
                </a:solidFill>
                <a:effectLst/>
                <a:latin typeface="+mj-lt"/>
                <a:ea typeface="+mj-ea"/>
                <a:cs typeface="+mj-cs"/>
              </a:rPr>
            </a:br>
            <a:r>
              <a:rPr lang="en-US" sz="2000" b="0" i="0" kern="1200" cap="none" spc="0" baseline="0">
                <a:solidFill>
                  <a:schemeClr val="tx1"/>
                </a:solidFill>
                <a:effectLst/>
                <a:latin typeface="+mj-lt"/>
                <a:ea typeface="+mj-ea"/>
                <a:cs typeface="+mj-cs"/>
              </a:rPr>
              <a:t>Respiración consciente: Enseña técnicas de respiración profunda para mejorar la capacidad pulmonar y controlar la voz.</a:t>
            </a:r>
            <a:endParaRPr lang="en-US" sz="2000" kern="1200" cap="none" spc="0" baseline="0">
              <a:solidFill>
                <a:schemeClr val="tx1"/>
              </a:solidFill>
              <a:latin typeface="+mj-lt"/>
              <a:ea typeface="+mj-ea"/>
              <a:cs typeface="+mj-cs"/>
            </a:endParaRPr>
          </a:p>
        </p:txBody>
      </p:sp>
      <p:pic>
        <p:nvPicPr>
          <p:cNvPr id="6" name="Espace réservé du contenu 5" descr="Femme méditant à l’extérieur">
            <a:extLst>
              <a:ext uri="{FF2B5EF4-FFF2-40B4-BE49-F238E27FC236}">
                <a16:creationId xmlns:a16="http://schemas.microsoft.com/office/drawing/2014/main" id="{4B923AE5-1563-ADC4-DD89-AFE6BBB5B47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358" r="1" b="1"/>
          <a:stretch/>
        </p:blipFill>
        <p:spPr>
          <a:xfrm>
            <a:off x="1079500" y="3428999"/>
            <a:ext cx="3352800" cy="2339975"/>
          </a:xfrm>
          <a:prstGeom prst="rect">
            <a:avLst/>
          </a:prstGeom>
        </p:spPr>
      </p:pic>
      <p:sp>
        <p:nvSpPr>
          <p:cNvPr id="3" name="Espace réservé du contenu 2">
            <a:extLst>
              <a:ext uri="{FF2B5EF4-FFF2-40B4-BE49-F238E27FC236}">
                <a16:creationId xmlns:a16="http://schemas.microsoft.com/office/drawing/2014/main" id="{43F2FCE9-D4D6-D40F-8931-DC84A7E33050}"/>
              </a:ext>
            </a:extLst>
          </p:cNvPr>
          <p:cNvSpPr>
            <a:spLocks noGrp="1"/>
          </p:cNvSpPr>
          <p:nvPr>
            <p:ph sz="half" idx="1"/>
          </p:nvPr>
        </p:nvSpPr>
        <p:spPr>
          <a:xfrm>
            <a:off x="4997457" y="935999"/>
            <a:ext cx="6114543" cy="4832975"/>
          </a:xfrm>
        </p:spPr>
        <p:txBody>
          <a:bodyPr vert="horz" lIns="91440" tIns="45720" rIns="91440" bIns="45720" rtlCol="0">
            <a:normAutofit/>
          </a:bodyPr>
          <a:lstStyle/>
          <a:p>
            <a:r>
              <a:rPr lang="en-US" b="0" i="0">
                <a:effectLst/>
              </a:rPr>
              <a:t>Dirige una actividad inicial de respiración profunda, pidiendo a los participantes inhalar lentamente durante 4 segundos, retener el aire durante 4 segundos y exhalar en 6 segundos. Esto ayuda a mejorar la capacidad pulmonar y a controlar la respiración al hablar.</a:t>
            </a:r>
            <a:endParaRPr lang="en-US"/>
          </a:p>
        </p:txBody>
      </p:sp>
    </p:spTree>
    <p:extLst>
      <p:ext uri="{BB962C8B-B14F-4D97-AF65-F5344CB8AC3E}">
        <p14:creationId xmlns:p14="http://schemas.microsoft.com/office/powerpoint/2010/main" val="587018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D2EE047-566C-48D4-9F44-4BB3B58F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1B75674-41BE-A3A5-EAD5-3C8CC07EA7D1}"/>
              </a:ext>
            </a:extLst>
          </p:cNvPr>
          <p:cNvSpPr>
            <a:spLocks noGrp="1"/>
          </p:cNvSpPr>
          <p:nvPr>
            <p:ph type="title"/>
          </p:nvPr>
        </p:nvSpPr>
        <p:spPr>
          <a:xfrm>
            <a:off x="990000" y="945926"/>
            <a:ext cx="3531600" cy="1815882"/>
          </a:xfrm>
        </p:spPr>
        <p:txBody>
          <a:bodyPr vert="horz" lIns="91440" tIns="45720" rIns="91440" bIns="45720" rtlCol="0" anchor="t" anchorCtr="0">
            <a:normAutofit/>
          </a:bodyPr>
          <a:lstStyle/>
          <a:p>
            <a:pPr>
              <a:lnSpc>
                <a:spcPct val="90000"/>
              </a:lnSpc>
            </a:pPr>
            <a:r>
              <a:rPr lang="en-US" sz="2500" b="0" i="0" kern="1200" cap="none" spc="0" baseline="0">
                <a:solidFill>
                  <a:schemeClr val="tx1"/>
                </a:solidFill>
                <a:effectLst/>
                <a:latin typeface="+mj-lt"/>
                <a:ea typeface="+mj-ea"/>
                <a:cs typeface="+mj-cs"/>
              </a:rPr>
              <a:t>Ejercicios de dicción: Implementa ejercicios específicos para fortalecer la pronunciación y la articulación.</a:t>
            </a:r>
            <a:endParaRPr lang="en-US" sz="2500" kern="1200" cap="none" spc="0" baseline="0">
              <a:solidFill>
                <a:schemeClr val="tx1"/>
              </a:solidFill>
              <a:latin typeface="+mj-lt"/>
              <a:ea typeface="+mj-ea"/>
              <a:cs typeface="+mj-cs"/>
            </a:endParaRPr>
          </a:p>
        </p:txBody>
      </p:sp>
      <p:pic>
        <p:nvPicPr>
          <p:cNvPr id="6" name="Espace réservé du contenu 5" descr="Une femme d'affaires qui pointe vers l'avenir">
            <a:extLst>
              <a:ext uri="{FF2B5EF4-FFF2-40B4-BE49-F238E27FC236}">
                <a16:creationId xmlns:a16="http://schemas.microsoft.com/office/drawing/2014/main" id="{64CDB468-925F-FB97-086E-6AD6BCA8E6F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926" r="-1" b="62426"/>
          <a:stretch/>
        </p:blipFill>
        <p:spPr>
          <a:xfrm>
            <a:off x="1079500" y="3428999"/>
            <a:ext cx="2250730" cy="2339975"/>
          </a:xfrm>
          <a:prstGeom prst="rect">
            <a:avLst/>
          </a:prstGeom>
        </p:spPr>
      </p:pic>
      <p:sp>
        <p:nvSpPr>
          <p:cNvPr id="3" name="Espace réservé du contenu 2">
            <a:extLst>
              <a:ext uri="{FF2B5EF4-FFF2-40B4-BE49-F238E27FC236}">
                <a16:creationId xmlns:a16="http://schemas.microsoft.com/office/drawing/2014/main" id="{F98E7BBB-4A93-84E8-E43C-EFB9BA87D0BA}"/>
              </a:ext>
            </a:extLst>
          </p:cNvPr>
          <p:cNvSpPr>
            <a:spLocks noGrp="1"/>
          </p:cNvSpPr>
          <p:nvPr>
            <p:ph sz="half" idx="1"/>
          </p:nvPr>
        </p:nvSpPr>
        <p:spPr>
          <a:xfrm>
            <a:off x="4997457" y="935999"/>
            <a:ext cx="6114543" cy="4832975"/>
          </a:xfrm>
        </p:spPr>
        <p:txBody>
          <a:bodyPr vert="horz" lIns="91440" tIns="45720" rIns="91440" bIns="45720" rtlCol="0">
            <a:normAutofit/>
          </a:bodyPr>
          <a:lstStyle/>
          <a:p>
            <a:r>
              <a:rPr lang="en-US" b="0" i="0">
                <a:effectLst/>
              </a:rPr>
              <a:t>Realiza ejercicios que destaquen sonidos específicos. Por ejemplo, practica la repetición rápida de palabras con "r" fuerte para fortalecer la pronunciación, como “ el perro de san Roque no tiene rabo porque Ramón Rodriguez se lo ha cortado”</a:t>
            </a:r>
            <a:endParaRPr lang="en-US"/>
          </a:p>
        </p:txBody>
      </p:sp>
    </p:spTree>
    <p:extLst>
      <p:ext uri="{BB962C8B-B14F-4D97-AF65-F5344CB8AC3E}">
        <p14:creationId xmlns:p14="http://schemas.microsoft.com/office/powerpoint/2010/main" val="772693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9716373-C9F2-8B5D-4815-D431046366BE}"/>
              </a:ext>
            </a:extLst>
          </p:cNvPr>
          <p:cNvSpPr>
            <a:spLocks noGrp="1"/>
          </p:cNvSpPr>
          <p:nvPr>
            <p:ph type="title"/>
          </p:nvPr>
        </p:nvSpPr>
        <p:spPr>
          <a:xfrm>
            <a:off x="990000" y="540000"/>
            <a:ext cx="3528000" cy="2303213"/>
          </a:xfrm>
        </p:spPr>
        <p:txBody>
          <a:bodyPr vert="horz" lIns="91440" tIns="45720" rIns="91440" bIns="45720" rtlCol="0" anchor="ctr" anchorCtr="0">
            <a:normAutofit/>
          </a:bodyPr>
          <a:lstStyle/>
          <a:p>
            <a:pPr algn="ctr">
              <a:lnSpc>
                <a:spcPct val="90000"/>
              </a:lnSpc>
            </a:pPr>
            <a:r>
              <a:rPr lang="en-US" sz="2500" b="0" i="0" kern="1200" cap="none" spc="0" baseline="0">
                <a:solidFill>
                  <a:schemeClr val="tx1"/>
                </a:solidFill>
                <a:effectLst/>
                <a:latin typeface="+mj-lt"/>
                <a:ea typeface="+mj-ea"/>
                <a:cs typeface="+mj-cs"/>
              </a:rPr>
              <a:t>Entrenamiento de entonación: Practiquen la variación tonal para agregar énfasis y expresividad a su discurso.</a:t>
            </a:r>
            <a:endParaRPr lang="en-US" sz="2500" kern="1200" cap="none" spc="0" baseline="0">
              <a:solidFill>
                <a:schemeClr val="tx1"/>
              </a:solidFill>
              <a:latin typeface="+mj-lt"/>
              <a:ea typeface="+mj-ea"/>
              <a:cs typeface="+mj-cs"/>
            </a:endParaRPr>
          </a:p>
        </p:txBody>
      </p:sp>
      <p:cxnSp>
        <p:nvCxnSpPr>
          <p:cNvPr id="22" name="Straight Connector 21">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28B38158-EC92-8BE9-5FAB-05066FC60DAA}"/>
              </a:ext>
            </a:extLst>
          </p:cNvPr>
          <p:cNvSpPr>
            <a:spLocks noGrp="1"/>
          </p:cNvSpPr>
          <p:nvPr>
            <p:ph sz="half" idx="1"/>
          </p:nvPr>
        </p:nvSpPr>
        <p:spPr>
          <a:xfrm>
            <a:off x="5543552" y="450000"/>
            <a:ext cx="6107460" cy="2484000"/>
          </a:xfrm>
        </p:spPr>
        <p:txBody>
          <a:bodyPr vert="horz" lIns="91440" tIns="45720" rIns="91440" bIns="45720" rtlCol="0" anchor="ctr">
            <a:normAutofit/>
          </a:bodyPr>
          <a:lstStyle/>
          <a:p>
            <a:pPr>
              <a:lnSpc>
                <a:spcPct val="140000"/>
              </a:lnSpc>
            </a:pPr>
            <a:r>
              <a:rPr lang="en-US" sz="1900" b="0" i="0">
                <a:effectLst/>
              </a:rPr>
              <a:t>Lee una oración simple de diferentes maneras, destacando cómo la entonación afecta el significado. Puedes decir "Juan fue al parque" con entonación interrogativa, exclamativa y declarativa para ilustrar la variación tonal.</a:t>
            </a:r>
            <a:br>
              <a:rPr lang="en-US" sz="1900"/>
            </a:br>
            <a:r>
              <a:rPr lang="en-US" sz="1900" b="0" i="0">
                <a:effectLst/>
              </a:rPr>
              <a:t>Uso de pausas.</a:t>
            </a:r>
            <a:endParaRPr lang="en-US" sz="1900"/>
          </a:p>
        </p:txBody>
      </p:sp>
      <p:pic>
        <p:nvPicPr>
          <p:cNvPr id="6" name="Espace réservé du contenu 5" descr="Visage souriant aux grands yeux">
            <a:extLst>
              <a:ext uri="{FF2B5EF4-FFF2-40B4-BE49-F238E27FC236}">
                <a16:creationId xmlns:a16="http://schemas.microsoft.com/office/drawing/2014/main" id="{83ECC412-8403-8C7E-202D-9AC63DC4A5E2}"/>
              </a:ext>
            </a:extLst>
          </p:cNvPr>
          <p:cNvPicPr>
            <a:picLocks noGrp="1" noChangeAspect="1"/>
          </p:cNvPicPr>
          <p:nvPr>
            <p:ph sz="half" idx="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0544" y="3429000"/>
            <a:ext cx="3051263" cy="2886330"/>
          </a:xfrm>
          <a:prstGeom prst="rect">
            <a:avLst/>
          </a:prstGeom>
        </p:spPr>
      </p:pic>
    </p:spTree>
    <p:extLst>
      <p:ext uri="{BB962C8B-B14F-4D97-AF65-F5344CB8AC3E}">
        <p14:creationId xmlns:p14="http://schemas.microsoft.com/office/powerpoint/2010/main" val="1988247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DE31D59-4D55-1FBA-07D4-BDCC881BDB9D}"/>
              </a:ext>
            </a:extLst>
          </p:cNvPr>
          <p:cNvSpPr>
            <a:spLocks noGrp="1"/>
          </p:cNvSpPr>
          <p:nvPr>
            <p:ph type="title"/>
          </p:nvPr>
        </p:nvSpPr>
        <p:spPr>
          <a:xfrm>
            <a:off x="990000" y="540000"/>
            <a:ext cx="3528000" cy="2303213"/>
          </a:xfrm>
        </p:spPr>
        <p:txBody>
          <a:bodyPr vert="horz" lIns="91440" tIns="45720" rIns="91440" bIns="45720" rtlCol="0" anchor="ctr" anchorCtr="0">
            <a:normAutofit/>
          </a:bodyPr>
          <a:lstStyle/>
          <a:p>
            <a:pPr algn="ctr">
              <a:lnSpc>
                <a:spcPct val="90000"/>
              </a:lnSpc>
            </a:pPr>
            <a:r>
              <a:rPr lang="en-US" sz="2500" b="0" i="0" kern="1200" cap="none" spc="0" baseline="0">
                <a:solidFill>
                  <a:schemeClr val="tx1"/>
                </a:solidFill>
                <a:effectLst/>
                <a:latin typeface="+mj-lt"/>
                <a:ea typeface="+mj-ea"/>
                <a:cs typeface="+mj-cs"/>
              </a:rPr>
              <a:t>Vocalización y proyección: Trabaja en la proyección de la voz y en la correcta vocalización para asegurar que el mensaje llegue de manera clara.</a:t>
            </a:r>
            <a:endParaRPr lang="en-US" sz="2500" kern="1200" cap="none" spc="0" baseline="0">
              <a:solidFill>
                <a:schemeClr val="tx1"/>
              </a:solidFill>
              <a:latin typeface="+mj-lt"/>
              <a:ea typeface="+mj-ea"/>
              <a:cs typeface="+mj-cs"/>
            </a:endParaRPr>
          </a:p>
        </p:txBody>
      </p:sp>
      <p:cxnSp>
        <p:nvCxnSpPr>
          <p:cNvPr id="25" name="Straight Connector 24">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318C7A15-D723-4A0E-3A80-D16B7B08C560}"/>
              </a:ext>
            </a:extLst>
          </p:cNvPr>
          <p:cNvSpPr>
            <a:spLocks noGrp="1"/>
          </p:cNvSpPr>
          <p:nvPr>
            <p:ph sz="half" idx="1"/>
          </p:nvPr>
        </p:nvSpPr>
        <p:spPr>
          <a:xfrm>
            <a:off x="5543552" y="450000"/>
            <a:ext cx="6107460" cy="2484000"/>
          </a:xfrm>
        </p:spPr>
        <p:txBody>
          <a:bodyPr vert="horz" lIns="91440" tIns="45720" rIns="91440" bIns="45720" rtlCol="0" anchor="ctr">
            <a:normAutofit/>
          </a:bodyPr>
          <a:lstStyle/>
          <a:p>
            <a:r>
              <a:rPr lang="en-US" b="0" i="0">
                <a:effectLst/>
              </a:rPr>
              <a:t>Practica la proyección de la voz contando hasta diez en voz alta, asegurándote de que cada número sea claramente audible en todo el espacio.</a:t>
            </a:r>
            <a:br>
              <a:rPr lang="en-US"/>
            </a:br>
            <a:r>
              <a:rPr lang="en-US" b="0" i="0">
                <a:effectLst/>
              </a:rPr>
              <a:t>Control del ritmo.</a:t>
            </a:r>
            <a:endParaRPr lang="en-US"/>
          </a:p>
        </p:txBody>
      </p:sp>
      <p:pic>
        <p:nvPicPr>
          <p:cNvPr id="6" name="Espace réservé du contenu 5" descr="Vue rapprochée d'une piste d'athlétisme dans l'obscurité">
            <a:extLst>
              <a:ext uri="{FF2B5EF4-FFF2-40B4-BE49-F238E27FC236}">
                <a16:creationId xmlns:a16="http://schemas.microsoft.com/office/drawing/2014/main" id="{71713527-07B2-7165-5113-6BDCBF69A69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1047" b="6818"/>
          <a:stretch/>
        </p:blipFill>
        <p:spPr>
          <a:xfrm>
            <a:off x="20" y="3429000"/>
            <a:ext cx="12191977" cy="3429000"/>
          </a:xfrm>
          <a:prstGeom prst="rect">
            <a:avLst/>
          </a:prstGeom>
        </p:spPr>
      </p:pic>
    </p:spTree>
    <p:extLst>
      <p:ext uri="{BB962C8B-B14F-4D97-AF65-F5344CB8AC3E}">
        <p14:creationId xmlns:p14="http://schemas.microsoft.com/office/powerpoint/2010/main" val="3672647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D6CBA21-79C1-4D26-DE02-5136AE26EA84}"/>
              </a:ext>
            </a:extLst>
          </p:cNvPr>
          <p:cNvSpPr>
            <a:spLocks noGrp="1"/>
          </p:cNvSpPr>
          <p:nvPr>
            <p:ph type="title"/>
          </p:nvPr>
        </p:nvSpPr>
        <p:spPr>
          <a:xfrm>
            <a:off x="990000" y="540000"/>
            <a:ext cx="3528000" cy="2303213"/>
          </a:xfrm>
        </p:spPr>
        <p:txBody>
          <a:bodyPr vert="horz" lIns="91440" tIns="45720" rIns="91440" bIns="45720" rtlCol="0" anchor="ctr" anchorCtr="0">
            <a:normAutofit/>
          </a:bodyPr>
          <a:lstStyle/>
          <a:p>
            <a:pPr algn="ctr">
              <a:lnSpc>
                <a:spcPct val="90000"/>
              </a:lnSpc>
            </a:pPr>
            <a:r>
              <a:rPr lang="en-US" sz="2500" b="0" i="0" kern="1200" cap="none" spc="0" baseline="0">
                <a:solidFill>
                  <a:schemeClr val="tx1"/>
                </a:solidFill>
                <a:effectLst/>
                <a:latin typeface="+mj-lt"/>
                <a:ea typeface="+mj-ea"/>
                <a:cs typeface="+mj-cs"/>
              </a:rPr>
              <a:t>Manejo del lenguaje no verbal: Ayuda a comprender y utilizar gestos, expresiones faciales y postura para respaldar el mensaje oral.</a:t>
            </a:r>
            <a:endParaRPr lang="en-US" sz="2500" kern="1200" cap="none" spc="0" baseline="0">
              <a:solidFill>
                <a:schemeClr val="tx1"/>
              </a:solidFill>
              <a:latin typeface="+mj-lt"/>
              <a:ea typeface="+mj-ea"/>
              <a:cs typeface="+mj-cs"/>
            </a:endParaRPr>
          </a:p>
        </p:txBody>
      </p:sp>
      <p:cxnSp>
        <p:nvCxnSpPr>
          <p:cNvPr id="32" name="Straight Connector 26">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BAB6953A-C650-54E0-0929-9F32901C0D9E}"/>
              </a:ext>
            </a:extLst>
          </p:cNvPr>
          <p:cNvSpPr>
            <a:spLocks noGrp="1"/>
          </p:cNvSpPr>
          <p:nvPr>
            <p:ph sz="half" idx="1"/>
          </p:nvPr>
        </p:nvSpPr>
        <p:spPr>
          <a:xfrm>
            <a:off x="5543552" y="450000"/>
            <a:ext cx="6107460" cy="2484000"/>
          </a:xfrm>
        </p:spPr>
        <p:txBody>
          <a:bodyPr vert="horz" lIns="91440" tIns="45720" rIns="91440" bIns="45720" rtlCol="0" anchor="ctr">
            <a:normAutofit/>
          </a:bodyPr>
          <a:lstStyle/>
          <a:p>
            <a:pPr>
              <a:lnSpc>
                <a:spcPct val="140000"/>
              </a:lnSpc>
            </a:pPr>
            <a:r>
              <a:rPr lang="en-US" sz="1400" b="0" i="0">
                <a:effectLst/>
              </a:rPr>
              <a:t>Realiza un ejercicio donde los participantes comunican una emoción a través de los gestos y de las  expresiones faciales.</a:t>
            </a:r>
          </a:p>
          <a:p>
            <a:pPr>
              <a:lnSpc>
                <a:spcPct val="140000"/>
              </a:lnSpc>
            </a:pPr>
            <a:r>
              <a:rPr lang="en-US" sz="1400" b="0" i="0">
                <a:effectLst/>
              </a:rPr>
              <a:t>Indicales , si quieres</a:t>
            </a:r>
            <a:r>
              <a:rPr lang="en-US" sz="1400"/>
              <a:t>, la emoción que tienen que expresar. O enseña los emoticonos del whatsapp.</a:t>
            </a:r>
            <a:r>
              <a:rPr lang="en-US" sz="1400" b="0" i="0">
                <a:effectLst/>
              </a:rPr>
              <a:t> </a:t>
            </a:r>
          </a:p>
          <a:p>
            <a:pPr>
              <a:lnSpc>
                <a:spcPct val="140000"/>
              </a:lnSpc>
            </a:pPr>
            <a:r>
              <a:rPr lang="en-US" sz="1400" b="0" i="0">
                <a:effectLst/>
              </a:rPr>
              <a:t>Esto destaca la importancia del lenguaje no verbal en la comunicación.</a:t>
            </a:r>
            <a:br>
              <a:rPr lang="en-US" sz="1400"/>
            </a:br>
            <a:endParaRPr lang="en-US" sz="1400"/>
          </a:p>
        </p:txBody>
      </p:sp>
      <p:pic>
        <p:nvPicPr>
          <p:cNvPr id="6" name="Espace réservé du contenu 5" descr="Familles de figurines en bâton se tenant la main">
            <a:extLst>
              <a:ext uri="{FF2B5EF4-FFF2-40B4-BE49-F238E27FC236}">
                <a16:creationId xmlns:a16="http://schemas.microsoft.com/office/drawing/2014/main" id="{EBAA630D-AD2D-4172-CCD5-55FB4B1E559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8932" b="28933"/>
          <a:stretch/>
        </p:blipFill>
        <p:spPr>
          <a:xfrm>
            <a:off x="20" y="3429000"/>
            <a:ext cx="12191977" cy="3429000"/>
          </a:xfrm>
          <a:prstGeom prst="rect">
            <a:avLst/>
          </a:prstGeom>
        </p:spPr>
      </p:pic>
    </p:spTree>
    <p:extLst>
      <p:ext uri="{BB962C8B-B14F-4D97-AF65-F5344CB8AC3E}">
        <p14:creationId xmlns:p14="http://schemas.microsoft.com/office/powerpoint/2010/main" val="4136262021"/>
      </p:ext>
    </p:extLst>
  </p:cSld>
  <p:clrMapOvr>
    <a:masterClrMapping/>
  </p:clrMapOvr>
</p:sld>
</file>

<file path=ppt/theme/theme1.xml><?xml version="1.0" encoding="utf-8"?>
<a:theme xmlns:a="http://schemas.openxmlformats.org/drawingml/2006/main" name="FrostyVTI">
  <a:themeElements>
    <a:clrScheme name="AnalogousFromRegularSeedRightStep">
      <a:dk1>
        <a:srgbClr val="000000"/>
      </a:dk1>
      <a:lt1>
        <a:srgbClr val="FFFFFF"/>
      </a:lt1>
      <a:dk2>
        <a:srgbClr val="32231C"/>
      </a:dk2>
      <a:lt2>
        <a:srgbClr val="F3F0F0"/>
      </a:lt2>
      <a:accent1>
        <a:srgbClr val="20B3B1"/>
      </a:accent1>
      <a:accent2>
        <a:srgbClr val="1788D5"/>
      </a:accent2>
      <a:accent3>
        <a:srgbClr val="294BE7"/>
      </a:accent3>
      <a:accent4>
        <a:srgbClr val="582FD9"/>
      </a:accent4>
      <a:accent5>
        <a:srgbClr val="A529E7"/>
      </a:accent5>
      <a:accent6>
        <a:srgbClr val="D517C7"/>
      </a:accent6>
      <a:hlink>
        <a:srgbClr val="BF3F41"/>
      </a:hlink>
      <a:folHlink>
        <a:srgbClr val="7F7F7F"/>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docProps/app.xml><?xml version="1.0" encoding="utf-8"?>
<Properties xmlns="http://schemas.openxmlformats.org/officeDocument/2006/extended-properties" xmlns:vt="http://schemas.openxmlformats.org/officeDocument/2006/docPropsVTypes">
  <TotalTime>526</TotalTime>
  <Words>1598</Words>
  <Application>Microsoft Office PowerPoint</Application>
  <PresentationFormat>Grand écran</PresentationFormat>
  <Paragraphs>86</Paragraphs>
  <Slides>21</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21</vt:i4>
      </vt:variant>
    </vt:vector>
  </HeadingPairs>
  <TitlesOfParts>
    <vt:vector size="28" baseType="lpstr">
      <vt:lpstr>Aharoni</vt:lpstr>
      <vt:lpstr>Arial</vt:lpstr>
      <vt:lpstr>Avenir Next LT Pro</vt:lpstr>
      <vt:lpstr>Goudy Old Style</vt:lpstr>
      <vt:lpstr>Trebuchet MS</vt:lpstr>
      <vt:lpstr>Wingdings</vt:lpstr>
      <vt:lpstr>FrostyVTI</vt:lpstr>
      <vt:lpstr>CURSO DE FORMACIÓN DE PROFESORADO CEFORE A CORUÑA/FERROL 2024</vt:lpstr>
      <vt:lpstr>   La LOMLOE   Esta ley surge con una finalidad muy clara, que es aumentar las oportunidades educativas y formativas de toda la población, contribuir a la mejora de los resultados educativos del alumnado, y satisfacer la demanda de una educación de calidad para todos   y establece los siguientes ejes transversales </vt:lpstr>
      <vt:lpstr>Présentation PowerPoint</vt:lpstr>
      <vt:lpstr>COMUNICACIÓN Y EXPRESIÓN ORAL EN LENGUA EXTRANJERA</vt:lpstr>
      <vt:lpstr>  Respiración consciente: Enseña técnicas de respiración profunda para mejorar la capacidad pulmonar y controlar la voz.</vt:lpstr>
      <vt:lpstr>Ejercicios de dicción: Implementa ejercicios específicos para fortalecer la pronunciación y la articulación.</vt:lpstr>
      <vt:lpstr>Entrenamiento de entonación: Practiquen la variación tonal para agregar énfasis y expresividad a su discurso.</vt:lpstr>
      <vt:lpstr>Vocalización y proyección: Trabaja en la proyección de la voz y en la correcta vocalización para asegurar que el mensaje llegue de manera clara.</vt:lpstr>
      <vt:lpstr>Manejo del lenguaje no verbal: Ayuda a comprender y utilizar gestos, expresiones faciales y postura para respaldar el mensaje oral.</vt:lpstr>
      <vt:lpstr>Improvisación controlada: Fomenta la capacidad de pensar y hablar en el momento, desarrollando la agilidad verbal. </vt:lpstr>
      <vt:lpstr>Escucha activa: Enseña a los participantes a ser receptivos y a responder de manera efectiva durante las interacciones verbales. </vt:lpstr>
      <vt:lpstr>Simulaciones y role-playing: Proporciona escenarios prácticos para que practiquen la comunicación en situaciones realistas.</vt:lpstr>
      <vt:lpstr>IMPORTANTÍSIMO   Recuerda fomentar un ambiente de apoyo donde los participantes se sientan cómodos practicando y recibiendo retroalimentación constructiva. </vt:lpstr>
      <vt:lpstr>LA MEDIACIÓN EN CLASE DE LENGUA EXTRANJERA. </vt:lpstr>
      <vt:lpstr>¿ y qué es la MEDIACIÓN ?</vt:lpstr>
      <vt:lpstr>Mediación para primaria</vt:lpstr>
      <vt:lpstr>Mediación para Secundaria:</vt:lpstr>
      <vt:lpstr>  ¿Por qué es necesaria la mediación lingüística en las EEOOII? </vt:lpstr>
      <vt:lpstr>La mediación fuera del aula</vt:lpstr>
      <vt:lpstr>La mediación dentro del aula </vt:lpstr>
      <vt:lpstr>                                  Conclusión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COMUNICACIÓN Y EXPRESIÓN ORAL EN LENGUA EXTRANJERA</dc:title>
  <dc:creator>Beatriz Arboleya Andres</dc:creator>
  <cp:lastModifiedBy>Beatriz Arboleya Andres</cp:lastModifiedBy>
  <cp:revision>68</cp:revision>
  <dcterms:created xsi:type="dcterms:W3CDTF">2023-12-13T16:27:50Z</dcterms:created>
  <dcterms:modified xsi:type="dcterms:W3CDTF">2024-02-22T19:09:15Z</dcterms:modified>
</cp:coreProperties>
</file>