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8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9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0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1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2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13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theme/theme14.xml" ContentType="application/vnd.openxmlformats-officedocument.theme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  <p:sldMasterId id="2147483700" r:id="rId5"/>
    <p:sldMasterId id="2147483713" r:id="rId6"/>
    <p:sldMasterId id="2147483739" r:id="rId7"/>
    <p:sldMasterId id="2147483752" r:id="rId8"/>
    <p:sldMasterId id="2147483765" r:id="rId9"/>
    <p:sldMasterId id="2147483778" r:id="rId10"/>
    <p:sldMasterId id="2147483791" r:id="rId11"/>
    <p:sldMasterId id="2147483804" r:id="rId12"/>
    <p:sldMasterId id="2147483817" r:id="rId13"/>
    <p:sldMasterId id="2147483830" r:id="rId14"/>
    <p:sldMasterId id="2147483856" r:id="rId15"/>
  </p:sldMasterIdLst>
  <p:notesMasterIdLst>
    <p:notesMasterId r:id="rId89"/>
  </p:notesMasterIdLst>
  <p:sldIdLst>
    <p:sldId id="256" r:id="rId16"/>
    <p:sldId id="323" r:id="rId17"/>
    <p:sldId id="257" r:id="rId18"/>
    <p:sldId id="258" r:id="rId19"/>
    <p:sldId id="259" r:id="rId20"/>
    <p:sldId id="260" r:id="rId21"/>
    <p:sldId id="261" r:id="rId22"/>
    <p:sldId id="262" r:id="rId23"/>
    <p:sldId id="325" r:id="rId24"/>
    <p:sldId id="327" r:id="rId25"/>
    <p:sldId id="333" r:id="rId26"/>
    <p:sldId id="332" r:id="rId27"/>
    <p:sldId id="331" r:id="rId28"/>
    <p:sldId id="334" r:id="rId29"/>
    <p:sldId id="330" r:id="rId30"/>
    <p:sldId id="263" r:id="rId31"/>
    <p:sldId id="264" r:id="rId32"/>
    <p:sldId id="265" r:id="rId33"/>
    <p:sldId id="266" r:id="rId34"/>
    <p:sldId id="267" r:id="rId35"/>
    <p:sldId id="268" r:id="rId36"/>
    <p:sldId id="269" r:id="rId37"/>
    <p:sldId id="270" r:id="rId38"/>
    <p:sldId id="271" r:id="rId39"/>
    <p:sldId id="272" r:id="rId40"/>
    <p:sldId id="273" r:id="rId41"/>
    <p:sldId id="274" r:id="rId42"/>
    <p:sldId id="275" r:id="rId43"/>
    <p:sldId id="276" r:id="rId44"/>
    <p:sldId id="277" r:id="rId45"/>
    <p:sldId id="278" r:id="rId46"/>
    <p:sldId id="281" r:id="rId47"/>
    <p:sldId id="282" r:id="rId48"/>
    <p:sldId id="283" r:id="rId49"/>
    <p:sldId id="284" r:id="rId50"/>
    <p:sldId id="285" r:id="rId51"/>
    <p:sldId id="286" r:id="rId52"/>
    <p:sldId id="287" r:id="rId53"/>
    <p:sldId id="288" r:id="rId54"/>
    <p:sldId id="289" r:id="rId55"/>
    <p:sldId id="290" r:id="rId56"/>
    <p:sldId id="291" r:id="rId57"/>
    <p:sldId id="292" r:id="rId58"/>
    <p:sldId id="293" r:id="rId59"/>
    <p:sldId id="294" r:id="rId60"/>
    <p:sldId id="295" r:id="rId61"/>
    <p:sldId id="296" r:id="rId62"/>
    <p:sldId id="297" r:id="rId63"/>
    <p:sldId id="298" r:id="rId64"/>
    <p:sldId id="299" r:id="rId65"/>
    <p:sldId id="300" r:id="rId66"/>
    <p:sldId id="301" r:id="rId67"/>
    <p:sldId id="302" r:id="rId68"/>
    <p:sldId id="303" r:id="rId69"/>
    <p:sldId id="304" r:id="rId70"/>
    <p:sldId id="305" r:id="rId71"/>
    <p:sldId id="306" r:id="rId72"/>
    <p:sldId id="307" r:id="rId73"/>
    <p:sldId id="308" r:id="rId74"/>
    <p:sldId id="309" r:id="rId75"/>
    <p:sldId id="310" r:id="rId76"/>
    <p:sldId id="311" r:id="rId77"/>
    <p:sldId id="312" r:id="rId78"/>
    <p:sldId id="313" r:id="rId79"/>
    <p:sldId id="314" r:id="rId80"/>
    <p:sldId id="315" r:id="rId81"/>
    <p:sldId id="316" r:id="rId82"/>
    <p:sldId id="317" r:id="rId83"/>
    <p:sldId id="318" r:id="rId84"/>
    <p:sldId id="319" r:id="rId85"/>
    <p:sldId id="320" r:id="rId86"/>
    <p:sldId id="321" r:id="rId87"/>
    <p:sldId id="322" r:id="rId88"/>
  </p:sldIdLst>
  <p:sldSz cx="12192000" cy="6858000"/>
  <p:notesSz cx="6888163" cy="10021888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49" d="100"/>
          <a:sy n="49" d="100"/>
        </p:scale>
        <p:origin x="48" y="6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1.xml"/><Relationship Id="rId21" Type="http://schemas.openxmlformats.org/officeDocument/2006/relationships/slide" Target="slides/slide6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63" Type="http://schemas.openxmlformats.org/officeDocument/2006/relationships/slide" Target="slides/slide48.xml"/><Relationship Id="rId68" Type="http://schemas.openxmlformats.org/officeDocument/2006/relationships/slide" Target="slides/slide53.xml"/><Relationship Id="rId84" Type="http://schemas.openxmlformats.org/officeDocument/2006/relationships/slide" Target="slides/slide69.xml"/><Relationship Id="rId89" Type="http://schemas.openxmlformats.org/officeDocument/2006/relationships/notesMaster" Target="notesMasters/notesMaster1.xml"/><Relationship Id="rId16" Type="http://schemas.openxmlformats.org/officeDocument/2006/relationships/slide" Target="slides/slide1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53" Type="http://schemas.openxmlformats.org/officeDocument/2006/relationships/slide" Target="slides/slide38.xml"/><Relationship Id="rId58" Type="http://schemas.openxmlformats.org/officeDocument/2006/relationships/slide" Target="slides/slide43.xml"/><Relationship Id="rId74" Type="http://schemas.openxmlformats.org/officeDocument/2006/relationships/slide" Target="slides/slide59.xml"/><Relationship Id="rId79" Type="http://schemas.openxmlformats.org/officeDocument/2006/relationships/slide" Target="slides/slide64.xml"/><Relationship Id="rId5" Type="http://schemas.openxmlformats.org/officeDocument/2006/relationships/slideMaster" Target="slideMasters/slideMaster5.xml"/><Relationship Id="rId90" Type="http://schemas.openxmlformats.org/officeDocument/2006/relationships/presProps" Target="presProps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64" Type="http://schemas.openxmlformats.org/officeDocument/2006/relationships/slide" Target="slides/slide49.xml"/><Relationship Id="rId69" Type="http://schemas.openxmlformats.org/officeDocument/2006/relationships/slide" Target="slides/slide54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6.xml"/><Relationship Id="rId72" Type="http://schemas.openxmlformats.org/officeDocument/2006/relationships/slide" Target="slides/slide57.xml"/><Relationship Id="rId80" Type="http://schemas.openxmlformats.org/officeDocument/2006/relationships/slide" Target="slides/slide65.xml"/><Relationship Id="rId85" Type="http://schemas.openxmlformats.org/officeDocument/2006/relationships/slide" Target="slides/slide70.xml"/><Relationship Id="rId93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59" Type="http://schemas.openxmlformats.org/officeDocument/2006/relationships/slide" Target="slides/slide44.xml"/><Relationship Id="rId67" Type="http://schemas.openxmlformats.org/officeDocument/2006/relationships/slide" Target="slides/slide52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54" Type="http://schemas.openxmlformats.org/officeDocument/2006/relationships/slide" Target="slides/slide39.xml"/><Relationship Id="rId62" Type="http://schemas.openxmlformats.org/officeDocument/2006/relationships/slide" Target="slides/slide47.xml"/><Relationship Id="rId70" Type="http://schemas.openxmlformats.org/officeDocument/2006/relationships/slide" Target="slides/slide55.xml"/><Relationship Id="rId75" Type="http://schemas.openxmlformats.org/officeDocument/2006/relationships/slide" Target="slides/slide60.xml"/><Relationship Id="rId83" Type="http://schemas.openxmlformats.org/officeDocument/2006/relationships/slide" Target="slides/slide68.xml"/><Relationship Id="rId88" Type="http://schemas.openxmlformats.org/officeDocument/2006/relationships/slide" Target="slides/slide73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slide" Target="slides/slide34.xml"/><Relationship Id="rId57" Type="http://schemas.openxmlformats.org/officeDocument/2006/relationships/slide" Target="slides/slide42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slide" Target="slides/slide37.xml"/><Relationship Id="rId60" Type="http://schemas.openxmlformats.org/officeDocument/2006/relationships/slide" Target="slides/slide45.xml"/><Relationship Id="rId65" Type="http://schemas.openxmlformats.org/officeDocument/2006/relationships/slide" Target="slides/slide50.xml"/><Relationship Id="rId73" Type="http://schemas.openxmlformats.org/officeDocument/2006/relationships/slide" Target="slides/slide58.xml"/><Relationship Id="rId78" Type="http://schemas.openxmlformats.org/officeDocument/2006/relationships/slide" Target="slides/slide63.xml"/><Relationship Id="rId81" Type="http://schemas.openxmlformats.org/officeDocument/2006/relationships/slide" Target="slides/slide66.xml"/><Relationship Id="rId86" Type="http://schemas.openxmlformats.org/officeDocument/2006/relationships/slide" Target="slides/slide7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39" Type="http://schemas.openxmlformats.org/officeDocument/2006/relationships/slide" Target="slides/slide24.xml"/><Relationship Id="rId34" Type="http://schemas.openxmlformats.org/officeDocument/2006/relationships/slide" Target="slides/slide19.xml"/><Relationship Id="rId50" Type="http://schemas.openxmlformats.org/officeDocument/2006/relationships/slide" Target="slides/slide35.xml"/><Relationship Id="rId55" Type="http://schemas.openxmlformats.org/officeDocument/2006/relationships/slide" Target="slides/slide40.xml"/><Relationship Id="rId76" Type="http://schemas.openxmlformats.org/officeDocument/2006/relationships/slide" Target="slides/slide6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6.xml"/><Relationship Id="rId9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4.xml"/><Relationship Id="rId24" Type="http://schemas.openxmlformats.org/officeDocument/2006/relationships/slide" Target="slides/slide9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66" Type="http://schemas.openxmlformats.org/officeDocument/2006/relationships/slide" Target="slides/slide51.xml"/><Relationship Id="rId87" Type="http://schemas.openxmlformats.org/officeDocument/2006/relationships/slide" Target="slides/slide72.xml"/><Relationship Id="rId61" Type="http://schemas.openxmlformats.org/officeDocument/2006/relationships/slide" Target="slides/slide46.xml"/><Relationship Id="rId82" Type="http://schemas.openxmlformats.org/officeDocument/2006/relationships/slide" Target="slides/slide67.xml"/><Relationship Id="rId19" Type="http://schemas.openxmlformats.org/officeDocument/2006/relationships/slide" Target="slides/slide4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56" Type="http://schemas.openxmlformats.org/officeDocument/2006/relationships/slide" Target="slides/slide41.xml"/><Relationship Id="rId77" Type="http://schemas.openxmlformats.org/officeDocument/2006/relationships/slide" Target="slides/slide6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s-ES" sz="2000">
                <a:latin typeface="Arial"/>
              </a:rPr>
              <a:t>Pulse para editar el formato de las notas</a:t>
            </a:r>
            <a:endParaRPr/>
          </a:p>
        </p:txBody>
      </p:sp>
      <p:sp>
        <p:nvSpPr>
          <p:cNvPr id="626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s-ES" sz="1400">
                <a:latin typeface="Times New Roman"/>
              </a:rPr>
              <a:t>&lt;encabezamiento&gt;</a:t>
            </a:r>
            <a:endParaRPr/>
          </a:p>
        </p:txBody>
      </p:sp>
      <p:sp>
        <p:nvSpPr>
          <p:cNvPr id="627" name="PlaceHolder 3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es-ES" sz="1400">
                <a:latin typeface="Times New Roman"/>
              </a:rPr>
              <a:t>&lt;fecha/hora&gt;</a:t>
            </a:r>
            <a:endParaRPr/>
          </a:p>
        </p:txBody>
      </p:sp>
      <p:sp>
        <p:nvSpPr>
          <p:cNvPr id="628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es-ES" sz="1400">
                <a:latin typeface="Times New Roman"/>
              </a:rPr>
              <a:t>&lt;pie de página&gt;</a:t>
            </a:r>
            <a:endParaRPr/>
          </a:p>
        </p:txBody>
      </p:sp>
      <p:sp>
        <p:nvSpPr>
          <p:cNvPr id="629" name="PlaceHolder 5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EE8DD9E3-34CC-4B66-9AF4-1BAB1DCEC8C5}" type="slidenum">
              <a:rPr lang="es-ES" sz="1400">
                <a:latin typeface="Times New Roman"/>
              </a:rPr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PlaceHolder 1"/>
          <p:cNvSpPr>
            <a:spLocks noGrp="1"/>
          </p:cNvSpPr>
          <p:nvPr>
            <p:ph type="body"/>
          </p:nvPr>
        </p:nvSpPr>
        <p:spPr>
          <a:xfrm>
            <a:off x="688680" y="4822920"/>
            <a:ext cx="5509080" cy="3944520"/>
          </a:xfrm>
          <a:prstGeom prst="rect">
            <a:avLst/>
          </a:prstGeom>
        </p:spPr>
        <p:txBody>
          <a:bodyPr lIns="96480" tIns="48240" rIns="96480" bIns="48240"/>
          <a:lstStyle/>
          <a:p>
            <a:endParaRPr/>
          </a:p>
        </p:txBody>
      </p:sp>
      <p:sp>
        <p:nvSpPr>
          <p:cNvPr id="1015" name="CustomShape 2"/>
          <p:cNvSpPr/>
          <p:nvPr/>
        </p:nvSpPr>
        <p:spPr>
          <a:xfrm>
            <a:off x="3901680" y="9519120"/>
            <a:ext cx="2983320" cy="501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480" tIns="48240" rIns="96480" bIns="48240" anchor="b"/>
          <a:lstStyle/>
          <a:p>
            <a:pPr algn="r">
              <a:lnSpc>
                <a:spcPct val="100000"/>
              </a:lnSpc>
            </a:pPr>
            <a:fld id="{EF1DA92B-507B-4398-A951-C243BAEF63AC}" type="slidenum">
              <a:rPr lang="es-ES" sz="1300" strike="noStrike">
                <a:solidFill>
                  <a:srgbClr val="000000"/>
                </a:solidFill>
                <a:latin typeface="+mn-lt"/>
                <a:ea typeface="+mn-ea"/>
              </a:rPr>
              <a:t>39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PlaceHolder 1"/>
          <p:cNvSpPr>
            <a:spLocks noGrp="1"/>
          </p:cNvSpPr>
          <p:nvPr>
            <p:ph type="body"/>
          </p:nvPr>
        </p:nvSpPr>
        <p:spPr>
          <a:xfrm>
            <a:off x="688680" y="4822920"/>
            <a:ext cx="5509080" cy="3944520"/>
          </a:xfrm>
          <a:prstGeom prst="rect">
            <a:avLst/>
          </a:prstGeom>
        </p:spPr>
        <p:txBody>
          <a:bodyPr lIns="96480" tIns="48240" rIns="96480" bIns="48240"/>
          <a:lstStyle/>
          <a:p>
            <a:endParaRPr/>
          </a:p>
        </p:txBody>
      </p:sp>
      <p:sp>
        <p:nvSpPr>
          <p:cNvPr id="1033" name="CustomShape 2"/>
          <p:cNvSpPr/>
          <p:nvPr/>
        </p:nvSpPr>
        <p:spPr>
          <a:xfrm>
            <a:off x="3901680" y="9519120"/>
            <a:ext cx="2983320" cy="501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480" tIns="48240" rIns="96480" bIns="48240" anchor="b"/>
          <a:lstStyle/>
          <a:p>
            <a:pPr algn="r">
              <a:lnSpc>
                <a:spcPct val="100000"/>
              </a:lnSpc>
            </a:pPr>
            <a:fld id="{E8333F91-73A5-4F28-AEC5-39216A333CFE}" type="slidenum">
              <a:rPr lang="es-ES" sz="1300" strike="noStrike">
                <a:solidFill>
                  <a:srgbClr val="000000"/>
                </a:solidFill>
                <a:latin typeface="+mn-lt"/>
                <a:ea typeface="+mn-ea"/>
              </a:rPr>
              <a:t>49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PlaceHolder 1"/>
          <p:cNvSpPr>
            <a:spLocks noGrp="1"/>
          </p:cNvSpPr>
          <p:nvPr>
            <p:ph type="body"/>
          </p:nvPr>
        </p:nvSpPr>
        <p:spPr>
          <a:xfrm>
            <a:off x="688680" y="4822920"/>
            <a:ext cx="5509080" cy="3944520"/>
          </a:xfrm>
          <a:prstGeom prst="rect">
            <a:avLst/>
          </a:prstGeom>
        </p:spPr>
        <p:txBody>
          <a:bodyPr lIns="96480" tIns="48240" rIns="96480" bIns="48240"/>
          <a:lstStyle/>
          <a:p>
            <a:endParaRPr/>
          </a:p>
        </p:txBody>
      </p:sp>
      <p:sp>
        <p:nvSpPr>
          <p:cNvPr id="1035" name="CustomShape 2"/>
          <p:cNvSpPr/>
          <p:nvPr/>
        </p:nvSpPr>
        <p:spPr>
          <a:xfrm>
            <a:off x="3901680" y="9519120"/>
            <a:ext cx="2983320" cy="501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480" tIns="48240" rIns="96480" bIns="48240" anchor="b"/>
          <a:lstStyle/>
          <a:p>
            <a:pPr algn="r">
              <a:lnSpc>
                <a:spcPct val="100000"/>
              </a:lnSpc>
            </a:pPr>
            <a:fld id="{06E9650B-2F68-4B97-83F4-0484C73D590A}" type="slidenum">
              <a:rPr lang="es-ES" sz="1300" strike="noStrike">
                <a:solidFill>
                  <a:srgbClr val="000000"/>
                </a:solidFill>
                <a:latin typeface="+mn-lt"/>
                <a:ea typeface="+mn-ea"/>
              </a:rPr>
              <a:t>73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PlaceHolder 1"/>
          <p:cNvSpPr>
            <a:spLocks noGrp="1"/>
          </p:cNvSpPr>
          <p:nvPr>
            <p:ph type="body"/>
          </p:nvPr>
        </p:nvSpPr>
        <p:spPr>
          <a:xfrm>
            <a:off x="688680" y="4822920"/>
            <a:ext cx="5509080" cy="3944520"/>
          </a:xfrm>
          <a:prstGeom prst="rect">
            <a:avLst/>
          </a:prstGeom>
        </p:spPr>
        <p:txBody>
          <a:bodyPr lIns="96480" tIns="48240" rIns="96480" bIns="48240"/>
          <a:lstStyle/>
          <a:p>
            <a:endParaRPr/>
          </a:p>
        </p:txBody>
      </p:sp>
      <p:sp>
        <p:nvSpPr>
          <p:cNvPr id="1017" name="CustomShape 2"/>
          <p:cNvSpPr/>
          <p:nvPr/>
        </p:nvSpPr>
        <p:spPr>
          <a:xfrm>
            <a:off x="3901680" y="9519120"/>
            <a:ext cx="2983320" cy="501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480" tIns="48240" rIns="96480" bIns="48240" anchor="b"/>
          <a:lstStyle/>
          <a:p>
            <a:pPr algn="r">
              <a:lnSpc>
                <a:spcPct val="100000"/>
              </a:lnSpc>
            </a:pPr>
            <a:fld id="{D847C354-B68D-4A6F-A8EE-ABD167E1CD89}" type="slidenum">
              <a:rPr lang="es-ES" sz="1300" strike="noStrike">
                <a:solidFill>
                  <a:srgbClr val="000000"/>
                </a:solidFill>
                <a:latin typeface="+mn-lt"/>
                <a:ea typeface="+mn-ea"/>
              </a:rPr>
              <a:t>40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PlaceHolder 1"/>
          <p:cNvSpPr>
            <a:spLocks noGrp="1"/>
          </p:cNvSpPr>
          <p:nvPr>
            <p:ph type="body"/>
          </p:nvPr>
        </p:nvSpPr>
        <p:spPr>
          <a:xfrm>
            <a:off x="688680" y="4822920"/>
            <a:ext cx="5509080" cy="3944520"/>
          </a:xfrm>
          <a:prstGeom prst="rect">
            <a:avLst/>
          </a:prstGeom>
        </p:spPr>
        <p:txBody>
          <a:bodyPr lIns="96480" tIns="48240" rIns="96480" bIns="48240"/>
          <a:lstStyle/>
          <a:p>
            <a:endParaRPr/>
          </a:p>
        </p:txBody>
      </p:sp>
      <p:sp>
        <p:nvSpPr>
          <p:cNvPr id="1019" name="CustomShape 2"/>
          <p:cNvSpPr/>
          <p:nvPr/>
        </p:nvSpPr>
        <p:spPr>
          <a:xfrm>
            <a:off x="3901680" y="9519120"/>
            <a:ext cx="2983320" cy="501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480" tIns="48240" rIns="96480" bIns="48240" anchor="b"/>
          <a:lstStyle/>
          <a:p>
            <a:pPr algn="r">
              <a:lnSpc>
                <a:spcPct val="100000"/>
              </a:lnSpc>
            </a:pPr>
            <a:fld id="{23F50FA5-A579-493D-8E6C-B0F6A542E4F1}" type="slidenum">
              <a:rPr lang="es-ES" sz="1300" strike="noStrike">
                <a:solidFill>
                  <a:srgbClr val="000000"/>
                </a:solidFill>
                <a:latin typeface="+mn-lt"/>
                <a:ea typeface="+mn-ea"/>
              </a:rPr>
              <a:t>42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" name="PlaceHolder 1"/>
          <p:cNvSpPr>
            <a:spLocks noGrp="1"/>
          </p:cNvSpPr>
          <p:nvPr>
            <p:ph type="body"/>
          </p:nvPr>
        </p:nvSpPr>
        <p:spPr>
          <a:xfrm>
            <a:off x="688680" y="4822920"/>
            <a:ext cx="5509080" cy="3944520"/>
          </a:xfrm>
          <a:prstGeom prst="rect">
            <a:avLst/>
          </a:prstGeom>
        </p:spPr>
        <p:txBody>
          <a:bodyPr lIns="96480" tIns="48240" rIns="96480" bIns="48240"/>
          <a:lstStyle/>
          <a:p>
            <a:endParaRPr/>
          </a:p>
        </p:txBody>
      </p:sp>
      <p:sp>
        <p:nvSpPr>
          <p:cNvPr id="1021" name="CustomShape 2"/>
          <p:cNvSpPr/>
          <p:nvPr/>
        </p:nvSpPr>
        <p:spPr>
          <a:xfrm>
            <a:off x="3901680" y="9519120"/>
            <a:ext cx="2983320" cy="501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480" tIns="48240" rIns="96480" bIns="48240" anchor="b"/>
          <a:lstStyle/>
          <a:p>
            <a:pPr algn="r">
              <a:lnSpc>
                <a:spcPct val="100000"/>
              </a:lnSpc>
            </a:pPr>
            <a:fld id="{DB6ACDDB-F67C-4F26-B114-B5DE3CC0C9F5}" type="slidenum">
              <a:rPr lang="es-ES" sz="1300" strike="noStrike">
                <a:solidFill>
                  <a:srgbClr val="000000"/>
                </a:solidFill>
                <a:latin typeface="+mn-lt"/>
                <a:ea typeface="+mn-ea"/>
              </a:rPr>
              <a:t>43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" name="PlaceHolder 1"/>
          <p:cNvSpPr>
            <a:spLocks noGrp="1"/>
          </p:cNvSpPr>
          <p:nvPr>
            <p:ph type="body"/>
          </p:nvPr>
        </p:nvSpPr>
        <p:spPr>
          <a:xfrm>
            <a:off x="688680" y="4822920"/>
            <a:ext cx="5509080" cy="3944520"/>
          </a:xfrm>
          <a:prstGeom prst="rect">
            <a:avLst/>
          </a:prstGeom>
        </p:spPr>
        <p:txBody>
          <a:bodyPr lIns="96480" tIns="48240" rIns="96480" bIns="48240"/>
          <a:lstStyle/>
          <a:p>
            <a:endParaRPr/>
          </a:p>
        </p:txBody>
      </p:sp>
      <p:sp>
        <p:nvSpPr>
          <p:cNvPr id="1023" name="CustomShape 2"/>
          <p:cNvSpPr/>
          <p:nvPr/>
        </p:nvSpPr>
        <p:spPr>
          <a:xfrm>
            <a:off x="3901680" y="9519120"/>
            <a:ext cx="2983320" cy="501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480" tIns="48240" rIns="96480" bIns="48240" anchor="b"/>
          <a:lstStyle/>
          <a:p>
            <a:pPr algn="r">
              <a:lnSpc>
                <a:spcPct val="100000"/>
              </a:lnSpc>
            </a:pPr>
            <a:fld id="{3495F62F-21BD-4CD1-BDEE-1B7B60241666}" type="slidenum">
              <a:rPr lang="es-ES" sz="1300" strike="noStrike">
                <a:solidFill>
                  <a:srgbClr val="000000"/>
                </a:solidFill>
                <a:latin typeface="+mn-lt"/>
                <a:ea typeface="+mn-ea"/>
              </a:rPr>
              <a:t>44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PlaceHolder 1"/>
          <p:cNvSpPr>
            <a:spLocks noGrp="1"/>
          </p:cNvSpPr>
          <p:nvPr>
            <p:ph type="body"/>
          </p:nvPr>
        </p:nvSpPr>
        <p:spPr>
          <a:xfrm>
            <a:off x="688680" y="4822920"/>
            <a:ext cx="5509080" cy="3944520"/>
          </a:xfrm>
          <a:prstGeom prst="rect">
            <a:avLst/>
          </a:prstGeom>
        </p:spPr>
        <p:txBody>
          <a:bodyPr lIns="96480" tIns="48240" rIns="96480" bIns="48240"/>
          <a:lstStyle/>
          <a:p>
            <a:endParaRPr/>
          </a:p>
        </p:txBody>
      </p:sp>
      <p:sp>
        <p:nvSpPr>
          <p:cNvPr id="1025" name="CustomShape 2"/>
          <p:cNvSpPr/>
          <p:nvPr/>
        </p:nvSpPr>
        <p:spPr>
          <a:xfrm>
            <a:off x="3901680" y="9519120"/>
            <a:ext cx="2983320" cy="501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480" tIns="48240" rIns="96480" bIns="48240" anchor="b"/>
          <a:lstStyle/>
          <a:p>
            <a:pPr algn="r">
              <a:lnSpc>
                <a:spcPct val="100000"/>
              </a:lnSpc>
            </a:pPr>
            <a:fld id="{72F5C9FA-B11F-4E5C-A87E-E03926800725}" type="slidenum">
              <a:rPr lang="es-ES" sz="1300" strike="noStrike">
                <a:solidFill>
                  <a:srgbClr val="000000"/>
                </a:solidFill>
                <a:latin typeface="+mn-lt"/>
                <a:ea typeface="+mn-ea"/>
              </a:rPr>
              <a:t>45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PlaceHolder 1"/>
          <p:cNvSpPr>
            <a:spLocks noGrp="1"/>
          </p:cNvSpPr>
          <p:nvPr>
            <p:ph type="body"/>
          </p:nvPr>
        </p:nvSpPr>
        <p:spPr>
          <a:xfrm>
            <a:off x="688680" y="4822920"/>
            <a:ext cx="5509080" cy="3944520"/>
          </a:xfrm>
          <a:prstGeom prst="rect">
            <a:avLst/>
          </a:prstGeom>
        </p:spPr>
        <p:txBody>
          <a:bodyPr lIns="96480" tIns="48240" rIns="96480" bIns="48240"/>
          <a:lstStyle/>
          <a:p>
            <a:endParaRPr/>
          </a:p>
        </p:txBody>
      </p:sp>
      <p:sp>
        <p:nvSpPr>
          <p:cNvPr id="1027" name="CustomShape 2"/>
          <p:cNvSpPr/>
          <p:nvPr/>
        </p:nvSpPr>
        <p:spPr>
          <a:xfrm>
            <a:off x="3901680" y="9519120"/>
            <a:ext cx="2983320" cy="501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480" tIns="48240" rIns="96480" bIns="48240" anchor="b"/>
          <a:lstStyle/>
          <a:p>
            <a:pPr algn="r">
              <a:lnSpc>
                <a:spcPct val="100000"/>
              </a:lnSpc>
            </a:pPr>
            <a:fld id="{1CAC9081-1410-4897-929A-4E267AC08AFF}" type="slidenum">
              <a:rPr lang="es-ES" sz="1300" strike="noStrike">
                <a:solidFill>
                  <a:srgbClr val="000000"/>
                </a:solidFill>
                <a:latin typeface="+mn-lt"/>
                <a:ea typeface="+mn-ea"/>
              </a:rPr>
              <a:t>46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PlaceHolder 1"/>
          <p:cNvSpPr>
            <a:spLocks noGrp="1"/>
          </p:cNvSpPr>
          <p:nvPr>
            <p:ph type="body"/>
          </p:nvPr>
        </p:nvSpPr>
        <p:spPr>
          <a:xfrm>
            <a:off x="688680" y="4822920"/>
            <a:ext cx="5509080" cy="3944520"/>
          </a:xfrm>
          <a:prstGeom prst="rect">
            <a:avLst/>
          </a:prstGeom>
        </p:spPr>
        <p:txBody>
          <a:bodyPr lIns="96480" tIns="48240" rIns="96480" bIns="48240"/>
          <a:lstStyle/>
          <a:p>
            <a:endParaRPr/>
          </a:p>
        </p:txBody>
      </p:sp>
      <p:sp>
        <p:nvSpPr>
          <p:cNvPr id="1029" name="CustomShape 2"/>
          <p:cNvSpPr/>
          <p:nvPr/>
        </p:nvSpPr>
        <p:spPr>
          <a:xfrm>
            <a:off x="3901680" y="9519120"/>
            <a:ext cx="2983320" cy="501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480" tIns="48240" rIns="96480" bIns="48240" anchor="b"/>
          <a:lstStyle/>
          <a:p>
            <a:pPr algn="r">
              <a:lnSpc>
                <a:spcPct val="100000"/>
              </a:lnSpc>
            </a:pPr>
            <a:fld id="{F87FDF53-4E12-4696-8B2A-3A1B99EB9E44}" type="slidenum">
              <a:rPr lang="es-ES" sz="1300" strike="noStrike">
                <a:solidFill>
                  <a:srgbClr val="000000"/>
                </a:solidFill>
                <a:latin typeface="+mn-lt"/>
                <a:ea typeface="+mn-ea"/>
              </a:rPr>
              <a:t>47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PlaceHolder 1"/>
          <p:cNvSpPr>
            <a:spLocks noGrp="1"/>
          </p:cNvSpPr>
          <p:nvPr>
            <p:ph type="body"/>
          </p:nvPr>
        </p:nvSpPr>
        <p:spPr>
          <a:xfrm>
            <a:off x="688680" y="4822920"/>
            <a:ext cx="5509080" cy="3944520"/>
          </a:xfrm>
          <a:prstGeom prst="rect">
            <a:avLst/>
          </a:prstGeom>
        </p:spPr>
        <p:txBody>
          <a:bodyPr lIns="96480" tIns="48240" rIns="96480" bIns="48240"/>
          <a:lstStyle/>
          <a:p>
            <a:endParaRPr/>
          </a:p>
        </p:txBody>
      </p:sp>
      <p:sp>
        <p:nvSpPr>
          <p:cNvPr id="1031" name="CustomShape 2"/>
          <p:cNvSpPr/>
          <p:nvPr/>
        </p:nvSpPr>
        <p:spPr>
          <a:xfrm>
            <a:off x="3901680" y="9519120"/>
            <a:ext cx="2983320" cy="501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480" tIns="48240" rIns="96480" bIns="48240" anchor="b"/>
          <a:lstStyle/>
          <a:p>
            <a:pPr algn="r">
              <a:lnSpc>
                <a:spcPct val="100000"/>
              </a:lnSpc>
            </a:pPr>
            <a:fld id="{2C0810AC-F88D-4EEC-B682-D0704319258C}" type="slidenum">
              <a:rPr lang="es-ES" sz="1300" strike="noStrike">
                <a:solidFill>
                  <a:srgbClr val="000000"/>
                </a:solidFill>
                <a:latin typeface="+mn-lt"/>
                <a:ea typeface="+mn-ea"/>
              </a:rPr>
              <a:t>48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33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3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3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33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38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39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34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4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43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34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4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4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34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50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35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5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54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5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35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58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359" name="Imagen 358"/>
          <p:cNvPicPr/>
          <p:nvPr/>
        </p:nvPicPr>
        <p:blipFill>
          <a:blip r:embed="rId2"/>
          <a:stretch/>
        </p:blipFill>
        <p:spPr>
          <a:xfrm>
            <a:off x="3602880" y="1604520"/>
            <a:ext cx="4985280" cy="3977280"/>
          </a:xfrm>
          <a:prstGeom prst="rect">
            <a:avLst/>
          </a:prstGeom>
          <a:ln>
            <a:noFill/>
          </a:ln>
        </p:spPr>
      </p:pic>
      <p:pic>
        <p:nvPicPr>
          <p:cNvPr id="360" name="Imagen 359"/>
          <p:cNvPicPr/>
          <p:nvPr/>
        </p:nvPicPr>
        <p:blipFill>
          <a:blip r:embed="rId2"/>
          <a:stretch/>
        </p:blipFill>
        <p:spPr>
          <a:xfrm>
            <a:off x="3602880" y="1604520"/>
            <a:ext cx="498528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364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36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36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6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37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74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75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37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7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79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38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8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8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38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86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34" name="Imagen 33"/>
          <p:cNvPicPr/>
          <p:nvPr/>
        </p:nvPicPr>
        <p:blipFill>
          <a:blip r:embed="rId2"/>
          <a:stretch/>
        </p:blipFill>
        <p:spPr>
          <a:xfrm>
            <a:off x="3602880" y="1604520"/>
            <a:ext cx="4985280" cy="3977280"/>
          </a:xfrm>
          <a:prstGeom prst="rect">
            <a:avLst/>
          </a:prstGeom>
          <a:ln>
            <a:noFill/>
          </a:ln>
        </p:spPr>
      </p:pic>
      <p:pic>
        <p:nvPicPr>
          <p:cNvPr id="35" name="Imagen 34"/>
          <p:cNvPicPr/>
          <p:nvPr/>
        </p:nvPicPr>
        <p:blipFill>
          <a:blip r:embed="rId2"/>
          <a:stretch/>
        </p:blipFill>
        <p:spPr>
          <a:xfrm>
            <a:off x="3602880" y="1604520"/>
            <a:ext cx="498528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38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8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90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91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39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94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395" name="Imagen 394"/>
          <p:cNvPicPr/>
          <p:nvPr/>
        </p:nvPicPr>
        <p:blipFill>
          <a:blip r:embed="rId2"/>
          <a:stretch/>
        </p:blipFill>
        <p:spPr>
          <a:xfrm>
            <a:off x="3602880" y="1604520"/>
            <a:ext cx="4985280" cy="3977280"/>
          </a:xfrm>
          <a:prstGeom prst="rect">
            <a:avLst/>
          </a:prstGeom>
          <a:ln>
            <a:noFill/>
          </a:ln>
        </p:spPr>
      </p:pic>
      <p:pic>
        <p:nvPicPr>
          <p:cNvPr id="396" name="Imagen 395"/>
          <p:cNvPicPr/>
          <p:nvPr/>
        </p:nvPicPr>
        <p:blipFill>
          <a:blip r:embed="rId2"/>
          <a:stretch/>
        </p:blipFill>
        <p:spPr>
          <a:xfrm>
            <a:off x="3602880" y="1604520"/>
            <a:ext cx="498528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40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40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40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0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41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11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12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41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1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16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41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1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2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42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2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42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2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27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28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43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31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432" name="Imagen 431"/>
          <p:cNvPicPr/>
          <p:nvPr/>
        </p:nvPicPr>
        <p:blipFill>
          <a:blip r:embed="rId2"/>
          <a:stretch/>
        </p:blipFill>
        <p:spPr>
          <a:xfrm>
            <a:off x="3602880" y="1604520"/>
            <a:ext cx="4985280" cy="3977280"/>
          </a:xfrm>
          <a:prstGeom prst="rect">
            <a:avLst/>
          </a:prstGeom>
          <a:ln>
            <a:noFill/>
          </a:ln>
        </p:spPr>
      </p:pic>
      <p:pic>
        <p:nvPicPr>
          <p:cNvPr id="433" name="Imagen 432"/>
          <p:cNvPicPr/>
          <p:nvPr/>
        </p:nvPicPr>
        <p:blipFill>
          <a:blip r:embed="rId2"/>
          <a:stretch/>
        </p:blipFill>
        <p:spPr>
          <a:xfrm>
            <a:off x="3602880" y="1604520"/>
            <a:ext cx="498528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438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44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44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4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44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48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49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45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5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53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45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5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5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45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60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46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6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64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6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46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68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469" name="Imagen 468"/>
          <p:cNvPicPr/>
          <p:nvPr/>
        </p:nvPicPr>
        <p:blipFill>
          <a:blip r:embed="rId2"/>
          <a:stretch/>
        </p:blipFill>
        <p:spPr>
          <a:xfrm>
            <a:off x="3602880" y="1604520"/>
            <a:ext cx="4985280" cy="3977280"/>
          </a:xfrm>
          <a:prstGeom prst="rect">
            <a:avLst/>
          </a:prstGeom>
          <a:ln>
            <a:noFill/>
          </a:ln>
        </p:spPr>
      </p:pic>
      <p:pic>
        <p:nvPicPr>
          <p:cNvPr id="470" name="Imagen 469"/>
          <p:cNvPicPr/>
          <p:nvPr/>
        </p:nvPicPr>
        <p:blipFill>
          <a:blip r:embed="rId2"/>
          <a:stretch/>
        </p:blipFill>
        <p:spPr>
          <a:xfrm>
            <a:off x="3602880" y="1604520"/>
            <a:ext cx="498528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47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47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48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8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3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48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86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87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48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9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91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49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9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9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49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98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50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0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02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03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50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06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507" name="Imagen 506"/>
          <p:cNvPicPr/>
          <p:nvPr/>
        </p:nvPicPr>
        <p:blipFill>
          <a:blip r:embed="rId2"/>
          <a:stretch/>
        </p:blipFill>
        <p:spPr>
          <a:xfrm>
            <a:off x="3602880" y="1604520"/>
            <a:ext cx="4985280" cy="3977280"/>
          </a:xfrm>
          <a:prstGeom prst="rect">
            <a:avLst/>
          </a:prstGeom>
          <a:ln>
            <a:noFill/>
          </a:ln>
        </p:spPr>
      </p:pic>
      <p:pic>
        <p:nvPicPr>
          <p:cNvPr id="508" name="Imagen 507"/>
          <p:cNvPicPr/>
          <p:nvPr/>
        </p:nvPicPr>
        <p:blipFill>
          <a:blip r:embed="rId2"/>
          <a:stretch/>
        </p:blipFill>
        <p:spPr>
          <a:xfrm>
            <a:off x="3602880" y="1604520"/>
            <a:ext cx="498528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51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51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51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1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52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2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24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52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2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2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53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3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3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53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3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53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3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39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40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54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43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544" name="Imagen 543"/>
          <p:cNvPicPr/>
          <p:nvPr/>
        </p:nvPicPr>
        <p:blipFill>
          <a:blip r:embed="rId2"/>
          <a:stretch/>
        </p:blipFill>
        <p:spPr>
          <a:xfrm>
            <a:off x="3602880" y="1604520"/>
            <a:ext cx="4985280" cy="3977280"/>
          </a:xfrm>
          <a:prstGeom prst="rect">
            <a:avLst/>
          </a:prstGeom>
          <a:ln>
            <a:noFill/>
          </a:ln>
        </p:spPr>
      </p:pic>
      <p:pic>
        <p:nvPicPr>
          <p:cNvPr id="545" name="Imagen 544"/>
          <p:cNvPicPr/>
          <p:nvPr/>
        </p:nvPicPr>
        <p:blipFill>
          <a:blip r:embed="rId2"/>
          <a:stretch/>
        </p:blipFill>
        <p:spPr>
          <a:xfrm>
            <a:off x="3602880" y="1604520"/>
            <a:ext cx="498528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592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59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59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9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60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02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03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60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0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07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60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1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1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61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14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6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19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62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22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623" name="Imagen 622"/>
          <p:cNvPicPr/>
          <p:nvPr/>
        </p:nvPicPr>
        <p:blipFill>
          <a:blip r:embed="rId2"/>
          <a:stretch/>
        </p:blipFill>
        <p:spPr>
          <a:xfrm>
            <a:off x="3602880" y="1604520"/>
            <a:ext cx="4985280" cy="3977280"/>
          </a:xfrm>
          <a:prstGeom prst="rect">
            <a:avLst/>
          </a:prstGeom>
          <a:ln>
            <a:noFill/>
          </a:ln>
        </p:spPr>
      </p:pic>
      <p:pic>
        <p:nvPicPr>
          <p:cNvPr id="624" name="Imagen 623"/>
          <p:cNvPicPr/>
          <p:nvPr/>
        </p:nvPicPr>
        <p:blipFill>
          <a:blip r:embed="rId2"/>
          <a:stretch/>
        </p:blipFill>
        <p:spPr>
          <a:xfrm>
            <a:off x="3602880" y="1604520"/>
            <a:ext cx="498528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9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0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6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70" name="Imagen 69"/>
          <p:cNvPicPr/>
          <p:nvPr/>
        </p:nvPicPr>
        <p:blipFill>
          <a:blip r:embed="rId2"/>
          <a:stretch/>
        </p:blipFill>
        <p:spPr>
          <a:xfrm>
            <a:off x="3602880" y="1604520"/>
            <a:ext cx="4985280" cy="3977280"/>
          </a:xfrm>
          <a:prstGeom prst="rect">
            <a:avLst/>
          </a:prstGeom>
          <a:ln>
            <a:noFill/>
          </a:ln>
        </p:spPr>
      </p:pic>
      <p:pic>
        <p:nvPicPr>
          <p:cNvPr id="71" name="Imagen 70"/>
          <p:cNvPicPr/>
          <p:nvPr/>
        </p:nvPicPr>
        <p:blipFill>
          <a:blip r:embed="rId2"/>
          <a:stretch/>
        </p:blipFill>
        <p:spPr>
          <a:xfrm>
            <a:off x="3602880" y="1604520"/>
            <a:ext cx="498528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7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7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8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8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6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7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8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1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2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3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107" name="Imagen 106"/>
          <p:cNvPicPr/>
          <p:nvPr/>
        </p:nvPicPr>
        <p:blipFill>
          <a:blip r:embed="rId2"/>
          <a:stretch/>
        </p:blipFill>
        <p:spPr>
          <a:xfrm>
            <a:off x="3602880" y="1604520"/>
            <a:ext cx="4985280" cy="3977280"/>
          </a:xfrm>
          <a:prstGeom prst="rect">
            <a:avLst/>
          </a:prstGeom>
          <a:ln>
            <a:noFill/>
          </a:ln>
        </p:spPr>
      </p:pic>
      <p:pic>
        <p:nvPicPr>
          <p:cNvPr id="108" name="Imagen 107"/>
          <p:cNvPicPr/>
          <p:nvPr/>
        </p:nvPicPr>
        <p:blipFill>
          <a:blip r:embed="rId2"/>
          <a:stretch/>
        </p:blipFill>
        <p:spPr>
          <a:xfrm>
            <a:off x="3602880" y="1604520"/>
            <a:ext cx="498528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12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1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2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22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23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2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2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27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2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3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3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3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34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3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3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3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39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4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42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143" name="Imagen 142"/>
          <p:cNvPicPr/>
          <p:nvPr/>
        </p:nvPicPr>
        <p:blipFill>
          <a:blip r:embed="rId2"/>
          <a:stretch/>
        </p:blipFill>
        <p:spPr>
          <a:xfrm>
            <a:off x="3602880" y="1604520"/>
            <a:ext cx="4985280" cy="3977280"/>
          </a:xfrm>
          <a:prstGeom prst="rect">
            <a:avLst/>
          </a:prstGeom>
          <a:ln>
            <a:noFill/>
          </a:ln>
        </p:spPr>
      </p:pic>
      <p:pic>
        <p:nvPicPr>
          <p:cNvPr id="144" name="Imagen 143"/>
          <p:cNvPicPr/>
          <p:nvPr/>
        </p:nvPicPr>
        <p:blipFill>
          <a:blip r:embed="rId2"/>
          <a:stretch/>
        </p:blipFill>
        <p:spPr>
          <a:xfrm>
            <a:off x="3602880" y="1604520"/>
            <a:ext cx="498528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48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5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5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5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5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58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59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6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6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63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6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6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6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6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0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7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4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7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8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179" name="Imagen 178"/>
          <p:cNvPicPr/>
          <p:nvPr/>
        </p:nvPicPr>
        <p:blipFill>
          <a:blip r:embed="rId2"/>
          <a:stretch/>
        </p:blipFill>
        <p:spPr>
          <a:xfrm>
            <a:off x="3602880" y="1604520"/>
            <a:ext cx="4985280" cy="3977280"/>
          </a:xfrm>
          <a:prstGeom prst="rect">
            <a:avLst/>
          </a:prstGeom>
          <a:ln>
            <a:noFill/>
          </a:ln>
        </p:spPr>
      </p:pic>
      <p:pic>
        <p:nvPicPr>
          <p:cNvPr id="180" name="Imagen 179"/>
          <p:cNvPicPr/>
          <p:nvPr/>
        </p:nvPicPr>
        <p:blipFill>
          <a:blip r:embed="rId2"/>
          <a:stretch/>
        </p:blipFill>
        <p:spPr>
          <a:xfrm>
            <a:off x="3602880" y="1604520"/>
            <a:ext cx="498528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84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8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8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8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9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94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95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9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9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99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0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0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0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0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06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0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0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10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11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1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14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215" name="Imagen 214"/>
          <p:cNvPicPr/>
          <p:nvPr/>
        </p:nvPicPr>
        <p:blipFill>
          <a:blip r:embed="rId2"/>
          <a:stretch/>
        </p:blipFill>
        <p:spPr>
          <a:xfrm>
            <a:off x="3602880" y="1604520"/>
            <a:ext cx="4985280" cy="3977280"/>
          </a:xfrm>
          <a:prstGeom prst="rect">
            <a:avLst/>
          </a:prstGeom>
          <a:ln>
            <a:noFill/>
          </a:ln>
        </p:spPr>
      </p:pic>
      <p:pic>
        <p:nvPicPr>
          <p:cNvPr id="216" name="Imagen 215"/>
          <p:cNvPicPr/>
          <p:nvPr/>
        </p:nvPicPr>
        <p:blipFill>
          <a:blip r:embed="rId2"/>
          <a:stretch/>
        </p:blipFill>
        <p:spPr>
          <a:xfrm>
            <a:off x="3602880" y="1604520"/>
            <a:ext cx="498528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5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5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6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6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6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66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67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6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7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71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7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7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7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7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78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8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8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82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83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86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287" name="Imagen 286"/>
          <p:cNvPicPr/>
          <p:nvPr/>
        </p:nvPicPr>
        <p:blipFill>
          <a:blip r:embed="rId2"/>
          <a:stretch/>
        </p:blipFill>
        <p:spPr>
          <a:xfrm>
            <a:off x="3602880" y="1604520"/>
            <a:ext cx="4985280" cy="3977280"/>
          </a:xfrm>
          <a:prstGeom prst="rect">
            <a:avLst/>
          </a:prstGeom>
          <a:ln>
            <a:noFill/>
          </a:ln>
        </p:spPr>
      </p:pic>
      <p:pic>
        <p:nvPicPr>
          <p:cNvPr id="288" name="Imagen 287"/>
          <p:cNvPicPr/>
          <p:nvPr/>
        </p:nvPicPr>
        <p:blipFill>
          <a:blip r:embed="rId2"/>
          <a:stretch/>
        </p:blipFill>
        <p:spPr>
          <a:xfrm>
            <a:off x="3602880" y="1604520"/>
            <a:ext cx="498528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92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9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9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9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30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02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03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30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0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07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1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1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31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14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3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19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22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323" name="Imagen 322"/>
          <p:cNvPicPr/>
          <p:nvPr/>
        </p:nvPicPr>
        <p:blipFill>
          <a:blip r:embed="rId2"/>
          <a:stretch/>
        </p:blipFill>
        <p:spPr>
          <a:xfrm>
            <a:off x="3602880" y="1604520"/>
            <a:ext cx="4985280" cy="3977280"/>
          </a:xfrm>
          <a:prstGeom prst="rect">
            <a:avLst/>
          </a:prstGeom>
          <a:ln>
            <a:noFill/>
          </a:ln>
        </p:spPr>
      </p:pic>
      <p:pic>
        <p:nvPicPr>
          <p:cNvPr id="324" name="Imagen 323"/>
          <p:cNvPicPr/>
          <p:nvPr/>
        </p:nvPicPr>
        <p:blipFill>
          <a:blip r:embed="rId2"/>
          <a:stretch/>
        </p:blipFill>
        <p:spPr>
          <a:xfrm>
            <a:off x="3602880" y="1604520"/>
            <a:ext cx="498528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328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slideLayout" Target="../slideLayouts/slideLayout121.xml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slideLayout" Target="../slideLayouts/slideLayout145.xml"/><Relationship Id="rId2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slideLayout" Target="../slideLayouts/slideLayout157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5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4.xml"/><Relationship Id="rId12" Type="http://schemas.openxmlformats.org/officeDocument/2006/relationships/slideLayout" Target="../slideLayouts/slideLayout169.xml"/><Relationship Id="rId2" Type="http://schemas.openxmlformats.org/officeDocument/2006/relationships/slideLayout" Target="../slideLayouts/slideLayout159.xml"/><Relationship Id="rId1" Type="http://schemas.openxmlformats.org/officeDocument/2006/relationships/slideLayout" Target="../slideLayouts/slideLayout158.xml"/><Relationship Id="rId6" Type="http://schemas.openxmlformats.org/officeDocument/2006/relationships/slideLayout" Target="../slideLayouts/slideLayout163.xml"/><Relationship Id="rId11" Type="http://schemas.openxmlformats.org/officeDocument/2006/relationships/slideLayout" Target="../slideLayouts/slideLayout168.xml"/><Relationship Id="rId5" Type="http://schemas.openxmlformats.org/officeDocument/2006/relationships/slideLayout" Target="../slideLayouts/slideLayout162.xml"/><Relationship Id="rId10" Type="http://schemas.openxmlformats.org/officeDocument/2006/relationships/slideLayout" Target="../slideLayouts/slideLayout167.xml"/><Relationship Id="rId4" Type="http://schemas.openxmlformats.org/officeDocument/2006/relationships/slideLayout" Target="../slideLayouts/slideLayout161.xml"/><Relationship Id="rId9" Type="http://schemas.openxmlformats.org/officeDocument/2006/relationships/slideLayout" Target="../slideLayouts/slideLayout166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7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172.xml"/><Relationship Id="rId7" Type="http://schemas.openxmlformats.org/officeDocument/2006/relationships/slideLayout" Target="../slideLayouts/slideLayout176.xml"/><Relationship Id="rId12" Type="http://schemas.openxmlformats.org/officeDocument/2006/relationships/slideLayout" Target="../slideLayouts/slideLayout181.xml"/><Relationship Id="rId2" Type="http://schemas.openxmlformats.org/officeDocument/2006/relationships/slideLayout" Target="../slideLayouts/slideLayout171.xml"/><Relationship Id="rId1" Type="http://schemas.openxmlformats.org/officeDocument/2006/relationships/slideLayout" Target="../slideLayouts/slideLayout170.xml"/><Relationship Id="rId6" Type="http://schemas.openxmlformats.org/officeDocument/2006/relationships/slideLayout" Target="../slideLayouts/slideLayout175.xml"/><Relationship Id="rId11" Type="http://schemas.openxmlformats.org/officeDocument/2006/relationships/slideLayout" Target="../slideLayouts/slideLayout180.xml"/><Relationship Id="rId5" Type="http://schemas.openxmlformats.org/officeDocument/2006/relationships/slideLayout" Target="../slideLayouts/slideLayout174.xml"/><Relationship Id="rId10" Type="http://schemas.openxmlformats.org/officeDocument/2006/relationships/slideLayout" Target="../slideLayouts/slideLayout179.xml"/><Relationship Id="rId4" Type="http://schemas.openxmlformats.org/officeDocument/2006/relationships/slideLayout" Target="../slideLayouts/slideLayout173.xml"/><Relationship Id="rId9" Type="http://schemas.openxmlformats.org/officeDocument/2006/relationships/slideLayout" Target="../slideLayouts/slideLayout17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s-ES" sz="4400">
                <a:latin typeface="Arial"/>
              </a:rPr>
              <a:t>Pulse para editar el formato del texto de título</a:t>
            </a:r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es-ES" sz="3200">
                <a:latin typeface="Arial"/>
              </a:rPr>
              <a:t>Pulse para editar el formato de esquema del texto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s-ES" sz="2800">
                <a:latin typeface="Arial"/>
              </a:rPr>
              <a:t>Segundo nivel del esquema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s-ES" sz="2400">
                <a:latin typeface="Arial"/>
              </a:rPr>
              <a:t>Tercer nivel del esquema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s-ES" sz="2000">
                <a:latin typeface="Arial"/>
              </a:rPr>
              <a:t>Cuarto nivel del esquema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s-ES" sz="2000">
                <a:latin typeface="Arial"/>
              </a:rPr>
              <a:t>Quinto nivel del esquema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s-ES" sz="2000">
                <a:latin typeface="Arial"/>
              </a:rPr>
              <a:t>Sexto nivel del esquema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s-ES" sz="2000">
                <a:latin typeface="Arial"/>
              </a:rPr>
              <a:t>Séptimo nivel del esquema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87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s-ES" sz="4400">
                <a:latin typeface="Arial"/>
              </a:rPr>
              <a:t>Pulse para editar el formato del texto de título</a:t>
            </a:r>
            <a:endParaRPr/>
          </a:p>
        </p:txBody>
      </p:sp>
      <p:sp>
        <p:nvSpPr>
          <p:cNvPr id="36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es-ES" sz="3200">
                <a:latin typeface="Arial"/>
              </a:rPr>
              <a:t>Pulse para editar el formato de esquema del texto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s-ES" sz="2800">
                <a:latin typeface="Arial"/>
              </a:rPr>
              <a:t>Segundo nivel del esquema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s-ES" sz="2400">
                <a:latin typeface="Arial"/>
              </a:rPr>
              <a:t>Tercer nivel del esquema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s-ES" sz="2000">
                <a:latin typeface="Arial"/>
              </a:rPr>
              <a:t>Cuarto nivel del esquema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s-ES" sz="2000">
                <a:latin typeface="Arial"/>
              </a:rPr>
              <a:t>Quinto nivel del esquema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s-ES" sz="2000">
                <a:latin typeface="Arial"/>
              </a:rPr>
              <a:t>Sexto nivel del esquema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s-ES" sz="2000">
                <a:latin typeface="Arial"/>
              </a:rPr>
              <a:t>Séptimo nivel del esquema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CustomShape 1"/>
          <p:cNvSpPr/>
          <p:nvPr/>
        </p:nvSpPr>
        <p:spPr>
          <a:xfrm>
            <a:off x="477720" y="0"/>
            <a:ext cx="227880" cy="68572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98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s-ES" sz="4400">
                <a:latin typeface="Arial"/>
              </a:rPr>
              <a:t>Pulse para editar el formato del texto de título</a:t>
            </a:r>
            <a:endParaRPr/>
          </a:p>
        </p:txBody>
      </p:sp>
      <p:sp>
        <p:nvSpPr>
          <p:cNvPr id="399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es-ES" sz="3200">
                <a:latin typeface="Arial"/>
              </a:rPr>
              <a:t>Pulse para editar el formato de esquema del texto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s-ES" sz="2800">
                <a:latin typeface="Arial"/>
              </a:rPr>
              <a:t>Segundo nivel del esquema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s-ES" sz="2400">
                <a:latin typeface="Arial"/>
              </a:rPr>
              <a:t>Tercer nivel del esquema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s-ES" sz="2000">
                <a:latin typeface="Arial"/>
              </a:rPr>
              <a:t>Cuarto nivel del esquema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s-ES" sz="2000">
                <a:latin typeface="Arial"/>
              </a:rPr>
              <a:t>Quinto nivel del esquema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s-ES" sz="2000">
                <a:latin typeface="Arial"/>
              </a:rPr>
              <a:t>Sexto nivel del esquema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s-ES" sz="2000">
                <a:latin typeface="Arial"/>
              </a:rPr>
              <a:t>Séptimo nivel del esquema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CustomShape 1"/>
          <p:cNvSpPr/>
          <p:nvPr/>
        </p:nvSpPr>
        <p:spPr>
          <a:xfrm>
            <a:off x="477720" y="0"/>
            <a:ext cx="227880" cy="68572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35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436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es-ES" sz="3200">
                <a:latin typeface="Arial"/>
              </a:rPr>
              <a:t>Pulse para editar el formato de esquema del texto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s-ES" sz="2800">
                <a:latin typeface="Arial"/>
              </a:rPr>
              <a:t>Segundo nivel del esquema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s-ES" sz="2400">
                <a:latin typeface="Arial"/>
              </a:rPr>
              <a:t>Tercer nivel del esquema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s-ES" sz="2000">
                <a:latin typeface="Arial"/>
              </a:rPr>
              <a:t>Cuarto nivel del esquema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s-ES" sz="2000">
                <a:latin typeface="Arial"/>
              </a:rPr>
              <a:t>Quinto nivel del esquema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s-ES" sz="2000">
                <a:latin typeface="Arial"/>
              </a:rPr>
              <a:t>Sexto nivel del esquema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s-ES" sz="2000">
                <a:latin typeface="Arial"/>
              </a:rPr>
              <a:t>Séptimo nivel del esquema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CustomShape 1"/>
          <p:cNvSpPr/>
          <p:nvPr/>
        </p:nvSpPr>
        <p:spPr>
          <a:xfrm>
            <a:off x="477720" y="0"/>
            <a:ext cx="227880" cy="68572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72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473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3920" cy="397692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es-ES">
                <a:latin typeface="Arial"/>
              </a:rPr>
              <a:t>Pulse para editar el formato de esquema del texto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s-ES">
                <a:latin typeface="Arial"/>
              </a:rPr>
              <a:t>Segundo nivel del esquema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s-ES">
                <a:latin typeface="Arial"/>
              </a:rPr>
              <a:t>Tercer nivel del esquema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s-ES">
                <a:latin typeface="Arial"/>
              </a:rPr>
              <a:t>Cuarto nivel del esquema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s-ES">
                <a:latin typeface="Arial"/>
              </a:rPr>
              <a:t>Quinto nivel del esquema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s-ES">
                <a:latin typeface="Arial"/>
              </a:rPr>
              <a:t>Sexto nivel del esquema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s-ES">
                <a:latin typeface="Arial"/>
              </a:rPr>
              <a:t>Séptimo nivel del esquema</a:t>
            </a:r>
            <a:endParaRPr/>
          </a:p>
        </p:txBody>
      </p:sp>
      <p:sp>
        <p:nvSpPr>
          <p:cNvPr id="474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3920" cy="397692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es-ES">
                <a:latin typeface="Arial"/>
              </a:rPr>
              <a:t>Pulse para editar el formato de esquema del texto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s-ES">
                <a:latin typeface="Arial"/>
              </a:rPr>
              <a:t>Segundo nivel del esquema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s-ES">
                <a:latin typeface="Arial"/>
              </a:rPr>
              <a:t>Tercer nivel del esquema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s-ES">
                <a:latin typeface="Arial"/>
              </a:rPr>
              <a:t>Cuarto nivel del esquema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s-ES">
                <a:latin typeface="Arial"/>
              </a:rPr>
              <a:t>Quinto nivel del esquema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s-ES">
                <a:latin typeface="Arial"/>
              </a:rPr>
              <a:t>Sexto nivel del esquema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s-ES">
                <a:latin typeface="Arial"/>
              </a:rPr>
              <a:t>Séptimo nivel del esquema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CustomShape 1"/>
          <p:cNvSpPr/>
          <p:nvPr/>
        </p:nvSpPr>
        <p:spPr>
          <a:xfrm>
            <a:off x="477720" y="0"/>
            <a:ext cx="227880" cy="68572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10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s-ES" sz="4400">
                <a:latin typeface="Arial"/>
              </a:rPr>
              <a:t>Pulse para editar el formato del texto de título</a:t>
            </a:r>
            <a:endParaRPr/>
          </a:p>
        </p:txBody>
      </p:sp>
      <p:sp>
        <p:nvSpPr>
          <p:cNvPr id="511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es-ES" sz="3200">
                <a:latin typeface="Arial"/>
              </a:rPr>
              <a:t>Pulse para editar el formato de esquema del texto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s-ES" sz="2800">
                <a:latin typeface="Arial"/>
              </a:rPr>
              <a:t>Segundo nivel del esquema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s-ES" sz="2400">
                <a:latin typeface="Arial"/>
              </a:rPr>
              <a:t>Tercer nivel del esquema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s-ES" sz="2000">
                <a:latin typeface="Arial"/>
              </a:rPr>
              <a:t>Cuarto nivel del esquema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s-ES" sz="2000">
                <a:latin typeface="Arial"/>
              </a:rPr>
              <a:t>Quinto nivel del esquema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s-ES" sz="2000">
                <a:latin typeface="Arial"/>
              </a:rPr>
              <a:t>Sexto nivel del esquema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s-ES" sz="2000">
                <a:latin typeface="Arial"/>
              </a:rPr>
              <a:t>Séptimo nivel del esquema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4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s-ES" sz="4400">
                <a:latin typeface="Arial"/>
              </a:rPr>
              <a:t>Pulse para editar el formato del texto de título</a:t>
            </a:r>
            <a:endParaRPr/>
          </a:p>
        </p:txBody>
      </p:sp>
      <p:sp>
        <p:nvSpPr>
          <p:cNvPr id="58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es-ES" sz="3200">
                <a:latin typeface="Arial"/>
              </a:rPr>
              <a:t>Pulse para editar el formato de esquema del texto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s-ES" sz="2800">
                <a:latin typeface="Arial"/>
              </a:rPr>
              <a:t>Segundo nivel del esquema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s-ES" sz="2400">
                <a:latin typeface="Arial"/>
              </a:rPr>
              <a:t>Tercer nivel del esquema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s-ES" sz="2000">
                <a:latin typeface="Arial"/>
              </a:rPr>
              <a:t>Cuarto nivel del esquema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s-ES" sz="2000">
                <a:latin typeface="Arial"/>
              </a:rPr>
              <a:t>Quinto nivel del esquema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s-ES" sz="2000">
                <a:latin typeface="Arial"/>
              </a:rPr>
              <a:t>Sexto nivel del esquema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s-ES" sz="2000">
                <a:latin typeface="Arial"/>
              </a:rPr>
              <a:t>Séptimo nivel del esquema</a:t>
            </a:r>
            <a:endParaRPr/>
          </a:p>
        </p:txBody>
      </p:sp>
      <p:sp>
        <p:nvSpPr>
          <p:cNvPr id="588" name="PlaceHolder 3"/>
          <p:cNvSpPr>
            <a:spLocks noGrp="1"/>
          </p:cNvSpPr>
          <p:nvPr>
            <p:ph type="dt"/>
          </p:nvPr>
        </p:nvSpPr>
        <p:spPr>
          <a:xfrm>
            <a:off x="609480" y="6247440"/>
            <a:ext cx="2840400" cy="47268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s-ES" sz="1400">
                <a:latin typeface="Times New Roman"/>
              </a:rPr>
              <a:t>&lt;fecha/hora&gt;</a:t>
            </a:r>
            <a:endParaRPr/>
          </a:p>
        </p:txBody>
      </p:sp>
      <p:sp>
        <p:nvSpPr>
          <p:cNvPr id="589" name="PlaceHolder 4"/>
          <p:cNvSpPr>
            <a:spLocks noGrp="1"/>
          </p:cNvSpPr>
          <p:nvPr>
            <p:ph type="ftr"/>
          </p:nvPr>
        </p:nvSpPr>
        <p:spPr>
          <a:xfrm>
            <a:off x="4169520" y="6247440"/>
            <a:ext cx="3864240" cy="472680"/>
          </a:xfrm>
          <a:prstGeom prst="rect">
            <a:avLst/>
          </a:prstGeom>
        </p:spPr>
        <p:txBody>
          <a:bodyPr lIns="0" tIns="0" rIns="0" bIns="0"/>
          <a:lstStyle/>
          <a:p>
            <a:pPr algn="ctr"/>
            <a:r>
              <a:rPr lang="es-ES" sz="1400">
                <a:latin typeface="Times New Roman"/>
              </a:rPr>
              <a:t>&lt;pie de página&gt;</a:t>
            </a:r>
            <a:endParaRPr/>
          </a:p>
        </p:txBody>
      </p:sp>
      <p:sp>
        <p:nvSpPr>
          <p:cNvPr id="590" name="PlaceHolder 5"/>
          <p:cNvSpPr>
            <a:spLocks noGrp="1"/>
          </p:cNvSpPr>
          <p:nvPr>
            <p:ph type="sldNum"/>
          </p:nvPr>
        </p:nvSpPr>
        <p:spPr>
          <a:xfrm>
            <a:off x="8741520" y="6247440"/>
            <a:ext cx="2840400" cy="47268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fld id="{4D9347FB-0B0B-480A-9CC2-6E0B2B8260D2}" type="slidenum">
              <a:rPr lang="es-ES" sz="1400">
                <a:latin typeface="Times New Roman"/>
              </a:rPr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  <p:sldLayoutId id="214748386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s-ES" sz="4400">
                <a:latin typeface="Arial"/>
              </a:rPr>
              <a:t>Pulse para editar el formato del texto de título</a:t>
            </a:r>
            <a:endParaRPr/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es-ES" sz="3200">
                <a:latin typeface="Arial"/>
              </a:rPr>
              <a:t>Pulse para editar el formato de esquema del texto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s-ES" sz="2800">
                <a:latin typeface="Arial"/>
              </a:rPr>
              <a:t>Segundo nivel del esquema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s-ES" sz="2400">
                <a:latin typeface="Arial"/>
              </a:rPr>
              <a:t>Tercer nivel del esquema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s-ES" sz="2000">
                <a:latin typeface="Arial"/>
              </a:rPr>
              <a:t>Cuarto nivel del esquema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s-ES" sz="2000">
                <a:latin typeface="Arial"/>
              </a:rPr>
              <a:t>Quinto nivel del esquema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s-ES" sz="2000">
                <a:latin typeface="Arial"/>
              </a:rPr>
              <a:t>Sexto nivel del esquema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s-ES" sz="2000">
                <a:latin typeface="Arial"/>
              </a:rPr>
              <a:t>Séptimo nivel del esquema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3920" cy="397692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es-ES">
                <a:latin typeface="Arial"/>
              </a:rPr>
              <a:t>Pulse para editar el formato de esquema del texto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s-ES">
                <a:latin typeface="Arial"/>
              </a:rPr>
              <a:t>Segundo nivel del esquema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s-ES">
                <a:latin typeface="Arial"/>
              </a:rPr>
              <a:t>Tercer nivel del esquema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s-ES">
                <a:latin typeface="Arial"/>
              </a:rPr>
              <a:t>Cuarto nivel del esquema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s-ES">
                <a:latin typeface="Arial"/>
              </a:rPr>
              <a:t>Quinto nivel del esquema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s-ES">
                <a:latin typeface="Arial"/>
              </a:rPr>
              <a:t>Sexto nivel del esquema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s-ES">
                <a:latin typeface="Arial"/>
              </a:rPr>
              <a:t>Séptimo nivel del esquema</a:t>
            </a:r>
            <a:endParaRPr/>
          </a:p>
        </p:txBody>
      </p:sp>
      <p:sp>
        <p:nvSpPr>
          <p:cNvPr id="7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3920" cy="397692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es-ES">
                <a:latin typeface="Arial"/>
              </a:rPr>
              <a:t>Pulse para editar el formato de esquema del texto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s-ES">
                <a:latin typeface="Arial"/>
              </a:rPr>
              <a:t>Segundo nivel del esquema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s-ES">
                <a:latin typeface="Arial"/>
              </a:rPr>
              <a:t>Tercer nivel del esquema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s-ES">
                <a:latin typeface="Arial"/>
              </a:rPr>
              <a:t>Cuarto nivel del esquema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s-ES">
                <a:latin typeface="Arial"/>
              </a:rPr>
              <a:t>Quinto nivel del esquema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s-ES">
                <a:latin typeface="Arial"/>
              </a:rPr>
              <a:t>Sexto nivel del esquema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s-ES">
                <a:latin typeface="Arial"/>
              </a:rPr>
              <a:t>Séptimo nivel del esquema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s-ES" sz="4400">
                <a:latin typeface="Arial"/>
              </a:rPr>
              <a:t>Pulse para editar el formato del texto de título</a:t>
            </a:r>
            <a:endParaRPr/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es-ES" sz="3200">
                <a:latin typeface="Arial"/>
              </a:rPr>
              <a:t>Pulse para editar el formato de esquema del texto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s-ES" sz="2800">
                <a:latin typeface="Arial"/>
              </a:rPr>
              <a:t>Segundo nivel del esquema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s-ES" sz="2400">
                <a:latin typeface="Arial"/>
              </a:rPr>
              <a:t>Tercer nivel del esquema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s-ES" sz="2000">
                <a:latin typeface="Arial"/>
              </a:rPr>
              <a:t>Cuarto nivel del esquema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s-ES" sz="2000">
                <a:latin typeface="Arial"/>
              </a:rPr>
              <a:t>Quinto nivel del esquema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s-ES" sz="2000">
                <a:latin typeface="Arial"/>
              </a:rPr>
              <a:t>Sexto nivel del esquema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s-ES" sz="2000">
                <a:latin typeface="Arial"/>
              </a:rPr>
              <a:t>Séptimo nivel del esquema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es-ES" sz="3200">
                <a:latin typeface="Arial"/>
              </a:rPr>
              <a:t>Pulse para editar el formato de esquema del texto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s-ES" sz="2800">
                <a:latin typeface="Arial"/>
              </a:rPr>
              <a:t>Segundo nivel del esquema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s-ES" sz="2400">
                <a:latin typeface="Arial"/>
              </a:rPr>
              <a:t>Tercer nivel del esquema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s-ES" sz="2000">
                <a:latin typeface="Arial"/>
              </a:rPr>
              <a:t>Cuarto nivel del esquema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s-ES" sz="2000">
                <a:latin typeface="Arial"/>
              </a:rPr>
              <a:t>Quinto nivel del esquema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s-ES" sz="2000">
                <a:latin typeface="Arial"/>
              </a:rPr>
              <a:t>Sexto nivel del esquema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s-ES" sz="2000">
                <a:latin typeface="Arial"/>
              </a:rPr>
              <a:t>Séptimo nivel del esquema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s-ES" sz="4400">
                <a:latin typeface="Arial"/>
              </a:rPr>
              <a:t>Pulse para editar el formato del texto de título</a:t>
            </a:r>
            <a:endParaRPr/>
          </a:p>
        </p:txBody>
      </p:sp>
      <p:sp>
        <p:nvSpPr>
          <p:cNvPr id="18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es-ES" sz="3200">
                <a:latin typeface="Arial"/>
              </a:rPr>
              <a:t>Pulse para editar el formato de esquema del texto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s-ES" sz="2800">
                <a:latin typeface="Arial"/>
              </a:rPr>
              <a:t>Segundo nivel del esquema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s-ES" sz="2400">
                <a:latin typeface="Arial"/>
              </a:rPr>
              <a:t>Tercer nivel del esquema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s-ES" sz="2000">
                <a:latin typeface="Arial"/>
              </a:rPr>
              <a:t>Cuarto nivel del esquema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s-ES" sz="2000">
                <a:latin typeface="Arial"/>
              </a:rPr>
              <a:t>Quinto nivel del esquema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s-ES" sz="2000">
                <a:latin typeface="Arial"/>
              </a:rPr>
              <a:t>Sexto nivel del esquema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s-ES" sz="2000">
                <a:latin typeface="Arial"/>
              </a:rPr>
              <a:t>Séptimo nivel del esquema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5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es-ES" sz="3200">
                <a:latin typeface="Arial"/>
              </a:rPr>
              <a:t>Pulse para editar el formato de esquema del texto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s-ES" sz="2800">
                <a:latin typeface="Arial"/>
              </a:rPr>
              <a:t>Segundo nivel del esquema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s-ES" sz="2400">
                <a:latin typeface="Arial"/>
              </a:rPr>
              <a:t>Tercer nivel del esquema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s-ES" sz="2000">
                <a:latin typeface="Arial"/>
              </a:rPr>
              <a:t>Cuarto nivel del esquema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s-ES" sz="2000">
                <a:latin typeface="Arial"/>
              </a:rPr>
              <a:t>Quinto nivel del esquema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s-ES" sz="2000">
                <a:latin typeface="Arial"/>
              </a:rPr>
              <a:t>Sexto nivel del esquema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s-ES" sz="2000">
                <a:latin typeface="Arial"/>
              </a:rPr>
              <a:t>Séptimo nivel del esquema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s-ES" sz="4400">
                <a:latin typeface="Arial"/>
              </a:rPr>
              <a:t>Pulse para editar el formato del texto de título</a:t>
            </a:r>
            <a:endParaRPr/>
          </a:p>
        </p:txBody>
      </p:sp>
      <p:sp>
        <p:nvSpPr>
          <p:cNvPr id="29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es-ES" sz="3200">
                <a:latin typeface="Arial"/>
              </a:rPr>
              <a:t>Pulse para editar el formato de esquema del texto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s-ES" sz="2800">
                <a:latin typeface="Arial"/>
              </a:rPr>
              <a:t>Segundo nivel del esquema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s-ES" sz="2400">
                <a:latin typeface="Arial"/>
              </a:rPr>
              <a:t>Tercer nivel del esquema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s-ES" sz="2000">
                <a:latin typeface="Arial"/>
              </a:rPr>
              <a:t>Cuarto nivel del esquema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s-ES" sz="2000">
                <a:latin typeface="Arial"/>
              </a:rPr>
              <a:t>Quinto nivel del esquema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s-ES" sz="2000">
                <a:latin typeface="Arial"/>
              </a:rPr>
              <a:t>Sexto nivel del esquema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s-ES" sz="2000">
                <a:latin typeface="Arial"/>
              </a:rPr>
              <a:t>Séptimo nivel del esquema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s-ES" sz="4400">
                <a:latin typeface="Arial"/>
              </a:rPr>
              <a:t>Pulse para editar el formato del texto de título</a:t>
            </a:r>
            <a:endParaRPr/>
          </a:p>
        </p:txBody>
      </p:sp>
      <p:sp>
        <p:nvSpPr>
          <p:cNvPr id="32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es-ES" sz="3200">
                <a:latin typeface="Arial"/>
              </a:rPr>
              <a:t>Pulse para editar el formato de esquema del texto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s-ES" sz="2800">
                <a:latin typeface="Arial"/>
              </a:rPr>
              <a:t>Segundo nivel del esquema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s-ES" sz="2400">
                <a:latin typeface="Arial"/>
              </a:rPr>
              <a:t>Tercer nivel del esquema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s-ES" sz="2000">
                <a:latin typeface="Arial"/>
              </a:rPr>
              <a:t>Cuarto nivel del esquema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s-ES" sz="2000">
                <a:latin typeface="Arial"/>
              </a:rPr>
              <a:t>Quinto nivel del esquema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s-ES" sz="2000">
                <a:latin typeface="Arial"/>
              </a:rPr>
              <a:t>Sexto nivel del esquema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s-ES" sz="2000">
                <a:latin typeface="Arial"/>
              </a:rPr>
              <a:t>Séptimo nivel del esquema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youtu.be/eG1SeVB1ZHE" TargetMode="External"/><Relationship Id="rId1" Type="http://schemas.openxmlformats.org/officeDocument/2006/relationships/slideLayout" Target="../slideLayouts/slideLayout17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1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gb7zvKI6v40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hyperlink" Target="https://www.gitanos.org/actualidad/archivo/109109.html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wmf"/><Relationship Id="rId1" Type="http://schemas.openxmlformats.org/officeDocument/2006/relationships/slideLayout" Target="../slideLayouts/slideLayout9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7.wmf"/><Relationship Id="rId1" Type="http://schemas.openxmlformats.org/officeDocument/2006/relationships/slideLayout" Target="../slideLayouts/slideLayout11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8.xml"/><Relationship Id="rId4" Type="http://schemas.openxmlformats.org/officeDocument/2006/relationships/image" Target="../media/image4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0.wmf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53.wmf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wmf"/><Relationship Id="rId1" Type="http://schemas.openxmlformats.org/officeDocument/2006/relationships/slideLayout" Target="../slideLayouts/slideLayout98.xml"/><Relationship Id="rId4" Type="http://schemas.openxmlformats.org/officeDocument/2006/relationships/image" Target="../media/image1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5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56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56.jpeg"/><Relationship Id="rId4" Type="http://schemas.openxmlformats.org/officeDocument/2006/relationships/image" Target="../media/image5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5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56.jpe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6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56.jpeg"/><Relationship Id="rId4" Type="http://schemas.openxmlformats.org/officeDocument/2006/relationships/image" Target="../media/image6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5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5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8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2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4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2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3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2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3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3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2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8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2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2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4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9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2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10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5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CustomShape 1"/>
          <p:cNvSpPr/>
          <p:nvPr/>
        </p:nvSpPr>
        <p:spPr>
          <a:xfrm>
            <a:off x="761040" y="504000"/>
            <a:ext cx="10669320" cy="568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/>
            <a:r>
              <a:rPr lang="es-ES" sz="5400" b="1" strike="noStrike" dirty="0">
                <a:solidFill>
                  <a:schemeClr val="accent6">
                    <a:lumMod val="75000"/>
                  </a:schemeClr>
                </a:solidFill>
                <a:latin typeface="Calibri Light"/>
                <a:ea typeface="DejaVu Sans"/>
              </a:rPr>
              <a:t>FUNDACIÓN SECRETARIADO GITANO</a:t>
            </a:r>
          </a:p>
          <a:p>
            <a:pPr algn="ctr"/>
            <a:endParaRPr lang="es-ES" sz="5400" b="1" dirty="0"/>
          </a:p>
          <a:p>
            <a:pPr algn="ctr">
              <a:lnSpc>
                <a:spcPct val="100000"/>
              </a:lnSpc>
            </a:pPr>
            <a:r>
              <a:rPr lang="es-ES" sz="2000" strike="noStrike" dirty="0">
                <a:solidFill>
                  <a:srgbClr val="000000"/>
                </a:solidFill>
                <a:latin typeface="Calibri Light"/>
                <a:ea typeface="DejaVu Sans"/>
              </a:rPr>
              <a:t>CFR Ferrol, 25-04-2022</a:t>
            </a:r>
            <a:endParaRPr lang="es-ES" dirty="0"/>
          </a:p>
          <a:p>
            <a:pPr algn="ctr">
              <a:lnSpc>
                <a:spcPct val="100000"/>
              </a:lnSpc>
            </a:pPr>
            <a:endParaRPr dirty="0"/>
          </a:p>
          <a:p>
            <a:pPr algn="ctr">
              <a:lnSpc>
                <a:spcPct val="100000"/>
              </a:lnSpc>
            </a:pPr>
            <a:endParaRPr dirty="0"/>
          </a:p>
          <a:p>
            <a:pPr algn="ctr">
              <a:lnSpc>
                <a:spcPct val="100000"/>
              </a:lnSpc>
            </a:pPr>
            <a:endParaRPr dirty="0"/>
          </a:p>
          <a:p>
            <a:pPr algn="ctr">
              <a:lnSpc>
                <a:spcPct val="100000"/>
              </a:lnSpc>
            </a:pPr>
            <a:endParaRPr dirty="0"/>
          </a:p>
        </p:txBody>
      </p:sp>
      <p:pic>
        <p:nvPicPr>
          <p:cNvPr id="631" name="Picture 2"/>
          <p:cNvPicPr/>
          <p:nvPr/>
        </p:nvPicPr>
        <p:blipFill>
          <a:blip r:embed="rId2"/>
          <a:srcRect l="82" t="57962"/>
          <a:stretch/>
        </p:blipFill>
        <p:spPr>
          <a:xfrm>
            <a:off x="1802160" y="3894120"/>
            <a:ext cx="9133200" cy="2881800"/>
          </a:xfrm>
          <a:prstGeom prst="rect">
            <a:avLst/>
          </a:prstGeom>
          <a:ln>
            <a:noFill/>
          </a:ln>
        </p:spPr>
      </p:pic>
      <p:pic>
        <p:nvPicPr>
          <p:cNvPr id="632" name="Imagen 2"/>
          <p:cNvPicPr/>
          <p:nvPr/>
        </p:nvPicPr>
        <p:blipFill>
          <a:blip r:embed="rId3"/>
          <a:stretch/>
        </p:blipFill>
        <p:spPr>
          <a:xfrm>
            <a:off x="7967520" y="3600000"/>
            <a:ext cx="3046680" cy="1146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51ACE666-73FB-444C-BB53-9DC53D31B24E}"/>
              </a:ext>
            </a:extLst>
          </p:cNvPr>
          <p:cNvSpPr/>
          <p:nvPr/>
        </p:nvSpPr>
        <p:spPr>
          <a:xfrm>
            <a:off x="1642369" y="612845"/>
            <a:ext cx="8549196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endParaRPr lang="es-ES" sz="2400" dirty="0"/>
          </a:p>
          <a:p>
            <a:pPr>
              <a:lnSpc>
                <a:spcPct val="100000"/>
              </a:lnSpc>
            </a:pPr>
            <a:r>
              <a:rPr lang="es-ES" sz="2400" dirty="0"/>
              <a:t>1º ¿Sabes cuál es el territorio de origen de los gitanos?</a:t>
            </a:r>
          </a:p>
          <a:p>
            <a:pPr>
              <a:lnSpc>
                <a:spcPct val="100000"/>
              </a:lnSpc>
            </a:pPr>
            <a:endParaRPr lang="es-ES" sz="2400" dirty="0">
              <a:latin typeface="Calibri Light"/>
            </a:endParaRPr>
          </a:p>
          <a:p>
            <a:pPr>
              <a:lnSpc>
                <a:spcPct val="100000"/>
              </a:lnSpc>
            </a:pPr>
            <a:endParaRPr lang="es-ES" sz="2400" dirty="0">
              <a:latin typeface="Calibri Light"/>
            </a:endParaRPr>
          </a:p>
          <a:p>
            <a:pPr>
              <a:lnSpc>
                <a:spcPct val="100000"/>
              </a:lnSpc>
            </a:pPr>
            <a:r>
              <a:rPr lang="es-ES" sz="2400" dirty="0"/>
              <a:t>2º ¿Por qué lugar llegaron a la Península Ibérica los primeros gitanos?</a:t>
            </a:r>
          </a:p>
          <a:p>
            <a:pPr>
              <a:lnSpc>
                <a:spcPct val="100000"/>
              </a:lnSpc>
            </a:pPr>
            <a:endParaRPr lang="es-ES" sz="2400" dirty="0">
              <a:latin typeface="Calibri Light"/>
            </a:endParaRPr>
          </a:p>
          <a:p>
            <a:pPr>
              <a:lnSpc>
                <a:spcPct val="100000"/>
              </a:lnSpc>
            </a:pPr>
            <a:endParaRPr lang="es-ES" sz="2400" dirty="0">
              <a:latin typeface="Calibri Light"/>
            </a:endParaRPr>
          </a:p>
          <a:p>
            <a:pPr>
              <a:lnSpc>
                <a:spcPct val="100000"/>
              </a:lnSpc>
            </a:pPr>
            <a:r>
              <a:rPr lang="es-ES" sz="2400" dirty="0"/>
              <a:t>3º ¿Cómo se conoce el episodio de la historia de España, en el que se detuvieron a más de 10.000 personas gitanas?</a:t>
            </a:r>
          </a:p>
          <a:p>
            <a:pPr>
              <a:lnSpc>
                <a:spcPct val="100000"/>
              </a:lnSpc>
            </a:pPr>
            <a:endParaRPr lang="es-ES" sz="2400" dirty="0">
              <a:latin typeface="Calibri Light"/>
            </a:endParaRPr>
          </a:p>
          <a:p>
            <a:pPr>
              <a:lnSpc>
                <a:spcPct val="100000"/>
              </a:lnSpc>
            </a:pPr>
            <a:endParaRPr lang="es-ES" sz="2400" dirty="0">
              <a:latin typeface="Calibri Light"/>
            </a:endParaRPr>
          </a:p>
          <a:p>
            <a:pPr>
              <a:lnSpc>
                <a:spcPct val="100000"/>
              </a:lnSpc>
            </a:pPr>
            <a:r>
              <a:rPr lang="es-ES" sz="2400" dirty="0"/>
              <a:t>4º ¿Sabes indicar con qué hecho histórico están relacionados los nombres de estas personas gitanas: Antón, Catalina, Macías y María de Egipto?</a:t>
            </a:r>
          </a:p>
          <a:p>
            <a:pPr>
              <a:lnSpc>
                <a:spcPct val="100000"/>
              </a:lnSpc>
            </a:pPr>
            <a:endParaRPr lang="es-ES" sz="2400" dirty="0">
              <a:latin typeface="Calibri Light"/>
            </a:endParaRPr>
          </a:p>
          <a:p>
            <a:pPr>
              <a:lnSpc>
                <a:spcPct val="100000"/>
              </a:lnSpc>
            </a:pP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16151571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51ACE666-73FB-444C-BB53-9DC53D31B24E}"/>
              </a:ext>
            </a:extLst>
          </p:cNvPr>
          <p:cNvSpPr/>
          <p:nvPr/>
        </p:nvSpPr>
        <p:spPr>
          <a:xfrm>
            <a:off x="1793289" y="612845"/>
            <a:ext cx="857583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s-ES" sz="2400" dirty="0"/>
              <a:t>5º Se conoce como </a:t>
            </a:r>
            <a:r>
              <a:rPr lang="es-ES" sz="2400" dirty="0" err="1"/>
              <a:t>Samudaripen</a:t>
            </a:r>
            <a:r>
              <a:rPr lang="es-ES" sz="2400" dirty="0"/>
              <a:t> o </a:t>
            </a:r>
            <a:r>
              <a:rPr lang="es-ES" sz="2400" dirty="0" err="1"/>
              <a:t>Porrajmos</a:t>
            </a:r>
            <a:r>
              <a:rPr lang="es-ES" sz="2400" dirty="0"/>
              <a:t>, al mayor genocidio de la etnia gitana durante la II Guerra Mundial, ¿cuántas personas gitanas fueron asesinadas?</a:t>
            </a:r>
          </a:p>
          <a:p>
            <a:pPr>
              <a:lnSpc>
                <a:spcPct val="100000"/>
              </a:lnSpc>
            </a:pPr>
            <a:endParaRPr lang="es-ES" sz="2400" dirty="0">
              <a:latin typeface="Calibri Light"/>
            </a:endParaRPr>
          </a:p>
          <a:p>
            <a:pPr>
              <a:lnSpc>
                <a:spcPct val="100000"/>
              </a:lnSpc>
            </a:pPr>
            <a:endParaRPr lang="es-ES" sz="2400" dirty="0">
              <a:latin typeface="Calibri Light"/>
            </a:endParaRPr>
          </a:p>
          <a:p>
            <a:pPr>
              <a:lnSpc>
                <a:spcPct val="100000"/>
              </a:lnSpc>
            </a:pPr>
            <a:r>
              <a:rPr lang="es-ES" sz="2400" dirty="0"/>
              <a:t>6º ¿Qué político gitano participó en la elaboración de la Constitución Española?</a:t>
            </a:r>
          </a:p>
          <a:p>
            <a:pPr>
              <a:lnSpc>
                <a:spcPct val="100000"/>
              </a:lnSpc>
            </a:pPr>
            <a:endParaRPr lang="es-ES" sz="2400" dirty="0"/>
          </a:p>
          <a:p>
            <a:pPr>
              <a:lnSpc>
                <a:spcPct val="100000"/>
              </a:lnSpc>
            </a:pPr>
            <a:endParaRPr lang="es-ES" sz="2400" dirty="0"/>
          </a:p>
          <a:p>
            <a:pPr>
              <a:lnSpc>
                <a:spcPct val="100000"/>
              </a:lnSpc>
            </a:pPr>
            <a:r>
              <a:rPr lang="es-ES" sz="2400" dirty="0"/>
              <a:t>7º ¿Sabes el nombre de la vicepresidenta del Parlamento Europeo que es gitana?</a:t>
            </a:r>
          </a:p>
          <a:p>
            <a:pPr>
              <a:lnSpc>
                <a:spcPct val="100000"/>
              </a:lnSpc>
            </a:pPr>
            <a:endParaRPr lang="es-ES" sz="2400" dirty="0">
              <a:latin typeface="Calibri Light"/>
            </a:endParaRPr>
          </a:p>
          <a:p>
            <a:pPr>
              <a:lnSpc>
                <a:spcPct val="100000"/>
              </a:lnSpc>
            </a:pPr>
            <a:endParaRPr lang="es-ES" sz="2400" dirty="0">
              <a:latin typeface="Calibri Light"/>
            </a:endParaRPr>
          </a:p>
          <a:p>
            <a:pPr>
              <a:lnSpc>
                <a:spcPct val="100000"/>
              </a:lnSpc>
            </a:pPr>
            <a:r>
              <a:rPr lang="es-ES" sz="2400" dirty="0"/>
              <a:t>8º ¿Quién fue </a:t>
            </a:r>
            <a:r>
              <a:rPr lang="es-ES" sz="2400" dirty="0" err="1"/>
              <a:t>Rukeli</a:t>
            </a:r>
            <a:r>
              <a:rPr lang="es-ES" sz="2400" dirty="0"/>
              <a:t>?</a:t>
            </a:r>
          </a:p>
          <a:p>
            <a:pPr>
              <a:lnSpc>
                <a:spcPct val="100000"/>
              </a:lnSpc>
            </a:pPr>
            <a:endParaRPr lang="es-ES" sz="2400" dirty="0"/>
          </a:p>
          <a:p>
            <a:pPr>
              <a:lnSpc>
                <a:spcPct val="100000"/>
              </a:lnSpc>
            </a:pP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16786765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DDC8A5A2-9088-4E2F-B4BE-255D61BE7D0D}"/>
              </a:ext>
            </a:extLst>
          </p:cNvPr>
          <p:cNvSpPr/>
          <p:nvPr/>
        </p:nvSpPr>
        <p:spPr>
          <a:xfrm>
            <a:off x="1988598" y="751344"/>
            <a:ext cx="8442664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endParaRPr lang="es-ES" sz="2400" dirty="0"/>
          </a:p>
          <a:p>
            <a:pPr>
              <a:lnSpc>
                <a:spcPct val="100000"/>
              </a:lnSpc>
            </a:pPr>
            <a:r>
              <a:rPr lang="es-ES" sz="2400" dirty="0"/>
              <a:t>9º ¿Sabrías decir que elemento destaca en la bandera del pueblo gitano entre dos franjas, una de color azul y otra verde?</a:t>
            </a:r>
          </a:p>
          <a:p>
            <a:pPr>
              <a:lnSpc>
                <a:spcPct val="100000"/>
              </a:lnSpc>
            </a:pPr>
            <a:endParaRPr lang="es-ES" sz="2400" dirty="0"/>
          </a:p>
          <a:p>
            <a:pPr>
              <a:lnSpc>
                <a:spcPct val="100000"/>
              </a:lnSpc>
            </a:pPr>
            <a:endParaRPr lang="es-ES" sz="2400" dirty="0"/>
          </a:p>
          <a:p>
            <a:pPr>
              <a:lnSpc>
                <a:spcPct val="100000"/>
              </a:lnSpc>
            </a:pPr>
            <a:r>
              <a:rPr lang="es-ES" sz="2400" dirty="0"/>
              <a:t>10º ¿Cuál es la lengua internacional del pueblo gitano?</a:t>
            </a:r>
          </a:p>
          <a:p>
            <a:pPr>
              <a:lnSpc>
                <a:spcPct val="100000"/>
              </a:lnSpc>
            </a:pPr>
            <a:endParaRPr lang="es-ES" sz="2400" dirty="0"/>
          </a:p>
          <a:p>
            <a:pPr>
              <a:lnSpc>
                <a:spcPct val="100000"/>
              </a:lnSpc>
            </a:pPr>
            <a:endParaRPr lang="es-ES" sz="2400" dirty="0"/>
          </a:p>
          <a:p>
            <a:pPr>
              <a:lnSpc>
                <a:spcPct val="100000"/>
              </a:lnSpc>
            </a:pPr>
            <a:r>
              <a:rPr lang="es-ES" sz="2400" dirty="0"/>
              <a:t>11º ¿Podrías decir algunas palabras de uso cotidiano que tienen origen caló?</a:t>
            </a:r>
          </a:p>
          <a:p>
            <a:pPr>
              <a:lnSpc>
                <a:spcPct val="100000"/>
              </a:lnSpc>
            </a:pPr>
            <a:endParaRPr lang="es-ES" sz="2400" dirty="0"/>
          </a:p>
          <a:p>
            <a:pPr>
              <a:lnSpc>
                <a:spcPct val="100000"/>
              </a:lnSpc>
            </a:pPr>
            <a:endParaRPr lang="es-ES" sz="2400" dirty="0"/>
          </a:p>
          <a:p>
            <a:pPr>
              <a:lnSpc>
                <a:spcPct val="100000"/>
              </a:lnSpc>
            </a:pPr>
            <a:r>
              <a:rPr lang="es-ES" sz="2400" dirty="0"/>
              <a:t>12º ¿Sabes cuántos españoles son de etnia gitana?</a:t>
            </a:r>
          </a:p>
          <a:p>
            <a:pPr>
              <a:lnSpc>
                <a:spcPct val="100000"/>
              </a:lnSpc>
            </a:pPr>
            <a:endParaRPr lang="es-ES" sz="2400" dirty="0"/>
          </a:p>
          <a:p>
            <a:pPr>
              <a:lnSpc>
                <a:spcPct val="100000"/>
              </a:lnSpc>
            </a:pP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13964484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51ACE666-73FB-444C-BB53-9DC53D31B24E}"/>
              </a:ext>
            </a:extLst>
          </p:cNvPr>
          <p:cNvSpPr/>
          <p:nvPr/>
        </p:nvSpPr>
        <p:spPr>
          <a:xfrm>
            <a:off x="1722268" y="612845"/>
            <a:ext cx="7954391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s-ES" sz="2400" dirty="0"/>
              <a:t>1º ¿Sabes cuál es el territorio de origen de los gitanos?</a:t>
            </a:r>
          </a:p>
          <a:p>
            <a:pPr>
              <a:lnSpc>
                <a:spcPct val="100000"/>
              </a:lnSpc>
            </a:pPr>
            <a:r>
              <a:rPr lang="es-ES" sz="2400" dirty="0">
                <a:highlight>
                  <a:srgbClr val="00FF00"/>
                </a:highlight>
                <a:latin typeface="Calibri Light"/>
              </a:rPr>
              <a:t>✓ La India</a:t>
            </a:r>
          </a:p>
          <a:p>
            <a:pPr>
              <a:lnSpc>
                <a:spcPct val="100000"/>
              </a:lnSpc>
            </a:pPr>
            <a:endParaRPr lang="es-ES" sz="2400" dirty="0">
              <a:highlight>
                <a:srgbClr val="00FF00"/>
              </a:highlight>
            </a:endParaRPr>
          </a:p>
          <a:p>
            <a:pPr>
              <a:lnSpc>
                <a:spcPct val="100000"/>
              </a:lnSpc>
            </a:pPr>
            <a:r>
              <a:rPr lang="es-ES" sz="2400" dirty="0"/>
              <a:t>2º ¿Por qué lugar llegaron a la Península Ibérica los primeros gitanos?</a:t>
            </a:r>
          </a:p>
          <a:p>
            <a:pPr>
              <a:lnSpc>
                <a:spcPct val="100000"/>
              </a:lnSpc>
            </a:pPr>
            <a:r>
              <a:rPr lang="es-ES" sz="2400" dirty="0">
                <a:highlight>
                  <a:srgbClr val="00FF00"/>
                </a:highlight>
                <a:latin typeface="Calibri Light"/>
              </a:rPr>
              <a:t>✓ Aragón </a:t>
            </a:r>
          </a:p>
          <a:p>
            <a:pPr>
              <a:lnSpc>
                <a:spcPct val="100000"/>
              </a:lnSpc>
            </a:pPr>
            <a:endParaRPr lang="es-ES" sz="2400" dirty="0">
              <a:highlight>
                <a:srgbClr val="00FF00"/>
              </a:highlight>
            </a:endParaRPr>
          </a:p>
          <a:p>
            <a:pPr>
              <a:lnSpc>
                <a:spcPct val="100000"/>
              </a:lnSpc>
            </a:pPr>
            <a:r>
              <a:rPr lang="es-ES" sz="2400" dirty="0"/>
              <a:t>3º ¿Cómo se conoce el episodio de la historia de España, en el que se detuvieron a más de 10.000 personas gitanas?</a:t>
            </a:r>
          </a:p>
          <a:p>
            <a:pPr>
              <a:lnSpc>
                <a:spcPct val="100000"/>
              </a:lnSpc>
            </a:pPr>
            <a:r>
              <a:rPr lang="es-ES" sz="2400" dirty="0">
                <a:highlight>
                  <a:srgbClr val="00FF00"/>
                </a:highlight>
                <a:latin typeface="Calibri Light"/>
              </a:rPr>
              <a:t>✓ La Gran Redada</a:t>
            </a:r>
          </a:p>
          <a:p>
            <a:pPr>
              <a:lnSpc>
                <a:spcPct val="100000"/>
              </a:lnSpc>
            </a:pPr>
            <a:endParaRPr lang="es-ES" sz="2400" dirty="0">
              <a:highlight>
                <a:srgbClr val="00FF00"/>
              </a:highlight>
            </a:endParaRPr>
          </a:p>
          <a:p>
            <a:pPr>
              <a:lnSpc>
                <a:spcPct val="100000"/>
              </a:lnSpc>
            </a:pPr>
            <a:r>
              <a:rPr lang="es-ES" sz="2400" dirty="0"/>
              <a:t>4º ¿Sabes indicar con qué hecho histórico están relacionados los nombres de estas personas gitanas: Antón, Catalina, Macías y María de Egipto?</a:t>
            </a:r>
          </a:p>
          <a:p>
            <a:pPr>
              <a:lnSpc>
                <a:spcPct val="100000"/>
              </a:lnSpc>
            </a:pPr>
            <a:r>
              <a:rPr lang="es-ES" sz="2400" dirty="0">
                <a:highlight>
                  <a:srgbClr val="00FF00"/>
                </a:highlight>
                <a:latin typeface="Calibri Light"/>
              </a:rPr>
              <a:t>✓ La tercera expedición de Cristóbal Colón</a:t>
            </a:r>
          </a:p>
          <a:p>
            <a:pPr>
              <a:lnSpc>
                <a:spcPct val="100000"/>
              </a:lnSpc>
            </a:pPr>
            <a:endParaRPr lang="es-ES" dirty="0">
              <a:highlight>
                <a:srgbClr val="00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4272449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51ACE666-73FB-444C-BB53-9DC53D31B24E}"/>
              </a:ext>
            </a:extLst>
          </p:cNvPr>
          <p:cNvSpPr/>
          <p:nvPr/>
        </p:nvSpPr>
        <p:spPr>
          <a:xfrm>
            <a:off x="1722268" y="612845"/>
            <a:ext cx="7954391" cy="6647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s-ES" sz="2400" dirty="0"/>
              <a:t>5º Se conoce como </a:t>
            </a:r>
            <a:r>
              <a:rPr lang="es-ES" sz="2400" dirty="0" err="1"/>
              <a:t>Samudaripen</a:t>
            </a:r>
            <a:r>
              <a:rPr lang="es-ES" sz="2400" dirty="0"/>
              <a:t> o </a:t>
            </a:r>
            <a:r>
              <a:rPr lang="es-ES" sz="2400" dirty="0" err="1"/>
              <a:t>Porrajmos</a:t>
            </a:r>
            <a:r>
              <a:rPr lang="es-ES" sz="2400" dirty="0"/>
              <a:t>, al mayor genocidio de la etnia gitana durante la II Guerra Mundial, ¿cuántas personas gitanas fueron asesinadas?</a:t>
            </a:r>
          </a:p>
          <a:p>
            <a:pPr>
              <a:lnSpc>
                <a:spcPct val="100000"/>
              </a:lnSpc>
            </a:pPr>
            <a:r>
              <a:rPr lang="es-ES" sz="2400" dirty="0">
                <a:highlight>
                  <a:srgbClr val="00FF00"/>
                </a:highlight>
                <a:latin typeface="Calibri Light"/>
              </a:rPr>
              <a:t>✓ Más de medio millón de personas gitanas</a:t>
            </a:r>
          </a:p>
          <a:p>
            <a:pPr>
              <a:lnSpc>
                <a:spcPct val="100000"/>
              </a:lnSpc>
            </a:pPr>
            <a:endParaRPr lang="es-ES" sz="2400" dirty="0">
              <a:highlight>
                <a:srgbClr val="00FF00"/>
              </a:highlight>
            </a:endParaRPr>
          </a:p>
          <a:p>
            <a:pPr>
              <a:lnSpc>
                <a:spcPct val="100000"/>
              </a:lnSpc>
            </a:pPr>
            <a:r>
              <a:rPr lang="es-ES" sz="2400" dirty="0"/>
              <a:t>6º ¿Qué político gitano participó en la elaboración de la Constitución Española?</a:t>
            </a:r>
          </a:p>
          <a:p>
            <a:pPr>
              <a:lnSpc>
                <a:spcPct val="100000"/>
              </a:lnSpc>
            </a:pPr>
            <a:r>
              <a:rPr lang="es-ES" sz="2400" dirty="0">
                <a:highlight>
                  <a:srgbClr val="00FF00"/>
                </a:highlight>
                <a:latin typeface="Calibri Light"/>
              </a:rPr>
              <a:t>✓ Juan de Dios Ramírez-Heredia</a:t>
            </a:r>
          </a:p>
          <a:p>
            <a:pPr>
              <a:lnSpc>
                <a:spcPct val="100000"/>
              </a:lnSpc>
            </a:pPr>
            <a:endParaRPr lang="es-ES" sz="2400" dirty="0">
              <a:highlight>
                <a:srgbClr val="00FF00"/>
              </a:highlight>
              <a:latin typeface="Calibri Light"/>
            </a:endParaRPr>
          </a:p>
          <a:p>
            <a:pPr>
              <a:lnSpc>
                <a:spcPct val="100000"/>
              </a:lnSpc>
            </a:pPr>
            <a:r>
              <a:rPr lang="es-ES" sz="2400" dirty="0"/>
              <a:t>7º ¿Sabes el nombre de la vicepresidenta del Parlamento Europeo que es gitana?</a:t>
            </a:r>
          </a:p>
          <a:p>
            <a:pPr>
              <a:lnSpc>
                <a:spcPct val="100000"/>
              </a:lnSpc>
            </a:pPr>
            <a:r>
              <a:rPr lang="es-ES" sz="2400" dirty="0">
                <a:highlight>
                  <a:srgbClr val="00FF00"/>
                </a:highlight>
              </a:rPr>
              <a:t>✓ </a:t>
            </a:r>
            <a:r>
              <a:rPr lang="es-ES" sz="2400" dirty="0" err="1">
                <a:highlight>
                  <a:srgbClr val="00FF00"/>
                </a:highlight>
              </a:rPr>
              <a:t>Lívia</a:t>
            </a:r>
            <a:r>
              <a:rPr lang="es-ES" sz="2400" dirty="0">
                <a:highlight>
                  <a:srgbClr val="00FF00"/>
                </a:highlight>
              </a:rPr>
              <a:t> </a:t>
            </a:r>
            <a:r>
              <a:rPr lang="es-ES" sz="2400" dirty="0" err="1">
                <a:highlight>
                  <a:srgbClr val="00FF00"/>
                </a:highlight>
              </a:rPr>
              <a:t>Járóka</a:t>
            </a:r>
            <a:endParaRPr lang="es-ES" sz="2400" dirty="0">
              <a:highlight>
                <a:srgbClr val="00FF00"/>
              </a:highlight>
            </a:endParaRPr>
          </a:p>
          <a:p>
            <a:pPr>
              <a:lnSpc>
                <a:spcPct val="100000"/>
              </a:lnSpc>
            </a:pPr>
            <a:endParaRPr lang="es-ES" sz="2400" dirty="0">
              <a:highlight>
                <a:srgbClr val="00FF00"/>
              </a:highlight>
            </a:endParaRPr>
          </a:p>
          <a:p>
            <a:pPr>
              <a:lnSpc>
                <a:spcPct val="100000"/>
              </a:lnSpc>
            </a:pPr>
            <a:r>
              <a:rPr lang="es-ES" sz="2400" dirty="0"/>
              <a:t>8º ¿Quién fue </a:t>
            </a:r>
            <a:r>
              <a:rPr lang="es-ES" sz="2400" dirty="0" err="1"/>
              <a:t>Rukeli</a:t>
            </a:r>
            <a:r>
              <a:rPr lang="es-ES" sz="2400" dirty="0"/>
              <a:t>?</a:t>
            </a:r>
          </a:p>
          <a:p>
            <a:pPr>
              <a:lnSpc>
                <a:spcPct val="100000"/>
              </a:lnSpc>
            </a:pPr>
            <a:r>
              <a:rPr lang="es-ES" sz="2400" dirty="0">
                <a:highlight>
                  <a:srgbClr val="00FF00"/>
                </a:highlight>
              </a:rPr>
              <a:t>✓ Campeón gitano de boxeo despojado de su título en la Alemania nazi</a:t>
            </a:r>
          </a:p>
          <a:p>
            <a:pPr>
              <a:lnSpc>
                <a:spcPct val="100000"/>
              </a:lnSpc>
            </a:pPr>
            <a:endParaRPr lang="es-ES" sz="2400" dirty="0">
              <a:highlight>
                <a:srgbClr val="00FF00"/>
              </a:highlight>
              <a:latin typeface="Calibri Light"/>
            </a:endParaRPr>
          </a:p>
          <a:p>
            <a:pPr>
              <a:lnSpc>
                <a:spcPct val="100000"/>
              </a:lnSpc>
            </a:pPr>
            <a:endParaRPr lang="es-ES" dirty="0">
              <a:highlight>
                <a:srgbClr val="00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4086898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DDC8A5A2-9088-4E2F-B4BE-255D61BE7D0D}"/>
              </a:ext>
            </a:extLst>
          </p:cNvPr>
          <p:cNvSpPr/>
          <p:nvPr/>
        </p:nvSpPr>
        <p:spPr>
          <a:xfrm>
            <a:off x="1686757" y="751344"/>
            <a:ext cx="8851037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s-ES" sz="2400" dirty="0"/>
              <a:t>9º ¿Sabrías decir que elemento destaca en la bandera del pueblo gitano entre dos franjas, una de color azul y otra verde?</a:t>
            </a:r>
          </a:p>
          <a:p>
            <a:pPr>
              <a:lnSpc>
                <a:spcPct val="100000"/>
              </a:lnSpc>
            </a:pPr>
            <a:r>
              <a:rPr lang="es-ES" sz="2400" dirty="0">
                <a:highlight>
                  <a:srgbClr val="00FF00"/>
                </a:highlight>
              </a:rPr>
              <a:t>✓ Una rueda de carro</a:t>
            </a:r>
          </a:p>
          <a:p>
            <a:pPr>
              <a:lnSpc>
                <a:spcPct val="100000"/>
              </a:lnSpc>
            </a:pPr>
            <a:endParaRPr lang="es-ES" sz="2400" dirty="0"/>
          </a:p>
          <a:p>
            <a:pPr>
              <a:lnSpc>
                <a:spcPct val="100000"/>
              </a:lnSpc>
            </a:pPr>
            <a:r>
              <a:rPr lang="es-ES" sz="2400" dirty="0"/>
              <a:t>10º ¿Cuál es la lengua internacional del pueblo gitano?</a:t>
            </a:r>
          </a:p>
          <a:p>
            <a:pPr>
              <a:lnSpc>
                <a:spcPct val="100000"/>
              </a:lnSpc>
            </a:pPr>
            <a:r>
              <a:rPr lang="es-ES" sz="2400" dirty="0">
                <a:highlight>
                  <a:srgbClr val="00FF00"/>
                </a:highlight>
              </a:rPr>
              <a:t>✓ La lengua romaní</a:t>
            </a:r>
          </a:p>
          <a:p>
            <a:pPr>
              <a:lnSpc>
                <a:spcPct val="100000"/>
              </a:lnSpc>
            </a:pPr>
            <a:endParaRPr lang="es-ES" sz="2400" dirty="0">
              <a:highlight>
                <a:srgbClr val="00FF00"/>
              </a:highlight>
            </a:endParaRPr>
          </a:p>
          <a:p>
            <a:pPr>
              <a:lnSpc>
                <a:spcPct val="100000"/>
              </a:lnSpc>
            </a:pPr>
            <a:r>
              <a:rPr lang="es-ES" sz="2400" dirty="0"/>
              <a:t>11º ¿Cuál de estas palabras tiene origen gitano?</a:t>
            </a:r>
          </a:p>
          <a:p>
            <a:pPr>
              <a:lnSpc>
                <a:spcPct val="100000"/>
              </a:lnSpc>
            </a:pPr>
            <a:r>
              <a:rPr lang="es-ES" sz="2400" dirty="0">
                <a:highlight>
                  <a:srgbClr val="00FF00"/>
                </a:highlight>
              </a:rPr>
              <a:t>✓ Bulo, Chaval, Churumbel, Gili, Fetén…</a:t>
            </a:r>
          </a:p>
          <a:p>
            <a:pPr>
              <a:lnSpc>
                <a:spcPct val="100000"/>
              </a:lnSpc>
            </a:pPr>
            <a:endParaRPr lang="es-ES" sz="2400" dirty="0"/>
          </a:p>
          <a:p>
            <a:pPr>
              <a:lnSpc>
                <a:spcPct val="100000"/>
              </a:lnSpc>
            </a:pPr>
            <a:r>
              <a:rPr lang="es-ES" sz="2400" dirty="0"/>
              <a:t>12º ¿Sabes cuántos españoles son de etnia gitana?</a:t>
            </a:r>
          </a:p>
          <a:p>
            <a:pPr>
              <a:lnSpc>
                <a:spcPct val="100000"/>
              </a:lnSpc>
            </a:pPr>
            <a:r>
              <a:rPr lang="es-ES" sz="2400" dirty="0">
                <a:highlight>
                  <a:srgbClr val="00FF00"/>
                </a:highlight>
              </a:rPr>
              <a:t>✓ Entre 700.000 y 1 millón </a:t>
            </a:r>
          </a:p>
          <a:p>
            <a:pPr>
              <a:lnSpc>
                <a:spcPct val="100000"/>
              </a:lnSpc>
            </a:pP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28506477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CustomShape 1"/>
          <p:cNvSpPr/>
          <p:nvPr/>
        </p:nvSpPr>
        <p:spPr>
          <a:xfrm>
            <a:off x="599040" y="549360"/>
            <a:ext cx="10972440" cy="704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s-ES" sz="6000" b="1" strike="noStrike">
                <a:solidFill>
                  <a:srgbClr val="FF6600"/>
                </a:solidFill>
                <a:latin typeface="Calibri Light"/>
              </a:rPr>
              <a:t>LA FSG EN EDUCACIÓN</a:t>
            </a:r>
            <a:endParaRPr/>
          </a:p>
        </p:txBody>
      </p:sp>
      <p:pic>
        <p:nvPicPr>
          <p:cNvPr id="679" name="Marcador de contenido 3"/>
          <p:cNvPicPr/>
          <p:nvPr/>
        </p:nvPicPr>
        <p:blipFill>
          <a:blip r:embed="rId2"/>
          <a:stretch/>
        </p:blipFill>
        <p:spPr>
          <a:xfrm>
            <a:off x="592560" y="1573200"/>
            <a:ext cx="11014920" cy="45828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CustomShape 1"/>
          <p:cNvSpPr/>
          <p:nvPr/>
        </p:nvSpPr>
        <p:spPr>
          <a:xfrm>
            <a:off x="295560" y="53280"/>
            <a:ext cx="10514160" cy="1324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90000"/>
              </a:lnSpc>
            </a:pPr>
            <a:endParaRPr/>
          </a:p>
          <a:p>
            <a:pPr algn="ctr">
              <a:lnSpc>
                <a:spcPct val="90000"/>
              </a:lnSpc>
            </a:pPr>
            <a:r>
              <a:rPr lang="es-ES" sz="4000" b="1" u="sng" strike="noStrike">
                <a:solidFill>
                  <a:srgbClr val="000000"/>
                </a:solidFill>
                <a:latin typeface="Calibri Light"/>
                <a:ea typeface="DejaVu Sans"/>
              </a:rPr>
              <a:t>Principales PROGRAMAS DE EDUCACIÓN</a:t>
            </a:r>
            <a:endParaRPr/>
          </a:p>
          <a:p>
            <a:pPr algn="ctr">
              <a:lnSpc>
                <a:spcPct val="90000"/>
              </a:lnSpc>
            </a:pPr>
            <a:endParaRPr/>
          </a:p>
          <a:p>
            <a:pPr algn="ctr">
              <a:lnSpc>
                <a:spcPct val="90000"/>
              </a:lnSpc>
            </a:pPr>
            <a:endParaRPr/>
          </a:p>
        </p:txBody>
      </p:sp>
      <p:sp>
        <p:nvSpPr>
          <p:cNvPr id="681" name="CustomShape 2"/>
          <p:cNvSpPr/>
          <p:nvPr/>
        </p:nvSpPr>
        <p:spPr>
          <a:xfrm>
            <a:off x="660240" y="1378440"/>
            <a:ext cx="4485240" cy="365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s-ES" b="1" strike="noStrike">
                <a:solidFill>
                  <a:srgbClr val="000000"/>
                </a:solidFill>
                <a:latin typeface="Calibri"/>
                <a:ea typeface="DejaVu Sans"/>
              </a:rPr>
              <a:t> </a:t>
            </a:r>
            <a:endParaRPr/>
          </a:p>
        </p:txBody>
      </p:sp>
      <p:pic>
        <p:nvPicPr>
          <p:cNvPr id="682" name="Picture 10"/>
          <p:cNvPicPr/>
          <p:nvPr/>
        </p:nvPicPr>
        <p:blipFill>
          <a:blip r:embed="rId2"/>
          <a:stretch/>
        </p:blipFill>
        <p:spPr>
          <a:xfrm>
            <a:off x="-1080" y="55440"/>
            <a:ext cx="347400" cy="6803280"/>
          </a:xfrm>
          <a:prstGeom prst="rect">
            <a:avLst/>
          </a:prstGeom>
          <a:ln>
            <a:noFill/>
          </a:ln>
        </p:spPr>
      </p:pic>
      <p:sp>
        <p:nvSpPr>
          <p:cNvPr id="683" name="CustomShape 3"/>
          <p:cNvSpPr/>
          <p:nvPr/>
        </p:nvSpPr>
        <p:spPr>
          <a:xfrm>
            <a:off x="842040" y="894240"/>
            <a:ext cx="10508040" cy="5420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r>
              <a:rPr lang="es-ES" sz="4800" strike="noStrike">
                <a:solidFill>
                  <a:srgbClr val="000000"/>
                </a:solidFill>
                <a:latin typeface="Calibri"/>
                <a:ea typeface="DejaVu Sans"/>
              </a:rPr>
              <a:t>PROMOCIONA - T (antes PrePromociona)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r>
              <a:rPr lang="es-ES" sz="8000" b="1" u="sng" strike="noStrike">
                <a:solidFill>
                  <a:srgbClr val="FF6600"/>
                </a:solidFill>
                <a:latin typeface="Calibri"/>
                <a:ea typeface="DejaVu Sans"/>
              </a:rPr>
              <a:t>PROMOCIONA 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r>
              <a:rPr lang="es-ES" sz="4800" strike="noStrike">
                <a:solidFill>
                  <a:srgbClr val="000000"/>
                </a:solidFill>
                <a:latin typeface="Calibri"/>
                <a:ea typeface="DejaVu Sans"/>
              </a:rPr>
              <a:t>PROMOCIONA + (antes PostPromociona)</a:t>
            </a:r>
            <a:endParaRPr/>
          </a:p>
        </p:txBody>
      </p:sp>
    </p:spTree>
  </p:cSld>
  <p:clrMapOvr>
    <a:masterClrMapping/>
  </p:clrMapOvr>
  <p:transition>
    <p:wipe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4" name="Imagen 1"/>
          <p:cNvPicPr/>
          <p:nvPr/>
        </p:nvPicPr>
        <p:blipFill>
          <a:blip r:embed="rId2"/>
          <a:srcRect b="68105"/>
          <a:stretch/>
        </p:blipFill>
        <p:spPr>
          <a:xfrm>
            <a:off x="588600" y="1335240"/>
            <a:ext cx="9353520" cy="1624680"/>
          </a:xfrm>
          <a:prstGeom prst="rect">
            <a:avLst/>
          </a:prstGeom>
          <a:ln>
            <a:noFill/>
          </a:ln>
        </p:spPr>
      </p:pic>
      <p:pic>
        <p:nvPicPr>
          <p:cNvPr id="685" name="Imagen 2"/>
          <p:cNvPicPr/>
          <p:nvPr/>
        </p:nvPicPr>
        <p:blipFill>
          <a:blip r:embed="rId2"/>
          <a:srcRect t="45532" b="43051"/>
          <a:stretch/>
        </p:blipFill>
        <p:spPr>
          <a:xfrm>
            <a:off x="589320" y="3036600"/>
            <a:ext cx="9410400" cy="549360"/>
          </a:xfrm>
          <a:prstGeom prst="rect">
            <a:avLst/>
          </a:prstGeom>
          <a:ln>
            <a:noFill/>
          </a:ln>
        </p:spPr>
      </p:pic>
      <p:pic>
        <p:nvPicPr>
          <p:cNvPr id="686" name="Imagen 3"/>
          <p:cNvPicPr/>
          <p:nvPr/>
        </p:nvPicPr>
        <p:blipFill>
          <a:blip r:embed="rId2"/>
          <a:srcRect t="60967"/>
          <a:stretch/>
        </p:blipFill>
        <p:spPr>
          <a:xfrm>
            <a:off x="589320" y="3657240"/>
            <a:ext cx="9224280" cy="1954080"/>
          </a:xfrm>
          <a:prstGeom prst="rect">
            <a:avLst/>
          </a:prstGeom>
          <a:ln>
            <a:noFill/>
          </a:ln>
        </p:spPr>
      </p:pic>
      <p:sp>
        <p:nvSpPr>
          <p:cNvPr id="687" name="CustomShape 1"/>
          <p:cNvSpPr/>
          <p:nvPr/>
        </p:nvSpPr>
        <p:spPr>
          <a:xfrm>
            <a:off x="2318760" y="1285920"/>
            <a:ext cx="2480400" cy="5294880"/>
          </a:xfrm>
          <a:prstGeom prst="rect">
            <a:avLst/>
          </a:prstGeom>
          <a:noFill/>
          <a:ln w="2844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8" name="CustomShape 2"/>
          <p:cNvSpPr/>
          <p:nvPr/>
        </p:nvSpPr>
        <p:spPr>
          <a:xfrm>
            <a:off x="704880" y="199440"/>
            <a:ext cx="8826480" cy="74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90000"/>
              </a:lnSpc>
            </a:pPr>
            <a:r>
              <a:rPr lang="es-ES" sz="4400" u="sng" strike="noStrike">
                <a:solidFill>
                  <a:srgbClr val="000000"/>
                </a:solidFill>
                <a:latin typeface="Calibri Light"/>
                <a:ea typeface="DejaVu Sans"/>
              </a:rPr>
              <a:t>Programas de Educación en la FSG</a:t>
            </a:r>
            <a:endParaRPr/>
          </a:p>
        </p:txBody>
      </p:sp>
      <p:sp>
        <p:nvSpPr>
          <p:cNvPr id="689" name="CustomShape 3"/>
          <p:cNvSpPr/>
          <p:nvPr/>
        </p:nvSpPr>
        <p:spPr>
          <a:xfrm>
            <a:off x="10246680" y="1466640"/>
            <a:ext cx="1419480" cy="2798640"/>
          </a:xfrm>
          <a:prstGeom prst="rect">
            <a:avLst/>
          </a:prstGeom>
          <a:noFill/>
          <a:ln>
            <a:solidFill>
              <a:srgbClr val="4472C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ES" sz="1600" b="1" strike="noStrike">
                <a:solidFill>
                  <a:srgbClr val="000000"/>
                </a:solidFill>
                <a:latin typeface="Calibri"/>
                <a:ea typeface="DejaVu Sans"/>
              </a:rPr>
              <a:t>Becas: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es-ES" sz="1600" b="1" strike="noStrike">
                <a:solidFill>
                  <a:srgbClr val="000000"/>
                </a:solidFill>
                <a:latin typeface="Calibri"/>
                <a:ea typeface="DejaVu Sans"/>
              </a:rPr>
              <a:t>- Luis Saéz </a:t>
            </a:r>
            <a:endParaRPr/>
          </a:p>
          <a:p>
            <a:pPr>
              <a:lnSpc>
                <a:spcPct val="100000"/>
              </a:lnSpc>
            </a:pPr>
            <a:r>
              <a:rPr lang="es-ES" sz="1200" b="1" strike="noStrike">
                <a:solidFill>
                  <a:srgbClr val="000000"/>
                </a:solidFill>
                <a:latin typeface="Calibri"/>
                <a:ea typeface="DejaVu Sans"/>
              </a:rPr>
              <a:t>(para estudiantes gitanas en postgrado)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es-ES" sz="1600" b="1" strike="noStrike">
                <a:solidFill>
                  <a:srgbClr val="000000"/>
                </a:solidFill>
                <a:latin typeface="Calibri"/>
                <a:ea typeface="DejaVu Sans"/>
              </a:rPr>
              <a:t>- Nous Cims </a:t>
            </a:r>
            <a:r>
              <a:rPr lang="es-ES" sz="1200" b="1" strike="noStrike">
                <a:solidFill>
                  <a:srgbClr val="000000"/>
                </a:solidFill>
                <a:latin typeface="Calibri"/>
                <a:ea typeface="DejaVu Sans"/>
              </a:rPr>
              <a:t>(para estudiantes en apoyo a estudios postobligatorios)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pic>
        <p:nvPicPr>
          <p:cNvPr id="690" name="Picture 10"/>
          <p:cNvPicPr/>
          <p:nvPr/>
        </p:nvPicPr>
        <p:blipFill>
          <a:blip r:embed="rId3"/>
          <a:stretch/>
        </p:blipFill>
        <p:spPr>
          <a:xfrm>
            <a:off x="-1080" y="55440"/>
            <a:ext cx="347400" cy="6803280"/>
          </a:xfrm>
          <a:prstGeom prst="rect">
            <a:avLst/>
          </a:prstGeom>
          <a:ln>
            <a:noFill/>
          </a:ln>
        </p:spPr>
      </p:pic>
      <p:sp>
        <p:nvSpPr>
          <p:cNvPr id="691" name="CustomShape 4"/>
          <p:cNvSpPr/>
          <p:nvPr/>
        </p:nvSpPr>
        <p:spPr>
          <a:xfrm>
            <a:off x="7370640" y="1285200"/>
            <a:ext cx="2480400" cy="5294880"/>
          </a:xfrm>
          <a:prstGeom prst="rect">
            <a:avLst/>
          </a:prstGeom>
          <a:noFill/>
          <a:ln w="2844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6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6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6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6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6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6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6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6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7" dur="500" fill="hold"/>
                                        <p:tgtEl>
                                          <p:spTgt spid="6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8" dur="500" fill="hold"/>
                                        <p:tgtEl>
                                          <p:spTgt spid="6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3" dur="500" fill="hold"/>
                                        <p:tgtEl>
                                          <p:spTgt spid="6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4" dur="500" fill="hold"/>
                                        <p:tgtEl>
                                          <p:spTgt spid="6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2" name="Imagen 691">
            <a:hlinkClick r:id="rId2"/>
          </p:cNvPr>
          <p:cNvPicPr/>
          <p:nvPr/>
        </p:nvPicPr>
        <p:blipFill>
          <a:blip r:embed="rId3"/>
          <a:stretch/>
        </p:blipFill>
        <p:spPr>
          <a:xfrm>
            <a:off x="1559395" y="547173"/>
            <a:ext cx="8578904" cy="4921472"/>
          </a:xfrm>
          <a:prstGeom prst="rect">
            <a:avLst/>
          </a:prstGeom>
          <a:ln>
            <a:noFill/>
          </a:ln>
        </p:spPr>
      </p:pic>
      <p:sp>
        <p:nvSpPr>
          <p:cNvPr id="693" name="CustomShape 1"/>
          <p:cNvSpPr/>
          <p:nvPr/>
        </p:nvSpPr>
        <p:spPr>
          <a:xfrm>
            <a:off x="1080000" y="6216480"/>
            <a:ext cx="10151280" cy="60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endParaRPr dirty="0"/>
          </a:p>
          <a:p>
            <a:pPr algn="ctr">
              <a:lnSpc>
                <a:spcPct val="100000"/>
              </a:lnSpc>
            </a:pPr>
            <a:endParaRPr dirty="0"/>
          </a:p>
          <a:p>
            <a:pPr algn="ctr">
              <a:lnSpc>
                <a:spcPct val="100000"/>
              </a:lnSpc>
            </a:pPr>
            <a:endParaRPr dirty="0"/>
          </a:p>
          <a:p>
            <a:pPr algn="ctr">
              <a:lnSpc>
                <a:spcPct val="100000"/>
              </a:lnSpc>
            </a:pPr>
            <a:endParaRPr dirty="0"/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0DF63BEF-F088-41D9-B208-8F83632436D8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803632" y="1551964"/>
            <a:ext cx="9624969" cy="3615654"/>
          </a:xfrm>
        </p:spPr>
        <p:txBody>
          <a:bodyPr/>
          <a:lstStyle/>
          <a:p>
            <a:pPr marL="0" indent="0" algn="l">
              <a:buNone/>
            </a:pPr>
            <a:r>
              <a:rPr lang="es-ES" i="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Segoe UI" panose="020B0502040204020203" pitchFamily="34" charset="0"/>
              </a:rPr>
              <a:t>  Información sobre la organización y sus servicios.</a:t>
            </a:r>
          </a:p>
          <a:p>
            <a:pPr marL="0" indent="0" algn="l">
              <a:buNone/>
            </a:pPr>
            <a:endParaRPr lang="es-ES" dirty="0">
              <a:solidFill>
                <a:schemeClr val="tx2">
                  <a:lumMod val="60000"/>
                  <a:lumOff val="40000"/>
                </a:schemeClr>
              </a:solidFill>
              <a:latin typeface="Segoe UI" panose="020B0502040204020203" pitchFamily="34" charset="0"/>
            </a:endParaRPr>
          </a:p>
          <a:p>
            <a:pPr marL="0" indent="0">
              <a:buNone/>
            </a:pPr>
            <a:r>
              <a:rPr lang="es-ES" dirty="0">
                <a:solidFill>
                  <a:schemeClr val="tx2">
                    <a:lumMod val="60000"/>
                    <a:lumOff val="40000"/>
                  </a:schemeClr>
                </a:solidFill>
                <a:latin typeface="Segoe UI" panose="020B0502040204020203" pitchFamily="34" charset="0"/>
              </a:rPr>
              <a:t> Sensibilización sobre las necesidades del alumnado con el</a:t>
            </a:r>
          </a:p>
          <a:p>
            <a:pPr marL="0" indent="0">
              <a:buNone/>
            </a:pPr>
            <a:r>
              <a:rPr lang="es-ES" dirty="0">
                <a:solidFill>
                  <a:schemeClr val="tx2">
                    <a:lumMod val="60000"/>
                    <a:lumOff val="40000"/>
                  </a:schemeClr>
                </a:solidFill>
                <a:latin typeface="Segoe UI" panose="020B0502040204020203" pitchFamily="34" charset="0"/>
              </a:rPr>
              <a:t>  que trabaja la FSG.</a:t>
            </a:r>
            <a:endParaRPr lang="es-ES" i="0" dirty="0">
              <a:solidFill>
                <a:schemeClr val="tx2">
                  <a:lumMod val="60000"/>
                  <a:lumOff val="40000"/>
                </a:schemeClr>
              </a:solidFill>
              <a:effectLst/>
              <a:latin typeface="Segoe UI" panose="020B0502040204020203" pitchFamily="34" charset="0"/>
            </a:endParaRPr>
          </a:p>
          <a:p>
            <a:pPr marL="0" indent="0" algn="l">
              <a:buNone/>
            </a:pPr>
            <a:endParaRPr lang="es-ES" i="0" dirty="0">
              <a:solidFill>
                <a:schemeClr val="tx2">
                  <a:lumMod val="60000"/>
                  <a:lumOff val="40000"/>
                </a:schemeClr>
              </a:solidFill>
              <a:effectLst/>
              <a:latin typeface="Segoe UI" panose="020B0502040204020203" pitchFamily="34" charset="0"/>
            </a:endParaRPr>
          </a:p>
          <a:p>
            <a:pPr marL="0" indent="0" algn="l">
              <a:buNone/>
            </a:pPr>
            <a:r>
              <a:rPr lang="es-ES" i="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Segoe UI" panose="020B0502040204020203" pitchFamily="34" charset="0"/>
              </a:rPr>
              <a:t>  Propuesta de estrategias de centro y aula para prevenir el</a:t>
            </a:r>
          </a:p>
          <a:p>
            <a:pPr marL="0" indent="0" algn="l">
              <a:buNone/>
            </a:pPr>
            <a:r>
              <a:rPr lang="es-ES" dirty="0">
                <a:solidFill>
                  <a:schemeClr val="tx2">
                    <a:lumMod val="60000"/>
                    <a:lumOff val="40000"/>
                  </a:schemeClr>
                </a:solidFill>
                <a:latin typeface="Segoe UI" panose="020B0502040204020203" pitchFamily="34" charset="0"/>
              </a:rPr>
              <a:t> </a:t>
            </a:r>
            <a:r>
              <a:rPr lang="es-ES" i="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Segoe UI" panose="020B0502040204020203" pitchFamily="34" charset="0"/>
              </a:rPr>
              <a:t> absentismo y el abandono escolar.</a:t>
            </a:r>
          </a:p>
          <a:p>
            <a:endParaRPr lang="es-ES" dirty="0"/>
          </a:p>
        </p:txBody>
      </p:sp>
      <p:pic>
        <p:nvPicPr>
          <p:cNvPr id="6" name="Gráfico 5" descr="Transferencia con relleno sólido">
            <a:extLst>
              <a:ext uri="{FF2B5EF4-FFF2-40B4-BE49-F238E27FC236}">
                <a16:creationId xmlns:a16="http://schemas.microsoft.com/office/drawing/2014/main" id="{9E566096-5EF2-4CF3-A86A-D3F28613EA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9232" y="1366816"/>
            <a:ext cx="914400" cy="914400"/>
          </a:xfrm>
          <a:prstGeom prst="rect">
            <a:avLst/>
          </a:prstGeom>
        </p:spPr>
      </p:pic>
      <p:pic>
        <p:nvPicPr>
          <p:cNvPr id="8" name="Gráfico 7" descr="Contorno de cara riendo con relleno sólido">
            <a:extLst>
              <a:ext uri="{FF2B5EF4-FFF2-40B4-BE49-F238E27FC236}">
                <a16:creationId xmlns:a16="http://schemas.microsoft.com/office/drawing/2014/main" id="{DE9176D0-CF2B-49FB-82F3-FC853BA709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8518" y="2636668"/>
            <a:ext cx="914400" cy="914400"/>
          </a:xfrm>
          <a:prstGeom prst="rect">
            <a:avLst/>
          </a:prstGeom>
        </p:spPr>
      </p:pic>
      <p:pic>
        <p:nvPicPr>
          <p:cNvPr id="16" name="Gráfico 15" descr="Bombilla y equipo con relleno sólido">
            <a:extLst>
              <a:ext uri="{FF2B5EF4-FFF2-40B4-BE49-F238E27FC236}">
                <a16:creationId xmlns:a16="http://schemas.microsoft.com/office/drawing/2014/main" id="{EA0FB664-53A5-4893-8DE3-BA583ED66D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8518" y="406390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3037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4" name="Picture 8"/>
          <p:cNvPicPr/>
          <p:nvPr/>
        </p:nvPicPr>
        <p:blipFill>
          <a:blip r:embed="rId2"/>
          <a:stretch/>
        </p:blipFill>
        <p:spPr>
          <a:xfrm>
            <a:off x="2959200" y="208080"/>
            <a:ext cx="6839280" cy="3022920"/>
          </a:xfrm>
          <a:prstGeom prst="rect">
            <a:avLst/>
          </a:prstGeom>
          <a:ln w="12600">
            <a:noFill/>
          </a:ln>
        </p:spPr>
      </p:pic>
      <p:pic>
        <p:nvPicPr>
          <p:cNvPr id="695" name="Picture 273"/>
          <p:cNvPicPr/>
          <p:nvPr/>
        </p:nvPicPr>
        <p:blipFill>
          <a:blip r:embed="rId3"/>
          <a:stretch/>
        </p:blipFill>
        <p:spPr>
          <a:xfrm>
            <a:off x="511920" y="152640"/>
            <a:ext cx="2061000" cy="790560"/>
          </a:xfrm>
          <a:prstGeom prst="rect">
            <a:avLst/>
          </a:prstGeom>
          <a:ln w="9360">
            <a:noFill/>
          </a:ln>
        </p:spPr>
      </p:pic>
      <p:pic>
        <p:nvPicPr>
          <p:cNvPr id="696" name="5 Imagen"/>
          <p:cNvPicPr/>
          <p:nvPr/>
        </p:nvPicPr>
        <p:blipFill>
          <a:blip r:embed="rId4"/>
          <a:stretch/>
        </p:blipFill>
        <p:spPr>
          <a:xfrm>
            <a:off x="2135520" y="6212160"/>
            <a:ext cx="1798920" cy="528480"/>
          </a:xfrm>
          <a:prstGeom prst="rect">
            <a:avLst/>
          </a:prstGeom>
          <a:ln w="9360">
            <a:noFill/>
          </a:ln>
        </p:spPr>
      </p:pic>
      <p:pic>
        <p:nvPicPr>
          <p:cNvPr id="697" name="6 Imagen"/>
          <p:cNvPicPr/>
          <p:nvPr/>
        </p:nvPicPr>
        <p:blipFill>
          <a:blip r:embed="rId5"/>
          <a:stretch/>
        </p:blipFill>
        <p:spPr>
          <a:xfrm>
            <a:off x="4079880" y="6210360"/>
            <a:ext cx="1455840" cy="646200"/>
          </a:xfrm>
          <a:prstGeom prst="rect">
            <a:avLst/>
          </a:prstGeom>
          <a:ln w="9360">
            <a:noFill/>
          </a:ln>
        </p:spPr>
      </p:pic>
      <p:pic>
        <p:nvPicPr>
          <p:cNvPr id="698" name="7 Imagen"/>
          <p:cNvPicPr/>
          <p:nvPr/>
        </p:nvPicPr>
        <p:blipFill>
          <a:blip r:embed="rId6"/>
          <a:stretch/>
        </p:blipFill>
        <p:spPr>
          <a:xfrm>
            <a:off x="8328240" y="6237360"/>
            <a:ext cx="1827360" cy="503280"/>
          </a:xfrm>
          <a:prstGeom prst="rect">
            <a:avLst/>
          </a:prstGeom>
          <a:ln w="9360">
            <a:noFill/>
          </a:ln>
        </p:spPr>
      </p:pic>
      <p:pic>
        <p:nvPicPr>
          <p:cNvPr id="699" name="9 Imagen"/>
          <p:cNvPicPr/>
          <p:nvPr/>
        </p:nvPicPr>
        <p:blipFill>
          <a:blip r:embed="rId7"/>
          <a:stretch/>
        </p:blipFill>
        <p:spPr>
          <a:xfrm>
            <a:off x="5807880" y="6165360"/>
            <a:ext cx="2194560" cy="573840"/>
          </a:xfrm>
          <a:prstGeom prst="rect">
            <a:avLst/>
          </a:prstGeom>
          <a:ln w="9360">
            <a:noFill/>
          </a:ln>
        </p:spPr>
      </p:pic>
      <p:pic>
        <p:nvPicPr>
          <p:cNvPr id="700" name="Imagen 1"/>
          <p:cNvPicPr/>
          <p:nvPr/>
        </p:nvPicPr>
        <p:blipFill>
          <a:blip r:embed="rId8"/>
          <a:stretch/>
        </p:blipFill>
        <p:spPr>
          <a:xfrm>
            <a:off x="9982329" y="369900"/>
            <a:ext cx="1870200" cy="2699280"/>
          </a:xfrm>
          <a:prstGeom prst="rect">
            <a:avLst/>
          </a:prstGeom>
          <a:ln>
            <a:noFill/>
          </a:ln>
        </p:spPr>
      </p:pic>
      <p:pic>
        <p:nvPicPr>
          <p:cNvPr id="701" name="Picture 10"/>
          <p:cNvPicPr/>
          <p:nvPr/>
        </p:nvPicPr>
        <p:blipFill>
          <a:blip r:embed="rId9"/>
          <a:stretch/>
        </p:blipFill>
        <p:spPr>
          <a:xfrm>
            <a:off x="-1080" y="55440"/>
            <a:ext cx="347400" cy="6803280"/>
          </a:xfrm>
          <a:prstGeom prst="rect">
            <a:avLst/>
          </a:prstGeom>
          <a:ln>
            <a:noFill/>
          </a:ln>
        </p:spPr>
      </p:pic>
      <p:sp>
        <p:nvSpPr>
          <p:cNvPr id="702" name="CustomShape 1"/>
          <p:cNvSpPr/>
          <p:nvPr/>
        </p:nvSpPr>
        <p:spPr>
          <a:xfrm>
            <a:off x="1406880" y="3865320"/>
            <a:ext cx="9785520" cy="1654200"/>
          </a:xfrm>
          <a:prstGeom prst="rect">
            <a:avLst/>
          </a:prstGeom>
          <a:solidFill>
            <a:srgbClr val="F9D8A3"/>
          </a:solidFill>
          <a:ln>
            <a:solidFill>
              <a:srgbClr val="F19D19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ES" sz="2400" b="1" i="1" strike="noStrike">
                <a:solidFill>
                  <a:srgbClr val="262626"/>
                </a:solidFill>
                <a:latin typeface="Calibri Light"/>
                <a:ea typeface="DejaVu Sans"/>
              </a:rPr>
              <a:t>PROMOCIONA</a:t>
            </a:r>
            <a:r>
              <a:rPr lang="es-ES" sz="2400" b="1" strike="noStrike">
                <a:solidFill>
                  <a:srgbClr val="262626"/>
                </a:solidFill>
                <a:latin typeface="Calibri Light"/>
                <a:ea typeface="DejaVu Sans"/>
              </a:rPr>
              <a:t> es un programa de apoyo y orientación educativa para jóvenes gitanos y sus familias, que persigue el éxito académico del alumnado gitano y su continuidad en estudios post-obligatorios</a:t>
            </a:r>
            <a:endParaRPr/>
          </a:p>
        </p:txBody>
      </p:sp>
      <p:sp>
        <p:nvSpPr>
          <p:cNvPr id="2" name="Pergamino: horizontal 1">
            <a:extLst>
              <a:ext uri="{FF2B5EF4-FFF2-40B4-BE49-F238E27FC236}">
                <a16:creationId xmlns:a16="http://schemas.microsoft.com/office/drawing/2014/main" id="{E782EB18-204E-4485-8869-CF9E7AC71D76}"/>
              </a:ext>
            </a:extLst>
          </p:cNvPr>
          <p:cNvSpPr/>
          <p:nvPr/>
        </p:nvSpPr>
        <p:spPr>
          <a:xfrm rot="20994251">
            <a:off x="515166" y="1672588"/>
            <a:ext cx="1920600" cy="2100135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s-ES" sz="1400" dirty="0"/>
              <a:t>En 2012 el Consejo de Europa lo reconoce como ejemplo de buenas prácticas</a:t>
            </a: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6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6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3" name="3 Marcador de contenido"/>
          <p:cNvPicPr/>
          <p:nvPr/>
        </p:nvPicPr>
        <p:blipFill>
          <a:blip r:embed="rId2"/>
          <a:stretch/>
        </p:blipFill>
        <p:spPr>
          <a:xfrm>
            <a:off x="535680" y="2736720"/>
            <a:ext cx="12760920" cy="4101840"/>
          </a:xfrm>
          <a:prstGeom prst="rect">
            <a:avLst/>
          </a:prstGeom>
          <a:ln>
            <a:noFill/>
          </a:ln>
        </p:spPr>
      </p:pic>
      <p:sp>
        <p:nvSpPr>
          <p:cNvPr id="704" name="CustomShape 1"/>
          <p:cNvSpPr/>
          <p:nvPr/>
        </p:nvSpPr>
        <p:spPr>
          <a:xfrm>
            <a:off x="431640" y="1268280"/>
            <a:ext cx="11425320" cy="1033200"/>
          </a:xfrm>
          <a:prstGeom prst="flowChartAlternateProcess">
            <a:avLst/>
          </a:prstGeom>
          <a:solidFill>
            <a:srgbClr val="FF950E"/>
          </a:solidFill>
          <a:ln w="25560">
            <a:solidFill>
              <a:srgbClr val="385D8A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ctr">
              <a:lnSpc>
                <a:spcPct val="100000"/>
              </a:lnSpc>
            </a:pPr>
            <a:r>
              <a:rPr lang="es-ES" sz="2000" strike="noStrike">
                <a:solidFill>
                  <a:srgbClr val="FFFFFF"/>
                </a:solidFill>
                <a:latin typeface="Calibri"/>
                <a:ea typeface="DejaVu Sans"/>
              </a:rPr>
              <a:t>Se pretende </a:t>
            </a:r>
            <a:r>
              <a:rPr lang="es-ES" sz="2000" b="1" strike="noStrike">
                <a:solidFill>
                  <a:srgbClr val="FFFFFF"/>
                </a:solidFill>
                <a:latin typeface="Calibri"/>
                <a:ea typeface="DejaVu Sans"/>
              </a:rPr>
              <a:t>conseguir que cada vez más jóvenes gitanos consigan el éxito escolar en la E.S.O,</a:t>
            </a:r>
            <a:endParaRPr/>
          </a:p>
          <a:p>
            <a:pPr algn="ctr">
              <a:lnSpc>
                <a:spcPct val="100000"/>
              </a:lnSpc>
            </a:pPr>
            <a:r>
              <a:rPr lang="es-ES" sz="2000" strike="noStrike">
                <a:solidFill>
                  <a:srgbClr val="FFFFFF"/>
                </a:solidFill>
                <a:latin typeface="Calibri"/>
                <a:ea typeface="DejaVu Sans"/>
              </a:rPr>
              <a:t> y continúen estudiando</a:t>
            </a:r>
            <a:endParaRPr/>
          </a:p>
          <a:p>
            <a:pPr>
              <a:lnSpc>
                <a:spcPct val="100000"/>
              </a:lnSpc>
            </a:pPr>
            <a:r>
              <a:rPr lang="es-ES" sz="2000" strike="noStrike">
                <a:solidFill>
                  <a:srgbClr val="FFFFFF"/>
                </a:solidFill>
                <a:latin typeface="Calibri"/>
                <a:ea typeface="DejaVu Sans"/>
              </a:rPr>
              <a:t> </a:t>
            </a:r>
            <a:endParaRPr/>
          </a:p>
        </p:txBody>
      </p:sp>
      <p:sp>
        <p:nvSpPr>
          <p:cNvPr id="705" name="CustomShape 2"/>
          <p:cNvSpPr/>
          <p:nvPr/>
        </p:nvSpPr>
        <p:spPr>
          <a:xfrm>
            <a:off x="624240" y="259920"/>
            <a:ext cx="10972440" cy="706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s-ES" sz="6000" b="1" strike="noStrike">
                <a:solidFill>
                  <a:srgbClr val="FF6600"/>
                </a:solidFill>
                <a:latin typeface="Calibri Light"/>
                <a:ea typeface="Tahoma"/>
              </a:rPr>
              <a:t>OBJETIVO DEL PROGRAMA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CustomShape 1"/>
          <p:cNvSpPr/>
          <p:nvPr/>
        </p:nvSpPr>
        <p:spPr>
          <a:xfrm>
            <a:off x="2207520" y="332640"/>
            <a:ext cx="7466040" cy="776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s-ES" sz="4000" b="1" strike="noStrike">
                <a:solidFill>
                  <a:srgbClr val="FF6600"/>
                </a:solidFill>
                <a:latin typeface="Calibri Light"/>
                <a:ea typeface="DejaVu Sans"/>
              </a:rPr>
              <a:t>Características del programa</a:t>
            </a:r>
            <a:endParaRPr/>
          </a:p>
        </p:txBody>
      </p:sp>
      <p:sp>
        <p:nvSpPr>
          <p:cNvPr id="707" name="CustomShape 2"/>
          <p:cNvSpPr/>
          <p:nvPr/>
        </p:nvSpPr>
        <p:spPr>
          <a:xfrm>
            <a:off x="4567438" y="1124640"/>
            <a:ext cx="2688466" cy="2634479"/>
          </a:xfrm>
          <a:prstGeom prst="ellipse">
            <a:avLst/>
          </a:prstGeom>
          <a:solidFill>
            <a:srgbClr val="B74919">
              <a:alpha val="50000"/>
            </a:srgbClr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es-ES" sz="2000" b="1" strike="noStrike" dirty="0">
                <a:solidFill>
                  <a:srgbClr val="01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Alumna o alumno</a:t>
            </a:r>
            <a:endParaRPr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08" name="CustomShape 3"/>
          <p:cNvSpPr/>
          <p:nvPr/>
        </p:nvSpPr>
        <p:spPr>
          <a:xfrm>
            <a:off x="6812040" y="2625149"/>
            <a:ext cx="2861520" cy="2634479"/>
          </a:xfrm>
          <a:prstGeom prst="ellipse">
            <a:avLst/>
          </a:prstGeom>
          <a:solidFill>
            <a:srgbClr val="CD6117">
              <a:alpha val="50000"/>
            </a:srgbClr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es-ES" sz="2000" b="1" strike="noStrike" dirty="0">
                <a:solidFill>
                  <a:srgbClr val="000000"/>
                </a:solidFill>
                <a:latin typeface="Calibri"/>
                <a:ea typeface="DejaVu Sans"/>
              </a:rPr>
              <a:t>Centro educativo colaborador</a:t>
            </a:r>
            <a:endParaRPr sz="2000" dirty="0"/>
          </a:p>
        </p:txBody>
      </p:sp>
      <p:sp>
        <p:nvSpPr>
          <p:cNvPr id="709" name="CustomShape 4"/>
          <p:cNvSpPr/>
          <p:nvPr/>
        </p:nvSpPr>
        <p:spPr>
          <a:xfrm>
            <a:off x="4642650" y="4145498"/>
            <a:ext cx="2623449" cy="2614638"/>
          </a:xfrm>
          <a:prstGeom prst="ellipse">
            <a:avLst/>
          </a:prstGeom>
          <a:solidFill>
            <a:srgbClr val="E37D13">
              <a:alpha val="50000"/>
            </a:srgbClr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es-ES" sz="2000" b="1" strike="noStrike" dirty="0">
                <a:solidFill>
                  <a:srgbClr val="000000"/>
                </a:solidFill>
                <a:latin typeface="Calibri"/>
                <a:ea typeface="DejaVu Sans"/>
              </a:rPr>
              <a:t>Compromiso familiar</a:t>
            </a:r>
            <a:endParaRPr sz="2000" dirty="0"/>
          </a:p>
        </p:txBody>
      </p:sp>
      <p:sp>
        <p:nvSpPr>
          <p:cNvPr id="710" name="CustomShape 5"/>
          <p:cNvSpPr/>
          <p:nvPr/>
        </p:nvSpPr>
        <p:spPr>
          <a:xfrm>
            <a:off x="2333888" y="2691658"/>
            <a:ext cx="2688466" cy="2633361"/>
          </a:xfrm>
          <a:prstGeom prst="ellipse">
            <a:avLst/>
          </a:prstGeom>
          <a:solidFill>
            <a:srgbClr val="F19D19">
              <a:alpha val="50000"/>
            </a:srgbClr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es-ES" sz="2000" b="1" strike="noStrike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Equipo Promociona</a:t>
            </a:r>
            <a:endParaRPr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11" name="CustomShape 6"/>
          <p:cNvSpPr/>
          <p:nvPr/>
        </p:nvSpPr>
        <p:spPr>
          <a:xfrm>
            <a:off x="4567438" y="3053925"/>
            <a:ext cx="2688466" cy="1606847"/>
          </a:xfrm>
          <a:prstGeom prst="ellipse">
            <a:avLst/>
          </a:prstGeom>
          <a:solidFill>
            <a:srgbClr val="F19D19"/>
          </a:solidFill>
          <a:ln w="12600">
            <a:solidFill>
              <a:srgbClr val="F19D19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s-ES" sz="2400" b="1" strike="noStrike" dirty="0">
                <a:solidFill>
                  <a:srgbClr val="FFFFFF"/>
                </a:solidFill>
                <a:latin typeface="Calibri"/>
                <a:ea typeface="DejaVu Sans"/>
              </a:rPr>
              <a:t>Promociona</a:t>
            </a:r>
            <a:endParaRPr sz="2400" b="1" dirty="0"/>
          </a:p>
        </p:txBody>
      </p:sp>
      <p:sp>
        <p:nvSpPr>
          <p:cNvPr id="712" name="Line 7"/>
          <p:cNvSpPr/>
          <p:nvPr/>
        </p:nvSpPr>
        <p:spPr>
          <a:xfrm>
            <a:off x="1775520" y="1124640"/>
            <a:ext cx="8280720" cy="0"/>
          </a:xfrm>
          <a:prstGeom prst="line">
            <a:avLst/>
          </a:prstGeom>
          <a:ln w="6480">
            <a:solidFill>
              <a:srgbClr val="FF6600"/>
            </a:solidFill>
            <a:miter/>
          </a:ln>
        </p:spPr>
      </p:sp>
      <p:sp>
        <p:nvSpPr>
          <p:cNvPr id="713" name="CustomShape 8"/>
          <p:cNvSpPr/>
          <p:nvPr/>
        </p:nvSpPr>
        <p:spPr>
          <a:xfrm>
            <a:off x="442440" y="5279040"/>
            <a:ext cx="2221560" cy="912960"/>
          </a:xfrm>
          <a:prstGeom prst="roundRect">
            <a:avLst>
              <a:gd name="adj" fmla="val 13805"/>
            </a:avLst>
          </a:prstGeom>
          <a:solidFill>
            <a:srgbClr val="FFFFFF"/>
          </a:solidFill>
          <a:ln w="12600">
            <a:solidFill>
              <a:srgbClr val="1D9A78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s-ES" strike="noStrike">
                <a:solidFill>
                  <a:srgbClr val="000000"/>
                </a:solidFill>
                <a:latin typeface="Calibri"/>
                <a:ea typeface="DejaVu Sans"/>
              </a:rPr>
              <a:t>25 alumnos/as por profesional (aprox.)</a:t>
            </a:r>
            <a:endParaRPr/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7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7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7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7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CustomShape 1"/>
          <p:cNvSpPr/>
          <p:nvPr/>
        </p:nvSpPr>
        <p:spPr>
          <a:xfrm>
            <a:off x="815040" y="976680"/>
            <a:ext cx="1182960" cy="365040"/>
          </a:xfrm>
          <a:prstGeom prst="rect">
            <a:avLst/>
          </a:prstGeom>
          <a:solidFill>
            <a:srgbClr val="FFFFFF"/>
          </a:solidFill>
          <a:ln w="12600">
            <a:solidFill>
              <a:srgbClr val="B74919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s-ES" strike="noStrike">
                <a:solidFill>
                  <a:srgbClr val="000000"/>
                </a:solidFill>
                <a:latin typeface="Calibri"/>
                <a:ea typeface="DejaVu Sans"/>
              </a:rPr>
              <a:t>PERFIL </a:t>
            </a:r>
            <a:endParaRPr/>
          </a:p>
        </p:txBody>
      </p:sp>
      <p:sp>
        <p:nvSpPr>
          <p:cNvPr id="715" name="CustomShape 2"/>
          <p:cNvSpPr/>
          <p:nvPr/>
        </p:nvSpPr>
        <p:spPr>
          <a:xfrm>
            <a:off x="8830080" y="3348360"/>
            <a:ext cx="1217880" cy="365040"/>
          </a:xfrm>
          <a:prstGeom prst="rect">
            <a:avLst/>
          </a:prstGeom>
          <a:noFill/>
          <a:ln>
            <a:solidFill>
              <a:srgbClr val="4472C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s-ES" strike="noStrike">
                <a:solidFill>
                  <a:srgbClr val="000000"/>
                </a:solidFill>
                <a:latin typeface="Calibri"/>
                <a:ea typeface="DejaVu Sans"/>
              </a:rPr>
              <a:t>OBJETIVOS</a:t>
            </a:r>
            <a:endParaRPr/>
          </a:p>
        </p:txBody>
      </p:sp>
      <p:sp>
        <p:nvSpPr>
          <p:cNvPr id="716" name="CustomShape 3"/>
          <p:cNvSpPr/>
          <p:nvPr/>
        </p:nvSpPr>
        <p:spPr>
          <a:xfrm>
            <a:off x="2003040" y="2284920"/>
            <a:ext cx="6276600" cy="1025280"/>
          </a:xfrm>
          <a:prstGeom prst="roundRect">
            <a:avLst>
              <a:gd name="adj" fmla="val 13767"/>
            </a:avLst>
          </a:prstGeom>
          <a:solidFill>
            <a:srgbClr val="1D6FA9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67760" tIns="198000" rIns="167760" bIns="197640" anchor="ctr"/>
          <a:lstStyle/>
          <a:p>
            <a:pPr algn="ctr">
              <a:lnSpc>
                <a:spcPct val="90000"/>
              </a:lnSpc>
            </a:pPr>
            <a:r>
              <a:rPr lang="es-ES" sz="4400" strike="noStrike">
                <a:solidFill>
                  <a:srgbClr val="FFFFFF"/>
                </a:solidFill>
                <a:latin typeface="Calibri"/>
                <a:ea typeface="DejaVu Sans"/>
              </a:rPr>
              <a:t>Programa Promociona</a:t>
            </a:r>
            <a:endParaRPr/>
          </a:p>
        </p:txBody>
      </p:sp>
      <p:sp>
        <p:nvSpPr>
          <p:cNvPr id="717" name="CustomShape 4"/>
          <p:cNvSpPr/>
          <p:nvPr/>
        </p:nvSpPr>
        <p:spPr>
          <a:xfrm>
            <a:off x="2000160" y="3380760"/>
            <a:ext cx="2751480" cy="1025280"/>
          </a:xfrm>
          <a:prstGeom prst="roundRect">
            <a:avLst>
              <a:gd name="adj" fmla="val 13767"/>
            </a:avLst>
          </a:prstGeom>
          <a:solidFill>
            <a:srgbClr val="F19D19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2040" tIns="152280" rIns="122040" bIns="151920" anchor="ctr"/>
          <a:lstStyle/>
          <a:p>
            <a:pPr algn="ctr">
              <a:lnSpc>
                <a:spcPct val="90000"/>
              </a:lnSpc>
            </a:pPr>
            <a:r>
              <a:rPr lang="es-ES" sz="3200" strike="noStrike">
                <a:solidFill>
                  <a:srgbClr val="FFFFFF"/>
                </a:solidFill>
                <a:latin typeface="Calibri"/>
                <a:ea typeface="DejaVu Sans"/>
              </a:rPr>
              <a:t>Nivel individual</a:t>
            </a:r>
            <a:r>
              <a:rPr lang="es-ES" sz="1400" strike="noStrike">
                <a:solidFill>
                  <a:srgbClr val="FFFFFF"/>
                </a:solidFill>
                <a:latin typeface="Calibri"/>
                <a:ea typeface="DejaVu Sans"/>
              </a:rPr>
              <a:t>	</a:t>
            </a:r>
            <a:endParaRPr/>
          </a:p>
        </p:txBody>
      </p:sp>
      <p:sp>
        <p:nvSpPr>
          <p:cNvPr id="718" name="CustomShape 5"/>
          <p:cNvSpPr/>
          <p:nvPr/>
        </p:nvSpPr>
        <p:spPr>
          <a:xfrm>
            <a:off x="2001600" y="4487040"/>
            <a:ext cx="2750040" cy="1025280"/>
          </a:xfrm>
          <a:prstGeom prst="roundRect">
            <a:avLst>
              <a:gd name="adj" fmla="val 13767"/>
            </a:avLst>
          </a:prstGeom>
          <a:solidFill>
            <a:srgbClr val="1D9A78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3280" tIns="83520" rIns="53280" bIns="83160" anchor="ctr"/>
          <a:lstStyle/>
          <a:p>
            <a:pPr algn="ctr">
              <a:lnSpc>
                <a:spcPct val="90000"/>
              </a:lnSpc>
            </a:pPr>
            <a:r>
              <a:rPr lang="es-ES" sz="1400" strike="noStrike">
                <a:solidFill>
                  <a:srgbClr val="FFFFFF"/>
                </a:solidFill>
                <a:latin typeface="Calibri"/>
                <a:ea typeface="DejaVu Sans"/>
              </a:rPr>
              <a:t>Orientación educativa individual por competencias</a:t>
            </a:r>
            <a:endParaRPr/>
          </a:p>
        </p:txBody>
      </p:sp>
      <p:sp>
        <p:nvSpPr>
          <p:cNvPr id="719" name="CustomShape 6"/>
          <p:cNvSpPr/>
          <p:nvPr/>
        </p:nvSpPr>
        <p:spPr>
          <a:xfrm>
            <a:off x="2016000" y="5598360"/>
            <a:ext cx="719640" cy="1025280"/>
          </a:xfrm>
          <a:prstGeom prst="roundRect">
            <a:avLst>
              <a:gd name="adj" fmla="val 13767"/>
            </a:avLst>
          </a:prstGeom>
          <a:solidFill>
            <a:srgbClr val="8BC145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8160" tIns="55440" rIns="38160" bIns="55440" anchor="ctr"/>
          <a:lstStyle/>
          <a:p>
            <a:pPr algn="ctr">
              <a:lnSpc>
                <a:spcPct val="90000"/>
              </a:lnSpc>
            </a:pPr>
            <a:r>
              <a:rPr lang="es-ES" sz="1000" strike="noStrike">
                <a:solidFill>
                  <a:srgbClr val="FFFFFF"/>
                </a:solidFill>
                <a:latin typeface="Calibri"/>
                <a:ea typeface="DejaVu Sans"/>
              </a:rPr>
              <a:t>Entrevistas con la familia</a:t>
            </a:r>
            <a:endParaRPr/>
          </a:p>
        </p:txBody>
      </p:sp>
      <p:sp>
        <p:nvSpPr>
          <p:cNvPr id="720" name="CustomShape 7"/>
          <p:cNvSpPr/>
          <p:nvPr/>
        </p:nvSpPr>
        <p:spPr>
          <a:xfrm>
            <a:off x="2736000" y="5587200"/>
            <a:ext cx="719640" cy="1025280"/>
          </a:xfrm>
          <a:prstGeom prst="roundRect">
            <a:avLst>
              <a:gd name="adj" fmla="val 13767"/>
            </a:avLst>
          </a:prstGeom>
          <a:solidFill>
            <a:srgbClr val="8BC145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1760" tIns="59040" rIns="41760" bIns="59040" anchor="ctr"/>
          <a:lstStyle/>
          <a:p>
            <a:pPr algn="ctr">
              <a:lnSpc>
                <a:spcPct val="90000"/>
              </a:lnSpc>
            </a:pPr>
            <a:r>
              <a:rPr lang="es-ES" sz="1100" strike="noStrike">
                <a:solidFill>
                  <a:srgbClr val="FFFFFF"/>
                </a:solidFill>
                <a:latin typeface="Calibri"/>
                <a:ea typeface="DejaVu Sans"/>
              </a:rPr>
              <a:t>Tutorías con el alumnado</a:t>
            </a:r>
            <a:endParaRPr/>
          </a:p>
        </p:txBody>
      </p:sp>
      <p:sp>
        <p:nvSpPr>
          <p:cNvPr id="721" name="CustomShape 8"/>
          <p:cNvSpPr/>
          <p:nvPr/>
        </p:nvSpPr>
        <p:spPr>
          <a:xfrm>
            <a:off x="3456000" y="5587200"/>
            <a:ext cx="791640" cy="1025280"/>
          </a:xfrm>
          <a:prstGeom prst="roundRect">
            <a:avLst>
              <a:gd name="adj" fmla="val 13767"/>
            </a:avLst>
          </a:prstGeom>
          <a:solidFill>
            <a:srgbClr val="8BC145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4200" tIns="51480" rIns="34200" bIns="51480" anchor="ctr"/>
          <a:lstStyle/>
          <a:p>
            <a:pPr algn="ctr">
              <a:lnSpc>
                <a:spcPct val="90000"/>
              </a:lnSpc>
            </a:pPr>
            <a:r>
              <a:rPr lang="es-ES" sz="900" strike="noStrike">
                <a:solidFill>
                  <a:srgbClr val="FFFFFF"/>
                </a:solidFill>
                <a:latin typeface="Calibri"/>
                <a:ea typeface="DejaVu Sans"/>
              </a:rPr>
              <a:t>Coordinación con centros educativos y otros</a:t>
            </a:r>
            <a:endParaRPr/>
          </a:p>
        </p:txBody>
      </p:sp>
      <p:sp>
        <p:nvSpPr>
          <p:cNvPr id="722" name="CustomShape 9"/>
          <p:cNvSpPr/>
          <p:nvPr/>
        </p:nvSpPr>
        <p:spPr>
          <a:xfrm>
            <a:off x="4248000" y="5587200"/>
            <a:ext cx="719640" cy="1025280"/>
          </a:xfrm>
          <a:prstGeom prst="roundRect">
            <a:avLst>
              <a:gd name="adj" fmla="val 13767"/>
            </a:avLst>
          </a:prstGeom>
          <a:solidFill>
            <a:srgbClr val="8BC145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8160" tIns="55440" rIns="38160" bIns="55440" anchor="ctr"/>
          <a:lstStyle/>
          <a:p>
            <a:pPr algn="ctr">
              <a:lnSpc>
                <a:spcPct val="90000"/>
              </a:lnSpc>
            </a:pPr>
            <a:r>
              <a:rPr lang="es-ES" sz="1000" strike="noStrike">
                <a:solidFill>
                  <a:srgbClr val="FFFFFF"/>
                </a:solidFill>
                <a:latin typeface="Calibri"/>
                <a:ea typeface="DejaVu Sans"/>
              </a:rPr>
              <a:t>Mentoring con empresas/</a:t>
            </a:r>
            <a:endParaRPr/>
          </a:p>
          <a:p>
            <a:pPr algn="ctr">
              <a:lnSpc>
                <a:spcPct val="90000"/>
              </a:lnSpc>
            </a:pPr>
            <a:r>
              <a:rPr lang="es-ES" sz="1000" strike="noStrike">
                <a:solidFill>
                  <a:srgbClr val="FFFFFF"/>
                </a:solidFill>
                <a:latin typeface="Calibri"/>
                <a:ea typeface="DejaVu Sans"/>
              </a:rPr>
              <a:t>entidades</a:t>
            </a:r>
            <a:endParaRPr/>
          </a:p>
        </p:txBody>
      </p:sp>
      <p:sp>
        <p:nvSpPr>
          <p:cNvPr id="723" name="CustomShape 10"/>
          <p:cNvSpPr/>
          <p:nvPr/>
        </p:nvSpPr>
        <p:spPr>
          <a:xfrm>
            <a:off x="4824000" y="3386880"/>
            <a:ext cx="1871640" cy="1025280"/>
          </a:xfrm>
          <a:prstGeom prst="roundRect">
            <a:avLst>
              <a:gd name="adj" fmla="val 13767"/>
            </a:avLst>
          </a:prstGeom>
          <a:solidFill>
            <a:srgbClr val="F19D19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6560" tIns="136800" rIns="106560" bIns="136440" anchor="ctr"/>
          <a:lstStyle/>
          <a:p>
            <a:pPr algn="ctr">
              <a:lnSpc>
                <a:spcPct val="90000"/>
              </a:lnSpc>
            </a:pPr>
            <a:r>
              <a:rPr lang="es-ES" sz="2800" strike="noStrike">
                <a:solidFill>
                  <a:srgbClr val="FFFFFF"/>
                </a:solidFill>
                <a:latin typeface="Calibri"/>
                <a:ea typeface="DejaVu Sans"/>
              </a:rPr>
              <a:t>Nivel grupal</a:t>
            </a:r>
            <a:endParaRPr/>
          </a:p>
        </p:txBody>
      </p:sp>
      <p:sp>
        <p:nvSpPr>
          <p:cNvPr id="724" name="CustomShape 11"/>
          <p:cNvSpPr/>
          <p:nvPr/>
        </p:nvSpPr>
        <p:spPr>
          <a:xfrm>
            <a:off x="4824000" y="4446360"/>
            <a:ext cx="590040" cy="1025280"/>
          </a:xfrm>
          <a:prstGeom prst="roundRect">
            <a:avLst>
              <a:gd name="adj" fmla="val 13767"/>
            </a:avLst>
          </a:prstGeom>
          <a:solidFill>
            <a:srgbClr val="1D9A78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8160" tIns="55440" rIns="38160" bIns="55440" anchor="ctr"/>
          <a:lstStyle/>
          <a:p>
            <a:pPr algn="ctr">
              <a:lnSpc>
                <a:spcPct val="90000"/>
              </a:lnSpc>
            </a:pPr>
            <a:r>
              <a:rPr lang="es-ES" sz="1000" strike="noStrike">
                <a:solidFill>
                  <a:srgbClr val="FFFFFF"/>
                </a:solidFill>
                <a:latin typeface="Calibri"/>
                <a:ea typeface="DejaVu Sans"/>
              </a:rPr>
              <a:t>Aulas Promociona</a:t>
            </a:r>
            <a:endParaRPr/>
          </a:p>
        </p:txBody>
      </p:sp>
      <p:sp>
        <p:nvSpPr>
          <p:cNvPr id="725" name="CustomShape 12"/>
          <p:cNvSpPr/>
          <p:nvPr/>
        </p:nvSpPr>
        <p:spPr>
          <a:xfrm>
            <a:off x="5414400" y="4446360"/>
            <a:ext cx="590040" cy="1025280"/>
          </a:xfrm>
          <a:prstGeom prst="roundRect">
            <a:avLst>
              <a:gd name="adj" fmla="val 13767"/>
            </a:avLst>
          </a:prstGeom>
          <a:solidFill>
            <a:srgbClr val="1D9A78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4200" tIns="51480" rIns="34200" bIns="51480" anchor="ctr"/>
          <a:lstStyle/>
          <a:p>
            <a:pPr algn="ctr">
              <a:lnSpc>
                <a:spcPct val="90000"/>
              </a:lnSpc>
            </a:pPr>
            <a:r>
              <a:rPr lang="es-ES" sz="900" strike="noStrike">
                <a:solidFill>
                  <a:srgbClr val="FFFFFF"/>
                </a:solidFill>
                <a:latin typeface="Calibri"/>
                <a:ea typeface="DejaVu Sans"/>
              </a:rPr>
              <a:t>Orientación grupal por competencias</a:t>
            </a:r>
            <a:endParaRPr/>
          </a:p>
        </p:txBody>
      </p:sp>
      <p:sp>
        <p:nvSpPr>
          <p:cNvPr id="726" name="CustomShape 13"/>
          <p:cNvSpPr/>
          <p:nvPr/>
        </p:nvSpPr>
        <p:spPr>
          <a:xfrm>
            <a:off x="6033600" y="4446360"/>
            <a:ext cx="590040" cy="1025280"/>
          </a:xfrm>
          <a:prstGeom prst="roundRect">
            <a:avLst>
              <a:gd name="adj" fmla="val 13767"/>
            </a:avLst>
          </a:prstGeom>
          <a:solidFill>
            <a:srgbClr val="1D9A78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0600" tIns="47880" rIns="30600" bIns="47880" anchor="ctr"/>
          <a:lstStyle/>
          <a:p>
            <a:pPr algn="ctr">
              <a:lnSpc>
                <a:spcPct val="90000"/>
              </a:lnSpc>
            </a:pPr>
            <a:r>
              <a:rPr lang="es-ES" sz="800" strike="noStrike">
                <a:solidFill>
                  <a:srgbClr val="FFFFFF"/>
                </a:solidFill>
                <a:latin typeface="Calibri"/>
                <a:ea typeface="DejaVu Sans"/>
              </a:rPr>
              <a:t>Formación y asesoramiento a profesionales/</a:t>
            </a:r>
            <a:endParaRPr/>
          </a:p>
          <a:p>
            <a:pPr algn="ctr">
              <a:lnSpc>
                <a:spcPct val="90000"/>
              </a:lnSpc>
            </a:pPr>
            <a:r>
              <a:rPr lang="es-ES" sz="800" strike="noStrike">
                <a:solidFill>
                  <a:srgbClr val="FFFFFF"/>
                </a:solidFill>
                <a:latin typeface="Calibri"/>
                <a:ea typeface="DejaVu Sans"/>
              </a:rPr>
              <a:t>familias</a:t>
            </a:r>
            <a:endParaRPr/>
          </a:p>
        </p:txBody>
      </p:sp>
      <p:sp>
        <p:nvSpPr>
          <p:cNvPr id="727" name="CustomShape 14"/>
          <p:cNvSpPr/>
          <p:nvPr/>
        </p:nvSpPr>
        <p:spPr>
          <a:xfrm>
            <a:off x="6840000" y="3386880"/>
            <a:ext cx="1450080" cy="1025280"/>
          </a:xfrm>
          <a:prstGeom prst="roundRect">
            <a:avLst>
              <a:gd name="adj" fmla="val 13767"/>
            </a:avLst>
          </a:prstGeom>
          <a:solidFill>
            <a:srgbClr val="F19D19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1760" tIns="72000" rIns="41760" bIns="71640" anchor="ctr"/>
          <a:lstStyle/>
          <a:p>
            <a:pPr algn="ctr">
              <a:lnSpc>
                <a:spcPct val="90000"/>
              </a:lnSpc>
            </a:pPr>
            <a:r>
              <a:rPr lang="es-ES" sz="1100" strike="noStrike">
                <a:solidFill>
                  <a:srgbClr val="FFFFFF"/>
                </a:solidFill>
                <a:latin typeface="Calibri"/>
                <a:ea typeface="DejaVu Sans"/>
              </a:rPr>
              <a:t>Nivel sociocomunitario</a:t>
            </a:r>
            <a:endParaRPr/>
          </a:p>
        </p:txBody>
      </p:sp>
      <p:sp>
        <p:nvSpPr>
          <p:cNvPr id="728" name="CustomShape 15"/>
          <p:cNvSpPr/>
          <p:nvPr/>
        </p:nvSpPr>
        <p:spPr>
          <a:xfrm>
            <a:off x="6753600" y="4446360"/>
            <a:ext cx="734040" cy="1025280"/>
          </a:xfrm>
          <a:prstGeom prst="roundRect">
            <a:avLst>
              <a:gd name="adj" fmla="val 13767"/>
            </a:avLst>
          </a:prstGeom>
          <a:solidFill>
            <a:srgbClr val="1D9A78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3040" tIns="40320" rIns="23040" bIns="40320" anchor="ctr"/>
          <a:lstStyle/>
          <a:p>
            <a:pPr algn="ctr">
              <a:lnSpc>
                <a:spcPct val="90000"/>
              </a:lnSpc>
            </a:pPr>
            <a:r>
              <a:rPr lang="es-ES" sz="600" strike="noStrike">
                <a:solidFill>
                  <a:srgbClr val="FFFFFF"/>
                </a:solidFill>
                <a:latin typeface="Calibri"/>
                <a:ea typeface="DejaVu Sans"/>
              </a:rPr>
              <a:t>Campañas de sensibilización</a:t>
            </a:r>
            <a:endParaRPr/>
          </a:p>
        </p:txBody>
      </p:sp>
      <p:sp>
        <p:nvSpPr>
          <p:cNvPr id="729" name="CustomShape 16"/>
          <p:cNvSpPr/>
          <p:nvPr/>
        </p:nvSpPr>
        <p:spPr>
          <a:xfrm>
            <a:off x="7489440" y="4435560"/>
            <a:ext cx="800640" cy="1025280"/>
          </a:xfrm>
          <a:prstGeom prst="roundRect">
            <a:avLst>
              <a:gd name="adj" fmla="val 13767"/>
            </a:avLst>
          </a:prstGeom>
          <a:solidFill>
            <a:srgbClr val="1D9A78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3040" tIns="40320" rIns="23040" bIns="40320" anchor="ctr"/>
          <a:lstStyle/>
          <a:p>
            <a:pPr algn="ctr">
              <a:lnSpc>
                <a:spcPct val="90000"/>
              </a:lnSpc>
            </a:pPr>
            <a:r>
              <a:rPr lang="es-ES" sz="600" strike="noStrike">
                <a:solidFill>
                  <a:srgbClr val="FFFFFF"/>
                </a:solidFill>
                <a:latin typeface="Calibri"/>
                <a:ea typeface="DejaVu Sans"/>
              </a:rPr>
              <a:t>Encuentros de estudiantes y familias</a:t>
            </a:r>
            <a:endParaRPr/>
          </a:p>
        </p:txBody>
      </p:sp>
      <p:pic>
        <p:nvPicPr>
          <p:cNvPr id="730" name="Picture 10"/>
          <p:cNvPicPr/>
          <p:nvPr/>
        </p:nvPicPr>
        <p:blipFill>
          <a:blip r:embed="rId2"/>
          <a:stretch/>
        </p:blipFill>
        <p:spPr>
          <a:xfrm>
            <a:off x="40320" y="0"/>
            <a:ext cx="347400" cy="6803280"/>
          </a:xfrm>
          <a:prstGeom prst="rect">
            <a:avLst/>
          </a:prstGeom>
          <a:ln>
            <a:noFill/>
          </a:ln>
        </p:spPr>
      </p:pic>
      <p:sp>
        <p:nvSpPr>
          <p:cNvPr id="731" name="CustomShape 17"/>
          <p:cNvSpPr/>
          <p:nvPr/>
        </p:nvSpPr>
        <p:spPr>
          <a:xfrm>
            <a:off x="2333520" y="440280"/>
            <a:ext cx="6335640" cy="1521720"/>
          </a:xfrm>
          <a:prstGeom prst="rect">
            <a:avLst/>
          </a:prstGeom>
          <a:noFill/>
          <a:ln w="28440">
            <a:solidFill>
              <a:srgbClr val="F19D1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buFont typeface="Arial"/>
              <a:buChar char="•"/>
            </a:pPr>
            <a:r>
              <a:rPr lang="es-ES" strike="noStrike">
                <a:solidFill>
                  <a:srgbClr val="000000"/>
                </a:solidFill>
                <a:latin typeface="Calibri"/>
                <a:ea typeface="DejaVu Sans"/>
              </a:rPr>
              <a:t>Alumnado de último ciclo EP y cualquier curso de ESO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s-ES" strike="noStrike">
                <a:solidFill>
                  <a:srgbClr val="000000"/>
                </a:solidFill>
                <a:latin typeface="Calibri"/>
                <a:ea typeface="DejaVu Sans"/>
              </a:rPr>
              <a:t>Asistencia normalizada. &lt;20% faltas (no absentista)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s-ES" strike="noStrike">
                <a:solidFill>
                  <a:srgbClr val="000000"/>
                </a:solidFill>
                <a:latin typeface="Calibri"/>
                <a:ea typeface="DejaVu Sans"/>
              </a:rPr>
              <a:t>Desfase curricular =&lt; 2 años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s-ES" strike="noStrike">
                <a:solidFill>
                  <a:srgbClr val="000000"/>
                </a:solidFill>
                <a:latin typeface="Calibri"/>
                <a:ea typeface="DejaVu Sans"/>
              </a:rPr>
              <a:t>Compromiso de participación alumno/a y familia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s-ES" strike="noStrike">
                <a:solidFill>
                  <a:srgbClr val="000000"/>
                </a:solidFill>
                <a:latin typeface="Calibri"/>
                <a:ea typeface="DejaVu Sans"/>
              </a:rPr>
              <a:t>Convenio con el Centro educativo (CEIP, IES, CPR...)</a:t>
            </a:r>
            <a:endParaRPr/>
          </a:p>
        </p:txBody>
      </p:sp>
      <p:sp>
        <p:nvSpPr>
          <p:cNvPr id="732" name="CustomShape 18"/>
          <p:cNvSpPr/>
          <p:nvPr/>
        </p:nvSpPr>
        <p:spPr>
          <a:xfrm>
            <a:off x="8828640" y="4059360"/>
            <a:ext cx="3209400" cy="1462320"/>
          </a:xfrm>
          <a:prstGeom prst="rect">
            <a:avLst/>
          </a:prstGeom>
          <a:noFill/>
          <a:ln w="28440">
            <a:solidFill>
              <a:srgbClr val="F19D1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buFont typeface="Arial"/>
              <a:buChar char="•"/>
            </a:pPr>
            <a:r>
              <a:rPr lang="es-ES" strike="noStrike">
                <a:solidFill>
                  <a:srgbClr val="000000"/>
                </a:solidFill>
                <a:latin typeface="Calibri"/>
                <a:ea typeface="DejaVu Sans"/>
              </a:rPr>
              <a:t>Facilitar transición EP-ESO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s-ES" strike="noStrike">
                <a:solidFill>
                  <a:srgbClr val="000000"/>
                </a:solidFill>
                <a:latin typeface="Calibri"/>
                <a:ea typeface="DejaVu Sans"/>
              </a:rPr>
              <a:t>Graduado E.S.O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s-ES" strike="noStrike">
                <a:solidFill>
                  <a:srgbClr val="000000"/>
                </a:solidFill>
                <a:latin typeface="Calibri"/>
                <a:ea typeface="DejaVu Sans"/>
              </a:rPr>
              <a:t>Continuar estudios post-oblig.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s-ES" strike="noStrike">
                <a:solidFill>
                  <a:srgbClr val="000000"/>
                </a:solidFill>
                <a:latin typeface="Calibri"/>
                <a:ea typeface="DejaVu Sans"/>
              </a:rPr>
              <a:t>Mejora de competencias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733" name="CustomShape 19"/>
          <p:cNvSpPr/>
          <p:nvPr/>
        </p:nvSpPr>
        <p:spPr>
          <a:xfrm>
            <a:off x="676440" y="4191120"/>
            <a:ext cx="1182960" cy="365040"/>
          </a:xfrm>
          <a:prstGeom prst="rect">
            <a:avLst/>
          </a:prstGeom>
          <a:solidFill>
            <a:srgbClr val="FFFFFF"/>
          </a:solidFill>
          <a:ln w="12600">
            <a:solidFill>
              <a:srgbClr val="B74919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s-ES" strike="noStrike">
                <a:solidFill>
                  <a:srgbClr val="000000"/>
                </a:solidFill>
                <a:latin typeface="Calibri"/>
                <a:ea typeface="DejaVu Sans"/>
              </a:rPr>
              <a:t>ACCIONES</a:t>
            </a:r>
            <a:endParaRPr/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7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7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7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7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7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7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7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7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7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CustomShape 1"/>
          <p:cNvSpPr/>
          <p:nvPr/>
        </p:nvSpPr>
        <p:spPr>
          <a:xfrm>
            <a:off x="609480" y="274320"/>
            <a:ext cx="10972440" cy="1142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s-ES" sz="5400" b="1" strike="noStrike">
                <a:solidFill>
                  <a:srgbClr val="FF6600"/>
                </a:solidFill>
                <a:latin typeface="Calibri Light"/>
              </a:rPr>
              <a:t>METODOLOGIA</a:t>
            </a:r>
            <a:endParaRPr/>
          </a:p>
        </p:txBody>
      </p:sp>
      <p:pic>
        <p:nvPicPr>
          <p:cNvPr id="735" name="Marcador de contenido 3"/>
          <p:cNvPicPr/>
          <p:nvPr/>
        </p:nvPicPr>
        <p:blipFill>
          <a:blip r:embed="rId2"/>
          <a:srcRect l="11818" t="24498" r="7998" b="18228"/>
          <a:stretch/>
        </p:blipFill>
        <p:spPr>
          <a:xfrm>
            <a:off x="216000" y="1197000"/>
            <a:ext cx="11759760" cy="5040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6" name="Picture 2"/>
          <p:cNvPicPr/>
          <p:nvPr/>
        </p:nvPicPr>
        <p:blipFill>
          <a:blip r:embed="rId2"/>
          <a:stretch/>
        </p:blipFill>
        <p:spPr>
          <a:xfrm>
            <a:off x="1007280" y="2951280"/>
            <a:ext cx="4607640" cy="2279160"/>
          </a:xfrm>
          <a:prstGeom prst="rect">
            <a:avLst/>
          </a:prstGeom>
          <a:ln>
            <a:noFill/>
          </a:ln>
        </p:spPr>
      </p:pic>
      <p:pic>
        <p:nvPicPr>
          <p:cNvPr id="737" name="Picture 5"/>
          <p:cNvPicPr/>
          <p:nvPr/>
        </p:nvPicPr>
        <p:blipFill>
          <a:blip r:embed="rId3"/>
          <a:stretch/>
        </p:blipFill>
        <p:spPr>
          <a:xfrm>
            <a:off x="7151760" y="3017880"/>
            <a:ext cx="4316040" cy="2371320"/>
          </a:xfrm>
          <a:prstGeom prst="rect">
            <a:avLst/>
          </a:prstGeom>
          <a:ln>
            <a:noFill/>
          </a:ln>
        </p:spPr>
      </p:pic>
      <p:pic>
        <p:nvPicPr>
          <p:cNvPr id="738" name="5 Rectángulo redondeado"/>
          <p:cNvPicPr/>
          <p:nvPr/>
        </p:nvPicPr>
        <p:blipFill>
          <a:blip r:embed="rId4"/>
          <a:stretch/>
        </p:blipFill>
        <p:spPr>
          <a:xfrm>
            <a:off x="3528360" y="85680"/>
            <a:ext cx="5615280" cy="864720"/>
          </a:xfrm>
          <a:prstGeom prst="rect">
            <a:avLst/>
          </a:prstGeom>
          <a:ln>
            <a:noFill/>
          </a:ln>
        </p:spPr>
      </p:pic>
      <p:sp>
        <p:nvSpPr>
          <p:cNvPr id="739" name="CustomShape 1"/>
          <p:cNvSpPr/>
          <p:nvPr/>
        </p:nvSpPr>
        <p:spPr>
          <a:xfrm>
            <a:off x="3642840" y="147600"/>
            <a:ext cx="5386680" cy="585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ctr">
              <a:lnSpc>
                <a:spcPct val="100000"/>
              </a:lnSpc>
            </a:pPr>
            <a:r>
              <a:rPr lang="es-ES" sz="2800" strike="noStrike">
                <a:solidFill>
                  <a:srgbClr val="000000"/>
                </a:solidFill>
                <a:latin typeface="Calibri"/>
                <a:ea typeface="DejaVu Sans"/>
              </a:rPr>
              <a:t>NIVEL INDIVIDUAL</a:t>
            </a:r>
            <a:endParaRPr/>
          </a:p>
        </p:txBody>
      </p:sp>
      <p:sp>
        <p:nvSpPr>
          <p:cNvPr id="740" name="CustomShape 2"/>
          <p:cNvSpPr/>
          <p:nvPr/>
        </p:nvSpPr>
        <p:spPr>
          <a:xfrm>
            <a:off x="144000" y="673200"/>
            <a:ext cx="11808720" cy="2250720"/>
          </a:xfrm>
          <a:prstGeom prst="roundRect">
            <a:avLst>
              <a:gd name="adj" fmla="val 11578"/>
            </a:avLst>
          </a:prstGeom>
          <a:solidFill>
            <a:srgbClr val="FFFFFF"/>
          </a:solidFill>
          <a:ln w="25560">
            <a:solidFill>
              <a:srgbClr val="4F81BD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  <a:buFont typeface="Wingdings" charset="2"/>
              <a:buChar char=""/>
            </a:pPr>
            <a:r>
              <a:rPr lang="es-ES" strike="noStrike">
                <a:solidFill>
                  <a:srgbClr val="000000"/>
                </a:solidFill>
                <a:latin typeface="Calibri"/>
                <a:ea typeface="DejaVu Sans"/>
              </a:rPr>
              <a:t> El Programa Promociona se centra en un trabajo individualizado con el alumnado y con su familia</a:t>
            </a:r>
            <a:endParaRPr/>
          </a:p>
          <a:p>
            <a:pPr algn="just">
              <a:lnSpc>
                <a:spcPct val="100000"/>
              </a:lnSpc>
              <a:buFont typeface="Wingdings" charset="2"/>
              <a:buChar char=""/>
            </a:pPr>
            <a:r>
              <a:rPr lang="es-ES" strike="noStrike">
                <a:solidFill>
                  <a:srgbClr val="000000"/>
                </a:solidFill>
                <a:latin typeface="Calibri"/>
                <a:ea typeface="DejaVu Sans"/>
              </a:rPr>
              <a:t> Tras la acogida y el diagnóstico se diseña con cada alumno/a un</a:t>
            </a:r>
            <a:r>
              <a:rPr lang="es-ES" b="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u="sng" strike="noStrike">
                <a:solidFill>
                  <a:srgbClr val="000000"/>
                </a:solidFill>
                <a:latin typeface="Calibri"/>
                <a:ea typeface="DejaVu Sans"/>
              </a:rPr>
              <a:t>Plan de Intervención Individual  (PII)</a:t>
            </a:r>
            <a:r>
              <a:rPr lang="es-ES" b="1" strike="noStrike">
                <a:solidFill>
                  <a:srgbClr val="000000"/>
                </a:solidFill>
                <a:latin typeface="Calibri"/>
                <a:ea typeface="DejaVu Sans"/>
              </a:rPr>
              <a:t>  </a:t>
            </a:r>
            <a:endParaRPr/>
          </a:p>
          <a:p>
            <a:pPr algn="just">
              <a:lnSpc>
                <a:spcPct val="100000"/>
              </a:lnSpc>
              <a:buFont typeface="Wingdings" charset="2"/>
              <a:buChar char=""/>
            </a:pPr>
            <a:r>
              <a:rPr lang="es-ES" b="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trike="noStrike">
                <a:solidFill>
                  <a:srgbClr val="000000"/>
                </a:solidFill>
                <a:latin typeface="Calibri"/>
                <a:ea typeface="DejaVu Sans"/>
              </a:rPr>
              <a:t>El PII consensuado con la familia y el alumno </a:t>
            </a:r>
            <a:endParaRPr/>
          </a:p>
          <a:p>
            <a:pPr algn="just">
              <a:lnSpc>
                <a:spcPct val="100000"/>
              </a:lnSpc>
              <a:buFont typeface="Wingdings" charset="2"/>
              <a:buChar char=""/>
            </a:pPr>
            <a:r>
              <a:rPr lang="es-ES" strike="noStrike">
                <a:solidFill>
                  <a:srgbClr val="000000"/>
                </a:solidFill>
                <a:latin typeface="Calibri"/>
                <a:ea typeface="DejaVu Sans"/>
              </a:rPr>
              <a:t> La </a:t>
            </a:r>
            <a:r>
              <a:rPr lang="es-ES" b="1" strike="noStrike">
                <a:solidFill>
                  <a:srgbClr val="000000"/>
                </a:solidFill>
                <a:latin typeface="Calibri"/>
                <a:ea typeface="DejaVu Sans"/>
              </a:rPr>
              <a:t>tutoría individual </a:t>
            </a:r>
            <a:r>
              <a:rPr lang="es-ES" strike="noStrike">
                <a:solidFill>
                  <a:srgbClr val="000000"/>
                </a:solidFill>
                <a:latin typeface="Calibri"/>
                <a:ea typeface="DejaVu Sans"/>
              </a:rPr>
              <a:t>con la familia y con el alumno/a es la acción principal en este nivel</a:t>
            </a:r>
            <a:endParaRPr/>
          </a:p>
          <a:p>
            <a:pPr algn="just">
              <a:lnSpc>
                <a:spcPct val="100000"/>
              </a:lnSpc>
              <a:buFont typeface="Wingdings" charset="2"/>
              <a:buChar char=""/>
            </a:pPr>
            <a:r>
              <a:rPr lang="es-ES" b="1" strike="noStrike">
                <a:solidFill>
                  <a:srgbClr val="000000"/>
                </a:solidFill>
                <a:latin typeface="Calibri"/>
                <a:ea typeface="DejaVu Sans"/>
              </a:rPr>
              <a:t> Mentoring</a:t>
            </a:r>
            <a:r>
              <a:rPr lang="es-ES" strike="noStrike">
                <a:solidFill>
                  <a:srgbClr val="000000"/>
                </a:solidFill>
                <a:latin typeface="Calibri"/>
                <a:ea typeface="DejaVu Sans"/>
              </a:rPr>
              <a:t> en colaboración con empresas/entidades</a:t>
            </a:r>
            <a:endParaRPr/>
          </a:p>
          <a:p>
            <a:pPr algn="just">
              <a:lnSpc>
                <a:spcPct val="100000"/>
              </a:lnSpc>
            </a:pPr>
            <a:endParaRPr/>
          </a:p>
        </p:txBody>
      </p:sp>
      <p:sp>
        <p:nvSpPr>
          <p:cNvPr id="741" name="CustomShape 3"/>
          <p:cNvSpPr/>
          <p:nvPr/>
        </p:nvSpPr>
        <p:spPr>
          <a:xfrm>
            <a:off x="1582920" y="0"/>
            <a:ext cx="1729080" cy="864000"/>
          </a:xfrm>
          <a:prstGeom prst="rightArrow">
            <a:avLst>
              <a:gd name="adj1" fmla="val 17568"/>
              <a:gd name="adj2" fmla="val 5400"/>
            </a:avLst>
          </a:prstGeom>
          <a:solidFill>
            <a:srgbClr val="FFFFFF"/>
          </a:solidFill>
          <a:ln w="25560">
            <a:solidFill>
              <a:srgbClr val="C0504D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ctr">
              <a:lnSpc>
                <a:spcPct val="100000"/>
              </a:lnSpc>
            </a:pPr>
            <a:r>
              <a:rPr lang="es-ES" strike="noStrike">
                <a:solidFill>
                  <a:srgbClr val="000000"/>
                </a:solidFill>
                <a:latin typeface="Calibri"/>
                <a:ea typeface="DejaVu Sans"/>
              </a:rPr>
              <a:t>Prioritario</a:t>
            </a:r>
            <a:endParaRPr/>
          </a:p>
        </p:txBody>
      </p:sp>
      <p:sp>
        <p:nvSpPr>
          <p:cNvPr id="742" name="CustomShape 4"/>
          <p:cNvSpPr/>
          <p:nvPr/>
        </p:nvSpPr>
        <p:spPr>
          <a:xfrm>
            <a:off x="6190920" y="4941720"/>
            <a:ext cx="5761800" cy="1777680"/>
          </a:xfrm>
          <a:prstGeom prst="roundRect">
            <a:avLst>
              <a:gd name="adj" fmla="val 11578"/>
            </a:avLst>
          </a:prstGeom>
          <a:gradFill>
            <a:gsLst>
              <a:gs pos="0">
                <a:srgbClr val="A3C4FF"/>
              </a:gs>
              <a:gs pos="100000">
                <a:srgbClr val="E5EEFF"/>
              </a:gs>
            </a:gsLst>
            <a:lin ang="16200000"/>
          </a:gradFill>
          <a:ln w="9360">
            <a:solidFill>
              <a:srgbClr val="4A7EBB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ctr">
              <a:lnSpc>
                <a:spcPct val="100000"/>
              </a:lnSpc>
            </a:pPr>
            <a:r>
              <a:rPr lang="es-ES" b="1" strike="noStrike">
                <a:solidFill>
                  <a:srgbClr val="000000"/>
                </a:solidFill>
                <a:latin typeface="Calibri"/>
                <a:ea typeface="DejaVu Sans"/>
              </a:rPr>
              <a:t>Tutorías con alumnos: </a:t>
            </a:r>
            <a:endParaRPr/>
          </a:p>
          <a:p>
            <a:pPr algn="ctr">
              <a:lnSpc>
                <a:spcPct val="100000"/>
              </a:lnSpc>
            </a:pPr>
            <a:r>
              <a:rPr lang="es-ES" strike="noStrike">
                <a:solidFill>
                  <a:srgbClr val="000000"/>
                </a:solidFill>
                <a:latin typeface="Calibri"/>
                <a:ea typeface="DejaVu Sans"/>
              </a:rPr>
              <a:t>Orientación educativa, refuerzo de rutinas y normas escolares, apoyo en momentos de crisis, refuerzo de autoestima, etc.</a:t>
            </a:r>
            <a:endParaRPr/>
          </a:p>
        </p:txBody>
      </p:sp>
      <p:sp>
        <p:nvSpPr>
          <p:cNvPr id="743" name="CustomShape 5"/>
          <p:cNvSpPr/>
          <p:nvPr/>
        </p:nvSpPr>
        <p:spPr>
          <a:xfrm>
            <a:off x="238680" y="4941720"/>
            <a:ext cx="5761800" cy="1800000"/>
          </a:xfrm>
          <a:prstGeom prst="roundRect">
            <a:avLst>
              <a:gd name="adj" fmla="val 11578"/>
            </a:avLst>
          </a:prstGeom>
          <a:gradFill>
            <a:gsLst>
              <a:gs pos="0">
                <a:srgbClr val="A3C4FF"/>
              </a:gs>
              <a:gs pos="100000">
                <a:srgbClr val="E5EEFF"/>
              </a:gs>
            </a:gsLst>
            <a:lin ang="16200000"/>
          </a:gradFill>
          <a:ln w="9360">
            <a:solidFill>
              <a:srgbClr val="4A7EBB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ctr">
              <a:lnSpc>
                <a:spcPct val="100000"/>
              </a:lnSpc>
            </a:pPr>
            <a:r>
              <a:rPr lang="es-ES" b="1" strike="noStrike">
                <a:solidFill>
                  <a:srgbClr val="000000"/>
                </a:solidFill>
                <a:latin typeface="Calibri"/>
                <a:ea typeface="DejaVu Sans"/>
              </a:rPr>
              <a:t>Sesiones de orientación con familias: </a:t>
            </a:r>
            <a:endParaRPr/>
          </a:p>
          <a:p>
            <a:pPr algn="ctr">
              <a:lnSpc>
                <a:spcPct val="100000"/>
              </a:lnSpc>
            </a:pPr>
            <a:r>
              <a:rPr lang="es-ES" sz="1600" strike="noStrike">
                <a:solidFill>
                  <a:srgbClr val="000000"/>
                </a:solidFill>
                <a:latin typeface="Calibri"/>
                <a:ea typeface="DejaVu Sans"/>
              </a:rPr>
              <a:t>Sensibilización sobre la importancia de la educación, información y orientación  sobre el sistema educativo, implicación en el proceso educativo de sus hijos/as, gestión de ayudas…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CustomShape 1"/>
          <p:cNvSpPr/>
          <p:nvPr/>
        </p:nvSpPr>
        <p:spPr>
          <a:xfrm>
            <a:off x="432000" y="5589720"/>
            <a:ext cx="11232720" cy="914040"/>
          </a:xfrm>
          <a:prstGeom prst="roundRect">
            <a:avLst>
              <a:gd name="adj" fmla="val 11578"/>
            </a:avLst>
          </a:prstGeom>
          <a:solidFill>
            <a:srgbClr val="FFFFFF"/>
          </a:solidFill>
          <a:ln w="25560">
            <a:solidFill>
              <a:srgbClr val="4F81BD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45" name="Picture 6"/>
          <p:cNvPicPr/>
          <p:nvPr/>
        </p:nvPicPr>
        <p:blipFill>
          <a:blip r:embed="rId2"/>
          <a:stretch/>
        </p:blipFill>
        <p:spPr>
          <a:xfrm>
            <a:off x="6290640" y="2419200"/>
            <a:ext cx="4364280" cy="2304720"/>
          </a:xfrm>
          <a:prstGeom prst="rect">
            <a:avLst/>
          </a:prstGeom>
          <a:ln>
            <a:noFill/>
          </a:ln>
        </p:spPr>
      </p:pic>
      <p:sp>
        <p:nvSpPr>
          <p:cNvPr id="746" name="CustomShape 2"/>
          <p:cNvSpPr/>
          <p:nvPr/>
        </p:nvSpPr>
        <p:spPr>
          <a:xfrm>
            <a:off x="239040" y="1052640"/>
            <a:ext cx="11713680" cy="1080720"/>
          </a:xfrm>
          <a:prstGeom prst="roundRect">
            <a:avLst>
              <a:gd name="adj" fmla="val 11578"/>
            </a:avLst>
          </a:prstGeom>
          <a:solidFill>
            <a:srgbClr val="FFFFFF"/>
          </a:solidFill>
          <a:ln w="25560">
            <a:solidFill>
              <a:srgbClr val="4F81BD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r>
              <a:rPr lang="es-ES" strike="noStrike">
                <a:solidFill>
                  <a:srgbClr val="000000"/>
                </a:solidFill>
                <a:latin typeface="Calibri"/>
                <a:ea typeface="DejaVu Sans"/>
              </a:rPr>
              <a:t>Las </a:t>
            </a:r>
            <a:r>
              <a:rPr lang="es-ES" b="1" u="sng" strike="noStrike">
                <a:solidFill>
                  <a:srgbClr val="000000"/>
                </a:solidFill>
                <a:latin typeface="Calibri"/>
                <a:ea typeface="DejaVu Sans"/>
              </a:rPr>
              <a:t>Aulas Promociona</a:t>
            </a:r>
            <a:r>
              <a:rPr lang="es-ES" b="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strike="noStrike">
                <a:solidFill>
                  <a:srgbClr val="000000"/>
                </a:solidFill>
                <a:latin typeface="Calibri"/>
                <a:ea typeface="DejaVu Sans"/>
              </a:rPr>
              <a:t>juegan un papel prioritario en este nivel. Son espacios de apoyo y refuerzo escolar donde se trabaja además la adquisición de habilidades para el aprendizaje de hábitos, ritmos y normas escolares.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endParaRPr/>
          </a:p>
        </p:txBody>
      </p:sp>
      <p:pic>
        <p:nvPicPr>
          <p:cNvPr id="747" name="Picture 7"/>
          <p:cNvPicPr/>
          <p:nvPr/>
        </p:nvPicPr>
        <p:blipFill>
          <a:blip r:embed="rId3"/>
          <a:stretch/>
        </p:blipFill>
        <p:spPr>
          <a:xfrm>
            <a:off x="1292760" y="2494080"/>
            <a:ext cx="4510440" cy="2253600"/>
          </a:xfrm>
          <a:prstGeom prst="rect">
            <a:avLst/>
          </a:prstGeom>
          <a:ln>
            <a:noFill/>
          </a:ln>
        </p:spPr>
      </p:pic>
      <p:pic>
        <p:nvPicPr>
          <p:cNvPr id="748" name="5 Rectángulo redondeado"/>
          <p:cNvPicPr/>
          <p:nvPr/>
        </p:nvPicPr>
        <p:blipFill>
          <a:blip r:embed="rId4"/>
          <a:stretch/>
        </p:blipFill>
        <p:spPr>
          <a:xfrm>
            <a:off x="3656160" y="231840"/>
            <a:ext cx="4781880" cy="820800"/>
          </a:xfrm>
          <a:prstGeom prst="rect">
            <a:avLst/>
          </a:prstGeom>
          <a:ln>
            <a:noFill/>
          </a:ln>
        </p:spPr>
      </p:pic>
      <p:sp>
        <p:nvSpPr>
          <p:cNvPr id="749" name="CustomShape 3"/>
          <p:cNvSpPr/>
          <p:nvPr/>
        </p:nvSpPr>
        <p:spPr>
          <a:xfrm>
            <a:off x="3642840" y="291960"/>
            <a:ext cx="4810680" cy="58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ctr">
              <a:lnSpc>
                <a:spcPct val="100000"/>
              </a:lnSpc>
            </a:pPr>
            <a:r>
              <a:rPr lang="es-ES" sz="2800" strike="noStrike">
                <a:solidFill>
                  <a:srgbClr val="000000"/>
                </a:solidFill>
                <a:latin typeface="Calibri"/>
                <a:ea typeface="DejaVu Sans"/>
              </a:rPr>
              <a:t>NIVEL GRUPAL</a:t>
            </a:r>
            <a:endParaRPr/>
          </a:p>
        </p:txBody>
      </p:sp>
      <p:sp>
        <p:nvSpPr>
          <p:cNvPr id="750" name="CustomShape 4"/>
          <p:cNvSpPr/>
          <p:nvPr/>
        </p:nvSpPr>
        <p:spPr>
          <a:xfrm>
            <a:off x="1487880" y="4365720"/>
            <a:ext cx="8735040" cy="914040"/>
          </a:xfrm>
          <a:prstGeom prst="roundRect">
            <a:avLst>
              <a:gd name="adj" fmla="val 11578"/>
            </a:avLst>
          </a:prstGeom>
          <a:gradFill>
            <a:gsLst>
              <a:gs pos="0">
                <a:srgbClr val="A3C4FF"/>
              </a:gs>
              <a:gs pos="100000">
                <a:srgbClr val="E5EEFF"/>
              </a:gs>
            </a:gsLst>
            <a:lin ang="16200000"/>
          </a:gradFill>
          <a:ln w="9360">
            <a:solidFill>
              <a:srgbClr val="4A7EBB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ctr">
              <a:lnSpc>
                <a:spcPct val="100000"/>
              </a:lnSpc>
            </a:pPr>
            <a:r>
              <a:rPr lang="es-ES" b="1" strike="noStrike">
                <a:solidFill>
                  <a:srgbClr val="000000"/>
                </a:solidFill>
                <a:latin typeface="Calibri"/>
                <a:ea typeface="DejaVu Sans"/>
              </a:rPr>
              <a:t>Refuerzo educativo de calidad</a:t>
            </a:r>
            <a:endParaRPr/>
          </a:p>
          <a:p>
            <a:pPr algn="ctr">
              <a:lnSpc>
                <a:spcPct val="100000"/>
              </a:lnSpc>
            </a:pPr>
            <a:r>
              <a:rPr lang="es-ES" strike="noStrike">
                <a:solidFill>
                  <a:srgbClr val="000000"/>
                </a:solidFill>
                <a:latin typeface="Calibri"/>
                <a:ea typeface="DejaVu Sans"/>
              </a:rPr>
              <a:t> Personal especializado que apoya el estudio del alumnado, organización por niveles, coordinación con el centro educativo, TIC. </a:t>
            </a:r>
            <a:endParaRPr/>
          </a:p>
        </p:txBody>
      </p:sp>
      <p:sp>
        <p:nvSpPr>
          <p:cNvPr id="751" name="CustomShape 5"/>
          <p:cNvSpPr/>
          <p:nvPr/>
        </p:nvSpPr>
        <p:spPr>
          <a:xfrm>
            <a:off x="719280" y="5589720"/>
            <a:ext cx="10847880" cy="823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just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r>
              <a:rPr lang="es-ES" sz="1600" strike="noStrike">
                <a:solidFill>
                  <a:srgbClr val="000000"/>
                </a:solidFill>
                <a:latin typeface="Calibri"/>
                <a:ea typeface="DejaVu Sans"/>
              </a:rPr>
              <a:t>En este nivel se encuadran también las sesiones grupales de información, orientación y sensibilización dirigidas a:</a:t>
            </a:r>
            <a:endParaRPr/>
          </a:p>
          <a:p>
            <a:pPr algn="ctr">
              <a:lnSpc>
                <a:spcPct val="100000"/>
              </a:lnSpc>
            </a:pPr>
            <a:r>
              <a:rPr lang="es-ES" sz="1600" strike="noStrike">
                <a:solidFill>
                  <a:srgbClr val="000000"/>
                </a:solidFill>
                <a:latin typeface="Calibri"/>
                <a:ea typeface="DejaVu Sans"/>
              </a:rPr>
              <a:t> los padres y madres del alumnado y a los alumnos y alumnas Promociona.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CustomShape 1"/>
          <p:cNvSpPr/>
          <p:nvPr/>
        </p:nvSpPr>
        <p:spPr>
          <a:xfrm>
            <a:off x="360000" y="1872000"/>
            <a:ext cx="3623040" cy="4725360"/>
          </a:xfrm>
          <a:prstGeom prst="roundRect">
            <a:avLst>
              <a:gd name="adj" fmla="val 11578"/>
            </a:avLst>
          </a:prstGeom>
          <a:solidFill>
            <a:srgbClr val="FFFFFF"/>
          </a:solidFill>
          <a:ln w="25560">
            <a:solidFill>
              <a:srgbClr val="4F81BD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53" name="CustomShape 2"/>
          <p:cNvSpPr/>
          <p:nvPr/>
        </p:nvSpPr>
        <p:spPr>
          <a:xfrm>
            <a:off x="4320000" y="1872000"/>
            <a:ext cx="3214800" cy="4796640"/>
          </a:xfrm>
          <a:prstGeom prst="roundRect">
            <a:avLst>
              <a:gd name="adj" fmla="val 11578"/>
            </a:avLst>
          </a:prstGeom>
          <a:solidFill>
            <a:srgbClr val="FFFFFF"/>
          </a:solidFill>
          <a:ln w="25560">
            <a:solidFill>
              <a:srgbClr val="4F81BD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54" name="3 Marcador de contenido"/>
          <p:cNvPicPr/>
          <p:nvPr/>
        </p:nvPicPr>
        <p:blipFill>
          <a:blip r:embed="rId2"/>
          <a:stretch/>
        </p:blipFill>
        <p:spPr>
          <a:xfrm>
            <a:off x="4464000" y="2745720"/>
            <a:ext cx="2977560" cy="3014280"/>
          </a:xfrm>
          <a:prstGeom prst="rect">
            <a:avLst/>
          </a:prstGeom>
          <a:ln>
            <a:noFill/>
          </a:ln>
        </p:spPr>
      </p:pic>
      <p:pic>
        <p:nvPicPr>
          <p:cNvPr id="755" name="5 Imagen"/>
          <p:cNvPicPr/>
          <p:nvPr/>
        </p:nvPicPr>
        <p:blipFill>
          <a:blip r:embed="rId3"/>
          <a:stretch/>
        </p:blipFill>
        <p:spPr>
          <a:xfrm>
            <a:off x="501840" y="3240000"/>
            <a:ext cx="3314160" cy="1656360"/>
          </a:xfrm>
          <a:prstGeom prst="rect">
            <a:avLst/>
          </a:prstGeom>
          <a:ln>
            <a:noFill/>
          </a:ln>
        </p:spPr>
      </p:pic>
      <p:pic>
        <p:nvPicPr>
          <p:cNvPr id="756" name="6 Rectángulo redondeado"/>
          <p:cNvPicPr/>
          <p:nvPr/>
        </p:nvPicPr>
        <p:blipFill>
          <a:blip r:embed="rId4"/>
          <a:stretch/>
        </p:blipFill>
        <p:spPr>
          <a:xfrm>
            <a:off x="321840" y="183600"/>
            <a:ext cx="11414160" cy="1212840"/>
          </a:xfrm>
          <a:prstGeom prst="rect">
            <a:avLst/>
          </a:prstGeom>
          <a:ln>
            <a:noFill/>
          </a:ln>
        </p:spPr>
      </p:pic>
      <p:sp>
        <p:nvSpPr>
          <p:cNvPr id="757" name="CustomShape 3"/>
          <p:cNvSpPr/>
          <p:nvPr/>
        </p:nvSpPr>
        <p:spPr>
          <a:xfrm>
            <a:off x="864000" y="288000"/>
            <a:ext cx="10584000" cy="864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ctr">
              <a:lnSpc>
                <a:spcPct val="100000"/>
              </a:lnSpc>
            </a:pPr>
            <a:r>
              <a:rPr lang="es-ES" sz="2800" strike="noStrike">
                <a:solidFill>
                  <a:srgbClr val="000000"/>
                </a:solidFill>
                <a:latin typeface="Arial"/>
                <a:ea typeface="DejaVu Sans"/>
              </a:rPr>
              <a:t>NIVEL SOCIOCOMUNITARIO: </a:t>
            </a:r>
            <a:endParaRPr/>
          </a:p>
          <a:p>
            <a:pPr algn="ctr">
              <a:lnSpc>
                <a:spcPct val="100000"/>
              </a:lnSpc>
            </a:pPr>
            <a:r>
              <a:rPr lang="es-ES" sz="2000" b="1" strike="noStrike">
                <a:solidFill>
                  <a:srgbClr val="000000"/>
                </a:solidFill>
                <a:latin typeface="Arial"/>
                <a:ea typeface="DejaVu Sans"/>
              </a:rPr>
              <a:t>ENCUENTROS DE  ESTUDIANTES Y/O FAMILIAS, CAMPAÑAS DE SENSIBILIZACIÓN</a:t>
            </a:r>
            <a:endParaRPr/>
          </a:p>
        </p:txBody>
      </p:sp>
      <p:sp>
        <p:nvSpPr>
          <p:cNvPr id="758" name="CustomShape 4"/>
          <p:cNvSpPr/>
          <p:nvPr/>
        </p:nvSpPr>
        <p:spPr>
          <a:xfrm>
            <a:off x="4368960" y="2088000"/>
            <a:ext cx="2975760" cy="576000"/>
          </a:xfrm>
          <a:prstGeom prst="rect">
            <a:avLst/>
          </a:prstGeom>
          <a:solidFill>
            <a:srgbClr val="FFFFFF"/>
          </a:solidFill>
          <a:ln w="2556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ctr">
              <a:lnSpc>
                <a:spcPct val="100000"/>
              </a:lnSpc>
            </a:pPr>
            <a:r>
              <a:rPr lang="es-ES" b="1" strike="noStrike">
                <a:solidFill>
                  <a:srgbClr val="4F81BD"/>
                </a:solidFill>
                <a:latin typeface="Arial"/>
                <a:ea typeface="DejaVu Sans"/>
              </a:rPr>
              <a:t>Gitanos con estudios.</a:t>
            </a:r>
            <a:endParaRPr/>
          </a:p>
          <a:p>
            <a:pPr algn="ctr">
              <a:lnSpc>
                <a:spcPct val="100000"/>
              </a:lnSpc>
            </a:pPr>
            <a:r>
              <a:rPr lang="es-ES" b="1" strike="noStrike">
                <a:solidFill>
                  <a:srgbClr val="4F81BD"/>
                </a:solidFill>
                <a:latin typeface="Arial"/>
                <a:ea typeface="DejaVu Sans"/>
              </a:rPr>
              <a:t>Gitanos con futuro.</a:t>
            </a:r>
            <a:endParaRPr/>
          </a:p>
          <a:p>
            <a:pPr algn="ctr">
              <a:lnSpc>
                <a:spcPct val="100000"/>
              </a:lnSpc>
            </a:pPr>
            <a:r>
              <a:rPr lang="es-ES" b="1" strike="noStrike">
                <a:solidFill>
                  <a:srgbClr val="4F81BD"/>
                </a:solidFill>
                <a:latin typeface="Arial"/>
                <a:ea typeface="DejaVu Sans"/>
              </a:rPr>
              <a:t>( 2012-2013)</a:t>
            </a:r>
            <a:endParaRPr/>
          </a:p>
        </p:txBody>
      </p:sp>
      <p:sp>
        <p:nvSpPr>
          <p:cNvPr id="759" name="CustomShape 5"/>
          <p:cNvSpPr/>
          <p:nvPr/>
        </p:nvSpPr>
        <p:spPr>
          <a:xfrm>
            <a:off x="576000" y="5544000"/>
            <a:ext cx="3312000" cy="550080"/>
          </a:xfrm>
          <a:prstGeom prst="rect">
            <a:avLst/>
          </a:prstGeom>
          <a:solidFill>
            <a:srgbClr val="FFFFFF"/>
          </a:solidFill>
          <a:ln w="2556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ctr">
              <a:lnSpc>
                <a:spcPct val="100000"/>
              </a:lnSpc>
              <a:buSzPct val="45000"/>
              <a:buFont typeface="StarSymbol"/>
              <a:buChar char="l"/>
            </a:pPr>
            <a:r>
              <a:rPr lang="es-ES" sz="1400" strike="noStrike">
                <a:solidFill>
                  <a:srgbClr val="000000"/>
                </a:solidFill>
                <a:latin typeface="Arial"/>
                <a:ea typeface="DejaVu Sans"/>
              </a:rPr>
              <a:t>2800 fotografías a niñas y niños retratando sus sueños de futuro</a:t>
            </a:r>
            <a:endParaRPr/>
          </a:p>
        </p:txBody>
      </p:sp>
      <p:sp>
        <p:nvSpPr>
          <p:cNvPr id="760" name="CustomShape 6"/>
          <p:cNvSpPr/>
          <p:nvPr/>
        </p:nvSpPr>
        <p:spPr>
          <a:xfrm>
            <a:off x="526680" y="2286000"/>
            <a:ext cx="3168360" cy="431280"/>
          </a:xfrm>
          <a:prstGeom prst="rect">
            <a:avLst/>
          </a:prstGeom>
          <a:solidFill>
            <a:srgbClr val="FFFFFF"/>
          </a:solidFill>
          <a:ln w="2556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ctr">
              <a:lnSpc>
                <a:spcPct val="100000"/>
              </a:lnSpc>
            </a:pPr>
            <a:r>
              <a:rPr lang="es-ES" b="1" strike="noStrike">
                <a:solidFill>
                  <a:srgbClr val="4F81BD"/>
                </a:solidFill>
                <a:latin typeface="Arial"/>
                <a:ea typeface="DejaVu Sans"/>
              </a:rPr>
              <a:t>De mayor quiero ser…</a:t>
            </a:r>
            <a:endParaRPr/>
          </a:p>
          <a:p>
            <a:pPr algn="ctr">
              <a:lnSpc>
                <a:spcPct val="100000"/>
              </a:lnSpc>
            </a:pPr>
            <a:r>
              <a:rPr lang="es-ES" b="1" strike="noStrike">
                <a:solidFill>
                  <a:srgbClr val="4F81BD"/>
                </a:solidFill>
                <a:latin typeface="Arial"/>
                <a:ea typeface="DejaVu Sans"/>
              </a:rPr>
              <a:t> ( 2010-2011)</a:t>
            </a:r>
            <a:endParaRPr/>
          </a:p>
        </p:txBody>
      </p:sp>
      <p:sp>
        <p:nvSpPr>
          <p:cNvPr id="761" name="CustomShape 7"/>
          <p:cNvSpPr/>
          <p:nvPr/>
        </p:nvSpPr>
        <p:spPr>
          <a:xfrm rot="34800">
            <a:off x="4461840" y="5966280"/>
            <a:ext cx="2880000" cy="360000"/>
          </a:xfrm>
          <a:prstGeom prst="rect">
            <a:avLst/>
          </a:prstGeom>
          <a:solidFill>
            <a:srgbClr val="FFFFFF"/>
          </a:solidFill>
          <a:ln w="2556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ctr">
              <a:lnSpc>
                <a:spcPct val="100000"/>
              </a:lnSpc>
              <a:buSzPct val="45000"/>
              <a:buFont typeface="StarSymbol"/>
              <a:buChar char="l"/>
            </a:pPr>
            <a:r>
              <a:rPr lang="es-ES" sz="1400" strike="noStrike">
                <a:solidFill>
                  <a:srgbClr val="000000"/>
                </a:solidFill>
                <a:latin typeface="Arial"/>
                <a:ea typeface="DejaVu Sans"/>
              </a:rPr>
              <a:t>70 chicos y chicas referentes</a:t>
            </a:r>
            <a:endParaRPr/>
          </a:p>
          <a:p>
            <a:pPr algn="ctr">
              <a:lnSpc>
                <a:spcPct val="100000"/>
              </a:lnSpc>
              <a:buSzPct val="45000"/>
              <a:buFont typeface="StarSymbol"/>
              <a:buChar char="l"/>
            </a:pPr>
            <a:r>
              <a:rPr lang="es-ES" sz="1400" strike="noStrike">
                <a:solidFill>
                  <a:srgbClr val="000000"/>
                </a:solidFill>
                <a:latin typeface="Arial"/>
                <a:ea typeface="DejaVu Sans"/>
              </a:rPr>
              <a:t> para toda  la comunidad</a:t>
            </a:r>
            <a:endParaRPr/>
          </a:p>
        </p:txBody>
      </p:sp>
      <p:sp>
        <p:nvSpPr>
          <p:cNvPr id="762" name="CustomShape 8"/>
          <p:cNvSpPr/>
          <p:nvPr/>
        </p:nvSpPr>
        <p:spPr>
          <a:xfrm>
            <a:off x="7920000" y="1872000"/>
            <a:ext cx="4127400" cy="4796640"/>
          </a:xfrm>
          <a:prstGeom prst="roundRect">
            <a:avLst>
              <a:gd name="adj" fmla="val 11578"/>
            </a:avLst>
          </a:prstGeom>
          <a:solidFill>
            <a:srgbClr val="FFFFFF"/>
          </a:solidFill>
          <a:ln w="25560">
            <a:solidFill>
              <a:srgbClr val="4F81BD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63" name="CustomShape 9"/>
          <p:cNvSpPr/>
          <p:nvPr/>
        </p:nvSpPr>
        <p:spPr>
          <a:xfrm>
            <a:off x="8400600" y="1916280"/>
            <a:ext cx="3166200" cy="575640"/>
          </a:xfrm>
          <a:prstGeom prst="rect">
            <a:avLst/>
          </a:prstGeom>
          <a:solidFill>
            <a:srgbClr val="FFFFFF"/>
          </a:solidFill>
          <a:ln w="2556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ctr">
              <a:lnSpc>
                <a:spcPct val="100000"/>
              </a:lnSpc>
            </a:pPr>
            <a:r>
              <a:rPr lang="es-ES" b="1" strike="noStrike">
                <a:solidFill>
                  <a:srgbClr val="4F81BD"/>
                </a:solidFill>
                <a:latin typeface="Arial"/>
                <a:ea typeface="DejaVu Sans"/>
              </a:rPr>
              <a:t>Asómate a tus sueños</a:t>
            </a:r>
            <a:endParaRPr/>
          </a:p>
          <a:p>
            <a:pPr algn="ctr">
              <a:lnSpc>
                <a:spcPct val="100000"/>
              </a:lnSpc>
            </a:pPr>
            <a:r>
              <a:rPr lang="es-ES" b="1" strike="noStrike">
                <a:solidFill>
                  <a:srgbClr val="4F81BD"/>
                </a:solidFill>
                <a:latin typeface="Arial"/>
                <a:ea typeface="DejaVu Sans"/>
              </a:rPr>
              <a:t>( 2013-2014)</a:t>
            </a:r>
            <a:endParaRPr/>
          </a:p>
        </p:txBody>
      </p:sp>
      <p:pic>
        <p:nvPicPr>
          <p:cNvPr id="764" name="Picture 2"/>
          <p:cNvPicPr/>
          <p:nvPr/>
        </p:nvPicPr>
        <p:blipFill>
          <a:blip r:embed="rId5"/>
          <a:stretch/>
        </p:blipFill>
        <p:spPr>
          <a:xfrm>
            <a:off x="8112600" y="2492280"/>
            <a:ext cx="3551760" cy="3768480"/>
          </a:xfrm>
          <a:prstGeom prst="rect">
            <a:avLst/>
          </a:prstGeom>
          <a:ln>
            <a:noFill/>
          </a:ln>
        </p:spPr>
      </p:pic>
      <p:sp>
        <p:nvSpPr>
          <p:cNvPr id="765" name="CustomShape 10"/>
          <p:cNvSpPr/>
          <p:nvPr/>
        </p:nvSpPr>
        <p:spPr>
          <a:xfrm>
            <a:off x="8496360" y="6237360"/>
            <a:ext cx="2880360" cy="360000"/>
          </a:xfrm>
          <a:prstGeom prst="rect">
            <a:avLst/>
          </a:prstGeom>
          <a:solidFill>
            <a:srgbClr val="FFFFFF"/>
          </a:solidFill>
          <a:ln w="2556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ctr">
              <a:lnSpc>
                <a:spcPct val="100000"/>
              </a:lnSpc>
              <a:buSzPct val="45000"/>
              <a:buFont typeface="StarSymbol"/>
              <a:buChar char="l"/>
            </a:pPr>
            <a:r>
              <a:rPr lang="es-ES" sz="1400" strike="noStrike">
                <a:solidFill>
                  <a:srgbClr val="000000"/>
                </a:solidFill>
                <a:latin typeface="Arial"/>
                <a:ea typeface="DejaVu Sans"/>
              </a:rPr>
              <a:t>1 día en la profesión de sus sueños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CustomShape 1"/>
          <p:cNvSpPr/>
          <p:nvPr/>
        </p:nvSpPr>
        <p:spPr>
          <a:xfrm>
            <a:off x="933480" y="1428840"/>
            <a:ext cx="4497120" cy="3168360"/>
          </a:xfrm>
          <a:prstGeom prst="roundRect">
            <a:avLst>
              <a:gd name="adj" fmla="val 11578"/>
            </a:avLst>
          </a:prstGeom>
          <a:solidFill>
            <a:srgbClr val="FFFFFF"/>
          </a:solidFill>
          <a:ln w="25560">
            <a:solidFill>
              <a:srgbClr val="4F81BD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67" name="CustomShape 2"/>
          <p:cNvSpPr/>
          <p:nvPr/>
        </p:nvSpPr>
        <p:spPr>
          <a:xfrm>
            <a:off x="6277680" y="1392120"/>
            <a:ext cx="4538160" cy="3257280"/>
          </a:xfrm>
          <a:prstGeom prst="roundRect">
            <a:avLst>
              <a:gd name="adj" fmla="val 11578"/>
            </a:avLst>
          </a:prstGeom>
          <a:solidFill>
            <a:srgbClr val="FFFFFF"/>
          </a:solidFill>
          <a:ln w="25560">
            <a:solidFill>
              <a:srgbClr val="4F81BD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68" name="6 Rectángulo redondeado"/>
          <p:cNvPicPr/>
          <p:nvPr/>
        </p:nvPicPr>
        <p:blipFill>
          <a:blip r:embed="rId2"/>
          <a:stretch/>
        </p:blipFill>
        <p:spPr>
          <a:xfrm>
            <a:off x="1413720" y="212760"/>
            <a:ext cx="9842400" cy="902880"/>
          </a:xfrm>
          <a:prstGeom prst="rect">
            <a:avLst/>
          </a:prstGeom>
          <a:ln>
            <a:noFill/>
          </a:ln>
        </p:spPr>
      </p:pic>
      <p:sp>
        <p:nvSpPr>
          <p:cNvPr id="769" name="CustomShape 3"/>
          <p:cNvSpPr/>
          <p:nvPr/>
        </p:nvSpPr>
        <p:spPr>
          <a:xfrm>
            <a:off x="1534320" y="279360"/>
            <a:ext cx="9603000" cy="650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r>
              <a:rPr lang="es-ES" sz="2800" strike="noStrike">
                <a:solidFill>
                  <a:srgbClr val="000000"/>
                </a:solidFill>
                <a:latin typeface="Arial"/>
                <a:ea typeface="DejaVu Sans"/>
              </a:rPr>
              <a:t>CAMPAÑAS DE SENSIBILIZACIÓN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</p:txBody>
      </p:sp>
      <p:sp>
        <p:nvSpPr>
          <p:cNvPr id="770" name="CustomShape 4"/>
          <p:cNvSpPr/>
          <p:nvPr/>
        </p:nvSpPr>
        <p:spPr>
          <a:xfrm>
            <a:off x="6993360" y="1541520"/>
            <a:ext cx="2975760" cy="576000"/>
          </a:xfrm>
          <a:prstGeom prst="rect">
            <a:avLst/>
          </a:prstGeom>
          <a:solidFill>
            <a:srgbClr val="FFFFFF"/>
          </a:solidFill>
          <a:ln w="2556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ctr">
              <a:lnSpc>
                <a:spcPct val="100000"/>
              </a:lnSpc>
            </a:pPr>
            <a:r>
              <a:rPr lang="es-ES" b="1" strike="noStrike">
                <a:solidFill>
                  <a:srgbClr val="4F81BD"/>
                </a:solidFill>
                <a:latin typeface="Arial"/>
                <a:ea typeface="DejaVu Sans"/>
              </a:rPr>
              <a:t>La pregunta de Samuel</a:t>
            </a:r>
            <a:endParaRPr/>
          </a:p>
          <a:p>
            <a:pPr algn="ctr">
              <a:lnSpc>
                <a:spcPct val="100000"/>
              </a:lnSpc>
            </a:pPr>
            <a:r>
              <a:rPr lang="es-ES" b="1" strike="noStrike">
                <a:solidFill>
                  <a:srgbClr val="4F81BD"/>
                </a:solidFill>
                <a:latin typeface="Arial"/>
                <a:ea typeface="DejaVu Sans"/>
              </a:rPr>
              <a:t>(2017)</a:t>
            </a:r>
            <a:endParaRPr/>
          </a:p>
        </p:txBody>
      </p:sp>
      <p:sp>
        <p:nvSpPr>
          <p:cNvPr id="771" name="CustomShape 5">
            <a:hlinkClick r:id="rId3"/>
          </p:cNvPr>
          <p:cNvSpPr/>
          <p:nvPr/>
        </p:nvSpPr>
        <p:spPr>
          <a:xfrm>
            <a:off x="1767840" y="3394080"/>
            <a:ext cx="3126240" cy="865080"/>
          </a:xfrm>
          <a:prstGeom prst="rect">
            <a:avLst/>
          </a:prstGeom>
          <a:solidFill>
            <a:srgbClr val="FFFFFF"/>
          </a:solidFill>
          <a:ln w="2556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>
              <a:lnSpc>
                <a:spcPct val="100000"/>
              </a:lnSpc>
              <a:buFont typeface="Calibri"/>
              <a:buChar char="-"/>
            </a:pPr>
            <a:r>
              <a:rPr lang="es-ES" sz="1400" strike="noStrike" dirty="0">
                <a:solidFill>
                  <a:srgbClr val="000000"/>
                </a:solidFill>
                <a:latin typeface="Arial"/>
                <a:ea typeface="DejaVu Sans"/>
              </a:rPr>
              <a:t>Campaña de </a:t>
            </a:r>
            <a:r>
              <a:rPr lang="es-ES" sz="1400" strike="noStrike" dirty="0" err="1">
                <a:solidFill>
                  <a:srgbClr val="000000"/>
                </a:solidFill>
                <a:latin typeface="Arial"/>
                <a:ea typeface="DejaVu Sans"/>
              </a:rPr>
              <a:t>twitter</a:t>
            </a:r>
            <a:endParaRPr dirty="0"/>
          </a:p>
          <a:p>
            <a:pPr>
              <a:lnSpc>
                <a:spcPct val="100000"/>
              </a:lnSpc>
            </a:pPr>
            <a:r>
              <a:rPr lang="es-ES" sz="1400" strike="noStrike" dirty="0">
                <a:solidFill>
                  <a:srgbClr val="000000"/>
                </a:solidFill>
                <a:latin typeface="Arial"/>
                <a:ea typeface="DejaVu Sans"/>
              </a:rPr>
              <a:t>http://www.laleonorreal.org/</a:t>
            </a:r>
            <a:endParaRPr dirty="0"/>
          </a:p>
          <a:p>
            <a:pPr>
              <a:lnSpc>
                <a:spcPct val="100000"/>
              </a:lnSpc>
            </a:pPr>
            <a:endParaRPr dirty="0"/>
          </a:p>
        </p:txBody>
      </p:sp>
      <p:sp>
        <p:nvSpPr>
          <p:cNvPr id="772" name="CustomShape 6"/>
          <p:cNvSpPr/>
          <p:nvPr/>
        </p:nvSpPr>
        <p:spPr>
          <a:xfrm>
            <a:off x="1665360" y="1573200"/>
            <a:ext cx="3168720" cy="647280"/>
          </a:xfrm>
          <a:prstGeom prst="rect">
            <a:avLst/>
          </a:prstGeom>
          <a:solidFill>
            <a:srgbClr val="FFFFFF"/>
          </a:solidFill>
          <a:ln w="2556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r>
              <a:rPr lang="es-ES" b="1" strike="noStrike">
                <a:solidFill>
                  <a:srgbClr val="4F81BD"/>
                </a:solidFill>
                <a:latin typeface="Arial"/>
                <a:ea typeface="DejaVu Sans"/>
              </a:rPr>
              <a:t>Leonor deja la escuela</a:t>
            </a:r>
            <a:endParaRPr/>
          </a:p>
          <a:p>
            <a:pPr algn="ctr">
              <a:lnSpc>
                <a:spcPct val="100000"/>
              </a:lnSpc>
            </a:pPr>
            <a:r>
              <a:rPr lang="es-ES" b="1" strike="noStrike">
                <a:solidFill>
                  <a:srgbClr val="4F81BD"/>
                </a:solidFill>
                <a:latin typeface="Arial"/>
                <a:ea typeface="DejaVu Sans"/>
              </a:rPr>
              <a:t>(2015)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</p:txBody>
      </p:sp>
      <p:sp>
        <p:nvSpPr>
          <p:cNvPr id="773" name="CustomShape 7"/>
          <p:cNvSpPr/>
          <p:nvPr/>
        </p:nvSpPr>
        <p:spPr>
          <a:xfrm>
            <a:off x="6671160" y="3654360"/>
            <a:ext cx="3753000" cy="942840"/>
          </a:xfrm>
          <a:prstGeom prst="rect">
            <a:avLst/>
          </a:prstGeom>
          <a:solidFill>
            <a:srgbClr val="FFFFFF"/>
          </a:solidFill>
          <a:ln w="2556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ctr">
              <a:lnSpc>
                <a:spcPct val="100000"/>
              </a:lnSpc>
              <a:buSzPct val="45000"/>
              <a:buFont typeface="StarSymbol"/>
              <a:buChar char="l"/>
            </a:pPr>
            <a:r>
              <a:rPr lang="es-ES" sz="1200" strike="noStrike">
                <a:solidFill>
                  <a:srgbClr val="000000"/>
                </a:solidFill>
                <a:latin typeface="Arial"/>
                <a:ea typeface="DejaVu Sans"/>
              </a:rPr>
              <a:t>¿Por qué la historia y la cultura gitana no aparecen en mis libros del cole?</a:t>
            </a:r>
            <a:endParaRPr/>
          </a:p>
          <a:p>
            <a:pPr algn="ctr">
              <a:lnSpc>
                <a:spcPct val="100000"/>
              </a:lnSpc>
            </a:pPr>
            <a:r>
              <a:rPr lang="es-ES" sz="1200" b="1" strike="noStrike">
                <a:solidFill>
                  <a:srgbClr val="0066FF"/>
                </a:solidFill>
                <a:latin typeface="Arial"/>
                <a:ea typeface="DejaVu Sans"/>
              </a:rPr>
              <a:t>http://www.sensibilizaciongitanos.org/portfolio-posts/la-pregunta-samuel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</p:txBody>
      </p:sp>
      <p:sp>
        <p:nvSpPr>
          <p:cNvPr id="774" name="CustomShape 8"/>
          <p:cNvSpPr/>
          <p:nvPr/>
        </p:nvSpPr>
        <p:spPr>
          <a:xfrm>
            <a:off x="3961800" y="941760"/>
            <a:ext cx="3958200" cy="642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pPr>
              <a:lnSpc>
                <a:spcPct val="100000"/>
              </a:lnSpc>
            </a:pPr>
            <a:r>
              <a:rPr lang="es-ES" strike="noStrike" dirty="0">
                <a:solidFill>
                  <a:srgbClr val="000000"/>
                </a:solidFill>
                <a:latin typeface="Arial"/>
                <a:ea typeface="DejaVu Sans"/>
              </a:rPr>
              <a:t>http://www.sensibilizaciongitanos.org/</a:t>
            </a:r>
            <a:endParaRPr dirty="0"/>
          </a:p>
          <a:p>
            <a:pPr>
              <a:lnSpc>
                <a:spcPct val="100000"/>
              </a:lnSpc>
            </a:pPr>
            <a:endParaRPr dirty="0"/>
          </a:p>
        </p:txBody>
      </p:sp>
      <p:sp>
        <p:nvSpPr>
          <p:cNvPr id="775" name="CustomShape 9"/>
          <p:cNvSpPr/>
          <p:nvPr/>
        </p:nvSpPr>
        <p:spPr>
          <a:xfrm>
            <a:off x="383040" y="4734000"/>
            <a:ext cx="11713680" cy="1929960"/>
          </a:xfrm>
          <a:prstGeom prst="roundRect">
            <a:avLst>
              <a:gd name="adj" fmla="val 11578"/>
            </a:avLst>
          </a:prstGeom>
          <a:solidFill>
            <a:srgbClr val="FFFFFF"/>
          </a:solidFill>
          <a:ln w="25560">
            <a:solidFill>
              <a:srgbClr val="4F81BD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ctr">
              <a:lnSpc>
                <a:spcPct val="100000"/>
              </a:lnSpc>
            </a:pPr>
            <a:endParaRPr dirty="0"/>
          </a:p>
          <a:p>
            <a:pPr algn="ctr">
              <a:lnSpc>
                <a:spcPct val="100000"/>
              </a:lnSpc>
            </a:pPr>
            <a:endParaRPr dirty="0"/>
          </a:p>
          <a:p>
            <a:pPr algn="ctr">
              <a:lnSpc>
                <a:spcPct val="100000"/>
              </a:lnSpc>
            </a:pPr>
            <a:endParaRPr dirty="0"/>
          </a:p>
          <a:p>
            <a:pPr algn="ctr">
              <a:lnSpc>
                <a:spcPct val="100000"/>
              </a:lnSpc>
            </a:pPr>
            <a:r>
              <a:rPr lang="es-ES" b="1" strike="noStrike" dirty="0" err="1">
                <a:solidFill>
                  <a:srgbClr val="4F81BD"/>
                </a:solidFill>
                <a:latin typeface="Arial"/>
                <a:ea typeface="DejaVu Sans"/>
              </a:rPr>
              <a:t>PayoToday</a:t>
            </a:r>
            <a:endParaRPr dirty="0"/>
          </a:p>
          <a:p>
            <a:pPr algn="ctr">
              <a:lnSpc>
                <a:spcPct val="100000"/>
              </a:lnSpc>
            </a:pPr>
            <a:r>
              <a:rPr lang="es-ES" b="1" strike="noStrike" dirty="0">
                <a:solidFill>
                  <a:srgbClr val="4F81BD"/>
                </a:solidFill>
                <a:latin typeface="Arial"/>
                <a:ea typeface="DejaVu Sans"/>
              </a:rPr>
              <a:t>(2014/15/16)</a:t>
            </a:r>
            <a:endParaRPr dirty="0"/>
          </a:p>
          <a:p>
            <a:pPr algn="ctr">
              <a:lnSpc>
                <a:spcPct val="100000"/>
              </a:lnSpc>
            </a:pPr>
            <a:r>
              <a:rPr lang="es-ES" dirty="0">
                <a:hlinkClick r:id="rId4"/>
              </a:rPr>
              <a:t>https://www.gitanos.org/actualidad/archivo/109109.html</a:t>
            </a:r>
            <a:endParaRPr dirty="0"/>
          </a:p>
          <a:p>
            <a:pPr algn="ctr">
              <a:lnSpc>
                <a:spcPct val="100000"/>
              </a:lnSpc>
            </a:pPr>
            <a:endParaRPr dirty="0"/>
          </a:p>
          <a:p>
            <a:pPr algn="r">
              <a:lnSpc>
                <a:spcPct val="100000"/>
              </a:lnSpc>
            </a:pPr>
            <a:endParaRPr dirty="0"/>
          </a:p>
          <a:p>
            <a:pPr algn="r">
              <a:lnSpc>
                <a:spcPct val="100000"/>
              </a:lnSpc>
            </a:pPr>
            <a:endParaRPr dirty="0"/>
          </a:p>
          <a:p>
            <a:pPr algn="r">
              <a:lnSpc>
                <a:spcPct val="100000"/>
              </a:lnSpc>
            </a:pPr>
            <a:endParaRPr dirty="0"/>
          </a:p>
        </p:txBody>
      </p:sp>
      <p:pic>
        <p:nvPicPr>
          <p:cNvPr id="776" name="Imagen 2"/>
          <p:cNvPicPr/>
          <p:nvPr/>
        </p:nvPicPr>
        <p:blipFill>
          <a:blip r:embed="rId5"/>
          <a:stretch/>
        </p:blipFill>
        <p:spPr>
          <a:xfrm>
            <a:off x="6535800" y="2236680"/>
            <a:ext cx="3890160" cy="1107720"/>
          </a:xfrm>
          <a:prstGeom prst="rect">
            <a:avLst/>
          </a:prstGeom>
          <a:ln>
            <a:noFill/>
          </a:ln>
        </p:spPr>
      </p:pic>
      <p:pic>
        <p:nvPicPr>
          <p:cNvPr id="778" name="Imagen 20"/>
          <p:cNvPicPr/>
          <p:nvPr/>
        </p:nvPicPr>
        <p:blipFill>
          <a:blip r:embed="rId6"/>
          <a:stretch/>
        </p:blipFill>
        <p:spPr>
          <a:xfrm>
            <a:off x="1650960" y="2313000"/>
            <a:ext cx="3062160" cy="10728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9" name="6 Rectángulo redondeado"/>
          <p:cNvPicPr/>
          <p:nvPr/>
        </p:nvPicPr>
        <p:blipFill>
          <a:blip r:embed="rId2"/>
          <a:stretch/>
        </p:blipFill>
        <p:spPr>
          <a:xfrm>
            <a:off x="1413720" y="212760"/>
            <a:ext cx="9842400" cy="902880"/>
          </a:xfrm>
          <a:prstGeom prst="rect">
            <a:avLst/>
          </a:prstGeom>
          <a:ln>
            <a:noFill/>
          </a:ln>
        </p:spPr>
      </p:pic>
      <p:sp>
        <p:nvSpPr>
          <p:cNvPr id="780" name="CustomShape 1"/>
          <p:cNvSpPr/>
          <p:nvPr/>
        </p:nvSpPr>
        <p:spPr>
          <a:xfrm>
            <a:off x="1534320" y="279360"/>
            <a:ext cx="9603000" cy="650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r>
              <a:rPr lang="es-ES" sz="2800" strike="noStrike">
                <a:solidFill>
                  <a:srgbClr val="000000"/>
                </a:solidFill>
                <a:latin typeface="Arial"/>
                <a:ea typeface="DejaVu Sans"/>
              </a:rPr>
              <a:t>CAMPAÑAS DE SENSIBILIZACIÓN (2018)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</p:txBody>
      </p:sp>
      <p:pic>
        <p:nvPicPr>
          <p:cNvPr id="781" name="Imagen 780"/>
          <p:cNvPicPr/>
          <p:nvPr/>
        </p:nvPicPr>
        <p:blipFill>
          <a:blip r:embed="rId3"/>
          <a:stretch/>
        </p:blipFill>
        <p:spPr>
          <a:xfrm>
            <a:off x="1400400" y="1368000"/>
            <a:ext cx="9183240" cy="51606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3" name="Imagen 2"/>
          <p:cNvPicPr/>
          <p:nvPr/>
        </p:nvPicPr>
        <p:blipFill>
          <a:blip r:embed="rId2"/>
          <a:stretch/>
        </p:blipFill>
        <p:spPr>
          <a:xfrm>
            <a:off x="9354600" y="92520"/>
            <a:ext cx="2630880" cy="985320"/>
          </a:xfrm>
          <a:prstGeom prst="rect">
            <a:avLst/>
          </a:prstGeom>
          <a:ln>
            <a:noFill/>
          </a:ln>
        </p:spPr>
      </p:pic>
      <p:sp>
        <p:nvSpPr>
          <p:cNvPr id="634" name="CustomShape 1"/>
          <p:cNvSpPr/>
          <p:nvPr/>
        </p:nvSpPr>
        <p:spPr>
          <a:xfrm>
            <a:off x="718200" y="551880"/>
            <a:ext cx="6286320" cy="516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s-ES" b="1" strike="noStrike" dirty="0">
                <a:solidFill>
                  <a:srgbClr val="F19D19"/>
                </a:solidFill>
                <a:latin typeface="Calibri"/>
                <a:ea typeface="DejaVu Sans"/>
              </a:rPr>
              <a:t> </a:t>
            </a:r>
            <a:endParaRPr dirty="0"/>
          </a:p>
        </p:txBody>
      </p:sp>
      <p:pic>
        <p:nvPicPr>
          <p:cNvPr id="635" name="Picture 10"/>
          <p:cNvPicPr/>
          <p:nvPr/>
        </p:nvPicPr>
        <p:blipFill>
          <a:blip r:embed="rId3"/>
          <a:stretch/>
        </p:blipFill>
        <p:spPr>
          <a:xfrm>
            <a:off x="-1080" y="55440"/>
            <a:ext cx="347400" cy="6803280"/>
          </a:xfrm>
          <a:prstGeom prst="rect">
            <a:avLst/>
          </a:prstGeom>
          <a:ln>
            <a:noFill/>
          </a:ln>
        </p:spPr>
      </p:pic>
      <p:sp>
        <p:nvSpPr>
          <p:cNvPr id="636" name="CustomShape 2"/>
          <p:cNvSpPr/>
          <p:nvPr/>
        </p:nvSpPr>
        <p:spPr>
          <a:xfrm>
            <a:off x="-928080" y="2326320"/>
            <a:ext cx="7339320" cy="36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7" name="CustomShape 3"/>
          <p:cNvSpPr/>
          <p:nvPr/>
        </p:nvSpPr>
        <p:spPr>
          <a:xfrm>
            <a:off x="1639440" y="4599360"/>
            <a:ext cx="10465560" cy="1005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8" name="CustomShape 4"/>
          <p:cNvSpPr/>
          <p:nvPr/>
        </p:nvSpPr>
        <p:spPr>
          <a:xfrm>
            <a:off x="936000" y="1479960"/>
            <a:ext cx="9668160" cy="4950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r>
              <a:rPr lang="es-ES" sz="4000" strike="noStrike" dirty="0">
                <a:solidFill>
                  <a:srgbClr val="000000"/>
                </a:solidFill>
                <a:latin typeface="Calibri"/>
                <a:ea typeface="DejaVu Sans"/>
              </a:rPr>
              <a:t>- Presentación de la Entidad</a:t>
            </a:r>
            <a:endParaRPr dirty="0"/>
          </a:p>
          <a:p>
            <a:r>
              <a:rPr lang="es-ES" sz="4000" strike="noStrike" dirty="0">
                <a:solidFill>
                  <a:srgbClr val="000000"/>
                </a:solidFill>
                <a:latin typeface="Calibri"/>
                <a:ea typeface="DejaVu Sans"/>
              </a:rPr>
              <a:t>- FSG: Programas y acciones</a:t>
            </a:r>
            <a:endParaRPr dirty="0"/>
          </a:p>
          <a:p>
            <a:r>
              <a:rPr lang="es-ES" sz="4000" strike="noStrike" dirty="0">
                <a:solidFill>
                  <a:srgbClr val="000000"/>
                </a:solidFill>
                <a:latin typeface="Calibri"/>
                <a:ea typeface="DejaVu Sans"/>
              </a:rPr>
              <a:t>- Programa PROMOCIONA</a:t>
            </a:r>
            <a:endParaRPr dirty="0"/>
          </a:p>
          <a:p>
            <a:r>
              <a:rPr lang="es-ES" sz="4000" strike="noStrike" dirty="0">
                <a:solidFill>
                  <a:srgbClr val="000000"/>
                </a:solidFill>
                <a:latin typeface="Calibri"/>
                <a:ea typeface="DejaVu Sans"/>
              </a:rPr>
              <a:t>         </a:t>
            </a:r>
            <a:r>
              <a:rPr lang="es-ES" sz="3600" strike="noStrike" dirty="0">
                <a:solidFill>
                  <a:srgbClr val="000000"/>
                </a:solidFill>
                <a:latin typeface="Calibri"/>
                <a:ea typeface="DejaVu Sans"/>
              </a:rPr>
              <a:t>METODOLOGÍA</a:t>
            </a:r>
            <a:endParaRPr dirty="0"/>
          </a:p>
          <a:p>
            <a:r>
              <a:rPr lang="es-ES" sz="3600" strike="noStrike" dirty="0">
                <a:solidFill>
                  <a:srgbClr val="000000"/>
                </a:solidFill>
                <a:latin typeface="Calibri"/>
                <a:ea typeface="DejaVu Sans"/>
              </a:rPr>
              <a:t>          DATOS</a:t>
            </a:r>
            <a:endParaRPr dirty="0"/>
          </a:p>
          <a:p>
            <a:r>
              <a:rPr lang="es-ES" sz="4000" strike="noStrike" dirty="0">
                <a:solidFill>
                  <a:srgbClr val="000000"/>
                </a:solidFill>
                <a:latin typeface="Calibri"/>
                <a:ea typeface="DejaVu Sans"/>
              </a:rPr>
              <a:t>- Situación educativa del alumnado gitano</a:t>
            </a:r>
            <a:endParaRPr dirty="0"/>
          </a:p>
          <a:p>
            <a:pPr>
              <a:lnSpc>
                <a:spcPct val="100000"/>
              </a:lnSpc>
            </a:pPr>
            <a:r>
              <a:rPr lang="es-ES" sz="4000" strike="noStrike" dirty="0">
                <a:solidFill>
                  <a:srgbClr val="000000"/>
                </a:solidFill>
                <a:latin typeface="Calibri"/>
                <a:ea typeface="DejaVu Sans"/>
              </a:rPr>
              <a:t>- Claves y estrategias de intervención</a:t>
            </a:r>
            <a:endParaRPr dirty="0"/>
          </a:p>
          <a:p>
            <a:pPr>
              <a:lnSpc>
                <a:spcPct val="100000"/>
              </a:lnSpc>
            </a:pPr>
            <a:r>
              <a:rPr lang="es-ES" sz="4000" strike="noStrike" dirty="0">
                <a:solidFill>
                  <a:srgbClr val="000000"/>
                </a:solidFill>
                <a:latin typeface="Calibri"/>
                <a:ea typeface="DejaVu Sans"/>
              </a:rPr>
              <a:t>- Elementos culturales</a:t>
            </a:r>
            <a:endParaRPr dirty="0"/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freeze">
                      <p:stCondLst>
                        <p:cond delay="indefinite"/>
                      </p:stCondLst>
                      <p:childTnLst>
                        <p:par>
                          <p:cTn id="4" fill="freeze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6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freeze">
                      <p:stCondLst>
                        <p:cond delay="indefinite"/>
                      </p:stCondLst>
                      <p:childTnLst>
                        <p:par>
                          <p:cTn id="10" fill="freeze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6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6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2" name="6 Rectángulo redondeado"/>
          <p:cNvPicPr/>
          <p:nvPr/>
        </p:nvPicPr>
        <p:blipFill>
          <a:blip r:embed="rId2"/>
          <a:stretch/>
        </p:blipFill>
        <p:spPr>
          <a:xfrm>
            <a:off x="1413720" y="212760"/>
            <a:ext cx="9842400" cy="902880"/>
          </a:xfrm>
          <a:prstGeom prst="rect">
            <a:avLst/>
          </a:prstGeom>
          <a:ln>
            <a:noFill/>
          </a:ln>
        </p:spPr>
      </p:pic>
      <p:sp>
        <p:nvSpPr>
          <p:cNvPr id="783" name="CustomShape 1"/>
          <p:cNvSpPr/>
          <p:nvPr/>
        </p:nvSpPr>
        <p:spPr>
          <a:xfrm>
            <a:off x="1534320" y="279360"/>
            <a:ext cx="9603000" cy="650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r>
              <a:rPr lang="es-ES" sz="2800" strike="noStrike">
                <a:solidFill>
                  <a:srgbClr val="000000"/>
                </a:solidFill>
                <a:latin typeface="Arial"/>
                <a:ea typeface="DejaVu Sans"/>
              </a:rPr>
              <a:t>CAMPAÑAS DE SENSIBILIZACIÓN (2019)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</p:txBody>
      </p:sp>
      <p:pic>
        <p:nvPicPr>
          <p:cNvPr id="784" name="Imagen 783"/>
          <p:cNvPicPr/>
          <p:nvPr/>
        </p:nvPicPr>
        <p:blipFill>
          <a:blip r:embed="rId3"/>
          <a:stretch/>
        </p:blipFill>
        <p:spPr>
          <a:xfrm>
            <a:off x="396720" y="1547640"/>
            <a:ext cx="11429280" cy="38091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CustomShape 1"/>
          <p:cNvSpPr/>
          <p:nvPr/>
        </p:nvSpPr>
        <p:spPr>
          <a:xfrm>
            <a:off x="609480" y="273600"/>
            <a:ext cx="10971720" cy="1144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s-ES" sz="5400" b="1" strike="noStrike">
                <a:solidFill>
                  <a:srgbClr val="FF6600"/>
                </a:solidFill>
                <a:latin typeface="Calibri Light"/>
                <a:ea typeface="DejaVu Sans"/>
              </a:rPr>
              <a:t>IMPACTOS DEL P. PROMOCIONA </a:t>
            </a:r>
            <a:endParaRPr/>
          </a:p>
        </p:txBody>
      </p:sp>
      <p:pic>
        <p:nvPicPr>
          <p:cNvPr id="786" name="Imagen 785"/>
          <p:cNvPicPr/>
          <p:nvPr/>
        </p:nvPicPr>
        <p:blipFill>
          <a:blip r:embed="rId2"/>
          <a:stretch/>
        </p:blipFill>
        <p:spPr>
          <a:xfrm>
            <a:off x="1800000" y="1228680"/>
            <a:ext cx="8566920" cy="4818600"/>
          </a:xfrm>
          <a:prstGeom prst="rect">
            <a:avLst/>
          </a:prstGeom>
          <a:ln>
            <a:noFill/>
          </a:ln>
        </p:spPr>
      </p:pic>
      <p:sp>
        <p:nvSpPr>
          <p:cNvPr id="787" name="CustomShape 2"/>
          <p:cNvSpPr/>
          <p:nvPr/>
        </p:nvSpPr>
        <p:spPr>
          <a:xfrm>
            <a:off x="1296000" y="6264000"/>
            <a:ext cx="9575280" cy="60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s-ES" strike="noStrike">
                <a:solidFill>
                  <a:srgbClr val="000000"/>
                </a:solidFill>
                <a:latin typeface="Arial"/>
                <a:ea typeface="DejaVu Sans"/>
              </a:rPr>
              <a:t>https://www.youtube.com/watch?time_continue=39&amp;v=OIq7OIn8o4I&amp;feature=emb_title</a:t>
            </a:r>
            <a:endParaRPr/>
          </a:p>
          <a:p>
            <a:endParaRPr/>
          </a:p>
          <a:p>
            <a:endParaRPr/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CustomShape 1"/>
          <p:cNvSpPr/>
          <p:nvPr/>
        </p:nvSpPr>
        <p:spPr>
          <a:xfrm>
            <a:off x="295560" y="53280"/>
            <a:ext cx="10514160" cy="1324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90000"/>
              </a:lnSpc>
            </a:pPr>
            <a:r>
              <a:rPr lang="es-ES" sz="4400" strike="noStrike">
                <a:solidFill>
                  <a:srgbClr val="000000"/>
                </a:solidFill>
                <a:latin typeface="Calibri Light"/>
                <a:ea typeface="DejaVu Sans"/>
              </a:rPr>
              <a:t>  </a:t>
            </a:r>
            <a:r>
              <a:rPr lang="es-ES" sz="4400" b="1" u="sng" strike="noStrike">
                <a:solidFill>
                  <a:srgbClr val="FF6600"/>
                </a:solidFill>
                <a:latin typeface="Calibri Light"/>
                <a:ea typeface="DejaVu Sans"/>
              </a:rPr>
              <a:t>Situación educativa de la población  gitana </a:t>
            </a:r>
            <a:endParaRPr/>
          </a:p>
        </p:txBody>
      </p:sp>
      <p:sp>
        <p:nvSpPr>
          <p:cNvPr id="794" name="CustomShape 2"/>
          <p:cNvSpPr/>
          <p:nvPr/>
        </p:nvSpPr>
        <p:spPr>
          <a:xfrm>
            <a:off x="1335600" y="1946160"/>
            <a:ext cx="2624040" cy="1149480"/>
          </a:xfrm>
          <a:prstGeom prst="roundRect">
            <a:avLst>
              <a:gd name="adj" fmla="val 13767"/>
            </a:avLst>
          </a:prstGeom>
          <a:solidFill>
            <a:srgbClr val="1D9A78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760" tIns="102600" rIns="68760" bIns="102240" anchor="ctr"/>
          <a:lstStyle/>
          <a:p>
            <a:pPr algn="ctr">
              <a:lnSpc>
                <a:spcPct val="90000"/>
              </a:lnSpc>
            </a:pPr>
            <a:r>
              <a:rPr lang="es-ES" strike="noStrike">
                <a:solidFill>
                  <a:srgbClr val="FFFFFF"/>
                </a:solidFill>
                <a:latin typeface="Calibri Light"/>
                <a:ea typeface="DejaVu Sans"/>
              </a:rPr>
              <a:t>La exclusión</a:t>
            </a:r>
            <a:r>
              <a:rPr lang="es-ES" b="1" strike="noStrike">
                <a:solidFill>
                  <a:srgbClr val="FFFFFF"/>
                </a:solidFill>
                <a:latin typeface="Calibri Light"/>
                <a:ea typeface="DejaVu Sans"/>
              </a:rPr>
              <a:t> </a:t>
            </a:r>
            <a:endParaRPr/>
          </a:p>
        </p:txBody>
      </p:sp>
      <p:sp>
        <p:nvSpPr>
          <p:cNvPr id="795" name="CustomShape 3"/>
          <p:cNvSpPr/>
          <p:nvPr/>
        </p:nvSpPr>
        <p:spPr>
          <a:xfrm rot="5400000">
            <a:off x="2478600" y="3052800"/>
            <a:ext cx="430200" cy="516600"/>
          </a:xfrm>
          <a:prstGeom prst="rightArrow">
            <a:avLst>
              <a:gd name="adj1" fmla="val 60000"/>
              <a:gd name="adj2" fmla="val 50000"/>
            </a:avLst>
          </a:prstGeom>
          <a:solidFill>
            <a:srgbClr val="ABCAB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6" name="CustomShape 4"/>
          <p:cNvSpPr/>
          <p:nvPr/>
        </p:nvSpPr>
        <p:spPr>
          <a:xfrm>
            <a:off x="1368000" y="3600000"/>
            <a:ext cx="2624040" cy="1149480"/>
          </a:xfrm>
          <a:prstGeom prst="roundRect">
            <a:avLst>
              <a:gd name="adj" fmla="val 13767"/>
            </a:avLst>
          </a:prstGeom>
          <a:solidFill>
            <a:srgbClr val="1D9A78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760" tIns="102600" rIns="68760" bIns="102240" anchor="ctr"/>
          <a:lstStyle/>
          <a:p>
            <a:pPr algn="ctr">
              <a:lnSpc>
                <a:spcPct val="90000"/>
              </a:lnSpc>
            </a:pPr>
            <a:r>
              <a:rPr lang="es-ES" strike="noStrike">
                <a:solidFill>
                  <a:srgbClr val="FFFFFF"/>
                </a:solidFill>
                <a:latin typeface="Calibri"/>
                <a:ea typeface="DejaVu Sans"/>
              </a:rPr>
              <a:t>La escolarización separada</a:t>
            </a:r>
            <a:endParaRPr/>
          </a:p>
        </p:txBody>
      </p:sp>
      <p:sp>
        <p:nvSpPr>
          <p:cNvPr id="797" name="CustomShape 5"/>
          <p:cNvSpPr/>
          <p:nvPr/>
        </p:nvSpPr>
        <p:spPr>
          <a:xfrm rot="5400000">
            <a:off x="2563560" y="4712400"/>
            <a:ext cx="430200" cy="516600"/>
          </a:xfrm>
          <a:prstGeom prst="rightArrow">
            <a:avLst>
              <a:gd name="adj1" fmla="val 60000"/>
              <a:gd name="adj2" fmla="val 50000"/>
            </a:avLst>
          </a:prstGeom>
          <a:solidFill>
            <a:srgbClr val="ABCAB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8" name="CustomShape 6"/>
          <p:cNvSpPr/>
          <p:nvPr/>
        </p:nvSpPr>
        <p:spPr>
          <a:xfrm>
            <a:off x="1512000" y="5186160"/>
            <a:ext cx="2624040" cy="1149480"/>
          </a:xfrm>
          <a:prstGeom prst="roundRect">
            <a:avLst>
              <a:gd name="adj" fmla="val 13767"/>
            </a:avLst>
          </a:prstGeom>
          <a:solidFill>
            <a:srgbClr val="1D9A78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760" tIns="102600" rIns="68760" bIns="102240" anchor="ctr"/>
          <a:lstStyle/>
          <a:p>
            <a:pPr algn="ctr">
              <a:lnSpc>
                <a:spcPct val="90000"/>
              </a:lnSpc>
            </a:pPr>
            <a:r>
              <a:rPr lang="es-ES" strike="noStrike">
                <a:solidFill>
                  <a:srgbClr val="FFFFFF"/>
                </a:solidFill>
                <a:latin typeface="Calibri"/>
                <a:ea typeface="DejaVu Sans"/>
              </a:rPr>
              <a:t>La escolarización unificada bajo un modelo de grupo mayoritario</a:t>
            </a:r>
            <a:endParaRPr/>
          </a:p>
        </p:txBody>
      </p:sp>
      <p:sp>
        <p:nvSpPr>
          <p:cNvPr id="799" name="CustomShape 7"/>
          <p:cNvSpPr/>
          <p:nvPr/>
        </p:nvSpPr>
        <p:spPr>
          <a:xfrm>
            <a:off x="660240" y="1378440"/>
            <a:ext cx="4485240" cy="365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s-ES" b="1" strike="noStrike">
                <a:solidFill>
                  <a:srgbClr val="000000"/>
                </a:solidFill>
                <a:latin typeface="Calibri"/>
                <a:ea typeface="DejaVu Sans"/>
              </a:rPr>
              <a:t> Contexto histórico y datos relevantes </a:t>
            </a:r>
            <a:endParaRPr/>
          </a:p>
        </p:txBody>
      </p:sp>
      <p:pic>
        <p:nvPicPr>
          <p:cNvPr id="800" name="Picture 10"/>
          <p:cNvPicPr/>
          <p:nvPr/>
        </p:nvPicPr>
        <p:blipFill>
          <a:blip r:embed="rId2"/>
          <a:stretch/>
        </p:blipFill>
        <p:spPr>
          <a:xfrm>
            <a:off x="-1080" y="55440"/>
            <a:ext cx="347400" cy="6803280"/>
          </a:xfrm>
          <a:prstGeom prst="rect">
            <a:avLst/>
          </a:prstGeom>
          <a:ln>
            <a:noFill/>
          </a:ln>
        </p:spPr>
      </p:pic>
      <p:sp>
        <p:nvSpPr>
          <p:cNvPr id="801" name="CustomShape 8"/>
          <p:cNvSpPr/>
          <p:nvPr/>
        </p:nvSpPr>
        <p:spPr>
          <a:xfrm>
            <a:off x="6048000" y="2880000"/>
            <a:ext cx="5327640" cy="3528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90000"/>
              </a:lnSpc>
            </a:pPr>
            <a:r>
              <a:rPr lang="es-ES" strike="noStrike">
                <a:solidFill>
                  <a:srgbClr val="000000"/>
                </a:solidFill>
                <a:latin typeface="Calibri"/>
                <a:ea typeface="DejaVu Sans"/>
              </a:rPr>
              <a:t>Actualmente:</a:t>
            </a:r>
            <a:endParaRPr/>
          </a:p>
          <a:p>
            <a:pPr algn="just">
              <a:lnSpc>
                <a:spcPct val="90000"/>
              </a:lnSpc>
            </a:pPr>
            <a:endParaRPr/>
          </a:p>
          <a:p>
            <a:pPr algn="just">
              <a:lnSpc>
                <a:spcPct val="90000"/>
              </a:lnSpc>
            </a:pPr>
            <a:r>
              <a:rPr lang="es-ES" strike="noStrike">
                <a:solidFill>
                  <a:srgbClr val="000000"/>
                </a:solidFill>
                <a:latin typeface="Calibri"/>
                <a:ea typeface="DejaVu Sans"/>
              </a:rPr>
              <a:t>- Altas tasas de </a:t>
            </a:r>
            <a:r>
              <a:rPr lang="es-ES" b="1" strike="noStrike">
                <a:solidFill>
                  <a:srgbClr val="000000"/>
                </a:solidFill>
                <a:latin typeface="Calibri"/>
                <a:ea typeface="DejaVu Sans"/>
              </a:rPr>
              <a:t>fracaso escolar</a:t>
            </a:r>
            <a:endParaRPr/>
          </a:p>
          <a:p>
            <a:pPr algn="just">
              <a:lnSpc>
                <a:spcPct val="90000"/>
              </a:lnSpc>
            </a:pPr>
            <a:endParaRPr/>
          </a:p>
          <a:p>
            <a:pPr algn="just">
              <a:lnSpc>
                <a:spcPct val="90000"/>
              </a:lnSpc>
            </a:pPr>
            <a:r>
              <a:rPr lang="es-ES" strike="noStrike">
                <a:solidFill>
                  <a:srgbClr val="000000"/>
                </a:solidFill>
                <a:latin typeface="Calibri"/>
                <a:ea typeface="DejaVu Sans"/>
              </a:rPr>
              <a:t>- Débil protección de la </a:t>
            </a:r>
            <a:r>
              <a:rPr lang="es-ES" b="1" strike="noStrike">
                <a:solidFill>
                  <a:srgbClr val="000000"/>
                </a:solidFill>
                <a:latin typeface="Calibri"/>
                <a:ea typeface="DejaVu Sans"/>
              </a:rPr>
              <a:t>diversidad cultural</a:t>
            </a:r>
            <a:endParaRPr/>
          </a:p>
          <a:p>
            <a:pPr algn="just">
              <a:lnSpc>
                <a:spcPct val="90000"/>
              </a:lnSpc>
            </a:pPr>
            <a:endParaRPr/>
          </a:p>
          <a:p>
            <a:pPr algn="just">
              <a:lnSpc>
                <a:spcPct val="90000"/>
              </a:lnSpc>
            </a:pPr>
            <a:r>
              <a:rPr lang="es-ES" strike="noStrike">
                <a:solidFill>
                  <a:srgbClr val="000000"/>
                </a:solidFill>
                <a:latin typeface="Calibri"/>
                <a:ea typeface="DejaVu Sans"/>
              </a:rPr>
              <a:t>- Débil </a:t>
            </a:r>
            <a:r>
              <a:rPr lang="es-ES" b="1" strike="noStrike">
                <a:solidFill>
                  <a:srgbClr val="000000"/>
                </a:solidFill>
                <a:latin typeface="Calibri"/>
                <a:ea typeface="DejaVu Sans"/>
              </a:rPr>
              <a:t>protección</a:t>
            </a:r>
            <a:r>
              <a:rPr lang="es-ES" strike="noStrike">
                <a:solidFill>
                  <a:srgbClr val="000000"/>
                </a:solidFill>
                <a:latin typeface="Calibri"/>
                <a:ea typeface="DejaVu Sans"/>
              </a:rPr>
              <a:t> a la </a:t>
            </a:r>
            <a:r>
              <a:rPr lang="es-ES" b="1" strike="noStrike">
                <a:solidFill>
                  <a:srgbClr val="000000"/>
                </a:solidFill>
                <a:latin typeface="Calibri"/>
                <a:ea typeface="DejaVu Sans"/>
              </a:rPr>
              <a:t>infancia gitana</a:t>
            </a:r>
            <a:endParaRPr/>
          </a:p>
          <a:p>
            <a:pPr algn="just">
              <a:lnSpc>
                <a:spcPct val="90000"/>
              </a:lnSpc>
            </a:pPr>
            <a:endParaRPr/>
          </a:p>
          <a:p>
            <a:pPr algn="just">
              <a:lnSpc>
                <a:spcPct val="90000"/>
              </a:lnSpc>
            </a:pPr>
            <a:r>
              <a:rPr lang="es-ES" strike="noStrike">
                <a:solidFill>
                  <a:srgbClr val="000000"/>
                </a:solidFill>
                <a:latin typeface="Calibri"/>
                <a:ea typeface="DejaVu Sans"/>
              </a:rPr>
              <a:t>- Alta </a:t>
            </a:r>
            <a:r>
              <a:rPr lang="es-ES" b="1" strike="noStrike">
                <a:solidFill>
                  <a:srgbClr val="000000"/>
                </a:solidFill>
                <a:latin typeface="Calibri"/>
                <a:ea typeface="DejaVu Sans"/>
              </a:rPr>
              <a:t>concentración de alumnado gitano </a:t>
            </a:r>
            <a:endParaRPr/>
          </a:p>
          <a:p>
            <a:pPr algn="just">
              <a:lnSpc>
                <a:spcPct val="90000"/>
              </a:lnSpc>
            </a:pPr>
            <a:r>
              <a:rPr lang="es-ES" b="1" strike="noStrike">
                <a:solidFill>
                  <a:srgbClr val="000000"/>
                </a:solidFill>
                <a:latin typeface="Calibri"/>
                <a:ea typeface="DejaVu Sans"/>
              </a:rPr>
              <a:t>  </a:t>
            </a:r>
            <a:r>
              <a:rPr lang="es-ES" strike="noStrike">
                <a:solidFill>
                  <a:srgbClr val="000000"/>
                </a:solidFill>
                <a:latin typeface="Calibri"/>
                <a:ea typeface="DejaVu Sans"/>
              </a:rPr>
              <a:t>en algunos centros escolares.</a:t>
            </a:r>
            <a:endParaRPr/>
          </a:p>
        </p:txBody>
      </p:sp>
    </p:spTree>
  </p:cSld>
  <p:clrMapOvr>
    <a:masterClrMapping/>
  </p:clrMapOvr>
  <p:transition>
    <p:wipe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CustomShape 1"/>
          <p:cNvSpPr/>
          <p:nvPr/>
        </p:nvSpPr>
        <p:spPr>
          <a:xfrm>
            <a:off x="985680" y="154440"/>
            <a:ext cx="876168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s-ES" sz="2800" b="1" strike="noStrike">
                <a:solidFill>
                  <a:srgbClr val="C00000"/>
                </a:solidFill>
                <a:latin typeface="Calibri"/>
                <a:ea typeface="Calibri"/>
              </a:rPr>
              <a:t>El alumnado gitano en las etapas obligatorias</a:t>
            </a:r>
            <a:endParaRPr/>
          </a:p>
        </p:txBody>
      </p:sp>
      <p:pic>
        <p:nvPicPr>
          <p:cNvPr id="803" name="Picture 6"/>
          <p:cNvPicPr/>
          <p:nvPr/>
        </p:nvPicPr>
        <p:blipFill>
          <a:blip r:embed="rId2"/>
          <a:stretch/>
        </p:blipFill>
        <p:spPr>
          <a:xfrm>
            <a:off x="3240" y="4680"/>
            <a:ext cx="1963800" cy="6856560"/>
          </a:xfrm>
          <a:prstGeom prst="rect">
            <a:avLst/>
          </a:prstGeom>
          <a:ln>
            <a:noFill/>
          </a:ln>
        </p:spPr>
      </p:pic>
      <p:sp>
        <p:nvSpPr>
          <p:cNvPr id="804" name="CustomShape 2"/>
          <p:cNvSpPr/>
          <p:nvPr/>
        </p:nvSpPr>
        <p:spPr>
          <a:xfrm>
            <a:off x="1991880" y="159840"/>
            <a:ext cx="4982040" cy="944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es-ES" sz="2800" b="1" strike="noStrike">
                <a:solidFill>
                  <a:srgbClr val="000000"/>
                </a:solidFill>
                <a:latin typeface="Arial"/>
                <a:ea typeface="Calibri"/>
              </a:rPr>
              <a:t>La Educación Primaria </a:t>
            </a:r>
            <a:r>
              <a:rPr lang="es-ES" sz="1200" strike="noStrike">
                <a:solidFill>
                  <a:srgbClr val="000000"/>
                </a:solidFill>
                <a:latin typeface="Arial"/>
                <a:ea typeface="Calibri"/>
              </a:rPr>
              <a:t>(2010, FSG</a:t>
            </a:r>
            <a:r>
              <a:rPr lang="es-ES" sz="1000" strike="noStrike">
                <a:solidFill>
                  <a:srgbClr val="000000"/>
                </a:solidFill>
                <a:latin typeface="Arial"/>
                <a:ea typeface="Calibri"/>
              </a:rPr>
              <a:t> )</a:t>
            </a:r>
            <a:endParaRPr/>
          </a:p>
        </p:txBody>
      </p:sp>
      <p:sp>
        <p:nvSpPr>
          <p:cNvPr id="805" name="CustomShape 3"/>
          <p:cNvSpPr/>
          <p:nvPr/>
        </p:nvSpPr>
        <p:spPr>
          <a:xfrm rot="18824400">
            <a:off x="2356200" y="2025720"/>
            <a:ext cx="2338920" cy="2349720"/>
          </a:xfrm>
          <a:prstGeom prst="downArrow">
            <a:avLst>
              <a:gd name="adj1" fmla="val 50000"/>
              <a:gd name="adj2" fmla="val 35000"/>
            </a:avLst>
          </a:prstGeom>
          <a:solidFill>
            <a:srgbClr val="B74919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8120" tIns="78120" rIns="78120" bIns="78120" anchor="ctr"/>
          <a:lstStyle/>
          <a:p>
            <a:pPr algn="ctr">
              <a:lnSpc>
                <a:spcPct val="90000"/>
              </a:lnSpc>
            </a:pPr>
            <a:r>
              <a:rPr lang="es-ES" sz="1100" strike="noStrike" dirty="0">
                <a:solidFill>
                  <a:srgbClr val="FFFFFF"/>
                </a:solidFill>
                <a:latin typeface="Calibri Light"/>
                <a:ea typeface="DejaVu Sans"/>
              </a:rPr>
              <a:t>A los 12 años un 38 % del alumnado gitano todavía sigue en primaria  habiendo repetido al menos un curso</a:t>
            </a:r>
            <a:endParaRPr dirty="0"/>
          </a:p>
        </p:txBody>
      </p:sp>
      <p:sp>
        <p:nvSpPr>
          <p:cNvPr id="806" name="CustomShape 4"/>
          <p:cNvSpPr/>
          <p:nvPr/>
        </p:nvSpPr>
        <p:spPr>
          <a:xfrm rot="3073800">
            <a:off x="4730400" y="2180160"/>
            <a:ext cx="2282760" cy="2126520"/>
          </a:xfrm>
          <a:prstGeom prst="downArrow">
            <a:avLst>
              <a:gd name="adj1" fmla="val 50000"/>
              <a:gd name="adj2" fmla="val 35000"/>
            </a:avLst>
          </a:prstGeom>
          <a:solidFill>
            <a:srgbClr val="F19D19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8120" tIns="78120" rIns="78120" bIns="78120" anchor="ctr"/>
          <a:lstStyle/>
          <a:p>
            <a:pPr algn="ctr">
              <a:lnSpc>
                <a:spcPct val="90000"/>
              </a:lnSpc>
            </a:pPr>
            <a:r>
              <a:rPr lang="es-ES" sz="1100" strike="noStrike">
                <a:solidFill>
                  <a:srgbClr val="FFFFFF"/>
                </a:solidFill>
                <a:latin typeface="Calibri Light"/>
                <a:ea typeface="DejaVu Sans"/>
              </a:rPr>
              <a:t> Frente a un 16% del conjunto de la población.</a:t>
            </a:r>
            <a:endParaRPr/>
          </a:p>
        </p:txBody>
      </p:sp>
      <p:sp>
        <p:nvSpPr>
          <p:cNvPr id="807" name="CustomShape 5"/>
          <p:cNvSpPr/>
          <p:nvPr/>
        </p:nvSpPr>
        <p:spPr>
          <a:xfrm rot="18126600">
            <a:off x="2256120" y="4164480"/>
            <a:ext cx="2763000" cy="2398320"/>
          </a:xfrm>
          <a:prstGeom prst="downArrow">
            <a:avLst>
              <a:gd name="adj1" fmla="val 50000"/>
              <a:gd name="adj2" fmla="val 35000"/>
            </a:avLst>
          </a:prstGeom>
          <a:solidFill>
            <a:srgbClr val="B74919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5320" tIns="85320" rIns="85320" bIns="85320" anchor="ctr"/>
          <a:lstStyle/>
          <a:p>
            <a:pPr algn="ctr">
              <a:lnSpc>
                <a:spcPct val="90000"/>
              </a:lnSpc>
            </a:pPr>
            <a:r>
              <a:rPr lang="es-ES" sz="1200" strike="noStrike">
                <a:solidFill>
                  <a:srgbClr val="FFFFFF"/>
                </a:solidFill>
                <a:latin typeface="Calibri Light"/>
                <a:ea typeface="DejaVu Sans"/>
              </a:rPr>
              <a:t>A los 12 años sólo un 54,3 % del alumnado gitano se encuentra en el curso que le corresponde por edad. </a:t>
            </a:r>
            <a:endParaRPr/>
          </a:p>
        </p:txBody>
      </p:sp>
      <p:sp>
        <p:nvSpPr>
          <p:cNvPr id="808" name="CustomShape 6"/>
          <p:cNvSpPr/>
          <p:nvPr/>
        </p:nvSpPr>
        <p:spPr>
          <a:xfrm rot="2756400">
            <a:off x="4863240" y="4281480"/>
            <a:ext cx="2136240" cy="2136240"/>
          </a:xfrm>
          <a:prstGeom prst="downArrow">
            <a:avLst>
              <a:gd name="adj1" fmla="val 50000"/>
              <a:gd name="adj2" fmla="val 35000"/>
            </a:avLst>
          </a:prstGeom>
          <a:solidFill>
            <a:srgbClr val="F19D19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5320" tIns="85320" rIns="85320" bIns="85320" anchor="ctr"/>
          <a:lstStyle/>
          <a:p>
            <a:pPr algn="ctr">
              <a:lnSpc>
                <a:spcPct val="90000"/>
              </a:lnSpc>
            </a:pPr>
            <a:r>
              <a:rPr lang="es-ES" sz="1200" strike="noStrike">
                <a:solidFill>
                  <a:srgbClr val="FFFFFF"/>
                </a:solidFill>
                <a:latin typeface="Calibri Light"/>
                <a:ea typeface="DejaVu Sans"/>
              </a:rPr>
              <a:t> Frente a un 86% del conjunto de la población.</a:t>
            </a:r>
            <a:endParaRPr/>
          </a:p>
        </p:txBody>
      </p:sp>
      <p:sp>
        <p:nvSpPr>
          <p:cNvPr id="809" name="CustomShape 7"/>
          <p:cNvSpPr/>
          <p:nvPr/>
        </p:nvSpPr>
        <p:spPr>
          <a:xfrm>
            <a:off x="8043840" y="2874960"/>
            <a:ext cx="4031640" cy="1736280"/>
          </a:xfrm>
          <a:prstGeom prst="rect">
            <a:avLst/>
          </a:prstGeom>
          <a:noFill/>
          <a:ln w="28440">
            <a:solidFill>
              <a:srgbClr val="E9896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ES" strike="noStrike">
                <a:solidFill>
                  <a:srgbClr val="000000"/>
                </a:solidFill>
                <a:latin typeface="Calibri"/>
                <a:ea typeface="DejaVu Sans"/>
              </a:rPr>
              <a:t>Alta prevalencia de </a:t>
            </a:r>
            <a:r>
              <a:rPr lang="es-ES" b="1" strike="noStrike">
                <a:solidFill>
                  <a:srgbClr val="E98960"/>
                </a:solidFill>
                <a:latin typeface="Calibri"/>
                <a:ea typeface="DejaVu Sans"/>
              </a:rPr>
              <a:t>absentismo</a:t>
            </a:r>
            <a:r>
              <a:rPr lang="es-ES" strike="noStrike">
                <a:solidFill>
                  <a:srgbClr val="E98960"/>
                </a:solidFill>
                <a:latin typeface="Calibri"/>
                <a:ea typeface="DejaVu Sans"/>
              </a:rPr>
              <a:t> </a:t>
            </a:r>
            <a:r>
              <a:rPr lang="es-ES" strike="noStrike">
                <a:solidFill>
                  <a:srgbClr val="000000"/>
                </a:solidFill>
                <a:latin typeface="Calibri"/>
                <a:ea typeface="DejaVu Sans"/>
              </a:rPr>
              <a:t>escolar en esta etapa.</a:t>
            </a:r>
            <a:endParaRPr/>
          </a:p>
          <a:p>
            <a:pPr algn="ctr">
              <a:lnSpc>
                <a:spcPct val="100000"/>
              </a:lnSpc>
            </a:pPr>
            <a:r>
              <a:rPr lang="es-ES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endParaRPr/>
          </a:p>
          <a:p>
            <a:pPr algn="ctr">
              <a:lnSpc>
                <a:spcPct val="100000"/>
              </a:lnSpc>
            </a:pPr>
            <a:r>
              <a:rPr lang="es-ES" strike="noStrike">
                <a:solidFill>
                  <a:srgbClr val="000000"/>
                </a:solidFill>
                <a:latin typeface="Calibri"/>
                <a:ea typeface="DejaVu Sans"/>
              </a:rPr>
              <a:t>El </a:t>
            </a:r>
            <a:r>
              <a:rPr lang="es-ES" b="1" strike="noStrike">
                <a:solidFill>
                  <a:srgbClr val="E98960"/>
                </a:solidFill>
                <a:latin typeface="Calibri"/>
                <a:ea typeface="DejaVu Sans"/>
              </a:rPr>
              <a:t>desfase</a:t>
            </a:r>
            <a:r>
              <a:rPr lang="es-ES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s-ES" b="1" strike="noStrike">
                <a:solidFill>
                  <a:srgbClr val="E98960"/>
                </a:solidFill>
                <a:latin typeface="Calibri"/>
                <a:ea typeface="DejaVu Sans"/>
              </a:rPr>
              <a:t>curricular</a:t>
            </a:r>
            <a:r>
              <a:rPr lang="es-ES" strike="noStrike">
                <a:solidFill>
                  <a:srgbClr val="000000"/>
                </a:solidFill>
                <a:latin typeface="Calibri"/>
                <a:ea typeface="DejaVu Sans"/>
              </a:rPr>
              <a:t> se empieza a arrastrar y condicionará toda la vida escolar del alumnado.</a:t>
            </a:r>
            <a:endParaRPr/>
          </a:p>
        </p:txBody>
      </p:sp>
      <p:sp>
        <p:nvSpPr>
          <p:cNvPr id="810" name="CustomShape 8"/>
          <p:cNvSpPr/>
          <p:nvPr/>
        </p:nvSpPr>
        <p:spPr>
          <a:xfrm>
            <a:off x="6892200" y="3391200"/>
            <a:ext cx="910800" cy="910800"/>
          </a:xfrm>
          <a:prstGeom prst="mathPlus">
            <a:avLst>
              <a:gd name="adj1" fmla="val 23520"/>
            </a:avLst>
          </a:prstGeom>
          <a:solidFill>
            <a:srgbClr val="F0B195"/>
          </a:solidFill>
          <a:ln w="12600">
            <a:solidFill>
              <a:srgbClr val="E9896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1" name="CustomShape 9"/>
          <p:cNvSpPr/>
          <p:nvPr/>
        </p:nvSpPr>
        <p:spPr>
          <a:xfrm>
            <a:off x="1971360" y="155520"/>
            <a:ext cx="6913800" cy="952560"/>
          </a:xfrm>
          <a:custGeom>
            <a:avLst/>
            <a:gdLst/>
            <a:ahLst/>
            <a:cxnLst/>
            <a:rect l="0" t="0" r="r" b="b"/>
            <a:pathLst>
              <a:path w="10890" h="1504">
                <a:moveTo>
                  <a:pt x="0" y="1503"/>
                </a:moveTo>
                <a:lnTo>
                  <a:pt x="10889" y="1503"/>
                </a:lnTo>
                <a:lnTo>
                  <a:pt x="10889" y="0"/>
                </a:lnTo>
                <a:lnTo>
                  <a:pt x="0" y="0"/>
                </a:lnTo>
                <a:lnTo>
                  <a:pt x="0" y="1503"/>
                </a:lnTo>
              </a:path>
            </a:pathLst>
          </a:custGeom>
          <a:noFill/>
          <a:ln w="90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2" name="CustomShape 10"/>
          <p:cNvSpPr/>
          <p:nvPr/>
        </p:nvSpPr>
        <p:spPr>
          <a:xfrm>
            <a:off x="1969560" y="596160"/>
            <a:ext cx="9190080" cy="1523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es-ES" sz="2000" strike="noStrike">
                <a:solidFill>
                  <a:srgbClr val="000000"/>
                </a:solidFill>
                <a:latin typeface="Calibri"/>
                <a:ea typeface="Calibri"/>
              </a:rPr>
              <a:t>La mayoría de los niños y niñas se encuentran escolarizados a los 6 años de (93%).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8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8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8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8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8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8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8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8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8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3" name="Imagen 1"/>
          <p:cNvPicPr/>
          <p:nvPr/>
        </p:nvPicPr>
        <p:blipFill>
          <a:blip r:embed="rId2"/>
          <a:srcRect l="24013"/>
          <a:stretch/>
        </p:blipFill>
        <p:spPr>
          <a:xfrm>
            <a:off x="2773080" y="120240"/>
            <a:ext cx="7343280" cy="6429600"/>
          </a:xfrm>
          <a:prstGeom prst="rect">
            <a:avLst/>
          </a:prstGeom>
          <a:ln>
            <a:noFill/>
          </a:ln>
        </p:spPr>
      </p:pic>
      <p:pic>
        <p:nvPicPr>
          <p:cNvPr id="814" name="Picture 2"/>
          <p:cNvPicPr/>
          <p:nvPr/>
        </p:nvPicPr>
        <p:blipFill>
          <a:blip r:embed="rId3"/>
          <a:stretch/>
        </p:blipFill>
        <p:spPr>
          <a:xfrm>
            <a:off x="3240" y="6480"/>
            <a:ext cx="2040120" cy="6623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8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8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5" name="Imagen 1"/>
          <p:cNvPicPr/>
          <p:nvPr/>
        </p:nvPicPr>
        <p:blipFill>
          <a:blip r:embed="rId2"/>
          <a:srcRect l="24839" b="86052"/>
          <a:stretch/>
        </p:blipFill>
        <p:spPr>
          <a:xfrm>
            <a:off x="4104000" y="402120"/>
            <a:ext cx="6615000" cy="677160"/>
          </a:xfrm>
          <a:prstGeom prst="rect">
            <a:avLst/>
          </a:prstGeom>
          <a:ln>
            <a:noFill/>
          </a:ln>
        </p:spPr>
      </p:pic>
      <p:sp>
        <p:nvSpPr>
          <p:cNvPr id="816" name="CustomShape 1"/>
          <p:cNvSpPr/>
          <p:nvPr/>
        </p:nvSpPr>
        <p:spPr>
          <a:xfrm>
            <a:off x="6526440" y="5434560"/>
            <a:ext cx="503280" cy="482760"/>
          </a:xfrm>
          <a:custGeom>
            <a:avLst/>
            <a:gdLst/>
            <a:ahLst/>
            <a:cxnLst/>
            <a:rect l="0" t="0" r="r" b="b"/>
            <a:pathLst>
              <a:path w="795" h="765">
                <a:moveTo>
                  <a:pt x="412" y="0"/>
                </a:moveTo>
                <a:lnTo>
                  <a:pt x="412" y="191"/>
                </a:lnTo>
                <a:lnTo>
                  <a:pt x="0" y="191"/>
                </a:lnTo>
                <a:lnTo>
                  <a:pt x="0" y="573"/>
                </a:lnTo>
                <a:lnTo>
                  <a:pt x="412" y="573"/>
                </a:lnTo>
                <a:lnTo>
                  <a:pt x="412" y="764"/>
                </a:lnTo>
                <a:lnTo>
                  <a:pt x="794" y="382"/>
                </a:lnTo>
                <a:lnTo>
                  <a:pt x="412" y="0"/>
                </a:lnTo>
              </a:path>
            </a:pathLst>
          </a:custGeom>
          <a:solidFill>
            <a:srgbClr val="FF66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7" name="CustomShape 2"/>
          <p:cNvSpPr/>
          <p:nvPr/>
        </p:nvSpPr>
        <p:spPr>
          <a:xfrm>
            <a:off x="6526440" y="5434560"/>
            <a:ext cx="503280" cy="482760"/>
          </a:xfrm>
          <a:custGeom>
            <a:avLst/>
            <a:gdLst/>
            <a:ahLst/>
            <a:cxnLst/>
            <a:rect l="0" t="0" r="r" b="b"/>
            <a:pathLst>
              <a:path w="795" h="765">
                <a:moveTo>
                  <a:pt x="0" y="191"/>
                </a:moveTo>
                <a:lnTo>
                  <a:pt x="412" y="191"/>
                </a:lnTo>
                <a:lnTo>
                  <a:pt x="412" y="0"/>
                </a:lnTo>
                <a:lnTo>
                  <a:pt x="794" y="382"/>
                </a:lnTo>
                <a:lnTo>
                  <a:pt x="412" y="764"/>
                </a:lnTo>
                <a:lnTo>
                  <a:pt x="412" y="573"/>
                </a:lnTo>
                <a:lnTo>
                  <a:pt x="0" y="573"/>
                </a:lnTo>
                <a:lnTo>
                  <a:pt x="0" y="191"/>
                </a:lnTo>
              </a:path>
            </a:pathLst>
          </a:custGeom>
          <a:noFill/>
          <a:ln w="90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818" name="Picture 1"/>
          <p:cNvPicPr/>
          <p:nvPr/>
        </p:nvPicPr>
        <p:blipFill>
          <a:blip r:embed="rId3"/>
          <a:stretch/>
        </p:blipFill>
        <p:spPr>
          <a:xfrm>
            <a:off x="114840" y="116640"/>
            <a:ext cx="2090880" cy="6787800"/>
          </a:xfrm>
          <a:prstGeom prst="rect">
            <a:avLst/>
          </a:prstGeom>
          <a:ln>
            <a:noFill/>
          </a:ln>
        </p:spPr>
      </p:pic>
      <p:sp>
        <p:nvSpPr>
          <p:cNvPr id="819" name="CustomShape 3"/>
          <p:cNvSpPr/>
          <p:nvPr/>
        </p:nvSpPr>
        <p:spPr>
          <a:xfrm>
            <a:off x="0" y="0"/>
            <a:ext cx="12190680" cy="455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0" name="CustomShape 4"/>
          <p:cNvSpPr/>
          <p:nvPr/>
        </p:nvSpPr>
        <p:spPr>
          <a:xfrm>
            <a:off x="2134440" y="4577040"/>
            <a:ext cx="10052280" cy="2025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s-ES" sz="1500" strike="noStrike">
                <a:solidFill>
                  <a:srgbClr val="000000"/>
                </a:solidFill>
                <a:latin typeface="Calibri"/>
                <a:ea typeface="Calibri"/>
              </a:rPr>
              <a:t>                                  </a:t>
            </a:r>
            <a:endParaRPr/>
          </a:p>
          <a:p>
            <a:pPr>
              <a:lnSpc>
                <a:spcPct val="100000"/>
              </a:lnSpc>
            </a:pPr>
            <a:r>
              <a:rPr lang="es-ES" sz="1500" strike="noStrike">
                <a:solidFill>
                  <a:srgbClr val="000000"/>
                </a:solidFill>
                <a:latin typeface="Calibri"/>
                <a:ea typeface="Calibri"/>
              </a:rPr>
              <a:t>                                   </a:t>
            </a:r>
            <a:r>
              <a:rPr lang="es-ES" sz="2000" strike="noStrike">
                <a:solidFill>
                  <a:srgbClr val="000000"/>
                </a:solidFill>
                <a:latin typeface="Calibri"/>
                <a:ea typeface="Calibri"/>
              </a:rPr>
              <a:t>A los 15 años el 11,1% del alumnado sigue estudios a través de los PCPI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es-ES" sz="2000" strike="noStrike">
                <a:solidFill>
                  <a:srgbClr val="000000"/>
                </a:solidFill>
                <a:latin typeface="Calibri"/>
                <a:ea typeface="Calibri"/>
              </a:rPr>
              <a:t>                         (6%  Chicas y 16% chicos)                1,3% para el conjunto de la población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pic>
        <p:nvPicPr>
          <p:cNvPr id="821" name="Imagen 1"/>
          <p:cNvPicPr/>
          <p:nvPr/>
        </p:nvPicPr>
        <p:blipFill>
          <a:blip r:embed="rId2"/>
          <a:srcRect l="24230" t="37018"/>
          <a:stretch/>
        </p:blipFill>
        <p:spPr>
          <a:xfrm>
            <a:off x="3977280" y="1213200"/>
            <a:ext cx="7321320" cy="33634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2" name="Imagen 1"/>
          <p:cNvPicPr/>
          <p:nvPr/>
        </p:nvPicPr>
        <p:blipFill>
          <a:blip r:embed="rId2"/>
          <a:stretch/>
        </p:blipFill>
        <p:spPr>
          <a:xfrm>
            <a:off x="3767760" y="2520000"/>
            <a:ext cx="7586640" cy="3816000"/>
          </a:xfrm>
          <a:prstGeom prst="rect">
            <a:avLst/>
          </a:prstGeom>
          <a:ln>
            <a:noFill/>
          </a:ln>
        </p:spPr>
      </p:pic>
      <p:sp>
        <p:nvSpPr>
          <p:cNvPr id="823" name="CustomShape 1"/>
          <p:cNvSpPr/>
          <p:nvPr/>
        </p:nvSpPr>
        <p:spPr>
          <a:xfrm>
            <a:off x="2276640" y="1287000"/>
            <a:ext cx="3745440" cy="1204920"/>
          </a:xfrm>
          <a:custGeom>
            <a:avLst/>
            <a:gdLst/>
            <a:ahLst/>
            <a:cxnLst/>
            <a:rect l="0" t="0" r="r" b="b"/>
            <a:pathLst>
              <a:path w="5206" h="2082">
                <a:moveTo>
                  <a:pt x="0" y="2081"/>
                </a:moveTo>
                <a:lnTo>
                  <a:pt x="5205" y="2081"/>
                </a:lnTo>
                <a:lnTo>
                  <a:pt x="5205" y="0"/>
                </a:lnTo>
                <a:lnTo>
                  <a:pt x="0" y="0"/>
                </a:lnTo>
                <a:lnTo>
                  <a:pt x="0" y="2081"/>
                </a:lnTo>
              </a:path>
            </a:pathLst>
          </a:custGeom>
          <a:solidFill>
            <a:srgbClr val="F4B08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4" name="CustomShape 2"/>
          <p:cNvSpPr/>
          <p:nvPr/>
        </p:nvSpPr>
        <p:spPr>
          <a:xfrm rot="21562200">
            <a:off x="2281680" y="1350360"/>
            <a:ext cx="3690720" cy="1120320"/>
          </a:xfrm>
          <a:custGeom>
            <a:avLst/>
            <a:gdLst/>
            <a:ahLst/>
            <a:cxnLst/>
            <a:rect l="0" t="0" r="r" b="b"/>
            <a:pathLst>
              <a:path w="5206" h="2082">
                <a:moveTo>
                  <a:pt x="0" y="2081"/>
                </a:moveTo>
                <a:lnTo>
                  <a:pt x="5205" y="2081"/>
                </a:lnTo>
                <a:lnTo>
                  <a:pt x="5205" y="0"/>
                </a:lnTo>
                <a:lnTo>
                  <a:pt x="0" y="0"/>
                </a:lnTo>
                <a:lnTo>
                  <a:pt x="0" y="2081"/>
                </a:lnTo>
              </a:path>
            </a:pathLst>
          </a:custGeom>
          <a:noFill/>
          <a:ln w="12240">
            <a:solidFill>
              <a:srgbClr val="507D3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5" name="CustomShape 3"/>
          <p:cNvSpPr/>
          <p:nvPr/>
        </p:nvSpPr>
        <p:spPr>
          <a:xfrm>
            <a:off x="2379960" y="1287000"/>
            <a:ext cx="3305160" cy="288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s-ES" strike="noStrike">
                <a:solidFill>
                  <a:srgbClr val="000000"/>
                </a:solidFill>
                <a:latin typeface="Calibri"/>
                <a:ea typeface="DejaVu Sans"/>
              </a:rPr>
              <a:t>El 64,4% de los chicos y chicas gitanos de 16 a 24 años no han obtenido el título de graduado en ESO.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826" name="CustomShape 4"/>
          <p:cNvSpPr/>
          <p:nvPr/>
        </p:nvSpPr>
        <p:spPr>
          <a:xfrm>
            <a:off x="7890120" y="1425600"/>
            <a:ext cx="3624480" cy="912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827" name="Imagen 12"/>
          <p:cNvPicPr/>
          <p:nvPr/>
        </p:nvPicPr>
        <p:blipFill>
          <a:blip r:embed="rId3"/>
          <a:stretch/>
        </p:blipFill>
        <p:spPr>
          <a:xfrm>
            <a:off x="640080" y="3600"/>
            <a:ext cx="8992080" cy="483480"/>
          </a:xfrm>
          <a:prstGeom prst="rect">
            <a:avLst/>
          </a:prstGeom>
          <a:ln>
            <a:noFill/>
          </a:ln>
        </p:spPr>
      </p:pic>
      <p:pic>
        <p:nvPicPr>
          <p:cNvPr id="828" name="Picture 9"/>
          <p:cNvPicPr/>
          <p:nvPr/>
        </p:nvPicPr>
        <p:blipFill>
          <a:blip r:embed="rId4"/>
          <a:stretch/>
        </p:blipFill>
        <p:spPr>
          <a:xfrm>
            <a:off x="3240" y="6480"/>
            <a:ext cx="2040120" cy="6623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" name="Imagen 1"/>
          <p:cNvPicPr/>
          <p:nvPr/>
        </p:nvPicPr>
        <p:blipFill>
          <a:blip r:embed="rId2"/>
          <a:srcRect t="36915" r="-244" b="8808"/>
          <a:stretch/>
        </p:blipFill>
        <p:spPr>
          <a:xfrm>
            <a:off x="2947680" y="369360"/>
            <a:ext cx="8980200" cy="3477600"/>
          </a:xfrm>
          <a:prstGeom prst="rect">
            <a:avLst/>
          </a:prstGeom>
          <a:ln>
            <a:noFill/>
          </a:ln>
        </p:spPr>
      </p:pic>
      <p:pic>
        <p:nvPicPr>
          <p:cNvPr id="830" name="Picture 10"/>
          <p:cNvPicPr/>
          <p:nvPr/>
        </p:nvPicPr>
        <p:blipFill>
          <a:blip r:embed="rId3"/>
          <a:stretch/>
        </p:blipFill>
        <p:spPr>
          <a:xfrm>
            <a:off x="45000" y="55440"/>
            <a:ext cx="347400" cy="6803280"/>
          </a:xfrm>
          <a:prstGeom prst="rect">
            <a:avLst/>
          </a:prstGeom>
          <a:ln>
            <a:noFill/>
          </a:ln>
        </p:spPr>
      </p:pic>
      <p:pic>
        <p:nvPicPr>
          <p:cNvPr id="831" name="Picture 10"/>
          <p:cNvPicPr/>
          <p:nvPr/>
        </p:nvPicPr>
        <p:blipFill>
          <a:blip r:embed="rId3"/>
          <a:stretch/>
        </p:blipFill>
        <p:spPr>
          <a:xfrm>
            <a:off x="-1080" y="55440"/>
            <a:ext cx="347400" cy="6803280"/>
          </a:xfrm>
          <a:prstGeom prst="rect">
            <a:avLst/>
          </a:prstGeom>
          <a:ln>
            <a:noFill/>
          </a:ln>
        </p:spPr>
      </p:pic>
      <p:sp>
        <p:nvSpPr>
          <p:cNvPr id="832" name="CustomShape 1"/>
          <p:cNvSpPr/>
          <p:nvPr/>
        </p:nvSpPr>
        <p:spPr>
          <a:xfrm>
            <a:off x="958320" y="4105440"/>
            <a:ext cx="5824440" cy="365040"/>
          </a:xfrm>
          <a:prstGeom prst="rect">
            <a:avLst/>
          </a:prstGeom>
          <a:gradFill>
            <a:gsLst>
              <a:gs pos="0">
                <a:srgbClr val="F9CAA0"/>
              </a:gs>
              <a:gs pos="100000">
                <a:srgbClr val="F7C191"/>
              </a:gs>
            </a:gsLst>
            <a:lin ang="5400000"/>
          </a:gradFill>
          <a:ln w="6480">
            <a:solidFill>
              <a:srgbClr val="F19D19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s-ES" b="1" strike="noStrike">
                <a:solidFill>
                  <a:srgbClr val="B74919"/>
                </a:solidFill>
                <a:latin typeface="Calibri"/>
                <a:ea typeface="DejaVu Sans"/>
              </a:rPr>
              <a:t>LA SITUACIÓN EDUCATIVA DE LAS MUJERES GITANAS</a:t>
            </a:r>
            <a:r>
              <a:rPr lang="es-ES" strike="noStrike">
                <a:solidFill>
                  <a:srgbClr val="B74919"/>
                </a:solidFill>
                <a:latin typeface="Calibri"/>
                <a:ea typeface="DejaVu Sans"/>
              </a:rPr>
              <a:t> </a:t>
            </a:r>
            <a:endParaRPr/>
          </a:p>
        </p:txBody>
      </p:sp>
      <p:sp>
        <p:nvSpPr>
          <p:cNvPr id="833" name="CustomShape 2"/>
          <p:cNvSpPr/>
          <p:nvPr/>
        </p:nvSpPr>
        <p:spPr>
          <a:xfrm>
            <a:off x="1189800" y="4663800"/>
            <a:ext cx="3154680" cy="1261080"/>
          </a:xfrm>
          <a:prstGeom prst="chevron">
            <a:avLst>
              <a:gd name="adj" fmla="val 14141"/>
            </a:avLst>
          </a:prstGeom>
          <a:solidFill>
            <a:srgbClr val="B74919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1600" tIns="10800" rIns="0" bIns="10800" anchor="ctr"/>
          <a:lstStyle/>
          <a:p>
            <a:pPr algn="ctr">
              <a:lnSpc>
                <a:spcPct val="90000"/>
              </a:lnSpc>
            </a:pPr>
            <a:r>
              <a:rPr lang="es-ES" sz="1700" b="1" strike="noStrike">
                <a:solidFill>
                  <a:srgbClr val="FFFFFF"/>
                </a:solidFill>
                <a:latin typeface="Calibri Light"/>
                <a:ea typeface="DejaVu Sans"/>
              </a:rPr>
              <a:t>Tasa de chicas repetidoras en 2º ESO: supera en  6 puntos a la de los chicos.</a:t>
            </a:r>
            <a:endParaRPr/>
          </a:p>
        </p:txBody>
      </p:sp>
      <p:sp>
        <p:nvSpPr>
          <p:cNvPr id="834" name="CustomShape 3"/>
          <p:cNvSpPr/>
          <p:nvPr/>
        </p:nvSpPr>
        <p:spPr>
          <a:xfrm>
            <a:off x="4680000" y="4785480"/>
            <a:ext cx="2618280" cy="1046520"/>
          </a:xfrm>
          <a:prstGeom prst="chevron">
            <a:avLst>
              <a:gd name="adj" fmla="val 14141"/>
            </a:avLst>
          </a:prstGeom>
          <a:solidFill>
            <a:srgbClr val="E5CFCC">
              <a:alpha val="90000"/>
            </a:srgbClr>
          </a:solidFill>
          <a:ln w="12600">
            <a:solidFill>
              <a:srgbClr val="E5CFCC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7640" tIns="9000" rIns="0" bIns="9000" anchor="ctr"/>
          <a:lstStyle/>
          <a:p>
            <a:pPr algn="ctr">
              <a:lnSpc>
                <a:spcPct val="90000"/>
              </a:lnSpc>
            </a:pPr>
            <a:r>
              <a:rPr lang="es-ES" sz="1400" strike="noStrike">
                <a:solidFill>
                  <a:srgbClr val="000000"/>
                </a:solidFill>
                <a:latin typeface="Calibri Light"/>
                <a:ea typeface="DejaVu Sans"/>
              </a:rPr>
              <a:t>Las mujeres gitanas que no finalizan los estudios obligatorios superan 7 décimas a los hombres </a:t>
            </a:r>
            <a:endParaRPr/>
          </a:p>
        </p:txBody>
      </p:sp>
      <p:sp>
        <p:nvSpPr>
          <p:cNvPr id="835" name="CustomShape 4"/>
          <p:cNvSpPr/>
          <p:nvPr/>
        </p:nvSpPr>
        <p:spPr>
          <a:xfrm>
            <a:off x="392760" y="958680"/>
            <a:ext cx="4545000" cy="1296000"/>
          </a:xfrm>
          <a:prstGeom prst="homePlate">
            <a:avLst>
              <a:gd name="adj" fmla="val 14141"/>
            </a:avLst>
          </a:prstGeom>
          <a:solidFill>
            <a:srgbClr val="B74919"/>
          </a:solidFill>
          <a:ln w="12600">
            <a:solidFill>
              <a:srgbClr val="873612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s-ES" strike="noStrike">
                <a:solidFill>
                  <a:srgbClr val="FFFFFF"/>
                </a:solidFill>
                <a:latin typeface="Calibri"/>
                <a:ea typeface="DejaVu Sans"/>
              </a:rPr>
              <a:t>Motivos para abandonar los estudios:  podemos encontrar una clara diferencia por  sexos </a:t>
            </a:r>
            <a:endParaRPr/>
          </a:p>
        </p:txBody>
      </p:sp>
      <p:sp>
        <p:nvSpPr>
          <p:cNvPr id="836" name="CustomShape 5"/>
          <p:cNvSpPr/>
          <p:nvPr/>
        </p:nvSpPr>
        <p:spPr>
          <a:xfrm>
            <a:off x="8494920" y="4839840"/>
            <a:ext cx="2630880" cy="365040"/>
          </a:xfrm>
          <a:prstGeom prst="rect">
            <a:avLst/>
          </a:prstGeom>
          <a:gradFill>
            <a:gsLst>
              <a:gs pos="0">
                <a:srgbClr val="F9CAA0"/>
              </a:gs>
              <a:gs pos="100000">
                <a:srgbClr val="F7C191"/>
              </a:gs>
            </a:gsLst>
            <a:lin ang="5400000"/>
          </a:gradFill>
          <a:ln w="6480">
            <a:solidFill>
              <a:srgbClr val="F19D19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ES" b="1" strike="noStrike">
                <a:solidFill>
                  <a:srgbClr val="000000"/>
                </a:solidFill>
                <a:latin typeface="Calibri"/>
                <a:ea typeface="DejaVu Sans"/>
              </a:rPr>
              <a:t>Presión social</a:t>
            </a:r>
            <a:r>
              <a:rPr lang="es-ES" strike="noStrike">
                <a:solidFill>
                  <a:srgbClr val="000000"/>
                </a:solidFill>
                <a:latin typeface="Calibri"/>
                <a:ea typeface="DejaVu Sans"/>
              </a:rPr>
              <a:t> </a:t>
            </a:r>
            <a:endParaRPr/>
          </a:p>
        </p:txBody>
      </p:sp>
      <p:sp>
        <p:nvSpPr>
          <p:cNvPr id="837" name="CustomShape 6"/>
          <p:cNvSpPr/>
          <p:nvPr/>
        </p:nvSpPr>
        <p:spPr>
          <a:xfrm>
            <a:off x="9660960" y="4179960"/>
            <a:ext cx="483480" cy="56664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19D19"/>
          </a:solidFill>
          <a:ln w="12600">
            <a:solidFill>
              <a:srgbClr val="F19D19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38" name="CustomShape 7"/>
          <p:cNvSpPr/>
          <p:nvPr/>
        </p:nvSpPr>
        <p:spPr>
          <a:xfrm>
            <a:off x="8492400" y="5860080"/>
            <a:ext cx="2630880" cy="365040"/>
          </a:xfrm>
          <a:prstGeom prst="rect">
            <a:avLst/>
          </a:prstGeom>
          <a:gradFill>
            <a:gsLst>
              <a:gs pos="0">
                <a:srgbClr val="F9CAA0"/>
              </a:gs>
              <a:gs pos="100000">
                <a:srgbClr val="F7C191"/>
              </a:gs>
            </a:gsLst>
            <a:lin ang="5400000"/>
          </a:gradFill>
          <a:ln w="6480">
            <a:solidFill>
              <a:srgbClr val="F19D19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ES" b="1" strike="noStrike">
                <a:solidFill>
                  <a:srgbClr val="000000"/>
                </a:solidFill>
                <a:latin typeface="Calibri"/>
                <a:ea typeface="DejaVu Sans"/>
              </a:rPr>
              <a:t>Falta de referentes</a:t>
            </a:r>
            <a:endParaRPr/>
          </a:p>
        </p:txBody>
      </p:sp>
      <p:sp>
        <p:nvSpPr>
          <p:cNvPr id="839" name="CustomShape 8"/>
          <p:cNvSpPr/>
          <p:nvPr/>
        </p:nvSpPr>
        <p:spPr>
          <a:xfrm>
            <a:off x="9560160" y="5192280"/>
            <a:ext cx="483480" cy="56664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19D19"/>
          </a:solidFill>
          <a:ln w="12600">
            <a:solidFill>
              <a:srgbClr val="F19D19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840" name="Picture 2082"/>
          <p:cNvPicPr/>
          <p:nvPr/>
        </p:nvPicPr>
        <p:blipFill>
          <a:blip r:embed="rId4"/>
          <a:stretch/>
        </p:blipFill>
        <p:spPr>
          <a:xfrm>
            <a:off x="1179720" y="2782440"/>
            <a:ext cx="1748880" cy="933120"/>
          </a:xfrm>
          <a:prstGeom prst="rect">
            <a:avLst/>
          </a:prstGeom>
          <a:ln>
            <a:noFill/>
          </a:ln>
        </p:spPr>
      </p:pic>
      <p:pic>
        <p:nvPicPr>
          <p:cNvPr id="841" name="Picture 2079"/>
          <p:cNvPicPr/>
          <p:nvPr/>
        </p:nvPicPr>
        <p:blipFill>
          <a:blip r:embed="rId5"/>
          <a:stretch/>
        </p:blipFill>
        <p:spPr>
          <a:xfrm>
            <a:off x="3331800" y="2776320"/>
            <a:ext cx="848520" cy="848520"/>
          </a:xfrm>
          <a:prstGeom prst="rect">
            <a:avLst/>
          </a:prstGeom>
          <a:ln>
            <a:noFill/>
          </a:ln>
        </p:spPr>
      </p:pic>
      <p:pic>
        <p:nvPicPr>
          <p:cNvPr id="842" name="Imagen 11"/>
          <p:cNvPicPr/>
          <p:nvPr/>
        </p:nvPicPr>
        <p:blipFill>
          <a:blip r:embed="rId6"/>
          <a:srcRect t="45917" r="-144" b="34373"/>
          <a:stretch/>
        </p:blipFill>
        <p:spPr>
          <a:xfrm>
            <a:off x="3337200" y="6123600"/>
            <a:ext cx="9006480" cy="7894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8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8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8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8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8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8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8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8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8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8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7" dur="500" fill="hold"/>
                                        <p:tgtEl>
                                          <p:spTgt spid="8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8" dur="500" fill="hold"/>
                                        <p:tgtEl>
                                          <p:spTgt spid="8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3" dur="500" fill="hold"/>
                                        <p:tgtEl>
                                          <p:spTgt spid="8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4" dur="500" fill="hold"/>
                                        <p:tgtEl>
                                          <p:spTgt spid="8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9" dur="500" fill="hold"/>
                                        <p:tgtEl>
                                          <p:spTgt spid="8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0" dur="500" fill="hold"/>
                                        <p:tgtEl>
                                          <p:spTgt spid="8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5" dur="500" fill="hold"/>
                                        <p:tgtEl>
                                          <p:spTgt spid="8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6" dur="500" fill="hold"/>
                                        <p:tgtEl>
                                          <p:spTgt spid="8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1" dur="500" fill="hold"/>
                                        <p:tgtEl>
                                          <p:spTgt spid="8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2" dur="500" fill="hold"/>
                                        <p:tgtEl>
                                          <p:spTgt spid="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3" name="Imagen 1"/>
          <p:cNvPicPr/>
          <p:nvPr/>
        </p:nvPicPr>
        <p:blipFill>
          <a:blip r:embed="rId2"/>
          <a:srcRect l="-1108" b="30313"/>
          <a:stretch/>
        </p:blipFill>
        <p:spPr>
          <a:xfrm>
            <a:off x="1296000" y="282240"/>
            <a:ext cx="9092520" cy="2804040"/>
          </a:xfrm>
          <a:prstGeom prst="rect">
            <a:avLst/>
          </a:prstGeom>
          <a:ln>
            <a:noFill/>
          </a:ln>
        </p:spPr>
      </p:pic>
      <p:pic>
        <p:nvPicPr>
          <p:cNvPr id="844" name="Picture 2"/>
          <p:cNvPicPr/>
          <p:nvPr/>
        </p:nvPicPr>
        <p:blipFill>
          <a:blip r:embed="rId3"/>
          <a:stretch/>
        </p:blipFill>
        <p:spPr>
          <a:xfrm>
            <a:off x="1343160" y="4148640"/>
            <a:ext cx="9142560" cy="1874880"/>
          </a:xfrm>
          <a:prstGeom prst="rect">
            <a:avLst/>
          </a:prstGeom>
          <a:ln>
            <a:noFill/>
          </a:ln>
        </p:spPr>
      </p:pic>
      <p:pic>
        <p:nvPicPr>
          <p:cNvPr id="845" name="Picture 10"/>
          <p:cNvPicPr/>
          <p:nvPr/>
        </p:nvPicPr>
        <p:blipFill>
          <a:blip r:embed="rId4"/>
          <a:stretch/>
        </p:blipFill>
        <p:spPr>
          <a:xfrm>
            <a:off x="-1080" y="55440"/>
            <a:ext cx="347400" cy="6803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8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8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6" name="Picture 3"/>
          <p:cNvPicPr/>
          <p:nvPr/>
        </p:nvPicPr>
        <p:blipFill>
          <a:blip r:embed="rId3"/>
          <a:stretch/>
        </p:blipFill>
        <p:spPr>
          <a:xfrm>
            <a:off x="1523880" y="0"/>
            <a:ext cx="538200" cy="6856560"/>
          </a:xfrm>
          <a:prstGeom prst="rect">
            <a:avLst/>
          </a:prstGeom>
          <a:ln w="9360">
            <a:noFill/>
          </a:ln>
        </p:spPr>
      </p:pic>
      <p:sp>
        <p:nvSpPr>
          <p:cNvPr id="847" name="CustomShape 1"/>
          <p:cNvSpPr/>
          <p:nvPr/>
        </p:nvSpPr>
        <p:spPr>
          <a:xfrm>
            <a:off x="2490480" y="466560"/>
            <a:ext cx="7922520" cy="6390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90000"/>
              </a:lnSpc>
            </a:pPr>
            <a:r>
              <a:rPr lang="es-ES" b="1" strike="noStrike">
                <a:solidFill>
                  <a:srgbClr val="000000"/>
                </a:solidFill>
                <a:latin typeface="Calibri"/>
                <a:ea typeface="DejaVu Sans"/>
              </a:rPr>
              <a:t> </a:t>
            </a:r>
            <a:endParaRPr/>
          </a:p>
        </p:txBody>
      </p:sp>
      <p:sp>
        <p:nvSpPr>
          <p:cNvPr id="848" name="CustomShape 2"/>
          <p:cNvSpPr/>
          <p:nvPr/>
        </p:nvSpPr>
        <p:spPr>
          <a:xfrm>
            <a:off x="2352600" y="578880"/>
            <a:ext cx="9455040" cy="942480"/>
          </a:xfrm>
          <a:prstGeom prst="rect">
            <a:avLst/>
          </a:prstGeom>
          <a:solidFill>
            <a:srgbClr val="FFFFFF"/>
          </a:solidFill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ES" sz="2800" b="1" strike="noStrike">
                <a:solidFill>
                  <a:srgbClr val="FF6600"/>
                </a:solidFill>
                <a:latin typeface="Calibri Light"/>
                <a:ea typeface="DejaVu Sans"/>
              </a:rPr>
              <a:t>ALGUNAS CONCLUSIONES: </a:t>
            </a:r>
            <a:endParaRPr/>
          </a:p>
          <a:p>
            <a:pPr algn="ctr">
              <a:lnSpc>
                <a:spcPct val="100000"/>
              </a:lnSpc>
            </a:pPr>
            <a:r>
              <a:rPr lang="es-ES" sz="2800" b="1" strike="noStrike">
                <a:solidFill>
                  <a:srgbClr val="FF6600"/>
                </a:solidFill>
                <a:latin typeface="Calibri Light"/>
                <a:ea typeface="DejaVu Sans"/>
              </a:rPr>
              <a:t>La desigualdad a lo largo de todo el Itinerario Educativo</a:t>
            </a:r>
            <a:endParaRPr/>
          </a:p>
        </p:txBody>
      </p:sp>
      <p:sp>
        <p:nvSpPr>
          <p:cNvPr id="849" name="CustomShape 3"/>
          <p:cNvSpPr/>
          <p:nvPr/>
        </p:nvSpPr>
        <p:spPr>
          <a:xfrm>
            <a:off x="2639160" y="2202840"/>
            <a:ext cx="7475400" cy="145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s-ES" b="1" strike="noStrike">
                <a:solidFill>
                  <a:srgbClr val="000000"/>
                </a:solidFill>
                <a:latin typeface="Calibri"/>
                <a:ea typeface="DejaVu Sans"/>
              </a:rPr>
              <a:t>Educación Infantil</a:t>
            </a:r>
            <a:r>
              <a:rPr lang="es-ES" strike="noStrike">
                <a:solidFill>
                  <a:srgbClr val="000000"/>
                </a:solidFill>
                <a:latin typeface="Calibri"/>
                <a:ea typeface="DejaVu Sans"/>
              </a:rPr>
              <a:t>, según el CIS sólo un 24, 5 % de los menores gitanos se incorpora a la educación infantil  en la etapa de 0 a 3 años.</a:t>
            </a:r>
            <a:endParaRPr/>
          </a:p>
          <a:p>
            <a:pPr>
              <a:lnSpc>
                <a:spcPct val="90000"/>
              </a:lnSpc>
            </a:pP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s-ES" b="1" strike="noStrike">
                <a:solidFill>
                  <a:srgbClr val="000000"/>
                </a:solidFill>
                <a:latin typeface="Calibri"/>
                <a:ea typeface="DejaVu Sans"/>
              </a:rPr>
              <a:t>Educación Primaria</a:t>
            </a:r>
            <a:r>
              <a:rPr lang="es-ES" strike="noStrike">
                <a:solidFill>
                  <a:srgbClr val="000000"/>
                </a:solidFill>
                <a:latin typeface="Calibri"/>
                <a:ea typeface="DejaVu Sans"/>
              </a:rPr>
              <a:t>, la práctica totalidad de los niños y niñas gitanas están escolarizados y finalizan este período.</a:t>
            </a:r>
            <a:endParaRPr/>
          </a:p>
          <a:p>
            <a:pPr>
              <a:lnSpc>
                <a:spcPct val="90000"/>
              </a:lnSpc>
            </a:pP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s-ES" b="1" strike="noStrike">
                <a:solidFill>
                  <a:srgbClr val="000000"/>
                </a:solidFill>
                <a:latin typeface="Calibri"/>
                <a:ea typeface="DejaVu Sans"/>
              </a:rPr>
              <a:t>Secundaria Obligatoria</a:t>
            </a:r>
            <a:r>
              <a:rPr lang="es-ES" strike="noStrike">
                <a:solidFill>
                  <a:srgbClr val="000000"/>
                </a:solidFill>
                <a:latin typeface="Calibri"/>
                <a:ea typeface="DejaVu Sans"/>
              </a:rPr>
              <a:t>, la desigualdades son más evidentes si comparamos las tasas de repetición y de fracaso escolar.</a:t>
            </a:r>
            <a:endParaRPr/>
          </a:p>
          <a:p>
            <a:pPr>
              <a:lnSpc>
                <a:spcPct val="90000"/>
              </a:lnSpc>
            </a:pP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s-ES" b="1" strike="noStrike">
                <a:solidFill>
                  <a:srgbClr val="000000"/>
                </a:solidFill>
                <a:latin typeface="Calibri"/>
                <a:ea typeface="DejaVu Sans"/>
              </a:rPr>
              <a:t>Educación Postobligatoria</a:t>
            </a:r>
            <a:r>
              <a:rPr lang="es-ES" strike="noStrike">
                <a:solidFill>
                  <a:srgbClr val="000000"/>
                </a:solidFill>
                <a:latin typeface="Calibri"/>
                <a:ea typeface="DejaVu Sans"/>
              </a:rPr>
              <a:t>, la presencia de alumnado gitano es muy escasa. Sólo el 3,4% estudia bachillerato frente al 49,8% de la población general.</a:t>
            </a:r>
            <a:endParaRPr/>
          </a:p>
          <a:p>
            <a:pPr>
              <a:lnSpc>
                <a:spcPct val="90000"/>
              </a:lnSpc>
            </a:pP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s-ES" b="1" strike="noStrike">
                <a:solidFill>
                  <a:srgbClr val="000000"/>
                </a:solidFill>
                <a:latin typeface="Calibri"/>
                <a:ea typeface="DejaVu Sans"/>
              </a:rPr>
              <a:t>Estudios Universitarios</a:t>
            </a:r>
            <a:r>
              <a:rPr lang="es-ES" strike="noStrike">
                <a:solidFill>
                  <a:srgbClr val="000000"/>
                </a:solidFill>
                <a:latin typeface="Calibri"/>
                <a:ea typeface="DejaVu Sans"/>
              </a:rPr>
              <a:t>, el acceso de la población gitana a la Universidad es muy bajo, en algunas CCAA testimonial, como es el caso de Galicia. 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90000"/>
              </a:lnSpc>
            </a:pPr>
            <a:endParaRPr/>
          </a:p>
        </p:txBody>
      </p:sp>
      <p:sp>
        <p:nvSpPr>
          <p:cNvPr id="850" name="CustomShape 4"/>
          <p:cNvSpPr/>
          <p:nvPr/>
        </p:nvSpPr>
        <p:spPr>
          <a:xfrm>
            <a:off x="4038480" y="6356520"/>
            <a:ext cx="4113360" cy="36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851" name="Imagen 7"/>
          <p:cNvPicPr/>
          <p:nvPr/>
        </p:nvPicPr>
        <p:blipFill>
          <a:blip r:embed="rId4"/>
          <a:stretch/>
        </p:blipFill>
        <p:spPr>
          <a:xfrm>
            <a:off x="4637160" y="6428160"/>
            <a:ext cx="2916360" cy="2203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9" name="Imagen 2"/>
          <p:cNvPicPr/>
          <p:nvPr/>
        </p:nvPicPr>
        <p:blipFill>
          <a:blip r:embed="rId2"/>
          <a:stretch/>
        </p:blipFill>
        <p:spPr>
          <a:xfrm>
            <a:off x="9354600" y="92520"/>
            <a:ext cx="2630880" cy="985320"/>
          </a:xfrm>
          <a:prstGeom prst="rect">
            <a:avLst/>
          </a:prstGeom>
          <a:ln>
            <a:noFill/>
          </a:ln>
        </p:spPr>
      </p:pic>
      <p:sp>
        <p:nvSpPr>
          <p:cNvPr id="640" name="CustomShape 1"/>
          <p:cNvSpPr/>
          <p:nvPr/>
        </p:nvSpPr>
        <p:spPr>
          <a:xfrm>
            <a:off x="648720" y="1504440"/>
            <a:ext cx="11131920" cy="5243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2000" strike="noStrike" dirty="0">
                <a:solidFill>
                  <a:srgbClr val="000000"/>
                </a:solidFill>
                <a:latin typeface="Nunito"/>
                <a:ea typeface="DejaVu Sans"/>
              </a:rPr>
              <a:t>La </a:t>
            </a:r>
            <a:r>
              <a:rPr lang="es-ES" sz="2000" b="1" strike="noStrike" dirty="0">
                <a:solidFill>
                  <a:srgbClr val="000000"/>
                </a:solidFill>
                <a:latin typeface="Nunito"/>
                <a:ea typeface="DejaVu Sans"/>
              </a:rPr>
              <a:t>Fundación Secretariado Gitano</a:t>
            </a:r>
            <a:r>
              <a:rPr lang="es-ES" sz="2000" strike="noStrike" dirty="0">
                <a:solidFill>
                  <a:srgbClr val="000000"/>
                </a:solidFill>
                <a:latin typeface="Nunito"/>
                <a:ea typeface="DejaVu Sans"/>
              </a:rPr>
              <a:t> (FSG) es una entidad social intercultural, sin ánimo de lucro, que </a:t>
            </a:r>
            <a:r>
              <a:rPr lang="es-ES" sz="2000" strike="noStrike" dirty="0">
                <a:solidFill>
                  <a:srgbClr val="000000"/>
                </a:solidFill>
                <a:latin typeface="Nun"/>
                <a:ea typeface="DejaVu Sans"/>
              </a:rPr>
              <a:t>trabaja</a:t>
            </a:r>
            <a:r>
              <a:rPr lang="es-ES" sz="2000" strike="noStrike" dirty="0">
                <a:solidFill>
                  <a:srgbClr val="000000"/>
                </a:solidFill>
                <a:latin typeface="Nunito"/>
                <a:ea typeface="DejaVu Sans"/>
              </a:rPr>
              <a:t> desde hace 40 años por la promoción y la igualdad de oportunidades de la población gitana en España y en Europa.</a:t>
            </a: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r>
              <a:rPr lang="es-ES" sz="2000" b="1" strike="noStrike" dirty="0">
                <a:solidFill>
                  <a:srgbClr val="B74919"/>
                </a:solidFill>
                <a:latin typeface="Nunito"/>
                <a:ea typeface="DejaVu Sans"/>
              </a:rPr>
              <a:t>Misión de la FSG: ‘promoción integral de la comunidad gitana desde la atención a la diversidad cultural’</a:t>
            </a: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r>
              <a:rPr lang="es-ES" sz="2000" strike="noStrike" dirty="0">
                <a:solidFill>
                  <a:srgbClr val="000000"/>
                </a:solidFill>
                <a:latin typeface="Nunito"/>
                <a:ea typeface="DejaVu Sans"/>
              </a:rPr>
              <a:t>  </a:t>
            </a:r>
          </a:p>
          <a:p>
            <a:pPr>
              <a:lnSpc>
                <a:spcPct val="100000"/>
              </a:lnSpc>
            </a:pPr>
            <a:r>
              <a:rPr lang="es-ES" sz="2000" dirty="0">
                <a:solidFill>
                  <a:srgbClr val="000000"/>
                </a:solidFill>
                <a:latin typeface="Nunito"/>
                <a:ea typeface="DejaVu Sans"/>
              </a:rPr>
              <a:t>  </a:t>
            </a:r>
            <a:r>
              <a:rPr lang="es-ES" sz="2000" b="1" strike="noStrike" dirty="0">
                <a:solidFill>
                  <a:srgbClr val="000000"/>
                </a:solidFill>
                <a:latin typeface="Nunito"/>
                <a:ea typeface="DejaVu Sans"/>
              </a:rPr>
              <a:t>PROMOCIÓN INTEGRAL</a:t>
            </a:r>
            <a:r>
              <a:rPr lang="es-ES" sz="2000" strike="noStrike" dirty="0">
                <a:solidFill>
                  <a:srgbClr val="000000"/>
                </a:solidFill>
                <a:latin typeface="Nunito"/>
                <a:ea typeface="DejaVu Sans"/>
              </a:rPr>
              <a:t>: como proceso de superación del conjunto de factores que  </a:t>
            </a:r>
            <a:endParaRPr dirty="0"/>
          </a:p>
          <a:p>
            <a:pPr>
              <a:lnSpc>
                <a:spcPct val="100000"/>
              </a:lnSpc>
            </a:pPr>
            <a:r>
              <a:rPr lang="es-ES" sz="2000" strike="noStrike" dirty="0">
                <a:solidFill>
                  <a:srgbClr val="000000"/>
                </a:solidFill>
                <a:latin typeface="Nunito"/>
                <a:ea typeface="DejaVu Sans"/>
              </a:rPr>
              <a:t>  causan su situación de desventaja o exclusión social</a:t>
            </a: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r>
              <a:rPr lang="es-ES" sz="2000" strike="noStrike" dirty="0">
                <a:solidFill>
                  <a:srgbClr val="000000"/>
                </a:solidFill>
                <a:latin typeface="Nunito"/>
                <a:ea typeface="DejaVu Sans"/>
              </a:rPr>
              <a:t>  </a:t>
            </a:r>
            <a:r>
              <a:rPr lang="es-ES" sz="2000" b="1" strike="noStrike" dirty="0">
                <a:solidFill>
                  <a:srgbClr val="000000"/>
                </a:solidFill>
                <a:latin typeface="Nunito"/>
                <a:ea typeface="DejaVu Sans"/>
              </a:rPr>
              <a:t>DIVERSIDAD CULTURAL</a:t>
            </a:r>
            <a:r>
              <a:rPr lang="es-ES" sz="2000" strike="noStrike" dirty="0">
                <a:solidFill>
                  <a:srgbClr val="000000"/>
                </a:solidFill>
                <a:latin typeface="Nunito"/>
                <a:ea typeface="DejaVu Sans"/>
              </a:rPr>
              <a:t>: como una oportunidad para la convivencia e interacción </a:t>
            </a:r>
            <a:endParaRPr dirty="0"/>
          </a:p>
          <a:p>
            <a:pPr>
              <a:lnSpc>
                <a:spcPct val="100000"/>
              </a:lnSpc>
            </a:pPr>
            <a:r>
              <a:rPr lang="es-ES" sz="2000" strike="noStrike" dirty="0">
                <a:solidFill>
                  <a:srgbClr val="000000"/>
                </a:solidFill>
                <a:latin typeface="Nunito"/>
                <a:ea typeface="DejaVu Sans"/>
              </a:rPr>
              <a:t>  entre distintas culturas (posibilitando la creación de espacios culturales comunes </a:t>
            </a:r>
            <a:endParaRPr dirty="0"/>
          </a:p>
          <a:p>
            <a:pPr>
              <a:lnSpc>
                <a:spcPct val="100000"/>
              </a:lnSpc>
            </a:pPr>
            <a:r>
              <a:rPr lang="es-ES" sz="2000" strike="noStrike" dirty="0">
                <a:solidFill>
                  <a:srgbClr val="000000"/>
                </a:solidFill>
                <a:latin typeface="Nunito"/>
                <a:ea typeface="DejaVu Sans"/>
              </a:rPr>
              <a:t>  y compartidos)</a:t>
            </a:r>
            <a:endParaRPr dirty="0"/>
          </a:p>
          <a:p>
            <a:pPr>
              <a:lnSpc>
                <a:spcPct val="100000"/>
              </a:lnSpc>
            </a:pPr>
            <a:r>
              <a:rPr lang="es-ES" sz="2000" strike="noStrike" dirty="0">
                <a:solidFill>
                  <a:srgbClr val="000000"/>
                </a:solidFill>
                <a:latin typeface="Nunito"/>
                <a:ea typeface="DejaVu Sans"/>
              </a:rPr>
              <a:t>    </a:t>
            </a: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</p:txBody>
      </p:sp>
      <p:sp>
        <p:nvSpPr>
          <p:cNvPr id="641" name="CustomShape 2"/>
          <p:cNvSpPr/>
          <p:nvPr/>
        </p:nvSpPr>
        <p:spPr>
          <a:xfrm>
            <a:off x="718200" y="551880"/>
            <a:ext cx="628632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2800" b="1" strike="noStrike">
                <a:solidFill>
                  <a:srgbClr val="F19D19"/>
                </a:solidFill>
                <a:latin typeface="Calibri"/>
                <a:ea typeface="DejaVu Sans"/>
              </a:rPr>
              <a:t>PRESENTACIÓN: FSG</a:t>
            </a:r>
            <a:r>
              <a:rPr lang="es-ES" b="1" strike="noStrike">
                <a:solidFill>
                  <a:srgbClr val="F19D19"/>
                </a:solidFill>
                <a:latin typeface="Calibri"/>
                <a:ea typeface="DejaVu Sans"/>
              </a:rPr>
              <a:t> </a:t>
            </a:r>
            <a:endParaRPr/>
          </a:p>
        </p:txBody>
      </p:sp>
      <p:pic>
        <p:nvPicPr>
          <p:cNvPr id="642" name="Picture 10"/>
          <p:cNvPicPr/>
          <p:nvPr/>
        </p:nvPicPr>
        <p:blipFill>
          <a:blip r:embed="rId3"/>
          <a:stretch/>
        </p:blipFill>
        <p:spPr>
          <a:xfrm>
            <a:off x="-1080" y="55440"/>
            <a:ext cx="347400" cy="6803280"/>
          </a:xfrm>
          <a:prstGeom prst="rect">
            <a:avLst/>
          </a:prstGeom>
          <a:ln>
            <a:noFill/>
          </a:ln>
        </p:spPr>
      </p:pic>
      <p:sp>
        <p:nvSpPr>
          <p:cNvPr id="643" name="CustomShape 3"/>
          <p:cNvSpPr/>
          <p:nvPr/>
        </p:nvSpPr>
        <p:spPr>
          <a:xfrm>
            <a:off x="-928080" y="2326320"/>
            <a:ext cx="7339320" cy="36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4" name="CustomShape 4"/>
          <p:cNvSpPr/>
          <p:nvPr/>
        </p:nvSpPr>
        <p:spPr>
          <a:xfrm>
            <a:off x="773640" y="4567320"/>
            <a:ext cx="10465560" cy="1005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2" name="Picture 3"/>
          <p:cNvPicPr/>
          <p:nvPr/>
        </p:nvPicPr>
        <p:blipFill>
          <a:blip r:embed="rId3"/>
          <a:stretch/>
        </p:blipFill>
        <p:spPr>
          <a:xfrm>
            <a:off x="1523880" y="0"/>
            <a:ext cx="538200" cy="6856560"/>
          </a:xfrm>
          <a:prstGeom prst="rect">
            <a:avLst/>
          </a:prstGeom>
          <a:ln w="9360">
            <a:noFill/>
          </a:ln>
        </p:spPr>
      </p:pic>
      <p:sp>
        <p:nvSpPr>
          <p:cNvPr id="853" name="CustomShape 1"/>
          <p:cNvSpPr/>
          <p:nvPr/>
        </p:nvSpPr>
        <p:spPr>
          <a:xfrm>
            <a:off x="2490480" y="466560"/>
            <a:ext cx="7922520" cy="6390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90000"/>
              </a:lnSpc>
            </a:pPr>
            <a:r>
              <a:rPr lang="es-ES" b="1" strike="noStrike">
                <a:solidFill>
                  <a:srgbClr val="000000"/>
                </a:solidFill>
                <a:latin typeface="Calibri"/>
                <a:ea typeface="DejaVu Sans"/>
              </a:rPr>
              <a:t> </a:t>
            </a:r>
            <a:endParaRPr/>
          </a:p>
        </p:txBody>
      </p:sp>
      <p:sp>
        <p:nvSpPr>
          <p:cNvPr id="854" name="CustomShape 2"/>
          <p:cNvSpPr/>
          <p:nvPr/>
        </p:nvSpPr>
        <p:spPr>
          <a:xfrm>
            <a:off x="2352600" y="578880"/>
            <a:ext cx="9311040" cy="942480"/>
          </a:xfrm>
          <a:prstGeom prst="rect">
            <a:avLst/>
          </a:prstGeom>
          <a:solidFill>
            <a:srgbClr val="FFFFFF"/>
          </a:solidFill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ES" sz="2800" b="1" strike="noStrike">
                <a:solidFill>
                  <a:srgbClr val="FF6600"/>
                </a:solidFill>
                <a:latin typeface="Calibri Light"/>
                <a:ea typeface="DejaVu Sans"/>
              </a:rPr>
              <a:t>Algunas problemáticas concretas para el alumnado gitano que requieren de una atención urgente</a:t>
            </a:r>
            <a:endParaRPr/>
          </a:p>
        </p:txBody>
      </p:sp>
      <p:sp>
        <p:nvSpPr>
          <p:cNvPr id="855" name="CustomShape 3"/>
          <p:cNvSpPr/>
          <p:nvPr/>
        </p:nvSpPr>
        <p:spPr>
          <a:xfrm>
            <a:off x="2639160" y="2202840"/>
            <a:ext cx="7475400" cy="145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es-ES" sz="2400" b="1" strike="noStrike">
                <a:solidFill>
                  <a:srgbClr val="000000"/>
                </a:solidFill>
                <a:latin typeface="Calibri"/>
                <a:ea typeface="DejaVu Sans"/>
              </a:rPr>
              <a:t>Fracaso escolar </a:t>
            </a:r>
            <a:r>
              <a:rPr lang="es-ES" sz="2400" strike="noStrike">
                <a:solidFill>
                  <a:srgbClr val="000000"/>
                </a:solidFill>
                <a:latin typeface="Calibri"/>
                <a:ea typeface="DejaVu Sans"/>
              </a:rPr>
              <a:t>y </a:t>
            </a:r>
            <a:r>
              <a:rPr lang="es-ES" sz="2400" b="1" strike="noStrike">
                <a:solidFill>
                  <a:srgbClr val="000000"/>
                </a:solidFill>
                <a:latin typeface="Calibri"/>
                <a:ea typeface="DejaVu Sans"/>
              </a:rPr>
              <a:t>abandono escolar temprano</a:t>
            </a:r>
            <a:r>
              <a:rPr lang="es-ES" sz="2400" strike="noStrike">
                <a:solidFill>
                  <a:srgbClr val="000000"/>
                </a:solidFill>
                <a:latin typeface="Calibri"/>
                <a:ea typeface="DejaVu Sans"/>
              </a:rPr>
              <a:t>, 6 de cada 10 jóvenes gitanos/as no termina la educación obligatoria.</a:t>
            </a:r>
            <a:endParaRPr/>
          </a:p>
          <a:p>
            <a:pPr>
              <a:lnSpc>
                <a:spcPct val="100000"/>
              </a:lnSpc>
            </a:pPr>
            <a:r>
              <a:rPr lang="es-ES" sz="2400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endParaRPr/>
          </a:p>
          <a:p>
            <a:pPr>
              <a:lnSpc>
                <a:spcPct val="100000"/>
              </a:lnSpc>
            </a:pPr>
            <a:r>
              <a:rPr lang="es-ES" sz="2400" b="1" strike="noStrike">
                <a:solidFill>
                  <a:srgbClr val="000000"/>
                </a:solidFill>
                <a:latin typeface="Calibri"/>
                <a:ea typeface="DejaVu Sans"/>
              </a:rPr>
              <a:t>Segregación escolar,</a:t>
            </a:r>
            <a:endParaRPr/>
          </a:p>
          <a:p>
            <a:pPr>
              <a:lnSpc>
                <a:spcPct val="90000"/>
              </a:lnSpc>
            </a:pPr>
            <a:r>
              <a:rPr lang="es-ES" sz="2400" b="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lang="es-ES" sz="2400" strike="noStrike">
                <a:solidFill>
                  <a:srgbClr val="000000"/>
                </a:solidFill>
                <a:latin typeface="Calibri"/>
                <a:ea typeface="DejaVu Sans"/>
              </a:rPr>
              <a:t>Asociada a segregación residencial.</a:t>
            </a:r>
            <a:endParaRPr/>
          </a:p>
          <a:p>
            <a:pPr>
              <a:lnSpc>
                <a:spcPct val="90000"/>
              </a:lnSpc>
            </a:pPr>
            <a:r>
              <a:rPr lang="es-ES" sz="2400" strike="noStrike">
                <a:solidFill>
                  <a:srgbClr val="000000"/>
                </a:solidFill>
                <a:latin typeface="Calibri"/>
                <a:ea typeface="DejaVu Sans"/>
              </a:rPr>
              <a:t>	Segregación en el aula.</a:t>
            </a:r>
            <a:endParaRPr/>
          </a:p>
          <a:p>
            <a:pPr>
              <a:lnSpc>
                <a:spcPct val="90000"/>
              </a:lnSpc>
            </a:pPr>
            <a:r>
              <a:rPr lang="es-ES" sz="2400" strike="noStrike">
                <a:solidFill>
                  <a:srgbClr val="000000"/>
                </a:solidFill>
                <a:latin typeface="Calibri"/>
                <a:ea typeface="DejaVu Sans"/>
              </a:rPr>
              <a:t>	Segregación escolar por Itinerario.</a:t>
            </a:r>
            <a:endParaRPr/>
          </a:p>
          <a:p>
            <a:pPr>
              <a:lnSpc>
                <a:spcPct val="100000"/>
              </a:lnSpc>
            </a:pPr>
            <a:r>
              <a:rPr lang="es-ES" sz="2400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endParaRPr/>
          </a:p>
          <a:p>
            <a:pPr>
              <a:lnSpc>
                <a:spcPct val="100000"/>
              </a:lnSpc>
            </a:pPr>
            <a:r>
              <a:rPr lang="es-ES" sz="2400" strike="noStrike">
                <a:solidFill>
                  <a:srgbClr val="000000"/>
                </a:solidFill>
                <a:latin typeface="Calibri"/>
                <a:ea typeface="DejaVu Sans"/>
              </a:rPr>
              <a:t>Falta de </a:t>
            </a:r>
            <a:r>
              <a:rPr lang="es-ES" sz="2400" b="1" strike="noStrike">
                <a:solidFill>
                  <a:srgbClr val="000000"/>
                </a:solidFill>
                <a:latin typeface="Calibri"/>
                <a:ea typeface="DejaVu Sans"/>
              </a:rPr>
              <a:t>reconocimiento cultural</a:t>
            </a:r>
            <a:r>
              <a:rPr lang="es-ES" sz="2400" strike="noStrike">
                <a:solidFill>
                  <a:srgbClr val="000000"/>
                </a:solidFill>
                <a:latin typeface="Calibri"/>
                <a:ea typeface="DejaVu Sans"/>
              </a:rPr>
              <a:t>, ausencia de la historia y cultura del pueblo gitano en el currículum educativo.</a:t>
            </a:r>
            <a:endParaRPr/>
          </a:p>
          <a:p>
            <a:pPr>
              <a:lnSpc>
                <a:spcPct val="90000"/>
              </a:lnSpc>
            </a:pPr>
            <a:endParaRPr/>
          </a:p>
          <a:p>
            <a:pPr>
              <a:lnSpc>
                <a:spcPct val="90000"/>
              </a:lnSpc>
            </a:pPr>
            <a:endParaRPr/>
          </a:p>
          <a:p>
            <a:pPr>
              <a:lnSpc>
                <a:spcPct val="90000"/>
              </a:lnSpc>
            </a:pPr>
            <a:endParaRPr/>
          </a:p>
        </p:txBody>
      </p:sp>
      <p:sp>
        <p:nvSpPr>
          <p:cNvPr id="856" name="CustomShape 4"/>
          <p:cNvSpPr/>
          <p:nvPr/>
        </p:nvSpPr>
        <p:spPr>
          <a:xfrm>
            <a:off x="4038480" y="6356520"/>
            <a:ext cx="4113360" cy="36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857" name="Imagen 7"/>
          <p:cNvPicPr/>
          <p:nvPr/>
        </p:nvPicPr>
        <p:blipFill>
          <a:blip r:embed="rId4"/>
          <a:stretch/>
        </p:blipFill>
        <p:spPr>
          <a:xfrm>
            <a:off x="4637160" y="6428160"/>
            <a:ext cx="2916360" cy="2203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CustomShape 1"/>
          <p:cNvSpPr/>
          <p:nvPr/>
        </p:nvSpPr>
        <p:spPr>
          <a:xfrm>
            <a:off x="295560" y="53280"/>
            <a:ext cx="10514160" cy="1324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90000"/>
              </a:lnSpc>
            </a:pPr>
            <a:r>
              <a:rPr lang="es-ES" sz="4400" strike="noStrike">
                <a:solidFill>
                  <a:srgbClr val="000000"/>
                </a:solidFill>
                <a:latin typeface="Calibri Light"/>
                <a:ea typeface="DejaVu Sans"/>
              </a:rPr>
              <a:t>  </a:t>
            </a:r>
            <a:endParaRPr/>
          </a:p>
          <a:p>
            <a:pPr algn="ctr">
              <a:lnSpc>
                <a:spcPct val="90000"/>
              </a:lnSpc>
            </a:pPr>
            <a:endParaRPr/>
          </a:p>
          <a:p>
            <a:pPr algn="ctr">
              <a:lnSpc>
                <a:spcPct val="90000"/>
              </a:lnSpc>
            </a:pPr>
            <a:r>
              <a:rPr lang="es-ES" sz="4400" b="1" u="sng" strike="noStrike">
                <a:solidFill>
                  <a:srgbClr val="FF6600"/>
                </a:solidFill>
                <a:latin typeface="Calibri Light"/>
                <a:ea typeface="DejaVu Sans"/>
              </a:rPr>
              <a:t>CLAVES Y ESTRATEGIAS DE INTERVENCIÓN</a:t>
            </a:r>
            <a:endParaRPr/>
          </a:p>
          <a:p>
            <a:pPr algn="ctr">
              <a:lnSpc>
                <a:spcPct val="90000"/>
              </a:lnSpc>
            </a:pPr>
            <a:endParaRPr/>
          </a:p>
          <a:p>
            <a:pPr algn="ctr">
              <a:lnSpc>
                <a:spcPct val="90000"/>
              </a:lnSpc>
            </a:pPr>
            <a:endParaRPr/>
          </a:p>
        </p:txBody>
      </p:sp>
      <p:sp>
        <p:nvSpPr>
          <p:cNvPr id="859" name="CustomShape 2"/>
          <p:cNvSpPr/>
          <p:nvPr/>
        </p:nvSpPr>
        <p:spPr>
          <a:xfrm>
            <a:off x="660240" y="1378440"/>
            <a:ext cx="4485240" cy="365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s-ES" b="1" strike="noStrike">
                <a:solidFill>
                  <a:srgbClr val="000000"/>
                </a:solidFill>
                <a:latin typeface="Calibri"/>
                <a:ea typeface="DejaVu Sans"/>
              </a:rPr>
              <a:t> </a:t>
            </a:r>
            <a:endParaRPr/>
          </a:p>
        </p:txBody>
      </p:sp>
      <p:pic>
        <p:nvPicPr>
          <p:cNvPr id="860" name="Picture 10"/>
          <p:cNvPicPr/>
          <p:nvPr/>
        </p:nvPicPr>
        <p:blipFill>
          <a:blip r:embed="rId2"/>
          <a:stretch/>
        </p:blipFill>
        <p:spPr>
          <a:xfrm>
            <a:off x="-1080" y="55440"/>
            <a:ext cx="347400" cy="6803280"/>
          </a:xfrm>
          <a:prstGeom prst="rect">
            <a:avLst/>
          </a:prstGeom>
          <a:ln>
            <a:noFill/>
          </a:ln>
        </p:spPr>
      </p:pic>
      <p:sp>
        <p:nvSpPr>
          <p:cNvPr id="861" name="CustomShape 3"/>
          <p:cNvSpPr/>
          <p:nvPr/>
        </p:nvSpPr>
        <p:spPr>
          <a:xfrm>
            <a:off x="1728000" y="1377720"/>
            <a:ext cx="7775640" cy="4883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9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es-ES" sz="2400" strike="noStrike">
                <a:solidFill>
                  <a:srgbClr val="000000"/>
                </a:solidFill>
                <a:latin typeface="Calibri"/>
                <a:ea typeface="DejaVu Sans"/>
              </a:rPr>
              <a:t>Plan para la </a:t>
            </a:r>
            <a:r>
              <a:rPr lang="es-ES" sz="2400" b="1" strike="noStrike">
                <a:solidFill>
                  <a:srgbClr val="000000"/>
                </a:solidFill>
                <a:latin typeface="Calibri"/>
                <a:ea typeface="DejaVu Sans"/>
              </a:rPr>
              <a:t>prevención del fracaso escolar </a:t>
            </a:r>
            <a:r>
              <a:rPr lang="es-ES" sz="2400" strike="noStrike">
                <a:solidFill>
                  <a:srgbClr val="000000"/>
                </a:solidFill>
                <a:latin typeface="Calibri"/>
                <a:ea typeface="DejaVu Sans"/>
              </a:rPr>
              <a:t>y el </a:t>
            </a:r>
            <a:r>
              <a:rPr lang="es-ES" sz="2400" b="1" strike="noStrike">
                <a:solidFill>
                  <a:srgbClr val="000000"/>
                </a:solidFill>
                <a:latin typeface="Calibri"/>
                <a:ea typeface="DejaVu Sans"/>
              </a:rPr>
              <a:t>abandono escolar temprano </a:t>
            </a:r>
            <a:r>
              <a:rPr lang="es-ES" sz="2400" strike="noStrike">
                <a:solidFill>
                  <a:srgbClr val="000000"/>
                </a:solidFill>
                <a:latin typeface="Calibri"/>
                <a:ea typeface="DejaVu Sans"/>
              </a:rPr>
              <a:t>en el alumnado gitano.</a:t>
            </a:r>
            <a:endParaRPr/>
          </a:p>
          <a:p>
            <a:pPr>
              <a:lnSpc>
                <a:spcPct val="9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es-ES" sz="2400" strike="noStrike">
                <a:solidFill>
                  <a:srgbClr val="000000"/>
                </a:solidFill>
                <a:latin typeface="Calibri"/>
                <a:ea typeface="DejaVu Sans"/>
              </a:rPr>
              <a:t>Medidas para evitar </a:t>
            </a:r>
            <a:r>
              <a:rPr lang="es-ES" sz="2400" b="1" strike="noStrike">
                <a:solidFill>
                  <a:srgbClr val="000000"/>
                </a:solidFill>
                <a:latin typeface="Calibri"/>
                <a:ea typeface="DejaVu Sans"/>
              </a:rPr>
              <a:t>la segregación escolar </a:t>
            </a:r>
            <a:r>
              <a:rPr lang="es-ES" sz="2400" strike="noStrike">
                <a:solidFill>
                  <a:srgbClr val="000000"/>
                </a:solidFill>
                <a:latin typeface="Calibri"/>
                <a:ea typeface="DejaVu Sans"/>
              </a:rPr>
              <a:t>y revertir la alta concentración de alumnado gitano en determinados centros educativos.</a:t>
            </a:r>
            <a:endParaRPr/>
          </a:p>
          <a:p>
            <a:pPr>
              <a:lnSpc>
                <a:spcPct val="9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es-ES" sz="2400" strike="noStrike">
                <a:solidFill>
                  <a:srgbClr val="000000"/>
                </a:solidFill>
                <a:latin typeface="Calibri"/>
                <a:ea typeface="DejaVu Sans"/>
              </a:rPr>
              <a:t>Medidas para incorporar los </a:t>
            </a:r>
            <a:r>
              <a:rPr lang="es-ES" sz="2400" b="1" strike="noStrike">
                <a:solidFill>
                  <a:srgbClr val="000000"/>
                </a:solidFill>
                <a:latin typeface="Calibri"/>
                <a:ea typeface="DejaVu Sans"/>
              </a:rPr>
              <a:t>conocimientos sobre historia y cultura del pueblo gitano</a:t>
            </a:r>
            <a:r>
              <a:rPr lang="es-ES" sz="2400" strike="noStrike">
                <a:solidFill>
                  <a:srgbClr val="000000"/>
                </a:solidFill>
                <a:latin typeface="Calibri"/>
                <a:ea typeface="DejaVu Sans"/>
              </a:rPr>
              <a:t> en el </a:t>
            </a:r>
            <a:r>
              <a:rPr lang="es-ES" sz="2400" b="1" strike="noStrike">
                <a:solidFill>
                  <a:srgbClr val="000000"/>
                </a:solidFill>
                <a:latin typeface="Calibri"/>
                <a:ea typeface="DejaVu Sans"/>
              </a:rPr>
              <a:t>currículo educativo </a:t>
            </a:r>
            <a:r>
              <a:rPr lang="es-ES" sz="2400" strike="noStrike">
                <a:solidFill>
                  <a:srgbClr val="000000"/>
                </a:solidFill>
                <a:latin typeface="Calibri"/>
                <a:ea typeface="DejaVu Sans"/>
              </a:rPr>
              <a:t>de Primaria y Secundaria.</a:t>
            </a:r>
            <a:endParaRPr/>
          </a:p>
          <a:p>
            <a:pPr>
              <a:lnSpc>
                <a:spcPct val="9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90000"/>
              </a:lnSpc>
            </a:pPr>
            <a:endParaRPr/>
          </a:p>
        </p:txBody>
      </p:sp>
    </p:spTree>
  </p:cSld>
  <p:clrMapOvr>
    <a:masterClrMapping/>
  </p:clrMapOvr>
  <p:transition>
    <p:wipe dir="u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2" name="Picture 3"/>
          <p:cNvPicPr/>
          <p:nvPr/>
        </p:nvPicPr>
        <p:blipFill>
          <a:blip r:embed="rId3"/>
          <a:stretch/>
        </p:blipFill>
        <p:spPr>
          <a:xfrm>
            <a:off x="1523880" y="0"/>
            <a:ext cx="538200" cy="6856560"/>
          </a:xfrm>
          <a:prstGeom prst="rect">
            <a:avLst/>
          </a:prstGeom>
          <a:ln w="9360">
            <a:noFill/>
          </a:ln>
        </p:spPr>
      </p:pic>
      <p:sp>
        <p:nvSpPr>
          <p:cNvPr id="863" name="CustomShape 1"/>
          <p:cNvSpPr/>
          <p:nvPr/>
        </p:nvSpPr>
        <p:spPr>
          <a:xfrm>
            <a:off x="2490480" y="466560"/>
            <a:ext cx="7922520" cy="6390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90000"/>
              </a:lnSpc>
            </a:pPr>
            <a:r>
              <a:rPr lang="es-ES" b="1" strike="noStrike">
                <a:solidFill>
                  <a:srgbClr val="000000"/>
                </a:solidFill>
                <a:latin typeface="Calibri"/>
                <a:ea typeface="DejaVu Sans"/>
              </a:rPr>
              <a:t> </a:t>
            </a:r>
            <a:endParaRPr/>
          </a:p>
        </p:txBody>
      </p:sp>
      <p:sp>
        <p:nvSpPr>
          <p:cNvPr id="864" name="CustomShape 2"/>
          <p:cNvSpPr/>
          <p:nvPr/>
        </p:nvSpPr>
        <p:spPr>
          <a:xfrm>
            <a:off x="2352600" y="360000"/>
            <a:ext cx="8447040" cy="707040"/>
          </a:xfrm>
          <a:prstGeom prst="rect">
            <a:avLst/>
          </a:prstGeom>
          <a:solidFill>
            <a:srgbClr val="FFFFFF"/>
          </a:solidFill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ES" sz="4000" b="1" strike="noStrike">
                <a:solidFill>
                  <a:srgbClr val="FF6600"/>
                </a:solidFill>
                <a:latin typeface="Calibri Light"/>
                <a:ea typeface="DejaVu Sans"/>
              </a:rPr>
              <a:t>Educación Inclusiva: premisas básicas</a:t>
            </a:r>
            <a:endParaRPr/>
          </a:p>
        </p:txBody>
      </p:sp>
      <p:sp>
        <p:nvSpPr>
          <p:cNvPr id="865" name="CustomShape 3"/>
          <p:cNvSpPr/>
          <p:nvPr/>
        </p:nvSpPr>
        <p:spPr>
          <a:xfrm>
            <a:off x="2639160" y="2202840"/>
            <a:ext cx="7475400" cy="145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  <a:buFont typeface="Arial"/>
              <a:buChar char="•"/>
            </a:pPr>
            <a:r>
              <a:rPr lang="es-ES" sz="2000" strike="noStrike">
                <a:solidFill>
                  <a:srgbClr val="000000"/>
                </a:solidFill>
                <a:latin typeface="Calibri"/>
                <a:ea typeface="DejaVu Sans"/>
              </a:rPr>
              <a:t>La </a:t>
            </a:r>
            <a:r>
              <a:rPr lang="es-ES" sz="2000" b="1" strike="noStrike">
                <a:solidFill>
                  <a:srgbClr val="000000"/>
                </a:solidFill>
                <a:latin typeface="Calibri"/>
                <a:ea typeface="DejaVu Sans"/>
              </a:rPr>
              <a:t>educación</a:t>
            </a:r>
            <a:r>
              <a:rPr lang="es-ES" sz="2000" strike="noStrike">
                <a:solidFill>
                  <a:srgbClr val="000000"/>
                </a:solidFill>
                <a:latin typeface="Calibri"/>
                <a:ea typeface="DejaVu Sans"/>
              </a:rPr>
              <a:t> es</a:t>
            </a:r>
            <a:r>
              <a:rPr lang="es-ES" sz="2000" b="1" strike="noStrike">
                <a:solidFill>
                  <a:srgbClr val="000000"/>
                </a:solidFill>
                <a:latin typeface="Calibri"/>
                <a:ea typeface="DejaVu Sans"/>
              </a:rPr>
              <a:t> obligatoria </a:t>
            </a:r>
            <a:r>
              <a:rPr lang="es-ES" sz="2000" strike="noStrike">
                <a:solidFill>
                  <a:srgbClr val="000000"/>
                </a:solidFill>
                <a:latin typeface="Calibri"/>
                <a:ea typeface="DejaVu Sans"/>
              </a:rPr>
              <a:t>hasta los 16 años para </a:t>
            </a:r>
            <a:r>
              <a:rPr lang="es-ES" sz="2000" b="1" strike="noStrike">
                <a:solidFill>
                  <a:srgbClr val="000000"/>
                </a:solidFill>
                <a:latin typeface="Calibri"/>
                <a:ea typeface="DejaVu Sans"/>
              </a:rPr>
              <a:t>todos </a:t>
            </a:r>
            <a:r>
              <a:rPr lang="es-ES" sz="2000" strike="noStrike">
                <a:solidFill>
                  <a:srgbClr val="000000"/>
                </a:solidFill>
                <a:latin typeface="Calibri"/>
                <a:ea typeface="DejaVu Sans"/>
              </a:rPr>
              <a:t>los</a:t>
            </a:r>
            <a:r>
              <a:rPr lang="es-ES" sz="2000" b="1" strike="noStrike">
                <a:solidFill>
                  <a:srgbClr val="000000"/>
                </a:solidFill>
                <a:latin typeface="Calibri"/>
                <a:ea typeface="DejaVu Sans"/>
              </a:rPr>
              <a:t> niños y niñas.</a:t>
            </a:r>
            <a:endParaRPr/>
          </a:p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  <a:buFont typeface="Arial"/>
              <a:buChar char="•"/>
            </a:pPr>
            <a:r>
              <a:rPr lang="es-ES" sz="2000" strike="noStrike">
                <a:solidFill>
                  <a:srgbClr val="000000"/>
                </a:solidFill>
                <a:latin typeface="Calibri"/>
                <a:ea typeface="DejaVu Sans"/>
              </a:rPr>
              <a:t>Los </a:t>
            </a:r>
            <a:r>
              <a:rPr lang="es-ES" sz="2000" b="1" strike="noStrike">
                <a:solidFill>
                  <a:srgbClr val="000000"/>
                </a:solidFill>
                <a:latin typeface="Calibri"/>
                <a:ea typeface="DejaVu Sans"/>
              </a:rPr>
              <a:t>niños y niñas gitanas </a:t>
            </a:r>
            <a:r>
              <a:rPr lang="es-ES" sz="2000" strike="noStrike">
                <a:solidFill>
                  <a:srgbClr val="000000"/>
                </a:solidFill>
                <a:latin typeface="Calibri"/>
                <a:ea typeface="DejaVu Sans"/>
              </a:rPr>
              <a:t>tienen </a:t>
            </a:r>
            <a:r>
              <a:rPr lang="es-ES" sz="2000" b="1" strike="noStrike">
                <a:solidFill>
                  <a:srgbClr val="000000"/>
                </a:solidFill>
                <a:latin typeface="Calibri"/>
                <a:ea typeface="DejaVu Sans"/>
              </a:rPr>
              <a:t>derecho</a:t>
            </a:r>
            <a:r>
              <a:rPr lang="es-ES" sz="2000" strike="noStrike">
                <a:solidFill>
                  <a:srgbClr val="000000"/>
                </a:solidFill>
                <a:latin typeface="Calibri"/>
                <a:ea typeface="DejaVu Sans"/>
              </a:rPr>
              <a:t> a una </a:t>
            </a:r>
            <a:r>
              <a:rPr lang="es-ES" sz="2000" b="1" strike="noStrike">
                <a:solidFill>
                  <a:srgbClr val="000000"/>
                </a:solidFill>
                <a:latin typeface="Calibri"/>
                <a:ea typeface="DejaVu Sans"/>
              </a:rPr>
              <a:t>educación de calidad </a:t>
            </a:r>
            <a:r>
              <a:rPr lang="es-ES" sz="2000" strike="noStrike">
                <a:solidFill>
                  <a:srgbClr val="000000"/>
                </a:solidFill>
                <a:latin typeface="Calibri"/>
                <a:ea typeface="DejaVu Sans"/>
              </a:rPr>
              <a:t>en las mismas condiciones que el resto del alumnado.</a:t>
            </a:r>
            <a:endParaRPr/>
          </a:p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  <a:buFont typeface="Arial"/>
              <a:buChar char="•"/>
            </a:pPr>
            <a:r>
              <a:rPr lang="es-ES" sz="2000" strike="noStrike">
                <a:solidFill>
                  <a:srgbClr val="000000"/>
                </a:solidFill>
                <a:latin typeface="Calibri"/>
                <a:ea typeface="DejaVu Sans"/>
              </a:rPr>
              <a:t>La </a:t>
            </a:r>
            <a:r>
              <a:rPr lang="es-ES" sz="2000" b="1" strike="noStrike">
                <a:solidFill>
                  <a:srgbClr val="000000"/>
                </a:solidFill>
                <a:latin typeface="Calibri"/>
                <a:ea typeface="DejaVu Sans"/>
              </a:rPr>
              <a:t>comunidad gitana </a:t>
            </a:r>
            <a:r>
              <a:rPr lang="es-ES" sz="2000" strike="noStrike">
                <a:solidFill>
                  <a:srgbClr val="000000"/>
                </a:solidFill>
                <a:latin typeface="Calibri"/>
                <a:ea typeface="DejaVu Sans"/>
              </a:rPr>
              <a:t>es </a:t>
            </a:r>
            <a:r>
              <a:rPr lang="es-ES" sz="2000" b="1" strike="noStrike">
                <a:solidFill>
                  <a:srgbClr val="000000"/>
                </a:solidFill>
                <a:latin typeface="Calibri"/>
                <a:ea typeface="DejaVu Sans"/>
              </a:rPr>
              <a:t>heterogénea</a:t>
            </a:r>
            <a:r>
              <a:rPr lang="es-ES" sz="2000" strike="noStrike">
                <a:solidFill>
                  <a:srgbClr val="000000"/>
                </a:solidFill>
                <a:latin typeface="Calibri"/>
                <a:ea typeface="DejaVu Sans"/>
              </a:rPr>
              <a:t> y </a:t>
            </a:r>
            <a:r>
              <a:rPr lang="es-ES" sz="2000" b="1" strike="noStrike">
                <a:solidFill>
                  <a:srgbClr val="000000"/>
                </a:solidFill>
                <a:latin typeface="Calibri"/>
                <a:ea typeface="DejaVu Sans"/>
              </a:rPr>
              <a:t>diversa</a:t>
            </a:r>
            <a:r>
              <a:rPr lang="es-ES" sz="2000" strike="noStrike">
                <a:solidFill>
                  <a:srgbClr val="000000"/>
                </a:solidFill>
                <a:latin typeface="Calibri"/>
                <a:ea typeface="DejaVu Sans"/>
              </a:rPr>
              <a:t>.</a:t>
            </a:r>
            <a:endParaRPr/>
          </a:p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  <a:buFont typeface="Arial"/>
              <a:buChar char="•"/>
            </a:pPr>
            <a:r>
              <a:rPr lang="es-ES" sz="2000" strike="noStrike">
                <a:solidFill>
                  <a:srgbClr val="000000"/>
                </a:solidFill>
                <a:latin typeface="Calibri"/>
                <a:ea typeface="DejaVu Sans"/>
              </a:rPr>
              <a:t>Las </a:t>
            </a:r>
            <a:r>
              <a:rPr lang="es-ES" sz="2000" b="1" strike="noStrike">
                <a:solidFill>
                  <a:srgbClr val="000000"/>
                </a:solidFill>
                <a:latin typeface="Calibri"/>
                <a:ea typeface="DejaVu Sans"/>
              </a:rPr>
              <a:t>familias gitanas </a:t>
            </a:r>
            <a:r>
              <a:rPr lang="es-ES" sz="2000" strike="noStrike">
                <a:solidFill>
                  <a:srgbClr val="000000"/>
                </a:solidFill>
                <a:latin typeface="Calibri"/>
                <a:ea typeface="DejaVu Sans"/>
              </a:rPr>
              <a:t>quieren lo </a:t>
            </a:r>
            <a:r>
              <a:rPr lang="es-ES" sz="2000" b="1" strike="noStrike">
                <a:solidFill>
                  <a:srgbClr val="000000"/>
                </a:solidFill>
                <a:latin typeface="Calibri"/>
                <a:ea typeface="DejaVu Sans"/>
              </a:rPr>
              <a:t>mejor</a:t>
            </a:r>
            <a:r>
              <a:rPr lang="es-ES" sz="2000" strike="noStrike">
                <a:solidFill>
                  <a:srgbClr val="000000"/>
                </a:solidFill>
                <a:latin typeface="Calibri"/>
                <a:ea typeface="DejaVu Sans"/>
              </a:rPr>
              <a:t> para sus </a:t>
            </a:r>
            <a:r>
              <a:rPr lang="es-ES" sz="2000" b="1" strike="noStrike">
                <a:solidFill>
                  <a:srgbClr val="000000"/>
                </a:solidFill>
                <a:latin typeface="Calibri"/>
                <a:ea typeface="DejaVu Sans"/>
              </a:rPr>
              <a:t>hijos e hijas</a:t>
            </a:r>
            <a:r>
              <a:rPr lang="es-ES" sz="2000" strike="noStrike">
                <a:solidFill>
                  <a:srgbClr val="000000"/>
                </a:solidFill>
                <a:latin typeface="Calibri"/>
                <a:ea typeface="DejaVu Sans"/>
              </a:rPr>
              <a:t>.</a:t>
            </a:r>
            <a:endParaRPr/>
          </a:p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  <a:buFont typeface="Arial"/>
              <a:buChar char="•"/>
            </a:pPr>
            <a:r>
              <a:rPr lang="es-ES" sz="2000" strike="noStrike">
                <a:solidFill>
                  <a:srgbClr val="000000"/>
                </a:solidFill>
                <a:latin typeface="Calibri"/>
                <a:ea typeface="DejaVu Sans"/>
              </a:rPr>
              <a:t>No existe una “</a:t>
            </a:r>
            <a:r>
              <a:rPr lang="es-ES" sz="2000" b="1" strike="noStrike">
                <a:solidFill>
                  <a:srgbClr val="000000"/>
                </a:solidFill>
                <a:latin typeface="Calibri"/>
                <a:ea typeface="DejaVu Sans"/>
              </a:rPr>
              <a:t>receta mágica</a:t>
            </a:r>
            <a:r>
              <a:rPr lang="es-ES" sz="2000" strike="noStrike">
                <a:solidFill>
                  <a:srgbClr val="000000"/>
                </a:solidFill>
                <a:latin typeface="Calibri"/>
                <a:ea typeface="DejaVu Sans"/>
              </a:rPr>
              <a:t>”.</a:t>
            </a:r>
            <a:endParaRPr/>
          </a:p>
          <a:p>
            <a:pPr>
              <a:lnSpc>
                <a:spcPct val="90000"/>
              </a:lnSpc>
            </a:pPr>
            <a:endParaRPr/>
          </a:p>
        </p:txBody>
      </p:sp>
      <p:pic>
        <p:nvPicPr>
          <p:cNvPr id="866" name="Imagen 2"/>
          <p:cNvPicPr/>
          <p:nvPr/>
        </p:nvPicPr>
        <p:blipFill>
          <a:blip r:embed="rId4"/>
          <a:stretch/>
        </p:blipFill>
        <p:spPr>
          <a:xfrm>
            <a:off x="7848000" y="4532400"/>
            <a:ext cx="3002400" cy="1587240"/>
          </a:xfrm>
          <a:prstGeom prst="rect">
            <a:avLst/>
          </a:prstGeom>
          <a:ln>
            <a:noFill/>
          </a:ln>
        </p:spPr>
      </p:pic>
      <p:sp>
        <p:nvSpPr>
          <p:cNvPr id="867" name="CustomShape 4"/>
          <p:cNvSpPr/>
          <p:nvPr/>
        </p:nvSpPr>
        <p:spPr>
          <a:xfrm>
            <a:off x="4038480" y="6356520"/>
            <a:ext cx="4113360" cy="36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868" name="Imagen 7"/>
          <p:cNvPicPr/>
          <p:nvPr/>
        </p:nvPicPr>
        <p:blipFill>
          <a:blip r:embed="rId5"/>
          <a:stretch/>
        </p:blipFill>
        <p:spPr>
          <a:xfrm>
            <a:off x="4649760" y="6523200"/>
            <a:ext cx="2916360" cy="2203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9" name="Imagen 9"/>
          <p:cNvPicPr/>
          <p:nvPr/>
        </p:nvPicPr>
        <p:blipFill>
          <a:blip r:embed="rId3"/>
          <a:stretch/>
        </p:blipFill>
        <p:spPr>
          <a:xfrm>
            <a:off x="8208000" y="1663560"/>
            <a:ext cx="2910960" cy="1936440"/>
          </a:xfrm>
          <a:prstGeom prst="rect">
            <a:avLst/>
          </a:prstGeom>
          <a:ln>
            <a:noFill/>
          </a:ln>
        </p:spPr>
      </p:pic>
      <p:sp>
        <p:nvSpPr>
          <p:cNvPr id="870" name="CustomShape 1"/>
          <p:cNvSpPr/>
          <p:nvPr/>
        </p:nvSpPr>
        <p:spPr>
          <a:xfrm>
            <a:off x="2132640" y="1438920"/>
            <a:ext cx="8184240" cy="5527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lvl="1">
              <a:lnSpc>
                <a:spcPct val="100000"/>
              </a:lnSpc>
              <a:buFont typeface="Arial"/>
              <a:buChar char="•"/>
            </a:pPr>
            <a:r>
              <a:rPr lang="es-ES" strike="noStrike">
                <a:solidFill>
                  <a:srgbClr val="000000"/>
                </a:solidFill>
                <a:latin typeface="Calibri"/>
                <a:ea typeface="DejaVu Sans"/>
              </a:rPr>
              <a:t>Enfoque </a:t>
            </a:r>
            <a:r>
              <a:rPr lang="es-ES" b="1" strike="noStrike">
                <a:solidFill>
                  <a:srgbClr val="000000"/>
                </a:solidFill>
                <a:latin typeface="Calibri"/>
                <a:ea typeface="DejaVu Sans"/>
              </a:rPr>
              <a:t>preventivo</a:t>
            </a:r>
            <a:r>
              <a:rPr lang="es-ES" strike="noStrike">
                <a:solidFill>
                  <a:srgbClr val="000000"/>
                </a:solidFill>
                <a:latin typeface="Calibri"/>
                <a:ea typeface="DejaVu Sans"/>
              </a:rPr>
              <a:t> (Educación Primaria).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 lvl="1">
              <a:lnSpc>
                <a:spcPct val="100000"/>
              </a:lnSpc>
              <a:buFont typeface="Arial"/>
              <a:buChar char="•"/>
            </a:pPr>
            <a:r>
              <a:rPr lang="es-ES" strike="noStrike">
                <a:solidFill>
                  <a:srgbClr val="000000"/>
                </a:solidFill>
                <a:latin typeface="Calibri"/>
                <a:ea typeface="DejaVu Sans"/>
              </a:rPr>
              <a:t>Proceso de </a:t>
            </a:r>
            <a:r>
              <a:rPr lang="es-ES" b="1" strike="noStrike">
                <a:solidFill>
                  <a:srgbClr val="000000"/>
                </a:solidFill>
                <a:latin typeface="Calibri"/>
                <a:ea typeface="DejaVu Sans"/>
              </a:rPr>
              <a:t>cambio planificado</a:t>
            </a:r>
            <a:r>
              <a:rPr lang="es-ES" strike="noStrike">
                <a:solidFill>
                  <a:srgbClr val="000000"/>
                </a:solidFill>
                <a:latin typeface="Calibri"/>
                <a:ea typeface="DejaVu Sans"/>
              </a:rPr>
              <a:t>.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 lvl="1">
              <a:lnSpc>
                <a:spcPct val="100000"/>
              </a:lnSpc>
              <a:buFont typeface="Arial"/>
              <a:buChar char="•"/>
            </a:pPr>
            <a:r>
              <a:rPr lang="es-ES" b="1" strike="noStrike">
                <a:solidFill>
                  <a:srgbClr val="000000"/>
                </a:solidFill>
                <a:latin typeface="Calibri"/>
                <a:ea typeface="DejaVu Sans"/>
              </a:rPr>
              <a:t>Individualización</a:t>
            </a:r>
            <a:r>
              <a:rPr lang="es-ES" strike="noStrike">
                <a:solidFill>
                  <a:srgbClr val="000000"/>
                </a:solidFill>
                <a:latin typeface="Calibri"/>
                <a:ea typeface="DejaVu Sans"/>
              </a:rPr>
              <a:t> de la intervención. 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 lvl="1">
              <a:lnSpc>
                <a:spcPct val="100000"/>
              </a:lnSpc>
              <a:buFont typeface="Arial"/>
              <a:buChar char="•"/>
            </a:pPr>
            <a:r>
              <a:rPr lang="es-ES" b="1" strike="noStrike">
                <a:solidFill>
                  <a:srgbClr val="000000"/>
                </a:solidFill>
                <a:latin typeface="Calibri"/>
                <a:ea typeface="DejaVu Sans"/>
              </a:rPr>
              <a:t>Orientación Educativa</a:t>
            </a:r>
            <a:r>
              <a:rPr lang="es-ES" strike="noStrike">
                <a:solidFill>
                  <a:srgbClr val="000000"/>
                </a:solidFill>
                <a:latin typeface="Calibri"/>
                <a:ea typeface="DejaVu Sans"/>
              </a:rPr>
              <a:t>.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 lvl="1">
              <a:lnSpc>
                <a:spcPct val="100000"/>
              </a:lnSpc>
              <a:buFont typeface="Arial"/>
              <a:buChar char="•"/>
            </a:pPr>
            <a:r>
              <a:rPr lang="es-ES" strike="noStrike">
                <a:solidFill>
                  <a:srgbClr val="000000"/>
                </a:solidFill>
                <a:latin typeface="Calibri"/>
                <a:ea typeface="DejaVu Sans"/>
              </a:rPr>
              <a:t>Respuestas </a:t>
            </a:r>
            <a:r>
              <a:rPr lang="es-ES" b="1" strike="noStrike">
                <a:solidFill>
                  <a:srgbClr val="000000"/>
                </a:solidFill>
                <a:latin typeface="Calibri"/>
                <a:ea typeface="DejaVu Sans"/>
              </a:rPr>
              <a:t>integrales </a:t>
            </a:r>
            <a:r>
              <a:rPr lang="es-ES" strike="noStrike">
                <a:solidFill>
                  <a:srgbClr val="000000"/>
                </a:solidFill>
                <a:latin typeface="Calibri"/>
                <a:ea typeface="DejaVu Sans"/>
              </a:rPr>
              <a:t>y </a:t>
            </a:r>
            <a:r>
              <a:rPr lang="es-ES" b="1" strike="noStrike">
                <a:solidFill>
                  <a:srgbClr val="000000"/>
                </a:solidFill>
                <a:latin typeface="Calibri"/>
                <a:ea typeface="DejaVu Sans"/>
              </a:rPr>
              <a:t>coordinadas</a:t>
            </a:r>
            <a:r>
              <a:rPr lang="es-ES" strike="noStrike">
                <a:solidFill>
                  <a:srgbClr val="000000"/>
                </a:solidFill>
                <a:latin typeface="Calibri"/>
                <a:ea typeface="DejaVu Sans"/>
              </a:rPr>
              <a:t>. 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 lvl="1">
              <a:lnSpc>
                <a:spcPct val="100000"/>
              </a:lnSpc>
              <a:buFont typeface="Arial"/>
              <a:buChar char="•"/>
            </a:pPr>
            <a:r>
              <a:rPr lang="es-ES" b="1" strike="noStrike">
                <a:solidFill>
                  <a:srgbClr val="000000"/>
                </a:solidFill>
                <a:latin typeface="Calibri"/>
                <a:ea typeface="DejaVu Sans"/>
              </a:rPr>
              <a:t>Respeto</a:t>
            </a:r>
            <a:r>
              <a:rPr lang="es-ES" strike="noStrike">
                <a:solidFill>
                  <a:srgbClr val="000000"/>
                </a:solidFill>
                <a:latin typeface="Calibri"/>
                <a:ea typeface="DejaVu Sans"/>
              </a:rPr>
              <a:t> a la </a:t>
            </a:r>
            <a:r>
              <a:rPr lang="es-ES" b="1" strike="noStrike">
                <a:solidFill>
                  <a:srgbClr val="000000"/>
                </a:solidFill>
                <a:latin typeface="Calibri"/>
                <a:ea typeface="DejaVu Sans"/>
              </a:rPr>
              <a:t>diferencia cultural</a:t>
            </a:r>
            <a:r>
              <a:rPr lang="es-ES" strike="noStrike">
                <a:solidFill>
                  <a:srgbClr val="000000"/>
                </a:solidFill>
                <a:latin typeface="Calibri"/>
                <a:ea typeface="DejaVu Sans"/>
              </a:rPr>
              <a:t>, sin confundir cultura con clase social 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•"/>
            </a:pPr>
            <a:r>
              <a:rPr lang="es-ES" strike="noStrike">
                <a:solidFill>
                  <a:srgbClr val="000000"/>
                </a:solidFill>
                <a:latin typeface="Calibri"/>
                <a:ea typeface="DejaVu Sans"/>
              </a:rPr>
              <a:t>(conocer aspectos culturales como punto de partida).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 lvl="1">
              <a:lnSpc>
                <a:spcPct val="100000"/>
              </a:lnSpc>
              <a:buFont typeface="Arial"/>
              <a:buChar char="•"/>
            </a:pPr>
            <a:r>
              <a:rPr lang="es-ES" b="1" strike="noStrike">
                <a:solidFill>
                  <a:srgbClr val="000000"/>
                </a:solidFill>
                <a:latin typeface="Calibri"/>
                <a:ea typeface="DejaVu Sans"/>
              </a:rPr>
              <a:t>Prevalencia</a:t>
            </a:r>
            <a:r>
              <a:rPr lang="es-ES" strike="noStrike">
                <a:solidFill>
                  <a:srgbClr val="000000"/>
                </a:solidFill>
                <a:latin typeface="Calibri"/>
                <a:ea typeface="DejaVu Sans"/>
              </a:rPr>
              <a:t> del criterio de </a:t>
            </a:r>
            <a:r>
              <a:rPr lang="es-ES" b="1" strike="noStrike">
                <a:solidFill>
                  <a:srgbClr val="000000"/>
                </a:solidFill>
                <a:latin typeface="Calibri"/>
                <a:ea typeface="DejaVu Sans"/>
              </a:rPr>
              <a:t>normalización</a:t>
            </a:r>
            <a:r>
              <a:rPr lang="es-ES" strike="noStrike">
                <a:solidFill>
                  <a:srgbClr val="000000"/>
                </a:solidFill>
                <a:latin typeface="Calibri"/>
                <a:ea typeface="DejaVu Sans"/>
              </a:rPr>
              <a:t>.</a:t>
            </a:r>
            <a:endParaRPr/>
          </a:p>
          <a:p>
            <a:pPr>
              <a:lnSpc>
                <a:spcPct val="100000"/>
              </a:lnSpc>
            </a:pPr>
            <a:r>
              <a:rPr lang="es-ES" b="1" strike="noStrike">
                <a:solidFill>
                  <a:srgbClr val="000000"/>
                </a:solidFill>
                <a:latin typeface="Calibri"/>
                <a:ea typeface="DejaVu Sans"/>
              </a:rPr>
              <a:t> </a:t>
            </a:r>
            <a:endParaRPr/>
          </a:p>
        </p:txBody>
      </p:sp>
      <p:pic>
        <p:nvPicPr>
          <p:cNvPr id="871" name="Picture 3"/>
          <p:cNvPicPr/>
          <p:nvPr/>
        </p:nvPicPr>
        <p:blipFill>
          <a:blip r:embed="rId4"/>
          <a:stretch/>
        </p:blipFill>
        <p:spPr>
          <a:xfrm>
            <a:off x="1523880" y="0"/>
            <a:ext cx="538200" cy="6856560"/>
          </a:xfrm>
          <a:prstGeom prst="rect">
            <a:avLst/>
          </a:prstGeom>
          <a:ln w="9360">
            <a:noFill/>
          </a:ln>
        </p:spPr>
      </p:pic>
      <p:sp>
        <p:nvSpPr>
          <p:cNvPr id="872" name="CustomShape 2"/>
          <p:cNvSpPr/>
          <p:nvPr/>
        </p:nvSpPr>
        <p:spPr>
          <a:xfrm>
            <a:off x="2490480" y="466560"/>
            <a:ext cx="7922520" cy="6390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90000"/>
              </a:lnSpc>
            </a:pPr>
            <a:r>
              <a:rPr lang="es-ES" b="1" strike="noStrike">
                <a:solidFill>
                  <a:srgbClr val="000000"/>
                </a:solidFill>
                <a:latin typeface="Calibri"/>
                <a:ea typeface="DejaVu Sans"/>
              </a:rPr>
              <a:t> </a:t>
            </a:r>
            <a:endParaRPr/>
          </a:p>
        </p:txBody>
      </p:sp>
      <p:sp>
        <p:nvSpPr>
          <p:cNvPr id="873" name="CustomShape 3"/>
          <p:cNvSpPr/>
          <p:nvPr/>
        </p:nvSpPr>
        <p:spPr>
          <a:xfrm>
            <a:off x="2641680" y="989640"/>
            <a:ext cx="7475400" cy="145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90000"/>
              </a:lnSpc>
            </a:pPr>
            <a:endParaRPr/>
          </a:p>
        </p:txBody>
      </p:sp>
      <p:sp>
        <p:nvSpPr>
          <p:cNvPr id="874" name="CustomShape 4"/>
          <p:cNvSpPr/>
          <p:nvPr/>
        </p:nvSpPr>
        <p:spPr>
          <a:xfrm>
            <a:off x="2430360" y="360000"/>
            <a:ext cx="9305280" cy="702360"/>
          </a:xfrm>
          <a:prstGeom prst="rect">
            <a:avLst/>
          </a:prstGeom>
          <a:solidFill>
            <a:srgbClr val="FFFFFF"/>
          </a:solidFill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ES" sz="4000" b="1" strike="noStrike">
                <a:solidFill>
                  <a:srgbClr val="FF6600"/>
                </a:solidFill>
                <a:latin typeface="Calibri Light"/>
                <a:ea typeface="DejaVu Sans"/>
              </a:rPr>
              <a:t>Principios Generales para la Intervención</a:t>
            </a:r>
            <a:endParaRPr/>
          </a:p>
        </p:txBody>
      </p:sp>
      <p:sp>
        <p:nvSpPr>
          <p:cNvPr id="875" name="CustomShape 5"/>
          <p:cNvSpPr/>
          <p:nvPr/>
        </p:nvSpPr>
        <p:spPr>
          <a:xfrm>
            <a:off x="4038480" y="6356520"/>
            <a:ext cx="4113360" cy="36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876" name="Imagen 10"/>
          <p:cNvPicPr/>
          <p:nvPr/>
        </p:nvPicPr>
        <p:blipFill>
          <a:blip r:embed="rId5"/>
          <a:stretch/>
        </p:blipFill>
        <p:spPr>
          <a:xfrm>
            <a:off x="4637160" y="6428160"/>
            <a:ext cx="2916360" cy="2203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7" name="Picture 3"/>
          <p:cNvPicPr/>
          <p:nvPr/>
        </p:nvPicPr>
        <p:blipFill>
          <a:blip r:embed="rId3"/>
          <a:stretch/>
        </p:blipFill>
        <p:spPr>
          <a:xfrm>
            <a:off x="1523880" y="0"/>
            <a:ext cx="538200" cy="6856560"/>
          </a:xfrm>
          <a:prstGeom prst="rect">
            <a:avLst/>
          </a:prstGeom>
          <a:ln w="9360">
            <a:noFill/>
          </a:ln>
        </p:spPr>
      </p:pic>
      <p:sp>
        <p:nvSpPr>
          <p:cNvPr id="878" name="CustomShape 1"/>
          <p:cNvSpPr/>
          <p:nvPr/>
        </p:nvSpPr>
        <p:spPr>
          <a:xfrm>
            <a:off x="2490480" y="466560"/>
            <a:ext cx="7922520" cy="6390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90000"/>
              </a:lnSpc>
            </a:pPr>
            <a:r>
              <a:rPr lang="es-ES" b="1" strike="noStrike">
                <a:solidFill>
                  <a:srgbClr val="000000"/>
                </a:solidFill>
                <a:latin typeface="Calibri"/>
                <a:ea typeface="DejaVu Sans"/>
              </a:rPr>
              <a:t> </a:t>
            </a:r>
            <a:endParaRPr/>
          </a:p>
        </p:txBody>
      </p:sp>
      <p:sp>
        <p:nvSpPr>
          <p:cNvPr id="879" name="CustomShape 2"/>
          <p:cNvSpPr/>
          <p:nvPr/>
        </p:nvSpPr>
        <p:spPr>
          <a:xfrm>
            <a:off x="2136600" y="569160"/>
            <a:ext cx="9599040" cy="1302480"/>
          </a:xfrm>
          <a:prstGeom prst="rect">
            <a:avLst/>
          </a:prstGeom>
          <a:solidFill>
            <a:srgbClr val="FFFFFF"/>
          </a:solidFill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ES" sz="4000" b="1" strike="noStrike">
                <a:solidFill>
                  <a:srgbClr val="FF6600"/>
                </a:solidFill>
                <a:latin typeface="Calibri Light"/>
                <a:ea typeface="DejaVu Sans"/>
              </a:rPr>
              <a:t>Recomendaciones de la FSG para revertir condiciones actuales</a:t>
            </a:r>
            <a:endParaRPr/>
          </a:p>
        </p:txBody>
      </p:sp>
      <p:sp>
        <p:nvSpPr>
          <p:cNvPr id="880" name="CustomShape 3"/>
          <p:cNvSpPr/>
          <p:nvPr/>
        </p:nvSpPr>
        <p:spPr>
          <a:xfrm>
            <a:off x="2665440" y="2211480"/>
            <a:ext cx="7475400" cy="145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90000"/>
              </a:lnSpc>
            </a:pPr>
            <a:endParaRPr/>
          </a:p>
          <a:p>
            <a:pPr>
              <a:lnSpc>
                <a:spcPct val="90000"/>
              </a:lnSpc>
            </a:pPr>
            <a:endParaRPr/>
          </a:p>
          <a:p>
            <a:pPr>
              <a:lnSpc>
                <a:spcPct val="90000"/>
              </a:lnSpc>
            </a:pPr>
            <a:endParaRPr/>
          </a:p>
          <a:p>
            <a:pPr>
              <a:lnSpc>
                <a:spcPct val="9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s-ES" sz="2800" strike="noStrike">
                <a:solidFill>
                  <a:srgbClr val="000000"/>
                </a:solidFill>
                <a:latin typeface="Calibri"/>
                <a:ea typeface="DejaVu Sans"/>
              </a:rPr>
              <a:t>¿Qué pueden hacer los </a:t>
            </a:r>
            <a:r>
              <a:rPr lang="es-ES" sz="2800" b="1" strike="noStrike">
                <a:solidFill>
                  <a:srgbClr val="000000"/>
                </a:solidFill>
                <a:latin typeface="Calibri"/>
                <a:ea typeface="DejaVu Sans"/>
              </a:rPr>
              <a:t>centros educativos</a:t>
            </a:r>
            <a:r>
              <a:rPr lang="es-ES" sz="2800" strike="noStrike">
                <a:solidFill>
                  <a:srgbClr val="000000"/>
                </a:solidFill>
                <a:latin typeface="Calibri"/>
                <a:ea typeface="DejaVu Sans"/>
              </a:rPr>
              <a:t>?</a:t>
            </a:r>
            <a:endParaRPr/>
          </a:p>
          <a:p>
            <a:pPr>
              <a:lnSpc>
                <a:spcPct val="90000"/>
              </a:lnSpc>
            </a:pP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s-ES" sz="2800" strike="noStrike">
                <a:solidFill>
                  <a:srgbClr val="000000"/>
                </a:solidFill>
                <a:latin typeface="Calibri"/>
                <a:ea typeface="DejaVu Sans"/>
              </a:rPr>
              <a:t>¿Qué puede hacer el </a:t>
            </a:r>
            <a:r>
              <a:rPr lang="es-ES" sz="2800" b="1" strike="noStrike">
                <a:solidFill>
                  <a:srgbClr val="000000"/>
                </a:solidFill>
                <a:latin typeface="Calibri"/>
                <a:ea typeface="DejaVu Sans"/>
              </a:rPr>
              <a:t>docente</a:t>
            </a:r>
            <a:r>
              <a:rPr lang="es-ES" sz="2800" strike="noStrike">
                <a:solidFill>
                  <a:srgbClr val="000000"/>
                </a:solidFill>
                <a:latin typeface="Calibri"/>
                <a:ea typeface="DejaVu Sans"/>
              </a:rPr>
              <a:t>?</a:t>
            </a:r>
            <a:endParaRPr/>
          </a:p>
          <a:p>
            <a:pPr>
              <a:lnSpc>
                <a:spcPct val="90000"/>
              </a:lnSpc>
            </a:pP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s-ES" sz="2800" strike="noStrike">
                <a:solidFill>
                  <a:srgbClr val="000000"/>
                </a:solidFill>
                <a:latin typeface="Calibri"/>
                <a:ea typeface="DejaVu Sans"/>
              </a:rPr>
              <a:t>¿Qué puede hacer la </a:t>
            </a:r>
            <a:r>
              <a:rPr lang="es-ES" sz="2800" b="1" strike="noStrike">
                <a:solidFill>
                  <a:srgbClr val="000000"/>
                </a:solidFill>
                <a:latin typeface="Calibri"/>
                <a:ea typeface="DejaVu Sans"/>
              </a:rPr>
              <a:t>administración educativa</a:t>
            </a:r>
            <a:r>
              <a:rPr lang="es-ES" sz="2800" strike="noStrike">
                <a:solidFill>
                  <a:srgbClr val="000000"/>
                </a:solidFill>
                <a:latin typeface="Calibri"/>
                <a:ea typeface="DejaVu Sans"/>
              </a:rPr>
              <a:t>?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881" name="CustomShape 4"/>
          <p:cNvSpPr/>
          <p:nvPr/>
        </p:nvSpPr>
        <p:spPr>
          <a:xfrm>
            <a:off x="4038480" y="6356520"/>
            <a:ext cx="4113360" cy="36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882" name="Imagen 7"/>
          <p:cNvPicPr/>
          <p:nvPr/>
        </p:nvPicPr>
        <p:blipFill>
          <a:blip r:embed="rId4"/>
          <a:stretch/>
        </p:blipFill>
        <p:spPr>
          <a:xfrm>
            <a:off x="4637160" y="6428160"/>
            <a:ext cx="2916360" cy="2203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3" name="Picture 3"/>
          <p:cNvPicPr/>
          <p:nvPr/>
        </p:nvPicPr>
        <p:blipFill>
          <a:blip r:embed="rId3"/>
          <a:stretch/>
        </p:blipFill>
        <p:spPr>
          <a:xfrm>
            <a:off x="1523880" y="0"/>
            <a:ext cx="538200" cy="6856560"/>
          </a:xfrm>
          <a:prstGeom prst="rect">
            <a:avLst/>
          </a:prstGeom>
          <a:ln w="9360">
            <a:noFill/>
          </a:ln>
        </p:spPr>
      </p:pic>
      <p:sp>
        <p:nvSpPr>
          <p:cNvPr id="884" name="CustomShape 1"/>
          <p:cNvSpPr/>
          <p:nvPr/>
        </p:nvSpPr>
        <p:spPr>
          <a:xfrm>
            <a:off x="2490480" y="466560"/>
            <a:ext cx="7922520" cy="6390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90000"/>
              </a:lnSpc>
            </a:pPr>
            <a:r>
              <a:rPr lang="es-ES" b="1" strike="noStrike">
                <a:solidFill>
                  <a:srgbClr val="000000"/>
                </a:solidFill>
                <a:latin typeface="Calibri"/>
                <a:ea typeface="DejaVu Sans"/>
              </a:rPr>
              <a:t> </a:t>
            </a:r>
            <a:endParaRPr/>
          </a:p>
        </p:txBody>
      </p:sp>
      <p:sp>
        <p:nvSpPr>
          <p:cNvPr id="885" name="CustomShape 2"/>
          <p:cNvSpPr/>
          <p:nvPr/>
        </p:nvSpPr>
        <p:spPr>
          <a:xfrm>
            <a:off x="2370960" y="150840"/>
            <a:ext cx="9436680" cy="712800"/>
          </a:xfrm>
          <a:prstGeom prst="rect">
            <a:avLst/>
          </a:prstGeom>
          <a:solidFill>
            <a:srgbClr val="FFFFFF"/>
          </a:solidFill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ES" sz="4000" b="1" strike="noStrike">
                <a:solidFill>
                  <a:srgbClr val="FF6600"/>
                </a:solidFill>
                <a:latin typeface="Calibri Light"/>
                <a:ea typeface="DejaVu Sans"/>
              </a:rPr>
              <a:t>¿Que puede hacer el centro educativo?</a:t>
            </a:r>
            <a:endParaRPr/>
          </a:p>
        </p:txBody>
      </p:sp>
      <p:sp>
        <p:nvSpPr>
          <p:cNvPr id="886" name="CustomShape 3"/>
          <p:cNvSpPr/>
          <p:nvPr/>
        </p:nvSpPr>
        <p:spPr>
          <a:xfrm>
            <a:off x="2201400" y="1355760"/>
            <a:ext cx="4497480" cy="222264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  <a:buFont typeface="Wingdings" charset="2"/>
              <a:buChar char=""/>
            </a:pPr>
            <a:r>
              <a:rPr lang="es-ES" strike="noStrike">
                <a:solidFill>
                  <a:srgbClr val="000000"/>
                </a:solidFill>
                <a:latin typeface="Calibri"/>
                <a:ea typeface="DejaVu Sans"/>
              </a:rPr>
              <a:t>No separar al alumnado por niveles. Proporcionar el apoyo necesario dentro de un aula ordinaria.</a:t>
            </a:r>
            <a:endParaRPr/>
          </a:p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  <a:buFont typeface="Arial"/>
              <a:buChar char="•"/>
            </a:pPr>
            <a:r>
              <a:rPr lang="es-ES" strike="noStrike">
                <a:solidFill>
                  <a:srgbClr val="000000"/>
                </a:solidFill>
                <a:latin typeface="Calibri"/>
                <a:ea typeface="DejaVu Sans"/>
              </a:rPr>
              <a:t>Incorporar aspectos como la atención a la diversidad, la equidad y la inclusión  en el proyecto educativo del centro. Escuela inclusiva.</a:t>
            </a:r>
            <a:endParaRPr/>
          </a:p>
        </p:txBody>
      </p:sp>
      <p:pic>
        <p:nvPicPr>
          <p:cNvPr id="887" name="Imagen 2"/>
          <p:cNvPicPr/>
          <p:nvPr/>
        </p:nvPicPr>
        <p:blipFill>
          <a:blip r:embed="rId4"/>
          <a:stretch/>
        </p:blipFill>
        <p:spPr>
          <a:xfrm>
            <a:off x="7344000" y="1056240"/>
            <a:ext cx="3567960" cy="2831760"/>
          </a:xfrm>
          <a:prstGeom prst="rect">
            <a:avLst/>
          </a:prstGeom>
          <a:ln>
            <a:noFill/>
          </a:ln>
        </p:spPr>
      </p:pic>
      <p:sp>
        <p:nvSpPr>
          <p:cNvPr id="888" name="CustomShape 4"/>
          <p:cNvSpPr/>
          <p:nvPr/>
        </p:nvSpPr>
        <p:spPr>
          <a:xfrm>
            <a:off x="6595200" y="4020120"/>
            <a:ext cx="3567960" cy="24663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  <a:buFont typeface="Wingdings" charset="2"/>
              <a:buChar char=""/>
            </a:pPr>
            <a:r>
              <a:rPr lang="es-ES" strike="noStrike">
                <a:solidFill>
                  <a:srgbClr val="000000"/>
                </a:solidFill>
                <a:latin typeface="Calibri"/>
                <a:ea typeface="DejaVu Sans"/>
              </a:rPr>
              <a:t>Sensibilizar y formar a la comunidad educativa sobre la atención a la diversidad y educación intercultural. Diversidad como elemento enriquecedor.</a:t>
            </a:r>
            <a:endParaRPr/>
          </a:p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endParaRPr/>
          </a:p>
        </p:txBody>
      </p:sp>
      <p:pic>
        <p:nvPicPr>
          <p:cNvPr id="889" name="Imagen 7"/>
          <p:cNvPicPr/>
          <p:nvPr/>
        </p:nvPicPr>
        <p:blipFill>
          <a:blip r:embed="rId5"/>
          <a:stretch/>
        </p:blipFill>
        <p:spPr>
          <a:xfrm>
            <a:off x="2952360" y="3941640"/>
            <a:ext cx="2951640" cy="2394360"/>
          </a:xfrm>
          <a:prstGeom prst="rect">
            <a:avLst/>
          </a:prstGeom>
          <a:ln>
            <a:noFill/>
          </a:ln>
        </p:spPr>
      </p:pic>
      <p:sp>
        <p:nvSpPr>
          <p:cNvPr id="890" name="CustomShape 5"/>
          <p:cNvSpPr/>
          <p:nvPr/>
        </p:nvSpPr>
        <p:spPr>
          <a:xfrm>
            <a:off x="4038480" y="6356520"/>
            <a:ext cx="4113360" cy="36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891" name="Imagen 9"/>
          <p:cNvPicPr/>
          <p:nvPr/>
        </p:nvPicPr>
        <p:blipFill>
          <a:blip r:embed="rId6"/>
          <a:stretch/>
        </p:blipFill>
        <p:spPr>
          <a:xfrm>
            <a:off x="4637160" y="6428160"/>
            <a:ext cx="2916360" cy="2203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2" name="Picture 3"/>
          <p:cNvPicPr/>
          <p:nvPr/>
        </p:nvPicPr>
        <p:blipFill>
          <a:blip r:embed="rId3"/>
          <a:stretch/>
        </p:blipFill>
        <p:spPr>
          <a:xfrm>
            <a:off x="1523880" y="0"/>
            <a:ext cx="538200" cy="6856560"/>
          </a:xfrm>
          <a:prstGeom prst="rect">
            <a:avLst/>
          </a:prstGeom>
          <a:ln w="9360">
            <a:noFill/>
          </a:ln>
        </p:spPr>
      </p:pic>
      <p:sp>
        <p:nvSpPr>
          <p:cNvPr id="893" name="CustomShape 1"/>
          <p:cNvSpPr/>
          <p:nvPr/>
        </p:nvSpPr>
        <p:spPr>
          <a:xfrm>
            <a:off x="2421360" y="923760"/>
            <a:ext cx="7922520" cy="6390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90000"/>
              </a:lnSpc>
            </a:pPr>
            <a:r>
              <a:rPr lang="es-ES" b="1" strike="noStrike">
                <a:solidFill>
                  <a:srgbClr val="000000"/>
                </a:solidFill>
                <a:latin typeface="Calibri"/>
                <a:ea typeface="DejaVu Sans"/>
              </a:rPr>
              <a:t> </a:t>
            </a:r>
            <a:endParaRPr/>
          </a:p>
        </p:txBody>
      </p:sp>
      <p:sp>
        <p:nvSpPr>
          <p:cNvPr id="894" name="CustomShape 2"/>
          <p:cNvSpPr/>
          <p:nvPr/>
        </p:nvSpPr>
        <p:spPr>
          <a:xfrm>
            <a:off x="2421360" y="181080"/>
            <a:ext cx="8810280" cy="682560"/>
          </a:xfrm>
          <a:prstGeom prst="rect">
            <a:avLst/>
          </a:prstGeom>
          <a:solidFill>
            <a:srgbClr val="FFFFFF"/>
          </a:solidFill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ES" sz="4000" b="1" strike="noStrike">
                <a:solidFill>
                  <a:srgbClr val="FF6600"/>
                </a:solidFill>
                <a:latin typeface="Calibri Light"/>
                <a:ea typeface="DejaVu Sans"/>
              </a:rPr>
              <a:t>¿Que puede hacer el docente?</a:t>
            </a:r>
            <a:endParaRPr/>
          </a:p>
        </p:txBody>
      </p:sp>
      <p:sp>
        <p:nvSpPr>
          <p:cNvPr id="895" name="CustomShape 3"/>
          <p:cNvSpPr/>
          <p:nvPr/>
        </p:nvSpPr>
        <p:spPr>
          <a:xfrm>
            <a:off x="2251080" y="923760"/>
            <a:ext cx="8263440" cy="585000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1" algn="just">
              <a:lnSpc>
                <a:spcPct val="100000"/>
              </a:lnSpc>
              <a:buFont typeface="Arial"/>
              <a:buChar char="•"/>
            </a:pPr>
            <a:r>
              <a:rPr lang="es-ES" strike="noStrike">
                <a:solidFill>
                  <a:srgbClr val="000000"/>
                </a:solidFill>
                <a:latin typeface="Calibri"/>
                <a:ea typeface="DejaVu Sans"/>
              </a:rPr>
              <a:t>Propiciar la </a:t>
            </a:r>
            <a:r>
              <a:rPr lang="es-ES" b="1" strike="noStrike">
                <a:solidFill>
                  <a:srgbClr val="000000"/>
                </a:solidFill>
                <a:latin typeface="Calibri"/>
                <a:ea typeface="DejaVu Sans"/>
              </a:rPr>
              <a:t>cohesión grupal </a:t>
            </a:r>
            <a:endParaRPr/>
          </a:p>
          <a:p>
            <a:pPr algn="just">
              <a:lnSpc>
                <a:spcPct val="100000"/>
              </a:lnSpc>
            </a:pPr>
            <a:r>
              <a:rPr lang="es-ES" strike="noStrike">
                <a:solidFill>
                  <a:srgbClr val="000000"/>
                </a:solidFill>
                <a:latin typeface="Calibri"/>
                <a:ea typeface="DejaVu Sans"/>
              </a:rPr>
              <a:t>y el </a:t>
            </a:r>
            <a:r>
              <a:rPr lang="es-ES" b="1" strike="noStrike">
                <a:solidFill>
                  <a:srgbClr val="000000"/>
                </a:solidFill>
                <a:latin typeface="Calibri"/>
                <a:ea typeface="DejaVu Sans"/>
              </a:rPr>
              <a:t>establecimiento de lazos </a:t>
            </a:r>
            <a:endParaRPr/>
          </a:p>
          <a:p>
            <a:pPr algn="just">
              <a:lnSpc>
                <a:spcPct val="100000"/>
              </a:lnSpc>
            </a:pPr>
            <a:r>
              <a:rPr lang="es-ES" b="1" strike="noStrike">
                <a:solidFill>
                  <a:srgbClr val="000000"/>
                </a:solidFill>
                <a:latin typeface="Calibri"/>
                <a:ea typeface="DejaVu Sans"/>
              </a:rPr>
              <a:t>emocionales </a:t>
            </a:r>
            <a:r>
              <a:rPr lang="es-ES" strike="noStrike">
                <a:solidFill>
                  <a:srgbClr val="000000"/>
                </a:solidFill>
                <a:latin typeface="Calibri"/>
                <a:ea typeface="DejaVu Sans"/>
              </a:rPr>
              <a:t>entre el alumnado</a:t>
            </a:r>
            <a:endParaRPr/>
          </a:p>
          <a:p>
            <a:pPr algn="just">
              <a:lnSpc>
                <a:spcPct val="100000"/>
              </a:lnSpc>
            </a:pPr>
            <a:r>
              <a:rPr lang="es-ES" strike="noStrike">
                <a:solidFill>
                  <a:srgbClr val="000000"/>
                </a:solidFill>
                <a:latin typeface="Calibri"/>
                <a:ea typeface="DejaVu Sans"/>
              </a:rPr>
              <a:t> mediante: trabajo cooperativo,</a:t>
            </a:r>
            <a:endParaRPr/>
          </a:p>
          <a:p>
            <a:pPr algn="just">
              <a:lnSpc>
                <a:spcPct val="100000"/>
              </a:lnSpc>
            </a:pPr>
            <a:r>
              <a:rPr lang="es-ES" strike="noStrike">
                <a:solidFill>
                  <a:srgbClr val="000000"/>
                </a:solidFill>
                <a:latin typeface="Calibri"/>
                <a:ea typeface="DejaVu Sans"/>
              </a:rPr>
              <a:t> juegos y  actividades escolares</a:t>
            </a:r>
            <a:endParaRPr/>
          </a:p>
          <a:p>
            <a:pPr algn="just">
              <a:lnSpc>
                <a:spcPct val="100000"/>
              </a:lnSpc>
            </a:pPr>
            <a:r>
              <a:rPr lang="es-ES" strike="noStrike">
                <a:solidFill>
                  <a:srgbClr val="000000"/>
                </a:solidFill>
                <a:latin typeface="Calibri"/>
                <a:ea typeface="DejaVu Sans"/>
              </a:rPr>
              <a:t> y extraescolares en equipo.</a:t>
            </a:r>
            <a:endParaRPr/>
          </a:p>
          <a:p>
            <a:pPr algn="just">
              <a:lnSpc>
                <a:spcPct val="100000"/>
              </a:lnSpc>
            </a:pPr>
            <a:endParaRPr/>
          </a:p>
          <a:p>
            <a:pPr lvl="1" algn="just">
              <a:lnSpc>
                <a:spcPct val="100000"/>
              </a:lnSpc>
              <a:buFont typeface="Arial"/>
              <a:buChar char="•"/>
            </a:pPr>
            <a:r>
              <a:rPr lang="es-ES" b="1" strike="noStrike">
                <a:solidFill>
                  <a:srgbClr val="000000"/>
                </a:solidFill>
                <a:latin typeface="Calibri"/>
                <a:ea typeface="DejaVu Sans"/>
              </a:rPr>
              <a:t>Poner en valor </a:t>
            </a:r>
            <a:r>
              <a:rPr lang="es-ES" strike="noStrike">
                <a:solidFill>
                  <a:srgbClr val="000000"/>
                </a:solidFill>
                <a:latin typeface="Calibri"/>
                <a:ea typeface="DejaVu Sans"/>
              </a:rPr>
              <a:t>en el aula la </a:t>
            </a:r>
            <a:r>
              <a:rPr lang="es-ES" b="1" strike="noStrike">
                <a:solidFill>
                  <a:srgbClr val="000000"/>
                </a:solidFill>
                <a:latin typeface="Calibri"/>
                <a:ea typeface="DejaVu Sans"/>
              </a:rPr>
              <a:t>diversidad cultural </a:t>
            </a:r>
            <a:r>
              <a:rPr lang="es-ES" strike="noStrike">
                <a:solidFill>
                  <a:srgbClr val="000000"/>
                </a:solidFill>
                <a:latin typeface="Calibri"/>
                <a:ea typeface="DejaVu Sans"/>
              </a:rPr>
              <a:t>en general y </a:t>
            </a:r>
            <a:r>
              <a:rPr lang="es-ES" b="1" strike="noStrike">
                <a:solidFill>
                  <a:srgbClr val="000000"/>
                </a:solidFill>
                <a:latin typeface="Calibri"/>
                <a:ea typeface="DejaVu Sans"/>
              </a:rPr>
              <a:t>las culturas </a:t>
            </a:r>
            <a:r>
              <a:rPr lang="es-ES" strike="noStrike">
                <a:solidFill>
                  <a:srgbClr val="000000"/>
                </a:solidFill>
                <a:latin typeface="Calibri"/>
                <a:ea typeface="DejaVu Sans"/>
              </a:rPr>
              <a:t>de los alumnos del aula </a:t>
            </a:r>
            <a:r>
              <a:rPr lang="es-ES" b="1" strike="noStrike">
                <a:solidFill>
                  <a:srgbClr val="000000"/>
                </a:solidFill>
                <a:latin typeface="Calibri"/>
                <a:ea typeface="DejaVu Sans"/>
              </a:rPr>
              <a:t>en particular</a:t>
            </a:r>
            <a:r>
              <a:rPr lang="es-ES" strike="noStrike">
                <a:solidFill>
                  <a:srgbClr val="000000"/>
                </a:solidFill>
                <a:latin typeface="Calibri"/>
                <a:ea typeface="DejaVu Sans"/>
              </a:rPr>
              <a:t>.</a:t>
            </a:r>
            <a:endParaRPr/>
          </a:p>
          <a:p>
            <a:pPr algn="just">
              <a:lnSpc>
                <a:spcPct val="100000"/>
              </a:lnSpc>
            </a:pPr>
            <a:endParaRPr/>
          </a:p>
          <a:p>
            <a:pPr lvl="1" algn="just">
              <a:lnSpc>
                <a:spcPct val="100000"/>
              </a:lnSpc>
              <a:buFont typeface="Arial"/>
              <a:buChar char="•"/>
            </a:pPr>
            <a:r>
              <a:rPr lang="es-ES" strike="noStrike">
                <a:solidFill>
                  <a:srgbClr val="000000"/>
                </a:solidFill>
                <a:latin typeface="Calibri"/>
                <a:ea typeface="DejaVu Sans"/>
              </a:rPr>
              <a:t>Posicionarse </a:t>
            </a:r>
            <a:r>
              <a:rPr lang="es-ES" b="1" strike="noStrike">
                <a:solidFill>
                  <a:srgbClr val="000000"/>
                </a:solidFill>
                <a:latin typeface="Calibri"/>
                <a:ea typeface="DejaVu Sans"/>
              </a:rPr>
              <a:t>positivamente</a:t>
            </a:r>
            <a:r>
              <a:rPr lang="es-ES" strike="noStrike">
                <a:solidFill>
                  <a:srgbClr val="000000"/>
                </a:solidFill>
                <a:latin typeface="Calibri"/>
                <a:ea typeface="DejaVu Sans"/>
              </a:rPr>
              <a:t> frente al </a:t>
            </a:r>
            <a:r>
              <a:rPr lang="es-ES" b="1" strike="noStrike">
                <a:solidFill>
                  <a:srgbClr val="000000"/>
                </a:solidFill>
                <a:latin typeface="Calibri"/>
                <a:ea typeface="DejaVu Sans"/>
              </a:rPr>
              <a:t>alumnado gitano</a:t>
            </a:r>
            <a:r>
              <a:rPr lang="es-ES" strike="noStrike">
                <a:solidFill>
                  <a:srgbClr val="000000"/>
                </a:solidFill>
                <a:latin typeface="Calibri"/>
                <a:ea typeface="DejaVu Sans"/>
              </a:rPr>
              <a:t>. Mostrar afecto, empatía, confianza, compresión y </a:t>
            </a:r>
            <a:r>
              <a:rPr lang="es-ES" b="1" strike="noStrike">
                <a:solidFill>
                  <a:srgbClr val="000000"/>
                </a:solidFill>
                <a:latin typeface="Calibri"/>
                <a:ea typeface="DejaVu Sans"/>
              </a:rPr>
              <a:t>altas expectativas </a:t>
            </a:r>
            <a:r>
              <a:rPr lang="es-ES" strike="noStrike">
                <a:solidFill>
                  <a:srgbClr val="000000"/>
                </a:solidFill>
                <a:latin typeface="Calibri"/>
                <a:ea typeface="DejaVu Sans"/>
              </a:rPr>
              <a:t>(afecto unido a exigencia).</a:t>
            </a:r>
            <a:endParaRPr/>
          </a:p>
          <a:p>
            <a:pPr algn="just">
              <a:lnSpc>
                <a:spcPct val="100000"/>
              </a:lnSpc>
            </a:pPr>
            <a:endParaRPr/>
          </a:p>
          <a:p>
            <a:pPr lvl="1" algn="just">
              <a:lnSpc>
                <a:spcPct val="100000"/>
              </a:lnSpc>
              <a:buFont typeface="Arial"/>
              <a:buChar char="•"/>
            </a:pPr>
            <a:r>
              <a:rPr lang="es-ES" strike="noStrike">
                <a:solidFill>
                  <a:srgbClr val="000000"/>
                </a:solidFill>
                <a:latin typeface="Calibri"/>
                <a:ea typeface="DejaVu Sans"/>
              </a:rPr>
              <a:t>Refuerzo positivo. </a:t>
            </a:r>
            <a:r>
              <a:rPr lang="es-ES" b="1" strike="noStrike">
                <a:solidFill>
                  <a:srgbClr val="000000"/>
                </a:solidFill>
                <a:latin typeface="Calibri"/>
                <a:ea typeface="DejaVu Sans"/>
              </a:rPr>
              <a:t>Motivación</a:t>
            </a:r>
            <a:endParaRPr/>
          </a:p>
          <a:p>
            <a:pPr algn="just">
              <a:lnSpc>
                <a:spcPct val="100000"/>
              </a:lnSpc>
            </a:pPr>
            <a:endParaRPr/>
          </a:p>
          <a:p>
            <a:pPr lvl="1" algn="just">
              <a:lnSpc>
                <a:spcPct val="100000"/>
              </a:lnSpc>
              <a:buFont typeface="Arial"/>
              <a:buChar char="•"/>
            </a:pPr>
            <a:r>
              <a:rPr lang="es-ES" b="1" strike="noStrike">
                <a:solidFill>
                  <a:srgbClr val="000000"/>
                </a:solidFill>
                <a:latin typeface="Calibri"/>
                <a:ea typeface="DejaVu Sans"/>
              </a:rPr>
              <a:t>Conocer</a:t>
            </a:r>
            <a:r>
              <a:rPr lang="es-ES" strike="noStrike">
                <a:solidFill>
                  <a:srgbClr val="000000"/>
                </a:solidFill>
                <a:latin typeface="Calibri"/>
                <a:ea typeface="DejaVu Sans"/>
              </a:rPr>
              <a:t> la </a:t>
            </a:r>
            <a:r>
              <a:rPr lang="es-ES" b="1" strike="noStrike">
                <a:solidFill>
                  <a:srgbClr val="000000"/>
                </a:solidFill>
                <a:latin typeface="Calibri"/>
                <a:ea typeface="DejaVu Sans"/>
              </a:rPr>
              <a:t>realidad</a:t>
            </a:r>
            <a:r>
              <a:rPr lang="es-ES" strike="noStrike">
                <a:solidFill>
                  <a:srgbClr val="000000"/>
                </a:solidFill>
                <a:latin typeface="Calibri"/>
                <a:ea typeface="DejaVu Sans"/>
              </a:rPr>
              <a:t> concreta del </a:t>
            </a:r>
            <a:r>
              <a:rPr lang="es-ES" b="1" strike="noStrike">
                <a:solidFill>
                  <a:srgbClr val="000000"/>
                </a:solidFill>
                <a:latin typeface="Calibri"/>
                <a:ea typeface="DejaVu Sans"/>
              </a:rPr>
              <a:t>alumnado</a:t>
            </a:r>
            <a:r>
              <a:rPr lang="es-ES" strike="noStrike">
                <a:solidFill>
                  <a:srgbClr val="000000"/>
                </a:solidFill>
                <a:latin typeface="Calibri"/>
                <a:ea typeface="DejaVu Sans"/>
              </a:rPr>
              <a:t>.</a:t>
            </a:r>
            <a:endParaRPr/>
          </a:p>
          <a:p>
            <a:pPr algn="just">
              <a:lnSpc>
                <a:spcPct val="100000"/>
              </a:lnSpc>
            </a:pPr>
            <a:endParaRPr/>
          </a:p>
          <a:p>
            <a:pPr lvl="1" algn="just">
              <a:lnSpc>
                <a:spcPct val="100000"/>
              </a:lnSpc>
              <a:buFont typeface="Arial"/>
              <a:buChar char="•"/>
            </a:pPr>
            <a:r>
              <a:rPr lang="es-ES" b="1" strike="noStrike">
                <a:solidFill>
                  <a:srgbClr val="000000"/>
                </a:solidFill>
                <a:latin typeface="Calibri"/>
                <a:ea typeface="DejaVu Sans"/>
              </a:rPr>
              <a:t>Conocer</a:t>
            </a:r>
            <a:r>
              <a:rPr lang="es-ES" strike="noStrike">
                <a:solidFill>
                  <a:srgbClr val="000000"/>
                </a:solidFill>
                <a:latin typeface="Calibri"/>
                <a:ea typeface="DejaVu Sans"/>
              </a:rPr>
              <a:t> aspectos básicos de la </a:t>
            </a:r>
            <a:r>
              <a:rPr lang="es-ES" b="1" strike="noStrike">
                <a:solidFill>
                  <a:srgbClr val="000000"/>
                </a:solidFill>
                <a:latin typeface="Calibri"/>
                <a:ea typeface="DejaVu Sans"/>
              </a:rPr>
              <a:t>cultura del alumnado</a:t>
            </a:r>
            <a:r>
              <a:rPr lang="es-ES" strike="noStrike">
                <a:solidFill>
                  <a:srgbClr val="000000"/>
                </a:solidFill>
                <a:latin typeface="Calibri"/>
                <a:ea typeface="DejaVu Sans"/>
              </a:rPr>
              <a:t>.</a:t>
            </a:r>
            <a:endParaRPr/>
          </a:p>
          <a:p>
            <a:pPr algn="just">
              <a:lnSpc>
                <a:spcPct val="100000"/>
              </a:lnSpc>
            </a:pPr>
            <a:endParaRPr/>
          </a:p>
          <a:p>
            <a:pPr lvl="1" algn="just">
              <a:lnSpc>
                <a:spcPct val="100000"/>
              </a:lnSpc>
              <a:buFont typeface="Arial"/>
              <a:buChar char="•"/>
            </a:pPr>
            <a:r>
              <a:rPr lang="es-ES" b="1" strike="noStrike">
                <a:solidFill>
                  <a:srgbClr val="000000"/>
                </a:solidFill>
                <a:latin typeface="Calibri"/>
                <a:ea typeface="DejaVu Sans"/>
              </a:rPr>
              <a:t>Evidenciar</a:t>
            </a:r>
            <a:r>
              <a:rPr lang="es-ES" strike="noStrike">
                <a:solidFill>
                  <a:srgbClr val="000000"/>
                </a:solidFill>
                <a:latin typeface="Calibri"/>
                <a:ea typeface="DejaVu Sans"/>
              </a:rPr>
              <a:t> casos del </a:t>
            </a:r>
            <a:r>
              <a:rPr lang="es-ES" b="1" strike="noStrike">
                <a:solidFill>
                  <a:srgbClr val="000000"/>
                </a:solidFill>
                <a:latin typeface="Calibri"/>
                <a:ea typeface="DejaVu Sans"/>
              </a:rPr>
              <a:t>vulneración del derecho </a:t>
            </a:r>
            <a:r>
              <a:rPr lang="es-ES" strike="noStrike">
                <a:solidFill>
                  <a:srgbClr val="000000"/>
                </a:solidFill>
                <a:latin typeface="Calibri"/>
                <a:ea typeface="DejaVu Sans"/>
              </a:rPr>
              <a:t>a la educación de los niños y niñas  gitanos (absentismo).</a:t>
            </a:r>
            <a:endParaRPr/>
          </a:p>
        </p:txBody>
      </p:sp>
      <p:pic>
        <p:nvPicPr>
          <p:cNvPr id="896" name="Imagen 1"/>
          <p:cNvPicPr/>
          <p:nvPr/>
        </p:nvPicPr>
        <p:blipFill>
          <a:blip r:embed="rId4"/>
          <a:stretch/>
        </p:blipFill>
        <p:spPr>
          <a:xfrm>
            <a:off x="6505560" y="923760"/>
            <a:ext cx="2615040" cy="1958400"/>
          </a:xfrm>
          <a:prstGeom prst="rect">
            <a:avLst/>
          </a:prstGeom>
          <a:ln>
            <a:noFill/>
          </a:ln>
        </p:spPr>
      </p:pic>
      <p:sp>
        <p:nvSpPr>
          <p:cNvPr id="897" name="CustomShape 4"/>
          <p:cNvSpPr/>
          <p:nvPr/>
        </p:nvSpPr>
        <p:spPr>
          <a:xfrm>
            <a:off x="4038480" y="6356520"/>
            <a:ext cx="4113360" cy="36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8" name="Picture 3"/>
          <p:cNvPicPr/>
          <p:nvPr/>
        </p:nvPicPr>
        <p:blipFill>
          <a:blip r:embed="rId3"/>
          <a:stretch/>
        </p:blipFill>
        <p:spPr>
          <a:xfrm>
            <a:off x="1523880" y="0"/>
            <a:ext cx="538200" cy="6856560"/>
          </a:xfrm>
          <a:prstGeom prst="rect">
            <a:avLst/>
          </a:prstGeom>
          <a:ln w="9360">
            <a:noFill/>
          </a:ln>
        </p:spPr>
      </p:pic>
      <p:sp>
        <p:nvSpPr>
          <p:cNvPr id="899" name="CustomShape 1"/>
          <p:cNvSpPr/>
          <p:nvPr/>
        </p:nvSpPr>
        <p:spPr>
          <a:xfrm>
            <a:off x="2421360" y="923760"/>
            <a:ext cx="7922520" cy="6390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90000"/>
              </a:lnSpc>
            </a:pPr>
            <a:r>
              <a:rPr lang="es-ES" b="1" strike="noStrike">
                <a:solidFill>
                  <a:srgbClr val="000000"/>
                </a:solidFill>
                <a:latin typeface="Calibri"/>
                <a:ea typeface="DejaVu Sans"/>
              </a:rPr>
              <a:t> </a:t>
            </a:r>
            <a:endParaRPr/>
          </a:p>
        </p:txBody>
      </p:sp>
      <p:sp>
        <p:nvSpPr>
          <p:cNvPr id="900" name="CustomShape 2"/>
          <p:cNvSpPr/>
          <p:nvPr/>
        </p:nvSpPr>
        <p:spPr>
          <a:xfrm>
            <a:off x="2162880" y="565920"/>
            <a:ext cx="8263440" cy="331992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  <a:buFont typeface="Arial"/>
              <a:buChar char="•"/>
            </a:pPr>
            <a:r>
              <a:rPr lang="es-ES" strike="noStrike">
                <a:solidFill>
                  <a:srgbClr val="000000"/>
                </a:solidFill>
                <a:latin typeface="Calibri"/>
                <a:ea typeface="DejaVu Sans"/>
              </a:rPr>
              <a:t>Mantener con las </a:t>
            </a:r>
            <a:r>
              <a:rPr lang="es-ES" b="1" strike="noStrike">
                <a:solidFill>
                  <a:srgbClr val="000000"/>
                </a:solidFill>
                <a:latin typeface="Calibri"/>
                <a:ea typeface="DejaVu Sans"/>
              </a:rPr>
              <a:t>familias</a:t>
            </a:r>
            <a:r>
              <a:rPr lang="es-ES" strike="noStrike">
                <a:solidFill>
                  <a:srgbClr val="000000"/>
                </a:solidFill>
                <a:latin typeface="Calibri"/>
                <a:ea typeface="DejaVu Sans"/>
              </a:rPr>
              <a:t> una </a:t>
            </a:r>
            <a:r>
              <a:rPr lang="es-ES" b="1" strike="noStrike">
                <a:solidFill>
                  <a:srgbClr val="000000"/>
                </a:solidFill>
                <a:latin typeface="Calibri"/>
                <a:ea typeface="DejaVu Sans"/>
              </a:rPr>
              <a:t>relación fluida </a:t>
            </a:r>
            <a:r>
              <a:rPr lang="es-ES" strike="noStrike">
                <a:solidFill>
                  <a:srgbClr val="000000"/>
                </a:solidFill>
                <a:latin typeface="Calibri"/>
                <a:ea typeface="DejaVu Sans"/>
              </a:rPr>
              <a:t>y </a:t>
            </a:r>
            <a:r>
              <a:rPr lang="es-ES" b="1" strike="noStrike">
                <a:solidFill>
                  <a:srgbClr val="000000"/>
                </a:solidFill>
                <a:latin typeface="Calibri"/>
                <a:ea typeface="DejaVu Sans"/>
              </a:rPr>
              <a:t>empática</a:t>
            </a:r>
            <a:r>
              <a:rPr lang="es-ES" strike="noStrike">
                <a:solidFill>
                  <a:srgbClr val="000000"/>
                </a:solidFill>
                <a:latin typeface="Calibri"/>
                <a:ea typeface="DejaVu Sans"/>
              </a:rPr>
              <a:t> que propicie la colaboración entre la familia y la escuela (cuidar comunicación y espacios).</a:t>
            </a:r>
            <a:endParaRPr/>
          </a:p>
          <a:p>
            <a:pPr algn="just">
              <a:lnSpc>
                <a:spcPct val="100000"/>
              </a:lnSpc>
            </a:pPr>
            <a:endParaRPr/>
          </a:p>
          <a:p>
            <a:pPr lvl="1" algn="just">
              <a:lnSpc>
                <a:spcPct val="100000"/>
              </a:lnSpc>
              <a:buFont typeface="Wingdings" charset="2"/>
              <a:buChar char=""/>
            </a:pPr>
            <a:r>
              <a:rPr lang="es-ES" strike="noStrike">
                <a:solidFill>
                  <a:srgbClr val="000000"/>
                </a:solidFill>
                <a:latin typeface="Calibri"/>
                <a:ea typeface="DejaVu Sans"/>
              </a:rPr>
              <a:t>No cuestionar el rol como padres.</a:t>
            </a:r>
            <a:endParaRPr/>
          </a:p>
          <a:p>
            <a:pPr lvl="1" algn="just">
              <a:lnSpc>
                <a:spcPct val="100000"/>
              </a:lnSpc>
              <a:buFont typeface="Wingdings" charset="2"/>
              <a:buChar char=""/>
            </a:pPr>
            <a:r>
              <a:rPr lang="es-ES" strike="noStrike">
                <a:solidFill>
                  <a:srgbClr val="000000"/>
                </a:solidFill>
                <a:latin typeface="Calibri"/>
                <a:ea typeface="DejaVu Sans"/>
              </a:rPr>
              <a:t>Destacar los aspectos positivos del alumnado.</a:t>
            </a:r>
            <a:endParaRPr/>
          </a:p>
          <a:p>
            <a:pPr lvl="1" algn="just">
              <a:lnSpc>
                <a:spcPct val="100000"/>
              </a:lnSpc>
              <a:buFont typeface="Wingdings" charset="2"/>
              <a:buChar char=""/>
            </a:pPr>
            <a:r>
              <a:rPr lang="es-ES" strike="noStrike">
                <a:solidFill>
                  <a:srgbClr val="000000"/>
                </a:solidFill>
                <a:latin typeface="Calibri"/>
                <a:ea typeface="DejaVu Sans"/>
              </a:rPr>
              <a:t>Transmitir confianza en el alumnado y en los padres.</a:t>
            </a:r>
            <a:endParaRPr/>
          </a:p>
          <a:p>
            <a:pPr lvl="1" algn="just">
              <a:lnSpc>
                <a:spcPct val="100000"/>
              </a:lnSpc>
              <a:buFont typeface="Wingdings" charset="2"/>
              <a:buChar char=""/>
            </a:pPr>
            <a:r>
              <a:rPr lang="es-ES" strike="noStrike">
                <a:solidFill>
                  <a:srgbClr val="000000"/>
                </a:solidFill>
                <a:latin typeface="Calibri"/>
                <a:ea typeface="DejaVu Sans"/>
              </a:rPr>
              <a:t>Mostrar interés real.</a:t>
            </a:r>
            <a:endParaRPr/>
          </a:p>
          <a:p>
            <a:pPr lvl="1" algn="just">
              <a:lnSpc>
                <a:spcPct val="100000"/>
              </a:lnSpc>
              <a:buFont typeface="Wingdings" charset="2"/>
              <a:buChar char=""/>
            </a:pPr>
            <a:r>
              <a:rPr lang="es-ES" strike="noStrike">
                <a:solidFill>
                  <a:srgbClr val="000000"/>
                </a:solidFill>
                <a:latin typeface="Calibri"/>
                <a:ea typeface="DejaVu Sans"/>
              </a:rPr>
              <a:t>Reforzar las potencialidades de la familia.</a:t>
            </a:r>
            <a:endParaRPr/>
          </a:p>
          <a:p>
            <a:pPr lvl="1" algn="just">
              <a:lnSpc>
                <a:spcPct val="100000"/>
              </a:lnSpc>
              <a:buFont typeface="Wingdings" charset="2"/>
              <a:buChar char=""/>
            </a:pPr>
            <a:r>
              <a:rPr lang="es-ES" strike="noStrike">
                <a:solidFill>
                  <a:srgbClr val="000000"/>
                </a:solidFill>
                <a:latin typeface="Calibri"/>
                <a:ea typeface="DejaVu Sans"/>
              </a:rPr>
              <a:t>Respetar posibilidades de cambio y ritmos.</a:t>
            </a:r>
            <a:endParaRPr/>
          </a:p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endParaRPr/>
          </a:p>
        </p:txBody>
      </p:sp>
      <p:pic>
        <p:nvPicPr>
          <p:cNvPr id="901" name="Imagen 1"/>
          <p:cNvPicPr/>
          <p:nvPr/>
        </p:nvPicPr>
        <p:blipFill>
          <a:blip r:embed="rId4"/>
          <a:stretch/>
        </p:blipFill>
        <p:spPr>
          <a:xfrm>
            <a:off x="6921000" y="2840400"/>
            <a:ext cx="3198960" cy="2874600"/>
          </a:xfrm>
          <a:prstGeom prst="rect">
            <a:avLst/>
          </a:prstGeom>
          <a:ln>
            <a:noFill/>
          </a:ln>
        </p:spPr>
      </p:pic>
      <p:sp>
        <p:nvSpPr>
          <p:cNvPr id="902" name="CustomShape 3"/>
          <p:cNvSpPr/>
          <p:nvPr/>
        </p:nvSpPr>
        <p:spPr>
          <a:xfrm>
            <a:off x="2338920" y="3615480"/>
            <a:ext cx="4078440" cy="331992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  <a:buFont typeface="Arial"/>
              <a:buChar char="•"/>
            </a:pPr>
            <a:r>
              <a:rPr lang="es-ES" b="1" strike="noStrike">
                <a:solidFill>
                  <a:srgbClr val="000000"/>
                </a:solidFill>
                <a:latin typeface="Calibri"/>
                <a:ea typeface="DejaVu Sans"/>
              </a:rPr>
              <a:t>Promover</a:t>
            </a:r>
            <a:r>
              <a:rPr lang="es-ES" strike="noStrike">
                <a:solidFill>
                  <a:srgbClr val="000000"/>
                </a:solidFill>
                <a:latin typeface="Calibri"/>
                <a:ea typeface="DejaVu Sans"/>
              </a:rPr>
              <a:t> la </a:t>
            </a:r>
            <a:r>
              <a:rPr lang="es-ES" b="1" strike="noStrike">
                <a:solidFill>
                  <a:srgbClr val="000000"/>
                </a:solidFill>
                <a:latin typeface="Calibri"/>
                <a:ea typeface="DejaVu Sans"/>
              </a:rPr>
              <a:t>participación</a:t>
            </a:r>
            <a:r>
              <a:rPr lang="es-ES" strike="noStrike">
                <a:solidFill>
                  <a:srgbClr val="000000"/>
                </a:solidFill>
                <a:latin typeface="Calibri"/>
                <a:ea typeface="DejaVu Sans"/>
              </a:rPr>
              <a:t> de las </a:t>
            </a:r>
            <a:r>
              <a:rPr lang="es-ES" b="1" strike="noStrike">
                <a:solidFill>
                  <a:srgbClr val="000000"/>
                </a:solidFill>
                <a:latin typeface="Calibri"/>
                <a:ea typeface="DejaVu Sans"/>
              </a:rPr>
              <a:t>familias </a:t>
            </a:r>
            <a:r>
              <a:rPr lang="es-ES" strike="noStrike">
                <a:solidFill>
                  <a:srgbClr val="000000"/>
                </a:solidFill>
                <a:latin typeface="Calibri"/>
                <a:ea typeface="DejaVu Sans"/>
              </a:rPr>
              <a:t>en el centro ;  fiestas, eventos, escuelas de familias,  AMPA…</a:t>
            </a:r>
            <a:endParaRPr/>
          </a:p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  <a:buFont typeface="Arial"/>
              <a:buChar char="•"/>
            </a:pPr>
            <a:r>
              <a:rPr lang="es-ES" strike="noStrike">
                <a:solidFill>
                  <a:srgbClr val="000000"/>
                </a:solidFill>
                <a:latin typeface="Calibri"/>
                <a:ea typeface="DejaVu Sans"/>
              </a:rPr>
              <a:t>Apoyo de </a:t>
            </a:r>
            <a:r>
              <a:rPr lang="es-ES" b="1" strike="noStrike">
                <a:solidFill>
                  <a:srgbClr val="000000"/>
                </a:solidFill>
                <a:latin typeface="Calibri"/>
                <a:ea typeface="DejaVu Sans"/>
              </a:rPr>
              <a:t>mediadores interculturales</a:t>
            </a:r>
            <a:r>
              <a:rPr lang="es-ES" strike="noStrike">
                <a:solidFill>
                  <a:srgbClr val="000000"/>
                </a:solidFill>
                <a:latin typeface="Calibri"/>
                <a:ea typeface="DejaVu Sans"/>
              </a:rPr>
              <a:t>  (respetados y valorados).</a:t>
            </a:r>
            <a:endParaRPr/>
          </a:p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  <a:buFont typeface="Arial"/>
              <a:buChar char="•"/>
            </a:pPr>
            <a:r>
              <a:rPr lang="es-ES" strike="noStrike">
                <a:solidFill>
                  <a:srgbClr val="000000"/>
                </a:solidFill>
                <a:latin typeface="Calibri"/>
                <a:ea typeface="DejaVu Sans"/>
              </a:rPr>
              <a:t>Mostrar </a:t>
            </a:r>
            <a:r>
              <a:rPr lang="es-ES" b="1" strike="noStrike">
                <a:solidFill>
                  <a:srgbClr val="000000"/>
                </a:solidFill>
                <a:latin typeface="Calibri"/>
                <a:ea typeface="DejaVu Sans"/>
              </a:rPr>
              <a:t>referentes positivos.</a:t>
            </a:r>
            <a:endParaRPr/>
          </a:p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endParaRPr/>
          </a:p>
        </p:txBody>
      </p:sp>
      <p:sp>
        <p:nvSpPr>
          <p:cNvPr id="903" name="CustomShape 4"/>
          <p:cNvSpPr/>
          <p:nvPr/>
        </p:nvSpPr>
        <p:spPr>
          <a:xfrm>
            <a:off x="4038480" y="6356520"/>
            <a:ext cx="4113360" cy="36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904" name="Imagen 8"/>
          <p:cNvPicPr/>
          <p:nvPr/>
        </p:nvPicPr>
        <p:blipFill>
          <a:blip r:embed="rId5"/>
          <a:stretch/>
        </p:blipFill>
        <p:spPr>
          <a:xfrm>
            <a:off x="4637160" y="6428160"/>
            <a:ext cx="2916360" cy="2203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5" name="Picture 3"/>
          <p:cNvPicPr/>
          <p:nvPr/>
        </p:nvPicPr>
        <p:blipFill>
          <a:blip r:embed="rId3"/>
          <a:stretch/>
        </p:blipFill>
        <p:spPr>
          <a:xfrm>
            <a:off x="1532880" y="9360"/>
            <a:ext cx="538200" cy="6856560"/>
          </a:xfrm>
          <a:prstGeom prst="rect">
            <a:avLst/>
          </a:prstGeom>
          <a:ln w="9360">
            <a:noFill/>
          </a:ln>
        </p:spPr>
      </p:pic>
      <p:sp>
        <p:nvSpPr>
          <p:cNvPr id="906" name="CustomShape 1"/>
          <p:cNvSpPr/>
          <p:nvPr/>
        </p:nvSpPr>
        <p:spPr>
          <a:xfrm>
            <a:off x="2490480" y="466560"/>
            <a:ext cx="7922520" cy="6390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90000"/>
              </a:lnSpc>
            </a:pPr>
            <a:r>
              <a:rPr lang="es-ES" b="1" strike="noStrike">
                <a:solidFill>
                  <a:srgbClr val="000000"/>
                </a:solidFill>
                <a:latin typeface="Calibri"/>
                <a:ea typeface="DejaVu Sans"/>
              </a:rPr>
              <a:t> </a:t>
            </a:r>
            <a:endParaRPr/>
          </a:p>
        </p:txBody>
      </p:sp>
      <p:sp>
        <p:nvSpPr>
          <p:cNvPr id="907" name="CustomShape 2"/>
          <p:cNvSpPr/>
          <p:nvPr/>
        </p:nvSpPr>
        <p:spPr>
          <a:xfrm>
            <a:off x="2160000" y="504000"/>
            <a:ext cx="9791640" cy="720000"/>
          </a:xfrm>
          <a:prstGeom prst="rect">
            <a:avLst/>
          </a:prstGeom>
          <a:solidFill>
            <a:srgbClr val="FFFFFF"/>
          </a:solidFill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ES" sz="4000" b="1" strike="noStrike">
                <a:solidFill>
                  <a:srgbClr val="FF6600"/>
                </a:solidFill>
                <a:latin typeface="Calibri Light"/>
                <a:ea typeface="DejaVu Sans"/>
              </a:rPr>
              <a:t>¿Que puede hacer la administración educativa?</a:t>
            </a:r>
            <a:endParaRPr/>
          </a:p>
        </p:txBody>
      </p:sp>
      <p:sp>
        <p:nvSpPr>
          <p:cNvPr id="908" name="CustomShape 3"/>
          <p:cNvSpPr/>
          <p:nvPr/>
        </p:nvSpPr>
        <p:spPr>
          <a:xfrm>
            <a:off x="2304720" y="1502280"/>
            <a:ext cx="8445960" cy="4639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90000"/>
              </a:lnSpc>
            </a:pPr>
            <a:r>
              <a:rPr lang="es-ES" b="1" strike="noStrike">
                <a:solidFill>
                  <a:srgbClr val="000000"/>
                </a:solidFill>
                <a:latin typeface="Calibri"/>
                <a:ea typeface="DejaVu Sans"/>
              </a:rPr>
              <a:t> </a:t>
            </a:r>
            <a:endParaRPr/>
          </a:p>
        </p:txBody>
      </p:sp>
      <p:sp>
        <p:nvSpPr>
          <p:cNvPr id="909" name="CustomShape 4"/>
          <p:cNvSpPr/>
          <p:nvPr/>
        </p:nvSpPr>
        <p:spPr>
          <a:xfrm>
            <a:off x="2421360" y="1486440"/>
            <a:ext cx="8060040" cy="4349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ES" sz="2000" b="1" strike="noStrike">
                <a:solidFill>
                  <a:srgbClr val="000000"/>
                </a:solidFill>
                <a:latin typeface="Calibri"/>
                <a:ea typeface="DejaVu Sans"/>
              </a:rPr>
              <a:t>TENER VOLUNTAD REAL POR RESOLVER LA SITUACIÓN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r>
              <a:rPr lang="es-ES" strike="noStrike">
                <a:solidFill>
                  <a:srgbClr val="000000"/>
                </a:solidFill>
                <a:latin typeface="Calibri"/>
                <a:ea typeface="DejaVu Sans"/>
              </a:rPr>
              <a:t>El </a:t>
            </a:r>
            <a:r>
              <a:rPr lang="es-ES" b="1" strike="noStrike">
                <a:solidFill>
                  <a:srgbClr val="000000"/>
                </a:solidFill>
                <a:latin typeface="Calibri"/>
                <a:ea typeface="DejaVu Sans"/>
              </a:rPr>
              <a:t>Sistema Educativo Español</a:t>
            </a:r>
            <a:r>
              <a:rPr lang="es-ES" strike="noStrike">
                <a:solidFill>
                  <a:srgbClr val="000000"/>
                </a:solidFill>
                <a:latin typeface="Calibri"/>
                <a:ea typeface="DejaVu Sans"/>
              </a:rPr>
              <a:t>, configurado de acuerdo con los </a:t>
            </a:r>
            <a:r>
              <a:rPr lang="es-ES" b="1" strike="noStrike">
                <a:solidFill>
                  <a:srgbClr val="000000"/>
                </a:solidFill>
                <a:latin typeface="Calibri"/>
                <a:ea typeface="DejaVu Sans"/>
              </a:rPr>
              <a:t>valores</a:t>
            </a:r>
            <a:r>
              <a:rPr lang="es-ES" strike="noStrike">
                <a:solidFill>
                  <a:srgbClr val="000000"/>
                </a:solidFill>
                <a:latin typeface="Calibri"/>
                <a:ea typeface="DejaVu Sans"/>
              </a:rPr>
              <a:t> de la </a:t>
            </a:r>
            <a:r>
              <a:rPr lang="es-ES" b="1" strike="noStrike">
                <a:solidFill>
                  <a:srgbClr val="000000"/>
                </a:solidFill>
                <a:latin typeface="Calibri"/>
                <a:ea typeface="DejaVu Sans"/>
              </a:rPr>
              <a:t>Constitución</a:t>
            </a:r>
            <a:r>
              <a:rPr lang="es-ES" strike="noStrike">
                <a:solidFill>
                  <a:srgbClr val="000000"/>
                </a:solidFill>
                <a:latin typeface="Calibri"/>
                <a:ea typeface="DejaVu Sans"/>
              </a:rPr>
              <a:t> se inspira en los siguientes principios.</a:t>
            </a:r>
            <a:endParaRPr/>
          </a:p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  <a:buFont typeface="StarSymbol"/>
              <a:buAutoNum type="alphaLcParenR"/>
            </a:pPr>
            <a:r>
              <a:rPr lang="es-ES" strike="noStrike">
                <a:solidFill>
                  <a:srgbClr val="000000"/>
                </a:solidFill>
                <a:latin typeface="Calibri"/>
                <a:ea typeface="DejaVu Sans"/>
              </a:rPr>
              <a:t>La </a:t>
            </a:r>
            <a:r>
              <a:rPr lang="es-ES" b="1" strike="noStrike">
                <a:solidFill>
                  <a:srgbClr val="000000"/>
                </a:solidFill>
                <a:latin typeface="Calibri"/>
                <a:ea typeface="DejaVu Sans"/>
              </a:rPr>
              <a:t>calidad de la educación </a:t>
            </a:r>
            <a:r>
              <a:rPr lang="es-ES" strike="noStrike">
                <a:solidFill>
                  <a:srgbClr val="000000"/>
                </a:solidFill>
                <a:latin typeface="Calibri"/>
                <a:ea typeface="DejaVu Sans"/>
              </a:rPr>
              <a:t>para </a:t>
            </a:r>
            <a:r>
              <a:rPr lang="es-ES" b="1" strike="noStrike">
                <a:solidFill>
                  <a:srgbClr val="000000"/>
                </a:solidFill>
                <a:latin typeface="Calibri"/>
                <a:ea typeface="DejaVu Sans"/>
              </a:rPr>
              <a:t>todo el alumnado</a:t>
            </a:r>
            <a:r>
              <a:rPr lang="es-ES" strike="noStrike">
                <a:solidFill>
                  <a:srgbClr val="000000"/>
                </a:solidFill>
                <a:latin typeface="Calibri"/>
                <a:ea typeface="DejaVu Sans"/>
              </a:rPr>
              <a:t>, independientemente de sus condiciones y circunstancias.</a:t>
            </a:r>
            <a:endParaRPr/>
          </a:p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  <a:buFont typeface="StarSymbol"/>
              <a:buAutoNum type="alphaLcParenR"/>
            </a:pPr>
            <a:r>
              <a:rPr lang="es-ES" strike="noStrike">
                <a:solidFill>
                  <a:srgbClr val="000000"/>
                </a:solidFill>
                <a:latin typeface="Calibri"/>
                <a:ea typeface="DejaVu Sans"/>
              </a:rPr>
              <a:t>La </a:t>
            </a:r>
            <a:r>
              <a:rPr lang="es-ES" b="1" strike="noStrike">
                <a:solidFill>
                  <a:srgbClr val="000000"/>
                </a:solidFill>
                <a:latin typeface="Calibri"/>
                <a:ea typeface="DejaVu Sans"/>
              </a:rPr>
              <a:t>equidad</a:t>
            </a:r>
            <a:r>
              <a:rPr lang="es-ES" strike="noStrike">
                <a:solidFill>
                  <a:srgbClr val="000000"/>
                </a:solidFill>
                <a:latin typeface="Calibri"/>
                <a:ea typeface="DejaVu Sans"/>
              </a:rPr>
              <a:t>, que garantice</a:t>
            </a:r>
            <a:r>
              <a:rPr lang="es-ES" b="1" strike="noStrike">
                <a:solidFill>
                  <a:srgbClr val="000000"/>
                </a:solidFill>
                <a:latin typeface="Calibri"/>
                <a:ea typeface="DejaVu Sans"/>
              </a:rPr>
              <a:t> la igualdad de oportunidades </a:t>
            </a:r>
            <a:r>
              <a:rPr lang="es-ES" strike="noStrike">
                <a:solidFill>
                  <a:srgbClr val="000000"/>
                </a:solidFill>
                <a:latin typeface="Calibri"/>
                <a:ea typeface="DejaVu Sans"/>
              </a:rPr>
              <a:t>para el pleno desarrollo de la personalidad  de través de la educación,  </a:t>
            </a:r>
            <a:r>
              <a:rPr lang="es-ES" b="1" strike="noStrike">
                <a:solidFill>
                  <a:srgbClr val="000000"/>
                </a:solidFill>
                <a:latin typeface="Calibri"/>
                <a:ea typeface="DejaVu Sans"/>
              </a:rPr>
              <a:t>la inclusión educativa</a:t>
            </a:r>
            <a:r>
              <a:rPr lang="es-ES" strike="noStrike">
                <a:solidFill>
                  <a:srgbClr val="000000"/>
                </a:solidFill>
                <a:latin typeface="Calibri"/>
                <a:ea typeface="DejaVu Sans"/>
              </a:rPr>
              <a:t>, </a:t>
            </a:r>
            <a:r>
              <a:rPr lang="es-ES" b="1" strike="noStrike">
                <a:solidFill>
                  <a:srgbClr val="000000"/>
                </a:solidFill>
                <a:latin typeface="Calibri"/>
                <a:ea typeface="DejaVu Sans"/>
              </a:rPr>
              <a:t>la igualdad de derechos</a:t>
            </a:r>
            <a:r>
              <a:rPr lang="es-ES" strike="noStrike">
                <a:solidFill>
                  <a:srgbClr val="000000"/>
                </a:solidFill>
                <a:latin typeface="Calibri"/>
                <a:ea typeface="DejaVu Sans"/>
              </a:rPr>
              <a:t> y </a:t>
            </a:r>
            <a:r>
              <a:rPr lang="es-ES" b="1" strike="noStrike">
                <a:solidFill>
                  <a:srgbClr val="000000"/>
                </a:solidFill>
                <a:latin typeface="Calibri"/>
                <a:ea typeface="DejaVu Sans"/>
              </a:rPr>
              <a:t>oportunidades</a:t>
            </a:r>
            <a:r>
              <a:rPr lang="es-ES" strike="noStrike">
                <a:solidFill>
                  <a:srgbClr val="000000"/>
                </a:solidFill>
                <a:latin typeface="Calibri"/>
                <a:ea typeface="DejaVu Sans"/>
              </a:rPr>
              <a:t> que ayuden a superar cualquier discriminación y la </a:t>
            </a:r>
            <a:r>
              <a:rPr lang="es-ES" b="1" strike="noStrike">
                <a:solidFill>
                  <a:srgbClr val="000000"/>
                </a:solidFill>
                <a:latin typeface="Calibri"/>
                <a:ea typeface="DejaVu Sans"/>
              </a:rPr>
              <a:t>accesibilidad universal </a:t>
            </a:r>
            <a:r>
              <a:rPr lang="es-ES" strike="noStrike">
                <a:solidFill>
                  <a:srgbClr val="000000"/>
                </a:solidFill>
                <a:latin typeface="Calibri"/>
                <a:ea typeface="DejaVu Sans"/>
              </a:rPr>
              <a:t>a la educación, y que actúe como </a:t>
            </a:r>
            <a:r>
              <a:rPr lang="es-ES" b="1" strike="noStrike">
                <a:solidFill>
                  <a:srgbClr val="000000"/>
                </a:solidFill>
                <a:latin typeface="Calibri"/>
                <a:ea typeface="DejaVu Sans"/>
              </a:rPr>
              <a:t>elemento compensador </a:t>
            </a:r>
            <a:r>
              <a:rPr lang="es-ES" strike="noStrike">
                <a:solidFill>
                  <a:srgbClr val="000000"/>
                </a:solidFill>
                <a:latin typeface="Calibri"/>
                <a:ea typeface="DejaVu Sans"/>
              </a:rPr>
              <a:t>de las </a:t>
            </a:r>
            <a:r>
              <a:rPr lang="es-ES" b="1" strike="noStrike">
                <a:solidFill>
                  <a:srgbClr val="000000"/>
                </a:solidFill>
                <a:latin typeface="Calibri"/>
                <a:ea typeface="DejaVu Sans"/>
              </a:rPr>
              <a:t>desigualdades personales</a:t>
            </a:r>
            <a:r>
              <a:rPr lang="es-ES" strike="noStrike">
                <a:solidFill>
                  <a:srgbClr val="000000"/>
                </a:solidFill>
                <a:latin typeface="Calibri"/>
                <a:ea typeface="DejaVu Sans"/>
              </a:rPr>
              <a:t>, </a:t>
            </a:r>
            <a:r>
              <a:rPr lang="es-ES" b="1" strike="noStrike">
                <a:solidFill>
                  <a:srgbClr val="000000"/>
                </a:solidFill>
                <a:latin typeface="Calibri"/>
                <a:ea typeface="DejaVu Sans"/>
              </a:rPr>
              <a:t>culturales</a:t>
            </a:r>
            <a:r>
              <a:rPr lang="es-ES" strike="noStrike">
                <a:solidFill>
                  <a:srgbClr val="000000"/>
                </a:solidFill>
                <a:latin typeface="Calibri"/>
                <a:ea typeface="DejaVu Sans"/>
              </a:rPr>
              <a:t>, económicas y </a:t>
            </a:r>
            <a:r>
              <a:rPr lang="es-ES" b="1" strike="noStrike">
                <a:solidFill>
                  <a:srgbClr val="000000"/>
                </a:solidFill>
                <a:latin typeface="Calibri"/>
                <a:ea typeface="DejaVu Sans"/>
              </a:rPr>
              <a:t>sociales</a:t>
            </a:r>
            <a:r>
              <a:rPr lang="es-ES" strike="noStrike">
                <a:solidFill>
                  <a:srgbClr val="000000"/>
                </a:solidFill>
                <a:latin typeface="Calibri"/>
                <a:ea typeface="DejaVu Sans"/>
              </a:rPr>
              <a:t>, con especial atención a las que se deriven de cualquier tipo de discapacidad.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910" name="CustomShape 5"/>
          <p:cNvSpPr/>
          <p:nvPr/>
        </p:nvSpPr>
        <p:spPr>
          <a:xfrm>
            <a:off x="4038480" y="6356520"/>
            <a:ext cx="4113360" cy="36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911" name="Imagen 7"/>
          <p:cNvPicPr/>
          <p:nvPr/>
        </p:nvPicPr>
        <p:blipFill>
          <a:blip r:embed="rId4"/>
          <a:stretch/>
        </p:blipFill>
        <p:spPr>
          <a:xfrm>
            <a:off x="4637160" y="6428160"/>
            <a:ext cx="2916360" cy="2203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2" name="Picture 3"/>
          <p:cNvPicPr/>
          <p:nvPr/>
        </p:nvPicPr>
        <p:blipFill>
          <a:blip r:embed="rId3"/>
          <a:stretch/>
        </p:blipFill>
        <p:spPr>
          <a:xfrm>
            <a:off x="1523880" y="0"/>
            <a:ext cx="538200" cy="6856560"/>
          </a:xfrm>
          <a:prstGeom prst="rect">
            <a:avLst/>
          </a:prstGeom>
          <a:ln w="9360">
            <a:noFill/>
          </a:ln>
        </p:spPr>
      </p:pic>
      <p:sp>
        <p:nvSpPr>
          <p:cNvPr id="913" name="CustomShape 1"/>
          <p:cNvSpPr/>
          <p:nvPr/>
        </p:nvSpPr>
        <p:spPr>
          <a:xfrm>
            <a:off x="2490480" y="466560"/>
            <a:ext cx="7922520" cy="6390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90000"/>
              </a:lnSpc>
            </a:pPr>
            <a:r>
              <a:rPr lang="es-ES" b="1" strike="noStrike">
                <a:solidFill>
                  <a:srgbClr val="000000"/>
                </a:solidFill>
                <a:latin typeface="Calibri"/>
                <a:ea typeface="DejaVu Sans"/>
              </a:rPr>
              <a:t> </a:t>
            </a:r>
            <a:endParaRPr/>
          </a:p>
        </p:txBody>
      </p:sp>
      <p:sp>
        <p:nvSpPr>
          <p:cNvPr id="914" name="CustomShape 2"/>
          <p:cNvSpPr/>
          <p:nvPr/>
        </p:nvSpPr>
        <p:spPr>
          <a:xfrm>
            <a:off x="2062440" y="578880"/>
            <a:ext cx="9961200" cy="942480"/>
          </a:xfrm>
          <a:prstGeom prst="rect">
            <a:avLst/>
          </a:prstGeom>
          <a:solidFill>
            <a:srgbClr val="FFFFFF"/>
          </a:solidFill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ES" sz="3600" b="1" strike="noStrike">
                <a:solidFill>
                  <a:srgbClr val="FF6600"/>
                </a:solidFill>
                <a:latin typeface="Calibri Light"/>
                <a:ea typeface="DejaVu Sans"/>
              </a:rPr>
              <a:t>La participación como herramienta de inclusión social</a:t>
            </a:r>
            <a:endParaRPr/>
          </a:p>
        </p:txBody>
      </p:sp>
      <p:sp>
        <p:nvSpPr>
          <p:cNvPr id="915" name="CustomShape 3"/>
          <p:cNvSpPr/>
          <p:nvPr/>
        </p:nvSpPr>
        <p:spPr>
          <a:xfrm>
            <a:off x="2639160" y="2202840"/>
            <a:ext cx="7475400" cy="145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16" name="CustomShape 4"/>
          <p:cNvSpPr/>
          <p:nvPr/>
        </p:nvSpPr>
        <p:spPr>
          <a:xfrm>
            <a:off x="2639160" y="1838520"/>
            <a:ext cx="7475400" cy="4295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s-ES" b="1" strike="noStrike">
                <a:solidFill>
                  <a:srgbClr val="000000"/>
                </a:solidFill>
                <a:latin typeface="Calibri"/>
                <a:ea typeface="DejaVu Sans"/>
              </a:rPr>
              <a:t>Reflexiones de los niños y niñas gitanas sobre los Derechos de la Infancia a partir de las Observaciones Finales que el Comité de los Derechos del Niño de NNUU ha hecho a España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es-ES" sz="2400" strike="noStrike">
                <a:solidFill>
                  <a:srgbClr val="000000"/>
                </a:solidFill>
                <a:latin typeface="Calibri"/>
                <a:ea typeface="DejaVu Sans"/>
              </a:rPr>
              <a:t>Todos los niños/as tenemos los mismos derechos.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 lvl="1">
              <a:lnSpc>
                <a:spcPct val="100000"/>
              </a:lnSpc>
              <a:buFont typeface="Arial"/>
              <a:buChar char="•"/>
            </a:pPr>
            <a:r>
              <a:rPr lang="es-ES" sz="2400" strike="noStrike">
                <a:solidFill>
                  <a:srgbClr val="000000"/>
                </a:solidFill>
                <a:latin typeface="Calibri"/>
                <a:ea typeface="DejaVu Sans"/>
              </a:rPr>
              <a:t>Derecho a </a:t>
            </a:r>
            <a:r>
              <a:rPr lang="es-ES" sz="2400" b="1" strike="noStrike">
                <a:solidFill>
                  <a:srgbClr val="000000"/>
                </a:solidFill>
                <a:latin typeface="Calibri"/>
                <a:ea typeface="DejaVu Sans"/>
              </a:rPr>
              <a:t>la Educación </a:t>
            </a:r>
            <a:r>
              <a:rPr lang="es-ES" sz="2400" strike="noStrike">
                <a:solidFill>
                  <a:srgbClr val="000000"/>
                </a:solidFill>
                <a:latin typeface="Calibri"/>
                <a:ea typeface="DejaVu Sans"/>
              </a:rPr>
              <a:t>y a </a:t>
            </a:r>
            <a:r>
              <a:rPr lang="es-ES" sz="2400" b="1" strike="noStrike">
                <a:solidFill>
                  <a:srgbClr val="000000"/>
                </a:solidFill>
                <a:latin typeface="Calibri"/>
                <a:ea typeface="DejaVu Sans"/>
              </a:rPr>
              <a:t>la no Segregación Escolar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•"/>
            </a:pPr>
            <a:r>
              <a:rPr lang="es-ES" sz="2400" strike="noStrike">
                <a:solidFill>
                  <a:srgbClr val="000000"/>
                </a:solidFill>
                <a:latin typeface="Calibri"/>
                <a:ea typeface="DejaVu Sans"/>
              </a:rPr>
              <a:t>Derecho a la </a:t>
            </a:r>
            <a:r>
              <a:rPr lang="es-ES" sz="2400" b="1" strike="noStrike">
                <a:solidFill>
                  <a:srgbClr val="000000"/>
                </a:solidFill>
                <a:latin typeface="Calibri"/>
                <a:ea typeface="DejaVu Sans"/>
              </a:rPr>
              <a:t>no Discriminación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•"/>
            </a:pPr>
            <a:r>
              <a:rPr lang="es-ES" sz="2400" strike="noStrike">
                <a:solidFill>
                  <a:srgbClr val="000000"/>
                </a:solidFill>
                <a:latin typeface="Calibri"/>
                <a:ea typeface="DejaVu Sans"/>
              </a:rPr>
              <a:t>Derecho a la </a:t>
            </a:r>
            <a:r>
              <a:rPr lang="es-ES" sz="2400" b="1" strike="noStrike">
                <a:solidFill>
                  <a:srgbClr val="000000"/>
                </a:solidFill>
                <a:latin typeface="Calibri"/>
                <a:ea typeface="DejaVu Sans"/>
              </a:rPr>
              <a:t>Participación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•"/>
            </a:pPr>
            <a:r>
              <a:rPr lang="es-ES" sz="2400" strike="noStrike">
                <a:solidFill>
                  <a:srgbClr val="000000"/>
                </a:solidFill>
                <a:latin typeface="Calibri"/>
                <a:ea typeface="DejaVu Sans"/>
              </a:rPr>
              <a:t>Derecho a la </a:t>
            </a:r>
            <a:r>
              <a:rPr lang="es-ES" sz="2400" b="1" strike="noStrike">
                <a:solidFill>
                  <a:srgbClr val="000000"/>
                </a:solidFill>
                <a:latin typeface="Calibri"/>
                <a:ea typeface="DejaVu Sans"/>
              </a:rPr>
              <a:t>Protección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•"/>
            </a:pPr>
            <a:r>
              <a:rPr lang="es-ES" sz="2400" strike="noStrike">
                <a:solidFill>
                  <a:srgbClr val="000000"/>
                </a:solidFill>
                <a:latin typeface="Calibri"/>
                <a:ea typeface="DejaVu Sans"/>
              </a:rPr>
              <a:t>Derecho al </a:t>
            </a:r>
            <a:r>
              <a:rPr lang="es-ES" sz="2400" b="1" strike="noStrike">
                <a:solidFill>
                  <a:srgbClr val="000000"/>
                </a:solidFill>
                <a:latin typeface="Calibri"/>
                <a:ea typeface="DejaVu Sans"/>
              </a:rPr>
              <a:t>Bienestar </a:t>
            </a:r>
            <a:r>
              <a:rPr lang="es-ES" sz="2400" strike="noStrike">
                <a:solidFill>
                  <a:srgbClr val="000000"/>
                </a:solidFill>
                <a:latin typeface="Calibri"/>
                <a:ea typeface="DejaVu Sans"/>
              </a:rPr>
              <a:t>y a la </a:t>
            </a:r>
            <a:r>
              <a:rPr lang="es-ES" sz="2400" b="1" strike="noStrike">
                <a:solidFill>
                  <a:srgbClr val="000000"/>
                </a:solidFill>
                <a:latin typeface="Calibri"/>
                <a:ea typeface="DejaVu Sans"/>
              </a:rPr>
              <a:t>Felicidad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917" name="CustomShape 5"/>
          <p:cNvSpPr/>
          <p:nvPr/>
        </p:nvSpPr>
        <p:spPr>
          <a:xfrm>
            <a:off x="4038480" y="6356520"/>
            <a:ext cx="4113360" cy="36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918" name="Imagen 7"/>
          <p:cNvPicPr/>
          <p:nvPr/>
        </p:nvPicPr>
        <p:blipFill>
          <a:blip r:embed="rId4"/>
          <a:stretch/>
        </p:blipFill>
        <p:spPr>
          <a:xfrm>
            <a:off x="4637160" y="6428160"/>
            <a:ext cx="2916360" cy="2203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" name="Imagen 2"/>
          <p:cNvPicPr/>
          <p:nvPr/>
        </p:nvPicPr>
        <p:blipFill>
          <a:blip r:embed="rId2"/>
          <a:stretch/>
        </p:blipFill>
        <p:spPr>
          <a:xfrm>
            <a:off x="9354600" y="92520"/>
            <a:ext cx="2630880" cy="985320"/>
          </a:xfrm>
          <a:prstGeom prst="rect">
            <a:avLst/>
          </a:prstGeom>
          <a:ln>
            <a:noFill/>
          </a:ln>
        </p:spPr>
      </p:pic>
      <p:sp>
        <p:nvSpPr>
          <p:cNvPr id="646" name="CustomShape 1"/>
          <p:cNvSpPr/>
          <p:nvPr/>
        </p:nvSpPr>
        <p:spPr>
          <a:xfrm>
            <a:off x="648720" y="1504440"/>
            <a:ext cx="11131920" cy="2239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 dirty="0"/>
          </a:p>
          <a:p>
            <a:pPr algn="ctr">
              <a:lnSpc>
                <a:spcPct val="100000"/>
              </a:lnSpc>
            </a:pPr>
            <a:r>
              <a:rPr lang="es-ES" sz="2000" u="sng" strike="noStrike" dirty="0">
                <a:solidFill>
                  <a:srgbClr val="000000"/>
                </a:solidFill>
                <a:latin typeface="Nunito"/>
                <a:ea typeface="DejaVu Sans"/>
              </a:rPr>
              <a:t>Misión</a:t>
            </a:r>
            <a:r>
              <a:rPr lang="es-ES" sz="2000" strike="noStrike" dirty="0">
                <a:solidFill>
                  <a:srgbClr val="000000"/>
                </a:solidFill>
                <a:latin typeface="Nunito"/>
                <a:ea typeface="DejaVu Sans"/>
              </a:rPr>
              <a:t>: orientada a la promoción y al cambio social </a:t>
            </a:r>
            <a:endParaRPr dirty="0"/>
          </a:p>
          <a:p>
            <a:pPr algn="ctr">
              <a:lnSpc>
                <a:spcPct val="100000"/>
              </a:lnSpc>
            </a:pPr>
            <a:r>
              <a:rPr lang="es-ES" sz="2000" strike="noStrike" dirty="0">
                <a:solidFill>
                  <a:srgbClr val="000000"/>
                </a:solidFill>
                <a:latin typeface="Nunito"/>
                <a:ea typeface="DejaVu Sans"/>
              </a:rPr>
              <a:t>para favorecer el acceso de las personas gitanas </a:t>
            </a:r>
            <a:endParaRPr dirty="0"/>
          </a:p>
          <a:p>
            <a:pPr algn="ctr">
              <a:lnSpc>
                <a:spcPct val="100000"/>
              </a:lnSpc>
            </a:pPr>
            <a:r>
              <a:rPr lang="es-ES" sz="2000" strike="noStrike" dirty="0">
                <a:solidFill>
                  <a:srgbClr val="000000"/>
                </a:solidFill>
                <a:latin typeface="Nunito"/>
                <a:ea typeface="DejaVu Sans"/>
              </a:rPr>
              <a:t>a los derechos, servicios, bienes y recursos sociales </a:t>
            </a:r>
            <a:endParaRPr dirty="0"/>
          </a:p>
          <a:p>
            <a:pPr algn="ctr">
              <a:lnSpc>
                <a:spcPct val="100000"/>
              </a:lnSpc>
            </a:pPr>
            <a:r>
              <a:rPr lang="es-ES" sz="2000" strike="noStrike" dirty="0">
                <a:solidFill>
                  <a:srgbClr val="000000"/>
                </a:solidFill>
                <a:latin typeface="Nunito"/>
                <a:ea typeface="DejaVu Sans"/>
              </a:rPr>
              <a:t>en igualdad de condiciones que el resto de la ciudadanía</a:t>
            </a: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</p:txBody>
      </p:sp>
      <p:sp>
        <p:nvSpPr>
          <p:cNvPr id="647" name="CustomShape 2"/>
          <p:cNvSpPr/>
          <p:nvPr/>
        </p:nvSpPr>
        <p:spPr>
          <a:xfrm>
            <a:off x="718200" y="551880"/>
            <a:ext cx="628632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2800" b="1" strike="noStrike">
                <a:solidFill>
                  <a:srgbClr val="F19D19"/>
                </a:solidFill>
                <a:latin typeface="Calibri"/>
                <a:ea typeface="DejaVu Sans"/>
              </a:rPr>
              <a:t>       FSG</a:t>
            </a:r>
            <a:r>
              <a:rPr lang="es-ES" b="1" strike="noStrike">
                <a:solidFill>
                  <a:srgbClr val="F19D19"/>
                </a:solidFill>
                <a:latin typeface="Calibri"/>
                <a:ea typeface="DejaVu Sans"/>
              </a:rPr>
              <a:t> </a:t>
            </a:r>
            <a:endParaRPr/>
          </a:p>
        </p:txBody>
      </p:sp>
      <p:pic>
        <p:nvPicPr>
          <p:cNvPr id="648" name="Picture 10"/>
          <p:cNvPicPr/>
          <p:nvPr/>
        </p:nvPicPr>
        <p:blipFill>
          <a:blip r:embed="rId3"/>
          <a:stretch/>
        </p:blipFill>
        <p:spPr>
          <a:xfrm>
            <a:off x="-1080" y="55440"/>
            <a:ext cx="347400" cy="6803280"/>
          </a:xfrm>
          <a:prstGeom prst="rect">
            <a:avLst/>
          </a:prstGeom>
          <a:ln>
            <a:noFill/>
          </a:ln>
        </p:spPr>
      </p:pic>
      <p:sp>
        <p:nvSpPr>
          <p:cNvPr id="649" name="CustomShape 3"/>
          <p:cNvSpPr/>
          <p:nvPr/>
        </p:nvSpPr>
        <p:spPr>
          <a:xfrm>
            <a:off x="-928080" y="2326320"/>
            <a:ext cx="7339320" cy="36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0" name="CustomShape 4"/>
          <p:cNvSpPr/>
          <p:nvPr/>
        </p:nvSpPr>
        <p:spPr>
          <a:xfrm>
            <a:off x="1611000" y="3816000"/>
            <a:ext cx="9043920" cy="209652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ES" sz="2000" strike="noStrike" dirty="0">
                <a:solidFill>
                  <a:srgbClr val="000000"/>
                </a:solidFill>
                <a:latin typeface="Nun"/>
                <a:ea typeface="DejaVu Sans"/>
              </a:rPr>
              <a:t>ACTUALMENTE:</a:t>
            </a:r>
          </a:p>
          <a:p>
            <a:pPr algn="ctr">
              <a:lnSpc>
                <a:spcPct val="100000"/>
              </a:lnSpc>
            </a:pPr>
            <a:r>
              <a:rPr lang="es-ES" sz="2000" strike="noStrike" dirty="0">
                <a:solidFill>
                  <a:srgbClr val="000000"/>
                </a:solidFill>
                <a:latin typeface="Nun"/>
                <a:ea typeface="DejaVu Sans"/>
              </a:rPr>
              <a:t>La FSG trabaja en </a:t>
            </a:r>
            <a:r>
              <a:rPr lang="es-ES" sz="2000" strike="noStrike" dirty="0">
                <a:solidFill>
                  <a:srgbClr val="FF6600"/>
                </a:solidFill>
                <a:latin typeface="Nun"/>
                <a:ea typeface="DejaVu Sans"/>
              </a:rPr>
              <a:t>14 Comunidades Autónomas</a:t>
            </a:r>
            <a:r>
              <a:rPr lang="es-ES" sz="2000" strike="noStrike" dirty="0">
                <a:solidFill>
                  <a:srgbClr val="000000"/>
                </a:solidFill>
                <a:latin typeface="Nun"/>
                <a:ea typeface="DejaVu Sans"/>
              </a:rPr>
              <a:t>, con</a:t>
            </a:r>
            <a:r>
              <a:rPr lang="es-ES" sz="2000" b="1" strike="noStrike" dirty="0">
                <a:solidFill>
                  <a:srgbClr val="B74919"/>
                </a:solidFill>
                <a:latin typeface="Nun"/>
                <a:ea typeface="DejaVu Sans"/>
              </a:rPr>
              <a:t> </a:t>
            </a:r>
            <a:r>
              <a:rPr lang="es-ES" sz="2000" strike="noStrike" dirty="0">
                <a:solidFill>
                  <a:srgbClr val="B74919"/>
                </a:solidFill>
                <a:latin typeface="Nun"/>
                <a:ea typeface="DejaVu Sans"/>
              </a:rPr>
              <a:t>73 sedes</a:t>
            </a:r>
            <a:r>
              <a:rPr lang="es-ES" sz="2000" strike="noStrike" dirty="0">
                <a:solidFill>
                  <a:srgbClr val="000000"/>
                </a:solidFill>
                <a:latin typeface="Nun"/>
                <a:ea typeface="DejaVu Sans"/>
              </a:rPr>
              <a:t> situadas en las principales ciudades españolas.</a:t>
            </a:r>
            <a:endParaRPr dirty="0"/>
          </a:p>
          <a:p>
            <a:pPr algn="ctr">
              <a:lnSpc>
                <a:spcPct val="100000"/>
              </a:lnSpc>
            </a:pPr>
            <a:endParaRPr dirty="0"/>
          </a:p>
          <a:p>
            <a:pPr algn="ctr">
              <a:lnSpc>
                <a:spcPct val="100000"/>
              </a:lnSpc>
            </a:pPr>
            <a:r>
              <a:rPr lang="es-ES" sz="2000" strike="noStrike" dirty="0">
                <a:solidFill>
                  <a:srgbClr val="000000"/>
                </a:solidFill>
                <a:latin typeface="Nun"/>
                <a:ea typeface="DejaVu Sans"/>
              </a:rPr>
              <a:t>En Galicia estamos en la 7 ciudades principales. </a:t>
            </a:r>
          </a:p>
          <a:p>
            <a:pPr algn="ctr">
              <a:lnSpc>
                <a:spcPct val="100000"/>
              </a:lnSpc>
            </a:pPr>
            <a:r>
              <a:rPr lang="es-ES" sz="2000" strike="noStrike" dirty="0">
                <a:solidFill>
                  <a:srgbClr val="000000"/>
                </a:solidFill>
                <a:latin typeface="Nun"/>
                <a:ea typeface="DejaVu Sans"/>
              </a:rPr>
              <a:t>Dispositivo de Ferrol, apertura en 2017</a:t>
            </a:r>
            <a:endParaRPr dirty="0"/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6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6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6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6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CustomShape 1"/>
          <p:cNvSpPr/>
          <p:nvPr/>
        </p:nvSpPr>
        <p:spPr>
          <a:xfrm>
            <a:off x="295560" y="53280"/>
            <a:ext cx="10514160" cy="1324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90000"/>
              </a:lnSpc>
            </a:pPr>
            <a:r>
              <a:rPr lang="es-ES" sz="4400" strike="noStrike">
                <a:solidFill>
                  <a:srgbClr val="000000"/>
                </a:solidFill>
                <a:latin typeface="Calibri Light"/>
                <a:ea typeface="DejaVu Sans"/>
              </a:rPr>
              <a:t>  </a:t>
            </a:r>
            <a:r>
              <a:rPr lang="es-ES" sz="4400" b="1" u="sng" strike="noStrike">
                <a:solidFill>
                  <a:srgbClr val="FF6600"/>
                </a:solidFill>
                <a:latin typeface="Calibri Light"/>
                <a:ea typeface="DejaVu Sans"/>
              </a:rPr>
              <a:t>ELEMENTOS CULTURALES</a:t>
            </a:r>
            <a:endParaRPr/>
          </a:p>
        </p:txBody>
      </p:sp>
      <p:sp>
        <p:nvSpPr>
          <p:cNvPr id="920" name="CustomShape 2"/>
          <p:cNvSpPr/>
          <p:nvPr/>
        </p:nvSpPr>
        <p:spPr>
          <a:xfrm>
            <a:off x="660240" y="1378440"/>
            <a:ext cx="4485240" cy="365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s-ES" b="1" strike="noStrike">
                <a:solidFill>
                  <a:srgbClr val="000000"/>
                </a:solidFill>
                <a:latin typeface="Calibri"/>
                <a:ea typeface="DejaVu Sans"/>
              </a:rPr>
              <a:t> </a:t>
            </a:r>
            <a:endParaRPr/>
          </a:p>
        </p:txBody>
      </p:sp>
      <p:pic>
        <p:nvPicPr>
          <p:cNvPr id="921" name="Picture 10"/>
          <p:cNvPicPr/>
          <p:nvPr/>
        </p:nvPicPr>
        <p:blipFill>
          <a:blip r:embed="rId2"/>
          <a:stretch/>
        </p:blipFill>
        <p:spPr>
          <a:xfrm>
            <a:off x="-1080" y="55440"/>
            <a:ext cx="347400" cy="6803280"/>
          </a:xfrm>
          <a:prstGeom prst="rect">
            <a:avLst/>
          </a:prstGeom>
          <a:ln>
            <a:noFill/>
          </a:ln>
        </p:spPr>
      </p:pic>
      <p:sp>
        <p:nvSpPr>
          <p:cNvPr id="922" name="TextShape 3"/>
          <p:cNvSpPr txBox="1"/>
          <p:nvPr/>
        </p:nvSpPr>
        <p:spPr>
          <a:xfrm>
            <a:off x="864000" y="1377360"/>
            <a:ext cx="10800000" cy="51264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ES" sz="3600" b="1" strike="noStrike">
                <a:solidFill>
                  <a:srgbClr val="191B0E"/>
                </a:solidFill>
                <a:latin typeface="Franklin Gothic Book"/>
              </a:rPr>
              <a:t>VALORES</a:t>
            </a:r>
            <a:endParaRPr/>
          </a:p>
          <a:p>
            <a:pPr>
              <a:lnSpc>
                <a:spcPct val="100000"/>
              </a:lnSpc>
            </a:pPr>
            <a:r>
              <a:rPr lang="es-ES" sz="2000" strike="noStrike">
                <a:solidFill>
                  <a:srgbClr val="191B0E"/>
                </a:solidFill>
                <a:latin typeface="Franklin Gothic Book"/>
              </a:rPr>
              <a:t>	                                                     </a:t>
            </a:r>
            <a:r>
              <a:rPr lang="es-ES" sz="2600" b="1" strike="noStrike">
                <a:solidFill>
                  <a:srgbClr val="191B0E"/>
                </a:solidFill>
                <a:latin typeface="Franklin Gothic Book"/>
              </a:rPr>
              <a:t>DIVERSIDAD</a:t>
            </a:r>
            <a:endParaRPr/>
          </a:p>
          <a:p>
            <a:pPr>
              <a:lnSpc>
                <a:spcPct val="100000"/>
              </a:lnSpc>
            </a:pPr>
            <a:r>
              <a:rPr lang="es-ES" sz="2600" b="1" strike="noStrike">
                <a:solidFill>
                  <a:srgbClr val="191B0E"/>
                </a:solidFill>
                <a:latin typeface="Franklin Gothic Book"/>
              </a:rPr>
              <a:t>    </a:t>
            </a:r>
            <a:r>
              <a:rPr lang="es-ES" sz="2600" strike="noStrike">
                <a:solidFill>
                  <a:srgbClr val="191B0E"/>
                </a:solidFill>
                <a:latin typeface="Franklin Gothic Book"/>
              </a:rPr>
              <a:t>O</a:t>
            </a:r>
            <a:r>
              <a:rPr lang="es-ES" sz="2000" strike="noStrike">
                <a:solidFill>
                  <a:srgbClr val="191B0E"/>
                </a:solidFill>
                <a:latin typeface="Franklin Gothic Book"/>
              </a:rPr>
              <a:t>rgullo Identitario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es-ES" sz="2000" strike="noStrike">
                <a:solidFill>
                  <a:srgbClr val="191B0E"/>
                </a:solidFill>
                <a:latin typeface="Franklin Gothic Book"/>
              </a:rPr>
              <a:t>	La familia, un pilar esencial. Familias gitanas heterogéneas Siglo XXI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es-ES" sz="2000" strike="noStrike">
                <a:solidFill>
                  <a:srgbClr val="191B0E"/>
                </a:solidFill>
                <a:latin typeface="Franklin Gothic Book"/>
              </a:rPr>
              <a:t>	Resistencia; una manera de vida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es-ES" sz="2000" strike="noStrike">
                <a:solidFill>
                  <a:srgbClr val="191B0E"/>
                </a:solidFill>
                <a:latin typeface="Franklin Gothic Book"/>
              </a:rPr>
              <a:t>	El respeto a los gitanos y gitanas de mayor edad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es-ES" sz="2000" strike="noStrike">
                <a:solidFill>
                  <a:srgbClr val="191B0E"/>
                </a:solidFill>
                <a:latin typeface="Franklin Gothic Book"/>
              </a:rPr>
              <a:t>	Los antepasados siempre en la memoria 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es-ES" sz="2000" strike="noStrike">
                <a:solidFill>
                  <a:srgbClr val="191B0E"/>
                </a:solidFill>
                <a:latin typeface="Franklin Gothic Book"/>
              </a:rPr>
              <a:t>	Pluralidad en la religiosidad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</p:spTree>
  </p:cSld>
  <p:clrMapOvr>
    <a:masterClrMapping/>
  </p:clrMapOvr>
  <p:transition>
    <p:wipe dir="u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CustomShape 1"/>
          <p:cNvSpPr/>
          <p:nvPr/>
        </p:nvSpPr>
        <p:spPr>
          <a:xfrm>
            <a:off x="1371600" y="685800"/>
            <a:ext cx="9600480" cy="1485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89000"/>
              </a:lnSpc>
            </a:pPr>
            <a:r>
              <a:rPr lang="es-ES" sz="4400" strike="noStrike">
                <a:solidFill>
                  <a:srgbClr val="191B0E"/>
                </a:solidFill>
                <a:latin typeface="Franklin Gothic Book"/>
              </a:rPr>
              <a:t>Cultura</a:t>
            </a:r>
            <a:endParaRPr/>
          </a:p>
        </p:txBody>
      </p:sp>
      <p:pic>
        <p:nvPicPr>
          <p:cNvPr id="924" name="Imagen 3"/>
          <p:cNvPicPr/>
          <p:nvPr/>
        </p:nvPicPr>
        <p:blipFill>
          <a:blip r:embed="rId2"/>
          <a:stretch/>
        </p:blipFill>
        <p:spPr>
          <a:xfrm>
            <a:off x="1043640" y="1750680"/>
            <a:ext cx="3044520" cy="2550600"/>
          </a:xfrm>
          <a:prstGeom prst="rect">
            <a:avLst/>
          </a:prstGeom>
          <a:ln>
            <a:noFill/>
          </a:ln>
        </p:spPr>
      </p:pic>
      <p:pic>
        <p:nvPicPr>
          <p:cNvPr id="925" name="Imagen 5"/>
          <p:cNvPicPr/>
          <p:nvPr/>
        </p:nvPicPr>
        <p:blipFill>
          <a:blip r:embed="rId3"/>
          <a:stretch/>
        </p:blipFill>
        <p:spPr>
          <a:xfrm>
            <a:off x="6665400" y="1423800"/>
            <a:ext cx="2383200" cy="3391560"/>
          </a:xfrm>
          <a:prstGeom prst="rect">
            <a:avLst/>
          </a:prstGeom>
          <a:ln>
            <a:noFill/>
          </a:ln>
        </p:spPr>
      </p:pic>
      <p:sp>
        <p:nvSpPr>
          <p:cNvPr id="926" name="CustomShape 2"/>
          <p:cNvSpPr/>
          <p:nvPr/>
        </p:nvSpPr>
        <p:spPr>
          <a:xfrm>
            <a:off x="1561320" y="5055120"/>
            <a:ext cx="2742480" cy="640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s-ES" strike="noStrike">
                <a:solidFill>
                  <a:srgbClr val="000000"/>
                </a:solidFill>
                <a:latin typeface="Franklin Gothic Book"/>
                <a:ea typeface="DejaVu Sans"/>
              </a:rPr>
              <a:t>CHAVAL, MAJARETA, PINREL...</a:t>
            </a:r>
            <a:endParaRPr/>
          </a:p>
        </p:txBody>
      </p:sp>
      <p:sp>
        <p:nvSpPr>
          <p:cNvPr id="927" name="CustomShape 3"/>
          <p:cNvSpPr/>
          <p:nvPr/>
        </p:nvSpPr>
        <p:spPr>
          <a:xfrm>
            <a:off x="2894040" y="6453360"/>
            <a:ext cx="6279480" cy="40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s-ES" sz="1200" strike="noStrike">
                <a:solidFill>
                  <a:srgbClr val="191B0E"/>
                </a:solidFill>
                <a:latin typeface="Franklin Gothic Book"/>
              </a:rPr>
              <a:t>©Fundación Secretariado Gitano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CustomShape 1"/>
          <p:cNvSpPr/>
          <p:nvPr/>
        </p:nvSpPr>
        <p:spPr>
          <a:xfrm>
            <a:off x="1371600" y="685800"/>
            <a:ext cx="9600480" cy="1485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4400" strike="noStrike">
                <a:solidFill>
                  <a:srgbClr val="191B0E"/>
                </a:solidFill>
                <a:latin typeface="Franklin Gothic Book"/>
              </a:rPr>
              <a:t>Historia</a:t>
            </a:r>
            <a:endParaRPr/>
          </a:p>
        </p:txBody>
      </p:sp>
      <p:sp>
        <p:nvSpPr>
          <p:cNvPr id="929" name="CustomShape 2"/>
          <p:cNvSpPr/>
          <p:nvPr/>
        </p:nvSpPr>
        <p:spPr>
          <a:xfrm>
            <a:off x="1371600" y="1442880"/>
            <a:ext cx="9600480" cy="4423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es-ES" sz="3200" b="1" i="1" strike="noStrike">
                <a:solidFill>
                  <a:srgbClr val="191B0E"/>
                </a:solidFill>
                <a:latin typeface="Franklin Gothic Book"/>
              </a:rPr>
              <a:t>El pueblo gitano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Font typeface="Wingdings" charset="2"/>
              <a:buChar char=""/>
            </a:pPr>
            <a:r>
              <a:rPr lang="es-ES" sz="3200" strike="noStrike">
                <a:solidFill>
                  <a:srgbClr val="191B0E"/>
                </a:solidFill>
                <a:latin typeface="Franklin Gothic Book"/>
              </a:rPr>
              <a:t>20 millones de personas gitanas en el mundo; principalmente en Europa. 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"/>
            </a:pPr>
            <a:r>
              <a:rPr lang="es-ES" sz="3200" strike="noStrike">
                <a:solidFill>
                  <a:srgbClr val="191B0E"/>
                </a:solidFill>
                <a:latin typeface="Franklin Gothic Book"/>
              </a:rPr>
              <a:t>¿De dónde viene la palabra gitano ?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"/>
            </a:pPr>
            <a:r>
              <a:rPr lang="es-ES" sz="3200" strike="noStrike">
                <a:solidFill>
                  <a:srgbClr val="191B0E"/>
                </a:solidFill>
                <a:latin typeface="Franklin Gothic Book"/>
              </a:rPr>
              <a:t>¿Raza o etnia?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930" name="CustomShape 3"/>
          <p:cNvSpPr/>
          <p:nvPr/>
        </p:nvSpPr>
        <p:spPr>
          <a:xfrm>
            <a:off x="2894040" y="6453360"/>
            <a:ext cx="6279480" cy="40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s-ES" sz="1200" strike="noStrike">
                <a:solidFill>
                  <a:srgbClr val="191B0E"/>
                </a:solidFill>
                <a:latin typeface="Franklin Gothic Book"/>
              </a:rPr>
              <a:t>©Fundación Secretariado Gitano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CustomShape 1"/>
          <p:cNvSpPr/>
          <p:nvPr/>
        </p:nvSpPr>
        <p:spPr>
          <a:xfrm>
            <a:off x="1270080" y="419040"/>
            <a:ext cx="9600480" cy="704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4400" b="1" i="1" strike="noStrike">
                <a:solidFill>
                  <a:srgbClr val="191B0E"/>
                </a:solidFill>
                <a:latin typeface="Franklin Gothic Book"/>
              </a:rPr>
              <a:t>Orígenes y Diáspora</a:t>
            </a:r>
            <a:endParaRPr/>
          </a:p>
        </p:txBody>
      </p:sp>
      <p:pic>
        <p:nvPicPr>
          <p:cNvPr id="932" name="Marcador de contenido 1"/>
          <p:cNvPicPr/>
          <p:nvPr/>
        </p:nvPicPr>
        <p:blipFill>
          <a:blip r:embed="rId2"/>
          <a:stretch/>
        </p:blipFill>
        <p:spPr>
          <a:xfrm>
            <a:off x="2895480" y="1263600"/>
            <a:ext cx="6996960" cy="5134680"/>
          </a:xfrm>
          <a:prstGeom prst="rect">
            <a:avLst/>
          </a:prstGeom>
          <a:ln>
            <a:noFill/>
          </a:ln>
        </p:spPr>
      </p:pic>
      <p:sp>
        <p:nvSpPr>
          <p:cNvPr id="933" name="CustomShape 2"/>
          <p:cNvSpPr/>
          <p:nvPr/>
        </p:nvSpPr>
        <p:spPr>
          <a:xfrm>
            <a:off x="2894040" y="6453360"/>
            <a:ext cx="6279480" cy="40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s-ES" sz="1200" strike="noStrike">
                <a:solidFill>
                  <a:srgbClr val="191B0E"/>
                </a:solidFill>
                <a:latin typeface="Franklin Gothic Book"/>
              </a:rPr>
              <a:t>©Fundación Secretariado Gitano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CustomShape 1"/>
          <p:cNvSpPr/>
          <p:nvPr/>
        </p:nvSpPr>
        <p:spPr>
          <a:xfrm>
            <a:off x="1371600" y="685800"/>
            <a:ext cx="9600480" cy="48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4400" i="1" strike="noStrike">
                <a:solidFill>
                  <a:srgbClr val="191B0E"/>
                </a:solidFill>
                <a:latin typeface="Franklin Gothic Book"/>
              </a:rPr>
              <a:t>La llegada a la península Ibérica</a:t>
            </a:r>
            <a:endParaRPr/>
          </a:p>
        </p:txBody>
      </p:sp>
      <p:sp>
        <p:nvSpPr>
          <p:cNvPr id="935" name="CustomShape 2"/>
          <p:cNvSpPr/>
          <p:nvPr/>
        </p:nvSpPr>
        <p:spPr>
          <a:xfrm>
            <a:off x="1371600" y="1481040"/>
            <a:ext cx="9600480" cy="4385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buFont typeface="Franklin Gothic Book"/>
              <a:buChar char="■"/>
            </a:pPr>
            <a:r>
              <a:rPr lang="es-ES" sz="2000" strike="noStrike">
                <a:solidFill>
                  <a:srgbClr val="191B0E"/>
                </a:solidFill>
                <a:latin typeface="Franklin Gothic Book"/>
              </a:rPr>
              <a:t>1425. Zaragoza </a:t>
            </a:r>
            <a:endParaRPr/>
          </a:p>
          <a:p>
            <a:pPr>
              <a:lnSpc>
                <a:spcPct val="100000"/>
              </a:lnSpc>
              <a:buFont typeface="Franklin Gothic Book"/>
              <a:buChar char="■"/>
            </a:pPr>
            <a:r>
              <a:rPr lang="es-ES" sz="2000" strike="noStrike">
                <a:solidFill>
                  <a:srgbClr val="191B0E"/>
                </a:solidFill>
                <a:latin typeface="Franklin Gothic Book"/>
              </a:rPr>
              <a:t>Buena acogida </a:t>
            </a:r>
            <a:endParaRPr/>
          </a:p>
          <a:p>
            <a:pPr>
              <a:lnSpc>
                <a:spcPct val="100000"/>
              </a:lnSpc>
              <a:buFont typeface="Franklin Gothic Book"/>
              <a:buChar char="■"/>
            </a:pPr>
            <a:r>
              <a:rPr lang="es-ES" sz="2000" strike="noStrike">
                <a:solidFill>
                  <a:srgbClr val="191B0E"/>
                </a:solidFill>
                <a:latin typeface="Franklin Gothic Book"/>
              </a:rPr>
              <a:t>Peregrinación a Santiago 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pic>
        <p:nvPicPr>
          <p:cNvPr id="936" name="Imagen 3"/>
          <p:cNvPicPr/>
          <p:nvPr/>
        </p:nvPicPr>
        <p:blipFill>
          <a:blip r:embed="rId2"/>
          <a:srcRect l="3535" t="14971" r="5828" b="47266"/>
          <a:stretch/>
        </p:blipFill>
        <p:spPr>
          <a:xfrm>
            <a:off x="876240" y="3009960"/>
            <a:ext cx="11048400" cy="3682440"/>
          </a:xfrm>
          <a:prstGeom prst="rect">
            <a:avLst/>
          </a:prstGeom>
          <a:ln>
            <a:noFill/>
          </a:ln>
        </p:spPr>
      </p:pic>
      <p:sp>
        <p:nvSpPr>
          <p:cNvPr id="937" name="CustomShape 3"/>
          <p:cNvSpPr/>
          <p:nvPr/>
        </p:nvSpPr>
        <p:spPr>
          <a:xfrm>
            <a:off x="3032280" y="6490440"/>
            <a:ext cx="6279480" cy="40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s-ES" sz="1200" strike="noStrike">
                <a:solidFill>
                  <a:srgbClr val="191B0E"/>
                </a:solidFill>
                <a:latin typeface="Franklin Gothic Book"/>
              </a:rPr>
              <a:t>©Fundación Secretariado Gitano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CustomShape 1"/>
          <p:cNvSpPr/>
          <p:nvPr/>
        </p:nvSpPr>
        <p:spPr>
          <a:xfrm>
            <a:off x="1371600" y="685800"/>
            <a:ext cx="9600480" cy="769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4400" i="1" strike="noStrike">
                <a:solidFill>
                  <a:srgbClr val="191B0E"/>
                </a:solidFill>
                <a:latin typeface="Franklin Gothic Book"/>
              </a:rPr>
              <a:t>Persecución</a:t>
            </a:r>
            <a:endParaRPr/>
          </a:p>
        </p:txBody>
      </p:sp>
      <p:pic>
        <p:nvPicPr>
          <p:cNvPr id="939" name="Marcador de contenido 1"/>
          <p:cNvPicPr/>
          <p:nvPr/>
        </p:nvPicPr>
        <p:blipFill>
          <a:blip r:embed="rId2"/>
          <a:stretch/>
        </p:blipFill>
        <p:spPr>
          <a:xfrm>
            <a:off x="1717560" y="1366920"/>
            <a:ext cx="2853720" cy="5234760"/>
          </a:xfrm>
          <a:prstGeom prst="rect">
            <a:avLst/>
          </a:prstGeom>
          <a:ln>
            <a:noFill/>
          </a:ln>
        </p:spPr>
      </p:pic>
      <p:sp>
        <p:nvSpPr>
          <p:cNvPr id="940" name="CustomShape 2"/>
          <p:cNvSpPr/>
          <p:nvPr/>
        </p:nvSpPr>
        <p:spPr>
          <a:xfrm>
            <a:off x="6524640" y="2286000"/>
            <a:ext cx="4447440" cy="3580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buFont typeface="Franklin Gothic Book"/>
              <a:buChar char="■"/>
            </a:pPr>
            <a:r>
              <a:rPr lang="es-ES" sz="2000" strike="noStrike">
                <a:solidFill>
                  <a:srgbClr val="191B0E"/>
                </a:solidFill>
                <a:latin typeface="Franklin Gothic Book"/>
              </a:rPr>
              <a:t>Pragmática Reyes Católicos </a:t>
            </a:r>
            <a:endParaRPr/>
          </a:p>
          <a:p>
            <a:pPr>
              <a:lnSpc>
                <a:spcPct val="100000"/>
              </a:lnSpc>
              <a:buFont typeface="Franklin Gothic Book"/>
              <a:buChar char="■"/>
            </a:pPr>
            <a:r>
              <a:rPr lang="es-ES" sz="2000" strike="noStrike">
                <a:solidFill>
                  <a:srgbClr val="191B0E"/>
                </a:solidFill>
                <a:latin typeface="Franklin Gothic Book"/>
              </a:rPr>
              <a:t>Más de 250 disposiciones legales antigitanas</a:t>
            </a:r>
            <a:endParaRPr/>
          </a:p>
          <a:p>
            <a:pPr>
              <a:lnSpc>
                <a:spcPct val="100000"/>
              </a:lnSpc>
              <a:buFont typeface="Franklin Gothic Book"/>
              <a:buChar char="■"/>
            </a:pPr>
            <a:r>
              <a:rPr lang="es-ES" sz="2000" strike="noStrike">
                <a:solidFill>
                  <a:srgbClr val="191B0E"/>
                </a:solidFill>
                <a:latin typeface="Franklin Gothic Book"/>
              </a:rPr>
              <a:t>Penas, castigos , galeras</a:t>
            </a:r>
            <a:endParaRPr/>
          </a:p>
          <a:p>
            <a:pPr>
              <a:lnSpc>
                <a:spcPct val="100000"/>
              </a:lnSpc>
              <a:buFont typeface="Franklin Gothic Book"/>
              <a:buChar char="■"/>
            </a:pPr>
            <a:r>
              <a:rPr lang="es-ES" sz="2000" strike="noStrike">
                <a:solidFill>
                  <a:srgbClr val="191B0E"/>
                </a:solidFill>
                <a:latin typeface="Franklin Gothic Book"/>
              </a:rPr>
              <a:t>Mano de obra esclava </a:t>
            </a:r>
            <a:endParaRPr/>
          </a:p>
          <a:p>
            <a:pPr>
              <a:lnSpc>
                <a:spcPct val="100000"/>
              </a:lnSpc>
              <a:buFont typeface="Franklin Gothic Book"/>
              <a:buChar char="■"/>
            </a:pPr>
            <a:r>
              <a:rPr lang="es-ES" sz="2000" strike="noStrike">
                <a:solidFill>
                  <a:srgbClr val="191B0E"/>
                </a:solidFill>
                <a:latin typeface="Franklin Gothic Book"/>
              </a:rPr>
              <a:t>Pérdida de Identidad  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941" name="CustomShape 3"/>
          <p:cNvSpPr/>
          <p:nvPr/>
        </p:nvSpPr>
        <p:spPr>
          <a:xfrm>
            <a:off x="5192640" y="6400080"/>
            <a:ext cx="6279480" cy="40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s-ES" sz="1200" strike="noStrike">
                <a:solidFill>
                  <a:srgbClr val="191B0E"/>
                </a:solidFill>
                <a:latin typeface="Franklin Gothic Book"/>
              </a:rPr>
              <a:t>©Fundación Secretariado Gitano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CustomShape 1"/>
          <p:cNvSpPr/>
          <p:nvPr/>
        </p:nvSpPr>
        <p:spPr>
          <a:xfrm>
            <a:off x="1371600" y="685800"/>
            <a:ext cx="9600480" cy="666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4400" i="1" strike="noStrike">
                <a:solidFill>
                  <a:srgbClr val="191B0E"/>
                </a:solidFill>
                <a:latin typeface="Franklin Gothic Book"/>
              </a:rPr>
              <a:t>Gran Redada 1749</a:t>
            </a:r>
            <a:endParaRPr/>
          </a:p>
        </p:txBody>
      </p:sp>
      <p:sp>
        <p:nvSpPr>
          <p:cNvPr id="943" name="CustomShape 2"/>
          <p:cNvSpPr/>
          <p:nvPr/>
        </p:nvSpPr>
        <p:spPr>
          <a:xfrm>
            <a:off x="1371600" y="1506600"/>
            <a:ext cx="9600480" cy="4360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944" name="Imagen 3"/>
          <p:cNvPicPr/>
          <p:nvPr/>
        </p:nvPicPr>
        <p:blipFill>
          <a:blip r:embed="rId2"/>
          <a:srcRect l="10312" t="35418" r="-203" b="8461"/>
          <a:stretch/>
        </p:blipFill>
        <p:spPr>
          <a:xfrm>
            <a:off x="952560" y="1257480"/>
            <a:ext cx="10959480" cy="5473080"/>
          </a:xfrm>
          <a:prstGeom prst="rect">
            <a:avLst/>
          </a:prstGeom>
          <a:ln>
            <a:noFill/>
          </a:ln>
        </p:spPr>
      </p:pic>
      <p:sp>
        <p:nvSpPr>
          <p:cNvPr id="945" name="CustomShape 3"/>
          <p:cNvSpPr/>
          <p:nvPr/>
        </p:nvSpPr>
        <p:spPr>
          <a:xfrm>
            <a:off x="2894040" y="6453360"/>
            <a:ext cx="6279480" cy="40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s-ES" sz="1200" strike="noStrike">
                <a:solidFill>
                  <a:srgbClr val="191B0E"/>
                </a:solidFill>
                <a:latin typeface="Franklin Gothic Book"/>
              </a:rPr>
              <a:t>©Fundación Secretariado Gitano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CustomShape 1"/>
          <p:cNvSpPr/>
          <p:nvPr/>
        </p:nvSpPr>
        <p:spPr>
          <a:xfrm>
            <a:off x="1371600" y="685800"/>
            <a:ext cx="9600480" cy="75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4400" i="1" strike="noStrike">
                <a:solidFill>
                  <a:srgbClr val="191B0E"/>
                </a:solidFill>
                <a:latin typeface="Franklin Gothic Book"/>
              </a:rPr>
              <a:t>Holocausto </a:t>
            </a:r>
            <a:endParaRPr/>
          </a:p>
        </p:txBody>
      </p:sp>
      <p:pic>
        <p:nvPicPr>
          <p:cNvPr id="947" name="Marcador de contenido 1"/>
          <p:cNvPicPr/>
          <p:nvPr/>
        </p:nvPicPr>
        <p:blipFill>
          <a:blip r:embed="rId2"/>
          <a:stretch/>
        </p:blipFill>
        <p:spPr>
          <a:xfrm>
            <a:off x="1371600" y="1442880"/>
            <a:ext cx="4114080" cy="4320360"/>
          </a:xfrm>
          <a:prstGeom prst="rect">
            <a:avLst/>
          </a:prstGeom>
          <a:ln>
            <a:noFill/>
          </a:ln>
        </p:spPr>
      </p:pic>
      <p:pic>
        <p:nvPicPr>
          <p:cNvPr id="948" name="Imagen 2"/>
          <p:cNvPicPr/>
          <p:nvPr/>
        </p:nvPicPr>
        <p:blipFill>
          <a:blip r:embed="rId3"/>
          <a:stretch/>
        </p:blipFill>
        <p:spPr>
          <a:xfrm>
            <a:off x="6132600" y="1981080"/>
            <a:ext cx="5436360" cy="3174120"/>
          </a:xfrm>
          <a:prstGeom prst="rect">
            <a:avLst/>
          </a:prstGeom>
          <a:ln>
            <a:noFill/>
          </a:ln>
        </p:spPr>
      </p:pic>
      <p:sp>
        <p:nvSpPr>
          <p:cNvPr id="949" name="CustomShape 2"/>
          <p:cNvSpPr/>
          <p:nvPr/>
        </p:nvSpPr>
        <p:spPr>
          <a:xfrm>
            <a:off x="2894040" y="6453360"/>
            <a:ext cx="6279480" cy="40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s-ES" sz="1200" strike="noStrike">
                <a:solidFill>
                  <a:srgbClr val="191B0E"/>
                </a:solidFill>
                <a:latin typeface="Franklin Gothic Book"/>
              </a:rPr>
              <a:t>©Fundación Secretariado Gitano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CustomShape 1"/>
          <p:cNvSpPr/>
          <p:nvPr/>
        </p:nvSpPr>
        <p:spPr>
          <a:xfrm>
            <a:off x="1371600" y="685800"/>
            <a:ext cx="9600480" cy="1485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89000"/>
              </a:lnSpc>
            </a:pPr>
            <a:r>
              <a:rPr lang="es-ES" sz="4400" i="1" strike="noStrike">
                <a:solidFill>
                  <a:srgbClr val="191B0E"/>
                </a:solidFill>
                <a:latin typeface="Franklin Gothic Book"/>
              </a:rPr>
              <a:t>Samuradipen o Porrajmos</a:t>
            </a:r>
            <a:endParaRPr/>
          </a:p>
        </p:txBody>
      </p:sp>
      <p:sp>
        <p:nvSpPr>
          <p:cNvPr id="951" name="CustomShape 2"/>
          <p:cNvSpPr/>
          <p:nvPr/>
        </p:nvSpPr>
        <p:spPr>
          <a:xfrm>
            <a:off x="1371600" y="2286000"/>
            <a:ext cx="9600480" cy="3580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buFont typeface="Franklin Gothic Book"/>
              <a:buChar char="■"/>
            </a:pPr>
            <a:r>
              <a:rPr lang="es-ES" sz="2000" b="1" strike="noStrike">
                <a:solidFill>
                  <a:srgbClr val="191B0E"/>
                </a:solidFill>
                <a:latin typeface="Franklin Gothic Book"/>
              </a:rPr>
              <a:t>AUSCHWITZ</a:t>
            </a:r>
            <a:endParaRPr/>
          </a:p>
          <a:p>
            <a:pPr>
              <a:lnSpc>
                <a:spcPct val="100000"/>
              </a:lnSpc>
              <a:buFont typeface="Franklin Gothic Book"/>
              <a:buChar char="■"/>
            </a:pPr>
            <a:r>
              <a:rPr lang="es-ES" sz="2000" strike="noStrike">
                <a:solidFill>
                  <a:srgbClr val="191B0E"/>
                </a:solidFill>
                <a:latin typeface="Franklin Gothic Book"/>
              </a:rPr>
              <a:t>2 de agosto 1944 "La noche de los gitanos"</a:t>
            </a:r>
            <a:endParaRPr/>
          </a:p>
          <a:p>
            <a:pPr>
              <a:lnSpc>
                <a:spcPct val="100000"/>
              </a:lnSpc>
              <a:buFont typeface="Franklin Gothic Book"/>
              <a:buChar char="■"/>
            </a:pPr>
            <a:r>
              <a:rPr lang="es-ES" sz="2000" strike="noStrike">
                <a:solidFill>
                  <a:srgbClr val="191B0E"/>
                </a:solidFill>
                <a:latin typeface="Franklin Gothic Book"/>
              </a:rPr>
              <a:t>2.897 gitanos/as</a:t>
            </a:r>
            <a:endParaRPr/>
          </a:p>
        </p:txBody>
      </p:sp>
      <p:pic>
        <p:nvPicPr>
          <p:cNvPr id="952" name="Imagen 4"/>
          <p:cNvPicPr/>
          <p:nvPr/>
        </p:nvPicPr>
        <p:blipFill>
          <a:blip r:embed="rId2"/>
          <a:stretch/>
        </p:blipFill>
        <p:spPr>
          <a:xfrm>
            <a:off x="8957160" y="2437560"/>
            <a:ext cx="2011680" cy="2154960"/>
          </a:xfrm>
          <a:prstGeom prst="rect">
            <a:avLst/>
          </a:prstGeom>
          <a:ln>
            <a:noFill/>
          </a:ln>
        </p:spPr>
      </p:pic>
      <p:sp>
        <p:nvSpPr>
          <p:cNvPr id="953" name="CustomShape 3"/>
          <p:cNvSpPr/>
          <p:nvPr/>
        </p:nvSpPr>
        <p:spPr>
          <a:xfrm>
            <a:off x="2894040" y="6453360"/>
            <a:ext cx="6279480" cy="40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s-ES" sz="1200" strike="noStrike">
                <a:solidFill>
                  <a:srgbClr val="191B0E"/>
                </a:solidFill>
                <a:latin typeface="Franklin Gothic Book"/>
              </a:rPr>
              <a:t>©Fundación Secretariado Gitano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CustomShape 1"/>
          <p:cNvSpPr/>
          <p:nvPr/>
        </p:nvSpPr>
        <p:spPr>
          <a:xfrm>
            <a:off x="1371600" y="685800"/>
            <a:ext cx="9600480" cy="1485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89000"/>
              </a:lnSpc>
            </a:pPr>
            <a:r>
              <a:rPr lang="es-ES" sz="4400" i="1" strike="noStrike">
                <a:solidFill>
                  <a:srgbClr val="191B0E"/>
                </a:solidFill>
                <a:latin typeface="Franklin Gothic Book"/>
              </a:rPr>
              <a:t>Johann Wilhelm Trollmann</a:t>
            </a:r>
            <a:endParaRPr/>
          </a:p>
        </p:txBody>
      </p:sp>
      <p:pic>
        <p:nvPicPr>
          <p:cNvPr id="955" name="Imagen 3"/>
          <p:cNvPicPr/>
          <p:nvPr/>
        </p:nvPicPr>
        <p:blipFill>
          <a:blip r:embed="rId2"/>
          <a:stretch/>
        </p:blipFill>
        <p:spPr>
          <a:xfrm>
            <a:off x="7369920" y="2316600"/>
            <a:ext cx="3030120" cy="4208400"/>
          </a:xfrm>
          <a:prstGeom prst="rect">
            <a:avLst/>
          </a:prstGeom>
          <a:ln>
            <a:noFill/>
          </a:ln>
        </p:spPr>
      </p:pic>
      <p:sp>
        <p:nvSpPr>
          <p:cNvPr id="956" name="CustomShape 2"/>
          <p:cNvSpPr/>
          <p:nvPr/>
        </p:nvSpPr>
        <p:spPr>
          <a:xfrm>
            <a:off x="2894040" y="6453360"/>
            <a:ext cx="6279480" cy="40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s-ES" sz="1200" strike="noStrike">
                <a:solidFill>
                  <a:srgbClr val="191B0E"/>
                </a:solidFill>
                <a:latin typeface="Franklin Gothic Book"/>
              </a:rPr>
              <a:t>©Fundación Secretariado Gitano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CustomShape 1"/>
          <p:cNvSpPr/>
          <p:nvPr/>
        </p:nvSpPr>
        <p:spPr>
          <a:xfrm>
            <a:off x="558720" y="431640"/>
            <a:ext cx="11504880" cy="639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s-ES" strike="noStrike">
                <a:solidFill>
                  <a:srgbClr val="000000"/>
                </a:solidFill>
                <a:latin typeface="Roboto"/>
                <a:ea typeface="DejaVu Sans"/>
              </a:rPr>
              <a:t>La actividad de la FSG se articula en torno a 4 ejes de acción:​</a:t>
            </a:r>
            <a:endParaRPr/>
          </a:p>
          <a:p>
            <a:pPr>
              <a:lnSpc>
                <a:spcPct val="100000"/>
              </a:lnSpc>
            </a:pPr>
            <a:r>
              <a:rPr lang="es-ES" strike="noStrike">
                <a:solidFill>
                  <a:srgbClr val="F19D19"/>
                </a:solidFill>
                <a:latin typeface="Roboto"/>
                <a:ea typeface="DejaVu Sans"/>
              </a:rPr>
              <a:t>​</a:t>
            </a:r>
            <a:endParaRPr/>
          </a:p>
        </p:txBody>
      </p:sp>
      <p:sp>
        <p:nvSpPr>
          <p:cNvPr id="652" name="CustomShape 2"/>
          <p:cNvSpPr/>
          <p:nvPr/>
        </p:nvSpPr>
        <p:spPr>
          <a:xfrm>
            <a:off x="6414840" y="686160"/>
            <a:ext cx="1521720" cy="1521720"/>
          </a:xfrm>
          <a:prstGeom prst="ellipse">
            <a:avLst/>
          </a:prstGeom>
          <a:solidFill>
            <a:srgbClr val="B74919">
              <a:alpha val="50000"/>
            </a:srgbClr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3880" tIns="15120" rIns="83880" bIns="15120" anchor="ctr"/>
          <a:lstStyle/>
          <a:p>
            <a:pPr algn="ctr">
              <a:lnSpc>
                <a:spcPct val="90000"/>
              </a:lnSpc>
            </a:pPr>
            <a:r>
              <a:rPr lang="es-ES" sz="1200" strike="noStrike">
                <a:solidFill>
                  <a:srgbClr val="000000"/>
                </a:solidFill>
                <a:latin typeface="Calibri"/>
                <a:ea typeface="DejaVu Sans"/>
              </a:rPr>
              <a:t>Reducir las desigualdades</a:t>
            </a:r>
            <a:endParaRPr/>
          </a:p>
        </p:txBody>
      </p:sp>
      <p:sp>
        <p:nvSpPr>
          <p:cNvPr id="653" name="CustomShape 3"/>
          <p:cNvSpPr/>
          <p:nvPr/>
        </p:nvSpPr>
        <p:spPr>
          <a:xfrm>
            <a:off x="7633440" y="686160"/>
            <a:ext cx="1521720" cy="1521720"/>
          </a:xfrm>
          <a:prstGeom prst="ellipse">
            <a:avLst/>
          </a:prstGeom>
          <a:solidFill>
            <a:srgbClr val="CD6117">
              <a:alpha val="50000"/>
            </a:srgbClr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3880" tIns="15120" rIns="83880" bIns="15120" anchor="ctr"/>
          <a:lstStyle/>
          <a:p>
            <a:pPr algn="ctr">
              <a:lnSpc>
                <a:spcPct val="90000"/>
              </a:lnSpc>
            </a:pPr>
            <a:r>
              <a:rPr lang="es-ES" sz="1200" strike="noStrike">
                <a:solidFill>
                  <a:srgbClr val="000000"/>
                </a:solidFill>
                <a:latin typeface="Calibri"/>
                <a:ea typeface="DejaVu Sans"/>
              </a:rPr>
              <a:t>Acceso al empleo en mejores condiciones</a:t>
            </a:r>
            <a:endParaRPr/>
          </a:p>
        </p:txBody>
      </p:sp>
      <p:sp>
        <p:nvSpPr>
          <p:cNvPr id="654" name="CustomShape 4"/>
          <p:cNvSpPr/>
          <p:nvPr/>
        </p:nvSpPr>
        <p:spPr>
          <a:xfrm>
            <a:off x="8852040" y="686160"/>
            <a:ext cx="1521720" cy="1521720"/>
          </a:xfrm>
          <a:prstGeom prst="ellipse">
            <a:avLst/>
          </a:prstGeom>
          <a:solidFill>
            <a:srgbClr val="E37D13">
              <a:alpha val="50000"/>
            </a:srgbClr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3880" tIns="15120" rIns="83880" bIns="15120" anchor="ctr"/>
          <a:lstStyle/>
          <a:p>
            <a:pPr algn="ctr">
              <a:lnSpc>
                <a:spcPct val="90000"/>
              </a:lnSpc>
            </a:pPr>
            <a:r>
              <a:rPr lang="es-ES" sz="1200" strike="noStrike">
                <a:solidFill>
                  <a:srgbClr val="000000"/>
                </a:solidFill>
                <a:latin typeface="Calibri"/>
                <a:ea typeface="DejaVu Sans"/>
              </a:rPr>
              <a:t>Promoción del éxito escolar</a:t>
            </a:r>
            <a:endParaRPr/>
          </a:p>
        </p:txBody>
      </p:sp>
      <p:sp>
        <p:nvSpPr>
          <p:cNvPr id="655" name="CustomShape 5"/>
          <p:cNvSpPr/>
          <p:nvPr/>
        </p:nvSpPr>
        <p:spPr>
          <a:xfrm>
            <a:off x="10070640" y="686160"/>
            <a:ext cx="1521720" cy="1521720"/>
          </a:xfrm>
          <a:prstGeom prst="ellipse">
            <a:avLst/>
          </a:prstGeom>
          <a:solidFill>
            <a:srgbClr val="F19D19">
              <a:alpha val="50000"/>
            </a:srgbClr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3880" tIns="15120" rIns="83880" bIns="15120" anchor="ctr"/>
          <a:lstStyle/>
          <a:p>
            <a:pPr algn="ctr">
              <a:lnSpc>
                <a:spcPct val="90000"/>
              </a:lnSpc>
            </a:pPr>
            <a:r>
              <a:rPr lang="es-ES" sz="1200" strike="noStrike">
                <a:solidFill>
                  <a:srgbClr val="000000"/>
                </a:solidFill>
                <a:latin typeface="Calibri"/>
                <a:ea typeface="DejaVu Sans"/>
              </a:rPr>
              <a:t>Lucha contra la pobreza y la exclusión social</a:t>
            </a:r>
            <a:endParaRPr/>
          </a:p>
        </p:txBody>
      </p:sp>
      <p:sp>
        <p:nvSpPr>
          <p:cNvPr id="656" name="CustomShape 6"/>
          <p:cNvSpPr/>
          <p:nvPr/>
        </p:nvSpPr>
        <p:spPr>
          <a:xfrm>
            <a:off x="6415200" y="2171880"/>
            <a:ext cx="1547640" cy="1547640"/>
          </a:xfrm>
          <a:prstGeom prst="ellipse">
            <a:avLst/>
          </a:prstGeom>
          <a:solidFill>
            <a:srgbClr val="B74919">
              <a:alpha val="50000"/>
            </a:srgbClr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5320" tIns="12600" rIns="85320" bIns="12600" anchor="ctr"/>
          <a:lstStyle/>
          <a:p>
            <a:pPr algn="ctr">
              <a:lnSpc>
                <a:spcPct val="90000"/>
              </a:lnSpc>
            </a:pPr>
            <a:r>
              <a:rPr lang="es-ES" sz="1000" strike="noStrike">
                <a:solidFill>
                  <a:srgbClr val="000000"/>
                </a:solidFill>
                <a:latin typeface="Calibri"/>
                <a:ea typeface="DejaVu Sans"/>
              </a:rPr>
              <a:t>Derechos suficientemente garantizados</a:t>
            </a:r>
            <a:endParaRPr/>
          </a:p>
        </p:txBody>
      </p:sp>
      <p:sp>
        <p:nvSpPr>
          <p:cNvPr id="657" name="CustomShape 7"/>
          <p:cNvSpPr/>
          <p:nvPr/>
        </p:nvSpPr>
        <p:spPr>
          <a:xfrm>
            <a:off x="7654320" y="2171880"/>
            <a:ext cx="1547640" cy="1547640"/>
          </a:xfrm>
          <a:prstGeom prst="ellipse">
            <a:avLst/>
          </a:prstGeom>
          <a:solidFill>
            <a:srgbClr val="CD6117">
              <a:alpha val="50000"/>
            </a:srgbClr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5320" tIns="12600" rIns="85320" bIns="12600" anchor="ctr"/>
          <a:lstStyle/>
          <a:p>
            <a:pPr algn="ctr">
              <a:lnSpc>
                <a:spcPct val="90000"/>
              </a:lnSpc>
            </a:pPr>
            <a:r>
              <a:rPr lang="es-ES" sz="1000" strike="noStrike">
                <a:solidFill>
                  <a:srgbClr val="000000"/>
                </a:solidFill>
                <a:latin typeface="Calibri"/>
                <a:ea typeface="DejaVu Sans"/>
              </a:rPr>
              <a:t>Incidencia en la agenda pública y en la sociedad</a:t>
            </a:r>
            <a:endParaRPr/>
          </a:p>
        </p:txBody>
      </p:sp>
      <p:sp>
        <p:nvSpPr>
          <p:cNvPr id="658" name="CustomShape 8"/>
          <p:cNvSpPr/>
          <p:nvPr/>
        </p:nvSpPr>
        <p:spPr>
          <a:xfrm>
            <a:off x="8893800" y="2171880"/>
            <a:ext cx="1547640" cy="1547640"/>
          </a:xfrm>
          <a:prstGeom prst="ellipse">
            <a:avLst/>
          </a:prstGeom>
          <a:solidFill>
            <a:srgbClr val="E37D13">
              <a:alpha val="50000"/>
            </a:srgbClr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5320" tIns="12600" rIns="85320" bIns="12600" anchor="ctr"/>
          <a:lstStyle/>
          <a:p>
            <a:pPr algn="ctr">
              <a:lnSpc>
                <a:spcPct val="90000"/>
              </a:lnSpc>
            </a:pPr>
            <a:r>
              <a:rPr lang="es-ES" sz="1000" strike="noStrike">
                <a:solidFill>
                  <a:srgbClr val="000000"/>
                </a:solidFill>
                <a:latin typeface="Calibri"/>
                <a:ea typeface="DejaVu Sans"/>
              </a:rPr>
              <a:t>Igualdad y lucha contra la discriminación</a:t>
            </a:r>
            <a:endParaRPr/>
          </a:p>
        </p:txBody>
      </p:sp>
      <p:sp>
        <p:nvSpPr>
          <p:cNvPr id="659" name="CustomShape 9"/>
          <p:cNvSpPr/>
          <p:nvPr/>
        </p:nvSpPr>
        <p:spPr>
          <a:xfrm>
            <a:off x="10133280" y="2171880"/>
            <a:ext cx="1547640" cy="1547640"/>
          </a:xfrm>
          <a:prstGeom prst="ellipse">
            <a:avLst/>
          </a:prstGeom>
          <a:solidFill>
            <a:srgbClr val="F19D19">
              <a:alpha val="50000"/>
            </a:srgbClr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5320" tIns="12600" rIns="85320" bIns="12600" anchor="ctr"/>
          <a:lstStyle/>
          <a:p>
            <a:pPr algn="ctr">
              <a:lnSpc>
                <a:spcPct val="90000"/>
              </a:lnSpc>
            </a:pPr>
            <a:r>
              <a:rPr lang="es-ES" sz="1000" strike="noStrike">
                <a:solidFill>
                  <a:srgbClr val="000000"/>
                </a:solidFill>
                <a:latin typeface="Calibri"/>
                <a:ea typeface="DejaVu Sans"/>
              </a:rPr>
              <a:t>Empoderamiento de las personas gitanas</a:t>
            </a:r>
            <a:endParaRPr/>
          </a:p>
        </p:txBody>
      </p:sp>
      <p:sp>
        <p:nvSpPr>
          <p:cNvPr id="660" name="CustomShape 10"/>
          <p:cNvSpPr/>
          <p:nvPr/>
        </p:nvSpPr>
        <p:spPr>
          <a:xfrm>
            <a:off x="6415200" y="3752280"/>
            <a:ext cx="1536480" cy="1536480"/>
          </a:xfrm>
          <a:prstGeom prst="ellipse">
            <a:avLst/>
          </a:prstGeom>
          <a:solidFill>
            <a:srgbClr val="B74919">
              <a:alpha val="50000"/>
            </a:srgbClr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4600" tIns="12600" rIns="84600" bIns="12600" anchor="ctr"/>
          <a:lstStyle/>
          <a:p>
            <a:pPr algn="ctr">
              <a:lnSpc>
                <a:spcPct val="90000"/>
              </a:lnSpc>
            </a:pPr>
            <a:r>
              <a:rPr lang="es-ES" sz="1000" strike="noStrike">
                <a:solidFill>
                  <a:srgbClr val="000000"/>
                </a:solidFill>
                <a:latin typeface="Calibri"/>
                <a:ea typeface="DejaVu Sans"/>
              </a:rPr>
              <a:t>Una entidad más abierta e intercultural</a:t>
            </a:r>
            <a:endParaRPr/>
          </a:p>
        </p:txBody>
      </p:sp>
      <p:sp>
        <p:nvSpPr>
          <p:cNvPr id="661" name="CustomShape 11"/>
          <p:cNvSpPr/>
          <p:nvPr/>
        </p:nvSpPr>
        <p:spPr>
          <a:xfrm>
            <a:off x="7645320" y="3752280"/>
            <a:ext cx="1536480" cy="1536480"/>
          </a:xfrm>
          <a:prstGeom prst="ellipse">
            <a:avLst/>
          </a:prstGeom>
          <a:solidFill>
            <a:srgbClr val="CD6117">
              <a:alpha val="50000"/>
            </a:srgbClr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4600" tIns="12600" rIns="84600" bIns="12600" anchor="ctr"/>
          <a:lstStyle/>
          <a:p>
            <a:pPr algn="ctr">
              <a:lnSpc>
                <a:spcPct val="90000"/>
              </a:lnSpc>
            </a:pPr>
            <a:r>
              <a:rPr lang="es-ES" sz="1000" strike="noStrike">
                <a:solidFill>
                  <a:srgbClr val="000000"/>
                </a:solidFill>
                <a:latin typeface="Calibri"/>
                <a:ea typeface="DejaVu Sans"/>
              </a:rPr>
              <a:t>Propuesta de un modelo de interculturalidad a la sociedad</a:t>
            </a:r>
            <a:endParaRPr/>
          </a:p>
        </p:txBody>
      </p:sp>
      <p:sp>
        <p:nvSpPr>
          <p:cNvPr id="662" name="CustomShape 12"/>
          <p:cNvSpPr/>
          <p:nvPr/>
        </p:nvSpPr>
        <p:spPr>
          <a:xfrm>
            <a:off x="8875800" y="3752280"/>
            <a:ext cx="1536480" cy="1536480"/>
          </a:xfrm>
          <a:prstGeom prst="ellipse">
            <a:avLst/>
          </a:prstGeom>
          <a:solidFill>
            <a:srgbClr val="E37D13">
              <a:alpha val="50000"/>
            </a:srgbClr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4600" tIns="12600" rIns="84600" bIns="12600" anchor="ctr"/>
          <a:lstStyle/>
          <a:p>
            <a:pPr algn="ctr">
              <a:lnSpc>
                <a:spcPct val="90000"/>
              </a:lnSpc>
            </a:pPr>
            <a:r>
              <a:rPr lang="es-ES" sz="1000" strike="noStrike">
                <a:solidFill>
                  <a:srgbClr val="000000"/>
                </a:solidFill>
                <a:latin typeface="Calibri"/>
                <a:ea typeface="DejaVu Sans"/>
              </a:rPr>
              <a:t>Personas comprometidas con la comunidad gitana y con nuestra misión</a:t>
            </a:r>
            <a:endParaRPr/>
          </a:p>
        </p:txBody>
      </p:sp>
      <p:sp>
        <p:nvSpPr>
          <p:cNvPr id="663" name="CustomShape 13"/>
          <p:cNvSpPr/>
          <p:nvPr/>
        </p:nvSpPr>
        <p:spPr>
          <a:xfrm>
            <a:off x="10106280" y="3752280"/>
            <a:ext cx="1536480" cy="1536480"/>
          </a:xfrm>
          <a:prstGeom prst="ellipse">
            <a:avLst/>
          </a:prstGeom>
          <a:solidFill>
            <a:srgbClr val="F19D19">
              <a:alpha val="50000"/>
            </a:srgbClr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4600" tIns="12600" rIns="84600" bIns="12600" anchor="ctr"/>
          <a:lstStyle/>
          <a:p>
            <a:pPr algn="ctr">
              <a:lnSpc>
                <a:spcPct val="90000"/>
              </a:lnSpc>
            </a:pPr>
            <a:r>
              <a:rPr lang="es-ES" sz="1000" strike="noStrike">
                <a:solidFill>
                  <a:srgbClr val="000000"/>
                </a:solidFill>
                <a:latin typeface="Calibri"/>
                <a:ea typeface="DejaVu Sans"/>
              </a:rPr>
              <a:t>Mayor protagonismo y participación de gitanas y gitanos</a:t>
            </a:r>
            <a:endParaRPr/>
          </a:p>
        </p:txBody>
      </p:sp>
      <p:sp>
        <p:nvSpPr>
          <p:cNvPr id="664" name="CustomShape 14"/>
          <p:cNvSpPr/>
          <p:nvPr/>
        </p:nvSpPr>
        <p:spPr>
          <a:xfrm>
            <a:off x="6427800" y="5316840"/>
            <a:ext cx="1544040" cy="1544040"/>
          </a:xfrm>
          <a:prstGeom prst="ellipse">
            <a:avLst/>
          </a:prstGeom>
          <a:solidFill>
            <a:srgbClr val="B74919">
              <a:alpha val="50000"/>
            </a:srgbClr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4960" tIns="15120" rIns="84960" bIns="15120" anchor="ctr"/>
          <a:lstStyle/>
          <a:p>
            <a:pPr algn="ctr">
              <a:lnSpc>
                <a:spcPct val="90000"/>
              </a:lnSpc>
            </a:pPr>
            <a:r>
              <a:rPr lang="es-ES" sz="1200" strike="noStrike">
                <a:solidFill>
                  <a:srgbClr val="000000"/>
                </a:solidFill>
                <a:latin typeface="Calibri"/>
                <a:ea typeface="DejaVu Sans"/>
              </a:rPr>
              <a:t>Modelo de financiación más sostenible</a:t>
            </a:r>
            <a:endParaRPr/>
          </a:p>
        </p:txBody>
      </p:sp>
      <p:sp>
        <p:nvSpPr>
          <p:cNvPr id="665" name="CustomShape 15"/>
          <p:cNvSpPr/>
          <p:nvPr/>
        </p:nvSpPr>
        <p:spPr>
          <a:xfrm>
            <a:off x="7664040" y="5316840"/>
            <a:ext cx="1544040" cy="1544040"/>
          </a:xfrm>
          <a:prstGeom prst="ellipse">
            <a:avLst/>
          </a:prstGeom>
          <a:solidFill>
            <a:srgbClr val="CD6117">
              <a:alpha val="50000"/>
            </a:srgbClr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4960" tIns="15120" rIns="84960" bIns="15120" anchor="ctr"/>
          <a:lstStyle/>
          <a:p>
            <a:pPr algn="ctr">
              <a:lnSpc>
                <a:spcPct val="90000"/>
              </a:lnSpc>
            </a:pPr>
            <a:r>
              <a:rPr lang="es-ES" sz="1200" strike="noStrike">
                <a:solidFill>
                  <a:srgbClr val="000000"/>
                </a:solidFill>
                <a:latin typeface="Calibri"/>
                <a:ea typeface="DejaVu Sans"/>
              </a:rPr>
              <a:t>Gestión eficiente</a:t>
            </a:r>
            <a:endParaRPr/>
          </a:p>
        </p:txBody>
      </p:sp>
      <p:sp>
        <p:nvSpPr>
          <p:cNvPr id="666" name="CustomShape 16"/>
          <p:cNvSpPr/>
          <p:nvPr/>
        </p:nvSpPr>
        <p:spPr>
          <a:xfrm>
            <a:off x="8900640" y="5316840"/>
            <a:ext cx="1544040" cy="1544040"/>
          </a:xfrm>
          <a:prstGeom prst="ellipse">
            <a:avLst/>
          </a:prstGeom>
          <a:solidFill>
            <a:srgbClr val="E37D13">
              <a:alpha val="50000"/>
            </a:srgbClr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4960" tIns="15120" rIns="84960" bIns="15120" anchor="ctr"/>
          <a:lstStyle/>
          <a:p>
            <a:pPr algn="ctr">
              <a:lnSpc>
                <a:spcPct val="90000"/>
              </a:lnSpc>
            </a:pPr>
            <a:r>
              <a:rPr lang="es-ES" sz="1200" strike="noStrike">
                <a:solidFill>
                  <a:srgbClr val="000000"/>
                </a:solidFill>
                <a:latin typeface="Calibri"/>
                <a:ea typeface="DejaVu Sans"/>
              </a:rPr>
              <a:t>Más recursos privados y fondos propios</a:t>
            </a:r>
            <a:endParaRPr/>
          </a:p>
        </p:txBody>
      </p:sp>
      <p:sp>
        <p:nvSpPr>
          <p:cNvPr id="667" name="CustomShape 17"/>
          <p:cNvSpPr/>
          <p:nvPr/>
        </p:nvSpPr>
        <p:spPr>
          <a:xfrm>
            <a:off x="10136880" y="5316840"/>
            <a:ext cx="1544040" cy="1544040"/>
          </a:xfrm>
          <a:prstGeom prst="ellipse">
            <a:avLst/>
          </a:prstGeom>
          <a:solidFill>
            <a:srgbClr val="F19D19">
              <a:alpha val="50000"/>
            </a:srgbClr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4960" tIns="15120" rIns="84960" bIns="15120" anchor="ctr"/>
          <a:lstStyle/>
          <a:p>
            <a:pPr algn="ctr">
              <a:lnSpc>
                <a:spcPct val="90000"/>
              </a:lnSpc>
            </a:pPr>
            <a:r>
              <a:rPr lang="es-ES" sz="1200" strike="noStrike">
                <a:solidFill>
                  <a:srgbClr val="000000"/>
                </a:solidFill>
                <a:latin typeface="Calibri"/>
                <a:ea typeface="DejaVu Sans"/>
              </a:rPr>
              <a:t>Calidad y transparencia, señas de nuestra identidad</a:t>
            </a:r>
            <a:endParaRPr/>
          </a:p>
        </p:txBody>
      </p:sp>
      <p:sp>
        <p:nvSpPr>
          <p:cNvPr id="668" name="CustomShape 18"/>
          <p:cNvSpPr/>
          <p:nvPr/>
        </p:nvSpPr>
        <p:spPr>
          <a:xfrm>
            <a:off x="1739880" y="1308240"/>
            <a:ext cx="3059280" cy="39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2000" b="1" strike="noStrike">
                <a:solidFill>
                  <a:srgbClr val="E98960"/>
                </a:solidFill>
                <a:latin typeface="Calibri"/>
                <a:ea typeface="Calibri"/>
              </a:rPr>
              <a:t>1. Promoción social</a:t>
            </a:r>
            <a:r>
              <a:rPr lang="es-ES" sz="2000" strike="noStrike">
                <a:solidFill>
                  <a:srgbClr val="000000"/>
                </a:solidFill>
                <a:latin typeface="Calibri"/>
                <a:ea typeface="Calibri"/>
              </a:rPr>
              <a:t> </a:t>
            </a:r>
            <a:endParaRPr/>
          </a:p>
        </p:txBody>
      </p:sp>
      <p:sp>
        <p:nvSpPr>
          <p:cNvPr id="669" name="CustomShape 19"/>
          <p:cNvSpPr/>
          <p:nvPr/>
        </p:nvSpPr>
        <p:spPr>
          <a:xfrm>
            <a:off x="1701720" y="2819520"/>
            <a:ext cx="2741760" cy="39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2000" b="1" strike="noStrike">
                <a:solidFill>
                  <a:srgbClr val="E98960"/>
                </a:solidFill>
                <a:latin typeface="Calibri"/>
                <a:ea typeface="Calibri"/>
              </a:rPr>
              <a:t>2. Defensa de derechos</a:t>
            </a:r>
            <a:endParaRPr/>
          </a:p>
        </p:txBody>
      </p:sp>
      <p:sp>
        <p:nvSpPr>
          <p:cNvPr id="670" name="CustomShape 20"/>
          <p:cNvSpPr/>
          <p:nvPr/>
        </p:nvSpPr>
        <p:spPr>
          <a:xfrm>
            <a:off x="1701720" y="5892840"/>
            <a:ext cx="2741760" cy="39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2000" b="1" strike="noStrike">
                <a:solidFill>
                  <a:srgbClr val="E98960"/>
                </a:solidFill>
                <a:latin typeface="Calibri"/>
                <a:ea typeface="Calibri"/>
              </a:rPr>
              <a:t>4. Sostenibilidad</a:t>
            </a:r>
            <a:endParaRPr/>
          </a:p>
        </p:txBody>
      </p:sp>
      <p:sp>
        <p:nvSpPr>
          <p:cNvPr id="671" name="CustomShape 21"/>
          <p:cNvSpPr/>
          <p:nvPr/>
        </p:nvSpPr>
        <p:spPr>
          <a:xfrm>
            <a:off x="1739880" y="4381560"/>
            <a:ext cx="2741760" cy="39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2000" b="1" strike="noStrike">
                <a:solidFill>
                  <a:srgbClr val="E98960"/>
                </a:solidFill>
                <a:latin typeface="Calibri"/>
                <a:ea typeface="Calibri"/>
              </a:rPr>
              <a:t>3. Participación</a:t>
            </a:r>
            <a:r>
              <a:rPr lang="es-ES" strike="noStrike">
                <a:solidFill>
                  <a:srgbClr val="000000"/>
                </a:solidFill>
                <a:latin typeface="Calibri"/>
                <a:ea typeface="Calibri"/>
              </a:rPr>
              <a:t> </a:t>
            </a:r>
            <a:endParaRPr/>
          </a:p>
        </p:txBody>
      </p:sp>
      <p:pic>
        <p:nvPicPr>
          <p:cNvPr id="672" name="Imagen 2"/>
          <p:cNvPicPr/>
          <p:nvPr/>
        </p:nvPicPr>
        <p:blipFill>
          <a:blip r:embed="rId2"/>
          <a:stretch/>
        </p:blipFill>
        <p:spPr>
          <a:xfrm>
            <a:off x="10256400" y="67320"/>
            <a:ext cx="1742040" cy="6422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6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6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6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6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6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6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6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6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CustomShape 1"/>
          <p:cNvSpPr/>
          <p:nvPr/>
        </p:nvSpPr>
        <p:spPr>
          <a:xfrm>
            <a:off x="1371600" y="685800"/>
            <a:ext cx="9600480" cy="820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4400" i="1" strike="noStrike">
                <a:solidFill>
                  <a:srgbClr val="191B0E"/>
                </a:solidFill>
                <a:latin typeface="Franklin Gothic Book"/>
              </a:rPr>
              <a:t>Ley de vagos y maleantes (1933)</a:t>
            </a:r>
            <a:endParaRPr/>
          </a:p>
        </p:txBody>
      </p:sp>
      <p:pic>
        <p:nvPicPr>
          <p:cNvPr id="958" name="Marcador de contenido 1"/>
          <p:cNvPicPr/>
          <p:nvPr/>
        </p:nvPicPr>
        <p:blipFill>
          <a:blip r:embed="rId2"/>
          <a:stretch/>
        </p:blipFill>
        <p:spPr>
          <a:xfrm>
            <a:off x="4656240" y="1506600"/>
            <a:ext cx="3261600" cy="4575960"/>
          </a:xfrm>
          <a:prstGeom prst="rect">
            <a:avLst/>
          </a:prstGeom>
          <a:ln>
            <a:noFill/>
          </a:ln>
        </p:spPr>
      </p:pic>
      <p:sp>
        <p:nvSpPr>
          <p:cNvPr id="959" name="CustomShape 2"/>
          <p:cNvSpPr/>
          <p:nvPr/>
        </p:nvSpPr>
        <p:spPr>
          <a:xfrm>
            <a:off x="2894040" y="6453360"/>
            <a:ext cx="6279480" cy="40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s-ES" sz="1200" strike="noStrike">
                <a:solidFill>
                  <a:srgbClr val="191B0E"/>
                </a:solidFill>
                <a:latin typeface="Franklin Gothic Book"/>
              </a:rPr>
              <a:t>©Fundación Secretariado Gitano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CustomShape 1"/>
          <p:cNvSpPr/>
          <p:nvPr/>
        </p:nvSpPr>
        <p:spPr>
          <a:xfrm>
            <a:off x="1371600" y="685800"/>
            <a:ext cx="9600480" cy="1485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89000"/>
              </a:lnSpc>
            </a:pPr>
            <a:r>
              <a:rPr lang="es-ES" sz="4400" strike="noStrike">
                <a:solidFill>
                  <a:srgbClr val="191B0E"/>
                </a:solidFill>
                <a:latin typeface="Franklin Gothic Book"/>
              </a:rPr>
              <a:t>Cambia el trabajo en España</a:t>
            </a:r>
            <a:endParaRPr/>
          </a:p>
        </p:txBody>
      </p:sp>
      <p:pic>
        <p:nvPicPr>
          <p:cNvPr id="961" name="Imagen 3"/>
          <p:cNvPicPr/>
          <p:nvPr/>
        </p:nvPicPr>
        <p:blipFill>
          <a:blip r:embed="rId2"/>
          <a:stretch/>
        </p:blipFill>
        <p:spPr>
          <a:xfrm>
            <a:off x="8866440" y="1432080"/>
            <a:ext cx="2523600" cy="5215320"/>
          </a:xfrm>
          <a:prstGeom prst="rect">
            <a:avLst/>
          </a:prstGeom>
          <a:ln>
            <a:noFill/>
          </a:ln>
        </p:spPr>
      </p:pic>
      <p:sp>
        <p:nvSpPr>
          <p:cNvPr id="962" name="CustomShape 2"/>
          <p:cNvSpPr/>
          <p:nvPr/>
        </p:nvSpPr>
        <p:spPr>
          <a:xfrm>
            <a:off x="1949400" y="2495880"/>
            <a:ext cx="3260160" cy="2834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s-ES" strike="noStrike">
                <a:solidFill>
                  <a:srgbClr val="000000"/>
                </a:solidFill>
                <a:latin typeface="Franklin Gothic Book"/>
                <a:ea typeface="DejaVu Sans"/>
              </a:rPr>
              <a:t>Chalaneo</a:t>
            </a:r>
            <a:endParaRPr/>
          </a:p>
          <a:p>
            <a:pPr>
              <a:lnSpc>
                <a:spcPct val="100000"/>
              </a:lnSpc>
            </a:pPr>
            <a:r>
              <a:rPr lang="es-ES" strike="noStrike">
                <a:solidFill>
                  <a:srgbClr val="000000"/>
                </a:solidFill>
                <a:latin typeface="Franklin Gothic Book"/>
                <a:ea typeface="DejaVu Sans"/>
              </a:rPr>
              <a:t>Fragüeros</a:t>
            </a:r>
            <a:endParaRPr/>
          </a:p>
          <a:p>
            <a:pPr>
              <a:lnSpc>
                <a:spcPct val="100000"/>
              </a:lnSpc>
            </a:pPr>
            <a:r>
              <a:rPr lang="es-ES" strike="noStrike">
                <a:solidFill>
                  <a:srgbClr val="000000"/>
                </a:solidFill>
                <a:latin typeface="Franklin Gothic Book"/>
                <a:ea typeface="DejaVu Sans"/>
              </a:rPr>
              <a:t>Ferias de ganado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es-ES" strike="noStrike">
                <a:solidFill>
                  <a:srgbClr val="000000"/>
                </a:solidFill>
                <a:latin typeface="Franklin Gothic Book"/>
                <a:ea typeface="DejaVu Sans"/>
              </a:rPr>
              <a:t>Recogida de chatarra</a:t>
            </a:r>
            <a:endParaRPr/>
          </a:p>
          <a:p>
            <a:pPr>
              <a:lnSpc>
                <a:spcPct val="100000"/>
              </a:lnSpc>
            </a:pPr>
            <a:r>
              <a:rPr lang="es-ES" strike="noStrike">
                <a:solidFill>
                  <a:srgbClr val="000000"/>
                </a:solidFill>
                <a:latin typeface="Franklin Gothic Book"/>
                <a:ea typeface="DejaVu Sans"/>
              </a:rPr>
              <a:t>Venta ambulante</a:t>
            </a:r>
            <a:endParaRPr/>
          </a:p>
          <a:p>
            <a:pPr>
              <a:lnSpc>
                <a:spcPct val="100000"/>
              </a:lnSpc>
            </a:pPr>
            <a:r>
              <a:rPr lang="es-ES" strike="noStrike">
                <a:solidFill>
                  <a:srgbClr val="000000"/>
                </a:solidFill>
                <a:latin typeface="Franklin Gothic Book"/>
                <a:ea typeface="DejaVu Sans"/>
              </a:rPr>
              <a:t>Cante y baile</a:t>
            </a:r>
            <a:endParaRPr/>
          </a:p>
        </p:txBody>
      </p:sp>
      <p:sp>
        <p:nvSpPr>
          <p:cNvPr id="963" name="CustomShape 3"/>
          <p:cNvSpPr/>
          <p:nvPr/>
        </p:nvSpPr>
        <p:spPr>
          <a:xfrm>
            <a:off x="2894040" y="6453360"/>
            <a:ext cx="6279480" cy="40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s-ES" sz="1200" strike="noStrike">
                <a:solidFill>
                  <a:srgbClr val="191B0E"/>
                </a:solidFill>
                <a:latin typeface="Franklin Gothic Book"/>
              </a:rPr>
              <a:t>©Fundación Secretariado Gitano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CustomShape 1"/>
          <p:cNvSpPr/>
          <p:nvPr/>
        </p:nvSpPr>
        <p:spPr>
          <a:xfrm>
            <a:off x="1371600" y="685800"/>
            <a:ext cx="9600480" cy="1485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89000"/>
              </a:lnSpc>
            </a:pPr>
            <a:r>
              <a:rPr lang="es-ES" sz="4400" i="1" strike="noStrike">
                <a:solidFill>
                  <a:srgbClr val="191B0E"/>
                </a:solidFill>
                <a:latin typeface="Franklin Gothic Book"/>
              </a:rPr>
              <a:t>Exilio interior...</a:t>
            </a:r>
            <a:endParaRPr/>
          </a:p>
        </p:txBody>
      </p:sp>
      <p:pic>
        <p:nvPicPr>
          <p:cNvPr id="965" name="Imagen 3"/>
          <p:cNvPicPr/>
          <p:nvPr/>
        </p:nvPicPr>
        <p:blipFill>
          <a:blip r:embed="rId2"/>
          <a:stretch/>
        </p:blipFill>
        <p:spPr>
          <a:xfrm>
            <a:off x="8426160" y="1732320"/>
            <a:ext cx="2844000" cy="4700520"/>
          </a:xfrm>
          <a:prstGeom prst="rect">
            <a:avLst/>
          </a:prstGeom>
          <a:ln>
            <a:noFill/>
          </a:ln>
        </p:spPr>
      </p:pic>
      <p:sp>
        <p:nvSpPr>
          <p:cNvPr id="966" name="CustomShape 2"/>
          <p:cNvSpPr/>
          <p:nvPr/>
        </p:nvSpPr>
        <p:spPr>
          <a:xfrm>
            <a:off x="2280240" y="2582280"/>
            <a:ext cx="4079520" cy="640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s-ES" strike="noStrike">
                <a:solidFill>
                  <a:srgbClr val="000000"/>
                </a:solidFill>
                <a:latin typeface="Franklin Gothic Book"/>
                <a:ea typeface="DejaVu Sans"/>
              </a:rPr>
              <a:t>De Montjuic a La Mina...</a:t>
            </a:r>
            <a:endParaRPr/>
          </a:p>
          <a:p>
            <a:pPr>
              <a:lnSpc>
                <a:spcPct val="100000"/>
              </a:lnSpc>
            </a:pPr>
            <a:r>
              <a:rPr lang="es-ES" strike="noStrike">
                <a:solidFill>
                  <a:srgbClr val="000000"/>
                </a:solidFill>
                <a:latin typeface="Franklin Gothic Book"/>
                <a:ea typeface="DejaVu Sans"/>
              </a:rPr>
              <a:t>De Triana a las 3.000 Viviendas...</a:t>
            </a:r>
            <a:endParaRPr/>
          </a:p>
        </p:txBody>
      </p:sp>
      <p:sp>
        <p:nvSpPr>
          <p:cNvPr id="967" name="CustomShape 3"/>
          <p:cNvSpPr/>
          <p:nvPr/>
        </p:nvSpPr>
        <p:spPr>
          <a:xfrm>
            <a:off x="2894040" y="6453360"/>
            <a:ext cx="6279480" cy="40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s-ES" sz="1200" strike="noStrike">
                <a:solidFill>
                  <a:srgbClr val="191B0E"/>
                </a:solidFill>
                <a:latin typeface="Franklin Gothic Book"/>
              </a:rPr>
              <a:t>©Fundación Secretariado Gitano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CustomShape 1"/>
          <p:cNvSpPr/>
          <p:nvPr/>
        </p:nvSpPr>
        <p:spPr>
          <a:xfrm>
            <a:off x="1371600" y="685800"/>
            <a:ext cx="9600480" cy="640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4400" strike="noStrike">
                <a:solidFill>
                  <a:srgbClr val="191B0E"/>
                </a:solidFill>
                <a:latin typeface="Franklin Gothic Book"/>
              </a:rPr>
              <a:t>Constitución 1978</a:t>
            </a:r>
            <a:endParaRPr/>
          </a:p>
        </p:txBody>
      </p:sp>
      <p:pic>
        <p:nvPicPr>
          <p:cNvPr id="969" name="Marcador de contenido 2"/>
          <p:cNvPicPr/>
          <p:nvPr/>
        </p:nvPicPr>
        <p:blipFill>
          <a:blip r:embed="rId2"/>
          <a:srcRect t="21826" r="7" b="5130"/>
          <a:stretch/>
        </p:blipFill>
        <p:spPr>
          <a:xfrm>
            <a:off x="1778040" y="1327320"/>
            <a:ext cx="8787600" cy="5134680"/>
          </a:xfrm>
          <a:prstGeom prst="rect">
            <a:avLst/>
          </a:prstGeom>
          <a:ln>
            <a:noFill/>
          </a:ln>
        </p:spPr>
      </p:pic>
      <p:sp>
        <p:nvSpPr>
          <p:cNvPr id="970" name="CustomShape 2"/>
          <p:cNvSpPr/>
          <p:nvPr/>
        </p:nvSpPr>
        <p:spPr>
          <a:xfrm>
            <a:off x="2894040" y="6453360"/>
            <a:ext cx="6279480" cy="40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s-ES" sz="1200" strike="noStrike">
                <a:solidFill>
                  <a:srgbClr val="191B0E"/>
                </a:solidFill>
                <a:latin typeface="Franklin Gothic Book"/>
              </a:rPr>
              <a:t>©Fundación Secretariado Gitano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CustomShape 1"/>
          <p:cNvSpPr/>
          <p:nvPr/>
        </p:nvSpPr>
        <p:spPr>
          <a:xfrm>
            <a:off x="1371600" y="685800"/>
            <a:ext cx="9600480" cy="1485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ES" sz="4400" strike="noStrike">
                <a:solidFill>
                  <a:srgbClr val="191B0E"/>
                </a:solidFill>
                <a:latin typeface="Franklin Gothic Book"/>
              </a:rPr>
              <a:t>Europa</a:t>
            </a:r>
            <a:endParaRPr/>
          </a:p>
        </p:txBody>
      </p:sp>
      <p:sp>
        <p:nvSpPr>
          <p:cNvPr id="972" name="CustomShape 2"/>
          <p:cNvSpPr/>
          <p:nvPr/>
        </p:nvSpPr>
        <p:spPr>
          <a:xfrm>
            <a:off x="1371600" y="2340720"/>
            <a:ext cx="4443120" cy="823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>
              <a:lnSpc>
                <a:spcPct val="84000"/>
              </a:lnSpc>
            </a:pPr>
            <a:r>
              <a:rPr lang="es-ES" sz="3000" strike="noStrike">
                <a:solidFill>
                  <a:srgbClr val="191B0E"/>
                </a:solidFill>
                <a:latin typeface="Franklin Gothic Book"/>
              </a:rPr>
              <a:t>Protección de las minorías </a:t>
            </a:r>
            <a:endParaRPr/>
          </a:p>
        </p:txBody>
      </p:sp>
      <p:sp>
        <p:nvSpPr>
          <p:cNvPr id="973" name="CustomShape 3"/>
          <p:cNvSpPr/>
          <p:nvPr/>
        </p:nvSpPr>
        <p:spPr>
          <a:xfrm>
            <a:off x="1524600" y="3305880"/>
            <a:ext cx="1969200" cy="1181160"/>
          </a:xfrm>
          <a:prstGeom prst="rect">
            <a:avLst/>
          </a:prstGeom>
          <a:solidFill>
            <a:schemeClr val="accent1">
              <a:hueOff val="0"/>
              <a:satOff val="0"/>
              <a:lumOff val="0"/>
              <a:alphaOff val="0"/>
            </a:schemeClr>
          </a:solidFill>
          <a:ln>
            <a:solidFill>
              <a:schemeClr val="lt1">
                <a:hueOff val="0"/>
                <a:satOff val="0"/>
                <a:lumOff val="0"/>
                <a:alphaOff val="0"/>
              </a:schemeClr>
            </a:solidFill>
            <a:round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6320" tIns="76320" rIns="76320" bIns="76320" anchor="ctr"/>
          <a:lstStyle/>
          <a:p>
            <a:pPr algn="ctr">
              <a:lnSpc>
                <a:spcPct val="90000"/>
              </a:lnSpc>
            </a:pPr>
            <a:r>
              <a:rPr lang="es-ES" sz="2000" strike="noStrike">
                <a:solidFill>
                  <a:srgbClr val="FFFFFF"/>
                </a:solidFill>
                <a:latin typeface="Franklin Gothic Book"/>
                <a:ea typeface="DejaVu Sans"/>
              </a:rPr>
              <a:t>Años 90 Consejo de Europa</a:t>
            </a:r>
            <a:endParaRPr/>
          </a:p>
        </p:txBody>
      </p:sp>
      <p:sp>
        <p:nvSpPr>
          <p:cNvPr id="974" name="CustomShape 4"/>
          <p:cNvSpPr/>
          <p:nvPr/>
        </p:nvSpPr>
        <p:spPr>
          <a:xfrm>
            <a:off x="3691800" y="3305880"/>
            <a:ext cx="1969200" cy="1181160"/>
          </a:xfrm>
          <a:prstGeom prst="rect">
            <a:avLst/>
          </a:prstGeom>
          <a:solidFill>
            <a:schemeClr val="accent1">
              <a:hueOff val="0"/>
              <a:satOff val="0"/>
              <a:lumOff val="0"/>
              <a:alphaOff val="0"/>
            </a:schemeClr>
          </a:solidFill>
          <a:ln>
            <a:solidFill>
              <a:schemeClr val="lt1">
                <a:hueOff val="0"/>
                <a:satOff val="0"/>
                <a:lumOff val="0"/>
                <a:alphaOff val="0"/>
              </a:schemeClr>
            </a:solidFill>
            <a:round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6320" tIns="76320" rIns="76320" bIns="76320" anchor="ctr"/>
          <a:lstStyle/>
          <a:p>
            <a:pPr algn="ctr">
              <a:lnSpc>
                <a:spcPct val="90000"/>
              </a:lnSpc>
            </a:pPr>
            <a:r>
              <a:rPr lang="es-ES" sz="2000" strike="noStrike">
                <a:solidFill>
                  <a:srgbClr val="FFFFFF"/>
                </a:solidFill>
                <a:latin typeface="Franklin Gothic Book"/>
                <a:ea typeface="DejaVu Sans"/>
              </a:rPr>
              <a:t>Año 2000 contra discriminación racial o étnica</a:t>
            </a:r>
            <a:endParaRPr/>
          </a:p>
        </p:txBody>
      </p:sp>
      <p:sp>
        <p:nvSpPr>
          <p:cNvPr id="975" name="CustomShape 5"/>
          <p:cNvSpPr/>
          <p:nvPr/>
        </p:nvSpPr>
        <p:spPr>
          <a:xfrm>
            <a:off x="2608200" y="4684680"/>
            <a:ext cx="1969200" cy="1181160"/>
          </a:xfrm>
          <a:prstGeom prst="rect">
            <a:avLst/>
          </a:prstGeom>
          <a:solidFill>
            <a:schemeClr val="accent1">
              <a:hueOff val="0"/>
              <a:satOff val="0"/>
              <a:lumOff val="0"/>
              <a:alphaOff val="0"/>
            </a:schemeClr>
          </a:solidFill>
          <a:ln>
            <a:solidFill>
              <a:schemeClr val="lt1">
                <a:hueOff val="0"/>
                <a:satOff val="0"/>
                <a:lumOff val="0"/>
                <a:alphaOff val="0"/>
              </a:schemeClr>
            </a:solidFill>
            <a:round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6320" tIns="76320" rIns="76320" bIns="76320" anchor="ctr"/>
          <a:lstStyle/>
          <a:p>
            <a:pPr algn="ctr">
              <a:lnSpc>
                <a:spcPct val="90000"/>
              </a:lnSpc>
            </a:pPr>
            <a:r>
              <a:rPr lang="es-ES" sz="2000" strike="noStrike">
                <a:solidFill>
                  <a:srgbClr val="FFFFFF"/>
                </a:solidFill>
                <a:latin typeface="Franklin Gothic Book"/>
                <a:ea typeface="DejaVu Sans"/>
              </a:rPr>
              <a:t>Año 2004 ampliación hacia el Este</a:t>
            </a:r>
            <a:endParaRPr/>
          </a:p>
        </p:txBody>
      </p:sp>
      <p:sp>
        <p:nvSpPr>
          <p:cNvPr id="976" name="CustomShape 6"/>
          <p:cNvSpPr/>
          <p:nvPr/>
        </p:nvSpPr>
        <p:spPr>
          <a:xfrm>
            <a:off x="6525000" y="2340720"/>
            <a:ext cx="4443120" cy="823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>
              <a:lnSpc>
                <a:spcPct val="84000"/>
              </a:lnSpc>
            </a:pPr>
            <a:r>
              <a:rPr lang="es-ES" sz="3000" strike="noStrike">
                <a:solidFill>
                  <a:srgbClr val="191B0E"/>
                </a:solidFill>
                <a:latin typeface="Franklin Gothic Book"/>
              </a:rPr>
              <a:t>Inclusión social en las agendas políticas</a:t>
            </a:r>
            <a:endParaRPr/>
          </a:p>
        </p:txBody>
      </p:sp>
      <p:sp>
        <p:nvSpPr>
          <p:cNvPr id="977" name="CustomShape 7"/>
          <p:cNvSpPr/>
          <p:nvPr/>
        </p:nvSpPr>
        <p:spPr>
          <a:xfrm>
            <a:off x="6525000" y="3305160"/>
            <a:ext cx="4443120" cy="2561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buFont typeface="Franklin Gothic Book"/>
              <a:buChar char="■"/>
            </a:pPr>
            <a:r>
              <a:rPr lang="es-ES" sz="2000" strike="noStrike">
                <a:solidFill>
                  <a:srgbClr val="191B0E"/>
                </a:solidFill>
                <a:latin typeface="Franklin Gothic Book"/>
              </a:rPr>
              <a:t>Año 2011 establece marco regulativo</a:t>
            </a:r>
            <a:endParaRPr/>
          </a:p>
        </p:txBody>
      </p:sp>
      <p:sp>
        <p:nvSpPr>
          <p:cNvPr id="978" name="CustomShape 8"/>
          <p:cNvSpPr/>
          <p:nvPr/>
        </p:nvSpPr>
        <p:spPr>
          <a:xfrm>
            <a:off x="2894040" y="6453360"/>
            <a:ext cx="6279480" cy="40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s-ES" sz="1200" strike="noStrike">
                <a:solidFill>
                  <a:srgbClr val="191B0E"/>
                </a:solidFill>
                <a:latin typeface="Franklin Gothic Book"/>
              </a:rPr>
              <a:t>©Fundación Secretariado Gitano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CustomShape 1"/>
          <p:cNvSpPr/>
          <p:nvPr/>
        </p:nvSpPr>
        <p:spPr>
          <a:xfrm>
            <a:off x="1371600" y="685800"/>
            <a:ext cx="9600480" cy="1485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89000"/>
              </a:lnSpc>
            </a:pPr>
            <a:r>
              <a:rPr lang="es-ES" sz="4400" i="1" strike="noStrike">
                <a:solidFill>
                  <a:srgbClr val="191B0E"/>
                </a:solidFill>
                <a:latin typeface="Franklin Gothic Book"/>
              </a:rPr>
              <a:t>Expulsiones y políticas segregadora en la Europa del Siglo XXI</a:t>
            </a:r>
            <a:endParaRPr/>
          </a:p>
        </p:txBody>
      </p:sp>
      <p:sp>
        <p:nvSpPr>
          <p:cNvPr id="980" name="CustomShape 2"/>
          <p:cNvSpPr/>
          <p:nvPr/>
        </p:nvSpPr>
        <p:spPr>
          <a:xfrm>
            <a:off x="2866680" y="3177360"/>
            <a:ext cx="6423120" cy="1107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  <a:buFont typeface="Franklin Gothic Book"/>
              <a:buChar char="■"/>
            </a:pPr>
            <a:r>
              <a:rPr lang="es-ES" sz="2000" strike="noStrike">
                <a:solidFill>
                  <a:srgbClr val="191B0E"/>
                </a:solidFill>
                <a:latin typeface="Franklin Gothic Book"/>
              </a:rPr>
              <a:t>Italia de Berlusconi y Salvini</a:t>
            </a:r>
            <a:endParaRPr/>
          </a:p>
          <a:p>
            <a:pPr algn="ctr">
              <a:lnSpc>
                <a:spcPct val="100000"/>
              </a:lnSpc>
              <a:buFont typeface="Franklin Gothic Book"/>
              <a:buChar char="■"/>
            </a:pPr>
            <a:r>
              <a:rPr lang="es-ES" sz="2000" strike="noStrike">
                <a:solidFill>
                  <a:srgbClr val="191B0E"/>
                </a:solidFill>
                <a:latin typeface="Franklin Gothic Book"/>
              </a:rPr>
              <a:t>Francia de Sarkozy</a:t>
            </a:r>
            <a:endParaRPr/>
          </a:p>
        </p:txBody>
      </p:sp>
      <p:sp>
        <p:nvSpPr>
          <p:cNvPr id="981" name="CustomShape 3"/>
          <p:cNvSpPr/>
          <p:nvPr/>
        </p:nvSpPr>
        <p:spPr>
          <a:xfrm>
            <a:off x="2894040" y="6453360"/>
            <a:ext cx="6279480" cy="40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s-ES" sz="1200" strike="noStrike">
                <a:solidFill>
                  <a:srgbClr val="191B0E"/>
                </a:solidFill>
                <a:latin typeface="Franklin Gothic Book"/>
              </a:rPr>
              <a:t>©Fundación Secretariado Gitano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CustomShape 1"/>
          <p:cNvSpPr/>
          <p:nvPr/>
        </p:nvSpPr>
        <p:spPr>
          <a:xfrm>
            <a:off x="1914480" y="1789200"/>
            <a:ext cx="8360640" cy="2096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r>
              <a:rPr lang="es-ES" sz="4800" strike="noStrike" cap="all">
                <a:solidFill>
                  <a:srgbClr val="191B0E"/>
                </a:solidFill>
                <a:latin typeface="Franklin Gothic Book"/>
              </a:rPr>
              <a:t>La comunidad gitana: elementos culturales</a:t>
            </a:r>
            <a:endParaRPr/>
          </a:p>
        </p:txBody>
      </p:sp>
      <p:sp>
        <p:nvSpPr>
          <p:cNvPr id="983" name="CustomShape 2"/>
          <p:cNvSpPr/>
          <p:nvPr/>
        </p:nvSpPr>
        <p:spPr>
          <a:xfrm>
            <a:off x="3378240" y="3886200"/>
            <a:ext cx="6793920" cy="1243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es-ES" sz="2300" i="1" strike="noStrike">
                <a:solidFill>
                  <a:srgbClr val="191B0E"/>
                </a:solidFill>
                <a:latin typeface="Franklin Gothic Book"/>
              </a:rPr>
              <a:t>Cultura Romaní : Inclusión en el aula</a:t>
            </a:r>
            <a:endParaRPr/>
          </a:p>
          <a:p>
            <a:pPr algn="r">
              <a:lnSpc>
                <a:spcPct val="100000"/>
              </a:lnSpc>
            </a:pPr>
            <a:r>
              <a:rPr lang="es-ES" sz="2300" i="1" strike="noStrike">
                <a:solidFill>
                  <a:srgbClr val="191B0E"/>
                </a:solidFill>
                <a:latin typeface="Franklin Gothic Book"/>
              </a:rPr>
              <a:t>Centro Territorial de Innovación y Formación (CETIF)</a:t>
            </a:r>
            <a:endParaRPr/>
          </a:p>
          <a:p>
            <a:pPr algn="r">
              <a:lnSpc>
                <a:spcPct val="100000"/>
              </a:lnSpc>
            </a:pPr>
            <a:r>
              <a:rPr lang="es-ES" sz="1900" i="1" strike="noStrike">
                <a:solidFill>
                  <a:srgbClr val="191B0E"/>
                </a:solidFill>
                <a:latin typeface="Franklin Gothic Book"/>
              </a:rPr>
              <a:t>Consejería de Educación , Juventud y Deporte. Comunidad de Madrid</a:t>
            </a:r>
            <a:endParaRPr/>
          </a:p>
        </p:txBody>
      </p:sp>
      <p:sp>
        <p:nvSpPr>
          <p:cNvPr id="984" name="CustomShape 3"/>
          <p:cNvSpPr/>
          <p:nvPr/>
        </p:nvSpPr>
        <p:spPr>
          <a:xfrm>
            <a:off x="2584440" y="6453360"/>
            <a:ext cx="7022520" cy="40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s-ES" sz="1200" strike="noStrike">
                <a:solidFill>
                  <a:srgbClr val="191B0E"/>
                </a:solidFill>
                <a:latin typeface="Franklin Gothic Book"/>
              </a:rPr>
              <a:t>©Fundación Secretariado Gitano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CustomShape 1"/>
          <p:cNvSpPr/>
          <p:nvPr/>
        </p:nvSpPr>
        <p:spPr>
          <a:xfrm>
            <a:off x="1320840" y="433440"/>
            <a:ext cx="9600480" cy="1485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4400" i="1" strike="noStrike">
                <a:solidFill>
                  <a:srgbClr val="191B0E"/>
                </a:solidFill>
                <a:latin typeface="Franklin Gothic Book"/>
              </a:rPr>
              <a:t>Progreso</a:t>
            </a:r>
            <a:endParaRPr/>
          </a:p>
        </p:txBody>
      </p:sp>
      <p:sp>
        <p:nvSpPr>
          <p:cNvPr id="986" name="CustomShape 2"/>
          <p:cNvSpPr/>
          <p:nvPr/>
        </p:nvSpPr>
        <p:spPr>
          <a:xfrm>
            <a:off x="1371600" y="1176480"/>
            <a:ext cx="9600480" cy="4423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pic>
        <p:nvPicPr>
          <p:cNvPr id="987" name="Imagen 1"/>
          <p:cNvPicPr/>
          <p:nvPr/>
        </p:nvPicPr>
        <p:blipFill>
          <a:blip r:embed="rId2"/>
          <a:srcRect l="13959" t="15755" r="14896" b="9891"/>
          <a:stretch/>
        </p:blipFill>
        <p:spPr>
          <a:xfrm>
            <a:off x="3263760" y="1116000"/>
            <a:ext cx="6325560" cy="5287320"/>
          </a:xfrm>
          <a:prstGeom prst="rect">
            <a:avLst/>
          </a:prstGeom>
          <a:ln>
            <a:noFill/>
          </a:ln>
        </p:spPr>
      </p:pic>
      <p:sp>
        <p:nvSpPr>
          <p:cNvPr id="988" name="CustomShape 3"/>
          <p:cNvSpPr/>
          <p:nvPr/>
        </p:nvSpPr>
        <p:spPr>
          <a:xfrm>
            <a:off x="2894040" y="6453360"/>
            <a:ext cx="6279480" cy="40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s-ES" sz="1200" strike="noStrike">
                <a:solidFill>
                  <a:srgbClr val="191B0E"/>
                </a:solidFill>
                <a:latin typeface="Franklin Gothic Book"/>
              </a:rPr>
              <a:t>©Fundación Secretariado Gitano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CustomShape 1"/>
          <p:cNvSpPr/>
          <p:nvPr/>
        </p:nvSpPr>
        <p:spPr>
          <a:xfrm>
            <a:off x="1270080" y="419040"/>
            <a:ext cx="9600480" cy="704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4400" b="1" i="1" strike="noStrike">
                <a:solidFill>
                  <a:srgbClr val="191B0E"/>
                </a:solidFill>
                <a:latin typeface="Franklin Gothic Book"/>
              </a:rPr>
              <a:t>40 años de avances </a:t>
            </a:r>
            <a:endParaRPr/>
          </a:p>
        </p:txBody>
      </p:sp>
      <p:pic>
        <p:nvPicPr>
          <p:cNvPr id="990" name="Marcador de contenido 2"/>
          <p:cNvPicPr/>
          <p:nvPr/>
        </p:nvPicPr>
        <p:blipFill>
          <a:blip r:embed="rId2"/>
          <a:srcRect t="17374" r="346" b="8507"/>
          <a:stretch/>
        </p:blipFill>
        <p:spPr>
          <a:xfrm>
            <a:off x="2130480" y="1295280"/>
            <a:ext cx="8321040" cy="4950720"/>
          </a:xfrm>
          <a:prstGeom prst="rect">
            <a:avLst/>
          </a:prstGeom>
          <a:ln>
            <a:noFill/>
          </a:ln>
        </p:spPr>
      </p:pic>
      <p:sp>
        <p:nvSpPr>
          <p:cNvPr id="991" name="CustomShape 2"/>
          <p:cNvSpPr/>
          <p:nvPr/>
        </p:nvSpPr>
        <p:spPr>
          <a:xfrm>
            <a:off x="2894040" y="6453360"/>
            <a:ext cx="6279480" cy="40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s-ES" sz="1200" strike="noStrike">
                <a:solidFill>
                  <a:srgbClr val="191B0E"/>
                </a:solidFill>
                <a:latin typeface="Franklin Gothic Book"/>
              </a:rPr>
              <a:t>©Fundación Secretariado Gitano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" name="CustomShape 1"/>
          <p:cNvSpPr/>
          <p:nvPr/>
        </p:nvSpPr>
        <p:spPr>
          <a:xfrm>
            <a:off x="1371600" y="685800"/>
            <a:ext cx="9600480" cy="769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4400" i="1" strike="noStrike">
                <a:solidFill>
                  <a:srgbClr val="191B0E"/>
                </a:solidFill>
                <a:latin typeface="Franklin Gothic Book"/>
              </a:rPr>
              <a:t>El avance es posible </a:t>
            </a:r>
            <a:endParaRPr/>
          </a:p>
        </p:txBody>
      </p:sp>
      <p:pic>
        <p:nvPicPr>
          <p:cNvPr id="993" name="Marcador de contenido 3"/>
          <p:cNvPicPr/>
          <p:nvPr/>
        </p:nvPicPr>
        <p:blipFill>
          <a:blip r:embed="rId2"/>
          <a:srcRect l="12634" t="16807" r="7138" b="28941"/>
          <a:stretch/>
        </p:blipFill>
        <p:spPr>
          <a:xfrm>
            <a:off x="6369120" y="3162240"/>
            <a:ext cx="5822280" cy="3148920"/>
          </a:xfrm>
          <a:prstGeom prst="rect">
            <a:avLst/>
          </a:prstGeom>
          <a:ln>
            <a:noFill/>
          </a:ln>
        </p:spPr>
      </p:pic>
      <p:pic>
        <p:nvPicPr>
          <p:cNvPr id="994" name="Marcador de contenido 2"/>
          <p:cNvPicPr/>
          <p:nvPr/>
        </p:nvPicPr>
        <p:blipFill>
          <a:blip r:embed="rId3"/>
          <a:srcRect l="4849" t="18237" r="6920" b="21448"/>
          <a:stretch/>
        </p:blipFill>
        <p:spPr>
          <a:xfrm>
            <a:off x="1184400" y="1816200"/>
            <a:ext cx="5339520" cy="2920320"/>
          </a:xfrm>
          <a:prstGeom prst="rect">
            <a:avLst/>
          </a:prstGeom>
          <a:ln>
            <a:noFill/>
          </a:ln>
        </p:spPr>
      </p:pic>
      <p:sp>
        <p:nvSpPr>
          <p:cNvPr id="995" name="CustomShape 2"/>
          <p:cNvSpPr/>
          <p:nvPr/>
        </p:nvSpPr>
        <p:spPr>
          <a:xfrm>
            <a:off x="2894040" y="6453360"/>
            <a:ext cx="6279480" cy="40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s-ES" sz="1200" strike="noStrike">
                <a:solidFill>
                  <a:srgbClr val="191B0E"/>
                </a:solidFill>
                <a:latin typeface="Franklin Gothic Book"/>
              </a:rPr>
              <a:t>©Fundación Secretariado Gitano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CustomShape 1"/>
          <p:cNvSpPr/>
          <p:nvPr/>
        </p:nvSpPr>
        <p:spPr>
          <a:xfrm>
            <a:off x="862920" y="123120"/>
            <a:ext cx="10180800" cy="610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s-ES" sz="3200" b="1" strike="noStrike">
                <a:solidFill>
                  <a:srgbClr val="000000"/>
                </a:solidFill>
                <a:latin typeface="Calibri Light"/>
                <a:ea typeface="Microsoft YaHei"/>
              </a:rPr>
              <a:t>Trabajo de la FSG encuadrado en 12 áreas</a:t>
            </a:r>
            <a:endParaRPr/>
          </a:p>
        </p:txBody>
      </p:sp>
      <p:pic>
        <p:nvPicPr>
          <p:cNvPr id="674" name="Imagen 673"/>
          <p:cNvPicPr/>
          <p:nvPr/>
        </p:nvPicPr>
        <p:blipFill>
          <a:blip r:embed="rId2"/>
          <a:stretch/>
        </p:blipFill>
        <p:spPr>
          <a:xfrm>
            <a:off x="1504080" y="998280"/>
            <a:ext cx="3227760" cy="5770800"/>
          </a:xfrm>
          <a:prstGeom prst="rect">
            <a:avLst/>
          </a:prstGeom>
          <a:ln>
            <a:noFill/>
          </a:ln>
        </p:spPr>
      </p:pic>
      <p:pic>
        <p:nvPicPr>
          <p:cNvPr id="675" name="Imagen 674"/>
          <p:cNvPicPr/>
          <p:nvPr/>
        </p:nvPicPr>
        <p:blipFill>
          <a:blip r:embed="rId3"/>
          <a:stretch/>
        </p:blipFill>
        <p:spPr>
          <a:xfrm>
            <a:off x="7189200" y="1072800"/>
            <a:ext cx="3099240" cy="57200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CustomShape 1"/>
          <p:cNvSpPr/>
          <p:nvPr/>
        </p:nvSpPr>
        <p:spPr>
          <a:xfrm>
            <a:off x="1371600" y="685800"/>
            <a:ext cx="9600480" cy="820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4400" i="1" strike="noStrike">
                <a:solidFill>
                  <a:srgbClr val="191B0E"/>
                </a:solidFill>
                <a:latin typeface="Franklin Gothic Book"/>
              </a:rPr>
              <a:t>La fuerza de las mujeres gitanas</a:t>
            </a:r>
            <a:endParaRPr/>
          </a:p>
        </p:txBody>
      </p:sp>
      <p:pic>
        <p:nvPicPr>
          <p:cNvPr id="997" name="Marcador de contenido 2"/>
          <p:cNvPicPr/>
          <p:nvPr/>
        </p:nvPicPr>
        <p:blipFill>
          <a:blip r:embed="rId2"/>
          <a:srcRect l="7160" t="18440" r="2620" b="29434"/>
          <a:stretch/>
        </p:blipFill>
        <p:spPr>
          <a:xfrm>
            <a:off x="1301760" y="1612800"/>
            <a:ext cx="9670320" cy="4469760"/>
          </a:xfrm>
          <a:prstGeom prst="rect">
            <a:avLst/>
          </a:prstGeom>
          <a:ln>
            <a:noFill/>
          </a:ln>
        </p:spPr>
      </p:pic>
      <p:sp>
        <p:nvSpPr>
          <p:cNvPr id="998" name="CustomShape 2"/>
          <p:cNvSpPr/>
          <p:nvPr/>
        </p:nvSpPr>
        <p:spPr>
          <a:xfrm>
            <a:off x="2894040" y="6453360"/>
            <a:ext cx="6279480" cy="40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s-ES" sz="1200" strike="noStrike">
                <a:solidFill>
                  <a:srgbClr val="191B0E"/>
                </a:solidFill>
                <a:latin typeface="Franklin Gothic Book"/>
              </a:rPr>
              <a:t>©Fundación Secretariado Gitano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CustomShape 1"/>
          <p:cNvSpPr/>
          <p:nvPr/>
        </p:nvSpPr>
        <p:spPr>
          <a:xfrm>
            <a:off x="1371600" y="685800"/>
            <a:ext cx="9600480" cy="640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4400" i="1" strike="noStrike">
                <a:solidFill>
                  <a:srgbClr val="191B0E"/>
                </a:solidFill>
                <a:latin typeface="Franklin Gothic Book"/>
              </a:rPr>
              <a:t>Pero aún queda por hacer ; retos </a:t>
            </a:r>
            <a:endParaRPr/>
          </a:p>
        </p:txBody>
      </p:sp>
      <p:sp>
        <p:nvSpPr>
          <p:cNvPr id="1000" name="CustomShape 2"/>
          <p:cNvSpPr/>
          <p:nvPr/>
        </p:nvSpPr>
        <p:spPr>
          <a:xfrm>
            <a:off x="1371600" y="1447920"/>
            <a:ext cx="9600480" cy="441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94000"/>
              </a:lnSpc>
            </a:pPr>
            <a:endParaRPr/>
          </a:p>
          <a:p>
            <a:pPr>
              <a:lnSpc>
                <a:spcPct val="94000"/>
              </a:lnSpc>
              <a:buFont typeface="Franklin Gothic Book"/>
              <a:buChar char="■"/>
            </a:pPr>
            <a:r>
              <a:rPr lang="es-ES" sz="4800" strike="noStrike">
                <a:solidFill>
                  <a:srgbClr val="191B0E"/>
                </a:solidFill>
                <a:latin typeface="Franklin Gothic Book"/>
              </a:rPr>
              <a:t>Grietas en el derecho a la igualdad</a:t>
            </a:r>
            <a:endParaRPr/>
          </a:p>
          <a:p>
            <a:pPr>
              <a:lnSpc>
                <a:spcPct val="94000"/>
              </a:lnSpc>
              <a:buFont typeface="Franklin Gothic Book"/>
              <a:buChar char="■"/>
            </a:pPr>
            <a:r>
              <a:rPr lang="es-ES" sz="4800" strike="noStrike">
                <a:solidFill>
                  <a:srgbClr val="191B0E"/>
                </a:solidFill>
                <a:latin typeface="Franklin Gothic Book"/>
              </a:rPr>
              <a:t>La persistente pobreza</a:t>
            </a:r>
            <a:endParaRPr/>
          </a:p>
          <a:p>
            <a:pPr>
              <a:lnSpc>
                <a:spcPct val="94000"/>
              </a:lnSpc>
              <a:buFont typeface="Franklin Gothic Book"/>
              <a:buChar char="■"/>
            </a:pPr>
            <a:r>
              <a:rPr lang="es-ES" sz="4800" strike="noStrike">
                <a:solidFill>
                  <a:srgbClr val="191B0E"/>
                </a:solidFill>
                <a:latin typeface="Franklin Gothic Book"/>
              </a:rPr>
              <a:t>Imagen social </a:t>
            </a:r>
            <a:endParaRPr/>
          </a:p>
        </p:txBody>
      </p:sp>
      <p:sp>
        <p:nvSpPr>
          <p:cNvPr id="1001" name="CustomShape 3"/>
          <p:cNvSpPr/>
          <p:nvPr/>
        </p:nvSpPr>
        <p:spPr>
          <a:xfrm>
            <a:off x="2894040" y="6453360"/>
            <a:ext cx="6279480" cy="40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s-ES" sz="1200" strike="noStrike">
                <a:solidFill>
                  <a:srgbClr val="191B0E"/>
                </a:solidFill>
                <a:latin typeface="Franklin Gothic Book"/>
              </a:rPr>
              <a:t>©Fundación Secretariado Gitano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CustomShape 1"/>
          <p:cNvSpPr/>
          <p:nvPr/>
        </p:nvSpPr>
        <p:spPr>
          <a:xfrm>
            <a:off x="278280" y="532080"/>
            <a:ext cx="1085076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ES" sz="2400" b="1" strike="noStrike" dirty="0">
                <a:solidFill>
                  <a:srgbClr val="000000"/>
                </a:solidFill>
                <a:latin typeface="Roboto"/>
                <a:ea typeface="DejaVu Sans"/>
              </a:rPr>
              <a:t>Fundación Secretariado Gitano. Informe Anual 2020</a:t>
            </a:r>
            <a:endParaRPr dirty="0"/>
          </a:p>
        </p:txBody>
      </p:sp>
      <p:sp>
        <p:nvSpPr>
          <p:cNvPr id="1003" name="CustomShape 2"/>
          <p:cNvSpPr/>
          <p:nvPr/>
        </p:nvSpPr>
        <p:spPr>
          <a:xfrm>
            <a:off x="1349407" y="5882037"/>
            <a:ext cx="7901126" cy="45635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 dirty="0"/>
          </a:p>
        </p:txBody>
      </p:sp>
      <p:sp>
        <p:nvSpPr>
          <p:cNvPr id="1005" name="CustomShape 3"/>
          <p:cNvSpPr/>
          <p:nvPr/>
        </p:nvSpPr>
        <p:spPr>
          <a:xfrm>
            <a:off x="543960" y="5921406"/>
            <a:ext cx="4981680" cy="93659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r>
              <a:rPr lang="es-ES" dirty="0">
                <a:solidFill>
                  <a:srgbClr val="000000"/>
                </a:solidFill>
                <a:latin typeface="Calibri"/>
              </a:rPr>
              <a:t>https://www.gitanos.org/informeanual/</a:t>
            </a:r>
            <a:endParaRPr dirty="0"/>
          </a:p>
        </p:txBody>
      </p:sp>
      <p:pic>
        <p:nvPicPr>
          <p:cNvPr id="1006" name="Picture 8"/>
          <p:cNvPicPr/>
          <p:nvPr/>
        </p:nvPicPr>
        <p:blipFill>
          <a:blip r:embed="rId2"/>
          <a:stretch/>
        </p:blipFill>
        <p:spPr>
          <a:xfrm>
            <a:off x="10854970" y="5959801"/>
            <a:ext cx="560520" cy="588960"/>
          </a:xfrm>
          <a:prstGeom prst="rect">
            <a:avLst/>
          </a:prstGeom>
          <a:ln>
            <a:noFill/>
          </a:ln>
        </p:spPr>
      </p:pic>
      <p:sp>
        <p:nvSpPr>
          <p:cNvPr id="1007" name="CustomShape 4"/>
          <p:cNvSpPr/>
          <p:nvPr/>
        </p:nvSpPr>
        <p:spPr>
          <a:xfrm>
            <a:off x="5658840" y="6377760"/>
            <a:ext cx="2741760" cy="365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1210A36-B332-46C3-A8D9-1A51241234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8902" y="1062599"/>
            <a:ext cx="7901126" cy="4673192"/>
          </a:xfrm>
          <a:prstGeom prst="rect">
            <a:avLst/>
          </a:prstGeom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0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0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10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10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10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10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10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10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8" name="Picture 3"/>
          <p:cNvPicPr/>
          <p:nvPr/>
        </p:nvPicPr>
        <p:blipFill>
          <a:blip r:embed="rId3"/>
          <a:stretch/>
        </p:blipFill>
        <p:spPr>
          <a:xfrm>
            <a:off x="1523880" y="0"/>
            <a:ext cx="538200" cy="6856560"/>
          </a:xfrm>
          <a:prstGeom prst="rect">
            <a:avLst/>
          </a:prstGeom>
          <a:ln w="9360">
            <a:noFill/>
          </a:ln>
        </p:spPr>
      </p:pic>
      <p:sp>
        <p:nvSpPr>
          <p:cNvPr id="1009" name="CustomShape 1"/>
          <p:cNvSpPr/>
          <p:nvPr/>
        </p:nvSpPr>
        <p:spPr>
          <a:xfrm>
            <a:off x="2490480" y="466560"/>
            <a:ext cx="7922520" cy="6390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90000"/>
              </a:lnSpc>
            </a:pPr>
            <a:r>
              <a:rPr lang="es-ES" b="1" strike="noStrike">
                <a:solidFill>
                  <a:srgbClr val="000000"/>
                </a:solidFill>
                <a:latin typeface="Calibri"/>
                <a:ea typeface="DejaVu Sans"/>
              </a:rPr>
              <a:t> </a:t>
            </a:r>
            <a:endParaRPr/>
          </a:p>
        </p:txBody>
      </p:sp>
      <p:sp>
        <p:nvSpPr>
          <p:cNvPr id="1010" name="CustomShape 2"/>
          <p:cNvSpPr/>
          <p:nvPr/>
        </p:nvSpPr>
        <p:spPr>
          <a:xfrm>
            <a:off x="2639160" y="2202840"/>
            <a:ext cx="7475400" cy="145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90000"/>
              </a:lnSpc>
            </a:pPr>
            <a:endParaRPr/>
          </a:p>
        </p:txBody>
      </p:sp>
      <p:sp>
        <p:nvSpPr>
          <p:cNvPr id="1011" name="CustomShape 3"/>
          <p:cNvSpPr/>
          <p:nvPr/>
        </p:nvSpPr>
        <p:spPr>
          <a:xfrm>
            <a:off x="2421360" y="648000"/>
            <a:ext cx="8060040" cy="5292000"/>
          </a:xfrm>
          <a:prstGeom prst="rect">
            <a:avLst/>
          </a:prstGeom>
          <a:solidFill>
            <a:srgbClr val="FFFFFF"/>
          </a:solidFill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r>
              <a:rPr lang="es-ES" sz="4000" strike="noStrike">
                <a:solidFill>
                  <a:srgbClr val="000000"/>
                </a:solidFill>
                <a:latin typeface="Calibri"/>
                <a:ea typeface="DejaVu Sans"/>
              </a:rPr>
              <a:t>GRACIAS POR VUESTRA PARTICIPACIÓN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r>
              <a:rPr lang="es-ES" sz="1600" strike="noStrike">
                <a:solidFill>
                  <a:srgbClr val="FF6600"/>
                </a:solidFill>
                <a:latin typeface="Calibri"/>
                <a:ea typeface="DejaVu Sans"/>
              </a:rPr>
              <a:t>www.gitanos.org/galicia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r>
              <a:rPr lang="es-ES" sz="1600" strike="noStrike">
                <a:solidFill>
                  <a:srgbClr val="FF6600"/>
                </a:solidFill>
                <a:latin typeface="Calibri"/>
                <a:ea typeface="DejaVu Sans"/>
              </a:rPr>
              <a:t> silvia.gil@gitanos.org</a:t>
            </a:r>
            <a:endParaRPr/>
          </a:p>
          <a:p>
            <a:pPr algn="ctr">
              <a:lnSpc>
                <a:spcPct val="100000"/>
              </a:lnSpc>
            </a:pPr>
            <a:r>
              <a:rPr lang="es-ES" sz="2800" b="1" strike="noStrike">
                <a:solidFill>
                  <a:srgbClr val="8BC145"/>
                </a:solidFill>
                <a:latin typeface="Calibri"/>
                <a:ea typeface="DejaVu Sans"/>
              </a:rPr>
              <a:t> 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</p:txBody>
      </p:sp>
      <p:sp>
        <p:nvSpPr>
          <p:cNvPr id="1012" name="CustomShape 4"/>
          <p:cNvSpPr/>
          <p:nvPr/>
        </p:nvSpPr>
        <p:spPr>
          <a:xfrm>
            <a:off x="4038480" y="6356520"/>
            <a:ext cx="4113360" cy="36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013" name="Imagen 8"/>
          <p:cNvPicPr/>
          <p:nvPr/>
        </p:nvPicPr>
        <p:blipFill>
          <a:blip r:embed="rId4"/>
          <a:stretch/>
        </p:blipFill>
        <p:spPr>
          <a:xfrm>
            <a:off x="4637160" y="6428160"/>
            <a:ext cx="2916360" cy="2203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CustomShape 1"/>
          <p:cNvSpPr/>
          <p:nvPr/>
        </p:nvSpPr>
        <p:spPr>
          <a:xfrm>
            <a:off x="957240" y="365040"/>
            <a:ext cx="10123920" cy="1045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s-ES" sz="4400" b="1" strike="noStrike">
                <a:solidFill>
                  <a:srgbClr val="000000"/>
                </a:solidFill>
                <a:latin typeface="Calibri Light"/>
                <a:ea typeface="Calibri Light"/>
              </a:rPr>
              <a:t>PROGRAMAS "CLAVE" DE LA FSG</a:t>
            </a:r>
            <a:endParaRPr/>
          </a:p>
        </p:txBody>
      </p:sp>
      <p:graphicFrame>
        <p:nvGraphicFramePr>
          <p:cNvPr id="677" name="Table 2"/>
          <p:cNvGraphicFramePr/>
          <p:nvPr>
            <p:extLst>
              <p:ext uri="{D42A27DB-BD31-4B8C-83A1-F6EECF244321}">
                <p14:modId xmlns:p14="http://schemas.microsoft.com/office/powerpoint/2010/main" val="2228308817"/>
              </p:ext>
            </p:extLst>
          </p:nvPr>
        </p:nvGraphicFramePr>
        <p:xfrm>
          <a:off x="975600" y="1533240"/>
          <a:ext cx="10177200" cy="4656600"/>
        </p:xfrm>
        <a:graphic>
          <a:graphicData uri="http://schemas.openxmlformats.org/drawingml/2006/table">
            <a:tbl>
              <a:tblPr/>
              <a:tblGrid>
                <a:gridCol w="34365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926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661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S" b="1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EMPLEO</a:t>
                      </a:r>
                      <a:endParaRPr dirty="0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S" b="1" strike="noStrike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libri"/>
                        </a:rPr>
                        <a:t>PROGRAMA ACCEDER</a:t>
                      </a:r>
                      <a:endParaRPr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S" b="1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EDUCACIÓN </a:t>
                      </a:r>
                      <a:endParaRPr dirty="0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S" b="1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/>
                        </a:rPr>
                        <a:t>PROGRAMA PROMOCIONA</a:t>
                      </a:r>
                      <a:endParaRPr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S" b="1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IGUALDAD</a:t>
                      </a:r>
                      <a:endParaRPr dirty="0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S" b="1" strike="noStrike" dirty="0">
                          <a:solidFill>
                            <a:srgbClr val="92D050"/>
                          </a:solidFill>
                          <a:latin typeface="Calibri"/>
                        </a:rPr>
                        <a:t>PROGRAMA CALÍ </a:t>
                      </a:r>
                      <a:endParaRPr dirty="0">
                        <a:solidFill>
                          <a:srgbClr val="92D050"/>
                        </a:solidFill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S" sz="1400" b="1" strike="noStrike" dirty="0">
                          <a:solidFill>
                            <a:srgbClr val="92D050"/>
                          </a:solidFill>
                          <a:latin typeface="Calibri"/>
                        </a:rPr>
                        <a:t>por la Igualdad de las mujeres gitanas</a:t>
                      </a:r>
                      <a:endParaRPr dirty="0">
                        <a:solidFill>
                          <a:srgbClr val="92D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954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S" sz="1600" strike="noStrike">
                          <a:solidFill>
                            <a:srgbClr val="000000"/>
                          </a:solidFill>
                          <a:latin typeface="Calibri"/>
                        </a:rPr>
                        <a:t>Se creó en el año 2000 para promover la incorporación efectiva de la población gitana al mercado laboral</a:t>
                      </a:r>
                      <a:endParaRPr/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/>
                    </a:p>
                    <a:p>
                      <a:pPr>
                        <a:lnSpc>
                          <a:spcPct val="100000"/>
                        </a:lnSpc>
                      </a:pP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S" sz="1600" strike="noStrike">
                          <a:solidFill>
                            <a:srgbClr val="000000"/>
                          </a:solidFill>
                          <a:latin typeface="Calibri"/>
                        </a:rPr>
                        <a:t>Se creó en 2009 y su objetivo es que los jóvenes gitanos acaben la Educación Secundaria Obligatoria y continúen estudiando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S" sz="1600" strike="noStrike">
                          <a:solidFill>
                            <a:srgbClr val="000000"/>
                          </a:solidFill>
                          <a:latin typeface="Calibri"/>
                        </a:rPr>
                        <a:t>Se pone en marcha en 2016 y tiene como objetivo la mejora de la integración socio-laboral de las mujeres gitanas, a través del fomento de la igualdad de oportunidades, de la igualdad de género y la lucha contra toda forma de discriminación</a:t>
                      </a:r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950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S" sz="1600" strike="noStrike">
                          <a:solidFill>
                            <a:srgbClr val="000000"/>
                          </a:solidFill>
                          <a:latin typeface="Calibri"/>
                        </a:rPr>
                        <a:t>La incorporación al empleo es clave en la lucha contra la exclusión social y la discriminación, tratando de dar respuesta a las necesidades de las personas y favoreciendo su acceso al mercado laboral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S" sz="1600" strike="noStrike">
                          <a:solidFill>
                            <a:srgbClr val="000000"/>
                          </a:solidFill>
                          <a:latin typeface="Calibri"/>
                        </a:rPr>
                        <a:t>La educación es la mejor herramienta para el cambio social, para romper el círculo de la pobreza y conseguir la inclusión social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S" sz="1600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Incide en las propias capacidades de las mujeres y su autonomía en la toma de decisiones tanto en el ámbito público y privado, para que sirvan de referente a toda la comunidad, así como transversalizar la perspectiva de género en los programas de la FSG</a:t>
                      </a:r>
                      <a:endParaRPr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99C517-50E7-47B8-ADDC-B96BE20A375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07868" y="273050"/>
            <a:ext cx="10164932" cy="1271665"/>
          </a:xfrm>
        </p:spPr>
        <p:txBody>
          <a:bodyPr/>
          <a:lstStyle/>
          <a:p>
            <a:pPr algn="ctr"/>
            <a:br>
              <a:rPr lang="es-ES" sz="4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 Light"/>
              </a:rPr>
            </a:br>
            <a:r>
              <a:rPr lang="es-ES" sz="5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 Light"/>
              </a:rPr>
              <a:t>¿Conoces al pueblo gitano?</a:t>
            </a:r>
            <a:br>
              <a:rPr lang="es-ES" sz="5400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endParaRPr lang="es-ES" sz="4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9DB95AB-DE72-4226-95C2-0E2BA4DEE9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081" y="2104008"/>
            <a:ext cx="8934619" cy="448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666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356</TotalTime>
  <Words>3509</Words>
  <Application>Microsoft Office PowerPoint</Application>
  <PresentationFormat>Panorámica</PresentationFormat>
  <Paragraphs>634</Paragraphs>
  <Slides>73</Slides>
  <Notes>11</Notes>
  <HiddenSlides>0</HiddenSlides>
  <MMClips>0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15</vt:i4>
      </vt:variant>
      <vt:variant>
        <vt:lpstr>Títulos de diapositiva</vt:lpstr>
      </vt:variant>
      <vt:variant>
        <vt:i4>73</vt:i4>
      </vt:variant>
    </vt:vector>
  </HeadingPairs>
  <TitlesOfParts>
    <vt:vector size="99" baseType="lpstr">
      <vt:lpstr>Arial</vt:lpstr>
      <vt:lpstr>Calibri</vt:lpstr>
      <vt:lpstr>Calibri Light</vt:lpstr>
      <vt:lpstr>Franklin Gothic Book</vt:lpstr>
      <vt:lpstr>Nun</vt:lpstr>
      <vt:lpstr>Nunito</vt:lpstr>
      <vt:lpstr>Roboto</vt:lpstr>
      <vt:lpstr>Segoe UI</vt:lpstr>
      <vt:lpstr>StarSymbol</vt:lpstr>
      <vt:lpstr>Times New Roman</vt:lpstr>
      <vt:lpstr>Wingdings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¿Conoces al pueblo gitano?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Infancia Gitana y el Derecho  a la Educación  como Motor de Cambio Familia e Infancia: los derechos de los niños y las niñas. Facultad de Ciencias de la Educación. Universidad de Santiago de Compostela 19 de Julio de 2019</dc:title>
  <dc:creator>Zaida ZJJ. Jiménez Jiménez</dc:creator>
  <cp:lastModifiedBy>Silvia Maria SGC. Gil Couto</cp:lastModifiedBy>
  <cp:revision>2053</cp:revision>
  <cp:lastPrinted>2020-01-15T19:58:02Z</cp:lastPrinted>
  <dcterms:created xsi:type="dcterms:W3CDTF">2019-07-11T09:22:57Z</dcterms:created>
  <dcterms:modified xsi:type="dcterms:W3CDTF">2022-04-25T07:40:07Z</dcterms:modified>
  <dc:language>es-ES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ContentTypeId">
    <vt:lpwstr>0x010100A7402B6A228362468BD66A9D9A9D6F28</vt:lpwstr>
  </property>
  <property fmtid="{D5CDD505-2E9C-101B-9397-08002B2CF9AE}" pid="4" name="HiddenSlides">
    <vt:i4>0</vt:i4>
  </property>
  <property fmtid="{D5CDD505-2E9C-101B-9397-08002B2CF9AE}" pid="5" name="HyperlinksChanged">
    <vt:bool>false</vt:bool>
  </property>
  <property fmtid="{D5CDD505-2E9C-101B-9397-08002B2CF9AE}" pid="6" name="LinksUpToDate">
    <vt:bool>false</vt:bool>
  </property>
  <property fmtid="{D5CDD505-2E9C-101B-9397-08002B2CF9AE}" pid="7" name="MMClips">
    <vt:i4>2</vt:i4>
  </property>
  <property fmtid="{D5CDD505-2E9C-101B-9397-08002B2CF9AE}" pid="8" name="Notes">
    <vt:i4>19</vt:i4>
  </property>
  <property fmtid="{D5CDD505-2E9C-101B-9397-08002B2CF9AE}" pid="9" name="PresentationFormat">
    <vt:lpwstr>Panorámica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i4>37</vt:i4>
  </property>
</Properties>
</file>