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9" r:id="rId2"/>
    <p:sldId id="260" r:id="rId3"/>
    <p:sldId id="258" r:id="rId4"/>
    <p:sldId id="26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94"/>
  </p:normalViewPr>
  <p:slideViewPr>
    <p:cSldViewPr snapToGrid="0">
      <p:cViewPr varScale="1">
        <p:scale>
          <a:sx n="74" d="100"/>
          <a:sy n="74" d="100"/>
        </p:scale>
        <p:origin x="3152" y="1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8325-0542-452E-A808-0EDF8180BB7F}" type="datetimeFigureOut">
              <a:rPr lang="es-ES" smtClean="0"/>
              <a:t>28/2/24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992E-706F-4E2D-A9C7-27E6C0DC50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6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0E6C1-4CE1-4346-B387-462CF604415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8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FB315-8775-4937-8489-317382C87A9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50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93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0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8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9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1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53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4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46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08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6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9F8E-36D3-4FD8-857C-DA0A43B1B4C9}" type="datetimeFigureOut">
              <a:rPr lang="es-ES" smtClean="0"/>
              <a:t>28/2/24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5C9A-B593-4C75-B0BB-B97EE972A0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11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hyperlink" Target="https://es.wiktionary.org/wiki/interrogante" TargetMode="Externa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png"/><Relationship Id="rId18" Type="http://schemas.openxmlformats.org/officeDocument/2006/relationships/image" Target="../media/image27.em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" Type="http://schemas.openxmlformats.org/officeDocument/2006/relationships/image" Target="../media/image12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5" Type="http://schemas.openxmlformats.org/officeDocument/2006/relationships/image" Target="../media/image24.emf"/><Relationship Id="rId10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C57A3C-9753-40F8-9468-6313FF1BBD5B}"/>
              </a:ext>
            </a:extLst>
          </p:cNvPr>
          <p:cNvSpPr txBox="1"/>
          <p:nvPr/>
        </p:nvSpPr>
        <p:spPr>
          <a:xfrm>
            <a:off x="1331189" y="662035"/>
            <a:ext cx="423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OpenDyslexic" panose="00000500000000000000" pitchFamily="50" charset="0"/>
              </a:rPr>
              <a:t>NOMBRE DEL JUEGO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1B63E5-490A-41D6-B73F-72C829CEE91A}"/>
              </a:ext>
            </a:extLst>
          </p:cNvPr>
          <p:cNvSpPr txBox="1"/>
          <p:nvPr/>
        </p:nvSpPr>
        <p:spPr>
          <a:xfrm>
            <a:off x="368491" y="2969524"/>
            <a:ext cx="605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Dyslexic" panose="00000500000000000000" pitchFamily="50" charset="0"/>
              </a:rPr>
              <a:t>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DA20703-4A4C-40B0-ABD0-4CBE04F689DF}"/>
              </a:ext>
            </a:extLst>
          </p:cNvPr>
          <p:cNvSpPr/>
          <p:nvPr/>
        </p:nvSpPr>
        <p:spPr>
          <a:xfrm>
            <a:off x="189797" y="9646305"/>
            <a:ext cx="66919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Char char="•"/>
            </a:pP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Autor pictogramas: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Sergio Palao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Procedencia: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ARASAAC (http://arasaac.org)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Licencia: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CC (BY-NC-SA)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Propiedad: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Gobierno de Aragón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Autor </a:t>
            </a:r>
            <a:r>
              <a:rPr lang="es-ES" sz="700" dirty="0" err="1">
                <a:solidFill>
                  <a:prstClr val="black"/>
                </a:solidFill>
                <a:latin typeface="OpenDyslexic" panose="00000500000000000000" pitchFamily="50" charset="0"/>
              </a:rPr>
              <a:t>Juego:</a:t>
            </a:r>
            <a:r>
              <a:rPr lang="es-ES" sz="700" dirty="0" err="1">
                <a:solidFill>
                  <a:srgbClr val="FF0000"/>
                </a:solidFill>
                <a:latin typeface="OpenDyslexic" panose="00000500000000000000" pitchFamily="50" charset="0"/>
              </a:rPr>
              <a:t>PONER</a:t>
            </a:r>
            <a:r>
              <a:rPr lang="es-ES" sz="700" dirty="0">
                <a:solidFill>
                  <a:srgbClr val="FF0000"/>
                </a:solidFill>
                <a:latin typeface="OpenDyslexic" panose="00000500000000000000" pitchFamily="50" charset="0"/>
              </a:rPr>
              <a:t> NOMBRE 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Patios y Parques Dinámicos ® Gey Lagar.</a:t>
            </a:r>
          </a:p>
          <a:p>
            <a:pPr lvl="0" algn="ctr"/>
            <a:endParaRPr lang="es-ES" sz="900" dirty="0">
              <a:solidFill>
                <a:prstClr val="black"/>
              </a:solidFill>
              <a:latin typeface="OpenDyslexic" panose="00000500000000000000" pitchFamily="50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9DD46B2-E5F7-4288-BBC8-809D9864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" y="70002"/>
            <a:ext cx="1312689" cy="11101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D668C18-F35D-FCC1-B3EA-65A70C10BD66}"/>
              </a:ext>
            </a:extLst>
          </p:cNvPr>
          <p:cNvSpPr txBox="1"/>
          <p:nvPr/>
        </p:nvSpPr>
        <p:spPr>
          <a:xfrm>
            <a:off x="2334701" y="318632"/>
            <a:ext cx="392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Imagen o pictogramas del título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11E641-B2A8-A4E5-2342-F01AE31E854C}"/>
              </a:ext>
            </a:extLst>
          </p:cNvPr>
          <p:cNvSpPr/>
          <p:nvPr/>
        </p:nvSpPr>
        <p:spPr>
          <a:xfrm>
            <a:off x="1331189" y="1321789"/>
            <a:ext cx="4892522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Imagen o pictogramas del título. </a:t>
            </a:r>
          </a:p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Rectángulo ajustable en extensión.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649DF1-CFAE-E775-2F75-A417D5720E8E}"/>
              </a:ext>
            </a:extLst>
          </p:cNvPr>
          <p:cNvSpPr txBox="1"/>
          <p:nvPr/>
        </p:nvSpPr>
        <p:spPr>
          <a:xfrm>
            <a:off x="368491" y="5099739"/>
            <a:ext cx="605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Dyslexic" panose="00000500000000000000" pitchFamily="50" charset="0"/>
              </a:rPr>
              <a:t>TEXTO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9046941-4EF9-38E6-1389-60A5CF15A613}"/>
              </a:ext>
            </a:extLst>
          </p:cNvPr>
          <p:cNvSpPr/>
          <p:nvPr/>
        </p:nvSpPr>
        <p:spPr>
          <a:xfrm>
            <a:off x="1331189" y="3521175"/>
            <a:ext cx="4892522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Imagen o pictogramas del título.</a:t>
            </a:r>
          </a:p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Rectángulo ajustable en extensión.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4A1759-7C67-DC02-787E-60842998A0D1}"/>
              </a:ext>
            </a:extLst>
          </p:cNvPr>
          <p:cNvSpPr txBox="1"/>
          <p:nvPr/>
        </p:nvSpPr>
        <p:spPr>
          <a:xfrm>
            <a:off x="330711" y="7264763"/>
            <a:ext cx="6059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OpenDyslexic" panose="00000500000000000000" pitchFamily="50" charset="0"/>
              </a:rPr>
              <a:t>TEXTO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3EADCB1-2A66-21CF-850A-FA9C85205CAB}"/>
              </a:ext>
            </a:extLst>
          </p:cNvPr>
          <p:cNvSpPr/>
          <p:nvPr/>
        </p:nvSpPr>
        <p:spPr>
          <a:xfrm>
            <a:off x="1331189" y="5640345"/>
            <a:ext cx="4892522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Imagen o pictogramas del título.</a:t>
            </a:r>
          </a:p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Rectángulo ajustable en extensión.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2CFE43-7A12-CDB0-F954-389102233CCD}"/>
              </a:ext>
            </a:extLst>
          </p:cNvPr>
          <p:cNvSpPr txBox="1"/>
          <p:nvPr/>
        </p:nvSpPr>
        <p:spPr>
          <a:xfrm>
            <a:off x="399391" y="9314070"/>
            <a:ext cx="605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OpenDyslexic" panose="00000500000000000000" pitchFamily="50" charset="0"/>
              </a:rPr>
              <a:t>TEXTO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84C00ED-65A5-4FD1-E206-1A91CD54BB4D}"/>
              </a:ext>
            </a:extLst>
          </p:cNvPr>
          <p:cNvSpPr/>
          <p:nvPr/>
        </p:nvSpPr>
        <p:spPr>
          <a:xfrm>
            <a:off x="1331189" y="7805369"/>
            <a:ext cx="4892522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Imagen o pictogramas del título.</a:t>
            </a:r>
          </a:p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Rectángulo ajustable en extensión.</a:t>
            </a:r>
          </a:p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Se pueden añadir más espacios reduciendo el tamaño de todos o en otra hoja. </a:t>
            </a:r>
          </a:p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La extensión debe ser máximo de dos hojas.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B10F7F-8B8A-4313-A9F0-00282FAF6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24" y="58872"/>
            <a:ext cx="819306" cy="819306"/>
          </a:xfrm>
          <a:prstGeom prst="rect">
            <a:avLst/>
          </a:prstGeom>
        </p:spPr>
      </p:pic>
      <p:pic>
        <p:nvPicPr>
          <p:cNvPr id="10" name="Imagen 9" descr="Imagen que contiene espejo, objeto&#10;&#10;Descripción generada automáticamente">
            <a:extLst>
              <a:ext uri="{FF2B5EF4-FFF2-40B4-BE49-F238E27FC236}">
                <a16:creationId xmlns:a16="http://schemas.microsoft.com/office/drawing/2014/main" id="{E6774267-7AAF-4198-BD50-82E30083B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93" y="543082"/>
            <a:ext cx="340481" cy="34048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F0C91D1-E9F2-4816-AF93-AF9CD23A219C}"/>
              </a:ext>
            </a:extLst>
          </p:cNvPr>
          <p:cNvSpPr/>
          <p:nvPr/>
        </p:nvSpPr>
        <p:spPr>
          <a:xfrm>
            <a:off x="1792817" y="860450"/>
            <a:ext cx="355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latin typeface="OpenDyslexic" panose="00000500000000000000" pitchFamily="50" charset="0"/>
              </a:rPr>
              <a:t>EL NIDO DE LOS DRAGONES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9FAC9CB1-2AEF-4F14-8F35-645B5B7402C0}"/>
              </a:ext>
            </a:extLst>
          </p:cNvPr>
          <p:cNvSpPr/>
          <p:nvPr/>
        </p:nvSpPr>
        <p:spPr>
          <a:xfrm>
            <a:off x="512398" y="7181455"/>
            <a:ext cx="611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dirty="0">
                <a:solidFill>
                  <a:prstClr val="black"/>
                </a:solidFill>
                <a:latin typeface="OpenDyslexic" panose="00000500000000000000" pitchFamily="50" charset="0"/>
              </a:rPr>
              <a:t>ENCONTRAR LOS HUEVOS DE DRAGÓN (PELOTAS) Y LANZAR AL NIDO CON UN BOTE PARA QUE ENTREN EN EL NIDO.</a:t>
            </a:r>
            <a:endParaRPr lang="es-ES" sz="1200" dirty="0">
              <a:solidFill>
                <a:prstClr val="black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160672C3-EB77-45E5-BC12-6AAEB614A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00" r="96667">
                        <a14:foregroundMark x1="8333" y1="45667" x2="8333" y2="45667"/>
                        <a14:foregroundMark x1="7667" y1="64333" x2="7667" y2="64333"/>
                        <a14:foregroundMark x1="3333" y1="65000" x2="3333" y2="65000"/>
                        <a14:foregroundMark x1="94667" y1="38000" x2="94667" y2="38000"/>
                        <a14:foregroundMark x1="96667" y1="52667" x2="96667" y2="52667"/>
                        <a14:foregroundMark x1="96333" y1="69333" x2="96333" y2="69333"/>
                        <a14:foregroundMark x1="96333" y1="69333" x2="96333" y2="69333"/>
                        <a14:backgroundMark x1="68667" y1="28667" x2="68667" y2="28667"/>
                        <a14:backgroundMark x1="40333" y1="29667" x2="40333" y2="29667"/>
                        <a14:backgroundMark x1="40333" y1="29667" x2="40667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78" y="1791710"/>
            <a:ext cx="1127914" cy="112791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D9E60B0-8E2F-40AE-B705-000673C650FE}"/>
              </a:ext>
            </a:extLst>
          </p:cNvPr>
          <p:cNvSpPr/>
          <p:nvPr/>
        </p:nvSpPr>
        <p:spPr>
          <a:xfrm>
            <a:off x="2669478" y="2124132"/>
            <a:ext cx="502446" cy="320675"/>
          </a:xfrm>
          <a:prstGeom prst="ellipse">
            <a:avLst/>
          </a:prstGeom>
          <a:solidFill>
            <a:srgbClr val="A16123"/>
          </a:solidFill>
          <a:ln>
            <a:solidFill>
              <a:srgbClr val="B78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65DB9DB9-CB67-434D-85F6-52913CAD3516}"/>
              </a:ext>
            </a:extLst>
          </p:cNvPr>
          <p:cNvSpPr/>
          <p:nvPr/>
        </p:nvSpPr>
        <p:spPr>
          <a:xfrm>
            <a:off x="2850613" y="2092303"/>
            <a:ext cx="502446" cy="320674"/>
          </a:xfrm>
          <a:prstGeom prst="ellipse">
            <a:avLst/>
          </a:prstGeom>
          <a:solidFill>
            <a:srgbClr val="A16123"/>
          </a:solidFill>
          <a:ln>
            <a:solidFill>
              <a:srgbClr val="A16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A1B59EF-313E-4DC7-A9F5-6409E1D8B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63124" y="1586476"/>
            <a:ext cx="408799" cy="560736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173CA563-9FB0-4510-880E-280535D47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67" b="92000" l="10000" r="90000">
                        <a14:foregroundMark x1="77000" y1="8667" x2="77000" y2="8667"/>
                        <a14:foregroundMark x1="47667" y1="92000" x2="47667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4876" y="1453429"/>
            <a:ext cx="1098332" cy="111993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E0129CC-E7C1-4E4D-8E63-5E6B5ABCBE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333" l="9000" r="90000">
                        <a14:foregroundMark x1="51333" y1="11000" x2="51333" y2="11000"/>
                        <a14:foregroundMark x1="51333" y1="11000" x2="51333" y2="11000"/>
                        <a14:foregroundMark x1="48000" y1="25333" x2="48000" y2="25333"/>
                        <a14:foregroundMark x1="48000" y1="25333" x2="48000" y2="25333"/>
                        <a14:foregroundMark x1="48000" y1="25333" x2="48000" y2="25333"/>
                        <a14:foregroundMark x1="38667" y1="36000" x2="54000" y2="62667"/>
                        <a14:foregroundMark x1="54000" y1="62667" x2="51667" y2="29333"/>
                        <a14:foregroundMark x1="51667" y1="29333" x2="29333" y2="49333"/>
                        <a14:foregroundMark x1="29333" y1="49333" x2="56000" y2="65333"/>
                        <a14:foregroundMark x1="56000" y1="65333" x2="68333" y2="39667"/>
                        <a14:foregroundMark x1="68333" y1="39667" x2="32667" y2="30667"/>
                        <a14:foregroundMark x1="32667" y1="30667" x2="28000" y2="64667"/>
                        <a14:foregroundMark x1="28000" y1="64667" x2="57000" y2="62000"/>
                        <a14:foregroundMark x1="57000" y1="62000" x2="51333" y2="42000"/>
                        <a14:foregroundMark x1="39333" y1="18667" x2="21000" y2="47000"/>
                        <a14:foregroundMark x1="21000" y1="47000" x2="43333" y2="73667"/>
                        <a14:foregroundMark x1="43333" y1="73667" x2="71667" y2="57333"/>
                        <a14:foregroundMark x1="71667" y1="57333" x2="61667" y2="24667"/>
                        <a14:foregroundMark x1="61667" y1="24667" x2="29333" y2="29667"/>
                        <a14:foregroundMark x1="29333" y1="29667" x2="23000" y2="61333"/>
                        <a14:foregroundMark x1="23000" y1="61333" x2="47333" y2="80000"/>
                        <a14:foregroundMark x1="47333" y1="80000" x2="72000" y2="52667"/>
                        <a14:foregroundMark x1="72000" y1="52667" x2="75333" y2="42000"/>
                        <a14:foregroundMark x1="43000" y1="23333" x2="70667" y2="26000"/>
                        <a14:foregroundMark x1="70667" y1="26000" x2="77000" y2="54667"/>
                        <a14:foregroundMark x1="77000" y1="54667" x2="55000" y2="72000"/>
                        <a14:foregroundMark x1="55000" y1="72000" x2="47667" y2="73333"/>
                        <a14:foregroundMark x1="9000" y1="49333" x2="9000" y2="49333"/>
                        <a14:foregroundMark x1="90333" y1="50667" x2="90333" y2="50667"/>
                        <a14:foregroundMark x1="49667" y1="92333" x2="49667" y2="9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36" y="2106119"/>
            <a:ext cx="495668" cy="495668"/>
          </a:xfrm>
          <a:prstGeom prst="rect">
            <a:avLst/>
          </a:prstGeom>
        </p:spPr>
      </p:pic>
      <p:pic>
        <p:nvPicPr>
          <p:cNvPr id="33" name="Imagen 32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8E0617DA-6EB4-40F9-80D5-5EEC6A1C52C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0" b="9757"/>
          <a:stretch/>
        </p:blipFill>
        <p:spPr>
          <a:xfrm>
            <a:off x="2578560" y="3489837"/>
            <a:ext cx="1720985" cy="719770"/>
          </a:xfrm>
          <a:prstGeom prst="rect">
            <a:avLst/>
          </a:prstGeom>
        </p:spPr>
      </p:pic>
      <p:pic>
        <p:nvPicPr>
          <p:cNvPr id="57" name="Imagen 56" descr="Imagen que contiene espejo, objeto&#10;&#10;Descripción generada automáticamente">
            <a:extLst>
              <a:ext uri="{FF2B5EF4-FFF2-40B4-BE49-F238E27FC236}">
                <a16:creationId xmlns:a16="http://schemas.microsoft.com/office/drawing/2014/main" id="{C2A46F97-6ED7-4331-9742-81D687EE7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63" y="4516897"/>
            <a:ext cx="345861" cy="345861"/>
          </a:xfrm>
          <a:prstGeom prst="rect">
            <a:avLst/>
          </a:prstGeom>
        </p:spPr>
      </p:pic>
      <p:pic>
        <p:nvPicPr>
          <p:cNvPr id="58" name="Imagen 57" descr="Imagen que contiene espejo, objeto&#10;&#10;Descripción generada automáticamente">
            <a:extLst>
              <a:ext uri="{FF2B5EF4-FFF2-40B4-BE49-F238E27FC236}">
                <a16:creationId xmlns:a16="http://schemas.microsoft.com/office/drawing/2014/main" id="{64078BBD-6033-4788-981B-EF1C1D83D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17" y="4400624"/>
            <a:ext cx="345861" cy="345861"/>
          </a:xfrm>
          <a:prstGeom prst="rect">
            <a:avLst/>
          </a:prstGeom>
        </p:spPr>
      </p:pic>
      <p:pic>
        <p:nvPicPr>
          <p:cNvPr id="59" name="Imagen 58" descr="Imagen que contiene espejo, objeto&#10;&#10;Descripción generada automáticamente">
            <a:extLst>
              <a:ext uri="{FF2B5EF4-FFF2-40B4-BE49-F238E27FC236}">
                <a16:creationId xmlns:a16="http://schemas.microsoft.com/office/drawing/2014/main" id="{25C08589-077A-4F64-969D-41BA4AC30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2" y="4451168"/>
            <a:ext cx="423409" cy="42340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A3A4788-DE03-4AF3-A946-69065EC1A94C}"/>
              </a:ext>
            </a:extLst>
          </p:cNvPr>
          <p:cNvSpPr/>
          <p:nvPr/>
        </p:nvSpPr>
        <p:spPr>
          <a:xfrm>
            <a:off x="972048" y="3008655"/>
            <a:ext cx="5198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>
                <a:solidFill>
                  <a:prstClr val="black"/>
                </a:solidFill>
                <a:latin typeface="OpenDyslexic" panose="00000500000000000000" pitchFamily="50" charset="0"/>
              </a:rPr>
              <a:t>LOS DRAGONES ESTÁN TRISTES, HAN PERDIDO SUS HUEVOS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1B5D6D8-113A-49E7-9A35-3863E647608F}"/>
              </a:ext>
            </a:extLst>
          </p:cNvPr>
          <p:cNvSpPr/>
          <p:nvPr/>
        </p:nvSpPr>
        <p:spPr>
          <a:xfrm>
            <a:off x="1141589" y="9302677"/>
            <a:ext cx="4594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dirty="0">
                <a:solidFill>
                  <a:prstClr val="black"/>
                </a:solidFill>
                <a:latin typeface="OpenDyslexic" panose="00000500000000000000" pitchFamily="50" charset="0"/>
              </a:rPr>
              <a:t>LOS DRAGONES ESTÁN CONTENTOS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23FDCD-BBA7-417B-9CED-6F45AD35E85F}"/>
              </a:ext>
            </a:extLst>
          </p:cNvPr>
          <p:cNvSpPr/>
          <p:nvPr/>
        </p:nvSpPr>
        <p:spPr>
          <a:xfrm>
            <a:off x="188214" y="5187166"/>
            <a:ext cx="6959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dirty="0">
                <a:solidFill>
                  <a:prstClr val="black"/>
                </a:solidFill>
                <a:latin typeface="OpenDyslexic" panose="00000500000000000000" pitchFamily="50" charset="0"/>
              </a:rPr>
              <a:t>LOS NIÑOS Y NIÑAS BUSCAMOS LOS HUEVOS DE DRAGÓN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3BC9A69-208E-41A0-8825-69674FEAC4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5667">
                        <a14:foregroundMark x1="6667" y1="47000" x2="6667" y2="47000"/>
                        <a14:foregroundMark x1="5000" y1="67667" x2="5000" y2="67667"/>
                        <a14:foregroundMark x1="44333" y1="39000" x2="44333" y2="39000"/>
                        <a14:foregroundMark x1="63333" y1="33667" x2="64667" y2="64000"/>
                        <a14:foregroundMark x1="63333" y1="51000" x2="79000" y2="55667"/>
                        <a14:foregroundMark x1="68333" y1="44333" x2="75333" y2="65333"/>
                        <a14:foregroundMark x1="74667" y1="43333" x2="61667" y2="54000"/>
                        <a14:foregroundMark x1="71667" y1="39000" x2="61667" y2="55333"/>
                        <a14:foregroundMark x1="46667" y1="43333" x2="34333" y2="58333"/>
                        <a14:foregroundMark x1="36000" y1="42667" x2="54333" y2="62333"/>
                        <a14:foregroundMark x1="50333" y1="32667" x2="30000" y2="54667"/>
                        <a14:foregroundMark x1="36667" y1="39667" x2="59667" y2="45000"/>
                        <a14:foregroundMark x1="26000" y1="42667" x2="55667" y2="36667"/>
                        <a14:foregroundMark x1="42667" y1="40333" x2="57333" y2="46333"/>
                        <a14:foregroundMark x1="92000" y1="39667" x2="92000" y2="39667"/>
                        <a14:foregroundMark x1="95000" y1="66667" x2="95000" y2="66667"/>
                        <a14:foregroundMark x1="95667" y1="39667" x2="95667" y2="3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16" y="8286999"/>
            <a:ext cx="1127914" cy="1127914"/>
          </a:xfrm>
          <a:prstGeom prst="rect">
            <a:avLst/>
          </a:prstGeom>
        </p:spPr>
      </p:pic>
      <p:pic>
        <p:nvPicPr>
          <p:cNvPr id="54" name="Imagen 53" descr="Imagen que contiene espejo, objeto&#10;&#10;Descripción generada automáticamente">
            <a:extLst>
              <a:ext uri="{FF2B5EF4-FFF2-40B4-BE49-F238E27FC236}">
                <a16:creationId xmlns:a16="http://schemas.microsoft.com/office/drawing/2014/main" id="{DFE7CB55-E795-4399-8DE3-7FF38601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66" y="8544504"/>
            <a:ext cx="468797" cy="46879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03948489-5A3C-4009-B1CF-8752ADF059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3333" y1="67667" x2="59667" y2="29000"/>
                        <a14:foregroundMark x1="24333" y1="41000" x2="88333" y2="57667"/>
                        <a14:foregroundMark x1="44333" y1="15667" x2="41000" y2="67667"/>
                        <a14:foregroundMark x1="48667" y1="22333" x2="47667" y2="77667"/>
                        <a14:foregroundMark x1="49667" y1="33333" x2="58667" y2="75333"/>
                        <a14:foregroundMark x1="46333" y1="30000" x2="37667" y2="82000"/>
                        <a14:foregroundMark x1="39667" y1="41000" x2="39667" y2="41000"/>
                        <a14:foregroundMark x1="35333" y1="16667" x2="35333" y2="16667"/>
                        <a14:foregroundMark x1="35333" y1="16667" x2="35333" y2="16667"/>
                        <a14:foregroundMark x1="35333" y1="16667" x2="34333" y2="66333"/>
                        <a14:foregroundMark x1="32000" y1="28000" x2="24333" y2="66333"/>
                        <a14:foregroundMark x1="54333" y1="21333" x2="77333" y2="53333"/>
                        <a14:foregroundMark x1="72000" y1="64333" x2="47667" y2="79667"/>
                        <a14:foregroundMark x1="66333" y1="23333" x2="7733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63" y="8676942"/>
            <a:ext cx="498095" cy="498095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73F0F235-DEA8-4E5A-BD8A-6CA19A147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67" b="92000" l="10000" r="90000">
                        <a14:foregroundMark x1="77000" y1="8667" x2="77000" y2="8667"/>
                        <a14:foregroundMark x1="47667" y1="92000" x2="47667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051" y="7915495"/>
            <a:ext cx="1098332" cy="11199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CE12EA8-FACD-4A66-AAA8-01786BD4E2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47" y="5641817"/>
            <a:ext cx="2290311" cy="13891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900183-725C-BDE7-4F75-5DE439FE07A8}"/>
              </a:ext>
            </a:extLst>
          </p:cNvPr>
          <p:cNvSpPr/>
          <p:nvPr/>
        </p:nvSpPr>
        <p:spPr>
          <a:xfrm>
            <a:off x="189797" y="9646305"/>
            <a:ext cx="66919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Char char="•"/>
            </a:pP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Autor pictogramas: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Sergio Palao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Procedencia: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ARASAAC (http://arasaac.org)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Licencia: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CC (BY-NC-SA)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Propiedad: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Gobierno de Aragón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Autor Juego:</a:t>
            </a:r>
            <a:r>
              <a:rPr lang="es-ES" sz="700" dirty="0">
                <a:solidFill>
                  <a:srgbClr val="FF0000"/>
                </a:solidFill>
                <a:latin typeface="OpenDyslexic" panose="00000500000000000000" pitchFamily="50" charset="0"/>
              </a:rPr>
              <a:t> 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Patios y Parques Dinámicos ® Gey Lagar.</a:t>
            </a:r>
          </a:p>
          <a:p>
            <a:pPr lvl="0" algn="ctr"/>
            <a:endParaRPr lang="es-ES" sz="900" dirty="0">
              <a:solidFill>
                <a:prstClr val="black"/>
              </a:solidFill>
              <a:latin typeface="OpenDyslexic" panose="00000500000000000000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1D8E035-A14B-6346-AAE3-54752A7D8A75}"/>
              </a:ext>
            </a:extLst>
          </p:cNvPr>
          <p:cNvSpPr/>
          <p:nvPr/>
        </p:nvSpPr>
        <p:spPr>
          <a:xfrm>
            <a:off x="1961745" y="1384789"/>
            <a:ext cx="2935108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9BECF6-75DF-E302-1E8C-07DBD54F73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" y="154544"/>
            <a:ext cx="1312689" cy="111013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2970E26-DA9F-294C-6762-21BBB8394173}"/>
              </a:ext>
            </a:extLst>
          </p:cNvPr>
          <p:cNvSpPr/>
          <p:nvPr/>
        </p:nvSpPr>
        <p:spPr>
          <a:xfrm>
            <a:off x="1961745" y="3491150"/>
            <a:ext cx="2935108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8433C0C-C8F7-3910-0E9E-EDC9EB42903F}"/>
              </a:ext>
            </a:extLst>
          </p:cNvPr>
          <p:cNvSpPr/>
          <p:nvPr/>
        </p:nvSpPr>
        <p:spPr>
          <a:xfrm>
            <a:off x="1971496" y="5628501"/>
            <a:ext cx="2935109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803F875-8F62-95E0-E3A9-DED6D84CC6A2}"/>
              </a:ext>
            </a:extLst>
          </p:cNvPr>
          <p:cNvSpPr/>
          <p:nvPr/>
        </p:nvSpPr>
        <p:spPr>
          <a:xfrm>
            <a:off x="1961744" y="7829911"/>
            <a:ext cx="2935110" cy="14369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32686D31-016E-B1B2-52EE-F721B1A13181}"/>
              </a:ext>
            </a:extLst>
          </p:cNvPr>
          <p:cNvSpPr/>
          <p:nvPr/>
        </p:nvSpPr>
        <p:spPr>
          <a:xfrm>
            <a:off x="2234502" y="1817138"/>
            <a:ext cx="311462" cy="2860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21A474-BB8D-719C-BD4C-199380C52CD4}"/>
              </a:ext>
            </a:extLst>
          </p:cNvPr>
          <p:cNvSpPr txBox="1"/>
          <p:nvPr/>
        </p:nvSpPr>
        <p:spPr>
          <a:xfrm>
            <a:off x="565283" y="3664539"/>
            <a:ext cx="60244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79617">
              <a:defRPr/>
            </a:pPr>
            <a:r>
              <a:rPr lang="es-ES" sz="1200" dirty="0">
                <a:latin typeface="OpenDyslexic"/>
              </a:rPr>
              <a:t>HACER UNA FILA DETRAS DE LA LINEA AZUL PARA JUGAR 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Dyslexic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4B1059-E9E6-3567-38D5-EAE401948936}"/>
              </a:ext>
            </a:extLst>
          </p:cNvPr>
          <p:cNvSpPr txBox="1"/>
          <p:nvPr/>
        </p:nvSpPr>
        <p:spPr>
          <a:xfrm>
            <a:off x="2381579" y="721195"/>
            <a:ext cx="3441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OpenDyslexic"/>
              </a:rPr>
              <a:t>NOMBRE DEL JUEGO</a:t>
            </a:r>
            <a:endParaRPr lang="es-ES" dirty="0"/>
          </a:p>
        </p:txBody>
      </p:sp>
      <p:sp>
        <p:nvSpPr>
          <p:cNvPr id="1102" name="Rectángulo redondeado 1101">
            <a:extLst>
              <a:ext uri="{FF2B5EF4-FFF2-40B4-BE49-F238E27FC236}">
                <a16:creationId xmlns:a16="http://schemas.microsoft.com/office/drawing/2014/main" id="{2AF381C6-AC69-3BF9-C4D4-1E31097D4ABA}"/>
              </a:ext>
            </a:extLst>
          </p:cNvPr>
          <p:cNvSpPr/>
          <p:nvPr/>
        </p:nvSpPr>
        <p:spPr>
          <a:xfrm>
            <a:off x="1598120" y="1336438"/>
            <a:ext cx="3958813" cy="100896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4" name="CuadroTexto 1103">
            <a:extLst>
              <a:ext uri="{FF2B5EF4-FFF2-40B4-BE49-F238E27FC236}">
                <a16:creationId xmlns:a16="http://schemas.microsoft.com/office/drawing/2014/main" id="{5CACEA34-1416-F2B5-2F19-DB983CB43384}"/>
              </a:ext>
            </a:extLst>
          </p:cNvPr>
          <p:cNvSpPr txBox="1"/>
          <p:nvPr/>
        </p:nvSpPr>
        <p:spPr>
          <a:xfrm>
            <a:off x="2914074" y="2070424"/>
            <a:ext cx="3432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OpenDyslexic" pitchFamily="2" charset="77"/>
              </a:rPr>
              <a:t>MATERIAL</a:t>
            </a:r>
          </a:p>
        </p:txBody>
      </p:sp>
      <p:sp>
        <p:nvSpPr>
          <p:cNvPr id="1105" name="CuadroTexto 1104">
            <a:extLst>
              <a:ext uri="{FF2B5EF4-FFF2-40B4-BE49-F238E27FC236}">
                <a16:creationId xmlns:a16="http://schemas.microsoft.com/office/drawing/2014/main" id="{7E407CB9-D932-F200-563E-96EF583F7AC6}"/>
              </a:ext>
            </a:extLst>
          </p:cNvPr>
          <p:cNvSpPr txBox="1"/>
          <p:nvPr/>
        </p:nvSpPr>
        <p:spPr>
          <a:xfrm>
            <a:off x="-326791" y="5223313"/>
            <a:ext cx="761323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79617">
              <a:defRPr/>
            </a:pPr>
            <a:r>
              <a:rPr lang="es-ES" sz="1200" dirty="0">
                <a:latin typeface="OpenDyslexic"/>
              </a:rPr>
              <a:t>POR TURNOS LANZAR UNA CHAPA HACIA HOGWARTS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Dyslexic" pitchFamily="50" charset="0"/>
            </a:endParaRP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19D6EDF8-4B0A-90E2-6D55-6BFB8A91E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" y="70002"/>
            <a:ext cx="1312689" cy="11101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4A040E0-B788-4C98-FABD-C8B95CE8F45B}"/>
              </a:ext>
            </a:extLst>
          </p:cNvPr>
          <p:cNvSpPr/>
          <p:nvPr/>
        </p:nvSpPr>
        <p:spPr>
          <a:xfrm>
            <a:off x="535073" y="2485705"/>
            <a:ext cx="5767090" cy="10413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5DF9C5-AEAB-DC84-B71A-4850643274C8}"/>
              </a:ext>
            </a:extLst>
          </p:cNvPr>
          <p:cNvSpPr/>
          <p:nvPr/>
        </p:nvSpPr>
        <p:spPr>
          <a:xfrm>
            <a:off x="580890" y="4059899"/>
            <a:ext cx="5767090" cy="11274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BCB7B4-F198-0F7C-9893-59CD8129BC52}"/>
              </a:ext>
            </a:extLst>
          </p:cNvPr>
          <p:cNvSpPr/>
          <p:nvPr/>
        </p:nvSpPr>
        <p:spPr>
          <a:xfrm>
            <a:off x="579612" y="5776876"/>
            <a:ext cx="5767090" cy="11274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F7D168E-F11E-3FEE-4EF7-2CB795EBBEB0}"/>
              </a:ext>
            </a:extLst>
          </p:cNvPr>
          <p:cNvGrpSpPr/>
          <p:nvPr/>
        </p:nvGrpSpPr>
        <p:grpSpPr>
          <a:xfrm>
            <a:off x="158807" y="7011656"/>
            <a:ext cx="6640628" cy="2386937"/>
            <a:chOff x="159040" y="6715018"/>
            <a:chExt cx="6640628" cy="2386937"/>
          </a:xfrm>
        </p:grpSpPr>
        <p:sp>
          <p:nvSpPr>
            <p:cNvPr id="1109" name="CuadroTexto 1108">
              <a:extLst>
                <a:ext uri="{FF2B5EF4-FFF2-40B4-BE49-F238E27FC236}">
                  <a16:creationId xmlns:a16="http://schemas.microsoft.com/office/drawing/2014/main" id="{B2A40AF8-008F-4D5A-38ED-AAD46C5C19C7}"/>
                </a:ext>
              </a:extLst>
            </p:cNvPr>
            <p:cNvSpPr txBox="1"/>
            <p:nvPr/>
          </p:nvSpPr>
          <p:spPr>
            <a:xfrm>
              <a:off x="188412" y="8640290"/>
              <a:ext cx="66112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LA PERSONA QUE LANZA SE COLOCA AL FINAL DE LA FILA </a:t>
              </a:r>
            </a:p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Y LANZA LA SIGUIENTE  PERSONA DE LA FILA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itchFamily="50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E1BC5B6-8384-DF19-5EC2-539C679E431D}"/>
                </a:ext>
              </a:extLst>
            </p:cNvPr>
            <p:cNvSpPr/>
            <p:nvPr/>
          </p:nvSpPr>
          <p:spPr>
            <a:xfrm>
              <a:off x="545455" y="7383270"/>
              <a:ext cx="5767090" cy="11274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bg1">
                      <a:lumMod val="65000"/>
                    </a:schemeClr>
                  </a:solidFill>
                  <a:latin typeface="OpenDyslexic" panose="00000500000000000000" pitchFamily="50" charset="0"/>
                </a:rPr>
                <a:t>.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5FF9DA1-F507-6583-AB1A-0D3EC9342AC8}"/>
                </a:ext>
              </a:extLst>
            </p:cNvPr>
            <p:cNvSpPr txBox="1"/>
            <p:nvPr/>
          </p:nvSpPr>
          <p:spPr>
            <a:xfrm>
              <a:off x="159040" y="6715018"/>
              <a:ext cx="66112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LA PERSONA QUE LANZA SE COLOCA AL FINAL DE LA FILA </a:t>
              </a:r>
            </a:p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Y LANZA LA SIGUIENTE  PERSONA DE LA FILA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itchFamily="50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5619D7B-90E6-6142-49FB-BE6EECB1AB09}"/>
              </a:ext>
            </a:extLst>
          </p:cNvPr>
          <p:cNvSpPr/>
          <p:nvPr/>
        </p:nvSpPr>
        <p:spPr>
          <a:xfrm>
            <a:off x="189797" y="9646305"/>
            <a:ext cx="66919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Char char="•"/>
            </a:pP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Autor pictogramas: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Sergio Palao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Procedencia: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ARASAAC (http://arasaac.org)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Licencia: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CC (BY-NC-SA)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Propiedad: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Gobierno de Aragón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Autor Juego:</a:t>
            </a:r>
            <a:r>
              <a:rPr lang="es-ES" sz="700" dirty="0">
                <a:solidFill>
                  <a:srgbClr val="FF0000"/>
                </a:solidFill>
                <a:latin typeface="OpenDyslexic" panose="00000500000000000000" pitchFamily="50" charset="0"/>
              </a:rPr>
              <a:t> 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Patios y Parques Dinámicos ® Gey Lagar.</a:t>
            </a:r>
          </a:p>
          <a:p>
            <a:pPr lvl="0" algn="ctr"/>
            <a:endParaRPr lang="es-ES" sz="900" dirty="0">
              <a:solidFill>
                <a:prstClr val="black"/>
              </a:solidFill>
              <a:latin typeface="OpenDyslexic" panose="00000500000000000000" pitchFamily="50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28955C-8D53-585F-E2F9-600EACD6BC6B}"/>
              </a:ext>
            </a:extLst>
          </p:cNvPr>
          <p:cNvSpPr txBox="1"/>
          <p:nvPr/>
        </p:nvSpPr>
        <p:spPr>
          <a:xfrm>
            <a:off x="2250651" y="402979"/>
            <a:ext cx="3818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Imagen o pictogramas del título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00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Paralelogramo 1066">
            <a:extLst>
              <a:ext uri="{FF2B5EF4-FFF2-40B4-BE49-F238E27FC236}">
                <a16:creationId xmlns:a16="http://schemas.microsoft.com/office/drawing/2014/main" id="{B1352B06-F0CE-7222-25AB-594FFD29C9A8}"/>
              </a:ext>
            </a:extLst>
          </p:cNvPr>
          <p:cNvSpPr/>
          <p:nvPr/>
        </p:nvSpPr>
        <p:spPr>
          <a:xfrm rot="5227623">
            <a:off x="2164131" y="1309455"/>
            <a:ext cx="362252" cy="13043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70" name="Rectángulo redondeado 1069">
            <a:extLst>
              <a:ext uri="{FF2B5EF4-FFF2-40B4-BE49-F238E27FC236}">
                <a16:creationId xmlns:a16="http://schemas.microsoft.com/office/drawing/2014/main" id="{32686D31-016E-B1B2-52EE-F721B1A13181}"/>
              </a:ext>
            </a:extLst>
          </p:cNvPr>
          <p:cNvSpPr/>
          <p:nvPr/>
        </p:nvSpPr>
        <p:spPr>
          <a:xfrm>
            <a:off x="2234502" y="1817138"/>
            <a:ext cx="311462" cy="28605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21A474-BB8D-719C-BD4C-199380C52CD4}"/>
              </a:ext>
            </a:extLst>
          </p:cNvPr>
          <p:cNvSpPr txBox="1"/>
          <p:nvPr/>
        </p:nvSpPr>
        <p:spPr>
          <a:xfrm>
            <a:off x="565283" y="3664539"/>
            <a:ext cx="60244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79617">
              <a:defRPr/>
            </a:pPr>
            <a:r>
              <a:rPr lang="es-ES" sz="1200" dirty="0">
                <a:latin typeface="OpenDyslexic"/>
              </a:rPr>
              <a:t>HACER UNA FILA DETRAS DE LA LINEA AZUL PARA JUGAR 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Dyslexic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4B1059-E9E6-3567-38D5-EAE401948936}"/>
              </a:ext>
            </a:extLst>
          </p:cNvPr>
          <p:cNvSpPr txBox="1"/>
          <p:nvPr/>
        </p:nvSpPr>
        <p:spPr>
          <a:xfrm>
            <a:off x="2026359" y="873317"/>
            <a:ext cx="3441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OpenDyslexic"/>
              </a:rPr>
              <a:t>LANZA HARRY POTTER </a:t>
            </a:r>
            <a:endParaRPr lang="es-ES" dirty="0"/>
          </a:p>
        </p:txBody>
      </p:sp>
      <p:pic>
        <p:nvPicPr>
          <p:cNvPr id="1056" name="Imagen 1055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C4C1A075-2AC8-E56E-3FBF-785F46E0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71" y="2557439"/>
            <a:ext cx="2137484" cy="934900"/>
          </a:xfrm>
          <a:prstGeom prst="rect">
            <a:avLst/>
          </a:prstGeom>
        </p:spPr>
      </p:pic>
      <p:pic>
        <p:nvPicPr>
          <p:cNvPr id="1057" name="Picture 12" descr="▷ Harry Potter: visita Hogwarts online y gratis en la gran semana de la  magia">
            <a:extLst>
              <a:ext uri="{FF2B5EF4-FFF2-40B4-BE49-F238E27FC236}">
                <a16:creationId xmlns:a16="http://schemas.microsoft.com/office/drawing/2014/main" id="{99846222-E2F5-592B-25DA-C43EE448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468">
            <a:off x="5327744" y="2841840"/>
            <a:ext cx="841059" cy="588741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Paralelogramo 1057">
            <a:extLst>
              <a:ext uri="{FF2B5EF4-FFF2-40B4-BE49-F238E27FC236}">
                <a16:creationId xmlns:a16="http://schemas.microsoft.com/office/drawing/2014/main" id="{0F6F4001-4B70-EC7E-D70E-4B508A696F86}"/>
              </a:ext>
            </a:extLst>
          </p:cNvPr>
          <p:cNvSpPr/>
          <p:nvPr/>
        </p:nvSpPr>
        <p:spPr>
          <a:xfrm rot="1889198">
            <a:off x="3357933" y="2915394"/>
            <a:ext cx="82641" cy="65090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9" name="Picture 14" descr="▷ Harry Potter: visita Hogwarts online y gratis en la gran semana de la  magia">
            <a:extLst>
              <a:ext uri="{FF2B5EF4-FFF2-40B4-BE49-F238E27FC236}">
                <a16:creationId xmlns:a16="http://schemas.microsoft.com/office/drawing/2014/main" id="{253137BC-2EF6-7402-B661-5EEF32FC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99" y="1412806"/>
            <a:ext cx="1247000" cy="8729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Imagen 106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4379190-EAC8-3045-AB6E-9293C6FFA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982" y="1403414"/>
            <a:ext cx="304906" cy="276955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  <p:pic>
        <p:nvPicPr>
          <p:cNvPr id="1063" name="Imagen 1062" descr="Imagen que contiene persona, interior, viendo, joven&#10;&#10;Descripción generada automáticamente">
            <a:extLst>
              <a:ext uri="{FF2B5EF4-FFF2-40B4-BE49-F238E27FC236}">
                <a16:creationId xmlns:a16="http://schemas.microsoft.com/office/drawing/2014/main" id="{28A29F9C-0554-D48F-959B-AC6B22153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807" y="1699453"/>
            <a:ext cx="310199" cy="312998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  <p:pic>
        <p:nvPicPr>
          <p:cNvPr id="1065" name="Imagen 1064" descr="Foto montaje de 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AFA3F49-5C95-903F-BED8-A27808289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283" y="1801809"/>
            <a:ext cx="304906" cy="312997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  <p:pic>
        <p:nvPicPr>
          <p:cNvPr id="1069" name="Picture 16">
            <a:extLst>
              <a:ext uri="{FF2B5EF4-FFF2-40B4-BE49-F238E27FC236}">
                <a16:creationId xmlns:a16="http://schemas.microsoft.com/office/drawing/2014/main" id="{046C816B-66CA-717F-F305-E7D9AF3F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97" y="1784567"/>
            <a:ext cx="304906" cy="3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Imagen 1070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AA721318-8C6E-257C-9F19-202DFAA9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6" y="4190989"/>
            <a:ext cx="2151169" cy="940885"/>
          </a:xfrm>
          <a:prstGeom prst="rect">
            <a:avLst/>
          </a:prstGeom>
        </p:spPr>
      </p:pic>
      <p:sp>
        <p:nvSpPr>
          <p:cNvPr id="1074" name="Paralelogramo 1073">
            <a:extLst>
              <a:ext uri="{FF2B5EF4-FFF2-40B4-BE49-F238E27FC236}">
                <a16:creationId xmlns:a16="http://schemas.microsoft.com/office/drawing/2014/main" id="{867FD13A-DCCA-4417-5E4F-FE36CF51E0AE}"/>
              </a:ext>
            </a:extLst>
          </p:cNvPr>
          <p:cNvSpPr/>
          <p:nvPr/>
        </p:nvSpPr>
        <p:spPr>
          <a:xfrm rot="1889198">
            <a:off x="3233286" y="4507029"/>
            <a:ext cx="82641" cy="65090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77" name="Picture 12" descr="▷ Harry Potter: visita Hogwarts online y gratis en la gran semana de la  magia">
            <a:extLst>
              <a:ext uri="{FF2B5EF4-FFF2-40B4-BE49-F238E27FC236}">
                <a16:creationId xmlns:a16="http://schemas.microsoft.com/office/drawing/2014/main" id="{A3E42064-BA13-6969-642B-2C62A7A5A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468">
            <a:off x="5324188" y="4474521"/>
            <a:ext cx="841059" cy="588741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9" name="Conector recto de flecha 1078">
            <a:extLst>
              <a:ext uri="{FF2B5EF4-FFF2-40B4-BE49-F238E27FC236}">
                <a16:creationId xmlns:a16="http://schemas.microsoft.com/office/drawing/2014/main" id="{D6A5766A-3047-125E-7EAC-639B325E0AA4}"/>
              </a:ext>
            </a:extLst>
          </p:cNvPr>
          <p:cNvCxnSpPr>
            <a:cxnSpLocks/>
          </p:cNvCxnSpPr>
          <p:nvPr/>
        </p:nvCxnSpPr>
        <p:spPr>
          <a:xfrm>
            <a:off x="3133160" y="4729922"/>
            <a:ext cx="2380238" cy="3896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6" name="Imagen 1075">
            <a:extLst>
              <a:ext uri="{FF2B5EF4-FFF2-40B4-BE49-F238E27FC236}">
                <a16:creationId xmlns:a16="http://schemas.microsoft.com/office/drawing/2014/main" id="{08320654-E910-2A2F-0628-8E97E449E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9" y="4574582"/>
            <a:ext cx="310680" cy="310680"/>
          </a:xfrm>
          <a:prstGeom prst="rect">
            <a:avLst/>
          </a:prstGeom>
        </p:spPr>
      </p:pic>
      <p:pic>
        <p:nvPicPr>
          <p:cNvPr id="1073" name="Imagen 1072">
            <a:extLst>
              <a:ext uri="{FF2B5EF4-FFF2-40B4-BE49-F238E27FC236}">
                <a16:creationId xmlns:a16="http://schemas.microsoft.com/office/drawing/2014/main" id="{F0FA4FAA-2DD0-796F-D01A-1A5A34463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440" y="6387678"/>
            <a:ext cx="251908" cy="235114"/>
          </a:xfrm>
          <a:prstGeom prst="rect">
            <a:avLst/>
          </a:prstGeom>
        </p:spPr>
      </p:pic>
      <p:sp>
        <p:nvSpPr>
          <p:cNvPr id="1102" name="Rectángulo redondeado 1101">
            <a:extLst>
              <a:ext uri="{FF2B5EF4-FFF2-40B4-BE49-F238E27FC236}">
                <a16:creationId xmlns:a16="http://schemas.microsoft.com/office/drawing/2014/main" id="{2AF381C6-AC69-3BF9-C4D4-1E31097D4ABA}"/>
              </a:ext>
            </a:extLst>
          </p:cNvPr>
          <p:cNvSpPr/>
          <p:nvPr/>
        </p:nvSpPr>
        <p:spPr>
          <a:xfrm>
            <a:off x="1598120" y="1336438"/>
            <a:ext cx="3958813" cy="100896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4" name="CuadroTexto 1103">
            <a:extLst>
              <a:ext uri="{FF2B5EF4-FFF2-40B4-BE49-F238E27FC236}">
                <a16:creationId xmlns:a16="http://schemas.microsoft.com/office/drawing/2014/main" id="{5CACEA34-1416-F2B5-2F19-DB983CB43384}"/>
              </a:ext>
            </a:extLst>
          </p:cNvPr>
          <p:cNvSpPr txBox="1"/>
          <p:nvPr/>
        </p:nvSpPr>
        <p:spPr>
          <a:xfrm>
            <a:off x="2869535" y="2136831"/>
            <a:ext cx="3432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OpenDyslexic" pitchFamily="2" charset="77"/>
              </a:rPr>
              <a:t>MATERIAL</a:t>
            </a:r>
          </a:p>
        </p:txBody>
      </p:sp>
      <p:sp>
        <p:nvSpPr>
          <p:cNvPr id="1105" name="CuadroTexto 1104">
            <a:extLst>
              <a:ext uri="{FF2B5EF4-FFF2-40B4-BE49-F238E27FC236}">
                <a16:creationId xmlns:a16="http://schemas.microsoft.com/office/drawing/2014/main" id="{7E407CB9-D932-F200-563E-96EF583F7AC6}"/>
              </a:ext>
            </a:extLst>
          </p:cNvPr>
          <p:cNvSpPr txBox="1"/>
          <p:nvPr/>
        </p:nvSpPr>
        <p:spPr>
          <a:xfrm>
            <a:off x="-326791" y="5223313"/>
            <a:ext cx="761323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79617">
              <a:defRPr/>
            </a:pPr>
            <a:r>
              <a:rPr lang="es-ES" sz="1200" dirty="0">
                <a:latin typeface="OpenDyslexic"/>
              </a:rPr>
              <a:t>POR TURNOS LANZAR UNA CHAPA HACIA HOGWARTS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Dyslexic" pitchFamily="50" charset="0"/>
            </a:endParaRP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19D6EDF8-4B0A-90E2-6D55-6BFB8A91E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" y="70002"/>
            <a:ext cx="1312689" cy="1110138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F626EF3C-B870-4647-76A0-5A86A0DD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5" y="263536"/>
            <a:ext cx="535641" cy="5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 diferencias entre los libros y las películas de Harry Potter que  causaron controversia - Blog La Frikileria">
            <a:extLst>
              <a:ext uri="{FF2B5EF4-FFF2-40B4-BE49-F238E27FC236}">
                <a16:creationId xmlns:a16="http://schemas.microsoft.com/office/drawing/2014/main" id="{B6D7563D-7852-9940-8C9C-6EA030D7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90" y="222832"/>
            <a:ext cx="932916" cy="6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4A040E0-B788-4C98-FABD-C8B95CE8F45B}"/>
              </a:ext>
            </a:extLst>
          </p:cNvPr>
          <p:cNvSpPr/>
          <p:nvPr/>
        </p:nvSpPr>
        <p:spPr>
          <a:xfrm>
            <a:off x="535073" y="2485705"/>
            <a:ext cx="5767090" cy="10413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5DF9C5-AEAB-DC84-B71A-4850643274C8}"/>
              </a:ext>
            </a:extLst>
          </p:cNvPr>
          <p:cNvSpPr/>
          <p:nvPr/>
        </p:nvSpPr>
        <p:spPr>
          <a:xfrm>
            <a:off x="580890" y="4059899"/>
            <a:ext cx="5767090" cy="11274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OpenDyslexic" panose="00000500000000000000" pitchFamily="50" charset="0"/>
              </a:rPr>
              <a:t>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01D5FAB-E27D-9161-A043-E013579686C8}"/>
              </a:ext>
            </a:extLst>
          </p:cNvPr>
          <p:cNvGrpSpPr/>
          <p:nvPr/>
        </p:nvGrpSpPr>
        <p:grpSpPr>
          <a:xfrm>
            <a:off x="579612" y="5776876"/>
            <a:ext cx="5767090" cy="1127468"/>
            <a:chOff x="577626" y="5642925"/>
            <a:chExt cx="5767090" cy="1127468"/>
          </a:xfrm>
        </p:grpSpPr>
        <p:sp>
          <p:nvSpPr>
            <p:cNvPr id="1087" name="Paralelogramo 1086">
              <a:extLst>
                <a:ext uri="{FF2B5EF4-FFF2-40B4-BE49-F238E27FC236}">
                  <a16:creationId xmlns:a16="http://schemas.microsoft.com/office/drawing/2014/main" id="{2A57069D-7010-69FD-53E5-15FFBF4288EA}"/>
                </a:ext>
              </a:extLst>
            </p:cNvPr>
            <p:cNvSpPr/>
            <p:nvPr/>
          </p:nvSpPr>
          <p:spPr>
            <a:xfrm rot="1889198">
              <a:off x="3357491" y="6090781"/>
              <a:ext cx="82641" cy="650901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88" name="Picture 12" descr="▷ Harry Potter: visita Hogwarts online y gratis en la gran semana de la  magia">
              <a:extLst>
                <a:ext uri="{FF2B5EF4-FFF2-40B4-BE49-F238E27FC236}">
                  <a16:creationId xmlns:a16="http://schemas.microsoft.com/office/drawing/2014/main" id="{FABA3A5B-ACA2-60D1-2038-517084D27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6468">
              <a:off x="5324188" y="5967894"/>
              <a:ext cx="841059" cy="588741"/>
            </a:xfrm>
            <a:prstGeom prst="parallelogram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1" name="Imagen 1090">
              <a:extLst>
                <a:ext uri="{FF2B5EF4-FFF2-40B4-BE49-F238E27FC236}">
                  <a16:creationId xmlns:a16="http://schemas.microsoft.com/office/drawing/2014/main" id="{6AC65043-597B-8375-0AFD-47578185A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87081" y="6168080"/>
              <a:ext cx="381000" cy="381000"/>
            </a:xfrm>
            <a:prstGeom prst="rect">
              <a:avLst/>
            </a:prstGeom>
          </p:spPr>
        </p:pic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9561779-28C4-CF2F-0867-E0F299345695}"/>
                </a:ext>
              </a:extLst>
            </p:cNvPr>
            <p:cNvCxnSpPr>
              <a:cxnSpLocks/>
            </p:cNvCxnSpPr>
            <p:nvPr/>
          </p:nvCxnSpPr>
          <p:spPr>
            <a:xfrm>
              <a:off x="3140592" y="6350239"/>
              <a:ext cx="2380238" cy="3896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2BCB7B4-F198-0F7C-9893-59CD8129BC52}"/>
                </a:ext>
              </a:extLst>
            </p:cNvPr>
            <p:cNvSpPr/>
            <p:nvPr/>
          </p:nvSpPr>
          <p:spPr>
            <a:xfrm>
              <a:off x="577626" y="5642925"/>
              <a:ext cx="5767090" cy="11274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bg1">
                      <a:lumMod val="65000"/>
                    </a:schemeClr>
                  </a:solidFill>
                  <a:latin typeface="OpenDyslexic" panose="00000500000000000000" pitchFamily="50" charset="0"/>
                </a:rPr>
                <a:t>.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82" name="Imagen 1081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8D5FAF35-15A7-4F6E-BF67-52D52F717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338" r="1168"/>
            <a:stretch/>
          </p:blipFill>
          <p:spPr>
            <a:xfrm>
              <a:off x="1016006" y="5765583"/>
              <a:ext cx="410439" cy="970623"/>
            </a:xfrm>
            <a:prstGeom prst="rect">
              <a:avLst/>
            </a:prstGeom>
          </p:spPr>
        </p:pic>
        <p:pic>
          <p:nvPicPr>
            <p:cNvPr id="1052" name="Imagen 1051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899BAA57-F52A-8C47-D136-A305CFB36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567" t="-2492" r="17640" b="2492"/>
            <a:stretch/>
          </p:blipFill>
          <p:spPr>
            <a:xfrm>
              <a:off x="1275608" y="5747649"/>
              <a:ext cx="1905447" cy="981334"/>
            </a:xfrm>
            <a:prstGeom prst="rect">
              <a:avLst/>
            </a:prstGeom>
          </p:spPr>
        </p:pic>
        <p:pic>
          <p:nvPicPr>
            <p:cNvPr id="1107" name="Gráfico 1106" descr="Flecha derecha con relleno sólido">
              <a:extLst>
                <a:ext uri="{FF2B5EF4-FFF2-40B4-BE49-F238E27FC236}">
                  <a16:creationId xmlns:a16="http://schemas.microsoft.com/office/drawing/2014/main" id="{3D874610-AD6F-69F5-64C1-966E896D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9182" y="5848781"/>
              <a:ext cx="253917" cy="25391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76694DB-9827-6FD7-9A6E-36BE271A3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37551" y="6262265"/>
              <a:ext cx="323657" cy="302080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F7D168E-F11E-3FEE-4EF7-2CB795EBBEB0}"/>
              </a:ext>
            </a:extLst>
          </p:cNvPr>
          <p:cNvGrpSpPr/>
          <p:nvPr/>
        </p:nvGrpSpPr>
        <p:grpSpPr>
          <a:xfrm>
            <a:off x="158807" y="7011656"/>
            <a:ext cx="6640628" cy="2386937"/>
            <a:chOff x="159040" y="6715018"/>
            <a:chExt cx="6640628" cy="2386937"/>
          </a:xfrm>
        </p:grpSpPr>
        <p:pic>
          <p:nvPicPr>
            <p:cNvPr id="1086" name="Imagen 1085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315C72E6-FD46-A3FD-019D-C16CFA7F8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009"/>
            <a:stretch/>
          </p:blipFill>
          <p:spPr>
            <a:xfrm>
              <a:off x="692535" y="7470866"/>
              <a:ext cx="783593" cy="952275"/>
            </a:xfrm>
            <a:prstGeom prst="rect">
              <a:avLst/>
            </a:prstGeom>
          </p:spPr>
        </p:pic>
        <p:pic>
          <p:nvPicPr>
            <p:cNvPr id="17" name="Imagen 16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2070E9B5-FF6E-816F-17A9-7C439A63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228" y="7476560"/>
              <a:ext cx="2151169" cy="940885"/>
            </a:xfrm>
            <a:prstGeom prst="rect">
              <a:avLst/>
            </a:prstGeom>
          </p:spPr>
        </p:pic>
        <p:sp>
          <p:nvSpPr>
            <p:cNvPr id="1094" name="Paralelogramo 1093">
              <a:extLst>
                <a:ext uri="{FF2B5EF4-FFF2-40B4-BE49-F238E27FC236}">
                  <a16:creationId xmlns:a16="http://schemas.microsoft.com/office/drawing/2014/main" id="{4A41F37F-AEEB-9A08-288C-844814883FFC}"/>
                </a:ext>
              </a:extLst>
            </p:cNvPr>
            <p:cNvSpPr/>
            <p:nvPr/>
          </p:nvSpPr>
          <p:spPr>
            <a:xfrm rot="1889198">
              <a:off x="3459167" y="7868184"/>
              <a:ext cx="82641" cy="650901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pic>
          <p:nvPicPr>
            <p:cNvPr id="1096" name="Imagen 1095">
              <a:extLst>
                <a:ext uri="{FF2B5EF4-FFF2-40B4-BE49-F238E27FC236}">
                  <a16:creationId xmlns:a16="http://schemas.microsoft.com/office/drawing/2014/main" id="{4D3957E5-0254-E933-049E-7C0C3E4A4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44104" y="7909421"/>
              <a:ext cx="266085" cy="275261"/>
            </a:xfrm>
            <a:prstGeom prst="rect">
              <a:avLst/>
            </a:prstGeom>
          </p:spPr>
        </p:pic>
        <p:pic>
          <p:nvPicPr>
            <p:cNvPr id="1097" name="Picture 12" descr="▷ Harry Potter: visita Hogwarts online y gratis en la gran semana de la  magia">
              <a:extLst>
                <a:ext uri="{FF2B5EF4-FFF2-40B4-BE49-F238E27FC236}">
                  <a16:creationId xmlns:a16="http://schemas.microsoft.com/office/drawing/2014/main" id="{D4DF3345-1407-2461-DE73-C62A43921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6468">
              <a:off x="5364199" y="7778007"/>
              <a:ext cx="841059" cy="588741"/>
            </a:xfrm>
            <a:prstGeom prst="parallelogram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9" name="Imagen 1098">
              <a:extLst>
                <a:ext uri="{FF2B5EF4-FFF2-40B4-BE49-F238E27FC236}">
                  <a16:creationId xmlns:a16="http://schemas.microsoft.com/office/drawing/2014/main" id="{FB3556FC-A4D8-044E-BE8F-4FC35D149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12323" y="7952739"/>
              <a:ext cx="381000" cy="381000"/>
            </a:xfrm>
            <a:prstGeom prst="rect">
              <a:avLst/>
            </a:prstGeom>
          </p:spPr>
        </p:pic>
        <p:pic>
          <p:nvPicPr>
            <p:cNvPr id="1101" name="Imagen 1100">
              <a:extLst>
                <a:ext uri="{FF2B5EF4-FFF2-40B4-BE49-F238E27FC236}">
                  <a16:creationId xmlns:a16="http://schemas.microsoft.com/office/drawing/2014/main" id="{DCA3E31E-3D51-DF74-13FB-4A89EF68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66433" y="7831960"/>
              <a:ext cx="381000" cy="355600"/>
            </a:xfrm>
            <a:prstGeom prst="rect">
              <a:avLst/>
            </a:prstGeom>
          </p:spPr>
        </p:pic>
        <p:sp>
          <p:nvSpPr>
            <p:cNvPr id="1109" name="CuadroTexto 1108">
              <a:extLst>
                <a:ext uri="{FF2B5EF4-FFF2-40B4-BE49-F238E27FC236}">
                  <a16:creationId xmlns:a16="http://schemas.microsoft.com/office/drawing/2014/main" id="{B2A40AF8-008F-4D5A-38ED-AAD46C5C19C7}"/>
                </a:ext>
              </a:extLst>
            </p:cNvPr>
            <p:cNvSpPr txBox="1"/>
            <p:nvPr/>
          </p:nvSpPr>
          <p:spPr>
            <a:xfrm>
              <a:off x="188412" y="8640290"/>
              <a:ext cx="66112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LA PERSONA QUE LANZA SE COLOCA AL FINAL DE LA FILA Y LANZA LA SIGUIENTE  PERSONA DE LA FILA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itchFamily="50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E1BC5B6-8384-DF19-5EC2-539C679E431D}"/>
                </a:ext>
              </a:extLst>
            </p:cNvPr>
            <p:cNvSpPr/>
            <p:nvPr/>
          </p:nvSpPr>
          <p:spPr>
            <a:xfrm>
              <a:off x="545455" y="7383270"/>
              <a:ext cx="5767090" cy="11274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bg1">
                      <a:lumMod val="65000"/>
                    </a:schemeClr>
                  </a:solidFill>
                  <a:latin typeface="OpenDyslexic" panose="00000500000000000000" pitchFamily="50" charset="0"/>
                </a:rPr>
                <a:t>.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9" name="Gráfico 18" descr="Flecha derecha con relleno sólido">
              <a:extLst>
                <a:ext uri="{FF2B5EF4-FFF2-40B4-BE49-F238E27FC236}">
                  <a16:creationId xmlns:a16="http://schemas.microsoft.com/office/drawing/2014/main" id="{88103FD0-B4EA-4A60-A178-8387902ED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9845" y="7600419"/>
              <a:ext cx="231541" cy="231541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5FF9DA1-F507-6583-AB1A-0D3EC9342AC8}"/>
                </a:ext>
              </a:extLst>
            </p:cNvPr>
            <p:cNvSpPr txBox="1"/>
            <p:nvPr/>
          </p:nvSpPr>
          <p:spPr>
            <a:xfrm>
              <a:off x="159040" y="6715018"/>
              <a:ext cx="66112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LA PERSONA QUE LANZA SE COLOCA AL FINAL DE LA FILA </a:t>
              </a:r>
            </a:p>
            <a:p>
              <a:pPr algn="ctr" defTabSz="1279617">
                <a:defRPr/>
              </a:pPr>
              <a:r>
                <a:rPr lang="es-ES" sz="1200" dirty="0">
                  <a:latin typeface="OpenDyslexic"/>
                </a:rPr>
                <a:t>Y LANZA LA SIGUIENTE  PERSONA DE LA FILA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Dyslexic" pitchFamily="50" charset="0"/>
              </a:endParaRP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F8412CCC-92F1-6143-C04A-B00BDA8A5C4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943" y="8019100"/>
              <a:ext cx="2380238" cy="3896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5619D7B-90E6-6142-49FB-BE6EECB1AB09}"/>
              </a:ext>
            </a:extLst>
          </p:cNvPr>
          <p:cNvSpPr/>
          <p:nvPr/>
        </p:nvSpPr>
        <p:spPr>
          <a:xfrm>
            <a:off x="189797" y="9646305"/>
            <a:ext cx="66919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Char char="•"/>
            </a:pP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Autor pictogramas: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Sergio Palao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Procedencia: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ARASAAC (http://arasaac.org)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Licencia: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 CC (BY-NC-SA) </a:t>
            </a:r>
            <a:r>
              <a:rPr lang="es-ES" sz="700" b="1" dirty="0">
                <a:solidFill>
                  <a:prstClr val="black"/>
                </a:solidFill>
                <a:latin typeface="OpenDyslexic" panose="00000500000000000000" pitchFamily="50" charset="0"/>
              </a:rPr>
              <a:t>Propiedad: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Gobierno de Aragón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Autor Juego:</a:t>
            </a:r>
            <a:r>
              <a:rPr lang="es-ES" sz="700" dirty="0">
                <a:solidFill>
                  <a:srgbClr val="FF0000"/>
                </a:solidFill>
                <a:latin typeface="OpenDyslexic" panose="00000500000000000000" pitchFamily="50" charset="0"/>
              </a:rPr>
              <a:t>  </a:t>
            </a:r>
            <a:r>
              <a:rPr lang="es-ES" sz="700" dirty="0">
                <a:solidFill>
                  <a:prstClr val="black"/>
                </a:solidFill>
                <a:latin typeface="OpenDyslexic" panose="00000500000000000000" pitchFamily="50" charset="0"/>
              </a:rPr>
              <a:t>Patios y Parques Dinámicos ® Gey Lagar.</a:t>
            </a:r>
          </a:p>
          <a:p>
            <a:pPr lvl="0" algn="ctr"/>
            <a:endParaRPr lang="es-ES" sz="900" dirty="0">
              <a:solidFill>
                <a:prstClr val="black"/>
              </a:solidFill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2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ficha de juego dos modelos PyPD" id="{B8AD5C8D-44C5-714B-BC1E-B84198C92AD0}" vid="{3D486947-A953-8745-9C6C-D4CC5800E5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0</TotalTime>
  <Words>412</Words>
  <Application>Microsoft Macintosh PowerPoint</Application>
  <PresentationFormat>A4 (210 x 297 mm)</PresentationFormat>
  <Paragraphs>55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OpenDyslexic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Gey Fernandez Lagar</dc:creator>
  <cp:lastModifiedBy>Gey Fernandez Lagar</cp:lastModifiedBy>
  <cp:revision>1</cp:revision>
  <dcterms:created xsi:type="dcterms:W3CDTF">2024-02-28T11:19:02Z</dcterms:created>
  <dcterms:modified xsi:type="dcterms:W3CDTF">2024-02-28T11:19:49Z</dcterms:modified>
</cp:coreProperties>
</file>