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10"/>
  </p:notesMasterIdLst>
  <p:sldIdLst>
    <p:sldId id="256" r:id="rId2"/>
    <p:sldId id="257" r:id="rId3"/>
    <p:sldId id="262" r:id="rId4"/>
    <p:sldId id="263" r:id="rId5"/>
    <p:sldId id="264" r:id="rId6"/>
    <p:sldId id="258" r:id="rId7"/>
    <p:sldId id="259" r:id="rId8"/>
    <p:sldId id="260" r:id="rId9"/>
  </p:sldIdLst>
  <p:sldSz cx="9144000" cy="6858000" type="screen4x3"/>
  <p:notesSz cx="6858000" cy="9144000"/>
  <p:defaultTextStyle>
    <a:defPPr>
      <a:defRPr lang="gl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34A849-9335-4537-998E-955D82BBB5FE}" type="datetimeFigureOut">
              <a:rPr lang="es-ES" smtClean="0"/>
              <a:t>08/09/2016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8AE284-82B7-4ED8-9EE4-8470575F2152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8AE284-82B7-4ED8-9EE4-8470575F2152}" type="slidenum">
              <a:rPr lang="es-ES" smtClean="0"/>
              <a:t>6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gl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gl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5E34-C16D-4158-AD9E-3F7DD0237B25}" type="datetimeFigureOut">
              <a:rPr lang="gl-ES" smtClean="0"/>
              <a:pPr/>
              <a:t>08/09/2016</a:t>
            </a:fld>
            <a:endParaRPr lang="gl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A7DD6-E3A8-4B92-AEB9-F3E93E116C25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xmlns="" val="1742148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gl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gl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5E34-C16D-4158-AD9E-3F7DD0237B25}" type="datetimeFigureOut">
              <a:rPr lang="gl-ES" smtClean="0"/>
              <a:pPr/>
              <a:t>08/09/2016</a:t>
            </a:fld>
            <a:endParaRPr lang="gl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A7DD6-E3A8-4B92-AEB9-F3E93E116C25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xmlns="" val="1002714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gl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gl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5E34-C16D-4158-AD9E-3F7DD0237B25}" type="datetimeFigureOut">
              <a:rPr lang="gl-ES" smtClean="0"/>
              <a:pPr/>
              <a:t>08/09/2016</a:t>
            </a:fld>
            <a:endParaRPr lang="gl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A7DD6-E3A8-4B92-AEB9-F3E93E116C25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xmlns="" val="4126000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gl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gl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5E34-C16D-4158-AD9E-3F7DD0237B25}" type="datetimeFigureOut">
              <a:rPr lang="gl-ES" smtClean="0"/>
              <a:pPr/>
              <a:t>08/09/2016</a:t>
            </a:fld>
            <a:endParaRPr lang="gl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A7DD6-E3A8-4B92-AEB9-F3E93E116C25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xmlns="" val="3964925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gl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5E34-C16D-4158-AD9E-3F7DD0237B25}" type="datetimeFigureOut">
              <a:rPr lang="gl-ES" smtClean="0"/>
              <a:pPr/>
              <a:t>08/09/2016</a:t>
            </a:fld>
            <a:endParaRPr lang="gl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A7DD6-E3A8-4B92-AEB9-F3E93E116C25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xmlns="" val="60736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gl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gl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gl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5E34-C16D-4158-AD9E-3F7DD0237B25}" type="datetimeFigureOut">
              <a:rPr lang="gl-ES" smtClean="0"/>
              <a:pPr/>
              <a:t>08/09/2016</a:t>
            </a:fld>
            <a:endParaRPr lang="gl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A7DD6-E3A8-4B92-AEB9-F3E93E116C25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xmlns="" val="3752988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gl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gl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gl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5E34-C16D-4158-AD9E-3F7DD0237B25}" type="datetimeFigureOut">
              <a:rPr lang="gl-ES" smtClean="0"/>
              <a:pPr/>
              <a:t>08/09/2016</a:t>
            </a:fld>
            <a:endParaRPr lang="gl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A7DD6-E3A8-4B92-AEB9-F3E93E116C25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xmlns="" val="2070969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gl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5E34-C16D-4158-AD9E-3F7DD0237B25}" type="datetimeFigureOut">
              <a:rPr lang="gl-ES" smtClean="0"/>
              <a:pPr/>
              <a:t>08/09/2016</a:t>
            </a:fld>
            <a:endParaRPr lang="gl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A7DD6-E3A8-4B92-AEB9-F3E93E116C25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xmlns="" val="2288291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5E34-C16D-4158-AD9E-3F7DD0237B25}" type="datetimeFigureOut">
              <a:rPr lang="gl-ES" smtClean="0"/>
              <a:pPr/>
              <a:t>08/09/2016</a:t>
            </a:fld>
            <a:endParaRPr lang="gl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A7DD6-E3A8-4B92-AEB9-F3E93E116C25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xmlns="" val="11457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gl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gl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5E34-C16D-4158-AD9E-3F7DD0237B25}" type="datetimeFigureOut">
              <a:rPr lang="gl-ES" smtClean="0"/>
              <a:pPr/>
              <a:t>08/09/2016</a:t>
            </a:fld>
            <a:endParaRPr lang="gl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A7DD6-E3A8-4B92-AEB9-F3E93E116C25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xmlns="" val="205166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gl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gl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45E34-C16D-4158-AD9E-3F7DD0237B25}" type="datetimeFigureOut">
              <a:rPr lang="gl-ES" smtClean="0"/>
              <a:pPr/>
              <a:t>08/09/2016</a:t>
            </a:fld>
            <a:endParaRPr lang="gl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A7DD6-E3A8-4B92-AEB9-F3E93E116C25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xmlns="" val="3645234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gl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gl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445E34-C16D-4158-AD9E-3F7DD0237B25}" type="datetimeFigureOut">
              <a:rPr lang="gl-ES" smtClean="0"/>
              <a:pPr/>
              <a:t>08/09/2016</a:t>
            </a:fld>
            <a:endParaRPr lang="gl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gl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A7DD6-E3A8-4B92-AEB9-F3E93E116C25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xmlns="" val="2678315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gl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60648"/>
            <a:ext cx="6400800" cy="5378152"/>
          </a:xfrm>
        </p:spPr>
        <p:txBody>
          <a:bodyPr/>
          <a:lstStyle/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r>
              <a:rPr lang="es-ES_tradnl" dirty="0" smtClean="0"/>
              <a:t>PLAZOS DE INGRESO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xmlns="" val="148732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OBLIGACIONES TRIBUTARIAS</a:t>
            </a:r>
            <a:endParaRPr lang="gl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OBLIGACIONES TRIBUTARIA ACCESORIAS</a:t>
            </a:r>
          </a:p>
          <a:p>
            <a:pPr lvl="1"/>
            <a:r>
              <a:rPr lang="es-ES_tradnl" dirty="0" smtClean="0"/>
              <a:t>DEUDA TRIBUTARIA…..</a:t>
            </a:r>
            <a:endParaRPr lang="gl-ES" dirty="0"/>
          </a:p>
          <a:p>
            <a:pPr lvl="1"/>
            <a:r>
              <a:rPr lang="es-ES_tradnl" dirty="0" smtClean="0"/>
              <a:t> + PRESTACIONES ACCESORIAS:</a:t>
            </a:r>
          </a:p>
          <a:p>
            <a:pPr lvl="8"/>
            <a:endParaRPr lang="es-ES_tradnl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4211960" y="3140968"/>
            <a:ext cx="3888432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Interés de demora</a:t>
            </a:r>
          </a:p>
          <a:p>
            <a:pPr algn="ctr"/>
            <a:r>
              <a:rPr lang="es-ES_tradnl" dirty="0" smtClean="0"/>
              <a:t>Recargos de </a:t>
            </a:r>
            <a:r>
              <a:rPr lang="es-ES_tradnl" dirty="0" err="1" smtClean="0"/>
              <a:t>dec</a:t>
            </a:r>
            <a:r>
              <a:rPr lang="es-ES_tradnl" dirty="0" smtClean="0"/>
              <a:t>. Extemporánea</a:t>
            </a:r>
          </a:p>
          <a:p>
            <a:pPr algn="ctr"/>
            <a:r>
              <a:rPr lang="es-ES_tradnl" dirty="0" smtClean="0"/>
              <a:t>Recargos del período ejecutivo.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xmlns="" val="68647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lnSpcReduction="10000"/>
          </a:bodyPr>
          <a:lstStyle/>
          <a:p>
            <a:r>
              <a:rPr lang="es-ES_tradnl" sz="3600" b="1" dirty="0" smtClean="0"/>
              <a:t>Plazos en período voluntario LGT art. 62</a:t>
            </a:r>
          </a:p>
          <a:p>
            <a:r>
              <a:rPr lang="es-ES_tradnl" dirty="0" smtClean="0"/>
              <a:t>1º. Deudas resultantes de autoliquidaciones. Se pagan según el plazo establecido en cada tributo.</a:t>
            </a:r>
          </a:p>
          <a:p>
            <a:r>
              <a:rPr lang="es-ES_tradnl" dirty="0" smtClean="0"/>
              <a:t>2º. Deudas resultantes de liquidaciones practicadas por la Administración. Plazo en </a:t>
            </a:r>
            <a:r>
              <a:rPr lang="es-ES_tradnl" b="1" dirty="0" smtClean="0"/>
              <a:t>voluntaria: art. 62</a:t>
            </a:r>
          </a:p>
          <a:p>
            <a:r>
              <a:rPr lang="es-ES_tradnl" b="1" dirty="0"/>
              <a:t> </a:t>
            </a:r>
            <a:r>
              <a:rPr lang="es-ES_tradnl" b="1" dirty="0" smtClean="0"/>
              <a:t>notificadas 1-15 . Hasta 20 mes posterior</a:t>
            </a:r>
          </a:p>
          <a:p>
            <a:r>
              <a:rPr lang="es-ES_tradnl" b="1" dirty="0"/>
              <a:t> </a:t>
            </a:r>
            <a:r>
              <a:rPr lang="es-ES_tradnl" b="1" dirty="0" smtClean="0"/>
              <a:t>notificadas </a:t>
            </a:r>
            <a:r>
              <a:rPr lang="es-ES_tradnl" b="1" dirty="0" smtClean="0"/>
              <a:t>16 Y</a:t>
            </a:r>
            <a:r>
              <a:rPr lang="es-ES_tradnl" b="1" dirty="0" smtClean="0"/>
              <a:t> </a:t>
            </a:r>
            <a:r>
              <a:rPr lang="es-ES_tradnl" b="1" dirty="0" smtClean="0"/>
              <a:t>último día mes. Hasta 5 del segundo mes posterior.</a:t>
            </a:r>
            <a:endParaRPr lang="gl-ES" b="1" dirty="0"/>
          </a:p>
        </p:txBody>
      </p:sp>
    </p:spTree>
    <p:extLst>
      <p:ext uri="{BB962C8B-B14F-4D97-AF65-F5344CB8AC3E}">
        <p14:creationId xmlns:p14="http://schemas.microsoft.com/office/powerpoint/2010/main" xmlns="" val="3714673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b="1" dirty="0" smtClean="0"/>
              <a:t>3.Deudas de notificación colectiva y periódica(IBI</a:t>
            </a:r>
            <a:r>
              <a:rPr lang="es-ES_tradnl" dirty="0" smtClean="0"/>
              <a:t>).</a:t>
            </a:r>
          </a:p>
          <a:p>
            <a:pPr lvl="1"/>
            <a:r>
              <a:rPr lang="es-ES_tradnl" dirty="0" smtClean="0"/>
              <a:t>Si no tienen establecido otro plazo en sus normas reguladoras deberá efectuarse entre </a:t>
            </a:r>
          </a:p>
          <a:p>
            <a:pPr lvl="1"/>
            <a:r>
              <a:rPr lang="es-ES_tradnl" b="1" dirty="0" smtClean="0"/>
              <a:t>1 sept. Y 20 nov..  </a:t>
            </a:r>
            <a:endParaRPr lang="es-ES_tradnl" dirty="0" smtClean="0"/>
          </a:p>
          <a:p>
            <a:pPr lvl="1"/>
            <a:r>
              <a:rPr lang="es-ES_tradnl" b="1" dirty="0" smtClean="0"/>
              <a:t>La Administración Tributaria podrá modificar este plazo siempre que no sea inferior a 2 meses.</a:t>
            </a:r>
          </a:p>
          <a:p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xmlns="" val="381249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5289451"/>
          </a:xfrm>
        </p:spPr>
        <p:txBody>
          <a:bodyPr/>
          <a:lstStyle/>
          <a:p>
            <a:pPr marL="0" indent="0">
              <a:buNone/>
            </a:pPr>
            <a:r>
              <a:rPr lang="es-ES_tradnl" sz="3600" b="1" dirty="0" smtClean="0"/>
              <a:t>Plazos período ejecutivo LGT. 62.5</a:t>
            </a:r>
          </a:p>
          <a:p>
            <a:pPr marL="0" indent="0">
              <a:buNone/>
            </a:pPr>
            <a:r>
              <a:rPr lang="es-ES_tradnl" dirty="0" smtClean="0"/>
              <a:t>Si la providencia se notifica entre </a:t>
            </a:r>
          </a:p>
          <a:p>
            <a:pPr marL="0" indent="0">
              <a:buNone/>
            </a:pPr>
            <a:r>
              <a:rPr lang="es-ES_tradnl" dirty="0"/>
              <a:t>	</a:t>
            </a:r>
            <a:r>
              <a:rPr lang="es-ES_tradnl" b="1" dirty="0" smtClean="0"/>
              <a:t>1-15 hasta 20 mismo mes</a:t>
            </a:r>
          </a:p>
          <a:p>
            <a:pPr marL="0" indent="0">
              <a:buNone/>
            </a:pPr>
            <a:r>
              <a:rPr lang="es-ES_tradnl" b="1" dirty="0"/>
              <a:t>	</a:t>
            </a:r>
            <a:r>
              <a:rPr lang="es-ES_tradnl" b="1" dirty="0" smtClean="0"/>
              <a:t>16-último día de mes. Hasta 5 mes </a:t>
            </a:r>
            <a:r>
              <a:rPr lang="es-ES_tradnl" b="1" dirty="0" err="1" smtClean="0"/>
              <a:t>ste</a:t>
            </a:r>
            <a:r>
              <a:rPr lang="es-ES_tradnl" dirty="0" err="1" smtClean="0"/>
              <a:t>.</a:t>
            </a:r>
            <a:endParaRPr lang="es-ES_tradnl" dirty="0" smtClean="0"/>
          </a:p>
        </p:txBody>
      </p:sp>
    </p:spTree>
    <p:extLst>
      <p:ext uri="{BB962C8B-B14F-4D97-AF65-F5344CB8AC3E}">
        <p14:creationId xmlns:p14="http://schemas.microsoft.com/office/powerpoint/2010/main" xmlns="" val="3484811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70000" lnSpcReduction="20000"/>
          </a:bodyPr>
          <a:lstStyle/>
          <a:p>
            <a:endParaRPr lang="es-ES_tradnl" dirty="0" smtClean="0"/>
          </a:p>
          <a:p>
            <a:r>
              <a:rPr lang="es-ES_tradnl" sz="4100" b="1" dirty="0" smtClean="0"/>
              <a:t>Recargos por declaración extemporánea:</a:t>
            </a:r>
            <a:endParaRPr lang="es-ES_tradnl" sz="4100" b="1" dirty="0"/>
          </a:p>
          <a:p>
            <a:r>
              <a:rPr lang="es-ES_tradnl" dirty="0" smtClean="0"/>
              <a:t>Art. 27  LGT. Se aplican cuando :</a:t>
            </a:r>
          </a:p>
          <a:p>
            <a:r>
              <a:rPr lang="es-ES_tradnl" dirty="0" smtClean="0"/>
              <a:t>no hay requerimiento.</a:t>
            </a:r>
          </a:p>
          <a:p>
            <a:r>
              <a:rPr lang="es-ES_tradnl" dirty="0" smtClean="0"/>
              <a:t>Autoliquidaciones a ingresar</a:t>
            </a:r>
          </a:p>
          <a:p>
            <a:r>
              <a:rPr lang="es-ES_tradnl" dirty="0"/>
              <a:t> </a:t>
            </a:r>
            <a:r>
              <a:rPr lang="es-ES_tradnl" dirty="0" smtClean="0"/>
              <a:t>Son prestaciones accesorias.</a:t>
            </a:r>
          </a:p>
          <a:p>
            <a:r>
              <a:rPr lang="es-ES_tradnl" dirty="0" smtClean="0"/>
              <a:t>No incluyen intereses ni sanciones excepto el del 20% que lleva intereses de demora</a:t>
            </a:r>
          </a:p>
          <a:p>
            <a:r>
              <a:rPr lang="es-ES_tradnl" dirty="0"/>
              <a:t> </a:t>
            </a:r>
            <a:r>
              <a:rPr lang="es-ES_tradnl" dirty="0" smtClean="0"/>
              <a:t>hasta 3 meses…     5%</a:t>
            </a:r>
          </a:p>
          <a:p>
            <a:r>
              <a:rPr lang="es-ES_tradnl" dirty="0"/>
              <a:t> </a:t>
            </a:r>
            <a:r>
              <a:rPr lang="es-ES_tradnl" dirty="0" smtClean="0"/>
              <a:t>hasta 6 meses …..10%</a:t>
            </a:r>
          </a:p>
          <a:p>
            <a:r>
              <a:rPr lang="es-ES_tradnl" dirty="0" smtClean="0"/>
              <a:t>Hasta 12 meses…..15%</a:t>
            </a:r>
          </a:p>
          <a:p>
            <a:r>
              <a:rPr lang="es-ES_tradnl" dirty="0" smtClean="0"/>
              <a:t>+ de 12 meses        20% + </a:t>
            </a:r>
            <a:r>
              <a:rPr lang="es-ES_tradnl" dirty="0" err="1" smtClean="0"/>
              <a:t>interes</a:t>
            </a:r>
            <a:r>
              <a:rPr lang="es-ES_tradnl" dirty="0" smtClean="0"/>
              <a:t> demora (se calculan así. Fecha fin plazo. Día siguiente 12 meses, a partir de esta fecha </a:t>
            </a:r>
            <a:r>
              <a:rPr lang="es-ES_tradnl" dirty="0" err="1" smtClean="0"/>
              <a:t>interes</a:t>
            </a:r>
            <a:r>
              <a:rPr lang="es-ES_tradnl" dirty="0" smtClean="0"/>
              <a:t> de demora hasta el día en que presenta</a:t>
            </a:r>
            <a:r>
              <a:rPr lang="es-ES_tradnl" dirty="0" smtClean="0"/>
              <a:t>.</a:t>
            </a:r>
          </a:p>
          <a:p>
            <a:r>
              <a:rPr lang="es-ES_tradnl" dirty="0" smtClean="0"/>
              <a:t>Nota </a:t>
            </a:r>
            <a:r>
              <a:rPr lang="es-ES_tradnl" dirty="0" err="1" smtClean="0"/>
              <a:t>reduccion</a:t>
            </a:r>
            <a:r>
              <a:rPr lang="es-ES_tradnl" dirty="0" smtClean="0"/>
              <a:t> del 25% si paga la totalidad de la deuda + recargo reducido en el plazo art. 62.2</a:t>
            </a:r>
            <a:endParaRPr lang="es-ES_tradnl" dirty="0" smtClean="0"/>
          </a:p>
          <a:p>
            <a:pPr marL="0" indent="0">
              <a:buNone/>
            </a:pPr>
            <a:endParaRPr lang="gl-ES" dirty="0"/>
          </a:p>
        </p:txBody>
      </p:sp>
      <p:sp>
        <p:nvSpPr>
          <p:cNvPr id="4" name="3 Rectángulo"/>
          <p:cNvSpPr/>
          <p:nvPr/>
        </p:nvSpPr>
        <p:spPr>
          <a:xfrm>
            <a:off x="4211960" y="3068960"/>
            <a:ext cx="295232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Sin interés de demora ni sanciones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xmlns="" val="133874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r>
              <a:rPr lang="es-ES_tradnl" sz="3600" b="1" dirty="0" smtClean="0"/>
              <a:t>Recargos del período ejecutivo</a:t>
            </a:r>
          </a:p>
          <a:p>
            <a:r>
              <a:rPr lang="es-ES_tradnl" dirty="0" smtClean="0"/>
              <a:t> Art. 28. </a:t>
            </a:r>
            <a:r>
              <a:rPr lang="es-ES_tradnl" dirty="0" err="1" smtClean="0"/>
              <a:t>LGT.Se</a:t>
            </a:r>
            <a:r>
              <a:rPr lang="es-ES_tradnl" dirty="0" smtClean="0"/>
              <a:t> liquidan por la Dependencia de Recaudación.</a:t>
            </a:r>
          </a:p>
          <a:p>
            <a:r>
              <a:rPr lang="es-ES_tradnl" dirty="0" smtClean="0"/>
              <a:t>Son incompatibles entre sí.</a:t>
            </a:r>
          </a:p>
          <a:p>
            <a:r>
              <a:rPr lang="es-ES_tradnl" dirty="0" smtClean="0"/>
              <a:t>Son compatibles con los recargos del art. 27.</a:t>
            </a:r>
          </a:p>
          <a:p>
            <a:r>
              <a:rPr lang="es-ES_tradnl" dirty="0" smtClean="0"/>
              <a:t>Se calculan sobre la totalidad de la deuda no ingresada en período voluntario.</a:t>
            </a:r>
          </a:p>
          <a:p>
            <a:r>
              <a:rPr lang="es-ES_tradnl" dirty="0" smtClean="0"/>
              <a:t>Sólo se aplican cuando no paga en voluntaria</a:t>
            </a:r>
          </a:p>
          <a:p>
            <a:pPr marL="0" indent="0">
              <a:buNone/>
            </a:pPr>
            <a:r>
              <a:rPr lang="es-ES_tradnl" dirty="0"/>
              <a:t> </a:t>
            </a:r>
            <a:r>
              <a:rPr lang="es-ES_tradnl" dirty="0" smtClean="0"/>
              <a:t>o presenta y no ingresa o no solicita aplazamiento ni fraccionamiento.</a:t>
            </a:r>
          </a:p>
        </p:txBody>
      </p:sp>
    </p:spTree>
    <p:extLst>
      <p:ext uri="{BB962C8B-B14F-4D97-AF65-F5344CB8AC3E}">
        <p14:creationId xmlns:p14="http://schemas.microsoft.com/office/powerpoint/2010/main" xmlns="" val="397315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RECARGOS PERÍODO EJECUTIVO</a:t>
            </a:r>
            <a:endParaRPr lang="gl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s-ES_tradnl" dirty="0" smtClean="0"/>
          </a:p>
          <a:p>
            <a:endParaRPr lang="gl-ES" dirty="0"/>
          </a:p>
        </p:txBody>
      </p:sp>
      <p:sp>
        <p:nvSpPr>
          <p:cNvPr id="4" name="3 Rectángulo"/>
          <p:cNvSpPr/>
          <p:nvPr/>
        </p:nvSpPr>
        <p:spPr>
          <a:xfrm>
            <a:off x="683568" y="1772816"/>
            <a:ext cx="244827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Recargo ejecutivo</a:t>
            </a:r>
          </a:p>
          <a:p>
            <a:pPr algn="ctr"/>
            <a:r>
              <a:rPr lang="es-ES_tradnl" dirty="0" smtClean="0"/>
              <a:t>5%</a:t>
            </a:r>
            <a:endParaRPr lang="gl-ES" dirty="0"/>
          </a:p>
        </p:txBody>
      </p:sp>
      <p:sp>
        <p:nvSpPr>
          <p:cNvPr id="5" name="4 Rectángulo redondeado"/>
          <p:cNvSpPr/>
          <p:nvPr/>
        </p:nvSpPr>
        <p:spPr>
          <a:xfrm>
            <a:off x="3707904" y="1556792"/>
            <a:ext cx="3816424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Se aplica cuando la totalidad de la deuda no es ingresada en período voluntario y antes de notificar la providencia de apremio.</a:t>
            </a:r>
          </a:p>
          <a:p>
            <a:pPr algn="ctr"/>
            <a:endParaRPr lang="gl-ES" dirty="0"/>
          </a:p>
        </p:txBody>
      </p:sp>
      <p:sp>
        <p:nvSpPr>
          <p:cNvPr id="6" name="5 Rectángulo"/>
          <p:cNvSpPr/>
          <p:nvPr/>
        </p:nvSpPr>
        <p:spPr>
          <a:xfrm>
            <a:off x="683568" y="3645024"/>
            <a:ext cx="244827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Apremio reducido</a:t>
            </a:r>
          </a:p>
          <a:p>
            <a:pPr algn="ctr"/>
            <a:r>
              <a:rPr lang="es-ES_tradnl" dirty="0" smtClean="0"/>
              <a:t>10%</a:t>
            </a:r>
            <a:endParaRPr lang="gl-ES" dirty="0"/>
          </a:p>
        </p:txBody>
      </p:sp>
      <p:sp>
        <p:nvSpPr>
          <p:cNvPr id="7" name="6 Elipse"/>
          <p:cNvSpPr/>
          <p:nvPr/>
        </p:nvSpPr>
        <p:spPr>
          <a:xfrm>
            <a:off x="4139952" y="3645024"/>
            <a:ext cx="3672408" cy="14261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Se paga la totalidad de la deuda+ recargo antes de finalizar el plazo 62.5</a:t>
            </a:r>
            <a:endParaRPr lang="gl-ES" dirty="0"/>
          </a:p>
        </p:txBody>
      </p:sp>
      <p:sp>
        <p:nvSpPr>
          <p:cNvPr id="8" name="7 Rectángulo"/>
          <p:cNvSpPr/>
          <p:nvPr/>
        </p:nvSpPr>
        <p:spPr>
          <a:xfrm>
            <a:off x="611560" y="5013176"/>
            <a:ext cx="252028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Apremio ordinario</a:t>
            </a:r>
          </a:p>
          <a:p>
            <a:pPr algn="ctr"/>
            <a:r>
              <a:rPr lang="es-ES_tradnl" dirty="0" smtClean="0"/>
              <a:t>20% + interés de demora período ejecutivo</a:t>
            </a:r>
            <a:endParaRPr lang="gl-ES" dirty="0"/>
          </a:p>
        </p:txBody>
      </p:sp>
      <p:sp>
        <p:nvSpPr>
          <p:cNvPr id="9" name="8 Rectángulo redondeado"/>
          <p:cNvSpPr/>
          <p:nvPr/>
        </p:nvSpPr>
        <p:spPr>
          <a:xfrm>
            <a:off x="4427984" y="5229200"/>
            <a:ext cx="3240360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Cuando no concurran las 2 circunstancias anteriores.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xmlns="" val="213822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</TotalTime>
  <Words>411</Words>
  <Application>Microsoft Office PowerPoint</Application>
  <PresentationFormat>Presentación en pantalla (4:3)</PresentationFormat>
  <Paragraphs>55</Paragraphs>
  <Slides>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Tema de Office</vt:lpstr>
      <vt:lpstr>Diapositiva 1</vt:lpstr>
      <vt:lpstr>OBLIGACIONES TRIBUTARIAS</vt:lpstr>
      <vt:lpstr>Diapositiva 3</vt:lpstr>
      <vt:lpstr>Diapositiva 4</vt:lpstr>
      <vt:lpstr>Diapositiva 5</vt:lpstr>
      <vt:lpstr>Diapositiva 6</vt:lpstr>
      <vt:lpstr>Diapositiva 7</vt:lpstr>
      <vt:lpstr>RECARGOS PERÍODO EJECUTIVO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Casa</dc:creator>
  <cp:lastModifiedBy>Usuario</cp:lastModifiedBy>
  <cp:revision>12</cp:revision>
  <dcterms:created xsi:type="dcterms:W3CDTF">2014-01-24T18:18:36Z</dcterms:created>
  <dcterms:modified xsi:type="dcterms:W3CDTF">2016-09-08T13:01:30Z</dcterms:modified>
</cp:coreProperties>
</file>