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29" r:id="rId2"/>
    <p:sldId id="556" r:id="rId3"/>
    <p:sldId id="462" r:id="rId4"/>
    <p:sldId id="557" r:id="rId5"/>
    <p:sldId id="488" r:id="rId6"/>
    <p:sldId id="491" r:id="rId7"/>
    <p:sldId id="495" r:id="rId8"/>
    <p:sldId id="558" r:id="rId9"/>
    <p:sldId id="546" r:id="rId10"/>
    <p:sldId id="547" r:id="rId11"/>
    <p:sldId id="548" r:id="rId12"/>
    <p:sldId id="549" r:id="rId13"/>
    <p:sldId id="562" r:id="rId14"/>
    <p:sldId id="560" r:id="rId15"/>
    <p:sldId id="563" r:id="rId16"/>
    <p:sldId id="561" r:id="rId17"/>
    <p:sldId id="565" r:id="rId18"/>
    <p:sldId id="550" r:id="rId19"/>
    <p:sldId id="497" r:id="rId20"/>
    <p:sldId id="498" r:id="rId21"/>
    <p:sldId id="527" r:id="rId22"/>
    <p:sldId id="566" r:id="rId23"/>
    <p:sldId id="567" r:id="rId24"/>
    <p:sldId id="538" r:id="rId25"/>
    <p:sldId id="568" r:id="rId26"/>
    <p:sldId id="569" r:id="rId27"/>
    <p:sldId id="553" r:id="rId28"/>
    <p:sldId id="554" r:id="rId29"/>
    <p:sldId id="575" r:id="rId30"/>
    <p:sldId id="576" r:id="rId31"/>
    <p:sldId id="571" r:id="rId32"/>
    <p:sldId id="572" r:id="rId33"/>
    <p:sldId id="574" r:id="rId34"/>
    <p:sldId id="541" r:id="rId35"/>
    <p:sldId id="542" r:id="rId36"/>
    <p:sldId id="543" r:id="rId37"/>
    <p:sldId id="544" r:id="rId38"/>
    <p:sldId id="475" r:id="rId39"/>
    <p:sldId id="476" r:id="rId40"/>
    <p:sldId id="477" r:id="rId41"/>
    <p:sldId id="478" r:id="rId42"/>
    <p:sldId id="479" r:id="rId43"/>
    <p:sldId id="330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99"/>
    <a:srgbClr val="CA8406"/>
    <a:srgbClr val="B3A2C7"/>
    <a:srgbClr val="9E2269"/>
    <a:srgbClr val="99CC00"/>
    <a:srgbClr val="C2D7DA"/>
    <a:srgbClr val="FCE8B6"/>
    <a:srgbClr val="00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7F42E5-4DAF-4221-B0C9-3F3698074DF3}" type="datetimeFigureOut">
              <a:rPr lang="es-ES"/>
              <a:pPr>
                <a:defRPr/>
              </a:pPr>
              <a:t>03/04/2017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ED11D0-A3D3-490C-806A-63A3CCD579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01023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EF73-E5EF-4D7E-9641-134B20B12C5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533F6-6A66-413A-9B62-AD0339B7F6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81A86-20CE-4A29-8923-0EEC5B91BA2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10509-2D11-4C53-A7FF-5968390A4D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47FF-A6FE-49AE-808B-7AA01890488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posición de imagen"/>
          <p:cNvSpPr>
            <a:spLocks noGrp="1" noChangeAspect="1"/>
          </p:cNvSpPr>
          <p:nvPr>
            <p:ph type="pic" sz="quarter" idx="10"/>
          </p:nvPr>
        </p:nvSpPr>
        <p:spPr>
          <a:xfrm>
            <a:off x="348445" y="260648"/>
            <a:ext cx="8447110" cy="6318704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E0277-C7C3-4DC8-98CD-55C4079D00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B2F87-E720-40D0-9C15-3645AADE23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6230C-F89F-4394-B51F-D5DFC56CC8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8501-C304-4395-AD9A-80984F8A86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7E9B6-0D37-4032-AE18-8FC17DE63A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661025"/>
            <a:ext cx="2098675" cy="10604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51275" y="5805488"/>
            <a:ext cx="5041900" cy="915987"/>
          </a:xfrm>
        </p:spPr>
        <p:txBody>
          <a:bodyPr/>
          <a:lstStyle>
            <a:lvl1pPr>
              <a:defRPr sz="2000"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B648-1D5D-4735-BF37-304BDD33FB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05D3-FC67-4F84-86E2-02FF5216AA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C03E9D-02CF-486E-A9CE-477063ACD7A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64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65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es/imgres?imgurl=http://ih.constantcontact.com/fs112/1101971617682/img/196.jpg&amp;imgrefurl=http://rrms.ru/news/?ELEMENT_ID=908&amp;docid=n0KSI_lDdIiBqM&amp;tbnid=GdoabH-wkoHvhM&amp;w=653&amp;h=736&amp;ei=dqtfVJ3mHcHxas6MgYgB&amp;ved=0CAYQxiAwBA&amp;iact=c" TargetMode="External"/><Relationship Id="rId4" Type="http://schemas.openxmlformats.org/officeDocument/2006/relationships/hyperlink" Target="http://www.google.es/url?sa=i&amp;rct=j&amp;q=&amp;esrc=s&amp;frm=1&amp;source=images&amp;cd=&amp;cad=rja&amp;uact=8&amp;ved=0CAcQjRw&amp;url=http://coachgarden.wordpress.com/acerca-del-coaching/consejos-para-elegir-coach/sr-interrogante/&amp;ei=dqtfVImnIY7zaqqogjA&amp;bvm=bv.79189006,d.d2s&amp;psig=AFQjCNH93DkcEmLh2EVmBU7Tdn-kXaYnpA&amp;ust=141564234177131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w&amp;url=http://coachgarden.wordpress.com/acerca-del-coaching/consejos-para-elegir-coach/sr-interrogante/&amp;ei=dqtfVImnIY7zaqqogjA&amp;bvm=bv.79189006,d.d2s&amp;psig=AFQjCNH93DkcEmLh2EVmBU7Tdn-kXaYnpA&amp;ust=141564234177131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lgboga@edu.xunta.e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vali.files.wordpress.com/2013/04/10132507-ilustracion-de-ninos-jugando-en-un-salon-de-cl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7104852" cy="397900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191672" y="621508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</a:rPr>
              <a:t> Lidia </a:t>
            </a:r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</a:rPr>
              <a:t>Gómez Boga</a:t>
            </a:r>
            <a:endParaRPr lang="es-E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323528" y="1196753"/>
            <a:ext cx="7748934" cy="803487"/>
          </a:xfrm>
          <a:solidFill>
            <a:schemeClr val="bg1"/>
          </a:solidFill>
        </p:spPr>
        <p:txBody>
          <a:bodyPr/>
          <a:lstStyle/>
          <a:p>
            <a:r>
              <a:rPr lang="es-ES" sz="4800" b="1" dirty="0" err="1" smtClean="0">
                <a:solidFill>
                  <a:srgbClr val="CC0099"/>
                </a:solidFill>
                <a:latin typeface="Comic Sans MS" pitchFamily="66" charset="0"/>
              </a:rPr>
              <a:t>Estratexias</a:t>
            </a:r>
            <a:r>
              <a:rPr lang="es-ES" sz="4800" b="1" dirty="0" smtClean="0">
                <a:solidFill>
                  <a:srgbClr val="CC0099"/>
                </a:solidFill>
                <a:latin typeface="Comic Sans MS" pitchFamily="66" charset="0"/>
              </a:rPr>
              <a:t> organizativas </a:t>
            </a:r>
            <a:r>
              <a:rPr lang="es-ES" sz="4800" b="1" dirty="0" err="1" smtClean="0">
                <a:solidFill>
                  <a:srgbClr val="CC0099"/>
                </a:solidFill>
                <a:latin typeface="Comic Sans MS" pitchFamily="66" charset="0"/>
              </a:rPr>
              <a:t>na</a:t>
            </a:r>
            <a:r>
              <a:rPr lang="es-ES" sz="48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s-ES" sz="4800" b="1" dirty="0" err="1" smtClean="0">
                <a:solidFill>
                  <a:srgbClr val="CC0099"/>
                </a:solidFill>
                <a:latin typeface="Comic Sans MS" pitchFamily="66" charset="0"/>
              </a:rPr>
              <a:t>escola</a:t>
            </a:r>
            <a:r>
              <a:rPr lang="es-ES" sz="4800" b="1" dirty="0" smtClean="0">
                <a:solidFill>
                  <a:srgbClr val="CC0099"/>
                </a:solidFill>
                <a:latin typeface="Comic Sans MS" pitchFamily="66" charset="0"/>
              </a:rPr>
              <a:t> inclusiva</a:t>
            </a:r>
            <a:endParaRPr lang="es-ES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dirty="0" smtClean="0">
                <a:solidFill>
                  <a:srgbClr val="7030A0"/>
                </a:solidFill>
                <a:latin typeface="Comic Sans MS" pitchFamily="66" charset="0"/>
                <a:cs typeface="Angsana New" pitchFamily="18" charset="-34"/>
              </a:rPr>
              <a:t>A ter en </a:t>
            </a:r>
            <a:r>
              <a:rPr lang="es-ES" b="1" dirty="0" err="1" smtClean="0">
                <a:solidFill>
                  <a:srgbClr val="7030A0"/>
                </a:solidFill>
                <a:latin typeface="Comic Sans MS" pitchFamily="66" charset="0"/>
                <a:cs typeface="Angsana New" pitchFamily="18" charset="-34"/>
              </a:rPr>
              <a:t>conta</a:t>
            </a:r>
            <a:r>
              <a:rPr lang="es-ES" b="1" dirty="0" smtClean="0">
                <a:solidFill>
                  <a:srgbClr val="7030A0"/>
                </a:solidFill>
                <a:latin typeface="Comic Sans MS" pitchFamily="66" charset="0"/>
                <a:cs typeface="Angsana New" pitchFamily="18" charset="-34"/>
              </a:rPr>
              <a:t> para a </a:t>
            </a:r>
            <a:r>
              <a:rPr lang="es-ES" b="1" dirty="0" err="1" smtClean="0">
                <a:solidFill>
                  <a:srgbClr val="7030A0"/>
                </a:solidFill>
                <a:latin typeface="Comic Sans MS" pitchFamily="66" charset="0"/>
                <a:cs typeface="Angsana New" pitchFamily="18" charset="-34"/>
              </a:rPr>
              <a:t>avaliación</a:t>
            </a:r>
            <a:r>
              <a:rPr lang="es-ES" b="1" dirty="0" smtClean="0">
                <a:solidFill>
                  <a:srgbClr val="7030A0"/>
                </a:solidFill>
                <a:latin typeface="Comic Sans MS" pitchFamily="66" charset="0"/>
                <a:cs typeface="Angsana New" pitchFamily="18" charset="-34"/>
              </a:rPr>
              <a:t>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Dificultade</a:t>
            </a:r>
            <a:r>
              <a:rPr lang="es-ES" sz="2400" dirty="0" smtClean="0">
                <a:latin typeface="Comic Sans MS" pitchFamily="66" charset="0"/>
              </a:rPr>
              <a:t> para </a:t>
            </a:r>
            <a:r>
              <a:rPr lang="es-ES" sz="2400" b="1" dirty="0" smtClean="0">
                <a:latin typeface="Comic Sans MS" pitchFamily="66" charset="0"/>
              </a:rPr>
              <a:t>comenzar a </a:t>
            </a:r>
            <a:r>
              <a:rPr lang="es-ES" sz="2400" b="1" dirty="0" err="1" smtClean="0">
                <a:latin typeface="Comic Sans MS" pitchFamily="66" charset="0"/>
              </a:rPr>
              <a:t>tarefa</a:t>
            </a:r>
            <a:r>
              <a:rPr lang="es-ES" sz="2400" b="1" dirty="0" smtClean="0">
                <a:latin typeface="Comic Sans MS" pitchFamily="66" charset="0"/>
              </a:rPr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Dificultade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 smtClean="0">
                <a:latin typeface="Comic Sans MS" pitchFamily="66" charset="0"/>
              </a:rPr>
              <a:t>para filtrar estímulos </a:t>
            </a:r>
            <a:r>
              <a:rPr lang="es-ES" sz="2400" dirty="0" err="1" smtClean="0">
                <a:latin typeface="Comic Sans MS" pitchFamily="66" charset="0"/>
              </a:rPr>
              <a:t>discernindo</a:t>
            </a:r>
            <a:r>
              <a:rPr lang="es-ES" sz="2400" dirty="0" smtClean="0">
                <a:latin typeface="Comic Sans MS" pitchFamily="66" charset="0"/>
              </a:rPr>
              <a:t> cal son os </a:t>
            </a:r>
            <a:r>
              <a:rPr lang="es-ES" sz="2400" dirty="0" err="1" smtClean="0">
                <a:latin typeface="Comic Sans MS" pitchFamily="66" charset="0"/>
              </a:rPr>
              <a:t>máis</a:t>
            </a:r>
            <a:r>
              <a:rPr lang="es-ES" sz="2400" dirty="0" smtClean="0">
                <a:latin typeface="Comic Sans MS" pitchFamily="66" charset="0"/>
              </a:rPr>
              <a:t> relevantes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Dificultade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 smtClean="0">
                <a:latin typeface="Comic Sans MS" pitchFamily="66" charset="0"/>
              </a:rPr>
              <a:t>para organizar </a:t>
            </a:r>
            <a:r>
              <a:rPr lang="es-ES" sz="2400" dirty="0" smtClean="0">
                <a:latin typeface="Comic Sans MS" pitchFamily="66" charset="0"/>
              </a:rPr>
              <a:t>a </a:t>
            </a:r>
            <a:r>
              <a:rPr lang="es-ES" sz="2400" dirty="0" err="1" smtClean="0">
                <a:latin typeface="Comic Sans MS" pitchFamily="66" charset="0"/>
              </a:rPr>
              <a:t>tarefa</a:t>
            </a:r>
            <a:r>
              <a:rPr lang="es-ES" sz="2400" dirty="0" smtClean="0">
                <a:latin typeface="Comic Sans MS" pitchFamily="66" charset="0"/>
              </a:rPr>
              <a:t> (saber por </a:t>
            </a:r>
            <a:r>
              <a:rPr lang="es-ES" sz="2400" dirty="0" err="1" smtClean="0">
                <a:latin typeface="Comic Sans MS" pitchFamily="66" charset="0"/>
              </a:rPr>
              <a:t>onde</a:t>
            </a:r>
            <a:r>
              <a:rPr lang="es-ES" sz="2400" dirty="0" smtClean="0">
                <a:latin typeface="Comic Sans MS" pitchFamily="66" charset="0"/>
              </a:rPr>
              <a:t> empezar)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Dificultade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 smtClean="0">
                <a:latin typeface="Comic Sans MS" pitchFamily="66" charset="0"/>
              </a:rPr>
              <a:t>para </a:t>
            </a:r>
            <a:r>
              <a:rPr lang="es-ES" sz="2400" b="1" dirty="0" err="1" smtClean="0">
                <a:latin typeface="Comic Sans MS" pitchFamily="66" charset="0"/>
              </a:rPr>
              <a:t>manter</a:t>
            </a:r>
            <a:r>
              <a:rPr lang="es-ES" sz="2400" b="1" dirty="0" smtClean="0">
                <a:latin typeface="Comic Sans MS" pitchFamily="66" charset="0"/>
              </a:rPr>
              <a:t> o </a:t>
            </a:r>
            <a:r>
              <a:rPr lang="es-ES" sz="2400" b="1" dirty="0" err="1" smtClean="0">
                <a:latin typeface="Comic Sans MS" pitchFamily="66" charset="0"/>
              </a:rPr>
              <a:t>esforzo</a:t>
            </a:r>
            <a:endParaRPr lang="es-ES" sz="2400" b="1" dirty="0" smtClean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Dificultade</a:t>
            </a:r>
            <a:r>
              <a:rPr lang="es-ES" sz="2400" dirty="0" smtClean="0">
                <a:latin typeface="Comic Sans MS" pitchFamily="66" charset="0"/>
              </a:rPr>
              <a:t> para o</a:t>
            </a:r>
            <a:r>
              <a:rPr lang="es-ES" sz="2400" b="1" dirty="0" smtClean="0">
                <a:latin typeface="Comic Sans MS" pitchFamily="66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</a:rPr>
              <a:t>manexo</a:t>
            </a:r>
            <a:r>
              <a:rPr lang="es-ES" sz="2400" b="1" dirty="0" smtClean="0">
                <a:latin typeface="Comic Sans MS" pitchFamily="66" charset="0"/>
              </a:rPr>
              <a:t> da frustración e as </a:t>
            </a:r>
            <a:r>
              <a:rPr lang="es-ES" sz="2400" b="1" dirty="0" err="1" smtClean="0">
                <a:latin typeface="Comic Sans MS" pitchFamily="66" charset="0"/>
              </a:rPr>
              <a:t>emocións</a:t>
            </a:r>
            <a:endParaRPr lang="es-ES" sz="2400" b="1" dirty="0" smtClean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Dificultade</a:t>
            </a:r>
            <a:r>
              <a:rPr lang="es-ES" sz="2400" dirty="0" smtClean="0">
                <a:latin typeface="Comic Sans MS" pitchFamily="66" charset="0"/>
              </a:rPr>
              <a:t> para </a:t>
            </a:r>
            <a:r>
              <a:rPr lang="es-ES" sz="2400" b="1" dirty="0" smtClean="0">
                <a:latin typeface="Comic Sans MS" pitchFamily="66" charset="0"/>
              </a:rPr>
              <a:t>concentrarse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Dificultade</a:t>
            </a:r>
            <a:r>
              <a:rPr lang="es-ES" sz="2400" dirty="0" smtClean="0">
                <a:latin typeface="Comic Sans MS" pitchFamily="66" charset="0"/>
              </a:rPr>
              <a:t> para </a:t>
            </a:r>
            <a:r>
              <a:rPr lang="es-ES" sz="2400" b="1" dirty="0" smtClean="0">
                <a:latin typeface="Comic Sans MS" pitchFamily="66" charset="0"/>
              </a:rPr>
              <a:t>rematar o que </a:t>
            </a:r>
            <a:r>
              <a:rPr lang="es-ES" sz="2400" b="1" dirty="0" err="1" smtClean="0">
                <a:latin typeface="Comic Sans MS" pitchFamily="66" charset="0"/>
              </a:rPr>
              <a:t>empeza</a:t>
            </a:r>
            <a:endParaRPr lang="es-ES" sz="2400" b="1" dirty="0" smtClean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dirty="0" err="1" smtClean="0">
                <a:latin typeface="Comic Sans MS" pitchFamily="66" charset="0"/>
              </a:rPr>
              <a:t>Distráese</a:t>
            </a:r>
            <a:r>
              <a:rPr lang="es-ES" sz="2400" b="1" dirty="0" smtClean="0">
                <a:latin typeface="Comic Sans MS" pitchFamily="66" charset="0"/>
              </a:rPr>
              <a:t> con </a:t>
            </a:r>
            <a:r>
              <a:rPr lang="es-ES" sz="2400" b="1" dirty="0" err="1" smtClean="0">
                <a:latin typeface="Comic Sans MS" pitchFamily="66" charset="0"/>
              </a:rPr>
              <a:t>facilidade</a:t>
            </a:r>
            <a:r>
              <a:rPr lang="es-ES" sz="2400" b="1" dirty="0" smtClean="0">
                <a:latin typeface="Comic Sans MS" pitchFamily="66" charset="0"/>
              </a:rPr>
              <a:t> </a:t>
            </a:r>
            <a:r>
              <a:rPr lang="es-ES" sz="2400" dirty="0" smtClean="0">
                <a:latin typeface="Comic Sans MS" pitchFamily="66" charset="0"/>
              </a:rPr>
              <a:t>con </a:t>
            </a:r>
            <a:r>
              <a:rPr lang="es-ES" sz="2400" dirty="0" err="1" smtClean="0">
                <a:latin typeface="Comic Sans MS" pitchFamily="66" charset="0"/>
              </a:rPr>
              <a:t>calquera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cousa</a:t>
            </a:r>
            <a:endParaRPr lang="es-E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AVALIACIÓN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</a:pPr>
            <a:endParaRPr lang="es-ES" sz="2200" dirty="0" smtClean="0"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dirty="0" smtClean="0">
                <a:latin typeface="Comic Sans MS" pitchFamily="66" charset="0"/>
              </a:rPr>
              <a:t>Dar as </a:t>
            </a:r>
            <a:r>
              <a:rPr lang="es-ES" sz="2200" b="1" dirty="0" smtClean="0">
                <a:latin typeface="Comic Sans MS" pitchFamily="66" charset="0"/>
              </a:rPr>
              <a:t>datas</a:t>
            </a:r>
            <a:r>
              <a:rPr lang="es-ES" sz="2200" dirty="0" smtClean="0">
                <a:latin typeface="Comic Sans MS" pitchFamily="66" charset="0"/>
              </a:rPr>
              <a:t> polo menos </a:t>
            </a:r>
            <a:r>
              <a:rPr lang="es-ES" sz="2200" dirty="0" err="1" smtClean="0">
                <a:latin typeface="Comic Sans MS" pitchFamily="66" charset="0"/>
              </a:rPr>
              <a:t>cunha</a:t>
            </a:r>
            <a:r>
              <a:rPr lang="es-ES" sz="2200" dirty="0" smtClean="0">
                <a:latin typeface="Comic Sans MS" pitchFamily="66" charset="0"/>
              </a:rPr>
              <a:t> semana de </a:t>
            </a:r>
            <a:r>
              <a:rPr lang="es-ES" sz="2200" b="1" dirty="0" smtClean="0">
                <a:latin typeface="Comic Sans MS" pitchFamily="66" charset="0"/>
              </a:rPr>
              <a:t>antelación</a:t>
            </a:r>
            <a:r>
              <a:rPr lang="es-ES" sz="2200" dirty="0" smtClean="0">
                <a:latin typeface="Comic Sans MS" pitchFamily="66" charset="0"/>
              </a:rPr>
              <a:t> e ter </a:t>
            </a:r>
            <a:r>
              <a:rPr lang="es-ES" sz="2200" dirty="0" err="1" smtClean="0">
                <a:latin typeface="Comic Sans MS" pitchFamily="66" charset="0"/>
              </a:rPr>
              <a:t>sempre</a:t>
            </a:r>
            <a:r>
              <a:rPr lang="es-ES" sz="2200" dirty="0" smtClean="0">
                <a:latin typeface="Comic Sans MS" pitchFamily="66" charset="0"/>
              </a:rPr>
              <a:t> á vista.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200" dirty="0" smtClean="0"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b="1" dirty="0" smtClean="0">
                <a:latin typeface="Comic Sans MS" pitchFamily="66" charset="0"/>
              </a:rPr>
              <a:t>Adaptar</a:t>
            </a:r>
            <a:r>
              <a:rPr lang="es-ES" sz="2200" dirty="0" smtClean="0">
                <a:latin typeface="Comic Sans MS" pitchFamily="66" charset="0"/>
              </a:rPr>
              <a:t> as </a:t>
            </a:r>
            <a:r>
              <a:rPr lang="es-ES" sz="2200" b="1" dirty="0" err="1" smtClean="0">
                <a:latin typeface="Comic Sans MS" pitchFamily="66" charset="0"/>
              </a:rPr>
              <a:t>estruturas</a:t>
            </a:r>
            <a:r>
              <a:rPr lang="es-ES" sz="2200" dirty="0" smtClean="0">
                <a:latin typeface="Comic Sans MS" pitchFamily="66" charset="0"/>
              </a:rPr>
              <a:t> e o </a:t>
            </a:r>
            <a:r>
              <a:rPr lang="es-ES" sz="2200" b="1" dirty="0" smtClean="0">
                <a:latin typeface="Comic Sans MS" pitchFamily="66" charset="0"/>
              </a:rPr>
              <a:t>formato</a:t>
            </a:r>
            <a:r>
              <a:rPr lang="es-ES" sz="2200" dirty="0" smtClean="0">
                <a:latin typeface="Comic Sans MS" pitchFamily="66" charset="0"/>
              </a:rPr>
              <a:t> do examen. </a:t>
            </a:r>
            <a:r>
              <a:rPr lang="es-ES" sz="2200" b="1" dirty="0" smtClean="0">
                <a:latin typeface="Comic Sans MS" pitchFamily="66" charset="0"/>
              </a:rPr>
              <a:t>Reducir o número de preguntas por folla.</a:t>
            </a:r>
          </a:p>
          <a:p>
            <a:pPr marL="342900" indent="-342900" algn="just" eaLnBrk="1" hangingPunct="1">
              <a:lnSpc>
                <a:spcPct val="90000"/>
              </a:lnSpc>
              <a:buNone/>
            </a:pPr>
            <a:endParaRPr lang="es-ES" sz="2200" dirty="0" smtClean="0"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dirty="0" smtClean="0">
                <a:latin typeface="Comic Sans MS" pitchFamily="66" charset="0"/>
              </a:rPr>
              <a:t>Combinar diferentes </a:t>
            </a:r>
            <a:r>
              <a:rPr lang="es-ES" sz="2200" b="1" dirty="0" smtClean="0">
                <a:latin typeface="Comic Sans MS" pitchFamily="66" charset="0"/>
              </a:rPr>
              <a:t>formatos de pregunta.</a:t>
            </a:r>
            <a:endParaRPr lang="es-ES" sz="2200" dirty="0" smtClean="0"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dirty="0" err="1" smtClean="0">
                <a:latin typeface="Comic Sans MS" pitchFamily="66" charset="0"/>
              </a:rPr>
              <a:t>Traballar</a:t>
            </a:r>
            <a:r>
              <a:rPr lang="es-ES" sz="2200" dirty="0" smtClean="0">
                <a:latin typeface="Comic Sans MS" pitchFamily="66" charset="0"/>
              </a:rPr>
              <a:t>, antes da proba, con </a:t>
            </a:r>
            <a:r>
              <a:rPr lang="es-ES" sz="2200" b="1" dirty="0" err="1" smtClean="0">
                <a:latin typeface="Comic Sans MS" pitchFamily="66" charset="0"/>
              </a:rPr>
              <a:t>mostras</a:t>
            </a:r>
            <a:r>
              <a:rPr lang="es-ES" sz="2200" dirty="0" smtClean="0">
                <a:latin typeface="Comic Sans MS" pitchFamily="66" charset="0"/>
              </a:rPr>
              <a:t> do </a:t>
            </a:r>
            <a:r>
              <a:rPr lang="es-ES" sz="2200" b="1" dirty="0" smtClean="0">
                <a:latin typeface="Comic Sans MS" pitchFamily="66" charset="0"/>
              </a:rPr>
              <a:t>formato de examen </a:t>
            </a:r>
            <a:r>
              <a:rPr lang="es-ES" sz="2200" i="1" dirty="0" smtClean="0">
                <a:latin typeface="Comic Sans MS" pitchFamily="66" charset="0"/>
              </a:rPr>
              <a:t>(ex: guías de </a:t>
            </a:r>
            <a:r>
              <a:rPr lang="es-ES" sz="2200" i="1" dirty="0" err="1" smtClean="0">
                <a:latin typeface="Comic Sans MS" pitchFamily="66" charset="0"/>
              </a:rPr>
              <a:t>estudo</a:t>
            </a:r>
            <a:r>
              <a:rPr lang="es-ES" sz="2200" i="1" dirty="0" smtClean="0">
                <a:latin typeface="Comic Sans MS" pitchFamily="66" charset="0"/>
              </a:rPr>
              <a:t> con actividades tipo)</a:t>
            </a:r>
            <a:endParaRPr lang="es-ES" sz="2200" dirty="0" smtClean="0"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dirty="0" smtClean="0">
                <a:latin typeface="Comic Sans MS" pitchFamily="66" charset="0"/>
              </a:rPr>
              <a:t>Permitir un tempo para </a:t>
            </a:r>
            <a:r>
              <a:rPr lang="es-ES" sz="2200" b="1" dirty="0" smtClean="0">
                <a:latin typeface="Comic Sans MS" pitchFamily="66" charset="0"/>
              </a:rPr>
              <a:t>pensar</a:t>
            </a:r>
            <a:r>
              <a:rPr lang="es-ES" sz="2200" dirty="0" smtClean="0">
                <a:latin typeface="Comic Sans MS" pitchFamily="66" charset="0"/>
              </a:rPr>
              <a:t> e preguntar </a:t>
            </a:r>
            <a:r>
              <a:rPr lang="es-ES" sz="2200" b="1" dirty="0" err="1" smtClean="0">
                <a:latin typeface="Comic Sans MS" pitchFamily="66" charset="0"/>
              </a:rPr>
              <a:t>dúbidas</a:t>
            </a:r>
            <a:r>
              <a:rPr lang="es-ES" sz="2200" dirty="0" smtClean="0">
                <a:latin typeface="Comic Sans MS" pitchFamily="66" charset="0"/>
              </a:rPr>
              <a:t>. Verificar que o alumno </a:t>
            </a:r>
            <a:r>
              <a:rPr lang="es-ES" sz="2200" dirty="0" err="1" smtClean="0">
                <a:latin typeface="Comic Sans MS" pitchFamily="66" charset="0"/>
              </a:rPr>
              <a:t>entende</a:t>
            </a:r>
            <a:r>
              <a:rPr lang="es-ES" sz="2200" dirty="0" smtClean="0">
                <a:latin typeface="Comic Sans MS" pitchFamily="66" charset="0"/>
              </a:rPr>
              <a:t> as preguntas.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200" dirty="0" smtClean="0"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dirty="0" smtClean="0">
                <a:latin typeface="Comic Sans MS" pitchFamily="66" charset="0"/>
              </a:rPr>
              <a:t>Destacar no enunciado </a:t>
            </a:r>
            <a:r>
              <a:rPr lang="es-ES" sz="2200" b="1" dirty="0" smtClean="0">
                <a:latin typeface="Comic Sans MS" pitchFamily="66" charset="0"/>
              </a:rPr>
              <a:t>palabras clave</a:t>
            </a:r>
            <a:r>
              <a:rPr lang="es-ES" sz="22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2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Comic Sans MS" pitchFamily="66" charset="0"/>
              </a:rPr>
              <a:t>Avaliación</a:t>
            </a:r>
            <a:r>
              <a:rPr lang="es-ES" sz="2400" dirty="0" smtClean="0">
                <a:latin typeface="Comic Sans MS" pitchFamily="66" charset="0"/>
              </a:rPr>
              <a:t> continuada dando importancia á </a:t>
            </a:r>
            <a:r>
              <a:rPr lang="es-ES" sz="2400" dirty="0" err="1" smtClean="0">
                <a:latin typeface="Comic Sans MS" pitchFamily="66" charset="0"/>
              </a:rPr>
              <a:t>avaliación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 smtClean="0">
                <a:latin typeface="Comic Sans MS" pitchFamily="66" charset="0"/>
              </a:rPr>
              <a:t>oral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Comic Sans MS" pitchFamily="66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Comic Sans MS" pitchFamily="66" charset="0"/>
              </a:rPr>
              <a:t>Dar </a:t>
            </a:r>
            <a:r>
              <a:rPr lang="es-ES" sz="2400" b="1" dirty="0" err="1" smtClean="0">
                <a:latin typeface="Comic Sans MS" pitchFamily="66" charset="0"/>
              </a:rPr>
              <a:t>máis</a:t>
            </a:r>
            <a:r>
              <a:rPr lang="es-ES" sz="2400" b="1" dirty="0" smtClean="0">
                <a:latin typeface="Comic Sans MS" pitchFamily="66" charset="0"/>
              </a:rPr>
              <a:t> tempo </a:t>
            </a:r>
            <a:r>
              <a:rPr lang="es-ES" sz="2400" dirty="0" smtClean="0">
                <a:latin typeface="Comic Sans MS" pitchFamily="66" charset="0"/>
              </a:rPr>
              <a:t>“sin </a:t>
            </a:r>
            <a:r>
              <a:rPr lang="es-ES" sz="2400" dirty="0" err="1" smtClean="0">
                <a:latin typeface="Comic Sans MS" pitchFamily="66" charset="0"/>
              </a:rPr>
              <a:t>tomalo</a:t>
            </a:r>
            <a:r>
              <a:rPr lang="es-ES" sz="2400" dirty="0" smtClean="0">
                <a:latin typeface="Comic Sans MS" pitchFamily="66" charset="0"/>
              </a:rPr>
              <a:t> do recreo”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Comic Sans MS" pitchFamily="66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dirty="0" smtClean="0">
                <a:latin typeface="Comic Sans MS" pitchFamily="66" charset="0"/>
              </a:rPr>
              <a:t>Supervisar</a:t>
            </a:r>
            <a:r>
              <a:rPr lang="es-ES" sz="2400" dirty="0" smtClean="0">
                <a:latin typeface="Comic Sans MS" pitchFamily="66" charset="0"/>
              </a:rPr>
              <a:t> que </a:t>
            </a:r>
            <a:r>
              <a:rPr lang="es-ES" sz="2400" dirty="0" err="1" smtClean="0">
                <a:latin typeface="Comic Sans MS" pitchFamily="66" charset="0"/>
              </a:rPr>
              <a:t>responderon</a:t>
            </a:r>
            <a:r>
              <a:rPr lang="es-ES" sz="2400" dirty="0" smtClean="0">
                <a:latin typeface="Comic Sans MS" pitchFamily="66" charset="0"/>
              </a:rPr>
              <a:t> todo antes de que entreguen o </a:t>
            </a:r>
            <a:r>
              <a:rPr lang="es-ES" sz="2400" dirty="0" err="1" smtClean="0">
                <a:latin typeface="Comic Sans MS" pitchFamily="66" charset="0"/>
              </a:rPr>
              <a:t>exame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Comic Sans MS" pitchFamily="66" charset="0"/>
            </a:endParaRPr>
          </a:p>
          <a:p>
            <a:pPr marL="342900" indent="-342900" algn="just" eaLnBrk="1" hangingPunct="1"/>
            <a:r>
              <a:rPr lang="es-ES" sz="2400" dirty="0" err="1" smtClean="0">
                <a:latin typeface="Comic Sans MS" pitchFamily="66" charset="0"/>
              </a:rPr>
              <a:t>Recordarlle</a:t>
            </a:r>
            <a:r>
              <a:rPr lang="es-ES" sz="2400" dirty="0" smtClean="0">
                <a:latin typeface="Comic Sans MS" pitchFamily="66" charset="0"/>
              </a:rPr>
              <a:t> que revise o </a:t>
            </a:r>
            <a:r>
              <a:rPr lang="es-ES" sz="2400" dirty="0" err="1" smtClean="0">
                <a:latin typeface="Comic Sans MS" pitchFamily="66" charset="0"/>
              </a:rPr>
              <a:t>exame</a:t>
            </a:r>
            <a:r>
              <a:rPr lang="es-ES" sz="2400" dirty="0" smtClean="0">
                <a:latin typeface="Comic Sans MS" pitchFamily="66" charset="0"/>
              </a:rPr>
              <a:t> antes de </a:t>
            </a:r>
            <a:r>
              <a:rPr lang="es-ES" sz="2400" dirty="0" err="1" smtClean="0">
                <a:latin typeface="Comic Sans MS" pitchFamily="66" charset="0"/>
              </a:rPr>
              <a:t>entregalo</a:t>
            </a:r>
            <a:r>
              <a:rPr lang="es-ES" sz="2400" dirty="0" smtClean="0">
                <a:latin typeface="Comic Sans MS" pitchFamily="66" charset="0"/>
              </a:rPr>
              <a:t>. </a:t>
            </a:r>
            <a:r>
              <a:rPr lang="es-ES" sz="2400" dirty="0" err="1" smtClean="0">
                <a:latin typeface="Comic Sans MS" pitchFamily="66" charset="0"/>
              </a:rPr>
              <a:t>Guialo</a:t>
            </a:r>
            <a:r>
              <a:rPr lang="es-ES" sz="2400" dirty="0" smtClean="0">
                <a:latin typeface="Comic Sans MS" pitchFamily="66" charset="0"/>
              </a:rPr>
              <a:t> para </a:t>
            </a:r>
            <a:r>
              <a:rPr lang="es-ES" sz="2400" dirty="0" err="1" smtClean="0">
                <a:latin typeface="Comic Sans MS" pitchFamily="66" charset="0"/>
              </a:rPr>
              <a:t>axudarlle</a:t>
            </a:r>
            <a:r>
              <a:rPr lang="es-ES" sz="2400" dirty="0" smtClean="0">
                <a:latin typeface="Comic Sans MS" pitchFamily="66" charset="0"/>
              </a:rPr>
              <a:t> a </a:t>
            </a:r>
            <a:r>
              <a:rPr lang="es-ES" sz="2400" b="1" dirty="0" smtClean="0">
                <a:latin typeface="Comic Sans MS" pitchFamily="66" charset="0"/>
              </a:rPr>
              <a:t>reconducir a atención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hangingPunct="1">
              <a:buNone/>
            </a:pPr>
            <a:endParaRPr lang="es-ES" sz="2400" dirty="0" smtClean="0">
              <a:latin typeface="Comic Sans MS" pitchFamily="66" charset="0"/>
            </a:endParaRPr>
          </a:p>
          <a:p>
            <a:pPr marL="342900" indent="-342900" algn="just" eaLnBrk="1" hangingPunct="1"/>
            <a:r>
              <a:rPr lang="es-ES" sz="2400" dirty="0" err="1" smtClean="0">
                <a:latin typeface="Comic Sans MS" pitchFamily="66" charset="0"/>
              </a:rPr>
              <a:t>Fixarse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máis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na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calidade</a:t>
            </a:r>
            <a:r>
              <a:rPr lang="es-ES" sz="2400" dirty="0" smtClean="0">
                <a:latin typeface="Comic Sans MS" pitchFamily="66" charset="0"/>
              </a:rPr>
              <a:t> que </a:t>
            </a:r>
            <a:r>
              <a:rPr lang="es-ES" sz="2400" dirty="0" err="1" smtClean="0">
                <a:latin typeface="Comic Sans MS" pitchFamily="66" charset="0"/>
              </a:rPr>
              <a:t>na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cantidade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hangingPunct="1"/>
            <a:endParaRPr lang="es-ES" sz="2400" dirty="0" smtClean="0">
              <a:latin typeface="Comic Sans MS" pitchFamily="66" charset="0"/>
            </a:endParaRPr>
          </a:p>
          <a:p>
            <a:pPr marL="342900" indent="-342900" algn="just" eaLnBrk="1" hangingPunct="1"/>
            <a:r>
              <a:rPr lang="es-ES" sz="2400" dirty="0" smtClean="0">
                <a:latin typeface="Comic Sans MS" pitchFamily="66" charset="0"/>
              </a:rPr>
              <a:t>Facilitar </a:t>
            </a:r>
            <a:r>
              <a:rPr lang="es-ES" sz="2400" dirty="0" err="1" smtClean="0">
                <a:latin typeface="Comic Sans MS" pitchFamily="66" charset="0"/>
              </a:rPr>
              <a:t>unha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 smtClean="0">
                <a:latin typeface="Comic Sans MS" pitchFamily="66" charset="0"/>
              </a:rPr>
              <a:t>copia</a:t>
            </a:r>
            <a:r>
              <a:rPr lang="es-ES" sz="2400" dirty="0" smtClean="0">
                <a:latin typeface="Comic Sans MS" pitchFamily="66" charset="0"/>
              </a:rPr>
              <a:t> dos </a:t>
            </a:r>
            <a:r>
              <a:rPr lang="es-ES" sz="2400" dirty="0" err="1" smtClean="0">
                <a:latin typeface="Comic Sans MS" pitchFamily="66" charset="0"/>
              </a:rPr>
              <a:t>exames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aos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pais</a:t>
            </a:r>
            <a:r>
              <a:rPr lang="es-ES" sz="2400" dirty="0" smtClean="0">
                <a:latin typeface="Comic Sans MS" pitchFamily="66" charset="0"/>
              </a:rPr>
              <a:t> e/</a:t>
            </a:r>
            <a:r>
              <a:rPr lang="es-ES" sz="2400" dirty="0" err="1" smtClean="0">
                <a:latin typeface="Comic Sans MS" pitchFamily="66" charset="0"/>
              </a:rPr>
              <a:t>ou</a:t>
            </a:r>
            <a:r>
              <a:rPr lang="es-ES" sz="2400" dirty="0" smtClean="0">
                <a:latin typeface="Comic Sans MS" pitchFamily="66" charset="0"/>
              </a:rPr>
              <a:t> profesorado de </a:t>
            </a:r>
            <a:r>
              <a:rPr lang="es-ES" sz="2400" dirty="0" err="1" smtClean="0">
                <a:latin typeface="Comic Sans MS" pitchFamily="66" charset="0"/>
              </a:rPr>
              <a:t>apoio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</p:txBody>
      </p:sp>
      <p:sp>
        <p:nvSpPr>
          <p:cNvPr id="84994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AVALIACIÓN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</p:txBody>
      </p:sp>
      <p:sp>
        <p:nvSpPr>
          <p:cNvPr id="84994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AVALIACIÓN</a:t>
            </a:r>
          </a:p>
        </p:txBody>
      </p:sp>
      <p:pic>
        <p:nvPicPr>
          <p:cNvPr id="4" name="image2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275745">
            <a:off x="846866" y="1717730"/>
            <a:ext cx="6694105" cy="4624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</p:txBody>
      </p:sp>
      <p:sp>
        <p:nvSpPr>
          <p:cNvPr id="84994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AVALIACIÓN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1556792"/>
            <a:ext cx="8280920" cy="504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7" lvl="0" indent="-300037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s-ES" sz="2800" dirty="0" smtClean="0">
                <a:latin typeface="Comic Sans MS" pitchFamily="66" charset="0"/>
              </a:rPr>
              <a:t>Lee a </a:t>
            </a:r>
            <a:r>
              <a:rPr lang="es-ES" sz="2800" dirty="0" err="1" smtClean="0">
                <a:latin typeface="Comic Sans MS" pitchFamily="66" charset="0"/>
              </a:rPr>
              <a:t>seguinte</a:t>
            </a:r>
            <a:r>
              <a:rPr lang="es-ES" sz="2800" dirty="0" smtClean="0">
                <a:latin typeface="Comic Sans MS" pitchFamily="66" charset="0"/>
              </a:rPr>
              <a:t> cantiga:</a:t>
            </a:r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buNone/>
              <a:defRPr sz="1800"/>
            </a:pPr>
            <a:endParaRPr lang="es-ES" sz="2800" dirty="0" smtClean="0">
              <a:latin typeface="Comic Sans MS" pitchFamily="66" charset="0"/>
            </a:endParaRPr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s-ES" sz="2800" dirty="0" smtClean="0">
                <a:latin typeface="Comic Sans MS" pitchFamily="66" charset="0"/>
              </a:rPr>
              <a:t>2.-Redacta un comentario sobre esta cantiga </a:t>
            </a:r>
            <a:r>
              <a:rPr lang="es-ES" sz="2800" dirty="0" err="1" smtClean="0">
                <a:latin typeface="Comic Sans MS" pitchFamily="66" charset="0"/>
              </a:rPr>
              <a:t>tendo</a:t>
            </a:r>
            <a:r>
              <a:rPr lang="es-ES" sz="2800" dirty="0" smtClean="0">
                <a:latin typeface="Comic Sans MS" pitchFamily="66" charset="0"/>
              </a:rPr>
              <a:t> en </a:t>
            </a:r>
            <a:r>
              <a:rPr lang="es-ES" sz="2800" dirty="0" err="1" smtClean="0">
                <a:latin typeface="Comic Sans MS" pitchFamily="66" charset="0"/>
              </a:rPr>
              <a:t>conta</a:t>
            </a:r>
            <a:r>
              <a:rPr lang="es-ES" sz="2800" dirty="0" smtClean="0">
                <a:latin typeface="Comic Sans MS" pitchFamily="66" charset="0"/>
              </a:rPr>
              <a:t> a </a:t>
            </a:r>
            <a:r>
              <a:rPr lang="es-ES" sz="2800" dirty="0" err="1" smtClean="0">
                <a:latin typeface="Comic Sans MS" pitchFamily="66" charset="0"/>
              </a:rPr>
              <a:t>seguinte</a:t>
            </a:r>
            <a:r>
              <a:rPr lang="es-ES" sz="2800" dirty="0" smtClean="0">
                <a:latin typeface="Comic Sans MS" pitchFamily="66" charset="0"/>
              </a:rPr>
              <a:t> información:</a:t>
            </a: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buFont typeface="Wingdings"/>
              <a:buChar char="▪"/>
              <a:defRPr sz="1800"/>
            </a:pPr>
            <a:r>
              <a:rPr lang="es-ES" sz="2400" dirty="0" smtClean="0">
                <a:latin typeface="Comic Sans MS" pitchFamily="66" charset="0"/>
              </a:rPr>
              <a:t> voz poética</a:t>
            </a:r>
            <a:endParaRPr lang="es-ES" sz="2800" dirty="0" smtClean="0">
              <a:latin typeface="Comic Sans MS" pitchFamily="66" charset="0"/>
            </a:endParaRP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buFont typeface="Wingdings"/>
              <a:buChar char="▪"/>
              <a:defRPr sz="1800"/>
            </a:pPr>
            <a:r>
              <a:rPr lang="es-ES" sz="2400" dirty="0" smtClean="0">
                <a:latin typeface="Comic Sans MS" pitchFamily="66" charset="0"/>
              </a:rPr>
              <a:t> tema</a:t>
            </a:r>
            <a:endParaRPr lang="es-ES" sz="2800" dirty="0" smtClean="0">
              <a:latin typeface="Comic Sans MS" pitchFamily="66" charset="0"/>
            </a:endParaRP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buFont typeface="Wingdings"/>
              <a:buChar char="▪"/>
              <a:defRPr sz="1800"/>
            </a:pPr>
            <a:r>
              <a:rPr lang="es-ES" sz="2400" dirty="0" smtClean="0">
                <a:latin typeface="Comic Sans MS" pitchFamily="66" charset="0"/>
              </a:rPr>
              <a:t> recursos </a:t>
            </a:r>
            <a:r>
              <a:rPr lang="es-ES" sz="2400" dirty="0" err="1" smtClean="0">
                <a:latin typeface="Comic Sans MS" pitchFamily="66" charset="0"/>
              </a:rPr>
              <a:t>formais</a:t>
            </a:r>
            <a:endParaRPr lang="es-ES" sz="2800" dirty="0" smtClean="0">
              <a:latin typeface="Comic Sans MS" pitchFamily="66" charset="0"/>
            </a:endParaRP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buFont typeface="Wingdings"/>
              <a:buChar char="▪"/>
              <a:defRPr sz="1800"/>
            </a:pPr>
            <a:r>
              <a:rPr lang="es-ES" sz="2400" dirty="0" smtClean="0">
                <a:latin typeface="Comic Sans MS" pitchFamily="66" charset="0"/>
              </a:rPr>
              <a:t> valor simbólico </a:t>
            </a:r>
            <a:r>
              <a:rPr lang="es-ES" sz="2400" dirty="0" err="1" smtClean="0">
                <a:latin typeface="Comic Sans MS" pitchFamily="66" charset="0"/>
              </a:rPr>
              <a:t>dalgúns</a:t>
            </a:r>
            <a:r>
              <a:rPr lang="es-ES" sz="2400" dirty="0" smtClean="0">
                <a:latin typeface="Comic Sans MS" pitchFamily="66" charset="0"/>
              </a:rPr>
              <a:t> elementos presentes </a:t>
            </a:r>
            <a:r>
              <a:rPr lang="es-ES" sz="2400" dirty="0" err="1" smtClean="0">
                <a:latin typeface="Comic Sans MS" pitchFamily="66" charset="0"/>
              </a:rPr>
              <a:t>na</a:t>
            </a:r>
            <a:r>
              <a:rPr lang="es-ES" sz="2400" dirty="0" smtClean="0">
                <a:latin typeface="Comic Sans MS" pitchFamily="66" charset="0"/>
              </a:rPr>
              <a:t> cantiga.</a:t>
            </a:r>
            <a:endParaRPr lang="es-ES" sz="2800" dirty="0" smtClean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/>
              <a:buChar char="▪"/>
              <a:defRPr sz="1800"/>
            </a:pPr>
            <a:endParaRPr lang="es-ES" sz="2400" dirty="0" smtClean="0">
              <a:latin typeface="Comic Sans MS" pitchFamily="66" charset="0"/>
            </a:endParaRPr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defRPr sz="1800"/>
            </a:pPr>
            <a:r>
              <a:rPr lang="es-ES" sz="2800" dirty="0" smtClean="0">
                <a:latin typeface="Comic Sans MS" pitchFamily="66" charset="0"/>
              </a:rPr>
              <a:t> 3.-Relaciona os aspectos </a:t>
            </a:r>
            <a:r>
              <a:rPr lang="es-ES" sz="2800" dirty="0" err="1" smtClean="0">
                <a:latin typeface="Comic Sans MS" pitchFamily="66" charset="0"/>
              </a:rPr>
              <a:t>formais</a:t>
            </a:r>
            <a:r>
              <a:rPr lang="es-ES" sz="2800" dirty="0" smtClean="0">
                <a:latin typeface="Comic Sans MS" pitchFamily="66" charset="0"/>
              </a:rPr>
              <a:t> coa progresión temática da cantiga.</a:t>
            </a:r>
            <a:endParaRPr lang="es-E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</p:txBody>
      </p:sp>
      <p:sp>
        <p:nvSpPr>
          <p:cNvPr id="84994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AVALIACIÓN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3140968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1.-Busca no texto </a:t>
            </a:r>
            <a:r>
              <a:rPr lang="es-ES" b="1" dirty="0" err="1" smtClean="0">
                <a:latin typeface="Arial"/>
                <a:ea typeface="Arial"/>
                <a:cs typeface="Arial"/>
                <a:sym typeface="Arial"/>
              </a:rPr>
              <a:t>unha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 oración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predicado nominal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s-ES" b="1" dirty="0" err="1" smtClean="0">
                <a:latin typeface="Arial"/>
                <a:ea typeface="Arial"/>
                <a:cs typeface="Arial"/>
                <a:sym typeface="Arial"/>
              </a:rPr>
              <a:t>outra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 oración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predicado verbal.</a:t>
            </a:r>
            <a:endParaRPr lang="es-ES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es-ES" b="1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.Oración con predicado verbal:---------------------------------------------------------------------------------------------------------------------</a:t>
            </a:r>
          </a:p>
          <a:p>
            <a:pPr lvl="0"/>
            <a:endParaRPr lang="es-ES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.Oración con predicado nominal:-------------------------------------------------------------------------------------------------------------------</a:t>
            </a:r>
          </a:p>
          <a:p>
            <a:pPr lvl="0"/>
            <a:endParaRPr lang="es-ES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2.-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Indica </a:t>
            </a:r>
            <a:r>
              <a:rPr lang="es-ES" dirty="0" err="1" smtClean="0"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dirty="0" err="1" smtClean="0">
                <a:latin typeface="Arial"/>
                <a:ea typeface="Arial"/>
                <a:cs typeface="Arial"/>
                <a:sym typeface="Arial"/>
              </a:rPr>
              <a:t>oracións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s-ES" dirty="0" err="1" smtClean="0">
                <a:latin typeface="Arial"/>
                <a:ea typeface="Arial"/>
                <a:cs typeface="Arial"/>
                <a:sym typeface="Arial"/>
              </a:rPr>
              <a:t>buscaches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o sintagma </a:t>
            </a:r>
            <a:r>
              <a:rPr lang="es-ES" b="1" dirty="0" err="1" smtClean="0">
                <a:latin typeface="Arial"/>
                <a:ea typeface="Arial"/>
                <a:cs typeface="Arial"/>
                <a:sym typeface="Arial"/>
              </a:rPr>
              <a:t>suxeito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o predicado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/>
            <a:endParaRPr lang="es-ES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3.-Indica </a:t>
            </a:r>
            <a:r>
              <a:rPr lang="es-ES" dirty="0" err="1" smtClean="0"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dirty="0" err="1" smtClean="0">
                <a:latin typeface="Arial"/>
                <a:ea typeface="Arial"/>
                <a:cs typeface="Arial"/>
                <a:sym typeface="Arial"/>
              </a:rPr>
              <a:t>oracións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s-ES" dirty="0" err="1" smtClean="0">
                <a:latin typeface="Arial"/>
                <a:ea typeface="Arial"/>
                <a:cs typeface="Arial"/>
                <a:sym typeface="Arial"/>
              </a:rPr>
              <a:t>buscaches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núcleo do </a:t>
            </a:r>
            <a:r>
              <a:rPr lang="es-ES" b="1" dirty="0" err="1" smtClean="0">
                <a:latin typeface="Arial"/>
                <a:ea typeface="Arial"/>
                <a:cs typeface="Arial"/>
                <a:sym typeface="Arial"/>
              </a:rPr>
              <a:t>suxeito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s-ES" b="1" dirty="0" smtClean="0">
                <a:latin typeface="Arial"/>
                <a:ea typeface="Arial"/>
                <a:cs typeface="Arial"/>
                <a:sym typeface="Arial"/>
              </a:rPr>
              <a:t>o núcleo do predicado.</a:t>
            </a:r>
            <a:endParaRPr lang="es-ES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25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437402">
            <a:off x="4691" y="1683087"/>
            <a:ext cx="8416209" cy="1174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</p:txBody>
      </p:sp>
      <p:sp>
        <p:nvSpPr>
          <p:cNvPr id="84994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AVALIACIÓN</a:t>
            </a:r>
          </a:p>
        </p:txBody>
      </p:sp>
      <p:pic>
        <p:nvPicPr>
          <p:cNvPr id="4" name="image26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8" y="2054716"/>
            <a:ext cx="8424935" cy="4254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</p:txBody>
      </p:sp>
      <p:sp>
        <p:nvSpPr>
          <p:cNvPr id="84994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AVALIACIÓN</a:t>
            </a:r>
          </a:p>
        </p:txBody>
      </p:sp>
      <p:sp>
        <p:nvSpPr>
          <p:cNvPr id="5" name="Shape 264"/>
          <p:cNvSpPr/>
          <p:nvPr/>
        </p:nvSpPr>
        <p:spPr>
          <a:xfrm>
            <a:off x="0" y="1484784"/>
            <a:ext cx="4214813" cy="1220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3A88FE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s-ES" sz="22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 err="1" smtClean="0">
                <a:solidFill>
                  <a:srgbClr val="FFFFFF"/>
                </a:solidFill>
              </a:rPr>
              <a:t>Autoinstruci</a:t>
            </a:r>
            <a:r>
              <a:rPr lang="es-ES" sz="2200" dirty="0" err="1" smtClean="0">
                <a:solidFill>
                  <a:srgbClr val="FFFFFF"/>
                </a:solidFill>
              </a:rPr>
              <a:t>ón</a:t>
            </a:r>
            <a:r>
              <a:rPr sz="2200" dirty="0" smtClean="0">
                <a:solidFill>
                  <a:srgbClr val="FFFFFF"/>
                </a:solidFill>
              </a:rPr>
              <a:t>s</a:t>
            </a: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6" name="Shape 265"/>
          <p:cNvSpPr/>
          <p:nvPr/>
        </p:nvSpPr>
        <p:spPr>
          <a:xfrm>
            <a:off x="7221786" y="4596209"/>
            <a:ext cx="1922214" cy="1137047"/>
          </a:xfrm>
          <a:prstGeom prst="roundRect">
            <a:avLst>
              <a:gd name="adj" fmla="val 20348"/>
            </a:avLst>
          </a:prstGeom>
          <a:solidFill>
            <a:srgbClr val="FFFC41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2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/>
            </a:pPr>
            <a:r>
              <a:rPr sz="2200" dirty="0" err="1"/>
              <a:t>Reducir</a:t>
            </a:r>
            <a:r>
              <a:rPr sz="2200" dirty="0"/>
              <a:t> </a:t>
            </a:r>
            <a:r>
              <a:rPr sz="2200" dirty="0" err="1"/>
              <a:t>cifras</a:t>
            </a:r>
            <a:r>
              <a:rPr sz="2200" dirty="0"/>
              <a:t>/</a:t>
            </a:r>
            <a:r>
              <a:rPr sz="2200" dirty="0" err="1"/>
              <a:t>enunciados</a:t>
            </a:r>
            <a:endParaRPr sz="2200" dirty="0"/>
          </a:p>
        </p:txBody>
      </p:sp>
      <p:sp>
        <p:nvSpPr>
          <p:cNvPr id="7" name="Shape 266"/>
          <p:cNvSpPr/>
          <p:nvPr/>
        </p:nvSpPr>
        <p:spPr>
          <a:xfrm>
            <a:off x="160734" y="4884539"/>
            <a:ext cx="1530946" cy="1496789"/>
          </a:xfrm>
          <a:prstGeom prst="roundRect">
            <a:avLst>
              <a:gd name="adj" fmla="val 15130"/>
            </a:avLst>
          </a:prstGeom>
          <a:solidFill>
            <a:srgbClr val="FFFBB9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2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/>
            </a:pPr>
            <a:r>
              <a:rPr sz="2200" dirty="0" err="1"/>
              <a:t>Adaptar</a:t>
            </a:r>
            <a:r>
              <a:rPr sz="2200" dirty="0"/>
              <a:t> </a:t>
            </a:r>
            <a:r>
              <a:rPr sz="2200" dirty="0" smtClean="0"/>
              <a:t>c</a:t>
            </a:r>
            <a:r>
              <a:rPr lang="es-ES" sz="2200" dirty="0" err="1" smtClean="0"/>
              <a:t>antidade</a:t>
            </a:r>
            <a:r>
              <a:rPr sz="2200" dirty="0" smtClean="0"/>
              <a:t> </a:t>
            </a:r>
            <a:r>
              <a:rPr sz="2200" dirty="0"/>
              <a:t>de </a:t>
            </a:r>
            <a:r>
              <a:rPr sz="2200" dirty="0" smtClean="0"/>
              <a:t>tare</a:t>
            </a:r>
            <a:r>
              <a:rPr lang="es-ES" sz="2200" dirty="0" smtClean="0"/>
              <a:t>f</a:t>
            </a:r>
            <a:r>
              <a:rPr sz="2200" dirty="0" smtClean="0"/>
              <a:t>as</a:t>
            </a:r>
            <a:endParaRPr sz="2200" dirty="0"/>
          </a:p>
        </p:txBody>
      </p:sp>
      <p:sp>
        <p:nvSpPr>
          <p:cNvPr id="8" name="Shape 267"/>
          <p:cNvSpPr/>
          <p:nvPr/>
        </p:nvSpPr>
        <p:spPr>
          <a:xfrm>
            <a:off x="285749" y="2812851"/>
            <a:ext cx="2732486" cy="1482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FFB5AF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lvl="0" algn="ctr" defTabSz="584200"/>
            <a:r>
              <a:rPr sz="22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Apo</a:t>
            </a:r>
            <a:r>
              <a:rPr lang="es-ES" sz="22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i</a:t>
            </a:r>
            <a:r>
              <a:rPr sz="2200" dirty="0" err="1" smtClean="0">
                <a:latin typeface="Futura Condensed"/>
                <a:ea typeface="Futura Condensed"/>
                <a:cs typeface="Futura Condensed"/>
                <a:sym typeface="Futura Condensed"/>
              </a:rPr>
              <a:t>os</a:t>
            </a:r>
            <a:r>
              <a:rPr sz="22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 </a:t>
            </a:r>
            <a:r>
              <a:rPr sz="2200" dirty="0" err="1" smtClean="0">
                <a:latin typeface="Futura Condensed"/>
                <a:ea typeface="Futura Condensed"/>
                <a:cs typeface="Futura Condensed"/>
                <a:sym typeface="Futura Condensed"/>
              </a:rPr>
              <a:t>visua</a:t>
            </a:r>
            <a:r>
              <a:rPr lang="es-ES" sz="22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i</a:t>
            </a:r>
            <a:r>
              <a:rPr sz="22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s </a:t>
            </a:r>
            <a:endParaRPr sz="2200" dirty="0"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lvl="0" algn="ctr" defTabSz="584200"/>
            <a:r>
              <a:rPr dirty="0">
                <a:latin typeface="Futura Condensed"/>
                <a:ea typeface="Futura Condensed"/>
                <a:cs typeface="Futura Condensed"/>
                <a:sym typeface="Futura Condensed"/>
              </a:rPr>
              <a:t>(</a:t>
            </a:r>
            <a:r>
              <a:rPr dirty="0" err="1">
                <a:latin typeface="Futura Condensed"/>
                <a:ea typeface="Futura Condensed"/>
                <a:cs typeface="Futura Condensed"/>
                <a:sym typeface="Futura Condensed"/>
              </a:rPr>
              <a:t>gráficos</a:t>
            </a:r>
            <a:r>
              <a:rPr dirty="0">
                <a:latin typeface="Futura Condensed"/>
                <a:ea typeface="Futura Condensed"/>
                <a:cs typeface="Futura Condensed"/>
                <a:sym typeface="Futura Condensed"/>
              </a:rPr>
              <a:t>, </a:t>
            </a:r>
            <a:r>
              <a:rPr dirty="0" smtClean="0">
                <a:latin typeface="Futura Condensed"/>
                <a:ea typeface="Futura Condensed"/>
                <a:cs typeface="Futura Condensed"/>
                <a:sym typeface="Futura Condensed"/>
              </a:rPr>
              <a:t>d</a:t>
            </a:r>
            <a:r>
              <a:rPr lang="es-ES" dirty="0" err="1" smtClean="0">
                <a:latin typeface="Futura Condensed"/>
                <a:ea typeface="Futura Condensed"/>
                <a:cs typeface="Futura Condensed"/>
                <a:sym typeface="Futura Condensed"/>
              </a:rPr>
              <a:t>ebux</a:t>
            </a:r>
            <a:r>
              <a:rPr dirty="0" err="1" smtClean="0">
                <a:latin typeface="Futura Condensed"/>
                <a:ea typeface="Futura Condensed"/>
                <a:cs typeface="Futura Condensed"/>
                <a:sym typeface="Futura Condensed"/>
              </a:rPr>
              <a:t>os</a:t>
            </a:r>
            <a:r>
              <a:rPr dirty="0">
                <a:latin typeface="Futura Condensed"/>
                <a:ea typeface="Futura Condensed"/>
                <a:cs typeface="Futura Condensed"/>
                <a:sym typeface="Futura Condensed"/>
              </a:rPr>
              <a:t>, </a:t>
            </a:r>
            <a:r>
              <a:rPr dirty="0" smtClean="0">
                <a:latin typeface="Futura Condensed"/>
                <a:ea typeface="Futura Condensed"/>
                <a:cs typeface="Futura Condensed"/>
                <a:sym typeface="Futura Condensed"/>
              </a:rPr>
              <a:t>tab</a:t>
            </a:r>
            <a:r>
              <a:rPr lang="es-ES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o</a:t>
            </a:r>
            <a:r>
              <a:rPr dirty="0" smtClean="0">
                <a:latin typeface="Futura Condensed"/>
                <a:ea typeface="Futura Condensed"/>
                <a:cs typeface="Futura Condensed"/>
                <a:sym typeface="Futura Condensed"/>
              </a:rPr>
              <a:t>as</a:t>
            </a:r>
            <a:r>
              <a:rPr dirty="0">
                <a:latin typeface="Futura Condensed"/>
                <a:ea typeface="Futura Condensed"/>
                <a:cs typeface="Futura Condensed"/>
                <a:sym typeface="Futura Condensed"/>
              </a:rPr>
              <a:t>,...)</a:t>
            </a:r>
          </a:p>
        </p:txBody>
      </p:sp>
      <p:sp>
        <p:nvSpPr>
          <p:cNvPr id="9" name="Shape 268"/>
          <p:cNvSpPr/>
          <p:nvPr/>
        </p:nvSpPr>
        <p:spPr>
          <a:xfrm>
            <a:off x="4778154" y="3552644"/>
            <a:ext cx="1669852" cy="1482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D5FD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2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/>
            </a:pPr>
            <a:r>
              <a:rPr sz="2200" dirty="0" err="1"/>
              <a:t>Guías</a:t>
            </a:r>
            <a:r>
              <a:rPr sz="2200" dirty="0"/>
              <a:t> </a:t>
            </a:r>
            <a:r>
              <a:rPr sz="2200" dirty="0" err="1" smtClean="0"/>
              <a:t>visua</a:t>
            </a:r>
            <a:r>
              <a:rPr lang="es-ES" sz="2200" dirty="0" smtClean="0"/>
              <a:t>i</a:t>
            </a:r>
            <a:r>
              <a:rPr sz="2200" dirty="0" smtClean="0"/>
              <a:t>s</a:t>
            </a:r>
            <a:endParaRPr sz="2200" dirty="0"/>
          </a:p>
        </p:txBody>
      </p:sp>
      <p:sp>
        <p:nvSpPr>
          <p:cNvPr id="10" name="Shape 269"/>
          <p:cNvSpPr/>
          <p:nvPr/>
        </p:nvSpPr>
        <p:spPr>
          <a:xfrm>
            <a:off x="4622818" y="5130422"/>
            <a:ext cx="3741540" cy="1241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C677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lvl="0" algn="ctr" defTabSz="584200"/>
            <a:endParaRPr lang="es-ES" sz="2200" dirty="0" smtClean="0"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lvl="0" algn="ctr" defTabSz="584200"/>
            <a:endParaRPr lang="es-ES" sz="2200" dirty="0" smtClean="0">
              <a:latin typeface="Futura Condensed"/>
              <a:ea typeface="Futura Condensed"/>
              <a:cs typeface="Futura Condensed"/>
              <a:sym typeface="Futura Condensed"/>
            </a:endParaRPr>
          </a:p>
          <a:p>
            <a:pPr lvl="0" algn="ctr" defTabSz="584200"/>
            <a:r>
              <a:rPr sz="2200" b="1" u="sng" dirty="0" err="1" smtClean="0">
                <a:latin typeface="Futura Condensed"/>
                <a:ea typeface="Futura Condensed"/>
                <a:cs typeface="Futura Condensed"/>
                <a:sym typeface="Futura Condensed"/>
              </a:rPr>
              <a:t>palabras</a:t>
            </a:r>
            <a:r>
              <a:rPr sz="2200" b="1" u="sng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 </a:t>
            </a:r>
            <a:r>
              <a:rPr sz="2200" b="1" u="sng" dirty="0">
                <a:latin typeface="Futura Condensed"/>
                <a:ea typeface="Futura Condensed"/>
                <a:cs typeface="Futura Condensed"/>
                <a:sym typeface="Futura Condensed"/>
              </a:rPr>
              <a:t>clave</a:t>
            </a:r>
          </a:p>
        </p:txBody>
      </p:sp>
      <p:sp>
        <p:nvSpPr>
          <p:cNvPr id="11" name="Shape 270"/>
          <p:cNvSpPr/>
          <p:nvPr/>
        </p:nvSpPr>
        <p:spPr>
          <a:xfrm>
            <a:off x="1779013" y="5392297"/>
            <a:ext cx="2732485" cy="891716"/>
          </a:xfrm>
          <a:prstGeom prst="roundRect">
            <a:avLst>
              <a:gd name="adj" fmla="val 21363"/>
            </a:avLst>
          </a:prstGeom>
          <a:solidFill>
            <a:srgbClr val="D9EB37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lvl="0" algn="ctr" defTabSz="584200"/>
            <a:r>
              <a:rPr lang="es-ES" sz="22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Uso de </a:t>
            </a:r>
            <a:r>
              <a:rPr sz="2200" dirty="0" err="1" smtClean="0">
                <a:latin typeface="Futura Condensed"/>
                <a:ea typeface="Futura Condensed"/>
                <a:cs typeface="Futura Condensed"/>
                <a:sym typeface="Futura Condensed"/>
              </a:rPr>
              <a:t>lendas</a:t>
            </a:r>
            <a:r>
              <a:rPr sz="22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 </a:t>
            </a:r>
            <a:r>
              <a:rPr sz="1700" dirty="0">
                <a:latin typeface="Futura Condensed"/>
                <a:ea typeface="Futura Condensed"/>
                <a:cs typeface="Futura Condensed"/>
                <a:sym typeface="Futura Condensed"/>
              </a:rPr>
              <a:t>(</a:t>
            </a:r>
            <a:r>
              <a:rPr sz="1700" dirty="0" err="1">
                <a:latin typeface="Futura Condensed"/>
                <a:ea typeface="Futura Condensed"/>
                <a:cs typeface="Futura Condensed"/>
                <a:sym typeface="Futura Condensed"/>
              </a:rPr>
              <a:t>equivalencias</a:t>
            </a:r>
            <a:r>
              <a:rPr sz="1700" dirty="0">
                <a:latin typeface="Futura Condensed"/>
                <a:ea typeface="Futura Condensed"/>
                <a:cs typeface="Futura Condensed"/>
                <a:sym typeface="Futura Condensed"/>
              </a:rPr>
              <a:t> con </a:t>
            </a:r>
            <a:r>
              <a:rPr sz="17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l</a:t>
            </a:r>
            <a:r>
              <a:rPr lang="es-ES" sz="1700" dirty="0" err="1" smtClean="0">
                <a:latin typeface="Futura Condensed"/>
                <a:ea typeface="Futura Condensed"/>
                <a:cs typeface="Futura Condensed"/>
                <a:sym typeface="Futura Condensed"/>
              </a:rPr>
              <a:t>inguax</a:t>
            </a:r>
            <a:r>
              <a:rPr sz="1700" dirty="0" smtClean="0">
                <a:latin typeface="Futura Condensed"/>
                <a:ea typeface="Futura Condensed"/>
                <a:cs typeface="Futura Condensed"/>
                <a:sym typeface="Futura Condensed"/>
              </a:rPr>
              <a:t>e </a:t>
            </a:r>
            <a:r>
              <a:rPr sz="1700" dirty="0" err="1">
                <a:latin typeface="Futura Condensed"/>
                <a:ea typeface="Futura Condensed"/>
                <a:cs typeface="Futura Condensed"/>
                <a:sym typeface="Futura Condensed"/>
              </a:rPr>
              <a:t>conocido</a:t>
            </a:r>
            <a:r>
              <a:rPr sz="1700" dirty="0">
                <a:latin typeface="Futura Condensed"/>
                <a:ea typeface="Futura Condensed"/>
                <a:cs typeface="Futura Condensed"/>
                <a:sym typeface="Futura Condensed"/>
              </a:rPr>
              <a:t>)</a:t>
            </a:r>
          </a:p>
        </p:txBody>
      </p:sp>
      <p:sp>
        <p:nvSpPr>
          <p:cNvPr id="12" name="Shape 271"/>
          <p:cNvSpPr/>
          <p:nvPr/>
        </p:nvSpPr>
        <p:spPr>
          <a:xfrm>
            <a:off x="4355976" y="1759148"/>
            <a:ext cx="2189485" cy="1741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6D6D6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2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/>
            </a:pPr>
            <a:r>
              <a:rPr sz="2200" dirty="0" err="1"/>
              <a:t>Estimular</a:t>
            </a:r>
            <a:r>
              <a:rPr sz="2200" dirty="0"/>
              <a:t> </a:t>
            </a:r>
            <a:r>
              <a:rPr sz="2200" dirty="0" err="1" smtClean="0"/>
              <a:t>revisión</a:t>
            </a:r>
            <a:r>
              <a:rPr sz="2200" dirty="0" smtClean="0"/>
              <a:t>  </a:t>
            </a:r>
            <a:r>
              <a:rPr sz="2200" dirty="0" err="1"/>
              <a:t>autocorrección</a:t>
            </a:r>
            <a:endParaRPr sz="2200" dirty="0"/>
          </a:p>
        </p:txBody>
      </p:sp>
      <p:sp>
        <p:nvSpPr>
          <p:cNvPr id="13" name="Shape 272"/>
          <p:cNvSpPr/>
          <p:nvPr/>
        </p:nvSpPr>
        <p:spPr>
          <a:xfrm>
            <a:off x="6520942" y="3013769"/>
            <a:ext cx="2518430" cy="1482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9CAFE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/>
            </a:pPr>
            <a:r>
              <a:rPr sz="2000" dirty="0" smtClean="0"/>
              <a:t>Apo</a:t>
            </a:r>
            <a:r>
              <a:rPr lang="es-ES" sz="2000" dirty="0" smtClean="0"/>
              <a:t>i</a:t>
            </a:r>
            <a:r>
              <a:rPr sz="2000" dirty="0" smtClean="0"/>
              <a:t>o </a:t>
            </a:r>
            <a:r>
              <a:rPr lang="es-ES" dirty="0" smtClean="0"/>
              <a:t>emocional</a:t>
            </a:r>
            <a:endParaRPr sz="2000" dirty="0"/>
          </a:p>
        </p:txBody>
      </p:sp>
      <p:sp>
        <p:nvSpPr>
          <p:cNvPr id="14" name="Shape 273"/>
          <p:cNvSpPr/>
          <p:nvPr/>
        </p:nvSpPr>
        <p:spPr>
          <a:xfrm>
            <a:off x="3482578" y="2964656"/>
            <a:ext cx="991196" cy="1080493"/>
          </a:xfrm>
          <a:prstGeom prst="roundRect">
            <a:avLst>
              <a:gd name="adj" fmla="val 19219"/>
            </a:avLst>
          </a:prstGeom>
          <a:solidFill>
            <a:srgbClr val="7B219F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Dar </a:t>
            </a:r>
            <a:r>
              <a:rPr sz="2200" dirty="0" smtClean="0">
                <a:solidFill>
                  <a:srgbClr val="FFFFFF"/>
                </a:solidFill>
              </a:rPr>
              <a:t>tempo</a:t>
            </a: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15" name="Shape 274"/>
          <p:cNvSpPr/>
          <p:nvPr/>
        </p:nvSpPr>
        <p:spPr>
          <a:xfrm>
            <a:off x="6590109" y="1678781"/>
            <a:ext cx="2500313" cy="1241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96D35F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17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/>
            </a:pPr>
            <a:endParaRPr lang="es-ES" sz="1700" dirty="0" smtClean="0"/>
          </a:p>
          <a:p>
            <a:pPr lvl="0">
              <a:defRPr sz="1800"/>
            </a:pPr>
            <a:endParaRPr lang="es-ES" dirty="0" smtClean="0"/>
          </a:p>
          <a:p>
            <a:pPr lvl="0">
              <a:defRPr sz="1800"/>
            </a:pPr>
            <a:endParaRPr lang="es-ES" sz="1700" dirty="0" smtClean="0"/>
          </a:p>
          <a:p>
            <a:pPr lvl="0">
              <a:defRPr sz="1800"/>
            </a:pPr>
            <a:r>
              <a:rPr sz="1700" dirty="0" err="1" smtClean="0"/>
              <a:t>Colorear</a:t>
            </a:r>
            <a:r>
              <a:rPr sz="1700" dirty="0" smtClean="0"/>
              <a:t> </a:t>
            </a:r>
            <a:r>
              <a:rPr sz="1700" dirty="0" err="1"/>
              <a:t>símbolos-palabras</a:t>
            </a:r>
            <a:endParaRPr sz="1700" dirty="0"/>
          </a:p>
        </p:txBody>
      </p:sp>
      <p:sp>
        <p:nvSpPr>
          <p:cNvPr id="16" name="Shape 275"/>
          <p:cNvSpPr/>
          <p:nvPr/>
        </p:nvSpPr>
        <p:spPr>
          <a:xfrm>
            <a:off x="1973460" y="4402335"/>
            <a:ext cx="2732486" cy="794744"/>
          </a:xfrm>
          <a:prstGeom prst="roundRect">
            <a:avLst>
              <a:gd name="adj" fmla="val 23970"/>
            </a:avLst>
          </a:prstGeom>
          <a:solidFill>
            <a:srgbClr val="004D65"/>
          </a:solidFill>
          <a:ln w="12700">
            <a:solidFill>
              <a:srgbClr val="3A5253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Verificar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que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comprende</a:t>
            </a:r>
            <a:endParaRPr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2226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b="1" dirty="0" smtClean="0">
                <a:latin typeface="Comic Sans MS" pitchFamily="66" charset="0"/>
                <a:cs typeface="Times New Roman" pitchFamily="18" charset="0"/>
              </a:rPr>
              <a:t>Organización da aula para dar atención á </a:t>
            </a:r>
            <a:r>
              <a:rPr lang="es-ES" b="1" dirty="0" err="1" smtClean="0">
                <a:latin typeface="Comic Sans MS" pitchFamily="66" charset="0"/>
                <a:cs typeface="Times New Roman" pitchFamily="18" charset="0"/>
              </a:rPr>
              <a:t>diversidade</a:t>
            </a:r>
            <a:r>
              <a:rPr lang="es-ES" b="1" dirty="0" smtClean="0">
                <a:latin typeface="Comic Sans MS" pitchFamily="66" charset="0"/>
                <a:cs typeface="Times New Roman" pitchFamily="18" charset="0"/>
              </a:rPr>
              <a:t>…como?</a:t>
            </a:r>
          </a:p>
        </p:txBody>
      </p:sp>
      <p:pic>
        <p:nvPicPr>
          <p:cNvPr id="52227" name="3 Marcador de contenido" descr="http://t3.gstatic.com/images?q=tbn:ANd9GcTHVtpartIEwaNzYf_XRX_1_vLJXVSAVOetcf2Whl_aRr34YZ-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1085850" cy="1287463"/>
          </a:xfrm>
        </p:spPr>
      </p:pic>
      <p:pic>
        <p:nvPicPr>
          <p:cNvPr id="210946" name="Picture 2" descr="https://encrypted-tbn3.gstatic.com/images?q=tbn:ANd9GcT_fK_txG9t8oxIqvwBZWEfEtccM7Np7FtVxYS_x6jTaLiqnFGp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090" y="3573017"/>
            <a:ext cx="4412014" cy="2740094"/>
          </a:xfrm>
          <a:prstGeom prst="rect">
            <a:avLst/>
          </a:prstGeom>
          <a:noFill/>
        </p:spPr>
      </p:pic>
      <p:sp>
        <p:nvSpPr>
          <p:cNvPr id="210948" name="AutoShape 4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950" name="AutoShape 6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0952" name="Picture 8" descr="https://encrypted-tbn1.gstatic.com/images?q=tbn:ANd9GcSfn6UKOq7ou9ihbGn2dmzK3ylWYWfYVuG9BJVk3E9UMTpv9iCTzScFi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6211" y="3284984"/>
            <a:ext cx="2128237" cy="2394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10800000" flipV="1">
            <a:off x="6084168" y="575909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Mmnmnmnmnm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CC0099"/>
                </a:solidFill>
                <a:latin typeface="Comic Sans MS" pitchFamily="66" charset="0"/>
              </a:rPr>
              <a:t>Características da aula</a:t>
            </a:r>
            <a:br>
              <a:rPr lang="es-ES" b="1" u="sng" dirty="0" smtClean="0">
                <a:solidFill>
                  <a:srgbClr val="CC0099"/>
                </a:solidFill>
                <a:latin typeface="Comic Sans MS" pitchFamily="66" charset="0"/>
              </a:rPr>
            </a:br>
            <a:endParaRPr lang="es-ES" b="1" u="sng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es-ES" sz="2800" b="1" dirty="0" smtClean="0">
                <a:latin typeface="Comic Sans MS" pitchFamily="66" charset="0"/>
              </a:rPr>
              <a:t>Multifuncional</a:t>
            </a:r>
          </a:p>
          <a:p>
            <a:r>
              <a:rPr lang="es-ES" sz="2800" b="1" dirty="0" smtClean="0">
                <a:latin typeface="Comic Sans MS" pitchFamily="66" charset="0"/>
              </a:rPr>
              <a:t>Flexible</a:t>
            </a:r>
          </a:p>
          <a:p>
            <a:r>
              <a:rPr lang="es-ES" sz="2800" b="1" dirty="0" smtClean="0">
                <a:latin typeface="Comic Sans MS" pitchFamily="66" charset="0"/>
              </a:rPr>
              <a:t>Con </a:t>
            </a:r>
            <a:r>
              <a:rPr lang="es-ES" sz="2800" b="1" dirty="0" err="1" smtClean="0">
                <a:latin typeface="Comic Sans MS" pitchFamily="66" charset="0"/>
              </a:rPr>
              <a:t>recunchos</a:t>
            </a:r>
            <a:r>
              <a:rPr lang="es-ES" sz="2800" b="1" dirty="0" smtClean="0">
                <a:latin typeface="Comic Sans MS" pitchFamily="66" charset="0"/>
              </a:rPr>
              <a:t> delimitados: </a:t>
            </a:r>
          </a:p>
          <a:p>
            <a:pPr>
              <a:buNone/>
            </a:pPr>
            <a:endParaRPr lang="es-ES" sz="2800" b="1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CC0099"/>
                </a:solidFill>
                <a:latin typeface="Comic Sans MS" pitchFamily="66" charset="0"/>
              </a:rPr>
              <a:t>Manipulativos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 (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crebacabezas,bloques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, figuras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xeométricas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,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imáns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, ábacos, tangram, figuras de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bioloxía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, Legos…)</a:t>
            </a:r>
          </a:p>
          <a:p>
            <a:pPr lvl="1"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CC0099"/>
                </a:solidFill>
                <a:latin typeface="Comic Sans MS" pitchFamily="66" charset="0"/>
              </a:rPr>
              <a:t>Expresivos e creativos 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(modelado,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debuxo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,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deseño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, pintura, collage, escritura, música,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reciclaxe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…)</a:t>
            </a:r>
          </a:p>
          <a:p>
            <a:pPr lvl="1"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CC0099"/>
                </a:solidFill>
                <a:latin typeface="Comic Sans MS" pitchFamily="66" charset="0"/>
              </a:rPr>
              <a:t>T.I.C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, </a:t>
            </a:r>
            <a:r>
              <a:rPr lang="es-ES" sz="2400" b="1" dirty="0" smtClean="0">
                <a:solidFill>
                  <a:srgbClr val="CC0099"/>
                </a:solidFill>
                <a:latin typeface="Comic Sans MS" pitchFamily="66" charset="0"/>
              </a:rPr>
              <a:t>Biblioteca 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e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outras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00CC00"/>
                </a:solidFill>
                <a:latin typeface="Comic Sans MS" pitchFamily="66" charset="0"/>
              </a:rPr>
              <a:t>dinamizacións</a:t>
            </a:r>
            <a:endParaRPr lang="es-ES" sz="2400" b="1" dirty="0" smtClean="0">
              <a:solidFill>
                <a:srgbClr val="00CC00"/>
              </a:solidFill>
              <a:latin typeface="Comic Sans MS" pitchFamily="66" charset="0"/>
            </a:endParaRPr>
          </a:p>
          <a:p>
            <a:pPr>
              <a:buNone/>
            </a:pPr>
            <a:endParaRPr lang="es-ES" sz="2800" b="1" dirty="0" smtClean="0">
              <a:solidFill>
                <a:srgbClr val="CC0099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3"/>
          </a:solidFill>
        </p:spPr>
        <p:txBody>
          <a:bodyPr/>
          <a:lstStyle/>
          <a:p>
            <a:r>
              <a:rPr lang="es-ES" sz="5400" b="1" dirty="0" smtClean="0">
                <a:solidFill>
                  <a:srgbClr val="7030A0"/>
                </a:solidFill>
                <a:latin typeface="Comic Sans MS" pitchFamily="66" charset="0"/>
              </a:rPr>
              <a:t>O arco da </a:t>
            </a:r>
            <a:r>
              <a:rPr lang="es-ES" sz="5400" b="1" dirty="0" err="1" smtClean="0">
                <a:solidFill>
                  <a:srgbClr val="7030A0"/>
                </a:solidFill>
                <a:latin typeface="Comic Sans MS" pitchFamily="66" charset="0"/>
              </a:rPr>
              <a:t>vella</a:t>
            </a:r>
            <a:endParaRPr lang="es-ES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5 Marcador de posición de imagen" descr="Peces-de-colores-en-el-mar RECO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65" b="7365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4000" dirty="0" smtClean="0">
                <a:latin typeface="Comic Sans MS" pitchFamily="66" charset="0"/>
                <a:cs typeface="Times New Roman" pitchFamily="18" charset="0"/>
              </a:rPr>
              <a:t>Na  aula : o </a:t>
            </a:r>
            <a:r>
              <a:rPr lang="es-ES" sz="4000" dirty="0" err="1" smtClean="0">
                <a:latin typeface="Comic Sans MS" pitchFamily="66" charset="0"/>
                <a:cs typeface="Times New Roman" pitchFamily="18" charset="0"/>
              </a:rPr>
              <a:t>espazo</a:t>
            </a:r>
            <a:r>
              <a:rPr lang="es-ES" sz="40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256584"/>
          </a:xfrm>
        </p:spPr>
        <p:txBody>
          <a:bodyPr/>
          <a:lstStyle/>
          <a:p>
            <a:pPr marL="342900" indent="-342900" algn="just" eaLnBrk="1" hangingPunct="1">
              <a:buNone/>
            </a:pPr>
            <a:endParaRPr lang="es-ES" sz="2000" dirty="0" smtClean="0">
              <a:latin typeface="Comic Sans MS" pitchFamily="66" charset="0"/>
            </a:endParaRPr>
          </a:p>
          <a:p>
            <a:pPr marL="342900" indent="-342900" algn="just" eaLnBrk="1" hangingPunct="1"/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Utilizar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unha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pequena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pizarra: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datas de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exames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traballos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tarefas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diarias que deben anotarse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na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axenda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342900" indent="-342900" algn="just" eaLnBrk="1" hangingPunct="1">
              <a:buNone/>
            </a:pPr>
            <a:endParaRPr lang="es-E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Delimitar </a:t>
            </a:r>
            <a:r>
              <a:rPr lang="es-ES" sz="2000" b="1" dirty="0" err="1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espazos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segundo a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actividade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realizada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traballo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individual, de grupo, manipulativo,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actividade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lúdica …</a:t>
            </a:r>
          </a:p>
          <a:p>
            <a:pPr marL="342900" indent="-342900" algn="just" eaLnBrk="1" hangingPunct="1">
              <a:buNone/>
            </a:pPr>
            <a:endParaRPr lang="es-E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_tradnl" sz="2000" b="1" dirty="0" smtClean="0">
                <a:latin typeface="Comic Sans MS" pitchFamily="66" charset="0"/>
                <a:cs typeface="Times New Roman" pitchFamily="18" charset="0"/>
              </a:rPr>
              <a:t>Organización e distribución do</a:t>
            </a:r>
            <a:r>
              <a:rPr lang="es-ES_tradnl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alumnado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tendo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en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conta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as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súas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necesidades: </a:t>
            </a:r>
          </a:p>
          <a:p>
            <a:pPr marL="0" indent="0" algn="just" eaLnBrk="1" hangingPunct="1">
              <a:buNone/>
            </a:pPr>
            <a:r>
              <a:rPr lang="es-ES_tradnl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   Alumnado guía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ou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compi monitor, dificultades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visuais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ou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auditivas,   alumnado con TDA/H, alumnado con dificultades graves e permanentes, alumnado tranquilo/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inquedo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, alumnado con dificultades de relación…</a:t>
            </a:r>
            <a:endParaRPr lang="es-E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S" sz="4000" dirty="0" smtClean="0">
                <a:latin typeface="Comic Sans MS" pitchFamily="66" charset="0"/>
                <a:cs typeface="Times New Roman" pitchFamily="18" charset="0"/>
              </a:rPr>
              <a:t>Na  aula : o tempo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256584"/>
          </a:xfrm>
        </p:spPr>
        <p:txBody>
          <a:bodyPr/>
          <a:lstStyle/>
          <a:p>
            <a:pPr marL="342900" indent="-342900" algn="just" eaLnBrk="1" hangingPunct="1">
              <a:buNone/>
            </a:pPr>
            <a:endParaRPr lang="es-ES_tradnl" sz="2000" b="1" dirty="0" smtClean="0">
              <a:solidFill>
                <a:srgbClr val="00CC00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es-ES_tradnl" sz="2000" b="1" dirty="0" smtClean="0">
                <a:latin typeface="Comic Sans MS" pitchFamily="66" charset="0"/>
              </a:rPr>
              <a:t>Diferenciar</a:t>
            </a:r>
            <a:r>
              <a:rPr lang="es-ES_tradnl" sz="2000" b="1" dirty="0" smtClean="0">
                <a:solidFill>
                  <a:srgbClr val="00CC00"/>
                </a:solidFill>
                <a:latin typeface="Comic Sans MS" pitchFamily="66" charset="0"/>
              </a:rPr>
              <a:t> entre tempos </a:t>
            </a:r>
            <a:r>
              <a:rPr lang="es-ES_tradnl" sz="2000" dirty="0" smtClean="0">
                <a:latin typeface="Comic Sans MS" pitchFamily="66" charset="0"/>
              </a:rPr>
              <a:t>de </a:t>
            </a:r>
          </a:p>
          <a:p>
            <a:pPr algn="just" eaLnBrk="1" hangingPunct="1">
              <a:buNone/>
            </a:pPr>
            <a:r>
              <a:rPr lang="es-ES_tradnl" sz="2000" dirty="0" smtClean="0">
                <a:latin typeface="Comic Sans MS" pitchFamily="66" charset="0"/>
              </a:rPr>
              <a:t>     atención, de </a:t>
            </a:r>
            <a:r>
              <a:rPr lang="es-ES_tradnl" sz="2000" dirty="0" err="1" smtClean="0">
                <a:latin typeface="Comic Sans MS" pitchFamily="66" charset="0"/>
              </a:rPr>
              <a:t>traballo</a:t>
            </a:r>
            <a:r>
              <a:rPr lang="es-ES_tradnl" sz="2000" dirty="0" smtClean="0">
                <a:latin typeface="Comic Sans MS" pitchFamily="66" charset="0"/>
              </a:rPr>
              <a:t>, de ocio.</a:t>
            </a:r>
          </a:p>
          <a:p>
            <a:pPr algn="just" eaLnBrk="1" hangingPunct="1">
              <a:buNone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algn="just" eaLnBrk="1" hangingPunct="1"/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Explicar a sesión e o tempo estimado de cada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actividade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/>
            <a:endParaRPr lang="es-E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Deixar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tempo</a:t>
            </a:r>
            <a:r>
              <a:rPr lang="es-ES" sz="2000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para que copien o que se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anotou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342900" indent="-342900" algn="just" eaLnBrk="1" hangingPunct="1"/>
            <a:endParaRPr lang="es-E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Procurar</a:t>
            </a:r>
            <a:r>
              <a:rPr lang="es-ES" sz="2000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anticiparse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ás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novidades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.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just" eaLnBrk="1" hangingPunct="1"/>
            <a:endParaRPr lang="es-E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000" dirty="0" err="1" smtClean="0">
                <a:latin typeface="Comic Sans MS" pitchFamily="66" charset="0"/>
              </a:rPr>
              <a:t>Establecemento</a:t>
            </a:r>
            <a:r>
              <a:rPr lang="es-ES" sz="2000" dirty="0" smtClean="0">
                <a:latin typeface="Comic Sans MS" pitchFamily="66" charset="0"/>
              </a:rPr>
              <a:t> de</a:t>
            </a:r>
            <a:r>
              <a:rPr lang="es-ES" sz="2000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</a:rPr>
              <a:t>rutinas </a:t>
            </a:r>
            <a:r>
              <a:rPr lang="es-ES" sz="2000" dirty="0" smtClean="0">
                <a:latin typeface="Comic Sans MS" pitchFamily="66" charset="0"/>
              </a:rPr>
              <a:t>que </a:t>
            </a:r>
            <a:r>
              <a:rPr lang="es-ES" sz="2000" dirty="0" err="1" smtClean="0">
                <a:latin typeface="Comic Sans MS" pitchFamily="66" charset="0"/>
              </a:rPr>
              <a:t>lle</a:t>
            </a:r>
            <a:r>
              <a:rPr lang="es-ES" sz="2000" dirty="0" smtClean="0">
                <a:latin typeface="Comic Sans MS" pitchFamily="66" charset="0"/>
              </a:rPr>
              <a:t> aporten </a:t>
            </a:r>
            <a:r>
              <a:rPr lang="es-ES" sz="2000" dirty="0" err="1" smtClean="0">
                <a:latin typeface="Comic Sans MS" pitchFamily="66" charset="0"/>
              </a:rPr>
              <a:t>seguridade</a:t>
            </a:r>
            <a:r>
              <a:rPr lang="es-ES" sz="2000" dirty="0" smtClean="0">
                <a:latin typeface="Comic Sans MS" pitchFamily="66" charset="0"/>
              </a:rPr>
              <a:t> e </a:t>
            </a:r>
            <a:r>
              <a:rPr lang="es-ES" sz="2000" dirty="0" err="1" smtClean="0">
                <a:latin typeface="Comic Sans MS" pitchFamily="66" charset="0"/>
              </a:rPr>
              <a:t>lle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axuden</a:t>
            </a:r>
            <a:r>
              <a:rPr lang="es-ES" sz="2000" dirty="0" smtClean="0">
                <a:latin typeface="Comic Sans MS" pitchFamily="66" charset="0"/>
              </a:rPr>
              <a:t> a seguir as normas de </a:t>
            </a:r>
            <a:r>
              <a:rPr lang="es-ES" sz="2000" dirty="0" err="1" smtClean="0">
                <a:latin typeface="Comic Sans MS" pitchFamily="66" charset="0"/>
              </a:rPr>
              <a:t>comportamento</a:t>
            </a:r>
            <a:r>
              <a:rPr lang="es-ES" sz="20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hangingPunct="1"/>
            <a:endParaRPr lang="es-ES" sz="2000" dirty="0" smtClean="0">
              <a:latin typeface="Comic Sans MS" pitchFamily="66" charset="0"/>
            </a:endParaRPr>
          </a:p>
          <a:p>
            <a:pPr marL="917575" lvl="0" indent="-600075">
              <a:spcBef>
                <a:spcPts val="3800"/>
              </a:spcBef>
              <a:buSzPct val="77000"/>
              <a:buFontTx/>
              <a:buBlip>
                <a:blip r:embed="rId2"/>
              </a:buBlip>
              <a:defRPr sz="1800"/>
            </a:pPr>
            <a:endParaRPr lang="es-ES_tradnl" sz="2000" dirty="0" smtClean="0">
              <a:latin typeface="Comic Sans MS" pitchFamily="66" charset="0"/>
            </a:endParaRPr>
          </a:p>
          <a:p>
            <a:pPr marL="917575" lvl="0" indent="-600075">
              <a:spcBef>
                <a:spcPts val="3800"/>
              </a:spcBef>
              <a:buSzPct val="77000"/>
              <a:buFontTx/>
              <a:buBlip>
                <a:blip r:embed="rId2"/>
              </a:buBlip>
              <a:defRPr sz="1800"/>
            </a:pPr>
            <a:endParaRPr lang="es-ES_tradnl" sz="2000" dirty="0" smtClean="0">
              <a:latin typeface="Comic Sans MS" pitchFamily="66" charset="0"/>
            </a:endParaRPr>
          </a:p>
          <a:p>
            <a:pPr marL="917575" lvl="0" indent="-600075">
              <a:spcBef>
                <a:spcPts val="3800"/>
              </a:spcBef>
              <a:buSzPct val="77000"/>
              <a:buFontTx/>
              <a:buBlip>
                <a:blip r:embed="rId2"/>
              </a:buBlip>
              <a:defRPr sz="1800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algn="just" eaLnBrk="1" hangingPunct="1"/>
            <a:endParaRPr lang="es-ES" sz="2000" b="1" dirty="0" smtClean="0">
              <a:latin typeface="Comic Sans MS" pitchFamily="66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</p:txBody>
      </p:sp>
      <p:pic>
        <p:nvPicPr>
          <p:cNvPr id="1026" name="Picture 2" descr="E:\Usuario\Desktop\administracion-del-tiem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153"/>
            <a:ext cx="2830489" cy="206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3631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S" sz="4000" dirty="0" smtClean="0">
                <a:latin typeface="Comic Sans MS" pitchFamily="66" charset="0"/>
                <a:cs typeface="Times New Roman" pitchFamily="18" charset="0"/>
              </a:rPr>
              <a:t>Na  aula : o tempo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256584"/>
          </a:xfrm>
        </p:spPr>
        <p:txBody>
          <a:bodyPr/>
          <a:lstStyle/>
          <a:p>
            <a:pPr marL="917575" lvl="0" indent="-600075">
              <a:spcBef>
                <a:spcPts val="3800"/>
              </a:spcBef>
              <a:buSzPct val="77000"/>
              <a:buNone/>
              <a:defRPr sz="1800"/>
            </a:pPr>
            <a:endParaRPr lang="es-ES_tradnl" sz="2000" dirty="0" smtClean="0">
              <a:latin typeface="Comic Sans MS" pitchFamily="66" charset="0"/>
            </a:endParaRPr>
          </a:p>
          <a:p>
            <a:pPr marL="917575" lvl="0" indent="-600075">
              <a:spcBef>
                <a:spcPts val="3800"/>
              </a:spcBef>
              <a:buSzPct val="77000"/>
              <a:buNone/>
              <a:defRPr sz="1800"/>
            </a:pPr>
            <a:r>
              <a:rPr lang="es-ES_tradnl" sz="2000" dirty="0" smtClean="0">
                <a:latin typeface="Comic Sans MS" pitchFamily="66" charset="0"/>
              </a:rPr>
              <a:t>Ser </a:t>
            </a:r>
            <a:r>
              <a:rPr lang="es-ES_tradnl" sz="2000" b="1" dirty="0" smtClean="0">
                <a:solidFill>
                  <a:srgbClr val="00CC00"/>
                </a:solidFill>
                <a:latin typeface="Comic Sans MS" pitchFamily="66" charset="0"/>
              </a:rPr>
              <a:t>flexibles </a:t>
            </a:r>
            <a:r>
              <a:rPr lang="es-ES_tradnl" sz="2000" dirty="0" err="1" smtClean="0">
                <a:latin typeface="Comic Sans MS" pitchFamily="66" charset="0"/>
              </a:rPr>
              <a:t>na</a:t>
            </a:r>
            <a:r>
              <a:rPr lang="es-ES_tradnl" sz="2000" dirty="0" smtClean="0">
                <a:latin typeface="Comic Sans MS" pitchFamily="66" charset="0"/>
              </a:rPr>
              <a:t> duración das actividades</a:t>
            </a:r>
          </a:p>
          <a:p>
            <a:pPr marL="917575" lvl="0" indent="-600075">
              <a:spcBef>
                <a:spcPts val="3800"/>
              </a:spcBef>
              <a:buSzPct val="77000"/>
              <a:buNone/>
              <a:defRPr sz="1800"/>
            </a:pPr>
            <a:r>
              <a:rPr lang="es-ES_tradnl" sz="2000" b="1" dirty="0" smtClean="0">
                <a:latin typeface="Comic Sans MS" pitchFamily="66" charset="0"/>
              </a:rPr>
              <a:t> “menos es más”</a:t>
            </a:r>
            <a:endParaRPr lang="pt-BR" sz="2000" dirty="0" smtClean="0">
              <a:solidFill>
                <a:srgbClr val="722CFD"/>
              </a:solidFill>
              <a:latin typeface="Comic Sans MS" pitchFamily="66" charset="0"/>
              <a:sym typeface="Marker Felt"/>
            </a:endParaRPr>
          </a:p>
          <a:p>
            <a:pPr marL="917575" lvl="0" indent="-600075">
              <a:spcBef>
                <a:spcPts val="3800"/>
              </a:spcBef>
              <a:buSzPct val="77000"/>
              <a:buFont typeface="Wingdings" pitchFamily="2" charset="2"/>
              <a:buChar char="v"/>
              <a:defRPr sz="1800"/>
            </a:pPr>
            <a:r>
              <a:rPr lang="pt-BR" sz="2000" dirty="0" smtClean="0">
                <a:solidFill>
                  <a:srgbClr val="722CFD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1Tempo para </a:t>
            </a:r>
            <a:r>
              <a:rPr lang="pt-BR" sz="2000" dirty="0" err="1" smtClean="0">
                <a:solidFill>
                  <a:srgbClr val="722CFD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presentar</a:t>
            </a:r>
            <a:r>
              <a:rPr lang="pt-BR" sz="2000" dirty="0" smtClean="0">
                <a:solidFill>
                  <a:srgbClr val="722CFD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  o que faremos</a:t>
            </a:r>
            <a:r>
              <a:rPr lang="pt-BR" sz="2000" dirty="0" smtClean="0">
                <a:solidFill>
                  <a:srgbClr val="737373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: </a:t>
            </a:r>
          </a:p>
          <a:p>
            <a:pPr marL="917575" lvl="0" indent="-600075">
              <a:spcBef>
                <a:spcPts val="3800"/>
              </a:spcBef>
              <a:buSzPct val="77000"/>
              <a:buNone/>
              <a:defRPr sz="1800"/>
            </a:pPr>
            <a:r>
              <a:rPr lang="pt-BR" sz="2000" b="1" dirty="0" smtClean="0">
                <a:solidFill>
                  <a:srgbClr val="737373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         </a:t>
            </a:r>
            <a:r>
              <a:rPr lang="pt-BR" sz="2000" b="1" dirty="0" smtClean="0">
                <a:solidFill>
                  <a:srgbClr val="9437FF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¡</a:t>
            </a:r>
            <a:r>
              <a:rPr lang="pt-BR" sz="2000" b="1" dirty="0" err="1" smtClean="0">
                <a:solidFill>
                  <a:srgbClr val="9437FF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¡</a:t>
            </a:r>
            <a:r>
              <a:rPr lang="pt-BR" sz="2000" b="1" dirty="0" smtClean="0">
                <a:solidFill>
                  <a:srgbClr val="9437FF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ANTICIPAMOS!!</a:t>
            </a:r>
            <a:endParaRPr lang="pt-BR" sz="2000" b="1" dirty="0" smtClean="0">
              <a:solidFill>
                <a:srgbClr val="737373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803275" lvl="0" indent="-485775">
              <a:spcBef>
                <a:spcPts val="3800"/>
              </a:spcBef>
              <a:buSzPct val="77000"/>
              <a:buFont typeface="Wingdings" pitchFamily="2" charset="2"/>
              <a:buChar char="v"/>
              <a:defRPr sz="1800"/>
            </a:pPr>
            <a:r>
              <a:rPr lang="pt-BR" sz="2000" b="1" dirty="0" smtClean="0">
                <a:solidFill>
                  <a:srgbClr val="F3EB00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2 Tempo de </a:t>
            </a:r>
            <a:r>
              <a:rPr lang="pt-BR" sz="2000" b="1" dirty="0" err="1" smtClean="0">
                <a:solidFill>
                  <a:srgbClr val="F3EB00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traballar</a:t>
            </a:r>
            <a:endParaRPr lang="pt-BR" sz="2000" b="1" dirty="0" smtClean="0">
              <a:solidFill>
                <a:srgbClr val="737373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803275" lvl="0" indent="-485775">
              <a:spcBef>
                <a:spcPts val="3800"/>
              </a:spcBef>
              <a:buSzPct val="77000"/>
              <a:buFont typeface="Wingdings" pitchFamily="2" charset="2"/>
              <a:buChar char="v"/>
              <a:defRPr sz="1800"/>
            </a:pPr>
            <a:r>
              <a:rPr lang="pt-BR" sz="2000" dirty="0" smtClean="0">
                <a:solidFill>
                  <a:srgbClr val="0044FE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3 Lembramos </a:t>
            </a:r>
            <a:r>
              <a:rPr lang="pt-BR" sz="2000" dirty="0" err="1" smtClean="0">
                <a:solidFill>
                  <a:srgbClr val="0044FE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deberes</a:t>
            </a:r>
            <a:r>
              <a:rPr lang="pt-BR" sz="2000" dirty="0" smtClean="0">
                <a:solidFill>
                  <a:srgbClr val="0044FE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 e tarefas e </a:t>
            </a:r>
            <a:r>
              <a:rPr lang="pt-BR" sz="2000" dirty="0" err="1" smtClean="0">
                <a:solidFill>
                  <a:srgbClr val="0044FE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reforzamos</a:t>
            </a:r>
            <a:endParaRPr lang="pt-BR" sz="2000" dirty="0" smtClean="0">
              <a:solidFill>
                <a:srgbClr val="0044FE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/>
            <a:endParaRPr lang="es-ES" sz="2000" b="1" dirty="0" smtClean="0">
              <a:latin typeface="Comic Sans MS" pitchFamily="66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</p:txBody>
      </p:sp>
      <p:pic>
        <p:nvPicPr>
          <p:cNvPr id="1026" name="Picture 2" descr="E:\Usuario\Desktop\administracion-del-tiem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830489" cy="206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56176" y="2276872"/>
            <a:ext cx="2736304" cy="3744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623631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S" sz="4000" dirty="0" smtClean="0">
                <a:latin typeface="Comic Sans MS" pitchFamily="66" charset="0"/>
                <a:cs typeface="Times New Roman" pitchFamily="18" charset="0"/>
              </a:rPr>
              <a:t>Na  aula : o tempo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256584"/>
          </a:xfrm>
        </p:spPr>
        <p:txBody>
          <a:bodyPr/>
          <a:lstStyle/>
          <a:p>
            <a:pPr marL="917575" lvl="0" indent="-600075">
              <a:spcBef>
                <a:spcPts val="3800"/>
              </a:spcBef>
              <a:buSzPct val="77000"/>
              <a:buNone/>
              <a:defRPr sz="1800"/>
            </a:pPr>
            <a:endParaRPr lang="es-ES_tradnl" sz="2000" dirty="0" smtClean="0">
              <a:latin typeface="Comic Sans MS" pitchFamily="66" charset="0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>
              <a:buNone/>
            </a:pPr>
            <a:endParaRPr lang="pt-BR" sz="2000" b="1" dirty="0" smtClean="0">
              <a:solidFill>
                <a:srgbClr val="9437FF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42900" indent="-342900" algn="just" eaLnBrk="1" hangingPunct="1"/>
            <a:endParaRPr lang="es-ES" sz="2000" b="1" dirty="0" smtClean="0">
              <a:latin typeface="Comic Sans MS" pitchFamily="66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</p:txBody>
      </p:sp>
      <p:pic>
        <p:nvPicPr>
          <p:cNvPr id="1026" name="Picture 2" descr="E:\Usuario\Desktop\administracion-del-tiem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110409" cy="1536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aptura de pantalla 2016-09-05 a las 12.24.49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91160" y="1843506"/>
            <a:ext cx="3234228" cy="3170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aptura de pantalla 2016-09-05 a las 12.24.59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148064" y="1844824"/>
            <a:ext cx="2997728" cy="31785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12"/>
          <p:cNvSpPr/>
          <p:nvPr/>
        </p:nvSpPr>
        <p:spPr>
          <a:xfrm>
            <a:off x="457200" y="5033942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44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smtClean="0">
                <a:solidFill>
                  <a:srgbClr val="FF2600"/>
                </a:solidFill>
                <a:latin typeface="Comic Sans MS" pitchFamily="66" charset="0"/>
              </a:rPr>
              <a:t>TEMPOS </a:t>
            </a:r>
            <a:r>
              <a:rPr sz="4400" dirty="0">
                <a:solidFill>
                  <a:srgbClr val="FF2600"/>
                </a:solidFill>
                <a:latin typeface="Comic Sans MS" pitchFamily="66" charset="0"/>
              </a:rPr>
              <a:t>MUDOS </a:t>
            </a:r>
            <a:r>
              <a:rPr lang="es-ES" sz="4400" dirty="0" smtClean="0">
                <a:solidFill>
                  <a:srgbClr val="FF2600"/>
                </a:solidFill>
                <a:latin typeface="Comic Sans MS" pitchFamily="66" charset="0"/>
              </a:rPr>
              <a:t>E</a:t>
            </a:r>
            <a:r>
              <a:rPr sz="4400" dirty="0" smtClean="0">
                <a:solidFill>
                  <a:srgbClr val="FF2600"/>
                </a:solidFill>
                <a:latin typeface="Comic Sans MS" pitchFamily="66" charset="0"/>
              </a:rPr>
              <a:t> </a:t>
            </a:r>
            <a:r>
              <a:rPr sz="4400" dirty="0">
                <a:solidFill>
                  <a:srgbClr val="FF2600"/>
                </a:solidFill>
                <a:latin typeface="Comic Sans MS" pitchFamily="66" charset="0"/>
              </a:rPr>
              <a:t>SORDOS</a:t>
            </a:r>
          </a:p>
        </p:txBody>
      </p:sp>
    </p:spTree>
    <p:extLst>
      <p:ext uri="{BB962C8B-B14F-4D97-AF65-F5344CB8AC3E}">
        <p14:creationId xmlns="" xmlns:p14="http://schemas.microsoft.com/office/powerpoint/2010/main" val="3623631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Título"/>
          <p:cNvSpPr>
            <a:spLocks noGrp="1"/>
          </p:cNvSpPr>
          <p:nvPr>
            <p:ph type="title" idx="4294967295"/>
          </p:nvPr>
        </p:nvSpPr>
        <p:spPr>
          <a:solidFill>
            <a:srgbClr val="99CC00"/>
          </a:solidFill>
        </p:spPr>
        <p:txBody>
          <a:bodyPr/>
          <a:lstStyle/>
          <a:p>
            <a:pPr eaLnBrk="1" hangingPunct="1"/>
            <a:r>
              <a:rPr lang="es-ES" sz="4000" b="1" dirty="0" err="1" smtClean="0">
                <a:latin typeface="Comic Sans MS" pitchFamily="66" charset="0"/>
                <a:cs typeface="Times New Roman" pitchFamily="18" charset="0"/>
              </a:rPr>
              <a:t>Nas</a:t>
            </a:r>
            <a:r>
              <a:rPr lang="es-ES" sz="4000" b="1" dirty="0" smtClean="0">
                <a:latin typeface="Comic Sans MS" pitchFamily="66" charset="0"/>
                <a:cs typeface="Times New Roman" pitchFamily="18" charset="0"/>
              </a:rPr>
              <a:t> actividades diarias…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algn="just" eaLnBrk="1" hangingPunct="1"/>
            <a:r>
              <a:rPr lang="es-ES" sz="2400" dirty="0" smtClean="0">
                <a:latin typeface="Comic Sans MS" pitchFamily="66" charset="0"/>
                <a:cs typeface="Times New Roman" pitchFamily="18" charset="0"/>
              </a:rPr>
              <a:t> Material atractivo, con predominio de </a:t>
            </a:r>
            <a:r>
              <a:rPr lang="es-ES" sz="2400" b="1" dirty="0" err="1" smtClean="0">
                <a:latin typeface="Comic Sans MS" pitchFamily="66" charset="0"/>
                <a:cs typeface="Times New Roman" pitchFamily="18" charset="0"/>
              </a:rPr>
              <a:t>contido</a:t>
            </a:r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 visual.</a:t>
            </a:r>
          </a:p>
          <a:p>
            <a:pPr marL="342900" indent="-342900" algn="just" eaLnBrk="1" hangingPunct="1">
              <a:buNone/>
            </a:pPr>
            <a:endParaRPr lang="es-ES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Combinar os períodos</a:t>
            </a:r>
            <a:r>
              <a:rPr lang="es-ES" sz="2400" dirty="0" smtClean="0">
                <a:latin typeface="Comic Sans MS" pitchFamily="66" charset="0"/>
                <a:cs typeface="Times New Roman" pitchFamily="18" charset="0"/>
              </a:rPr>
              <a:t> de atención con acción manipulativa.</a:t>
            </a:r>
          </a:p>
          <a:p>
            <a:pPr marL="342900" indent="-342900" algn="just" eaLnBrk="1" hangingPunct="1"/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Combinar diferentes  tipos de actividades</a:t>
            </a:r>
            <a:r>
              <a:rPr lang="es-ES" sz="2400" dirty="0" smtClean="0">
                <a:latin typeface="Comic Sans MS" pitchFamily="66" charset="0"/>
                <a:cs typeface="Times New Roman" pitchFamily="18" charset="0"/>
              </a:rPr>
              <a:t>, con diferentes </a:t>
            </a:r>
            <a:r>
              <a:rPr lang="es-ES" sz="2400" dirty="0" err="1" smtClean="0">
                <a:latin typeface="Comic Sans MS" pitchFamily="66" charset="0"/>
                <a:cs typeface="Times New Roman" pitchFamily="18" charset="0"/>
              </a:rPr>
              <a:t>canles</a:t>
            </a:r>
            <a:r>
              <a:rPr lang="es-ES" sz="2400" dirty="0" smtClean="0">
                <a:latin typeface="Comic Sans MS" pitchFamily="66" charset="0"/>
                <a:cs typeface="Times New Roman" pitchFamily="18" charset="0"/>
              </a:rPr>
              <a:t> de expresión </a:t>
            </a:r>
            <a:endParaRPr lang="es-ES" sz="2400" b="1" i="1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400" dirty="0" smtClean="0">
                <a:latin typeface="Comic Sans MS" pitchFamily="66" charset="0"/>
                <a:cs typeface="Times New Roman" pitchFamily="18" charset="0"/>
              </a:rPr>
              <a:t>Actividades </a:t>
            </a:r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curtas e secuenciadas: bancos de actividades, actividades en </a:t>
            </a:r>
            <a:r>
              <a:rPr lang="es-ES" sz="2400" b="1" dirty="0" err="1" smtClean="0">
                <a:latin typeface="Comic Sans MS" pitchFamily="66" charset="0"/>
                <a:cs typeface="Times New Roman" pitchFamily="18" charset="0"/>
              </a:rPr>
              <a:t>cadea</a:t>
            </a:r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, cooperativas,…</a:t>
            </a:r>
            <a:endParaRPr lang="es-E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400" dirty="0" smtClean="0">
                <a:latin typeface="Comic Sans MS" pitchFamily="66" charset="0"/>
                <a:cs typeface="Times New Roman" pitchFamily="18" charset="0"/>
              </a:rPr>
              <a:t>Actividades </a:t>
            </a:r>
            <a:r>
              <a:rPr lang="es-ES" sz="2400" b="1" dirty="0" err="1" smtClean="0">
                <a:latin typeface="Comic Sans MS" pitchFamily="66" charset="0"/>
                <a:cs typeface="Times New Roman" pitchFamily="18" charset="0"/>
              </a:rPr>
              <a:t>axustadas</a:t>
            </a:r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  <a:cs typeface="Times New Roman" pitchFamily="18" charset="0"/>
              </a:rPr>
              <a:t>ás</a:t>
            </a:r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  <a:cs typeface="Times New Roman" pitchFamily="18" charset="0"/>
              </a:rPr>
              <a:t>súas</a:t>
            </a:r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 capacidades.</a:t>
            </a:r>
          </a:p>
          <a:p>
            <a:pPr marL="342900" indent="-342900" algn="just" eaLnBrk="1" hangingPunct="1"/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Verifica que </a:t>
            </a:r>
            <a:r>
              <a:rPr lang="es-ES" sz="24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COMPRENDE</a:t>
            </a:r>
            <a:r>
              <a:rPr lang="es-ES" sz="2400" b="1" dirty="0" smtClean="0">
                <a:latin typeface="Comic Sans MS" pitchFamily="66" charset="0"/>
                <a:cs typeface="Times New Roman" pitchFamily="18" charset="0"/>
              </a:rPr>
              <a:t> a </a:t>
            </a:r>
            <a:r>
              <a:rPr lang="es-ES" sz="2400" b="1" dirty="0" err="1" smtClean="0">
                <a:latin typeface="Comic Sans MS" pitchFamily="66" charset="0"/>
                <a:cs typeface="Times New Roman" pitchFamily="18" charset="0"/>
              </a:rPr>
              <a:t>tarefa</a:t>
            </a:r>
            <a:endParaRPr lang="es-ES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r>
              <a:rPr lang="es-ES" sz="2400" b="1" i="1" dirty="0" smtClean="0">
                <a:latin typeface="Comic Sans MS" pitchFamily="66" charset="0"/>
                <a:cs typeface="Times New Roman" pitchFamily="18" charset="0"/>
              </a:rPr>
              <a:t>				</a:t>
            </a:r>
            <a:endParaRPr lang="es-ES" sz="2400" i="1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endParaRPr lang="es-ES" sz="2400" i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Título"/>
          <p:cNvSpPr>
            <a:spLocks noGrp="1"/>
          </p:cNvSpPr>
          <p:nvPr>
            <p:ph type="title" idx="4294967295"/>
          </p:nvPr>
        </p:nvSpPr>
        <p:spPr>
          <a:solidFill>
            <a:srgbClr val="99CC00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latin typeface="Comic Sans MS" pitchFamily="66" charset="0"/>
                <a:cs typeface="Times New Roman" pitchFamily="18" charset="0"/>
              </a:rPr>
              <a:t>Comprendes?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algn="just" eaLnBrk="1" hangingPunct="1">
              <a:buNone/>
            </a:pPr>
            <a:r>
              <a:rPr lang="es-ES" sz="2400" b="1" i="1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s-ES" sz="2800" b="1" i="1" dirty="0" smtClean="0">
                <a:latin typeface="Comic Sans MS" pitchFamily="66" charset="0"/>
                <a:cs typeface="Times New Roman" pitchFamily="18" charset="0"/>
              </a:rPr>
              <a:t>			</a:t>
            </a:r>
            <a:endParaRPr lang="es-ES" sz="2800" i="1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r>
              <a:rPr lang="es-ES" sz="2800" dirty="0" smtClean="0">
                <a:latin typeface="Comic Sans MS" pitchFamily="66" charset="0"/>
              </a:rPr>
              <a:t>De </a:t>
            </a:r>
            <a:r>
              <a:rPr lang="es-ES" sz="2800" dirty="0" err="1" smtClean="0">
                <a:latin typeface="Comic Sans MS" pitchFamily="66" charset="0"/>
              </a:rPr>
              <a:t>cranta</a:t>
            </a:r>
            <a:r>
              <a:rPr lang="es-ES" sz="2800" dirty="0" smtClean="0">
                <a:latin typeface="Comic Sans MS" pitchFamily="66" charset="0"/>
              </a:rPr>
              <a:t>, un </a:t>
            </a:r>
            <a:r>
              <a:rPr lang="es-ES" sz="2800" dirty="0" err="1" smtClean="0">
                <a:latin typeface="Comic Sans MS" pitchFamily="66" charset="0"/>
              </a:rPr>
              <a:t>brosqui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err="1" smtClean="0">
                <a:latin typeface="Comic Sans MS" pitchFamily="66" charset="0"/>
              </a:rPr>
              <a:t>pidró</a:t>
            </a:r>
            <a:r>
              <a:rPr lang="es-ES" sz="2800" dirty="0" smtClean="0">
                <a:latin typeface="Comic Sans MS" pitchFamily="66" charset="0"/>
              </a:rPr>
              <a:t> las </a:t>
            </a:r>
            <a:r>
              <a:rPr lang="es-ES" sz="2800" dirty="0" err="1" smtClean="0">
                <a:latin typeface="Comic Sans MS" pitchFamily="66" charset="0"/>
              </a:rPr>
              <a:t>grascas</a:t>
            </a:r>
            <a:r>
              <a:rPr lang="es-ES" sz="2800" dirty="0" smtClean="0">
                <a:latin typeface="Comic Sans MS" pitchFamily="66" charset="0"/>
              </a:rPr>
              <a:t> y una </a:t>
            </a:r>
            <a:r>
              <a:rPr lang="es-ES" sz="2800" dirty="0" err="1" smtClean="0">
                <a:latin typeface="Comic Sans MS" pitchFamily="66" charset="0"/>
              </a:rPr>
              <a:t>murolla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err="1" smtClean="0">
                <a:latin typeface="Comic Sans MS" pitchFamily="66" charset="0"/>
              </a:rPr>
              <a:t>nascró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err="1" smtClean="0">
                <a:latin typeface="Comic Sans MS" pitchFamily="66" charset="0"/>
              </a:rPr>
              <a:t>filotudamente</a:t>
            </a:r>
            <a:r>
              <a:rPr lang="es-ES" sz="2800" dirty="0" smtClean="0">
                <a:latin typeface="Comic Sans MS" pitchFamily="66" charset="0"/>
              </a:rPr>
              <a:t>. No lo ligaron </a:t>
            </a:r>
            <a:r>
              <a:rPr lang="es-ES" sz="2800" dirty="0" err="1" smtClean="0">
                <a:latin typeface="Comic Sans MS" pitchFamily="66" charset="0"/>
              </a:rPr>
              <a:t>iligamente</a:t>
            </a:r>
            <a:r>
              <a:rPr lang="es-ES" sz="2800" dirty="0" smtClean="0">
                <a:latin typeface="Comic Sans MS" pitchFamily="66" charset="0"/>
              </a:rPr>
              <a:t>, pero lo </a:t>
            </a:r>
            <a:r>
              <a:rPr lang="es-ES" sz="2800" dirty="0" err="1" smtClean="0">
                <a:latin typeface="Comic Sans MS" pitchFamily="66" charset="0"/>
              </a:rPr>
              <a:t>sarretaron</a:t>
            </a:r>
            <a:r>
              <a:rPr lang="es-ES" sz="2800" dirty="0" smtClean="0">
                <a:latin typeface="Comic Sans MS" pitchFamily="66" charset="0"/>
              </a:rPr>
              <a:t> tan plan. Cuando el </a:t>
            </a:r>
            <a:r>
              <a:rPr lang="es-ES" sz="2800" dirty="0" err="1" smtClean="0">
                <a:latin typeface="Comic Sans MS" pitchFamily="66" charset="0"/>
              </a:rPr>
              <a:t>brosqui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err="1" smtClean="0">
                <a:latin typeface="Comic Sans MS" pitchFamily="66" charset="0"/>
              </a:rPr>
              <a:t>manijó</a:t>
            </a:r>
            <a:r>
              <a:rPr lang="es-ES" sz="2800" dirty="0" smtClean="0">
                <a:latin typeface="Comic Sans MS" pitchFamily="66" charset="0"/>
              </a:rPr>
              <a:t> las </a:t>
            </a:r>
            <a:r>
              <a:rPr lang="es-ES" sz="2800" dirty="0" err="1" smtClean="0">
                <a:latin typeface="Comic Sans MS" pitchFamily="66" charset="0"/>
              </a:rPr>
              <a:t>grascas</a:t>
            </a:r>
            <a:r>
              <a:rPr lang="es-ES" sz="2800" dirty="0" smtClean="0">
                <a:latin typeface="Comic Sans MS" pitchFamily="66" charset="0"/>
              </a:rPr>
              <a:t>, la </a:t>
            </a:r>
            <a:r>
              <a:rPr lang="es-ES" sz="2800" dirty="0" err="1" smtClean="0">
                <a:latin typeface="Comic Sans MS" pitchFamily="66" charset="0"/>
              </a:rPr>
              <a:t>murolla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err="1" smtClean="0">
                <a:latin typeface="Comic Sans MS" pitchFamily="66" charset="0"/>
              </a:rPr>
              <a:t>drinó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err="1" smtClean="0">
                <a:latin typeface="Comic Sans MS" pitchFamily="66" charset="0"/>
              </a:rPr>
              <a:t>priscamente</a:t>
            </a:r>
            <a:r>
              <a:rPr lang="es-ES" sz="2800" dirty="0" smtClean="0">
                <a:latin typeface="Comic Sans MS" pitchFamily="66" charset="0"/>
              </a:rPr>
              <a:t>. Al </a:t>
            </a:r>
            <a:r>
              <a:rPr lang="es-ES" sz="2800" dirty="0" err="1" smtClean="0">
                <a:latin typeface="Comic Sans MS" pitchFamily="66" charset="0"/>
              </a:rPr>
              <a:t>euridor</a:t>
            </a:r>
            <a:r>
              <a:rPr lang="es-ES" sz="2800" dirty="0" smtClean="0">
                <a:latin typeface="Comic Sans MS" pitchFamily="66" charset="0"/>
              </a:rPr>
              <a:t> suyo, los </a:t>
            </a:r>
            <a:r>
              <a:rPr lang="es-ES" sz="2800" dirty="0" err="1" smtClean="0">
                <a:latin typeface="Comic Sans MS" pitchFamily="66" charset="0"/>
              </a:rPr>
              <a:t>misquis</a:t>
            </a:r>
            <a:r>
              <a:rPr lang="es-ES" sz="2800" dirty="0" smtClean="0">
                <a:latin typeface="Comic Sans MS" pitchFamily="66" charset="0"/>
              </a:rPr>
              <a:t> lo </a:t>
            </a:r>
            <a:r>
              <a:rPr lang="es-ES" sz="2800" dirty="0" err="1" smtClean="0">
                <a:latin typeface="Comic Sans MS" pitchFamily="66" charset="0"/>
              </a:rPr>
              <a:t>desgliparon</a:t>
            </a:r>
            <a:r>
              <a:rPr lang="es-ES" sz="2800" dirty="0" smtClean="0">
                <a:latin typeface="Comic Sans MS" pitchFamily="66" charset="0"/>
              </a:rPr>
              <a:t> porque estaban </a:t>
            </a:r>
            <a:r>
              <a:rPr lang="es-ES" sz="2800" dirty="0" err="1" smtClean="0">
                <a:latin typeface="Comic Sans MS" pitchFamily="66" charset="0"/>
              </a:rPr>
              <a:t>nipando</a:t>
            </a:r>
            <a:r>
              <a:rPr lang="es-ES" sz="2800" dirty="0" smtClean="0">
                <a:latin typeface="Comic Sans MS" pitchFamily="66" charset="0"/>
              </a:rPr>
              <a:t> el </a:t>
            </a:r>
            <a:r>
              <a:rPr lang="es-ES" sz="2800" dirty="0" err="1" smtClean="0">
                <a:latin typeface="Comic Sans MS" pitchFamily="66" charset="0"/>
              </a:rPr>
              <a:t>brosqui</a:t>
            </a:r>
            <a:r>
              <a:rPr lang="es-ES" sz="2800" dirty="0" smtClean="0">
                <a:latin typeface="Comic Sans MS" pitchFamily="66" charset="0"/>
              </a:rPr>
              <a:t>. Nalón, la </a:t>
            </a:r>
            <a:r>
              <a:rPr lang="es-ES" sz="2800" dirty="0" err="1" smtClean="0">
                <a:latin typeface="Comic Sans MS" pitchFamily="66" charset="0"/>
              </a:rPr>
              <a:t>murolla</a:t>
            </a:r>
            <a:r>
              <a:rPr lang="es-ES" sz="2800" dirty="0" smtClean="0">
                <a:latin typeface="Comic Sans MS" pitchFamily="66" charset="0"/>
              </a:rPr>
              <a:t>, estaba </a:t>
            </a:r>
            <a:r>
              <a:rPr lang="es-ES" sz="2800" dirty="0" err="1" smtClean="0">
                <a:latin typeface="Comic Sans MS" pitchFamily="66" charset="0"/>
              </a:rPr>
              <a:t>gastardando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 err="1" smtClean="0">
                <a:latin typeface="Comic Sans MS" pitchFamily="66" charset="0"/>
              </a:rPr>
              <a:t>frascamente</a:t>
            </a:r>
            <a:r>
              <a:rPr lang="es-ES" sz="2800" dirty="0" smtClean="0">
                <a:latin typeface="Comic Sans MS" pitchFamily="66" charset="0"/>
              </a:rPr>
              <a:t> los </a:t>
            </a:r>
            <a:r>
              <a:rPr lang="es-ES" sz="2800" dirty="0" err="1" smtClean="0">
                <a:latin typeface="Comic Sans MS" pitchFamily="66" charset="0"/>
              </a:rPr>
              <a:t>nisquis</a:t>
            </a:r>
            <a:r>
              <a:rPr lang="es-ES" sz="2800" dirty="0" smtClean="0">
                <a:latin typeface="Comic Sans MS" pitchFamily="66" charset="0"/>
              </a:rPr>
              <a:t>, </a:t>
            </a:r>
            <a:r>
              <a:rPr lang="es-ES" sz="2800" dirty="0" err="1" smtClean="0">
                <a:latin typeface="Comic Sans MS" pitchFamily="66" charset="0"/>
              </a:rPr>
              <a:t>acrollándose</a:t>
            </a:r>
            <a:r>
              <a:rPr lang="es-ES" sz="2800" dirty="0" smtClean="0">
                <a:latin typeface="Comic Sans MS" pitchFamily="66" charset="0"/>
              </a:rPr>
              <a:t> del </a:t>
            </a:r>
            <a:r>
              <a:rPr lang="es-ES" sz="2800" dirty="0" err="1" smtClean="0">
                <a:latin typeface="Comic Sans MS" pitchFamily="66" charset="0"/>
              </a:rPr>
              <a:t>polireto</a:t>
            </a:r>
            <a:r>
              <a:rPr lang="es-ES" sz="2800" dirty="0" smtClean="0">
                <a:latin typeface="Comic Sans MS" pitchFamily="66" charset="0"/>
              </a:rPr>
              <a:t>. Por eso se </a:t>
            </a:r>
            <a:r>
              <a:rPr lang="es-ES" sz="2800" dirty="0" err="1" smtClean="0">
                <a:latin typeface="Comic Sans MS" pitchFamily="66" charset="0"/>
              </a:rPr>
              <a:t>fraslió</a:t>
            </a:r>
            <a:r>
              <a:rPr lang="es-ES" sz="28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hangingPunct="1">
              <a:buNone/>
            </a:pPr>
            <a:endParaRPr lang="es-ES" sz="2400" i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Título"/>
          <p:cNvSpPr>
            <a:spLocks noGrp="1"/>
          </p:cNvSpPr>
          <p:nvPr>
            <p:ph type="title" idx="4294967295"/>
          </p:nvPr>
        </p:nvSpPr>
        <p:spPr>
          <a:solidFill>
            <a:srgbClr val="99CC00"/>
          </a:solidFill>
        </p:spPr>
        <p:txBody>
          <a:bodyPr/>
          <a:lstStyle/>
          <a:p>
            <a:pPr eaLnBrk="1" hangingPunct="1"/>
            <a:r>
              <a:rPr lang="es-ES" sz="4000" b="1" dirty="0" smtClean="0">
                <a:latin typeface="Comic Sans MS" pitchFamily="66" charset="0"/>
                <a:cs typeface="Times New Roman" pitchFamily="18" charset="0"/>
              </a:rPr>
              <a:t>Comprensión escrita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600201"/>
            <a:ext cx="8219256" cy="3989040"/>
          </a:xfrm>
        </p:spPr>
        <p:txBody>
          <a:bodyPr/>
          <a:lstStyle/>
          <a:p>
            <a:pPr marL="342900" indent="-342900" eaLnBrk="1" hangingPunct="1">
              <a:buNone/>
            </a:pPr>
            <a:r>
              <a:rPr lang="es-ES" sz="2400" b="1" i="1" dirty="0" smtClean="0">
                <a:latin typeface="Comic Sans MS" pitchFamily="66" charset="0"/>
                <a:cs typeface="Times New Roman" pitchFamily="18" charset="0"/>
              </a:rPr>
              <a:t>				</a:t>
            </a:r>
            <a:endParaRPr lang="es-ES" sz="2400" i="1" dirty="0" smtClean="0">
              <a:latin typeface="Comic Sans MS" pitchFamily="66" charset="0"/>
              <a:cs typeface="Times New Roman" pitchFamily="18" charset="0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¿Qué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pridó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brosqui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¿Cómo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nascró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murolla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¿Cómo lo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sarretaron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¿Quién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drinó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¿Quién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nipaba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brosqui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¿Cómo se llamaba la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murolla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¿Qué hacía la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murolla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frascamente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¿Por qué se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fraslió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2400" i="1" dirty="0" err="1" smtClean="0">
                <a:latin typeface="Arial"/>
                <a:ea typeface="Arial"/>
                <a:cs typeface="Arial"/>
                <a:sym typeface="Arial"/>
              </a:rPr>
              <a:t>murolla</a:t>
            </a:r>
            <a:r>
              <a:rPr lang="es-ES" sz="2400" i="1" dirty="0" smtClean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lvl="0" algn="ctr"/>
            <a:endParaRPr lang="es-ES" sz="2400" i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es-E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indent="-342900" algn="just" eaLnBrk="1" hangingPunct="1">
              <a:buNone/>
            </a:pPr>
            <a:endParaRPr lang="es-ES" sz="2400" i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683568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i="1" dirty="0" smtClean="0">
                <a:latin typeface="Arial"/>
                <a:ea typeface="Arial"/>
                <a:cs typeface="Arial"/>
                <a:sym typeface="Arial"/>
              </a:rPr>
              <a:t>Adaptado de: R. Serra y M. Jesús </a:t>
            </a:r>
            <a:r>
              <a:rPr lang="es-ES" i="1" dirty="0" err="1" smtClean="0">
                <a:latin typeface="Arial"/>
                <a:ea typeface="Arial"/>
                <a:cs typeface="Arial"/>
                <a:sym typeface="Arial"/>
              </a:rPr>
              <a:t>Caballer</a:t>
            </a:r>
            <a:r>
              <a:rPr lang="es-ES" i="1" dirty="0" smtClean="0">
                <a:latin typeface="Arial"/>
                <a:ea typeface="Arial"/>
                <a:cs typeface="Arial"/>
                <a:sym typeface="Arial"/>
              </a:rPr>
              <a:t>. “El profesor de ciencias también es profesor de lengua” En Alambique</a:t>
            </a:r>
            <a:r>
              <a:rPr lang="es-ES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es-E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0000"/>
                </a:solidFill>
              </a:rPr>
              <a:t>Autoavaliación</a:t>
            </a:r>
            <a:r>
              <a:rPr lang="es-ES" b="1" dirty="0" smtClean="0">
                <a:solidFill>
                  <a:srgbClr val="FF0000"/>
                </a:solidFill>
              </a:rPr>
              <a:t> do </a:t>
            </a:r>
            <a:r>
              <a:rPr lang="es-ES" b="1" dirty="0" err="1" smtClean="0">
                <a:solidFill>
                  <a:srgbClr val="FF0000"/>
                </a:solidFill>
              </a:rPr>
              <a:t>mestre</a:t>
            </a:r>
            <a:r>
              <a:rPr lang="es-ES" b="1" dirty="0" smtClean="0">
                <a:solidFill>
                  <a:srgbClr val="FF0000"/>
                </a:solidFill>
              </a:rPr>
              <a:t>/a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28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77" y="1120192"/>
            <a:ext cx="8308671" cy="5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Aprender a aprender…</a:t>
            </a:r>
            <a:b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asted-image.tif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196752"/>
            <a:ext cx="7200800" cy="54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560" y="0"/>
          <a:ext cx="8532440" cy="7583670"/>
        </p:xfrm>
        <a:graphic>
          <a:graphicData uri="http://schemas.openxmlformats.org/presentationml/2006/ole">
            <p:oleObj spid="_x0000_s48130" name="Documento" r:id="rId3" imgW="5744754" imgH="85170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214291"/>
            <a:ext cx="8072494" cy="114300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rgbClr val="CA8406"/>
                </a:solidFill>
                <a:latin typeface="Comic Sans MS" pitchFamily="66" charset="0"/>
                <a:ea typeface="+mj-ea"/>
                <a:cs typeface="+mj-cs"/>
              </a:rPr>
              <a:t>TEÑO UNHA </a:t>
            </a:r>
            <a:r>
              <a:rPr lang="es-ES" sz="4400" b="1" dirty="0" smtClean="0">
                <a:solidFill>
                  <a:srgbClr val="CA8406"/>
                </a:solidFill>
                <a:latin typeface="Comic Sans MS" pitchFamily="66" charset="0"/>
                <a:ea typeface="+mj-ea"/>
                <a:cs typeface="+mj-cs"/>
              </a:rPr>
              <a:t>CITA!!</a:t>
            </a:r>
            <a:endParaRPr lang="es-ES" sz="4400" b="1" dirty="0">
              <a:solidFill>
                <a:srgbClr val="CA8406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6388" name="Picture 4" descr="Resultado de imagen de hab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s-ES" dirty="0" smtClean="0"/>
              <a:t>Realmente é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perda</a:t>
            </a:r>
            <a:r>
              <a:rPr lang="es-ES" dirty="0" smtClean="0"/>
              <a:t> de tempo?????????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640" y="1600200"/>
            <a:ext cx="6661751" cy="481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Aprender a aprender…</a:t>
            </a:r>
            <a:b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4464496" cy="4320481"/>
          </a:xfrm>
        </p:spPr>
        <p:txBody>
          <a:bodyPr/>
          <a:lstStyle/>
          <a:p>
            <a:pPr marL="471004" indent="-204304">
              <a:spcBef>
                <a:spcPts val="2800"/>
              </a:spcBef>
              <a:buSzPct val="64000"/>
              <a:buFont typeface="Wingdings" pitchFamily="2" charset="2"/>
              <a:buChar char="v"/>
            </a:pPr>
            <a:r>
              <a:rPr lang="es-ES" sz="2400" b="1" dirty="0" smtClean="0">
                <a:solidFill>
                  <a:srgbClr val="19BD11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Técnicas de </a:t>
            </a:r>
            <a:r>
              <a:rPr lang="es-ES" sz="2400" b="1" dirty="0" err="1" smtClean="0">
                <a:solidFill>
                  <a:srgbClr val="19BD11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aprendizaxe</a:t>
            </a:r>
            <a:r>
              <a:rPr lang="es-ES" sz="2400" dirty="0" smtClean="0">
                <a:solidFill>
                  <a:srgbClr val="0091CE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:</a:t>
            </a:r>
          </a:p>
          <a:p>
            <a:pPr marL="320842" lvl="0" indent="-320842">
              <a:spcBef>
                <a:spcPts val="2800"/>
              </a:spcBef>
              <a:buSzPct val="100000"/>
              <a:buChar char="-"/>
            </a:pPr>
            <a:r>
              <a:rPr lang="es-ES" sz="24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Gamificación</a:t>
            </a:r>
            <a:endParaRPr lang="es-ES" sz="2400" dirty="0" smtClean="0"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320842" lvl="0" indent="-320842">
              <a:spcBef>
                <a:spcPts val="2800"/>
              </a:spcBef>
              <a:buSzPct val="100000"/>
              <a:buChar char="-"/>
            </a:pPr>
            <a:r>
              <a:rPr lang="es-ES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Aula invertida</a:t>
            </a:r>
          </a:p>
          <a:p>
            <a:pPr marL="320842" lvl="0" indent="-320842">
              <a:spcBef>
                <a:spcPts val="2800"/>
              </a:spcBef>
              <a:buSzPct val="100000"/>
              <a:buChar char="-"/>
            </a:pPr>
            <a:r>
              <a:rPr lang="es-ES" sz="24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Aprendizaxe</a:t>
            </a:r>
            <a:r>
              <a:rPr lang="es-ES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incidental</a:t>
            </a:r>
          </a:p>
          <a:p>
            <a:pPr marL="320842" lvl="0" indent="-320842">
              <a:spcBef>
                <a:spcPts val="2800"/>
              </a:spcBef>
              <a:buSzPct val="100000"/>
              <a:buChar char="-"/>
            </a:pPr>
            <a:r>
              <a:rPr lang="es-ES" sz="24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Proxectos</a:t>
            </a:r>
            <a:r>
              <a:rPr lang="es-ES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e cooperación</a:t>
            </a:r>
          </a:p>
          <a:p>
            <a:pPr marL="320842" lvl="0" indent="-320842">
              <a:spcBef>
                <a:spcPts val="2800"/>
              </a:spcBef>
              <a:buSzPct val="100000"/>
              <a:buChar char="-"/>
            </a:pPr>
            <a:r>
              <a:rPr lang="es-ES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Técnicas de </a:t>
            </a:r>
            <a:r>
              <a:rPr lang="es-ES" sz="24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estudo</a:t>
            </a:r>
            <a:endParaRPr lang="es-ES" sz="2400" dirty="0" smtClean="0"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471004" lvl="0" indent="-204304">
              <a:spcBef>
                <a:spcPts val="2800"/>
              </a:spcBef>
              <a:buSzPct val="64000"/>
            </a:pPr>
            <a:endParaRPr lang="es-ES" sz="2400" dirty="0" smtClean="0">
              <a:solidFill>
                <a:srgbClr val="0091CE"/>
              </a:solidFill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427984" y="1700808"/>
            <a:ext cx="5040560" cy="431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004" lvl="0" indent="-204304">
              <a:spcBef>
                <a:spcPts val="2800"/>
              </a:spcBef>
              <a:buSzPct val="64000"/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FF0000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Métodos cooperativos</a:t>
            </a:r>
            <a:r>
              <a:rPr lang="pt-BR" sz="2400" dirty="0" smtClean="0">
                <a:solidFill>
                  <a:srgbClr val="0091CE"/>
                </a:solidFill>
                <a:latin typeface="Comic Sans MS" pitchFamily="66" charset="0"/>
                <a:ea typeface="Marker Felt"/>
                <a:cs typeface="Marker Felt"/>
                <a:sym typeface="Marker Felt"/>
              </a:rPr>
              <a:t>:</a:t>
            </a:r>
          </a:p>
          <a:p>
            <a:pPr marL="471004" lvl="0" indent="-204304">
              <a:spcBef>
                <a:spcPts val="2800"/>
              </a:spcBef>
              <a:buSzPct val="64000"/>
            </a:pPr>
            <a:endParaRPr lang="pt-BR" sz="2400" dirty="0" smtClean="0"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741362" lvl="1" indent="-284162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</a:pPr>
            <a:r>
              <a:rPr lang="pt-BR" sz="24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Teño</a:t>
            </a:r>
            <a:r>
              <a:rPr lang="pt-BR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unha cita</a:t>
            </a:r>
          </a:p>
          <a:p>
            <a:pPr marL="741362" lvl="1" indent="-284162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</a:pPr>
            <a:endParaRPr lang="pt-BR" sz="2400" dirty="0" smtClean="0"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741362" lvl="1" indent="-284162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</a:pPr>
            <a:r>
              <a:rPr lang="pt-BR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Parada de 2 min.</a:t>
            </a:r>
          </a:p>
          <a:p>
            <a:pPr marL="741362" lvl="1" indent="-284162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</a:pPr>
            <a:r>
              <a:rPr lang="pt-BR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Folio </a:t>
            </a:r>
            <a:r>
              <a:rPr lang="pt-BR" sz="24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xiratorio</a:t>
            </a:r>
            <a:endParaRPr lang="pt-BR" sz="2400" dirty="0" smtClean="0">
              <a:latin typeface="Comic Sans MS" pitchFamily="66" charset="0"/>
              <a:ea typeface="Marker Felt"/>
              <a:cs typeface="Marker Felt"/>
              <a:sym typeface="Marker Felt"/>
            </a:endParaRPr>
          </a:p>
          <a:p>
            <a:pPr marL="741362" lvl="1" indent="-284162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</a:pPr>
            <a:r>
              <a:rPr lang="pt-BR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1, 2, 4</a:t>
            </a:r>
          </a:p>
          <a:p>
            <a:pPr marL="741362" lvl="1" indent="-284162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</a:pPr>
            <a:r>
              <a:rPr lang="pt-BR" sz="24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Lapis</a:t>
            </a:r>
            <a:r>
              <a:rPr lang="pt-BR" sz="24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ao centro</a:t>
            </a:r>
            <a:endParaRPr lang="pt-BR" sz="2400" dirty="0">
              <a:latin typeface="Comic Sans MS" pitchFamily="66" charset="0"/>
              <a:ea typeface="Marker Felt"/>
              <a:cs typeface="Marker Felt"/>
              <a:sym typeface="Marker Felt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88224" y="188640"/>
            <a:ext cx="1008112" cy="936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744" y="3356992"/>
            <a:ext cx="1657256" cy="260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Ámbito social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4" name="droppedImage.pn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700808"/>
            <a:ext cx="4680520" cy="46085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4 Rectángulo"/>
          <p:cNvSpPr/>
          <p:nvPr/>
        </p:nvSpPr>
        <p:spPr>
          <a:xfrm>
            <a:off x="5724128" y="1628800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>Recreo</a:t>
            </a:r>
          </a:p>
          <a:p>
            <a:endParaRPr lang="es-ES" sz="3200" b="1" dirty="0" smtClean="0">
              <a:solidFill>
                <a:srgbClr val="0070C0"/>
              </a:solidFill>
              <a:uFill>
                <a:solidFill>
                  <a:srgbClr val="45A7DE"/>
                </a:solidFill>
              </a:uFill>
              <a:latin typeface="Comic Sans MS" pitchFamily="66" charset="0"/>
            </a:endParaRPr>
          </a:p>
          <a:p>
            <a: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>Cambios de clase</a:t>
            </a:r>
          </a:p>
          <a:p>
            <a:endParaRPr lang="es-ES" sz="3200" b="1" dirty="0" smtClean="0">
              <a:solidFill>
                <a:srgbClr val="0070C0"/>
              </a:solidFill>
              <a:uFill>
                <a:solidFill>
                  <a:srgbClr val="45A7DE"/>
                </a:solidFill>
              </a:uFill>
              <a:latin typeface="Comic Sans MS" pitchFamily="66" charset="0"/>
            </a:endParaRPr>
          </a:p>
          <a:p>
            <a: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>As filas</a:t>
            </a:r>
          </a:p>
          <a:p>
            <a: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>As </a:t>
            </a:r>
            <a:r>
              <a:rPr lang="es-ES" sz="3200" b="1" dirty="0" err="1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>quendas</a:t>
            </a:r>
            <a: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/>
            </a:r>
            <a:b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</a:br>
            <a: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>                </a:t>
            </a:r>
          </a:p>
          <a:p>
            <a:r>
              <a:rPr lang="es-ES" sz="3200" b="1" dirty="0" smtClean="0">
                <a:solidFill>
                  <a:srgbClr val="0070C0"/>
                </a:solidFill>
                <a:uFill>
                  <a:solidFill>
                    <a:srgbClr val="45A7DE"/>
                  </a:solidFill>
                </a:uFill>
                <a:latin typeface="Comic Sans MS" pitchFamily="66" charset="0"/>
              </a:rPr>
              <a:t> O comedor 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78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Ámbito social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7596336" cy="5113784"/>
          </a:xfrm>
        </p:spPr>
        <p:txBody>
          <a:bodyPr/>
          <a:lstStyle/>
          <a:p>
            <a:pPr marL="832100" lvl="0" indent="-514600" defTabSz="584200">
              <a:spcBef>
                <a:spcPts val="38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Os momentos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máis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difíciles serán os menos estructurados e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sociais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.</a:t>
            </a:r>
          </a:p>
          <a:p>
            <a:pPr marL="832100" lvl="0" indent="-514600" defTabSz="584200">
              <a:spcBef>
                <a:spcPts val="38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Importante a figura do  MEDIADOR</a:t>
            </a:r>
          </a:p>
          <a:p>
            <a:pPr marL="832100" lvl="0" indent="-514600" defTabSz="584200">
              <a:spcBef>
                <a:spcPts val="38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Crear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situacións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de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xogo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semiestruturadas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: explicar/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propoñer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un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xogo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,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comezar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con eles,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xogos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co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compañeiro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-monitor,…</a:t>
            </a:r>
          </a:p>
          <a:p>
            <a:pPr marL="832100" lvl="0" indent="-514600" defTabSz="584200">
              <a:spcBef>
                <a:spcPts val="38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Iniciar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proxectos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: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Ex.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“O patio en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xogo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”</a:t>
            </a:r>
          </a:p>
          <a:p>
            <a:pPr marL="832100" lvl="0" indent="-514600" defTabSz="584200">
              <a:spcBef>
                <a:spcPts val="38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Motivar o </a:t>
            </a:r>
            <a:r>
              <a:rPr lang="es-ES" sz="1800" dirty="0" err="1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sentimento</a:t>
            </a:r>
            <a:r>
              <a:rPr lang="es-ES" sz="1800" dirty="0" smtClean="0">
                <a:latin typeface="Comic Sans MS" pitchFamily="66" charset="0"/>
                <a:ea typeface="Marker Felt"/>
                <a:cs typeface="Marker Felt"/>
                <a:sym typeface="Marker Felt"/>
              </a:rPr>
              <a:t> de GRUPO-CLASE</a:t>
            </a:r>
          </a:p>
          <a:p>
            <a:endParaRPr lang="es-ES" sz="1000" dirty="0"/>
          </a:p>
        </p:txBody>
      </p:sp>
      <p:pic>
        <p:nvPicPr>
          <p:cNvPr id="4" name="dropped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76256" y="2204864"/>
            <a:ext cx="2267744" cy="29523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60678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2226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Explica 3 características que ten que ter un </a:t>
            </a:r>
            <a:r>
              <a:rPr lang="es-ES" b="1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bo</a:t>
            </a:r>
            <a:r>
              <a:rPr lang="es-ES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docente?</a:t>
            </a:r>
          </a:p>
        </p:txBody>
      </p:sp>
      <p:pic>
        <p:nvPicPr>
          <p:cNvPr id="52227" name="3 Marcador de contenido" descr="http://t3.gstatic.com/images?q=tbn:ANd9GcTHVtpartIEwaNzYf_XRX_1_vLJXVSAVOetcf2Whl_aRr34YZ-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1085850" cy="1287463"/>
          </a:xfrm>
        </p:spPr>
      </p:pic>
      <p:sp>
        <p:nvSpPr>
          <p:cNvPr id="210948" name="AutoShape 4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950" name="AutoShape 6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C:\Users\usuario\Desktop\xornadas inclusivas\imaxes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295232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Título"/>
          <p:cNvSpPr>
            <a:spLocks noGrp="1"/>
          </p:cNvSpPr>
          <p:nvPr>
            <p:ph type="title" idx="4294967295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s-ES" sz="3200" dirty="0" smtClean="0">
                <a:latin typeface="Algerian"/>
              </a:rPr>
              <a:t>Como sería un </a:t>
            </a:r>
            <a:r>
              <a:rPr lang="es-ES" sz="3200" dirty="0" err="1" smtClean="0">
                <a:latin typeface="Algerian"/>
              </a:rPr>
              <a:t>bo</a:t>
            </a:r>
            <a:r>
              <a:rPr lang="es-ES" sz="3200" dirty="0" smtClean="0">
                <a:latin typeface="Algerian"/>
              </a:rPr>
              <a:t> profe?</a:t>
            </a:r>
          </a:p>
        </p:txBody>
      </p:sp>
      <p:pic>
        <p:nvPicPr>
          <p:cNvPr id="204801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040" y="1600200"/>
            <a:ext cx="4890256" cy="49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s-ES" dirty="0" smtClean="0"/>
              <a:t>Como sería un </a:t>
            </a:r>
            <a:r>
              <a:rPr lang="es-ES" dirty="0" err="1" smtClean="0"/>
              <a:t>bo</a:t>
            </a:r>
            <a:r>
              <a:rPr lang="es-ES" dirty="0" smtClean="0"/>
              <a:t> profe?</a:t>
            </a:r>
            <a:endParaRPr lang="es-ES" dirty="0"/>
          </a:p>
        </p:txBody>
      </p:sp>
      <p:pic>
        <p:nvPicPr>
          <p:cNvPr id="262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29" y="1600200"/>
            <a:ext cx="5241349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s-ES" dirty="0" smtClean="0"/>
              <a:t>Como sería un </a:t>
            </a:r>
            <a:r>
              <a:rPr lang="es-ES" dirty="0" err="1" smtClean="0"/>
              <a:t>bo</a:t>
            </a:r>
            <a:r>
              <a:rPr lang="es-ES" dirty="0" smtClean="0"/>
              <a:t> profe?</a:t>
            </a:r>
            <a:endParaRPr lang="es-ES" dirty="0"/>
          </a:p>
        </p:txBody>
      </p:sp>
      <p:pic>
        <p:nvPicPr>
          <p:cNvPr id="263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34" y="1600200"/>
            <a:ext cx="4368629" cy="49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1"/>
                </a:solidFill>
                <a:latin typeface="Blackadder ITC" pitchFamily="82" charset="0"/>
              </a:rPr>
              <a:t>CONXUROS MÁXICOS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dirty="0" smtClean="0"/>
              <a:t>			</a:t>
            </a: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Pacta con el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unha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sinal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privada, 	para que non se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lle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escape nada</a:t>
            </a: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		Para evitar o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enfrentamento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…muda o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teu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plantexamento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pic>
        <p:nvPicPr>
          <p:cNvPr id="23556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Berta\Desktop\images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580112" y="416277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1"/>
                </a:solidFill>
                <a:latin typeface="Blackadder ITC" pitchFamily="82" charset="0"/>
              </a:rPr>
              <a:t>CONXUROS MÁXICOS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dirty="0" smtClean="0"/>
              <a:t>		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Enriba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mesa,</a:t>
            </a: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que nos interesa!!!!!</a:t>
            </a:r>
          </a:p>
          <a:p>
            <a:pPr eaLnBrk="1" hangingPunct="1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Aínda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que clásico, sigue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sendo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cuco,</a:t>
            </a: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	O TRUCO DO ALMENDRUCO!!!!</a:t>
            </a:r>
          </a:p>
          <a:p>
            <a:pPr eaLnBrk="1" hangingPunct="1"/>
            <a:r>
              <a:rPr lang="es-ES" dirty="0" err="1" smtClean="0"/>
              <a:t>aaaA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24580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1600200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3255963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esultado de imagen de reloj sin aguj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4762500" cy="4762500"/>
          </a:xfrm>
          <a:prstGeom prst="rect">
            <a:avLst/>
          </a:prstGeom>
          <a:noFill/>
        </p:spPr>
      </p:pic>
      <p:cxnSp>
        <p:nvCxnSpPr>
          <p:cNvPr id="4" name="3 Conector recto de flecha"/>
          <p:cNvCxnSpPr>
            <a:endCxn id="7" idx="1"/>
          </p:cNvCxnSpPr>
          <p:nvPr/>
        </p:nvCxnSpPr>
        <p:spPr>
          <a:xfrm flipV="1">
            <a:off x="4932040" y="1057092"/>
            <a:ext cx="1368152" cy="427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5796136" y="2204864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300192" y="76470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Pilar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04248" y="22768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Fran</a:t>
            </a:r>
            <a:endParaRPr lang="es-E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1"/>
                </a:solidFill>
                <a:latin typeface="Blackadder ITC" pitchFamily="82" charset="0"/>
              </a:rPr>
              <a:t>CONXUROS MÁXICOS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dirty="0" smtClean="0"/>
              <a:t>		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fai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falla 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poñer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medallas,</a:t>
            </a: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pero sin dar un mimo non te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vaias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     Que non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sexa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sempre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mismos, </a:t>
            </a: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cambia os tus mecanismos.</a:t>
            </a:r>
          </a:p>
          <a:p>
            <a:pPr eaLnBrk="1" hangingPunct="1">
              <a:buFontTx/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Reforzo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positivo para a clase en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xeral</a:t>
            </a: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	cando non se portaran mal.</a:t>
            </a:r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</p:txBody>
      </p:sp>
      <p:pic>
        <p:nvPicPr>
          <p:cNvPr id="25604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8613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4405313"/>
            <a:ext cx="847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Resume e vaite ao grano,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que senón non me empano.</a:t>
            </a:r>
          </a:p>
          <a:p>
            <a:pPr eaLnBrk="1" hangingPunct="1"/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Cando me riñes non podo estar atento,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explícamo noutro momento. </a:t>
            </a: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6628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1600200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3644900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s-ES" sz="5400" dirty="0" smtClean="0">
                <a:solidFill>
                  <a:schemeClr val="bg1"/>
                </a:solidFill>
                <a:latin typeface="Edwardian Script ITC" pitchFamily="66" charset="0"/>
              </a:rPr>
              <a:t>Interioriza estos </a:t>
            </a:r>
            <a:r>
              <a:rPr lang="es-ES" sz="5400" dirty="0" err="1" smtClean="0">
                <a:solidFill>
                  <a:schemeClr val="bg1"/>
                </a:solidFill>
                <a:latin typeface="Edwardian Script ITC" pitchFamily="66" charset="0"/>
              </a:rPr>
              <a:t>conxuros</a:t>
            </a:r>
            <a:endParaRPr lang="es-ES" sz="5400" dirty="0" smtClean="0">
              <a:solidFill>
                <a:schemeClr val="bg1"/>
              </a:solidFill>
              <a:latin typeface="Edwardian Script ITC" pitchFamily="66" charset="0"/>
            </a:endParaRPr>
          </a:p>
        </p:txBody>
      </p:sp>
      <p:sp>
        <p:nvSpPr>
          <p:cNvPr id="187395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dirty="0" smtClean="0"/>
              <a:t>	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tenos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presentes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mentras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preparas a poción para conseguir un clima favorable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clases:</a:t>
            </a:r>
          </a:p>
          <a:p>
            <a:pPr lvl="1" eaLnBrk="1" hangingPunct="1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culleiriña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empatía</a:t>
            </a:r>
          </a:p>
          <a:p>
            <a:pPr lvl="1" eaLnBrk="1" hangingPunct="1"/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Unhas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gotas de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comprensión</a:t>
            </a:r>
          </a:p>
          <a:p>
            <a:pPr lvl="1" eaLnBrk="1" hangingPunct="1"/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Unha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presa de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paciencia</a:t>
            </a:r>
          </a:p>
          <a:p>
            <a:pPr lvl="1" eaLnBrk="1" hangingPunct="1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feixe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 </a:t>
            </a: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humor</a:t>
            </a:r>
          </a:p>
          <a:p>
            <a:pPr lvl="1" eaLnBrk="1" hangingPunct="1">
              <a:buFont typeface="Arial" charset="0"/>
              <a:buNone/>
            </a:pP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…e colorín , colorado…</a:t>
            </a:r>
          </a:p>
          <a:p>
            <a:pPr lvl="1" eaLnBrk="1" hangingPunct="1"/>
            <a:r>
              <a:rPr lang="es-ES" dirty="0" smtClean="0"/>
              <a:t>                                                                     </a:t>
            </a:r>
            <a:r>
              <a:rPr lang="es-ES" i="1" dirty="0" smtClean="0">
                <a:solidFill>
                  <a:schemeClr val="bg1"/>
                </a:solidFill>
              </a:rPr>
              <a:t>Anexo nº 6</a:t>
            </a:r>
            <a:endParaRPr lang="es-ES" i="1" dirty="0" smtClean="0"/>
          </a:p>
          <a:p>
            <a:pPr lvl="1" eaLnBrk="1" hangingPunct="1"/>
            <a:r>
              <a:rPr lang="es-ES" dirty="0" smtClean="0"/>
              <a:t>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s-ES" sz="36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Grazas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36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pola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36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súa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atención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5586" name="2 Subtítulo"/>
          <p:cNvSpPr>
            <a:spLocks noGrp="1"/>
          </p:cNvSpPr>
          <p:nvPr>
            <p:ph type="subTitle" idx="1"/>
          </p:nvPr>
        </p:nvSpPr>
        <p:spPr>
          <a:xfrm>
            <a:off x="1475656" y="1916833"/>
            <a:ext cx="5255915" cy="1224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  <a:hlinkClick r:id="rId2"/>
              </a:rPr>
              <a:t>lgboga@edu.xunta.es</a:t>
            </a: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5587" name="3 Marcador de contenido" descr="Captura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4448175"/>
            <a:ext cx="2170113" cy="240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226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dirty="0" smtClean="0">
                <a:latin typeface="Comic Sans MS" pitchFamily="66" charset="0"/>
                <a:cs typeface="Raavi" pitchFamily="2" charset="0"/>
              </a:rPr>
              <a:t>Para dar </a:t>
            </a:r>
            <a:r>
              <a:rPr lang="es-ES" dirty="0" err="1" smtClean="0">
                <a:latin typeface="Comic Sans MS" pitchFamily="66" charset="0"/>
                <a:cs typeface="Raavi" pitchFamily="2" charset="0"/>
              </a:rPr>
              <a:t>unha</a:t>
            </a:r>
            <a:r>
              <a:rPr lang="es-ES" dirty="0" smtClean="0">
                <a:latin typeface="Comic Sans MS" pitchFamily="66" charset="0"/>
                <a:cs typeface="Raavi" pitchFamily="2" charset="0"/>
              </a:rPr>
              <a:t> </a:t>
            </a:r>
            <a:r>
              <a:rPr lang="es-ES" dirty="0" err="1" smtClean="0">
                <a:latin typeface="Comic Sans MS" pitchFamily="66" charset="0"/>
                <a:cs typeface="Raavi" pitchFamily="2" charset="0"/>
              </a:rPr>
              <a:t>resposta</a:t>
            </a:r>
            <a:r>
              <a:rPr lang="es-ES" dirty="0" smtClean="0">
                <a:latin typeface="Comic Sans MS" pitchFamily="66" charset="0"/>
                <a:cs typeface="Raavi" pitchFamily="2" charset="0"/>
              </a:rPr>
              <a:t> educativa </a:t>
            </a:r>
            <a:r>
              <a:rPr lang="es-ES" dirty="0" err="1" smtClean="0">
                <a:latin typeface="Comic Sans MS" pitchFamily="66" charset="0"/>
                <a:cs typeface="Raavi" pitchFamily="2" charset="0"/>
              </a:rPr>
              <a:t>ao</a:t>
            </a:r>
            <a:r>
              <a:rPr lang="es-ES" dirty="0" smtClean="0">
                <a:latin typeface="Comic Sans MS" pitchFamily="66" charset="0"/>
                <a:cs typeface="Raavi" pitchFamily="2" charset="0"/>
              </a:rPr>
              <a:t> alumnado con </a:t>
            </a:r>
            <a:r>
              <a:rPr lang="es-ES" b="1" dirty="0" smtClean="0">
                <a:latin typeface="Comic Sans MS" pitchFamily="66" charset="0"/>
                <a:cs typeface="Raavi" pitchFamily="2" charset="0"/>
              </a:rPr>
              <a:t>necesidades educativas</a:t>
            </a:r>
            <a:r>
              <a:rPr lang="es-ES" dirty="0" smtClean="0">
                <a:latin typeface="Comic Sans MS" pitchFamily="66" charset="0"/>
                <a:cs typeface="Raavi" pitchFamily="2" charset="0"/>
              </a:rPr>
              <a:t>, </a:t>
            </a:r>
            <a:r>
              <a:rPr lang="es-ES" dirty="0" smtClean="0">
                <a:latin typeface="Comic Sans MS" pitchFamily="66" charset="0"/>
                <a:cs typeface="Raavi" pitchFamily="2" charset="0"/>
              </a:rPr>
              <a:t>son necesarias </a:t>
            </a:r>
            <a:r>
              <a:rPr lang="es-ES" dirty="0" err="1" smtClean="0">
                <a:latin typeface="Comic Sans MS" pitchFamily="66" charset="0"/>
                <a:cs typeface="Raavi" pitchFamily="2" charset="0"/>
              </a:rPr>
              <a:t>sempre</a:t>
            </a:r>
            <a:r>
              <a:rPr lang="es-ES" dirty="0" smtClean="0">
                <a:latin typeface="Comic Sans MS" pitchFamily="66" charset="0"/>
                <a:cs typeface="Raavi" pitchFamily="2" charset="0"/>
              </a:rPr>
              <a:t> </a:t>
            </a:r>
            <a:r>
              <a:rPr lang="es-ES" b="1" dirty="0" smtClean="0">
                <a:latin typeface="Comic Sans MS" pitchFamily="66" charset="0"/>
                <a:cs typeface="Raavi" pitchFamily="2" charset="0"/>
              </a:rPr>
              <a:t>as </a:t>
            </a:r>
            <a:r>
              <a:rPr lang="es-ES" b="1" dirty="0" err="1" smtClean="0">
                <a:latin typeface="Comic Sans MS" pitchFamily="66" charset="0"/>
                <a:cs typeface="Raavi" pitchFamily="2" charset="0"/>
              </a:rPr>
              <a:t>modificacións</a:t>
            </a:r>
            <a:r>
              <a:rPr lang="es-ES" b="1" dirty="0" smtClean="0">
                <a:latin typeface="Comic Sans MS" pitchFamily="66" charset="0"/>
                <a:cs typeface="Raavi" pitchFamily="2" charset="0"/>
              </a:rPr>
              <a:t> significativas do currículo?</a:t>
            </a:r>
          </a:p>
          <a:p>
            <a:pPr algn="just">
              <a:buNone/>
            </a:pPr>
            <a:r>
              <a:rPr lang="es-ES" dirty="0" smtClean="0">
                <a:latin typeface="Comic Sans MS" pitchFamily="66" charset="0"/>
                <a:cs typeface="Raavi" pitchFamily="2" charset="0"/>
              </a:rPr>
              <a:t>		</a:t>
            </a:r>
          </a:p>
          <a:p>
            <a:pPr algn="just">
              <a:buNone/>
            </a:pPr>
            <a:r>
              <a:rPr lang="es-ES" dirty="0" smtClean="0">
                <a:latin typeface="Comic Sans MS" pitchFamily="66" charset="0"/>
                <a:cs typeface="Raavi" pitchFamily="2" charset="0"/>
              </a:rPr>
              <a:t>			</a:t>
            </a:r>
          </a:p>
        </p:txBody>
      </p:sp>
      <p:pic>
        <p:nvPicPr>
          <p:cNvPr id="52227" name="3 Marcador de contenido" descr="http://t3.gstatic.com/images?q=tbn:ANd9GcTHVtpartIEwaNzYf_XRX_1_vLJXVSAVOetcf2Whl_aRr34YZ-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1085850" cy="1287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Times New Roman" pitchFamily="18" charset="0"/>
              </a:rPr>
              <a:t>DECRETO 229/2011</a:t>
            </a:r>
            <a:r>
              <a:rPr lang="es-ES" sz="32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que regula a atención á </a:t>
            </a:r>
            <a:r>
              <a:rPr lang="es-ES" sz="3200" b="1" dirty="0" err="1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diversidade</a:t>
            </a:r>
            <a:r>
              <a:rPr lang="es-ES" sz="32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s-ES" sz="3200" dirty="0" smtClean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>
                <a:latin typeface="Comic Sans MS" pitchFamily="66" charset="0"/>
              </a:rPr>
              <a:t>Art. 8.- Medidas ordinarias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s-ES" sz="2000" dirty="0">
                <a:latin typeface="Comic Sans MS" pitchFamily="66" charset="0"/>
              </a:rPr>
              <a:t>(facilitan a adecuación do </a:t>
            </a:r>
            <a:r>
              <a:rPr lang="es-ES" sz="2000" dirty="0" smtClean="0">
                <a:latin typeface="Comic Sans MS" pitchFamily="66" charset="0"/>
              </a:rPr>
              <a:t>currículo, </a:t>
            </a:r>
            <a:r>
              <a:rPr lang="es-ES" sz="2000" dirty="0">
                <a:latin typeface="Comic Sans MS" pitchFamily="66" charset="0"/>
              </a:rPr>
              <a:t>sin </a:t>
            </a:r>
            <a:r>
              <a:rPr lang="es-ES" sz="2000" dirty="0" smtClean="0">
                <a:latin typeface="Comic Sans MS" pitchFamily="66" charset="0"/>
              </a:rPr>
              <a:t>alterar os </a:t>
            </a:r>
            <a:r>
              <a:rPr lang="es-ES" sz="2000" dirty="0" err="1">
                <a:latin typeface="Comic Sans MS" pitchFamily="66" charset="0"/>
              </a:rPr>
              <a:t>obxectivos</a:t>
            </a:r>
            <a:r>
              <a:rPr lang="es-ES" sz="2000" dirty="0">
                <a:latin typeface="Comic Sans MS" pitchFamily="66" charset="0"/>
              </a:rPr>
              <a:t>, </a:t>
            </a:r>
            <a:r>
              <a:rPr lang="es-ES" sz="2000" dirty="0" err="1">
                <a:latin typeface="Comic Sans MS" pitchFamily="66" charset="0"/>
              </a:rPr>
              <a:t>contidos</a:t>
            </a:r>
            <a:r>
              <a:rPr lang="es-ES" sz="2000" dirty="0">
                <a:latin typeface="Comic Sans MS" pitchFamily="66" charset="0"/>
              </a:rPr>
              <a:t> e criterios de </a:t>
            </a:r>
            <a:r>
              <a:rPr lang="es-ES" sz="2000" dirty="0" err="1">
                <a:latin typeface="Comic Sans MS" pitchFamily="66" charset="0"/>
              </a:rPr>
              <a:t>avaliación</a:t>
            </a:r>
            <a:r>
              <a:rPr lang="es-ES" sz="2000" dirty="0">
                <a:latin typeface="Comic Sans MS" pitchFamily="66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</a:pPr>
            <a:endParaRPr lang="es-ES" sz="2000" dirty="0">
              <a:latin typeface="Comic Sans MS" pitchFamily="66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Adecuación da estructura organizativa</a:t>
            </a:r>
            <a:r>
              <a:rPr lang="es-ES" sz="2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do centro (horarios, </a:t>
            </a:r>
            <a:r>
              <a:rPr lang="es-ES" sz="2000" dirty="0" err="1">
                <a:latin typeface="Comic Sans MS" pitchFamily="66" charset="0"/>
              </a:rPr>
              <a:t>agrupamentos</a:t>
            </a:r>
            <a:r>
              <a:rPr lang="es-ES" sz="2000" dirty="0">
                <a:latin typeface="Comic Sans MS" pitchFamily="66" charset="0"/>
              </a:rPr>
              <a:t>, </a:t>
            </a:r>
            <a:r>
              <a:rPr lang="es-ES" sz="2000" dirty="0" err="1">
                <a:latin typeface="Comic Sans MS" pitchFamily="66" charset="0"/>
              </a:rPr>
              <a:t>espazos</a:t>
            </a:r>
            <a:r>
              <a:rPr lang="es-ES" sz="2000" dirty="0">
                <a:latin typeface="Comic Sans MS" pitchFamily="66" charset="0"/>
              </a:rPr>
              <a:t>) e 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da organización e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xestión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 da aula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ás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 características do alumnado</a:t>
            </a:r>
            <a:r>
              <a:rPr lang="es-ES" sz="2000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742950" lvl="1" indent="-285750" algn="just">
              <a:spcBef>
                <a:spcPct val="20000"/>
              </a:spcBef>
            </a:pPr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dirty="0">
                <a:latin typeface="Comic Sans MS" pitchFamily="66" charset="0"/>
              </a:rPr>
              <a:t>Adecuación das </a:t>
            </a:r>
            <a:r>
              <a:rPr lang="es-ES" sz="2000" dirty="0" err="1">
                <a:latin typeface="Comic Sans MS" pitchFamily="66" charset="0"/>
              </a:rPr>
              <a:t>programacións</a:t>
            </a:r>
            <a:r>
              <a:rPr lang="es-ES" sz="2000" dirty="0">
                <a:latin typeface="Comic Sans MS" pitchFamily="66" charset="0"/>
              </a:rPr>
              <a:t> didácticas </a:t>
            </a:r>
            <a:r>
              <a:rPr lang="es-ES" sz="2000" dirty="0" err="1">
                <a:latin typeface="Comic Sans MS" pitchFamily="66" charset="0"/>
              </a:rPr>
              <a:t>ao</a:t>
            </a:r>
            <a:r>
              <a:rPr lang="es-ES" sz="2000" dirty="0">
                <a:latin typeface="Comic Sans MS" pitchFamily="66" charset="0"/>
              </a:rPr>
              <a:t> entorno e </a:t>
            </a:r>
            <a:r>
              <a:rPr lang="es-ES" sz="2000" dirty="0" err="1">
                <a:latin typeface="Comic Sans MS" pitchFamily="66" charset="0"/>
              </a:rPr>
              <a:t>ao</a:t>
            </a:r>
            <a:r>
              <a:rPr lang="es-ES" sz="2000" dirty="0">
                <a:latin typeface="Comic Sans MS" pitchFamily="66" charset="0"/>
              </a:rPr>
              <a:t> alumnado.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Metodoloxías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baseadas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 no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traballo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 colaborativo en grupos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heteroxéneos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s-ES" sz="2000" dirty="0" err="1">
                <a:latin typeface="Comic Sans MS" pitchFamily="66" charset="0"/>
              </a:rPr>
              <a:t>titorías</a:t>
            </a:r>
            <a:r>
              <a:rPr lang="es-ES" sz="2000" dirty="0">
                <a:latin typeface="Comic Sans MS" pitchFamily="66" charset="0"/>
              </a:rPr>
              <a:t> entre </a:t>
            </a:r>
            <a:r>
              <a:rPr lang="es-ES" sz="2000" dirty="0" err="1">
                <a:latin typeface="Comic Sans MS" pitchFamily="66" charset="0"/>
              </a:rPr>
              <a:t>iguais</a:t>
            </a:r>
            <a:r>
              <a:rPr lang="es-ES" sz="2000" dirty="0">
                <a:latin typeface="Comic Sans MS" pitchFamily="66" charset="0"/>
              </a:rPr>
              <a:t>, </a:t>
            </a:r>
            <a:r>
              <a:rPr lang="es-ES" sz="2000" dirty="0" err="1">
                <a:latin typeface="Comic Sans MS" pitchFamily="66" charset="0"/>
              </a:rPr>
              <a:t>aprendizaxe</a:t>
            </a:r>
            <a:r>
              <a:rPr lang="es-ES" sz="2000" dirty="0">
                <a:latin typeface="Comic Sans MS" pitchFamily="66" charset="0"/>
              </a:rPr>
              <a:t> por </a:t>
            </a:r>
            <a:r>
              <a:rPr lang="es-ES" sz="2000" dirty="0" err="1">
                <a:latin typeface="Comic Sans MS" pitchFamily="66" charset="0"/>
              </a:rPr>
              <a:t>proxectos</a:t>
            </a:r>
            <a:r>
              <a:rPr lang="es-ES" sz="2000" dirty="0">
                <a:latin typeface="Comic Sans MS" pitchFamily="66" charset="0"/>
              </a:rPr>
              <a:t> e 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outras</a:t>
            </a:r>
            <a:r>
              <a:rPr lang="es-ES" sz="2000" dirty="0" smtClean="0">
                <a:latin typeface="Comic Sans MS" pitchFamily="66" charset="0"/>
              </a:rPr>
              <a:t>  que  </a:t>
            </a:r>
            <a:r>
              <a:rPr lang="es-ES" sz="2000" dirty="0" err="1" smtClean="0">
                <a:latin typeface="Comic Sans MS" pitchFamily="66" charset="0"/>
              </a:rPr>
              <a:t>promovan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a inclusión.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endParaRPr lang="es-E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Times New Roman" pitchFamily="18" charset="0"/>
              </a:rPr>
              <a:t>DECRETO 229/2011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Adaptación dos tempos e instrumentos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ou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procedementos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 de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avaliación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dirty="0" err="1">
                <a:latin typeface="Comic Sans MS" pitchFamily="66" charset="0"/>
              </a:rPr>
              <a:t>Actuacións</a:t>
            </a:r>
            <a:r>
              <a:rPr lang="es-ES" sz="2000" dirty="0">
                <a:latin typeface="Comic Sans MS" pitchFamily="66" charset="0"/>
              </a:rPr>
              <a:t> destinadas á </a:t>
            </a:r>
            <a:r>
              <a:rPr lang="es-ES" sz="2000" dirty="0" err="1">
                <a:latin typeface="Comic Sans MS" pitchFamily="66" charset="0"/>
              </a:rPr>
              <a:t>mellora</a:t>
            </a:r>
            <a:r>
              <a:rPr lang="es-ES" sz="2000" dirty="0">
                <a:latin typeface="Comic Sans MS" pitchFamily="66" charset="0"/>
              </a:rPr>
              <a:t> da convivencia.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dirty="0" err="1">
                <a:latin typeface="Comic Sans MS" pitchFamily="66" charset="0"/>
              </a:rPr>
              <a:t>Desdobramentos</a:t>
            </a:r>
            <a:r>
              <a:rPr lang="es-ES" sz="2000" dirty="0">
                <a:latin typeface="Comic Sans MS" pitchFamily="66" charset="0"/>
              </a:rPr>
              <a:t> de grupos.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sz="2000" b="1" dirty="0">
                <a:latin typeface="Comic Sans MS" pitchFamily="66" charset="0"/>
              </a:rPr>
              <a:t>RE</a:t>
            </a:r>
            <a:r>
              <a:rPr lang="es-ES" sz="2000" dirty="0">
                <a:latin typeface="Comic Sans MS" pitchFamily="66" charset="0"/>
              </a:rPr>
              <a:t> e </a:t>
            </a:r>
            <a:r>
              <a:rPr lang="es-ES" sz="2000" b="1" dirty="0" err="1">
                <a:latin typeface="Comic Sans MS" pitchFamily="66" charset="0"/>
              </a:rPr>
              <a:t>apoio</a:t>
            </a:r>
            <a:r>
              <a:rPr lang="es-ES" sz="2000" b="1" dirty="0">
                <a:latin typeface="Comic Sans MS" pitchFamily="66" charset="0"/>
              </a:rPr>
              <a:t> do profesorado </a:t>
            </a:r>
            <a:r>
              <a:rPr lang="es-ES" sz="2000" dirty="0">
                <a:latin typeface="Comic Sans MS" pitchFamily="66" charset="0"/>
              </a:rPr>
              <a:t>con </a:t>
            </a:r>
            <a:r>
              <a:rPr lang="es-ES" sz="2000" dirty="0" err="1" smtClean="0">
                <a:latin typeface="Comic Sans MS" pitchFamily="66" charset="0"/>
              </a:rPr>
              <a:t>dispoñibilidade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>
                <a:latin typeface="Comic Sans MS" pitchFamily="66" charset="0"/>
              </a:rPr>
              <a:t>horaria.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sz="2000" dirty="0">
                <a:latin typeface="Comic Sans MS" pitchFamily="66" charset="0"/>
              </a:rPr>
              <a:t>Programas de </a:t>
            </a:r>
            <a:r>
              <a:rPr lang="es-ES" sz="2000" dirty="0" err="1">
                <a:latin typeface="Comic Sans MS" pitchFamily="66" charset="0"/>
              </a:rPr>
              <a:t>enriquecemento</a:t>
            </a:r>
            <a:r>
              <a:rPr lang="es-ES" sz="2000" dirty="0">
                <a:latin typeface="Comic Sans MS" pitchFamily="66" charset="0"/>
              </a:rPr>
              <a:t> curricular.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sz="2000" dirty="0">
                <a:latin typeface="Comic Sans MS" pitchFamily="66" charset="0"/>
              </a:rPr>
              <a:t>Programas de </a:t>
            </a:r>
            <a:r>
              <a:rPr lang="es-ES" sz="2000" dirty="0" err="1">
                <a:latin typeface="Comic Sans MS" pitchFamily="66" charset="0"/>
              </a:rPr>
              <a:t>reforzo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nas</a:t>
            </a:r>
            <a:r>
              <a:rPr lang="es-ES" sz="2000" dirty="0">
                <a:latin typeface="Comic Sans MS" pitchFamily="66" charset="0"/>
              </a:rPr>
              <a:t> áreas </a:t>
            </a:r>
            <a:r>
              <a:rPr lang="es-ES" sz="2000" dirty="0" err="1">
                <a:latin typeface="Comic Sans MS" pitchFamily="66" charset="0"/>
              </a:rPr>
              <a:t>instrumentais</a:t>
            </a:r>
            <a:r>
              <a:rPr lang="es-ES" sz="2000" dirty="0">
                <a:latin typeface="Comic Sans MS" pitchFamily="66" charset="0"/>
              </a:rPr>
              <a:t> básicas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s-ES" sz="2000" dirty="0">
                <a:latin typeface="Comic Sans MS" pitchFamily="66" charset="0"/>
              </a:rPr>
              <a:t>    e programas de recuperación.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ES" sz="2000" b="1" dirty="0" smtClean="0">
                <a:solidFill>
                  <a:srgbClr val="7030A0"/>
                </a:solidFill>
                <a:latin typeface="Comic Sans MS" pitchFamily="66" charset="0"/>
              </a:rPr>
              <a:t>Programas </a:t>
            </a:r>
            <a:r>
              <a:rPr lang="es-ES" sz="2000" b="1" dirty="0">
                <a:solidFill>
                  <a:srgbClr val="7030A0"/>
                </a:solidFill>
                <a:latin typeface="Comic Sans MS" pitchFamily="66" charset="0"/>
              </a:rPr>
              <a:t>específicos personalizados e de habilidades </a:t>
            </a:r>
            <a:r>
              <a:rPr lang="es-ES" sz="2000" b="1" dirty="0" err="1">
                <a:solidFill>
                  <a:srgbClr val="7030A0"/>
                </a:solidFill>
                <a:latin typeface="Comic Sans MS" pitchFamily="66" charset="0"/>
              </a:rPr>
              <a:t>sociais</a:t>
            </a:r>
            <a:r>
              <a:rPr lang="es-ES" sz="2000" b="1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E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s-ES" dirty="0">
              <a:latin typeface="Bookman Old Style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s-ES" sz="2000" dirty="0">
              <a:latin typeface="Bookman Old Style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endParaRPr lang="es-ES" sz="2000" dirty="0">
              <a:latin typeface="Bookman Old Style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Times New Roman" pitchFamily="18" charset="0"/>
              </a:rPr>
              <a:t>DECRETO 229/2011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E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s-ES" dirty="0">
              <a:latin typeface="Bookman Old Style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s-ES" sz="2000" dirty="0">
              <a:latin typeface="Bookman Old Style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endParaRPr lang="es-ES" sz="2000" dirty="0">
              <a:latin typeface="Bookman Old Style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s-ES" sz="2800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748540"/>
            <a:ext cx="8352928" cy="36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b="1" dirty="0" smtClean="0">
              <a:latin typeface="Bookman Old Styl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 smtClean="0">
                <a:latin typeface="Comic Sans MS" pitchFamily="66" charset="0"/>
              </a:rPr>
              <a:t>Art. 9.- Medidas extraordinarias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s-ES" sz="2400" dirty="0" smtClean="0">
                <a:latin typeface="Comic Sans MS" pitchFamily="66" charset="0"/>
              </a:rPr>
              <a:t>	(poden requerir </a:t>
            </a:r>
            <a:r>
              <a:rPr lang="es-ES" sz="2400" dirty="0" err="1" smtClean="0">
                <a:latin typeface="Comic Sans MS" pitchFamily="66" charset="0"/>
              </a:rPr>
              <a:t>modificacións</a:t>
            </a:r>
            <a:r>
              <a:rPr lang="es-ES" sz="2400" dirty="0" smtClean="0">
                <a:latin typeface="Comic Sans MS" pitchFamily="66" charset="0"/>
              </a:rPr>
              <a:t> significativas do currículo ordinario e/</a:t>
            </a:r>
            <a:r>
              <a:rPr lang="es-ES" sz="2400" dirty="0" err="1" smtClean="0">
                <a:latin typeface="Comic Sans MS" pitchFamily="66" charset="0"/>
              </a:rPr>
              <a:t>ou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supoñer</a:t>
            </a:r>
            <a:r>
              <a:rPr lang="es-ES" sz="2400" dirty="0" smtClean="0">
                <a:latin typeface="Comic Sans MS" pitchFamily="66" charset="0"/>
              </a:rPr>
              <a:t> cambios </a:t>
            </a:r>
            <a:r>
              <a:rPr lang="es-ES" sz="2400" dirty="0" err="1" smtClean="0">
                <a:latin typeface="Comic Sans MS" pitchFamily="66" charset="0"/>
              </a:rPr>
              <a:t>esenciais</a:t>
            </a:r>
            <a:r>
              <a:rPr lang="es-ES" sz="2400" dirty="0" smtClean="0">
                <a:latin typeface="Comic Sans MS" pitchFamily="66" charset="0"/>
              </a:rPr>
              <a:t> no ámbito organizativo, así como, de ser o caso, nos elementos de acceso </a:t>
            </a:r>
            <a:r>
              <a:rPr lang="es-ES" sz="2400" dirty="0" err="1" smtClean="0">
                <a:latin typeface="Comic Sans MS" pitchFamily="66" charset="0"/>
              </a:rPr>
              <a:t>ao</a:t>
            </a:r>
            <a:r>
              <a:rPr lang="es-ES" sz="2400" dirty="0" smtClean="0">
                <a:latin typeface="Comic Sans MS" pitchFamily="66" charset="0"/>
              </a:rPr>
              <a:t> currículo </a:t>
            </a:r>
            <a:r>
              <a:rPr lang="es-ES" sz="2400" dirty="0" err="1" smtClean="0">
                <a:latin typeface="Comic Sans MS" pitchFamily="66" charset="0"/>
              </a:rPr>
              <a:t>ou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na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modalidade</a:t>
            </a:r>
            <a:r>
              <a:rPr lang="es-ES" sz="2400" dirty="0" smtClean="0">
                <a:latin typeface="Comic Sans MS" pitchFamily="66" charset="0"/>
              </a:rPr>
              <a:t> de escolarización).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es-ES" sz="2400" dirty="0" smtClean="0"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ES" sz="2400" dirty="0" smtClean="0">
                <a:latin typeface="Comic Sans MS" pitchFamily="66" charset="0"/>
              </a:rPr>
              <a:t>Necesaria autorización</a:t>
            </a:r>
            <a:endParaRPr lang="es-E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2 Marcador de posición de imagen" descr="evaluacion-animales-selva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4453" r="4453"/>
          <a:stretch>
            <a:fillRect/>
          </a:stretch>
        </p:blipFill>
        <p:spPr>
          <a:xfrm>
            <a:off x="347663" y="260350"/>
            <a:ext cx="8448675" cy="631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1094</Words>
  <Application>Microsoft Office PowerPoint</Application>
  <PresentationFormat>Presentación en pantalla (4:3)</PresentationFormat>
  <Paragraphs>283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Tema de Office</vt:lpstr>
      <vt:lpstr>Documento</vt:lpstr>
      <vt:lpstr>Estratexias organizativas na escola inclusiva</vt:lpstr>
      <vt:lpstr>O arco da vella</vt:lpstr>
      <vt:lpstr>Diapositiva 3</vt:lpstr>
      <vt:lpstr>Diapositiva 4</vt:lpstr>
      <vt:lpstr>1</vt:lpstr>
      <vt:lpstr>Diapositiva 6</vt:lpstr>
      <vt:lpstr>Diapositiva 7</vt:lpstr>
      <vt:lpstr>Diapositiva 8</vt:lpstr>
      <vt:lpstr>Diapositiva 9</vt:lpstr>
      <vt:lpstr>A ter en conta para a avaliación…</vt:lpstr>
      <vt:lpstr>AVALIACIÓN</vt:lpstr>
      <vt:lpstr>AVALIACIÓN</vt:lpstr>
      <vt:lpstr>AVALIACIÓN</vt:lpstr>
      <vt:lpstr>AVALIACIÓN</vt:lpstr>
      <vt:lpstr>AVALIACIÓN</vt:lpstr>
      <vt:lpstr>AVALIACIÓN</vt:lpstr>
      <vt:lpstr>AVALIACIÓN</vt:lpstr>
      <vt:lpstr>2</vt:lpstr>
      <vt:lpstr>Características da aula </vt:lpstr>
      <vt:lpstr>Na  aula : o espazo </vt:lpstr>
      <vt:lpstr>Na  aula : o tempo</vt:lpstr>
      <vt:lpstr>Na  aula : o tempo</vt:lpstr>
      <vt:lpstr>Na  aula : o tempo</vt:lpstr>
      <vt:lpstr>Nas actividades diarias…</vt:lpstr>
      <vt:lpstr>Comprendes?</vt:lpstr>
      <vt:lpstr>Comprensión escrita</vt:lpstr>
      <vt:lpstr>Autoavaliación do mestre/a</vt:lpstr>
      <vt:lpstr>Aprender a aprender… </vt:lpstr>
      <vt:lpstr>Diapositiva 29</vt:lpstr>
      <vt:lpstr>Realmente é unha perda de tempo?????????</vt:lpstr>
      <vt:lpstr>Aprender a aprender… </vt:lpstr>
      <vt:lpstr>Ámbito social</vt:lpstr>
      <vt:lpstr>Ámbito social</vt:lpstr>
      <vt:lpstr>3</vt:lpstr>
      <vt:lpstr>Como sería un bo profe?</vt:lpstr>
      <vt:lpstr>Como sería un bo profe?</vt:lpstr>
      <vt:lpstr>Como sería un bo profe?</vt:lpstr>
      <vt:lpstr>CONXUROS MÁXICOS</vt:lpstr>
      <vt:lpstr>CONXUROS MÁXICOS</vt:lpstr>
      <vt:lpstr>CONXUROS MÁXICOS</vt:lpstr>
      <vt:lpstr>Diapositiva 41</vt:lpstr>
      <vt:lpstr>Interioriza estos conxuros</vt:lpstr>
      <vt:lpstr>  Grazas pola súa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Berta</dc:creator>
  <cp:lastModifiedBy>lidia</cp:lastModifiedBy>
  <cp:revision>245</cp:revision>
  <dcterms:created xsi:type="dcterms:W3CDTF">2014-01-18T20:28:04Z</dcterms:created>
  <dcterms:modified xsi:type="dcterms:W3CDTF">2017-04-03T21:09:41Z</dcterms:modified>
</cp:coreProperties>
</file>