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9144000"/>
  <p:notesSz cx="6858000" cy="9144000"/>
  <p:embeddedFontLst>
    <p:embeddedFont>
      <p:font typeface="Garamond"/>
      <p:regular r:id="rId13"/>
      <p:bold r:id="rId14"/>
      <p:italic r:id="rId15"/>
      <p:boldItalic r:id="rId16"/>
    </p:embeddedFont>
    <p:embeddedFont>
      <p:font typeface="Aladin"/>
      <p:regular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Garamond-regular.fntdata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Garamond-italic.fntdata"/><Relationship Id="rId14" Type="http://schemas.openxmlformats.org/officeDocument/2006/relationships/font" Target="fonts/Garamond-bold.fntdata"/><Relationship Id="rId17" Type="http://schemas.openxmlformats.org/officeDocument/2006/relationships/font" Target="fonts/Aladin-regular.fntdata"/><Relationship Id="rId16" Type="http://schemas.openxmlformats.org/officeDocument/2006/relationships/font" Target="fonts/Garamond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94f09ecfc0_0_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294f09ecfc0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103" name="Google Shape;103;g294f09ecfc0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4f09ecfc0_0_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294f09ecfc0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112" name="Google Shape;112;g294f09ecfc0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94f09ecfc0_0_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g294f09ecfc0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121" name="Google Shape;121;g294f09ecfc0_0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94f09ecfc0_0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294f09ecfc0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130" name="Google Shape;130;g294f09ecfc0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95559b3019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295559b301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139" name="Google Shape;139;g295559b301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95559b3019_0_20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g295559b3019_0_2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148" name="Google Shape;148;g295559b3019_0_2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11223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623888" y="1709739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23888" y="4589464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629841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629842" y="1681163"/>
            <a:ext cx="38682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629842" y="2505075"/>
            <a:ext cx="38682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132976" y="1060466"/>
            <a:ext cx="8875059" cy="21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ladin"/>
              <a:buNone/>
            </a:pPr>
            <a:r>
              <a:rPr lang="en-US" cap="small">
                <a:latin typeface="Aladin"/>
                <a:ea typeface="Aladin"/>
                <a:cs typeface="Aladin"/>
                <a:sym typeface="Aladin"/>
              </a:rPr>
              <a:t>Paseo de: </a:t>
            </a:r>
            <a:br>
              <a:rPr lang="en-US">
                <a:latin typeface="Aladin"/>
                <a:ea typeface="Aladin"/>
                <a:cs typeface="Aladin"/>
                <a:sym typeface="Aladin"/>
              </a:rPr>
            </a:br>
            <a:r>
              <a:rPr lang="en-US" cap="small">
                <a:latin typeface="Aladin"/>
                <a:ea typeface="Aladin"/>
                <a:cs typeface="Aladin"/>
                <a:sym typeface="Aladin"/>
              </a:rPr>
              <a:t>metodoloxías innovadoras e inclusivas</a:t>
            </a:r>
            <a:endParaRPr cap="small">
              <a:latin typeface="Aladin"/>
              <a:ea typeface="Aladin"/>
              <a:cs typeface="Aladin"/>
              <a:sym typeface="Alad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ladin"/>
              <a:buNone/>
            </a:pPr>
            <a:r>
              <a:t/>
            </a:r>
            <a:endParaRPr b="1" cap="small">
              <a:latin typeface="Aladin"/>
              <a:ea typeface="Aladin"/>
              <a:cs typeface="Aladin"/>
              <a:sym typeface="Aladin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9927" l="0" r="0" t="21461"/>
          <a:stretch/>
        </p:blipFill>
        <p:spPr>
          <a:xfrm>
            <a:off x="1959450" y="3091025"/>
            <a:ext cx="5225100" cy="35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0" y="0"/>
            <a:ext cx="27243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>
            <p:ph type="ctrTitle"/>
          </p:nvPr>
        </p:nvSpPr>
        <p:spPr>
          <a:xfrm>
            <a:off x="192300" y="1420050"/>
            <a:ext cx="2339700" cy="40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700"/>
              <a:buFont typeface="Arial"/>
              <a:buNone/>
            </a:pPr>
            <a:r>
              <a:rPr lang="en-US" sz="28700">
                <a:latin typeface="Aladin"/>
                <a:ea typeface="Aladin"/>
                <a:cs typeface="Aladin"/>
                <a:sym typeface="Aladin"/>
              </a:rPr>
              <a:t>1</a:t>
            </a:r>
            <a:endParaRPr>
              <a:latin typeface="Aladin"/>
              <a:ea typeface="Aladin"/>
              <a:cs typeface="Aladin"/>
              <a:sym typeface="Aladin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2724300" y="5115675"/>
            <a:ext cx="6419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De que son siglas ABP?</a:t>
            </a:r>
            <a:endParaRPr/>
          </a:p>
        </p:txBody>
      </p:sp>
      <p:pic>
        <p:nvPicPr>
          <p:cNvPr id="99" name="Google Shape;9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2000" y="315250"/>
            <a:ext cx="5324301" cy="447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/>
          <p:nvPr/>
        </p:nvSpPr>
        <p:spPr>
          <a:xfrm>
            <a:off x="2724300" y="5115675"/>
            <a:ext cx="6419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Que falta nesta imaxe</a:t>
            </a: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?</a:t>
            </a:r>
            <a:endParaRPr/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 b="0" l="10311" r="10311" t="0"/>
          <a:stretch/>
        </p:blipFill>
        <p:spPr>
          <a:xfrm>
            <a:off x="3272000" y="325700"/>
            <a:ext cx="5324302" cy="447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/>
          <p:nvPr/>
        </p:nvSpPr>
        <p:spPr>
          <a:xfrm>
            <a:off x="0" y="0"/>
            <a:ext cx="27243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 txBox="1"/>
          <p:nvPr>
            <p:ph type="ctrTitle"/>
          </p:nvPr>
        </p:nvSpPr>
        <p:spPr>
          <a:xfrm>
            <a:off x="192300" y="1420050"/>
            <a:ext cx="2339700" cy="40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700"/>
              <a:buFont typeface="Arial"/>
              <a:buNone/>
            </a:pPr>
            <a:r>
              <a:rPr lang="en-US" sz="28700">
                <a:latin typeface="Aladin"/>
                <a:ea typeface="Aladin"/>
                <a:cs typeface="Aladin"/>
                <a:sym typeface="Aladin"/>
              </a:rPr>
              <a:t>2</a:t>
            </a:r>
            <a:endParaRPr>
              <a:latin typeface="Aladin"/>
              <a:ea typeface="Aladin"/>
              <a:cs typeface="Aladin"/>
              <a:sym typeface="Aladi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>
            <a:off x="2724300" y="5115675"/>
            <a:ext cx="6419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Que falta nesta imaxe?</a:t>
            </a:r>
            <a:endParaRPr/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3">
            <a:alphaModFix/>
          </a:blip>
          <a:srcRect b="0" l="10311" r="10311" t="0"/>
          <a:stretch/>
        </p:blipFill>
        <p:spPr>
          <a:xfrm>
            <a:off x="3272000" y="315250"/>
            <a:ext cx="5324302" cy="447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/>
          <p:nvPr/>
        </p:nvSpPr>
        <p:spPr>
          <a:xfrm>
            <a:off x="0" y="0"/>
            <a:ext cx="27243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6"/>
          <p:cNvSpPr txBox="1"/>
          <p:nvPr>
            <p:ph type="ctrTitle"/>
          </p:nvPr>
        </p:nvSpPr>
        <p:spPr>
          <a:xfrm>
            <a:off x="192300" y="1420050"/>
            <a:ext cx="2339700" cy="40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700"/>
              <a:buFont typeface="Arial"/>
              <a:buNone/>
            </a:pPr>
            <a:r>
              <a:rPr lang="en-US" sz="28700">
                <a:latin typeface="Aladin"/>
                <a:ea typeface="Aladin"/>
                <a:cs typeface="Aladin"/>
                <a:sym typeface="Aladin"/>
              </a:rPr>
              <a:t>3</a:t>
            </a:r>
            <a:endParaRPr>
              <a:latin typeface="Aladin"/>
              <a:ea typeface="Aladin"/>
              <a:cs typeface="Aladin"/>
              <a:sym typeface="Aladi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/>
        </p:nvSpPr>
        <p:spPr>
          <a:xfrm>
            <a:off x="2724300" y="5115675"/>
            <a:ext cx="6419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Que vantaxe teñen as metodoloxías activas?</a:t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0" y="0"/>
            <a:ext cx="27243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 txBox="1"/>
          <p:nvPr>
            <p:ph type="ctrTitle"/>
          </p:nvPr>
        </p:nvSpPr>
        <p:spPr>
          <a:xfrm>
            <a:off x="192300" y="1420050"/>
            <a:ext cx="2339700" cy="40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700"/>
              <a:buFont typeface="Arial"/>
              <a:buNone/>
            </a:pPr>
            <a:r>
              <a:rPr lang="en-US" sz="28700">
                <a:latin typeface="Aladin"/>
                <a:ea typeface="Aladin"/>
                <a:cs typeface="Aladin"/>
                <a:sym typeface="Aladin"/>
              </a:rPr>
              <a:t>4</a:t>
            </a:r>
            <a:endParaRPr>
              <a:latin typeface="Aladin"/>
              <a:ea typeface="Aladin"/>
              <a:cs typeface="Aladin"/>
              <a:sym typeface="Aladin"/>
            </a:endParaRPr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8388" y="596928"/>
            <a:ext cx="5751526" cy="3833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/>
        </p:nvSpPr>
        <p:spPr>
          <a:xfrm>
            <a:off x="2724300" y="5115675"/>
            <a:ext cx="6419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Quen é o líder nas metodoloxías activas</a:t>
            </a: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?</a:t>
            </a:r>
            <a:endParaRPr/>
          </a:p>
        </p:txBody>
      </p:sp>
      <p:sp>
        <p:nvSpPr>
          <p:cNvPr id="133" name="Google Shape;133;p18"/>
          <p:cNvSpPr/>
          <p:nvPr/>
        </p:nvSpPr>
        <p:spPr>
          <a:xfrm>
            <a:off x="0" y="0"/>
            <a:ext cx="27243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8"/>
          <p:cNvSpPr txBox="1"/>
          <p:nvPr>
            <p:ph type="ctrTitle"/>
          </p:nvPr>
        </p:nvSpPr>
        <p:spPr>
          <a:xfrm>
            <a:off x="192300" y="1420050"/>
            <a:ext cx="2339700" cy="40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700"/>
              <a:buFont typeface="Arial"/>
              <a:buNone/>
            </a:pPr>
            <a:r>
              <a:rPr lang="en-US" sz="28700">
                <a:latin typeface="Aladin"/>
                <a:ea typeface="Aladin"/>
                <a:cs typeface="Aladin"/>
                <a:sym typeface="Aladin"/>
              </a:rPr>
              <a:t>5</a:t>
            </a:r>
            <a:endParaRPr>
              <a:latin typeface="Aladin"/>
              <a:ea typeface="Aladin"/>
              <a:cs typeface="Aladin"/>
              <a:sym typeface="Aladin"/>
            </a:endParaRPr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6088" y="841325"/>
            <a:ext cx="5956125" cy="397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/>
        </p:nvSpPr>
        <p:spPr>
          <a:xfrm>
            <a:off x="2724300" y="5115675"/>
            <a:ext cx="6419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Cita algunha metodoloxía activa</a:t>
            </a:r>
            <a:endParaRPr/>
          </a:p>
        </p:txBody>
      </p:sp>
      <p:sp>
        <p:nvSpPr>
          <p:cNvPr id="142" name="Google Shape;142;p19"/>
          <p:cNvSpPr/>
          <p:nvPr/>
        </p:nvSpPr>
        <p:spPr>
          <a:xfrm>
            <a:off x="0" y="0"/>
            <a:ext cx="27243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9"/>
          <p:cNvSpPr txBox="1"/>
          <p:nvPr>
            <p:ph type="ctrTitle"/>
          </p:nvPr>
        </p:nvSpPr>
        <p:spPr>
          <a:xfrm>
            <a:off x="192300" y="1420050"/>
            <a:ext cx="2339700" cy="40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700"/>
              <a:buFont typeface="Arial"/>
              <a:buNone/>
            </a:pPr>
            <a:r>
              <a:rPr lang="en-US" sz="28700">
                <a:latin typeface="Aladin"/>
                <a:ea typeface="Aladin"/>
                <a:cs typeface="Aladin"/>
                <a:sym typeface="Aladin"/>
              </a:rPr>
              <a:t>6</a:t>
            </a:r>
            <a:endParaRPr>
              <a:latin typeface="Aladin"/>
              <a:ea typeface="Aladin"/>
              <a:cs typeface="Aladin"/>
              <a:sym typeface="Aladin"/>
            </a:endParaRPr>
          </a:p>
        </p:txBody>
      </p:sp>
      <p:pic>
        <p:nvPicPr>
          <p:cNvPr id="144" name="Google Shape;14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1075" y="621500"/>
            <a:ext cx="6006125" cy="407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/>
        </p:nvSpPr>
        <p:spPr>
          <a:xfrm>
            <a:off x="2724300" y="5115675"/>
            <a:ext cx="6419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Como podemos facer máis inlcusiva unha actividade?</a:t>
            </a:r>
            <a:endParaRPr/>
          </a:p>
        </p:txBody>
      </p:sp>
      <p:sp>
        <p:nvSpPr>
          <p:cNvPr id="151" name="Google Shape;151;p20"/>
          <p:cNvSpPr/>
          <p:nvPr/>
        </p:nvSpPr>
        <p:spPr>
          <a:xfrm>
            <a:off x="0" y="0"/>
            <a:ext cx="27243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0"/>
          <p:cNvSpPr txBox="1"/>
          <p:nvPr>
            <p:ph type="ctrTitle"/>
          </p:nvPr>
        </p:nvSpPr>
        <p:spPr>
          <a:xfrm>
            <a:off x="192300" y="1420050"/>
            <a:ext cx="2339700" cy="40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700"/>
              <a:buFont typeface="Arial"/>
              <a:buNone/>
            </a:pPr>
            <a:r>
              <a:rPr lang="en-US" sz="28700">
                <a:latin typeface="Aladin"/>
                <a:ea typeface="Aladin"/>
                <a:cs typeface="Aladin"/>
                <a:sym typeface="Aladin"/>
              </a:rPr>
              <a:t>7</a:t>
            </a:r>
            <a:endParaRPr>
              <a:latin typeface="Aladin"/>
              <a:ea typeface="Aladin"/>
              <a:cs typeface="Aladin"/>
              <a:sym typeface="Aladin"/>
            </a:endParaRPr>
          </a:p>
        </p:txBody>
      </p:sp>
      <p:pic>
        <p:nvPicPr>
          <p:cNvPr id="153" name="Google Shape;15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825" y="591725"/>
            <a:ext cx="5962650" cy="446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