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65" r:id="rId4"/>
    <p:sldId id="264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76"/>
    <p:restoredTop sz="95272"/>
  </p:normalViewPr>
  <p:slideViewPr>
    <p:cSldViewPr snapToGrid="0">
      <p:cViewPr varScale="1">
        <p:scale>
          <a:sx n="65" d="100"/>
          <a:sy n="65" d="100"/>
        </p:scale>
        <p:origin x="43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C6378-D972-5345-9806-57B89BEFFC36}" type="datetimeFigureOut">
              <a:rPr lang="en-ES" smtClean="0"/>
              <a:t>11/29/2024</a:t>
            </a:fld>
            <a:endParaRPr lang="en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2CD83-A7EE-8947-B9DF-BA7C4C3555F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10513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9113-4D22-2308-A076-C3A05025B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E8D44-F81A-E3DE-B200-579D5A2B9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1235A-9140-6CE5-D2DD-A495CE99E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11/29/2024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F2C3E-364A-6972-DE73-EEE357A38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6C99A-433A-0BB8-65D0-55DC24CE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63351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A362A-4807-8C0B-C0F8-4A6C455D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5FFA77-2E96-4EF7-2751-0F49759FA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8F71C-01A7-62E1-D7E2-27DAB635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11/29/2024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0B97F-DFA0-CBEB-6AA5-67FB92BB7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CF509-839C-5527-98FD-0E74D087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09337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806018-7A48-9D9B-2645-42176B8C86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BEA09-6CD8-0BED-7B11-4D8BAD54A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419C7-B562-19E4-1BA8-F052056D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11/29/2024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1A92E-4CBA-1098-902B-CC0B833C1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43D27-7405-B9FF-C631-2FFBA331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078296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78964800-15A4-EAE0-4679-5ECB786D6FE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8203" y="2432825"/>
            <a:ext cx="10515600" cy="165575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3" name="Título 8">
            <a:extLst>
              <a:ext uri="{FF2B5EF4-FFF2-40B4-BE49-F238E27FC236}">
                <a16:creationId xmlns:a16="http://schemas.microsoft.com/office/drawing/2014/main" id="{95DA3BDC-E93D-A0E1-D5F6-D7BDEB7F2C3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887648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98B8-2AC0-2451-9E55-5970F4B6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80AD4-B1F0-C959-8589-6DD5B5289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5A5FF-EE6B-1B10-2254-F1EB05C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11/29/2024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D9A7C-A351-4618-C2F6-36693A5F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22B56-188E-8E2B-37ED-C832212B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18161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F13F-051F-6D36-8648-10349D346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C884B-9333-45FB-5621-6C213B493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481DA-DA45-446D-0645-6330524B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11/29/2024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A3627-EB54-60D6-A565-4B18A5CA4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4D055-1CDC-7570-435B-43D8F439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62247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A170-6D7D-529E-1B76-7CF52632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3FB29-9B02-2059-240C-D48D7BE21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CDECC-A38A-DCF4-8011-88FDA482E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88EF5-8CFF-1F8C-FE66-7728BF37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11/29/2024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AADBA-45FF-96A8-423F-30EE3E975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6E725-2200-3398-5A4E-5BB8417F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75577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6250-6D54-D397-8594-0AEB09BAC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8AC76-421E-CC33-76C9-7965FB783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F32CA-62D3-0066-324D-B28F44DBC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A0761D-5EB8-0A06-8E52-D0AF4E087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F3295-D3A5-4620-4AC2-79FCB15D5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ADF1C8-02D9-EC04-77CA-909850411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11/29/2024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31929D-3B77-FA76-6F4B-929584B0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8042A0-C70B-674C-BE33-B6135FB7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67788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25DB-B49A-87D2-F04E-084C488C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E3AE8-4087-A554-1E1D-599BC089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11/29/2024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1F766-9B83-1AF9-E443-AFFB43550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3B4C7-9335-B304-058A-8CC01433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42658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88B25A-A46A-1558-3994-E2A96C6E9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11/29/2024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C8556E-7A60-D04E-4C5E-D93A3A1F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F8F32-8D71-E2B2-C876-4C16127D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90291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98C84-6031-CC02-E42E-F017950D6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7855C-88E7-EADD-3711-A26B2CE51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68836-2CB5-E6EB-A96C-22A458497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BDBCC-8FBF-0C37-E558-FB1E8970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11/29/2024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56B69-591A-5442-A6AA-73E425C2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3A4DC-6AE2-0862-8B0C-FA4120F8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6920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3A03-DEAD-F538-64D7-0B516BDB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2132EF-E1F8-8791-3F4A-F35F43DA2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C54E9-AE0B-FC19-4AB1-5E8D19466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66212-EC8A-8410-E749-54C2F1F9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38A9-687F-5E47-BED7-173F0910B512}" type="datetimeFigureOut">
              <a:rPr lang="en-ES" smtClean="0"/>
              <a:t>11/29/2024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9112C-AB89-9249-71B7-82C4A508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0779D-1EAB-9D9D-08BE-8E3787A5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22815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D2E376-1E7C-6C36-E393-411D0C7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61956-8747-3C12-238A-7CC4285FA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54633-8239-EDEE-11A6-48B66BF4B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938A9-687F-5E47-BED7-173F0910B512}" type="datetimeFigureOut">
              <a:rPr lang="en-ES" smtClean="0"/>
              <a:t>11/29/2024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ACB9F-CF0A-257A-6B32-65D5FB6AE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B64DA-A414-AAD2-94D3-A0B7F4102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7F06B-BD04-8A4B-87E3-18AAC0AF376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91095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esignthinkingespa&#241;a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hyperlink" Target="https://designthinking.e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B0648-6EC5-F4A5-5252-858B11BB4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62293B7-9255-AF8D-5059-878C3D8F9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3" y="6075327"/>
            <a:ext cx="10707694" cy="622385"/>
          </a:xfrm>
          <a:prstGeom prst="rect">
            <a:avLst/>
          </a:prstGeom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6DB13CFA-3B86-60FE-BE33-F3F0C464C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221" y="282415"/>
            <a:ext cx="4001787" cy="131857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5007B5B-4C27-E80D-0AD2-A8ED92771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153" y="678324"/>
            <a:ext cx="4517854" cy="6721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768953-A9AE-1CC6-4262-F67A26334FBB}"/>
              </a:ext>
            </a:extLst>
          </p:cNvPr>
          <p:cNvSpPr txBox="1"/>
          <p:nvPr/>
        </p:nvSpPr>
        <p:spPr>
          <a:xfrm>
            <a:off x="267280" y="1600984"/>
            <a:ext cx="515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KS - A materia </a:t>
            </a:r>
            <a:r>
              <a:rPr lang="es-ES" sz="3600" b="1" dirty="0" err="1">
                <a:solidFill>
                  <a:schemeClr val="accent1">
                    <a:lumMod val="75000"/>
                  </a:schemeClr>
                </a:solidFill>
              </a:rPr>
              <a:t>peza</a:t>
            </a: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s-ES" sz="3600" b="1" dirty="0" err="1">
                <a:solidFill>
                  <a:schemeClr val="accent1">
                    <a:lumMod val="75000"/>
                  </a:schemeClr>
                </a:solidFill>
              </a:rPr>
              <a:t>peza</a:t>
            </a:r>
            <a:endParaRPr lang="es-E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544033-204F-C48E-4365-17801FD7B64E}"/>
              </a:ext>
            </a:extLst>
          </p:cNvPr>
          <p:cNvSpPr txBox="1"/>
          <p:nvPr/>
        </p:nvSpPr>
        <p:spPr>
          <a:xfrm>
            <a:off x="1871137" y="2919555"/>
            <a:ext cx="8449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accent1">
                    <a:lumMod val="75000"/>
                  </a:schemeClr>
                </a:solidFill>
              </a:rPr>
              <a:t>Sesión 3: Retos </a:t>
            </a:r>
            <a:r>
              <a:rPr lang="es-ES" sz="6000" b="1" dirty="0" err="1">
                <a:solidFill>
                  <a:schemeClr val="accent1">
                    <a:lumMod val="75000"/>
                  </a:schemeClr>
                </a:solidFill>
              </a:rPr>
              <a:t>co</a:t>
            </a:r>
            <a:r>
              <a:rPr lang="es-ES" sz="6000" b="1" dirty="0">
                <a:solidFill>
                  <a:schemeClr val="accent1">
                    <a:lumMod val="75000"/>
                  </a:schemeClr>
                </a:solidFill>
              </a:rPr>
              <a:t> KS “A materia </a:t>
            </a:r>
            <a:r>
              <a:rPr lang="es-ES" sz="6000" b="1" dirty="0" err="1">
                <a:solidFill>
                  <a:schemeClr val="accent1">
                    <a:lumMod val="75000"/>
                  </a:schemeClr>
                </a:solidFill>
              </a:rPr>
              <a:t>peza</a:t>
            </a:r>
            <a:r>
              <a:rPr lang="es-ES" sz="6000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s-ES" sz="6000" b="1" dirty="0" err="1">
                <a:solidFill>
                  <a:schemeClr val="accent1">
                    <a:lumMod val="75000"/>
                  </a:schemeClr>
                </a:solidFill>
              </a:rPr>
              <a:t>peza</a:t>
            </a:r>
            <a:r>
              <a:rPr lang="es-ES" sz="6000" b="1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1D9BF-C2A0-CE20-AF09-FF689BD62699}"/>
              </a:ext>
            </a:extLst>
          </p:cNvPr>
          <p:cNvSpPr txBox="1"/>
          <p:nvPr/>
        </p:nvSpPr>
        <p:spPr>
          <a:xfrm>
            <a:off x="6095999" y="1613938"/>
            <a:ext cx="5812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Física de Partículas nos PPCC</a:t>
            </a:r>
          </a:p>
        </p:txBody>
      </p:sp>
    </p:spTree>
    <p:extLst>
      <p:ext uri="{BB962C8B-B14F-4D97-AF65-F5344CB8AC3E}">
        <p14:creationId xmlns:p14="http://schemas.microsoft.com/office/powerpoint/2010/main" val="2989293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 of steps&#10;&#10;Description automatically generated">
            <a:extLst>
              <a:ext uri="{FF2B5EF4-FFF2-40B4-BE49-F238E27FC236}">
                <a16:creationId xmlns:a16="http://schemas.microsoft.com/office/drawing/2014/main" id="{C2F9D42E-CA09-7958-F3B9-B6BCB6F99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097" y="0"/>
            <a:ext cx="8627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9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80C24F-D32A-D65F-077E-1FFD592F846E}"/>
              </a:ext>
            </a:extLst>
          </p:cNvPr>
          <p:cNvSpPr txBox="1"/>
          <p:nvPr/>
        </p:nvSpPr>
        <p:spPr>
          <a:xfrm>
            <a:off x="322006" y="205851"/>
            <a:ext cx="1154798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accent1">
                    <a:lumMod val="75000"/>
                  </a:schemeClr>
                </a:solidFill>
              </a:rPr>
              <a:t>Retos de innovación que </a:t>
            </a:r>
            <a:r>
              <a:rPr lang="es-ES" sz="4800" b="1" dirty="0" err="1">
                <a:solidFill>
                  <a:schemeClr val="accent1">
                    <a:lumMod val="75000"/>
                  </a:schemeClr>
                </a:solidFill>
              </a:rPr>
              <a:t>temos</a:t>
            </a:r>
            <a:r>
              <a:rPr lang="es-ES" sz="4800" b="1" dirty="0">
                <a:solidFill>
                  <a:schemeClr val="accent1">
                    <a:lumMod val="75000"/>
                  </a:schemeClr>
                </a:solidFill>
              </a:rPr>
              <a:t> que resolver:</a:t>
            </a:r>
          </a:p>
          <a:p>
            <a:pPr algn="ctr"/>
            <a:endParaRPr lang="es-ES" sz="6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Que </a:t>
            </a:r>
            <a:r>
              <a:rPr lang="es-ES" sz="3600" b="1" dirty="0" err="1">
                <a:solidFill>
                  <a:schemeClr val="accent1">
                    <a:lumMod val="75000"/>
                  </a:schemeClr>
                </a:solidFill>
              </a:rPr>
              <a:t>máis</a:t>
            </a: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 podemos </a:t>
            </a:r>
            <a:r>
              <a:rPr lang="es-ES" sz="3600" b="1" dirty="0" err="1">
                <a:solidFill>
                  <a:schemeClr val="accent1">
                    <a:lumMod val="75000"/>
                  </a:schemeClr>
                </a:solidFill>
              </a:rPr>
              <a:t>facer</a:t>
            </a: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, explicar, demostrar, explorar…, </a:t>
            </a:r>
            <a:r>
              <a:rPr lang="es-ES" sz="3600" b="1" dirty="0" err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co</a:t>
            </a: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s-ES" sz="3600" b="1" dirty="0" err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noso</a:t>
            </a: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 KS</a:t>
            </a:r>
          </a:p>
          <a:p>
            <a:pPr algn="just"/>
            <a:endParaRPr lang="es-ES" sz="36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Como </a:t>
            </a: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  <a:highlight>
                  <a:srgbClr val="00FFFF"/>
                </a:highlight>
              </a:rPr>
              <a:t>ampliamos, </a:t>
            </a:r>
            <a:r>
              <a:rPr lang="es-ES" sz="3600" b="1" dirty="0" err="1">
                <a:solidFill>
                  <a:schemeClr val="accent1">
                    <a:lumMod val="75000"/>
                  </a:schemeClr>
                </a:solidFill>
                <a:highlight>
                  <a:srgbClr val="00FFFF"/>
                </a:highlight>
              </a:rPr>
              <a:t>melloramos</a:t>
            </a: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  <a:highlight>
                  <a:srgbClr val="00FFFF"/>
                </a:highlight>
              </a:rPr>
              <a:t>…, este KS </a:t>
            </a: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para incorporar </a:t>
            </a:r>
            <a:r>
              <a:rPr lang="es-ES" sz="3600" b="1" dirty="0" err="1">
                <a:solidFill>
                  <a:schemeClr val="accent1">
                    <a:lumMod val="75000"/>
                  </a:schemeClr>
                </a:solidFill>
              </a:rPr>
              <a:t>outros</a:t>
            </a: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600" b="1" noProof="1">
                <a:solidFill>
                  <a:schemeClr val="accent1">
                    <a:lumMod val="75000"/>
                  </a:schemeClr>
                </a:solidFill>
              </a:rPr>
              <a:t>contidos</a:t>
            </a:r>
          </a:p>
          <a:p>
            <a:pPr algn="just"/>
            <a:endParaRPr lang="es-E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Usa o </a:t>
            </a:r>
            <a:r>
              <a:rPr lang="es-ES" sz="3600" b="1" dirty="0" err="1">
                <a:solidFill>
                  <a:schemeClr val="accent1">
                    <a:lumMod val="75000"/>
                  </a:schemeClr>
                </a:solidFill>
                <a:highlight>
                  <a:srgbClr val="00FF00"/>
                </a:highlight>
              </a:rPr>
              <a:t>noso</a:t>
            </a: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  <a:highlight>
                  <a:srgbClr val="00FF00"/>
                </a:highlight>
              </a:rPr>
              <a:t> KS para </a:t>
            </a:r>
            <a:r>
              <a:rPr lang="es-ES" sz="3600" b="1" dirty="0" err="1">
                <a:solidFill>
                  <a:schemeClr val="accent1">
                    <a:lumMod val="75000"/>
                  </a:schemeClr>
                </a:solidFill>
              </a:rPr>
              <a:t>outros</a:t>
            </a: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600" b="1" dirty="0" err="1">
                <a:solidFill>
                  <a:schemeClr val="accent1">
                    <a:lumMod val="75000"/>
                  </a:schemeClr>
                </a:solidFill>
              </a:rPr>
              <a:t>contidos</a:t>
            </a: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600" b="1" dirty="0" err="1">
                <a:solidFill>
                  <a:schemeClr val="accent1">
                    <a:lumMod val="75000"/>
                  </a:schemeClr>
                </a:solidFill>
              </a:rPr>
              <a:t>ou</a:t>
            </a: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 materias </a:t>
            </a: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  <a:highlight>
                  <a:srgbClr val="00FF00"/>
                </a:highlight>
              </a:rPr>
              <a:t>non STEM</a:t>
            </a:r>
          </a:p>
        </p:txBody>
      </p:sp>
    </p:spTree>
    <p:extLst>
      <p:ext uri="{BB962C8B-B14F-4D97-AF65-F5344CB8AC3E}">
        <p14:creationId xmlns:p14="http://schemas.microsoft.com/office/powerpoint/2010/main" val="302180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21A95-FEF7-3AE7-99BF-8C29CDA75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8C5C1A-579A-D411-5CBB-1C0193A8232A}"/>
              </a:ext>
            </a:extLst>
          </p:cNvPr>
          <p:cNvSpPr txBox="1"/>
          <p:nvPr/>
        </p:nvSpPr>
        <p:spPr>
          <a:xfrm>
            <a:off x="322006" y="166522"/>
            <a:ext cx="11547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accent1">
                    <a:lumMod val="75000"/>
                  </a:schemeClr>
                </a:solidFill>
              </a:rPr>
              <a:t>Como </a:t>
            </a:r>
            <a:r>
              <a:rPr lang="es-ES" sz="4800" b="1" dirty="0" err="1">
                <a:solidFill>
                  <a:schemeClr val="accent1">
                    <a:lumMod val="75000"/>
                  </a:schemeClr>
                </a:solidFill>
              </a:rPr>
              <a:t>imos</a:t>
            </a:r>
            <a:r>
              <a:rPr lang="es-ES" sz="4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4800" b="1" dirty="0" err="1">
                <a:solidFill>
                  <a:schemeClr val="accent1">
                    <a:lumMod val="75000"/>
                  </a:schemeClr>
                </a:solidFill>
              </a:rPr>
              <a:t>traballar</a:t>
            </a:r>
            <a:r>
              <a:rPr lang="es-ES" sz="48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algn="ctr"/>
            <a:endParaRPr lang="es-ES" sz="4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S" sz="6000" b="1" dirty="0" err="1">
                <a:solidFill>
                  <a:schemeClr val="accent1">
                    <a:lumMod val="75000"/>
                  </a:schemeClr>
                </a:solidFill>
              </a:rPr>
              <a:t>Metodoloxía</a:t>
            </a:r>
            <a:r>
              <a:rPr lang="es-ES" sz="6000" b="1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es-ES" sz="6000" b="1" dirty="0" err="1">
                <a:solidFill>
                  <a:schemeClr val="accent1">
                    <a:lumMod val="75000"/>
                  </a:schemeClr>
                </a:solidFill>
              </a:rPr>
              <a:t>Design</a:t>
            </a:r>
            <a:r>
              <a:rPr lang="es-ES" sz="6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6000" b="1" dirty="0" err="1">
                <a:solidFill>
                  <a:schemeClr val="accent1">
                    <a:lumMod val="75000"/>
                  </a:schemeClr>
                </a:solidFill>
              </a:rPr>
              <a:t>Thinking</a:t>
            </a:r>
            <a:r>
              <a:rPr lang="es-ES" sz="6000" b="1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  <a:p>
            <a:pPr algn="ctr"/>
            <a:endParaRPr lang="es-E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A yellow sign with black 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B7AFF831-8BC3-B7E0-BE7D-170EB3593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221" y="3194538"/>
            <a:ext cx="2766493" cy="2766493"/>
          </a:xfrm>
          <a:prstGeom prst="rect">
            <a:avLst/>
          </a:prstGeom>
        </p:spPr>
      </p:pic>
      <p:pic>
        <p:nvPicPr>
          <p:cNvPr id="6" name="Picture 5" descr="A logo with colorful circles and black 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5CF1CD0E-4C79-B94D-E4F3-640125A94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107" y="3194538"/>
            <a:ext cx="2766493" cy="276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5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different colored circles with icons&#10;&#10;Description automatically generated">
            <a:extLst>
              <a:ext uri="{FF2B5EF4-FFF2-40B4-BE49-F238E27FC236}">
                <a16:creationId xmlns:a16="http://schemas.microsoft.com/office/drawing/2014/main" id="{59AF04E0-FD51-7A08-0007-24B61E3EF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52525"/>
            <a:ext cx="9753600" cy="4552950"/>
          </a:xfrm>
          <a:prstGeom prst="rect">
            <a:avLst/>
          </a:prstGeom>
        </p:spPr>
      </p:pic>
      <p:pic>
        <p:nvPicPr>
          <p:cNvPr id="5" name="Picture 4" descr="A diagram of different colored circles with icons&#10;&#10;Description automatically generated">
            <a:extLst>
              <a:ext uri="{FF2B5EF4-FFF2-40B4-BE49-F238E27FC236}">
                <a16:creationId xmlns:a16="http://schemas.microsoft.com/office/drawing/2014/main" id="{A79587FA-F9CF-03B1-67D3-5089FCEB7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06" y="1368833"/>
            <a:ext cx="10716586" cy="5002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CB5585-1F02-C214-F195-5561AFB3AE02}"/>
              </a:ext>
            </a:extLst>
          </p:cNvPr>
          <p:cNvSpPr txBox="1"/>
          <p:nvPr/>
        </p:nvSpPr>
        <p:spPr>
          <a:xfrm>
            <a:off x="161003" y="196019"/>
            <a:ext cx="11869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accent1">
                    <a:lumMod val="75000"/>
                  </a:schemeClr>
                </a:solidFill>
              </a:rPr>
              <a:t>Dividimos o proceso de innovación en 5 fases:</a:t>
            </a:r>
          </a:p>
          <a:p>
            <a:pPr algn="ctr"/>
            <a:endParaRPr lang="es-E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7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DB4E95-1E76-70EE-FCD6-C1DB3ED1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339" y="2017671"/>
            <a:ext cx="4648849" cy="38772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22293D-1674-5F16-E8C9-A0BCE4F25D4C}"/>
              </a:ext>
            </a:extLst>
          </p:cNvPr>
          <p:cNvSpPr txBox="1"/>
          <p:nvPr/>
        </p:nvSpPr>
        <p:spPr>
          <a:xfrm>
            <a:off x="161003" y="106726"/>
            <a:ext cx="11869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accent1">
                    <a:lumMod val="75000"/>
                  </a:schemeClr>
                </a:solidFill>
              </a:rPr>
              <a:t>Fase 1: Empatizar</a:t>
            </a:r>
          </a:p>
          <a:p>
            <a:pPr algn="ctr"/>
            <a:r>
              <a:rPr lang="es-ES" sz="4800" b="1" i="1" dirty="0" err="1">
                <a:solidFill>
                  <a:schemeClr val="accent1">
                    <a:lumMod val="75000"/>
                  </a:schemeClr>
                </a:solidFill>
              </a:rPr>
              <a:t>Poñerse</a:t>
            </a:r>
            <a:r>
              <a:rPr lang="es-ES" sz="4800" b="1" i="1" dirty="0">
                <a:solidFill>
                  <a:schemeClr val="accent1">
                    <a:lumMod val="75000"/>
                  </a:schemeClr>
                </a:solidFill>
              </a:rPr>
              <a:t> nos </a:t>
            </a:r>
            <a:r>
              <a:rPr lang="es-ES" sz="4800" b="1" i="1" dirty="0" err="1">
                <a:solidFill>
                  <a:schemeClr val="accent1">
                    <a:lumMod val="75000"/>
                  </a:schemeClr>
                </a:solidFill>
              </a:rPr>
              <a:t>pés</a:t>
            </a:r>
            <a:r>
              <a:rPr lang="es-ES" sz="4800" b="1" i="1" dirty="0">
                <a:solidFill>
                  <a:schemeClr val="accent1">
                    <a:lumMod val="75000"/>
                  </a:schemeClr>
                </a:solidFill>
              </a:rPr>
              <a:t> do </a:t>
            </a:r>
            <a:r>
              <a:rPr lang="es-ES" sz="4800" b="1" i="1" dirty="0" err="1">
                <a:solidFill>
                  <a:schemeClr val="accent1">
                    <a:lumMod val="75000"/>
                  </a:schemeClr>
                </a:solidFill>
              </a:rPr>
              <a:t>noso</a:t>
            </a:r>
            <a:r>
              <a:rPr lang="es-ES" sz="4800" b="1" i="1" dirty="0">
                <a:solidFill>
                  <a:schemeClr val="accent1">
                    <a:lumMod val="75000"/>
                  </a:schemeClr>
                </a:solidFill>
              </a:rPr>
              <a:t> usuario</a:t>
            </a:r>
          </a:p>
          <a:p>
            <a:pPr algn="ctr"/>
            <a:endParaRPr lang="es-E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9F7F67-B621-2D31-919E-337095846852}"/>
              </a:ext>
            </a:extLst>
          </p:cNvPr>
          <p:cNvSpPr txBox="1"/>
          <p:nvPr/>
        </p:nvSpPr>
        <p:spPr>
          <a:xfrm>
            <a:off x="497812" y="1834547"/>
            <a:ext cx="53880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0070C0"/>
                </a:solidFill>
              </a:rPr>
              <a:t>Definimos o </a:t>
            </a:r>
            <a:r>
              <a:rPr lang="es-ES" sz="3200" b="1" dirty="0" err="1">
                <a:solidFill>
                  <a:srgbClr val="0070C0"/>
                </a:solidFill>
              </a:rPr>
              <a:t>noso</a:t>
            </a:r>
            <a:r>
              <a:rPr lang="es-ES" sz="3200" b="1" dirty="0">
                <a:solidFill>
                  <a:srgbClr val="0070C0"/>
                </a:solidFill>
              </a:rPr>
              <a:t> usuario</a:t>
            </a:r>
          </a:p>
          <a:p>
            <a:endParaRPr lang="es-ES" sz="32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b="1" dirty="0" err="1">
                <a:solidFill>
                  <a:srgbClr val="0070C0"/>
                </a:solidFill>
              </a:rPr>
              <a:t>Obxectivos</a:t>
            </a:r>
            <a:r>
              <a:rPr lang="es-ES" sz="3200" b="1" dirty="0">
                <a:solidFill>
                  <a:srgbClr val="0070C0"/>
                </a:solidFill>
              </a:rPr>
              <a:t> e </a:t>
            </a:r>
            <a:r>
              <a:rPr lang="es-ES" sz="3200" b="1" dirty="0" err="1">
                <a:solidFill>
                  <a:srgbClr val="0070C0"/>
                </a:solidFill>
              </a:rPr>
              <a:t>ferramentas</a:t>
            </a:r>
            <a:r>
              <a:rPr lang="es-ES" sz="3200" b="1" dirty="0">
                <a:solidFill>
                  <a:srgbClr val="0070C0"/>
                </a:solidFill>
              </a:rPr>
              <a:t> de investigación</a:t>
            </a:r>
          </a:p>
          <a:p>
            <a:endParaRPr lang="es-ES" sz="32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b="1" dirty="0" err="1">
                <a:solidFill>
                  <a:srgbClr val="0070C0"/>
                </a:solidFill>
              </a:rPr>
              <a:t>Recollemos</a:t>
            </a:r>
            <a:r>
              <a:rPr lang="es-ES" sz="3200" b="1" dirty="0">
                <a:solidFill>
                  <a:srgbClr val="0070C0"/>
                </a:solidFill>
              </a:rPr>
              <a:t> información do usuario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E050C-8EC6-2499-BC7C-F9C895516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715" y="5023453"/>
            <a:ext cx="3324688" cy="16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6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5A029-201E-1B40-96E9-51A7A3706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y colorful post-it notes on a white board&#10;&#10;Description automatically generated">
            <a:extLst>
              <a:ext uri="{FF2B5EF4-FFF2-40B4-BE49-F238E27FC236}">
                <a16:creationId xmlns:a16="http://schemas.microsoft.com/office/drawing/2014/main" id="{E24AD82F-039F-8EB8-E9C4-E858E5ECA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889" y="1834547"/>
            <a:ext cx="3516019" cy="1944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F62C91-AF66-E070-A573-F41874E1FC0E}"/>
              </a:ext>
            </a:extLst>
          </p:cNvPr>
          <p:cNvSpPr txBox="1"/>
          <p:nvPr/>
        </p:nvSpPr>
        <p:spPr>
          <a:xfrm>
            <a:off x="161003" y="106726"/>
            <a:ext cx="11869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accent1">
                    <a:lumMod val="75000"/>
                  </a:schemeClr>
                </a:solidFill>
              </a:rPr>
              <a:t>Fase 2: Definir</a:t>
            </a:r>
          </a:p>
          <a:p>
            <a:pPr algn="ctr"/>
            <a:r>
              <a:rPr lang="es-ES" sz="4800" b="1" i="1" dirty="0">
                <a:solidFill>
                  <a:schemeClr val="accent1">
                    <a:lumMod val="75000"/>
                  </a:schemeClr>
                </a:solidFill>
              </a:rPr>
              <a:t>Organizar e analizar a </a:t>
            </a:r>
            <a:r>
              <a:rPr lang="es-ES" sz="4800" b="1" i="1" dirty="0" err="1">
                <a:solidFill>
                  <a:schemeClr val="accent1">
                    <a:lumMod val="75000"/>
                  </a:schemeClr>
                </a:solidFill>
              </a:rPr>
              <a:t>info</a:t>
            </a:r>
            <a:r>
              <a:rPr lang="es-ES" sz="4800" b="1" i="1" dirty="0">
                <a:solidFill>
                  <a:schemeClr val="accent1">
                    <a:lumMod val="75000"/>
                  </a:schemeClr>
                </a:solidFill>
              </a:rPr>
              <a:t> da fase 1</a:t>
            </a:r>
          </a:p>
          <a:p>
            <a:pPr algn="ctr"/>
            <a:endParaRPr lang="es-E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E7F89B-A0C6-07BE-C73F-F0CC2C38A369}"/>
              </a:ext>
            </a:extLst>
          </p:cNvPr>
          <p:cNvSpPr txBox="1"/>
          <p:nvPr/>
        </p:nvSpPr>
        <p:spPr>
          <a:xfrm>
            <a:off x="497812" y="1834547"/>
            <a:ext cx="53880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0070C0"/>
                </a:solidFill>
              </a:rPr>
              <a:t>Volcamos a </a:t>
            </a:r>
            <a:r>
              <a:rPr lang="es-ES" sz="3200" b="1" dirty="0" err="1">
                <a:solidFill>
                  <a:srgbClr val="0070C0"/>
                </a:solidFill>
              </a:rPr>
              <a:t>nosa</a:t>
            </a:r>
            <a:r>
              <a:rPr lang="es-ES" sz="3200" b="1" dirty="0">
                <a:solidFill>
                  <a:srgbClr val="0070C0"/>
                </a:solidFill>
              </a:rPr>
              <a:t> información a </a:t>
            </a:r>
            <a:r>
              <a:rPr lang="es-ES" sz="3200" b="1" i="1" dirty="0" err="1">
                <a:solidFill>
                  <a:srgbClr val="0070C0"/>
                </a:solidFill>
              </a:rPr>
              <a:t>post-its</a:t>
            </a:r>
            <a:r>
              <a:rPr lang="es-ES" sz="3200" b="1" dirty="0">
                <a:solidFill>
                  <a:srgbClr val="0070C0"/>
                </a:solidFill>
              </a:rPr>
              <a:t>. Ollo: </a:t>
            </a:r>
            <a:r>
              <a:rPr lang="es-ES" sz="3200" b="1" dirty="0" err="1">
                <a:solidFill>
                  <a:srgbClr val="0070C0"/>
                </a:solidFill>
              </a:rPr>
              <a:t>unha</a:t>
            </a:r>
            <a:r>
              <a:rPr lang="es-ES" sz="3200" b="1" dirty="0">
                <a:solidFill>
                  <a:srgbClr val="0070C0"/>
                </a:solidFill>
              </a:rPr>
              <a:t> frase por </a:t>
            </a:r>
            <a:r>
              <a:rPr lang="es-ES" sz="3200" b="1" i="1" dirty="0" err="1">
                <a:solidFill>
                  <a:srgbClr val="0070C0"/>
                </a:solidFill>
              </a:rPr>
              <a:t>post-it</a:t>
            </a:r>
            <a:r>
              <a:rPr lang="es-ES" sz="3200" b="1" dirty="0">
                <a:solidFill>
                  <a:srgbClr val="0070C0"/>
                </a:solidFill>
              </a:rPr>
              <a:t>!!</a:t>
            </a:r>
          </a:p>
          <a:p>
            <a:endParaRPr lang="es-ES" sz="32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0070C0"/>
                </a:solidFill>
              </a:rPr>
              <a:t>Agrupamos e sintetizamos</a:t>
            </a:r>
          </a:p>
          <a:p>
            <a:endParaRPr lang="es-ES" sz="32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0070C0"/>
                </a:solidFill>
              </a:rPr>
              <a:t>Destacamos a </a:t>
            </a:r>
            <a:r>
              <a:rPr lang="es-ES" sz="3200" b="1" dirty="0" err="1">
                <a:solidFill>
                  <a:srgbClr val="0070C0"/>
                </a:solidFill>
              </a:rPr>
              <a:t>info</a:t>
            </a:r>
            <a:r>
              <a:rPr lang="es-ES" sz="3200" b="1" dirty="0">
                <a:solidFill>
                  <a:srgbClr val="0070C0"/>
                </a:solidFill>
              </a:rPr>
              <a:t> </a:t>
            </a:r>
            <a:r>
              <a:rPr lang="es-ES" sz="3200" b="1" dirty="0" err="1">
                <a:solidFill>
                  <a:srgbClr val="0070C0"/>
                </a:solidFill>
              </a:rPr>
              <a:t>ou</a:t>
            </a:r>
            <a:r>
              <a:rPr lang="es-ES" sz="3200" b="1" dirty="0">
                <a:solidFill>
                  <a:srgbClr val="0070C0"/>
                </a:solidFill>
              </a:rPr>
              <a:t> ideas relevantes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AD5F68-B2B9-1FBB-F797-DE1118C9F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292" y="2188410"/>
            <a:ext cx="4575634" cy="421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Several hands holding colorful post-it notes&#10;&#10;Description automatically generated">
            <a:extLst>
              <a:ext uri="{FF2B5EF4-FFF2-40B4-BE49-F238E27FC236}">
                <a16:creationId xmlns:a16="http://schemas.microsoft.com/office/drawing/2014/main" id="{53F6A637-49EA-1B33-E51E-AE3F59184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100" y="4496734"/>
            <a:ext cx="2878069" cy="203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5628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916BB-F759-BF7C-8495-55D15AED3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34BCED-189D-5C20-81CF-093EE895A779}"/>
              </a:ext>
            </a:extLst>
          </p:cNvPr>
          <p:cNvSpPr txBox="1"/>
          <p:nvPr/>
        </p:nvSpPr>
        <p:spPr>
          <a:xfrm>
            <a:off x="161003" y="106726"/>
            <a:ext cx="11869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accent1">
                    <a:lumMod val="75000"/>
                  </a:schemeClr>
                </a:solidFill>
              </a:rPr>
              <a:t>Fase 3: Idear</a:t>
            </a:r>
          </a:p>
          <a:p>
            <a:pPr algn="ctr"/>
            <a:r>
              <a:rPr lang="es-ES" sz="4800" b="1" i="1" dirty="0" err="1">
                <a:solidFill>
                  <a:schemeClr val="accent1">
                    <a:lumMod val="75000"/>
                  </a:schemeClr>
                </a:solidFill>
              </a:rPr>
              <a:t>Xerar</a:t>
            </a:r>
            <a:r>
              <a:rPr lang="es-ES" sz="4800" b="1" i="1" dirty="0">
                <a:solidFill>
                  <a:schemeClr val="accent1">
                    <a:lumMod val="75000"/>
                  </a:schemeClr>
                </a:solidFill>
              </a:rPr>
              <a:t> ideas para resolver o reto</a:t>
            </a:r>
          </a:p>
          <a:p>
            <a:pPr algn="ctr"/>
            <a:endParaRPr lang="es-E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48FB2F-BAF0-8BD5-5EA3-06D703E83A25}"/>
              </a:ext>
            </a:extLst>
          </p:cNvPr>
          <p:cNvSpPr txBox="1"/>
          <p:nvPr/>
        </p:nvSpPr>
        <p:spPr>
          <a:xfrm>
            <a:off x="556428" y="1826539"/>
            <a:ext cx="53880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b="1" dirty="0" err="1">
                <a:solidFill>
                  <a:srgbClr val="0070C0"/>
                </a:solidFill>
              </a:rPr>
              <a:t>Diverxencia</a:t>
            </a:r>
            <a:r>
              <a:rPr lang="es-ES" sz="3200" b="1" dirty="0">
                <a:solidFill>
                  <a:srgbClr val="0070C0"/>
                </a:solidFill>
              </a:rPr>
              <a:t> e </a:t>
            </a:r>
            <a:r>
              <a:rPr lang="es-ES" sz="3200" b="1" dirty="0" err="1">
                <a:solidFill>
                  <a:srgbClr val="0070C0"/>
                </a:solidFill>
              </a:rPr>
              <a:t>converxencia</a:t>
            </a:r>
            <a:endParaRPr lang="es-ES" sz="3200" b="1" dirty="0">
              <a:solidFill>
                <a:srgbClr val="0070C0"/>
              </a:solidFill>
            </a:endParaRPr>
          </a:p>
          <a:p>
            <a:endParaRPr lang="es-ES" sz="32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0070C0"/>
                </a:solidFill>
              </a:rPr>
              <a:t>Escribimos e numeramos</a:t>
            </a:r>
          </a:p>
          <a:p>
            <a:endParaRPr lang="es-ES" sz="32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b="1" dirty="0" err="1">
                <a:solidFill>
                  <a:srgbClr val="0070C0"/>
                </a:solidFill>
              </a:rPr>
              <a:t>Construímos</a:t>
            </a:r>
            <a:r>
              <a:rPr lang="es-ES" sz="3200" b="1" dirty="0">
                <a:solidFill>
                  <a:srgbClr val="0070C0"/>
                </a:solidFill>
              </a:rPr>
              <a:t> sobre as ideas (</a:t>
            </a:r>
            <a:r>
              <a:rPr lang="es-ES" sz="3200" b="1" dirty="0" err="1">
                <a:solidFill>
                  <a:srgbClr val="0070C0"/>
                </a:solidFill>
              </a:rPr>
              <a:t>tamén</a:t>
            </a:r>
            <a:r>
              <a:rPr lang="es-ES" sz="3200" b="1" dirty="0">
                <a:solidFill>
                  <a:srgbClr val="0070C0"/>
                </a:solidFill>
              </a:rPr>
              <a:t> sobre as ideas dos </a:t>
            </a:r>
            <a:r>
              <a:rPr lang="es-ES" sz="3200" b="1" dirty="0" err="1">
                <a:solidFill>
                  <a:srgbClr val="0070C0"/>
                </a:solidFill>
              </a:rPr>
              <a:t>demáis</a:t>
            </a:r>
            <a:r>
              <a:rPr lang="es-ES" sz="3200" b="1" dirty="0">
                <a:solidFill>
                  <a:srgbClr val="0070C0"/>
                </a:solidFill>
              </a:rPr>
              <a:t>!!!)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3E7726-CECF-F4F9-76A2-0A7807632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112" y="1734574"/>
            <a:ext cx="4191585" cy="3934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977F11-E0CA-4EF0-B325-89640EC6BB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54" t="474" r="1261" b="5987"/>
          <a:stretch/>
        </p:blipFill>
        <p:spPr>
          <a:xfrm>
            <a:off x="3565026" y="4992217"/>
            <a:ext cx="2870039" cy="17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4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023CA-5965-2067-12C5-61756C71C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BA3C2A-7BB8-9868-8CAC-3B97B3DA70ED}"/>
              </a:ext>
            </a:extLst>
          </p:cNvPr>
          <p:cNvSpPr txBox="1"/>
          <p:nvPr/>
        </p:nvSpPr>
        <p:spPr>
          <a:xfrm>
            <a:off x="161003" y="106726"/>
            <a:ext cx="11869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accent1">
                    <a:lumMod val="75000"/>
                  </a:schemeClr>
                </a:solidFill>
              </a:rPr>
              <a:t>Fase 4: Prototipar</a:t>
            </a:r>
          </a:p>
          <a:p>
            <a:pPr algn="ctr"/>
            <a:r>
              <a:rPr lang="es-ES" sz="4800" b="1" i="1" dirty="0">
                <a:solidFill>
                  <a:schemeClr val="accent1">
                    <a:lumMod val="75000"/>
                  </a:schemeClr>
                </a:solidFill>
              </a:rPr>
              <a:t>Aterrar as ideas e </a:t>
            </a:r>
            <a:r>
              <a:rPr lang="es-ES" sz="4800" b="1" i="1" dirty="0" err="1">
                <a:solidFill>
                  <a:schemeClr val="accent1">
                    <a:lumMod val="75000"/>
                  </a:schemeClr>
                </a:solidFill>
              </a:rPr>
              <a:t>darlle</a:t>
            </a:r>
            <a:r>
              <a:rPr lang="es-ES" sz="4800" b="1" i="1" dirty="0">
                <a:solidFill>
                  <a:schemeClr val="accent1">
                    <a:lumMod val="75000"/>
                  </a:schemeClr>
                </a:solidFill>
              </a:rPr>
              <a:t> forma</a:t>
            </a:r>
          </a:p>
          <a:p>
            <a:pPr algn="ctr"/>
            <a:endParaRPr lang="es-E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298007-56B6-308D-D9DC-FC13DD30145B}"/>
              </a:ext>
            </a:extLst>
          </p:cNvPr>
          <p:cNvSpPr txBox="1"/>
          <p:nvPr/>
        </p:nvSpPr>
        <p:spPr>
          <a:xfrm>
            <a:off x="556428" y="2131339"/>
            <a:ext cx="53880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b="1" dirty="0" err="1">
                <a:solidFill>
                  <a:srgbClr val="0070C0"/>
                </a:solidFill>
              </a:rPr>
              <a:t>Facer</a:t>
            </a:r>
            <a:r>
              <a:rPr lang="es-ES" sz="3200" b="1" dirty="0">
                <a:solidFill>
                  <a:srgbClr val="0070C0"/>
                </a:solidFill>
              </a:rPr>
              <a:t> un (</a:t>
            </a:r>
            <a:r>
              <a:rPr lang="es-ES" sz="3200" b="1" dirty="0" err="1">
                <a:solidFill>
                  <a:srgbClr val="0070C0"/>
                </a:solidFill>
              </a:rPr>
              <a:t>ou</a:t>
            </a:r>
            <a:r>
              <a:rPr lang="es-ES" sz="3200" b="1" dirty="0">
                <a:solidFill>
                  <a:srgbClr val="0070C0"/>
                </a:solidFill>
              </a:rPr>
              <a:t> 2-3) prototipo </a:t>
            </a:r>
            <a:r>
              <a:rPr lang="es-ES" sz="3200" b="1" dirty="0" err="1">
                <a:solidFill>
                  <a:srgbClr val="0070C0"/>
                </a:solidFill>
              </a:rPr>
              <a:t>sinxelo</a:t>
            </a:r>
            <a:endParaRPr lang="es-ES" sz="3200" b="1" dirty="0">
              <a:solidFill>
                <a:srgbClr val="0070C0"/>
              </a:solidFill>
            </a:endParaRPr>
          </a:p>
          <a:p>
            <a:endParaRPr lang="es-ES" sz="32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0070C0"/>
                </a:solidFill>
              </a:rPr>
              <a:t>Iteramos sobre el (eles)</a:t>
            </a:r>
          </a:p>
          <a:p>
            <a:endParaRPr lang="es-ES" sz="32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b="1" dirty="0" err="1">
                <a:solidFill>
                  <a:srgbClr val="0070C0"/>
                </a:solidFill>
              </a:rPr>
              <a:t>Chegamos</a:t>
            </a:r>
            <a:r>
              <a:rPr lang="es-ES" sz="3200" b="1" dirty="0">
                <a:solidFill>
                  <a:srgbClr val="0070C0"/>
                </a:solidFill>
              </a:rPr>
              <a:t> a un deseño, tanto preliminar coma </a:t>
            </a:r>
            <a:r>
              <a:rPr lang="es-ES" sz="3200" b="1" dirty="0" err="1">
                <a:solidFill>
                  <a:srgbClr val="0070C0"/>
                </a:solidFill>
              </a:rPr>
              <a:t>máis</a:t>
            </a:r>
            <a:r>
              <a:rPr lang="es-ES" sz="3200" b="1" dirty="0">
                <a:solidFill>
                  <a:srgbClr val="0070C0"/>
                </a:solidFill>
              </a:rPr>
              <a:t> evolucionado</a:t>
            </a:r>
          </a:p>
        </p:txBody>
      </p:sp>
      <p:pic>
        <p:nvPicPr>
          <p:cNvPr id="3" name="Picture 2" descr="A close-up of a sketch of a website&#10;&#10;Description automatically generated">
            <a:extLst>
              <a:ext uri="{FF2B5EF4-FFF2-40B4-BE49-F238E27FC236}">
                <a16:creationId xmlns:a16="http://schemas.microsoft.com/office/drawing/2014/main" id="{17D5E2D1-E2F8-0EFA-2BFD-A5FED1E91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995760"/>
            <a:ext cx="5737373" cy="430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67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1C4B1-3DBD-338A-B326-6A9529C7A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BD94F2-3859-E3E7-07B6-0BEE434DC162}"/>
              </a:ext>
            </a:extLst>
          </p:cNvPr>
          <p:cNvSpPr txBox="1"/>
          <p:nvPr/>
        </p:nvSpPr>
        <p:spPr>
          <a:xfrm>
            <a:off x="161003" y="106726"/>
            <a:ext cx="11869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accent1">
                    <a:lumMod val="75000"/>
                  </a:schemeClr>
                </a:solidFill>
              </a:rPr>
              <a:t>Fase 5: Validar</a:t>
            </a:r>
          </a:p>
          <a:p>
            <a:pPr algn="ctr"/>
            <a:r>
              <a:rPr lang="es-ES" sz="4800" b="1" i="1" dirty="0" err="1">
                <a:solidFill>
                  <a:schemeClr val="accent1">
                    <a:lumMod val="75000"/>
                  </a:schemeClr>
                </a:solidFill>
              </a:rPr>
              <a:t>Amosarlle</a:t>
            </a:r>
            <a:r>
              <a:rPr lang="es-ES" sz="4800" b="1" i="1" dirty="0">
                <a:solidFill>
                  <a:schemeClr val="accent1">
                    <a:lumMod val="75000"/>
                  </a:schemeClr>
                </a:solidFill>
              </a:rPr>
              <a:t> a solución </a:t>
            </a:r>
            <a:r>
              <a:rPr lang="es-ES" sz="4800" b="1" i="1" dirty="0" err="1">
                <a:solidFill>
                  <a:schemeClr val="accent1">
                    <a:lumMod val="75000"/>
                  </a:schemeClr>
                </a:solidFill>
              </a:rPr>
              <a:t>ao</a:t>
            </a:r>
            <a:r>
              <a:rPr lang="es-ES" sz="4800" b="1" i="1" dirty="0">
                <a:solidFill>
                  <a:schemeClr val="accent1">
                    <a:lumMod val="75000"/>
                  </a:schemeClr>
                </a:solidFill>
              </a:rPr>
              <a:t> usuario</a:t>
            </a:r>
          </a:p>
          <a:p>
            <a:pPr algn="ctr"/>
            <a:endParaRPr lang="es-E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351DC3-398C-9733-1FF1-F8804A40A93E}"/>
              </a:ext>
            </a:extLst>
          </p:cNvPr>
          <p:cNvSpPr txBox="1"/>
          <p:nvPr/>
        </p:nvSpPr>
        <p:spPr>
          <a:xfrm>
            <a:off x="363793" y="1905506"/>
            <a:ext cx="53880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0070C0"/>
                </a:solidFill>
              </a:rPr>
              <a:t>Exposición pública da solución</a:t>
            </a:r>
          </a:p>
          <a:p>
            <a:endParaRPr lang="es-ES" sz="32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0070C0"/>
                </a:solidFill>
              </a:rPr>
              <a:t>Recabamos </a:t>
            </a:r>
            <a:r>
              <a:rPr lang="es-ES" sz="3200" b="1" i="1" dirty="0" err="1">
                <a:solidFill>
                  <a:srgbClr val="0070C0"/>
                </a:solidFill>
              </a:rPr>
              <a:t>feedback</a:t>
            </a:r>
            <a:endParaRPr lang="es-ES" sz="3200" b="1" i="1" dirty="0">
              <a:solidFill>
                <a:srgbClr val="0070C0"/>
              </a:solidFill>
            </a:endParaRPr>
          </a:p>
          <a:p>
            <a:endParaRPr lang="es-ES" sz="32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b="1" dirty="0" err="1">
                <a:solidFill>
                  <a:srgbClr val="0070C0"/>
                </a:solidFill>
              </a:rPr>
              <a:t>Melloramos</a:t>
            </a:r>
            <a:r>
              <a:rPr lang="es-ES" sz="3200" b="1" dirty="0">
                <a:solidFill>
                  <a:srgbClr val="0070C0"/>
                </a:solidFill>
              </a:rPr>
              <a:t> a versión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43A40A-C135-BE69-AFAA-D3981B1AC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906683"/>
            <a:ext cx="5099033" cy="4070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839077-4D05-5911-5428-92630E3EF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459" y="5142271"/>
            <a:ext cx="3025376" cy="14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9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225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ERRANDONEA FELIX BEATRIZ</dc:creator>
  <cp:lastModifiedBy>CABANELAS EIRAS PABLO</cp:lastModifiedBy>
  <cp:revision>17</cp:revision>
  <dcterms:created xsi:type="dcterms:W3CDTF">2024-11-26T15:03:33Z</dcterms:created>
  <dcterms:modified xsi:type="dcterms:W3CDTF">2024-11-29T09:33:11Z</dcterms:modified>
</cp:coreProperties>
</file>