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256" r:id="rId2"/>
    <p:sldId id="540" r:id="rId3"/>
    <p:sldId id="476" r:id="rId4"/>
    <p:sldId id="541" r:id="rId5"/>
    <p:sldId id="477" r:id="rId6"/>
    <p:sldId id="478" r:id="rId7"/>
    <p:sldId id="391" r:id="rId8"/>
    <p:sldId id="392" r:id="rId9"/>
    <p:sldId id="484" r:id="rId10"/>
    <p:sldId id="548" r:id="rId11"/>
    <p:sldId id="552" r:id="rId12"/>
    <p:sldId id="560" r:id="rId13"/>
    <p:sldId id="485" r:id="rId14"/>
    <p:sldId id="553" r:id="rId15"/>
    <p:sldId id="486" r:id="rId16"/>
    <p:sldId id="487" r:id="rId17"/>
    <p:sldId id="488" r:id="rId18"/>
    <p:sldId id="489" r:id="rId19"/>
    <p:sldId id="490" r:id="rId20"/>
    <p:sldId id="549" r:id="rId21"/>
    <p:sldId id="559" r:id="rId22"/>
    <p:sldId id="566" r:id="rId23"/>
    <p:sldId id="570" r:id="rId24"/>
    <p:sldId id="396" r:id="rId25"/>
    <p:sldId id="397" r:id="rId26"/>
    <p:sldId id="571" r:id="rId27"/>
    <p:sldId id="398" r:id="rId28"/>
    <p:sldId id="399" r:id="rId29"/>
    <p:sldId id="402" r:id="rId30"/>
    <p:sldId id="403" r:id="rId31"/>
    <p:sldId id="404" r:id="rId32"/>
    <p:sldId id="405" r:id="rId33"/>
    <p:sldId id="554" r:id="rId34"/>
    <p:sldId id="557" r:id="rId35"/>
    <p:sldId id="558" r:id="rId36"/>
    <p:sldId id="412" r:id="rId37"/>
    <p:sldId id="413" r:id="rId38"/>
    <p:sldId id="555" r:id="rId39"/>
    <p:sldId id="556" r:id="rId40"/>
    <p:sldId id="494" r:id="rId41"/>
    <p:sldId id="562" r:id="rId42"/>
    <p:sldId id="563" r:id="rId43"/>
    <p:sldId id="564" r:id="rId44"/>
    <p:sldId id="569" r:id="rId45"/>
    <p:sldId id="565" r:id="rId46"/>
    <p:sldId id="444" r:id="rId47"/>
    <p:sldId id="531" r:id="rId48"/>
    <p:sldId id="532" r:id="rId49"/>
    <p:sldId id="533" r:id="rId50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5288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85" autoAdjust="0"/>
    <p:restoredTop sz="99889" autoAdjust="0"/>
  </p:normalViewPr>
  <p:slideViewPr>
    <p:cSldViewPr>
      <p:cViewPr>
        <p:scale>
          <a:sx n="150" d="100"/>
          <a:sy n="150" d="100"/>
        </p:scale>
        <p:origin x="-440" y="-5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8" y="257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printerSettings" Target="printerSettings/printerSettings1.bin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81C0A5-01D6-AB47-88E9-7B2DC0CE5113}" type="datetimeFigureOut">
              <a:rPr lang="es-ES" smtClean="0"/>
              <a:pPr/>
              <a:t>10/04/16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4AFB03-F6F4-674F-B5BF-56A3C800E839}" type="slidenum">
              <a:rPr lang="es-ES" smtClean="0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2574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03B31B-16B6-4A49-AF67-A1FFF31A65B6}" type="slidenum">
              <a:rPr lang="es-ES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2319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11CDA4-0E12-7146-A620-5F8C9DBF46D8}" type="slidenum">
              <a:rPr lang="es-ES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3633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72CCFE-E6C8-0645-994E-58A3B11B7202}" type="slidenum">
              <a:rPr lang="es-ES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8117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8FE341-0CC6-BE4A-A945-ABA846DBA8C1}" type="slidenum">
              <a:rPr lang="es-ES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4549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A322D5-847D-304D-A9FE-DA94AFFE19DC}" type="slidenum">
              <a:rPr lang="es-ES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5191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FB36EF-99F6-C345-A240-430EBCD5EBD8}" type="slidenum">
              <a:rPr lang="es-ES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175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B316A3-C8F4-6F4D-8B5C-6CCE9700F499}" type="slidenum">
              <a:rPr lang="es-ES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6004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88F520-AE2A-6C4B-82F8-F7E00360EF7B}" type="slidenum">
              <a:rPr lang="es-ES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1343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17B97A-9ED7-1A4F-9CE1-D87E4EB2BFFB}" type="slidenum">
              <a:rPr lang="es-ES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9388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F2F10-BDDA-9C45-9036-88466E3B9051}" type="slidenum">
              <a:rPr lang="es-ES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7409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07A7CC-68E9-0A43-8EA9-080CC5A58FA0}" type="slidenum">
              <a:rPr lang="es-ES"/>
              <a:pPr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0766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F615261-95E9-0F4D-88A8-70F0EE349DC7}" type="slidenum">
              <a:rPr lang="es-ES"/>
              <a:pPr/>
              <a:t>‹Nr.›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edu.xunta.es/centros/cpiatios/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53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hyperlink" Target="http://www.edu.xunta.es/centros/cpiatios/" TargetMode="External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user/atiosvaldovino?feature=watch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gif"/><Relationship Id="rId3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53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58.g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0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NUB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3250" y="2071678"/>
            <a:ext cx="5690750" cy="3071834"/>
          </a:xfrm>
          <a:prstGeom prst="rect">
            <a:avLst/>
          </a:prstGeom>
        </p:spPr>
      </p:pic>
      <p:sp>
        <p:nvSpPr>
          <p:cNvPr id="4" name="3 Rectángulo redondeado"/>
          <p:cNvSpPr/>
          <p:nvPr/>
        </p:nvSpPr>
        <p:spPr>
          <a:xfrm>
            <a:off x="1071538" y="714356"/>
            <a:ext cx="5500726" cy="1000132"/>
          </a:xfrm>
          <a:prstGeom prst="roundRect">
            <a:avLst/>
          </a:prstGeom>
          <a:gradFill>
            <a:gsLst>
              <a:gs pos="0">
                <a:schemeClr val="accent6">
                  <a:tint val="50000"/>
                  <a:satMod val="300000"/>
                  <a:alpha val="15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gl-ES" sz="32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UNHA EXPERIENCIA DE CENTRO </a:t>
            </a:r>
            <a:endParaRPr lang="gl-ES" sz="32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2114" name="Rectangle 66"/>
          <p:cNvSpPr>
            <a:spLocks noGrp="1" noChangeArrowheads="1"/>
          </p:cNvSpPr>
          <p:nvPr>
            <p:ph type="subTitle" idx="1"/>
          </p:nvPr>
        </p:nvSpPr>
        <p:spPr>
          <a:xfrm>
            <a:off x="3491880" y="2996952"/>
            <a:ext cx="5386960" cy="1487130"/>
          </a:xfrm>
        </p:spPr>
        <p:txBody>
          <a:bodyPr/>
          <a:lstStyle/>
          <a:p>
            <a:r>
              <a:rPr lang="es-ES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O CAMIÑO DO CONTIDO Á COMPETENCIA CLAVE…</a:t>
            </a:r>
            <a:endParaRPr lang="es-ES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8272262" y="6557758"/>
            <a:ext cx="857224" cy="2857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pic>
        <p:nvPicPr>
          <p:cNvPr id="9" name="Imagen 4" descr="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206" y="428604"/>
            <a:ext cx="1432580" cy="1785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ctángulo redondeado 1"/>
          <p:cNvSpPr/>
          <p:nvPr/>
        </p:nvSpPr>
        <p:spPr>
          <a:xfrm>
            <a:off x="5724128" y="5157192"/>
            <a:ext cx="2952328" cy="122413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rgbClr val="7575D1"/>
                </a:solidFill>
              </a:rPr>
              <a:t>LAURA ADELA FERNÁNDEZ BLANCO</a:t>
            </a:r>
            <a:endParaRPr lang="es-ES" b="1" dirty="0">
              <a:solidFill>
                <a:srgbClr val="7575D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2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14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404664"/>
            <a:ext cx="4064000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3212976"/>
            <a:ext cx="4064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7781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332656"/>
            <a:ext cx="40640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332656"/>
            <a:ext cx="3048000" cy="406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3573016"/>
            <a:ext cx="4064000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37482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>
          <a:xfrm>
            <a:off x="1115616" y="620688"/>
            <a:ext cx="4249613" cy="23371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620688"/>
            <a:ext cx="3096344" cy="23222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3140968"/>
            <a:ext cx="3679957" cy="27599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064" y="3140968"/>
            <a:ext cx="3648406" cy="2736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6465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NUB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90" y="-214338"/>
            <a:ext cx="6786610" cy="207170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E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RUTINAS</a:t>
            </a:r>
            <a:endParaRPr lang="es-E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8272262" y="6557758"/>
            <a:ext cx="857224" cy="2857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2276872"/>
            <a:ext cx="4064000" cy="3048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8104" y="1700808"/>
            <a:ext cx="3048000" cy="40640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93838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332656"/>
            <a:ext cx="4064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404664"/>
            <a:ext cx="3840427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3429000"/>
            <a:ext cx="4064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59012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Imagen" descr="NUB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0"/>
            <a:ext cx="7572428" cy="121444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28662" y="91458"/>
            <a:ext cx="7758138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E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MATERIAL DE ELABORACIÓN PROPIA</a:t>
            </a:r>
            <a:endParaRPr lang="es-E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Marcador de contenido 3" descr="20140408_103238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1285852" y="1500174"/>
            <a:ext cx="3594948" cy="19770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n 4" descr="20140408_10330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340768"/>
            <a:ext cx="2915816" cy="21868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 descr="20140408_14383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3861048"/>
            <a:ext cx="3419872" cy="25649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20140408_14400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861048"/>
            <a:ext cx="3216357" cy="24122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7 Rectángulo"/>
          <p:cNvSpPr/>
          <p:nvPr/>
        </p:nvSpPr>
        <p:spPr>
          <a:xfrm>
            <a:off x="8272262" y="6557758"/>
            <a:ext cx="857224" cy="2857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161954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3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8 Imagen" descr="NUB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004" y="188640"/>
            <a:ext cx="7572428" cy="129614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8229600" cy="792088"/>
          </a:xfrm>
        </p:spPr>
        <p:txBody>
          <a:bodyPr/>
          <a:lstStyle/>
          <a:p>
            <a:r>
              <a:rPr lang="es-E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MATERIAL DE ELABORACIÓN PROPIA</a:t>
            </a:r>
            <a:endParaRPr lang="es-ES" sz="28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rcRect t="9981" b="9981"/>
          <a:stretch>
            <a:fillRect/>
          </a:stretch>
        </p:blipFill>
        <p:spPr>
          <a:xfrm>
            <a:off x="1116013" y="1735527"/>
            <a:ext cx="7344419" cy="43906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7 Rectángulo"/>
          <p:cNvSpPr/>
          <p:nvPr/>
        </p:nvSpPr>
        <p:spPr>
          <a:xfrm>
            <a:off x="8272262" y="6557758"/>
            <a:ext cx="857224" cy="2857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887761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8 Imagen" descr="NUB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0"/>
            <a:ext cx="7572428" cy="16288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2880" y="274638"/>
            <a:ext cx="8229600" cy="1143000"/>
          </a:xfrm>
        </p:spPr>
        <p:txBody>
          <a:bodyPr/>
          <a:lstStyle/>
          <a:p>
            <a:r>
              <a:rPr lang="es-E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MATERIAL DE ELABORACIÓN PROPIA</a:t>
            </a:r>
            <a:endParaRPr lang="es-ES" sz="28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rcRect t="10673" b="10673"/>
          <a:stretch>
            <a:fillRect/>
          </a:stretch>
        </p:blipFill>
        <p:spPr>
          <a:xfrm>
            <a:off x="1116013" y="1628775"/>
            <a:ext cx="7704137" cy="452596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6" name="7 Rectángulo"/>
          <p:cNvSpPr/>
          <p:nvPr/>
        </p:nvSpPr>
        <p:spPr>
          <a:xfrm>
            <a:off x="8272262" y="6557758"/>
            <a:ext cx="857224" cy="2857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010253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8 Imagen" descr="NUB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0"/>
            <a:ext cx="7572428" cy="16288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4888" y="274638"/>
            <a:ext cx="8229600" cy="1143000"/>
          </a:xfrm>
        </p:spPr>
        <p:txBody>
          <a:bodyPr/>
          <a:lstStyle/>
          <a:p>
            <a:r>
              <a:rPr lang="es-E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MATERIAL DE ELABORACIÓN PROPIA</a:t>
            </a:r>
            <a:endParaRPr lang="es-ES" sz="28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rcRect t="9599" b="9599"/>
          <a:stretch>
            <a:fillRect/>
          </a:stretch>
        </p:blipFill>
        <p:spPr>
          <a:xfrm>
            <a:off x="1187450" y="1600200"/>
            <a:ext cx="7499350" cy="4525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7 Rectángulo"/>
          <p:cNvSpPr/>
          <p:nvPr/>
        </p:nvSpPr>
        <p:spPr>
          <a:xfrm>
            <a:off x="8272262" y="6557758"/>
            <a:ext cx="857224" cy="2857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49158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8 Imagen" descr="NUB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0"/>
            <a:ext cx="7572428" cy="16288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4888" y="274638"/>
            <a:ext cx="8229600" cy="1143000"/>
          </a:xfrm>
        </p:spPr>
        <p:txBody>
          <a:bodyPr/>
          <a:lstStyle/>
          <a:p>
            <a:r>
              <a:rPr lang="es-E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MATERIAL DE ELABORACIÓN PROPIA</a:t>
            </a:r>
            <a:endParaRPr lang="es-ES" sz="28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rcRect t="10681" b="10681"/>
          <a:stretch>
            <a:fillRect/>
          </a:stretch>
        </p:blipFill>
        <p:spPr>
          <a:xfrm>
            <a:off x="1187450" y="1557338"/>
            <a:ext cx="7705725" cy="45259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7 Rectángulo"/>
          <p:cNvSpPr/>
          <p:nvPr/>
        </p:nvSpPr>
        <p:spPr>
          <a:xfrm>
            <a:off x="8272262" y="6557758"/>
            <a:ext cx="857224" cy="2857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625353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 Imagen" descr="NUB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90" y="-154870"/>
            <a:ext cx="6786610" cy="207170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E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POR QUE??????</a:t>
            </a:r>
            <a:endParaRPr lang="es-E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87624" y="2204864"/>
            <a:ext cx="7632848" cy="374441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/>
            <a:r>
              <a:rPr lang="es-E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AS </a:t>
            </a:r>
            <a:r>
              <a:rPr lang="es-E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CC </a:t>
            </a:r>
            <a:r>
              <a:rPr lang="es-E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COMO TENDENCIA DA POLÍTICA EDUCATIVA DA UNIÓN EUROPEA: NON DEPENDE DO GOBERNO DE TURNO OU DOS CAMBIOS DE LEIS ORGÁNICAS</a:t>
            </a:r>
            <a:r>
              <a:rPr lang="es-E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…</a:t>
            </a:r>
          </a:p>
          <a:p>
            <a:pPr algn="just"/>
            <a:endParaRPr lang="es-E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just"/>
            <a:r>
              <a:rPr lang="es-E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AS </a:t>
            </a:r>
            <a:r>
              <a:rPr lang="es-E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CC </a:t>
            </a:r>
            <a:r>
              <a:rPr lang="es-E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SON IMPRESCINDIBLES DEBIDO AS DEMANDAS ACTUAIS: GLOBALIZACIÓN, INTEGRACIÓN EUROPEA, SOCIEDADE DO COÑECEMENTO, PROBAS </a:t>
            </a:r>
            <a:r>
              <a:rPr lang="es-E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EXTERNAS,</a:t>
            </a:r>
            <a:r>
              <a:rPr lang="es-E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…</a:t>
            </a:r>
          </a:p>
          <a:p>
            <a:endParaRPr lang="es-ES" dirty="0"/>
          </a:p>
        </p:txBody>
      </p:sp>
      <p:sp>
        <p:nvSpPr>
          <p:cNvPr id="5" name="3 Rectángulo"/>
          <p:cNvSpPr/>
          <p:nvPr/>
        </p:nvSpPr>
        <p:spPr>
          <a:xfrm>
            <a:off x="8272262" y="6557758"/>
            <a:ext cx="857224" cy="2857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685913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692696"/>
            <a:ext cx="3312368" cy="24842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3356992"/>
            <a:ext cx="4064000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128" y="1196752"/>
            <a:ext cx="3048000" cy="4064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07078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332656"/>
            <a:ext cx="3048000" cy="406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2780928"/>
            <a:ext cx="4064000" cy="304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48541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556792"/>
            <a:ext cx="4064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4128" y="332656"/>
            <a:ext cx="2968104" cy="2226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20" y="2636912"/>
            <a:ext cx="3048000" cy="406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48090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88640"/>
            <a:ext cx="3816424" cy="2862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3284984"/>
            <a:ext cx="4064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54105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 descr="NUB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357166"/>
            <a:ext cx="7572428" cy="121444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14348" y="357166"/>
            <a:ext cx="82296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E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INICIÁMONOS NOS PROXECTOS</a:t>
            </a:r>
            <a:endParaRPr lang="es-E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87624" y="1600201"/>
            <a:ext cx="7599218" cy="1042981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buBlip>
                <a:blip r:embed="rId3"/>
              </a:buBlip>
            </a:pPr>
            <a:r>
              <a:rPr lang="es-ES" sz="2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Progresiva desvinculación dos libros de texto.</a:t>
            </a:r>
          </a:p>
          <a:p>
            <a:pPr>
              <a:buBlip>
                <a:blip r:embed="rId3"/>
              </a:buBlip>
            </a:pPr>
            <a:r>
              <a:rPr lang="es-ES" sz="2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Formación a través do CFR.</a:t>
            </a:r>
          </a:p>
          <a:p>
            <a:pPr marL="0" indent="0">
              <a:buNone/>
            </a:pPr>
            <a:endParaRPr lang="es-ES" b="1" dirty="0" smtClean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endParaRPr lang="es-ES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5" name="Imagen 4" descr="P102093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609118" y="3385932"/>
            <a:ext cx="3639483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 descr="P103012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496" y="3214686"/>
            <a:ext cx="4449911" cy="29697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6 Rectángulo"/>
          <p:cNvSpPr/>
          <p:nvPr/>
        </p:nvSpPr>
        <p:spPr>
          <a:xfrm>
            <a:off x="8272262" y="6557758"/>
            <a:ext cx="857224" cy="2857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356693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P103012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7" r="5557"/>
          <a:stretch>
            <a:fillRect/>
          </a:stretch>
        </p:blipFill>
        <p:spPr>
          <a:xfrm rot="5400000">
            <a:off x="798427" y="1416095"/>
            <a:ext cx="3912277" cy="29374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n 4" descr="P10209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32656"/>
            <a:ext cx="3586730" cy="23936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n 5" descr="P102085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84984"/>
            <a:ext cx="4342014" cy="289774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6 Rectángulo"/>
          <p:cNvSpPr/>
          <p:nvPr/>
        </p:nvSpPr>
        <p:spPr>
          <a:xfrm>
            <a:off x="8272262" y="6557758"/>
            <a:ext cx="857224" cy="2857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450782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rcRect t="13411" b="13411"/>
          <a:stretch>
            <a:fillRect/>
          </a:stretch>
        </p:blipFill>
        <p:spPr>
          <a:xfrm>
            <a:off x="1259632" y="404664"/>
            <a:ext cx="4330824" cy="2376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3212976"/>
            <a:ext cx="3679957" cy="27599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6" y="1916832"/>
            <a:ext cx="3048000" cy="406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65297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NUB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38" y="0"/>
            <a:ext cx="7572428" cy="164305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00166" y="274638"/>
            <a:ext cx="6572296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E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AULA VIRTUAL DENDE 1º</a:t>
            </a:r>
            <a:endParaRPr lang="es-E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71736" y="1600201"/>
            <a:ext cx="4071966" cy="542915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es-ES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Aposta </a:t>
            </a:r>
            <a:r>
              <a:rPr lang="es-ES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polas</a:t>
            </a:r>
            <a:r>
              <a:rPr lang="es-ES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TIC</a:t>
            </a:r>
          </a:p>
          <a:p>
            <a:pPr marL="0" indent="0">
              <a:buNone/>
            </a:pPr>
            <a:endParaRPr lang="es-ES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pPr marL="0" indent="0">
              <a:buNone/>
            </a:pPr>
            <a:endParaRPr lang="es-ES" b="1" dirty="0" smtClean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endParaRPr lang="es-ES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4" name="Imagen 3" descr="P10301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670" y="2428868"/>
            <a:ext cx="5881286" cy="392501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4 Rectángulo"/>
          <p:cNvSpPr/>
          <p:nvPr/>
        </p:nvSpPr>
        <p:spPr>
          <a:xfrm>
            <a:off x="8272262" y="6557758"/>
            <a:ext cx="857224" cy="2857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505025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75656" y="476673"/>
            <a:ext cx="7211144" cy="2237947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marL="0" indent="0" algn="just">
              <a:buNone/>
            </a:pPr>
            <a:r>
              <a:rPr lang="es-ES" sz="2800" b="1" u="sng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Ferramenta</a:t>
            </a:r>
            <a:r>
              <a:rPr lang="es-ES" sz="2800" b="1" u="sng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curricular</a:t>
            </a:r>
            <a:r>
              <a:rPr lang="es-ES" sz="2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: consulta de información, </a:t>
            </a:r>
            <a:r>
              <a:rPr lang="es-ES" sz="2800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contidos</a:t>
            </a:r>
            <a:r>
              <a:rPr lang="es-ES" sz="2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de ampliación e </a:t>
            </a:r>
            <a:r>
              <a:rPr lang="es-ES" sz="2800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reforzo</a:t>
            </a:r>
            <a:r>
              <a:rPr lang="es-ES" sz="2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, instrumento de </a:t>
            </a:r>
            <a:r>
              <a:rPr lang="es-ES" sz="2800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avaliación</a:t>
            </a:r>
            <a:r>
              <a:rPr lang="es-ES" sz="2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, elaboración de recursos propios e permanente contacto coas familias…</a:t>
            </a:r>
          </a:p>
        </p:txBody>
      </p:sp>
      <p:sp>
        <p:nvSpPr>
          <p:cNvPr id="4" name="3 Rectángulo"/>
          <p:cNvSpPr/>
          <p:nvPr/>
        </p:nvSpPr>
        <p:spPr>
          <a:xfrm>
            <a:off x="8272262" y="6557758"/>
            <a:ext cx="857224" cy="2857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pic>
        <p:nvPicPr>
          <p:cNvPr id="1026" name="Picture 2">
            <a:hlinkClick r:id="rId2" tooltip="WEB DO CO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4286256"/>
            <a:ext cx="3457599" cy="216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>
            <a:hlinkClick r:id="rId2" tooltip="WEB DO COLE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57290" y="3357562"/>
            <a:ext cx="3548002" cy="2217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36669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4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NUB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70" y="0"/>
            <a:ext cx="4714908" cy="207170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57422" y="571480"/>
            <a:ext cx="4000528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E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ATIOS TV</a:t>
            </a:r>
            <a:endParaRPr lang="es-E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85852" y="2143116"/>
            <a:ext cx="7355160" cy="411481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>
              <a:buBlip>
                <a:blip r:embed="rId3"/>
              </a:buBlip>
            </a:pPr>
            <a:r>
              <a:rPr lang="es-E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Nace coa idea de potenciar as competencias clave, sobre todo a comunicativo-lingüística.</a:t>
            </a:r>
          </a:p>
          <a:p>
            <a:pPr algn="just">
              <a:buBlip>
                <a:blip r:embed="rId3"/>
              </a:buBlip>
            </a:pPr>
            <a:r>
              <a:rPr lang="es-E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Total implicación do alumnado e das familias.</a:t>
            </a:r>
          </a:p>
          <a:p>
            <a:pPr algn="just">
              <a:buBlip>
                <a:blip r:embed="rId3"/>
              </a:buBlip>
            </a:pPr>
            <a:r>
              <a:rPr lang="es-E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Proporciónanos un “</a:t>
            </a:r>
            <a:r>
              <a:rPr lang="es-ES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produto</a:t>
            </a:r>
            <a:r>
              <a:rPr lang="es-E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social relevante”…</a:t>
            </a:r>
            <a:endParaRPr lang="es-E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8272262" y="6557758"/>
            <a:ext cx="857224" cy="2857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315770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 Imagen" descr="NUB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90" y="-154870"/>
            <a:ext cx="6786610" cy="207170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E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POR QUE??????</a:t>
            </a:r>
            <a:endParaRPr lang="es-E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15616" y="1988840"/>
            <a:ext cx="7571184" cy="398904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/>
            <a:r>
              <a:rPr lang="es-E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NUNHA SOCIEDADE ONDE OS CONTIDOS CAMBIAN TAN RÁPIDO, NON PODEN SER ESTES OS ÚNICOS EIXES DA APRENDIZAXE</a:t>
            </a:r>
            <a:r>
              <a:rPr lang="es-E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</a:p>
          <a:p>
            <a:pPr algn="just"/>
            <a:endParaRPr lang="es-E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just"/>
            <a:r>
              <a:rPr lang="es-E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APRENDIZAXE PERMANENTE AO LONGO DE TODA A VIDA: DEBEMOS OFRECERLLES AOS NOSOS ALUMNOS/AS RECURSOS, ESTRATEXIAS, HABILIDADES,…QUE LLES PERMITAN SEGUIR APRENDENDO CANDO DEIXEN A ESCOLA.</a:t>
            </a:r>
          </a:p>
          <a:p>
            <a:endParaRPr lang="es-ES" sz="2400" dirty="0"/>
          </a:p>
          <a:p>
            <a:endParaRPr lang="es-ES" dirty="0"/>
          </a:p>
        </p:txBody>
      </p:sp>
      <p:sp>
        <p:nvSpPr>
          <p:cNvPr id="5" name="3 Rectángulo"/>
          <p:cNvSpPr/>
          <p:nvPr/>
        </p:nvSpPr>
        <p:spPr>
          <a:xfrm>
            <a:off x="8272262" y="6557758"/>
            <a:ext cx="857224" cy="2857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148479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8272262" y="6557758"/>
            <a:ext cx="857224" cy="2857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8" name="7 Rectángulo redondeado"/>
          <p:cNvSpPr/>
          <p:nvPr/>
        </p:nvSpPr>
        <p:spPr>
          <a:xfrm>
            <a:off x="1500166" y="4500570"/>
            <a:ext cx="2286016" cy="1071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gl-E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 NOSA WEB</a:t>
            </a:r>
            <a:endParaRPr lang="gl-E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6357950" y="428604"/>
            <a:ext cx="2286016" cy="107157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gl-E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ATIOS TV</a:t>
            </a:r>
            <a:endParaRPr lang="gl-E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Imagen 3">
            <a:hlinkClick r:id="rId2" tooltip="CANLE EDUCATIVA DO CPI. DE ATIOS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85852" y="500042"/>
            <a:ext cx="4332077" cy="2436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Marcador de contenido 3" descr="capturaweb">
            <a:hlinkClick r:id="rId4" tooltip="WEB DO CPI. ATIOS"/>
          </p:cNvPr>
          <p:cNvPicPr>
            <a:picLocks/>
          </p:cNvPicPr>
          <p:nvPr/>
        </p:nvPicPr>
        <p:blipFill>
          <a:blip r:embed="rId5"/>
          <a:srcRect t="18945" b="18945"/>
          <a:stretch>
            <a:fillRect/>
          </a:stretch>
        </p:blipFill>
        <p:spPr bwMode="auto">
          <a:xfrm>
            <a:off x="4143372" y="3667412"/>
            <a:ext cx="457203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14" name="Imagen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58016" y="1785926"/>
            <a:ext cx="1357322" cy="132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76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NUB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0"/>
            <a:ext cx="3960440" cy="178592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83768" y="383634"/>
            <a:ext cx="3888432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E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COMBAS </a:t>
            </a:r>
            <a:endParaRPr lang="es-E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8272262" y="6557758"/>
            <a:ext cx="857224" cy="2857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6" name="5 Rectángulo redondeado"/>
          <p:cNvSpPr/>
          <p:nvPr/>
        </p:nvSpPr>
        <p:spPr>
          <a:xfrm>
            <a:off x="1285852" y="1714488"/>
            <a:ext cx="7429552" cy="3586720"/>
          </a:xfrm>
          <a:prstGeom prst="round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indent="-342900" algn="just">
              <a:buFontTx/>
              <a:buChar char="•"/>
            </a:pPr>
            <a:endParaRPr lang="es-ES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342900" indent="-342900" algn="just">
              <a:buFont typeface="Arial"/>
              <a:buChar char="•"/>
            </a:pPr>
            <a:r>
              <a:rPr lang="es-E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 </a:t>
            </a:r>
            <a:r>
              <a:rPr lang="es-ES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proxecto</a:t>
            </a:r>
            <a:r>
              <a:rPr lang="es-E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s-ES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introdúcese</a:t>
            </a:r>
            <a:r>
              <a:rPr lang="es-E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s-ES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timidamente</a:t>
            </a:r>
            <a:r>
              <a:rPr lang="es-E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no centro </a:t>
            </a:r>
            <a:r>
              <a:rPr lang="es-ES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cunha</a:t>
            </a:r>
            <a:r>
              <a:rPr lang="es-E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participación discreta do claustro.</a:t>
            </a:r>
          </a:p>
          <a:p>
            <a:pPr marL="342900" indent="-342900" algn="just">
              <a:buFontTx/>
              <a:buChar char="•"/>
            </a:pPr>
            <a:r>
              <a:rPr lang="es-E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Nos </a:t>
            </a:r>
            <a:r>
              <a:rPr lang="es-ES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primeiros</a:t>
            </a:r>
            <a:r>
              <a:rPr lang="es-E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momentos </a:t>
            </a:r>
            <a:r>
              <a:rPr lang="es-ES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hai</a:t>
            </a:r>
            <a:r>
              <a:rPr lang="es-E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s-ES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unha</a:t>
            </a:r>
            <a:r>
              <a:rPr lang="es-E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reticencia importante do profesorado…</a:t>
            </a:r>
            <a:r>
              <a:rPr lang="es-ES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xa</a:t>
            </a:r>
            <a:r>
              <a:rPr lang="es-E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s-ES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estabamos</a:t>
            </a:r>
            <a:r>
              <a:rPr lang="es-E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en demasiadas </a:t>
            </a:r>
            <a:r>
              <a:rPr lang="es-ES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cousas</a:t>
            </a:r>
            <a:r>
              <a:rPr lang="es-E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…</a:t>
            </a:r>
          </a:p>
          <a:p>
            <a:pPr marL="342900" indent="-342900" algn="just">
              <a:buFontTx/>
              <a:buChar char="•"/>
            </a:pPr>
            <a:r>
              <a:rPr lang="es-E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 equipo directivo </a:t>
            </a:r>
            <a:r>
              <a:rPr lang="es-ES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implícase</a:t>
            </a:r>
            <a:r>
              <a:rPr lang="es-E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directamente no </a:t>
            </a:r>
            <a:r>
              <a:rPr lang="es-ES" sz="2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proxecto</a:t>
            </a:r>
            <a:r>
              <a:rPr lang="es-E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e asumen o liderazgo…</a:t>
            </a:r>
          </a:p>
          <a:p>
            <a:pPr marL="342900" indent="-342900" algn="just">
              <a:buFontTx/>
              <a:buChar char="•"/>
            </a:pPr>
            <a:endParaRPr lang="es-ES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Imagen 6" descr="combas-200x1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958" y="5733256"/>
            <a:ext cx="1368168" cy="78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820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43608" y="1600200"/>
            <a:ext cx="7643192" cy="4525963"/>
          </a:xfr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gl-E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 primeiro ano abriunos os ollos:</a:t>
            </a:r>
          </a:p>
          <a:p>
            <a:pPr algn="just">
              <a:buBlip>
                <a:blip r:embed="rId2"/>
              </a:buBlip>
            </a:pPr>
            <a:r>
              <a:rPr lang="gl-ES" sz="2400" dirty="0" smtClean="0"/>
              <a:t>Descoñecíamos o currículo…</a:t>
            </a:r>
          </a:p>
          <a:p>
            <a:pPr algn="just">
              <a:buBlip>
                <a:blip r:embed="rId2"/>
              </a:buBlip>
            </a:pPr>
            <a:r>
              <a:rPr lang="gl-ES" sz="2400" dirty="0" smtClean="0"/>
              <a:t>Revisamos as nosas programacións e os criterios de avaliación eran auténticos descoñecidos para nós…</a:t>
            </a:r>
          </a:p>
          <a:p>
            <a:pPr algn="just">
              <a:buBlip>
                <a:blip r:embed="rId2"/>
              </a:buBlip>
            </a:pPr>
            <a:r>
              <a:rPr lang="gl-ES" sz="2400" dirty="0" smtClean="0"/>
              <a:t>Aínda que usabamos unha metodoloxía bastante </a:t>
            </a:r>
            <a:r>
              <a:rPr lang="gl-ES" sz="2400" dirty="0" err="1" smtClean="0"/>
              <a:t>competencial</a:t>
            </a:r>
            <a:r>
              <a:rPr lang="gl-ES" sz="2400" dirty="0" smtClean="0"/>
              <a:t> a avaliación era principalmente de contidos…</a:t>
            </a:r>
          </a:p>
          <a:p>
            <a:pPr algn="just">
              <a:buBlip>
                <a:blip r:embed="rId2"/>
              </a:buBlip>
            </a:pPr>
            <a:r>
              <a:rPr lang="gl-ES" sz="2400" dirty="0" smtClean="0"/>
              <a:t>Tarefas, actividades e exercicios…., un gran descubrimento!</a:t>
            </a:r>
          </a:p>
          <a:p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8272262" y="6557758"/>
            <a:ext cx="857224" cy="2857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pic>
        <p:nvPicPr>
          <p:cNvPr id="6" name="5 Imagen" descr="NUB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752" y="0"/>
            <a:ext cx="4032448" cy="1785926"/>
          </a:xfrm>
          <a:prstGeom prst="rect">
            <a:avLst/>
          </a:prstGeom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2483768" y="383634"/>
            <a:ext cx="3888432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E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COMBAS A-1 </a:t>
            </a:r>
            <a:endParaRPr lang="es-E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10563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24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NUB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22" y="0"/>
            <a:ext cx="4143404" cy="1785926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57290" y="1643050"/>
            <a:ext cx="7186634" cy="452596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just">
              <a:buBlip>
                <a:blip r:embed="rId3"/>
              </a:buBlip>
            </a:pPr>
            <a:r>
              <a:rPr lang="es-ES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Supuxo</a:t>
            </a:r>
            <a:r>
              <a:rPr lang="es-ES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un antes e un </a:t>
            </a:r>
            <a:r>
              <a:rPr lang="es-ES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despois</a:t>
            </a:r>
            <a:r>
              <a:rPr lang="es-ES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no centro.</a:t>
            </a:r>
          </a:p>
          <a:p>
            <a:pPr algn="just">
              <a:buBlip>
                <a:blip r:embed="rId3"/>
              </a:buBlip>
            </a:pPr>
            <a:r>
              <a:rPr lang="es-ES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Implicación directa do equipo directivo e </a:t>
            </a:r>
            <a:r>
              <a:rPr lang="es-ES" b="1" dirty="0" err="1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dunha</a:t>
            </a:r>
            <a:r>
              <a:rPr lang="es-ES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parte importante do claustro.</a:t>
            </a:r>
          </a:p>
          <a:p>
            <a:pPr algn="just">
              <a:buBlip>
                <a:blip r:embed="rId3"/>
              </a:buBlip>
            </a:pPr>
            <a:r>
              <a:rPr lang="es-ES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Elaboración e posta en práctica de Unidades Didácticas Integradas (UDI)</a:t>
            </a:r>
            <a:endParaRPr lang="es-ES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8272262" y="6557758"/>
            <a:ext cx="857224" cy="2857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2500298" y="383634"/>
            <a:ext cx="3786214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E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COMBAS A-2 </a:t>
            </a:r>
            <a:endParaRPr lang="es-E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8281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4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4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4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NUB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00" y="0"/>
            <a:ext cx="7643866" cy="221455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28728" y="571480"/>
            <a:ext cx="6643734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E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COMBAS APRÉNDENOS A AVALIAR COMPETENCIAS…</a:t>
            </a:r>
            <a:endParaRPr lang="es-E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14414" y="2357430"/>
            <a:ext cx="7427168" cy="385765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">
              <a:buBlip>
                <a:blip r:embed="rId3"/>
              </a:buBlip>
            </a:pPr>
            <a:r>
              <a:rPr lang="gl-E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Por fin comezamos a “saber avaliar”…era unha </a:t>
            </a:r>
            <a:r>
              <a:rPr lang="gl-ES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asignatura</a:t>
            </a:r>
            <a:r>
              <a:rPr lang="gl-E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que tiñamos pendente…</a:t>
            </a:r>
          </a:p>
          <a:p>
            <a:pPr algn="just">
              <a:buBlip>
                <a:blip r:embed="rId3"/>
              </a:buBlip>
            </a:pPr>
            <a:r>
              <a:rPr lang="gl-E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Xa non son os contidos os únicos protagonistas…</a:t>
            </a:r>
          </a:p>
          <a:p>
            <a:pPr algn="just">
              <a:buBlip>
                <a:blip r:embed="rId3"/>
              </a:buBlip>
            </a:pPr>
            <a:r>
              <a:rPr lang="gl-ES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Coñecemos e utilizamos novos instrumentos…</a:t>
            </a:r>
          </a:p>
          <a:p>
            <a:endParaRPr lang="es-E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8272262" y="6557758"/>
            <a:ext cx="857224" cy="2857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528447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4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4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4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85852" y="1643050"/>
            <a:ext cx="7355160" cy="323751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>
              <a:buBlip>
                <a:blip r:embed="rId2"/>
              </a:buBlip>
            </a:pPr>
            <a:r>
              <a:rPr lang="es-E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Solución de problemas, portafolio, rúbricas, auto e </a:t>
            </a:r>
            <a:r>
              <a:rPr lang="es-E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coavaliación</a:t>
            </a:r>
            <a:r>
              <a:rPr lang="es-E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,…</a:t>
            </a:r>
          </a:p>
          <a:p>
            <a:endParaRPr lang="es-E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s-E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POR FIN REALMENTE AVALIAMOS COMPETENCIAS!!!!</a:t>
            </a:r>
            <a:endParaRPr lang="es-E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8272262" y="6557758"/>
            <a:ext cx="857224" cy="2857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534065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28728" y="428604"/>
            <a:ext cx="7103712" cy="792088"/>
          </a:xfrm>
        </p:spPr>
        <p:txBody>
          <a:bodyPr/>
          <a:lstStyle/>
          <a:p>
            <a:pPr algn="ctr"/>
            <a:r>
              <a:rPr lang="es-ES" sz="32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COOPERATIVO COMO PROXECTO DE CENTRO</a:t>
            </a:r>
            <a:endParaRPr lang="es-ES" sz="320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Marcador de texto 5"/>
          <p:cNvSpPr>
            <a:spLocks noGrp="1"/>
          </p:cNvSpPr>
          <p:nvPr>
            <p:ph type="body" sz="half" idx="2"/>
          </p:nvPr>
        </p:nvSpPr>
        <p:spPr>
          <a:xfrm>
            <a:off x="1142976" y="1571612"/>
            <a:ext cx="3171772" cy="4876024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lnSpc>
                <a:spcPct val="130000"/>
              </a:lnSpc>
            </a:pPr>
            <a:r>
              <a:rPr lang="es-ES" sz="3200" dirty="0">
                <a:solidFill>
                  <a:schemeClr val="accent6"/>
                </a:solidFill>
              </a:rPr>
              <a:t>A</a:t>
            </a:r>
            <a:r>
              <a:rPr lang="es-ES" sz="3200" dirty="0" smtClean="0">
                <a:solidFill>
                  <a:schemeClr val="accent6"/>
                </a:solidFill>
              </a:rPr>
              <a:t> </a:t>
            </a:r>
            <a:r>
              <a:rPr lang="es-ES" sz="3200" dirty="0" err="1">
                <a:solidFill>
                  <a:schemeClr val="accent6"/>
                </a:solidFill>
              </a:rPr>
              <a:t>aprendizaxe</a:t>
            </a:r>
            <a:r>
              <a:rPr lang="es-ES" sz="3200" dirty="0">
                <a:solidFill>
                  <a:schemeClr val="accent6"/>
                </a:solidFill>
              </a:rPr>
              <a:t> </a:t>
            </a:r>
            <a:r>
              <a:rPr lang="es-ES" sz="3200" dirty="0" smtClean="0">
                <a:solidFill>
                  <a:schemeClr val="accent6"/>
                </a:solidFill>
              </a:rPr>
              <a:t>cooperativa </a:t>
            </a:r>
            <a:endParaRPr lang="es-ES" sz="3200" dirty="0">
              <a:solidFill>
                <a:schemeClr val="accent6"/>
              </a:solidFill>
            </a:endParaRPr>
          </a:p>
          <a:p>
            <a:pPr>
              <a:lnSpc>
                <a:spcPct val="130000"/>
              </a:lnSpc>
            </a:pPr>
            <a:endParaRPr lang="es-ES" sz="3200" dirty="0">
              <a:solidFill>
                <a:schemeClr val="accent6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es-ES" sz="3200" dirty="0" err="1">
                <a:solidFill>
                  <a:schemeClr val="accent6"/>
                </a:solidFill>
              </a:rPr>
              <a:t>ferramenta</a:t>
            </a:r>
            <a:r>
              <a:rPr lang="es-ES" sz="3200" dirty="0">
                <a:solidFill>
                  <a:schemeClr val="accent6"/>
                </a:solidFill>
              </a:rPr>
              <a:t> para crear</a:t>
            </a:r>
          </a:p>
          <a:p>
            <a:pPr algn="ctr">
              <a:lnSpc>
                <a:spcPct val="130000"/>
              </a:lnSpc>
            </a:pPr>
            <a:endParaRPr lang="es-ES" sz="3200" dirty="0">
              <a:solidFill>
                <a:schemeClr val="accent6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es-ES" sz="3200" dirty="0">
                <a:solidFill>
                  <a:schemeClr val="accent6"/>
                </a:solidFill>
              </a:rPr>
              <a:t> aulas inclusivas</a:t>
            </a:r>
          </a:p>
          <a:p>
            <a:endParaRPr lang="es-ES" sz="3200" dirty="0"/>
          </a:p>
        </p:txBody>
      </p:sp>
      <p:sp>
        <p:nvSpPr>
          <p:cNvPr id="4" name="Flecha abajo 3"/>
          <p:cNvSpPr/>
          <p:nvPr/>
        </p:nvSpPr>
        <p:spPr>
          <a:xfrm>
            <a:off x="2285984" y="3000372"/>
            <a:ext cx="606936" cy="534928"/>
          </a:xfrm>
          <a:prstGeom prst="downArrow">
            <a:avLst/>
          </a:prstGeom>
          <a:solidFill>
            <a:srgbClr val="3366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7" name="Flecha abajo 6"/>
          <p:cNvSpPr/>
          <p:nvPr/>
        </p:nvSpPr>
        <p:spPr>
          <a:xfrm>
            <a:off x="2285984" y="5286388"/>
            <a:ext cx="606936" cy="534928"/>
          </a:xfrm>
          <a:prstGeom prst="downArrow">
            <a:avLst/>
          </a:prstGeom>
          <a:solidFill>
            <a:srgbClr val="3366FF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8272262" y="6557758"/>
            <a:ext cx="857224" cy="2857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pic>
        <p:nvPicPr>
          <p:cNvPr id="5" name="Marcador de contenido 4" descr="COOPERATIV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5" r="11955"/>
          <a:stretch>
            <a:fillRect/>
          </a:stretch>
        </p:blipFill>
        <p:spPr>
          <a:xfrm>
            <a:off x="5003800" y="2205038"/>
            <a:ext cx="3455988" cy="3392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5092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NUB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12" y="0"/>
            <a:ext cx="3643338" cy="168399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E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FORMACIÓN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57290" y="2143116"/>
            <a:ext cx="7355160" cy="340043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es-E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 través do CFR de Ferrol.</a:t>
            </a:r>
          </a:p>
          <a:p>
            <a:endParaRPr lang="es-E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r>
              <a:rPr lang="es-E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Programa Cooperar para aprender/ Aprender a cooperar do equipo de Educación Inclusiva do CIFE da </a:t>
            </a:r>
            <a:r>
              <a:rPr lang="es-ES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Universidade</a:t>
            </a:r>
            <a:r>
              <a:rPr lang="es-ES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de Vic en Barcelona.</a:t>
            </a:r>
            <a:endParaRPr lang="es-E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8272262" y="6557758"/>
            <a:ext cx="857224" cy="2857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2781670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8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NUB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-315416"/>
            <a:ext cx="5400600" cy="221455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E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APRENDIZAXE COOPERATIVA</a:t>
            </a:r>
            <a:endParaRPr lang="es-E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87624" y="1844824"/>
            <a:ext cx="7499176" cy="452596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/>
            <a:r>
              <a:rPr lang="es-E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 INCLUSIÓN DO ALUMNADO COMO UN RETO PERSOAL E PROFESIONAL.</a:t>
            </a:r>
          </a:p>
          <a:p>
            <a:pPr algn="just"/>
            <a:r>
              <a:rPr lang="es-E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LIÑA METODOLÓXICA COMÚN DENDE EI ATA SECUNDARIA.</a:t>
            </a:r>
          </a:p>
          <a:p>
            <a:pPr algn="just"/>
            <a:r>
              <a:rPr lang="es-E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FOMENTO DE ACTITUDES DE AXUDA MUTUA, SOLIDARIEDADE, COOPERACIÓN, XUSTICIA, CORRESPONSABILIDADE, TRABALLO EN EQUIPO, TOMA DE DECISIÓNS CONSENSUADAS,…ESTE É O MODELO DE ESCOLA NO QUE CREMOS E POLO QUE LOITAMOS.</a:t>
            </a:r>
          </a:p>
          <a:p>
            <a:pPr algn="just"/>
            <a:r>
              <a:rPr lang="es-E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ESTA METODOLOXÍA ENCAIXA E COMPLEMENTA OS OUTROS PROGRAMAS: PROXECTOS, TAREFAS INTEGRADAS, …</a:t>
            </a:r>
          </a:p>
          <a:p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8272262" y="6557758"/>
            <a:ext cx="857224" cy="2857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787549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NUB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-99392"/>
            <a:ext cx="5472608" cy="158417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E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PLANS </a:t>
            </a:r>
            <a:r>
              <a:rPr lang="es-E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DE </a:t>
            </a:r>
            <a:r>
              <a:rPr lang="es-E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EQUIPO</a:t>
            </a:r>
            <a:endParaRPr lang="es-E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8272262" y="6557758"/>
            <a:ext cx="857224" cy="2857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  <p:pic>
        <p:nvPicPr>
          <p:cNvPr id="3" name="Imagen 2" descr="PLAN EQUIP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564904"/>
            <a:ext cx="4300036" cy="32117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1700808"/>
            <a:ext cx="3088117" cy="2316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78227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 Imagen" descr="NUB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90" y="-154870"/>
            <a:ext cx="6786610" cy="207170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E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POR QUE??????</a:t>
            </a:r>
            <a:endParaRPr lang="es-E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15616" y="1988840"/>
            <a:ext cx="7571184" cy="398904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/>
            <a:r>
              <a:rPr lang="es-E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PROBABLEMENTE AS PROFESIÓNS DOS NOSOS ALUMN@S ESTÁN SEN INVENTAR.</a:t>
            </a:r>
          </a:p>
          <a:p>
            <a:pPr algn="just"/>
            <a:r>
              <a:rPr lang="es-E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DEBEMOS DOTALOS DE HABILIDADES, DESTREZAS, CAPACIDADES PARA RESOLVER PROBLEMAS, CREATIVIDADE, CONFIANZA, INICIATIVA,…</a:t>
            </a:r>
            <a:endParaRPr lang="es-ES" sz="2800" dirty="0"/>
          </a:p>
        </p:txBody>
      </p:sp>
      <p:sp>
        <p:nvSpPr>
          <p:cNvPr id="5" name="3 Rectángulo"/>
          <p:cNvSpPr/>
          <p:nvPr/>
        </p:nvSpPr>
        <p:spPr>
          <a:xfrm>
            <a:off x="8272262" y="6557758"/>
            <a:ext cx="857224" cy="2857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4068449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835696" y="332656"/>
            <a:ext cx="6275040" cy="93610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E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ALGUNHAS EXPERIENCIAS DO PASADO CURSO:</a:t>
            </a:r>
            <a:endParaRPr lang="es-E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Marcador de contenido 2"/>
          <p:cNvSpPr>
            <a:spLocks noGrp="1"/>
          </p:cNvSpPr>
          <p:nvPr>
            <p:ph idx="1"/>
          </p:nvPr>
        </p:nvSpPr>
        <p:spPr>
          <a:xfrm>
            <a:off x="1259632" y="1628800"/>
            <a:ext cx="7283152" cy="417646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/>
            <a:r>
              <a:rPr lang="es-ES" sz="20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CIENCIAS NATURAIS E CIENCIAS SOCIAIS </a:t>
            </a:r>
            <a:r>
              <a:rPr lang="es-E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ABORDÁMOLAS A TRAVÉS DE PROXECTOS DE INVESTIGACIÓN: PROXECTO RÍOS (PLAN PROXECTA), O TÚNEL DO TEMPO…</a:t>
            </a:r>
          </a:p>
          <a:p>
            <a:pPr algn="just"/>
            <a:r>
              <a:rPr lang="es-ES" sz="20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MATEMÁTICAS</a:t>
            </a:r>
            <a:r>
              <a:rPr lang="es-E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TAREFAS INTEGRADAS, POR EXEMPLO, TALLER DE COCIÑA, A BAILAR COAS TÁBOAS DE MULTIPLICAR, PAPIROFLEXIA, O TRIVIAL DAS MATEMÁTICAS,…</a:t>
            </a:r>
          </a:p>
          <a:p>
            <a:pPr algn="just"/>
            <a:r>
              <a:rPr lang="es-ES" sz="20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LINGUAS</a:t>
            </a:r>
            <a:r>
              <a:rPr lang="es-E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GUIÓNS, ESTRUTURAS COOPERATIVAS, CONTRIBUCIÓN DIRECTA E INDIRECTA AO RESTO DE PROXECTOS…</a:t>
            </a:r>
          </a:p>
          <a:p>
            <a:pPr algn="just"/>
            <a:r>
              <a:rPr lang="es-ES" sz="20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PROXECTOS DE CENTRO</a:t>
            </a:r>
            <a:r>
              <a:rPr lang="es-E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ROBÓTICA DENDE 4º DE EP DENTRO DOS CONTRATOS PROGRAMA.</a:t>
            </a:r>
          </a:p>
          <a:p>
            <a:pPr marL="0" indent="0" algn="just">
              <a:buNone/>
            </a:pPr>
            <a:endParaRPr lang="es-ES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just"/>
            <a:endParaRPr lang="es-ES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just"/>
            <a:endParaRPr lang="es-ES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2833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835696" y="332656"/>
            <a:ext cx="6275040" cy="93610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E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ALGUNHAS EXPERIENCIAS DESTE CURSO:</a:t>
            </a:r>
            <a:endParaRPr lang="es-E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Marcador de contenido 2"/>
          <p:cNvSpPr>
            <a:spLocks noGrp="1"/>
          </p:cNvSpPr>
          <p:nvPr>
            <p:ph idx="1"/>
          </p:nvPr>
        </p:nvSpPr>
        <p:spPr>
          <a:xfrm>
            <a:off x="1259632" y="1628800"/>
            <a:ext cx="7283152" cy="417646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/>
            <a:endParaRPr lang="es-ES" sz="2400" b="1" u="sng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just"/>
            <a:r>
              <a:rPr lang="es-ES" sz="24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CIENCIAS NATURAIS E CIENCIAS SOCIAIS E LINGUA GALEGA</a:t>
            </a:r>
            <a:r>
              <a:rPr lang="es-E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PROXECTOS E TAREFAS</a:t>
            </a:r>
          </a:p>
          <a:p>
            <a:pPr algn="just"/>
            <a:r>
              <a:rPr lang="es-ES" sz="24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MATEMÁTICAS</a:t>
            </a:r>
            <a:r>
              <a:rPr lang="es-E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:TAREFAS INTEGRADAS</a:t>
            </a:r>
          </a:p>
          <a:p>
            <a:pPr algn="just"/>
            <a:r>
              <a:rPr lang="es-ES" sz="24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LINGUA CASTELÁ</a:t>
            </a:r>
            <a:r>
              <a:rPr lang="es-E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MATERIAIS COMERCIALIZADOS.</a:t>
            </a:r>
          </a:p>
          <a:p>
            <a:pPr algn="just"/>
            <a:r>
              <a:rPr lang="es-ES" sz="24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PROXECTOS DE CENTRO</a:t>
            </a:r>
            <a:r>
              <a:rPr lang="es-E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ROBÓTICA TAMÉN EN 1º DE </a:t>
            </a:r>
            <a:r>
              <a:rPr lang="es-E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EP, PROXECTO RIOS, PROXECTO IGUAIS, .</a:t>
            </a:r>
            <a:r>
              <a:rPr lang="es-E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..</a:t>
            </a:r>
          </a:p>
          <a:p>
            <a:pPr marL="0" indent="0" algn="just">
              <a:buNone/>
            </a:pPr>
            <a:endParaRPr lang="es-ES" sz="24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just"/>
            <a:endParaRPr lang="es-ES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just"/>
            <a:endParaRPr lang="es-ES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1977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OWY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3648" y="980728"/>
            <a:ext cx="72136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69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1700808"/>
            <a:ext cx="3055888" cy="2291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ESCORNABOT 1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7704" y="836712"/>
            <a:ext cx="2868092" cy="509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42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548680"/>
            <a:ext cx="4064000" cy="304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1844824"/>
            <a:ext cx="3048000" cy="406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72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188640"/>
            <a:ext cx="3271912" cy="245393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2780928"/>
            <a:ext cx="6939099" cy="389439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188640"/>
            <a:ext cx="1719306" cy="229240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2984" y="188640"/>
            <a:ext cx="1728192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42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NUB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0"/>
            <a:ext cx="6408712" cy="16288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E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PARA FINALIZAR…</a:t>
            </a:r>
            <a:endParaRPr lang="es-E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03648" y="2276872"/>
            <a:ext cx="6912768" cy="3528392"/>
          </a:xfr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/>
            <a:r>
              <a:rPr lang="es-E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OS CAMBIOS IMPORTANTES LEVAN TEMPO…</a:t>
            </a:r>
          </a:p>
          <a:p>
            <a:pPr algn="just"/>
            <a:r>
              <a:rPr lang="es-E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PRECISAMOS MOITA MOITA MOITA FORMACIÓN.</a:t>
            </a:r>
          </a:p>
          <a:p>
            <a:pPr algn="just"/>
            <a:r>
              <a:rPr lang="es-E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COMPARTIR IDEAS, EXPERIENCIAS, DÚBIDAS,…</a:t>
            </a:r>
          </a:p>
          <a:p>
            <a:pPr algn="just"/>
            <a:r>
              <a:rPr lang="es-E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SON IMPRESCINDIBLES EQUIPOS DIRECTIVOS E LIDERES PEDAGÓXICOS.</a:t>
            </a:r>
          </a:p>
          <a:p>
            <a:pPr algn="just"/>
            <a:r>
              <a:rPr lang="es-E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ASESORAMENTO, CONSELLOS E BO FACER POR PARTE DE INSPECCIÓN, CFR, ADMINISTRACIÓN,…</a:t>
            </a:r>
          </a:p>
          <a:p>
            <a:pPr marL="0" indent="0" algn="ctr">
              <a:buNone/>
            </a:pPr>
            <a:r>
              <a:rPr lang="es-E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E, SOBRE TODO, GAÑAS, ÁNIMO E CONVICCIÓN DE QUE IMOS POLO CAMIÑO CORRECTO…</a:t>
            </a:r>
          </a:p>
          <a:p>
            <a:pPr algn="just"/>
            <a:endParaRPr lang="es-ES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just"/>
            <a:endParaRPr lang="es-ES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es-ES" sz="2000" dirty="0"/>
          </a:p>
        </p:txBody>
      </p:sp>
      <p:sp>
        <p:nvSpPr>
          <p:cNvPr id="4" name="3 Rectángulo"/>
          <p:cNvSpPr/>
          <p:nvPr/>
        </p:nvSpPr>
        <p:spPr>
          <a:xfrm>
            <a:off x="8272262" y="6557758"/>
            <a:ext cx="857224" cy="2857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353964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1475656" y="980728"/>
            <a:ext cx="6912768" cy="4536504"/>
          </a:xfr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just">
              <a:buNone/>
            </a:pPr>
            <a:r>
              <a:rPr lang="es-E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CANTAS VECES ESCOITAMOS…</a:t>
            </a:r>
          </a:p>
          <a:p>
            <a:pPr algn="just"/>
            <a:r>
              <a:rPr lang="es-E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 QUE CON ESA FAMILIA…</a:t>
            </a:r>
          </a:p>
          <a:p>
            <a:pPr algn="just"/>
            <a:r>
              <a:rPr lang="es-E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ISO FÍXOSE TODA Á VIDA…</a:t>
            </a:r>
          </a:p>
          <a:p>
            <a:pPr algn="just"/>
            <a:r>
              <a:rPr lang="es-E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 SEU FILLO/A PODE FACER MÁIS…</a:t>
            </a:r>
          </a:p>
          <a:p>
            <a:pPr algn="just"/>
            <a:r>
              <a:rPr lang="es-E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PODE, PERO NON QUERE…</a:t>
            </a:r>
          </a:p>
          <a:p>
            <a:pPr algn="just"/>
            <a:r>
              <a:rPr lang="es-E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TRABALLADE EN SILENCIO!!</a:t>
            </a:r>
          </a:p>
          <a:p>
            <a:pPr algn="just"/>
            <a:r>
              <a:rPr lang="es-E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CADA UN AO SEU…</a:t>
            </a:r>
          </a:p>
          <a:p>
            <a:pPr algn="just"/>
            <a:r>
              <a:rPr lang="es-E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PERO ONDE ESTIVÉCHEDES NO VERÁN QUE ESQUECÍCHEDES TODO????????</a:t>
            </a:r>
          </a:p>
          <a:p>
            <a:pPr algn="just"/>
            <a:r>
              <a:rPr lang="es-E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POIS TAMPOUCO NOS VAI TAN MAL…..</a:t>
            </a:r>
          </a:p>
          <a:p>
            <a:pPr algn="just"/>
            <a:endParaRPr lang="es-ES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 algn="r">
              <a:buNone/>
            </a:pPr>
            <a:r>
              <a:rPr lang="es-ES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JAVIER BAHON (COMPOSTELA 14-3-15)</a:t>
            </a:r>
          </a:p>
          <a:p>
            <a:pPr algn="just"/>
            <a:endParaRPr lang="es-ES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just"/>
            <a:endParaRPr lang="es-ES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7544560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/>
          <p:cNvSpPr>
            <a:spLocks noGrp="1"/>
          </p:cNvSpPr>
          <p:nvPr>
            <p:ph idx="1"/>
          </p:nvPr>
        </p:nvSpPr>
        <p:spPr>
          <a:xfrm>
            <a:off x="1403648" y="620688"/>
            <a:ext cx="6912768" cy="5112568"/>
          </a:xfr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just">
              <a:buNone/>
            </a:pPr>
            <a:r>
              <a:rPr lang="es-ES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QUE DEBEMOS BUSCAR…</a:t>
            </a:r>
          </a:p>
          <a:p>
            <a:pPr marL="0" indent="0" algn="just">
              <a:buNone/>
            </a:pPr>
            <a:endParaRPr lang="es-ES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just"/>
            <a:r>
              <a:rPr lang="es-E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COMUNICACIÓN</a:t>
            </a:r>
          </a:p>
          <a:p>
            <a:pPr algn="just"/>
            <a:r>
              <a:rPr lang="es-E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AUTONOMÍA</a:t>
            </a:r>
          </a:p>
          <a:p>
            <a:pPr algn="just"/>
            <a:r>
              <a:rPr lang="es-E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TRABALLO EN EQUIPO</a:t>
            </a:r>
          </a:p>
          <a:p>
            <a:pPr algn="just"/>
            <a:r>
              <a:rPr lang="es-E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SEGURIDADE E CONFIANZA NUN MESMO</a:t>
            </a:r>
          </a:p>
          <a:p>
            <a:pPr algn="just"/>
            <a:r>
              <a:rPr lang="es-E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CREATIVIDADE</a:t>
            </a:r>
          </a:p>
          <a:p>
            <a:pPr algn="just"/>
            <a:r>
              <a:rPr lang="es-E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TOMA DE DECISIÓNS</a:t>
            </a:r>
          </a:p>
          <a:p>
            <a:pPr algn="just"/>
            <a:r>
              <a:rPr lang="es-E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POTENCIACIÓN DE “PASIÓNS” E “FORTALEZAS”</a:t>
            </a:r>
          </a:p>
          <a:p>
            <a:pPr algn="just"/>
            <a:r>
              <a:rPr lang="es-E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CAPACIDADE DE ENFRONTARSE Á VIDA E AOS PROBLEMAS</a:t>
            </a:r>
          </a:p>
          <a:p>
            <a:pPr algn="just"/>
            <a:r>
              <a:rPr lang="es-E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CAPACIDADE DE ARRISCAR</a:t>
            </a:r>
          </a:p>
          <a:p>
            <a:pPr algn="just"/>
            <a:endParaRPr lang="es-ES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 algn="r">
              <a:buNone/>
            </a:pPr>
            <a:r>
              <a:rPr lang="es-ES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JAVIER BAHON (COMPOSTELA 14-3-15)</a:t>
            </a:r>
          </a:p>
          <a:p>
            <a:pPr algn="just"/>
            <a:endParaRPr lang="es-ES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just"/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40632477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1403648" y="620688"/>
            <a:ext cx="6912768" cy="4248472"/>
          </a:xfr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just">
              <a:buNone/>
            </a:pPr>
            <a:r>
              <a:rPr lang="es-E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PERO SOBRE TODO….</a:t>
            </a:r>
          </a:p>
          <a:p>
            <a:pPr marL="0" indent="0" algn="just">
              <a:buNone/>
            </a:pPr>
            <a:endParaRPr lang="es-ES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 algn="ctr">
              <a:buNone/>
            </a:pPr>
            <a:r>
              <a:rPr lang="es-ES" sz="6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SER FELICES!!!!</a:t>
            </a:r>
          </a:p>
          <a:p>
            <a:pPr marL="0" indent="0" algn="ctr">
              <a:buNone/>
            </a:pPr>
            <a:endParaRPr lang="es-E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 algn="ctr">
              <a:buNone/>
            </a:pPr>
            <a:r>
              <a:rPr lang="es-E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MOITAS GRAZAS!!!!</a:t>
            </a:r>
          </a:p>
          <a:p>
            <a:pPr marL="0" indent="0" algn="ctr">
              <a:buNone/>
            </a:pP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886952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 Imagen" descr="NUB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90" y="-154870"/>
            <a:ext cx="6786610" cy="207170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E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POR QUE??????</a:t>
            </a:r>
            <a:endParaRPr lang="es-E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31640" y="1844824"/>
            <a:ext cx="7355160" cy="424847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/>
            <a:r>
              <a:rPr lang="es-E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OS </a:t>
            </a:r>
            <a:r>
              <a:rPr lang="es-E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NOSOS MODELOS </a:t>
            </a:r>
            <a:r>
              <a:rPr lang="es-E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 ENSINANZA E AVALIACIÓN </a:t>
            </a:r>
            <a:r>
              <a:rPr lang="es-E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CÉNTRANSE </a:t>
            </a:r>
            <a:r>
              <a:rPr lang="es-E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EXCLUSIVAMENTE EN CONTIDOS.</a:t>
            </a:r>
          </a:p>
          <a:p>
            <a:pPr algn="just"/>
            <a:r>
              <a:rPr lang="es-E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NON COÑECEMOS O CURRÍCULO DAS NOSAS PROPIAS ÁREAS, LEVAMOS DEMASIADOS ANOS VINCULADOS EXCESIVAMENTE AS EDITORIAIS: ELAS DECIDEN O QUE FACEMOS, COMO O FACEMOS E COMO AVALIAMOS,…</a:t>
            </a:r>
          </a:p>
          <a:p>
            <a:pPr algn="just"/>
            <a:r>
              <a:rPr lang="es-E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UN COMPROMISO PROFESIONAL E PERSOAL CO NOSO ALUMNADO</a:t>
            </a:r>
            <a:r>
              <a:rPr lang="es-ES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endParaRPr lang="es-ES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3 Rectángulo"/>
          <p:cNvSpPr/>
          <p:nvPr/>
        </p:nvSpPr>
        <p:spPr>
          <a:xfrm>
            <a:off x="8272262" y="6557758"/>
            <a:ext cx="857224" cy="2857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504442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 Imagen" descr="NUB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90" y="-154870"/>
            <a:ext cx="6786610" cy="207170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E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PARA QUE??????</a:t>
            </a:r>
            <a:endParaRPr lang="es-E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15616" y="2276872"/>
            <a:ext cx="7571184" cy="319695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0" indent="0" algn="just">
              <a:buNone/>
            </a:pPr>
            <a:r>
              <a:rPr lang="es-E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PRECISAMOS QUE O NOSO ALUMNADO SEXA CAPAZ DE RESOLVER UNHA TAREFA CON EFICACIA. AS </a:t>
            </a:r>
            <a:r>
              <a:rPr lang="es-E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CC </a:t>
            </a:r>
            <a:r>
              <a:rPr lang="es-E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FAN REFERENCIA AO NIVEL DE DESEMPEÑO: NON É UNHA CAPACIDADE, NIN UNHA POSIBILIDADE, NON É PODER FACELO, É FACELO!!!!!</a:t>
            </a:r>
          </a:p>
          <a:p>
            <a:endParaRPr lang="es-ES" dirty="0"/>
          </a:p>
        </p:txBody>
      </p:sp>
      <p:sp>
        <p:nvSpPr>
          <p:cNvPr id="5" name="3 Rectángulo"/>
          <p:cNvSpPr/>
          <p:nvPr/>
        </p:nvSpPr>
        <p:spPr>
          <a:xfrm>
            <a:off x="8272262" y="6557758"/>
            <a:ext cx="857224" cy="2857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3021067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 Imagen" descr="NUB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90" y="-154870"/>
            <a:ext cx="6786610" cy="207170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E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COMO COMEZAMOS NÓS…</a:t>
            </a:r>
            <a:endParaRPr lang="es-E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71600" y="2060848"/>
            <a:ext cx="7715200" cy="4065315"/>
          </a:xfr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/>
            <a:r>
              <a:rPr lang="es-E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FAI CINCO ANOS UN GRUPO DE MESTR@S DO PRIMEIRO CICLO PROPOÑÉMONOS MELLORAR…</a:t>
            </a:r>
          </a:p>
          <a:p>
            <a:pPr algn="just"/>
            <a:r>
              <a:rPr lang="es-E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 METODOLOXÍA TRADICIONAL QUE UTILIZÁBAMOS NON NOS CONVENCÍA….QUERIAMOS CAMBIAR E APRENDER!</a:t>
            </a:r>
            <a:endParaRPr lang="es-E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3 Rectángulo"/>
          <p:cNvSpPr/>
          <p:nvPr/>
        </p:nvSpPr>
        <p:spPr>
          <a:xfrm>
            <a:off x="8272262" y="6557758"/>
            <a:ext cx="857224" cy="2857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941343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87624" y="1340768"/>
            <a:ext cx="7355160" cy="3672408"/>
          </a:xfrm>
          <a:effectLst>
            <a:glow rad="1397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just"/>
            <a:r>
              <a:rPr lang="es-E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 RUPTURA COA ETAPA DE E.I. ERA BRUTAL…COMEZAMOS A “COPIAR” IDEAS.</a:t>
            </a:r>
          </a:p>
          <a:p>
            <a:pPr algn="just"/>
            <a:r>
              <a:rPr lang="es-E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AS COMPAÑEIRAS (E UN COMPAÑEIRO) DE INFANTIL APRENDENNOS UNHA NOVA FORMA DE TRABALLAR…</a:t>
            </a:r>
          </a:p>
        </p:txBody>
      </p:sp>
      <p:sp>
        <p:nvSpPr>
          <p:cNvPr id="6" name="3 Rectángulo"/>
          <p:cNvSpPr/>
          <p:nvPr/>
        </p:nvSpPr>
        <p:spPr>
          <a:xfrm>
            <a:off x="8274395" y="6565991"/>
            <a:ext cx="857224" cy="2857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820178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 descr="NUB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90" y="-214338"/>
            <a:ext cx="6786610" cy="207170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E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ORGANIZACIÓN DA AULA EN RECANTOS…</a:t>
            </a:r>
            <a:endParaRPr lang="es-E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Marcador de contenido 4" descr="P1020900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4" b="3444"/>
          <a:stretch>
            <a:fillRect/>
          </a:stretch>
        </p:blipFill>
        <p:spPr>
          <a:xfrm>
            <a:off x="5000628" y="1785926"/>
            <a:ext cx="3185021" cy="19791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n 3" descr="P102090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28" y="1714488"/>
            <a:ext cx="3024336" cy="20183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 descr="P10209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52" y="4143380"/>
            <a:ext cx="3347635" cy="22341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P102090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190" y="4143380"/>
            <a:ext cx="3419872" cy="2282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8 Rectángulo"/>
          <p:cNvSpPr/>
          <p:nvPr/>
        </p:nvSpPr>
        <p:spPr>
          <a:xfrm>
            <a:off x="8272262" y="6557758"/>
            <a:ext cx="857224" cy="2857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gl-ES"/>
          </a:p>
        </p:txBody>
      </p:sp>
    </p:spTree>
    <p:extLst>
      <p:ext uri="{BB962C8B-B14F-4D97-AF65-F5344CB8AC3E}">
        <p14:creationId xmlns:p14="http://schemas.microsoft.com/office/powerpoint/2010/main" val="1057142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9" presetClass="entr" presetSubtype="0" ac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9" presetClass="entr" presetSubtype="0" ac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9" presetClass="entr" presetSubtype="0" ac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39" presetClass="entr" presetSubtype="0" ac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10727</TotalTime>
  <Words>1114</Words>
  <Application>Microsoft Macintosh PowerPoint</Application>
  <PresentationFormat>Presentación en pantalla (4:3)</PresentationFormat>
  <Paragraphs>134</Paragraphs>
  <Slides>49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49</vt:i4>
      </vt:variant>
    </vt:vector>
  </HeadingPairs>
  <TitlesOfParts>
    <vt:vector size="50" baseType="lpstr">
      <vt:lpstr>Diseño predeterminado</vt:lpstr>
      <vt:lpstr>Presentación de PowerPoint</vt:lpstr>
      <vt:lpstr>POR QUE??????</vt:lpstr>
      <vt:lpstr>POR QUE??????</vt:lpstr>
      <vt:lpstr>POR QUE??????</vt:lpstr>
      <vt:lpstr>POR QUE??????</vt:lpstr>
      <vt:lpstr>PARA QUE??????</vt:lpstr>
      <vt:lpstr>COMO COMEZAMOS NÓS…</vt:lpstr>
      <vt:lpstr>Presentación de PowerPoint</vt:lpstr>
      <vt:lpstr>ORGANIZACIÓN DA AULA EN RECANTOS…</vt:lpstr>
      <vt:lpstr>Presentación de PowerPoint</vt:lpstr>
      <vt:lpstr>Presentación de PowerPoint</vt:lpstr>
      <vt:lpstr>Presentación de PowerPoint</vt:lpstr>
      <vt:lpstr>RUTINAS</vt:lpstr>
      <vt:lpstr>Presentación de PowerPoint</vt:lpstr>
      <vt:lpstr>MATERIAL DE ELABORACIÓN PROPIA</vt:lpstr>
      <vt:lpstr>MATERIAL DE ELABORACIÓN PROPIA</vt:lpstr>
      <vt:lpstr>MATERIAL DE ELABORACIÓN PROPIA</vt:lpstr>
      <vt:lpstr>MATERIAL DE ELABORACIÓN PROPIA</vt:lpstr>
      <vt:lpstr>MATERIAL DE ELABORACIÓN PROPIA</vt:lpstr>
      <vt:lpstr>Presentación de PowerPoint</vt:lpstr>
      <vt:lpstr>Presentación de PowerPoint</vt:lpstr>
      <vt:lpstr>Presentación de PowerPoint</vt:lpstr>
      <vt:lpstr>Presentación de PowerPoint</vt:lpstr>
      <vt:lpstr>INICIÁMONOS NOS PROXECTOS</vt:lpstr>
      <vt:lpstr>Presentación de PowerPoint</vt:lpstr>
      <vt:lpstr>Presentación de PowerPoint</vt:lpstr>
      <vt:lpstr>AULA VIRTUAL DENDE 1º</vt:lpstr>
      <vt:lpstr>Presentación de PowerPoint</vt:lpstr>
      <vt:lpstr>ATIOS TV</vt:lpstr>
      <vt:lpstr>Presentación de PowerPoint</vt:lpstr>
      <vt:lpstr>COMBAS </vt:lpstr>
      <vt:lpstr>COMBAS A-1 </vt:lpstr>
      <vt:lpstr>COMBAS A-2 </vt:lpstr>
      <vt:lpstr>COMBAS APRÉNDENOS A AVALIAR COMPETENCIAS…</vt:lpstr>
      <vt:lpstr>Presentación de PowerPoint</vt:lpstr>
      <vt:lpstr>COOPERATIVO COMO PROXECTO DE CENTRO</vt:lpstr>
      <vt:lpstr>FORMACIÓN</vt:lpstr>
      <vt:lpstr>APRENDIZAXE COOPERATIVA</vt:lpstr>
      <vt:lpstr>PLANS DE EQUIPO</vt:lpstr>
      <vt:lpstr>ALGUNHAS EXPERIENCIAS DO PASADO CURSO:</vt:lpstr>
      <vt:lpstr>ALGUNHAS EXPERIENCIAS DESTE CURSO:</vt:lpstr>
      <vt:lpstr>Presentación de PowerPoint</vt:lpstr>
      <vt:lpstr>Presentación de PowerPoint</vt:lpstr>
      <vt:lpstr>Presentación de PowerPoint</vt:lpstr>
      <vt:lpstr>Presentación de PowerPoint</vt:lpstr>
      <vt:lpstr>PARA FINALIZAR…</vt:lpstr>
      <vt:lpstr>Presentación de PowerPoint</vt:lpstr>
      <vt:lpstr>Presentación de PowerPoint</vt:lpstr>
      <vt:lpstr>Presentación de PowerPoint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Juan Ramón Alonso García</cp:lastModifiedBy>
  <cp:revision>892</cp:revision>
  <dcterms:created xsi:type="dcterms:W3CDTF">2010-05-23T14:28:12Z</dcterms:created>
  <dcterms:modified xsi:type="dcterms:W3CDTF">2016-04-10T10:21:44Z</dcterms:modified>
</cp:coreProperties>
</file>