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he Girl Next Door"/>
      <p:regular r:id="rId11"/>
    </p:embeddedFont>
    <p:embeddedFont>
      <p:font typeface="EB Garamond"/>
      <p:regular r:id="rId12"/>
      <p:bold r:id="rId13"/>
      <p:italic r:id="rId14"/>
      <p:boldItalic r:id="rId15"/>
    </p:embeddedFont>
    <p:embeddedFont>
      <p:font typeface="Questrial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TheGirlNextDoor-regular.fntdata"/><Relationship Id="rId10" Type="http://schemas.openxmlformats.org/officeDocument/2006/relationships/slide" Target="slides/slide5.xml"/><Relationship Id="rId13" Type="http://schemas.openxmlformats.org/officeDocument/2006/relationships/font" Target="fonts/EBGaramond-bold.fntdata"/><Relationship Id="rId12" Type="http://schemas.openxmlformats.org/officeDocument/2006/relationships/font" Target="fonts/EBGaramon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BGaramond-boldItalic.fntdata"/><Relationship Id="rId14" Type="http://schemas.openxmlformats.org/officeDocument/2006/relationships/font" Target="fonts/EBGaramond-italic.fntdata"/><Relationship Id="rId16" Type="http://schemas.openxmlformats.org/officeDocument/2006/relationships/font" Target="fonts/Questrial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8ceb10a7e6_1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g28ceb10a7e6_1_7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9241693ace_0_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29241693ace_0_3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958416200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29584162001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958416200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29584162001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9b3edefbda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29b3edefbda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_1">
  <p:cSld name="SECTION_HEADER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Google Shape;51;p1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2" name="Google Shape;52;p1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miguelquiroga.es/laboratorio/espectroscopio-casero" TargetMode="External"/><Relationship Id="rId5" Type="http://schemas.openxmlformats.org/officeDocument/2006/relationships/hyperlink" Target="https://miguelquiroga.es/laboratorio/la-serpiente-del-faran" TargetMode="External"/><Relationship Id="rId6" Type="http://schemas.openxmlformats.org/officeDocument/2006/relationships/hyperlink" Target="https://miguelquiroga.es/laboratorio/indicadores-de-ph-con-col-lombarda" TargetMode="External"/><Relationship Id="rId7" Type="http://schemas.openxmlformats.org/officeDocument/2006/relationships/hyperlink" Target="https://miguelquiroga.es/laboratorio/laboratorio/tinta-invisible-con-crcuma" TargetMode="External"/><Relationship Id="rId8" Type="http://schemas.openxmlformats.org/officeDocument/2006/relationships/hyperlink" Target="https://miguelquiroga.es/laboratorio/deteccin-de-vitamina-c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hyperlink" Target="https://www.thingiverse.com/thing:3054881" TargetMode="External"/><Relationship Id="rId5" Type="http://schemas.openxmlformats.org/officeDocument/2006/relationships/hyperlink" Target="https://www.sciencebuddies.org/" TargetMode="External"/><Relationship Id="rId6" Type="http://schemas.openxmlformats.org/officeDocument/2006/relationships/hyperlink" Target="https://www.exploratorium.edu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hyperlink" Target="https://chemix.org/" TargetMode="External"/><Relationship Id="rId5" Type="http://schemas.openxmlformats.org/officeDocument/2006/relationships/hyperlink" Target="https://www.mathcha.io/" TargetMode="External"/><Relationship Id="rId6" Type="http://schemas.openxmlformats.org/officeDocument/2006/relationships/hyperlink" Target="https://www.arduino.cc/education/science-journ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8;p14"/>
          <p:cNvGrpSpPr/>
          <p:nvPr/>
        </p:nvGrpSpPr>
        <p:grpSpPr>
          <a:xfrm rot="-5400000">
            <a:off x="2502098" y="-1498402"/>
            <a:ext cx="4104584" cy="8150520"/>
            <a:chOff x="0" y="-28575"/>
            <a:chExt cx="2335607" cy="4637844"/>
          </a:xfrm>
        </p:grpSpPr>
        <p:sp>
          <p:nvSpPr>
            <p:cNvPr id="59" name="Google Shape;59;p14"/>
            <p:cNvSpPr/>
            <p:nvPr/>
          </p:nvSpPr>
          <p:spPr>
            <a:xfrm>
              <a:off x="0" y="0"/>
              <a:ext cx="2335607" cy="4609269"/>
            </a:xfrm>
            <a:custGeom>
              <a:rect b="b" l="l" r="r" t="t"/>
              <a:pathLst>
                <a:path extrusionOk="0" h="4609269" w="2335607">
                  <a:moveTo>
                    <a:pt x="0" y="0"/>
                  </a:moveTo>
                  <a:lnTo>
                    <a:pt x="2335607" y="0"/>
                  </a:lnTo>
                  <a:lnTo>
                    <a:pt x="2335607" y="4609269"/>
                  </a:lnTo>
                  <a:lnTo>
                    <a:pt x="0" y="4609269"/>
                  </a:lnTo>
                  <a:close/>
                </a:path>
              </a:pathLst>
            </a:custGeom>
            <a:solidFill>
              <a:srgbClr val="FFFFFF">
                <a:alpha val="87450"/>
              </a:srgbClr>
            </a:solidFill>
            <a:ln>
              <a:noFill/>
            </a:ln>
          </p:spPr>
        </p:sp>
        <p:sp>
          <p:nvSpPr>
            <p:cNvPr id="60" name="Google Shape;60;p1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4450" lIns="24450" spcFirstLastPara="1" rIns="24450" wrap="square" tIns="24450">
              <a:noAutofit/>
            </a:bodyPr>
            <a:lstStyle/>
            <a:p>
              <a:pPr indent="0" lvl="0" marL="0" marR="0" rtl="0" algn="ctr">
                <a:lnSpc>
                  <a:spcPct val="137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" name="Google Shape;61;p14"/>
          <p:cNvSpPr txBox="1"/>
          <p:nvPr/>
        </p:nvSpPr>
        <p:spPr>
          <a:xfrm>
            <a:off x="536900" y="524550"/>
            <a:ext cx="8092800" cy="25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3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4900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Proxectos de investigación científica: principios metodolóxicos e técnicas experimentais</a:t>
            </a:r>
            <a:endParaRPr sz="100">
              <a:latin typeface="The Girl Next Door"/>
              <a:ea typeface="The Girl Next Door"/>
              <a:cs typeface="The Girl Next Door"/>
              <a:sym typeface="The Girl Next Door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561206" y="3683002"/>
            <a:ext cx="4190700" cy="6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" sz="2400" u="none" cap="none" strike="noStrike">
                <a:solidFill>
                  <a:srgbClr val="22423D"/>
                </a:solidFill>
                <a:latin typeface="EB Garamond"/>
                <a:ea typeface="EB Garamond"/>
                <a:cs typeface="EB Garamond"/>
                <a:sym typeface="EB Garamond"/>
              </a:rPr>
              <a:t>-Miguel Quiroga-</a:t>
            </a:r>
            <a:endParaRPr i="0" sz="2400" u="none" cap="none" strike="noStrike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22423D"/>
                </a:solidFill>
                <a:latin typeface="EB Garamond"/>
                <a:ea typeface="EB Garamond"/>
                <a:cs typeface="EB Garamond"/>
                <a:sym typeface="EB Garamond"/>
              </a:rPr>
              <a:t>www.miguelquiroga.es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479125" y="3278900"/>
            <a:ext cx="3934200" cy="16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3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" sz="6200" u="none" cap="none" strike="noStrike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Contenidos</a:t>
            </a:r>
            <a:br>
              <a:rPr i="0" lang="es" sz="6200" u="none" cap="none" strike="noStrike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</a:br>
            <a:r>
              <a:rPr i="0" lang="es" sz="6200" u="none" cap="none" strike="noStrike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SESI</a:t>
            </a:r>
            <a:r>
              <a:rPr lang="es" sz="6200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ÓN 2</a:t>
            </a:r>
            <a:endParaRPr sz="100">
              <a:latin typeface="The Girl Next Door"/>
              <a:ea typeface="The Girl Next Door"/>
              <a:cs typeface="The Girl Next Door"/>
              <a:sym typeface="The Girl Next Door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5711400" y="127275"/>
            <a:ext cx="3432600" cy="2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>
                <a:solidFill>
                  <a:srgbClr val="22423D"/>
                </a:solidFill>
                <a:latin typeface="EB Garamond"/>
                <a:ea typeface="EB Garamond"/>
                <a:cs typeface="EB Garamond"/>
                <a:sym typeface="EB Garamond"/>
              </a:rPr>
              <a:t>Proyecto conjunto: al agua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 u="sng">
                <a:solidFill>
                  <a:schemeClr val="hlink"/>
                </a:solidFill>
                <a:latin typeface="EB Garamond"/>
                <a:ea typeface="EB Garamond"/>
                <a:cs typeface="EB Garamond"/>
                <a:sym typeface="EB Garamond"/>
                <a:hlinkClick r:id="rId4"/>
              </a:rPr>
              <a:t>Espectroscopio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>
                <a:solidFill>
                  <a:srgbClr val="22423D"/>
                </a:solidFill>
                <a:latin typeface="EB Garamond"/>
                <a:ea typeface="EB Garamond"/>
                <a:cs typeface="EB Garamond"/>
                <a:sym typeface="EB Garamond"/>
              </a:rPr>
              <a:t>Maizena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700"/>
              <a:buFont typeface="EB Garamond"/>
              <a:buChar char="●"/>
            </a:pPr>
            <a:r>
              <a:rPr lang="es" sz="1600" u="sng">
                <a:solidFill>
                  <a:schemeClr val="hlink"/>
                </a:solidFill>
                <a:latin typeface="EB Garamond"/>
                <a:ea typeface="EB Garamond"/>
                <a:cs typeface="EB Garamond"/>
                <a:sym typeface="EB Garamond"/>
                <a:hlinkClick r:id="rId5"/>
              </a:rPr>
              <a:t>Serpiente del faraón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22423D"/>
                </a:solidFill>
                <a:latin typeface="EB Garamond"/>
                <a:ea typeface="EB Garamond"/>
                <a:cs typeface="EB Garamond"/>
                <a:sym typeface="EB Garamond"/>
              </a:rPr>
              <a:t> 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>
                <a:solidFill>
                  <a:srgbClr val="22423D"/>
                </a:solidFill>
                <a:latin typeface="EB Garamond"/>
                <a:ea typeface="EB Garamond"/>
                <a:cs typeface="EB Garamond"/>
                <a:sym typeface="EB Garamond"/>
              </a:rPr>
              <a:t>Fuentes de recursos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 u="sng">
                <a:solidFill>
                  <a:schemeClr val="hlink"/>
                </a:solidFill>
                <a:latin typeface="EB Garamond"/>
                <a:ea typeface="EB Garamond"/>
                <a:cs typeface="EB Garamond"/>
                <a:sym typeface="EB Garamond"/>
                <a:hlinkClick r:id="rId6"/>
              </a:rPr>
              <a:t>Lombarda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 u="sng">
                <a:solidFill>
                  <a:schemeClr val="hlink"/>
                </a:solidFill>
                <a:latin typeface="EB Garamond"/>
                <a:ea typeface="EB Garamond"/>
                <a:cs typeface="EB Garamond"/>
                <a:sym typeface="EB Garamond"/>
                <a:hlinkClick r:id="rId7"/>
              </a:rPr>
              <a:t>Cúrcuma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>
                <a:solidFill>
                  <a:srgbClr val="22423D"/>
                </a:solidFill>
                <a:latin typeface="EB Garamond"/>
                <a:ea typeface="EB Garamond"/>
                <a:cs typeface="EB Garamond"/>
                <a:sym typeface="EB Garamond"/>
              </a:rPr>
              <a:t>Tubo de Lenz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423D"/>
              </a:buClr>
              <a:buSzPts val="1600"/>
              <a:buFont typeface="EB Garamond"/>
              <a:buChar char="●"/>
            </a:pPr>
            <a:r>
              <a:rPr lang="es" sz="1600" u="sng">
                <a:solidFill>
                  <a:schemeClr val="hlink"/>
                </a:solidFill>
                <a:latin typeface="EB Garamond"/>
                <a:ea typeface="EB Garamond"/>
                <a:cs typeface="EB Garamond"/>
                <a:sym typeface="EB Garamond"/>
                <a:hlinkClick r:id="rId8"/>
              </a:rPr>
              <a:t>Vitamina C</a:t>
            </a:r>
            <a:endParaRPr sz="16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22423D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566700" y="1472700"/>
            <a:ext cx="8010600" cy="21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3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8500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Proyecto </a:t>
            </a:r>
            <a:br>
              <a:rPr lang="es" sz="8500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</a:br>
            <a:r>
              <a:rPr lang="es" sz="8500">
                <a:solidFill>
                  <a:srgbClr val="22423D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Cohetes</a:t>
            </a:r>
            <a:endParaRPr sz="700">
              <a:latin typeface="The Girl Next Door"/>
              <a:ea typeface="The Girl Next Door"/>
              <a:cs typeface="The Girl Next Door"/>
              <a:sym typeface="The Girl Next Doo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/>
        </p:nvSpPr>
        <p:spPr>
          <a:xfrm>
            <a:off x="273600" y="431650"/>
            <a:ext cx="8596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chemeClr val="dk1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Fuentes de recursos</a:t>
            </a:r>
            <a:endParaRPr sz="6000">
              <a:solidFill>
                <a:schemeClr val="dk1"/>
              </a:solidFill>
              <a:latin typeface="The Girl Next Door"/>
              <a:ea typeface="The Girl Next Door"/>
              <a:cs typeface="The Girl Next Door"/>
              <a:sym typeface="The Girl Next Door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2626200" y="2202300"/>
            <a:ext cx="38916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u="sng">
                <a:solidFill>
                  <a:schemeClr val="hlink"/>
                </a:solidFill>
                <a:latin typeface="Questrial"/>
                <a:ea typeface="Questrial"/>
                <a:cs typeface="Questrial"/>
                <a:sym typeface="Questrial"/>
                <a:hlinkClick r:id="rId4"/>
              </a:rPr>
              <a:t>Thingiverse</a:t>
            </a:r>
            <a:endParaRPr sz="2400">
              <a:solidFill>
                <a:srgbClr val="22423D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u="sng">
                <a:solidFill>
                  <a:schemeClr val="hlink"/>
                </a:solidFill>
                <a:latin typeface="Questrial"/>
                <a:ea typeface="Questrial"/>
                <a:cs typeface="Questrial"/>
                <a:sym typeface="Questrial"/>
                <a:hlinkClick r:id="rId5"/>
              </a:rPr>
              <a:t>Sciencebuddies</a:t>
            </a:r>
            <a:br>
              <a:rPr lang="es" sz="2400">
                <a:solidFill>
                  <a:srgbClr val="22423D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lang="es" sz="2400" u="sng">
                <a:solidFill>
                  <a:schemeClr val="hlink"/>
                </a:solidFill>
                <a:latin typeface="Questrial"/>
                <a:ea typeface="Questrial"/>
                <a:cs typeface="Questrial"/>
                <a:sym typeface="Questrial"/>
                <a:hlinkClick r:id="rId6"/>
              </a:rPr>
              <a:t>Exploratorium</a:t>
            </a:r>
            <a:endParaRPr sz="2400">
              <a:solidFill>
                <a:srgbClr val="22423D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273600" y="431650"/>
            <a:ext cx="8596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chemeClr val="dk1"/>
                </a:solidFill>
                <a:latin typeface="The Girl Next Door"/>
                <a:ea typeface="The Girl Next Door"/>
                <a:cs typeface="The Girl Next Door"/>
                <a:sym typeface="The Girl Next Door"/>
              </a:rPr>
              <a:t>Fuentes de recursos</a:t>
            </a:r>
            <a:endParaRPr sz="6000">
              <a:solidFill>
                <a:schemeClr val="dk1"/>
              </a:solidFill>
              <a:latin typeface="The Girl Next Door"/>
              <a:ea typeface="The Girl Next Door"/>
              <a:cs typeface="The Girl Next Door"/>
              <a:sym typeface="The Girl Next Door"/>
            </a:endParaRPr>
          </a:p>
        </p:txBody>
      </p:sp>
      <p:sp>
        <p:nvSpPr>
          <p:cNvPr id="85" name="Google Shape;85;p18"/>
          <p:cNvSpPr txBox="1"/>
          <p:nvPr/>
        </p:nvSpPr>
        <p:spPr>
          <a:xfrm>
            <a:off x="2626200" y="2202300"/>
            <a:ext cx="38916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rgbClr val="22423D"/>
                </a:solidFill>
                <a:latin typeface="Questrial"/>
                <a:ea typeface="Questrial"/>
                <a:cs typeface="Questrial"/>
                <a:sym typeface="Questrial"/>
              </a:rPr>
              <a:t>Bard</a:t>
            </a:r>
            <a:br>
              <a:rPr lang="es" sz="2400">
                <a:solidFill>
                  <a:srgbClr val="22423D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lang="es" sz="2400" u="sng">
                <a:solidFill>
                  <a:schemeClr val="hlink"/>
                </a:solidFill>
                <a:latin typeface="Questrial"/>
                <a:ea typeface="Questrial"/>
                <a:cs typeface="Questrial"/>
                <a:sym typeface="Questrial"/>
                <a:hlinkClick r:id="rId4"/>
              </a:rPr>
              <a:t>Chemix</a:t>
            </a:r>
            <a:br>
              <a:rPr lang="es" sz="2400">
                <a:solidFill>
                  <a:srgbClr val="22423D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lang="es" sz="2400" u="sng">
                <a:solidFill>
                  <a:schemeClr val="hlink"/>
                </a:solidFill>
                <a:latin typeface="Questrial"/>
                <a:ea typeface="Questrial"/>
                <a:cs typeface="Questrial"/>
                <a:sym typeface="Questrial"/>
                <a:hlinkClick r:id="rId5"/>
              </a:rPr>
              <a:t>Mathcha</a:t>
            </a:r>
            <a:br>
              <a:rPr lang="es" sz="2400">
                <a:solidFill>
                  <a:srgbClr val="22423D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lang="es" sz="2400" u="sng">
                <a:solidFill>
                  <a:schemeClr val="hlink"/>
                </a:solidFill>
                <a:latin typeface="Questrial"/>
                <a:ea typeface="Questrial"/>
                <a:cs typeface="Questrial"/>
                <a:sym typeface="Questrial"/>
                <a:hlinkClick r:id="rId6"/>
              </a:rPr>
              <a:t>Science Journal</a:t>
            </a:r>
            <a:endParaRPr sz="2400">
              <a:solidFill>
                <a:srgbClr val="22423D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