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Garamond"/>
      <p:regular r:id="rId10"/>
      <p:bold r:id="rId11"/>
      <p:italic r:id="rId12"/>
      <p:boldItalic r:id="rId13"/>
    </p:embeddedFont>
    <p:embeddedFont>
      <p:font typeface="EB 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bold.fntdata"/><Relationship Id="rId10" Type="http://schemas.openxmlformats.org/officeDocument/2006/relationships/font" Target="fonts/Garamond-regular.fntdata"/><Relationship Id="rId13" Type="http://schemas.openxmlformats.org/officeDocument/2006/relationships/font" Target="fonts/Garamond-boldItalic.fntdata"/><Relationship Id="rId12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EBGaramond-bold.fntdata"/><Relationship Id="rId14" Type="http://schemas.openxmlformats.org/officeDocument/2006/relationships/font" Target="fonts/EBGaramond-regular.fntdata"/><Relationship Id="rId17" Type="http://schemas.openxmlformats.org/officeDocument/2006/relationships/font" Target="fonts/EBGaramond-boldItalic.fntdata"/><Relationship Id="rId16" Type="http://schemas.openxmlformats.org/officeDocument/2006/relationships/font" Target="fonts/EBGaramond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94c47f311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e94c47f311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94c47f311_1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e94c47f311_1_1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e94c47f311_1_1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2600"/>
            </a:lvl2pPr>
            <a:lvl3pPr indent="-3683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4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4" y="-447080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2pPr>
            <a:lvl3pPr indent="-3683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4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4" y="-447080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0" l="8407" r="16395" t="0"/>
          <a:stretch/>
        </p:blipFill>
        <p:spPr>
          <a:xfrm flipH="1">
            <a:off x="-4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/>
          <p:nvPr/>
        </p:nvSpPr>
        <p:spPr>
          <a:xfrm>
            <a:off x="4571998" y="0"/>
            <a:ext cx="4572000" cy="50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6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Canvas</a:t>
            </a:r>
            <a:br>
              <a:rPr b="1" i="0" lang="es" sz="6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s" sz="6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ABP</a:t>
            </a:r>
            <a:endParaRPr b="1" i="0" sz="63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3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7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Construcción de coche</a:t>
            </a:r>
            <a:endParaRPr b="1" sz="37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8"/>
          <p:cNvGrpSpPr/>
          <p:nvPr/>
        </p:nvGrpSpPr>
        <p:grpSpPr>
          <a:xfrm>
            <a:off x="271575" y="152425"/>
            <a:ext cx="2571579" cy="1174474"/>
            <a:chOff x="144348" y="1975103"/>
            <a:chExt cx="3600138" cy="2852741"/>
          </a:xfrm>
        </p:grpSpPr>
        <p:sp>
          <p:nvSpPr>
            <p:cNvPr id="212" name="Google Shape;212;p38"/>
            <p:cNvSpPr/>
            <p:nvPr/>
          </p:nvSpPr>
          <p:spPr>
            <a:xfrm>
              <a:off x="144348" y="2161795"/>
              <a:ext cx="3600138" cy="2666049"/>
            </a:xfrm>
            <a:prstGeom prst="roundRect">
              <a:avLst>
                <a:gd fmla="val 4840" name="adj"/>
              </a:avLst>
            </a:prstGeom>
            <a:solidFill>
              <a:srgbClr val="FFF2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251026" y="1975103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Descripción breve</a:t>
              </a:r>
              <a:endParaRPr sz="900"/>
            </a:p>
          </p:txBody>
        </p:sp>
      </p:grpSp>
      <p:grpSp>
        <p:nvGrpSpPr>
          <p:cNvPr id="214" name="Google Shape;214;p38"/>
          <p:cNvGrpSpPr/>
          <p:nvPr/>
        </p:nvGrpSpPr>
        <p:grpSpPr>
          <a:xfrm>
            <a:off x="271575" y="1402400"/>
            <a:ext cx="2571579" cy="1786530"/>
            <a:chOff x="144348" y="1975105"/>
            <a:chExt cx="3600138" cy="2569807"/>
          </a:xfrm>
        </p:grpSpPr>
        <p:sp>
          <p:nvSpPr>
            <p:cNvPr id="215" name="Google Shape;215;p38"/>
            <p:cNvSpPr/>
            <p:nvPr/>
          </p:nvSpPr>
          <p:spPr>
            <a:xfrm>
              <a:off x="144348" y="2161795"/>
              <a:ext cx="3600138" cy="2383117"/>
            </a:xfrm>
            <a:prstGeom prst="roundRect">
              <a:avLst>
                <a:gd fmla="val 5421" name="adj"/>
              </a:avLst>
            </a:prstGeom>
            <a:solidFill>
              <a:srgbClr val="DDEAF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251026" y="1975105"/>
              <a:ext cx="2133600" cy="270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Contidos curriculares</a:t>
              </a:r>
              <a:endParaRPr sz="900"/>
            </a:p>
          </p:txBody>
        </p:sp>
      </p:grpSp>
      <p:grpSp>
        <p:nvGrpSpPr>
          <p:cNvPr id="217" name="Google Shape;217;p38"/>
          <p:cNvGrpSpPr/>
          <p:nvPr/>
        </p:nvGrpSpPr>
        <p:grpSpPr>
          <a:xfrm>
            <a:off x="271561" y="3260091"/>
            <a:ext cx="2571527" cy="1730945"/>
            <a:chOff x="144348" y="1975105"/>
            <a:chExt cx="3600138" cy="3231097"/>
          </a:xfrm>
        </p:grpSpPr>
        <p:sp>
          <p:nvSpPr>
            <p:cNvPr id="218" name="Google Shape;218;p38"/>
            <p:cNvSpPr/>
            <p:nvPr/>
          </p:nvSpPr>
          <p:spPr>
            <a:xfrm>
              <a:off x="144348" y="2161795"/>
              <a:ext cx="3600138" cy="3044407"/>
            </a:xfrm>
            <a:prstGeom prst="roundRect">
              <a:avLst>
                <a:gd fmla="val 5421" name="adj"/>
              </a:avLst>
            </a:prstGeom>
            <a:solidFill>
              <a:srgbClr val="FBE4D4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251028" y="1975105"/>
              <a:ext cx="2133600" cy="37338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Avaliación</a:t>
              </a:r>
              <a:endPara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20" name="Google Shape;220;p38"/>
          <p:cNvGrpSpPr/>
          <p:nvPr/>
        </p:nvGrpSpPr>
        <p:grpSpPr>
          <a:xfrm>
            <a:off x="3001425" y="152398"/>
            <a:ext cx="2856409" cy="1174483"/>
            <a:chOff x="144348" y="1975080"/>
            <a:chExt cx="3998892" cy="2852764"/>
          </a:xfrm>
        </p:grpSpPr>
        <p:sp>
          <p:nvSpPr>
            <p:cNvPr id="221" name="Google Shape;221;p38"/>
            <p:cNvSpPr/>
            <p:nvPr/>
          </p:nvSpPr>
          <p:spPr>
            <a:xfrm>
              <a:off x="144348" y="2161795"/>
              <a:ext cx="3998892" cy="2666049"/>
            </a:xfrm>
            <a:prstGeom prst="roundRect">
              <a:avLst>
                <a:gd fmla="val 4840" name="adj"/>
              </a:avLst>
            </a:prstGeom>
            <a:solidFill>
              <a:srgbClr val="E1EFD8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251025" y="1975080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Producto final</a:t>
              </a:r>
              <a:endParaRPr sz="900"/>
            </a:p>
          </p:txBody>
        </p:sp>
      </p:grpSp>
      <p:grpSp>
        <p:nvGrpSpPr>
          <p:cNvPr id="223" name="Google Shape;223;p38"/>
          <p:cNvGrpSpPr/>
          <p:nvPr/>
        </p:nvGrpSpPr>
        <p:grpSpPr>
          <a:xfrm>
            <a:off x="6016100" y="152400"/>
            <a:ext cx="2856409" cy="1174481"/>
            <a:chOff x="144348" y="1975084"/>
            <a:chExt cx="3998892" cy="2852760"/>
          </a:xfrm>
        </p:grpSpPr>
        <p:sp>
          <p:nvSpPr>
            <p:cNvPr id="224" name="Google Shape;224;p38"/>
            <p:cNvSpPr/>
            <p:nvPr/>
          </p:nvSpPr>
          <p:spPr>
            <a:xfrm>
              <a:off x="144348" y="2161795"/>
              <a:ext cx="3998892" cy="2666049"/>
            </a:xfrm>
            <a:prstGeom prst="roundRect">
              <a:avLst>
                <a:gd fmla="val 484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51025" y="1975084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Necesidades previas</a:t>
              </a:r>
              <a:endPara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26" name="Google Shape;226;p38"/>
          <p:cNvGrpSpPr/>
          <p:nvPr/>
        </p:nvGrpSpPr>
        <p:grpSpPr>
          <a:xfrm>
            <a:off x="6016075" y="1402389"/>
            <a:ext cx="2856409" cy="1786641"/>
            <a:chOff x="144348" y="1975111"/>
            <a:chExt cx="3998892" cy="2574781"/>
          </a:xfrm>
        </p:grpSpPr>
        <p:sp>
          <p:nvSpPr>
            <p:cNvPr id="227" name="Google Shape;227;p38"/>
            <p:cNvSpPr/>
            <p:nvPr/>
          </p:nvSpPr>
          <p:spPr>
            <a:xfrm>
              <a:off x="144348" y="2161796"/>
              <a:ext cx="3998892" cy="2388096"/>
            </a:xfrm>
            <a:prstGeom prst="roundRect">
              <a:avLst>
                <a:gd fmla="val 4840" name="adj"/>
              </a:avLst>
            </a:prstGeom>
            <a:solidFill>
              <a:srgbClr val="F5ACA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51025" y="1975111"/>
              <a:ext cx="2133600" cy="297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Recursos</a:t>
              </a:r>
              <a:endParaRPr sz="900"/>
            </a:p>
          </p:txBody>
        </p:sp>
      </p:grpSp>
      <p:sp>
        <p:nvSpPr>
          <p:cNvPr id="229" name="Google Shape;229;p38"/>
          <p:cNvSpPr/>
          <p:nvPr/>
        </p:nvSpPr>
        <p:spPr>
          <a:xfrm>
            <a:off x="6016087" y="3360104"/>
            <a:ext cx="2856351" cy="1630932"/>
          </a:xfrm>
          <a:prstGeom prst="roundRect">
            <a:avLst>
              <a:gd fmla="val 4840" name="adj"/>
            </a:avLst>
          </a:prstGeom>
          <a:solidFill>
            <a:srgbClr val="C5CE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925" lIns="59850" spcFirstLastPara="1" rIns="59850" wrap="square" tIns="29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8"/>
          <p:cNvSpPr/>
          <p:nvPr/>
        </p:nvSpPr>
        <p:spPr>
          <a:xfrm>
            <a:off x="6092287" y="3260091"/>
            <a:ext cx="1524000" cy="2000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925" lIns="59850" spcFirstLastPara="1" rIns="59850" wrap="square" tIns="29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Agrupamentos</a:t>
            </a:r>
            <a:endParaRPr b="0" i="0" sz="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31" name="Google Shape;231;p38"/>
          <p:cNvGrpSpPr/>
          <p:nvPr/>
        </p:nvGrpSpPr>
        <p:grpSpPr>
          <a:xfrm>
            <a:off x="3001375" y="1402325"/>
            <a:ext cx="2856486" cy="2241430"/>
            <a:chOff x="144295" y="1268872"/>
            <a:chExt cx="3999000" cy="3743203"/>
          </a:xfrm>
        </p:grpSpPr>
        <p:sp>
          <p:nvSpPr>
            <p:cNvPr id="232" name="Google Shape;232;p38"/>
            <p:cNvSpPr/>
            <p:nvPr/>
          </p:nvSpPr>
          <p:spPr>
            <a:xfrm>
              <a:off x="144295" y="1455575"/>
              <a:ext cx="3999000" cy="3556500"/>
            </a:xfrm>
            <a:prstGeom prst="roundRect">
              <a:avLst>
                <a:gd fmla="val 4840" name="adj"/>
              </a:avLst>
            </a:prstGeom>
            <a:solidFill>
              <a:srgbClr val="FFDB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250973" y="1268872"/>
              <a:ext cx="2133600" cy="334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Secuenciación e t</a:t>
              </a:r>
              <a:r>
                <a:rPr b="0" i="0" lang="e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arefas</a:t>
              </a:r>
              <a:endParaRPr sz="900"/>
            </a:p>
          </p:txBody>
        </p:sp>
      </p:grpSp>
      <p:sp>
        <p:nvSpPr>
          <p:cNvPr id="234" name="Google Shape;234;p38"/>
          <p:cNvSpPr txBox="1"/>
          <p:nvPr/>
        </p:nvSpPr>
        <p:spPr>
          <a:xfrm>
            <a:off x="6016150" y="1607325"/>
            <a:ext cx="28563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Kits de coches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Kits kapla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Pegamento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Pilas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Aula tipo maker ou laboratorio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6016100" y="3465150"/>
            <a:ext cx="28563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Grupos de 3 persoas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○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1 Portavoz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○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1 Técnica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○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1 Xestor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3001475" y="372650"/>
            <a:ext cx="28563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Coches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Fichas técnicas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○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Peso, velocidade aceleración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○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Materiais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Informe de prototipado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6016100" y="333525"/>
            <a:ext cx="2856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Cinemática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Conexionado electrónico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271550" y="376425"/>
            <a:ext cx="25716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Actividade na que o alumnado deseñará un prototipo de coche mediante circuitos </a:t>
            </a: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eléctricos</a:t>
            </a: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 básicos e materiais de baixo custe  e investigará distintas variables para facelo mais rápido.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9" name="Google Shape;239;p38"/>
          <p:cNvSpPr txBox="1"/>
          <p:nvPr/>
        </p:nvSpPr>
        <p:spPr>
          <a:xfrm>
            <a:off x="271550" y="1590825"/>
            <a:ext cx="2571600" cy="16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Destrezas científicas básicas.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CE1.1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CE1.2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CE1.3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CE1.8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 interacción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CE4.1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CE4.2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CE4.3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CE4.5</a:t>
            </a:r>
            <a:r>
              <a:rPr lang="e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271525" y="3469350"/>
            <a:ext cx="2571600" cy="15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Para o coche utilizarase unha lista de cotexo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Para a ficha técnica unha rúbrica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Para o informe de prototipado unha exposición oral cunha lista de cotexo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Para o proceso unha escala de valoración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3001500" y="1607325"/>
            <a:ext cx="2856300" cy="21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Sesión 1. Presentación do proxecto. Ideas previas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Sesión 2: Construcción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Primeiras probas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Toma de datos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Sesión 3: Análise de variables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Modificación das mesmas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○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Toma de datos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Sesión 4: Elaboración de informe e conclusións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Char char="●"/>
            </a:pPr>
            <a:r>
              <a:rPr lang="e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Sesión 5: Exposición oral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42" name="Google Shape;242;p38"/>
          <p:cNvGrpSpPr/>
          <p:nvPr/>
        </p:nvGrpSpPr>
        <p:grpSpPr>
          <a:xfrm>
            <a:off x="3001400" y="3719200"/>
            <a:ext cx="2856486" cy="1274182"/>
            <a:chOff x="144365" y="1975084"/>
            <a:chExt cx="3999000" cy="3094928"/>
          </a:xfrm>
        </p:grpSpPr>
        <p:sp>
          <p:nvSpPr>
            <p:cNvPr id="243" name="Google Shape;243;p38"/>
            <p:cNvSpPr/>
            <p:nvPr/>
          </p:nvSpPr>
          <p:spPr>
            <a:xfrm>
              <a:off x="144365" y="2161812"/>
              <a:ext cx="3999000" cy="2908200"/>
            </a:xfrm>
            <a:prstGeom prst="roundRect">
              <a:avLst>
                <a:gd fmla="val 4840" name="adj"/>
              </a:avLst>
            </a:prstGeom>
            <a:solidFill>
              <a:srgbClr val="C05DFF">
                <a:alpha val="47270"/>
              </a:srgbClr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251025" y="1975084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Inclusión e diversidade</a:t>
              </a:r>
              <a:endPara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45" name="Google Shape;245;p38"/>
          <p:cNvSpPr txBox="1"/>
          <p:nvPr/>
        </p:nvSpPr>
        <p:spPr>
          <a:xfrm>
            <a:off x="3001400" y="3900325"/>
            <a:ext cx="28563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EB Garamond"/>
              <a:buChar char="●"/>
            </a:pPr>
            <a:r>
              <a:rPr lang="es" sz="900">
                <a:latin typeface="EB Garamond"/>
                <a:ea typeface="EB Garamond"/>
                <a:cs typeface="EB Garamond"/>
                <a:sym typeface="EB Garamond"/>
              </a:rPr>
              <a:t>Grupos de roles</a:t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