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82" r:id="rId4"/>
    <p:sldMasterId id="2147483683" r:id="rId5"/>
    <p:sldMasterId id="214748368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y="6858000" cx="9144000"/>
  <p:notesSz cx="6858000" cy="9144000"/>
  <p:embeddedFontLst>
    <p:embeddedFont>
      <p:font typeface="Corbel"/>
      <p:regular r:id="rId40"/>
      <p:bold r:id="rId41"/>
      <p:italic r:id="rId42"/>
      <p:boldItalic r:id="rId43"/>
    </p:embeddedFont>
    <p:embeddedFont>
      <p:font typeface="Permanent Marker"/>
      <p:regular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36923D8-9C94-44F8-A380-349081852CCA}">
  <a:tblStyle styleId="{036923D8-9C94-44F8-A380-349081852CC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bel-regular.fntdata"/><Relationship Id="rId20" Type="http://schemas.openxmlformats.org/officeDocument/2006/relationships/slide" Target="slides/slide13.xml"/><Relationship Id="rId42" Type="http://schemas.openxmlformats.org/officeDocument/2006/relationships/font" Target="fonts/Corbel-italic.fntdata"/><Relationship Id="rId41" Type="http://schemas.openxmlformats.org/officeDocument/2006/relationships/font" Target="fonts/Corbel-bold.fntdata"/><Relationship Id="rId22" Type="http://schemas.openxmlformats.org/officeDocument/2006/relationships/slide" Target="slides/slide15.xml"/><Relationship Id="rId44" Type="http://schemas.openxmlformats.org/officeDocument/2006/relationships/font" Target="fonts/PermanentMarker-regular.fntdata"/><Relationship Id="rId21" Type="http://schemas.openxmlformats.org/officeDocument/2006/relationships/slide" Target="slides/slide14.xml"/><Relationship Id="rId43" Type="http://schemas.openxmlformats.org/officeDocument/2006/relationships/font" Target="fonts/Corbel-boldItalic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5" name="Shape 33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2" name="Shape 3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8" name="Shape 34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4" name="Shape 35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Shape 361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7" name="Shape 3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3" name="Shape 3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9" name="Shape 3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5" name="Shape 38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2" name="Shape 3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9" name="Shape 3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7" name="Shape 4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Shape 4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rIns="81350" wrap="square" tIns="8135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1" name="Shape 421"/>
          <p:cNvSpPr/>
          <p:nvPr>
            <p:ph idx="2" type="sldImg"/>
          </p:nvPr>
        </p:nvSpPr>
        <p:spPr>
          <a:xfrm>
            <a:off x="1143448" y="685791"/>
            <a:ext cx="457173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8" name="Shape 428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5" name="Shape 43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2" name="Shape 44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9" name="Shape 44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6" name="Shape 45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3" name="Shape 46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5" name="Shape 23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0" name="Shape 470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7" name="Shape 47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4" name="Shape 48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2" name="Shape 24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2" name="Shape 27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0" name="Shape 29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3" name="Shape 31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6" name="Shape 32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Diapositiva de títu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ítulo y texto vertical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Título vertical y texto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Sl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88" name="Shape 88"/>
          <p:cNvSpPr txBox="1"/>
          <p:nvPr>
            <p:ph idx="1" type="subTitle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, Conten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 Slid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itle, 2 Conten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457172" y="1604841"/>
            <a:ext cx="4015600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96" name="Shape 96"/>
          <p:cNvSpPr txBox="1"/>
          <p:nvPr>
            <p:ph idx="2" type="body"/>
          </p:nvPr>
        </p:nvSpPr>
        <p:spPr>
          <a:xfrm>
            <a:off x="4673927" y="1604841"/>
            <a:ext cx="4015600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Only">
  <p:cSld name="Centered 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subTitle"/>
          </p:nvPr>
        </p:nvSpPr>
        <p:spPr>
          <a:xfrm>
            <a:off x="457172" y="273352"/>
            <a:ext cx="8228763" cy="5308647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AndObj">
  <p:cSld name="Title, 2 Content and Conten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172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04" name="Shape 104"/>
          <p:cNvSpPr txBox="1"/>
          <p:nvPr>
            <p:ph idx="2" type="body"/>
          </p:nvPr>
        </p:nvSpPr>
        <p:spPr>
          <a:xfrm>
            <a:off x="457172" y="3682578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05" name="Shape 105"/>
          <p:cNvSpPr txBox="1"/>
          <p:nvPr>
            <p:ph idx="3" type="body"/>
          </p:nvPr>
        </p:nvSpPr>
        <p:spPr>
          <a:xfrm>
            <a:off x="4673927" y="1604841"/>
            <a:ext cx="4015600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AndTwoObj">
  <p:cSld name="Title Content and 2 Conten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457172" y="1604841"/>
            <a:ext cx="4015600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09" name="Shape 109"/>
          <p:cNvSpPr txBox="1"/>
          <p:nvPr>
            <p:ph idx="2" type="body"/>
          </p:nvPr>
        </p:nvSpPr>
        <p:spPr>
          <a:xfrm>
            <a:off x="4673927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0" name="Shape 110"/>
          <p:cNvSpPr txBox="1"/>
          <p:nvPr>
            <p:ph idx="3" type="body"/>
          </p:nvPr>
        </p:nvSpPr>
        <p:spPr>
          <a:xfrm>
            <a:off x="4673927" y="3682578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ítulo y objeto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OverTx">
  <p:cSld name="Title, 2 Content over Conten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57172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4673927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5" name="Shape 115"/>
          <p:cNvSpPr txBox="1"/>
          <p:nvPr>
            <p:ph idx="3" type="body"/>
          </p:nvPr>
        </p:nvSpPr>
        <p:spPr>
          <a:xfrm>
            <a:off x="457172" y="3682578"/>
            <a:ext cx="8228763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OverTx">
  <p:cSld name="Title, Content over Conten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457172" y="1604841"/>
            <a:ext cx="8228763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19" name="Shape 119"/>
          <p:cNvSpPr txBox="1"/>
          <p:nvPr>
            <p:ph idx="2" type="body"/>
          </p:nvPr>
        </p:nvSpPr>
        <p:spPr>
          <a:xfrm>
            <a:off x="457172" y="3682578"/>
            <a:ext cx="8228763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fourObj">
  <p:cSld name="Title, 4 Conten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172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3" name="Shape 123"/>
          <p:cNvSpPr txBox="1"/>
          <p:nvPr>
            <p:ph idx="2" type="body"/>
          </p:nvPr>
        </p:nvSpPr>
        <p:spPr>
          <a:xfrm>
            <a:off x="4673927" y="1604841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4" name="Shape 124"/>
          <p:cNvSpPr txBox="1"/>
          <p:nvPr>
            <p:ph idx="3" type="body"/>
          </p:nvPr>
        </p:nvSpPr>
        <p:spPr>
          <a:xfrm>
            <a:off x="4673927" y="3682578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5" name="Shape 125"/>
          <p:cNvSpPr txBox="1"/>
          <p:nvPr>
            <p:ph idx="4" type="body"/>
          </p:nvPr>
        </p:nvSpPr>
        <p:spPr>
          <a:xfrm>
            <a:off x="457172" y="3682578"/>
            <a:ext cx="4015600" cy="1897135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itle, 6 Conten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29" name="Shape 129"/>
          <p:cNvSpPr txBox="1"/>
          <p:nvPr>
            <p:ph idx="2" type="body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600" u="none" cap="none" strike="noStrike"/>
            </a:lvl9pPr>
          </a:lstStyle>
          <a:p/>
        </p:txBody>
      </p:sp>
      <p:sp>
        <p:nvSpPr>
          <p:cNvPr id="130" name="Shape 130"/>
          <p:cNvSpPr/>
          <p:nvPr/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Shape 131"/>
          <p:cNvSpPr/>
          <p:nvPr/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ítulo y objetos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57200" y="155448"/>
            <a:ext cx="82296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205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14300" lvl="1" marL="731520" marR="0" rtl="0" algn="l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82296" lvl="2" marL="996696" marR="0" rtl="0" algn="l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60452" lvl="3" marL="1216152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67564" lvl="4" marL="1426464" marR="0" rtl="0" algn="l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65532" lvl="5" marL="1627632" marR="0" rtl="0" algn="l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Diapositiva de título">
    <p:bg>
      <p:bgPr>
        <a:gradFill>
          <a:gsLst>
            <a:gs pos="0">
              <a:srgbClr val="BEC4D3"/>
            </a:gs>
            <a:gs pos="12000">
              <a:srgbClr val="BEC4D3"/>
            </a:gs>
            <a:gs pos="20000">
              <a:srgbClr val="BDC3D1"/>
            </a:gs>
            <a:gs pos="100000">
              <a:srgbClr val="3439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8" name="Shape 148"/>
          <p:cNvSpPr txBox="1"/>
          <p:nvPr>
            <p:ph type="ctrTitle"/>
          </p:nvPr>
        </p:nvSpPr>
        <p:spPr>
          <a:xfrm>
            <a:off x="685800" y="3355848"/>
            <a:ext cx="8077200" cy="1673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7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49" name="Shape 149"/>
          <p:cNvSpPr txBox="1"/>
          <p:nvPr>
            <p:ph idx="1" type="subTitle"/>
          </p:nvPr>
        </p:nvSpPr>
        <p:spPr>
          <a:xfrm>
            <a:off x="685800" y="1828800"/>
            <a:ext cx="8077200" cy="149961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ctr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ctr">
              <a:spcBef>
                <a:spcPts val="480"/>
              </a:spcBef>
              <a:buClr>
                <a:schemeClr val="accent3"/>
              </a:buClr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ctr">
              <a:spcBef>
                <a:spcPts val="400"/>
              </a:spcBef>
              <a:buClr>
                <a:schemeClr val="accent4"/>
              </a:buClr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ctr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ctr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ctr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ctr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ctr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  <p:sp>
        <p:nvSpPr>
          <p:cNvPr id="153" name="Shape 153"/>
          <p:cNvSpPr/>
          <p:nvPr/>
        </p:nvSpPr>
        <p:spPr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rotWithShape="0" algn="tl" dir="5400000" dist="10160">
              <a:srgbClr val="000000">
                <a:alpha val="6000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Encabezado de sección">
    <p:bg>
      <p:bgPr>
        <a:gradFill>
          <a:gsLst>
            <a:gs pos="0">
              <a:srgbClr val="BEC4D3"/>
            </a:gs>
            <a:gs pos="12000">
              <a:srgbClr val="BEC4D3"/>
            </a:gs>
            <a:gs pos="20000">
              <a:srgbClr val="BDC3D1"/>
            </a:gs>
            <a:gs pos="100000">
              <a:srgbClr val="3439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rotWithShape="0" algn="tl" dir="5400000" dist="10160">
              <a:srgbClr val="000000">
                <a:alpha val="6000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7" name="Shape 157"/>
          <p:cNvSpPr txBox="1"/>
          <p:nvPr>
            <p:ph type="title"/>
          </p:nvPr>
        </p:nvSpPr>
        <p:spPr>
          <a:xfrm>
            <a:off x="749808" y="118872"/>
            <a:ext cx="8013192" cy="163677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7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740664" y="1828800"/>
            <a:ext cx="802233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320"/>
              </a:spcBef>
              <a:buClr>
                <a:schemeClr val="accent3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280"/>
              </a:spcBef>
              <a:buClr>
                <a:schemeClr val="accent4"/>
              </a:buClr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9" name="Shape 159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0" name="Shape 160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1" name="Shape 161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Dos objetos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773936"/>
            <a:ext cx="4038600" cy="4623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8237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37159" lvl="1" marL="731520" marR="0" rtl="0" algn="l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107696" lvl="2" marL="996696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73152" lvl="3" marL="1216152" marR="0" rtl="0" algn="l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80264" lvl="4" marL="1426464" marR="0" rtl="0" algn="l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78232" lvl="5" marL="1627632" marR="0" rtl="0" algn="l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5" name="Shape 165"/>
          <p:cNvSpPr txBox="1"/>
          <p:nvPr>
            <p:ph idx="2" type="body"/>
          </p:nvPr>
        </p:nvSpPr>
        <p:spPr>
          <a:xfrm>
            <a:off x="4648200" y="1773936"/>
            <a:ext cx="4038600" cy="4623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8237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37159" lvl="1" marL="731520" marR="0" rtl="0" algn="l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107696" lvl="2" marL="996696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73152" lvl="3" marL="1216152" marR="0" rtl="0" algn="l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80264" lvl="4" marL="1426464" marR="0" rtl="0" algn="l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78232" lvl="5" marL="1627632" marR="0" rtl="0" algn="l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6" name="Shape 166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7" name="Shape 167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8" name="Shape 168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ación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698987"/>
            <a:ext cx="4040188" cy="71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1" i="0" sz="2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accent3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accent4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2" name="Shape 172"/>
          <p:cNvSpPr txBox="1"/>
          <p:nvPr>
            <p:ph idx="2" type="body"/>
          </p:nvPr>
        </p:nvSpPr>
        <p:spPr>
          <a:xfrm>
            <a:off x="457200" y="2449512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0269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60019" lvl="1" marL="73152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120396" lvl="2" marL="99669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85852" lvl="3" marL="1216152" marR="0" rtl="0" algn="l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92964" lvl="4" marL="1426464" marR="0" rtl="0" algn="l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90932" lvl="5" marL="1627632" marR="0" rtl="0" algn="l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88900" lvl="6" marL="1828800" marR="0" rtl="0" algn="l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86867" lvl="7" marL="2029968" marR="0" rtl="0" algn="l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84835" lvl="8" marL="2231136" marR="0" rtl="0" algn="l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3" name="Shape 173"/>
          <p:cNvSpPr txBox="1"/>
          <p:nvPr>
            <p:ph idx="3" type="body"/>
          </p:nvPr>
        </p:nvSpPr>
        <p:spPr>
          <a:xfrm>
            <a:off x="4645025" y="1698987"/>
            <a:ext cx="4041775" cy="71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1" i="0" sz="2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accent3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accent4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4" name="Shape 174"/>
          <p:cNvSpPr txBox="1"/>
          <p:nvPr>
            <p:ph idx="4" type="body"/>
          </p:nvPr>
        </p:nvSpPr>
        <p:spPr>
          <a:xfrm>
            <a:off x="4645025" y="2449512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0269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60019" lvl="1" marL="73152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120396" lvl="2" marL="99669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85852" lvl="3" marL="1216152" marR="0" rtl="0" algn="l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92964" lvl="4" marL="1426464" marR="0" rtl="0" algn="l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90932" lvl="5" marL="1627632" marR="0" rtl="0" algn="l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88900" lvl="6" marL="1828800" marR="0" rtl="0" algn="l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86867" lvl="7" marL="2029968" marR="0" rtl="0" algn="l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84835" lvl="8" marL="2231136" marR="0" rtl="0" algn="l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5" name="Shape 175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6" name="Shape 176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7" name="Shape 177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Sólo el título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80" name="Shape 180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81" name="Shape 181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82" name="Shape 182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Encabezado de sección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blank">
  <p:cSld name="En blanco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85" name="Shape 185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86" name="Shape 186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ido con título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167838" y="152400"/>
            <a:ext cx="2523744" cy="97840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0" i="0" sz="20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3019377" y="1743133"/>
            <a:ext cx="5920641" cy="45588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205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14300" lvl="1" marL="731520" marR="0" rtl="0" algn="l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82296" lvl="2" marL="996696" marR="0" rtl="0" algn="l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60452" lvl="3" marL="1216152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67564" lvl="4" marL="1426464" marR="0" rtl="0" algn="l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65532" lvl="5" marL="1627632" marR="0" rtl="0" algn="l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63500" lvl="6" marL="1828800" marR="0" rtl="0" algn="l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61467" lvl="7" marL="2029968" marR="0" rtl="0" algn="l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59435" lvl="8" marL="2231136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90" name="Shape 190"/>
          <p:cNvSpPr txBox="1"/>
          <p:nvPr>
            <p:ph idx="2" type="body"/>
          </p:nvPr>
        </p:nvSpPr>
        <p:spPr>
          <a:xfrm>
            <a:off x="167838" y="1730018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accent3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accent4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91" name="Shape 191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92" name="Shape 192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93" name="Shape 193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  <p:sp>
        <p:nvSpPr>
          <p:cNvPr id="194" name="Shape 194"/>
          <p:cNvSpPr/>
          <p:nvPr/>
        </p:nvSpPr>
        <p:spPr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Imagen con título">
    <p:bg>
      <p:bgPr>
        <a:solidFill>
          <a:schemeClr val="lt2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type="title"/>
          </p:nvPr>
        </p:nvSpPr>
        <p:spPr>
          <a:xfrm>
            <a:off x="164592" y="155448"/>
            <a:ext cx="2525150" cy="97840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0" i="0" sz="20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98" name="Shape 198"/>
          <p:cNvSpPr/>
          <p:nvPr>
            <p:ph idx="2" type="pic"/>
          </p:nvPr>
        </p:nvSpPr>
        <p:spPr>
          <a:xfrm>
            <a:off x="2903805" y="1484808"/>
            <a:ext cx="6247397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accent3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accent4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accent3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accent4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00" name="Shape 200"/>
          <p:cNvSpPr txBox="1"/>
          <p:nvPr>
            <p:ph idx="10" type="dt"/>
          </p:nvPr>
        </p:nvSpPr>
        <p:spPr>
          <a:xfrm>
            <a:off x="164592" y="1170432"/>
            <a:ext cx="25237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01" name="Shape 201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3" name="Shape 203"/>
          <p:cNvSpPr txBox="1"/>
          <p:nvPr>
            <p:ph idx="11" type="ftr"/>
          </p:nvPr>
        </p:nvSpPr>
        <p:spPr>
          <a:xfrm>
            <a:off x="3035808" y="117043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BABABA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04" name="Shape 204"/>
          <p:cNvSpPr txBox="1"/>
          <p:nvPr>
            <p:ph idx="12" type="sldNum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ítulo y texto vertical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 rot="5400000">
            <a:off x="2259195" y="-26805"/>
            <a:ext cx="462560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205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14300" lvl="1" marL="731520" marR="0" rtl="0" algn="l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82296" lvl="2" marL="996696" marR="0" rtl="0" algn="l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60452" lvl="3" marL="1216152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67564" lvl="4" marL="1426464" marR="0" rtl="0" algn="l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65532" lvl="5" marL="1627632" marR="0" rtl="0" algn="l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08" name="Shape 208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09" name="Shape 209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10" name="Shape 210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vertTitleAndTx">
  <p:cSld name="Título vertical y texto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/>
        </p:nvSpPr>
        <p:spPr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rotWithShape="0" algn="tl" dir="10800000" dist="10160">
              <a:srgbClr val="000000">
                <a:alpha val="6000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4" name="Shape 214"/>
          <p:cNvSpPr txBox="1"/>
          <p:nvPr>
            <p:ph type="title"/>
          </p:nvPr>
        </p:nvSpPr>
        <p:spPr>
          <a:xfrm rot="5400000">
            <a:off x="4808537" y="2247903"/>
            <a:ext cx="5851525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 rot="5400000">
            <a:off x="541338" y="22066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205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14300" lvl="1" marL="731520" marR="0" rtl="0" algn="l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82296" lvl="2" marL="996696" marR="0" rtl="0" algn="l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60452" lvl="3" marL="1216152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67564" lvl="4" marL="1426464" marR="0" rtl="0" algn="l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65532" lvl="5" marL="1627632" marR="0" rtl="0" algn="l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16" name="Shape 216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17" name="Shape 217"/>
          <p:cNvSpPr txBox="1"/>
          <p:nvPr>
            <p:ph idx="11" type="ftr"/>
          </p:nvPr>
        </p:nvSpPr>
        <p:spPr>
          <a:xfrm>
            <a:off x="2640597" y="6377459"/>
            <a:ext cx="38364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18" name="Shape 218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Dos objeto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ació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Sólo el título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En blanc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ido con título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Imagen con título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82925" lIns="82925" rIns="82925" wrap="square" tIns="82925"/>
          <a:lstStyle>
            <a:lvl1pPr indent="0" lvl="0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SzPct val="81250"/>
              <a:buChar char="●"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SzPct val="81250"/>
              <a:buChar char="○"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SzPct val="81250"/>
              <a:buChar char="■"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SzPct val="81250"/>
              <a:buChar char="●"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SzPct val="81250"/>
              <a:buChar char="○"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SzPct val="81250"/>
              <a:buChar char="■"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SzPct val="81250"/>
              <a:buChar char="●"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SzPct val="81250"/>
              <a:buChar char="○"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SzPct val="81250"/>
              <a:buChar char="■"/>
              <a:defRPr b="0" i="0" sz="1600" u="none" cap="none" strike="noStrike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172" y="6247907"/>
            <a:ext cx="2130093" cy="472896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7054" y="6247907"/>
            <a:ext cx="2898142" cy="472896"/>
          </a:xfrm>
          <a:prstGeom prst="rect">
            <a:avLst/>
          </a:prstGeom>
          <a:noFill/>
          <a:ln>
            <a:noFill/>
          </a:ln>
        </p:spPr>
        <p:txBody>
          <a:bodyPr anchorCtr="0" anchor="t" bIns="82925" lIns="82925" rIns="82925" wrap="square" tIns="82925"/>
          <a:lstStyle>
            <a:lvl1pPr indent="0" lvl="0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1pPr>
            <a:lvl2pPr indent="0" lvl="1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2pPr>
            <a:lvl3pPr indent="0" lvl="2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3pPr>
            <a:lvl4pPr indent="0" lvl="3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4pPr>
            <a:lvl5pPr indent="0" lvl="4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5pPr>
            <a:lvl6pPr indent="0" lvl="5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6pPr>
            <a:lvl7pPr indent="0" lvl="6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7pPr>
            <a:lvl8pPr indent="0" lvl="7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8pPr>
            <a:lvl9pPr indent="0" lvl="8" marL="0" marR="0" rtl="0" algn="l">
              <a:spcBef>
                <a:spcPts val="0"/>
              </a:spcBef>
              <a:buSzPct val="81250"/>
              <a:buNone/>
              <a:defRPr b="0" i="0" sz="1600" u="none" cap="none" strike="noStrike"/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5842" y="6247907"/>
            <a:ext cx="2130093" cy="47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rotWithShape="0" algn="tl" dir="5400000" dist="10160">
              <a:srgbClr val="000000">
                <a:alpha val="6000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5" name="Shape 135"/>
          <p:cNvSpPr txBox="1"/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rgbClr val="FFC700"/>
              </a:buClr>
              <a:buFont typeface="Corbel"/>
              <a:buNone/>
              <a:defRPr b="1" i="0" sz="4500" u="none" cap="none" strike="noStrike">
                <a:solidFill>
                  <a:srgbClr val="FFC700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205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b="0" i="0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114300" lvl="1" marL="731520" marR="0" rtl="0" algn="l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82296" lvl="2" marL="996696" marR="0" rtl="0" algn="l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60452" lvl="3" marL="1216152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67564" lvl="4" marL="1426464" marR="0" rtl="0" algn="l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65532" lvl="5" marL="1627632" marR="0" rtl="0" algn="l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76200" lvl="6" marL="1828800" marR="0" rtl="0" algn="l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74167" lvl="7" marL="2029968" marR="0" rtl="0" algn="l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72135" lvl="8" marL="2231136" marR="0" rtl="0" algn="l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0" type="dt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1" type="ftr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41414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#slide=id.g27dd3f46f9_0_34" TargetMode="External"/><Relationship Id="rId4" Type="http://schemas.openxmlformats.org/officeDocument/2006/relationships/hyperlink" Target="#slide=id.g27dd3f46f9_0_53" TargetMode="External"/><Relationship Id="rId9" Type="http://schemas.openxmlformats.org/officeDocument/2006/relationships/hyperlink" Target="#slide=id.g27dd3f46f9_4_12" TargetMode="External"/><Relationship Id="rId5" Type="http://schemas.openxmlformats.org/officeDocument/2006/relationships/hyperlink" Target="#slide=id.g27dd3f46f9_0_28" TargetMode="External"/><Relationship Id="rId6" Type="http://schemas.openxmlformats.org/officeDocument/2006/relationships/hyperlink" Target="#slide=id.g27dd3f46f9_0_22" TargetMode="External"/><Relationship Id="rId7" Type="http://schemas.openxmlformats.org/officeDocument/2006/relationships/hyperlink" Target="#slide=id.p3" TargetMode="External"/><Relationship Id="rId8" Type="http://schemas.openxmlformats.org/officeDocument/2006/relationships/hyperlink" Target="#slide=id.g27dd3f46f9_4_0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#slide=id.g27dd3f46f9_0_11" TargetMode="External"/><Relationship Id="rId4" Type="http://schemas.openxmlformats.org/officeDocument/2006/relationships/image" Target="../media/image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6.jpg"/><Relationship Id="rId5" Type="http://schemas.openxmlformats.org/officeDocument/2006/relationships/image" Target="../media/image2.jpg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15.pn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hyperlink" Target="#slide=id.g27dd3f46f9_0_11" TargetMode="External"/><Relationship Id="rId5" Type="http://schemas.openxmlformats.org/officeDocument/2006/relationships/image" Target="../media/image2.jp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25" name="Shape 225"/>
          <p:cNvPicPr preferRelativeResize="0"/>
          <p:nvPr/>
        </p:nvPicPr>
        <p:blipFill rotWithShape="1">
          <a:blip r:embed="rId3">
            <a:alphaModFix/>
          </a:blip>
          <a:srcRect b="13217" l="0" r="0" t="0"/>
          <a:stretch/>
        </p:blipFill>
        <p:spPr>
          <a:xfrm>
            <a:off x="605500" y="821925"/>
            <a:ext cx="8189699" cy="481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Asesoría  </a:t>
            </a:r>
            <a:b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s-ES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Linguas estranxeiras</a:t>
            </a:r>
          </a:p>
        </p:txBody>
      </p:sp>
      <p:sp>
        <p:nvSpPr>
          <p:cNvPr id="338" name="Shape 33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i="0" lang="es-ES" sz="3200" u="none" cap="none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CFR de Ferrol</a:t>
            </a:r>
          </a:p>
        </p:txBody>
      </p:sp>
      <p:pic>
        <p:nvPicPr>
          <p:cNvPr descr="cfrferrol-logo.jpg" id="339" name="Shape 3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type="title"/>
          </p:nvPr>
        </p:nvSpPr>
        <p:spPr>
          <a:xfrm>
            <a:off x="457200" y="155448"/>
            <a:ext cx="82296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i="0" lang="es-ES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TEMÁTICAS</a:t>
            </a:r>
          </a:p>
        </p:txBody>
      </p:sp>
      <p:sp>
        <p:nvSpPr>
          <p:cNvPr id="345" name="Shape 345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alibri"/>
              <a:buAutoNum type="arabicParenR"/>
            </a:pPr>
            <a:r>
              <a:rPr b="1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LIÑAS PRIORITARIAS.</a:t>
            </a: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Calibri"/>
              <a:buAutoNum type="arabicParenR"/>
            </a:pPr>
            <a:r>
              <a:rPr b="1" i="0" lang="es-ES" sz="32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ESTRATEXIA GALEGA 2020.</a:t>
            </a: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alibri"/>
              <a:buAutoNum type="arabicParenR"/>
            </a:pPr>
            <a:r>
              <a:rPr b="1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ANUAL FORMACIÓN PROFESORADO.</a:t>
            </a: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Calibri"/>
              <a:buAutoNum type="arabicParenR"/>
            </a:pPr>
            <a:r>
              <a:rPr b="1" i="0" lang="es-ES" sz="32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PFPPs.</a:t>
            </a: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orbe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orbe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orbe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8922" lvl="0" marL="633222" marR="0" rtl="0" algn="l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/>
          <p:nvPr>
            <p:ph type="title"/>
          </p:nvPr>
        </p:nvSpPr>
        <p:spPr>
          <a:xfrm>
            <a:off x="457200" y="256456"/>
            <a:ext cx="8229600" cy="15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LIÑAS PRIORITARIAS: LINGUAS MATERNAS   e  ESTRANXEIRAS:</a:t>
            </a:r>
            <a:br>
              <a:rPr i="0" lang="es-ES" sz="360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457200" y="1988840"/>
            <a:ext cx="8229600" cy="4411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857"/>
              <a:buFont typeface="Noto Sans Symbols"/>
              <a:buChar char="◼"/>
            </a:pPr>
            <a:r>
              <a:rPr b="1" i="0" lang="es-ES" sz="279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Potenciación </a:t>
            </a:r>
            <a:r>
              <a:rPr b="1" i="0" lang="es-ES" sz="240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do uso instrumental das linguas e o seu tratamento integrado.</a:t>
            </a:r>
          </a:p>
          <a:p>
            <a:pPr indent="-324612" lvl="0" marL="438912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8000"/>
              <a:buFont typeface="Noto Sans Symbols"/>
              <a:buNone/>
            </a:pPr>
            <a:r>
              <a:t/>
            </a:r>
            <a:endParaRPr b="1" i="0" sz="195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3166"/>
              <a:buFont typeface="Noto Sans Symbols"/>
              <a:buChar char="◼"/>
            </a:pPr>
            <a:r>
              <a:rPr b="1" i="0" lang="es-ES" sz="2405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Mellora da competencia lingüística do </a:t>
            </a:r>
            <a:r>
              <a:rPr b="1" i="0" lang="es-ES" sz="2795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profesorado</a:t>
            </a:r>
            <a:r>
              <a:rPr b="1" i="0" lang="es-ES" sz="2405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en linguas estranxeiras (CALC, PIALE, licenzas, estadías, etc.).</a:t>
            </a:r>
          </a:p>
          <a:p>
            <a:pPr indent="-324612" lvl="0" marL="438912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195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3166"/>
              <a:buFont typeface="Noto Sans Symbols"/>
              <a:buChar char="◼"/>
            </a:pPr>
            <a:r>
              <a:rPr b="1" i="0" lang="es-ES" sz="240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Mellora da competencia lingüística do </a:t>
            </a:r>
            <a:r>
              <a:rPr b="1" i="0" lang="es-ES" sz="279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alumnado</a:t>
            </a:r>
            <a:r>
              <a:rPr b="1" i="0" lang="es-ES" sz="240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en linguas estranxeiras: (seccións bilingües, centros plurilingües, CUALE, inmersión lingüística).</a:t>
            </a:r>
          </a:p>
          <a:p>
            <a:pPr indent="-324612" lvl="0" marL="438912" marR="0" rtl="0" algn="l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br>
              <a:rPr b="1" i="0" lang="es-ES" sz="104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>
            <p:ph type="title"/>
          </p:nvPr>
        </p:nvSpPr>
        <p:spPr>
          <a:xfrm>
            <a:off x="457200" y="252264"/>
            <a:ext cx="8229600" cy="15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b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NOVIDADES / PRIORIDADES neste ÁMBITO :</a:t>
            </a:r>
            <a:b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i="0" lang="es-ES" sz="360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57" name="Shape 357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2857"/>
              <a:buFont typeface="Noto Sans Symbols"/>
              <a:buChar char="◼"/>
            </a:pPr>
            <a:r>
              <a:rPr b="1" i="0" lang="es-ES" sz="2800" u="sng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Estratexia Galega de Linguas Estranxeiras 2020: </a:t>
            </a:r>
            <a:r>
              <a:rPr b="1" i="0" lang="es-ES" sz="3600" u="sng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Plan EDUlingüe</a:t>
            </a:r>
            <a:r>
              <a:rPr b="1" i="0" lang="es-ES" sz="2800" u="sng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:</a:t>
            </a:r>
          </a:p>
          <a:p>
            <a:pPr indent="-274319" lvl="1" marL="7315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Obxectivos: </a:t>
            </a:r>
          </a:p>
          <a:p>
            <a:pPr indent="-274319" lvl="1" marL="7315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Impulsar a aprendizaxe das linguas estranxeiras en todas as etapas educativas.</a:t>
            </a:r>
          </a:p>
          <a:p>
            <a:pPr indent="-274319" lvl="1" marL="73152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</a:pP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Favorecer que o alumnado poda acreditar  o seu nivel de competencia lingüística ao remate da E.S.O. e do Bacharelato (MCERL).</a:t>
            </a:r>
          </a:p>
          <a:p>
            <a:pPr indent="-274319" lvl="1" marL="731520" marR="0" rtl="0" algn="just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105000"/>
              <a:buFont typeface="Noto Sans Symbols"/>
              <a:buChar char="▪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Obxectivo da </a:t>
            </a:r>
            <a:r>
              <a:rPr b="1" i="0" lang="es-ES" sz="28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estratexia galega 2020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: 500 centros plurilingües, 600 novas seccións bilingües e duplicar o número de auxiliares de conversa ata os 1000.</a:t>
            </a:r>
          </a:p>
          <a:p>
            <a:pPr indent="-274319" lvl="1" marL="7315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74319" lvl="1" marL="7315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FF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/>
          <p:nvPr>
            <p:ph type="title"/>
          </p:nvPr>
        </p:nvSpPr>
        <p:spPr>
          <a:xfrm>
            <a:off x="467544" y="112440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br>
              <a:rPr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Estratexia Galega de Linguas Estranxeiras 2020: Plan EDUlingüe   (cont.):</a:t>
            </a:r>
            <a:br>
              <a:rPr i="0" lang="es-ES" sz="36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64" name="Shape 364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6666"/>
              <a:buFont typeface="Noto Sans Symbols"/>
              <a:buChar char="◼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Plan de Formación específico sobre lingua estranxeira de </a:t>
            </a:r>
            <a:r>
              <a:rPr b="1" i="0" lang="es-ES" sz="26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formación do profesorado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con 18,000 prazas.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6666"/>
              <a:buFont typeface="Noto Sans Symbols"/>
              <a:buChar char="◼"/>
            </a:pP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Fomento dunha maior participación das familias a través das Escolas de </a:t>
            </a:r>
            <a:r>
              <a:rPr b="1" i="0" lang="es-ES" sz="2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Nais e Pais</a:t>
            </a: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79999"/>
              <a:buFont typeface="Noto Sans Symbols"/>
              <a:buChar char="◼"/>
            </a:pPr>
            <a:r>
              <a:rPr b="1" i="0" lang="es-ES" sz="26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Plataforma dixital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de recursos.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400" u="sng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Noto Sans Symbols"/>
              <a:buChar char="➢"/>
            </a:pPr>
            <a:r>
              <a:rPr b="1" i="0" lang="es-ES" sz="2400" u="sng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IMPLEMENTACIÓN</a:t>
            </a:r>
            <a:r>
              <a:rPr b="1" i="0" lang="es-ES" sz="24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:</a:t>
            </a:r>
          </a:p>
          <a:p>
            <a:pPr indent="-274319" lvl="1" marL="73152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rPr b="1" i="0" lang="es-ES" sz="16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PFPP Itinerario EDULingüe: CENTROS PÚBLICOS PLURILINGÜES</a:t>
            </a:r>
          </a:p>
          <a:p>
            <a:pPr indent="-274319" lvl="1" marL="73152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74319" lvl="1" marL="73152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rPr b="1" i="0" lang="es-E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Grupos de traballo / Seminarios</a:t>
            </a:r>
            <a:r>
              <a:rPr b="0" i="0" lang="es-E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i="0" lang="es-E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CENTROS PRIVADOS CONCERTADOS</a:t>
            </a:r>
          </a:p>
          <a:p>
            <a:pPr indent="-274319" lvl="1" marL="731520" marR="0" rtl="0" algn="l"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74319" lvl="1" marL="731520" marR="0" rtl="0" algn="just">
              <a:spcBef>
                <a:spcPts val="360"/>
              </a:spcBef>
              <a:buClr>
                <a:srgbClr val="FF0000"/>
              </a:buClr>
              <a:buSzPct val="25000"/>
              <a:buFont typeface="Noto Sans Symbols"/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/>
          <p:nvPr>
            <p:ph type="title"/>
          </p:nvPr>
        </p:nvSpPr>
        <p:spPr>
          <a:xfrm>
            <a:off x="467550" y="362300"/>
            <a:ext cx="8229600" cy="112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BACHARELATO DE EXCELENCIA EN IDIOMAS (</a:t>
            </a:r>
            <a:r>
              <a:rPr i="1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PluriBach</a:t>
            </a: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):</a:t>
            </a:r>
            <a:br>
              <a:rPr i="0" lang="es-ES" sz="360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70" name="Shape 370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Finalidade</a:t>
            </a: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: Promover no alumnado unha formación máis profunda e especializada na lingua obxecto do programa.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Modalidade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: o alumnado cursará ata 1/3 das materias curriculares na lingua estranxeira e unha materia extracurricular en 1º e 2º curso cunha carga semanal de dúas ou tres horas.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Actividades complementarias</a:t>
            </a: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de formación (charlas, obradoiros, proxectos).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Auxiliares de conversa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: perfil máis específico en canto a formación.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Alumnado</a:t>
            </a: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: Certificar o nivel B2 ao remate da etapa (EOIs ou entidades certificadoras).</a:t>
            </a:r>
          </a:p>
          <a:p>
            <a:pPr indent="-324612" lvl="0" marL="438912" marR="0" rtl="0" algn="just">
              <a:spcBef>
                <a:spcPts val="0"/>
              </a:spcBef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/>
          <p:nvPr>
            <p:ph type="title"/>
          </p:nvPr>
        </p:nvSpPr>
        <p:spPr>
          <a:xfrm>
            <a:off x="342700" y="3050"/>
            <a:ext cx="8900100" cy="14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b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PLURILINGÜISMO en EDUCACIÓN INFANTIL:</a:t>
            </a:r>
            <a:br>
              <a:rPr i="0" lang="es-ES" sz="360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76" name="Shape 376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454"/>
              <a:buFont typeface="Noto Sans Symbols"/>
              <a:buChar char="◼"/>
            </a:pPr>
            <a:r>
              <a:rPr b="1" i="0" lang="es-ES" sz="222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Plurilingüismo ata o </a:t>
            </a:r>
            <a:r>
              <a:rPr b="1" i="0" lang="es-ES" sz="2405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se</a:t>
            </a:r>
            <a:r>
              <a:rPr b="1" i="0" lang="es-ES" sz="2405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g</a:t>
            </a:r>
            <a:r>
              <a:rPr b="1" i="0" lang="es-ES" sz="2405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undo ciclo de educación infantil</a:t>
            </a:r>
            <a:r>
              <a:rPr b="1" i="0" lang="es-ES" sz="222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727"/>
              <a:buFont typeface="Noto Sans Symbols"/>
              <a:buNone/>
            </a:pPr>
            <a:r>
              <a:t/>
            </a:r>
            <a:endParaRPr b="1" i="0" sz="222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79692"/>
              <a:buFont typeface="Noto Sans Symbols"/>
              <a:buChar char="◼"/>
            </a:pPr>
            <a:r>
              <a:rPr b="1" i="0" lang="es-ES" sz="259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PLURINFANTI</a:t>
            </a:r>
            <a:r>
              <a:rPr b="0" i="0" lang="es-ES" sz="259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L</a:t>
            </a:r>
            <a:r>
              <a:rPr b="0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: </a:t>
            </a: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Ata </a:t>
            </a:r>
            <a:r>
              <a:rPr b="1" i="0" lang="es-ES" sz="2405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1 / 3 </a:t>
            </a: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das materias curriculares na lingua estranxeira cun </a:t>
            </a:r>
            <a:r>
              <a:rPr b="1" i="0" lang="es-ES" sz="222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enfoque lúdico </a:t>
            </a: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 partindo do </a:t>
            </a:r>
            <a:r>
              <a:rPr b="1" i="0" lang="es-ES" sz="222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traballo en grupo</a:t>
            </a: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727"/>
              <a:buFont typeface="Noto Sans Symbols"/>
              <a:buNone/>
            </a:pPr>
            <a:r>
              <a:t/>
            </a:r>
            <a:endParaRPr b="1" i="0" sz="222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454"/>
              <a:buFont typeface="Noto Sans Symbols"/>
              <a:buChar char="◼"/>
            </a:pPr>
            <a:r>
              <a:rPr b="1" i="0" lang="es-ES" sz="222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Actividades </a:t>
            </a:r>
            <a:r>
              <a:rPr b="1" i="0" lang="es-ES" sz="2405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extraescolares</a:t>
            </a:r>
            <a:r>
              <a:rPr b="1" i="0" lang="es-ES" sz="222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e </a:t>
            </a:r>
            <a:r>
              <a:rPr b="1" i="0" lang="es-ES" sz="2405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complementarias</a:t>
            </a:r>
            <a:r>
              <a:rPr b="1" i="0" lang="es-ES" sz="222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22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7454"/>
              <a:buFont typeface="Noto Sans Symbols"/>
              <a:buChar char="◼"/>
            </a:pP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Apoio de </a:t>
            </a:r>
            <a:r>
              <a:rPr b="1" i="0" lang="es-ES" sz="2405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auxiliares de conversa </a:t>
            </a:r>
            <a:r>
              <a:rPr b="1" i="0" lang="es-ES" sz="222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con maior carga horaria e perfís profesionais máis específicos.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727"/>
              <a:buFont typeface="Noto Sans Symbols"/>
              <a:buNone/>
            </a:pPr>
            <a:r>
              <a:t/>
            </a:r>
            <a:endParaRPr b="1" i="0" sz="222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50368" lvl="0" marL="0" marR="0" rtl="0" algn="l">
              <a:spcBef>
                <a:spcPts val="0"/>
              </a:spcBef>
              <a:buClr>
                <a:schemeClr val="dk1"/>
              </a:buClr>
              <a:buSzPct val="78933"/>
              <a:buFont typeface="Noto Sans Symbols"/>
              <a:buNone/>
            </a:pPr>
            <a:r>
              <a:t/>
            </a:r>
            <a:endParaRPr b="0" i="0" sz="296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/>
          <p:nvPr>
            <p:ph type="title"/>
          </p:nvPr>
        </p:nvSpPr>
        <p:spPr>
          <a:xfrm>
            <a:off x="457200" y="76200"/>
            <a:ext cx="8229600" cy="12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b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PLAN ANUAL DE FORMACIÓN DO PROFESORADO: IDIOMAS.</a:t>
            </a:r>
            <a:br>
              <a:rPr i="0" lang="es-ES" sz="360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82" name="Shape 382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Formación asociada á certificación.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PIALE.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CALC.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INTERCAMBIOS POSTO a POSTO.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LICENZAS de FORMACIÓN.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Convocatorias de apoio a intercambios.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Homologación e recoñecemento trala  formación nesta liña.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32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Asesoría a centros.</a:t>
            </a:r>
          </a:p>
          <a:p>
            <a:pPr indent="-324612" lvl="0" marL="438912" marR="0" rtl="0" algn="l">
              <a:spcBef>
                <a:spcPts val="0"/>
              </a:spcBef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>
            <p:ph type="title"/>
          </p:nvPr>
        </p:nvSpPr>
        <p:spPr>
          <a:xfrm>
            <a:off x="457200" y="79248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PLANS de FORMACIÓN PERMANENTE do PROFESORADO (PFPPs):</a:t>
            </a:r>
          </a:p>
        </p:txBody>
      </p:sp>
      <p:sp>
        <p:nvSpPr>
          <p:cNvPr id="388" name="Shape 388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❑"/>
            </a:pPr>
            <a:r>
              <a:rPr b="1" i="0" lang="es-ES" sz="28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CENTROS PÚBLICOS</a:t>
            </a:r>
            <a:r>
              <a:rPr b="1" i="0" lang="es-ES" sz="28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:</a:t>
            </a: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Noto Sans Symbols"/>
              <a:buChar char="➢"/>
            </a:pP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LIÑA B: PLANIFICACIÓN ESTRATÉXICA das LINGUAS no CENTRO .</a:t>
            </a: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FF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PROXECTO LINGÜÍSTICO de CENTRO (PLC) e TRATAMENTO INTEGRADO DAS LINGUAS (TIL).</a:t>
            </a: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FF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CLIL.</a:t>
            </a:r>
          </a:p>
          <a:p>
            <a:pPr indent="-518922" lvl="0" marL="633222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518922" lvl="0" marL="633222" marR="0" rtl="0" algn="ctr">
              <a:spcBef>
                <a:spcPts val="0"/>
              </a:spcBef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3200" u="none" cap="none" strike="noStrike">
              <a:solidFill>
                <a:srgbClr val="FF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C:\Users\Andres\Desktop\07a8b98bfc87b020ba5c374b2fb3e094.png" id="389" name="Shape 3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9752" y="5949280"/>
            <a:ext cx="5183997" cy="6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/>
          <p:nvPr>
            <p:ph type="title"/>
          </p:nvPr>
        </p:nvSpPr>
        <p:spPr>
          <a:xfrm>
            <a:off x="457200" y="180256"/>
            <a:ext cx="8229600" cy="15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C700"/>
              </a:buClr>
              <a:buSzPct val="25000"/>
              <a:buFont typeface="Corbel"/>
              <a:buNone/>
            </a:pPr>
            <a:br>
              <a:rPr i="0" lang="es-ES" sz="378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s-ES" sz="3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PLANS de FORMACIÓN PERMANENTE do PROFESORADO (PFPPs): </a:t>
            </a:r>
            <a:br>
              <a:rPr i="0" lang="es-ES" sz="405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i="0" lang="es-ES" sz="4050" u="none" cap="none" strike="noStrik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395" name="Shape 395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714"/>
              <a:buFont typeface="Noto Sans Symbols"/>
              <a:buChar char="➢"/>
            </a:pP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LIÑA H: </a:t>
            </a:r>
            <a:r>
              <a:rPr b="1" i="0" lang="es-ES" sz="30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INTERNACIONALIZACIÓN</a:t>
            </a: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 dos CENTROS EDUCATIVOS  </a:t>
            </a:r>
            <a:r>
              <a:rPr b="1" i="0" lang="es-ES" sz="2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(</a:t>
            </a:r>
            <a:r>
              <a:rPr b="1" i="0" lang="es-ES" sz="29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ERASMUS  +)</a:t>
            </a:r>
          </a:p>
          <a:p>
            <a:pPr indent="-324612" lvl="0" marL="438912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24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Mellora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da docencia e da ensinanza.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◼"/>
            </a:pP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Ampliación dos </a:t>
            </a:r>
            <a:r>
              <a:rPr b="1" i="0" lang="es-ES" sz="2400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horizontes</a:t>
            </a:r>
            <a:r>
              <a:rPr b="1" i="0" lang="es-ES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do profesorado e alumnado.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▪"/>
            </a:pPr>
            <a:r>
              <a:rPr b="1" i="0" lang="es-ES" sz="24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Desenvolvemento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profesional.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Noto Sans Symbols"/>
              <a:buChar char="◼"/>
            </a:pPr>
            <a:r>
              <a:rPr b="1" i="0" lang="es-ES" sz="2600" u="sng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Aumento</a:t>
            </a:r>
            <a:r>
              <a:rPr b="1" i="0" lang="es-ES" sz="2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do nivel do centro educativo. 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◼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Oportunidades para os centros de </a:t>
            </a:r>
            <a:r>
              <a:rPr b="1" i="0" lang="es-ES" sz="2400" u="sng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financiamento</a:t>
            </a: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 para participar en actividades internacionais con beneficios duradeiros para toda a comunidade educativa.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logo_es.png" id="396" name="Shape 3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2204864"/>
            <a:ext cx="1186515" cy="1186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Curso 2017-2018</a:t>
            </a:r>
          </a:p>
        </p:txBody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3"/>
              </a:rPr>
              <a:t>Artístico deportiva</a:t>
            </a:r>
          </a:p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4"/>
              </a:rPr>
              <a:t>Linguas estranxeiras</a:t>
            </a:r>
          </a:p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5"/>
              </a:rPr>
              <a:t>Organización escolar</a:t>
            </a:r>
          </a:p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6"/>
              </a:rPr>
              <a:t>Infantil e Primaria</a:t>
            </a:r>
          </a:p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7"/>
              </a:rPr>
              <a:t>Científico Tecnolóxico-TIC</a:t>
            </a:r>
          </a:p>
          <a:p>
            <a:pPr indent="-228600" lvl="0" marL="457200">
              <a:lnSpc>
                <a:spcPct val="115000"/>
              </a:lnSpc>
              <a:spcBef>
                <a:spcPts val="0"/>
              </a:spcBef>
            </a:pPr>
            <a:r>
              <a:rPr lang="es-ES" u="sng">
                <a:solidFill>
                  <a:schemeClr val="hlink"/>
                </a:solidFill>
                <a:hlinkClick r:id="rId8"/>
              </a:rPr>
              <a:t>Formación Profesional</a:t>
            </a:r>
          </a:p>
        </p:txBody>
      </p:sp>
      <p:pic>
        <p:nvPicPr>
          <p:cNvPr descr="cfrferrol-logo.jpg" id="232" name="Shape 232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552125" y="571860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/>
          <p:nvPr>
            <p:ph type="title"/>
          </p:nvPr>
        </p:nvSpPr>
        <p:spPr>
          <a:xfrm>
            <a:off x="457200" y="155448"/>
            <a:ext cx="82296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00"/>
              </a:buClr>
              <a:buSzPct val="25000"/>
              <a:buFont typeface="Corbel"/>
              <a:buNone/>
            </a:pPr>
            <a:r>
              <a:rPr i="0" lang="es-ES" sz="30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ERASMUS + no noso ÁMBITO:</a:t>
            </a:r>
          </a:p>
        </p:txBody>
      </p:sp>
      <p:sp>
        <p:nvSpPr>
          <p:cNvPr id="402" name="Shape 402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❖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KA 1: MULTILINGÜISMO.     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buFont typeface="Noto Sans Symbols"/>
              <a:buChar char="❖"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KA 1: DIVERSIDADE.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Noto Sans Symbols"/>
              <a:buNone/>
            </a:pPr>
            <a:r>
              <a:rPr b="1" i="0" lang="es-ES" sz="24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105 mobilidades: Alemania,Francia, Gales,Romania.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Noto Sans Symbols"/>
              <a:buChar char="✓"/>
            </a:pPr>
            <a:r>
              <a:rPr b="1" i="0" lang="es-ES" sz="24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KA 2 STEM (País de Gales e Polonia).</a:t>
            </a:r>
          </a:p>
          <a:p>
            <a:pPr indent="-324612" lvl="0" marL="438912" marR="0" rtl="0" algn="just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Noto Sans Symbols"/>
              <a:buChar char="✓"/>
            </a:pPr>
            <a:r>
              <a:rPr b="1" i="0" lang="es-ES" sz="24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KA2 ROBOT DANCE (País de Gales e Finlandia).</a:t>
            </a:r>
          </a:p>
          <a:p>
            <a:pPr indent="-274319" lvl="1" marL="731520" marR="0" rtl="0" algn="ctr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ans Symbols"/>
              <a:buNone/>
            </a:pPr>
            <a:r>
              <a:rPr b="1" i="0" lang="es-ES" sz="2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7 centros educativos participantes.</a:t>
            </a:r>
          </a:p>
          <a:p>
            <a:pPr indent="-274319" lvl="1" marL="73152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74319" lvl="1" marL="73152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i="0" lang="es-ES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Implicación dos centros + continuidade na solicitude)</a:t>
            </a:r>
          </a:p>
          <a:p>
            <a:pPr indent="-274319" lvl="1" marL="731520" marR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74319" lvl="1" marL="73152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74319" lvl="1" marL="731520" marR="0" rtl="0" algn="ctr">
              <a:spcBef>
                <a:spcPts val="560"/>
              </a:spcBef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E:\KA 101s2\LOGOS\LogosBeneficairesErasmus+LEFT_ES.jpg" id="403" name="Shape 4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9831" y="5517231"/>
            <a:ext cx="5936396" cy="8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ndres\Desktop\logo.png" id="404" name="Shape 4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552" y="5589240"/>
            <a:ext cx="3539443" cy="647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/>
          <p:nvPr>
            <p:ph type="title"/>
          </p:nvPr>
        </p:nvSpPr>
        <p:spPr>
          <a:xfrm>
            <a:off x="457200" y="155448"/>
            <a:ext cx="82296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457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FFC700"/>
              </a:buClr>
              <a:buSzPct val="25000"/>
              <a:buFont typeface="Corbel"/>
              <a:buNone/>
            </a:pPr>
            <a:r>
              <a:t/>
            </a:r>
            <a:endParaRPr b="1" i="0" sz="4500" u="none" cap="none" strike="noStrike">
              <a:solidFill>
                <a:srgbClr val="FFC7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0" name="Shape 410"/>
          <p:cNvSpPr txBox="1"/>
          <p:nvPr>
            <p:ph idx="1" type="body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rIns="91425" wrap="square" tIns="91425">
            <a:noAutofit/>
          </a:bodyPr>
          <a:lstStyle/>
          <a:p>
            <a:pPr indent="-324612" lvl="0" marL="438912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4000" u="none" cap="none" strike="noStrike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24612" lvl="0" marL="438912" marR="0" rtl="0" algn="l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es-ES" sz="4200" u="none" cap="none" strike="noStrik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GRAZAS POLA VOSA PRESENZA!</a:t>
            </a:r>
          </a:p>
        </p:txBody>
      </p:sp>
      <p:pic>
        <p:nvPicPr>
          <p:cNvPr id="411" name="Shape 41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552" y="5517232"/>
            <a:ext cx="8044734" cy="907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frferrol-logo.jpg" id="416" name="Shape 4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Shape 417"/>
          <p:cNvSpPr txBox="1"/>
          <p:nvPr/>
        </p:nvSpPr>
        <p:spPr>
          <a:xfrm>
            <a:off x="389400" y="1347750"/>
            <a:ext cx="8297400" cy="5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Motiva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 ao alumnado a aprender.</a:t>
            </a:r>
          </a:p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Desenvolve a súa autonomía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 Planifican o proxecto, distribúen as tarefas, poñen ideas en común, toman decisións e elaboran o produto.</a:t>
            </a:r>
          </a:p>
          <a:p>
            <a:pPr indent="-368300" lvl="0" marL="457200" rtl="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Fomenta o seu espíritu autocrítico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Avalían o seu propio traballo e  detectan erros no proceso.</a:t>
            </a:r>
          </a:p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Reforza as súas capacidades sociais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Debaten, argumentan e chegan a acordos.</a:t>
            </a:r>
          </a:p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Facilita a súa alfabetización mediática e informacional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Capacidade para buscar, seleccionar, contrastar e analizar a información.</a:t>
            </a:r>
          </a:p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Promove a creatividade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Poñen en marcha estratexias e ideas para elaborar un produto que de resposta á cuestión plantexada.</a:t>
            </a:r>
          </a:p>
          <a:p>
            <a:pPr indent="-368300" lvl="0" marL="457200">
              <a:spcBef>
                <a:spcPts val="0"/>
              </a:spcBef>
              <a:buSzPct val="100000"/>
              <a:buFont typeface="Calibri"/>
              <a:buChar char="●"/>
            </a:pPr>
            <a:r>
              <a:rPr lang="es-ES" sz="22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Atenden á diversidade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. Estimula tanto ós estudantes con problemas de aprendizaxe coma o alumnado máis avanzado ou superdotado.</a:t>
            </a:r>
          </a:p>
        </p:txBody>
      </p:sp>
      <p:sp>
        <p:nvSpPr>
          <p:cNvPr id="418" name="Shape 418"/>
          <p:cNvSpPr txBox="1"/>
          <p:nvPr>
            <p:ph idx="4294967295" type="title"/>
          </p:nvPr>
        </p:nvSpPr>
        <p:spPr>
          <a:xfrm>
            <a:off x="457200" y="506396"/>
            <a:ext cx="82296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ES" sz="3600">
                <a:solidFill>
                  <a:srgbClr val="741B47"/>
                </a:solidFill>
              </a:rPr>
              <a:t>Aprendizaxe activa, baseada en proxectos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/>
          <p:nvPr/>
        </p:nvSpPr>
        <p:spPr>
          <a:xfrm>
            <a:off x="457622" y="172477"/>
            <a:ext cx="8228700" cy="11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s-ES" sz="3600" strike="noStrike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METODOLOGÍA ABN</a:t>
            </a:r>
          </a:p>
        </p:txBody>
      </p:sp>
      <p:sp>
        <p:nvSpPr>
          <p:cNvPr id="424" name="Shape 424"/>
          <p:cNvSpPr txBox="1"/>
          <p:nvPr/>
        </p:nvSpPr>
        <p:spPr>
          <a:xfrm>
            <a:off x="585525" y="1540725"/>
            <a:ext cx="8168100" cy="32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368300" lvl="0" marL="393700" marR="0" rtl="0" algn="l">
              <a:lnSpc>
                <a:spcPct val="115000"/>
              </a:lnSpc>
              <a:spcBef>
                <a:spcPts val="0"/>
              </a:spcBef>
              <a:buClr>
                <a:srgbClr val="A64D79"/>
              </a:buClr>
              <a:buSzPct val="100000"/>
              <a:buFont typeface="Calibri"/>
              <a:buChar char="●"/>
            </a:pPr>
            <a:r>
              <a:rPr lang="es-ES" sz="2400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Curso 2016/17</a:t>
            </a:r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centros  utilizan esta metodolo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ía de traba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ll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o.</a:t>
            </a:r>
          </a:p>
          <a:p>
            <a:pPr indent="-368300" lvl="0" marL="393700" marR="0" rtl="0" algn="l">
              <a:lnSpc>
                <a:spcPct val="115000"/>
              </a:lnSpc>
              <a:spcBef>
                <a:spcPts val="0"/>
              </a:spcBef>
              <a:buClr>
                <a:srgbClr val="A64D79"/>
              </a:buClr>
              <a:buSzPct val="100000"/>
              <a:buFont typeface="Calibri"/>
              <a:buChar char="●"/>
            </a:pPr>
            <a:r>
              <a:rPr lang="es-ES" sz="2400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Curso 2017/18</a:t>
            </a:r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 centros os que van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tilizala. </a:t>
            </a:r>
          </a:p>
          <a:p>
            <a:pPr indent="-368300" lvl="0" marL="3937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Todos 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eles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proceso de formación. </a:t>
            </a:r>
          </a:p>
          <a:p>
            <a:pPr indent="-368300" lvl="0" marL="3937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deles completará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curso 2018/19 toda a etapa educativa de Ed.Infantil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Primaria con metodolo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ía ABN.</a:t>
            </a:r>
          </a:p>
          <a:p>
            <a:pPr indent="-368300" lvl="0" marL="393700" marR="0" rtl="0" algn="l">
              <a:lnSpc>
                <a:spcPct val="115000"/>
              </a:lnSpc>
              <a:spcBef>
                <a:spcPts val="0"/>
              </a:spcBef>
              <a:buClr>
                <a:srgbClr val="A64D79"/>
              </a:buClr>
              <a:buSzPct val="100000"/>
              <a:buFont typeface="Calibri"/>
              <a:buChar char="●"/>
            </a:pPr>
            <a:r>
              <a:rPr lang="es-ES" sz="2400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METODOLO</a:t>
            </a:r>
            <a:r>
              <a:rPr lang="es-ES" sz="24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s-ES" sz="2400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ÍA</a:t>
            </a:r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se traba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ll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con cifras, s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 con números.</a:t>
            </a:r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Algorimos abertos.</a:t>
            </a:r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Derivaci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óns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conexi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óns.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descr="cfrferrol-logo.jpg" id="425" name="Shape 42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Asesoría </a:t>
            </a:r>
            <a:b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s-ES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Organización Escolar</a:t>
            </a:r>
          </a:p>
        </p:txBody>
      </p:sp>
      <p:sp>
        <p:nvSpPr>
          <p:cNvPr id="431" name="Shape 43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i="0" lang="es-ES" sz="3200" u="none" cap="none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CFR de Ferrol</a:t>
            </a:r>
          </a:p>
        </p:txBody>
      </p:sp>
      <p:pic>
        <p:nvPicPr>
          <p:cNvPr descr="cfrferrol-logo.jpg" id="432" name="Shape 43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TEI: Titoría Entre Iguais</a:t>
            </a:r>
          </a:p>
        </p:txBody>
      </p:sp>
      <p:sp>
        <p:nvSpPr>
          <p:cNvPr id="438" name="Shape 4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Obxectivos: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Promover a convivencia positiva.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Previr o acoso escolar.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Itinerario: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curso. 10 horas. Entrega do material do programa.</a:t>
            </a:r>
          </a:p>
          <a:p>
            <a:pPr indent="-2857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GT ou Seminario: contextualización de materiais e aplicación do programa.</a:t>
            </a:r>
          </a:p>
        </p:txBody>
      </p:sp>
      <p:pic>
        <p:nvPicPr>
          <p:cNvPr descr="cfrferrol-logo.jpg" id="439" name="Shape 4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TEI: Titoría Entre Iguais</a:t>
            </a:r>
          </a:p>
        </p:txBody>
      </p:sp>
      <p:graphicFrame>
        <p:nvGraphicFramePr>
          <p:cNvPr id="445" name="Shape 445"/>
          <p:cNvGraphicFramePr/>
          <p:nvPr/>
        </p:nvGraphicFramePr>
        <p:xfrm>
          <a:off x="1403648" y="191683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{036923D8-9C94-44F8-A380-349081852CCA}</a:tableStyleId>
              </a:tblPr>
              <a:tblGrid>
                <a:gridCol w="1685300"/>
                <a:gridCol w="619125"/>
                <a:gridCol w="744850"/>
                <a:gridCol w="532775"/>
                <a:gridCol w="532775"/>
                <a:gridCol w="532775"/>
                <a:gridCol w="532775"/>
                <a:gridCol w="532775"/>
                <a:gridCol w="532775"/>
              </a:tblGrid>
              <a:tr h="4362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CEIP</a:t>
                      </a:r>
                    </a:p>
                  </a:txBody>
                  <a:tcPr marT="0" marB="0" marR="68575" marL="68575"/>
                </a:tc>
                <a:tc hMerge="1"/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IES</a:t>
                      </a:r>
                    </a:p>
                  </a:txBody>
                  <a:tcPr marT="0" marB="0" marR="68575" marL="68575"/>
                </a:tc>
                <a:tc hMerge="1"/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CPI</a:t>
                      </a:r>
                    </a:p>
                  </a:txBody>
                  <a:tcPr marT="0" marB="0" marR="68575" marL="68575"/>
                </a:tc>
                <a:tc hMerge="1"/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CPR</a:t>
                      </a:r>
                    </a:p>
                  </a:txBody>
                  <a:tcPr marT="0" marB="0" marR="68575" marL="68575"/>
                </a:tc>
                <a:tc hMerge="1"/>
              </a:tr>
              <a:tr h="471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TEI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TEI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TEI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TEI</a:t>
                      </a:r>
                    </a:p>
                  </a:txBody>
                  <a:tcPr marT="0" marB="0" marR="68575" marL="68575"/>
                </a:tc>
              </a:tr>
              <a:tr h="4362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FERROL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8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</a:tr>
              <a:tr h="471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NARÓN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3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</a:t>
                      </a:r>
                    </a:p>
                  </a:txBody>
                  <a:tcPr marT="0" marB="0" marR="68575" marL="68575"/>
                </a:tc>
              </a:tr>
              <a:tr h="4362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FENE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4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</a:tr>
              <a:tr h="4711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NEDA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</a:tr>
              <a:tr h="4362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/>
                        <a:t>PONTEDEUME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3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2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200" u="none" cap="none" strike="noStrike"/>
                        <a:t> </a:t>
                      </a:r>
                    </a:p>
                  </a:txBody>
                  <a:tcPr marT="0" marB="0" marR="68575" marL="68575"/>
                </a:tc>
              </a:tr>
              <a:tr h="4362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MONFERO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s-ES" sz="11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pic>
        <p:nvPicPr>
          <p:cNvPr descr="cfrferrol-logo.jpg" id="446" name="Shape 4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/>
          <p:nvPr>
            <p:ph type="title"/>
          </p:nvPr>
        </p:nvSpPr>
        <p:spPr>
          <a:xfrm>
            <a:off x="457200" y="5955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CA/AC: Cooperar para Aprender/ Aprender a Cooperar</a:t>
            </a:r>
          </a:p>
        </p:txBody>
      </p:sp>
      <p:sp>
        <p:nvSpPr>
          <p:cNvPr id="452" name="Shape 452"/>
          <p:cNvSpPr txBox="1"/>
          <p:nvPr>
            <p:ph idx="1" type="body"/>
          </p:nvPr>
        </p:nvSpPr>
        <p:spPr>
          <a:xfrm>
            <a:off x="457200" y="19944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Itinerario: 3 fases.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Introdución: ámbito A, B, C.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Xeralización: planes de apoio e xeralización.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Consolidación: planes de mellora de centro.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de formación do CFR de Ferrol.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Curso 2017/18: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de formación do CFR de Ferrol.</a:t>
            </a:r>
          </a:p>
          <a:p>
            <a:pPr indent="-2857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Máis de 20 docentes de nova incorporación. </a:t>
            </a:r>
          </a:p>
        </p:txBody>
      </p:sp>
      <p:pic>
        <p:nvPicPr>
          <p:cNvPr descr="cfrferrol-logo.jpg" id="453" name="Shape 4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>
            <p:ph type="title"/>
          </p:nvPr>
        </p:nvSpPr>
        <p:spPr>
          <a:xfrm>
            <a:off x="457200" y="4852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SEM: Modelo de enriquecemento para toda a escola</a:t>
            </a:r>
          </a:p>
        </p:txBody>
      </p:sp>
      <p:sp>
        <p:nvSpPr>
          <p:cNvPr id="459" name="Shape 459"/>
          <p:cNvSpPr txBox="1"/>
          <p:nvPr>
            <p:ph idx="1" type="body"/>
          </p:nvPr>
        </p:nvSpPr>
        <p:spPr>
          <a:xfrm>
            <a:off x="457200" y="19119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triádico: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Actividades tipo I, tipo II e tipo III.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Módulos transversais: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Oratoria.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Ciencia.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PFPP liña 0 (acceso ao programa Piteas)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Curso 10 horas.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GT ou Seminario: 20/30 horas.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2º trimestre: curso Metodología SEM.</a:t>
            </a: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frferrol-logo.jpg" id="460" name="Shape 4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COLECTIVOS ESPECÍFICOS</a:t>
            </a:r>
          </a:p>
        </p:txBody>
      </p:sp>
      <p:sp>
        <p:nvSpPr>
          <p:cNvPr id="466" name="Shape 46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Directores e directoras de centros: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Formación continua de equipos directivos.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GT ou Seminario.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Orientadores e orientadoras: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Educación primaria.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Educación secundaria.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Participación familiar: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educación a debate.</a:t>
            </a:r>
          </a:p>
          <a:p>
            <a:pPr indent="-3429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frferrol-logo.jpg" id="467" name="Shape 46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Asesorías TIC e </a:t>
            </a:r>
            <a:b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Científico-Tecnolóxica</a:t>
            </a:r>
          </a:p>
        </p:txBody>
      </p:sp>
      <p:sp>
        <p:nvSpPr>
          <p:cNvPr id="238" name="Shape 23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i="0" lang="es-ES" sz="3200" u="none" cap="none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CFR de Ferrol</a:t>
            </a:r>
          </a:p>
        </p:txBody>
      </p:sp>
      <p:pic>
        <p:nvPicPr>
          <p:cNvPr descr="cfrferrol-logo.jpg" id="239" name="Shape 2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Asesoría</a:t>
            </a:r>
            <a:b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s-ES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Artístico Deportiva</a:t>
            </a:r>
          </a:p>
        </p:txBody>
      </p:sp>
      <p:sp>
        <p:nvSpPr>
          <p:cNvPr id="473" name="Shape 47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i="0" lang="es-ES" sz="3200" u="none" cap="none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CFR de Ferrol</a:t>
            </a:r>
          </a:p>
        </p:txBody>
      </p:sp>
      <p:pic>
        <p:nvPicPr>
          <p:cNvPr descr="cfrferrol-logo.jpg" id="474" name="Shape 47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Asesoría</a:t>
            </a:r>
            <a:br>
              <a:rPr i="0" lang="es-ES" sz="4400" u="none" cap="none" strike="noStrike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s-ES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Formación Profesional</a:t>
            </a:r>
          </a:p>
        </p:txBody>
      </p:sp>
      <p:sp>
        <p:nvSpPr>
          <p:cNvPr id="480" name="Shape 48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i="0" lang="es-ES" sz="3200" u="none" cap="none" strike="noStrike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CFR de Ferrol</a:t>
            </a:r>
          </a:p>
        </p:txBody>
      </p:sp>
      <p:pic>
        <p:nvPicPr>
          <p:cNvPr descr="cfrferrol-logo.jpg" id="481" name="Shape 48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Shape 486"/>
          <p:cNvPicPr preferRelativeResize="0"/>
          <p:nvPr/>
        </p:nvPicPr>
        <p:blipFill rotWithShape="1">
          <a:blip r:embed="rId3">
            <a:alphaModFix/>
          </a:blip>
          <a:srcRect b="13217" l="0" r="0" t="0"/>
          <a:stretch/>
        </p:blipFill>
        <p:spPr>
          <a:xfrm>
            <a:off x="2959513" y="1012225"/>
            <a:ext cx="3339725" cy="140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Shape 487"/>
          <p:cNvSpPr txBox="1"/>
          <p:nvPr/>
        </p:nvSpPr>
        <p:spPr>
          <a:xfrm>
            <a:off x="1010025" y="3118175"/>
            <a:ext cx="7238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4800">
                <a:latin typeface="Calibri"/>
                <a:ea typeface="Calibri"/>
                <a:cs typeface="Calibri"/>
                <a:sym typeface="Calibri"/>
              </a:rPr>
              <a:t>Gracias pola vosa presencia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frferrol-logo.jpg" id="244" name="Shape 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1975" y="5924550"/>
            <a:ext cx="2276475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2650150" y="1910000"/>
            <a:ext cx="3539100" cy="643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ES" sz="1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E-Dixgal</a:t>
            </a:r>
          </a:p>
        </p:txBody>
      </p:sp>
      <p:sp>
        <p:nvSpPr>
          <p:cNvPr id="246" name="Shape 246"/>
          <p:cNvSpPr/>
          <p:nvPr/>
        </p:nvSpPr>
        <p:spPr>
          <a:xfrm>
            <a:off x="2650150" y="2672000"/>
            <a:ext cx="3539100" cy="643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ES" sz="1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Robótica primaria</a:t>
            </a:r>
          </a:p>
        </p:txBody>
      </p:sp>
      <p:sp>
        <p:nvSpPr>
          <p:cNvPr id="247" name="Shape 247"/>
          <p:cNvSpPr/>
          <p:nvPr/>
        </p:nvSpPr>
        <p:spPr>
          <a:xfrm>
            <a:off x="2650150" y="3434000"/>
            <a:ext cx="3539100" cy="643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ES" sz="1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Material STEM Secundaria</a:t>
            </a:r>
          </a:p>
        </p:txBody>
      </p:sp>
      <p:sp>
        <p:nvSpPr>
          <p:cNvPr id="248" name="Shape 248"/>
          <p:cNvSpPr/>
          <p:nvPr/>
        </p:nvSpPr>
        <p:spPr>
          <a:xfrm>
            <a:off x="2650150" y="4196000"/>
            <a:ext cx="3539100" cy="643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ES" sz="1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Proxecto K</a:t>
            </a:r>
          </a:p>
        </p:txBody>
      </p:sp>
      <p:sp>
        <p:nvSpPr>
          <p:cNvPr id="249" name="Shape 249"/>
          <p:cNvSpPr/>
          <p:nvPr/>
        </p:nvSpPr>
        <p:spPr>
          <a:xfrm>
            <a:off x="2650150" y="4958000"/>
            <a:ext cx="3539100" cy="643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ES" sz="1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Zona Maker</a:t>
            </a:r>
          </a:p>
        </p:txBody>
      </p:sp>
      <p:sp>
        <p:nvSpPr>
          <p:cNvPr id="250" name="Shape 250"/>
          <p:cNvSpPr txBox="1"/>
          <p:nvPr>
            <p:ph type="title"/>
          </p:nvPr>
        </p:nvSpPr>
        <p:spPr>
          <a:xfrm>
            <a:off x="762000" y="274650"/>
            <a:ext cx="74676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ES" sz="36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Curso 2017-2018</a:t>
            </a:r>
          </a:p>
        </p:txBody>
      </p:sp>
      <p:cxnSp>
        <p:nvCxnSpPr>
          <p:cNvPr id="251" name="Shape 251"/>
          <p:cNvCxnSpPr/>
          <p:nvPr/>
        </p:nvCxnSpPr>
        <p:spPr>
          <a:xfrm flipH="1" rot="10800000">
            <a:off x="829825" y="1266375"/>
            <a:ext cx="7518300" cy="17100"/>
          </a:xfrm>
          <a:prstGeom prst="straightConnector1">
            <a:avLst/>
          </a:prstGeom>
          <a:noFill/>
          <a:ln cap="flat" cmpd="sng" w="9525">
            <a:solidFill>
              <a:srgbClr val="741B47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/>
        </p:nvSpPr>
        <p:spPr>
          <a:xfrm>
            <a:off x="696400" y="4091500"/>
            <a:ext cx="3977100" cy="25749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908850" y="4416025"/>
            <a:ext cx="3509700" cy="9162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 cap="flat" cmpd="sng" w="2857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GT/SEM (20h) 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Introdución ao EVA E-Dixgal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s-ES" sz="1200">
                <a:latin typeface="Calibri"/>
                <a:ea typeface="Calibri"/>
                <a:cs typeface="Calibri"/>
                <a:sym typeface="Calibri"/>
              </a:rPr>
              <a:t>Obxectivo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Coñecer o entorno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Desenvolver accións formativas de aula</a:t>
            </a:r>
          </a:p>
        </p:txBody>
      </p:sp>
      <p:sp>
        <p:nvSpPr>
          <p:cNvPr id="258" name="Shape 258"/>
          <p:cNvSpPr/>
          <p:nvPr/>
        </p:nvSpPr>
        <p:spPr>
          <a:xfrm>
            <a:off x="908850" y="5512025"/>
            <a:ext cx="3509700" cy="8001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 cap="flat" cmpd="sng" w="2857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Escola de pais e nais (2h) </a:t>
            </a:r>
            <a:r>
              <a:rPr b="1" lang="es-ES" sz="1200">
                <a:latin typeface="Calibri"/>
                <a:ea typeface="Calibri"/>
                <a:cs typeface="Calibri"/>
                <a:sym typeface="Calibri"/>
              </a:rPr>
              <a:t>Obxectivo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Coñecer o programa E-Dixgal</a:t>
            </a:r>
          </a:p>
        </p:txBody>
      </p:sp>
      <p:pic>
        <p:nvPicPr>
          <p:cNvPr descr="cfrferrol-logo.jpg" id="259" name="Shape 2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/>
          <p:nvPr/>
        </p:nvSpPr>
        <p:spPr>
          <a:xfrm>
            <a:off x="4758525" y="5050375"/>
            <a:ext cx="4206600" cy="6720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GT/SEM</a:t>
            </a:r>
            <a:r>
              <a:rPr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(20h) E-Dixgal e outros programas educativos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Integrar o proxecto E-Dixgal cos outros programas de centro</a:t>
            </a:r>
          </a:p>
        </p:txBody>
      </p:sp>
      <p:sp>
        <p:nvSpPr>
          <p:cNvPr id="261" name="Shape 261"/>
          <p:cNvSpPr/>
          <p:nvPr/>
        </p:nvSpPr>
        <p:spPr>
          <a:xfrm>
            <a:off x="4758525" y="4320100"/>
            <a:ext cx="4206600" cy="6720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 (10h) Fundamentos Moodle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Facer uso das posibilidades que ofrece a aula virtual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748225" y="3748900"/>
            <a:ext cx="48948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s-ES">
                <a:latin typeface="Calibri"/>
                <a:ea typeface="Calibri"/>
                <a:cs typeface="Calibri"/>
                <a:sym typeface="Calibri"/>
              </a:rPr>
              <a:t>Recoméndase 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>realizar como mínimo:</a:t>
            </a:r>
          </a:p>
        </p:txBody>
      </p:sp>
      <p:sp>
        <p:nvSpPr>
          <p:cNvPr id="263" name="Shape 263"/>
          <p:cNvSpPr/>
          <p:nvPr/>
        </p:nvSpPr>
        <p:spPr>
          <a:xfrm>
            <a:off x="4758525" y="5781493"/>
            <a:ext cx="4206600" cy="6720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</a:t>
            </a:r>
            <a:r>
              <a:rPr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(10h) Creación de obxectos dixitais educativos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Creación de recursos educativos</a:t>
            </a:r>
          </a:p>
        </p:txBody>
      </p:sp>
      <p:pic>
        <p:nvPicPr>
          <p:cNvPr descr="edixgal.jfif" id="264" name="Shape 2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7173" y="340977"/>
            <a:ext cx="3008827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Shape 265"/>
          <p:cNvSpPr txBox="1"/>
          <p:nvPr/>
        </p:nvSpPr>
        <p:spPr>
          <a:xfrm rot="-5400000">
            <a:off x="-1066775" y="3087850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Formación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696400" y="3122275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pfpp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696400" y="1141075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curso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rgbClr val="0B5394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748225" y="1917925"/>
            <a:ext cx="8124000" cy="12042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 cap="flat" cmpd="sng" w="2857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Introdución ao EVA E-Dixgal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Familiarizar ao profesorado co entorno virtual de aprendizaxe do proxecto E-DIXGAL.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Publicar recursos e actividades no EVA, tanto de produción propia como procedentes da oferta editorial.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Mostrar as posibilidades do EVA para a avaliación e a comunicación co alumnado.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4852000" y="3665538"/>
            <a:ext cx="2719500" cy="3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opcional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>
            <p:ph type="title"/>
          </p:nvPr>
        </p:nvSpPr>
        <p:spPr>
          <a:xfrm>
            <a:off x="762000" y="274646"/>
            <a:ext cx="82296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i="0" lang="es-ES" sz="3600" u="none" cap="none" strike="noStrike">
                <a:solidFill>
                  <a:srgbClr val="741B47"/>
                </a:solidFill>
              </a:rPr>
              <a:t>Robótica Primaria</a:t>
            </a:r>
          </a:p>
        </p:txBody>
      </p:sp>
      <p:sp>
        <p:nvSpPr>
          <p:cNvPr id="275" name="Shape 275"/>
          <p:cNvSpPr txBox="1"/>
          <p:nvPr/>
        </p:nvSpPr>
        <p:spPr>
          <a:xfrm rot="-5400000">
            <a:off x="-1015800" y="4481325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Formación</a:t>
            </a:r>
          </a:p>
        </p:txBody>
      </p:sp>
      <p:sp>
        <p:nvSpPr>
          <p:cNvPr id="276" name="Shape 276"/>
          <p:cNvSpPr txBox="1"/>
          <p:nvPr/>
        </p:nvSpPr>
        <p:spPr>
          <a:xfrm rot="-5400000">
            <a:off x="-1015800" y="1357125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material</a:t>
            </a:r>
          </a:p>
        </p:txBody>
      </p:sp>
      <p:pic>
        <p:nvPicPr>
          <p:cNvPr descr="cfrferrol-logo.jpg" id="277" name="Shape 2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/>
          <p:nvPr/>
        </p:nvSpPr>
        <p:spPr>
          <a:xfrm>
            <a:off x="1728175" y="4068200"/>
            <a:ext cx="6834000" cy="6879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(12h) Introdución á robótica educativa e á programación</a:t>
            </a:r>
          </a:p>
          <a:p>
            <a:pPr lvl="0" rtl="0" algn="ctr">
              <a:spcBef>
                <a:spcPts val="0"/>
              </a:spcBef>
              <a:buNone/>
            </a:pPr>
            <a:r>
              <a:rPr i="1" lang="es-ES" sz="1200">
                <a:latin typeface="Calibri"/>
                <a:ea typeface="Calibri"/>
                <a:cs typeface="Calibri"/>
                <a:sym typeface="Calibri"/>
              </a:rPr>
              <a:t>Obxectivo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Coñecer os diferentes recursos e as posibilidades da programación</a:t>
            </a:r>
          </a:p>
        </p:txBody>
      </p:sp>
      <p:sp>
        <p:nvSpPr>
          <p:cNvPr id="279" name="Shape 279"/>
          <p:cNvSpPr/>
          <p:nvPr/>
        </p:nvSpPr>
        <p:spPr>
          <a:xfrm>
            <a:off x="1747425" y="5598025"/>
            <a:ext cx="6814800" cy="6213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Escola de pais e nais (2h)</a:t>
            </a:r>
          </a:p>
          <a:p>
            <a:pPr lvl="0" rtl="0" algn="ctr">
              <a:spcBef>
                <a:spcPts val="0"/>
              </a:spcBef>
              <a:buNone/>
            </a:pPr>
            <a:r>
              <a:rPr i="1" lang="es-ES" sz="1200">
                <a:latin typeface="Calibri"/>
                <a:ea typeface="Calibri"/>
                <a:cs typeface="Calibri"/>
                <a:sym typeface="Calibri"/>
              </a:rPr>
              <a:t>Obxectivo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Coñecer o programa E-Dixgal</a:t>
            </a:r>
          </a:p>
        </p:txBody>
      </p:sp>
      <p:sp>
        <p:nvSpPr>
          <p:cNvPr id="280" name="Shape 280"/>
          <p:cNvSpPr txBox="1"/>
          <p:nvPr/>
        </p:nvSpPr>
        <p:spPr>
          <a:xfrm>
            <a:off x="1747425" y="3757100"/>
            <a:ext cx="2199900" cy="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 sz="1000">
                <a:latin typeface="Calibri"/>
                <a:ea typeface="Calibri"/>
                <a:cs typeface="Calibri"/>
                <a:sym typeface="Calibri"/>
              </a:rPr>
              <a:t>Recoméndase </a:t>
            </a:r>
            <a:r>
              <a:rPr lang="es-ES" sz="1000">
                <a:latin typeface="Calibri"/>
                <a:ea typeface="Calibri"/>
                <a:cs typeface="Calibri"/>
                <a:sym typeface="Calibri"/>
              </a:rPr>
              <a:t>realizar como mínimo:</a:t>
            </a:r>
          </a:p>
        </p:txBody>
      </p:sp>
      <p:sp>
        <p:nvSpPr>
          <p:cNvPr id="281" name="Shape 281"/>
          <p:cNvSpPr txBox="1"/>
          <p:nvPr/>
        </p:nvSpPr>
        <p:spPr>
          <a:xfrm rot="-5400000">
            <a:off x="405700" y="4588700"/>
            <a:ext cx="1315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pfpp</a:t>
            </a:r>
          </a:p>
        </p:txBody>
      </p:sp>
      <p:sp>
        <p:nvSpPr>
          <p:cNvPr id="282" name="Shape 282"/>
          <p:cNvSpPr/>
          <p:nvPr/>
        </p:nvSpPr>
        <p:spPr>
          <a:xfrm>
            <a:off x="1728175" y="4830200"/>
            <a:ext cx="6834000" cy="6879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GT/SEM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(20 a 30 h) Integración curricular da robótica e a programación</a:t>
            </a:r>
          </a:p>
          <a:p>
            <a:pPr lvl="0" rtl="0" algn="ctr">
              <a:spcBef>
                <a:spcPts val="0"/>
              </a:spcBef>
              <a:buNone/>
            </a:pPr>
            <a:r>
              <a:rPr i="1" lang="es-ES" sz="1200">
                <a:latin typeface="Calibri"/>
                <a:ea typeface="Calibri"/>
                <a:cs typeface="Calibri"/>
                <a:sym typeface="Calibri"/>
              </a:rPr>
              <a:t>Obxectivo</a:t>
            </a:r>
          </a:p>
          <a:p>
            <a:pPr lvl="0" rtl="0">
              <a:spcBef>
                <a:spcPts val="0"/>
              </a:spcBef>
              <a:buNone/>
            </a:pPr>
            <a:r>
              <a:rPr lang="es-ES" sz="1200">
                <a:latin typeface="Calibri"/>
                <a:ea typeface="Calibri"/>
                <a:cs typeface="Calibri"/>
                <a:sym typeface="Calibri"/>
              </a:rPr>
              <a:t>Planificar, deseñar, desenvolver e avaliar accións formativas relacionadas coa robótica e a programación</a:t>
            </a:r>
          </a:p>
        </p:txBody>
      </p:sp>
      <p:cxnSp>
        <p:nvCxnSpPr>
          <p:cNvPr id="283" name="Shape 283"/>
          <p:cNvCxnSpPr/>
          <p:nvPr/>
        </p:nvCxnSpPr>
        <p:spPr>
          <a:xfrm>
            <a:off x="1493950" y="3994950"/>
            <a:ext cx="0" cy="2308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84" name="Shape 284"/>
          <p:cNvCxnSpPr/>
          <p:nvPr/>
        </p:nvCxnSpPr>
        <p:spPr>
          <a:xfrm>
            <a:off x="8885350" y="3994950"/>
            <a:ext cx="0" cy="2308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85" name="Shape 285"/>
          <p:cNvSpPr/>
          <p:nvPr/>
        </p:nvSpPr>
        <p:spPr>
          <a:xfrm>
            <a:off x="1718825" y="1275000"/>
            <a:ext cx="64854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6 robots de uso educativo, </a:t>
            </a:r>
            <a:r>
              <a:rPr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adecuados ás idades do alumnado</a:t>
            </a:r>
          </a:p>
        </p:txBody>
      </p:sp>
      <p:sp>
        <p:nvSpPr>
          <p:cNvPr id="286" name="Shape 286"/>
          <p:cNvSpPr/>
          <p:nvPr/>
        </p:nvSpPr>
        <p:spPr>
          <a:xfrm>
            <a:off x="1718825" y="1884600"/>
            <a:ext cx="64854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6 kits de construción, </a:t>
            </a:r>
            <a:r>
              <a:rPr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permitan a realización de mínimo 5 proxectos</a:t>
            </a:r>
          </a:p>
        </p:txBody>
      </p:sp>
      <p:sp>
        <p:nvSpPr>
          <p:cNvPr id="287" name="Shape 287"/>
          <p:cNvSpPr/>
          <p:nvPr/>
        </p:nvSpPr>
        <p:spPr>
          <a:xfrm>
            <a:off x="1718825" y="2494200"/>
            <a:ext cx="64854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Manual de uso e guía didáctica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Shape 2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975" y="1950150"/>
            <a:ext cx="1462024" cy="146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Shape 2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5931" y="2126324"/>
            <a:ext cx="1371481" cy="170852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Shape 294"/>
          <p:cNvSpPr txBox="1"/>
          <p:nvPr>
            <p:ph type="title"/>
          </p:nvPr>
        </p:nvSpPr>
        <p:spPr>
          <a:xfrm>
            <a:off x="762000" y="274646"/>
            <a:ext cx="82296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ES" sz="3600">
                <a:solidFill>
                  <a:srgbClr val="741B47"/>
                </a:solidFill>
              </a:rPr>
              <a:t>Material STEM Secundaria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626725" y="806800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material</a:t>
            </a:r>
          </a:p>
        </p:txBody>
      </p:sp>
      <p:sp>
        <p:nvSpPr>
          <p:cNvPr id="296" name="Shape 296"/>
          <p:cNvSpPr/>
          <p:nvPr/>
        </p:nvSpPr>
        <p:spPr>
          <a:xfrm>
            <a:off x="626725" y="1697850"/>
            <a:ext cx="23199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Kits robótica</a:t>
            </a:r>
          </a:p>
        </p:txBody>
      </p:sp>
      <p:sp>
        <p:nvSpPr>
          <p:cNvPr id="297" name="Shape 297"/>
          <p:cNvSpPr/>
          <p:nvPr/>
        </p:nvSpPr>
        <p:spPr>
          <a:xfrm>
            <a:off x="3827125" y="1697850"/>
            <a:ext cx="23199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Kits Arduino e Raspberry PI</a:t>
            </a:r>
          </a:p>
        </p:txBody>
      </p:sp>
      <p:sp>
        <p:nvSpPr>
          <p:cNvPr id="298" name="Shape 298"/>
          <p:cNvSpPr/>
          <p:nvPr/>
        </p:nvSpPr>
        <p:spPr>
          <a:xfrm>
            <a:off x="6341725" y="1697850"/>
            <a:ext cx="2319900" cy="5673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18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Impresora 3D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626725" y="1342300"/>
            <a:ext cx="2199900" cy="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 sz="1000">
                <a:latin typeface="Calibri"/>
                <a:ea typeface="Calibri"/>
                <a:cs typeface="Calibri"/>
                <a:sym typeface="Calibri"/>
              </a:rPr>
              <a:t>Enviado a todos os centros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3750925" y="1342300"/>
            <a:ext cx="4233300" cy="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 sz="1000">
                <a:latin typeface="Calibri"/>
                <a:ea typeface="Calibri"/>
                <a:cs typeface="Calibri"/>
                <a:sym typeface="Calibri"/>
              </a:rPr>
              <a:t>Enviado centros de secundaria con bacharelato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626725" y="3016600"/>
            <a:ext cx="27195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30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formación 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1464925" y="4009300"/>
            <a:ext cx="8034900" cy="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latin typeface="Calibri"/>
                <a:ea typeface="Calibri"/>
                <a:cs typeface="Calibri"/>
                <a:sym typeface="Calibri"/>
              </a:rPr>
              <a:t>Os centros deben enviar unha listaxe cos interesados en participar 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>en cada un destes cursos:</a:t>
            </a:r>
          </a:p>
        </p:txBody>
      </p:sp>
      <p:pic>
        <p:nvPicPr>
          <p:cNvPr descr="cfrferrol-logo.jpg" id="303" name="Shape 3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Shape 304"/>
          <p:cNvSpPr/>
          <p:nvPr/>
        </p:nvSpPr>
        <p:spPr>
          <a:xfrm>
            <a:off x="1956775" y="4440725"/>
            <a:ext cx="5493900" cy="3762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 (12h) 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Introdución ao manexo do kit de Robótica Educativa</a:t>
            </a:r>
          </a:p>
        </p:txBody>
      </p:sp>
      <p:sp>
        <p:nvSpPr>
          <p:cNvPr id="305" name="Shape 305"/>
          <p:cNvSpPr txBox="1"/>
          <p:nvPr/>
        </p:nvSpPr>
        <p:spPr>
          <a:xfrm>
            <a:off x="779125" y="3626200"/>
            <a:ext cx="27195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16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cursos no cfr</a:t>
            </a:r>
            <a:r>
              <a:rPr lang="es-ES" sz="16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</a:t>
            </a:r>
          </a:p>
        </p:txBody>
      </p:sp>
      <p:sp>
        <p:nvSpPr>
          <p:cNvPr id="306" name="Shape 306"/>
          <p:cNvSpPr/>
          <p:nvPr/>
        </p:nvSpPr>
        <p:spPr>
          <a:xfrm>
            <a:off x="1956775" y="4855592"/>
            <a:ext cx="5493900" cy="3762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 (12h) 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Introdución ao manexo do kit de Arduino e Raspberry Pi</a:t>
            </a:r>
          </a:p>
        </p:txBody>
      </p:sp>
      <p:sp>
        <p:nvSpPr>
          <p:cNvPr id="307" name="Shape 307"/>
          <p:cNvSpPr/>
          <p:nvPr/>
        </p:nvSpPr>
        <p:spPr>
          <a:xfrm>
            <a:off x="1956775" y="5270458"/>
            <a:ext cx="5493900" cy="3762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Curso (8h)   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Introdución ao manexo da impresora León 3D</a:t>
            </a:r>
          </a:p>
        </p:txBody>
      </p:sp>
      <p:sp>
        <p:nvSpPr>
          <p:cNvPr id="308" name="Shape 308"/>
          <p:cNvSpPr txBox="1"/>
          <p:nvPr/>
        </p:nvSpPr>
        <p:spPr>
          <a:xfrm>
            <a:off x="779125" y="5683600"/>
            <a:ext cx="68580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16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aCTIVIDADES DE FORMACIÓN EN CENTROS 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1464925" y="6066700"/>
            <a:ext cx="6078900" cy="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>
                <a:latin typeface="Calibri"/>
                <a:ea typeface="Calibri"/>
                <a:cs typeface="Calibri"/>
                <a:sym typeface="Calibri"/>
              </a:rPr>
              <a:t>Pódese realizar formación específica a través dos PFPP, GT ou SEM</a:t>
            </a:r>
          </a:p>
        </p:txBody>
      </p:sp>
      <p:pic>
        <p:nvPicPr>
          <p:cNvPr id="310" name="Shape 3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3913" y="2351613"/>
            <a:ext cx="1014326" cy="1014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frferrol-logo.jpg" id="315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Shape 316"/>
          <p:cNvGrpSpPr/>
          <p:nvPr/>
        </p:nvGrpSpPr>
        <p:grpSpPr>
          <a:xfrm>
            <a:off x="1199290" y="561875"/>
            <a:ext cx="7691687" cy="6296125"/>
            <a:chOff x="2379700" y="562125"/>
            <a:chExt cx="6764302" cy="6296125"/>
          </a:xfrm>
        </p:grpSpPr>
        <p:pic>
          <p:nvPicPr>
            <p:cNvPr id="317" name="Shape 317"/>
            <p:cNvPicPr preferRelativeResize="0"/>
            <p:nvPr/>
          </p:nvPicPr>
          <p:blipFill rotWithShape="1">
            <a:blip r:embed="rId4">
              <a:alphaModFix/>
            </a:blip>
            <a:srcRect b="5055" l="9617" r="58473" t="12470"/>
            <a:stretch/>
          </p:blipFill>
          <p:spPr>
            <a:xfrm>
              <a:off x="2585800" y="562125"/>
              <a:ext cx="6558202" cy="6295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8" name="Shape 318"/>
            <p:cNvSpPr/>
            <p:nvPr/>
          </p:nvSpPr>
          <p:spPr>
            <a:xfrm>
              <a:off x="2379700" y="608975"/>
              <a:ext cx="1976700" cy="1424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2585800" y="5911750"/>
              <a:ext cx="3663300" cy="946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Shape 320"/>
          <p:cNvSpPr txBox="1"/>
          <p:nvPr>
            <p:ph type="title"/>
          </p:nvPr>
        </p:nvSpPr>
        <p:spPr>
          <a:xfrm rot="-5400000">
            <a:off x="-1548125" y="3512100"/>
            <a:ext cx="41472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ES" sz="48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Proxecto </a:t>
            </a:r>
          </a:p>
        </p:txBody>
      </p:sp>
      <p:pic>
        <p:nvPicPr>
          <p:cNvPr id="321" name="Shape 321"/>
          <p:cNvPicPr preferRelativeResize="0"/>
          <p:nvPr/>
        </p:nvPicPr>
        <p:blipFill rotWithShape="1">
          <a:blip r:embed="rId5">
            <a:alphaModFix/>
          </a:blip>
          <a:srcRect b="11567" l="0" r="9214" t="0"/>
          <a:stretch/>
        </p:blipFill>
        <p:spPr>
          <a:xfrm>
            <a:off x="891475" y="5783850"/>
            <a:ext cx="2537550" cy="107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Shape 322"/>
          <p:cNvSpPr txBox="1"/>
          <p:nvPr/>
        </p:nvSpPr>
        <p:spPr>
          <a:xfrm>
            <a:off x="673975" y="115650"/>
            <a:ext cx="5078400" cy="5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ES" sz="24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AFI</a:t>
            </a:r>
            <a:r>
              <a:rPr lang="es-ES" sz="1800">
                <a:solidFill>
                  <a:srgbClr val="0B5394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(actividades de formación individual)</a:t>
            </a:r>
          </a:p>
        </p:txBody>
      </p:sp>
      <p:sp>
        <p:nvSpPr>
          <p:cNvPr id="323" name="Shape 323"/>
          <p:cNvSpPr/>
          <p:nvPr/>
        </p:nvSpPr>
        <p:spPr>
          <a:xfrm>
            <a:off x="673975" y="742275"/>
            <a:ext cx="3284100" cy="953400"/>
          </a:xfrm>
          <a:prstGeom prst="roundRect">
            <a:avLst>
              <a:gd fmla="val 16667" name="adj"/>
            </a:avLst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Obradoiros de Scratch e App Inventor</a:t>
            </a:r>
          </a:p>
          <a:p>
            <a:pPr lv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- Desenvolvemento de robots educativos</a:t>
            </a:r>
          </a:p>
          <a:p>
            <a:pPr lv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- Xornadas de robótica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-ES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- Escaneo, deseño e impresión 3D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Shape 3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4650"/>
            <a:ext cx="9144000" cy="625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 txBox="1"/>
          <p:nvPr>
            <p:ph type="title"/>
          </p:nvPr>
        </p:nvSpPr>
        <p:spPr>
          <a:xfrm>
            <a:off x="762000" y="274650"/>
            <a:ext cx="76710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s-ES" sz="3600">
                <a:solidFill>
                  <a:srgbClr val="741B4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Zona MAKER no CFR</a:t>
            </a:r>
          </a:p>
        </p:txBody>
      </p:sp>
      <p:sp>
        <p:nvSpPr>
          <p:cNvPr id="330" name="Shape 330"/>
          <p:cNvSpPr/>
          <p:nvPr/>
        </p:nvSpPr>
        <p:spPr>
          <a:xfrm>
            <a:off x="994800" y="5343125"/>
            <a:ext cx="7154400" cy="880500"/>
          </a:xfrm>
          <a:prstGeom prst="rect">
            <a:avLst/>
          </a:prstGeom>
          <a:solidFill>
            <a:srgbClr val="F788FF">
              <a:alpha val="21920"/>
            </a:srgbClr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-ES" sz="300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Esperamos informaros moi pronto!!!</a:t>
            </a:r>
          </a:p>
        </p:txBody>
      </p:sp>
      <p:pic>
        <p:nvPicPr>
          <p:cNvPr descr="cfrferrol-logo.jpg" id="331" name="Shape 331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94675" y="130175"/>
            <a:ext cx="1070450" cy="3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Shape 3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575" y="833824"/>
            <a:ext cx="2358500" cy="16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ódulo">
  <a:themeElements>
    <a:clrScheme name="Módulo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