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61" r:id="rId2"/>
    <p:sldId id="262" r:id="rId3"/>
    <p:sldId id="314" r:id="rId4"/>
    <p:sldId id="264" r:id="rId5"/>
    <p:sldId id="279" r:id="rId6"/>
    <p:sldId id="275" r:id="rId7"/>
    <p:sldId id="277" r:id="rId8"/>
    <p:sldId id="289" r:id="rId9"/>
    <p:sldId id="278" r:id="rId10"/>
    <p:sldId id="298" r:id="rId11"/>
    <p:sldId id="300" r:id="rId12"/>
    <p:sldId id="305" r:id="rId13"/>
    <p:sldId id="319" r:id="rId14"/>
    <p:sldId id="315" r:id="rId15"/>
  </p:sldIdLst>
  <p:sldSz cx="12192000" cy="6858000"/>
  <p:notesSz cx="6858000" cy="9144000"/>
  <p:defaultTextStyle>
    <a:defPPr>
      <a:defRPr lang="en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76"/>
    <p:restoredTop sz="95272"/>
  </p:normalViewPr>
  <p:slideViewPr>
    <p:cSldViewPr snapToGrid="0">
      <p:cViewPr varScale="1">
        <p:scale>
          <a:sx n="99" d="100"/>
          <a:sy n="99" d="100"/>
        </p:scale>
        <p:origin x="17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7C6378-D972-5345-9806-57B89BEFFC36}" type="datetimeFigureOut">
              <a:rPr lang="en-ES" smtClean="0"/>
              <a:t>27/11/24</a:t>
            </a:fld>
            <a:endParaRPr lang="en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92CD83-A7EE-8947-B9DF-BA7C4C3555F2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4105132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92CD83-A7EE-8947-B9DF-BA7C4C3555F2}" type="slidenum">
              <a:rPr lang="en-ES" smtClean="0"/>
              <a:t>2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277722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92CD83-A7EE-8947-B9DF-BA7C4C3555F2}" type="slidenum">
              <a:rPr lang="en-ES" smtClean="0"/>
              <a:t>9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1572699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92CD83-A7EE-8947-B9DF-BA7C4C3555F2}" type="slidenum">
              <a:rPr lang="en-ES" smtClean="0"/>
              <a:t>12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3658333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92CD83-A7EE-8947-B9DF-BA7C4C3555F2}" type="slidenum">
              <a:rPr lang="en-ES" smtClean="0"/>
              <a:t>13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3775286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92CD83-A7EE-8947-B9DF-BA7C4C3555F2}" type="slidenum">
              <a:rPr lang="en-ES" smtClean="0"/>
              <a:t>14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2272268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B9113-4D22-2308-A076-C3A05025B4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8E8D44-F81A-E3DE-B200-579D5A2B98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1235A-9140-6CE5-D2DD-A495CE99E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27/11/24</a:t>
            </a:fld>
            <a:endParaRPr lang="en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F2C3E-364A-6972-DE73-EEE357A38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56C99A-433A-0BB8-65D0-55DC24CEA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633513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A362A-4807-8C0B-C0F8-4A6C455D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5FFA77-2E96-4EF7-2751-0F49759FA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8F71C-01A7-62E1-D7E2-27DAB6352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27/11/24</a:t>
            </a:fld>
            <a:endParaRPr lang="en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0B97F-DFA0-CBEB-6AA5-67FB92BB7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8CF509-839C-5527-98FD-0E74D0876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1093370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806018-7A48-9D9B-2645-42176B8C86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0BEA09-6CD8-0BED-7B11-4D8BAD54A3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419C7-B562-19E4-1BA8-F052056D7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27/11/24</a:t>
            </a:fld>
            <a:endParaRPr lang="en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1A92E-4CBA-1098-902B-CC0B833C1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43D27-7405-B9FF-C631-2FFBA3313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4078296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>
            <a:extLst>
              <a:ext uri="{FF2B5EF4-FFF2-40B4-BE49-F238E27FC236}">
                <a16:creationId xmlns:a16="http://schemas.microsoft.com/office/drawing/2014/main" id="{78964800-15A4-EAE0-4679-5ECB786D6FE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38203" y="2432825"/>
            <a:ext cx="10515600" cy="165575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s-ES"/>
              <a:t>Haga clic para modificar el estilo de subtítulo del patrón</a:t>
            </a:r>
          </a:p>
        </p:txBody>
      </p:sp>
      <p:sp>
        <p:nvSpPr>
          <p:cNvPr id="3" name="Título 8">
            <a:extLst>
              <a:ext uri="{FF2B5EF4-FFF2-40B4-BE49-F238E27FC236}">
                <a16:creationId xmlns:a16="http://schemas.microsoft.com/office/drawing/2014/main" id="{95DA3BDC-E93D-A0E1-D5F6-D7BDEB7F2C3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800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8876489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298B8-2AC0-2451-9E55-5970F4B6A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80AD4-B1F0-C959-8589-6DD5B5289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15A5FF-EE6B-1B10-2254-F1EB05C2E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27/11/24</a:t>
            </a:fld>
            <a:endParaRPr lang="en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D9A7C-A351-4618-C2F6-36693A5F9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A22B56-188E-8E2B-37ED-C832212BF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2181612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9F13F-051F-6D36-8648-10349D346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EC884B-9333-45FB-5621-6C213B493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2481DA-DA45-446D-0645-6330524BE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27/11/24</a:t>
            </a:fld>
            <a:endParaRPr lang="en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A3627-EB54-60D6-A565-4B18A5CA4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4D055-1CDC-7570-435B-43D8F439C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3622474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FA170-6D7D-529E-1B76-7CF526322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3FB29-9B02-2059-240C-D48D7BE21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CDECC-A38A-DCF4-8011-88FDA482E4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88EF5-8CFF-1F8C-FE66-7728BF379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27/11/24</a:t>
            </a:fld>
            <a:endParaRPr lang="en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AAADBA-45FF-96A8-423F-30EE3E975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B6E725-2200-3398-5A4E-5BB8417FA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2755776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D6250-6D54-D397-8594-0AEB09BAC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88AC76-421E-CC33-76C9-7965FB7830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2F32CA-62D3-0066-324D-B28F44DBCD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A0761D-5EB8-0A06-8E52-D0AF4E0879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AF3295-D3A5-4620-4AC2-79FCB15D55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ADF1C8-02D9-EC04-77CA-909850411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27/11/24</a:t>
            </a:fld>
            <a:endParaRPr lang="en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31929D-3B77-FA76-6F4B-929584B01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8042A0-C70B-674C-BE33-B6135FB7C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3677889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B25DB-B49A-87D2-F04E-084C488C9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DE3AE8-4087-A554-1E1D-599BC089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27/11/24</a:t>
            </a:fld>
            <a:endParaRPr lang="en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11F766-9B83-1AF9-E443-AFFB43550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13B4C7-9335-B304-058A-8CC014338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1426589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88B25A-A46A-1558-3994-E2A96C6E9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27/11/24</a:t>
            </a:fld>
            <a:endParaRPr lang="en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C8556E-7A60-D04E-4C5E-D93A3A1FA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3F8F32-8D71-E2B2-C876-4C16127D1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3902916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98C84-6031-CC02-E42E-F017950D6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7855C-88E7-EADD-3711-A26B2CE51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468836-2CB5-E6EB-A96C-22A458497C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EBDBCC-8FBF-0C37-E558-FB1E89709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27/11/24</a:t>
            </a:fld>
            <a:endParaRPr lang="en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956B69-591A-5442-A6AA-73E425C22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3A4DC-6AE2-0862-8B0C-FA4120F8E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69204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B3A03-DEAD-F538-64D7-0B516BDB9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2132EF-E1F8-8791-3F4A-F35F43DA24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DC54E9-AE0B-FC19-4AB1-5E8D194660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766212-EC8A-8410-E749-54C2F1F96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27/11/24</a:t>
            </a:fld>
            <a:endParaRPr lang="en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D9112C-AB89-9249-71B7-82C4A5084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F0779D-1EAB-9D9D-08BE-8E3787A52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2228158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D2E376-1E7C-6C36-E393-411D0C7B6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61956-8747-3C12-238A-7CC4285FA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C54633-8239-EDEE-11A6-48B66BF4B9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938A9-687F-5E47-BED7-173F0910B512}" type="datetimeFigureOut">
              <a:rPr lang="en-ES" smtClean="0"/>
              <a:t>27/11/24</a:t>
            </a:fld>
            <a:endParaRPr lang="en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ACB9F-CF0A-257A-6B32-65D5FB6AE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4B64DA-A414-AAD2-94D3-A0B7F41020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1910954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eg"/><Relationship Id="rId5" Type="http://schemas.openxmlformats.org/officeDocument/2006/relationships/image" Target="../media/image31.pn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gif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9915CCF4-D788-7485-AFFD-71240C711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53" y="6075327"/>
            <a:ext cx="10707694" cy="622385"/>
          </a:xfrm>
          <a:prstGeom prst="rect">
            <a:avLst/>
          </a:prstGeom>
        </p:spPr>
      </p:pic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C08278B9-6D43-18D7-CC1D-38E1BDE589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221" y="282415"/>
            <a:ext cx="4001787" cy="131857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6E55EE11-2A3E-9549-F6BE-D6B484A36C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2153" y="678324"/>
            <a:ext cx="4517854" cy="6721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73AEC28-CB7B-805C-C876-F6CB12D94004}"/>
              </a:ext>
            </a:extLst>
          </p:cNvPr>
          <p:cNvSpPr txBox="1"/>
          <p:nvPr/>
        </p:nvSpPr>
        <p:spPr>
          <a:xfrm>
            <a:off x="2017422" y="1600985"/>
            <a:ext cx="5151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KS - A materia </a:t>
            </a:r>
            <a:r>
              <a:rPr lang="es-ES" sz="3600" b="1" dirty="0" err="1">
                <a:solidFill>
                  <a:schemeClr val="accent1">
                    <a:lumMod val="75000"/>
                  </a:schemeClr>
                </a:solidFill>
              </a:rPr>
              <a:t>peza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 a </a:t>
            </a:r>
            <a:r>
              <a:rPr lang="es-ES" sz="3600" b="1" dirty="0" err="1">
                <a:solidFill>
                  <a:schemeClr val="accent1">
                    <a:lumMod val="75000"/>
                  </a:schemeClr>
                </a:solidFill>
              </a:rPr>
              <a:t>peza</a:t>
            </a:r>
            <a:endParaRPr lang="es-ES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0AC065-81E9-DC0E-872D-3C885B075343}"/>
              </a:ext>
            </a:extLst>
          </p:cNvPr>
          <p:cNvSpPr txBox="1"/>
          <p:nvPr/>
        </p:nvSpPr>
        <p:spPr>
          <a:xfrm>
            <a:off x="2660727" y="2956700"/>
            <a:ext cx="68705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b="1" dirty="0">
                <a:solidFill>
                  <a:schemeClr val="accent1">
                    <a:lumMod val="75000"/>
                  </a:schemeClr>
                </a:solidFill>
              </a:rPr>
              <a:t>Física de Partículas nos Polos Creativos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B3B1AA-3F05-579A-5B5E-A96F0DB0C327}"/>
              </a:ext>
            </a:extLst>
          </p:cNvPr>
          <p:cNvSpPr txBox="1"/>
          <p:nvPr/>
        </p:nvSpPr>
        <p:spPr>
          <a:xfrm>
            <a:off x="838199" y="365126"/>
            <a:ext cx="1051559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dirty="0">
              <a:effectLst/>
              <a:latin typeface="Helvetica" pitchFamily="2" charset="0"/>
            </a:endParaRPr>
          </a:p>
          <a:p>
            <a:pPr algn="ctr"/>
            <a:r>
              <a:rPr lang="es-ES" sz="3200" b="1" dirty="0" err="1">
                <a:solidFill>
                  <a:schemeClr val="accent1">
                    <a:lumMod val="75000"/>
                  </a:schemeClr>
                </a:solidFill>
              </a:rPr>
              <a:t>Construímos</a:t>
            </a:r>
            <a:r>
              <a:rPr lang="es-ES" sz="3200" b="1" dirty="0">
                <a:solidFill>
                  <a:schemeClr val="accent1">
                    <a:lumMod val="75000"/>
                  </a:schemeClr>
                </a:solidFill>
              </a:rPr>
              <a:t> helio</a:t>
            </a:r>
            <a:endParaRPr lang="en-E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87BA06-A570-BE13-659F-39FB8C400F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347"/>
          <a:stretch/>
        </p:blipFill>
        <p:spPr>
          <a:xfrm>
            <a:off x="810983" y="1527629"/>
            <a:ext cx="1651000" cy="15584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0F14BA-831B-B020-3445-710EBCB98DDD}"/>
                  </a:ext>
                </a:extLst>
              </p:cNvPr>
              <p:cNvSpPr txBox="1"/>
              <p:nvPr/>
            </p:nvSpPr>
            <p:spPr>
              <a:xfrm>
                <a:off x="3559629" y="1861457"/>
                <a:ext cx="7053942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ES" dirty="0"/>
                  <a:t>Número de protóns: 2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ES" dirty="0"/>
                  <a:t>Número de neutróns: </a:t>
                </a:r>
              </a:p>
              <a:p>
                <a:endParaRPr lang="en-ES" dirty="0"/>
              </a:p>
              <a:p>
                <a:pPr marL="742950" lvl="1" indent="-285750">
                  <a:buFont typeface="Wingdings" pitchFamily="2" charset="2"/>
                  <a:buChar char="Ø"/>
                </a:pPr>
                <a:r>
                  <a:rPr lang="en-ES" dirty="0"/>
                  <a:t>n=1</a:t>
                </a:r>
                <a14:m>
                  <m:oMath xmlns:m="http://schemas.openxmlformats.org/officeDocument/2006/math">
                    <m:r>
                      <a:rPr lang="es-E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E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ES" dirty="0"/>
                  <a:t> He-3: ESTABLE</a:t>
                </a:r>
              </a:p>
              <a:p>
                <a:pPr marL="742950" lvl="1" indent="-285750">
                  <a:buFont typeface="Wingdings" pitchFamily="2" charset="2"/>
                  <a:buChar char="Ø"/>
                </a:pPr>
                <a:r>
                  <a:rPr lang="en-ES" dirty="0"/>
                  <a:t>n=2</a:t>
                </a:r>
                <a14:m>
                  <m:oMath xmlns:m="http://schemas.openxmlformats.org/officeDocument/2006/math">
                    <m:r>
                      <a:rPr lang="es-E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E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ES" dirty="0"/>
                  <a:t> He-4: ESTABLE</a:t>
                </a:r>
              </a:p>
              <a:p>
                <a:pPr marL="742950" lvl="1" indent="-285750">
                  <a:buFont typeface="Wingdings" pitchFamily="2" charset="2"/>
                  <a:buChar char="Ø"/>
                </a:pPr>
                <a:r>
                  <a:rPr lang="en-ES" dirty="0"/>
                  <a:t>n=3</a:t>
                </a:r>
                <a14:m>
                  <m:oMath xmlns:m="http://schemas.openxmlformats.org/officeDocument/2006/math">
                    <m:r>
                      <a:rPr lang="es-E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E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ES" dirty="0"/>
                  <a:t> He-5: INESTABLE</a:t>
                </a:r>
                <a:endParaRPr lang="es-ES" dirty="0">
                  <a:ea typeface="Cambria Math" panose="02040503050406030204" pitchFamily="18" charset="0"/>
                </a:endParaRPr>
              </a:p>
              <a:p>
                <a:pPr marL="742950" lvl="1" indent="-285750">
                  <a:buFont typeface="Wingdings" pitchFamily="2" charset="2"/>
                  <a:buChar char="Ø"/>
                </a:pPr>
                <a:r>
                  <a:rPr lang="en-ES" dirty="0"/>
                  <a:t>n=4</a:t>
                </a:r>
                <a14:m>
                  <m:oMath xmlns:m="http://schemas.openxmlformats.org/officeDocument/2006/math">
                    <m:r>
                      <a:rPr lang="es-E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E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ES" dirty="0"/>
                  <a:t> He-6: INESTABLE</a:t>
                </a:r>
                <a:endParaRPr lang="es-ES" b="0" dirty="0">
                  <a:ea typeface="Cambria Math" panose="02040503050406030204" pitchFamily="18" charset="0"/>
                </a:endParaRPr>
              </a:p>
              <a:p>
                <a:pPr lvl="1"/>
                <a:r>
                  <a:rPr lang="es-ES" dirty="0">
                    <a:ea typeface="Cambria Math" panose="02040503050406030204" pitchFamily="18" charset="0"/>
                  </a:rPr>
                  <a:t>	          ...</a:t>
                </a:r>
              </a:p>
              <a:p>
                <a:pPr lvl="1"/>
                <a:endParaRPr lang="es-ES" dirty="0">
                  <a:ea typeface="Cambria Math" panose="02040503050406030204" pitchFamily="18" charset="0"/>
                </a:endParaRP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E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Número de electróns:</a:t>
                </a:r>
              </a:p>
              <a:p>
                <a:pPr lvl="1"/>
                <a:endParaRPr lang="es-ES" dirty="0">
                  <a:ea typeface="Cambria Math" panose="02040503050406030204" pitchFamily="18" charset="0"/>
                </a:endParaRPr>
              </a:p>
              <a:p>
                <a:pPr marL="742950" lvl="1" indent="-285750">
                  <a:buFont typeface="Wingdings" pitchFamily="2" charset="2"/>
                  <a:buChar char="Ø"/>
                </a:pPr>
                <a:r>
                  <a:rPr lang="es-ES" dirty="0">
                    <a:ea typeface="Cambria Math" panose="02040503050406030204" pitchFamily="18" charset="0"/>
                  </a:rPr>
                  <a:t>e=2 </a:t>
                </a:r>
                <a14:m>
                  <m:oMath xmlns:m="http://schemas.openxmlformats.org/officeDocument/2006/math">
                    <m:r>
                      <a:rPr lang="en-E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ES" dirty="0"/>
                  <a:t> He: NEUTRO</a:t>
                </a:r>
              </a:p>
              <a:p>
                <a:pPr marL="742950" lvl="1" indent="-285750">
                  <a:buFont typeface="Wingdings" pitchFamily="2" charset="2"/>
                  <a:buChar char="Ø"/>
                </a:pPr>
                <a:r>
                  <a:rPr lang="en-GB" dirty="0">
                    <a:ea typeface="Cambria Math" panose="02040503050406030204" pitchFamily="18" charset="0"/>
                  </a:rPr>
                  <a:t>e&gt;</a:t>
                </a:r>
                <a:r>
                  <a:rPr lang="es-ES" dirty="0">
                    <a:ea typeface="Cambria Math" panose="02040503050406030204" pitchFamily="18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en-E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ES" dirty="0"/>
                  <a:t> He-: ION ANIÓN</a:t>
                </a:r>
              </a:p>
              <a:p>
                <a:pPr marL="742950" lvl="1" indent="-285750">
                  <a:buFont typeface="Wingdings" pitchFamily="2" charset="2"/>
                  <a:buChar char="Ø"/>
                </a:pPr>
                <a:r>
                  <a:rPr lang="en-ES" dirty="0">
                    <a:ea typeface="Cambria Math" panose="02040503050406030204" pitchFamily="18" charset="0"/>
                  </a:rPr>
                  <a:t>e&lt;2 </a:t>
                </a:r>
                <a14:m>
                  <m:oMath xmlns:m="http://schemas.openxmlformats.org/officeDocument/2006/math">
                    <m:r>
                      <a:rPr lang="en-E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ES" dirty="0"/>
                  <a:t> He+: ION CATIÓN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0F14BA-831B-B020-3445-710EBCB98D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9629" y="1861457"/>
                <a:ext cx="7053942" cy="3970318"/>
              </a:xfrm>
              <a:prstGeom prst="rect">
                <a:avLst/>
              </a:prstGeom>
              <a:blipFill>
                <a:blip r:embed="rId3"/>
                <a:stretch>
                  <a:fillRect l="-540" t="-637" b="-1592"/>
                </a:stretch>
              </a:blipFill>
            </p:spPr>
            <p:txBody>
              <a:bodyPr/>
              <a:lstStyle/>
              <a:p>
                <a:r>
                  <a:rPr lang="en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F4DB9CA3-2E0B-A717-0F07-8C9108943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7194" y="2269671"/>
            <a:ext cx="3783441" cy="282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52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B3B1AA-3F05-579A-5B5E-A96F0DB0C327}"/>
              </a:ext>
            </a:extLst>
          </p:cNvPr>
          <p:cNvSpPr txBox="1"/>
          <p:nvPr/>
        </p:nvSpPr>
        <p:spPr>
          <a:xfrm>
            <a:off x="838199" y="365126"/>
            <a:ext cx="1051559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dirty="0">
              <a:effectLst/>
              <a:latin typeface="Helvetica" pitchFamily="2" charset="0"/>
            </a:endParaRPr>
          </a:p>
          <a:p>
            <a:pPr algn="ctr"/>
            <a:r>
              <a:rPr lang="es-ES" sz="3200" b="1" dirty="0" err="1">
                <a:solidFill>
                  <a:schemeClr val="accent1">
                    <a:lumMod val="75000"/>
                  </a:schemeClr>
                </a:solidFill>
              </a:rPr>
              <a:t>Construímos</a:t>
            </a:r>
            <a:r>
              <a:rPr lang="es-ES" sz="3200" b="1" dirty="0">
                <a:solidFill>
                  <a:schemeClr val="accent1">
                    <a:lumMod val="75000"/>
                  </a:schemeClr>
                </a:solidFill>
              </a:rPr>
              <a:t> carbono</a:t>
            </a:r>
            <a:endParaRPr lang="en-E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0F14BA-831B-B020-3445-710EBCB98DDD}"/>
                  </a:ext>
                </a:extLst>
              </p:cNvPr>
              <p:cNvSpPr txBox="1"/>
              <p:nvPr/>
            </p:nvSpPr>
            <p:spPr>
              <a:xfrm>
                <a:off x="3559629" y="1861457"/>
                <a:ext cx="7053942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ES" dirty="0"/>
                  <a:t>Número de protóns: 6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ES" dirty="0"/>
                  <a:t>Número de neutróns: </a:t>
                </a:r>
              </a:p>
              <a:p>
                <a:endParaRPr lang="en-ES" dirty="0"/>
              </a:p>
              <a:p>
                <a:pPr marL="742950" lvl="1" indent="-285750">
                  <a:buFont typeface="Wingdings" pitchFamily="2" charset="2"/>
                  <a:buChar char="Ø"/>
                </a:pPr>
                <a:r>
                  <a:rPr lang="en-ES" dirty="0"/>
                  <a:t>n=2-5</a:t>
                </a:r>
                <a14:m>
                  <m:oMath xmlns:m="http://schemas.openxmlformats.org/officeDocument/2006/math">
                    <m:r>
                      <a:rPr lang="es-E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E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ES" dirty="0"/>
                  <a:t> C-8 – C-11: INESTABLE</a:t>
                </a:r>
              </a:p>
              <a:p>
                <a:pPr marL="742950" lvl="1" indent="-285750">
                  <a:buFont typeface="Wingdings" pitchFamily="2" charset="2"/>
                  <a:buChar char="Ø"/>
                </a:pPr>
                <a:r>
                  <a:rPr lang="en-ES" dirty="0"/>
                  <a:t>n=6</a:t>
                </a:r>
                <a14:m>
                  <m:oMath xmlns:m="http://schemas.openxmlformats.org/officeDocument/2006/math">
                    <m:r>
                      <a:rPr lang="es-E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E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ES" dirty="0"/>
                  <a:t> C-12: ESTABLE</a:t>
                </a:r>
              </a:p>
              <a:p>
                <a:pPr marL="742950" lvl="1" indent="-285750">
                  <a:buFont typeface="Wingdings" pitchFamily="2" charset="2"/>
                  <a:buChar char="Ø"/>
                </a:pPr>
                <a:r>
                  <a:rPr lang="en-ES" dirty="0"/>
                  <a:t>n=7</a:t>
                </a:r>
                <a14:m>
                  <m:oMath xmlns:m="http://schemas.openxmlformats.org/officeDocument/2006/math">
                    <m:r>
                      <a:rPr lang="es-E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E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ES" dirty="0"/>
                  <a:t> C-13: ESTABLE</a:t>
                </a:r>
                <a:endParaRPr lang="es-ES" dirty="0">
                  <a:ea typeface="Cambria Math" panose="02040503050406030204" pitchFamily="18" charset="0"/>
                </a:endParaRPr>
              </a:p>
              <a:p>
                <a:pPr marL="742950" lvl="1" indent="-285750">
                  <a:buFont typeface="Wingdings" pitchFamily="2" charset="2"/>
                  <a:buChar char="Ø"/>
                </a:pPr>
                <a:r>
                  <a:rPr lang="en-ES" dirty="0"/>
                  <a:t>n=8</a:t>
                </a:r>
                <a14:m>
                  <m:oMath xmlns:m="http://schemas.openxmlformats.org/officeDocument/2006/math">
                    <m:r>
                      <a:rPr lang="es-E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E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ES" dirty="0"/>
                  <a:t> C-14: INESTABLE</a:t>
                </a:r>
                <a:endParaRPr lang="es-ES" b="0" dirty="0">
                  <a:ea typeface="Cambria Math" panose="02040503050406030204" pitchFamily="18" charset="0"/>
                </a:endParaRPr>
              </a:p>
              <a:p>
                <a:pPr lvl="1"/>
                <a:r>
                  <a:rPr lang="es-ES" dirty="0">
                    <a:ea typeface="Cambria Math" panose="02040503050406030204" pitchFamily="18" charset="0"/>
                  </a:rPr>
                  <a:t>	          ...</a:t>
                </a:r>
              </a:p>
              <a:p>
                <a:pPr lvl="1"/>
                <a:endParaRPr lang="es-ES" dirty="0">
                  <a:ea typeface="Cambria Math" panose="02040503050406030204" pitchFamily="18" charset="0"/>
                </a:endParaRP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E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Número de electróns:</a:t>
                </a:r>
              </a:p>
              <a:p>
                <a:pPr lvl="1"/>
                <a:endParaRPr lang="es-ES" dirty="0">
                  <a:ea typeface="Cambria Math" panose="02040503050406030204" pitchFamily="18" charset="0"/>
                </a:endParaRPr>
              </a:p>
              <a:p>
                <a:pPr marL="742950" lvl="1" indent="-285750">
                  <a:buFont typeface="Wingdings" pitchFamily="2" charset="2"/>
                  <a:buChar char="Ø"/>
                </a:pPr>
                <a:r>
                  <a:rPr lang="es-ES" dirty="0">
                    <a:ea typeface="Cambria Math" panose="02040503050406030204" pitchFamily="18" charset="0"/>
                  </a:rPr>
                  <a:t>e=6 </a:t>
                </a:r>
                <a14:m>
                  <m:oMath xmlns:m="http://schemas.openxmlformats.org/officeDocument/2006/math">
                    <m:r>
                      <a:rPr lang="en-E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ES" dirty="0"/>
                  <a:t> C: NEUTRO</a:t>
                </a:r>
              </a:p>
              <a:p>
                <a:pPr marL="742950" lvl="1" indent="-285750">
                  <a:buFont typeface="Wingdings" pitchFamily="2" charset="2"/>
                  <a:buChar char="Ø"/>
                </a:pPr>
                <a:r>
                  <a:rPr lang="en-GB" dirty="0">
                    <a:ea typeface="Cambria Math" panose="02040503050406030204" pitchFamily="18" charset="0"/>
                  </a:rPr>
                  <a:t>e&gt;</a:t>
                </a:r>
                <a:r>
                  <a:rPr lang="es-ES" dirty="0">
                    <a:ea typeface="Cambria Math" panose="02040503050406030204" pitchFamily="18" charset="0"/>
                  </a:rPr>
                  <a:t>6 </a:t>
                </a:r>
                <a14:m>
                  <m:oMath xmlns:m="http://schemas.openxmlformats.org/officeDocument/2006/math">
                    <m:r>
                      <a:rPr lang="en-E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ES" dirty="0"/>
                  <a:t> C-: ION ANIÓN</a:t>
                </a:r>
              </a:p>
              <a:p>
                <a:pPr marL="742950" lvl="1" indent="-285750">
                  <a:buFont typeface="Wingdings" pitchFamily="2" charset="2"/>
                  <a:buChar char="Ø"/>
                </a:pPr>
                <a:r>
                  <a:rPr lang="en-ES" dirty="0">
                    <a:ea typeface="Cambria Math" panose="02040503050406030204" pitchFamily="18" charset="0"/>
                  </a:rPr>
                  <a:t>e&lt;6 </a:t>
                </a:r>
                <a14:m>
                  <m:oMath xmlns:m="http://schemas.openxmlformats.org/officeDocument/2006/math">
                    <m:r>
                      <a:rPr lang="en-E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ES" dirty="0"/>
                  <a:t> C+: ION CATIÓN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0F14BA-831B-B020-3445-710EBCB98D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9629" y="1861457"/>
                <a:ext cx="7053942" cy="3970318"/>
              </a:xfrm>
              <a:prstGeom prst="rect">
                <a:avLst/>
              </a:prstGeom>
              <a:blipFill>
                <a:blip r:embed="rId2"/>
                <a:stretch>
                  <a:fillRect l="-540" t="-637" b="-1592"/>
                </a:stretch>
              </a:blipFill>
            </p:spPr>
            <p:txBody>
              <a:bodyPr/>
              <a:lstStyle/>
              <a:p>
                <a:r>
                  <a:rPr lang="en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E5108DC4-22BB-7AAD-E82F-1A1FB9C6A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665" y="1082221"/>
            <a:ext cx="2374900" cy="2374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792BA4-6D1D-05E7-9A91-56A0909C1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7934" y="2269671"/>
            <a:ext cx="4076401" cy="338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854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B3B1AA-3F05-579A-5B5E-A96F0DB0C327}"/>
              </a:ext>
            </a:extLst>
          </p:cNvPr>
          <p:cNvSpPr txBox="1"/>
          <p:nvPr/>
        </p:nvSpPr>
        <p:spPr>
          <a:xfrm>
            <a:off x="838199" y="365126"/>
            <a:ext cx="1051559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dirty="0">
              <a:effectLst/>
              <a:latin typeface="Helvetica" pitchFamily="2" charset="0"/>
            </a:endParaRPr>
          </a:p>
          <a:p>
            <a:pPr algn="ctr"/>
            <a:r>
              <a:rPr lang="es-ES" sz="3200" b="1" dirty="0">
                <a:solidFill>
                  <a:schemeClr val="accent1">
                    <a:lumMod val="75000"/>
                  </a:schemeClr>
                </a:solidFill>
              </a:rPr>
              <a:t>Datación por carbono-14</a:t>
            </a:r>
            <a:endParaRPr lang="en-E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0F14BA-831B-B020-3445-710EBCB98DDD}"/>
              </a:ext>
            </a:extLst>
          </p:cNvPr>
          <p:cNvSpPr txBox="1"/>
          <p:nvPr/>
        </p:nvSpPr>
        <p:spPr>
          <a:xfrm>
            <a:off x="3515013" y="1811730"/>
            <a:ext cx="7053942" cy="12003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ES" dirty="0"/>
              <a:t>Período de semidesintegración: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E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ES" dirty="0"/>
          </a:p>
          <a:p>
            <a:pPr lvl="1"/>
            <a:r>
              <a:rPr lang="es-ES" dirty="0">
                <a:ea typeface="Cambria Math" panose="02040503050406030204" pitchFamily="18" charset="0"/>
              </a:rPr>
              <a:t>	        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108DC4-22BB-7AAD-E82F-1A1FB9C6A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665" y="1082221"/>
            <a:ext cx="2374900" cy="2374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792BA4-6D1D-05E7-9A91-56A0909C1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7934" y="2269671"/>
            <a:ext cx="4076401" cy="33800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CC057BBC-956C-34F7-6176-2B4B2B82781E}"/>
                  </a:ext>
                </a:extLst>
              </p:cNvPr>
              <p:cNvSpPr/>
              <p:nvPr/>
            </p:nvSpPr>
            <p:spPr>
              <a:xfrm>
                <a:off x="4297553" y="2411895"/>
                <a:ext cx="2239617" cy="384314"/>
              </a:xfrm>
              <a:prstGeom prst="roundRect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E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E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1/2</m:t>
                        </m:r>
                      </m:sub>
                    </m:sSub>
                  </m:oMath>
                </a14:m>
                <a:r>
                  <a:rPr lang="en-ES" dirty="0"/>
                  <a:t>= </a:t>
                </a:r>
                <a:r>
                  <a:rPr lang="en-GB" b="0" i="0" u="none" strike="noStrike" dirty="0">
                    <a:solidFill>
                      <a:srgbClr val="202122"/>
                    </a:solidFill>
                    <a:effectLst/>
                    <a:latin typeface="Arial" panose="020B0604020202020204" pitchFamily="34" charset="0"/>
                  </a:rPr>
                  <a:t>5730 </a:t>
                </a:r>
                <a:r>
                  <a:rPr lang="en-GB" b="0" i="0" u="none" strike="noStrike" dirty="0" err="1">
                    <a:solidFill>
                      <a:srgbClr val="202122"/>
                    </a:solidFill>
                    <a:effectLst/>
                    <a:latin typeface="Arial" panose="020B0604020202020204" pitchFamily="34" charset="0"/>
                  </a:rPr>
                  <a:t>anos</a:t>
                </a:r>
                <a:endParaRPr lang="en-ES" dirty="0"/>
              </a:p>
            </p:txBody>
          </p:sp>
        </mc:Choice>
        <mc:Fallback xmlns="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CC057BBC-956C-34F7-6176-2B4B2B8278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7553" y="2411895"/>
                <a:ext cx="2239617" cy="384314"/>
              </a:xfrm>
              <a:prstGeom prst="roundRect">
                <a:avLst/>
              </a:prstGeom>
              <a:blipFill>
                <a:blip r:embed="rId5"/>
                <a:stretch>
                  <a:fillRect t="-5714" b="-11429"/>
                </a:stretch>
              </a:blip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31D15016-1645-094C-38A3-6DD4500D5E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8292" y="3125593"/>
            <a:ext cx="5027194" cy="330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224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B3B1AA-3F05-579A-5B5E-A96F0DB0C327}"/>
              </a:ext>
            </a:extLst>
          </p:cNvPr>
          <p:cNvSpPr txBox="1"/>
          <p:nvPr/>
        </p:nvSpPr>
        <p:spPr>
          <a:xfrm>
            <a:off x="838199" y="365126"/>
            <a:ext cx="1051559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dirty="0">
              <a:effectLst/>
              <a:latin typeface="Helvetica" pitchFamily="2" charset="0"/>
            </a:endParaRPr>
          </a:p>
          <a:p>
            <a:pPr algn="ctr"/>
            <a:r>
              <a:rPr lang="es-ES" sz="3200" b="1" dirty="0" err="1">
                <a:solidFill>
                  <a:schemeClr val="accent1">
                    <a:lumMod val="75000"/>
                  </a:schemeClr>
                </a:solidFill>
              </a:rPr>
              <a:t>Construímos</a:t>
            </a:r>
            <a:r>
              <a:rPr lang="es-ES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accent1">
                    <a:lumMod val="75000"/>
                  </a:schemeClr>
                </a:solidFill>
              </a:rPr>
              <a:t>auga</a:t>
            </a:r>
            <a:endParaRPr lang="en-ES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3D14D7-61EF-C94F-3DE0-586A7BAFD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4406" y="2119964"/>
            <a:ext cx="5264133" cy="35111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9EA69A-1AA4-51C2-EA76-94EBA6C1C2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592"/>
          <a:stretch/>
        </p:blipFill>
        <p:spPr>
          <a:xfrm>
            <a:off x="2049394" y="3062918"/>
            <a:ext cx="1612900" cy="162522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339AB1D-371D-A960-0055-A4B3115F87C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39" t="4356" r="45494" b="9401"/>
          <a:stretch/>
        </p:blipFill>
        <p:spPr>
          <a:xfrm>
            <a:off x="3930532" y="1767875"/>
            <a:ext cx="2345635" cy="224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176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B3B1AA-3F05-579A-5B5E-A96F0DB0C327}"/>
              </a:ext>
            </a:extLst>
          </p:cNvPr>
          <p:cNvSpPr txBox="1"/>
          <p:nvPr/>
        </p:nvSpPr>
        <p:spPr>
          <a:xfrm>
            <a:off x="838199" y="365126"/>
            <a:ext cx="1051559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dirty="0">
              <a:effectLst/>
              <a:latin typeface="Helvetica" pitchFamily="2" charset="0"/>
            </a:endParaRPr>
          </a:p>
          <a:p>
            <a:pPr algn="ctr"/>
            <a:r>
              <a:rPr lang="es-ES" sz="3200" b="1" dirty="0" err="1">
                <a:solidFill>
                  <a:schemeClr val="accent1">
                    <a:lumMod val="75000"/>
                  </a:schemeClr>
                </a:solidFill>
              </a:rPr>
              <a:t>Construímos</a:t>
            </a:r>
            <a:r>
              <a:rPr lang="es-ES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accent1">
                    <a:lumMod val="75000"/>
                  </a:schemeClr>
                </a:solidFill>
              </a:rPr>
              <a:t>auga</a:t>
            </a:r>
            <a:r>
              <a:rPr lang="es-ES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accent1">
                    <a:lumMod val="75000"/>
                  </a:schemeClr>
                </a:solidFill>
              </a:rPr>
              <a:t>osixenada</a:t>
            </a:r>
            <a:endParaRPr lang="en-ES" sz="3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ABE4E0-F93D-890D-D830-16520AD19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0" y="1412874"/>
            <a:ext cx="5080000" cy="508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0D526EE-70EA-4524-4008-756A9EB8C7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7385" y="2269214"/>
            <a:ext cx="1866900" cy="1079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71999F-93C0-123F-9C60-6F7EB02FDD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9994" y="2931766"/>
            <a:ext cx="2796824" cy="15767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43F707-4369-D37E-86EE-BBD442789F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1098" y="3952874"/>
            <a:ext cx="3695254" cy="109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557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B3B1AA-3F05-579A-5B5E-A96F0DB0C327}"/>
              </a:ext>
            </a:extLst>
          </p:cNvPr>
          <p:cNvSpPr txBox="1"/>
          <p:nvPr/>
        </p:nvSpPr>
        <p:spPr>
          <a:xfrm>
            <a:off x="838199" y="365126"/>
            <a:ext cx="1051559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dirty="0">
              <a:effectLst/>
              <a:latin typeface="Helvetica" pitchFamily="2" charset="0"/>
            </a:endParaRPr>
          </a:p>
          <a:p>
            <a:pPr algn="ctr"/>
            <a:r>
              <a:rPr lang="es-ES" sz="3200" b="1" dirty="0">
                <a:solidFill>
                  <a:schemeClr val="accent1">
                    <a:lumMod val="75000"/>
                  </a:schemeClr>
                </a:solidFill>
              </a:rPr>
              <a:t>Iniciamos o proceso</a:t>
            </a:r>
            <a:endParaRPr lang="en-ES" sz="320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B813686-4847-2254-FEDC-C0F87D584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494" y="1655849"/>
            <a:ext cx="6606935" cy="269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AD3EE6-00E2-4220-A5B9-9813067C9C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9718" y="2716263"/>
            <a:ext cx="6874788" cy="377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613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B3B1AA-3F05-579A-5B5E-A96F0DB0C327}"/>
              </a:ext>
            </a:extLst>
          </p:cNvPr>
          <p:cNvSpPr txBox="1"/>
          <p:nvPr/>
        </p:nvSpPr>
        <p:spPr>
          <a:xfrm>
            <a:off x="838199" y="365126"/>
            <a:ext cx="1051559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dirty="0">
              <a:effectLst/>
              <a:latin typeface="Helvetica" pitchFamily="2" charset="0"/>
            </a:endParaRPr>
          </a:p>
          <a:p>
            <a:pPr algn="ctr"/>
            <a:r>
              <a:rPr lang="es-ES" sz="3200" b="1" dirty="0" err="1">
                <a:solidFill>
                  <a:schemeClr val="accent1">
                    <a:lumMod val="75000"/>
                  </a:schemeClr>
                </a:solidFill>
              </a:rPr>
              <a:t>Quen</a:t>
            </a:r>
            <a:r>
              <a:rPr lang="es-ES" sz="3200" b="1" dirty="0">
                <a:solidFill>
                  <a:schemeClr val="accent1">
                    <a:lumMod val="75000"/>
                  </a:schemeClr>
                </a:solidFill>
              </a:rPr>
              <a:t> é </a:t>
            </a:r>
            <a:r>
              <a:rPr lang="es-ES" sz="3200" b="1" dirty="0" err="1">
                <a:solidFill>
                  <a:schemeClr val="accent1">
                    <a:lumMod val="75000"/>
                  </a:schemeClr>
                </a:solidFill>
              </a:rPr>
              <a:t>quen</a:t>
            </a:r>
            <a:endParaRPr lang="en-E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256B70-7D22-3CD8-F157-C470FC269F00}"/>
              </a:ext>
            </a:extLst>
          </p:cNvPr>
          <p:cNvSpPr txBox="1"/>
          <p:nvPr/>
        </p:nvSpPr>
        <p:spPr>
          <a:xfrm>
            <a:off x="728800" y="1541143"/>
            <a:ext cx="58572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S" dirty="0"/>
              <a:t>As nosas pezas son 70 bloques de construción de tres cores:</a:t>
            </a:r>
          </a:p>
          <a:p>
            <a:endParaRPr lang="en-ES" dirty="0"/>
          </a:p>
          <a:p>
            <a:endParaRPr lang="en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ES" dirty="0"/>
              <a:t>Bloques laranxas (30)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ES" dirty="0"/>
              <a:t>Bloques azuis (30)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ES" dirty="0"/>
              <a:t>Bloques brancos (10)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F2C45D-4A6B-BD57-2807-C55ADEE59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5679" y="2230590"/>
            <a:ext cx="4845873" cy="42622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98975B-32CD-597B-1629-7533BECF1591}"/>
              </a:ext>
            </a:extLst>
          </p:cNvPr>
          <p:cNvSpPr txBox="1"/>
          <p:nvPr/>
        </p:nvSpPr>
        <p:spPr>
          <a:xfrm>
            <a:off x="3657445" y="2639940"/>
            <a:ext cx="2814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S" dirty="0"/>
              <a:t>( + as forzas de interacción)</a:t>
            </a:r>
          </a:p>
          <a:p>
            <a:endParaRPr lang="en-ES" dirty="0"/>
          </a:p>
        </p:txBody>
      </p:sp>
      <p:pic>
        <p:nvPicPr>
          <p:cNvPr id="10" name="Picture 16">
            <a:extLst>
              <a:ext uri="{FF2B5EF4-FFF2-40B4-BE49-F238E27FC236}">
                <a16:creationId xmlns:a16="http://schemas.microsoft.com/office/drawing/2014/main" id="{2B967F1D-DDC3-DF42-C343-3B806C6D3F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4735"/>
          <a:stretch/>
        </p:blipFill>
        <p:spPr>
          <a:xfrm>
            <a:off x="779378" y="3904855"/>
            <a:ext cx="1973140" cy="1085473"/>
          </a:xfrm>
          <a:prstGeom prst="rect">
            <a:avLst/>
          </a:prstGeom>
        </p:spPr>
      </p:pic>
      <p:pic>
        <p:nvPicPr>
          <p:cNvPr id="12" name="Picture 21" descr="A cartoon of a group of balls&#10;&#10;Description automatically generated">
            <a:extLst>
              <a:ext uri="{FF2B5EF4-FFF2-40B4-BE49-F238E27FC236}">
                <a16:creationId xmlns:a16="http://schemas.microsoft.com/office/drawing/2014/main" id="{314FD1EB-A2E2-F86E-EE05-456AECEF8C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801" t="-10632" r="18905" b="15788"/>
          <a:stretch/>
        </p:blipFill>
        <p:spPr>
          <a:xfrm>
            <a:off x="2126943" y="5308397"/>
            <a:ext cx="1010964" cy="1335600"/>
          </a:xfrm>
          <a:prstGeom prst="rect">
            <a:avLst/>
          </a:prstGeom>
        </p:spPr>
      </p:pic>
      <p:pic>
        <p:nvPicPr>
          <p:cNvPr id="13" name="Picture 27" descr="Cartoon balls wrapped in yellow rubber bands&#10;&#10;Description automatically generated">
            <a:extLst>
              <a:ext uri="{FF2B5EF4-FFF2-40B4-BE49-F238E27FC236}">
                <a16:creationId xmlns:a16="http://schemas.microsoft.com/office/drawing/2014/main" id="{6BC351B0-B477-5004-B820-C23527E9AC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2946" y="3904855"/>
            <a:ext cx="1154560" cy="1180800"/>
          </a:xfrm>
          <a:prstGeom prst="rect">
            <a:avLst/>
          </a:prstGeom>
        </p:spPr>
      </p:pic>
      <p:pic>
        <p:nvPicPr>
          <p:cNvPr id="14" name="Picture 203" descr="A group of cartoon balls&#10;&#10;Description automatically generated">
            <a:extLst>
              <a:ext uri="{FF2B5EF4-FFF2-40B4-BE49-F238E27FC236}">
                <a16:creationId xmlns:a16="http://schemas.microsoft.com/office/drawing/2014/main" id="{0CC6C32B-4EEF-20FC-B9EA-6BA12905E8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9873" y="5615318"/>
            <a:ext cx="2072897" cy="105463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F80BA69-8266-1D17-EE2F-A241D5210BBA}"/>
              </a:ext>
            </a:extLst>
          </p:cNvPr>
          <p:cNvSpPr txBox="1"/>
          <p:nvPr/>
        </p:nvSpPr>
        <p:spPr>
          <a:xfrm>
            <a:off x="3478303" y="3613229"/>
            <a:ext cx="1009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ES" dirty="0"/>
              <a:t>Forte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FAE40B-7FF9-BFE4-4F75-5E8C6BC48C36}"/>
              </a:ext>
            </a:extLst>
          </p:cNvPr>
          <p:cNvSpPr txBox="1"/>
          <p:nvPr/>
        </p:nvSpPr>
        <p:spPr>
          <a:xfrm>
            <a:off x="3478303" y="5134098"/>
            <a:ext cx="1156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ES" dirty="0"/>
              <a:t>Débil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9564D7-A35A-2649-E435-7939F6CF45EF}"/>
              </a:ext>
            </a:extLst>
          </p:cNvPr>
          <p:cNvSpPr txBox="1"/>
          <p:nvPr/>
        </p:nvSpPr>
        <p:spPr>
          <a:xfrm>
            <a:off x="348011" y="3613229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ES" dirty="0"/>
              <a:t>Gravitatoria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BB55A9-6554-B72C-9769-67005E3FCF25}"/>
              </a:ext>
            </a:extLst>
          </p:cNvPr>
          <p:cNvSpPr txBox="1"/>
          <p:nvPr/>
        </p:nvSpPr>
        <p:spPr>
          <a:xfrm>
            <a:off x="266915" y="5132191"/>
            <a:ext cx="2255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ES" dirty="0"/>
              <a:t>Electromagnética</a:t>
            </a:r>
          </a:p>
        </p:txBody>
      </p:sp>
    </p:spTree>
    <p:extLst>
      <p:ext uri="{BB962C8B-B14F-4D97-AF65-F5344CB8AC3E}">
        <p14:creationId xmlns:p14="http://schemas.microsoft.com/office/powerpoint/2010/main" val="111249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B3B1AA-3F05-579A-5B5E-A96F0DB0C327}"/>
              </a:ext>
            </a:extLst>
          </p:cNvPr>
          <p:cNvSpPr txBox="1"/>
          <p:nvPr/>
        </p:nvSpPr>
        <p:spPr>
          <a:xfrm>
            <a:off x="838199" y="365126"/>
            <a:ext cx="1051559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dirty="0">
              <a:effectLst/>
              <a:latin typeface="Helvetica" pitchFamily="2" charset="0"/>
            </a:endParaRPr>
          </a:p>
          <a:p>
            <a:pPr algn="ctr"/>
            <a:r>
              <a:rPr lang="es-ES" sz="3200" b="1" dirty="0" err="1">
                <a:solidFill>
                  <a:schemeClr val="accent1">
                    <a:lumMod val="75000"/>
                  </a:schemeClr>
                </a:solidFill>
              </a:rPr>
              <a:t>Construímos</a:t>
            </a:r>
            <a:r>
              <a:rPr lang="es-ES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3200" b="1" dirty="0" err="1">
                <a:solidFill>
                  <a:schemeClr val="accent1">
                    <a:lumMod val="75000"/>
                  </a:schemeClr>
                </a:solidFill>
              </a:rPr>
              <a:t>protóns</a:t>
            </a:r>
            <a:r>
              <a:rPr lang="es-ES" sz="3200" b="1" dirty="0">
                <a:solidFill>
                  <a:schemeClr val="accent1">
                    <a:lumMod val="75000"/>
                  </a:schemeClr>
                </a:solidFill>
              </a:rPr>
              <a:t> e </a:t>
            </a:r>
            <a:r>
              <a:rPr lang="es-ES" sz="3200" b="1" dirty="0" err="1">
                <a:solidFill>
                  <a:schemeClr val="accent1">
                    <a:lumMod val="75000"/>
                  </a:schemeClr>
                </a:solidFill>
              </a:rPr>
              <a:t>neutróns</a:t>
            </a:r>
            <a:endParaRPr lang="en-E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256B70-7D22-3CD8-F157-C470FC269F00}"/>
              </a:ext>
            </a:extLst>
          </p:cNvPr>
          <p:cNvSpPr txBox="1"/>
          <p:nvPr/>
        </p:nvSpPr>
        <p:spPr>
          <a:xfrm>
            <a:off x="6953250" y="2476498"/>
            <a:ext cx="49577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S" dirty="0"/>
              <a:t>Como se constrúe a carga destas partículas?</a:t>
            </a:r>
          </a:p>
          <a:p>
            <a:endParaRPr lang="en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ES" dirty="0"/>
              <a:t>Protón (1+) = uud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ES" dirty="0"/>
              <a:t>Neutrón (0) = udd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ES" dirty="0"/>
              <a:t>Electrón (1-)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98975B-32CD-597B-1629-7533BECF1591}"/>
              </a:ext>
            </a:extLst>
          </p:cNvPr>
          <p:cNvSpPr txBox="1"/>
          <p:nvPr/>
        </p:nvSpPr>
        <p:spPr>
          <a:xfrm>
            <a:off x="8113506" y="4603259"/>
            <a:ext cx="41785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S" dirty="0"/>
              <a:t>Cal será a carga atribuída a cada quark?</a:t>
            </a:r>
          </a:p>
          <a:p>
            <a:r>
              <a:rPr lang="en-E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 (2/3+)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 (1/3-)</a:t>
            </a:r>
            <a:endParaRPr lang="en-E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F41CC8-C6C2-8FC8-5DA9-F80F0D3FA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6" y="2177770"/>
            <a:ext cx="5850209" cy="3840719"/>
          </a:xfrm>
          <a:prstGeom prst="rect">
            <a:avLst/>
          </a:prstGeom>
        </p:spPr>
      </p:pic>
      <p:pic>
        <p:nvPicPr>
          <p:cNvPr id="6" name="Picture 31" descr="A diagram of a molecule&#10;&#10;Description automatically generated with medium confidence">
            <a:extLst>
              <a:ext uri="{FF2B5EF4-FFF2-40B4-BE49-F238E27FC236}">
                <a16:creationId xmlns:a16="http://schemas.microsoft.com/office/drawing/2014/main" id="{294D4777-9F6E-5731-2E0B-E80340DD2D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671" b="9860"/>
          <a:stretch/>
        </p:blipFill>
        <p:spPr>
          <a:xfrm>
            <a:off x="10359647" y="3013590"/>
            <a:ext cx="994151" cy="1084539"/>
          </a:xfrm>
          <a:prstGeom prst="rect">
            <a:avLst/>
          </a:prstGeom>
        </p:spPr>
      </p:pic>
      <p:pic>
        <p:nvPicPr>
          <p:cNvPr id="7" name="Imagen 8" descr="Interfaz de usuario gráfica, Icono&#10;&#10;Descripción generada automáticamente">
            <a:extLst>
              <a:ext uri="{FF2B5EF4-FFF2-40B4-BE49-F238E27FC236}">
                <a16:creationId xmlns:a16="http://schemas.microsoft.com/office/drawing/2014/main" id="{FF72F063-89E9-0716-DE46-123A023CC0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46" y="4603259"/>
            <a:ext cx="1097045" cy="95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41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0D6F96E-0D1B-B4C0-5CE6-85832F295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32" y="1221025"/>
            <a:ext cx="6716272" cy="44159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EFD907-A817-CAC1-803E-ACCCDE840E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352" t="17449" r="963" b="22057"/>
          <a:stretch/>
        </p:blipFill>
        <p:spPr>
          <a:xfrm>
            <a:off x="8886269" y="2263587"/>
            <a:ext cx="2588555" cy="2330825"/>
          </a:xfrm>
          <a:prstGeom prst="rect">
            <a:avLst/>
          </a:prstGeom>
        </p:spPr>
      </p:pic>
      <p:sp>
        <p:nvSpPr>
          <p:cNvPr id="12" name="Right Arrow 11">
            <a:extLst>
              <a:ext uri="{FF2B5EF4-FFF2-40B4-BE49-F238E27FC236}">
                <a16:creationId xmlns:a16="http://schemas.microsoft.com/office/drawing/2014/main" id="{17A38550-4E9B-47B4-B167-E1DA06594330}"/>
              </a:ext>
            </a:extLst>
          </p:cNvPr>
          <p:cNvSpPr/>
          <p:nvPr/>
        </p:nvSpPr>
        <p:spPr>
          <a:xfrm>
            <a:off x="7552773" y="3145489"/>
            <a:ext cx="1333496" cy="567020"/>
          </a:xfrm>
          <a:prstGeom prst="rightArrow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2505746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>
            <a:extLst>
              <a:ext uri="{FF2B5EF4-FFF2-40B4-BE49-F238E27FC236}">
                <a16:creationId xmlns:a16="http://schemas.microsoft.com/office/drawing/2014/main" id="{B20EE89C-22D0-3D8C-6100-B68362DF2D0A}"/>
              </a:ext>
            </a:extLst>
          </p:cNvPr>
          <p:cNvGrpSpPr/>
          <p:nvPr/>
        </p:nvGrpSpPr>
        <p:grpSpPr>
          <a:xfrm>
            <a:off x="1185111" y="858050"/>
            <a:ext cx="9821778" cy="5452715"/>
            <a:chOff x="1185111" y="858050"/>
            <a:chExt cx="9821778" cy="5452715"/>
          </a:xfrm>
        </p:grpSpPr>
        <p:pic>
          <p:nvPicPr>
            <p:cNvPr id="2" name="Imaxe 1" descr="Unha imaxe na que se mostra texto, captura de pantalla, Colorido, Sistema operativo&#10;&#10;Descrición xerada automaticamente">
              <a:extLst>
                <a:ext uri="{FF2B5EF4-FFF2-40B4-BE49-F238E27FC236}">
                  <a16:creationId xmlns:a16="http://schemas.microsoft.com/office/drawing/2014/main" id="{0FCFA30B-48AE-15F2-A601-1B260F622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85111" y="858050"/>
              <a:ext cx="9821778" cy="545271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" name="Caixa de texto 2">
              <a:extLst>
                <a:ext uri="{FF2B5EF4-FFF2-40B4-BE49-F238E27FC236}">
                  <a16:creationId xmlns:a16="http://schemas.microsoft.com/office/drawing/2014/main" id="{DECC61D5-76CD-E850-616E-049C374D5747}"/>
                </a:ext>
              </a:extLst>
            </p:cNvPr>
            <p:cNvSpPr txBox="1"/>
            <p:nvPr/>
          </p:nvSpPr>
          <p:spPr>
            <a:xfrm>
              <a:off x="3005387" y="1168065"/>
              <a:ext cx="4862762" cy="46166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gl-ES" sz="2400" b="1">
                  <a:solidFill>
                    <a:schemeClr val="bg1"/>
                  </a:solidFill>
                </a:rPr>
                <a:t>Táboa periódica dos elementos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200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094F3936-A2F3-F81D-0F3D-F661C0666BC6}"/>
              </a:ext>
            </a:extLst>
          </p:cNvPr>
          <p:cNvGrpSpPr/>
          <p:nvPr/>
        </p:nvGrpSpPr>
        <p:grpSpPr>
          <a:xfrm>
            <a:off x="411079" y="725667"/>
            <a:ext cx="11379867" cy="5537010"/>
            <a:chOff x="411079" y="725667"/>
            <a:chExt cx="11379867" cy="5537010"/>
          </a:xfrm>
        </p:grpSpPr>
        <p:pic>
          <p:nvPicPr>
            <p:cNvPr id="2" name="Imaxe 1" descr="Unha imaxe na que se mostra captura de pantalla, diagrama, Colorido, liña&#10;&#10;Descrición xerada automaticamente">
              <a:extLst>
                <a:ext uri="{FF2B5EF4-FFF2-40B4-BE49-F238E27FC236}">
                  <a16:creationId xmlns:a16="http://schemas.microsoft.com/office/drawing/2014/main" id="{55D92911-AC7D-4118-D8C9-C46BD40E5B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1079" y="725667"/>
              <a:ext cx="11379867" cy="553701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Caixa de texto 4">
              <a:extLst>
                <a:ext uri="{FF2B5EF4-FFF2-40B4-BE49-F238E27FC236}">
                  <a16:creationId xmlns:a16="http://schemas.microsoft.com/office/drawing/2014/main" id="{67F41D7C-5F49-E6EC-E304-5DE3E7EEB923}"/>
                </a:ext>
              </a:extLst>
            </p:cNvPr>
            <p:cNvSpPr txBox="1"/>
            <p:nvPr/>
          </p:nvSpPr>
          <p:spPr>
            <a:xfrm>
              <a:off x="6384255" y="847222"/>
              <a:ext cx="2827420" cy="46166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gl-ES" sz="2400" b="1"/>
                <a:t>Carta de núcleos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83326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38324A-BB6C-0813-7272-1696884EA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175" y="926585"/>
            <a:ext cx="2855552" cy="4251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12E26C-4169-D8F5-E5A1-7EDCC78666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70" b="3744"/>
          <a:stretch/>
        </p:blipFill>
        <p:spPr>
          <a:xfrm>
            <a:off x="6993205" y="980515"/>
            <a:ext cx="3698881" cy="537266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35A8F08-9978-0ED9-058F-43122B4603A1}"/>
              </a:ext>
            </a:extLst>
          </p:cNvPr>
          <p:cNvSpPr/>
          <p:nvPr/>
        </p:nvSpPr>
        <p:spPr>
          <a:xfrm>
            <a:off x="9554135" y="6121493"/>
            <a:ext cx="174812" cy="174812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AE258F3-9F16-AC22-B475-2D020020AE81}"/>
              </a:ext>
            </a:extLst>
          </p:cNvPr>
          <p:cNvSpPr/>
          <p:nvPr/>
        </p:nvSpPr>
        <p:spPr>
          <a:xfrm>
            <a:off x="9372600" y="6121493"/>
            <a:ext cx="174812" cy="174812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1955989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762F1A7E-A8A0-001E-36AE-E7D3F1CEF3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65" r="1" b="1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413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274</Words>
  <Application>Microsoft Macintosh PowerPoint</Application>
  <PresentationFormat>Widescreen</PresentationFormat>
  <Paragraphs>78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Helvetica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ERRANDONEA FELIX BEATRIZ</dc:creator>
  <cp:lastModifiedBy>ERRANDONEA FELIX BEATRIZ</cp:lastModifiedBy>
  <cp:revision>15</cp:revision>
  <dcterms:created xsi:type="dcterms:W3CDTF">2024-11-26T15:03:33Z</dcterms:created>
  <dcterms:modified xsi:type="dcterms:W3CDTF">2024-11-27T08:44:31Z</dcterms:modified>
</cp:coreProperties>
</file>