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314" r:id="rId4"/>
    <p:sldId id="264" r:id="rId5"/>
    <p:sldId id="279" r:id="rId6"/>
    <p:sldId id="275" r:id="rId7"/>
    <p:sldId id="277" r:id="rId8"/>
    <p:sldId id="289" r:id="rId9"/>
    <p:sldId id="278" r:id="rId10"/>
    <p:sldId id="298" r:id="rId11"/>
    <p:sldId id="300" r:id="rId12"/>
    <p:sldId id="305" r:id="rId13"/>
    <p:sldId id="319" r:id="rId14"/>
    <p:sldId id="315" r:id="rId15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76"/>
    <p:restoredTop sz="95272"/>
  </p:normalViewPr>
  <p:slideViewPr>
    <p:cSldViewPr snapToGrid="0">
      <p:cViewPr varScale="1">
        <p:scale>
          <a:sx n="99" d="100"/>
          <a:sy n="99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C6378-D972-5345-9806-57B89BEFFC36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CD83-A7EE-8947-B9DF-BA7C4C3555F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051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2CD83-A7EE-8947-B9DF-BA7C4C3555F2}" type="slidenum">
              <a:rPr lang="en-ES" smtClean="0"/>
              <a:t>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772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2CD83-A7EE-8947-B9DF-BA7C4C3555F2}" type="slidenum">
              <a:rPr lang="en-ES" smtClean="0"/>
              <a:t>9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7269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2CD83-A7EE-8947-B9DF-BA7C4C3555F2}" type="slidenum">
              <a:rPr lang="en-ES" smtClean="0"/>
              <a:t>12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5833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2CD83-A7EE-8947-B9DF-BA7C4C3555F2}" type="slidenum">
              <a:rPr lang="en-ES" smtClean="0"/>
              <a:t>13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7528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2CD83-A7EE-8947-B9DF-BA7C4C3555F2}" type="slidenum">
              <a:rPr lang="en-ES" smtClean="0"/>
              <a:t>14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7226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9113-4D22-2308-A076-C3A05025B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E8D44-F81A-E3DE-B200-579D5A2B9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1235A-9140-6CE5-D2DD-A495CE99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2C3E-364A-6972-DE73-EEE357A3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6C99A-433A-0BB8-65D0-55DC24CE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335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362A-4807-8C0B-C0F8-4A6C455D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FFA77-2E96-4EF7-2751-0F49759FA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F71C-01A7-62E1-D7E2-27DAB635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0B97F-DFA0-CBEB-6AA5-67FB92BB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F509-839C-5527-98FD-0E74D087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9337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06018-7A48-9D9B-2645-42176B8C8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BEA09-6CD8-0BED-7B11-4D8BAD54A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19C7-B562-19E4-1BA8-F052056D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1A92E-4CBA-1098-902B-CC0B833C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43D27-7405-B9FF-C631-2FFBA331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7829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78964800-15A4-EAE0-4679-5ECB786D6F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203" y="2432825"/>
            <a:ext cx="10515600" cy="165575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3" name="Título 8">
            <a:extLst>
              <a:ext uri="{FF2B5EF4-FFF2-40B4-BE49-F238E27FC236}">
                <a16:creationId xmlns:a16="http://schemas.microsoft.com/office/drawing/2014/main" id="{95DA3BDC-E93D-A0E1-D5F6-D7BDEB7F2C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87648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98B8-2AC0-2451-9E55-5970F4B6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AD4-B1F0-C959-8589-6DD5B5289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A5FF-EE6B-1B10-2254-F1EB05C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9A7C-A351-4618-C2F6-36693A5F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2B56-188E-8E2B-37ED-C832212B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8161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F13F-051F-6D36-8648-10349D34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884B-9333-45FB-5621-6C213B49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481DA-DA45-446D-0645-6330524B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A3627-EB54-60D6-A565-4B18A5CA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D055-1CDC-7570-435B-43D8F43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2247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170-6D7D-529E-1B76-7CF52632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FB29-9B02-2059-240C-D48D7BE21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DECC-A38A-DCF4-8011-88FDA482E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88EF5-8CFF-1F8C-FE66-7728BF3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AADBA-45FF-96A8-423F-30EE3E97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6E725-2200-3398-5A4E-5BB8417F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557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6250-6D54-D397-8594-0AEB09BA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8AC76-421E-CC33-76C9-7965FB78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F32CA-62D3-0066-324D-B28F44DBC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0761D-5EB8-0A06-8E52-D0AF4E087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F3295-D3A5-4620-4AC2-79FCB15D5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DF1C8-02D9-EC04-77CA-90985041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1929D-3B77-FA76-6F4B-929584B0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042A0-C70B-674C-BE33-B6135FB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778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25DB-B49A-87D2-F04E-084C488C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E3AE8-4087-A554-1E1D-599BC089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F766-9B83-1AF9-E443-AFFB4355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3B4C7-9335-B304-058A-8CC01433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265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8B25A-A46A-1558-3994-E2A96C6E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8556E-7A60-D04E-4C5E-D93A3A1F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F8F32-8D71-E2B2-C876-4C16127D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029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8C84-6031-CC02-E42E-F017950D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855C-88E7-EADD-3711-A26B2CE5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68836-2CB5-E6EB-A96C-22A458497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BDBCC-8FBF-0C37-E558-FB1E8970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6B69-591A-5442-A6AA-73E425C2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A4DC-6AE2-0862-8B0C-FA4120F8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92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3A03-DEAD-F538-64D7-0B516BDB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132EF-E1F8-8791-3F4A-F35F43DA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C54E9-AE0B-FC19-4AB1-5E8D1946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6212-EC8A-8410-E749-54C2F1F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9112C-AB89-9249-71B7-82C4A508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0779D-1EAB-9D9D-08BE-8E3787A5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281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D2E376-1E7C-6C36-E393-411D0C7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1956-8747-3C12-238A-7CC4285F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54633-8239-EDEE-11A6-48B66BF4B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38A9-687F-5E47-BED7-173F0910B512}" type="datetimeFigureOut">
              <a:rPr lang="en-ES" smtClean="0"/>
              <a:t>27/11/24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CB9F-CF0A-257A-6B32-65D5FB6AE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B64DA-A414-AAD2-94D3-A0B7F4102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109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3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5CCF4-D788-7485-AFFD-71240C71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3" y="6075327"/>
            <a:ext cx="10707694" cy="622385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08278B9-6D43-18D7-CC1D-38E1BDE58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21" y="282415"/>
            <a:ext cx="4001787" cy="13185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E55EE11-2A3E-9549-F6BE-D6B484A36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153" y="678324"/>
            <a:ext cx="4517854" cy="672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AEC28-CB7B-805C-C876-F6CB12D94004}"/>
              </a:ext>
            </a:extLst>
          </p:cNvPr>
          <p:cNvSpPr txBox="1"/>
          <p:nvPr/>
        </p:nvSpPr>
        <p:spPr>
          <a:xfrm>
            <a:off x="2017422" y="1600985"/>
            <a:ext cx="515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KS - A materia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AC065-81E9-DC0E-872D-3C885B075343}"/>
              </a:ext>
            </a:extLst>
          </p:cNvPr>
          <p:cNvSpPr txBox="1"/>
          <p:nvPr/>
        </p:nvSpPr>
        <p:spPr>
          <a:xfrm>
            <a:off x="2660727" y="2956700"/>
            <a:ext cx="6870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Física de Partículas nos Polos Creativos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Construímos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helio</a:t>
            </a:r>
            <a:endParaRPr lang="en-E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7BA06-A570-BE13-659F-39FB8C400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47"/>
          <a:stretch/>
        </p:blipFill>
        <p:spPr>
          <a:xfrm>
            <a:off x="810983" y="1527629"/>
            <a:ext cx="1651000" cy="1558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F14BA-831B-B020-3445-710EBCB98DDD}"/>
                  </a:ext>
                </a:extLst>
              </p:cNvPr>
              <p:cNvSpPr txBox="1"/>
              <p:nvPr/>
            </p:nvSpPr>
            <p:spPr>
              <a:xfrm>
                <a:off x="3559629" y="1861457"/>
                <a:ext cx="705394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ES" dirty="0"/>
                  <a:t>Número de protóns: 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ES" dirty="0"/>
                  <a:t>Número de neutróns: </a:t>
                </a:r>
              </a:p>
              <a:p>
                <a:endParaRPr lang="en-ES" dirty="0"/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n=1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He-3: ESTABLE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n=2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He-4: ESTABLE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n=3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He-5: INESTABLE</a:t>
                </a:r>
                <a:endParaRPr lang="es-ES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n=4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He-6: INESTABLE</a:t>
                </a:r>
                <a:endParaRPr lang="es-E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s-ES" dirty="0">
                    <a:ea typeface="Cambria Math" panose="02040503050406030204" pitchFamily="18" charset="0"/>
                  </a:rPr>
                  <a:t>	          ...</a:t>
                </a:r>
              </a:p>
              <a:p>
                <a:pPr lvl="1"/>
                <a:endParaRPr lang="es-ES" dirty="0">
                  <a:ea typeface="Cambria Math" panose="020405030504060302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Número de electróns:</a:t>
                </a:r>
              </a:p>
              <a:p>
                <a:pPr lvl="1"/>
                <a:endParaRPr lang="es-ES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s-ES" dirty="0">
                    <a:ea typeface="Cambria Math" panose="02040503050406030204" pitchFamily="18" charset="0"/>
                  </a:rPr>
                  <a:t>e=2 </a:t>
                </a:r>
                <a14:m>
                  <m:oMath xmlns:m="http://schemas.openxmlformats.org/officeDocument/2006/math"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He: NEUTRO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GB" dirty="0">
                    <a:ea typeface="Cambria Math" panose="02040503050406030204" pitchFamily="18" charset="0"/>
                  </a:rPr>
                  <a:t>e&gt;</a:t>
                </a:r>
                <a:r>
                  <a:rPr lang="es-ES" dirty="0"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He-: ION ANIÓN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>
                    <a:ea typeface="Cambria Math" panose="02040503050406030204" pitchFamily="18" charset="0"/>
                  </a:rPr>
                  <a:t>e&lt;2 </a:t>
                </a:r>
                <a14:m>
                  <m:oMath xmlns:m="http://schemas.openxmlformats.org/officeDocument/2006/math"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He+: ION CATIÓN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F14BA-831B-B020-3445-710EBCB98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29" y="1861457"/>
                <a:ext cx="7053942" cy="3970318"/>
              </a:xfrm>
              <a:prstGeom prst="rect">
                <a:avLst/>
              </a:prstGeom>
              <a:blipFill>
                <a:blip r:embed="rId3"/>
                <a:stretch>
                  <a:fillRect l="-540" t="-637" b="-1592"/>
                </a:stretch>
              </a:blipFill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4DB9CA3-2E0B-A717-0F07-8C910894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194" y="2269671"/>
            <a:ext cx="3783441" cy="28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Construímos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carbono</a:t>
            </a:r>
            <a:endParaRPr lang="en-E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F14BA-831B-B020-3445-710EBCB98DDD}"/>
                  </a:ext>
                </a:extLst>
              </p:cNvPr>
              <p:cNvSpPr txBox="1"/>
              <p:nvPr/>
            </p:nvSpPr>
            <p:spPr>
              <a:xfrm>
                <a:off x="3559629" y="1861457"/>
                <a:ext cx="705394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ES" dirty="0"/>
                  <a:t>Número de protóns: 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ES" dirty="0"/>
                  <a:t>Número de neutróns: </a:t>
                </a:r>
              </a:p>
              <a:p>
                <a:endParaRPr lang="en-ES" dirty="0"/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n=2-5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C-8 – C-11: INESTABLE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n=6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C-12: ESTABLE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n=7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C-13: ESTABLE</a:t>
                </a:r>
                <a:endParaRPr lang="es-ES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/>
                  <a:t>n=8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C-14: INESTABLE</a:t>
                </a:r>
                <a:endParaRPr lang="es-E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s-ES" dirty="0">
                    <a:ea typeface="Cambria Math" panose="02040503050406030204" pitchFamily="18" charset="0"/>
                  </a:rPr>
                  <a:t>	          ...</a:t>
                </a:r>
              </a:p>
              <a:p>
                <a:pPr lvl="1"/>
                <a:endParaRPr lang="es-ES" dirty="0">
                  <a:ea typeface="Cambria Math" panose="020405030504060302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Número de electróns:</a:t>
                </a:r>
              </a:p>
              <a:p>
                <a:pPr lvl="1"/>
                <a:endParaRPr lang="es-ES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s-ES" dirty="0">
                    <a:ea typeface="Cambria Math" panose="02040503050406030204" pitchFamily="18" charset="0"/>
                  </a:rPr>
                  <a:t>e=6 </a:t>
                </a:r>
                <a14:m>
                  <m:oMath xmlns:m="http://schemas.openxmlformats.org/officeDocument/2006/math"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C: NEUTRO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GB" dirty="0">
                    <a:ea typeface="Cambria Math" panose="02040503050406030204" pitchFamily="18" charset="0"/>
                  </a:rPr>
                  <a:t>e&gt;</a:t>
                </a:r>
                <a:r>
                  <a:rPr lang="es-ES" dirty="0">
                    <a:ea typeface="Cambria Math" panose="02040503050406030204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C-: ION ANIÓN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ES" dirty="0">
                    <a:ea typeface="Cambria Math" panose="02040503050406030204" pitchFamily="18" charset="0"/>
                  </a:rPr>
                  <a:t>e&lt;6 </a:t>
                </a:r>
                <a14:m>
                  <m:oMath xmlns:m="http://schemas.openxmlformats.org/officeDocument/2006/math">
                    <m:r>
                      <a:rPr lang="en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ES" dirty="0"/>
                  <a:t> C+: ION CATIÓN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F14BA-831B-B020-3445-710EBCB98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29" y="1861457"/>
                <a:ext cx="7053942" cy="3970318"/>
              </a:xfrm>
              <a:prstGeom prst="rect">
                <a:avLst/>
              </a:prstGeom>
              <a:blipFill>
                <a:blip r:embed="rId2"/>
                <a:stretch>
                  <a:fillRect l="-540" t="-637" b="-1592"/>
                </a:stretch>
              </a:blipFill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5108DC4-22BB-7AAD-E82F-1A1FB9C6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65" y="1082221"/>
            <a:ext cx="2374900" cy="237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92BA4-6D1D-05E7-9A91-56A0909C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34" y="2269671"/>
            <a:ext cx="4076401" cy="33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Datación por carbono-14</a:t>
            </a:r>
            <a:endParaRPr lang="en-E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F14BA-831B-B020-3445-710EBCB98DDD}"/>
              </a:ext>
            </a:extLst>
          </p:cNvPr>
          <p:cNvSpPr txBox="1"/>
          <p:nvPr/>
        </p:nvSpPr>
        <p:spPr>
          <a:xfrm>
            <a:off x="3515013" y="1811730"/>
            <a:ext cx="705394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Período de semidesintegración: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dirty="0"/>
          </a:p>
          <a:p>
            <a:pPr lvl="1"/>
            <a:r>
              <a:rPr lang="es-ES" dirty="0">
                <a:ea typeface="Cambria Math" panose="02040503050406030204" pitchFamily="18" charset="0"/>
              </a:rPr>
              <a:t>	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08DC4-22BB-7AAD-E82F-1A1FB9C6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65" y="1082221"/>
            <a:ext cx="2374900" cy="237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92BA4-6D1D-05E7-9A91-56A0909C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34" y="2269671"/>
            <a:ext cx="4076401" cy="3380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C057BBC-956C-34F7-6176-2B4B2B82781E}"/>
                  </a:ext>
                </a:extLst>
              </p:cNvPr>
              <p:cNvSpPr/>
              <p:nvPr/>
            </p:nvSpPr>
            <p:spPr>
              <a:xfrm>
                <a:off x="4297553" y="2411895"/>
                <a:ext cx="2239617" cy="384314"/>
              </a:xfrm>
              <a:prstGeom prst="roundRect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ES" dirty="0"/>
                  <a:t>= </a:t>
                </a:r>
                <a:r>
                  <a:rPr lang="en-GB" b="0" i="0" u="none" strike="noStrike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5730 </a:t>
                </a:r>
                <a:r>
                  <a:rPr lang="en-GB" b="0" i="0" u="none" strike="noStrike" dirty="0" err="1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anos</a:t>
                </a:r>
                <a:endParaRPr lang="en-ES" dirty="0"/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C057BBC-956C-34F7-6176-2B4B2B827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53" y="2411895"/>
                <a:ext cx="2239617" cy="384314"/>
              </a:xfrm>
              <a:prstGeom prst="roundRect">
                <a:avLst/>
              </a:prstGeom>
              <a:blipFill>
                <a:blip r:embed="rId5"/>
                <a:stretch>
                  <a:fillRect t="-5714" b="-11429"/>
                </a:stretch>
              </a:blip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1D15016-1645-094C-38A3-6DD4500D5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292" y="3125593"/>
            <a:ext cx="5027194" cy="33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2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Construímos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auga</a:t>
            </a:r>
            <a:endParaRPr lang="en-E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D14D7-61EF-C94F-3DE0-586A7BAF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06" y="2119964"/>
            <a:ext cx="5264133" cy="3511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EA69A-1AA4-51C2-EA76-94EBA6C1C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2"/>
          <a:stretch/>
        </p:blipFill>
        <p:spPr>
          <a:xfrm>
            <a:off x="2049394" y="3062918"/>
            <a:ext cx="1612900" cy="16252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39AB1D-371D-A960-0055-A4B3115F87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t="4356" r="45494" b="9401"/>
          <a:stretch/>
        </p:blipFill>
        <p:spPr>
          <a:xfrm>
            <a:off x="3930532" y="1767875"/>
            <a:ext cx="2345635" cy="22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7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Construímos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auga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osixenada</a:t>
            </a:r>
            <a:endParaRPr lang="en-E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BE4E0-F93D-890D-D830-16520AD19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1412874"/>
            <a:ext cx="5080000" cy="5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526EE-70EA-4524-4008-756A9EB8C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385" y="2269214"/>
            <a:ext cx="18669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1999F-93C0-123F-9C60-6F7EB02FD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994" y="2931766"/>
            <a:ext cx="2796824" cy="1576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43F707-4369-D37E-86EE-BBD442789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098" y="3952874"/>
            <a:ext cx="3695254" cy="10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Iniciamos o proceso</a:t>
            </a:r>
            <a:endParaRPr lang="en-ES" sz="3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813686-4847-2254-FEDC-C0F87D58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94" y="1655849"/>
            <a:ext cx="6606935" cy="26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D3EE6-00E2-4220-A5B9-9813067C9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718" y="2716263"/>
            <a:ext cx="6874788" cy="37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Quen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é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quen</a:t>
            </a:r>
            <a:endParaRPr lang="en-E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56B70-7D22-3CD8-F157-C470FC269F00}"/>
              </a:ext>
            </a:extLst>
          </p:cNvPr>
          <p:cNvSpPr txBox="1"/>
          <p:nvPr/>
        </p:nvSpPr>
        <p:spPr>
          <a:xfrm>
            <a:off x="728800" y="1541143"/>
            <a:ext cx="5857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As nosas pezas son 70 bloques de construción de tres cores:</a:t>
            </a:r>
          </a:p>
          <a:p>
            <a:endParaRPr lang="en-ES" dirty="0"/>
          </a:p>
          <a:p>
            <a:endParaRPr lang="en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Bloques laranxas (30)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Bloques azuis (30)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Bloques brancos (10)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2C45D-4A6B-BD57-2807-C55ADEE5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79" y="2230590"/>
            <a:ext cx="4845873" cy="4262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8975B-32CD-597B-1629-7533BECF1591}"/>
              </a:ext>
            </a:extLst>
          </p:cNvPr>
          <p:cNvSpPr txBox="1"/>
          <p:nvPr/>
        </p:nvSpPr>
        <p:spPr>
          <a:xfrm>
            <a:off x="3657445" y="2639940"/>
            <a:ext cx="281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( + as forzas de interacción)</a:t>
            </a:r>
          </a:p>
          <a:p>
            <a:endParaRPr lang="en-ES" dirty="0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2B967F1D-DDC3-DF42-C343-3B806C6D3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35"/>
          <a:stretch/>
        </p:blipFill>
        <p:spPr>
          <a:xfrm>
            <a:off x="779378" y="3904855"/>
            <a:ext cx="1973140" cy="1085473"/>
          </a:xfrm>
          <a:prstGeom prst="rect">
            <a:avLst/>
          </a:prstGeom>
        </p:spPr>
      </p:pic>
      <p:pic>
        <p:nvPicPr>
          <p:cNvPr id="12" name="Picture 21" descr="A cartoon of a group of balls&#10;&#10;Description automatically generated">
            <a:extLst>
              <a:ext uri="{FF2B5EF4-FFF2-40B4-BE49-F238E27FC236}">
                <a16:creationId xmlns:a16="http://schemas.microsoft.com/office/drawing/2014/main" id="{314FD1EB-A2E2-F86E-EE05-456AECEF8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01" t="-10632" r="18905" b="15788"/>
          <a:stretch/>
        </p:blipFill>
        <p:spPr>
          <a:xfrm>
            <a:off x="2126943" y="5308397"/>
            <a:ext cx="1010964" cy="1335600"/>
          </a:xfrm>
          <a:prstGeom prst="rect">
            <a:avLst/>
          </a:prstGeom>
        </p:spPr>
      </p:pic>
      <p:pic>
        <p:nvPicPr>
          <p:cNvPr id="13" name="Picture 27" descr="Cartoon balls wrapped in yellow rubber bands&#10;&#10;Description automatically generated">
            <a:extLst>
              <a:ext uri="{FF2B5EF4-FFF2-40B4-BE49-F238E27FC236}">
                <a16:creationId xmlns:a16="http://schemas.microsoft.com/office/drawing/2014/main" id="{6BC351B0-B477-5004-B820-C23527E9A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946" y="3904855"/>
            <a:ext cx="1154560" cy="1180800"/>
          </a:xfrm>
          <a:prstGeom prst="rect">
            <a:avLst/>
          </a:prstGeom>
        </p:spPr>
      </p:pic>
      <p:pic>
        <p:nvPicPr>
          <p:cNvPr id="14" name="Picture 203" descr="A group of cartoon balls&#10;&#10;Description automatically generated">
            <a:extLst>
              <a:ext uri="{FF2B5EF4-FFF2-40B4-BE49-F238E27FC236}">
                <a16:creationId xmlns:a16="http://schemas.microsoft.com/office/drawing/2014/main" id="{0CC6C32B-4EEF-20FC-B9EA-6BA12905E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873" y="5615318"/>
            <a:ext cx="2072897" cy="105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80BA69-8266-1D17-EE2F-A241D5210BBA}"/>
              </a:ext>
            </a:extLst>
          </p:cNvPr>
          <p:cNvSpPr txBox="1"/>
          <p:nvPr/>
        </p:nvSpPr>
        <p:spPr>
          <a:xfrm>
            <a:off x="3478303" y="3613229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Forte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AE40B-7FF9-BFE4-4F75-5E8C6BC48C36}"/>
              </a:ext>
            </a:extLst>
          </p:cNvPr>
          <p:cNvSpPr txBox="1"/>
          <p:nvPr/>
        </p:nvSpPr>
        <p:spPr>
          <a:xfrm>
            <a:off x="3478303" y="5134098"/>
            <a:ext cx="115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Débil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9564D7-A35A-2649-E435-7939F6CF45EF}"/>
              </a:ext>
            </a:extLst>
          </p:cNvPr>
          <p:cNvSpPr txBox="1"/>
          <p:nvPr/>
        </p:nvSpPr>
        <p:spPr>
          <a:xfrm>
            <a:off x="348011" y="3613229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Gravitatoria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B55A9-6554-B72C-9769-67005E3FCF25}"/>
              </a:ext>
            </a:extLst>
          </p:cNvPr>
          <p:cNvSpPr txBox="1"/>
          <p:nvPr/>
        </p:nvSpPr>
        <p:spPr>
          <a:xfrm>
            <a:off x="266915" y="5132191"/>
            <a:ext cx="225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Electromagnética</a:t>
            </a:r>
          </a:p>
        </p:txBody>
      </p:sp>
    </p:spTree>
    <p:extLst>
      <p:ext uri="{BB962C8B-B14F-4D97-AF65-F5344CB8AC3E}">
        <p14:creationId xmlns:p14="http://schemas.microsoft.com/office/powerpoint/2010/main" val="11124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3B1AA-3F05-579A-5B5E-A96F0DB0C327}"/>
              </a:ext>
            </a:extLst>
          </p:cNvPr>
          <p:cNvSpPr txBox="1"/>
          <p:nvPr/>
        </p:nvSpPr>
        <p:spPr>
          <a:xfrm>
            <a:off x="838199" y="365126"/>
            <a:ext cx="10515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effectLst/>
              <a:latin typeface="Helvetica" pitchFamily="2" charset="0"/>
            </a:endParaRPr>
          </a:p>
          <a:p>
            <a:pPr algn="ctr"/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Construímos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protóns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s-ES" sz="3200" b="1" dirty="0" err="1">
                <a:solidFill>
                  <a:schemeClr val="accent1">
                    <a:lumMod val="75000"/>
                  </a:schemeClr>
                </a:solidFill>
              </a:rPr>
              <a:t>neutróns</a:t>
            </a:r>
            <a:endParaRPr lang="en-E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56B70-7D22-3CD8-F157-C470FC269F00}"/>
              </a:ext>
            </a:extLst>
          </p:cNvPr>
          <p:cNvSpPr txBox="1"/>
          <p:nvPr/>
        </p:nvSpPr>
        <p:spPr>
          <a:xfrm>
            <a:off x="6953250" y="2476498"/>
            <a:ext cx="4957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Como se constrúe a carga destas partículas?</a:t>
            </a:r>
          </a:p>
          <a:p>
            <a:endParaRPr lang="en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Protón (1+) = uud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Neutrón (0) = udd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dirty="0"/>
              <a:t>Electrón (1-)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8975B-32CD-597B-1629-7533BECF1591}"/>
              </a:ext>
            </a:extLst>
          </p:cNvPr>
          <p:cNvSpPr txBox="1"/>
          <p:nvPr/>
        </p:nvSpPr>
        <p:spPr>
          <a:xfrm>
            <a:off x="8113506" y="4603259"/>
            <a:ext cx="417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Cal será a carga atribuída a cada quark?</a:t>
            </a:r>
          </a:p>
          <a:p>
            <a:r>
              <a:rPr lang="en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 (2/3+)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 (1/3-)</a:t>
            </a:r>
            <a:endParaRPr lang="en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41CC8-C6C2-8FC8-5DA9-F80F0D3F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6" y="2177770"/>
            <a:ext cx="5850209" cy="3840719"/>
          </a:xfrm>
          <a:prstGeom prst="rect">
            <a:avLst/>
          </a:prstGeom>
        </p:spPr>
      </p:pic>
      <p:pic>
        <p:nvPicPr>
          <p:cNvPr id="6" name="Picture 31" descr="A diagram of a molecule&#10;&#10;Description automatically generated with medium confidence">
            <a:extLst>
              <a:ext uri="{FF2B5EF4-FFF2-40B4-BE49-F238E27FC236}">
                <a16:creationId xmlns:a16="http://schemas.microsoft.com/office/drawing/2014/main" id="{294D4777-9F6E-5731-2E0B-E80340DD2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71" b="9860"/>
          <a:stretch/>
        </p:blipFill>
        <p:spPr>
          <a:xfrm>
            <a:off x="10359647" y="3013590"/>
            <a:ext cx="994151" cy="1084539"/>
          </a:xfrm>
          <a:prstGeom prst="rect">
            <a:avLst/>
          </a:prstGeom>
        </p:spPr>
      </p:pic>
      <p:pic>
        <p:nvPicPr>
          <p:cNvPr id="7" name="Imagen 8" descr="Interfaz de usuario gráfica, Icono&#10;&#10;Descripción generada automáticamente">
            <a:extLst>
              <a:ext uri="{FF2B5EF4-FFF2-40B4-BE49-F238E27FC236}">
                <a16:creationId xmlns:a16="http://schemas.microsoft.com/office/drawing/2014/main" id="{FF72F063-89E9-0716-DE46-123A023CC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46" y="4603259"/>
            <a:ext cx="1097045" cy="9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D6F96E-0D1B-B4C0-5CE6-85832F29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221025"/>
            <a:ext cx="6716272" cy="441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FD907-A817-CAC1-803E-ACCCDE840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52" t="17449" r="963" b="22057"/>
          <a:stretch/>
        </p:blipFill>
        <p:spPr>
          <a:xfrm>
            <a:off x="8886269" y="2263587"/>
            <a:ext cx="2588555" cy="2330825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17A38550-4E9B-47B4-B167-E1DA06594330}"/>
              </a:ext>
            </a:extLst>
          </p:cNvPr>
          <p:cNvSpPr/>
          <p:nvPr/>
        </p:nvSpPr>
        <p:spPr>
          <a:xfrm>
            <a:off x="7552773" y="3145489"/>
            <a:ext cx="1333496" cy="567020"/>
          </a:xfrm>
          <a:prstGeom prst="right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0574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B20EE89C-22D0-3D8C-6100-B68362DF2D0A}"/>
              </a:ext>
            </a:extLst>
          </p:cNvPr>
          <p:cNvGrpSpPr/>
          <p:nvPr/>
        </p:nvGrpSpPr>
        <p:grpSpPr>
          <a:xfrm>
            <a:off x="1185111" y="858050"/>
            <a:ext cx="9821778" cy="5452715"/>
            <a:chOff x="1185111" y="858050"/>
            <a:chExt cx="9821778" cy="5452715"/>
          </a:xfrm>
        </p:grpSpPr>
        <p:pic>
          <p:nvPicPr>
            <p:cNvPr id="2" name="Imaxe 1" descr="Unha imaxe na que se mostra texto, captura de pantalla, Colorido, Sistema operativo&#10;&#10;Descrición xerada automaticamente">
              <a:extLst>
                <a:ext uri="{FF2B5EF4-FFF2-40B4-BE49-F238E27FC236}">
                  <a16:creationId xmlns:a16="http://schemas.microsoft.com/office/drawing/2014/main" id="{0FCFA30B-48AE-15F2-A601-1B260F62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5111" y="858050"/>
              <a:ext cx="9821778" cy="54527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Caixa de texto 2">
              <a:extLst>
                <a:ext uri="{FF2B5EF4-FFF2-40B4-BE49-F238E27FC236}">
                  <a16:creationId xmlns:a16="http://schemas.microsoft.com/office/drawing/2014/main" id="{DECC61D5-76CD-E850-616E-049C374D5747}"/>
                </a:ext>
              </a:extLst>
            </p:cNvPr>
            <p:cNvSpPr txBox="1"/>
            <p:nvPr/>
          </p:nvSpPr>
          <p:spPr>
            <a:xfrm>
              <a:off x="3005387" y="1168065"/>
              <a:ext cx="486276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gl-ES" sz="2400" b="1">
                  <a:solidFill>
                    <a:schemeClr val="bg1"/>
                  </a:solidFill>
                </a:rPr>
                <a:t>Táboa periódica dos elementos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0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094F3936-A2F3-F81D-0F3D-F661C0666BC6}"/>
              </a:ext>
            </a:extLst>
          </p:cNvPr>
          <p:cNvGrpSpPr/>
          <p:nvPr/>
        </p:nvGrpSpPr>
        <p:grpSpPr>
          <a:xfrm>
            <a:off x="411079" y="725667"/>
            <a:ext cx="11379867" cy="5537010"/>
            <a:chOff x="411079" y="725667"/>
            <a:chExt cx="11379867" cy="5537010"/>
          </a:xfrm>
        </p:grpSpPr>
        <p:pic>
          <p:nvPicPr>
            <p:cNvPr id="2" name="Imaxe 1" descr="Unha imaxe na que se mostra captura de pantalla, diagrama, Colorido, liña&#10;&#10;Descrición xerada automaticamente">
              <a:extLst>
                <a:ext uri="{FF2B5EF4-FFF2-40B4-BE49-F238E27FC236}">
                  <a16:creationId xmlns:a16="http://schemas.microsoft.com/office/drawing/2014/main" id="{55D92911-AC7D-4118-D8C9-C46BD40E5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079" y="725667"/>
              <a:ext cx="11379867" cy="5537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Caixa de texto 4">
              <a:extLst>
                <a:ext uri="{FF2B5EF4-FFF2-40B4-BE49-F238E27FC236}">
                  <a16:creationId xmlns:a16="http://schemas.microsoft.com/office/drawing/2014/main" id="{67F41D7C-5F49-E6EC-E304-5DE3E7EEB923}"/>
                </a:ext>
              </a:extLst>
            </p:cNvPr>
            <p:cNvSpPr txBox="1"/>
            <p:nvPr/>
          </p:nvSpPr>
          <p:spPr>
            <a:xfrm>
              <a:off x="6384255" y="847222"/>
              <a:ext cx="282742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gl-ES" sz="2400" b="1"/>
                <a:t>Carta de núcleos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32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8324A-BB6C-0813-7272-1696884EA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75" y="926585"/>
            <a:ext cx="2855552" cy="425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2E26C-4169-D8F5-E5A1-7EDCC7866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70" b="3744"/>
          <a:stretch/>
        </p:blipFill>
        <p:spPr>
          <a:xfrm>
            <a:off x="6993205" y="980515"/>
            <a:ext cx="3698881" cy="53726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5A8F08-9978-0ED9-058F-43122B4603A1}"/>
              </a:ext>
            </a:extLst>
          </p:cNvPr>
          <p:cNvSpPr/>
          <p:nvPr/>
        </p:nvSpPr>
        <p:spPr>
          <a:xfrm>
            <a:off x="9554135" y="6121493"/>
            <a:ext cx="174812" cy="1748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E258F3-9F16-AC22-B475-2D020020AE81}"/>
              </a:ext>
            </a:extLst>
          </p:cNvPr>
          <p:cNvSpPr/>
          <p:nvPr/>
        </p:nvSpPr>
        <p:spPr>
          <a:xfrm>
            <a:off x="9372600" y="6121493"/>
            <a:ext cx="174812" cy="1748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5598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62F1A7E-A8A0-001E-36AE-E7D3F1CE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274</Words>
  <Application>Microsoft Macintosh PowerPoint</Application>
  <PresentationFormat>Widescreen</PresentationFormat>
  <Paragraphs>78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ERRANDONEA FELIX BEATRIZ</dc:creator>
  <cp:lastModifiedBy>ERRANDONEA FELIX BEATRIZ</cp:lastModifiedBy>
  <cp:revision>15</cp:revision>
  <dcterms:created xsi:type="dcterms:W3CDTF">2024-11-26T15:03:33Z</dcterms:created>
  <dcterms:modified xsi:type="dcterms:W3CDTF">2024-11-27T08:44:31Z</dcterms:modified>
</cp:coreProperties>
</file>