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5"/>
  </p:notesMasterIdLst>
  <p:handoutMasterIdLst>
    <p:handoutMasterId r:id="rId16"/>
  </p:handoutMasterIdLst>
  <p:sldIdLst>
    <p:sldId id="256" r:id="rId2"/>
    <p:sldId id="263" r:id="rId3"/>
    <p:sldId id="271" r:id="rId4"/>
    <p:sldId id="275" r:id="rId5"/>
    <p:sldId id="280" r:id="rId6"/>
    <p:sldId id="276" r:id="rId7"/>
    <p:sldId id="278" r:id="rId8"/>
    <p:sldId id="281" r:id="rId9"/>
    <p:sldId id="279" r:id="rId10"/>
    <p:sldId id="277" r:id="rId11"/>
    <p:sldId id="274" r:id="rId12"/>
    <p:sldId id="272" r:id="rId13"/>
    <p:sldId id="269" r:id="rId14"/>
  </p:sldIdLst>
  <p:sldSz cx="12192000" cy="6858000"/>
  <p:notesSz cx="6797675" cy="9926638"/>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indows User" initials="WU" lastIdx="1" clrIdx="0">
    <p:extLst>
      <p:ext uri="{19B8F6BF-5375-455C-9EA6-DF929625EA0E}">
        <p15:presenceInfo xmlns:p15="http://schemas.microsoft.com/office/powerpoint/2012/main" userId="Windows 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9533" autoAdjust="0"/>
  </p:normalViewPr>
  <p:slideViewPr>
    <p:cSldViewPr snapToGrid="0">
      <p:cViewPr varScale="1">
        <p:scale>
          <a:sx n="55" d="100"/>
          <a:sy n="55" d="100"/>
        </p:scale>
        <p:origin x="1236" y="78"/>
      </p:cViewPr>
      <p:guideLst/>
    </p:cSldViewPr>
  </p:slideViewPr>
  <p:notesTextViewPr>
    <p:cViewPr>
      <p:scale>
        <a:sx n="1" d="1"/>
        <a:sy n="1" d="1"/>
      </p:scale>
      <p:origin x="0" y="-186"/>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14FB0C30-AD9F-4D12-967C-CE78FD3E70BD}" type="datetimeFigureOut">
              <a:rPr lang="es-ES" smtClean="0"/>
              <a:t>10/11/2024</a:t>
            </a:fld>
            <a:endParaRPr lang="es-ES"/>
          </a:p>
        </p:txBody>
      </p:sp>
      <p:sp>
        <p:nvSpPr>
          <p:cNvPr id="4" name="Marcador de pie de página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DD69E976-6993-4DE0-831F-E9390D592213}" type="slidenum">
              <a:rPr lang="es-ES" smtClean="0"/>
              <a:t>‹Nº›</a:t>
            </a:fld>
            <a:endParaRPr lang="es-ES"/>
          </a:p>
        </p:txBody>
      </p:sp>
    </p:spTree>
    <p:extLst>
      <p:ext uri="{BB962C8B-B14F-4D97-AF65-F5344CB8AC3E}">
        <p14:creationId xmlns:p14="http://schemas.microsoft.com/office/powerpoint/2010/main" val="1411802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0B10480D-9F36-4DC3-B366-B0C5BB5B32D5}" type="datetimeFigureOut">
              <a:rPr lang="es-ES" smtClean="0"/>
              <a:t>10/11/2024</a:t>
            </a:fld>
            <a:endParaRPr lang="es-ES"/>
          </a:p>
        </p:txBody>
      </p:sp>
      <p:sp>
        <p:nvSpPr>
          <p:cNvPr id="4" name="Marcador de imagen de diapositiva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Marcador de pie de página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BEEBC4C9-A870-4E43-A870-8EDB890CE1AA}" type="slidenum">
              <a:rPr lang="es-ES" smtClean="0"/>
              <a:t>‹Nº›</a:t>
            </a:fld>
            <a:endParaRPr lang="es-ES"/>
          </a:p>
        </p:txBody>
      </p:sp>
    </p:spTree>
    <p:extLst>
      <p:ext uri="{BB962C8B-B14F-4D97-AF65-F5344CB8AC3E}">
        <p14:creationId xmlns:p14="http://schemas.microsoft.com/office/powerpoint/2010/main" val="25149386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Materiales%20utilizados/2_5%20Principios%20del%20Lid%20Distr.pdf"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_tradnl" sz="1200" b="0" dirty="0" smtClean="0"/>
              <a:t>1.- Un rol que encaja en los supuestos del liderazgo distribuido –</a:t>
            </a:r>
            <a:r>
              <a:rPr lang="es-ES_tradnl" sz="1200" b="0" dirty="0" smtClean="0">
                <a:solidFill>
                  <a:srgbClr val="C00000"/>
                </a:solidFill>
              </a:rPr>
              <a:t>LD</a:t>
            </a:r>
            <a:r>
              <a:rPr lang="es-ES_tradnl" sz="1200" b="0" dirty="0" smtClean="0"/>
              <a:t>-: ver el archivo“1_Liderazgo </a:t>
            </a:r>
            <a:r>
              <a:rPr lang="es-ES_tradnl" sz="1200" b="0" dirty="0" err="1" smtClean="0"/>
              <a:t>Distribuido_DyLE</a:t>
            </a:r>
            <a:r>
              <a:rPr lang="es-ES_tradnl" sz="1200" b="0" dirty="0" smtClean="0"/>
              <a:t>” en la carpeta “Materiales sesión”</a:t>
            </a:r>
          </a:p>
          <a:p>
            <a:r>
              <a:rPr lang="es-ES_tradnl" sz="1200" b="0" dirty="0" smtClean="0"/>
              <a:t>2.- </a:t>
            </a:r>
            <a:r>
              <a:rPr lang="es-ES_tradnl" sz="1200" b="0" dirty="0" smtClean="0">
                <a:hlinkClick r:id="rId3" action="ppaction://hlinkfile"/>
              </a:rPr>
              <a:t>Cinco principios </a:t>
            </a:r>
            <a:r>
              <a:rPr lang="es-ES_tradnl" sz="1200" b="0" dirty="0" smtClean="0"/>
              <a:t>para desarrollar el liderazgo distribuido en los centros: ver el archivo “</a:t>
            </a:r>
            <a:r>
              <a:rPr lang="es-ES" sz="1200" b="0" dirty="0" smtClean="0"/>
              <a:t>2_5 Principios del Lid </a:t>
            </a:r>
            <a:r>
              <a:rPr lang="es-ES" sz="1200" b="0" dirty="0" err="1" smtClean="0"/>
              <a:t>Distr</a:t>
            </a:r>
            <a:r>
              <a:rPr lang="es-ES" sz="1200" b="0" dirty="0" smtClean="0"/>
              <a:t>” en carpeta “Materiales sesión”</a:t>
            </a:r>
          </a:p>
          <a:p>
            <a:endParaRPr lang="es-ES" dirty="0"/>
          </a:p>
        </p:txBody>
      </p:sp>
      <p:sp>
        <p:nvSpPr>
          <p:cNvPr id="4" name="Marcador de número de diapositiva 3"/>
          <p:cNvSpPr>
            <a:spLocks noGrp="1"/>
          </p:cNvSpPr>
          <p:nvPr>
            <p:ph type="sldNum" sz="quarter" idx="10"/>
          </p:nvPr>
        </p:nvSpPr>
        <p:spPr/>
        <p:txBody>
          <a:bodyPr/>
          <a:lstStyle/>
          <a:p>
            <a:fld id="{BEEBC4C9-A870-4E43-A870-8EDB890CE1AA}" type="slidenum">
              <a:rPr lang="es-ES" smtClean="0"/>
              <a:t>2</a:t>
            </a:fld>
            <a:endParaRPr lang="es-ES"/>
          </a:p>
        </p:txBody>
      </p:sp>
    </p:spTree>
    <p:extLst>
      <p:ext uri="{BB962C8B-B14F-4D97-AF65-F5344CB8AC3E}">
        <p14:creationId xmlns:p14="http://schemas.microsoft.com/office/powerpoint/2010/main" val="25647521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_tradnl" sz="1200" b="0" dirty="0" smtClean="0"/>
              <a:t>3.- Liderazgos intermedios, formales e informales: ver el archivo“1_Liderazgo </a:t>
            </a:r>
            <a:r>
              <a:rPr lang="es-ES_tradnl" sz="1200" b="0" dirty="0" err="1" smtClean="0"/>
              <a:t>Distribuido_DyLE</a:t>
            </a:r>
            <a:r>
              <a:rPr lang="es-ES_tradnl" sz="1200" b="0" dirty="0" smtClean="0"/>
              <a:t>” en la carpeta “Materiales sesión”</a:t>
            </a:r>
          </a:p>
          <a:p>
            <a:pPr marL="0" marR="0" indent="0" algn="l" defTabSz="914400" rtl="0" eaLnBrk="1" fontAlgn="auto" latinLnBrk="0" hangingPunct="1">
              <a:lnSpc>
                <a:spcPct val="100000"/>
              </a:lnSpc>
              <a:spcBef>
                <a:spcPts val="0"/>
              </a:spcBef>
              <a:spcAft>
                <a:spcPts val="0"/>
              </a:spcAft>
              <a:buClrTx/>
              <a:buSzTx/>
              <a:buFontTx/>
              <a:buNone/>
              <a:tabLst/>
              <a:defRPr/>
            </a:pPr>
            <a:r>
              <a:rPr lang="es-ES_tradnl" sz="1200" b="0" dirty="0" smtClean="0"/>
              <a:t>4.- Condiciones para la mejora en los centros:</a:t>
            </a:r>
            <a:r>
              <a:rPr lang="es-ES_tradnl" sz="1200" b="0" baseline="0" dirty="0" smtClean="0"/>
              <a:t> ver “Herramientas para la dirección” Campo, A., y Campo, E., en OGE Nº 1 2018, págs. 38-47. FEAE-WKE</a:t>
            </a:r>
          </a:p>
          <a:p>
            <a:pPr marL="0" marR="0" indent="0" algn="l" defTabSz="914400" rtl="0" eaLnBrk="1" fontAlgn="auto" latinLnBrk="0" hangingPunct="1">
              <a:lnSpc>
                <a:spcPct val="100000"/>
              </a:lnSpc>
              <a:spcBef>
                <a:spcPts val="0"/>
              </a:spcBef>
              <a:spcAft>
                <a:spcPts val="0"/>
              </a:spcAft>
              <a:buClrTx/>
              <a:buSzTx/>
              <a:buFontTx/>
              <a:buNone/>
              <a:tabLst/>
              <a:defRPr/>
            </a:pPr>
            <a:r>
              <a:rPr lang="es-ES_tradnl" sz="1200" b="0" dirty="0" smtClean="0"/>
              <a:t>5.- Algunas claves sobre la formación (esta diapositiva y la siguiente).</a:t>
            </a:r>
            <a:r>
              <a:rPr lang="es-ES_tradnl" sz="1200" b="0" baseline="0" dirty="0" smtClean="0"/>
              <a:t> V</a:t>
            </a:r>
            <a:r>
              <a:rPr lang="es-ES_tradnl" sz="1200" b="0" dirty="0" smtClean="0"/>
              <a:t>er</a:t>
            </a:r>
            <a:r>
              <a:rPr lang="es-ES_tradnl" sz="1200" b="0" baseline="0" dirty="0" smtClean="0"/>
              <a:t> los archivos y referencias documentales siguientes:</a:t>
            </a:r>
            <a:endParaRPr lang="es-ES_tradnl" sz="1200" b="0" dirty="0" smtClean="0"/>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s-ES_tradnl" sz="1200" b="0" dirty="0" smtClean="0"/>
              <a:t>“3_Liderazgo </a:t>
            </a:r>
            <a:r>
              <a:rPr lang="es-ES_tradnl" sz="1200" b="0" dirty="0" err="1" smtClean="0"/>
              <a:t>Pedag</a:t>
            </a:r>
            <a:r>
              <a:rPr lang="es-ES_tradnl" sz="1200" b="0" dirty="0" smtClean="0"/>
              <a:t> </a:t>
            </a:r>
            <a:r>
              <a:rPr lang="es-ES_tradnl" sz="1200" b="0" dirty="0" err="1" smtClean="0"/>
              <a:t>Alumn</a:t>
            </a:r>
            <a:r>
              <a:rPr lang="es-ES_tradnl" sz="1200" b="0" dirty="0" smtClean="0"/>
              <a:t> </a:t>
            </a:r>
            <a:r>
              <a:rPr lang="es-ES_tradnl" sz="1200" b="0" dirty="0" err="1" smtClean="0"/>
              <a:t>I_DyLE</a:t>
            </a:r>
            <a:r>
              <a:rPr lang="es-ES_tradnl" sz="1200" b="0" dirty="0" smtClean="0"/>
              <a:t>” en la carpeta “Materiales sesión”</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s-ES_tradnl" sz="1200" b="0" dirty="0" smtClean="0"/>
              <a:t>Avances en la gestión e innovación de los centros,</a:t>
            </a:r>
            <a:r>
              <a:rPr lang="es-ES_tradnl" sz="1200" b="0" baseline="0" dirty="0" smtClean="0"/>
              <a:t> </a:t>
            </a:r>
            <a:r>
              <a:rPr lang="es-ES_tradnl" sz="1200" b="0" baseline="0" dirty="0" err="1" smtClean="0"/>
              <a:t>Bolivar</a:t>
            </a:r>
            <a:r>
              <a:rPr lang="es-ES_tradnl" sz="1200" b="0" baseline="0" dirty="0" smtClean="0"/>
              <a:t>, A., en Innovación y cambio en las organizaciones educativas, V Congreso internacional sobre centros educativos, págs. 291-318, ICE Universidad Deusto, 2008. </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s-ES_tradnl" sz="1200" b="0" baseline="0" dirty="0" smtClean="0"/>
              <a:t>“Herramientas para la dirección” Campo, A., y Fernández, A., en OGE Nº 2 2018, págs. 38-47. FEAE-WKE</a:t>
            </a:r>
          </a:p>
          <a:p>
            <a:pPr marL="171450" marR="0" indent="-171450" algn="l" defTabSz="914400" rtl="0" eaLnBrk="1" fontAlgn="auto" latinLnBrk="0" hangingPunct="1">
              <a:lnSpc>
                <a:spcPct val="100000"/>
              </a:lnSpc>
              <a:spcBef>
                <a:spcPts val="0"/>
              </a:spcBef>
              <a:spcAft>
                <a:spcPts val="0"/>
              </a:spcAft>
              <a:buClrTx/>
              <a:buSzTx/>
              <a:buFontTx/>
              <a:buChar char="-"/>
              <a:tabLst/>
              <a:defRPr/>
            </a:pPr>
            <a:endParaRPr lang="es-ES_tradnl" sz="1200" b="0" baseline="0" dirty="0" smtClean="0"/>
          </a:p>
          <a:p>
            <a:pPr marL="171450" marR="0" indent="-171450" algn="l" defTabSz="914400" rtl="0" eaLnBrk="1" fontAlgn="auto" latinLnBrk="0" hangingPunct="1">
              <a:lnSpc>
                <a:spcPct val="100000"/>
              </a:lnSpc>
              <a:spcBef>
                <a:spcPts val="0"/>
              </a:spcBef>
              <a:spcAft>
                <a:spcPts val="0"/>
              </a:spcAft>
              <a:buClrTx/>
              <a:buSzTx/>
              <a:buFontTx/>
              <a:buChar char="-"/>
              <a:tabLst/>
              <a:defRPr/>
            </a:pPr>
            <a:endParaRPr lang="es-ES_tradnl" sz="1200" b="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s-ES_tradnl" sz="1200" b="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s-ES" sz="1200" b="0" dirty="0" smtClean="0"/>
          </a:p>
          <a:p>
            <a:endParaRPr lang="es-ES" dirty="0"/>
          </a:p>
        </p:txBody>
      </p:sp>
      <p:sp>
        <p:nvSpPr>
          <p:cNvPr id="4" name="Marcador de número de diapositiva 3"/>
          <p:cNvSpPr>
            <a:spLocks noGrp="1"/>
          </p:cNvSpPr>
          <p:nvPr>
            <p:ph type="sldNum" sz="quarter" idx="10"/>
          </p:nvPr>
        </p:nvSpPr>
        <p:spPr/>
        <p:txBody>
          <a:bodyPr/>
          <a:lstStyle/>
          <a:p>
            <a:fld id="{BEEBC4C9-A870-4E43-A870-8EDB890CE1AA}" type="slidenum">
              <a:rPr lang="es-ES" smtClean="0"/>
              <a:t>4</a:t>
            </a:fld>
            <a:endParaRPr lang="es-ES"/>
          </a:p>
        </p:txBody>
      </p:sp>
    </p:spTree>
    <p:extLst>
      <p:ext uri="{BB962C8B-B14F-4D97-AF65-F5344CB8AC3E}">
        <p14:creationId xmlns:p14="http://schemas.microsoft.com/office/powerpoint/2010/main" val="34316395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b="0" dirty="0" smtClean="0"/>
              <a:t>1.- El ciclo de la mejora en las innovaciones y cambios (esta diapositiva</a:t>
            </a:r>
            <a:r>
              <a:rPr lang="es-ES_tradnl" sz="1200" b="0" baseline="0" dirty="0" smtClean="0"/>
              <a:t> y la siguiente). V</a:t>
            </a:r>
            <a:r>
              <a:rPr lang="es-ES_tradnl" sz="1200" b="0" dirty="0" smtClean="0"/>
              <a:t>er los siguientes archivos</a:t>
            </a:r>
            <a:r>
              <a:rPr lang="es-ES_tradnl" sz="1200" b="0" baseline="0" dirty="0" smtClean="0"/>
              <a:t> </a:t>
            </a:r>
            <a:r>
              <a:rPr kumimoji="0" lang="es-ES_tradnl" sz="1200" b="0" i="0" u="none" strike="noStrike" kern="1200" cap="none" spc="0" normalizeH="0" baseline="0" noProof="0" dirty="0" smtClean="0">
                <a:ln>
                  <a:noFill/>
                </a:ln>
                <a:solidFill>
                  <a:prstClr val="black"/>
                </a:solidFill>
                <a:effectLst/>
                <a:uLnTx/>
                <a:uFillTx/>
                <a:latin typeface="+mn-lt"/>
                <a:ea typeface="+mn-ea"/>
                <a:cs typeface="+mn-cs"/>
              </a:rPr>
              <a:t>en la carpeta “Materiales sesión”:</a:t>
            </a: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b="0" dirty="0" smtClean="0"/>
              <a:t>- “</a:t>
            </a:r>
            <a:r>
              <a:rPr lang="es-ES" sz="1200" b="0" dirty="0" smtClean="0"/>
              <a:t>5_La Gestión de los </a:t>
            </a:r>
            <a:r>
              <a:rPr lang="es-ES" sz="1200" b="0" dirty="0" err="1" smtClean="0"/>
              <a:t>Cambios_DyLE</a:t>
            </a:r>
            <a:r>
              <a:rPr lang="es-ES" sz="1200" b="0" dirty="0" smtClean="0"/>
              <a:t>”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kumimoji="0" lang="es-ES_tradnl" sz="1200" b="0" i="0" u="none" strike="noStrike" kern="1200" cap="none" spc="0" normalizeH="0" baseline="0" noProof="0" dirty="0" smtClean="0">
                <a:ln>
                  <a:noFill/>
                </a:ln>
                <a:solidFill>
                  <a:prstClr val="black"/>
                </a:solidFill>
                <a:effectLst/>
                <a:uLnTx/>
                <a:uFillTx/>
                <a:latin typeface="+mn-lt"/>
                <a:ea typeface="+mn-ea"/>
                <a:cs typeface="+mn-cs"/>
              </a:rPr>
              <a:t>“6_200007c_Pub_EJ_Planificacion_ c”</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kumimoji="0" lang="es-ES_tradnl" sz="1200" b="0" i="0" u="none" strike="noStrike" kern="1200" cap="none" spc="0" normalizeH="0" baseline="0" noProof="0" dirty="0" smtClean="0">
                <a:ln>
                  <a:noFill/>
                </a:ln>
                <a:solidFill>
                  <a:prstClr val="black"/>
                </a:solidFill>
                <a:effectLst/>
                <a:uLnTx/>
                <a:uFillTx/>
                <a:latin typeface="+mn-lt"/>
                <a:ea typeface="+mn-ea"/>
                <a:cs typeface="+mn-cs"/>
              </a:rPr>
              <a:t>“7_200008c_Pub_EJ_pac_memoria_c”</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_tradnl" sz="1200" b="0" i="0" u="none" strike="noStrike" kern="1200" cap="none" spc="0" normalizeH="0" baseline="0" noProof="0" dirty="0" smtClean="0">
                <a:ln>
                  <a:noFill/>
                </a:ln>
                <a:solidFill>
                  <a:prstClr val="black"/>
                </a:solidFill>
                <a:effectLst/>
                <a:uLnTx/>
                <a:uFillTx/>
                <a:latin typeface="+mn-lt"/>
                <a:ea typeface="+mn-ea"/>
                <a:cs typeface="+mn-cs"/>
              </a:rPr>
              <a:t>Además, pueden obtenerse informaciones complementarias en </a:t>
            </a:r>
            <a:r>
              <a:rPr lang="es-ES_tradnl" sz="1200" b="0" baseline="0" dirty="0" smtClean="0"/>
              <a:t>“Herramientas para la dirección: La gestión del conocimiento. Escuelas ricas en datos”. Campo, A., y Fernández, A., en OGE Nº 5 2010, págs. del cuadernillo central. </a:t>
            </a:r>
            <a:r>
              <a:rPr lang="es-ES_tradnl" sz="1200" b="0" baseline="0" dirty="0" smtClean="0"/>
              <a:t>FEAE-WKE, así como en </a:t>
            </a:r>
            <a:r>
              <a:rPr lang="es-ES_tradnl" sz="1200" b="0" i="1" baseline="0" dirty="0" smtClean="0"/>
              <a:t>Herramientas para directivos escolares </a:t>
            </a:r>
            <a:r>
              <a:rPr lang="es-ES_tradnl" sz="1200" b="0" baseline="0" dirty="0" smtClean="0"/>
              <a:t>II, Campo, A., </a:t>
            </a:r>
            <a:r>
              <a:rPr lang="es-ES_tradnl" sz="1200" b="0" baseline="0" dirty="0" err="1" smtClean="0"/>
              <a:t>Wolters</a:t>
            </a:r>
            <a:r>
              <a:rPr lang="es-ES_tradnl" sz="1200" b="0" baseline="0" dirty="0" smtClean="0"/>
              <a:t> </a:t>
            </a:r>
            <a:r>
              <a:rPr lang="es-ES_tradnl" sz="1200" b="0" baseline="0" dirty="0" err="1" smtClean="0"/>
              <a:t>Kluwer</a:t>
            </a:r>
            <a:r>
              <a:rPr lang="es-ES_tradnl" sz="1200" b="0" baseline="0" dirty="0" smtClean="0"/>
              <a:t> España, SA. </a:t>
            </a:r>
            <a:r>
              <a:rPr lang="es-ES_tradnl" sz="1200" b="0" baseline="0" smtClean="0"/>
              <a:t>Madrid, 2012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b="0"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_tradnl" sz="1200" b="0" i="0" u="none" strike="noStrike" kern="1200" cap="none" spc="0" normalizeH="0" baseline="0" noProof="0" dirty="0" smtClean="0">
              <a:ln>
                <a:noFill/>
              </a:ln>
              <a:solidFill>
                <a:prstClr val="black"/>
              </a:solidFill>
              <a:effectLst/>
              <a:uLnTx/>
              <a:uFillTx/>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kumimoji="0" lang="es-ES_tradnl" sz="1200" b="0" i="0" u="none" strike="noStrike" kern="1200" cap="none" spc="0" normalizeH="0" baseline="0" noProof="0" dirty="0" smtClean="0">
              <a:ln>
                <a:noFill/>
              </a:ln>
              <a:solidFill>
                <a:prstClr val="black"/>
              </a:solidFill>
              <a:effectLst/>
              <a:uLnTx/>
              <a:uFillTx/>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s-ES_tradnl" sz="1200" b="0" dirty="0" smtClean="0"/>
          </a:p>
          <a:p>
            <a:endParaRPr lang="es-ES" dirty="0"/>
          </a:p>
        </p:txBody>
      </p:sp>
      <p:sp>
        <p:nvSpPr>
          <p:cNvPr id="4" name="Marcador de número de diapositiva 3"/>
          <p:cNvSpPr>
            <a:spLocks noGrp="1"/>
          </p:cNvSpPr>
          <p:nvPr>
            <p:ph type="sldNum" sz="quarter" idx="10"/>
          </p:nvPr>
        </p:nvSpPr>
        <p:spPr/>
        <p:txBody>
          <a:bodyPr/>
          <a:lstStyle/>
          <a:p>
            <a:fld id="{BEEBC4C9-A870-4E43-A870-8EDB890CE1AA}" type="slidenum">
              <a:rPr lang="es-ES" smtClean="0"/>
              <a:t>7</a:t>
            </a:fld>
            <a:endParaRPr lang="es-ES"/>
          </a:p>
        </p:txBody>
      </p:sp>
    </p:spTree>
    <p:extLst>
      <p:ext uri="{BB962C8B-B14F-4D97-AF65-F5344CB8AC3E}">
        <p14:creationId xmlns:p14="http://schemas.microsoft.com/office/powerpoint/2010/main" val="36486979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_tradnl" sz="1200" b="0" dirty="0" smtClean="0"/>
              <a:t>3.- Fases en los procesos de mejora, 4.- Las resistencias al cambio y 5.- Problemas técnicos y retos de adaptación en los centros: ver en</a:t>
            </a:r>
            <a:r>
              <a:rPr lang="es-ES_tradnl" sz="1200" b="0" baseline="0" dirty="0" smtClean="0"/>
              <a:t> el archivo “</a:t>
            </a:r>
            <a:r>
              <a:rPr lang="es-ES" sz="1200" b="0" baseline="0" dirty="0" smtClean="0"/>
              <a:t>5_La Gestión de los </a:t>
            </a:r>
            <a:r>
              <a:rPr lang="es-ES" sz="1200" b="0" baseline="0" dirty="0" err="1" smtClean="0"/>
              <a:t>Cambios_DyLE</a:t>
            </a:r>
            <a:r>
              <a:rPr lang="es-ES" sz="1200" b="0" baseline="0" dirty="0" smtClean="0"/>
              <a:t>” </a:t>
            </a:r>
            <a:r>
              <a:rPr lang="es-ES_tradnl" sz="1200" b="0" dirty="0" smtClean="0"/>
              <a:t>en la carpeta “Materiales sesión”</a:t>
            </a:r>
          </a:p>
          <a:p>
            <a:pPr marL="0" marR="0" indent="0" algn="l" defTabSz="914400" rtl="0" eaLnBrk="1" fontAlgn="auto" latinLnBrk="0" hangingPunct="1">
              <a:lnSpc>
                <a:spcPct val="100000"/>
              </a:lnSpc>
              <a:spcBef>
                <a:spcPts val="0"/>
              </a:spcBef>
              <a:spcAft>
                <a:spcPts val="0"/>
              </a:spcAft>
              <a:buClrTx/>
              <a:buSzTx/>
              <a:buFontTx/>
              <a:buNone/>
              <a:tabLst/>
              <a:defRPr/>
            </a:pPr>
            <a:endParaRPr lang="es-ES_tradnl" sz="1200" b="0" dirty="0" smtClean="0"/>
          </a:p>
          <a:p>
            <a:endParaRPr lang="es-ES" dirty="0"/>
          </a:p>
        </p:txBody>
      </p:sp>
      <p:sp>
        <p:nvSpPr>
          <p:cNvPr id="4" name="Marcador de número de diapositiva 3"/>
          <p:cNvSpPr>
            <a:spLocks noGrp="1"/>
          </p:cNvSpPr>
          <p:nvPr>
            <p:ph type="sldNum" sz="quarter" idx="10"/>
          </p:nvPr>
        </p:nvSpPr>
        <p:spPr/>
        <p:txBody>
          <a:bodyPr/>
          <a:lstStyle/>
          <a:p>
            <a:fld id="{BEEBC4C9-A870-4E43-A870-8EDB890CE1AA}" type="slidenum">
              <a:rPr lang="es-ES" smtClean="0"/>
              <a:t>9</a:t>
            </a:fld>
            <a:endParaRPr lang="es-ES"/>
          </a:p>
        </p:txBody>
      </p:sp>
    </p:spTree>
    <p:extLst>
      <p:ext uri="{BB962C8B-B14F-4D97-AF65-F5344CB8AC3E}">
        <p14:creationId xmlns:p14="http://schemas.microsoft.com/office/powerpoint/2010/main" val="13189246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_tradnl" sz="1200" b="0" dirty="0" smtClean="0"/>
              <a:t>6.- Habilidades comunicativas y relacionales y 7.- El trabajo en equipo: ver en el archivo “1_Liderazgo </a:t>
            </a:r>
            <a:r>
              <a:rPr lang="es-ES_tradnl" sz="1200" b="0" dirty="0" err="1" smtClean="0"/>
              <a:t>Distribuido_DyLE</a:t>
            </a:r>
            <a:r>
              <a:rPr lang="es-ES_tradnl" sz="1200" b="0" dirty="0" smtClean="0"/>
              <a:t>”, </a:t>
            </a:r>
            <a:r>
              <a:rPr kumimoji="0" lang="es-ES_tradnl" sz="1200" b="0" i="0" u="none" strike="noStrike" kern="1200" cap="none" spc="0" normalizeH="0" baseline="0" noProof="0" dirty="0" smtClean="0">
                <a:ln>
                  <a:noFill/>
                </a:ln>
                <a:solidFill>
                  <a:prstClr val="black"/>
                </a:solidFill>
                <a:effectLst/>
                <a:uLnTx/>
                <a:uFillTx/>
                <a:latin typeface="+mn-lt"/>
                <a:ea typeface="+mn-ea"/>
                <a:cs typeface="+mn-cs"/>
              </a:rPr>
              <a:t>en la carpeta “Materiales sesión”.</a:t>
            </a:r>
          </a:p>
          <a:p>
            <a:pPr marL="0" marR="0" indent="0" algn="l" defTabSz="914400" rtl="0" eaLnBrk="1" fontAlgn="auto" latinLnBrk="0" hangingPunct="1">
              <a:lnSpc>
                <a:spcPct val="100000"/>
              </a:lnSpc>
              <a:spcBef>
                <a:spcPts val="0"/>
              </a:spcBef>
              <a:spcAft>
                <a:spcPts val="0"/>
              </a:spcAft>
              <a:buClrTx/>
              <a:buSzTx/>
              <a:buFontTx/>
              <a:buNone/>
              <a:tabLst/>
              <a:defRPr/>
            </a:pPr>
            <a:r>
              <a:rPr kumimoji="0" lang="es-ES_tradnl" sz="1200" b="0" i="0" u="none" strike="noStrike" kern="1200" cap="none" spc="0" normalizeH="0" baseline="0" noProof="0" dirty="0" smtClean="0">
                <a:ln>
                  <a:noFill/>
                </a:ln>
                <a:solidFill>
                  <a:prstClr val="black"/>
                </a:solidFill>
                <a:effectLst/>
                <a:uLnTx/>
                <a:uFillTx/>
                <a:latin typeface="+mn-lt"/>
                <a:ea typeface="+mn-ea"/>
                <a:cs typeface="+mn-cs"/>
              </a:rPr>
              <a:t>Complementariamente, el apartado </a:t>
            </a:r>
            <a:r>
              <a:rPr lang="es-ES_tradnl" sz="1200" b="0" dirty="0" smtClean="0"/>
              <a:t>7.- El trabajo en equipo se</a:t>
            </a:r>
            <a:r>
              <a:rPr lang="es-ES_tradnl" sz="1200" b="0" baseline="0" dirty="0" smtClean="0"/>
              <a:t> desarrolla en “Herramientas para la dirección”, Fernández, A. y Campo, A., en OGE Nº 3 2008, cuadernillo central. FEAE-WKE, así como en </a:t>
            </a:r>
            <a:r>
              <a:rPr lang="es-ES_tradnl" sz="1200" b="0" i="1" baseline="0" dirty="0" smtClean="0"/>
              <a:t>Herramientas para directivos escolares </a:t>
            </a:r>
            <a:r>
              <a:rPr lang="es-ES_tradnl" sz="1200" b="0" baseline="0" dirty="0" smtClean="0"/>
              <a:t>II, Campo, A., </a:t>
            </a:r>
            <a:r>
              <a:rPr lang="es-ES_tradnl" sz="1200" b="0" baseline="0" dirty="0" err="1" smtClean="0"/>
              <a:t>Wolters</a:t>
            </a:r>
            <a:r>
              <a:rPr lang="es-ES_tradnl" sz="1200" b="0" baseline="0" dirty="0" smtClean="0"/>
              <a:t> </a:t>
            </a:r>
            <a:r>
              <a:rPr lang="es-ES_tradnl" sz="1200" b="0" baseline="0" dirty="0" err="1" smtClean="0"/>
              <a:t>Kluwer</a:t>
            </a:r>
            <a:r>
              <a:rPr lang="es-ES_tradnl" sz="1200" b="0" baseline="0" dirty="0" smtClean="0"/>
              <a:t> España, SA. Madrid, 2012</a:t>
            </a:r>
          </a:p>
          <a:p>
            <a:pPr marL="0" marR="0" indent="0" algn="l" defTabSz="914400" rtl="0" eaLnBrk="1" fontAlgn="auto" latinLnBrk="0" hangingPunct="1">
              <a:lnSpc>
                <a:spcPct val="100000"/>
              </a:lnSpc>
              <a:spcBef>
                <a:spcPts val="0"/>
              </a:spcBef>
              <a:spcAft>
                <a:spcPts val="0"/>
              </a:spcAft>
              <a:buClrTx/>
              <a:buSzTx/>
              <a:buFontTx/>
              <a:buNone/>
              <a:tabLst/>
              <a:defRPr/>
            </a:pPr>
            <a:endParaRPr lang="es-ES" sz="1200" b="0" dirty="0" smtClean="0"/>
          </a:p>
          <a:p>
            <a:endParaRPr lang="es-ES" dirty="0"/>
          </a:p>
        </p:txBody>
      </p:sp>
      <p:sp>
        <p:nvSpPr>
          <p:cNvPr id="4" name="Marcador de número de diapositiva 3"/>
          <p:cNvSpPr>
            <a:spLocks noGrp="1"/>
          </p:cNvSpPr>
          <p:nvPr>
            <p:ph type="sldNum" sz="quarter" idx="10"/>
          </p:nvPr>
        </p:nvSpPr>
        <p:spPr/>
        <p:txBody>
          <a:bodyPr/>
          <a:lstStyle/>
          <a:p>
            <a:fld id="{BEEBC4C9-A870-4E43-A870-8EDB890CE1AA}" type="slidenum">
              <a:rPr lang="es-ES" smtClean="0"/>
              <a:t>11</a:t>
            </a:fld>
            <a:endParaRPr lang="es-ES"/>
          </a:p>
        </p:txBody>
      </p:sp>
    </p:spTree>
    <p:extLst>
      <p:ext uri="{BB962C8B-B14F-4D97-AF65-F5344CB8AC3E}">
        <p14:creationId xmlns:p14="http://schemas.microsoft.com/office/powerpoint/2010/main" val="19198453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BEEBC4C9-A870-4E43-A870-8EDB890CE1AA}" type="slidenum">
              <a:rPr lang="es-ES" smtClean="0"/>
              <a:t>13</a:t>
            </a:fld>
            <a:endParaRPr lang="es-ES"/>
          </a:p>
        </p:txBody>
      </p:sp>
    </p:spTree>
    <p:extLst>
      <p:ext uri="{BB962C8B-B14F-4D97-AF65-F5344CB8AC3E}">
        <p14:creationId xmlns:p14="http://schemas.microsoft.com/office/powerpoint/2010/main" val="11264057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36D19ECA-4794-480F-B6E8-0E91DB8E4E1B}" type="datetime1">
              <a:rPr lang="es-ES" smtClean="0"/>
              <a:t>10/11/2024</a:t>
            </a:fld>
            <a:endParaRPr lang="es-ES"/>
          </a:p>
        </p:txBody>
      </p:sp>
      <p:sp>
        <p:nvSpPr>
          <p:cNvPr id="5" name="Footer Placeholder 4"/>
          <p:cNvSpPr>
            <a:spLocks noGrp="1"/>
          </p:cNvSpPr>
          <p:nvPr>
            <p:ph type="ftr" sz="quarter" idx="11"/>
          </p:nvPr>
        </p:nvSpPr>
        <p:spPr/>
        <p:txBody>
          <a:bodyPr/>
          <a:lstStyle/>
          <a:p>
            <a:endParaRPr lang="es-E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CC714C96-509A-42E1-8E8A-4E932EB53628}" type="slidenum">
              <a:rPr lang="es-ES" smtClean="0"/>
              <a:t>‹Nº›</a:t>
            </a:fld>
            <a:endParaRPr lang="es-ES"/>
          </a:p>
        </p:txBody>
      </p:sp>
    </p:spTree>
    <p:extLst>
      <p:ext uri="{BB962C8B-B14F-4D97-AF65-F5344CB8AC3E}">
        <p14:creationId xmlns:p14="http://schemas.microsoft.com/office/powerpoint/2010/main" val="2332772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36491D27-493D-49C9-B7F3-019E9FF04FB1}" type="datetime1">
              <a:rPr lang="es-ES" smtClean="0"/>
              <a:t>10/11/2024</a:t>
            </a:fld>
            <a:endParaRPr lang="es-ES"/>
          </a:p>
        </p:txBody>
      </p:sp>
      <p:sp>
        <p:nvSpPr>
          <p:cNvPr id="5" name="Footer Placeholder 4"/>
          <p:cNvSpPr>
            <a:spLocks noGrp="1"/>
          </p:cNvSpPr>
          <p:nvPr>
            <p:ph type="ftr" sz="quarter" idx="11"/>
          </p:nvPr>
        </p:nvSpPr>
        <p:spPr/>
        <p:txBody>
          <a:bodyPr/>
          <a:lstStyle/>
          <a:p>
            <a:endParaRPr lang="es-E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CC714C96-509A-42E1-8E8A-4E932EB53628}" type="slidenum">
              <a:rPr lang="es-ES" smtClean="0"/>
              <a:t>‹Nº›</a:t>
            </a:fld>
            <a:endParaRPr lang="es-ES"/>
          </a:p>
        </p:txBody>
      </p:sp>
    </p:spTree>
    <p:extLst>
      <p:ext uri="{BB962C8B-B14F-4D97-AF65-F5344CB8AC3E}">
        <p14:creationId xmlns:p14="http://schemas.microsoft.com/office/powerpoint/2010/main" val="20165442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s-ES" smtClean="0"/>
              <a:t>Haga clic para modificar el estilo de título del patrón</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2FA8F76C-78C1-41C9-9C2A-5CC33737E5D4}" type="datetime1">
              <a:rPr lang="es-ES" smtClean="0"/>
              <a:t>10/11/2024</a:t>
            </a:fld>
            <a:endParaRPr lang="es-ES"/>
          </a:p>
        </p:txBody>
      </p:sp>
      <p:sp>
        <p:nvSpPr>
          <p:cNvPr id="5" name="Footer Placeholder 4"/>
          <p:cNvSpPr>
            <a:spLocks noGrp="1"/>
          </p:cNvSpPr>
          <p:nvPr>
            <p:ph type="ftr" sz="quarter" idx="11"/>
          </p:nvPr>
        </p:nvSpPr>
        <p:spPr/>
        <p:txBody>
          <a:bodyPr/>
          <a:lstStyle/>
          <a:p>
            <a:endParaRPr lang="es-E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CC714C96-509A-42E1-8E8A-4E932EB53628}" type="slidenum">
              <a:rPr lang="es-ES" smtClean="0"/>
              <a:t>‹Nº›</a:t>
            </a:fld>
            <a:endParaRPr lang="es-E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9556395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s-ES" smtClean="0"/>
              <a:t>Haga clic para modificar el estilo de texto del patrón</a:t>
            </a:r>
          </a:p>
        </p:txBody>
      </p:sp>
      <p:sp>
        <p:nvSpPr>
          <p:cNvPr id="5" name="Date Placeholder 4"/>
          <p:cNvSpPr>
            <a:spLocks noGrp="1"/>
          </p:cNvSpPr>
          <p:nvPr>
            <p:ph type="dt" sz="half" idx="10"/>
          </p:nvPr>
        </p:nvSpPr>
        <p:spPr/>
        <p:txBody>
          <a:bodyPr/>
          <a:lstStyle/>
          <a:p>
            <a:fld id="{10F22742-EDA7-470F-A541-C7433E20C5AC}" type="datetime1">
              <a:rPr lang="es-ES" smtClean="0"/>
              <a:t>10/11/2024</a:t>
            </a:fld>
            <a:endParaRPr lang="es-ES"/>
          </a:p>
        </p:txBody>
      </p:sp>
      <p:sp>
        <p:nvSpPr>
          <p:cNvPr id="6" name="Footer Placeholder 5"/>
          <p:cNvSpPr>
            <a:spLocks noGrp="1"/>
          </p:cNvSpPr>
          <p:nvPr>
            <p:ph type="ftr" sz="quarter" idx="11"/>
          </p:nvPr>
        </p:nvSpPr>
        <p:spPr/>
        <p:txBody>
          <a:bodyPr/>
          <a:lstStyle/>
          <a:p>
            <a:endParaRPr lang="es-E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CC714C96-509A-42E1-8E8A-4E932EB53628}" type="slidenum">
              <a:rPr lang="es-ES" smtClean="0"/>
              <a:t>‹Nº›</a:t>
            </a:fld>
            <a:endParaRPr lang="es-ES"/>
          </a:p>
        </p:txBody>
      </p:sp>
    </p:spTree>
    <p:extLst>
      <p:ext uri="{BB962C8B-B14F-4D97-AF65-F5344CB8AC3E}">
        <p14:creationId xmlns:p14="http://schemas.microsoft.com/office/powerpoint/2010/main" val="2763208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s-ES" smtClean="0"/>
              <a:t>Haga clic para modificar el estilo de título del patrón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s-ES" smtClean="0"/>
              <a:t>Haga clic para modificar el estilo de texto del patrón</a:t>
            </a:r>
          </a:p>
        </p:txBody>
      </p:sp>
      <p:sp>
        <p:nvSpPr>
          <p:cNvPr id="5" name="Date Placeholder 4"/>
          <p:cNvSpPr>
            <a:spLocks noGrp="1"/>
          </p:cNvSpPr>
          <p:nvPr>
            <p:ph type="dt" sz="half" idx="10"/>
          </p:nvPr>
        </p:nvSpPr>
        <p:spPr/>
        <p:txBody>
          <a:bodyPr/>
          <a:lstStyle/>
          <a:p>
            <a:fld id="{E68955EF-CC56-411A-B4BA-C80583364351}" type="datetime1">
              <a:rPr lang="es-ES" smtClean="0"/>
              <a:t>10/11/2024</a:t>
            </a:fld>
            <a:endParaRPr lang="es-ES"/>
          </a:p>
        </p:txBody>
      </p:sp>
      <p:sp>
        <p:nvSpPr>
          <p:cNvPr id="6" name="Footer Placeholder 5"/>
          <p:cNvSpPr>
            <a:spLocks noGrp="1"/>
          </p:cNvSpPr>
          <p:nvPr>
            <p:ph type="ftr" sz="quarter" idx="11"/>
          </p:nvPr>
        </p:nvSpPr>
        <p:spPr/>
        <p:txBody>
          <a:bodyPr/>
          <a:lstStyle/>
          <a:p>
            <a:endParaRPr lang="es-E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CC714C96-509A-42E1-8E8A-4E932EB53628}" type="slidenum">
              <a:rPr lang="es-ES" smtClean="0"/>
              <a:t>‹Nº›</a:t>
            </a:fld>
            <a:endParaRPr lang="es-E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1938832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s-ES" smtClean="0"/>
              <a:t>Haga clic para modificar el estilo de título del patrón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s-ES" smtClean="0"/>
              <a:t>Haga clic para modificar el estilo de texto del patrón</a:t>
            </a:r>
          </a:p>
        </p:txBody>
      </p:sp>
      <p:sp>
        <p:nvSpPr>
          <p:cNvPr id="5" name="Date Placeholder 4"/>
          <p:cNvSpPr>
            <a:spLocks noGrp="1"/>
          </p:cNvSpPr>
          <p:nvPr>
            <p:ph type="dt" sz="half" idx="10"/>
          </p:nvPr>
        </p:nvSpPr>
        <p:spPr/>
        <p:txBody>
          <a:bodyPr/>
          <a:lstStyle/>
          <a:p>
            <a:fld id="{D1C544A9-BF64-4A09-951D-43055C25ADB3}" type="datetime1">
              <a:rPr lang="es-ES" smtClean="0"/>
              <a:t>10/11/2024</a:t>
            </a:fld>
            <a:endParaRPr lang="es-ES"/>
          </a:p>
        </p:txBody>
      </p:sp>
      <p:sp>
        <p:nvSpPr>
          <p:cNvPr id="6" name="Footer Placeholder 5"/>
          <p:cNvSpPr>
            <a:spLocks noGrp="1"/>
          </p:cNvSpPr>
          <p:nvPr>
            <p:ph type="ftr" sz="quarter" idx="11"/>
          </p:nvPr>
        </p:nvSpPr>
        <p:spPr/>
        <p:txBody>
          <a:bodyPr/>
          <a:lstStyle/>
          <a:p>
            <a:endParaRPr lang="es-E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CC714C96-509A-42E1-8E8A-4E932EB53628}" type="slidenum">
              <a:rPr lang="es-ES" smtClean="0"/>
              <a:t>‹Nº›</a:t>
            </a:fld>
            <a:endParaRPr lang="es-ES"/>
          </a:p>
        </p:txBody>
      </p:sp>
    </p:spTree>
    <p:extLst>
      <p:ext uri="{BB962C8B-B14F-4D97-AF65-F5344CB8AC3E}">
        <p14:creationId xmlns:p14="http://schemas.microsoft.com/office/powerpoint/2010/main" val="7328967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B5747B82-FD25-4966-AE03-416081AEC44E}" type="datetime1">
              <a:rPr lang="es-ES" smtClean="0"/>
              <a:t>10/11/2024</a:t>
            </a:fld>
            <a:endParaRPr lang="es-ES"/>
          </a:p>
        </p:txBody>
      </p:sp>
      <p:sp>
        <p:nvSpPr>
          <p:cNvPr id="5" name="Footer Placeholder 4"/>
          <p:cNvSpPr>
            <a:spLocks noGrp="1"/>
          </p:cNvSpPr>
          <p:nvPr>
            <p:ph type="ftr" sz="quarter" idx="11"/>
          </p:nvPr>
        </p:nvSpPr>
        <p:spPr/>
        <p:txBody>
          <a:bodyPr/>
          <a:lstStyle/>
          <a:p>
            <a:endParaRPr lang="es-E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CC714C96-509A-42E1-8E8A-4E932EB53628}" type="slidenum">
              <a:rPr lang="es-ES" smtClean="0"/>
              <a:t>‹Nº›</a:t>
            </a:fld>
            <a:endParaRPr lang="es-ES"/>
          </a:p>
        </p:txBody>
      </p:sp>
    </p:spTree>
    <p:extLst>
      <p:ext uri="{BB962C8B-B14F-4D97-AF65-F5344CB8AC3E}">
        <p14:creationId xmlns:p14="http://schemas.microsoft.com/office/powerpoint/2010/main" val="23942331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E7AF7308-A5C9-4FB5-8E67-A84CBB180912}" type="datetime1">
              <a:rPr lang="es-ES" smtClean="0"/>
              <a:t>10/11/2024</a:t>
            </a:fld>
            <a:endParaRPr lang="es-ES"/>
          </a:p>
        </p:txBody>
      </p:sp>
      <p:sp>
        <p:nvSpPr>
          <p:cNvPr id="5" name="Footer Placeholder 4"/>
          <p:cNvSpPr>
            <a:spLocks noGrp="1"/>
          </p:cNvSpPr>
          <p:nvPr>
            <p:ph type="ftr" sz="quarter" idx="11"/>
          </p:nvPr>
        </p:nvSpPr>
        <p:spPr/>
        <p:txBody>
          <a:bodyPr/>
          <a:lstStyle/>
          <a:p>
            <a:endParaRPr lang="es-E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CC714C96-509A-42E1-8E8A-4E932EB53628}" type="slidenum">
              <a:rPr lang="es-ES" smtClean="0"/>
              <a:t>‹Nº›</a:t>
            </a:fld>
            <a:endParaRPr lang="es-ES"/>
          </a:p>
        </p:txBody>
      </p:sp>
    </p:spTree>
    <p:extLst>
      <p:ext uri="{BB962C8B-B14F-4D97-AF65-F5344CB8AC3E}">
        <p14:creationId xmlns:p14="http://schemas.microsoft.com/office/powerpoint/2010/main" val="42771195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B2721237-E2CD-40F8-8CE5-C1C33EFD360C}" type="datetime1">
              <a:rPr lang="es-ES" smtClean="0"/>
              <a:t>10/11/2024</a:t>
            </a:fld>
            <a:endParaRPr lang="es-ES"/>
          </a:p>
        </p:txBody>
      </p:sp>
      <p:sp>
        <p:nvSpPr>
          <p:cNvPr id="5" name="Footer Placeholder 4"/>
          <p:cNvSpPr>
            <a:spLocks noGrp="1"/>
          </p:cNvSpPr>
          <p:nvPr>
            <p:ph type="ftr" sz="quarter" idx="11"/>
          </p:nvPr>
        </p:nvSpPr>
        <p:spPr/>
        <p:txBody>
          <a:bodyPr/>
          <a:lstStyle/>
          <a:p>
            <a:endParaRPr lang="es-E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CC714C96-509A-42E1-8E8A-4E932EB53628}" type="slidenum">
              <a:rPr lang="es-ES" smtClean="0"/>
              <a:t>‹Nº›</a:t>
            </a:fld>
            <a:endParaRPr lang="es-ES"/>
          </a:p>
        </p:txBody>
      </p:sp>
    </p:spTree>
    <p:extLst>
      <p:ext uri="{BB962C8B-B14F-4D97-AF65-F5344CB8AC3E}">
        <p14:creationId xmlns:p14="http://schemas.microsoft.com/office/powerpoint/2010/main" val="8957737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7186EA9F-8B5C-4780-88C3-8046CE5D61B7}" type="datetime1">
              <a:rPr lang="es-ES" smtClean="0"/>
              <a:t>10/11/2024</a:t>
            </a:fld>
            <a:endParaRPr lang="es-ES"/>
          </a:p>
        </p:txBody>
      </p:sp>
      <p:sp>
        <p:nvSpPr>
          <p:cNvPr id="5" name="Footer Placeholder 4"/>
          <p:cNvSpPr>
            <a:spLocks noGrp="1"/>
          </p:cNvSpPr>
          <p:nvPr>
            <p:ph type="ftr" sz="quarter" idx="11"/>
          </p:nvPr>
        </p:nvSpPr>
        <p:spPr/>
        <p:txBody>
          <a:bodyPr/>
          <a:lstStyle/>
          <a:p>
            <a:endParaRPr lang="es-E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CC714C96-509A-42E1-8E8A-4E932EB53628}" type="slidenum">
              <a:rPr lang="es-ES" smtClean="0"/>
              <a:t>‹Nº›</a:t>
            </a:fld>
            <a:endParaRPr lang="es-ES"/>
          </a:p>
        </p:txBody>
      </p:sp>
    </p:spTree>
    <p:extLst>
      <p:ext uri="{BB962C8B-B14F-4D97-AF65-F5344CB8AC3E}">
        <p14:creationId xmlns:p14="http://schemas.microsoft.com/office/powerpoint/2010/main" val="7816337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82A0A262-10AE-4209-9DEA-A0B6708F494E}" type="datetime1">
              <a:rPr lang="es-ES" smtClean="0"/>
              <a:t>10/11/2024</a:t>
            </a:fld>
            <a:endParaRPr lang="es-ES"/>
          </a:p>
        </p:txBody>
      </p:sp>
      <p:sp>
        <p:nvSpPr>
          <p:cNvPr id="6" name="Footer Placeholder 5"/>
          <p:cNvSpPr>
            <a:spLocks noGrp="1"/>
          </p:cNvSpPr>
          <p:nvPr>
            <p:ph type="ftr" sz="quarter" idx="11"/>
          </p:nvPr>
        </p:nvSpPr>
        <p:spPr/>
        <p:txBody>
          <a:bodyPr/>
          <a:lstStyle/>
          <a:p>
            <a:endParaRPr lang="es-E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CC714C96-509A-42E1-8E8A-4E932EB53628}" type="slidenum">
              <a:rPr lang="es-ES" smtClean="0"/>
              <a:t>‹Nº›</a:t>
            </a:fld>
            <a:endParaRPr lang="es-ES"/>
          </a:p>
        </p:txBody>
      </p:sp>
    </p:spTree>
    <p:extLst>
      <p:ext uri="{BB962C8B-B14F-4D97-AF65-F5344CB8AC3E}">
        <p14:creationId xmlns:p14="http://schemas.microsoft.com/office/powerpoint/2010/main" val="22213578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1B4638B7-8313-4BBB-B1C0-44C202ACA459}" type="datetime1">
              <a:rPr lang="es-ES" smtClean="0"/>
              <a:t>10/11/2024</a:t>
            </a:fld>
            <a:endParaRPr lang="es-ES"/>
          </a:p>
        </p:txBody>
      </p:sp>
      <p:sp>
        <p:nvSpPr>
          <p:cNvPr id="8" name="Footer Placeholder 7"/>
          <p:cNvSpPr>
            <a:spLocks noGrp="1"/>
          </p:cNvSpPr>
          <p:nvPr>
            <p:ph type="ftr" sz="quarter" idx="11"/>
          </p:nvPr>
        </p:nvSpPr>
        <p:spPr/>
        <p:txBody>
          <a:bodyPr/>
          <a:lstStyle/>
          <a:p>
            <a:endParaRPr lang="es-E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CC714C96-509A-42E1-8E8A-4E932EB53628}" type="slidenum">
              <a:rPr lang="es-ES" smtClean="0"/>
              <a:t>‹Nº›</a:t>
            </a:fld>
            <a:endParaRPr lang="es-ES"/>
          </a:p>
        </p:txBody>
      </p:sp>
    </p:spTree>
    <p:extLst>
      <p:ext uri="{BB962C8B-B14F-4D97-AF65-F5344CB8AC3E}">
        <p14:creationId xmlns:p14="http://schemas.microsoft.com/office/powerpoint/2010/main" val="1358001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A0285482-61DD-4D7F-B986-56FB7BB640FD}" type="datetime1">
              <a:rPr lang="es-ES" smtClean="0"/>
              <a:t>10/11/2024</a:t>
            </a:fld>
            <a:endParaRPr lang="es-ES"/>
          </a:p>
        </p:txBody>
      </p:sp>
      <p:sp>
        <p:nvSpPr>
          <p:cNvPr id="4" name="Footer Placeholder 3"/>
          <p:cNvSpPr>
            <a:spLocks noGrp="1"/>
          </p:cNvSpPr>
          <p:nvPr>
            <p:ph type="ftr" sz="quarter" idx="11"/>
          </p:nvPr>
        </p:nvSpPr>
        <p:spPr/>
        <p:txBody>
          <a:bodyPr/>
          <a:lstStyle/>
          <a:p>
            <a:endParaRPr lang="es-E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CC714C96-509A-42E1-8E8A-4E932EB53628}" type="slidenum">
              <a:rPr lang="es-ES" smtClean="0"/>
              <a:t>‹Nº›</a:t>
            </a:fld>
            <a:endParaRPr lang="es-ES"/>
          </a:p>
        </p:txBody>
      </p:sp>
    </p:spTree>
    <p:extLst>
      <p:ext uri="{BB962C8B-B14F-4D97-AF65-F5344CB8AC3E}">
        <p14:creationId xmlns:p14="http://schemas.microsoft.com/office/powerpoint/2010/main" val="5652497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D49CA02-7DFD-49F1-AFBB-F57226A1BD0A}" type="datetime1">
              <a:rPr lang="es-ES" smtClean="0"/>
              <a:t>10/11/2024</a:t>
            </a:fld>
            <a:endParaRPr lang="es-ES"/>
          </a:p>
        </p:txBody>
      </p:sp>
      <p:sp>
        <p:nvSpPr>
          <p:cNvPr id="3" name="Footer Placeholder 2"/>
          <p:cNvSpPr>
            <a:spLocks noGrp="1"/>
          </p:cNvSpPr>
          <p:nvPr>
            <p:ph type="ftr" sz="quarter" idx="11"/>
          </p:nvPr>
        </p:nvSpPr>
        <p:spPr/>
        <p:txBody>
          <a:bodyPr/>
          <a:lstStyle/>
          <a:p>
            <a:endParaRPr lang="es-E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CC714C96-509A-42E1-8E8A-4E932EB53628}" type="slidenum">
              <a:rPr lang="es-ES" smtClean="0"/>
              <a:t>‹Nº›</a:t>
            </a:fld>
            <a:endParaRPr lang="es-ES"/>
          </a:p>
        </p:txBody>
      </p:sp>
    </p:spTree>
    <p:extLst>
      <p:ext uri="{BB962C8B-B14F-4D97-AF65-F5344CB8AC3E}">
        <p14:creationId xmlns:p14="http://schemas.microsoft.com/office/powerpoint/2010/main" val="19348994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58248388-86D9-4F99-800B-182A75033F6B}" type="datetime1">
              <a:rPr lang="es-ES" smtClean="0"/>
              <a:t>10/11/2024</a:t>
            </a:fld>
            <a:endParaRPr lang="es-ES"/>
          </a:p>
        </p:txBody>
      </p:sp>
      <p:sp>
        <p:nvSpPr>
          <p:cNvPr id="6" name="Footer Placeholder 5"/>
          <p:cNvSpPr>
            <a:spLocks noGrp="1"/>
          </p:cNvSpPr>
          <p:nvPr>
            <p:ph type="ftr" sz="quarter" idx="11"/>
          </p:nvPr>
        </p:nvSpPr>
        <p:spPr/>
        <p:txBody>
          <a:bodyPr/>
          <a:lstStyle/>
          <a:p>
            <a:endParaRPr lang="es-E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CC714C96-509A-42E1-8E8A-4E932EB53628}" type="slidenum">
              <a:rPr lang="es-ES" smtClean="0"/>
              <a:t>‹Nº›</a:t>
            </a:fld>
            <a:endParaRPr lang="es-ES"/>
          </a:p>
        </p:txBody>
      </p:sp>
    </p:spTree>
    <p:extLst>
      <p:ext uri="{BB962C8B-B14F-4D97-AF65-F5344CB8AC3E}">
        <p14:creationId xmlns:p14="http://schemas.microsoft.com/office/powerpoint/2010/main" val="17682659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AC91B99F-608C-4495-BEE1-A0294E962016}" type="datetime1">
              <a:rPr lang="es-ES" smtClean="0"/>
              <a:t>10/11/2024</a:t>
            </a:fld>
            <a:endParaRPr lang="es-ES"/>
          </a:p>
        </p:txBody>
      </p:sp>
      <p:sp>
        <p:nvSpPr>
          <p:cNvPr id="6" name="Footer Placeholder 5"/>
          <p:cNvSpPr>
            <a:spLocks noGrp="1"/>
          </p:cNvSpPr>
          <p:nvPr>
            <p:ph type="ftr" sz="quarter" idx="11"/>
          </p:nvPr>
        </p:nvSpPr>
        <p:spPr/>
        <p:txBody>
          <a:bodyPr/>
          <a:lstStyle/>
          <a:p>
            <a:endParaRPr lang="es-E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CC714C96-509A-42E1-8E8A-4E932EB53628}" type="slidenum">
              <a:rPr lang="es-ES" smtClean="0"/>
              <a:t>‹Nº›</a:t>
            </a:fld>
            <a:endParaRPr lang="es-ES"/>
          </a:p>
        </p:txBody>
      </p:sp>
    </p:spTree>
    <p:extLst>
      <p:ext uri="{BB962C8B-B14F-4D97-AF65-F5344CB8AC3E}">
        <p14:creationId xmlns:p14="http://schemas.microsoft.com/office/powerpoint/2010/main" val="3598003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98A5647B-4576-4163-A832-A487A18A2B51}" type="datetime1">
              <a:rPr lang="es-ES" smtClean="0"/>
              <a:t>10/11/2024</a:t>
            </a:fld>
            <a:endParaRPr lang="es-E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s-E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CC714C96-509A-42E1-8E8A-4E932EB53628}" type="slidenum">
              <a:rPr lang="es-ES" smtClean="0"/>
              <a:t>‹Nº›</a:t>
            </a:fld>
            <a:endParaRPr lang="es-ES"/>
          </a:p>
        </p:txBody>
      </p:sp>
    </p:spTree>
    <p:extLst>
      <p:ext uri="{BB962C8B-B14F-4D97-AF65-F5344CB8AC3E}">
        <p14:creationId xmlns:p14="http://schemas.microsoft.com/office/powerpoint/2010/main" val="393125850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Lst>
  <p:hf hdr="0" ftr="0" dt="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2_5%20Principios%20del%20Lid%20Distr.pdf"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4_Matriz%20de%20la%20formaci&#243;n.pdf"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8_Cuadro%20de%20Seguimiento.pdf"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hyperlink" Target="plan_anual_formacion_profesorado_2024-25.pdf"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9_ProblemasT&#233;cnicos-RetosDeAdaptac.pdf"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646237" y="685800"/>
            <a:ext cx="8915399" cy="728662"/>
          </a:xfrm>
        </p:spPr>
        <p:txBody>
          <a:bodyPr>
            <a:normAutofit/>
          </a:bodyPr>
          <a:lstStyle/>
          <a:p>
            <a:r>
              <a:rPr lang="es-ES" sz="3600" b="1" dirty="0"/>
              <a:t>C</a:t>
            </a:r>
            <a:r>
              <a:rPr lang="es-ES" sz="3600" b="1" dirty="0" smtClean="0"/>
              <a:t>oordinación del Plan de Formación</a:t>
            </a:r>
            <a:endParaRPr lang="es-ES" sz="3600" b="1" dirty="0"/>
          </a:p>
        </p:txBody>
      </p:sp>
      <p:sp>
        <p:nvSpPr>
          <p:cNvPr id="3" name="Subtítulo 2"/>
          <p:cNvSpPr>
            <a:spLocks noGrp="1"/>
          </p:cNvSpPr>
          <p:nvPr>
            <p:ph type="subTitle" idx="1"/>
          </p:nvPr>
        </p:nvSpPr>
        <p:spPr/>
        <p:txBody>
          <a:bodyPr>
            <a:normAutofit/>
          </a:bodyPr>
          <a:lstStyle/>
          <a:p>
            <a:pPr algn="r"/>
            <a:r>
              <a:rPr lang="es-ES" dirty="0" smtClean="0"/>
              <a:t>Coruña, 13 de noviembre de 2024</a:t>
            </a:r>
          </a:p>
          <a:p>
            <a:pPr algn="r"/>
            <a:r>
              <a:rPr lang="es-ES" dirty="0" smtClean="0"/>
              <a:t>Alfonso Fernández</a:t>
            </a:r>
            <a:endParaRPr lang="es-ES" dirty="0"/>
          </a:p>
        </p:txBody>
      </p:sp>
      <p:sp>
        <p:nvSpPr>
          <p:cNvPr id="4" name="Marcador de número de diapositiva 3"/>
          <p:cNvSpPr>
            <a:spLocks noGrp="1"/>
          </p:cNvSpPr>
          <p:nvPr>
            <p:ph type="sldNum" sz="quarter" idx="12"/>
          </p:nvPr>
        </p:nvSpPr>
        <p:spPr/>
        <p:txBody>
          <a:bodyPr/>
          <a:lstStyle/>
          <a:p>
            <a:fld id="{CC714C96-509A-42E1-8E8A-4E932EB53628}" type="slidenum">
              <a:rPr lang="es-ES" smtClean="0"/>
              <a:t>1</a:t>
            </a:fld>
            <a:endParaRPr lang="es-ES"/>
          </a:p>
        </p:txBody>
      </p:sp>
      <p:sp>
        <p:nvSpPr>
          <p:cNvPr id="5" name="Título 1"/>
          <p:cNvSpPr txBox="1">
            <a:spLocks/>
          </p:cNvSpPr>
          <p:nvPr/>
        </p:nvSpPr>
        <p:spPr>
          <a:xfrm>
            <a:off x="1646236" y="1524000"/>
            <a:ext cx="8915399" cy="1748431"/>
          </a:xfrm>
          <a:prstGeom prst="rect">
            <a:avLst/>
          </a:prstGeom>
        </p:spPr>
        <p:txBody>
          <a:bodyPr vert="horz" lIns="91440" tIns="45720" rIns="91440" bIns="45720" rtlCol="0" anchor="b">
            <a:normAutofit fontScale="90000" lnSpcReduction="20000"/>
          </a:bodyPr>
          <a:lstStyle>
            <a:lvl1pPr algn="l" defTabSz="4572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3600" dirty="0" smtClean="0"/>
              <a:t>Un acercamiento al contexto de trabajo y a las tareas de quienes coordinan los planes de formación en los centros educativos</a:t>
            </a:r>
            <a:endParaRPr lang="es-ES" sz="3600" dirty="0"/>
          </a:p>
        </p:txBody>
      </p:sp>
    </p:spTree>
    <p:extLst>
      <p:ext uri="{BB962C8B-B14F-4D97-AF65-F5344CB8AC3E}">
        <p14:creationId xmlns:p14="http://schemas.microsoft.com/office/powerpoint/2010/main" val="27219172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p:cNvSpPr>
            <a:spLocks noGrp="1"/>
          </p:cNvSpPr>
          <p:nvPr>
            <p:ph type="sldNum" sz="quarter" idx="12"/>
          </p:nvPr>
        </p:nvSpPr>
        <p:spPr/>
        <p:txBody>
          <a:bodyPr/>
          <a:lstStyle/>
          <a:p>
            <a:fld id="{CC714C96-509A-42E1-8E8A-4E932EB53628}" type="slidenum">
              <a:rPr lang="es-ES" smtClean="0"/>
              <a:t>10</a:t>
            </a:fld>
            <a:endParaRPr lang="es-ES"/>
          </a:p>
        </p:txBody>
      </p:sp>
      <p:sp>
        <p:nvSpPr>
          <p:cNvPr id="6" name="Título 1"/>
          <p:cNvSpPr txBox="1">
            <a:spLocks/>
          </p:cNvSpPr>
          <p:nvPr/>
        </p:nvSpPr>
        <p:spPr>
          <a:xfrm>
            <a:off x="2503481" y="732207"/>
            <a:ext cx="8911687" cy="476273"/>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2400" b="1" dirty="0" smtClean="0"/>
              <a:t>Un ejercicio práctico</a:t>
            </a:r>
            <a:endParaRPr lang="es-ES" sz="2400" b="1" dirty="0"/>
          </a:p>
        </p:txBody>
      </p:sp>
      <p:sp>
        <p:nvSpPr>
          <p:cNvPr id="8" name="Título 1"/>
          <p:cNvSpPr txBox="1">
            <a:spLocks/>
          </p:cNvSpPr>
          <p:nvPr/>
        </p:nvSpPr>
        <p:spPr>
          <a:xfrm>
            <a:off x="2503482" y="1345192"/>
            <a:ext cx="8911687" cy="512183"/>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2100" dirty="0" smtClean="0"/>
              <a:t>Toma en consideración las resistencias al cambio descritas</a:t>
            </a:r>
          </a:p>
          <a:p>
            <a:endParaRPr lang="es-ES" b="1" dirty="0"/>
          </a:p>
          <a:p>
            <a:endParaRPr lang="es-ES" sz="1000" b="1" dirty="0"/>
          </a:p>
        </p:txBody>
      </p:sp>
      <p:sp>
        <p:nvSpPr>
          <p:cNvPr id="10" name="Título 1"/>
          <p:cNvSpPr txBox="1">
            <a:spLocks/>
          </p:cNvSpPr>
          <p:nvPr/>
        </p:nvSpPr>
        <p:spPr>
          <a:xfrm>
            <a:off x="2503480" y="1994087"/>
            <a:ext cx="8911687" cy="1868618"/>
          </a:xfrm>
          <a:prstGeom prst="rect">
            <a:avLst/>
          </a:prstGeom>
        </p:spPr>
        <p:txBody>
          <a:bodyPr vert="horz" lIns="91440" tIns="45720" rIns="91440" bIns="45720" rtlCol="0" anchor="t">
            <a:normAutofit fontScale="97500" lnSpcReduction="100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es-ES" sz="1800" dirty="0" smtClean="0"/>
              <a:t>Piensa en tu centro:</a:t>
            </a:r>
          </a:p>
          <a:p>
            <a:pPr algn="just"/>
            <a:r>
              <a:rPr lang="es-ES" sz="1800" dirty="0" smtClean="0"/>
              <a:t>Describe muy sucintamente en cual de los tres ámbitos se producen las mayores resistencias al cambio.</a:t>
            </a:r>
          </a:p>
          <a:p>
            <a:pPr algn="just"/>
            <a:r>
              <a:rPr lang="es-ES" sz="1800" dirty="0" smtClean="0"/>
              <a:t>¿En cuales, sin embargo, el profesorado no tiene dificultades para el cambio?</a:t>
            </a:r>
          </a:p>
          <a:p>
            <a:endParaRPr lang="es-ES" sz="2200" dirty="0"/>
          </a:p>
          <a:p>
            <a:r>
              <a:rPr lang="es-ES" sz="1800" dirty="0" smtClean="0"/>
              <a:t>¿Se te ocurre alguna estrategia para minimizar las resistencias y maximizar las disposiciones positivas al cambio?</a:t>
            </a:r>
            <a:endParaRPr lang="es-ES" sz="1800" dirty="0"/>
          </a:p>
          <a:p>
            <a:endParaRPr lang="es-ES" b="1" dirty="0"/>
          </a:p>
        </p:txBody>
      </p:sp>
      <p:pic>
        <p:nvPicPr>
          <p:cNvPr id="9" name="Imagen 8" descr="Descripción: http://www.isc-calidad.com.ar/adm/img/objetivos.jpg"/>
          <p:cNvPicPr/>
          <p:nvPr/>
        </p:nvPicPr>
        <p:blipFill>
          <a:blip r:embed="rId2">
            <a:extLst>
              <a:ext uri="{28A0092B-C50C-407E-A947-70E740481C1C}">
                <a14:useLocalDpi xmlns:a14="http://schemas.microsoft.com/office/drawing/2010/main" val="0"/>
              </a:ext>
            </a:extLst>
          </a:blip>
          <a:srcRect/>
          <a:stretch>
            <a:fillRect/>
          </a:stretch>
        </p:blipFill>
        <p:spPr bwMode="auto">
          <a:xfrm>
            <a:off x="7772400" y="3778063"/>
            <a:ext cx="2162175" cy="2005330"/>
          </a:xfrm>
          <a:prstGeom prst="rect">
            <a:avLst/>
          </a:prstGeom>
          <a:noFill/>
          <a:ln>
            <a:noFill/>
          </a:ln>
        </p:spPr>
      </p:pic>
    </p:spTree>
    <p:extLst>
      <p:ext uri="{BB962C8B-B14F-4D97-AF65-F5344CB8AC3E}">
        <p14:creationId xmlns:p14="http://schemas.microsoft.com/office/powerpoint/2010/main" val="25328427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389181" y="2333349"/>
            <a:ext cx="8911687" cy="3038235"/>
          </a:xfrm>
        </p:spPr>
        <p:txBody>
          <a:bodyPr>
            <a:normAutofit fontScale="90000"/>
          </a:bodyPr>
          <a:lstStyle/>
          <a:p>
            <a:r>
              <a:rPr lang="es-ES" sz="2000" dirty="0" smtClean="0"/>
              <a:t>1.- </a:t>
            </a:r>
            <a:r>
              <a:rPr lang="es-ES" sz="2000" u="sng" dirty="0" smtClean="0"/>
              <a:t>Estrategias para favorecer la cultura del aprendizaje y la innovación</a:t>
            </a:r>
            <a:r>
              <a:rPr lang="es-ES" sz="2000" dirty="0" smtClean="0"/>
              <a:t/>
            </a:r>
            <a:br>
              <a:rPr lang="es-ES" sz="2000" dirty="0" smtClean="0"/>
            </a:br>
            <a:r>
              <a:rPr lang="es-ES" sz="2000" dirty="0" smtClean="0"/>
              <a:t>   - Procurar seguridad psicológica</a:t>
            </a:r>
            <a:br>
              <a:rPr lang="es-ES" sz="2000" dirty="0" smtClean="0"/>
            </a:br>
            <a:r>
              <a:rPr lang="es-ES" sz="2000" dirty="0" smtClean="0"/>
              <a:t>   - Proporcionar expectativas de un futuro mejor</a:t>
            </a:r>
            <a:br>
              <a:rPr lang="es-ES" sz="2000" dirty="0" smtClean="0"/>
            </a:br>
            <a:r>
              <a:rPr lang="es-ES" sz="2000" dirty="0" smtClean="0"/>
              <a:t>   - Procurar un clima experimental</a:t>
            </a:r>
            <a:br>
              <a:rPr lang="es-ES" sz="2000" dirty="0" smtClean="0"/>
            </a:br>
            <a:r>
              <a:rPr lang="es-ES" sz="2000" dirty="0" smtClean="0"/>
              <a:t>   - Facilitar orientación</a:t>
            </a:r>
            <a:br>
              <a:rPr lang="es-ES" sz="2000" dirty="0" smtClean="0"/>
            </a:br>
            <a:r>
              <a:rPr lang="es-ES" sz="2000" dirty="0" smtClean="0"/>
              <a:t>   - Comenzar los nuevos aprendizajes en grupo</a:t>
            </a:r>
            <a:br>
              <a:rPr lang="es-ES" sz="2000" dirty="0" smtClean="0"/>
            </a:br>
            <a:r>
              <a:rPr lang="es-ES" sz="2000" dirty="0" smtClean="0"/>
              <a:t>   - Ofrecer un buen entrenamiento</a:t>
            </a:r>
            <a:br>
              <a:rPr lang="es-ES" sz="2000" dirty="0" smtClean="0"/>
            </a:br>
            <a:r>
              <a:rPr lang="es-ES" sz="2000" dirty="0" smtClean="0"/>
              <a:t>   - Reconocer cualquier avance</a:t>
            </a:r>
            <a:br>
              <a:rPr lang="es-ES" sz="2000" dirty="0" smtClean="0"/>
            </a:br>
            <a:r>
              <a:rPr lang="es-ES" sz="2000" dirty="0" smtClean="0"/>
              <a:t>   - Reorientar las desviaciones antes de llegar a un cierto límite</a:t>
            </a:r>
            <a:br>
              <a:rPr lang="es-ES" sz="2000" dirty="0" smtClean="0"/>
            </a:br>
            <a:r>
              <a:rPr lang="es-ES" sz="1800" dirty="0" smtClean="0"/>
              <a:t/>
            </a:r>
            <a:br>
              <a:rPr lang="es-ES" sz="1800" dirty="0" smtClean="0"/>
            </a:br>
            <a:r>
              <a:rPr lang="es-ES" sz="1800" dirty="0" smtClean="0"/>
              <a:t/>
            </a:r>
            <a:br>
              <a:rPr lang="es-ES" sz="1800" dirty="0" smtClean="0"/>
            </a:br>
            <a:r>
              <a:rPr lang="es-ES" sz="1800" dirty="0" smtClean="0"/>
              <a:t/>
            </a:r>
            <a:br>
              <a:rPr lang="es-ES" sz="1800" dirty="0" smtClean="0"/>
            </a:br>
            <a:endParaRPr lang="es-ES" sz="1800" dirty="0"/>
          </a:p>
        </p:txBody>
      </p:sp>
      <p:sp>
        <p:nvSpPr>
          <p:cNvPr id="4" name="Marcador de número de diapositiva 3"/>
          <p:cNvSpPr>
            <a:spLocks noGrp="1"/>
          </p:cNvSpPr>
          <p:nvPr>
            <p:ph type="sldNum" sz="quarter" idx="12"/>
          </p:nvPr>
        </p:nvSpPr>
        <p:spPr/>
        <p:txBody>
          <a:bodyPr/>
          <a:lstStyle/>
          <a:p>
            <a:fld id="{CC714C96-509A-42E1-8E8A-4E932EB53628}" type="slidenum">
              <a:rPr lang="es-ES" smtClean="0"/>
              <a:t>11</a:t>
            </a:fld>
            <a:endParaRPr lang="es-ES"/>
          </a:p>
        </p:txBody>
      </p:sp>
      <p:sp>
        <p:nvSpPr>
          <p:cNvPr id="6" name="Título 1"/>
          <p:cNvSpPr txBox="1">
            <a:spLocks/>
          </p:cNvSpPr>
          <p:nvPr/>
        </p:nvSpPr>
        <p:spPr>
          <a:xfrm>
            <a:off x="2389182" y="756853"/>
            <a:ext cx="8911687" cy="559076"/>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2000" b="1" dirty="0" smtClean="0">
                <a:solidFill>
                  <a:srgbClr val="0070C0"/>
                </a:solidFill>
              </a:rPr>
              <a:t>LAS TAREAS ASOCIADAS A LA COORDINACIÓN</a:t>
            </a:r>
            <a:endParaRPr lang="es-ES" sz="2000" b="1" dirty="0">
              <a:solidFill>
                <a:srgbClr val="0070C0"/>
              </a:solidFill>
            </a:endParaRPr>
          </a:p>
        </p:txBody>
      </p:sp>
      <p:sp>
        <p:nvSpPr>
          <p:cNvPr id="8" name="Título 1"/>
          <p:cNvSpPr txBox="1">
            <a:spLocks/>
          </p:cNvSpPr>
          <p:nvPr/>
        </p:nvSpPr>
        <p:spPr>
          <a:xfrm>
            <a:off x="2389181" y="1795201"/>
            <a:ext cx="8911687" cy="500062"/>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_tradnl" sz="1800" b="1" dirty="0"/>
              <a:t>6</a:t>
            </a:r>
            <a:r>
              <a:rPr lang="es-ES_tradnl" sz="1800" b="1" dirty="0" smtClean="0"/>
              <a:t>.- Habilidades comunicativas y relacionales</a:t>
            </a:r>
            <a:endParaRPr lang="es-ES" sz="1800" b="1" dirty="0"/>
          </a:p>
        </p:txBody>
      </p:sp>
    </p:spTree>
    <p:extLst>
      <p:ext uri="{BB962C8B-B14F-4D97-AF65-F5344CB8AC3E}">
        <p14:creationId xmlns:p14="http://schemas.microsoft.com/office/powerpoint/2010/main" val="41604105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p:cNvSpPr>
            <a:spLocks noGrp="1"/>
          </p:cNvSpPr>
          <p:nvPr>
            <p:ph type="sldNum" sz="quarter" idx="12"/>
          </p:nvPr>
        </p:nvSpPr>
        <p:spPr/>
        <p:txBody>
          <a:bodyPr/>
          <a:lstStyle/>
          <a:p>
            <a:fld id="{CC714C96-509A-42E1-8E8A-4E932EB53628}" type="slidenum">
              <a:rPr lang="es-ES" smtClean="0"/>
              <a:t>12</a:t>
            </a:fld>
            <a:endParaRPr lang="es-ES"/>
          </a:p>
        </p:txBody>
      </p:sp>
      <p:sp>
        <p:nvSpPr>
          <p:cNvPr id="11" name="Título 1"/>
          <p:cNvSpPr txBox="1">
            <a:spLocks/>
          </p:cNvSpPr>
          <p:nvPr/>
        </p:nvSpPr>
        <p:spPr>
          <a:xfrm>
            <a:off x="2389179" y="1127148"/>
            <a:ext cx="8911687" cy="1916089"/>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1800" dirty="0" smtClean="0"/>
              <a:t>2.-</a:t>
            </a:r>
            <a:r>
              <a:rPr lang="es-ES" sz="1800" u="sng" dirty="0"/>
              <a:t>Ser capaz de conducirse a si mismo </a:t>
            </a:r>
            <a:r>
              <a:rPr lang="es-ES" sz="1800" u="sng" dirty="0" smtClean="0"/>
              <a:t>y ser </a:t>
            </a:r>
            <a:r>
              <a:rPr lang="es-ES" sz="1800" u="sng" dirty="0"/>
              <a:t>capaz de conducir a los </a:t>
            </a:r>
            <a:r>
              <a:rPr lang="es-ES" sz="1800" u="sng" dirty="0" smtClean="0"/>
              <a:t>demás en </a:t>
            </a:r>
            <a:r>
              <a:rPr lang="es-ES" sz="1800" u="sng" dirty="0"/>
              <a:t>la tarea </a:t>
            </a:r>
          </a:p>
          <a:p>
            <a:pPr marL="285750" indent="-285750">
              <a:buFontTx/>
              <a:buChar char="-"/>
            </a:pPr>
            <a:r>
              <a:rPr lang="es-ES" sz="1800" dirty="0" smtClean="0"/>
              <a:t>Líderes </a:t>
            </a:r>
            <a:r>
              <a:rPr lang="es-ES" sz="1800" dirty="0"/>
              <a:t>competentes en las competencias emocionales, personales e </a:t>
            </a:r>
            <a:r>
              <a:rPr lang="es-ES" sz="1800" dirty="0" smtClean="0"/>
              <a:t>interpersonales</a:t>
            </a:r>
          </a:p>
          <a:p>
            <a:pPr marL="285750" indent="-285750">
              <a:buFontTx/>
              <a:buChar char="-"/>
            </a:pPr>
            <a:r>
              <a:rPr lang="es-ES" sz="1800" dirty="0"/>
              <a:t>El desarrollo y mejora de las competencias socio-emocionales</a:t>
            </a:r>
          </a:p>
        </p:txBody>
      </p:sp>
      <p:sp>
        <p:nvSpPr>
          <p:cNvPr id="12" name="Título 1"/>
          <p:cNvSpPr txBox="1">
            <a:spLocks/>
          </p:cNvSpPr>
          <p:nvPr/>
        </p:nvSpPr>
        <p:spPr>
          <a:xfrm>
            <a:off x="2389176" y="3043237"/>
            <a:ext cx="8911687" cy="512170"/>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_tradnl" sz="1800" b="1" dirty="0" smtClean="0"/>
              <a:t>7.- </a:t>
            </a:r>
            <a:r>
              <a:rPr lang="es-ES_tradnl" sz="1800" b="1" dirty="0" smtClean="0"/>
              <a:t>El trabajo en equipo</a:t>
            </a:r>
          </a:p>
          <a:p>
            <a:endParaRPr lang="es-ES" sz="1800" dirty="0"/>
          </a:p>
        </p:txBody>
      </p:sp>
      <p:sp>
        <p:nvSpPr>
          <p:cNvPr id="13" name="Título 1"/>
          <p:cNvSpPr txBox="1">
            <a:spLocks/>
          </p:cNvSpPr>
          <p:nvPr/>
        </p:nvSpPr>
        <p:spPr>
          <a:xfrm>
            <a:off x="2389176" y="3555407"/>
            <a:ext cx="8911687" cy="2170800"/>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285750" indent="-285750">
              <a:buFontTx/>
              <a:buChar char="-"/>
            </a:pPr>
            <a:r>
              <a:rPr lang="es-ES" sz="1800" dirty="0" smtClean="0"/>
              <a:t>Las </a:t>
            </a:r>
            <a:r>
              <a:rPr lang="es-ES" sz="1800" dirty="0"/>
              <a:t>coordinaciones y la estructura organizativa del centro</a:t>
            </a:r>
          </a:p>
          <a:p>
            <a:pPr marL="285750" indent="-285750">
              <a:buFontTx/>
              <a:buChar char="-"/>
            </a:pPr>
            <a:r>
              <a:rPr lang="es-ES" sz="1800" dirty="0" smtClean="0"/>
              <a:t>Una clasificación de los equipos de profesorado</a:t>
            </a:r>
          </a:p>
          <a:p>
            <a:pPr marL="285750" indent="-285750">
              <a:buFontTx/>
              <a:buChar char="-"/>
            </a:pPr>
            <a:r>
              <a:rPr lang="es-ES" sz="1800" dirty="0" smtClean="0"/>
              <a:t>Las variables asociadas a la eficacia de las reuniones del profesorado</a:t>
            </a:r>
          </a:p>
          <a:p>
            <a:pPr marL="285750" indent="-285750">
              <a:buFontTx/>
              <a:buChar char="-"/>
            </a:pPr>
            <a:r>
              <a:rPr lang="es-ES" sz="1800" dirty="0" smtClean="0"/>
              <a:t>El liderazgo de las reuniones</a:t>
            </a:r>
          </a:p>
          <a:p>
            <a:pPr marL="285750" indent="-285750">
              <a:buFontTx/>
              <a:buChar char="-"/>
            </a:pPr>
            <a:r>
              <a:rPr lang="es-ES" sz="1800" dirty="0" smtClean="0"/>
              <a:t>La toma de decisiones</a:t>
            </a:r>
          </a:p>
          <a:p>
            <a:pPr marL="285750" indent="-285750">
              <a:buFontTx/>
              <a:buChar char="-"/>
            </a:pPr>
            <a:r>
              <a:rPr lang="es-ES" sz="1800" dirty="0" smtClean="0"/>
              <a:t>La gestión del tiempo</a:t>
            </a:r>
            <a:br>
              <a:rPr lang="es-ES" sz="1800" dirty="0" smtClean="0"/>
            </a:br>
            <a:endParaRPr lang="es-ES" sz="1800" dirty="0"/>
          </a:p>
        </p:txBody>
      </p:sp>
      <p:sp>
        <p:nvSpPr>
          <p:cNvPr id="7" name="Título 1"/>
          <p:cNvSpPr txBox="1">
            <a:spLocks/>
          </p:cNvSpPr>
          <p:nvPr/>
        </p:nvSpPr>
        <p:spPr>
          <a:xfrm>
            <a:off x="2389182" y="756853"/>
            <a:ext cx="8911687" cy="559076"/>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2000" b="1" dirty="0" smtClean="0">
                <a:solidFill>
                  <a:srgbClr val="0070C0"/>
                </a:solidFill>
              </a:rPr>
              <a:t>LAS TAREAS ASOCIADAS A LA COORDINACIÓN</a:t>
            </a:r>
            <a:endParaRPr lang="es-ES" sz="2000" b="1" dirty="0">
              <a:solidFill>
                <a:srgbClr val="0070C0"/>
              </a:solidFill>
            </a:endParaRPr>
          </a:p>
        </p:txBody>
      </p:sp>
    </p:spTree>
    <p:extLst>
      <p:ext uri="{BB962C8B-B14F-4D97-AF65-F5344CB8AC3E}">
        <p14:creationId xmlns:p14="http://schemas.microsoft.com/office/powerpoint/2010/main" val="42527712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589212" y="124048"/>
            <a:ext cx="8911687" cy="547466"/>
          </a:xfrm>
        </p:spPr>
        <p:txBody>
          <a:bodyPr>
            <a:normAutofit fontScale="90000"/>
          </a:bodyPr>
          <a:lstStyle/>
          <a:p>
            <a:r>
              <a:rPr lang="es-ES_tradnl" sz="2000" b="1" dirty="0" smtClean="0"/>
              <a:t/>
            </a:r>
            <a:br>
              <a:rPr lang="es-ES_tradnl" sz="2000" b="1" dirty="0" smtClean="0"/>
            </a:br>
            <a:r>
              <a:rPr lang="es-ES" dirty="0"/>
              <a:t/>
            </a:r>
            <a:br>
              <a:rPr lang="es-ES" dirty="0"/>
            </a:br>
            <a:endParaRPr lang="es-ES" dirty="0"/>
          </a:p>
        </p:txBody>
      </p:sp>
      <p:sp>
        <p:nvSpPr>
          <p:cNvPr id="3" name="Marcador de contenido 2"/>
          <p:cNvSpPr>
            <a:spLocks noGrp="1"/>
          </p:cNvSpPr>
          <p:nvPr>
            <p:ph idx="1"/>
          </p:nvPr>
        </p:nvSpPr>
        <p:spPr>
          <a:xfrm>
            <a:off x="2086944" y="4875730"/>
            <a:ext cx="8915400" cy="620590"/>
          </a:xfrm>
        </p:spPr>
        <p:txBody>
          <a:bodyPr>
            <a:normAutofit/>
          </a:bodyPr>
          <a:lstStyle/>
          <a:p>
            <a:pPr marL="400050" lvl="1" indent="0">
              <a:buNone/>
            </a:pPr>
            <a:r>
              <a:rPr lang="es-ES" sz="2400" dirty="0" smtClean="0"/>
              <a:t>¡Muchas gracias por vuestra atención!</a:t>
            </a:r>
          </a:p>
          <a:p>
            <a:pPr marL="400050" lvl="1" indent="0">
              <a:buNone/>
            </a:pPr>
            <a:endParaRPr lang="es-ES" sz="2000" dirty="0"/>
          </a:p>
        </p:txBody>
      </p:sp>
      <p:sp>
        <p:nvSpPr>
          <p:cNvPr id="4" name="Marcador de número de diapositiva 3"/>
          <p:cNvSpPr>
            <a:spLocks noGrp="1"/>
          </p:cNvSpPr>
          <p:nvPr>
            <p:ph type="sldNum" sz="quarter" idx="12"/>
          </p:nvPr>
        </p:nvSpPr>
        <p:spPr/>
        <p:txBody>
          <a:bodyPr/>
          <a:lstStyle/>
          <a:p>
            <a:fld id="{CC714C96-509A-42E1-8E8A-4E932EB53628}" type="slidenum">
              <a:rPr lang="es-ES" smtClean="0"/>
              <a:t>13</a:t>
            </a:fld>
            <a:endParaRPr lang="es-ES"/>
          </a:p>
        </p:txBody>
      </p:sp>
      <p:pic>
        <p:nvPicPr>
          <p:cNvPr id="5" name="Imagen 4"/>
          <p:cNvPicPr>
            <a:picLocks noChangeAspect="1"/>
          </p:cNvPicPr>
          <p:nvPr/>
        </p:nvPicPr>
        <p:blipFill>
          <a:blip r:embed="rId3"/>
          <a:stretch>
            <a:fillRect/>
          </a:stretch>
        </p:blipFill>
        <p:spPr>
          <a:xfrm>
            <a:off x="7045055" y="2287804"/>
            <a:ext cx="3957289" cy="2587926"/>
          </a:xfrm>
          <a:prstGeom prst="rect">
            <a:avLst/>
          </a:prstGeom>
        </p:spPr>
      </p:pic>
      <p:sp>
        <p:nvSpPr>
          <p:cNvPr id="6" name="Rectángulo 5"/>
          <p:cNvSpPr/>
          <p:nvPr/>
        </p:nvSpPr>
        <p:spPr>
          <a:xfrm>
            <a:off x="2589212" y="462825"/>
            <a:ext cx="8154988" cy="2031325"/>
          </a:xfrm>
          <a:prstGeom prst="rect">
            <a:avLst/>
          </a:prstGeom>
        </p:spPr>
        <p:txBody>
          <a:bodyPr wrap="square">
            <a:spAutoFit/>
          </a:bodyPr>
          <a:lstStyle/>
          <a:p>
            <a:r>
              <a:rPr lang="es-ES" dirty="0">
                <a:latin typeface="Calibri" panose="020F0502020204030204" pitchFamily="34" charset="0"/>
                <a:ea typeface="Calibri" panose="020F0502020204030204" pitchFamily="34" charset="0"/>
                <a:cs typeface="Times New Roman" panose="02020603050405020304" pitchFamily="18" charset="0"/>
              </a:rPr>
              <a:t>“</a:t>
            </a:r>
            <a:r>
              <a:rPr lang="es-ES" i="1" dirty="0">
                <a:latin typeface="Calibri" panose="020F0502020204030204" pitchFamily="34" charset="0"/>
                <a:ea typeface="Calibri" panose="020F0502020204030204" pitchFamily="34" charset="0"/>
                <a:cs typeface="Times New Roman" panose="02020603050405020304" pitchFamily="18" charset="0"/>
              </a:rPr>
              <a:t>El promotor de liderazgos distribuidos es un activador de talentos. Es capaz de atraer a su entorno a personas capaces de emprender e innovar, y las ayuda a comprometerse consigo mismas en el logro de metas estimulantes. Promueve la experimentación y el aprendizaje. Formula los encargos como desafíos abiertos a la aportación e iniciativa de los otros. Les invita a hacerse propietarios de proyectos, a vivirlos y protagonizarlos. Incentiva la búsqueda de colaboraciones, la construcción de comunidades y redes</a:t>
            </a:r>
            <a:r>
              <a:rPr lang="es-ES" i="1" dirty="0" smtClean="0">
                <a:latin typeface="Calibri" panose="020F0502020204030204" pitchFamily="34" charset="0"/>
                <a:ea typeface="Calibri" panose="020F0502020204030204" pitchFamily="34" charset="0"/>
                <a:cs typeface="Times New Roman" panose="02020603050405020304" pitchFamily="18" charset="0"/>
              </a:rPr>
              <a:t>,……..</a:t>
            </a:r>
            <a:r>
              <a:rPr lang="es-ES" dirty="0" smtClean="0">
                <a:latin typeface="Calibri" panose="020F0502020204030204" pitchFamily="34" charset="0"/>
                <a:ea typeface="Calibri" panose="020F0502020204030204" pitchFamily="34" charset="0"/>
                <a:cs typeface="Times New Roman" panose="02020603050405020304" pitchFamily="18" charset="0"/>
              </a:rPr>
              <a:t>” (F Longo, 2008)</a:t>
            </a:r>
            <a:endParaRPr lang="es-ES" dirty="0"/>
          </a:p>
        </p:txBody>
      </p:sp>
    </p:spTree>
    <p:extLst>
      <p:ext uri="{BB962C8B-B14F-4D97-AF65-F5344CB8AC3E}">
        <p14:creationId xmlns:p14="http://schemas.microsoft.com/office/powerpoint/2010/main" val="1445015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503480" y="2076070"/>
            <a:ext cx="8911687" cy="2344591"/>
          </a:xfrm>
        </p:spPr>
        <p:txBody>
          <a:bodyPr>
            <a:normAutofit fontScale="90000"/>
          </a:bodyPr>
          <a:lstStyle/>
          <a:p>
            <a:r>
              <a:rPr lang="es-ES_tradnl" sz="2000" dirty="0" smtClean="0"/>
              <a:t>¿</a:t>
            </a:r>
            <a:r>
              <a:rPr lang="es-ES" sz="2000" dirty="0" smtClean="0"/>
              <a:t>Cuales son las claves del </a:t>
            </a:r>
            <a:r>
              <a:rPr lang="es-ES" sz="2000" dirty="0" smtClean="0">
                <a:solidFill>
                  <a:srgbClr val="C00000"/>
                </a:solidFill>
              </a:rPr>
              <a:t>LD</a:t>
            </a:r>
            <a:r>
              <a:rPr lang="es-ES" sz="2000" dirty="0" smtClean="0"/>
              <a:t>?:</a:t>
            </a:r>
            <a:br>
              <a:rPr lang="es-ES" sz="2000" dirty="0" smtClean="0"/>
            </a:br>
            <a:r>
              <a:rPr lang="es-ES" sz="2000" dirty="0" smtClean="0"/>
              <a:t>- Construir la cultura de la responsabilidad, el compromiso y la implicación</a:t>
            </a:r>
            <a:br>
              <a:rPr lang="es-ES" sz="2000" dirty="0" smtClean="0"/>
            </a:br>
            <a:r>
              <a:rPr lang="es-ES" sz="2000" dirty="0" smtClean="0"/>
              <a:t>- </a:t>
            </a:r>
            <a:r>
              <a:rPr lang="es-ES_tradnl" sz="2000" dirty="0" smtClean="0"/>
              <a:t>La </a:t>
            </a:r>
            <a:r>
              <a:rPr lang="es-ES_tradnl" sz="2000" dirty="0"/>
              <a:t>activación de los talentos colectivos e </a:t>
            </a:r>
            <a:r>
              <a:rPr lang="es-ES_tradnl" sz="2000" dirty="0" smtClean="0"/>
              <a:t>individuales</a:t>
            </a:r>
            <a:r>
              <a:rPr lang="es-ES" sz="2000" dirty="0" smtClean="0"/>
              <a:t/>
            </a:r>
            <a:br>
              <a:rPr lang="es-ES" sz="2000" dirty="0" smtClean="0"/>
            </a:br>
            <a:r>
              <a:rPr lang="es-ES" sz="2000" dirty="0" smtClean="0"/>
              <a:t>- </a:t>
            </a:r>
            <a:r>
              <a:rPr lang="es-ES_tradnl" sz="2000" dirty="0" smtClean="0"/>
              <a:t>Asentar </a:t>
            </a:r>
            <a:r>
              <a:rPr lang="es-ES_tradnl" sz="2000" dirty="0"/>
              <a:t>y extender la capacidad de liderazgo entre las personas del centro </a:t>
            </a:r>
            <a:r>
              <a:rPr lang="es-ES" sz="2000" dirty="0" smtClean="0"/>
              <a:t/>
            </a:r>
            <a:br>
              <a:rPr lang="es-ES" sz="2000" dirty="0" smtClean="0"/>
            </a:br>
            <a:r>
              <a:rPr lang="es-ES" sz="2000" dirty="0" smtClean="0"/>
              <a:t>- </a:t>
            </a:r>
            <a:r>
              <a:rPr lang="es-ES_tradnl" sz="2000" dirty="0"/>
              <a:t>La gestión de las relaciones, en el meollo de todas las </a:t>
            </a:r>
            <a:r>
              <a:rPr lang="es-ES_tradnl" sz="2000" dirty="0" smtClean="0"/>
              <a:t>intervenciones</a:t>
            </a:r>
            <a:br>
              <a:rPr lang="es-ES_tradnl" sz="2000" dirty="0" smtClean="0"/>
            </a:br>
            <a:r>
              <a:rPr lang="es-ES_tradnl" sz="2000" dirty="0" smtClean="0"/>
              <a:t>- </a:t>
            </a:r>
            <a:r>
              <a:rPr lang="es-ES_tradnl" sz="2000" dirty="0"/>
              <a:t>Atender al funcionamiento y organización escolares precisos para lograr los objetivos </a:t>
            </a:r>
            <a:r>
              <a:rPr lang="es-ES_tradnl" sz="2000" dirty="0" smtClean="0"/>
              <a:t>educativos</a:t>
            </a:r>
            <a:br>
              <a:rPr lang="es-ES_tradnl" sz="2000" dirty="0" smtClean="0"/>
            </a:br>
            <a:r>
              <a:rPr lang="es-ES_tradnl" sz="2000" dirty="0" smtClean="0"/>
              <a:t>- Aprender y mejorar. Poner en marcha los cambios necesarios </a:t>
            </a:r>
            <a:r>
              <a:rPr lang="es-ES" sz="2000" dirty="0" smtClean="0"/>
              <a:t/>
            </a:r>
            <a:br>
              <a:rPr lang="es-ES" sz="2000" dirty="0" smtClean="0"/>
            </a:br>
            <a:r>
              <a:rPr lang="es-ES" dirty="0" smtClean="0"/>
              <a:t/>
            </a:r>
            <a:br>
              <a:rPr lang="es-ES" dirty="0" smtClean="0"/>
            </a:br>
            <a:endParaRPr lang="es-ES" dirty="0"/>
          </a:p>
        </p:txBody>
      </p:sp>
      <p:sp>
        <p:nvSpPr>
          <p:cNvPr id="4" name="Marcador de número de diapositiva 3"/>
          <p:cNvSpPr>
            <a:spLocks noGrp="1"/>
          </p:cNvSpPr>
          <p:nvPr>
            <p:ph type="sldNum" sz="quarter" idx="12"/>
          </p:nvPr>
        </p:nvSpPr>
        <p:spPr/>
        <p:txBody>
          <a:bodyPr/>
          <a:lstStyle/>
          <a:p>
            <a:fld id="{CC714C96-509A-42E1-8E8A-4E932EB53628}" type="slidenum">
              <a:rPr lang="es-ES" smtClean="0"/>
              <a:t>2</a:t>
            </a:fld>
            <a:endParaRPr lang="es-ES"/>
          </a:p>
        </p:txBody>
      </p:sp>
      <p:sp>
        <p:nvSpPr>
          <p:cNvPr id="6" name="Título 1"/>
          <p:cNvSpPr txBox="1">
            <a:spLocks/>
          </p:cNvSpPr>
          <p:nvPr/>
        </p:nvSpPr>
        <p:spPr>
          <a:xfrm>
            <a:off x="2503480" y="748705"/>
            <a:ext cx="8911687" cy="695707"/>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2000" b="1" dirty="0" smtClean="0">
                <a:solidFill>
                  <a:srgbClr val="0070C0"/>
                </a:solidFill>
              </a:rPr>
              <a:t>EL CONTEXTO</a:t>
            </a:r>
            <a:endParaRPr lang="es-ES" sz="2000" b="1" dirty="0">
              <a:solidFill>
                <a:srgbClr val="0070C0"/>
              </a:solidFill>
            </a:endParaRPr>
          </a:p>
        </p:txBody>
      </p:sp>
      <p:sp>
        <p:nvSpPr>
          <p:cNvPr id="7" name="Título 1"/>
          <p:cNvSpPr txBox="1">
            <a:spLocks/>
          </p:cNvSpPr>
          <p:nvPr/>
        </p:nvSpPr>
        <p:spPr>
          <a:xfrm>
            <a:off x="2503480" y="4881541"/>
            <a:ext cx="8911687" cy="686617"/>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_tradnl" sz="1800" b="1" dirty="0" smtClean="0"/>
              <a:t>2.- </a:t>
            </a:r>
            <a:r>
              <a:rPr lang="es-ES_tradnl" sz="1800" b="1" dirty="0" smtClean="0">
                <a:hlinkClick r:id="rId3" action="ppaction://hlinkfile"/>
              </a:rPr>
              <a:t>Cinco principios </a:t>
            </a:r>
            <a:r>
              <a:rPr lang="es-ES_tradnl" sz="1800" b="1" dirty="0" smtClean="0"/>
              <a:t>para desarrollar el liderazgo distribuido en los centros</a:t>
            </a:r>
            <a:endParaRPr lang="es-ES" sz="1800" dirty="0"/>
          </a:p>
        </p:txBody>
      </p:sp>
      <p:sp>
        <p:nvSpPr>
          <p:cNvPr id="8" name="Título 1"/>
          <p:cNvSpPr txBox="1">
            <a:spLocks/>
          </p:cNvSpPr>
          <p:nvPr/>
        </p:nvSpPr>
        <p:spPr>
          <a:xfrm>
            <a:off x="2503480" y="1630967"/>
            <a:ext cx="8911687" cy="500062"/>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_tradnl" sz="1800" b="1" dirty="0" smtClean="0"/>
              <a:t>1.- Un </a:t>
            </a:r>
            <a:r>
              <a:rPr lang="es-ES_tradnl" sz="1800" b="1" dirty="0"/>
              <a:t>rol que encaja en </a:t>
            </a:r>
            <a:r>
              <a:rPr lang="es-ES_tradnl" sz="1800" b="1" dirty="0" smtClean="0"/>
              <a:t>los supuestos del </a:t>
            </a:r>
            <a:r>
              <a:rPr lang="es-ES_tradnl" sz="1800" b="1" dirty="0"/>
              <a:t>liderazgo distribuido –</a:t>
            </a:r>
            <a:r>
              <a:rPr lang="es-ES_tradnl" sz="1800" b="1" dirty="0">
                <a:solidFill>
                  <a:srgbClr val="C00000"/>
                </a:solidFill>
              </a:rPr>
              <a:t>LD</a:t>
            </a:r>
            <a:r>
              <a:rPr lang="es-ES_tradnl" sz="1800" b="1" dirty="0"/>
              <a:t>-</a:t>
            </a:r>
            <a:endParaRPr lang="es-ES" sz="1800" b="1" dirty="0"/>
          </a:p>
        </p:txBody>
      </p:sp>
    </p:spTree>
    <p:extLst>
      <p:ext uri="{BB962C8B-B14F-4D97-AF65-F5344CB8AC3E}">
        <p14:creationId xmlns:p14="http://schemas.microsoft.com/office/powerpoint/2010/main" val="444619439"/>
      </p:ext>
    </p:extLst>
  </p:cSld>
  <p:clrMapOvr>
    <a:masterClrMapping/>
  </p:clrMapOvr>
  <p:transition spd="med">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circle(in)">
                                      <p:cBhvr>
                                        <p:cTn id="11" dur="20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p:cNvSpPr>
            <a:spLocks noGrp="1"/>
          </p:cNvSpPr>
          <p:nvPr>
            <p:ph type="sldNum" sz="quarter" idx="12"/>
          </p:nvPr>
        </p:nvSpPr>
        <p:spPr/>
        <p:txBody>
          <a:bodyPr/>
          <a:lstStyle/>
          <a:p>
            <a:fld id="{CC714C96-509A-42E1-8E8A-4E932EB53628}" type="slidenum">
              <a:rPr lang="es-ES" smtClean="0"/>
              <a:t>3</a:t>
            </a:fld>
            <a:endParaRPr lang="es-ES"/>
          </a:p>
        </p:txBody>
      </p:sp>
      <p:sp>
        <p:nvSpPr>
          <p:cNvPr id="6" name="Título 1"/>
          <p:cNvSpPr txBox="1">
            <a:spLocks/>
          </p:cNvSpPr>
          <p:nvPr/>
        </p:nvSpPr>
        <p:spPr>
          <a:xfrm>
            <a:off x="2503481" y="732207"/>
            <a:ext cx="8911687" cy="476273"/>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2400" b="1" dirty="0" smtClean="0"/>
              <a:t>Un ejercicio práctico</a:t>
            </a:r>
            <a:endParaRPr lang="es-ES" sz="2400" b="1" dirty="0"/>
          </a:p>
        </p:txBody>
      </p:sp>
      <p:sp>
        <p:nvSpPr>
          <p:cNvPr id="8" name="Título 1"/>
          <p:cNvSpPr txBox="1">
            <a:spLocks/>
          </p:cNvSpPr>
          <p:nvPr/>
        </p:nvSpPr>
        <p:spPr>
          <a:xfrm>
            <a:off x="2503482" y="1345192"/>
            <a:ext cx="8911687" cy="512183"/>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2100" dirty="0" smtClean="0"/>
              <a:t>Toma en consideración los cinco principios para desarrollar el LD</a:t>
            </a:r>
          </a:p>
          <a:p>
            <a:endParaRPr lang="es-ES" b="1" dirty="0"/>
          </a:p>
          <a:p>
            <a:endParaRPr lang="es-ES" sz="1000" b="1" dirty="0"/>
          </a:p>
        </p:txBody>
      </p:sp>
      <p:sp>
        <p:nvSpPr>
          <p:cNvPr id="10" name="Título 1"/>
          <p:cNvSpPr txBox="1">
            <a:spLocks/>
          </p:cNvSpPr>
          <p:nvPr/>
        </p:nvSpPr>
        <p:spPr>
          <a:xfrm>
            <a:off x="2503480" y="1994087"/>
            <a:ext cx="8911687" cy="934851"/>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1800" dirty="0" smtClean="0"/>
              <a:t>Piensa en tu centro:</a:t>
            </a:r>
          </a:p>
          <a:p>
            <a:r>
              <a:rPr lang="es-ES" sz="1800" dirty="0" smtClean="0"/>
              <a:t>¿Cual crees que se practica más? ¿y menos? </a:t>
            </a:r>
          </a:p>
          <a:p>
            <a:endParaRPr lang="es-ES" sz="2200" dirty="0"/>
          </a:p>
          <a:p>
            <a:endParaRPr lang="es-ES" b="1" dirty="0"/>
          </a:p>
          <a:p>
            <a:endParaRPr lang="es-ES" b="1" dirty="0"/>
          </a:p>
        </p:txBody>
      </p:sp>
      <p:sp>
        <p:nvSpPr>
          <p:cNvPr id="11" name="Título 1"/>
          <p:cNvSpPr txBox="1">
            <a:spLocks/>
          </p:cNvSpPr>
          <p:nvPr/>
        </p:nvSpPr>
        <p:spPr>
          <a:xfrm>
            <a:off x="2503480" y="2928938"/>
            <a:ext cx="8911687" cy="849125"/>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1800" dirty="0" smtClean="0"/>
              <a:t>Ahora piensa en tu tarea como coordinador o coordinadora:</a:t>
            </a:r>
          </a:p>
          <a:p>
            <a:r>
              <a:rPr lang="es-ES" sz="1800" dirty="0" smtClean="0"/>
              <a:t>¿Cuál se acomoda más a tu manera de actuar? ¿y menos?</a:t>
            </a:r>
          </a:p>
          <a:p>
            <a:endParaRPr lang="es-ES" b="1" dirty="0"/>
          </a:p>
          <a:p>
            <a:endParaRPr lang="es-ES" b="1" dirty="0"/>
          </a:p>
        </p:txBody>
      </p:sp>
      <p:pic>
        <p:nvPicPr>
          <p:cNvPr id="12" name="Imagen 11" descr="D:\2021_DyLE 3 (11)\Fotos\pixel-cells-g0132598df_1280.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06110" y="190234"/>
            <a:ext cx="1408430" cy="1083945"/>
          </a:xfrm>
          <a:prstGeom prst="rect">
            <a:avLst/>
          </a:prstGeom>
          <a:noFill/>
          <a:ln>
            <a:noFill/>
          </a:ln>
        </p:spPr>
      </p:pic>
    </p:spTree>
    <p:extLst>
      <p:ext uri="{BB962C8B-B14F-4D97-AF65-F5344CB8AC3E}">
        <p14:creationId xmlns:p14="http://schemas.microsoft.com/office/powerpoint/2010/main" val="5216585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503481" y="1526383"/>
            <a:ext cx="8911687" cy="584551"/>
          </a:xfrm>
        </p:spPr>
        <p:txBody>
          <a:bodyPr>
            <a:noAutofit/>
          </a:bodyPr>
          <a:lstStyle/>
          <a:p>
            <a:r>
              <a:rPr lang="es-ES" sz="1800" dirty="0" smtClean="0"/>
              <a:t>- Liderazgos intermedios</a:t>
            </a:r>
            <a:br>
              <a:rPr lang="es-ES" sz="1800" dirty="0" smtClean="0"/>
            </a:br>
            <a:r>
              <a:rPr lang="es-ES" sz="1800" dirty="0" smtClean="0"/>
              <a:t>- Liderazgos formales e informales</a:t>
            </a:r>
            <a:endParaRPr lang="es-ES" sz="1800" dirty="0"/>
          </a:p>
        </p:txBody>
      </p:sp>
      <p:sp>
        <p:nvSpPr>
          <p:cNvPr id="4" name="Marcador de número de diapositiva 3"/>
          <p:cNvSpPr>
            <a:spLocks noGrp="1"/>
          </p:cNvSpPr>
          <p:nvPr>
            <p:ph type="sldNum" sz="quarter" idx="12"/>
          </p:nvPr>
        </p:nvSpPr>
        <p:spPr/>
        <p:txBody>
          <a:bodyPr/>
          <a:lstStyle/>
          <a:p>
            <a:fld id="{CC714C96-509A-42E1-8E8A-4E932EB53628}" type="slidenum">
              <a:rPr lang="es-ES" smtClean="0"/>
              <a:t>4</a:t>
            </a:fld>
            <a:endParaRPr lang="es-ES"/>
          </a:p>
        </p:txBody>
      </p:sp>
      <p:sp>
        <p:nvSpPr>
          <p:cNvPr id="6" name="Título 1"/>
          <p:cNvSpPr txBox="1">
            <a:spLocks/>
          </p:cNvSpPr>
          <p:nvPr/>
        </p:nvSpPr>
        <p:spPr>
          <a:xfrm>
            <a:off x="2503482" y="676634"/>
            <a:ext cx="8911687" cy="476273"/>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2000" b="1" dirty="0" smtClean="0">
                <a:solidFill>
                  <a:srgbClr val="0070C0"/>
                </a:solidFill>
              </a:rPr>
              <a:t>EL CONTEXTO</a:t>
            </a:r>
            <a:endParaRPr lang="es-ES" sz="2000" b="1" dirty="0">
              <a:solidFill>
                <a:srgbClr val="0070C0"/>
              </a:solidFill>
            </a:endParaRPr>
          </a:p>
        </p:txBody>
      </p:sp>
      <p:sp>
        <p:nvSpPr>
          <p:cNvPr id="7" name="Título 1"/>
          <p:cNvSpPr txBox="1">
            <a:spLocks/>
          </p:cNvSpPr>
          <p:nvPr/>
        </p:nvSpPr>
        <p:spPr>
          <a:xfrm>
            <a:off x="2503481" y="3517733"/>
            <a:ext cx="8911687" cy="400799"/>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_tradnl" sz="1800" b="1" dirty="0" smtClean="0"/>
              <a:t>5.- Algunas claves sobre la formación</a:t>
            </a:r>
          </a:p>
          <a:p>
            <a:endParaRPr lang="es-ES_tradnl" sz="1800" dirty="0" smtClean="0"/>
          </a:p>
          <a:p>
            <a:endParaRPr lang="es-ES" sz="1800" dirty="0"/>
          </a:p>
        </p:txBody>
      </p:sp>
      <p:sp>
        <p:nvSpPr>
          <p:cNvPr id="8" name="Título 1"/>
          <p:cNvSpPr txBox="1">
            <a:spLocks/>
          </p:cNvSpPr>
          <p:nvPr/>
        </p:nvSpPr>
        <p:spPr>
          <a:xfrm>
            <a:off x="2503481" y="1184060"/>
            <a:ext cx="8911687" cy="500062"/>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_tradnl" sz="1800" b="1" dirty="0"/>
              <a:t>3</a:t>
            </a:r>
            <a:r>
              <a:rPr lang="es-ES_tradnl" sz="1800" b="1" dirty="0" smtClean="0"/>
              <a:t>.- Liderazgos intermedios, formales e informales</a:t>
            </a:r>
            <a:endParaRPr lang="es-ES" sz="1800" b="1" dirty="0"/>
          </a:p>
        </p:txBody>
      </p:sp>
      <p:sp>
        <p:nvSpPr>
          <p:cNvPr id="9" name="Título 1"/>
          <p:cNvSpPr txBox="1">
            <a:spLocks/>
          </p:cNvSpPr>
          <p:nvPr/>
        </p:nvSpPr>
        <p:spPr>
          <a:xfrm>
            <a:off x="2503481" y="3983115"/>
            <a:ext cx="8911687" cy="2017635"/>
          </a:xfrm>
          <a:prstGeom prst="rect">
            <a:avLst/>
          </a:prstGeom>
        </p:spPr>
        <p:txBody>
          <a:bodyPr vert="horz" lIns="91440" tIns="45720" rIns="91440" bIns="45720" rtlCol="0" anchor="t">
            <a:normAutofit fontScale="75000" lnSpcReduction="200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285750" indent="-285750">
              <a:buFontTx/>
              <a:buChar char="-"/>
            </a:pPr>
            <a:r>
              <a:rPr lang="es-ES_tradnl" sz="2400" dirty="0" smtClean="0"/>
              <a:t>La formación permanente como aprendizaje</a:t>
            </a:r>
          </a:p>
          <a:p>
            <a:r>
              <a:rPr lang="es-ES_tradnl" sz="2400" dirty="0" smtClean="0"/>
              <a:t>     * En los centros no solo aprende el alumnado….</a:t>
            </a:r>
          </a:p>
          <a:p>
            <a:r>
              <a:rPr lang="es-ES_tradnl" sz="2400" dirty="0" smtClean="0"/>
              <a:t>     * Papel de la emoción, motivación y cognición en los aprendizajes</a:t>
            </a:r>
          </a:p>
          <a:p>
            <a:endParaRPr lang="es-ES_tradnl" sz="2400" dirty="0" smtClean="0"/>
          </a:p>
          <a:p>
            <a:endParaRPr lang="es-ES_tradnl" sz="2400" dirty="0" smtClean="0"/>
          </a:p>
          <a:p>
            <a:pPr marL="285750" indent="-285750">
              <a:buFontTx/>
              <a:buChar char="-"/>
            </a:pPr>
            <a:r>
              <a:rPr lang="es-ES_tradnl" sz="2400" dirty="0" smtClean="0"/>
              <a:t>¿Para qué formarse?</a:t>
            </a:r>
          </a:p>
          <a:p>
            <a:r>
              <a:rPr lang="es-ES_tradnl" sz="2400" dirty="0" smtClean="0"/>
              <a:t>        a) Mejorar la enseñanza para mejorar el aprendizaje</a:t>
            </a:r>
          </a:p>
          <a:p>
            <a:r>
              <a:rPr lang="es-ES_tradnl" sz="2400" dirty="0" smtClean="0"/>
              <a:t>        b) Mejorar las formas internas de organizarse y de funcionar</a:t>
            </a:r>
          </a:p>
          <a:p>
            <a:endParaRPr lang="es-ES_tradnl" sz="1800" dirty="0" smtClean="0"/>
          </a:p>
          <a:p>
            <a:endParaRPr lang="es-ES" sz="1800" dirty="0"/>
          </a:p>
        </p:txBody>
      </p:sp>
      <p:sp>
        <p:nvSpPr>
          <p:cNvPr id="10" name="Título 1"/>
          <p:cNvSpPr txBox="1">
            <a:spLocks/>
          </p:cNvSpPr>
          <p:nvPr/>
        </p:nvSpPr>
        <p:spPr>
          <a:xfrm>
            <a:off x="2503481" y="2642853"/>
            <a:ext cx="8911687" cy="448068"/>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_tradnl" sz="1800" b="1" dirty="0"/>
              <a:t>4</a:t>
            </a:r>
            <a:r>
              <a:rPr lang="es-ES_tradnl" sz="1800" b="1" dirty="0" smtClean="0"/>
              <a:t>.- Condiciones </a:t>
            </a:r>
            <a:r>
              <a:rPr lang="es-ES_tradnl" sz="1800" b="1" dirty="0"/>
              <a:t>para la mejora en los </a:t>
            </a:r>
            <a:r>
              <a:rPr lang="es-ES_tradnl" sz="1800" b="1" dirty="0" smtClean="0"/>
              <a:t>centros</a:t>
            </a:r>
            <a:endParaRPr lang="es-ES" sz="1800" dirty="0"/>
          </a:p>
        </p:txBody>
      </p:sp>
    </p:spTree>
    <p:extLst>
      <p:ext uri="{BB962C8B-B14F-4D97-AF65-F5344CB8AC3E}">
        <p14:creationId xmlns:p14="http://schemas.microsoft.com/office/powerpoint/2010/main" val="22008051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p:cNvSpPr>
            <a:spLocks noGrp="1"/>
          </p:cNvSpPr>
          <p:nvPr>
            <p:ph type="sldNum" sz="quarter" idx="12"/>
          </p:nvPr>
        </p:nvSpPr>
        <p:spPr/>
        <p:txBody>
          <a:bodyPr/>
          <a:lstStyle/>
          <a:p>
            <a:fld id="{CC714C96-509A-42E1-8E8A-4E932EB53628}" type="slidenum">
              <a:rPr lang="es-ES" smtClean="0"/>
              <a:t>5</a:t>
            </a:fld>
            <a:endParaRPr lang="es-ES"/>
          </a:p>
        </p:txBody>
      </p:sp>
      <p:sp>
        <p:nvSpPr>
          <p:cNvPr id="6" name="Título 1"/>
          <p:cNvSpPr txBox="1">
            <a:spLocks/>
          </p:cNvSpPr>
          <p:nvPr/>
        </p:nvSpPr>
        <p:spPr>
          <a:xfrm>
            <a:off x="2389179" y="676634"/>
            <a:ext cx="8911687" cy="476273"/>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2000" b="1" dirty="0" smtClean="0">
                <a:solidFill>
                  <a:srgbClr val="0070C0"/>
                </a:solidFill>
              </a:rPr>
              <a:t>EL CONTEXTO</a:t>
            </a:r>
            <a:endParaRPr lang="es-ES" sz="2000" b="1" dirty="0">
              <a:solidFill>
                <a:srgbClr val="0070C0"/>
              </a:solidFill>
            </a:endParaRPr>
          </a:p>
        </p:txBody>
      </p:sp>
      <p:sp>
        <p:nvSpPr>
          <p:cNvPr id="9" name="Título 1"/>
          <p:cNvSpPr txBox="1">
            <a:spLocks/>
          </p:cNvSpPr>
          <p:nvPr/>
        </p:nvSpPr>
        <p:spPr>
          <a:xfrm>
            <a:off x="2389180" y="1457730"/>
            <a:ext cx="8911687" cy="4415532"/>
          </a:xfrm>
          <a:prstGeom prst="rect">
            <a:avLst/>
          </a:prstGeom>
        </p:spPr>
        <p:txBody>
          <a:bodyPr vert="horz" lIns="91440" tIns="45720" rIns="91440" bIns="45720" rtlCol="0" anchor="t">
            <a:normAutofit fontScale="90000" lnSpcReduction="100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285750" indent="-285750">
              <a:buFontTx/>
              <a:buChar char="-"/>
            </a:pPr>
            <a:r>
              <a:rPr lang="es-ES_tradnl" sz="2000" dirty="0" smtClean="0"/>
              <a:t>Las diferentes modalidades de formación continua. Características</a:t>
            </a:r>
          </a:p>
          <a:p>
            <a:pPr marL="285750" indent="-285750">
              <a:buFontTx/>
              <a:buChar char="-"/>
            </a:pPr>
            <a:endParaRPr lang="es-ES_tradnl" sz="2000" dirty="0" smtClean="0"/>
          </a:p>
          <a:p>
            <a:r>
              <a:rPr lang="es-ES_tradnl" sz="2000" dirty="0" smtClean="0"/>
              <a:t>        a) Finalidades: Formarse para concienciarse y sensibilizarse &amp; Formarse para poner en práctica lo aprendido</a:t>
            </a:r>
          </a:p>
          <a:p>
            <a:r>
              <a:rPr lang="es-ES_tradnl" sz="2000" dirty="0" smtClean="0"/>
              <a:t>        b) Modalidades: formación individual, en centro, entre centros, sistema</a:t>
            </a:r>
          </a:p>
          <a:p>
            <a:r>
              <a:rPr lang="es-ES_tradnl" sz="2000" dirty="0" smtClean="0"/>
              <a:t>        c) Evidencias de la importancia del centro, tomado como unidad de intervención, para materializar/sustanciar los cambios. Las tres “olas” del cambio. </a:t>
            </a:r>
          </a:p>
          <a:p>
            <a:pPr algn="just"/>
            <a:r>
              <a:rPr lang="es-ES" sz="2000" dirty="0" smtClean="0">
                <a:latin typeface="Calibri" panose="020F0502020204030204" pitchFamily="34" charset="0"/>
                <a:ea typeface="Calibri" panose="020F0502020204030204" pitchFamily="34" charset="0"/>
                <a:cs typeface="Times New Roman" panose="02020603050405020304" pitchFamily="18" charset="0"/>
              </a:rPr>
              <a:t>La tercera “Ola”: </a:t>
            </a:r>
            <a:r>
              <a:rPr lang="es-ES" sz="2000" i="1" dirty="0" smtClean="0">
                <a:latin typeface="Calibri" panose="020F0502020204030204" pitchFamily="34" charset="0"/>
                <a:ea typeface="Calibri" panose="020F0502020204030204" pitchFamily="34" charset="0"/>
                <a:cs typeface="Times New Roman" panose="02020603050405020304" pitchFamily="18" charset="0"/>
              </a:rPr>
              <a:t>Se </a:t>
            </a:r>
            <a:r>
              <a:rPr lang="es-ES" sz="2000" i="1" dirty="0">
                <a:latin typeface="Calibri" panose="020F0502020204030204" pitchFamily="34" charset="0"/>
                <a:ea typeface="Calibri" panose="020F0502020204030204" pitchFamily="34" charset="0"/>
                <a:cs typeface="Times New Roman" panose="02020603050405020304" pitchFamily="18" charset="0"/>
              </a:rPr>
              <a:t>hace hincapié en el que foco de la mejora ha de centrarse en la mejora de los aprendizajes de los alumnos y del propio centro. Sin embargo, en lugar de restringirse a la actividad de los profesores considerados individualmente, es el centro escolar como conjunto el que proporciona un “valor añadido”. La escuela, como totalidad es una entidad que tiene efectos específicos en la calidad del aprendizaje </a:t>
            </a:r>
            <a:r>
              <a:rPr lang="es-ES" sz="2000" i="1" dirty="0" smtClean="0">
                <a:latin typeface="Calibri" panose="020F0502020204030204" pitchFamily="34" charset="0"/>
                <a:ea typeface="Calibri" panose="020F0502020204030204" pitchFamily="34" charset="0"/>
                <a:cs typeface="Times New Roman" panose="02020603050405020304" pitchFamily="18" charset="0"/>
              </a:rPr>
              <a:t>ofrecido (A. </a:t>
            </a:r>
            <a:r>
              <a:rPr lang="es-ES" sz="2000" i="1" dirty="0" err="1" smtClean="0">
                <a:latin typeface="Calibri" panose="020F0502020204030204" pitchFamily="34" charset="0"/>
                <a:ea typeface="Calibri" panose="020F0502020204030204" pitchFamily="34" charset="0"/>
                <a:cs typeface="Times New Roman" panose="02020603050405020304" pitchFamily="18" charset="0"/>
              </a:rPr>
              <a:t>Bolivar</a:t>
            </a:r>
            <a:r>
              <a:rPr lang="es-ES" sz="2000" i="1" dirty="0" smtClean="0">
                <a:latin typeface="Calibri" panose="020F0502020204030204" pitchFamily="34" charset="0"/>
                <a:ea typeface="Calibri" panose="020F0502020204030204" pitchFamily="34" charset="0"/>
                <a:cs typeface="Times New Roman" panose="02020603050405020304" pitchFamily="18" charset="0"/>
              </a:rPr>
              <a:t>, 2008)</a:t>
            </a:r>
            <a:endParaRPr lang="es-ES_tradnl" sz="2000" dirty="0" smtClean="0"/>
          </a:p>
          <a:p>
            <a:endParaRPr lang="es-ES_tradnl" sz="2000" dirty="0" smtClean="0"/>
          </a:p>
          <a:p>
            <a:endParaRPr lang="es-ES_tradnl" sz="2000" dirty="0" smtClean="0"/>
          </a:p>
          <a:p>
            <a:pPr marL="285750" indent="-285750">
              <a:buFontTx/>
              <a:buChar char="-"/>
            </a:pPr>
            <a:r>
              <a:rPr lang="es-ES_tradnl" sz="2000" dirty="0" smtClean="0">
                <a:hlinkClick r:id="rId2" action="ppaction://hlinkfile"/>
              </a:rPr>
              <a:t>Matriz de la formación</a:t>
            </a:r>
            <a:endParaRPr lang="es-ES_tradnl" sz="2000" dirty="0" smtClean="0"/>
          </a:p>
          <a:p>
            <a:endParaRPr lang="es-ES_tradnl" sz="1800" dirty="0" smtClean="0"/>
          </a:p>
          <a:p>
            <a:endParaRPr lang="es-ES_tradnl" sz="1800" dirty="0" smtClean="0"/>
          </a:p>
          <a:p>
            <a:endParaRPr lang="es-ES" sz="1800" dirty="0"/>
          </a:p>
        </p:txBody>
      </p:sp>
    </p:spTree>
    <p:extLst>
      <p:ext uri="{BB962C8B-B14F-4D97-AF65-F5344CB8AC3E}">
        <p14:creationId xmlns:p14="http://schemas.microsoft.com/office/powerpoint/2010/main" val="38924520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p:cNvSpPr>
            <a:spLocks noGrp="1"/>
          </p:cNvSpPr>
          <p:nvPr>
            <p:ph type="sldNum" sz="quarter" idx="12"/>
          </p:nvPr>
        </p:nvSpPr>
        <p:spPr/>
        <p:txBody>
          <a:bodyPr/>
          <a:lstStyle/>
          <a:p>
            <a:fld id="{CC714C96-509A-42E1-8E8A-4E932EB53628}" type="slidenum">
              <a:rPr lang="es-ES" smtClean="0"/>
              <a:t>6</a:t>
            </a:fld>
            <a:endParaRPr lang="es-ES"/>
          </a:p>
        </p:txBody>
      </p:sp>
      <p:sp>
        <p:nvSpPr>
          <p:cNvPr id="6" name="Título 1"/>
          <p:cNvSpPr txBox="1">
            <a:spLocks/>
          </p:cNvSpPr>
          <p:nvPr/>
        </p:nvSpPr>
        <p:spPr>
          <a:xfrm>
            <a:off x="2503481" y="732207"/>
            <a:ext cx="8911687" cy="476273"/>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2400" b="1" dirty="0" smtClean="0"/>
              <a:t>Un ejercicio práctico</a:t>
            </a:r>
            <a:endParaRPr lang="es-ES" sz="2400" b="1" dirty="0"/>
          </a:p>
        </p:txBody>
      </p:sp>
      <p:sp>
        <p:nvSpPr>
          <p:cNvPr id="8" name="Título 1"/>
          <p:cNvSpPr txBox="1">
            <a:spLocks/>
          </p:cNvSpPr>
          <p:nvPr/>
        </p:nvSpPr>
        <p:spPr>
          <a:xfrm>
            <a:off x="2503481" y="1397081"/>
            <a:ext cx="8911687" cy="1630689"/>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es-ES" sz="1800" dirty="0"/>
              <a:t>Schneider y </a:t>
            </a:r>
            <a:r>
              <a:rPr lang="es-ES" sz="1800" dirty="0" err="1"/>
              <a:t>Stern</a:t>
            </a:r>
            <a:r>
              <a:rPr lang="es-ES" sz="1800" dirty="0"/>
              <a:t> </a:t>
            </a:r>
            <a:r>
              <a:rPr lang="es-ES" sz="1800" dirty="0" smtClean="0"/>
              <a:t>describen el aprendizaje del alumnado por medio de la siguiente metáfora: </a:t>
            </a:r>
            <a:r>
              <a:rPr lang="es-ES" sz="1800" b="1" i="1" dirty="0" smtClean="0"/>
              <a:t>el </a:t>
            </a:r>
            <a:r>
              <a:rPr lang="es-ES" sz="1800" b="1" i="1" dirty="0"/>
              <a:t>aprendizaje debe ser tan divertido como escalar una montaña: la diversión del aprendizaje es como una escalada hacia la cumbre, no se trata de estar sentado en la cima con una cámara digital para tomar instantáneas del paisaje</a:t>
            </a:r>
            <a:r>
              <a:rPr lang="es-ES" sz="1800" dirty="0"/>
              <a:t>. </a:t>
            </a:r>
          </a:p>
          <a:p>
            <a:endParaRPr lang="es-ES" sz="1000" b="1" dirty="0"/>
          </a:p>
        </p:txBody>
      </p:sp>
      <p:sp>
        <p:nvSpPr>
          <p:cNvPr id="10" name="Título 1"/>
          <p:cNvSpPr txBox="1">
            <a:spLocks/>
          </p:cNvSpPr>
          <p:nvPr/>
        </p:nvSpPr>
        <p:spPr>
          <a:xfrm>
            <a:off x="2503480" y="3517063"/>
            <a:ext cx="8911687" cy="1986922"/>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es-ES" sz="1800" dirty="0" smtClean="0"/>
              <a:t>Piensa en tu papel en la coordinación del Plan de Formación de tu centro, como motivador y movilizador hacia los aprendizajes que tiene que realizar el profesorado y los cambios que debe introducir en sus prácticas.</a:t>
            </a:r>
          </a:p>
          <a:p>
            <a:pPr algn="just"/>
            <a:endParaRPr lang="es-ES" sz="1800" dirty="0" smtClean="0"/>
          </a:p>
          <a:p>
            <a:pPr algn="just"/>
            <a:r>
              <a:rPr lang="es-ES" sz="1800" dirty="0" smtClean="0"/>
              <a:t>Intenta crear una metáfora breve sobre este papel. Intenta hacerlo junto con el compañero o compañera que tienes al lado.</a:t>
            </a:r>
          </a:p>
          <a:p>
            <a:endParaRPr lang="es-ES" sz="1800" dirty="0" smtClean="0"/>
          </a:p>
          <a:p>
            <a:endParaRPr lang="es-ES" sz="2200" dirty="0"/>
          </a:p>
          <a:p>
            <a:endParaRPr lang="es-ES" b="1" dirty="0"/>
          </a:p>
          <a:p>
            <a:endParaRPr lang="es-ES" b="1" dirty="0"/>
          </a:p>
        </p:txBody>
      </p:sp>
      <p:grpSp>
        <p:nvGrpSpPr>
          <p:cNvPr id="9" name="Grupo 8"/>
          <p:cNvGrpSpPr/>
          <p:nvPr/>
        </p:nvGrpSpPr>
        <p:grpSpPr>
          <a:xfrm rot="19748624">
            <a:off x="293045" y="1601283"/>
            <a:ext cx="2210435" cy="1896745"/>
            <a:chOff x="19050" y="-304801"/>
            <a:chExt cx="2057400" cy="2409825"/>
          </a:xfrm>
        </p:grpSpPr>
        <p:sp>
          <p:nvSpPr>
            <p:cNvPr id="13" name="Flecha derecha 12"/>
            <p:cNvSpPr/>
            <p:nvPr/>
          </p:nvSpPr>
          <p:spPr>
            <a:xfrm>
              <a:off x="19050" y="-304801"/>
              <a:ext cx="2057400" cy="2409825"/>
            </a:xfrm>
            <a:prstGeom prst="rightArrow">
              <a:avLst/>
            </a:prstGeom>
            <a:blipFill>
              <a:blip r:embed="rId2"/>
              <a:tile tx="0" ty="0" sx="100000" sy="100000" flip="none" algn="tl"/>
            </a:bli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s-ES"/>
            </a:p>
          </p:txBody>
        </p:sp>
        <p:sp>
          <p:nvSpPr>
            <p:cNvPr id="14" name="Flecha derecha 13"/>
            <p:cNvSpPr/>
            <p:nvPr/>
          </p:nvSpPr>
          <p:spPr>
            <a:xfrm>
              <a:off x="1514475" y="737645"/>
              <a:ext cx="323850" cy="1428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s-ES"/>
            </a:p>
          </p:txBody>
        </p:sp>
        <p:sp>
          <p:nvSpPr>
            <p:cNvPr id="15" name="Flecha derecha 14"/>
            <p:cNvSpPr/>
            <p:nvPr/>
          </p:nvSpPr>
          <p:spPr>
            <a:xfrm>
              <a:off x="371475" y="990600"/>
              <a:ext cx="495300" cy="85725"/>
            </a:xfrm>
            <a:prstGeom prst="rightArrow">
              <a:avLst/>
            </a:prstGeom>
            <a:solidFill>
              <a:srgbClr val="5B9BD5"/>
            </a:solid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s-ES"/>
            </a:p>
          </p:txBody>
        </p:sp>
        <p:sp>
          <p:nvSpPr>
            <p:cNvPr id="16" name="Flecha derecha 15"/>
            <p:cNvSpPr/>
            <p:nvPr/>
          </p:nvSpPr>
          <p:spPr>
            <a:xfrm rot="20216163">
              <a:off x="66675" y="546502"/>
              <a:ext cx="257175" cy="238125"/>
            </a:xfrm>
            <a:prstGeom prst="rightArrow">
              <a:avLst/>
            </a:prstGeom>
            <a:solidFill>
              <a:srgbClr val="5B9BD5"/>
            </a:solid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s-ES"/>
            </a:p>
          </p:txBody>
        </p:sp>
        <p:sp>
          <p:nvSpPr>
            <p:cNvPr id="17" name="Flecha derecha 16"/>
            <p:cNvSpPr/>
            <p:nvPr/>
          </p:nvSpPr>
          <p:spPr>
            <a:xfrm rot="20105195">
              <a:off x="19050" y="990600"/>
              <a:ext cx="323850" cy="142875"/>
            </a:xfrm>
            <a:prstGeom prst="rightArrow">
              <a:avLst/>
            </a:prstGeom>
            <a:solidFill>
              <a:srgbClr val="5B9BD5"/>
            </a:solid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s-ES"/>
            </a:p>
          </p:txBody>
        </p:sp>
        <p:sp>
          <p:nvSpPr>
            <p:cNvPr id="18" name="Flecha derecha 17"/>
            <p:cNvSpPr/>
            <p:nvPr/>
          </p:nvSpPr>
          <p:spPr>
            <a:xfrm>
              <a:off x="1223555" y="1627810"/>
              <a:ext cx="247650" cy="133350"/>
            </a:xfrm>
            <a:prstGeom prst="rightArrow">
              <a:avLst/>
            </a:prstGeom>
            <a:solidFill>
              <a:srgbClr val="5B9BD5"/>
            </a:solid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s-ES"/>
            </a:p>
          </p:txBody>
        </p:sp>
        <p:sp>
          <p:nvSpPr>
            <p:cNvPr id="19" name="Flecha derecha 18"/>
            <p:cNvSpPr/>
            <p:nvPr/>
          </p:nvSpPr>
          <p:spPr>
            <a:xfrm>
              <a:off x="57150" y="1209675"/>
              <a:ext cx="495300" cy="314325"/>
            </a:xfrm>
            <a:prstGeom prst="rightArrow">
              <a:avLst/>
            </a:prstGeom>
            <a:solidFill>
              <a:srgbClr val="5B9BD5"/>
            </a:solid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s-ES"/>
            </a:p>
          </p:txBody>
        </p:sp>
        <p:sp>
          <p:nvSpPr>
            <p:cNvPr id="20" name="Flecha derecha 19"/>
            <p:cNvSpPr/>
            <p:nvPr/>
          </p:nvSpPr>
          <p:spPr>
            <a:xfrm rot="20464700">
              <a:off x="914400" y="981075"/>
              <a:ext cx="371475" cy="209550"/>
            </a:xfrm>
            <a:prstGeom prst="rightArrow">
              <a:avLst/>
            </a:prstGeom>
            <a:solidFill>
              <a:srgbClr val="5B9BD5"/>
            </a:solid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s-ES"/>
            </a:p>
          </p:txBody>
        </p:sp>
        <p:sp>
          <p:nvSpPr>
            <p:cNvPr id="21" name="Flecha derecha 20"/>
            <p:cNvSpPr/>
            <p:nvPr/>
          </p:nvSpPr>
          <p:spPr>
            <a:xfrm>
              <a:off x="819150" y="314325"/>
              <a:ext cx="647700" cy="255325"/>
            </a:xfrm>
            <a:prstGeom prst="rightArrow">
              <a:avLst/>
            </a:prstGeom>
            <a:solidFill>
              <a:srgbClr val="5B9BD5"/>
            </a:solid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s-ES"/>
            </a:p>
          </p:txBody>
        </p:sp>
        <p:sp>
          <p:nvSpPr>
            <p:cNvPr id="22" name="Flecha derecha 21"/>
            <p:cNvSpPr/>
            <p:nvPr/>
          </p:nvSpPr>
          <p:spPr>
            <a:xfrm>
              <a:off x="314325" y="403628"/>
              <a:ext cx="323850" cy="142875"/>
            </a:xfrm>
            <a:prstGeom prst="rightArrow">
              <a:avLst/>
            </a:prstGeom>
            <a:solidFill>
              <a:srgbClr val="5B9BD5"/>
            </a:solid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s-ES"/>
            </a:p>
          </p:txBody>
        </p:sp>
        <p:sp>
          <p:nvSpPr>
            <p:cNvPr id="23" name="Flecha derecha 22"/>
            <p:cNvSpPr/>
            <p:nvPr/>
          </p:nvSpPr>
          <p:spPr>
            <a:xfrm>
              <a:off x="638175" y="1247775"/>
              <a:ext cx="323850" cy="142875"/>
            </a:xfrm>
            <a:prstGeom prst="rightArrow">
              <a:avLst/>
            </a:prstGeom>
            <a:solidFill>
              <a:srgbClr val="5B9BD5"/>
            </a:solid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s-ES"/>
            </a:p>
          </p:txBody>
        </p:sp>
        <p:sp>
          <p:nvSpPr>
            <p:cNvPr id="24" name="Flecha derecha 23"/>
            <p:cNvSpPr/>
            <p:nvPr/>
          </p:nvSpPr>
          <p:spPr>
            <a:xfrm>
              <a:off x="1209675" y="1371600"/>
              <a:ext cx="323850" cy="142875"/>
            </a:xfrm>
            <a:prstGeom prst="rightArrow">
              <a:avLst/>
            </a:prstGeom>
            <a:solidFill>
              <a:srgbClr val="5B9BD5"/>
            </a:solid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s-ES"/>
            </a:p>
          </p:txBody>
        </p:sp>
        <p:sp>
          <p:nvSpPr>
            <p:cNvPr id="25" name="Flecha derecha 24"/>
            <p:cNvSpPr/>
            <p:nvPr/>
          </p:nvSpPr>
          <p:spPr>
            <a:xfrm>
              <a:off x="847725" y="681258"/>
              <a:ext cx="323850" cy="142875"/>
            </a:xfrm>
            <a:prstGeom prst="rightArrow">
              <a:avLst/>
            </a:prstGeom>
            <a:solidFill>
              <a:srgbClr val="5B9BD5"/>
            </a:solid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s-ES"/>
            </a:p>
          </p:txBody>
        </p:sp>
        <p:sp>
          <p:nvSpPr>
            <p:cNvPr id="26" name="Flecha derecha 25"/>
            <p:cNvSpPr/>
            <p:nvPr/>
          </p:nvSpPr>
          <p:spPr>
            <a:xfrm>
              <a:off x="1362075" y="1047750"/>
              <a:ext cx="323850" cy="295275"/>
            </a:xfrm>
            <a:prstGeom prst="rightArrow">
              <a:avLst/>
            </a:prstGeom>
            <a:solidFill>
              <a:srgbClr val="5B9BD5"/>
            </a:solid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s-ES"/>
            </a:p>
          </p:txBody>
        </p:sp>
        <p:sp>
          <p:nvSpPr>
            <p:cNvPr id="27" name="Flecha derecha 26"/>
            <p:cNvSpPr/>
            <p:nvPr/>
          </p:nvSpPr>
          <p:spPr>
            <a:xfrm rot="1077641">
              <a:off x="1273900" y="169000"/>
              <a:ext cx="323850" cy="142875"/>
            </a:xfrm>
            <a:prstGeom prst="rightArrow">
              <a:avLst/>
            </a:prstGeom>
            <a:solidFill>
              <a:srgbClr val="5B9BD5"/>
            </a:solid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s-ES"/>
            </a:p>
          </p:txBody>
        </p:sp>
      </p:grpSp>
    </p:spTree>
    <p:extLst>
      <p:ext uri="{BB962C8B-B14F-4D97-AF65-F5344CB8AC3E}">
        <p14:creationId xmlns:p14="http://schemas.microsoft.com/office/powerpoint/2010/main" val="31252738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p:cNvSpPr>
            <a:spLocks noGrp="1"/>
          </p:cNvSpPr>
          <p:nvPr>
            <p:ph type="sldNum" sz="quarter" idx="12"/>
          </p:nvPr>
        </p:nvSpPr>
        <p:spPr/>
        <p:txBody>
          <a:bodyPr/>
          <a:lstStyle/>
          <a:p>
            <a:fld id="{CC714C96-509A-42E1-8E8A-4E932EB53628}" type="slidenum">
              <a:rPr lang="es-ES" smtClean="0"/>
              <a:t>7</a:t>
            </a:fld>
            <a:endParaRPr lang="es-ES"/>
          </a:p>
        </p:txBody>
      </p:sp>
      <p:sp>
        <p:nvSpPr>
          <p:cNvPr id="12" name="Título 1"/>
          <p:cNvSpPr txBox="1">
            <a:spLocks/>
          </p:cNvSpPr>
          <p:nvPr/>
        </p:nvSpPr>
        <p:spPr>
          <a:xfrm>
            <a:off x="2274878" y="1314596"/>
            <a:ext cx="8911687" cy="512170"/>
          </a:xfrm>
          <a:prstGeom prst="rect">
            <a:avLst/>
          </a:prstGeom>
        </p:spPr>
        <p:txBody>
          <a:bodyPr vert="horz" lIns="91440" tIns="45720" rIns="91440" bIns="45720" rtlCol="0" anchor="t">
            <a:normAutofit fontScale="25000" lnSpcReduction="200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_tradnl" sz="7200" b="1" dirty="0" smtClean="0"/>
              <a:t>1.- El ciclo de la mejora en las innovaciones y cambios</a:t>
            </a:r>
          </a:p>
          <a:p>
            <a:endParaRPr lang="es-ES" sz="1800" dirty="0" smtClean="0"/>
          </a:p>
          <a:p>
            <a:endParaRPr lang="es-ES" sz="1800" dirty="0"/>
          </a:p>
          <a:p>
            <a:endParaRPr lang="es-ES" sz="1800" dirty="0" smtClean="0"/>
          </a:p>
          <a:p>
            <a:endParaRPr lang="es-ES" sz="1800" dirty="0"/>
          </a:p>
          <a:p>
            <a:endParaRPr lang="es-ES" sz="1800" dirty="0" smtClean="0"/>
          </a:p>
          <a:p>
            <a:endParaRPr lang="es-ES" sz="1800" dirty="0"/>
          </a:p>
          <a:p>
            <a:endParaRPr lang="es-ES" sz="1800" dirty="0" smtClean="0"/>
          </a:p>
          <a:p>
            <a:endParaRPr lang="es-ES" sz="1800" dirty="0"/>
          </a:p>
          <a:p>
            <a:endParaRPr lang="es-ES" sz="1800" dirty="0" smtClean="0"/>
          </a:p>
          <a:p>
            <a:endParaRPr lang="es-ES" sz="1800" dirty="0"/>
          </a:p>
          <a:p>
            <a:endParaRPr lang="es-ES" sz="1800" dirty="0" smtClean="0"/>
          </a:p>
          <a:p>
            <a:endParaRPr lang="es-ES" sz="1800" dirty="0"/>
          </a:p>
          <a:p>
            <a:r>
              <a:rPr lang="es-ES" sz="1800" dirty="0" smtClean="0"/>
              <a:t>- </a:t>
            </a:r>
          </a:p>
          <a:p>
            <a:endParaRPr lang="es-ES" sz="1800" dirty="0"/>
          </a:p>
        </p:txBody>
      </p:sp>
      <p:sp>
        <p:nvSpPr>
          <p:cNvPr id="13" name="Título 1"/>
          <p:cNvSpPr txBox="1">
            <a:spLocks/>
          </p:cNvSpPr>
          <p:nvPr/>
        </p:nvSpPr>
        <p:spPr>
          <a:xfrm>
            <a:off x="2274878" y="1723592"/>
            <a:ext cx="8911687" cy="4050924"/>
          </a:xfrm>
          <a:prstGeom prst="rect">
            <a:avLst/>
          </a:prstGeom>
        </p:spPr>
        <p:txBody>
          <a:bodyPr vert="horz" lIns="91440" tIns="45720" rIns="91440" bIns="45720" rtlCol="0" anchor="t">
            <a:normAutofit fontScale="97500" lnSpcReduction="100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1800" dirty="0" smtClean="0"/>
              <a:t>1) Documentar la realidad: la evaluación</a:t>
            </a:r>
          </a:p>
          <a:p>
            <a:pPr marL="285750" indent="-285750">
              <a:buFontTx/>
              <a:buChar char="-"/>
            </a:pPr>
            <a:r>
              <a:rPr lang="es-ES" sz="1800" dirty="0"/>
              <a:t>Concreción de la información relevante que va a recogerse. </a:t>
            </a:r>
            <a:r>
              <a:rPr lang="es-ES" sz="1800" dirty="0" smtClean="0"/>
              <a:t>                     La </a:t>
            </a:r>
            <a:r>
              <a:rPr lang="es-ES" sz="1800" dirty="0"/>
              <a:t>importancia de disponer de datos de calidad</a:t>
            </a:r>
          </a:p>
          <a:p>
            <a:pPr marL="285750" indent="-285750">
              <a:buFontTx/>
              <a:buChar char="-"/>
            </a:pPr>
            <a:r>
              <a:rPr lang="es-ES" sz="1800" dirty="0" smtClean="0"/>
              <a:t>Recogida organizada de la información</a:t>
            </a:r>
          </a:p>
          <a:p>
            <a:pPr marL="285750" indent="-285750">
              <a:buFontTx/>
              <a:buChar char="-"/>
            </a:pPr>
            <a:r>
              <a:rPr lang="es-ES" sz="1800" dirty="0" smtClean="0"/>
              <a:t>Análisis mediante herramientas específicas (listas de control, </a:t>
            </a:r>
            <a:r>
              <a:rPr lang="es-ES" sz="1800" dirty="0" err="1" smtClean="0"/>
              <a:t>DAFOs</a:t>
            </a:r>
            <a:r>
              <a:rPr lang="es-ES" sz="1800" dirty="0" smtClean="0"/>
              <a:t>, análisis de fuerzas, etc.)</a:t>
            </a:r>
          </a:p>
          <a:p>
            <a:pPr marL="285750" indent="-285750">
              <a:buFontTx/>
              <a:buChar char="-"/>
            </a:pPr>
            <a:r>
              <a:rPr lang="es-ES" sz="1800" dirty="0" smtClean="0"/>
              <a:t>Toma de decisiones a partir de la información recogida.</a:t>
            </a:r>
          </a:p>
          <a:p>
            <a:endParaRPr lang="es-ES" sz="1800" dirty="0" smtClean="0"/>
          </a:p>
          <a:p>
            <a:r>
              <a:rPr lang="es-ES" sz="1800" dirty="0" smtClean="0"/>
              <a:t>2) Anticipar un futuro deseable y posible: la planificación a corto/medio/largo plazo</a:t>
            </a:r>
          </a:p>
          <a:p>
            <a:pPr marL="285750" indent="-285750">
              <a:buFontTx/>
              <a:buChar char="-"/>
            </a:pPr>
            <a:r>
              <a:rPr lang="es-ES" sz="1800" dirty="0" smtClean="0"/>
              <a:t>Ajuste a requisitos legales, a los documentos y planes de centro, previamente decididos, y a los resultados de la evaluación</a:t>
            </a:r>
          </a:p>
          <a:p>
            <a:pPr marL="285750" indent="-285750">
              <a:buFontTx/>
              <a:buChar char="-"/>
            </a:pPr>
            <a:r>
              <a:rPr lang="es-ES" sz="1800" dirty="0" smtClean="0"/>
              <a:t>Establecimiento de los logros que queremos conseguir y los medios para alcanzarlos</a:t>
            </a:r>
          </a:p>
          <a:p>
            <a:pPr marL="285750" indent="-285750">
              <a:buFontTx/>
              <a:buChar char="-"/>
            </a:pPr>
            <a:r>
              <a:rPr lang="es-ES" sz="1800" dirty="0" smtClean="0"/>
              <a:t>Diseño del </a:t>
            </a:r>
            <a:r>
              <a:rPr lang="es-ES" sz="1800" dirty="0" smtClean="0">
                <a:hlinkClick r:id="rId3" action="ppaction://hlinkfile"/>
              </a:rPr>
              <a:t>cuadro de seguimiento</a:t>
            </a:r>
            <a:endParaRPr lang="es-ES" sz="1800" dirty="0" smtClean="0"/>
          </a:p>
          <a:p>
            <a:pPr marL="285750" indent="-285750">
              <a:buFontTx/>
              <a:buChar char="-"/>
            </a:pPr>
            <a:r>
              <a:rPr lang="es-ES" sz="1800" dirty="0" smtClean="0"/>
              <a:t>Comunicación de las decisiones tomadas</a:t>
            </a:r>
          </a:p>
          <a:p>
            <a:pPr marL="285750" indent="-285750">
              <a:buFontTx/>
              <a:buChar char="-"/>
            </a:pPr>
            <a:endParaRPr lang="es-ES" sz="1800" dirty="0" smtClean="0"/>
          </a:p>
        </p:txBody>
      </p:sp>
      <p:pic>
        <p:nvPicPr>
          <p:cNvPr id="7" name="Imagen 6"/>
          <p:cNvPicPr/>
          <p:nvPr/>
        </p:nvPicPr>
        <p:blipFill rotWithShape="1">
          <a:blip r:embed="rId4"/>
          <a:srcRect l="39385" t="18754" r="22162" b="14453"/>
          <a:stretch/>
        </p:blipFill>
        <p:spPr>
          <a:xfrm>
            <a:off x="9450705" y="51854"/>
            <a:ext cx="2741295" cy="2677160"/>
          </a:xfrm>
          <a:prstGeom prst="rect">
            <a:avLst/>
          </a:prstGeom>
          <a:ln>
            <a:solidFill>
              <a:srgbClr val="ED7D31"/>
            </a:solidFill>
          </a:ln>
        </p:spPr>
      </p:pic>
      <p:sp>
        <p:nvSpPr>
          <p:cNvPr id="8" name="Título 1"/>
          <p:cNvSpPr txBox="1">
            <a:spLocks/>
          </p:cNvSpPr>
          <p:nvPr/>
        </p:nvSpPr>
        <p:spPr>
          <a:xfrm>
            <a:off x="2274878" y="746587"/>
            <a:ext cx="8911687" cy="559076"/>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2000" b="1" dirty="0" smtClean="0">
                <a:solidFill>
                  <a:srgbClr val="0070C0"/>
                </a:solidFill>
              </a:rPr>
              <a:t>LAS TAREAS ASOCIADAS A LA COORDINACIÓN </a:t>
            </a:r>
            <a:endParaRPr lang="es-ES" sz="2000" b="1" dirty="0">
              <a:solidFill>
                <a:srgbClr val="0070C0"/>
              </a:solidFill>
            </a:endParaRPr>
          </a:p>
        </p:txBody>
      </p:sp>
    </p:spTree>
    <p:extLst>
      <p:ext uri="{BB962C8B-B14F-4D97-AF65-F5344CB8AC3E}">
        <p14:creationId xmlns:p14="http://schemas.microsoft.com/office/powerpoint/2010/main" val="38576662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p:cNvSpPr>
            <a:spLocks noGrp="1"/>
          </p:cNvSpPr>
          <p:nvPr>
            <p:ph type="sldNum" sz="quarter" idx="12"/>
          </p:nvPr>
        </p:nvSpPr>
        <p:spPr/>
        <p:txBody>
          <a:bodyPr/>
          <a:lstStyle/>
          <a:p>
            <a:fld id="{CC714C96-509A-42E1-8E8A-4E932EB53628}" type="slidenum">
              <a:rPr lang="es-ES" smtClean="0"/>
              <a:t>8</a:t>
            </a:fld>
            <a:endParaRPr lang="es-ES"/>
          </a:p>
        </p:txBody>
      </p:sp>
      <p:sp>
        <p:nvSpPr>
          <p:cNvPr id="13" name="Título 1"/>
          <p:cNvSpPr txBox="1">
            <a:spLocks/>
          </p:cNvSpPr>
          <p:nvPr/>
        </p:nvSpPr>
        <p:spPr>
          <a:xfrm>
            <a:off x="2132003" y="1316605"/>
            <a:ext cx="8911687" cy="1536055"/>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1800" dirty="0" smtClean="0"/>
              <a:t>3) La implementación de los cambios: el gran reto de la transformación</a:t>
            </a:r>
          </a:p>
          <a:p>
            <a:pPr marL="285750" indent="-285750">
              <a:buFontTx/>
              <a:buChar char="-"/>
            </a:pPr>
            <a:r>
              <a:rPr lang="es-ES" sz="1800" dirty="0" smtClean="0"/>
              <a:t>¿Viajar a ninguna parte o emprender el camino?</a:t>
            </a:r>
          </a:p>
          <a:p>
            <a:pPr marL="285750" indent="-285750">
              <a:buFontTx/>
              <a:buChar char="-"/>
            </a:pPr>
            <a:r>
              <a:rPr lang="es-ES" sz="1800" dirty="0" smtClean="0"/>
              <a:t> Revisión de los logros alcanzados y ajuste continuo en función de estos, del contexto de intervención y de las diferentes posibilidades de mejora existentes</a:t>
            </a:r>
            <a:endParaRPr lang="es-ES" sz="1800" dirty="0"/>
          </a:p>
        </p:txBody>
      </p:sp>
      <p:pic>
        <p:nvPicPr>
          <p:cNvPr id="7" name="Imagen 6"/>
          <p:cNvPicPr/>
          <p:nvPr/>
        </p:nvPicPr>
        <p:blipFill rotWithShape="1">
          <a:blip r:embed="rId2"/>
          <a:srcRect l="39385" t="18754" r="22162" b="14453"/>
          <a:stretch/>
        </p:blipFill>
        <p:spPr>
          <a:xfrm>
            <a:off x="8021190" y="3779897"/>
            <a:ext cx="2741295" cy="2677160"/>
          </a:xfrm>
          <a:prstGeom prst="rect">
            <a:avLst/>
          </a:prstGeom>
          <a:ln>
            <a:solidFill>
              <a:srgbClr val="ED7D31"/>
            </a:solidFill>
          </a:ln>
        </p:spPr>
      </p:pic>
      <p:sp>
        <p:nvSpPr>
          <p:cNvPr id="8" name="Título 1"/>
          <p:cNvSpPr txBox="1">
            <a:spLocks/>
          </p:cNvSpPr>
          <p:nvPr/>
        </p:nvSpPr>
        <p:spPr>
          <a:xfrm>
            <a:off x="2274878" y="746587"/>
            <a:ext cx="8911687" cy="559076"/>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2000" b="1" dirty="0" smtClean="0">
                <a:solidFill>
                  <a:srgbClr val="0070C0"/>
                </a:solidFill>
              </a:rPr>
              <a:t>LAS TAREAS ASOCIADAS A LA COORDINACIÓN </a:t>
            </a:r>
            <a:endParaRPr lang="es-ES" sz="2000" b="1" dirty="0">
              <a:solidFill>
                <a:srgbClr val="0070C0"/>
              </a:solidFill>
            </a:endParaRPr>
          </a:p>
        </p:txBody>
      </p:sp>
      <p:sp>
        <p:nvSpPr>
          <p:cNvPr id="9" name="Título 1"/>
          <p:cNvSpPr txBox="1">
            <a:spLocks/>
          </p:cNvSpPr>
          <p:nvPr/>
        </p:nvSpPr>
        <p:spPr>
          <a:xfrm>
            <a:off x="2132003" y="3096701"/>
            <a:ext cx="8911687" cy="439155"/>
          </a:xfrm>
          <a:prstGeom prst="rect">
            <a:avLst/>
          </a:prstGeom>
        </p:spPr>
        <p:txBody>
          <a:bodyPr vert="horz" lIns="91440" tIns="45720" rIns="91440" bIns="45720" rtlCol="0" anchor="t">
            <a:normAutofit fontScale="25000" lnSpcReduction="200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nSpc>
                <a:spcPct val="120000"/>
              </a:lnSpc>
            </a:pPr>
            <a:r>
              <a:rPr lang="es-ES_tradnl" sz="7200" b="1" dirty="0" smtClean="0"/>
              <a:t>2.- El producto: los planes de centro (en vuestro caso el </a:t>
            </a:r>
            <a:r>
              <a:rPr lang="es-ES_tradnl" sz="7200" b="1" dirty="0" smtClean="0">
                <a:hlinkClick r:id="rId3" action="ppaction://hlinkfile"/>
              </a:rPr>
              <a:t>Plan de formación</a:t>
            </a:r>
            <a:r>
              <a:rPr lang="es-ES_tradnl" sz="7200" b="1" dirty="0" smtClean="0"/>
              <a:t>)</a:t>
            </a:r>
          </a:p>
          <a:p>
            <a:endParaRPr lang="es-ES" sz="1800" dirty="0" smtClean="0"/>
          </a:p>
          <a:p>
            <a:endParaRPr lang="es-ES" sz="1800" dirty="0"/>
          </a:p>
          <a:p>
            <a:endParaRPr lang="es-ES" sz="1800" dirty="0" smtClean="0"/>
          </a:p>
          <a:p>
            <a:endParaRPr lang="es-ES" sz="1800" dirty="0"/>
          </a:p>
          <a:p>
            <a:endParaRPr lang="es-ES" sz="1800" dirty="0" smtClean="0"/>
          </a:p>
          <a:p>
            <a:endParaRPr lang="es-ES" sz="1800" dirty="0"/>
          </a:p>
          <a:p>
            <a:endParaRPr lang="es-ES" sz="1800" dirty="0" smtClean="0"/>
          </a:p>
          <a:p>
            <a:endParaRPr lang="es-ES" sz="1800" dirty="0"/>
          </a:p>
          <a:p>
            <a:endParaRPr lang="es-ES" sz="1800" dirty="0" smtClean="0"/>
          </a:p>
          <a:p>
            <a:endParaRPr lang="es-ES" sz="1800" dirty="0"/>
          </a:p>
          <a:p>
            <a:endParaRPr lang="es-ES" sz="1800" dirty="0" smtClean="0"/>
          </a:p>
          <a:p>
            <a:endParaRPr lang="es-ES" sz="1800" dirty="0"/>
          </a:p>
          <a:p>
            <a:r>
              <a:rPr lang="es-ES" sz="1800" dirty="0" smtClean="0"/>
              <a:t>- </a:t>
            </a:r>
          </a:p>
          <a:p>
            <a:endParaRPr lang="es-ES" sz="1800" dirty="0"/>
          </a:p>
        </p:txBody>
      </p:sp>
    </p:spTree>
    <p:extLst>
      <p:ext uri="{BB962C8B-B14F-4D97-AF65-F5344CB8AC3E}">
        <p14:creationId xmlns:p14="http://schemas.microsoft.com/office/powerpoint/2010/main" val="13381924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p:cNvSpPr>
            <a:spLocks noGrp="1"/>
          </p:cNvSpPr>
          <p:nvPr>
            <p:ph type="sldNum" sz="quarter" idx="12"/>
          </p:nvPr>
        </p:nvSpPr>
        <p:spPr/>
        <p:txBody>
          <a:bodyPr/>
          <a:lstStyle/>
          <a:p>
            <a:fld id="{CC714C96-509A-42E1-8E8A-4E932EB53628}" type="slidenum">
              <a:rPr lang="es-ES" smtClean="0"/>
              <a:t>9</a:t>
            </a:fld>
            <a:endParaRPr lang="es-ES"/>
          </a:p>
        </p:txBody>
      </p:sp>
      <p:sp>
        <p:nvSpPr>
          <p:cNvPr id="6" name="Título 1"/>
          <p:cNvSpPr txBox="1">
            <a:spLocks/>
          </p:cNvSpPr>
          <p:nvPr/>
        </p:nvSpPr>
        <p:spPr>
          <a:xfrm>
            <a:off x="2274871" y="802717"/>
            <a:ext cx="8911687" cy="695707"/>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2000" b="1" dirty="0" smtClean="0">
                <a:solidFill>
                  <a:srgbClr val="0070C0"/>
                </a:solidFill>
              </a:rPr>
              <a:t>LAS TAREAS ASOCIADAS A LA COORDINACIÓN</a:t>
            </a:r>
            <a:endParaRPr lang="es-ES" sz="2000" b="1" dirty="0">
              <a:solidFill>
                <a:srgbClr val="0070C0"/>
              </a:solidFill>
            </a:endParaRPr>
          </a:p>
        </p:txBody>
      </p:sp>
      <p:sp>
        <p:nvSpPr>
          <p:cNvPr id="12" name="Título 1"/>
          <p:cNvSpPr txBox="1">
            <a:spLocks/>
          </p:cNvSpPr>
          <p:nvPr/>
        </p:nvSpPr>
        <p:spPr>
          <a:xfrm>
            <a:off x="2274873" y="1660711"/>
            <a:ext cx="8911687" cy="512170"/>
          </a:xfrm>
          <a:prstGeom prst="rect">
            <a:avLst/>
          </a:prstGeom>
        </p:spPr>
        <p:txBody>
          <a:bodyPr vert="horz" lIns="91440" tIns="45720" rIns="91440" bIns="45720" rtlCol="0" anchor="t">
            <a:normAutofit fontScale="25000" lnSpcReduction="200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_tradnl" sz="7200" b="1" dirty="0" smtClean="0"/>
              <a:t>3.- Fases en los procesos de mejora</a:t>
            </a:r>
          </a:p>
          <a:p>
            <a:endParaRPr lang="es-ES" sz="1800" dirty="0" smtClean="0"/>
          </a:p>
          <a:p>
            <a:endParaRPr lang="es-ES" sz="1800" dirty="0"/>
          </a:p>
          <a:p>
            <a:endParaRPr lang="es-ES" sz="1800" dirty="0" smtClean="0"/>
          </a:p>
          <a:p>
            <a:endParaRPr lang="es-ES" sz="1800" dirty="0"/>
          </a:p>
          <a:p>
            <a:endParaRPr lang="es-ES" sz="1800" dirty="0" smtClean="0"/>
          </a:p>
          <a:p>
            <a:endParaRPr lang="es-ES" sz="1800" dirty="0"/>
          </a:p>
          <a:p>
            <a:endParaRPr lang="es-ES" sz="1800" dirty="0" smtClean="0"/>
          </a:p>
          <a:p>
            <a:endParaRPr lang="es-ES" sz="1800" dirty="0"/>
          </a:p>
          <a:p>
            <a:endParaRPr lang="es-ES" sz="1800" dirty="0" smtClean="0"/>
          </a:p>
          <a:p>
            <a:endParaRPr lang="es-ES" sz="1800" dirty="0"/>
          </a:p>
          <a:p>
            <a:endParaRPr lang="es-ES" sz="1800" dirty="0" smtClean="0"/>
          </a:p>
          <a:p>
            <a:endParaRPr lang="es-ES" sz="1800" dirty="0"/>
          </a:p>
          <a:p>
            <a:r>
              <a:rPr lang="es-ES" sz="1800" dirty="0" smtClean="0"/>
              <a:t>- </a:t>
            </a:r>
          </a:p>
          <a:p>
            <a:endParaRPr lang="es-ES" sz="1800" dirty="0"/>
          </a:p>
        </p:txBody>
      </p:sp>
      <p:sp>
        <p:nvSpPr>
          <p:cNvPr id="13" name="Título 1"/>
          <p:cNvSpPr txBox="1">
            <a:spLocks/>
          </p:cNvSpPr>
          <p:nvPr/>
        </p:nvSpPr>
        <p:spPr>
          <a:xfrm>
            <a:off x="2274873" y="1956197"/>
            <a:ext cx="8911687" cy="1200793"/>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1800" dirty="0" smtClean="0"/>
              <a:t>1) Toma de conciencia y sensibilización</a:t>
            </a:r>
          </a:p>
          <a:p>
            <a:r>
              <a:rPr lang="es-ES" sz="1800" dirty="0" smtClean="0"/>
              <a:t>2) Los aprendizajes correspondientes a la puesta en práctica y los cambios que estos requieren</a:t>
            </a:r>
          </a:p>
          <a:p>
            <a:r>
              <a:rPr lang="es-ES" sz="1800" dirty="0" smtClean="0"/>
              <a:t>3) La institucionalización</a:t>
            </a:r>
          </a:p>
        </p:txBody>
      </p:sp>
      <p:sp>
        <p:nvSpPr>
          <p:cNvPr id="8" name="Título 1"/>
          <p:cNvSpPr txBox="1">
            <a:spLocks/>
          </p:cNvSpPr>
          <p:nvPr/>
        </p:nvSpPr>
        <p:spPr>
          <a:xfrm>
            <a:off x="2274872" y="3836689"/>
            <a:ext cx="8911687" cy="963425"/>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342900" indent="-342900">
              <a:buAutoNum type="arabicParenR"/>
            </a:pPr>
            <a:r>
              <a:rPr lang="es-ES" sz="1800" dirty="0" smtClean="0"/>
              <a:t>Falta de comprensión</a:t>
            </a:r>
          </a:p>
          <a:p>
            <a:pPr marL="342900" indent="-342900">
              <a:buAutoNum type="arabicParenR"/>
            </a:pPr>
            <a:r>
              <a:rPr lang="es-ES" sz="1800" dirty="0" smtClean="0"/>
              <a:t>Falta de las destrezas necesarias</a:t>
            </a:r>
          </a:p>
          <a:p>
            <a:pPr marL="342900" indent="-342900">
              <a:buAutoNum type="arabicParenR"/>
            </a:pPr>
            <a:r>
              <a:rPr lang="es-ES" sz="1800" dirty="0" smtClean="0"/>
              <a:t>Las actitudes hacia la innovación</a:t>
            </a:r>
          </a:p>
        </p:txBody>
      </p:sp>
      <p:sp>
        <p:nvSpPr>
          <p:cNvPr id="9" name="Título 1"/>
          <p:cNvSpPr txBox="1">
            <a:spLocks/>
          </p:cNvSpPr>
          <p:nvPr/>
        </p:nvSpPr>
        <p:spPr>
          <a:xfrm>
            <a:off x="2274872" y="3458317"/>
            <a:ext cx="8911687" cy="378372"/>
          </a:xfrm>
          <a:prstGeom prst="rect">
            <a:avLst/>
          </a:prstGeom>
        </p:spPr>
        <p:txBody>
          <a:bodyPr vert="horz" lIns="91440" tIns="45720" rIns="91440" bIns="45720" rtlCol="0" anchor="t">
            <a:normAutofit fontScale="25000" lnSpcReduction="200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_tradnl" sz="7200" b="1" dirty="0" smtClean="0"/>
              <a:t>4.- Las resistencias al cambio</a:t>
            </a:r>
          </a:p>
          <a:p>
            <a:endParaRPr lang="es-ES" sz="1800" dirty="0" smtClean="0"/>
          </a:p>
          <a:p>
            <a:endParaRPr lang="es-ES" sz="1800" dirty="0"/>
          </a:p>
          <a:p>
            <a:endParaRPr lang="es-ES" sz="1800" dirty="0" smtClean="0"/>
          </a:p>
          <a:p>
            <a:endParaRPr lang="es-ES" sz="1800" dirty="0"/>
          </a:p>
          <a:p>
            <a:endParaRPr lang="es-ES" sz="1800" dirty="0" smtClean="0"/>
          </a:p>
          <a:p>
            <a:endParaRPr lang="es-ES" sz="1800" dirty="0"/>
          </a:p>
          <a:p>
            <a:endParaRPr lang="es-ES" sz="1800" dirty="0" smtClean="0"/>
          </a:p>
          <a:p>
            <a:endParaRPr lang="es-ES" sz="1800" dirty="0"/>
          </a:p>
          <a:p>
            <a:endParaRPr lang="es-ES" sz="1800" dirty="0" smtClean="0"/>
          </a:p>
          <a:p>
            <a:endParaRPr lang="es-ES" sz="1800" dirty="0"/>
          </a:p>
          <a:p>
            <a:endParaRPr lang="es-ES" sz="1800" dirty="0" smtClean="0"/>
          </a:p>
          <a:p>
            <a:endParaRPr lang="es-ES" sz="1800" dirty="0"/>
          </a:p>
          <a:p>
            <a:r>
              <a:rPr lang="es-ES" sz="1800" dirty="0" smtClean="0"/>
              <a:t>- </a:t>
            </a:r>
          </a:p>
          <a:p>
            <a:endParaRPr lang="es-ES" sz="1800" dirty="0"/>
          </a:p>
        </p:txBody>
      </p:sp>
      <p:sp>
        <p:nvSpPr>
          <p:cNvPr id="10" name="Título 1"/>
          <p:cNvSpPr txBox="1">
            <a:spLocks/>
          </p:cNvSpPr>
          <p:nvPr/>
        </p:nvSpPr>
        <p:spPr>
          <a:xfrm>
            <a:off x="2274871" y="5019954"/>
            <a:ext cx="8911687" cy="235969"/>
          </a:xfrm>
          <a:prstGeom prst="rect">
            <a:avLst/>
          </a:prstGeom>
        </p:spPr>
        <p:txBody>
          <a:bodyPr vert="horz" lIns="91440" tIns="45720" rIns="91440" bIns="45720" rtlCol="0" anchor="t">
            <a:normAutofit fontScale="25000" lnSpcReduction="200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_tradnl" sz="7200" b="1" dirty="0" smtClean="0"/>
              <a:t>5.- </a:t>
            </a:r>
            <a:r>
              <a:rPr lang="es-ES_tradnl" sz="7200" b="1" dirty="0" smtClean="0">
                <a:hlinkClick r:id="rId3" action="ppaction://hlinkfile"/>
              </a:rPr>
              <a:t>Problemas técnicos y retos de adaptación </a:t>
            </a:r>
            <a:r>
              <a:rPr lang="es-ES_tradnl" sz="7200" b="1" dirty="0" smtClean="0"/>
              <a:t>en los centros (</a:t>
            </a:r>
            <a:r>
              <a:rPr lang="es-ES" sz="7200" dirty="0" smtClean="0">
                <a:solidFill>
                  <a:srgbClr val="000000"/>
                </a:solidFill>
              </a:rPr>
              <a:t>R</a:t>
            </a:r>
            <a:r>
              <a:rPr lang="es-ES" sz="7200" dirty="0">
                <a:solidFill>
                  <a:srgbClr val="000000"/>
                </a:solidFill>
              </a:rPr>
              <a:t>. </a:t>
            </a:r>
            <a:r>
              <a:rPr lang="es-ES" sz="7200" dirty="0" err="1" smtClean="0">
                <a:solidFill>
                  <a:srgbClr val="000000"/>
                </a:solidFill>
              </a:rPr>
              <a:t>Heifetz</a:t>
            </a:r>
            <a:r>
              <a:rPr lang="es-ES" sz="7200" dirty="0" smtClean="0">
                <a:solidFill>
                  <a:srgbClr val="000000"/>
                </a:solidFill>
              </a:rPr>
              <a:t>, 2002</a:t>
            </a:r>
            <a:r>
              <a:rPr lang="es-ES" sz="7200" dirty="0">
                <a:solidFill>
                  <a:srgbClr val="000000"/>
                </a:solidFill>
                <a:latin typeface="Myriad Pro"/>
              </a:rPr>
              <a:t>) </a:t>
            </a:r>
            <a:endParaRPr lang="es-ES_tradnl" sz="7200" b="1" dirty="0" smtClean="0"/>
          </a:p>
          <a:p>
            <a:endParaRPr lang="es-ES" sz="1800" dirty="0" smtClean="0"/>
          </a:p>
          <a:p>
            <a:endParaRPr lang="es-ES" sz="1800" dirty="0"/>
          </a:p>
          <a:p>
            <a:endParaRPr lang="es-ES" sz="1800" dirty="0" smtClean="0"/>
          </a:p>
          <a:p>
            <a:endParaRPr lang="es-ES" sz="1800" dirty="0"/>
          </a:p>
          <a:p>
            <a:endParaRPr lang="es-ES" sz="1800" dirty="0" smtClean="0"/>
          </a:p>
          <a:p>
            <a:endParaRPr lang="es-ES" sz="1800" dirty="0" smtClean="0"/>
          </a:p>
          <a:p>
            <a:endParaRPr lang="es-ES" sz="1800" dirty="0"/>
          </a:p>
        </p:txBody>
      </p:sp>
    </p:spTree>
    <p:extLst>
      <p:ext uri="{BB962C8B-B14F-4D97-AF65-F5344CB8AC3E}">
        <p14:creationId xmlns:p14="http://schemas.microsoft.com/office/powerpoint/2010/main" val="38992520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8" grpId="0"/>
      <p:bldP spid="9" grpId="0"/>
      <p:bldP spid="10" grpId="0"/>
    </p:bldLst>
  </p:timing>
</p:sld>
</file>

<file path=ppt/theme/theme1.xml><?xml version="1.0" encoding="utf-8"?>
<a:theme xmlns:a="http://schemas.openxmlformats.org/drawingml/2006/main" name="Espiral">
  <a:themeElements>
    <a:clrScheme name="Espiral">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Espiral">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Espiral">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5288</TotalTime>
  <Words>1551</Words>
  <Application>Microsoft Office PowerPoint</Application>
  <PresentationFormat>Panorámica</PresentationFormat>
  <Paragraphs>196</Paragraphs>
  <Slides>13</Slides>
  <Notes>6</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13</vt:i4>
      </vt:variant>
    </vt:vector>
  </HeadingPairs>
  <TitlesOfParts>
    <vt:vector size="20" baseType="lpstr">
      <vt:lpstr>Arial</vt:lpstr>
      <vt:lpstr>Calibri</vt:lpstr>
      <vt:lpstr>Century Gothic</vt:lpstr>
      <vt:lpstr>Myriad Pro</vt:lpstr>
      <vt:lpstr>Times New Roman</vt:lpstr>
      <vt:lpstr>Wingdings 3</vt:lpstr>
      <vt:lpstr>Espiral</vt:lpstr>
      <vt:lpstr>Coordinación del Plan de Formación</vt:lpstr>
      <vt:lpstr>¿Cuales son las claves del LD?: - Construir la cultura de la responsabilidad, el compromiso y la implicación - La activación de los talentos colectivos e individuales - Asentar y extender la capacidad de liderazgo entre las personas del centro  - La gestión de las relaciones, en el meollo de todas las intervenciones - Atender al funcionamiento y organización escolares precisos para lograr los objetivos educativos - Aprender y mejorar. Poner en marcha los cambios necesarios   </vt:lpstr>
      <vt:lpstr>Presentación de PowerPoint</vt:lpstr>
      <vt:lpstr>- Liderazgos intermedios - Liderazgos formales e informales</vt:lpstr>
      <vt:lpstr>Presentación de PowerPoint</vt:lpstr>
      <vt:lpstr>Presentación de PowerPoint</vt:lpstr>
      <vt:lpstr>Presentación de PowerPoint</vt:lpstr>
      <vt:lpstr>Presentación de PowerPoint</vt:lpstr>
      <vt:lpstr>Presentación de PowerPoint</vt:lpstr>
      <vt:lpstr>Presentación de PowerPoint</vt:lpstr>
      <vt:lpstr>1.- Estrategias para favorecer la cultura del aprendizaje y la innovación    - Procurar seguridad psicológica    - Proporcionar expectativas de un futuro mejor    - Procurar un clima experimental    - Facilitar orientación    - Comenzar los nuevos aprendizajes en grupo    - Ofrecer un buen entrenamiento    - Reconocer cualquier avance    - Reorientar las desviaciones antes de llegar a un cierto límite    </vt:lpstr>
      <vt:lpstr>Presentación de PowerPoint</vt:lpstr>
      <vt:lpstr>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Liderazgo pedagógico Una reflexión desde la investigación y la práctica educativas</dc:title>
  <dc:creator>Windows User</dc:creator>
  <cp:lastModifiedBy>Windows User</cp:lastModifiedBy>
  <cp:revision>162</cp:revision>
  <cp:lastPrinted>2024-11-07T16:05:34Z</cp:lastPrinted>
  <dcterms:created xsi:type="dcterms:W3CDTF">2023-11-21T07:43:21Z</dcterms:created>
  <dcterms:modified xsi:type="dcterms:W3CDTF">2024-11-10T10:05:35Z</dcterms:modified>
</cp:coreProperties>
</file>