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52" r:id="rId2"/>
    <p:sldId id="353" r:id="rId3"/>
    <p:sldId id="354" r:id="rId4"/>
    <p:sldId id="355" r:id="rId5"/>
    <p:sldId id="358" r:id="rId6"/>
    <p:sldId id="356" r:id="rId7"/>
    <p:sldId id="359" r:id="rId8"/>
    <p:sldId id="357" r:id="rId9"/>
    <p:sldId id="360" r:id="rId10"/>
    <p:sldId id="361" r:id="rId11"/>
    <p:sldId id="362" r:id="rId12"/>
    <p:sldId id="288" r:id="rId13"/>
    <p:sldId id="307" r:id="rId14"/>
    <p:sldId id="308" r:id="rId15"/>
    <p:sldId id="312" r:id="rId16"/>
    <p:sldId id="309" r:id="rId17"/>
    <p:sldId id="310" r:id="rId18"/>
    <p:sldId id="292" r:id="rId19"/>
    <p:sldId id="406" r:id="rId20"/>
    <p:sldId id="363" r:id="rId2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A62A"/>
    <a:srgbClr val="3CFC3C"/>
    <a:srgbClr val="C3DC44"/>
    <a:srgbClr val="66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537" autoAdjust="0"/>
    <p:restoredTop sz="94660"/>
  </p:normalViewPr>
  <p:slideViewPr>
    <p:cSldViewPr>
      <p:cViewPr varScale="1">
        <p:scale>
          <a:sx n="67" d="100"/>
          <a:sy n="67" d="100"/>
        </p:scale>
        <p:origin x="-70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8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623326-BB3B-486F-9FAE-713CD060F971}" type="datetimeFigureOut">
              <a:rPr lang="es-ES"/>
              <a:pPr>
                <a:defRPr/>
              </a:pPr>
              <a:t>11/04/2013</a:t>
            </a:fld>
            <a:endParaRPr lang="gl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gl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gl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4EFBEA-ABA9-4577-A4CD-F3B0C3DF7557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Triángulo isósceles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5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034D8D67-68EE-47EE-B46F-F6EAB3782D6F}" type="datetimeFigureOut">
              <a:rPr lang="es-ES"/>
              <a:pPr>
                <a:defRPr/>
              </a:pPr>
              <a:t>11/04/2013</a:t>
            </a:fld>
            <a:endParaRPr lang="gl-ES"/>
          </a:p>
        </p:txBody>
      </p:sp>
      <p:sp>
        <p:nvSpPr>
          <p:cNvPr id="6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93197C4-E6EA-4848-BE84-E437D6A10AC7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53F91-914D-49FC-818E-689BD9D74C0F}" type="datetimeFigureOut">
              <a:rPr lang="es-ES"/>
              <a:pPr>
                <a:defRPr/>
              </a:pPr>
              <a:t>11/04/2013</a:t>
            </a:fld>
            <a:endParaRPr lang="gl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5EE35-58EB-40FA-9B40-4FC6937B53F7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4831E-074A-4B73-8B7B-E7ECC3070355}" type="datetimeFigureOut">
              <a:rPr lang="es-ES"/>
              <a:pPr>
                <a:defRPr/>
              </a:pPr>
              <a:t>11/04/2013</a:t>
            </a:fld>
            <a:endParaRPr lang="gl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8857-A052-471B-99E4-BEF7E3A9C4FB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786B2-B94A-454A-BA7E-1788F09D2A90}" type="datetimeFigureOut">
              <a:rPr lang="es-ES"/>
              <a:pPr>
                <a:defRPr/>
              </a:pPr>
              <a:t>11/04/2013</a:t>
            </a:fld>
            <a:endParaRPr lang="gl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6F34A-2CDE-4ADA-8DC6-8DD2B1F8920D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5A70C-5361-4FC5-9C9F-215910836F5E}" type="datetimeFigureOut">
              <a:rPr lang="es-ES"/>
              <a:pPr>
                <a:defRPr/>
              </a:pPr>
              <a:t>11/04/2013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E49A8-7153-4024-BA8D-32DB04275E5A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 Triángulo rectángulo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7 Triángulo isósceles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10 Conector recto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9 Conector recto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9A312-54D1-4F30-ADF5-C9E2BE77C50C}" type="datetimeFigureOut">
              <a:rPr lang="es-ES"/>
              <a:pPr>
                <a:defRPr/>
              </a:pPr>
              <a:t>11/04/2013</a:t>
            </a:fld>
            <a:endParaRPr lang="gl-E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065A8-D90F-4544-A7CD-A0A5417E665A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24F58-200E-47CD-9871-9F39AE24D162}" type="datetimeFigureOut">
              <a:rPr lang="es-ES"/>
              <a:pPr>
                <a:defRPr/>
              </a:pPr>
              <a:t>11/04/2013</a:t>
            </a:fld>
            <a:endParaRPr lang="gl-ES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412C5-53EA-4EC6-B026-C3CDADCD9BA4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76F1B-BF9B-4BEA-AD41-FF4919992FB8}" type="datetimeFigureOut">
              <a:rPr lang="es-ES"/>
              <a:pPr>
                <a:defRPr/>
              </a:pPr>
              <a:t>11/04/2013</a:t>
            </a:fld>
            <a:endParaRPr lang="gl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D006767-F50E-4D6A-9A94-BEEEDCC5CF49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59C63-F7AC-4971-A575-FFAB8EC13C84}" type="datetimeFigureOut">
              <a:rPr lang="es-ES"/>
              <a:pPr>
                <a:defRPr/>
              </a:pPr>
              <a:t>11/04/2013</a:t>
            </a:fld>
            <a:endParaRPr lang="gl-ES"/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5C695-D801-4045-B61F-61CCD3A125B8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47789-6901-4AD8-9278-80B9884CA777}" type="datetimeFigureOut">
              <a:rPr lang="es-ES"/>
              <a:pPr>
                <a:defRPr/>
              </a:pPr>
              <a:t>11/04/2013</a:t>
            </a:fld>
            <a:endParaRPr lang="gl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4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8A5BD-224D-4440-8380-63836A68E6AA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F8970196-CE21-4328-A7D5-FBCE57E7CAA8}" type="datetimeFigureOut">
              <a:rPr lang="es-ES"/>
              <a:pPr>
                <a:defRPr/>
              </a:pPr>
              <a:t>11/04/2013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906D13C6-E88E-477D-80E5-E9D7737883B7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4DE32BBC-8E53-4947-8EC4-C797FCCAE815}" type="datetimeFigureOut">
              <a:rPr lang="es-ES"/>
              <a:pPr>
                <a:defRPr/>
              </a:pPr>
              <a:t>11/04/2013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0396FF46-D580-4C21-ADCA-76E52CE92FC7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30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1532AD0-37D2-454E-95F2-EB56C62C7D94}" type="datetimeFigureOut">
              <a:rPr lang="es-ES"/>
              <a:pPr>
                <a:defRPr/>
              </a:pPr>
              <a:t>11/04/2013</a:t>
            </a:fld>
            <a:endParaRPr lang="gl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gl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3458E2C-7F1B-45F3-AC0A-F9946023933F}" type="slidenum">
              <a:rPr lang="gl-ES"/>
              <a:pPr>
                <a:defRPr/>
              </a:pPr>
              <a:t>‹Nº›</a:t>
            </a:fld>
            <a:endParaRPr lang="gl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2" r:id="rId4"/>
    <p:sldLayoutId id="2147483676" r:id="rId5"/>
    <p:sldLayoutId id="2147483671" r:id="rId6"/>
    <p:sldLayoutId id="2147483670" r:id="rId7"/>
    <p:sldLayoutId id="2147483677" r:id="rId8"/>
    <p:sldLayoutId id="2147483678" r:id="rId9"/>
    <p:sldLayoutId id="2147483669" r:id="rId10"/>
    <p:sldLayoutId id="2147483668" r:id="rId11"/>
    <p:sldLayoutId id="2147483667" r:id="rId12"/>
  </p:sldLayoutIdLst>
  <p:txStyles>
    <p:titleStyle>
      <a:lvl1pPr marL="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escola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1950%20unha%20escola%20de%20verdade.%20el%20camino.mp4" TargetMode="External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hyperlink" Target="http://www.youtube.com/watch?v=swKs_U9ujCc&amp;list=PLB00ACE0CBF07C65E&amp;index=1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hyperlink" Target="http://www.rtve.es/television/isabel-la-catolica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jpe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hyperlink" Target="http://www.youtube.com/watch?v=u2hR3WKZ3X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0" Type="http://schemas.openxmlformats.org/officeDocument/2006/relationships/hyperlink" Target="http://www.youtube.com/watch?v=Vs8rMiTbacw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hyperlink" Target="http://www.rtve.es/television/20100308/reportero-historia/322769.shtml" TargetMode="External"/><Relationship Id="rId2" Type="http://schemas.openxmlformats.org/officeDocument/2006/relationships/hyperlink" Target="http://www.youtube.com/user/cliphistori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7.jpeg"/><Relationship Id="rId4" Type="http://schemas.openxmlformats.org/officeDocument/2006/relationships/image" Target="../media/image43.png"/><Relationship Id="rId9" Type="http://schemas.openxmlformats.org/officeDocument/2006/relationships/hyperlink" Target="http://www.youtube.com/watch?v=Xt5x0_TWPDo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687388" y="549275"/>
            <a:ext cx="2786062" cy="1857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l-ES" b="1" dirty="0"/>
              <a:t>A quen  lle interesa a historia?</a:t>
            </a:r>
          </a:p>
        </p:txBody>
      </p:sp>
      <p:pic>
        <p:nvPicPr>
          <p:cNvPr id="15362" name="Picture 2" descr="http://3.bp.blogspot.com/_fy7rQsZAPFw/SlDTkGSYWTI/AAAAAAAABhI/htTrDuGvVIA/s200/Adolescentes+Aburrid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6938" y="173038"/>
            <a:ext cx="2671762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http://www.vidapositiva.com/images/notas/81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6938" y="3584575"/>
            <a:ext cx="2974975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http://us.123rf.com/400wm/400/400/elenathewise/elenathewise0908/elenathewise090800078/5343632-dos-adolescentes-aburridos-sentados-en-el-banc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2643188"/>
            <a:ext cx="5357813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285750"/>
            <a:ext cx="485775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357563"/>
            <a:ext cx="401002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3500438"/>
            <a:ext cx="4464050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204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F:\304763_337790406306795_154552970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7513" y="166688"/>
            <a:ext cx="4567237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ttp://1.bp.blogspot.com/_SiTTAV5eUYE/S6t5Xz3wSxI/AAAAAAAAAEY/tyVuCRPAg5U/s1600/descar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196975"/>
            <a:ext cx="496887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0038" y="3573463"/>
            <a:ext cx="8286750" cy="1754187"/>
          </a:xfrm>
          <a:prstGeom prst="rect">
            <a:avLst/>
          </a:prstGeom>
          <a:solidFill>
            <a:srgbClr val="9DA62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s-ES" sz="3600" i="1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Temos un sistema educativo do século XIX, un profesorado do XX  e un alumnado do XXI. É posible que teñamos un problema</a:t>
            </a:r>
            <a:r>
              <a:rPr lang="es-ES" sz="360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”.</a:t>
            </a:r>
            <a:endParaRPr lang="es-ES" sz="360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Arial" charset="0"/>
            </a:endParaRPr>
          </a:p>
        </p:txBody>
      </p:sp>
      <p:sp>
        <p:nvSpPr>
          <p:cNvPr id="2" name="1 Estrella de 5 puntas"/>
          <p:cNvSpPr/>
          <p:nvPr/>
        </p:nvSpPr>
        <p:spPr>
          <a:xfrm>
            <a:off x="-3175" y="6375400"/>
            <a:ext cx="469900" cy="360363"/>
          </a:xfrm>
          <a:prstGeom prst="star5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bg1"/>
                </a:solidFill>
              </a:rPr>
              <a:t>1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www.efeeme.com/wp-content/uploads/el-profesor-3-02-12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5445125"/>
            <a:ext cx="887413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://erikg.blogia.com/upload/20061019000956-mander1rebecc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404813"/>
            <a:ext cx="3960813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AutoShape 6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1331913" y="5734050"/>
            <a:ext cx="1368425" cy="719138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7655" name="AutoShape 7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2843213" y="5734050"/>
            <a:ext cx="1368425" cy="719138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3" name="Picture 7" descr="mul_nativos_digita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476250"/>
            <a:ext cx="35988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1" name="Picture 5" descr="beb-y-pc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76250"/>
            <a:ext cx="22225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5" name="Picture 9" descr="nativosdigital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76250"/>
            <a:ext cx="32766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9" name="Picture 13" descr="carte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2636838"/>
            <a:ext cx="3024188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51" name="Picture 15" descr="generacion_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88" y="2708275"/>
            <a:ext cx="43211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Estrella de 5 puntas"/>
          <p:cNvSpPr/>
          <p:nvPr/>
        </p:nvSpPr>
        <p:spPr>
          <a:xfrm>
            <a:off x="-34925" y="6492875"/>
            <a:ext cx="469900" cy="358775"/>
          </a:xfrm>
          <a:prstGeom prst="star5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bg1"/>
                </a:solidFill>
              </a:rPr>
              <a:t>1</a:t>
            </a:r>
            <a:endParaRPr lang="es-ES_trad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9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9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manolo\Desktop\Imagen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8266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strella de 5 puntas"/>
          <p:cNvSpPr/>
          <p:nvPr/>
        </p:nvSpPr>
        <p:spPr>
          <a:xfrm>
            <a:off x="-3175" y="6375400"/>
            <a:ext cx="469900" cy="360363"/>
          </a:xfrm>
          <a:prstGeom prst="star5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bg1"/>
                </a:solidFill>
              </a:rPr>
              <a:t>1</a:t>
            </a:r>
            <a:endParaRPr lang="es-ES_trad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7" name="Picture 5" descr="ensenar-a-nativos-digitales-97884675522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3324225"/>
            <a:ext cx="247967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19" name="Picture 7" descr="nativos_inmigrantes_digita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115888"/>
            <a:ext cx="4716462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21" name="Picture 9" descr="vieja20tejiendo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860800"/>
            <a:ext cx="41243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1" descr="nativos_digitales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188913"/>
            <a:ext cx="23368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Estrella de 5 puntas"/>
          <p:cNvSpPr/>
          <p:nvPr/>
        </p:nvSpPr>
        <p:spPr>
          <a:xfrm>
            <a:off x="-3175" y="6375400"/>
            <a:ext cx="469900" cy="360363"/>
          </a:xfrm>
          <a:prstGeom prst="star5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bg1"/>
                </a:solidFill>
              </a:rPr>
              <a:t>1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" name="2 Botón de acción: Película">
            <a:hlinkClick r:id="" action="ppaction://noaction" highlightClick="1"/>
          </p:cNvPr>
          <p:cNvSpPr/>
          <p:nvPr/>
        </p:nvSpPr>
        <p:spPr>
          <a:xfrm>
            <a:off x="3851275" y="4005263"/>
            <a:ext cx="360363" cy="43180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E:\TEMAS\Cliphistoria\483160_10151117580708804_116219410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69925"/>
            <a:ext cx="81359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strella de 5 puntas"/>
          <p:cNvSpPr/>
          <p:nvPr/>
        </p:nvSpPr>
        <p:spPr>
          <a:xfrm>
            <a:off x="-3175" y="6375400"/>
            <a:ext cx="469900" cy="360363"/>
          </a:xfrm>
          <a:prstGeom prst="star5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bg1"/>
                </a:solidFill>
              </a:rPr>
              <a:t>1</a:t>
            </a:r>
            <a:endParaRPr lang="es-ES_trad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5568950"/>
            <a:ext cx="1717675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5586413"/>
            <a:ext cx="1689100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3000" y="5540375"/>
            <a:ext cx="16510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508500"/>
            <a:ext cx="1755775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837238"/>
            <a:ext cx="164465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19250" y="5913438"/>
            <a:ext cx="252095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8" name="AutoShape 12"/>
          <p:cNvSpPr>
            <a:spLocks noChangeArrowheads="1"/>
          </p:cNvSpPr>
          <p:nvPr/>
        </p:nvSpPr>
        <p:spPr bwMode="auto">
          <a:xfrm rot="3290723">
            <a:off x="5472906" y="2599532"/>
            <a:ext cx="358775" cy="1585912"/>
          </a:xfrm>
          <a:prstGeom prst="upArrow">
            <a:avLst>
              <a:gd name="adj1" fmla="val 50000"/>
              <a:gd name="adj2" fmla="val 110509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entury Gothic" pitchFamily="34" charset="0"/>
            </a:endParaRP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0" y="3929063"/>
            <a:ext cx="9144000" cy="4238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tIns="0" bIns="0"/>
          <a:lstStyle/>
          <a:p>
            <a:pPr>
              <a:spcBef>
                <a:spcPct val="50000"/>
              </a:spcBef>
            </a:pPr>
            <a:r>
              <a:rPr lang="es-ES" b="1">
                <a:solidFill>
                  <a:schemeClr val="bg1"/>
                </a:solidFill>
                <a:latin typeface="Century Gothic" pitchFamily="34" charset="0"/>
              </a:rPr>
              <a:t>Relato non lineal, Hiperfragmentación, multitarea, múltiples soportes de consumo </a:t>
            </a:r>
          </a:p>
        </p:txBody>
      </p:sp>
      <p:sp>
        <p:nvSpPr>
          <p:cNvPr id="55310" name="AutoShape 14"/>
          <p:cNvSpPr>
            <a:spLocks noChangeArrowheads="1"/>
          </p:cNvSpPr>
          <p:nvPr/>
        </p:nvSpPr>
        <p:spPr bwMode="auto">
          <a:xfrm>
            <a:off x="4643438" y="142875"/>
            <a:ext cx="2786062" cy="1198563"/>
          </a:xfrm>
          <a:prstGeom prst="wedgeEllipseCallout">
            <a:avLst>
              <a:gd name="adj1" fmla="val -110463"/>
              <a:gd name="adj2" fmla="val 49597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b="1">
                <a:latin typeface="Century Gothic" pitchFamily="34" charset="0"/>
              </a:rPr>
              <a:t>Unha peli de 90 minutos… </a:t>
            </a:r>
          </a:p>
          <a:p>
            <a:pPr algn="ctr"/>
            <a:r>
              <a:rPr lang="es-ES" b="1">
                <a:latin typeface="Century Gothic" pitchFamily="34" charset="0"/>
              </a:rPr>
              <a:t>¡¡¡ que rollo ¡¡¡</a:t>
            </a:r>
          </a:p>
        </p:txBody>
      </p:sp>
      <p:pic>
        <p:nvPicPr>
          <p:cNvPr id="55311" name="Picture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8175" y="4492625"/>
            <a:ext cx="216376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14813" y="4357688"/>
            <a:ext cx="1333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57875" y="4367213"/>
            <a:ext cx="30861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http://www.galiciaconfidencial.com/ficheros/2012_5_15_1178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00500" y="-74613"/>
            <a:ext cx="5143500" cy="400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553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000"/>
                            </p:stCondLst>
                            <p:childTnLst>
                              <p:par>
                                <p:cTn id="1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8" grpId="0" animBg="1"/>
      <p:bldP spid="55309" grpId="0" animBg="1"/>
      <p:bldP spid="553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5 CuadroTexto"/>
          <p:cNvSpPr txBox="1">
            <a:spLocks noChangeArrowheads="1"/>
          </p:cNvSpPr>
          <p:nvPr/>
        </p:nvSpPr>
        <p:spPr bwMode="auto">
          <a:xfrm>
            <a:off x="3132138" y="3560763"/>
            <a:ext cx="4895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ludica</a:t>
            </a:r>
            <a:endParaRPr lang="es-ES_tradnl"/>
          </a:p>
        </p:txBody>
      </p:sp>
      <p:sp>
        <p:nvSpPr>
          <p:cNvPr id="10" name="9 Elipse"/>
          <p:cNvSpPr/>
          <p:nvPr/>
        </p:nvSpPr>
        <p:spPr>
          <a:xfrm>
            <a:off x="4546600" y="260350"/>
            <a:ext cx="2328863" cy="1066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Función motivadora</a:t>
            </a:r>
            <a:endParaRPr lang="es-ES_tradnl" b="1" dirty="0">
              <a:solidFill>
                <a:schemeClr val="tx1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2601913" y="482600"/>
            <a:ext cx="1944687" cy="87312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Función expresiva</a:t>
            </a:r>
            <a:endParaRPr lang="es-ES_tradnl" b="1" dirty="0">
              <a:solidFill>
                <a:schemeClr val="tx1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50825" y="477838"/>
            <a:ext cx="2125663" cy="87788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Función Transmisora</a:t>
            </a:r>
            <a:endParaRPr lang="es-ES_tradnl" b="1" dirty="0">
              <a:solidFill>
                <a:schemeClr val="tx1"/>
              </a:solidFill>
            </a:endParaRPr>
          </a:p>
        </p:txBody>
      </p:sp>
      <p:sp>
        <p:nvSpPr>
          <p:cNvPr id="11" name="10 Flecha abajo"/>
          <p:cNvSpPr/>
          <p:nvPr/>
        </p:nvSpPr>
        <p:spPr>
          <a:xfrm>
            <a:off x="3713163" y="4652963"/>
            <a:ext cx="668337" cy="100806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14" name="13 Rectángulo redondeado"/>
          <p:cNvSpPr/>
          <p:nvPr/>
        </p:nvSpPr>
        <p:spPr>
          <a:xfrm>
            <a:off x="2597150" y="5661025"/>
            <a:ext cx="2898775" cy="87312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Indagación</a:t>
            </a:r>
          </a:p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Evaluación</a:t>
            </a:r>
            <a:endParaRPr lang="es-ES_tradnl" b="1" dirty="0">
              <a:solidFill>
                <a:schemeClr val="tx1"/>
              </a:solidFill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6659563" y="477838"/>
            <a:ext cx="2736850" cy="87312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Función metalingüística</a:t>
            </a:r>
            <a:endParaRPr lang="es-ES_tradnl" b="1" dirty="0">
              <a:solidFill>
                <a:schemeClr val="tx1"/>
              </a:solidFill>
            </a:endParaRPr>
          </a:p>
        </p:txBody>
      </p:sp>
      <p:cxnSp>
        <p:nvCxnSpPr>
          <p:cNvPr id="3" name="2 Conector recto de flecha"/>
          <p:cNvCxnSpPr/>
          <p:nvPr/>
        </p:nvCxnSpPr>
        <p:spPr>
          <a:xfrm>
            <a:off x="1692275" y="1295400"/>
            <a:ext cx="981075" cy="9191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H="1">
            <a:off x="5564188" y="1355725"/>
            <a:ext cx="1960562" cy="6334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3559175" y="1295400"/>
            <a:ext cx="15875" cy="8556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3" name="Picture 2" descr="http://www.culturamas.es/wp-content/uploads/2010/09/reloj-300x29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3350" y="2151063"/>
            <a:ext cx="28575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 de flecha"/>
          <p:cNvCxnSpPr/>
          <p:nvPr/>
        </p:nvCxnSpPr>
        <p:spPr>
          <a:xfrm flipH="1">
            <a:off x="4787900" y="1290638"/>
            <a:ext cx="431800" cy="8604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Elipse"/>
          <p:cNvSpPr/>
          <p:nvPr/>
        </p:nvSpPr>
        <p:spPr>
          <a:xfrm>
            <a:off x="82550" y="2636838"/>
            <a:ext cx="2214563" cy="15716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 err="1"/>
              <a:t>Funcións</a:t>
            </a:r>
            <a:r>
              <a:rPr lang="es-ES" dirty="0"/>
              <a:t> clásicas do cine </a:t>
            </a:r>
            <a:r>
              <a:rPr lang="es-ES" dirty="0" err="1"/>
              <a:t>na</a:t>
            </a:r>
            <a:r>
              <a:rPr lang="es-ES" dirty="0"/>
              <a:t> aula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1538" y="304800"/>
            <a:ext cx="3476625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2862263"/>
            <a:ext cx="3348037" cy="399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https://encrypted-tbn0.gstatic.com/images?q=tbn:ANd9GcQk1VcEmP33y_AsZkjSF_O1mh4u71NxWLMzU2mUZv0hdAsIvRS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3188"/>
            <a:ext cx="2087563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http://www.quelibroleo.com/noticias/wp-content/uploads/2012/12/Imosv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9400" y="1989138"/>
            <a:ext cx="5338763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Elipse"/>
          <p:cNvSpPr/>
          <p:nvPr/>
        </p:nvSpPr>
        <p:spPr>
          <a:xfrm>
            <a:off x="346075" y="3098800"/>
            <a:ext cx="785813" cy="428625"/>
          </a:xfrm>
          <a:prstGeom prst="ellipse">
            <a:avLst/>
          </a:prstGeom>
          <a:noFill/>
          <a:ln w="66675">
            <a:solidFill>
              <a:srgbClr val="FF0000">
                <a:alpha val="9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l-ES"/>
          </a:p>
        </p:txBody>
      </p:sp>
      <p:sp>
        <p:nvSpPr>
          <p:cNvPr id="6" name="5 Elipse"/>
          <p:cNvSpPr/>
          <p:nvPr/>
        </p:nvSpPr>
        <p:spPr>
          <a:xfrm>
            <a:off x="255588" y="4267200"/>
            <a:ext cx="785812" cy="428625"/>
          </a:xfrm>
          <a:prstGeom prst="ellipse">
            <a:avLst/>
          </a:prstGeom>
          <a:noFill/>
          <a:ln w="66675">
            <a:solidFill>
              <a:srgbClr val="FF0000">
                <a:alpha val="9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l-ES"/>
          </a:p>
        </p:txBody>
      </p:sp>
      <p:sp>
        <p:nvSpPr>
          <p:cNvPr id="9" name="8 Elipse"/>
          <p:cNvSpPr/>
          <p:nvPr/>
        </p:nvSpPr>
        <p:spPr>
          <a:xfrm>
            <a:off x="333375" y="4711700"/>
            <a:ext cx="785813" cy="428625"/>
          </a:xfrm>
          <a:prstGeom prst="ellipse">
            <a:avLst/>
          </a:prstGeom>
          <a:noFill/>
          <a:ln w="66675">
            <a:solidFill>
              <a:srgbClr val="FF0000">
                <a:alpha val="9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l-ES"/>
          </a:p>
        </p:txBody>
      </p:sp>
      <p:sp>
        <p:nvSpPr>
          <p:cNvPr id="8" name="7 Elipse"/>
          <p:cNvSpPr/>
          <p:nvPr/>
        </p:nvSpPr>
        <p:spPr>
          <a:xfrm>
            <a:off x="227013" y="5397500"/>
            <a:ext cx="785812" cy="428625"/>
          </a:xfrm>
          <a:prstGeom prst="ellipse">
            <a:avLst/>
          </a:prstGeom>
          <a:noFill/>
          <a:ln w="66675">
            <a:solidFill>
              <a:srgbClr val="FF0000">
                <a:alpha val="9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l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2590800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3449638"/>
            <a:ext cx="2263775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51275"/>
            <a:ext cx="2192338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61138" y="0"/>
            <a:ext cx="2582862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5000" y="3716338"/>
            <a:ext cx="2195513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68538" y="3833813"/>
            <a:ext cx="209708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 Box 10"/>
          <p:cNvSpPr txBox="1">
            <a:spLocks noChangeArrowheads="1"/>
          </p:cNvSpPr>
          <p:nvPr/>
        </p:nvSpPr>
        <p:spPr bwMode="auto">
          <a:xfrm>
            <a:off x="3203575" y="765175"/>
            <a:ext cx="2592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110600" name="Rectangle 11"/>
          <p:cNvSpPr>
            <a:spLocks noChangeArrowheads="1"/>
          </p:cNvSpPr>
          <p:nvPr/>
        </p:nvSpPr>
        <p:spPr bwMode="auto">
          <a:xfrm>
            <a:off x="2582863" y="1716088"/>
            <a:ext cx="3889375" cy="3667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>
                <a:solidFill>
                  <a:schemeClr val="bg1"/>
                </a:solidFill>
              </a:rPr>
              <a:t>Tramas e subtramas de nulo interés</a:t>
            </a:r>
          </a:p>
        </p:txBody>
      </p:sp>
      <p:sp>
        <p:nvSpPr>
          <p:cNvPr id="110601" name="Rectangle 12"/>
          <p:cNvSpPr>
            <a:spLocks noChangeArrowheads="1"/>
          </p:cNvSpPr>
          <p:nvPr/>
        </p:nvSpPr>
        <p:spPr bwMode="auto">
          <a:xfrm>
            <a:off x="2611438" y="2178050"/>
            <a:ext cx="4176712" cy="3714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>
                <a:solidFill>
                  <a:schemeClr val="bg1"/>
                </a:solidFill>
              </a:rPr>
              <a:t>Poucos títulos de referenza.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56333" name="AutoShape 13"/>
          <p:cNvSpPr>
            <a:spLocks noChangeArrowheads="1"/>
          </p:cNvSpPr>
          <p:nvPr/>
        </p:nvSpPr>
        <p:spPr bwMode="auto">
          <a:xfrm>
            <a:off x="3132138" y="333375"/>
            <a:ext cx="1871662" cy="1081088"/>
          </a:xfrm>
          <a:prstGeom prst="wedgeEllipseCallout">
            <a:avLst>
              <a:gd name="adj1" fmla="val -110644"/>
              <a:gd name="adj2" fmla="val 786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1200" b="1"/>
              <a:t>Aghhh, en branco y negro¡¡¡</a:t>
            </a:r>
          </a:p>
          <a:p>
            <a:pPr algn="ctr"/>
            <a:r>
              <a:rPr lang="es-ES" sz="1200" b="1"/>
              <a:t>Qué tortura…</a:t>
            </a:r>
          </a:p>
        </p:txBody>
      </p:sp>
      <p:sp>
        <p:nvSpPr>
          <p:cNvPr id="110604" name="1 CuadroTexto"/>
          <p:cNvSpPr txBox="1">
            <a:spLocks noChangeArrowheads="1"/>
          </p:cNvSpPr>
          <p:nvPr/>
        </p:nvSpPr>
        <p:spPr bwMode="auto">
          <a:xfrm>
            <a:off x="2579688" y="3027363"/>
            <a:ext cx="4171950" cy="6461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Narran o tempo de producción mais que o tempo histórico</a:t>
            </a:r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568575" y="2581275"/>
            <a:ext cx="4019550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Relevantes épocas sen reflectirse</a:t>
            </a:r>
            <a:r>
              <a:rPr lang="gl-ES">
                <a:solidFill>
                  <a:schemeClr val="bg1"/>
                </a:solidFill>
              </a:rPr>
              <a:t>.</a:t>
            </a:r>
            <a:endParaRPr lang="es-E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0" grpId="0" animBg="1"/>
      <p:bldP spid="110601" grpId="0" animBg="1"/>
      <p:bldP spid="56333" grpId="0" animBg="1"/>
      <p:bldP spid="110604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95647">
            <a:off x="6472238" y="534988"/>
            <a:ext cx="1928812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3735388"/>
            <a:ext cx="3243262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01919">
            <a:off x="6713538" y="3868738"/>
            <a:ext cx="17526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 descr="https://encrypted-tbn2.gstatic.com/images?q=tbn:ANd9GcQu1cpPp5_V3qac8r_a0KcnfVle8rzJG3yoKsHPw678BjQONSR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964106">
            <a:off x="461963" y="403225"/>
            <a:ext cx="2135187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http://img.blogdecine.com/2012/08/lincoln%20poster%20steven%20spielberg%20daniel%20day-lewi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534988"/>
            <a:ext cx="2006600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http://ia.media-imdb.com/images/M/MV5BMTc3MjI0MjM0NF5BMl5BanBnXkFtZTcwMTYxMTQ1OA@@._V1_SY317_CR0,0,214,317_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683810">
            <a:off x="477838" y="3659188"/>
            <a:ext cx="20383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783079">
            <a:off x="277813" y="277813"/>
            <a:ext cx="3059112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71508">
            <a:off x="6551613" y="211138"/>
            <a:ext cx="2263775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5051425"/>
            <a:ext cx="32385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50" y="150813"/>
            <a:ext cx="225266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1500" y="5353050"/>
            <a:ext cx="34925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" descr="https://encrypted-tbn2.gstatic.com/images?q=tbn:ANd9GcRnGZ-FXiTko1NcW8WykJii-Lc5neTLb2JsqKEd1NHqdhp_nyeN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213" y="2346325"/>
            <a:ext cx="18510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Elipse"/>
          <p:cNvSpPr/>
          <p:nvPr/>
        </p:nvSpPr>
        <p:spPr>
          <a:xfrm>
            <a:off x="777875" y="2646363"/>
            <a:ext cx="428625" cy="2857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l-ES"/>
          </a:p>
        </p:txBody>
      </p:sp>
      <p:pic>
        <p:nvPicPr>
          <p:cNvPr id="18440" name="Picture 4" descr="http://ichef.bbci.co.uk/images/ic/384x216/legacy/clip/p00y7y20.jpg?nodefault=tru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73750" y="3429000"/>
            <a:ext cx="29511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6" descr="Intertitle from the television program Spartac..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92413" y="3082925"/>
            <a:ext cx="28575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8" descr="http://4.bp.blogspot.com/-QMmyPTrsONY/UElEe9y1dlI/AAAAAAAAAX0/QazVP8nXsWw/s1600/Roma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14750" y="4611688"/>
            <a:ext cx="1733550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285750"/>
            <a:ext cx="1643062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28625"/>
            <a:ext cx="2684462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21431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75" y="4286250"/>
            <a:ext cx="362426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50" y="4786313"/>
            <a:ext cx="2357438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3" y="450056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62738" y="2214563"/>
            <a:ext cx="18573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313" y="2428875"/>
            <a:ext cx="178911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57438" y="2428875"/>
            <a:ext cx="1889125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85750"/>
            <a:ext cx="1949450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38" y="357188"/>
            <a:ext cx="19129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571500"/>
            <a:ext cx="1714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688" y="214313"/>
            <a:ext cx="1885950" cy="276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" y="3500438"/>
            <a:ext cx="429736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3" y="3429000"/>
            <a:ext cx="24669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750" y="3214688"/>
            <a:ext cx="20002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5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5750" y="4929188"/>
            <a:ext cx="14065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57375" y="5643563"/>
            <a:ext cx="517683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Elipse"/>
          <p:cNvSpPr/>
          <p:nvPr/>
        </p:nvSpPr>
        <p:spPr>
          <a:xfrm>
            <a:off x="1214438" y="6215063"/>
            <a:ext cx="428625" cy="2857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l-ES"/>
          </a:p>
        </p:txBody>
      </p:sp>
      <p:sp>
        <p:nvSpPr>
          <p:cNvPr id="13" name="12 Elipse"/>
          <p:cNvSpPr/>
          <p:nvPr/>
        </p:nvSpPr>
        <p:spPr>
          <a:xfrm>
            <a:off x="1643063" y="1000125"/>
            <a:ext cx="428625" cy="2857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l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75" y="5143500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5750"/>
            <a:ext cx="380682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0" y="23813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06825" y="4002088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3000375"/>
            <a:ext cx="3303587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Elipse"/>
          <p:cNvSpPr/>
          <p:nvPr/>
        </p:nvSpPr>
        <p:spPr>
          <a:xfrm>
            <a:off x="3071813" y="4572000"/>
            <a:ext cx="428625" cy="2857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l-ES"/>
          </a:p>
        </p:txBody>
      </p:sp>
      <p:pic>
        <p:nvPicPr>
          <p:cNvPr id="21511" name="Picture 2" descr="http://www.canalsuralacarta.es/pictures/7796/picture7796_20110927_131527_crop1sub2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50" y="5140325"/>
            <a:ext cx="307181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Elipse"/>
          <p:cNvSpPr/>
          <p:nvPr/>
        </p:nvSpPr>
        <p:spPr>
          <a:xfrm>
            <a:off x="2786063" y="5286375"/>
            <a:ext cx="428625" cy="2857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l-ES"/>
          </a:p>
        </p:txBody>
      </p:sp>
      <p:sp>
        <p:nvSpPr>
          <p:cNvPr id="10" name="9 Elipse"/>
          <p:cNvSpPr/>
          <p:nvPr/>
        </p:nvSpPr>
        <p:spPr>
          <a:xfrm>
            <a:off x="6500813" y="6357938"/>
            <a:ext cx="428625" cy="2857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l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500063"/>
            <a:ext cx="1741487" cy="2398712"/>
          </a:xfrm>
        </p:spPr>
      </p:pic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85750"/>
            <a:ext cx="1928812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25" y="428625"/>
            <a:ext cx="1976438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3714750"/>
            <a:ext cx="14827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500" y="3786188"/>
            <a:ext cx="1357313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25" y="3786188"/>
            <a:ext cx="14224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9188" y="3714750"/>
            <a:ext cx="1546225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15125" y="357188"/>
            <a:ext cx="20018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981075"/>
            <a:ext cx="7561263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468313" y="620713"/>
            <a:ext cx="2016125" cy="1295400"/>
          </a:xfrm>
          <a:prstGeom prst="wedgeRectCallout">
            <a:avLst>
              <a:gd name="adj1" fmla="val 44093"/>
              <a:gd name="adj2" fmla="val 8394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>
                <a:solidFill>
                  <a:schemeClr val="bg1"/>
                </a:solidFill>
              </a:rPr>
              <a:t>A historia de España é un coñazo ¡¡¡</a:t>
            </a:r>
          </a:p>
        </p:txBody>
      </p:sp>
      <p:sp>
        <p:nvSpPr>
          <p:cNvPr id="54279" name="AutoShape 7"/>
          <p:cNvSpPr>
            <a:spLocks noChangeArrowheads="1"/>
          </p:cNvSpPr>
          <p:nvPr/>
        </p:nvSpPr>
        <p:spPr bwMode="auto">
          <a:xfrm>
            <a:off x="6516688" y="260350"/>
            <a:ext cx="2447925" cy="1655763"/>
          </a:xfrm>
          <a:prstGeom prst="wedgeEllipseCallout">
            <a:avLst>
              <a:gd name="adj1" fmla="val -48833"/>
              <a:gd name="adj2" fmla="val 6831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>
                <a:solidFill>
                  <a:schemeClr val="bg1"/>
                </a:solidFill>
              </a:rPr>
              <a:t>Pues mira que el cine español…..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 animBg="1"/>
      <p:bldP spid="5427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Personalizado 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002676"/>
      </a:hlink>
      <a:folHlink>
        <a:srgbClr val="00194F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4671</TotalTime>
  <Words>127</Words>
  <Application>Microsoft Office PowerPoint</Application>
  <PresentationFormat>Presentación en pantalla (4:3)</PresentationFormat>
  <Paragraphs>26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Brío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WinuE</cp:lastModifiedBy>
  <cp:revision>186</cp:revision>
  <dcterms:created xsi:type="dcterms:W3CDTF">2012-01-09T19:56:17Z</dcterms:created>
  <dcterms:modified xsi:type="dcterms:W3CDTF">2013-04-11T10:58:59Z</dcterms:modified>
</cp:coreProperties>
</file>