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59" r:id="rId5"/>
    <p:sldId id="261" r:id="rId6"/>
    <p:sldId id="262" r:id="rId7"/>
    <p:sldId id="273" r:id="rId8"/>
    <p:sldId id="274" r:id="rId9"/>
    <p:sldId id="272" r:id="rId10"/>
    <p:sldId id="275" r:id="rId11"/>
    <p:sldId id="277" r:id="rId12"/>
    <p:sldId id="270" r:id="rId13"/>
    <p:sldId id="263" r:id="rId14"/>
    <p:sldId id="290" r:id="rId15"/>
    <p:sldId id="289" r:id="rId16"/>
    <p:sldId id="271" r:id="rId17"/>
    <p:sldId id="288" r:id="rId18"/>
    <p:sldId id="292" r:id="rId19"/>
    <p:sldId id="293" r:id="rId20"/>
    <p:sldId id="296" r:id="rId21"/>
    <p:sldId id="297" r:id="rId22"/>
    <p:sldId id="299" r:id="rId23"/>
    <p:sldId id="291" r:id="rId24"/>
    <p:sldId id="282" r:id="rId25"/>
    <p:sldId id="286" r:id="rId26"/>
    <p:sldId id="301" r:id="rId27"/>
    <p:sldId id="300" r:id="rId28"/>
    <p:sldId id="258" r:id="rId29"/>
    <p:sldId id="287" r:id="rId30"/>
    <p:sldId id="281" r:id="rId31"/>
    <p:sldId id="279" r:id="rId32"/>
    <p:sldId id="280" r:id="rId33"/>
    <p:sldId id="304" r:id="rId34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996"/>
    <a:srgbClr val="26B896"/>
    <a:srgbClr val="2699BC"/>
    <a:srgbClr val="33CC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78656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4689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47211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6883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37148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1395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5623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161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99489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8778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1944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37CF-0AE6-4399-9B70-662C3A607664}" type="datetimeFigureOut">
              <a:rPr lang="es-VE" smtClean="0"/>
              <a:t>29-04-2015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17FE-44FD-42AA-A6E0-17043962BAF5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488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hyperlink" Target="http://www.slideshare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42" name="0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8" y="3140968"/>
            <a:ext cx="7560000" cy="26038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15235" y="1552724"/>
            <a:ext cx="8428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7200" b="1" dirty="0" smtClean="0">
                <a:solidFill>
                  <a:srgbClr val="269996"/>
                </a:solidFill>
              </a:rPr>
              <a:t>Manual para el uso</a:t>
            </a:r>
          </a:p>
          <a:p>
            <a:pPr lvl="0" algn="ctr"/>
            <a:r>
              <a:rPr lang="es-ES" sz="7200" b="1" dirty="0" smtClean="0">
                <a:solidFill>
                  <a:srgbClr val="269996"/>
                </a:solidFill>
              </a:rPr>
              <a:t>  educativo de</a:t>
            </a:r>
            <a:endParaRPr lang="es-VE" sz="7200" dirty="0">
              <a:solidFill>
                <a:srgbClr val="2699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7</a:t>
            </a:r>
            <a:r>
              <a:rPr lang="es-ES" sz="2400" dirty="0" smtClean="0"/>
              <a:t>: Abra </a:t>
            </a:r>
            <a:r>
              <a:rPr lang="es-ES" sz="2400" dirty="0"/>
              <a:t>su cuenta de correo, donde encontrará un mensaje cuyo asunto será: </a:t>
            </a:r>
            <a:r>
              <a:rPr lang="es-ES" sz="1700" dirty="0"/>
              <a:t>“[SlideShare] Please confirm your email address</a:t>
            </a:r>
            <a:r>
              <a:rPr lang="es-ES" sz="1700" dirty="0" smtClean="0"/>
              <a:t>”.</a:t>
            </a:r>
          </a:p>
          <a:p>
            <a:pPr lvl="1" algn="just"/>
            <a:r>
              <a:rPr lang="es-ES" sz="1700" cap="small" dirty="0"/>
              <a:t>Paso 8</a:t>
            </a:r>
            <a:r>
              <a:rPr lang="es-ES" sz="2400" dirty="0" smtClean="0"/>
              <a:t>: Haga </a:t>
            </a:r>
            <a:r>
              <a:rPr lang="es-ES" sz="2400" dirty="0"/>
              <a:t>clic en el link que se encuentra en el cuerpo del mensaje.</a:t>
            </a:r>
            <a:endParaRPr lang="es-VE" sz="2400" dirty="0"/>
          </a:p>
          <a:p>
            <a:pPr marL="914400" lvl="1" indent="-457200" algn="just">
              <a:buFont typeface="+mj-lt"/>
              <a:buAutoNum type="arabicPeriod" startAt="5"/>
            </a:pPr>
            <a:endParaRPr lang="es-V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9" b="26333"/>
          <a:stretch/>
        </p:blipFill>
        <p:spPr bwMode="auto">
          <a:xfrm>
            <a:off x="805336" y="3067786"/>
            <a:ext cx="8087144" cy="281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6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9</a:t>
            </a:r>
            <a:r>
              <a:rPr lang="es-ES" sz="2400" dirty="0" smtClean="0"/>
              <a:t>: Se </a:t>
            </a:r>
            <a:r>
              <a:rPr lang="es-ES" sz="2400" dirty="0"/>
              <a:t>abrirá </a:t>
            </a:r>
            <a:r>
              <a:rPr lang="es-ES" sz="2400" dirty="0" smtClean="0"/>
              <a:t>una </a:t>
            </a:r>
            <a:r>
              <a:rPr lang="es-ES" sz="2400" dirty="0"/>
              <a:t>ventana que contiene el sitio web </a:t>
            </a:r>
            <a:r>
              <a:rPr lang="es-ES" sz="2400" i="1" dirty="0">
                <a:solidFill>
                  <a:srgbClr val="269996"/>
                </a:solidFill>
              </a:rPr>
              <a:t>Slide</a:t>
            </a:r>
            <a:r>
              <a:rPr lang="es-ES" sz="2400" b="1" i="1" dirty="0">
                <a:solidFill>
                  <a:srgbClr val="269996"/>
                </a:solidFill>
              </a:rPr>
              <a:t>Share</a:t>
            </a:r>
            <a:r>
              <a:rPr lang="es-ES" sz="2400" dirty="0"/>
              <a:t>. En la parte superior derecha podrá observar su nombre de usuario</a:t>
            </a:r>
            <a:r>
              <a:rPr lang="es-ES" sz="2400" dirty="0" smtClean="0"/>
              <a:t>.</a:t>
            </a:r>
            <a:endParaRPr lang="es-V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5"/>
          <a:stretch/>
        </p:blipFill>
        <p:spPr bwMode="auto">
          <a:xfrm>
            <a:off x="756496" y="2765426"/>
            <a:ext cx="8280000" cy="275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5879013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dirty="0" smtClean="0"/>
              <a:t>	Una vez completados estos pasos </a:t>
            </a:r>
            <a:r>
              <a:rPr lang="es-VE" sz="2000" dirty="0"/>
              <a:t>se </a:t>
            </a:r>
            <a:r>
              <a:rPr lang="es-VE" sz="2000" dirty="0" smtClean="0"/>
              <a:t>habrá </a:t>
            </a:r>
            <a:r>
              <a:rPr lang="es-VE" sz="2000" dirty="0"/>
              <a:t>creado con éxito una cuenta de usuario en </a:t>
            </a:r>
            <a:r>
              <a:rPr lang="es-VE" sz="2000" i="1" dirty="0">
                <a:solidFill>
                  <a:schemeClr val="accent5">
                    <a:lumMod val="75000"/>
                  </a:schemeClr>
                </a:solidFill>
              </a:rPr>
              <a:t>Slide</a:t>
            </a:r>
            <a:r>
              <a:rPr lang="es-VE" sz="2000" b="1" i="1" dirty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es-VE" sz="2000" dirty="0"/>
              <a:t>.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8" name="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9" name="8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2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16989" y="2492896"/>
            <a:ext cx="745967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5000" b="1" dirty="0" smtClean="0"/>
              <a:t>II. ¿Cómo  acceder a </a:t>
            </a:r>
          </a:p>
          <a:p>
            <a:pPr lvl="0" algn="ctr"/>
            <a:r>
              <a:rPr lang="es-ES" sz="5000" b="1" dirty="0" smtClean="0"/>
              <a:t>una  cuenta en </a:t>
            </a:r>
            <a:r>
              <a:rPr lang="es-ES" sz="5000" b="1" i="1" dirty="0" smtClean="0">
                <a:solidFill>
                  <a:srgbClr val="269996"/>
                </a:solidFill>
              </a:rPr>
              <a:t>SlideShare</a:t>
            </a:r>
            <a:r>
              <a:rPr lang="es-ES" sz="5000" b="1" dirty="0"/>
              <a:t>?</a:t>
            </a:r>
            <a:endParaRPr lang="es-VE" sz="5000" dirty="0"/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1</a:t>
            </a:r>
            <a:r>
              <a:rPr lang="es-ES" sz="2400" dirty="0"/>
              <a:t>: Abra el explorador de su </a:t>
            </a:r>
            <a:r>
              <a:rPr lang="es-ES" sz="2400" dirty="0" smtClean="0"/>
              <a:t>preferencia. Diríjase </a:t>
            </a:r>
            <a:r>
              <a:rPr lang="es-ES" sz="2400" dirty="0"/>
              <a:t>a la barra de direcciones y coloque www.slideshare.net</a:t>
            </a:r>
            <a:endParaRPr lang="es-VE" sz="2400" dirty="0"/>
          </a:p>
          <a:p>
            <a:pPr lvl="1"/>
            <a:r>
              <a:rPr lang="es-ES" sz="1700" cap="small" dirty="0"/>
              <a:t>Paso 2</a:t>
            </a:r>
            <a:r>
              <a:rPr lang="es-ES" sz="2400" dirty="0" smtClean="0"/>
              <a:t>: Haga </a:t>
            </a:r>
            <a:r>
              <a:rPr lang="es-ES" sz="2400" dirty="0"/>
              <a:t>clic en el icono “Login</a:t>
            </a:r>
            <a:r>
              <a:rPr lang="es-ES" sz="2400" dirty="0" smtClean="0"/>
              <a:t>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6" y="2838799"/>
            <a:ext cx="8280000" cy="27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1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3</a:t>
            </a:r>
            <a:r>
              <a:rPr lang="es-ES" sz="2400" dirty="0" smtClean="0"/>
              <a:t>: Complete datos: </a:t>
            </a:r>
            <a:r>
              <a:rPr lang="es-ES" sz="2400" dirty="0"/>
              <a:t>nombre de usuario o correo electrónico y contraseña. </a:t>
            </a:r>
            <a:endParaRPr lang="es-ES" sz="2400" dirty="0" smtClean="0"/>
          </a:p>
          <a:p>
            <a:pPr lvl="1" algn="just"/>
            <a:r>
              <a:rPr lang="es-ES" sz="1700" cap="small" dirty="0"/>
              <a:t>Paso 4</a:t>
            </a:r>
            <a:r>
              <a:rPr lang="es-ES" sz="2400" dirty="0" smtClean="0"/>
              <a:t>: Haga </a:t>
            </a:r>
            <a:r>
              <a:rPr lang="es-ES" sz="2400" dirty="0"/>
              <a:t>clic en “Login</a:t>
            </a:r>
            <a:r>
              <a:rPr lang="es-ES" sz="2400" dirty="0" smtClean="0"/>
              <a:t>”</a:t>
            </a:r>
            <a:endParaRPr lang="es-V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4"/>
          <a:stretch/>
        </p:blipFill>
        <p:spPr bwMode="auto">
          <a:xfrm>
            <a:off x="756496" y="2525470"/>
            <a:ext cx="8280000" cy="356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1700" cap="small" dirty="0"/>
              <a:t>Paso 5</a:t>
            </a:r>
            <a:r>
              <a:rPr lang="es-ES" sz="2400" dirty="0" smtClean="0"/>
              <a:t>: En </a:t>
            </a:r>
            <a:r>
              <a:rPr lang="es-ES" sz="2400" dirty="0"/>
              <a:t>la parte superior derecha podrá leer su nombre de </a:t>
            </a:r>
            <a:r>
              <a:rPr lang="es-ES" sz="2400" dirty="0" smtClean="0"/>
              <a:t>usuario.</a:t>
            </a:r>
          </a:p>
          <a:p>
            <a:pPr lvl="1"/>
            <a:endParaRPr lang="es-ES" sz="2400" dirty="0"/>
          </a:p>
          <a:p>
            <a:pPr lvl="1"/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400" dirty="0" smtClean="0"/>
          </a:p>
          <a:p>
            <a:pPr lvl="1"/>
            <a:endParaRPr lang="es-VE" sz="2400" dirty="0"/>
          </a:p>
          <a:p>
            <a:r>
              <a:rPr lang="es-ES" sz="2400" dirty="0"/>
              <a:t> </a:t>
            </a:r>
            <a:r>
              <a:rPr lang="es-VE" sz="2400" dirty="0"/>
              <a:t>	</a:t>
            </a:r>
            <a:endParaRPr lang="es-VE" sz="2400" dirty="0" smtClean="0"/>
          </a:p>
          <a:p>
            <a:pPr algn="just"/>
            <a:r>
              <a:rPr lang="es-VE" sz="2400" dirty="0"/>
              <a:t>	</a:t>
            </a:r>
            <a:r>
              <a:rPr lang="es-ES" sz="2000" dirty="0" smtClean="0"/>
              <a:t>A </a:t>
            </a:r>
            <a:r>
              <a:rPr lang="es-ES" sz="2000" dirty="0"/>
              <a:t>partir de este paso </a:t>
            </a:r>
            <a:r>
              <a:rPr lang="es-ES" sz="2000" dirty="0" smtClean="0"/>
              <a:t>se ha accedido a una cuenta SlideShare y se podrá </a:t>
            </a:r>
            <a:r>
              <a:rPr lang="es-ES" sz="2000" dirty="0"/>
              <a:t>publicar un archivo, buscar una presentación, conectarse con </a:t>
            </a:r>
            <a:r>
              <a:rPr lang="es-ES" sz="2000" dirty="0" smtClean="0"/>
              <a:t>amigos </a:t>
            </a:r>
            <a:r>
              <a:rPr lang="es-ES" sz="2000" dirty="0"/>
              <a:t>que también usan SlideShare, editar </a:t>
            </a:r>
            <a:r>
              <a:rPr lang="es-ES" sz="2000" dirty="0" smtClean="0"/>
              <a:t>el </a:t>
            </a:r>
            <a:r>
              <a:rPr lang="es-ES" sz="2000" dirty="0"/>
              <a:t>perfil. </a:t>
            </a:r>
            <a:endParaRPr lang="es-VE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5"/>
          <a:stretch/>
        </p:blipFill>
        <p:spPr bwMode="auto">
          <a:xfrm>
            <a:off x="756496" y="2132856"/>
            <a:ext cx="8280000" cy="318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9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28236" y="2492896"/>
            <a:ext cx="754822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5000" b="1" dirty="0" smtClean="0"/>
              <a:t>III. ¿Cómo  subir un archivo </a:t>
            </a:r>
          </a:p>
          <a:p>
            <a:pPr lvl="0" algn="ctr"/>
            <a:r>
              <a:rPr lang="es-ES" sz="5000" b="1" dirty="0" smtClean="0"/>
              <a:t>en </a:t>
            </a:r>
            <a:r>
              <a:rPr lang="es-ES" sz="5000" b="1" i="1" dirty="0" smtClean="0">
                <a:solidFill>
                  <a:srgbClr val="269996"/>
                </a:solidFill>
              </a:rPr>
              <a:t>SlideShare</a:t>
            </a:r>
            <a:r>
              <a:rPr lang="es-ES" sz="5000" b="1" dirty="0"/>
              <a:t>?</a:t>
            </a:r>
            <a:endParaRPr lang="es-VE" sz="5000" dirty="0"/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1</a:t>
            </a:r>
            <a:r>
              <a:rPr lang="es-ES" sz="2400" dirty="0" smtClean="0"/>
              <a:t>: Acceda </a:t>
            </a:r>
            <a:r>
              <a:rPr lang="es-ES" sz="2400" dirty="0"/>
              <a:t>a </a:t>
            </a:r>
            <a:r>
              <a:rPr lang="es-ES" sz="2400" dirty="0" smtClean="0"/>
              <a:t>una cuenta </a:t>
            </a:r>
            <a:r>
              <a:rPr lang="es-ES" sz="2400" dirty="0"/>
              <a:t>en </a:t>
            </a:r>
            <a:r>
              <a:rPr lang="es-ES" sz="2400" i="1" dirty="0">
                <a:solidFill>
                  <a:srgbClr val="269996"/>
                </a:solidFill>
              </a:rPr>
              <a:t>Slide</a:t>
            </a:r>
            <a:r>
              <a:rPr lang="es-ES" sz="2400" b="1" i="1" dirty="0">
                <a:solidFill>
                  <a:srgbClr val="269996"/>
                </a:solidFill>
              </a:rPr>
              <a:t>Share</a:t>
            </a:r>
            <a:r>
              <a:rPr lang="es-ES" sz="2400" dirty="0"/>
              <a:t>. Seguir los pasos enumerados en la sección </a:t>
            </a:r>
            <a:r>
              <a:rPr lang="es-ES" sz="2400" dirty="0" smtClean="0"/>
              <a:t>II.</a:t>
            </a:r>
          </a:p>
          <a:p>
            <a:pPr lvl="1" algn="just"/>
            <a:r>
              <a:rPr lang="es-ES" sz="1700" cap="small" dirty="0"/>
              <a:t>Paso 2</a:t>
            </a:r>
            <a:r>
              <a:rPr lang="es-ES" sz="2400" dirty="0" smtClean="0"/>
              <a:t>: Haga </a:t>
            </a:r>
            <a:r>
              <a:rPr lang="es-ES" sz="2400" dirty="0"/>
              <a:t>clic en el icono “</a:t>
            </a:r>
            <a:r>
              <a:rPr lang="es-ES" sz="2400" b="1" i="1" dirty="0"/>
              <a:t>Upload”</a:t>
            </a:r>
            <a:endParaRPr lang="es-V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"/>
          <a:stretch/>
        </p:blipFill>
        <p:spPr bwMode="auto">
          <a:xfrm>
            <a:off x="1278798" y="2708920"/>
            <a:ext cx="7685690" cy="322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3</a:t>
            </a:r>
            <a:r>
              <a:rPr lang="es-ES" sz="2400" dirty="0" smtClean="0"/>
              <a:t>: Seleccione </a:t>
            </a:r>
            <a:r>
              <a:rPr lang="es-ES" sz="2400" b="1" i="1" dirty="0"/>
              <a:t>“Upload”</a:t>
            </a:r>
            <a:r>
              <a:rPr lang="es-ES" sz="2400" dirty="0"/>
              <a:t> que </a:t>
            </a:r>
            <a:r>
              <a:rPr lang="es-ES" sz="2400" dirty="0" smtClean="0"/>
              <a:t>permite </a:t>
            </a:r>
            <a:r>
              <a:rPr lang="es-ES" sz="2400" dirty="0"/>
              <a:t>cargar un único archivo</a:t>
            </a:r>
            <a:r>
              <a:rPr lang="es-ES" sz="2400" dirty="0" smtClean="0"/>
              <a:t>.</a:t>
            </a:r>
          </a:p>
          <a:p>
            <a:pPr lvl="1" algn="just"/>
            <a:endParaRPr lang="es-ES" sz="2400" dirty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/>
          </a:p>
          <a:p>
            <a:pPr lvl="1" algn="just"/>
            <a:endParaRPr lang="es-ES" sz="2400" dirty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/>
          </a:p>
          <a:p>
            <a:pPr lvl="1" algn="just"/>
            <a:r>
              <a:rPr lang="es-ES" sz="2400" dirty="0" smtClean="0"/>
              <a:t>	</a:t>
            </a:r>
            <a:r>
              <a:rPr lang="es-ES" sz="1700" cap="small" dirty="0"/>
              <a:t>Nota</a:t>
            </a:r>
            <a:r>
              <a:rPr lang="es-ES" sz="2000" dirty="0"/>
              <a:t>: el icono “Upload +” permite cargar simultáneamente múltiples archivos pero solo se encuentra disponible para usuarios con cuenta tipo PRO, </a:t>
            </a:r>
            <a:r>
              <a:rPr lang="es-ES" sz="2000" dirty="0" smtClean="0"/>
              <a:t>la cual es paga.</a:t>
            </a:r>
            <a:endParaRPr lang="es-VE" sz="2000" dirty="0"/>
          </a:p>
          <a:p>
            <a:pPr lvl="1" algn="just"/>
            <a:endParaRPr lang="es-VE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77" y="2077566"/>
            <a:ext cx="58578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4</a:t>
            </a:r>
            <a:r>
              <a:rPr lang="es-ES" sz="2400" dirty="0" smtClean="0"/>
              <a:t>: Seleccione </a:t>
            </a:r>
            <a:r>
              <a:rPr lang="es-ES" sz="2400" dirty="0"/>
              <a:t>el archivo que desea </a:t>
            </a:r>
            <a:r>
              <a:rPr lang="es-ES" sz="2400" dirty="0" smtClean="0"/>
              <a:t>subir.</a:t>
            </a:r>
          </a:p>
          <a:p>
            <a:pPr lvl="1" algn="just"/>
            <a:r>
              <a:rPr lang="es-ES" sz="1700" cap="small" dirty="0"/>
              <a:t>Paso 5: </a:t>
            </a:r>
            <a:r>
              <a:rPr lang="es-ES" sz="2400" dirty="0" smtClean="0"/>
              <a:t>Haga clic en “Abrir”</a:t>
            </a:r>
            <a:endParaRPr lang="es-VE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6" b="4773"/>
          <a:stretch/>
        </p:blipFill>
        <p:spPr bwMode="auto">
          <a:xfrm>
            <a:off x="1260432" y="2048992"/>
            <a:ext cx="7200000" cy="410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3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2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3" name="2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15616" y="2204864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700" dirty="0" smtClean="0"/>
              <a:t>	El siguiente manual persigue proporcionar instrucciones sencillas para el uso de </a:t>
            </a:r>
            <a:r>
              <a:rPr lang="es-ES" sz="2700" i="1" dirty="0" smtClean="0">
                <a:solidFill>
                  <a:srgbClr val="269996"/>
                </a:solidFill>
              </a:rPr>
              <a:t>Slide</a:t>
            </a:r>
            <a:r>
              <a:rPr lang="es-ES" sz="2700" b="1" i="1" dirty="0" smtClean="0">
                <a:solidFill>
                  <a:srgbClr val="269996"/>
                </a:solidFill>
              </a:rPr>
              <a:t>Share </a:t>
            </a:r>
            <a:r>
              <a:rPr lang="es-ES" sz="2700" dirty="0" smtClean="0"/>
              <a:t>por parte de los docentes y alumnos</a:t>
            </a:r>
          </a:p>
          <a:p>
            <a:pPr algn="just">
              <a:lnSpc>
                <a:spcPct val="150000"/>
              </a:lnSpc>
            </a:pPr>
            <a:endParaRPr lang="es-ES" sz="2700" b="1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6</a:t>
            </a:r>
            <a:r>
              <a:rPr lang="es-ES" sz="2400" dirty="0" smtClean="0"/>
              <a:t>: </a:t>
            </a:r>
            <a:r>
              <a:rPr lang="es-ES" sz="2400" dirty="0"/>
              <a:t>Complete información referente al </a:t>
            </a:r>
            <a:r>
              <a:rPr lang="es-ES" sz="2400" dirty="0" smtClean="0"/>
              <a:t>archivo: título</a:t>
            </a:r>
            <a:r>
              <a:rPr lang="es-ES" sz="2400" dirty="0"/>
              <a:t>, </a:t>
            </a:r>
            <a:r>
              <a:rPr lang="es-ES" sz="2400" dirty="0" smtClean="0"/>
              <a:t>etiquetas</a:t>
            </a:r>
            <a:r>
              <a:rPr lang="es-ES" sz="2400" dirty="0"/>
              <a:t>, categoría y una breve descripción del </a:t>
            </a:r>
            <a:r>
              <a:rPr lang="es-ES" sz="2400" dirty="0" smtClean="0"/>
              <a:t>contenido. </a:t>
            </a:r>
          </a:p>
          <a:p>
            <a:pPr lvl="1" algn="just"/>
            <a:r>
              <a:rPr lang="es-ES" sz="1700" cap="small" dirty="0"/>
              <a:t>Paso 7</a:t>
            </a:r>
            <a:r>
              <a:rPr lang="es-ES" sz="2400" dirty="0" smtClean="0"/>
              <a:t>: Marque </a:t>
            </a:r>
            <a:r>
              <a:rPr lang="es-ES" sz="2400" dirty="0"/>
              <a:t>la casilla de chequeo si desea permitir la descarga del archivo.</a:t>
            </a:r>
            <a:endParaRPr lang="es-VE" sz="2400" dirty="0"/>
          </a:p>
          <a:p>
            <a:pPr lvl="1" algn="just"/>
            <a:endParaRPr lang="es-VE" sz="2400" dirty="0"/>
          </a:p>
          <a:p>
            <a:pPr lvl="1" algn="just"/>
            <a:endParaRPr lang="es-VE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11"/>
          <a:stretch/>
        </p:blipFill>
        <p:spPr bwMode="auto">
          <a:xfrm>
            <a:off x="2509574" y="2780928"/>
            <a:ext cx="5230778" cy="36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8</a:t>
            </a:r>
            <a:r>
              <a:rPr lang="es-ES" sz="2400" dirty="0" smtClean="0"/>
              <a:t>: </a:t>
            </a:r>
            <a:r>
              <a:rPr lang="es-ES" sz="2400" dirty="0"/>
              <a:t>Espere mientras se completa la carga del archivo y </a:t>
            </a:r>
            <a:r>
              <a:rPr lang="es-ES" sz="2400" dirty="0" smtClean="0"/>
              <a:t>se convierte a </a:t>
            </a:r>
            <a:r>
              <a:rPr lang="es-ES" sz="2400" dirty="0"/>
              <a:t>formato Flash</a:t>
            </a:r>
            <a:r>
              <a:rPr lang="es-ES" sz="2400" dirty="0" smtClean="0"/>
              <a:t>.</a:t>
            </a:r>
            <a:endParaRPr lang="es-VE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/>
          <a:stretch/>
        </p:blipFill>
        <p:spPr bwMode="auto">
          <a:xfrm>
            <a:off x="1764408" y="1988840"/>
            <a:ext cx="6480000" cy="440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1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9</a:t>
            </a:r>
            <a:r>
              <a:rPr lang="es-ES" sz="2400" dirty="0" smtClean="0"/>
              <a:t>: Aparecerá </a:t>
            </a:r>
            <a:r>
              <a:rPr lang="es-ES" sz="2400" dirty="0"/>
              <a:t>un mensaje notificando que el archivo ha sido publicado. Si así lo requiere puede modificar la información del archivo haciendo clic en </a:t>
            </a:r>
            <a:r>
              <a:rPr lang="es-ES" sz="2400" b="1" i="1" dirty="0"/>
              <a:t>“Edit”</a:t>
            </a:r>
            <a:r>
              <a:rPr lang="es-ES" sz="2400" b="1" dirty="0"/>
              <a:t>.</a:t>
            </a:r>
            <a:endParaRPr lang="es-VE" sz="2400" dirty="0"/>
          </a:p>
          <a:p>
            <a:pPr lvl="1" algn="just"/>
            <a:endParaRPr lang="es-VE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21" b="3273"/>
          <a:stretch/>
        </p:blipFill>
        <p:spPr bwMode="auto">
          <a:xfrm>
            <a:off x="1836368" y="2348880"/>
            <a:ext cx="6048000" cy="404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45816" y="2492896"/>
            <a:ext cx="79466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5000" b="1" dirty="0" smtClean="0"/>
              <a:t>IV. ¿Cómo  buscar un archivo </a:t>
            </a:r>
          </a:p>
          <a:p>
            <a:pPr lvl="0" algn="ctr"/>
            <a:r>
              <a:rPr lang="es-ES" sz="5000" b="1" dirty="0" smtClean="0"/>
              <a:t>en </a:t>
            </a:r>
            <a:r>
              <a:rPr lang="es-ES" sz="5000" b="1" i="1" dirty="0" smtClean="0">
                <a:solidFill>
                  <a:srgbClr val="269996"/>
                </a:solidFill>
              </a:rPr>
              <a:t>SlideShare</a:t>
            </a:r>
            <a:r>
              <a:rPr lang="es-ES" sz="5000" b="1" dirty="0"/>
              <a:t>?</a:t>
            </a:r>
            <a:endParaRPr lang="es-VE" sz="5000" dirty="0"/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0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1</a:t>
            </a:r>
            <a:r>
              <a:rPr lang="es-ES" sz="2400" dirty="0" smtClean="0"/>
              <a:t>:  Acceda </a:t>
            </a:r>
            <a:r>
              <a:rPr lang="es-ES" sz="2400" dirty="0"/>
              <a:t>a </a:t>
            </a:r>
            <a:r>
              <a:rPr lang="es-ES" sz="2400" dirty="0" smtClean="0"/>
              <a:t>una </a:t>
            </a:r>
            <a:r>
              <a:rPr lang="es-ES" sz="2400" dirty="0"/>
              <a:t>cuenta en </a:t>
            </a:r>
            <a:r>
              <a:rPr lang="es-ES" sz="2400" i="1" dirty="0" smtClean="0">
                <a:solidFill>
                  <a:srgbClr val="269996"/>
                </a:solidFill>
              </a:rPr>
              <a:t>Slide</a:t>
            </a:r>
            <a:r>
              <a:rPr lang="es-ES" sz="2400" b="1" i="1" dirty="0" smtClean="0">
                <a:solidFill>
                  <a:srgbClr val="269996"/>
                </a:solidFill>
              </a:rPr>
              <a:t>Share</a:t>
            </a:r>
            <a:r>
              <a:rPr lang="es-ES" sz="2400" dirty="0" smtClean="0"/>
              <a:t>.</a:t>
            </a:r>
          </a:p>
          <a:p>
            <a:pPr lvl="1" algn="just"/>
            <a:r>
              <a:rPr lang="es-ES" sz="1700" cap="small" dirty="0"/>
              <a:t>Paso 2</a:t>
            </a:r>
            <a:r>
              <a:rPr lang="es-ES" sz="2400" dirty="0"/>
              <a:t>: Escriba el nombre alusivo a la búsqueda que desea realizar en la barra superior y presione “Enter” </a:t>
            </a:r>
            <a:endParaRPr lang="es-VE" sz="2400" dirty="0"/>
          </a:p>
          <a:p>
            <a:pPr lvl="1"/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lvl="1" algn="just"/>
            <a:endParaRPr lang="es-ES" sz="2400" dirty="0" smtClean="0"/>
          </a:p>
          <a:p>
            <a:pPr lvl="1" algn="just"/>
            <a:endParaRPr lang="es-ES" sz="2400" b="1" dirty="0"/>
          </a:p>
          <a:p>
            <a:pPr lvl="1" algn="just"/>
            <a:r>
              <a:rPr lang="es-ES" b="1" dirty="0" smtClean="0"/>
              <a:t>Nota</a:t>
            </a:r>
            <a:r>
              <a:rPr lang="es-ES" dirty="0"/>
              <a:t>: </a:t>
            </a:r>
            <a:r>
              <a:rPr lang="es-ES" dirty="0" smtClean="0"/>
              <a:t>este </a:t>
            </a:r>
            <a:r>
              <a:rPr lang="es-ES" dirty="0"/>
              <a:t>paso no es limitante. Puede realizar la búsqueda sin poseer cuenta </a:t>
            </a:r>
            <a:r>
              <a:rPr lang="es-ES" i="1" dirty="0">
                <a:solidFill>
                  <a:schemeClr val="accent5">
                    <a:lumMod val="75000"/>
                  </a:schemeClr>
                </a:solidFill>
              </a:rPr>
              <a:t>Slide</a:t>
            </a:r>
            <a:r>
              <a:rPr lang="es-ES" b="1" i="1" dirty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es-ES" dirty="0" smtClean="0"/>
              <a:t>.</a:t>
            </a:r>
            <a:endParaRPr lang="es-V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6" y="2653869"/>
            <a:ext cx="8280000" cy="28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8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9" name="8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3</a:t>
            </a:r>
            <a:r>
              <a:rPr lang="es-ES" sz="2400" dirty="0" smtClean="0"/>
              <a:t>: </a:t>
            </a:r>
            <a:r>
              <a:rPr lang="es-ES" sz="2400" i="1" dirty="0" smtClean="0">
                <a:solidFill>
                  <a:srgbClr val="269996"/>
                </a:solidFill>
              </a:rPr>
              <a:t>Slide</a:t>
            </a:r>
            <a:r>
              <a:rPr lang="es-ES" sz="2400" b="1" i="1" dirty="0" smtClean="0">
                <a:solidFill>
                  <a:srgbClr val="269996"/>
                </a:solidFill>
              </a:rPr>
              <a:t>Share</a:t>
            </a:r>
            <a:r>
              <a:rPr lang="es-ES" sz="2400" dirty="0" smtClean="0">
                <a:solidFill>
                  <a:srgbClr val="269996"/>
                </a:solidFill>
              </a:rPr>
              <a:t> </a:t>
            </a:r>
            <a:r>
              <a:rPr lang="es-ES" sz="2400" dirty="0" smtClean="0"/>
              <a:t>dispone de </a:t>
            </a:r>
            <a:r>
              <a:rPr lang="es-VE" sz="2400" dirty="0" smtClean="0"/>
              <a:t>una </a:t>
            </a:r>
            <a:r>
              <a:rPr lang="es-VE" sz="2400" dirty="0"/>
              <a:t>serie de opciones para filtrar </a:t>
            </a:r>
            <a:r>
              <a:rPr lang="es-VE" sz="2400" dirty="0" smtClean="0"/>
              <a:t>la </a:t>
            </a:r>
            <a:r>
              <a:rPr lang="es-VE" sz="2400" dirty="0"/>
              <a:t>búsqueda: Filtrar por: relevancia, tiempo en que fue subido y/o tipo de archivo</a:t>
            </a:r>
            <a:r>
              <a:rPr lang="es-VE" sz="2400" dirty="0" smtClean="0"/>
              <a:t>.</a:t>
            </a:r>
          </a:p>
          <a:p>
            <a:pPr lvl="1" algn="just"/>
            <a:endParaRPr lang="es-ES" sz="2400" dirty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 smtClean="0"/>
          </a:p>
          <a:p>
            <a:pPr lvl="1" algn="just"/>
            <a:endParaRPr lang="es-ES" sz="2400" dirty="0"/>
          </a:p>
          <a:p>
            <a:pPr lvl="1" algn="just"/>
            <a:r>
              <a:rPr lang="es-ES" sz="1700" cap="small" dirty="0"/>
              <a:t>Paso 4</a:t>
            </a:r>
            <a:r>
              <a:rPr lang="es-ES" sz="2400" dirty="0"/>
              <a:t>: </a:t>
            </a:r>
            <a:r>
              <a:rPr lang="es-VE" sz="2400" dirty="0"/>
              <a:t>Haga clic en la presentación de </a:t>
            </a:r>
            <a:r>
              <a:rPr lang="es-ES" sz="2400" dirty="0"/>
              <a:t>su</a:t>
            </a:r>
            <a:r>
              <a:rPr lang="es-VE" sz="2400" dirty="0"/>
              <a:t> </a:t>
            </a:r>
            <a:r>
              <a:rPr lang="es-VE" sz="2400" dirty="0" smtClean="0"/>
              <a:t>interés</a:t>
            </a:r>
            <a:endParaRPr lang="es-VE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 b="15201"/>
          <a:stretch/>
        </p:blipFill>
        <p:spPr bwMode="auto">
          <a:xfrm>
            <a:off x="756496" y="2708920"/>
            <a:ext cx="8280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2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067813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VE" sz="5400" b="1" dirty="0"/>
              <a:t>Sugerencias </a:t>
            </a:r>
            <a:r>
              <a:rPr lang="es-VE" sz="5400" b="1" dirty="0" smtClean="0"/>
              <a:t>para la aplicación en la educación</a:t>
            </a:r>
          </a:p>
          <a:p>
            <a:pPr lvl="0" algn="ctr"/>
            <a:r>
              <a:rPr lang="es-VE" sz="5400" b="1" dirty="0" smtClean="0"/>
              <a:t>de </a:t>
            </a:r>
            <a:r>
              <a:rPr lang="es-VE" sz="5400" b="1" i="1" dirty="0" smtClean="0">
                <a:solidFill>
                  <a:srgbClr val="269996"/>
                </a:solidFill>
              </a:rPr>
              <a:t>SlideShare</a:t>
            </a:r>
            <a:endParaRPr lang="es-VE" sz="5000" dirty="0">
              <a:solidFill>
                <a:srgbClr val="269996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7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1556792"/>
            <a:ext cx="75608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700" i="1" dirty="0" smtClean="0"/>
              <a:t>	</a:t>
            </a:r>
            <a:r>
              <a:rPr lang="es-ES" sz="27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700" dirty="0"/>
              <a:t>La herramienta </a:t>
            </a:r>
            <a:r>
              <a:rPr lang="es-ES" sz="2700" i="1" dirty="0">
                <a:solidFill>
                  <a:srgbClr val="269996"/>
                </a:solidFill>
              </a:rPr>
              <a:t>Slide</a:t>
            </a:r>
            <a:r>
              <a:rPr lang="es-ES" sz="2700" b="1" i="1" dirty="0">
                <a:solidFill>
                  <a:srgbClr val="269996"/>
                </a:solidFill>
              </a:rPr>
              <a:t>Share</a:t>
            </a:r>
            <a:r>
              <a:rPr lang="es-ES" sz="2700" dirty="0">
                <a:solidFill>
                  <a:srgbClr val="269996"/>
                </a:solidFill>
              </a:rPr>
              <a:t> </a:t>
            </a:r>
            <a:r>
              <a:rPr lang="es-ES" sz="2700" dirty="0"/>
              <a:t>permite compartir presentaciones de diapositivas de manera online. Su uso es  sencillo y sólo se requiere de archivo(s)  de presentación de diapositivas, poseer una cuenta en el sitio www.slideshare.net  y seguir unos pasos relativamente </a:t>
            </a:r>
            <a:r>
              <a:rPr lang="es-ES" sz="2700" dirty="0" smtClean="0"/>
              <a:t>fáciles.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1543345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 smtClean="0"/>
              <a:t>	Docentes y alumnos pueden apoyarse y complementar sus prácticas presenciales al hacer uso de esta herramienta; permitiendo al docente colocar la información dada en el aula de clase, información nueva o que complemente lo visto en la clase presencial. 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599" y="1546914"/>
            <a:ext cx="7776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/>
              <a:t>	</a:t>
            </a:r>
            <a:r>
              <a:rPr lang="es-ES" sz="2800" dirty="0" smtClean="0"/>
              <a:t>Por otra parte los alumnos pueden realizar síntesis de algún tema en particular y compartir la dirección web con el profesor y sus compañeros para realizar una retroalimentación de la misma, pues la herramienta permite realizar comentarios sobre la presentación que ha sido publicada.</a:t>
            </a:r>
            <a:endParaRPr lang="es-VE" sz="2800" dirty="0"/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268760"/>
            <a:ext cx="756084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700" b="1" i="1" dirty="0" smtClean="0"/>
              <a:t>	</a:t>
            </a:r>
            <a:r>
              <a:rPr lang="es-ES" sz="27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700" i="1" dirty="0" smtClean="0">
                <a:solidFill>
                  <a:srgbClr val="269996"/>
                </a:solidFill>
              </a:rPr>
              <a:t>Slide</a:t>
            </a:r>
            <a:r>
              <a:rPr lang="es-ES" sz="2700" b="1" i="1" dirty="0" smtClean="0">
                <a:solidFill>
                  <a:srgbClr val="269996"/>
                </a:solidFill>
              </a:rPr>
              <a:t>Share</a:t>
            </a:r>
            <a:r>
              <a:rPr lang="es-VE" sz="2700" i="1" dirty="0" smtClean="0"/>
              <a:t> </a:t>
            </a:r>
            <a:r>
              <a:rPr lang="es-VE" sz="2700" dirty="0" smtClean="0"/>
              <a:t>es un espacio gratuito en la web que permite a los usuarios cargar presentaciones de series de diapositivas tales como las creadas en programas como Microsoft PowerPoint u OpenOffice. Las mismas son convertidas automáticamente por </a:t>
            </a:r>
            <a:r>
              <a:rPr lang="es-ES" sz="2700" i="1" dirty="0">
                <a:solidFill>
                  <a:srgbClr val="269996"/>
                </a:solidFill>
              </a:rPr>
              <a:t>Slide</a:t>
            </a:r>
            <a:r>
              <a:rPr lang="es-ES" sz="2700" b="1" i="1" dirty="0">
                <a:solidFill>
                  <a:srgbClr val="269996"/>
                </a:solidFill>
              </a:rPr>
              <a:t>Share</a:t>
            </a:r>
            <a:r>
              <a:rPr lang="es-VE" sz="2700" i="1" dirty="0">
                <a:solidFill>
                  <a:srgbClr val="269996"/>
                </a:solidFill>
              </a:rPr>
              <a:t> </a:t>
            </a:r>
            <a:r>
              <a:rPr lang="es-VE" sz="2700" dirty="0" smtClean="0"/>
              <a:t>a formato Flash lo que permite su visualización online.</a:t>
            </a:r>
          </a:p>
          <a:p>
            <a:pPr algn="just"/>
            <a:r>
              <a:rPr lang="es-VE" sz="2700" dirty="0"/>
              <a:t>	</a:t>
            </a:r>
            <a:endParaRPr lang="es-VE" sz="2700" dirty="0" smtClean="0"/>
          </a:p>
          <a:p>
            <a:pPr algn="just"/>
            <a:r>
              <a:rPr lang="es-VE" sz="2700" dirty="0"/>
              <a:t>	</a:t>
            </a:r>
            <a:r>
              <a:rPr lang="es-VE" sz="2700" dirty="0" smtClean="0"/>
              <a:t>Admite archivos de presentaciones de diapositivas, documentos de texto, PDF hasta un máximo de 100 MB.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8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9" name="8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980728"/>
            <a:ext cx="7560840" cy="37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2700" dirty="0"/>
          </a:p>
          <a:p>
            <a:pPr algn="just">
              <a:lnSpc>
                <a:spcPct val="150000"/>
              </a:lnSpc>
            </a:pPr>
            <a:r>
              <a:rPr lang="es-ES" sz="2700" dirty="0" smtClean="0"/>
              <a:t>	</a:t>
            </a:r>
            <a:r>
              <a:rPr lang="es-VE" sz="2700" dirty="0" smtClean="0"/>
              <a:t>Una </a:t>
            </a:r>
            <a:r>
              <a:rPr lang="es-VE" sz="2700" dirty="0"/>
              <a:t>vez subido el archivo es posible disponer de una dirección web lo que permitirá su visualización online, descargarlo, compartirlo a través de correo electrónico y/o adjuntarlo en una página web.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268760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es-VE" sz="2700" dirty="0" smtClean="0"/>
              <a:t>Esta </a:t>
            </a:r>
            <a:r>
              <a:rPr lang="es-VE" sz="2700" dirty="0"/>
              <a:t>herramienta </a:t>
            </a:r>
            <a:r>
              <a:rPr lang="es-VE" sz="2700" dirty="0" smtClean="0"/>
              <a:t>permite:</a:t>
            </a:r>
          </a:p>
          <a:p>
            <a:pPr algn="just">
              <a:lnSpc>
                <a:spcPts val="4000"/>
              </a:lnSpc>
            </a:pPr>
            <a:endParaRPr lang="es-VE" sz="1200" dirty="0" smtClean="0"/>
          </a:p>
          <a:p>
            <a:pPr marL="914400" lvl="1" indent="-457200" algn="just">
              <a:lnSpc>
                <a:spcPts val="4000"/>
              </a:lnSpc>
              <a:buFont typeface="Arial" pitchFamily="34" charset="0"/>
              <a:buChar char="•"/>
            </a:pPr>
            <a:r>
              <a:rPr lang="es-VE" sz="2700" dirty="0" smtClean="0"/>
              <a:t>Compartir </a:t>
            </a:r>
            <a:r>
              <a:rPr lang="es-VE" sz="2700" dirty="0"/>
              <a:t>información. </a:t>
            </a:r>
            <a:endParaRPr lang="es-VE" sz="2700" dirty="0" smtClean="0"/>
          </a:p>
          <a:p>
            <a:pPr marL="914400" lvl="1" indent="-457200" algn="just">
              <a:lnSpc>
                <a:spcPts val="4000"/>
              </a:lnSpc>
              <a:buFont typeface="Arial" pitchFamily="34" charset="0"/>
              <a:buChar char="•"/>
            </a:pPr>
            <a:r>
              <a:rPr lang="es-VE" sz="2700" dirty="0" smtClean="0"/>
              <a:t>Ver </a:t>
            </a:r>
            <a:r>
              <a:rPr lang="es-VE" sz="2700" dirty="0"/>
              <a:t>presentaciones de diapositivas desde cualquier PC con conexión a internet. </a:t>
            </a:r>
            <a:endParaRPr lang="es-VE" sz="2700" dirty="0" smtClean="0"/>
          </a:p>
          <a:p>
            <a:pPr marL="914400" lvl="1" indent="-457200" algn="just">
              <a:lnSpc>
                <a:spcPts val="4000"/>
              </a:lnSpc>
              <a:buFont typeface="Arial" pitchFamily="34" charset="0"/>
              <a:buChar char="•"/>
            </a:pPr>
            <a:r>
              <a:rPr lang="es-VE" sz="2700" dirty="0" smtClean="0"/>
              <a:t>Enviar </a:t>
            </a:r>
            <a:r>
              <a:rPr lang="es-VE" sz="2700" dirty="0"/>
              <a:t>presentaciones de varios megas que son difíciles enviar por correo electrónico. </a:t>
            </a:r>
            <a:endParaRPr lang="es-VE" sz="2700" dirty="0" smtClean="0"/>
          </a:p>
          <a:p>
            <a:pPr marL="914400" lvl="1" indent="-457200" algn="just">
              <a:lnSpc>
                <a:spcPts val="4000"/>
              </a:lnSpc>
              <a:buFont typeface="Arial" pitchFamily="34" charset="0"/>
              <a:buChar char="•"/>
            </a:pPr>
            <a:r>
              <a:rPr lang="es-VE" sz="2700" dirty="0" smtClean="0"/>
              <a:t>Realizar comentarios referentes </a:t>
            </a:r>
            <a:r>
              <a:rPr lang="es-VE" sz="2700" dirty="0"/>
              <a:t>al tema tratado en las </a:t>
            </a:r>
            <a:r>
              <a:rPr lang="es-VE" sz="2700" dirty="0" smtClean="0"/>
              <a:t>diapositivas por parte de los usuarios.</a:t>
            </a:r>
            <a:endParaRPr lang="es-VE" sz="2700" dirty="0"/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268760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s-VE" sz="2700" dirty="0" smtClean="0"/>
              <a:t>	Como </a:t>
            </a:r>
            <a:r>
              <a:rPr lang="es-VE" sz="2700" dirty="0"/>
              <a:t>desventaja </a:t>
            </a:r>
            <a:r>
              <a:rPr lang="es-VE" sz="2700" dirty="0" smtClean="0"/>
              <a:t>de  </a:t>
            </a:r>
            <a:r>
              <a:rPr lang="es-VE" sz="2700" i="1" dirty="0" smtClean="0">
                <a:solidFill>
                  <a:srgbClr val="269996"/>
                </a:solidFill>
              </a:rPr>
              <a:t>Slide</a:t>
            </a:r>
            <a:r>
              <a:rPr lang="es-VE" sz="2700" b="1" i="1" dirty="0" smtClean="0">
                <a:solidFill>
                  <a:srgbClr val="269996"/>
                </a:solidFill>
              </a:rPr>
              <a:t>Share</a:t>
            </a:r>
            <a:r>
              <a:rPr lang="es-VE" sz="2700" dirty="0" smtClean="0">
                <a:solidFill>
                  <a:srgbClr val="269996"/>
                </a:solidFill>
              </a:rPr>
              <a:t> </a:t>
            </a:r>
            <a:r>
              <a:rPr lang="es-VE" sz="2700" dirty="0"/>
              <a:t>	</a:t>
            </a:r>
            <a:r>
              <a:rPr lang="es-VE" sz="2700" dirty="0" smtClean="0"/>
              <a:t>se tiene el hecho de </a:t>
            </a:r>
            <a:r>
              <a:rPr lang="es-VE" sz="2700" dirty="0"/>
              <a:t>que se pierden las animaciones que pudieran contener las diapositivas</a:t>
            </a:r>
            <a:r>
              <a:rPr lang="es-VE" sz="2700" dirty="0" smtClean="0"/>
              <a:t>.</a:t>
            </a:r>
          </a:p>
          <a:p>
            <a:pPr algn="just">
              <a:lnSpc>
                <a:spcPts val="4500"/>
              </a:lnSpc>
            </a:pPr>
            <a:endParaRPr lang="es-VE" sz="2700" dirty="0" smtClean="0"/>
          </a:p>
          <a:p>
            <a:pPr algn="just">
              <a:lnSpc>
                <a:spcPts val="4500"/>
              </a:lnSpc>
            </a:pPr>
            <a:r>
              <a:rPr lang="es-VE" sz="2700" dirty="0" smtClean="0"/>
              <a:t>	Por otra parte, para </a:t>
            </a:r>
            <a:r>
              <a:rPr lang="es-VE" sz="2700" dirty="0"/>
              <a:t>que el uso de </a:t>
            </a:r>
            <a:r>
              <a:rPr lang="es-VE" sz="2700" i="1" dirty="0">
                <a:solidFill>
                  <a:srgbClr val="269996"/>
                </a:solidFill>
              </a:rPr>
              <a:t>Slide</a:t>
            </a:r>
            <a:r>
              <a:rPr lang="es-VE" sz="2700" b="1" i="1" dirty="0">
                <a:solidFill>
                  <a:srgbClr val="269996"/>
                </a:solidFill>
              </a:rPr>
              <a:t>Share</a:t>
            </a:r>
            <a:r>
              <a:rPr lang="es-VE" sz="2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VE" sz="2700" dirty="0"/>
              <a:t>sea productivo es necesario que las diapositivas sean lo suficientemente explícitas debido a la ausencia del presentador que amplíe la información. 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0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898277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800" dirty="0" smtClean="0"/>
              <a:t>	Una herramienta adicional es el </a:t>
            </a:r>
            <a:r>
              <a:rPr lang="es-VE" sz="2800" i="1" dirty="0" err="1" smtClean="0">
                <a:solidFill>
                  <a:srgbClr val="269996"/>
                </a:solidFill>
              </a:rPr>
              <a:t>Slide</a:t>
            </a:r>
            <a:r>
              <a:rPr lang="es-VE" sz="2800" b="1" i="1" dirty="0" err="1" smtClean="0">
                <a:solidFill>
                  <a:srgbClr val="269996"/>
                </a:solidFill>
              </a:rPr>
              <a:t>Cast</a:t>
            </a:r>
            <a:r>
              <a:rPr lang="es-VE" sz="2800" i="1" dirty="0" smtClean="0">
                <a:solidFill>
                  <a:srgbClr val="269996"/>
                </a:solidFill>
              </a:rPr>
              <a:t> </a:t>
            </a:r>
            <a:r>
              <a:rPr lang="es-VE" sz="2800" dirty="0" smtClean="0"/>
              <a:t>la cual permite añadirle audio a </a:t>
            </a:r>
            <a:r>
              <a:rPr lang="es-VE" sz="2800" dirty="0"/>
              <a:t>una presentación colocada en </a:t>
            </a:r>
            <a:r>
              <a:rPr lang="es-VE" sz="2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VE" sz="2800" i="1" dirty="0" smtClean="0">
                <a:solidFill>
                  <a:srgbClr val="269996"/>
                </a:solidFill>
              </a:rPr>
              <a:t>Slide</a:t>
            </a:r>
            <a:r>
              <a:rPr lang="es-VE" sz="2800" b="1" i="1" dirty="0" smtClean="0">
                <a:solidFill>
                  <a:srgbClr val="269996"/>
                </a:solidFill>
              </a:rPr>
              <a:t>Share</a:t>
            </a:r>
            <a:r>
              <a:rPr lang="es-VE" sz="2800" dirty="0" smtClean="0">
                <a:solidFill>
                  <a:srgbClr val="269996"/>
                </a:solidFill>
              </a:rPr>
              <a:t> </a:t>
            </a:r>
            <a:r>
              <a:rPr lang="es-VE" sz="2800" dirty="0" smtClean="0"/>
              <a:t>mediante la sincronización </a:t>
            </a:r>
            <a:r>
              <a:rPr lang="es-VE" sz="2800" dirty="0"/>
              <a:t>del archivo </a:t>
            </a:r>
            <a:r>
              <a:rPr lang="es-VE" sz="2800" dirty="0" smtClean="0"/>
              <a:t>de audio </a:t>
            </a:r>
            <a:r>
              <a:rPr lang="es-VE" sz="2800" dirty="0"/>
              <a:t>con las dispositivas</a:t>
            </a:r>
            <a:r>
              <a:rPr lang="es-VE" sz="2800" dirty="0" smtClean="0"/>
              <a:t>.</a:t>
            </a:r>
            <a:r>
              <a:rPr lang="es-VE" sz="2700" dirty="0" smtClean="0"/>
              <a:t> </a:t>
            </a:r>
            <a:endParaRPr lang="es-VE" sz="2700" dirty="0"/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3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1556792"/>
            <a:ext cx="7416824" cy="3144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700" dirty="0" smtClean="0"/>
              <a:t>	En los siguientes apartados se listan los pasos que deben seguirse para obtener una cuenta en este sitio web, acceder a una cuenta, subir un archivo y finalmente</a:t>
            </a:r>
            <a:r>
              <a:rPr lang="es-ES" sz="2700" dirty="0" smtClean="0"/>
              <a:t> buscar y reproducir una presentación.</a:t>
            </a:r>
            <a:endParaRPr lang="es-VE" sz="2700" dirty="0"/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6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94884" y="2492896"/>
            <a:ext cx="845763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5000" b="1" dirty="0" smtClean="0"/>
              <a:t>I. ¿Cómo  obtener  </a:t>
            </a:r>
            <a:r>
              <a:rPr lang="es-ES" sz="5000" b="1" dirty="0"/>
              <a:t>una </a:t>
            </a:r>
            <a:r>
              <a:rPr lang="es-ES" sz="5000" b="1" dirty="0" smtClean="0"/>
              <a:t> cuenta </a:t>
            </a:r>
          </a:p>
          <a:p>
            <a:pPr lvl="0" algn="ctr"/>
            <a:r>
              <a:rPr lang="es-ES" sz="5000" b="1" dirty="0" smtClean="0"/>
              <a:t>En    </a:t>
            </a:r>
            <a:r>
              <a:rPr lang="es-ES" sz="5000" i="1" dirty="0">
                <a:solidFill>
                  <a:srgbClr val="269996"/>
                </a:solidFill>
              </a:rPr>
              <a:t>Slide</a:t>
            </a:r>
            <a:r>
              <a:rPr lang="es-ES" sz="5000" b="1" i="1" dirty="0">
                <a:solidFill>
                  <a:srgbClr val="269996"/>
                </a:solidFill>
              </a:rPr>
              <a:t>Share</a:t>
            </a:r>
            <a:r>
              <a:rPr lang="es-ES" sz="5000" b="1" dirty="0"/>
              <a:t>?</a:t>
            </a:r>
            <a:endParaRPr lang="es-VE" sz="5000" dirty="0"/>
          </a:p>
        </p:txBody>
      </p:sp>
      <p:grpSp>
        <p:nvGrpSpPr>
          <p:cNvPr id="5" name="4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7" name="6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" r="12691"/>
          <a:stretch/>
        </p:blipFill>
        <p:spPr bwMode="auto">
          <a:xfrm>
            <a:off x="1121360" y="2227486"/>
            <a:ext cx="7339072" cy="3865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4931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1700" cap="small" dirty="0" smtClean="0"/>
              <a:t>Paso 1</a:t>
            </a:r>
            <a:r>
              <a:rPr lang="es-ES" sz="2200" dirty="0" smtClean="0"/>
              <a:t>: Abra </a:t>
            </a:r>
            <a:r>
              <a:rPr lang="es-ES" sz="2200" dirty="0"/>
              <a:t>el explorador de su preferencia</a:t>
            </a:r>
            <a:r>
              <a:rPr lang="es-ES" sz="2200" dirty="0" smtClean="0"/>
              <a:t>.</a:t>
            </a:r>
            <a:endParaRPr lang="es-VE" sz="2200" dirty="0"/>
          </a:p>
          <a:p>
            <a:pPr lvl="1"/>
            <a:r>
              <a:rPr lang="es-ES" sz="1700" cap="small" dirty="0"/>
              <a:t>Paso 2</a:t>
            </a:r>
            <a:r>
              <a:rPr lang="es-ES" sz="2200" dirty="0" smtClean="0"/>
              <a:t>: Coloque   </a:t>
            </a:r>
            <a:r>
              <a:rPr lang="es-ES" sz="2200" b="1" u="sng" dirty="0" smtClean="0">
                <a:hlinkClick r:id="rId4"/>
              </a:rPr>
              <a:t>slideshare.net</a:t>
            </a:r>
            <a:endParaRPr lang="es-VE" sz="2200" dirty="0"/>
          </a:p>
        </p:txBody>
      </p:sp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1700" cap="small" dirty="0"/>
              <a:t>Paso 3</a:t>
            </a:r>
            <a:r>
              <a:rPr lang="es-ES" sz="2400" dirty="0" smtClean="0"/>
              <a:t>: Haga </a:t>
            </a:r>
            <a:r>
              <a:rPr lang="es-ES" sz="2400" dirty="0"/>
              <a:t>clic en el icono “</a:t>
            </a:r>
            <a:r>
              <a:rPr lang="es-ES" sz="2400" b="1" i="1" dirty="0"/>
              <a:t>Signup</a:t>
            </a:r>
            <a:r>
              <a:rPr lang="es-ES" sz="2400" b="1" dirty="0"/>
              <a:t>”.</a:t>
            </a:r>
            <a:endParaRPr lang="es-VE" sz="2400" dirty="0"/>
          </a:p>
          <a:p>
            <a:pPr marL="914400" lvl="1" indent="-457200">
              <a:buFont typeface="+mj-lt"/>
              <a:buAutoNum type="arabicPeriod"/>
            </a:pPr>
            <a:endParaRPr lang="es-VE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3"/>
          <a:stretch/>
        </p:blipFill>
        <p:spPr bwMode="auto">
          <a:xfrm>
            <a:off x="683568" y="2377402"/>
            <a:ext cx="8280000" cy="27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4</a:t>
            </a:r>
            <a:r>
              <a:rPr lang="es-ES" sz="2400" dirty="0" smtClean="0"/>
              <a:t>: Suministre datos de:  nombre </a:t>
            </a:r>
            <a:r>
              <a:rPr lang="es-ES" sz="2400" dirty="0"/>
              <a:t>de usuario, </a:t>
            </a:r>
            <a:r>
              <a:rPr lang="es-ES" sz="2400" dirty="0" smtClean="0"/>
              <a:t>contraseña y </a:t>
            </a:r>
            <a:r>
              <a:rPr lang="es-ES" sz="2400" dirty="0"/>
              <a:t>dirección de correo </a:t>
            </a:r>
            <a:r>
              <a:rPr lang="es-ES" sz="2400" dirty="0" smtClean="0"/>
              <a:t>electrónico. </a:t>
            </a:r>
          </a:p>
          <a:p>
            <a:pPr lvl="1" algn="just"/>
            <a:r>
              <a:rPr lang="es-ES" sz="1700" cap="small" dirty="0"/>
              <a:t>Paso 5</a:t>
            </a:r>
            <a:r>
              <a:rPr lang="es-ES" sz="2400" dirty="0" smtClean="0"/>
              <a:t>: Complete la </a:t>
            </a:r>
            <a:r>
              <a:rPr lang="es-ES" sz="2400" dirty="0"/>
              <a:t>casilla de verificación</a:t>
            </a:r>
            <a:r>
              <a:rPr lang="es-ES" sz="2400" dirty="0" smtClean="0"/>
              <a:t>.</a:t>
            </a:r>
            <a:endParaRPr lang="es-V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00" y="2350332"/>
            <a:ext cx="3780000" cy="410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7" name="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14931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Paso 6</a:t>
            </a:r>
            <a:r>
              <a:rPr lang="es-ES" sz="2400" dirty="0" smtClean="0"/>
              <a:t>: Haga clic </a:t>
            </a:r>
            <a:r>
              <a:rPr lang="es-ES" sz="2400" dirty="0"/>
              <a:t>en </a:t>
            </a:r>
            <a:r>
              <a:rPr lang="es-ES" sz="2400" b="1" i="1" dirty="0"/>
              <a:t>“Sign Up”</a:t>
            </a:r>
            <a:r>
              <a:rPr lang="es-ES" sz="2400" i="1" dirty="0"/>
              <a:t>.</a:t>
            </a:r>
            <a:endParaRPr lang="es-VE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704688"/>
            <a:ext cx="3600000" cy="402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591037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1700" cap="small" dirty="0"/>
              <a:t>Nota</a:t>
            </a:r>
            <a:r>
              <a:rPr lang="es-ES" sz="2000" dirty="0" smtClean="0"/>
              <a:t>: Haciendo en “TOS &amp; Privacy Policy” encontrará las condiciones y términos de uso de </a:t>
            </a:r>
            <a:r>
              <a:rPr lang="es-ES" sz="2000" i="1" dirty="0" smtClean="0">
                <a:solidFill>
                  <a:schemeClr val="accent5">
                    <a:lumMod val="75000"/>
                  </a:schemeClr>
                </a:solidFill>
              </a:rPr>
              <a:t>Slide</a:t>
            </a:r>
            <a:r>
              <a:rPr lang="es-ES" sz="2000" b="1" i="1" dirty="0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es-ES" sz="2000" dirty="0" smtClean="0"/>
              <a:t>.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427984" y="6381328"/>
            <a:ext cx="4714517" cy="468000"/>
            <a:chOff x="3529891" y="116688"/>
            <a:chExt cx="4714517" cy="468000"/>
          </a:xfrm>
        </p:grpSpPr>
        <p:pic>
          <p:nvPicPr>
            <p:cNvPr id="8" name="0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b="12269"/>
            <a:stretch/>
          </p:blipFill>
          <p:spPr>
            <a:xfrm>
              <a:off x="6717888" y="116688"/>
              <a:ext cx="1526520" cy="46800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9" name="8 Rectángulo"/>
            <p:cNvSpPr/>
            <p:nvPr/>
          </p:nvSpPr>
          <p:spPr>
            <a:xfrm>
              <a:off x="3529891" y="184177"/>
              <a:ext cx="334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accent5">
                      <a:lumMod val="75000"/>
                    </a:schemeClr>
                  </a:solidFill>
                </a:rPr>
                <a:t>Manual para el uso educativo de </a:t>
              </a:r>
              <a:endParaRPr lang="es-V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60" y="12957"/>
            <a:ext cx="112528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8"/>
          <a:stretch/>
        </p:blipFill>
        <p:spPr bwMode="auto">
          <a:xfrm>
            <a:off x="-8665" y="6161"/>
            <a:ext cx="723900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755</Words>
  <Application>Microsoft Office PowerPoint</Application>
  <PresentationFormat>Presentación en pantalla (4:3)</PresentationFormat>
  <Paragraphs>136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Dayana Mendez</dc:creator>
  <cp:lastModifiedBy>usuario</cp:lastModifiedBy>
  <cp:revision>29</cp:revision>
  <dcterms:created xsi:type="dcterms:W3CDTF">2012-06-08T03:11:51Z</dcterms:created>
  <dcterms:modified xsi:type="dcterms:W3CDTF">2015-04-29T13:20:38Z</dcterms:modified>
</cp:coreProperties>
</file>