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29" r:id="rId2"/>
    <p:sldId id="462" r:id="rId3"/>
    <p:sldId id="488" r:id="rId4"/>
    <p:sldId id="489" r:id="rId5"/>
    <p:sldId id="490" r:id="rId6"/>
    <p:sldId id="491" r:id="rId7"/>
    <p:sldId id="495" r:id="rId8"/>
    <p:sldId id="493" r:id="rId9"/>
    <p:sldId id="494" r:id="rId10"/>
    <p:sldId id="469" r:id="rId11"/>
    <p:sldId id="497" r:id="rId12"/>
    <p:sldId id="498" r:id="rId13"/>
    <p:sldId id="527" r:id="rId14"/>
    <p:sldId id="513" r:id="rId15"/>
    <p:sldId id="381" r:id="rId16"/>
    <p:sldId id="500" r:id="rId17"/>
    <p:sldId id="501" r:id="rId18"/>
    <p:sldId id="502" r:id="rId19"/>
    <p:sldId id="508" r:id="rId20"/>
    <p:sldId id="514" r:id="rId21"/>
    <p:sldId id="402" r:id="rId22"/>
    <p:sldId id="515" r:id="rId23"/>
    <p:sldId id="526" r:id="rId24"/>
    <p:sldId id="325" r:id="rId25"/>
    <p:sldId id="314" r:id="rId26"/>
    <p:sldId id="316" r:id="rId27"/>
    <p:sldId id="317" r:id="rId28"/>
    <p:sldId id="319" r:id="rId29"/>
    <p:sldId id="321" r:id="rId30"/>
    <p:sldId id="528" r:id="rId31"/>
    <p:sldId id="516" r:id="rId32"/>
    <p:sldId id="521" r:id="rId33"/>
    <p:sldId id="520" r:id="rId34"/>
    <p:sldId id="475" r:id="rId35"/>
    <p:sldId id="476" r:id="rId36"/>
    <p:sldId id="477" r:id="rId37"/>
    <p:sldId id="478" r:id="rId38"/>
    <p:sldId id="479" r:id="rId39"/>
    <p:sldId id="330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B3A2C7"/>
    <a:srgbClr val="9E2269"/>
    <a:srgbClr val="99CC00"/>
    <a:srgbClr val="C2D7DA"/>
    <a:srgbClr val="FCE8B6"/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7F42E5-4DAF-4221-B0C9-3F3698074DF3}" type="datetimeFigureOut">
              <a:rPr lang="es-ES"/>
              <a:pPr>
                <a:defRPr/>
              </a:pPr>
              <a:t>25/04/2016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ED11D0-A3D3-490C-806A-63A3CCD579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1023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EF73-E5EF-4D7E-9641-134B20B12C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33F6-6A66-413A-9B62-AD0339B7F6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1A86-20CE-4A29-8923-0EEC5B91BA2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0509-2D11-4C53-A7FF-5968390A4D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osición de imagen"/>
          <p:cNvSpPr>
            <a:spLocks noGrp="1" noChangeAspect="1"/>
          </p:cNvSpPr>
          <p:nvPr>
            <p:ph type="pic" sz="quarter" idx="10"/>
          </p:nvPr>
        </p:nvSpPr>
        <p:spPr>
          <a:xfrm>
            <a:off x="348445" y="260648"/>
            <a:ext cx="8447110" cy="6318704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47FF-A6FE-49AE-808B-7AA01890488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0277-C7C3-4DC8-98CD-55C4079D00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2F87-E720-40D0-9C15-3645AADE23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6230C-F89F-4394-B51F-D5DFC56CC8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8501-C304-4395-AD9A-80984F8A86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E9B6-0D37-4032-AE18-8FC17DE63A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661025"/>
            <a:ext cx="2098675" cy="10604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51275" y="5805488"/>
            <a:ext cx="5041900" cy="915987"/>
          </a:xfrm>
        </p:spPr>
        <p:txBody>
          <a:bodyPr/>
          <a:lstStyle>
            <a:lvl1pPr>
              <a:defRPr sz="2000"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B648-1D5D-4735-BF37-304BDD33FB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05D3-FC67-4F84-86E2-02FF5216AA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8C03E9D-02CF-486E-A9CE-477063ACD7A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64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65" r:id="rId13"/>
    <p:sldLayoutId id="214748365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hyperlink" Target="https://www.google.es/imgres?imgurl=http://ih.constantcontact.com/fs112/1101971617682/img/196.jpg&amp;imgrefurl=http://rrms.ru/news/?ELEMENT_ID=908&amp;docid=n0KSI_lDdIiBqM&amp;tbnid=GdoabH-wkoHvhM&amp;w=653&amp;h=736&amp;ei=dqtfVJ3mHcHxas6MgYgB&amp;ved=0CAYQxiAwBA&amp;iact=c" TargetMode="External"/><Relationship Id="rId4" Type="http://schemas.openxmlformats.org/officeDocument/2006/relationships/hyperlink" Target="http://www.google.es/url?sa=i&amp;rct=j&amp;q=&amp;esrc=s&amp;frm=1&amp;source=images&amp;cd=&amp;cad=rja&amp;uact=8&amp;ved=0CAcQjRw&amp;url=http://coachgarden.wordpress.com/acerca-del-coaching/consejos-para-elegir-coach/sr-interrogante/&amp;ei=dqtfVImnIY7zaqqogjA&amp;bvm=bv.79189006,d.d2s&amp;psig=AFQjCNH93DkcEmLh2EVmBU7Tdn-kXaYnpA&amp;ust=141564234177131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w&amp;url=http://coachgarden.wordpress.com/acerca-del-coaching/consejos-para-elegir-coach/sr-interrogante/&amp;ei=dqtfVImnIY7zaqqogjA&amp;bvm=bv.79189006,d.d2s&amp;psig=AFQjCNH93DkcEmLh2EVmBU7Tdn-kXaYnpA&amp;ust=141564234177131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vali.files.wordpress.com/2013/04/10132507-ilustracion-de-ninos-jugando-en-un-salon-de-cl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4802028" cy="396044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558608" cy="201622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 smtClean="0"/>
              <a:t>Estratexias</a:t>
            </a:r>
            <a:r>
              <a:rPr lang="es-ES" dirty="0" smtClean="0"/>
              <a:t> de intervención educativa para o alumnado con TDA-H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8144" y="48691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Lidia Gómez Boga</a:t>
            </a:r>
            <a:endParaRPr lang="es-E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Organización da aula para dar atención á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diversidade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…como?</a:t>
            </a:r>
          </a:p>
        </p:txBody>
      </p:sp>
      <p:pic>
        <p:nvPicPr>
          <p:cNvPr id="52227" name="3 Marcador de contenido" descr="http://t3.gstatic.com/images?q=tbn:ANd9GcTHVtpartIEwaNzYf_XRX_1_vLJXVSAVOetcf2Whl_aRr34YZ-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1085850" cy="1287463"/>
          </a:xfrm>
        </p:spPr>
      </p:pic>
      <p:pic>
        <p:nvPicPr>
          <p:cNvPr id="210946" name="Picture 2" descr="https://encrypted-tbn3.gstatic.com/images?q=tbn:ANd9GcT_fK_txG9t8oxIqvwBZWEfEtccM7Np7FtVxYS_x6jTaLiqnFGp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090" y="3573017"/>
            <a:ext cx="4412014" cy="2740094"/>
          </a:xfrm>
          <a:prstGeom prst="rect">
            <a:avLst/>
          </a:prstGeom>
          <a:noFill/>
        </p:spPr>
      </p:pic>
      <p:sp>
        <p:nvSpPr>
          <p:cNvPr id="210948" name="AutoShape 4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950" name="AutoShape 6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0952" name="Picture 8" descr="https://encrypted-tbn1.gstatic.com/images?q=tbn:ANd9GcSfn6UKOq7ou9ihbGn2dmzK3ylWYWfYVuG9BJVk3E9UMTpv9iCTzScFi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3" y="3005952"/>
            <a:ext cx="2376265" cy="267330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10800000" flipV="1">
            <a:off x="6084168" y="575909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  <a:latin typeface="Comic Sans MS" pitchFamily="66" charset="0"/>
              </a:rPr>
              <a:t>Mmnmnmnmnm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C0099"/>
                </a:solidFill>
              </a:rPr>
              <a:t>Características da aula</a:t>
            </a:r>
            <a:endParaRPr lang="es-ES" b="1" dirty="0">
              <a:solidFill>
                <a:srgbClr val="CC00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r>
              <a:rPr lang="es-ES" b="1" dirty="0" smtClean="0"/>
              <a:t>Multifuncional</a:t>
            </a:r>
          </a:p>
          <a:p>
            <a:r>
              <a:rPr lang="es-ES" b="1" dirty="0" smtClean="0"/>
              <a:t>Flexible</a:t>
            </a:r>
          </a:p>
          <a:p>
            <a:r>
              <a:rPr lang="es-ES" b="1" dirty="0" smtClean="0"/>
              <a:t>Con </a:t>
            </a:r>
            <a:r>
              <a:rPr lang="es-ES" b="1" dirty="0" err="1" smtClean="0"/>
              <a:t>recunchos</a:t>
            </a:r>
            <a:r>
              <a:rPr lang="es-ES" b="1" dirty="0" smtClean="0"/>
              <a:t> delimitados: 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CC0099"/>
                </a:solidFill>
              </a:rPr>
              <a:t>Manipulativos</a:t>
            </a:r>
            <a:r>
              <a:rPr lang="es-ES" sz="2800" b="1" dirty="0" smtClean="0">
                <a:solidFill>
                  <a:srgbClr val="00CC00"/>
                </a:solidFill>
              </a:rPr>
              <a:t> (</a:t>
            </a:r>
            <a:r>
              <a:rPr lang="es-ES" sz="2800" b="1" dirty="0" err="1" smtClean="0">
                <a:solidFill>
                  <a:srgbClr val="00CC00"/>
                </a:solidFill>
              </a:rPr>
              <a:t>crebacabezas,bloques</a:t>
            </a:r>
            <a:r>
              <a:rPr lang="es-ES" sz="2800" b="1" dirty="0" smtClean="0">
                <a:solidFill>
                  <a:srgbClr val="00CC00"/>
                </a:solidFill>
              </a:rPr>
              <a:t>, figuras </a:t>
            </a:r>
            <a:r>
              <a:rPr lang="es-ES" sz="2800" b="1" dirty="0" err="1" smtClean="0">
                <a:solidFill>
                  <a:srgbClr val="00CC00"/>
                </a:solidFill>
              </a:rPr>
              <a:t>xeométricas</a:t>
            </a:r>
            <a:r>
              <a:rPr lang="es-ES" sz="2800" b="1" dirty="0" smtClean="0">
                <a:solidFill>
                  <a:srgbClr val="00CC00"/>
                </a:solidFill>
              </a:rPr>
              <a:t>, </a:t>
            </a:r>
            <a:r>
              <a:rPr lang="es-ES" sz="2800" b="1" dirty="0" err="1" smtClean="0">
                <a:solidFill>
                  <a:srgbClr val="00CC00"/>
                </a:solidFill>
              </a:rPr>
              <a:t>imáns</a:t>
            </a:r>
            <a:r>
              <a:rPr lang="es-ES" sz="2800" b="1" dirty="0" smtClean="0">
                <a:solidFill>
                  <a:srgbClr val="00CC00"/>
                </a:solidFill>
              </a:rPr>
              <a:t>, ábacos, tangram, figuras de </a:t>
            </a:r>
            <a:r>
              <a:rPr lang="es-ES" sz="2800" b="1" dirty="0" err="1" smtClean="0">
                <a:solidFill>
                  <a:srgbClr val="00CC00"/>
                </a:solidFill>
              </a:rPr>
              <a:t>bioloxía</a:t>
            </a:r>
            <a:r>
              <a:rPr lang="es-ES" sz="2800" b="1" dirty="0" smtClean="0">
                <a:solidFill>
                  <a:srgbClr val="00CC00"/>
                </a:solidFill>
              </a:rPr>
              <a:t>…)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CC0099"/>
                </a:solidFill>
              </a:rPr>
              <a:t>Expresivos e creativos </a:t>
            </a:r>
            <a:r>
              <a:rPr lang="es-ES" sz="2800" b="1" dirty="0" smtClean="0">
                <a:solidFill>
                  <a:srgbClr val="00CC00"/>
                </a:solidFill>
              </a:rPr>
              <a:t>(modelado, </a:t>
            </a:r>
            <a:r>
              <a:rPr lang="es-ES" sz="2800" b="1" dirty="0" err="1" smtClean="0">
                <a:solidFill>
                  <a:srgbClr val="00CC00"/>
                </a:solidFill>
              </a:rPr>
              <a:t>debuxo</a:t>
            </a:r>
            <a:r>
              <a:rPr lang="es-ES" sz="2800" b="1" dirty="0" smtClean="0">
                <a:solidFill>
                  <a:srgbClr val="00CC00"/>
                </a:solidFill>
              </a:rPr>
              <a:t>, </a:t>
            </a:r>
            <a:r>
              <a:rPr lang="es-ES" sz="2800" b="1" dirty="0" err="1" smtClean="0">
                <a:solidFill>
                  <a:srgbClr val="00CC00"/>
                </a:solidFill>
              </a:rPr>
              <a:t>deseño</a:t>
            </a:r>
            <a:r>
              <a:rPr lang="es-ES" sz="2800" b="1" dirty="0" smtClean="0">
                <a:solidFill>
                  <a:srgbClr val="00CC00"/>
                </a:solidFill>
              </a:rPr>
              <a:t>, </a:t>
            </a:r>
            <a:r>
              <a:rPr lang="es-ES" sz="2800" b="1" dirty="0" err="1" smtClean="0">
                <a:solidFill>
                  <a:srgbClr val="00CC00"/>
                </a:solidFill>
              </a:rPr>
              <a:t>pintura,collage</a:t>
            </a:r>
            <a:r>
              <a:rPr lang="es-ES" sz="2800" b="1" dirty="0" smtClean="0">
                <a:solidFill>
                  <a:srgbClr val="00CC00"/>
                </a:solidFill>
              </a:rPr>
              <a:t>, escritura, música, </a:t>
            </a:r>
            <a:r>
              <a:rPr lang="es-ES" sz="2800" b="1" dirty="0" err="1" smtClean="0">
                <a:solidFill>
                  <a:srgbClr val="00CC00"/>
                </a:solidFill>
              </a:rPr>
              <a:t>reciclaxe</a:t>
            </a:r>
            <a:r>
              <a:rPr lang="es-ES" sz="2800" b="1" dirty="0" smtClean="0">
                <a:solidFill>
                  <a:srgbClr val="00CC00"/>
                </a:solidFill>
              </a:rPr>
              <a:t>…)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CC0099"/>
                </a:solidFill>
              </a:rPr>
              <a:t>T.I.C</a:t>
            </a:r>
            <a:r>
              <a:rPr lang="es-ES" sz="2800" b="1" dirty="0" smtClean="0">
                <a:solidFill>
                  <a:srgbClr val="00CC00"/>
                </a:solidFill>
              </a:rPr>
              <a:t> </a:t>
            </a:r>
            <a:endParaRPr lang="es-ES" sz="2800" b="1" dirty="0">
              <a:solidFill>
                <a:srgbClr val="00CC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_tradnl" sz="2800" b="1" dirty="0" smtClean="0">
                <a:solidFill>
                  <a:srgbClr val="CC0099"/>
                </a:solidFill>
              </a:rPr>
              <a:t>Biblioteca</a:t>
            </a:r>
            <a:endParaRPr lang="es-ES" sz="2800" b="1" dirty="0" smtClean="0">
              <a:solidFill>
                <a:srgbClr val="CC0099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4000" dirty="0" smtClean="0">
                <a:cs typeface="Times New Roman" pitchFamily="18" charset="0"/>
              </a:rPr>
              <a:t>Na  aula : o </a:t>
            </a:r>
            <a:r>
              <a:rPr lang="es-ES" sz="4000" dirty="0" err="1" smtClean="0">
                <a:cs typeface="Times New Roman" pitchFamily="18" charset="0"/>
              </a:rPr>
              <a:t>espazo</a:t>
            </a:r>
            <a:r>
              <a:rPr lang="es-ES" sz="40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256584"/>
          </a:xfrm>
        </p:spPr>
        <p:txBody>
          <a:bodyPr/>
          <a:lstStyle/>
          <a:p>
            <a:pPr marL="342900" indent="-342900" algn="just" eaLnBrk="1" hangingPunct="1">
              <a:buNone/>
            </a:pPr>
            <a:endParaRPr lang="es-ES" sz="2000" dirty="0" smtClean="0">
              <a:latin typeface="Comic Sans MS" pitchFamily="66" charset="0"/>
            </a:endParaRPr>
          </a:p>
          <a:p>
            <a:pPr marL="342900" indent="-342900" algn="just" eaLnBrk="1" hangingPunct="1"/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Utilizar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unha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pequena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pizarra,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para anotar datas de controles, entrega de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traballos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tarefas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diarias que deben anotarse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na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axenda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marL="342900" indent="-342900" algn="just" eaLnBrk="1" hangingPunct="1"/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Delimitar </a:t>
            </a:r>
            <a:r>
              <a:rPr lang="es-ES" sz="2000" b="1" dirty="0" err="1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espazos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segundo a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actividade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realizada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traballo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individual, de grupo,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traballo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manipulativo,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actividade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máis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lúdica que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requira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menos atención…</a:t>
            </a:r>
          </a:p>
          <a:p>
            <a:pPr marL="342900" indent="-342900" algn="just" eaLnBrk="1" hangingPunct="1"/>
            <a:r>
              <a:rPr lang="es-ES_tradnl" sz="2000" b="1" dirty="0" smtClean="0">
                <a:latin typeface="Comic Sans MS" pitchFamily="66" charset="0"/>
                <a:cs typeface="Times New Roman" pitchFamily="18" charset="0"/>
              </a:rPr>
              <a:t>Organización e distribución do</a:t>
            </a:r>
            <a:r>
              <a:rPr lang="es-ES_tradnl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alumnado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tendo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en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conta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as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súas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necesidades: </a:t>
            </a:r>
          </a:p>
          <a:p>
            <a:pPr marL="0" indent="0" algn="just" eaLnBrk="1" hangingPunct="1">
              <a:buNone/>
            </a:pPr>
            <a:r>
              <a:rPr lang="es-ES_tradnl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   Alumnado guía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ou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compi monitor, dificultades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visuais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ou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 auditivas,   alumnado con TDA/H, alumnado con dificultades graves e permanentes, alumnado tranquilo/</a:t>
            </a:r>
            <a:r>
              <a:rPr lang="es-ES_tradnl" sz="2000" dirty="0" err="1" smtClean="0">
                <a:latin typeface="Comic Sans MS" pitchFamily="66" charset="0"/>
                <a:cs typeface="Times New Roman" pitchFamily="18" charset="0"/>
              </a:rPr>
              <a:t>inquedo</a:t>
            </a:r>
            <a:r>
              <a:rPr lang="es-ES_tradnl" sz="2000" dirty="0" smtClean="0">
                <a:latin typeface="Comic Sans MS" pitchFamily="66" charset="0"/>
                <a:cs typeface="Times New Roman" pitchFamily="18" charset="0"/>
              </a:rPr>
              <a:t>, alumnado con dificultades de relación…</a:t>
            </a:r>
            <a:endParaRPr lang="es-ES" sz="20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S" sz="4000" dirty="0" smtClean="0">
                <a:cs typeface="Times New Roman" pitchFamily="18" charset="0"/>
              </a:rPr>
              <a:t>Na  aula : o tempo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96944" cy="5256584"/>
          </a:xfrm>
        </p:spPr>
        <p:txBody>
          <a:bodyPr/>
          <a:lstStyle/>
          <a:p>
            <a:pPr marL="342900" indent="-342900" algn="just" eaLnBrk="1" hangingPunct="1">
              <a:buNone/>
            </a:pPr>
            <a:endParaRPr lang="es-ES_tradnl" sz="2000" b="1" dirty="0" smtClean="0">
              <a:solidFill>
                <a:srgbClr val="00CC00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es-ES_tradnl" sz="2000" b="1" dirty="0" smtClean="0">
                <a:latin typeface="Comic Sans MS" pitchFamily="66" charset="0"/>
              </a:rPr>
              <a:t>Diferenciar</a:t>
            </a:r>
            <a:r>
              <a:rPr lang="es-ES_tradnl" sz="2000" b="1" dirty="0" smtClean="0">
                <a:solidFill>
                  <a:srgbClr val="00CC00"/>
                </a:solidFill>
                <a:latin typeface="Comic Sans MS" pitchFamily="66" charset="0"/>
              </a:rPr>
              <a:t> entre tempos </a:t>
            </a:r>
            <a:r>
              <a:rPr lang="es-ES_tradnl" sz="2000" dirty="0" smtClean="0">
                <a:latin typeface="Comic Sans MS" pitchFamily="66" charset="0"/>
              </a:rPr>
              <a:t>de </a:t>
            </a:r>
          </a:p>
          <a:p>
            <a:pPr marL="0" indent="0" algn="just" eaLnBrk="1" hangingPunct="1">
              <a:buNone/>
            </a:pPr>
            <a:r>
              <a:rPr lang="es-ES_tradnl" sz="2000" dirty="0">
                <a:latin typeface="Comic Sans MS" pitchFamily="66" charset="0"/>
              </a:rPr>
              <a:t> </a:t>
            </a:r>
            <a:r>
              <a:rPr lang="es-ES_tradnl" sz="2000" dirty="0" smtClean="0">
                <a:latin typeface="Comic Sans MS" pitchFamily="66" charset="0"/>
              </a:rPr>
              <a:t>    atención, de </a:t>
            </a:r>
            <a:r>
              <a:rPr lang="es-ES_tradnl" sz="2000" dirty="0" err="1" smtClean="0">
                <a:latin typeface="Comic Sans MS" pitchFamily="66" charset="0"/>
              </a:rPr>
              <a:t>traballo</a:t>
            </a:r>
            <a:r>
              <a:rPr lang="es-ES_tradnl" sz="2000" dirty="0" smtClean="0">
                <a:latin typeface="Comic Sans MS" pitchFamily="66" charset="0"/>
              </a:rPr>
              <a:t>, de ocio</a:t>
            </a:r>
          </a:p>
          <a:p>
            <a:pPr marL="342900" indent="-342900" algn="just" eaLnBrk="1" hangingPunct="1"/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Explicar a sesión e o tempo estimado de cada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actividade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/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Deixar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tempo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para que copien o que se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anotou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. Esta información </a:t>
            </a:r>
          </a:p>
          <a:p>
            <a:pPr marL="0" indent="0" algn="just" eaLnBrk="1" hangingPunct="1">
              <a:buNone/>
            </a:pP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    deberá estar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sempre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accesible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ao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alumnado.. </a:t>
            </a:r>
          </a:p>
          <a:p>
            <a:pPr marL="342900" indent="-342900" algn="just" eaLnBrk="1" hangingPunct="1"/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Procurar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  <a:cs typeface="Times New Roman" pitchFamily="18" charset="0"/>
              </a:rPr>
              <a:t>anticiparse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ás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latin typeface="Comic Sans MS" pitchFamily="66" charset="0"/>
                <a:cs typeface="Times New Roman" pitchFamily="18" charset="0"/>
              </a:rPr>
              <a:t>novidades</a:t>
            </a:r>
            <a:r>
              <a:rPr lang="es-ES" sz="2000" b="1" dirty="0" smtClean="0">
                <a:latin typeface="Comic Sans MS" pitchFamily="66" charset="0"/>
                <a:cs typeface="Times New Roman" pitchFamily="18" charset="0"/>
              </a:rPr>
              <a:t>.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É positivo chamar a atención sobre os cambios de horario e sobre </a:t>
            </a:r>
            <a:r>
              <a:rPr lang="es-ES" sz="2000" dirty="0" err="1" smtClean="0">
                <a:latin typeface="Comic Sans MS" pitchFamily="66" charset="0"/>
                <a:cs typeface="Times New Roman" pitchFamily="18" charset="0"/>
              </a:rPr>
              <a:t>calquera</a:t>
            </a:r>
            <a:r>
              <a:rPr lang="es-ES" sz="2000" dirty="0" smtClean="0">
                <a:latin typeface="Comic Sans MS" pitchFamily="66" charset="0"/>
                <a:cs typeface="Times New Roman" pitchFamily="18" charset="0"/>
              </a:rPr>
              <a:t> variación da rutina.</a:t>
            </a:r>
          </a:p>
          <a:p>
            <a:pPr marL="342900" indent="-342900" algn="just" eaLnBrk="1" hangingPunct="1"/>
            <a:r>
              <a:rPr lang="es-ES" sz="2000" dirty="0" err="1" smtClean="0">
                <a:latin typeface="Comic Sans MS" pitchFamily="66" charset="0"/>
              </a:rPr>
              <a:t>Establecemento</a:t>
            </a:r>
            <a:r>
              <a:rPr lang="es-ES" sz="2000" dirty="0" smtClean="0">
                <a:latin typeface="Comic Sans MS" pitchFamily="66" charset="0"/>
              </a:rPr>
              <a:t> de</a:t>
            </a:r>
            <a:r>
              <a:rPr lang="es-ES" sz="2000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s-ES" sz="2000" b="1" dirty="0" smtClean="0">
                <a:solidFill>
                  <a:srgbClr val="00CC00"/>
                </a:solidFill>
                <a:latin typeface="Comic Sans MS" pitchFamily="66" charset="0"/>
              </a:rPr>
              <a:t>rutinas </a:t>
            </a:r>
            <a:r>
              <a:rPr lang="es-ES" sz="2000" dirty="0" smtClean="0">
                <a:latin typeface="Comic Sans MS" pitchFamily="66" charset="0"/>
              </a:rPr>
              <a:t>que </a:t>
            </a:r>
            <a:r>
              <a:rPr lang="es-ES" sz="2000" dirty="0" err="1" smtClean="0">
                <a:latin typeface="Comic Sans MS" pitchFamily="66" charset="0"/>
              </a:rPr>
              <a:t>lle</a:t>
            </a:r>
            <a:r>
              <a:rPr lang="es-ES" sz="2000" dirty="0" smtClean="0">
                <a:latin typeface="Comic Sans MS" pitchFamily="66" charset="0"/>
              </a:rPr>
              <a:t> aporten </a:t>
            </a:r>
            <a:r>
              <a:rPr lang="es-ES" sz="2000" dirty="0" err="1" smtClean="0">
                <a:latin typeface="Comic Sans MS" pitchFamily="66" charset="0"/>
              </a:rPr>
              <a:t>seguridade</a:t>
            </a:r>
            <a:r>
              <a:rPr lang="es-ES" sz="2000" dirty="0" smtClean="0">
                <a:latin typeface="Comic Sans MS" pitchFamily="66" charset="0"/>
              </a:rPr>
              <a:t> e </a:t>
            </a:r>
            <a:r>
              <a:rPr lang="es-ES" sz="2000" dirty="0" err="1" smtClean="0">
                <a:latin typeface="Comic Sans MS" pitchFamily="66" charset="0"/>
              </a:rPr>
              <a:t>lle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axuden</a:t>
            </a:r>
            <a:r>
              <a:rPr lang="es-ES" sz="2000" dirty="0" smtClean="0">
                <a:latin typeface="Comic Sans MS" pitchFamily="66" charset="0"/>
              </a:rPr>
              <a:t> a seguir as normas de </a:t>
            </a:r>
            <a:r>
              <a:rPr lang="es-ES" sz="2000" dirty="0" err="1" smtClean="0">
                <a:latin typeface="Comic Sans MS" pitchFamily="66" charset="0"/>
              </a:rPr>
              <a:t>comportamento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pPr marL="342900" indent="-342900" algn="just" eaLnBrk="1" hangingPunct="1"/>
            <a:r>
              <a:rPr lang="es-ES_tradnl" sz="2000" dirty="0" smtClean="0">
                <a:latin typeface="Comic Sans MS" pitchFamily="66" charset="0"/>
              </a:rPr>
              <a:t>Ser </a:t>
            </a:r>
            <a:r>
              <a:rPr lang="es-ES_tradnl" sz="2000" b="1" dirty="0" smtClean="0">
                <a:solidFill>
                  <a:srgbClr val="00CC00"/>
                </a:solidFill>
                <a:latin typeface="Comic Sans MS" pitchFamily="66" charset="0"/>
              </a:rPr>
              <a:t>flexibles </a:t>
            </a:r>
            <a:r>
              <a:rPr lang="es-ES_tradnl" sz="2000" dirty="0" err="1" smtClean="0">
                <a:latin typeface="Comic Sans MS" pitchFamily="66" charset="0"/>
              </a:rPr>
              <a:t>na</a:t>
            </a:r>
            <a:r>
              <a:rPr lang="es-ES_tradnl" sz="2000" dirty="0" smtClean="0">
                <a:latin typeface="Comic Sans MS" pitchFamily="66" charset="0"/>
              </a:rPr>
              <a:t> duración das actividades (menos es más), así como no tempo establecido para os </a:t>
            </a:r>
            <a:r>
              <a:rPr lang="es-ES_tradnl" sz="2000" dirty="0" err="1" smtClean="0">
                <a:latin typeface="Comic Sans MS" pitchFamily="66" charset="0"/>
              </a:rPr>
              <a:t>exames</a:t>
            </a:r>
            <a:r>
              <a:rPr lang="es-ES_tradnl" sz="2000" dirty="0" smtClean="0">
                <a:latin typeface="Comic Sans MS" pitchFamily="66" charset="0"/>
              </a:rPr>
              <a:t>.</a:t>
            </a:r>
            <a:endParaRPr lang="es-ES" sz="2000" dirty="0" smtClean="0">
              <a:latin typeface="Comic Sans MS" pitchFamily="66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buNone/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endParaRPr lang="es-ES" sz="2400" dirty="0" smtClean="0">
              <a:cs typeface="Times New Roman" pitchFamily="18" charset="0"/>
            </a:endParaRPr>
          </a:p>
        </p:txBody>
      </p:sp>
      <p:pic>
        <p:nvPicPr>
          <p:cNvPr id="1026" name="Picture 2" descr="E:\Usuario\Desktop\administracion-del-tiem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153"/>
            <a:ext cx="2830489" cy="2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63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Explica 3 características que ten que ter un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docente?</a:t>
            </a:r>
          </a:p>
        </p:txBody>
      </p:sp>
      <p:pic>
        <p:nvPicPr>
          <p:cNvPr id="52227" name="3 Marcador de contenido" descr="http://t3.gstatic.com/images?q=tbn:ANd9GcTHVtpartIEwaNzYf_XRX_1_vLJXVSAVOetcf2Whl_aRr34YZ-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1085850" cy="1287463"/>
          </a:xfrm>
        </p:spPr>
      </p:pic>
      <p:sp>
        <p:nvSpPr>
          <p:cNvPr id="210948" name="AutoShape 4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0950" name="AutoShape 6" descr="data:image/jpeg;base64,/9j/4AAQSkZJRgABAQAAAQABAAD/2wCEAAkGBxASEBAQEhQVEA8REA4QEA4UDw8PEBAUFBIYFhQUFxUYHCggGBonGxQVITEiJSkrLi4uFx8zRDMwNygtLi4BCgoKDg0OGxAQGzQmICQwLDUsLC8sLCwtLTQtLCwsLC8sLywsLCwtLDQsLCwsLCwsLCwsLCwsLCwsLCwsLCwsLP/AABEIAKYBMAMBEQACEQEDEQH/xAAcAAEAAQUBAQAAAAAAAAAAAAAAAQIDBAYHBQj/xAA+EAACAQMBBQUFBQcCBwAAAAAAAQIDBBESBQYhMUETIlFhgQdCcZGhFDJSscEjU2JygpKik+EVFkTC0dLw/8QAGwEBAAIDAQEAAAAAAAAAAAAAAAMFAgQGAQf/xAAyEQEAAgECBAQDBwQDAAAAAAAAAQIDBBEFITFBElFh0SIycRMUkaGxweEGUoHxQlPw/9oADAMBAAIRAxEAPwDuIAAAAAAAAAAAAAAAAAAAAAAAAAAAAAAAAAAAAAAAAAAAAAAAAAAAAAAAAAAAAtXFxCnGU5yUIRWZTk1GMV4tvkeTMRG8sqUte0VrG8z2c/297U6FNuFrB3ElldpJunS9Osvoal9XWPl5ug0v9PZL/Fmnw+kc59mn3ntJ2nN92pCivCnRh+c9TNa2qyT3XOPgeip1rM/WZ/bZiLfvai/6mX+nRf00mP3jJ5pp4Tov+uPxn3ehZ+07aUManSrLrrpKLfrBozjV5Ia2TgOjv8sTH0n33bTsj2sUJNRuaUqL/eQfaw9V95fU2KayJ+aFVqP6cy154rb+k8p9m+bO2lRuIKpRqRqwfvRknjyfg/Jm1W0WjeJUObBkw28OSsxPqyzJEAAAAAAAAAAAAAAAAAAAAAAAAAAAAAAAAABhbX2pStqM69aWmnBZfi30il1b8DG94pG8ptPp8moyRjxxvMuE73b217+o9TdO3T/Z26fBeEpfil+RVZc1sk+jvNBw7FpK8udu8+3lDXiFYAAAAAzNlbUr21RVaE3TmueOUl4SXKS+JlW81neEOfT489PBkjeHatx99qd9Hs54pXcY5lT92olzlD9VzXnzLPDqIycp6uJ4nwq+knxV50nv5ek+7bjYVIAAAAAAAAAAAAAAAAAAAAAAAAAAAAAAAY9/eU6NOdWpJRpwi5Sk+iX6nlrRWN5SYsV8t4x0jeZ6OC7670Vb6tl5hQg32VHov4peMvy5FTlyzknfs7/QcPpo8fhjnafmnz9I9P8AbXCJvgFNWrGKy3hHtazboiy5qYo3vOzBntemuSb8+CJo09ldbi+GJ5RMrlHadOXDjH48vmeTp7wkx8VwX5Ty+rN/+XmQzEx1WFbRaN6zvCAyXrW5nTnGpTk4VISUoTXBxa5MRMxO8MMlK3rNbRvE9Yd+3J3kjfWyqcI1oYhXguk8feX8LXFeq6Fthy/aV37uA4loZ0mbw/8AGecT6fw2EmV4AAAAAAAAAAAAAAAAAAAAAAAAAAAAAA5T7XNut1I2cH3aaVWt5zf3Iv4Lj/UvAr9Zk3nwQ6/+ndJFaTqbdZ5R9O8/s5g2abogDM2Rsyrc1qdvSWalR4WeEYpLLlJ9EkmzKlJvbwwg1Oopp8U5L9I/P0b5R9iUJrNxeTc/w0qUYQj5Jybb+PAtKYYrGzhtTxLJmv4pYO0/YU8N293l4eIVqOE3078Hw/tMpp5Ia6rzhzjb+6l5Y1FTuabhnOiou9SqfyzXP4cH5Ecxs3cV4yRvVOz4OKx7vh+qIclItCy0ue2G3Lp5MxM0pjadnS0vF6xaA8ZNr9mm2HbX9OLeKdw1QmumZP8AZv0lhf1Mn01/Df6qnjOmjPpZnvXnH7/k7yi1cIkAAAAAAAAAAAAAAAAAAAAAAAAAAAACGB8xe0ON99qr1bijVoQnVnJSlCShJZxHvruvCSXBmpGPa02nrLora2t8VcOOdq1iP8+rWqV/Uj72peD4/XmYzirPZJj1mbH0t+LLpbVXvRx5riRW0/lKwx8W/vr+DtfsY2JilUvpRadZKnQcouL7Lg5SWeknjj/D5mxpsU03mVPxviFc81x455Rzn6/+/V002lCAYG29kUbuhOhXjrpzX9UX0lF9JLozyY35M8d5pbxQ+bN5LGpaXNa1n96lLSpYwpxazGS8mmmaluU7OiwzGSkXjuyt2d3ry7T7ClKpFSw6jxCmv65cM+XM17YrXt8MLXHrsOmxbZbbenf8G2Q9ld+1lzoJ/h7So/rpMvul0E/1Dpt+lvwj3ePtfdDaFl+2nTzCm1PtqUlUjFxeU31S4c2iO2C9ObbwcT0up+CLc57TyfQFvU1QjPpKMZL1WS1id43cHavhtMeS4esQAAAAAAAAAAAAAAAAAAAAAAAAAAAACmcE000mnzTSafoBqe2/Ztsq5y5W8aU3x7Si+xlnxwu6/VGM1iU1c969JeBsP2NWdC57apUlc0Y4dO3nCKWrPOpJPvrywvU8ikQkvqrWjZ0yMUuC4JcEuiM2qkAAYHLN7t2IXu3IKaxQp2lCpcY4Ob7SooQz0bwvSLIL08WTZbYNR9jpN46zMxH4Rzb5baKcI04RUKcUoxhFJRil0SJ45Kq1ptO8rn2gPD7QBlWlZPu8sLguXBdAMkAAAAAAAAAAAAAAAAAAAAAAAAAAAAAAAAAAAABYvbunSpzqVJKFOCcpTbwkkeTMRG8sqUtktFaxvMuf7vbbVzK7uuXa3GmMXjMadOEY00/PGX8ZMiw38e9m/wAR086eaYp7V/OZnd7P2vzJlcfagJV0BlbPuv2kF4yx8wNjAAAAAAAAAAAAAAAAAAAAAAAAAAAAAAAAAAAA8TeXei2sYaq0++03CjHDqz+C6LzfAjyZa0jm3NJoc2qttSOXee0OJb274XN/Pvvs6CeYW8X3V5yfvS8yvy5bZJ59HYaLQYtLHw87d57/AMQyNxdqKEqlBvCqYnD+ZLDXqsf2k2lvtPhVnHtNNqVzV7cp+jdHdm85Zl21KrOOqC1L+aOflnIFtTnqcNMtS5x0vK9APY3boynWy01GmsvKa4vgl+b9ANtAAAAAAAAAAAAAAAAAAAAAAAAAAAAAAAAAABzrfj2ixoa6FpidVd2dfhKFOXWMV70l48l58jUzanafDV0PDuCzkiMuflHavefaHH7q6nVnKpUk51JPMpyblJvzbNGefOXTVrFYitY2iOkR0Wch6mMmmmnhppprmmuTR7HLm8mItExPSW2bE23OtKFFxlOtLhHRFz1+i4r8jew6jxfDPVynEeEfYxOXHPw+U9Y9/wBXtUbitSlqSkuPLijaUbaLHeR91T5tLDYGxWF1rlFweMvvdU11X0A9oAAAAAAAAAAAAAAAAAAAAAAAAAAAAAAAAAOfe1HeqVCKs6MtNWpHVWmn3qdN8op9JS8fBPxTNTVZZrHhh0HA+Hxlt9vkjlHSPOf4cYrTy/JcEaMOpvbeVsMQPHv7qbo3N/PFNaKMXipcST0R8l+KXkvoS48Vrz6NHWcQxaaOfO3l7+Tte7+7Nrs6jJ046qmnNSvLDqVH4Z92Pkv9ywx4q0jk5LVa3Lqbb3nl2jtDzqlOjPOpJ6m235skajElu7Sk04Sxjioybx80B79jbKENK7sscGn18QPR2ZfKpHD4TXCS/VAZwAAAAAAAAAAAAAAAAAAAAAAAAAAAAAABTUmopyfBJNt+CSy2J5PYiZnaHzXt3akrmvXuJZzVnKST92PKEfSKS9CntbxWmX0TBijBhrjjtH+/zeQABu2n2fbqf8QuGptxtqKjKs1wlLOdNNPo3h8eiRNhxeOfRW8S133bH8PzT093frO1p0qcaVOMadOCUYQisRivJFjERHKHHWtNp8Vp3lZ2vRc6FWMfvaG4+bXFL6HrFzeV3VXHS8egELa8uWJfIDLtLyrOSUYy/mfdS9QPb2bCupa3hPL97mBtVtW1Rz6P4oC6AAAAAAAAAAAAAAAAAAAAAAAAAAAAAA1/f677LZt5NPD7GUE/Ob0f9xHmnaky3eHY/HqqR6/pzfO1R8Cqd3aeS0eowPHdPY5YKns1VPeuK1Wo35RfZxXw7jfqyw01dqbuS4zk8Wp8P9sRH7/u3o2FShsDR3Thl8M8XhdEgLdSlB9F8kBMJRis8gMiytbitl03GMU0m5Skn48EkBtez7bs6cYZ1NcZS5Zb5gZIAAAAAAAAAAAAAAAAAAAAAAAAAAAAADwd9tiVL2znbU5xpynKnLVKMpRxCWrGFx5pGGSnjrs2tHqfu+WMm2+2/wCbjO0vZDtlNuMqFbGcKnXnB/KcYrPqRxhiOjcvxO+S29plr91uVtujnVa1ml+FQrr/AAbMZwx5JacRvHS7N3b3J2vdtYodjTzh1rhSoRXjiP3m/gjH7tEpZ4xevXaX0Lu3sv7LaW9tlSdKmoOSWlSfOTx0y2zZpXw12UuozTmyWyT3ekZIWFteo40ZteCXo2k/zA1K4t9XFPS/FAYTsqnWo8fBARojT45cpeLeQNo3QnqhUfTVFfT/AHA2AAAAAAAAAAAAAAAAAAAAAAAAAAAAAAAAt1q0YRcpyUIRWXKTUYpeLb5Hkzs9rWbTtWN5aLvF7UrShmNBO6qeK7lJf1vn6JmvfU1j5ea5wcEzW55fhjy7/wAf5arH2w3mrjQoOP4U6ql/dn9CL71bybs8DwbcrT+Xs33c3fi32h3EnRuIrMqEmnldXCXvL6mzjzRfl3U+s4fk03PrXz921krQALV1BShOL5OMl9ANQzwAxq0gPCrVHOo0vup4+IHQd06Om2i/xSnL66f0A9kAAAAAAAAAAAAAAAAAAAAAAAAAAAAABDA4T7SN6J3F1UoqTVvQnKnGnnuynF4lN+LzlLwS8yt1F5vbbtDteE6ammwRfb4rc5n69IaRKWXkibtp3ndSesWTsy/nb1qVxTeJ0pxnHzxzXwayvU9rO07wwy44yUmlukvqSjPVGMvFJ/NZLVwcxtOysPFFb7svg/yA0tvgBgbQq6YyfXHD49APMsoAdL2HDFvSX8Ofm8/qBnAAAAAAAAAAAAAAAAAAAAAAAIyBGQGQGQGQGQGoD5r31sJW1/dU58M1Z1YP8UKknKLXjzx8UzRtj2tLq9PqovhrMeX6PEi01lcVyfkQ2rssMWat45dQxSPa3Q3fqX11CjFPs1KMq9T3adPPHL8XjCXVv4meOk2s1NZqq6fHNp69ofSccJJLklhFm4tOoC1eVVGEm/BpfFrCA02pLAHk7UllJeYFNskB0mxWmlTXVU4J/wBqAv5AZAZAZAZAnIEgAAAAAAAAAAAAAAALUpcQKdYEawI7QCO0Ah1QIdYDX97t2bTaNNQrpxnDPZXEMKpTzzXHnHyZjasSlxZrY/lc0qexqsp9y9hp6SdGcZY80pNP5mH2UNmNdaOcNj2L7LbKlh3FWrdz6rhQpf2xzL/I8+wp5M54pqZjaLN62db0KFNUqFOFGmvchFRTfi/F+bJYiI6NG+S158Vp3ll/aT1gK4A8nbt3nEei4v1A1evOUpKMeLbSS8WwLu37JUlRhzlocpy8ZOTz6dPQCzs6GZRXjKK+oHRNYEqYEqQE6gJ1ATkBkC4gJAAAAAAAAAAAAAAAxqnNgUMCloClpgUNMCiUWBalCXiBYqW9R+9j0Ax52db959AKFaVv3n+IFcbep1n9ALqpy6yAmUnFNt8EBiXNv2iypJN+PICiw2dClNVJTUpJPCxhJvr8s/MDzNtV1UqvPDT3UvLn+oEWemOGnxTTXhw4gezS2tLPGXosJAeta3anFS8c/RgX1VAqVQCVMCpTAnWBkQfBAVAAAAAAAAAAAAAAAWJriwKdIEaQI0gQ4ARoAhwApdMCnswKXRApdACiVuwLFWyk+Ta8wPJr7v128wr6fJ0018k0Ba/4Befvof6c/wD2Auf8rKXGppnPhmWHHP1ArjunR/C/SdRfqBcjurQ/DL/Vqf8AkD07ew0JRjwS4JZYGQqDAqVJgVqDAlRAq0sDLp8l8AKgAAAAAAAAAAAAAALclxAjADAEYAYAjADSA0gNIEaQI0gNADQA0IBoAKIE6QGgCdIDSA0gTpAaQGkC7HkBIAAAAAA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058863"/>
            <a:ext cx="4067175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C:\Users\usuario\Desktop\xornadas inclusivas\imaxes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295232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Título"/>
          <p:cNvSpPr>
            <a:spLocks noGrp="1"/>
          </p:cNvSpPr>
          <p:nvPr>
            <p:ph type="title" idx="4294967295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s-ES" sz="3200" dirty="0" smtClean="0">
                <a:latin typeface="Algerian"/>
              </a:rPr>
              <a:t>Como sería un </a:t>
            </a:r>
            <a:r>
              <a:rPr lang="es-ES" sz="3200" dirty="0" err="1" smtClean="0">
                <a:latin typeface="Algerian"/>
              </a:rPr>
              <a:t>bo</a:t>
            </a:r>
            <a:r>
              <a:rPr lang="es-ES" sz="3200" dirty="0" smtClean="0">
                <a:latin typeface="Algerian"/>
              </a:rPr>
              <a:t> profe?</a:t>
            </a:r>
          </a:p>
        </p:txBody>
      </p:sp>
      <p:pic>
        <p:nvPicPr>
          <p:cNvPr id="204801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040" y="1600200"/>
            <a:ext cx="4890256" cy="49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/>
              <a:t>Como sería un </a:t>
            </a:r>
            <a:r>
              <a:rPr lang="es-ES" dirty="0" err="1" smtClean="0"/>
              <a:t>bo</a:t>
            </a:r>
            <a:r>
              <a:rPr lang="es-ES" dirty="0" smtClean="0"/>
              <a:t> profe?</a:t>
            </a:r>
            <a:endParaRPr lang="es-ES" dirty="0"/>
          </a:p>
        </p:txBody>
      </p:sp>
      <p:pic>
        <p:nvPicPr>
          <p:cNvPr id="262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29" y="1600200"/>
            <a:ext cx="5241349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/>
              <a:t>Como sería un </a:t>
            </a:r>
            <a:r>
              <a:rPr lang="es-ES" dirty="0" err="1" smtClean="0"/>
              <a:t>bo</a:t>
            </a:r>
            <a:r>
              <a:rPr lang="es-ES" dirty="0" smtClean="0"/>
              <a:t> profe?</a:t>
            </a:r>
            <a:endParaRPr lang="es-ES" dirty="0"/>
          </a:p>
        </p:txBody>
      </p:sp>
      <p:pic>
        <p:nvPicPr>
          <p:cNvPr id="263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34" y="1600200"/>
            <a:ext cx="4368629" cy="49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/>
              <a:t>Realmente é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perda</a:t>
            </a:r>
            <a:r>
              <a:rPr lang="es-ES" dirty="0" smtClean="0"/>
              <a:t> de tempo?????????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640" y="1600200"/>
            <a:ext cx="6661751" cy="48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1152128"/>
          </a:xfrm>
        </p:spPr>
        <p:txBody>
          <a:bodyPr/>
          <a:lstStyle/>
          <a:p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</a:rPr>
              <a:t>A motivación é o estado interno que activa, </a:t>
            </a:r>
            <a:r>
              <a:rPr lang="es-ES" sz="3200" b="1" dirty="0" err="1" smtClean="0">
                <a:solidFill>
                  <a:srgbClr val="CC0099"/>
                </a:solidFill>
                <a:latin typeface="Comic Sans MS" pitchFamily="66" charset="0"/>
              </a:rPr>
              <a:t>dirixe</a:t>
            </a:r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</a:rPr>
              <a:t> e mantén a </a:t>
            </a:r>
            <a:r>
              <a:rPr lang="es-ES" sz="3200" b="1" dirty="0" err="1" smtClean="0">
                <a:solidFill>
                  <a:srgbClr val="CC0099"/>
                </a:solidFill>
                <a:latin typeface="Comic Sans MS" pitchFamily="66" charset="0"/>
              </a:rPr>
              <a:t>conduta</a:t>
            </a:r>
            <a:r>
              <a:rPr lang="es-ES" sz="3200" b="1" dirty="0" smtClean="0">
                <a:solidFill>
                  <a:srgbClr val="CC0099"/>
                </a:solidFill>
                <a:latin typeface="Comic Sans MS" pitchFamily="66" charset="0"/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 descr="C:\Users\usuario\Desktop\motiva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628800"/>
            <a:ext cx="640797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3 Marcador de contenido" descr="http://t3.gstatic.com/images?q=tbn:ANd9GcTHVtpartIEwaNzYf_XRX_1_vLJXVSAVOetcf2Whl_aRr34YZ-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781300"/>
            <a:ext cx="20939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5800" y="1628775"/>
            <a:ext cx="7772400" cy="1079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Algerian" pitchFamily="82" charset="0"/>
                <a:ea typeface="+mj-ea"/>
                <a:cs typeface="+mj-cs"/>
              </a:rPr>
              <a:t>TEÑO UNHA 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A motivación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Explica os </a:t>
            </a:r>
            <a:r>
              <a:rPr lang="es-ES" dirty="0" err="1" smtClean="0"/>
              <a:t>obxectivos</a:t>
            </a:r>
            <a:r>
              <a:rPr lang="es-ES" dirty="0" smtClean="0"/>
              <a:t> a </a:t>
            </a:r>
            <a:r>
              <a:rPr lang="es-ES" dirty="0" err="1" smtClean="0"/>
              <a:t>acadar</a:t>
            </a:r>
            <a:r>
              <a:rPr lang="es-ES" dirty="0" smtClean="0"/>
              <a:t> </a:t>
            </a:r>
            <a:r>
              <a:rPr lang="es-ES" dirty="0" err="1" smtClean="0"/>
              <a:t>nas</a:t>
            </a:r>
            <a:r>
              <a:rPr lang="es-ES" dirty="0" smtClean="0"/>
              <a:t> actividades.</a:t>
            </a:r>
          </a:p>
          <a:p>
            <a:r>
              <a:rPr lang="es-ES" dirty="0" err="1" smtClean="0"/>
              <a:t>Faille</a:t>
            </a:r>
            <a:r>
              <a:rPr lang="es-ES" dirty="0" smtClean="0"/>
              <a:t> saber o que esperas de el/</a:t>
            </a:r>
            <a:r>
              <a:rPr lang="es-ES" dirty="0" err="1" smtClean="0"/>
              <a:t>ela</a:t>
            </a:r>
            <a:endParaRPr lang="es-ES" dirty="0" smtClean="0"/>
          </a:p>
          <a:p>
            <a:r>
              <a:rPr lang="es-ES" dirty="0" smtClean="0"/>
              <a:t>Ten en </a:t>
            </a:r>
            <a:r>
              <a:rPr lang="es-ES" dirty="0" err="1" smtClean="0"/>
              <a:t>conta</a:t>
            </a:r>
            <a:r>
              <a:rPr lang="es-ES" dirty="0" smtClean="0"/>
              <a:t> as </a:t>
            </a:r>
            <a:r>
              <a:rPr lang="es-ES" dirty="0" err="1" smtClean="0"/>
              <a:t>súas</a:t>
            </a:r>
            <a:r>
              <a:rPr lang="es-ES" dirty="0" smtClean="0"/>
              <a:t> necesidades e capacidades.</a:t>
            </a:r>
          </a:p>
          <a:p>
            <a:r>
              <a:rPr lang="es-ES" dirty="0" smtClean="0"/>
              <a:t>Plantea clases diferentes/divertidas de cando en vez. </a:t>
            </a:r>
            <a:r>
              <a:rPr lang="es-ES" dirty="0" err="1" smtClean="0"/>
              <a:t>Pídelles</a:t>
            </a:r>
            <a:r>
              <a:rPr lang="es-ES" dirty="0" smtClean="0"/>
              <a:t> ideas/</a:t>
            </a:r>
            <a:r>
              <a:rPr lang="es-ES" dirty="0" err="1" smtClean="0"/>
              <a:t>opinións</a:t>
            </a:r>
            <a:endParaRPr lang="es-ES" dirty="0" smtClean="0"/>
          </a:p>
          <a:p>
            <a:r>
              <a:rPr lang="es-ES" dirty="0" smtClean="0"/>
              <a:t>Mantén “buen rollito”:</a:t>
            </a:r>
            <a:r>
              <a:rPr lang="es-ES" dirty="0" err="1" smtClean="0"/>
              <a:t>quére</a:t>
            </a:r>
            <a:r>
              <a:rPr lang="es-ES" dirty="0" smtClean="0"/>
              <a:t>@, </a:t>
            </a:r>
            <a:r>
              <a:rPr lang="es-ES" dirty="0" err="1" smtClean="0"/>
              <a:t>escoita</a:t>
            </a:r>
            <a:r>
              <a:rPr lang="es-ES" dirty="0" smtClean="0"/>
              <a:t>@</a:t>
            </a:r>
          </a:p>
          <a:p>
            <a:r>
              <a:rPr lang="es-ES" dirty="0" err="1" smtClean="0"/>
              <a:t>Reforzo</a:t>
            </a:r>
            <a:r>
              <a:rPr lang="es-ES" dirty="0" smtClean="0"/>
              <a:t> positivo a cada paso conseguido.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Título"/>
          <p:cNvSpPr>
            <a:spLocks noGrp="1"/>
          </p:cNvSpPr>
          <p:nvPr>
            <p:ph type="title" idx="4294967295"/>
          </p:nvPr>
        </p:nvSpPr>
        <p:spPr>
          <a:solidFill>
            <a:srgbClr val="99CC00"/>
          </a:solidFill>
        </p:spPr>
        <p:txBody>
          <a:bodyPr/>
          <a:lstStyle/>
          <a:p>
            <a:pPr eaLnBrk="1" hangingPunct="1"/>
            <a:r>
              <a:rPr lang="es-ES" sz="4000" b="1" dirty="0" err="1" smtClean="0">
                <a:cs typeface="Times New Roman" pitchFamily="18" charset="0"/>
              </a:rPr>
              <a:t>Nas</a:t>
            </a:r>
            <a:r>
              <a:rPr lang="es-ES" sz="4000" b="1" dirty="0" smtClean="0">
                <a:cs typeface="Times New Roman" pitchFamily="18" charset="0"/>
              </a:rPr>
              <a:t> actividades diarias…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algn="just" eaLnBrk="1" hangingPunct="1"/>
            <a:r>
              <a:rPr lang="es-ES" sz="2400" dirty="0" smtClean="0">
                <a:cs typeface="Times New Roman" pitchFamily="18" charset="0"/>
              </a:rPr>
              <a:t> Material atractivo, con predominio de </a:t>
            </a:r>
            <a:r>
              <a:rPr lang="es-ES" sz="2400" b="1" dirty="0" err="1" smtClean="0">
                <a:cs typeface="Times New Roman" pitchFamily="18" charset="0"/>
              </a:rPr>
              <a:t>contido</a:t>
            </a:r>
            <a:r>
              <a:rPr lang="es-ES" sz="2400" b="1" dirty="0" smtClean="0">
                <a:cs typeface="Times New Roman" pitchFamily="18" charset="0"/>
              </a:rPr>
              <a:t> visual.</a:t>
            </a:r>
          </a:p>
          <a:p>
            <a:pPr marL="342900" indent="-342900" algn="just" eaLnBrk="1" hangingPunct="1"/>
            <a:r>
              <a:rPr lang="es-ES" sz="2400" b="1" dirty="0" smtClean="0">
                <a:cs typeface="Times New Roman" pitchFamily="18" charset="0"/>
              </a:rPr>
              <a:t>Combinar </a:t>
            </a:r>
            <a:r>
              <a:rPr lang="es-ES" sz="2400" dirty="0" smtClean="0">
                <a:cs typeface="Times New Roman" pitchFamily="18" charset="0"/>
              </a:rPr>
              <a:t>curtos</a:t>
            </a:r>
            <a:r>
              <a:rPr lang="es-ES" sz="2400" b="1" dirty="0" smtClean="0">
                <a:cs typeface="Times New Roman" pitchFamily="18" charset="0"/>
              </a:rPr>
              <a:t> períodos</a:t>
            </a:r>
            <a:r>
              <a:rPr lang="es-ES" sz="2400" dirty="0" smtClean="0">
                <a:cs typeface="Times New Roman" pitchFamily="18" charset="0"/>
              </a:rPr>
              <a:t> de atención con acción manipulativa.</a:t>
            </a:r>
          </a:p>
          <a:p>
            <a:pPr marL="342900" indent="-342900" algn="just" eaLnBrk="1" hangingPunct="1"/>
            <a:r>
              <a:rPr lang="es-ES" sz="2400" b="1" dirty="0" smtClean="0">
                <a:cs typeface="Times New Roman" pitchFamily="18" charset="0"/>
              </a:rPr>
              <a:t>Combinar diferentes  tipos de actividades</a:t>
            </a:r>
            <a:r>
              <a:rPr lang="es-ES" sz="2400" dirty="0" smtClean="0">
                <a:cs typeface="Times New Roman" pitchFamily="18" charset="0"/>
              </a:rPr>
              <a:t>, con diferentes </a:t>
            </a:r>
            <a:r>
              <a:rPr lang="es-ES" sz="2400" dirty="0" err="1" smtClean="0">
                <a:cs typeface="Times New Roman" pitchFamily="18" charset="0"/>
              </a:rPr>
              <a:t>canles</a:t>
            </a:r>
            <a:r>
              <a:rPr lang="es-ES" sz="2400" dirty="0" smtClean="0">
                <a:cs typeface="Times New Roman" pitchFamily="18" charset="0"/>
              </a:rPr>
              <a:t> de expresión.</a:t>
            </a:r>
          </a:p>
          <a:p>
            <a:pPr marL="342900" indent="-342900" algn="just" eaLnBrk="1" hangingPunct="1"/>
            <a:r>
              <a:rPr lang="es-ES" sz="2400" dirty="0" smtClean="0">
                <a:cs typeface="Times New Roman" pitchFamily="18" charset="0"/>
              </a:rPr>
              <a:t>Dar </a:t>
            </a:r>
            <a:r>
              <a:rPr lang="es-ES" sz="2400" dirty="0" err="1" smtClean="0">
                <a:cs typeface="Times New Roman" pitchFamily="18" charset="0"/>
              </a:rPr>
              <a:t>máis</a:t>
            </a:r>
            <a:r>
              <a:rPr lang="es-ES" sz="2400" dirty="0" smtClean="0">
                <a:cs typeface="Times New Roman" pitchFamily="18" charset="0"/>
              </a:rPr>
              <a:t> tempo para a realización das actividades </a:t>
            </a:r>
            <a:r>
              <a:rPr lang="es-ES" sz="2400" dirty="0" err="1" smtClean="0">
                <a:cs typeface="Times New Roman" pitchFamily="18" charset="0"/>
              </a:rPr>
              <a:t>ou</a:t>
            </a:r>
            <a:r>
              <a:rPr lang="es-ES" sz="2400" dirty="0" smtClean="0">
                <a:cs typeface="Times New Roman" pitchFamily="18" charset="0"/>
              </a:rPr>
              <a:t> reducir o número </a:t>
            </a:r>
            <a:r>
              <a:rPr lang="es-ES" sz="2400" b="1" dirty="0" smtClean="0">
                <a:cs typeface="Times New Roman" pitchFamily="18" charset="0"/>
              </a:rPr>
              <a:t>“menos é </a:t>
            </a:r>
            <a:r>
              <a:rPr lang="es-ES" sz="2400" b="1" dirty="0" err="1" smtClean="0">
                <a:cs typeface="Times New Roman" pitchFamily="18" charset="0"/>
              </a:rPr>
              <a:t>máis</a:t>
            </a:r>
            <a:r>
              <a:rPr lang="es-ES" sz="2400" b="1" dirty="0" smtClean="0">
                <a:cs typeface="Times New Roman" pitchFamily="18" charset="0"/>
              </a:rPr>
              <a:t>”.</a:t>
            </a: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400" dirty="0" smtClean="0">
                <a:cs typeface="Times New Roman" pitchFamily="18" charset="0"/>
              </a:rPr>
              <a:t>Actividades </a:t>
            </a:r>
            <a:r>
              <a:rPr lang="es-ES" sz="2400" b="1" dirty="0" smtClean="0">
                <a:cs typeface="Times New Roman" pitchFamily="18" charset="0"/>
              </a:rPr>
              <a:t>curtas e secuenciadas: bancos de actividades, actividades en </a:t>
            </a:r>
            <a:r>
              <a:rPr lang="es-ES" sz="2400" b="1" dirty="0" err="1" smtClean="0">
                <a:cs typeface="Times New Roman" pitchFamily="18" charset="0"/>
              </a:rPr>
              <a:t>cadea</a:t>
            </a:r>
            <a:r>
              <a:rPr lang="es-ES" sz="2400" b="1" dirty="0" smtClean="0">
                <a:cs typeface="Times New Roman" pitchFamily="18" charset="0"/>
              </a:rPr>
              <a:t>, cooperativas,…</a:t>
            </a: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400" dirty="0" smtClean="0">
                <a:cs typeface="Times New Roman" pitchFamily="18" charset="0"/>
              </a:rPr>
              <a:t>Actividades </a:t>
            </a:r>
            <a:r>
              <a:rPr lang="es-ES" sz="2400" b="1" dirty="0" err="1" smtClean="0">
                <a:cs typeface="Times New Roman" pitchFamily="18" charset="0"/>
              </a:rPr>
              <a:t>axustadas</a:t>
            </a:r>
            <a:r>
              <a:rPr lang="es-ES" sz="2400" b="1" dirty="0" smtClean="0">
                <a:cs typeface="Times New Roman" pitchFamily="18" charset="0"/>
              </a:rPr>
              <a:t> </a:t>
            </a:r>
            <a:r>
              <a:rPr lang="es-ES" sz="2400" b="1" dirty="0" err="1" smtClean="0">
                <a:cs typeface="Times New Roman" pitchFamily="18" charset="0"/>
              </a:rPr>
              <a:t>ás</a:t>
            </a:r>
            <a:r>
              <a:rPr lang="es-ES" sz="2400" b="1" dirty="0" smtClean="0">
                <a:cs typeface="Times New Roman" pitchFamily="18" charset="0"/>
              </a:rPr>
              <a:t> </a:t>
            </a:r>
            <a:r>
              <a:rPr lang="es-ES" sz="2400" b="1" dirty="0" err="1" smtClean="0">
                <a:cs typeface="Times New Roman" pitchFamily="18" charset="0"/>
              </a:rPr>
              <a:t>súas</a:t>
            </a:r>
            <a:r>
              <a:rPr lang="es-ES" sz="2400" b="1" dirty="0" smtClean="0">
                <a:cs typeface="Times New Roman" pitchFamily="18" charset="0"/>
              </a:rPr>
              <a:t> capacidades.</a:t>
            </a:r>
          </a:p>
          <a:p>
            <a:pPr marL="342900" indent="-342900" algn="just" eaLnBrk="1" hangingPunct="1"/>
            <a:endParaRPr lang="es-ES" sz="2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Bookman Old Style" pitchFamily="18" charset="0"/>
              </a:rPr>
              <a:t>ESTRUTURAS COOPERATIVAS</a:t>
            </a:r>
          </a:p>
          <a:p>
            <a:endParaRPr lang="es-ES" dirty="0" smtClean="0">
              <a:latin typeface="Bookman Old Styl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s-ES" dirty="0" smtClean="0">
                <a:latin typeface="Bookman Old Style" pitchFamily="18" charset="0"/>
              </a:rPr>
              <a:t>TEÑO UNA CITA</a:t>
            </a:r>
            <a:endParaRPr lang="es-E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s-ES" dirty="0" smtClean="0">
                <a:latin typeface="Bookman Old Style" pitchFamily="18" charset="0"/>
              </a:rPr>
              <a:t>PARADA DE 2 MINUTOS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latin typeface="Bookman Old Style" pitchFamily="18" charset="0"/>
              </a:rPr>
              <a:t>FOLIO XIRATORIO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latin typeface="Bookman Old Style" pitchFamily="18" charset="0"/>
              </a:rPr>
              <a:t>1, 2, 4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latin typeface="Bookman Old Style" pitchFamily="18" charset="0"/>
              </a:rPr>
              <a:t>LÁPIS AO CENTRO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latin typeface="Bookman Old Style" pitchFamily="18" charset="0"/>
              </a:rPr>
              <a:t>…</a:t>
            </a:r>
            <a:endParaRPr lang="es-ES" dirty="0">
              <a:latin typeface="Bookman Old Style" pitchFamily="18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Algerian" pitchFamily="82" charset="0"/>
              </a:rPr>
              <a:t>CONCENTRACIÓN/ATENC/MOTIVAC</a:t>
            </a:r>
            <a:endParaRPr lang="es-ES" sz="3200" dirty="0">
              <a:latin typeface="Algerian" pitchFamily="82" charset="0"/>
            </a:endParaRPr>
          </a:p>
        </p:txBody>
      </p:sp>
      <p:pic>
        <p:nvPicPr>
          <p:cNvPr id="5" name="3 Marcador de contenido" descr="http://t3.gstatic.com/images?q=tbn:ANd9GcTHVtpartIEwaNzYf_XRX_1_vLJXVSAVOetcf2Whl_aRr34YZ-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798959" cy="9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s.cdn4.123rf.com/168nwm/lembit/lembit1103/lembit110300090/9178466-antiguo-reloj-de-arena-aislado-en-un-fondo-bl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1008112" cy="1008112"/>
          </a:xfrm>
          <a:prstGeom prst="rect">
            <a:avLst/>
          </a:prstGeom>
          <a:noFill/>
        </p:spPr>
      </p:pic>
      <p:pic>
        <p:nvPicPr>
          <p:cNvPr id="13313" name="Picture 1" descr="C:\Users\Berta\Pictures\lapices al centr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085184"/>
            <a:ext cx="888035" cy="590947"/>
          </a:xfrm>
          <a:prstGeom prst="rect">
            <a:avLst/>
          </a:prstGeom>
          <a:noFill/>
        </p:spPr>
      </p:pic>
      <p:pic>
        <p:nvPicPr>
          <p:cNvPr id="13314" name="Picture 2" descr="C:\Users\Berta\Pictures\folio girato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1233487" cy="928687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780928"/>
            <a:ext cx="2160240" cy="340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B3A2C7"/>
          </a:solidFill>
        </p:spPr>
        <p:txBody>
          <a:bodyPr/>
          <a:lstStyle/>
          <a:p>
            <a:r>
              <a:rPr lang="es-ES" sz="3200" b="1" dirty="0" smtClean="0">
                <a:latin typeface="Comic Sans MS" pitchFamily="66" charset="0"/>
              </a:rPr>
              <a:t>Actividades estrella </a:t>
            </a:r>
            <a:r>
              <a:rPr lang="es-ES" sz="3200" b="1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>
                <a:latin typeface="Comic Sans MS" pitchFamily="66" charset="0"/>
              </a:rPr>
              <a:t>Aulas invertidas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err="1" smtClean="0">
                <a:latin typeface="Comic Sans MS" pitchFamily="66" charset="0"/>
              </a:rPr>
              <a:t>Class-craft</a:t>
            </a:r>
            <a:endParaRPr lang="es-ES" b="1" dirty="0" smtClean="0">
              <a:latin typeface="Comic Sans MS" pitchFamily="66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</a:t>
            </a:r>
            <a:r>
              <a:rPr lang="es-ES" b="1" dirty="0" smtClean="0"/>
              <a:t> </a:t>
            </a:r>
            <a:r>
              <a:rPr lang="es-ES" b="1" dirty="0" smtClean="0">
                <a:latin typeface="Comic Sans MS" pitchFamily="66" charset="0"/>
              </a:rPr>
              <a:t>a </a:t>
            </a:r>
            <a:r>
              <a:rPr lang="es-ES" b="1" dirty="0" err="1" smtClean="0">
                <a:latin typeface="Comic Sans MS" pitchFamily="66" charset="0"/>
              </a:rPr>
              <a:t>aprendizaxe</a:t>
            </a:r>
            <a:r>
              <a:rPr lang="es-ES" b="1" dirty="0" smtClean="0">
                <a:latin typeface="Comic Sans MS" pitchFamily="66" charset="0"/>
              </a:rPr>
              <a:t> incidental…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2051" name="Picture 3" descr="C:\Users\usuario\Desktop\class cra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2759968" cy="1695287"/>
          </a:xfrm>
          <a:prstGeom prst="rect">
            <a:avLst/>
          </a:prstGeom>
          <a:noFill/>
        </p:spPr>
      </p:pic>
      <p:pic>
        <p:nvPicPr>
          <p:cNvPr id="2053" name="Picture 5" descr="C:\Users\usuario\Desktop\aula invert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1628800"/>
            <a:ext cx="41764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2 Marcador de posición de imagen" descr="evaluacion-animales-selv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4453" r="4453"/>
          <a:stretch>
            <a:fillRect/>
          </a:stretch>
        </p:blipFill>
        <p:spPr>
          <a:xfrm>
            <a:off x="347663" y="260350"/>
            <a:ext cx="8448675" cy="631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lgerian"/>
              </a:rPr>
              <a:t>A ter en conta…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comenzar a </a:t>
            </a:r>
            <a:r>
              <a:rPr lang="es-ES" dirty="0" err="1" smtClean="0">
                <a:latin typeface="Bookman Old Style" pitchFamily="18" charset="0"/>
              </a:rPr>
              <a:t>tarefa</a:t>
            </a:r>
            <a:r>
              <a:rPr lang="es-ES" dirty="0" smtClean="0">
                <a:latin typeface="Bookman Old Style" pitchFamily="18" charset="0"/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filtrar estímulos </a:t>
            </a:r>
            <a:r>
              <a:rPr lang="es-ES" dirty="0" err="1" smtClean="0">
                <a:latin typeface="Bookman Old Style" pitchFamily="18" charset="0"/>
              </a:rPr>
              <a:t>discernindo</a:t>
            </a:r>
            <a:r>
              <a:rPr lang="es-ES" dirty="0" smtClean="0">
                <a:latin typeface="Bookman Old Style" pitchFamily="18" charset="0"/>
              </a:rPr>
              <a:t> cal son os </a:t>
            </a:r>
            <a:r>
              <a:rPr lang="es-ES" dirty="0" err="1" smtClean="0">
                <a:latin typeface="Bookman Old Style" pitchFamily="18" charset="0"/>
              </a:rPr>
              <a:t>máis</a:t>
            </a:r>
            <a:r>
              <a:rPr lang="es-ES" dirty="0" smtClean="0">
                <a:latin typeface="Bookman Old Style" pitchFamily="18" charset="0"/>
              </a:rPr>
              <a:t> relevantes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organizar a </a:t>
            </a:r>
            <a:r>
              <a:rPr lang="es-ES" dirty="0" err="1" smtClean="0">
                <a:latin typeface="Bookman Old Style" pitchFamily="18" charset="0"/>
              </a:rPr>
              <a:t>tarefa</a:t>
            </a:r>
            <a:r>
              <a:rPr lang="es-ES" dirty="0" smtClean="0">
                <a:latin typeface="Bookman Old Style" pitchFamily="18" charset="0"/>
              </a:rPr>
              <a:t> (saber por </a:t>
            </a:r>
            <a:r>
              <a:rPr lang="es-ES" dirty="0" err="1" smtClean="0">
                <a:latin typeface="Bookman Old Style" pitchFamily="18" charset="0"/>
              </a:rPr>
              <a:t>onde</a:t>
            </a:r>
            <a:r>
              <a:rPr lang="es-ES" dirty="0" smtClean="0">
                <a:latin typeface="Bookman Old Style" pitchFamily="18" charset="0"/>
              </a:rPr>
              <a:t> empezar)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</a:t>
            </a:r>
            <a:r>
              <a:rPr lang="es-ES" dirty="0" err="1" smtClean="0">
                <a:latin typeface="Bookman Old Style" pitchFamily="18" charset="0"/>
              </a:rPr>
              <a:t>manter</a:t>
            </a:r>
            <a:r>
              <a:rPr lang="es-ES" dirty="0" smtClean="0">
                <a:latin typeface="Bookman Old Style" pitchFamily="18" charset="0"/>
              </a:rPr>
              <a:t> o </a:t>
            </a:r>
            <a:r>
              <a:rPr lang="es-ES" dirty="0" err="1" smtClean="0">
                <a:latin typeface="Bookman Old Style" pitchFamily="18" charset="0"/>
              </a:rPr>
              <a:t>esforzo</a:t>
            </a:r>
            <a:endParaRPr lang="es-ES" dirty="0" smtClean="0">
              <a:latin typeface="Bookman Old Style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o </a:t>
            </a:r>
            <a:r>
              <a:rPr lang="es-ES" dirty="0" err="1" smtClean="0">
                <a:latin typeface="Bookman Old Style" pitchFamily="18" charset="0"/>
              </a:rPr>
              <a:t>manexo</a:t>
            </a:r>
            <a:r>
              <a:rPr lang="es-ES" dirty="0" smtClean="0">
                <a:latin typeface="Bookman Old Style" pitchFamily="18" charset="0"/>
              </a:rPr>
              <a:t> da frustración e as </a:t>
            </a:r>
            <a:r>
              <a:rPr lang="es-ES" dirty="0" err="1" smtClean="0">
                <a:latin typeface="Bookman Old Style" pitchFamily="18" charset="0"/>
              </a:rPr>
              <a:t>emocións</a:t>
            </a:r>
            <a:endParaRPr lang="es-ES" dirty="0" smtClean="0">
              <a:latin typeface="Bookman Old Style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concentrarse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Dificultade</a:t>
            </a:r>
            <a:r>
              <a:rPr lang="es-ES" dirty="0" smtClean="0">
                <a:latin typeface="Bookman Old Style" pitchFamily="18" charset="0"/>
              </a:rPr>
              <a:t> para rematar o que </a:t>
            </a:r>
            <a:r>
              <a:rPr lang="es-ES" dirty="0" err="1" smtClean="0">
                <a:latin typeface="Bookman Old Style" pitchFamily="18" charset="0"/>
              </a:rPr>
              <a:t>empeza</a:t>
            </a:r>
            <a:endParaRPr lang="es-ES" dirty="0" smtClean="0">
              <a:latin typeface="Bookman Old Style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latin typeface="Bookman Old Style" pitchFamily="18" charset="0"/>
              </a:rPr>
              <a:t>Distráese</a:t>
            </a:r>
            <a:r>
              <a:rPr lang="es-ES" dirty="0" smtClean="0">
                <a:latin typeface="Bookman Old Style" pitchFamily="18" charset="0"/>
              </a:rPr>
              <a:t> con </a:t>
            </a:r>
            <a:r>
              <a:rPr lang="es-ES" dirty="0" err="1" smtClean="0">
                <a:latin typeface="Bookman Old Style" pitchFamily="18" charset="0"/>
              </a:rPr>
              <a:t>facilidade</a:t>
            </a:r>
            <a:r>
              <a:rPr lang="es-ES" dirty="0" smtClean="0">
                <a:latin typeface="Bookman Old Style" pitchFamily="18" charset="0"/>
              </a:rPr>
              <a:t> con </a:t>
            </a:r>
            <a:r>
              <a:rPr lang="es-ES" dirty="0" err="1" smtClean="0">
                <a:latin typeface="Bookman Old Style" pitchFamily="18" charset="0"/>
              </a:rPr>
              <a:t>calquera</a:t>
            </a:r>
            <a:r>
              <a:rPr lang="es-ES" dirty="0" smtClean="0">
                <a:latin typeface="Bookman Old Style" pitchFamily="18" charset="0"/>
              </a:rPr>
              <a:t> </a:t>
            </a:r>
            <a:r>
              <a:rPr lang="es-ES" dirty="0" err="1" smtClean="0">
                <a:latin typeface="Bookman Old Style" pitchFamily="18" charset="0"/>
              </a:rPr>
              <a:t>cousa</a:t>
            </a:r>
            <a:endParaRPr lang="es-ES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smtClean="0">
                <a:latin typeface="Algerian"/>
                <a:cs typeface="Times New Roman" pitchFamily="18" charset="0"/>
              </a:rPr>
              <a:t>AVALIACIÓN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eaLnBrk="1" hangingPunct="1">
              <a:lnSpc>
                <a:spcPct val="90000"/>
              </a:lnSpc>
            </a:pPr>
            <a:endParaRPr lang="es-ES" sz="2400" dirty="0" smtClean="0"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400" dirty="0" smtClean="0">
                <a:latin typeface="Bookman Old Style" pitchFamily="18" charset="0"/>
              </a:rPr>
              <a:t>Dar as </a:t>
            </a:r>
            <a:r>
              <a:rPr lang="es-ES" sz="2400" b="1" dirty="0" smtClean="0">
                <a:latin typeface="Bookman Old Style" pitchFamily="18" charset="0"/>
              </a:rPr>
              <a:t>datas</a:t>
            </a:r>
            <a:r>
              <a:rPr lang="es-ES" sz="2400" dirty="0" smtClean="0">
                <a:latin typeface="Bookman Old Style" pitchFamily="18" charset="0"/>
              </a:rPr>
              <a:t> polo menos </a:t>
            </a:r>
            <a:r>
              <a:rPr lang="es-ES" sz="2400" dirty="0" err="1" smtClean="0">
                <a:latin typeface="Bookman Old Style" pitchFamily="18" charset="0"/>
              </a:rPr>
              <a:t>cunha</a:t>
            </a:r>
            <a:r>
              <a:rPr lang="es-ES" sz="2400" dirty="0" smtClean="0">
                <a:latin typeface="Bookman Old Style" pitchFamily="18" charset="0"/>
              </a:rPr>
              <a:t> semana de </a:t>
            </a:r>
            <a:r>
              <a:rPr lang="es-ES" sz="2400" b="1" dirty="0" smtClean="0">
                <a:latin typeface="Bookman Old Style" pitchFamily="18" charset="0"/>
              </a:rPr>
              <a:t>antelación</a:t>
            </a:r>
            <a:r>
              <a:rPr lang="es-ES" sz="2400" dirty="0" smtClean="0">
                <a:latin typeface="Bookman Old Style" pitchFamily="18" charset="0"/>
              </a:rPr>
              <a:t> e ter </a:t>
            </a:r>
            <a:r>
              <a:rPr lang="es-ES" sz="2400" dirty="0" err="1" smtClean="0">
                <a:latin typeface="Bookman Old Style" pitchFamily="18" charset="0"/>
              </a:rPr>
              <a:t>sempre</a:t>
            </a:r>
            <a:r>
              <a:rPr lang="es-ES" sz="2400" dirty="0" smtClean="0">
                <a:latin typeface="Bookman Old Style" pitchFamily="18" charset="0"/>
              </a:rPr>
              <a:t> á vista.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400" b="1" dirty="0" smtClean="0">
                <a:latin typeface="Bookman Old Style" pitchFamily="18" charset="0"/>
              </a:rPr>
              <a:t>Adaptar</a:t>
            </a:r>
            <a:r>
              <a:rPr lang="es-ES" sz="2400" dirty="0" smtClean="0">
                <a:latin typeface="Bookman Old Style" pitchFamily="18" charset="0"/>
              </a:rPr>
              <a:t> as </a:t>
            </a:r>
            <a:r>
              <a:rPr lang="es-ES" sz="2400" b="1" dirty="0" err="1" smtClean="0">
                <a:latin typeface="Bookman Old Style" pitchFamily="18" charset="0"/>
              </a:rPr>
              <a:t>estruturas</a:t>
            </a:r>
            <a:r>
              <a:rPr lang="es-ES" sz="2400" dirty="0" smtClean="0">
                <a:latin typeface="Bookman Old Style" pitchFamily="18" charset="0"/>
              </a:rPr>
              <a:t> e o </a:t>
            </a:r>
            <a:r>
              <a:rPr lang="es-ES" sz="2400" b="1" dirty="0" smtClean="0">
                <a:latin typeface="Bookman Old Style" pitchFamily="18" charset="0"/>
              </a:rPr>
              <a:t>formato</a:t>
            </a:r>
            <a:r>
              <a:rPr lang="es-ES" sz="2400" dirty="0" smtClean="0">
                <a:latin typeface="Bookman Old Style" pitchFamily="18" charset="0"/>
              </a:rPr>
              <a:t> do examen. Reducir o número de preguntas por </a:t>
            </a:r>
            <a:r>
              <a:rPr lang="es-ES" sz="2400" dirty="0" err="1" smtClean="0">
                <a:latin typeface="Bookman Old Style" pitchFamily="18" charset="0"/>
              </a:rPr>
              <a:t>folla.Dar</a:t>
            </a:r>
            <a:r>
              <a:rPr lang="es-ES" sz="2400" dirty="0" smtClean="0">
                <a:latin typeface="Bookman Old Style" pitchFamily="18" charset="0"/>
              </a:rPr>
              <a:t> a </a:t>
            </a:r>
            <a:r>
              <a:rPr lang="es-ES" sz="2400" dirty="0" err="1" smtClean="0">
                <a:latin typeface="Bookman Old Style" pitchFamily="18" charset="0"/>
              </a:rPr>
              <a:t>escoller</a:t>
            </a:r>
            <a:r>
              <a:rPr lang="es-ES" sz="2400" dirty="0" smtClean="0">
                <a:latin typeface="Bookman Old Style" pitchFamily="18" charset="0"/>
              </a:rPr>
              <a:t> entre diversos formatos (tipo test, oral,…)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None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400" dirty="0" smtClean="0">
                <a:latin typeface="Bookman Old Style" pitchFamily="18" charset="0"/>
              </a:rPr>
              <a:t>Combinar diferentes </a:t>
            </a:r>
            <a:r>
              <a:rPr lang="es-ES" sz="2400" b="1" dirty="0" smtClean="0">
                <a:latin typeface="Bookman Old Style" pitchFamily="18" charset="0"/>
              </a:rPr>
              <a:t>formatos de pregunta </a:t>
            </a:r>
            <a:r>
              <a:rPr lang="es-ES" sz="2400" dirty="0" err="1" smtClean="0">
                <a:latin typeface="Bookman Old Style" pitchFamily="18" charset="0"/>
              </a:rPr>
              <a:t>nunha</a:t>
            </a:r>
            <a:r>
              <a:rPr lang="es-ES" sz="2400" dirty="0" smtClean="0">
                <a:latin typeface="Bookman Old Style" pitchFamily="18" charset="0"/>
              </a:rPr>
              <a:t> </a:t>
            </a:r>
            <a:r>
              <a:rPr lang="es-ES" sz="2400" dirty="0" err="1" smtClean="0">
                <a:latin typeface="Bookman Old Style" pitchFamily="18" charset="0"/>
              </a:rPr>
              <a:t>mesma</a:t>
            </a:r>
            <a:r>
              <a:rPr lang="es-ES" sz="2400" dirty="0" smtClean="0">
                <a:latin typeface="Bookman Old Style" pitchFamily="18" charset="0"/>
              </a:rPr>
              <a:t> proba: de desarrollo, </a:t>
            </a:r>
            <a:r>
              <a:rPr lang="es-ES" sz="2400" dirty="0" err="1" smtClean="0">
                <a:latin typeface="Bookman Old Style" pitchFamily="18" charset="0"/>
              </a:rPr>
              <a:t>verdadeiro</a:t>
            </a:r>
            <a:r>
              <a:rPr lang="es-ES" sz="2400" dirty="0" smtClean="0">
                <a:latin typeface="Bookman Old Style" pitchFamily="18" charset="0"/>
              </a:rPr>
              <a:t>/falso, completar un esquema, </a:t>
            </a:r>
            <a:r>
              <a:rPr lang="es-ES" sz="2400" dirty="0" err="1" smtClean="0">
                <a:latin typeface="Bookman Old Style" pitchFamily="18" charset="0"/>
              </a:rPr>
              <a:t>definicións</a:t>
            </a:r>
            <a:r>
              <a:rPr lang="es-ES" sz="2400" dirty="0" smtClean="0">
                <a:latin typeface="Bookman Old Style" pitchFamily="18" charset="0"/>
              </a:rPr>
              <a:t>, opción múltiple, frases para completar; en matemáticas combinar problemas con </a:t>
            </a:r>
            <a:r>
              <a:rPr lang="es-ES" sz="2400" dirty="0" err="1" smtClean="0">
                <a:latin typeface="Bookman Old Style" pitchFamily="18" charset="0"/>
              </a:rPr>
              <a:t>operacións</a:t>
            </a:r>
            <a:r>
              <a:rPr lang="es-ES" sz="2400" dirty="0" smtClean="0">
                <a:latin typeface="Bookman Old Style" pitchFamily="18" charset="0"/>
              </a:rPr>
              <a:t>, etc.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eaLnBrk="1" hangingPunct="1">
              <a:lnSpc>
                <a:spcPct val="90000"/>
              </a:lnSpc>
            </a:pPr>
            <a:endParaRPr lang="es-ES" sz="2200" smtClean="0"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smtClean="0">
                <a:latin typeface="Bookman Old Style" pitchFamily="18" charset="0"/>
              </a:rPr>
              <a:t>Traballar, antes da proba, con </a:t>
            </a:r>
            <a:r>
              <a:rPr lang="es-ES" sz="2200" b="1" smtClean="0">
                <a:latin typeface="Bookman Old Style" pitchFamily="18" charset="0"/>
              </a:rPr>
              <a:t>mostras</a:t>
            </a:r>
            <a:r>
              <a:rPr lang="es-ES" sz="2200" smtClean="0">
                <a:latin typeface="Bookman Old Style" pitchFamily="18" charset="0"/>
              </a:rPr>
              <a:t> do </a:t>
            </a:r>
            <a:r>
              <a:rPr lang="es-ES" sz="2200" b="1" smtClean="0">
                <a:latin typeface="Bookman Old Style" pitchFamily="18" charset="0"/>
              </a:rPr>
              <a:t>formato de examen </a:t>
            </a:r>
            <a:r>
              <a:rPr lang="es-ES" sz="2200" i="1" smtClean="0">
                <a:latin typeface="Bookman Old Style" pitchFamily="18" charset="0"/>
              </a:rPr>
              <a:t>(ex: guías de estudo con actividades tipo)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smtClean="0">
                <a:latin typeface="Bookman Old Style" pitchFamily="18" charset="0"/>
              </a:rPr>
              <a:t>É preferible realizar exames </a:t>
            </a:r>
            <a:r>
              <a:rPr lang="es-ES" sz="1900" b="1" smtClean="0">
                <a:latin typeface="Bookman Old Style" pitchFamily="18" charset="0"/>
              </a:rPr>
              <a:t>curtos</a:t>
            </a:r>
            <a:r>
              <a:rPr lang="es-ES" sz="2200" smtClean="0">
                <a:latin typeface="Bookman Old Style" pitchFamily="18" charset="0"/>
              </a:rPr>
              <a:t> e </a:t>
            </a:r>
            <a:r>
              <a:rPr lang="es-ES" sz="1900" b="1" smtClean="0">
                <a:latin typeface="Bookman Old Style" pitchFamily="18" charset="0"/>
              </a:rPr>
              <a:t>frecuentes</a:t>
            </a:r>
            <a:r>
              <a:rPr lang="es-ES" sz="2200" smtClean="0">
                <a:latin typeface="Bookman Old Style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None/>
            </a:pPr>
            <a:endParaRPr lang="es-ES" sz="220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smtClean="0">
                <a:latin typeface="Bookman Old Style" pitchFamily="18" charset="0"/>
              </a:rPr>
              <a:t>Permitir un tempo para </a:t>
            </a:r>
            <a:r>
              <a:rPr lang="es-ES" sz="2200" b="1" smtClean="0">
                <a:latin typeface="Bookman Old Style" pitchFamily="18" charset="0"/>
              </a:rPr>
              <a:t>pensar</a:t>
            </a:r>
            <a:r>
              <a:rPr lang="es-ES" sz="2200" smtClean="0">
                <a:latin typeface="Bookman Old Style" pitchFamily="18" charset="0"/>
              </a:rPr>
              <a:t> e preguntar </a:t>
            </a:r>
            <a:r>
              <a:rPr lang="es-ES" sz="2200" b="1" smtClean="0">
                <a:latin typeface="Bookman Old Style" pitchFamily="18" charset="0"/>
              </a:rPr>
              <a:t>dúbidas</a:t>
            </a:r>
            <a:r>
              <a:rPr lang="es-ES" sz="2200" smtClean="0">
                <a:latin typeface="Bookman Old Style" pitchFamily="18" charset="0"/>
              </a:rPr>
              <a:t>. Verificar que o alumno entende as preguntas.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smtClean="0">
                <a:latin typeface="Bookman Old Style" pitchFamily="18" charset="0"/>
              </a:rPr>
              <a:t>Destacar no enunciado </a:t>
            </a:r>
            <a:r>
              <a:rPr lang="es-ES" sz="2200" b="1" smtClean="0">
                <a:latin typeface="Bookman Old Style" pitchFamily="18" charset="0"/>
              </a:rPr>
              <a:t>palabras clave</a:t>
            </a:r>
            <a:r>
              <a:rPr lang="es-ES" sz="2200" smtClean="0">
                <a:latin typeface="Bookman Old Style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90000"/>
              </a:lnSpc>
              <a:buFont typeface="Arial" charset="0"/>
              <a:buNone/>
            </a:pPr>
            <a:endParaRPr lang="es-ES" sz="220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r>
              <a:rPr lang="es-ES" sz="2200" b="1" smtClean="0">
                <a:latin typeface="Bookman Old Style" pitchFamily="18" charset="0"/>
              </a:rPr>
              <a:t>Reducir</a:t>
            </a:r>
            <a:r>
              <a:rPr lang="es-ES" sz="2200" smtClean="0">
                <a:latin typeface="Bookman Old Style" pitchFamily="18" charset="0"/>
              </a:rPr>
              <a:t> o número de </a:t>
            </a:r>
            <a:r>
              <a:rPr lang="es-ES" sz="2200" b="1" smtClean="0">
                <a:latin typeface="Bookman Old Style" pitchFamily="18" charset="0"/>
              </a:rPr>
              <a:t>preguntas</a:t>
            </a:r>
            <a:r>
              <a:rPr lang="es-ES" sz="2200" smtClean="0">
                <a:latin typeface="Bookman Old Style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smtClean="0">
              <a:latin typeface="Bookman Old Style" pitchFamily="18" charset="0"/>
            </a:endParaRPr>
          </a:p>
          <a:p>
            <a:pPr marL="342900" indent="-342900" algn="just" eaLnBrk="1" hangingPunct="1">
              <a:lnSpc>
                <a:spcPct val="90000"/>
              </a:lnSpc>
            </a:pPr>
            <a:endParaRPr lang="es-ES" sz="2200" smtClean="0">
              <a:latin typeface="Bookman Old Style" pitchFamily="18" charset="0"/>
            </a:endParaRPr>
          </a:p>
        </p:txBody>
      </p:sp>
      <p:sp>
        <p:nvSpPr>
          <p:cNvPr id="83970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smtClean="0">
                <a:latin typeface="Algerian"/>
                <a:cs typeface="Times New Roman" pitchFamily="18" charset="0"/>
              </a:rPr>
              <a:t>AVALIACIÓN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Bookman Old Style" pitchFamily="18" charset="0"/>
              </a:rPr>
              <a:t>Avaliación</a:t>
            </a:r>
            <a:r>
              <a:rPr lang="es-ES" sz="2400" dirty="0" smtClean="0">
                <a:latin typeface="Bookman Old Style" pitchFamily="18" charset="0"/>
              </a:rPr>
              <a:t> continuada dando importancia á </a:t>
            </a:r>
            <a:r>
              <a:rPr lang="es-ES" sz="2400" dirty="0" err="1" smtClean="0">
                <a:latin typeface="Bookman Old Style" pitchFamily="18" charset="0"/>
              </a:rPr>
              <a:t>avaliación</a:t>
            </a:r>
            <a:r>
              <a:rPr lang="es-ES" sz="2400" dirty="0" smtClean="0">
                <a:latin typeface="Bookman Old Style" pitchFamily="18" charset="0"/>
              </a:rPr>
              <a:t> </a:t>
            </a:r>
            <a:r>
              <a:rPr lang="es-ES" sz="2400" b="1" dirty="0" smtClean="0">
                <a:latin typeface="Bookman Old Style" pitchFamily="18" charset="0"/>
              </a:rPr>
              <a:t>oral</a:t>
            </a:r>
            <a:r>
              <a:rPr lang="es-ES" sz="2400" dirty="0" smtClean="0">
                <a:latin typeface="Bookman Old Style" pitchFamily="18" charset="0"/>
              </a:rPr>
              <a:t> e </a:t>
            </a:r>
            <a:r>
              <a:rPr lang="es-ES" sz="2400" dirty="0" err="1" smtClean="0">
                <a:latin typeface="Bookman Old Style" pitchFamily="18" charset="0"/>
              </a:rPr>
              <a:t>ao</a:t>
            </a:r>
            <a:r>
              <a:rPr lang="es-ES" sz="2400" dirty="0" smtClean="0">
                <a:latin typeface="Bookman Old Style" pitchFamily="18" charset="0"/>
              </a:rPr>
              <a:t> proceso.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Bookman Old Style" pitchFamily="18" charset="0"/>
              </a:rPr>
              <a:t>Dar </a:t>
            </a:r>
            <a:r>
              <a:rPr lang="es-ES" sz="2400" b="1" dirty="0" err="1" smtClean="0">
                <a:latin typeface="Bookman Old Style" pitchFamily="18" charset="0"/>
              </a:rPr>
              <a:t>máis</a:t>
            </a:r>
            <a:r>
              <a:rPr lang="es-ES" sz="2400" b="1" dirty="0" smtClean="0">
                <a:latin typeface="Bookman Old Style" pitchFamily="18" charset="0"/>
              </a:rPr>
              <a:t> tempo</a:t>
            </a:r>
            <a:r>
              <a:rPr lang="es-ES" sz="2400" dirty="0" smtClean="0">
                <a:latin typeface="Bookman Old Style" pitchFamily="18" charset="0"/>
              </a:rPr>
              <a:t> para a realización de probas escritas.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latin typeface="Bookman Old Style" pitchFamily="18" charset="0"/>
              </a:rPr>
              <a:t>Permitir en </a:t>
            </a:r>
            <a:r>
              <a:rPr lang="es-ES" sz="2400" dirty="0" err="1" smtClean="0">
                <a:latin typeface="Bookman Old Style" pitchFamily="18" charset="0"/>
              </a:rPr>
              <a:t>calquera</a:t>
            </a:r>
            <a:r>
              <a:rPr lang="es-ES" sz="2400" dirty="0" smtClean="0">
                <a:latin typeface="Bookman Old Style" pitchFamily="18" charset="0"/>
              </a:rPr>
              <a:t> momento o </a:t>
            </a:r>
            <a:r>
              <a:rPr lang="es-ES" sz="2400" b="1" dirty="0" smtClean="0">
                <a:latin typeface="Bookman Old Style" pitchFamily="18" charset="0"/>
              </a:rPr>
              <a:t>acceso </a:t>
            </a:r>
            <a:r>
              <a:rPr lang="es-ES" sz="2400" b="1" dirty="0" err="1" smtClean="0">
                <a:latin typeface="Bookman Old Style" pitchFamily="18" charset="0"/>
              </a:rPr>
              <a:t>ás</a:t>
            </a:r>
            <a:r>
              <a:rPr lang="es-ES" sz="2400" b="1" dirty="0" smtClean="0">
                <a:latin typeface="Bookman Old Style" pitchFamily="18" charset="0"/>
              </a:rPr>
              <a:t> instrucciones.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dirty="0" smtClean="0">
                <a:latin typeface="Bookman Old Style" pitchFamily="18" charset="0"/>
              </a:rPr>
              <a:t>Supervisar</a:t>
            </a:r>
            <a:r>
              <a:rPr lang="es-ES" sz="2400" dirty="0" smtClean="0">
                <a:latin typeface="Bookman Old Style" pitchFamily="18" charset="0"/>
              </a:rPr>
              <a:t> que </a:t>
            </a:r>
            <a:r>
              <a:rPr lang="es-ES" sz="2400" dirty="0" err="1" smtClean="0">
                <a:latin typeface="Bookman Old Style" pitchFamily="18" charset="0"/>
              </a:rPr>
              <a:t>responderon</a:t>
            </a:r>
            <a:r>
              <a:rPr lang="es-ES" sz="2400" dirty="0" smtClean="0">
                <a:latin typeface="Bookman Old Style" pitchFamily="18" charset="0"/>
              </a:rPr>
              <a:t> todo antes de que entreguen o </a:t>
            </a:r>
            <a:r>
              <a:rPr lang="es-ES" sz="2400" dirty="0" err="1" smtClean="0">
                <a:latin typeface="Bookman Old Style" pitchFamily="18" charset="0"/>
              </a:rPr>
              <a:t>exame</a:t>
            </a:r>
            <a:r>
              <a:rPr lang="es-ES" sz="2400" dirty="0" smtClean="0">
                <a:latin typeface="Bookman Old Style" pitchFamily="18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Bookman Old Style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err="1" smtClean="0">
                <a:latin typeface="Bookman Old Style" pitchFamily="18" charset="0"/>
              </a:rPr>
              <a:t>Recordarlle</a:t>
            </a:r>
            <a:r>
              <a:rPr lang="es-ES" sz="2400" dirty="0" smtClean="0">
                <a:latin typeface="Bookman Old Style" pitchFamily="18" charset="0"/>
              </a:rPr>
              <a:t> que revise o </a:t>
            </a:r>
            <a:r>
              <a:rPr lang="es-ES" sz="2400" dirty="0" err="1" smtClean="0">
                <a:latin typeface="Bookman Old Style" pitchFamily="18" charset="0"/>
              </a:rPr>
              <a:t>exame</a:t>
            </a:r>
            <a:r>
              <a:rPr lang="es-ES" sz="2400" dirty="0" smtClean="0">
                <a:latin typeface="Bookman Old Style" pitchFamily="18" charset="0"/>
              </a:rPr>
              <a:t> antes de </a:t>
            </a:r>
            <a:r>
              <a:rPr lang="es-ES" sz="2400" dirty="0" err="1" smtClean="0">
                <a:latin typeface="Bookman Old Style" pitchFamily="18" charset="0"/>
              </a:rPr>
              <a:t>entregalo</a:t>
            </a:r>
            <a:r>
              <a:rPr lang="es-ES" sz="2400" dirty="0" smtClean="0">
                <a:latin typeface="Bookman Old Style" pitchFamily="18" charset="0"/>
              </a:rPr>
              <a:t>. </a:t>
            </a:r>
            <a:r>
              <a:rPr lang="es-ES" sz="2400" dirty="0" err="1" smtClean="0">
                <a:latin typeface="Bookman Old Style" pitchFamily="18" charset="0"/>
              </a:rPr>
              <a:t>Algúns</a:t>
            </a:r>
            <a:r>
              <a:rPr lang="es-ES" sz="2400" dirty="0" smtClean="0">
                <a:latin typeface="Bookman Old Style" pitchFamily="18" charset="0"/>
              </a:rPr>
              <a:t> </a:t>
            </a:r>
            <a:r>
              <a:rPr lang="es-ES" sz="2400" dirty="0" err="1" smtClean="0">
                <a:latin typeface="Bookman Old Style" pitchFamily="18" charset="0"/>
              </a:rPr>
              <a:t>traballan</a:t>
            </a:r>
            <a:r>
              <a:rPr lang="es-ES" sz="2400" dirty="0" smtClean="0">
                <a:latin typeface="Bookman Old Style" pitchFamily="18" charset="0"/>
              </a:rPr>
              <a:t> </a:t>
            </a:r>
            <a:r>
              <a:rPr lang="es-ES" sz="2400" dirty="0" err="1" smtClean="0">
                <a:latin typeface="Bookman Old Style" pitchFamily="18" charset="0"/>
              </a:rPr>
              <a:t>moi</a:t>
            </a:r>
            <a:r>
              <a:rPr lang="es-ES" sz="2400" dirty="0" smtClean="0">
                <a:latin typeface="Bookman Old Style" pitchFamily="18" charset="0"/>
              </a:rPr>
              <a:t> despacio e </a:t>
            </a:r>
            <a:r>
              <a:rPr lang="es-ES" sz="2400" dirty="0" err="1" smtClean="0">
                <a:latin typeface="Bookman Old Style" pitchFamily="18" charset="0"/>
              </a:rPr>
              <a:t>outros</a:t>
            </a:r>
            <a:r>
              <a:rPr lang="es-ES" sz="2400" dirty="0" smtClean="0">
                <a:latin typeface="Bookman Old Style" pitchFamily="18" charset="0"/>
              </a:rPr>
              <a:t> </a:t>
            </a:r>
            <a:r>
              <a:rPr lang="es-ES" sz="2400" dirty="0" err="1" smtClean="0">
                <a:latin typeface="Bookman Old Style" pitchFamily="18" charset="0"/>
              </a:rPr>
              <a:t>precipítanse</a:t>
            </a:r>
            <a:r>
              <a:rPr lang="es-ES" sz="2400" dirty="0" smtClean="0">
                <a:latin typeface="Bookman Old Style" pitchFamily="18" charset="0"/>
              </a:rPr>
              <a:t> e anticipan mal as </a:t>
            </a:r>
            <a:r>
              <a:rPr lang="es-ES" sz="2400" dirty="0" err="1" smtClean="0">
                <a:latin typeface="Bookman Old Style" pitchFamily="18" charset="0"/>
              </a:rPr>
              <a:t>respostas</a:t>
            </a:r>
            <a:r>
              <a:rPr lang="es-ES" sz="2400" dirty="0" smtClean="0">
                <a:latin typeface="Bookman Old Style" pitchFamily="18" charset="0"/>
              </a:rPr>
              <a:t>.</a:t>
            </a:r>
          </a:p>
          <a:p>
            <a:pPr marL="342900" indent="-3429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Bookman Old Style" pitchFamily="18" charset="0"/>
            </a:endParaRPr>
          </a:p>
        </p:txBody>
      </p:sp>
      <p:sp>
        <p:nvSpPr>
          <p:cNvPr id="84994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smtClean="0">
                <a:latin typeface="Algerian"/>
                <a:cs typeface="Times New Roman" pitchFamily="18" charset="0"/>
              </a:rPr>
              <a:t>AVALIACIÓN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eaLnBrk="1" hangingPunct="1"/>
            <a:endParaRPr lang="es-ES" sz="2400" smtClean="0">
              <a:cs typeface="Times New Roman" pitchFamily="18" charset="0"/>
            </a:endParaRPr>
          </a:p>
          <a:p>
            <a:pPr marL="342900" indent="-342900" algn="just" eaLnBrk="1" hangingPunct="1"/>
            <a:r>
              <a:rPr lang="es-ES" sz="2400" smtClean="0">
                <a:latin typeface="Bookman Old Style" pitchFamily="18" charset="0"/>
              </a:rPr>
              <a:t>Se non consegue centrarse na proba, guialo para axudarlle a </a:t>
            </a:r>
            <a:r>
              <a:rPr lang="es-ES" sz="2400" b="1" smtClean="0">
                <a:latin typeface="Bookman Old Style" pitchFamily="18" charset="0"/>
              </a:rPr>
              <a:t>reconducir a atención</a:t>
            </a:r>
            <a:r>
              <a:rPr lang="es-ES" sz="2400" smtClean="0">
                <a:latin typeface="Bookman Old Style" pitchFamily="18" charset="0"/>
              </a:rPr>
              <a:t>.</a:t>
            </a:r>
          </a:p>
          <a:p>
            <a:pPr marL="342900" indent="-342900" algn="just" eaLnBrk="1" hangingPunct="1">
              <a:buFont typeface="Arial" charset="0"/>
              <a:buNone/>
            </a:pPr>
            <a:endParaRPr lang="es-ES" sz="2400" smtClean="0">
              <a:latin typeface="Bookman Old Style" pitchFamily="18" charset="0"/>
            </a:endParaRPr>
          </a:p>
          <a:p>
            <a:pPr marL="342900" indent="-342900" algn="just" eaLnBrk="1" hangingPunct="1"/>
            <a:r>
              <a:rPr lang="es-ES" sz="2400" smtClean="0">
                <a:latin typeface="Bookman Old Style" pitchFamily="18" charset="0"/>
              </a:rPr>
              <a:t>Fixarse máis na calidade da tarefa que na cantidade.</a:t>
            </a:r>
          </a:p>
          <a:p>
            <a:pPr marL="342900" indent="-342900" algn="just" eaLnBrk="1" hangingPunct="1"/>
            <a:endParaRPr lang="es-ES" sz="2400" smtClean="0">
              <a:latin typeface="Bookman Old Style" pitchFamily="18" charset="0"/>
            </a:endParaRPr>
          </a:p>
          <a:p>
            <a:pPr marL="342900" indent="-342900" algn="just" eaLnBrk="1" hangingPunct="1"/>
            <a:r>
              <a:rPr lang="es-ES" sz="2400" smtClean="0">
                <a:latin typeface="Bookman Old Style" pitchFamily="18" charset="0"/>
              </a:rPr>
              <a:t>Facilitar unha </a:t>
            </a:r>
            <a:r>
              <a:rPr lang="es-ES" sz="2400" b="1" smtClean="0">
                <a:latin typeface="Bookman Old Style" pitchFamily="18" charset="0"/>
              </a:rPr>
              <a:t>copia</a:t>
            </a:r>
            <a:r>
              <a:rPr lang="es-ES" sz="2400" smtClean="0">
                <a:latin typeface="Bookman Old Style" pitchFamily="18" charset="0"/>
              </a:rPr>
              <a:t> dos exames aos pais e/ou profesores de apoio para poder detectar os erros e traballar reforzando as dificultades.</a:t>
            </a:r>
          </a:p>
          <a:p>
            <a:pPr marL="342900" indent="-342900" algn="just" eaLnBrk="1" hangingPunct="1"/>
            <a:endParaRPr lang="es-ES" sz="2400" smtClean="0"/>
          </a:p>
        </p:txBody>
      </p:sp>
      <p:sp>
        <p:nvSpPr>
          <p:cNvPr id="86018" name="1 Título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s-ES" sz="4000" smtClean="0">
                <a:latin typeface="Algerian"/>
                <a:cs typeface="Times New Roman" pitchFamily="18" charset="0"/>
              </a:rPr>
              <a:t>AVALIACIÓN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 smtClean="0"/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Para dar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resposta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educativa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alumnado con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tdah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son necesarias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sempre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modificacións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significativas do currículo.</a:t>
            </a:r>
          </a:p>
          <a:p>
            <a:pPr algn="just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verdadeiro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falso?</a:t>
            </a:r>
          </a:p>
        </p:txBody>
      </p:sp>
      <p:pic>
        <p:nvPicPr>
          <p:cNvPr id="52227" name="3 Marcador de contenido" descr="http://t3.gstatic.com/images?q=tbn:ANd9GcTHVtpartIEwaNzYf_XRX_1_vLJXVSAVOetcf2Whl_aRr34YZ-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1085850" cy="1287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AUTOESTIMA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Resulta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moi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útil 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comenzar a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tarefa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con </a:t>
            </a:r>
            <a:r>
              <a:rPr lang="es-ES" sz="20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eles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</a:rPr>
              <a:t> 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Propiciar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pequenos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éxitos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ao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principio (motivación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).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</a:rPr>
              <a:t> 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Tratar con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naturalidade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os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seus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erros e dificultades</a:t>
            </a:r>
            <a:r>
              <a:rPr lang="es-ES" sz="20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endParaRPr lang="es-ES" sz="2000" dirty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Fraccionar as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tarefas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escolares en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pequenas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partes 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(paso a paso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).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Non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comparalo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nunca con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outros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rapaces/as</a:t>
            </a:r>
            <a:r>
              <a:rPr lang="es-ES" sz="20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</a:rPr>
              <a:t> 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É</a:t>
            </a:r>
            <a:r>
              <a:rPr lang="es-ES" sz="20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importante intentar substituir o verbo </a:t>
            </a:r>
            <a:r>
              <a:rPr lang="es-ES" sz="2000" b="1" i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“ser”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 polo </a:t>
            </a:r>
            <a:r>
              <a:rPr lang="es-ES" sz="2000" b="1" i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“estar”.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endParaRPr lang="es-ES" sz="2000" dirty="0">
              <a:solidFill>
                <a:srgbClr val="000000"/>
              </a:solidFill>
              <a:latin typeface="Comic Sans MS" pitchFamily="66" charset="0"/>
              <a:ea typeface="Calibri"/>
            </a:endParaRP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É 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importante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 o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soporte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pedagóxico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, pero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tamén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o emocional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 por parte de profesores e educadores</a:t>
            </a:r>
            <a:r>
              <a:rPr lang="es-ES" sz="2000" b="1" i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 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</a:rPr>
              <a:t> 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Usar a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escoita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activa,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mensaxes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Eu/ti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(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eu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síntome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así cando ti fas…),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ou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2x1+1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(dúas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cousas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positivas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túas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, por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unha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que debes modificar e remato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lembrándote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outra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boa )</a:t>
            </a:r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xmlns="" val="60678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¡Qué raro que te hayas olvidado algo!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¡No tienes remedio!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¡Me tienes harta!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¡Eres un desordenado!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¡Eres un desastre!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¡Tu mochila da asco!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Yo ya no me voy a esforzar más por ti si tú no haces nada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¡Eres un vago!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¡Pasa delante de mi que no te quiero ni ver!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No hace las cosas bien porque no le da la gana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No apruebas porque no te pones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¡Aprende de tu primo que siempre aprueba todo!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Esa letra es horrible, arranca la hoja y repítelo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Sigue así que vas a llegar lejos</a:t>
            </a:r>
          </a:p>
          <a:p>
            <a:pPr marL="342900" lvl="1" indent="-342900" algn="just" eaLnBrk="1" hangingPunct="1">
              <a:buNone/>
            </a:pPr>
            <a:endParaRPr lang="es-ES" sz="2400" b="1" i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latin typeface="Bookman Old Style" pitchFamily="18" charset="0"/>
                <a:cs typeface="Times New Roman" pitchFamily="18" charset="0"/>
              </a:rPr>
              <a:t>AUTOESTIMA</a:t>
            </a:r>
            <a:endParaRPr lang="es-ES" sz="40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AUTOESTIMA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“Con lo fácil que es esto, parece mentira que tú no lo sepas”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“Deja de interrumpir con tus preguntas, estás retrasando el ritmo de la clase”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“Si piensas que estas tareas son fáciles, a partir de ahora te pondré las tareas mucho más difíciles”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“No creas que porque seas inteligente vas a aprobar mi asignatura”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“Vives en las nubes”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“Yo también tengo que hacer cosas que me aburren y aun así no me quejo y las hago”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“Tienes que aprender al mismo ritmo que el resto de tus compañeros/as de la clase”</a:t>
            </a:r>
          </a:p>
          <a:p>
            <a:r>
              <a:rPr lang="es-ES" sz="18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“Con seis años no puedes aprender a multiplicar”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AUTOESTIMA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“Muchas altas capacidades, pero de geometría no tienes ni idea”</a:t>
            </a:r>
          </a:p>
          <a:p>
            <a:r>
              <a:rPr lang="es-E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“No tengo tiempo para ti, ya me llega con atender a Miguel y a Natalia, que ellos sí que tienen verdaderos problemas”</a:t>
            </a:r>
          </a:p>
          <a:p>
            <a:r>
              <a:rPr lang="es-E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“Serás inteligente pero no eres nada espabilado”</a:t>
            </a:r>
          </a:p>
          <a:p>
            <a:r>
              <a:rPr lang="es-E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“Los he visto más rápidos/más ordenados/más autónomos…”</a:t>
            </a:r>
          </a:p>
          <a:p>
            <a:r>
              <a:rPr lang="es-E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“Ya estás tú con tus ideas de bombero, que no tienen nada que ver con lo que estamos hablando”</a:t>
            </a: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  <a:latin typeface="Blackadder ITC" pitchFamily="82" charset="0"/>
              </a:rPr>
              <a:t>CONXUROS MÁXICOS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		</a:t>
            </a:r>
            <a:endParaRPr lang="es-ES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Pacta con el unha sinal privada, 	para que non se lle escape nada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Para evitar o enfrentamento…muda o teu planteamento.</a:t>
            </a:r>
          </a:p>
          <a:p>
            <a:pPr eaLnBrk="1" hangingPunct="1">
              <a:buFontTx/>
              <a:buNone/>
            </a:pP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pic>
        <p:nvPicPr>
          <p:cNvPr id="23556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Berta\Desktop\images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580112" y="41627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  <a:latin typeface="Blackadder ITC" pitchFamily="82" charset="0"/>
              </a:rPr>
              <a:t>CONXUROS MÁXICOS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Enriba da mesa,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só o que nos interesa!!!!!</a:t>
            </a:r>
          </a:p>
          <a:p>
            <a:pPr eaLnBrk="1" hangingPunct="1"/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Aínda que clásico, sigue sendo moi cuco,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	O TRUCO DO ALMENDRUCO!!!!</a:t>
            </a:r>
          </a:p>
          <a:p>
            <a:pPr eaLnBrk="1" hangingPunct="1"/>
            <a:endParaRPr lang="es-ES" smtClean="0"/>
          </a:p>
        </p:txBody>
      </p:sp>
      <p:pic>
        <p:nvPicPr>
          <p:cNvPr id="24580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600200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3255963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chemeClr val="bg1"/>
                </a:solidFill>
                <a:latin typeface="Blackadder ITC" pitchFamily="82" charset="0"/>
              </a:rPr>
              <a:t>CONXUROS MÁXICOS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 fai falla  poñer medallas,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pero sin dar un mimo non te vaias.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Que non sexa sempre aos mismos, 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cambia os tus mecanismos.</a:t>
            </a:r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Reforzo positivo para a clase en xeral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	cando non se portaran mal.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25604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8613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4405313"/>
            <a:ext cx="847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8493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Resume e vaite ao grano,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que senón non me empano.</a:t>
            </a:r>
          </a:p>
          <a:p>
            <a:pPr eaLnBrk="1" hangingPunct="1"/>
            <a:endParaRPr lang="es-E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Cando me riñes non podo estar atento,</a:t>
            </a:r>
          </a:p>
          <a:p>
            <a:pPr eaLnBrk="1" hangingPunct="1">
              <a:buFontTx/>
              <a:buNone/>
            </a:pPr>
            <a:r>
              <a:rPr lang="es-E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explícamo noutro momento. </a:t>
            </a:r>
          </a:p>
          <a:p>
            <a:pPr eaLnBrk="1" hangingPunct="1">
              <a:buFontTx/>
              <a:buNone/>
            </a:pPr>
            <a:r>
              <a:rPr lang="es-ES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6628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600200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Bert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3644900"/>
            <a:ext cx="849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s-ES" sz="5400" smtClean="0">
                <a:solidFill>
                  <a:schemeClr val="bg1"/>
                </a:solidFill>
                <a:latin typeface="Edwardian Script ITC" pitchFamily="66" charset="0"/>
              </a:rPr>
              <a:t>Interioriza estos conxuros</a:t>
            </a:r>
          </a:p>
        </p:txBody>
      </p:sp>
      <p:sp>
        <p:nvSpPr>
          <p:cNvPr id="187395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dirty="0" smtClean="0"/>
              <a:t>	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tenos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presentes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mentras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preparas a poción para conseguir un clima favorable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túas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clases:</a:t>
            </a:r>
          </a:p>
          <a:p>
            <a:pPr lvl="1" eaLnBrk="1" hangingPunct="1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culleiriña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empatía</a:t>
            </a:r>
          </a:p>
          <a:p>
            <a:pPr lvl="1" eaLnBrk="1" hangingPunct="1"/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Unhas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gotas 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comprensión</a:t>
            </a:r>
          </a:p>
          <a:p>
            <a:pPr lvl="1" eaLnBrk="1" hangingPunct="1"/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presa de 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paciencia</a:t>
            </a:r>
          </a:p>
          <a:p>
            <a:pPr lvl="1" eaLnBrk="1" hangingPunct="1"/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feixe</a:t>
            </a:r>
            <a:r>
              <a:rPr lang="es-E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 </a:t>
            </a:r>
            <a:r>
              <a:rPr lang="es-E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humor</a:t>
            </a:r>
          </a:p>
          <a:p>
            <a:pPr lvl="1" eaLnBrk="1" hangingPunct="1">
              <a:buFont typeface="Arial" charset="0"/>
              <a:buNone/>
            </a:pP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…e colorín , colorado…</a:t>
            </a:r>
          </a:p>
          <a:p>
            <a:pPr lvl="1" eaLnBrk="1" hangingPunct="1"/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Grazas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36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pola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36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súa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atención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5586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287963" cy="1343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800" b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lgboga@edu.xunta.es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rgbClr val="0000FF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5587" name="3 Marcador de contenido" descr="Captur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4448175"/>
            <a:ext cx="2170113" cy="240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2813" eaLnBrk="1" hangingPunct="1"/>
            <a:r>
              <a:rPr lang="es-ES" sz="3200" dirty="0" err="1" smtClean="0">
                <a:latin typeface="Bookman Old Style" pitchFamily="18" charset="0"/>
              </a:rPr>
              <a:t>AtEnDeR</a:t>
            </a:r>
            <a:r>
              <a:rPr lang="es-ES" sz="3200" dirty="0" smtClean="0">
                <a:latin typeface="Bookman Old Style" pitchFamily="18" charset="0"/>
              </a:rPr>
              <a:t> á </a:t>
            </a:r>
            <a:r>
              <a:rPr lang="es-ES" sz="3200" dirty="0" err="1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s-ES" sz="3200" dirty="0" err="1" smtClean="0">
                <a:solidFill>
                  <a:srgbClr val="00B050"/>
                </a:solidFill>
                <a:latin typeface="Bookman Old Style" pitchFamily="18" charset="0"/>
              </a:rPr>
              <a:t>i</a:t>
            </a:r>
            <a:r>
              <a:rPr lang="es-ES" sz="3200" dirty="0" err="1" smtClean="0">
                <a:solidFill>
                  <a:srgbClr val="7030A0"/>
                </a:solidFill>
                <a:latin typeface="Bookman Old Style" pitchFamily="18" charset="0"/>
              </a:rPr>
              <a:t>V</a:t>
            </a:r>
            <a:r>
              <a:rPr lang="es-ES" sz="3200" dirty="0" err="1" smtClean="0">
                <a:solidFill>
                  <a:srgbClr val="FFC000"/>
                </a:solidFill>
                <a:latin typeface="Bookman Old Style" pitchFamily="18" charset="0"/>
              </a:rPr>
              <a:t>e</a:t>
            </a:r>
            <a:r>
              <a:rPr lang="es-ES" sz="3200" dirty="0" err="1" smtClean="0">
                <a:solidFill>
                  <a:srgbClr val="C00000"/>
                </a:solidFill>
                <a:latin typeface="Bookman Old Style" pitchFamily="18" charset="0"/>
              </a:rPr>
              <a:t>R</a:t>
            </a:r>
            <a:r>
              <a:rPr lang="es-ES" sz="3200" dirty="0" err="1" smtClean="0">
                <a:latin typeface="Bookman Old Style" pitchFamily="18" charset="0"/>
              </a:rPr>
              <a:t>sIdAdE</a:t>
            </a:r>
            <a:r>
              <a:rPr lang="es-ES" sz="3200" dirty="0" smtClean="0">
                <a:latin typeface="Bookman Old Style" pitchFamily="18" charset="0"/>
              </a:rPr>
              <a:t/>
            </a:r>
            <a:br>
              <a:rPr lang="es-ES" sz="3200" dirty="0" smtClean="0">
                <a:latin typeface="Bookman Old Style" pitchFamily="18" charset="0"/>
              </a:rPr>
            </a:br>
            <a:r>
              <a:rPr lang="es-ES" sz="3200" dirty="0" smtClean="0">
                <a:latin typeface="Bookman Old Style" pitchFamily="18" charset="0"/>
              </a:rPr>
              <a:t/>
            </a:r>
            <a:br>
              <a:rPr lang="es-ES" sz="3200" dirty="0" smtClean="0">
                <a:latin typeface="Bookman Old Style" pitchFamily="18" charset="0"/>
              </a:rPr>
            </a:br>
            <a:r>
              <a:rPr lang="es-ES" sz="1800" dirty="0" err="1" smtClean="0">
                <a:latin typeface="Bookman Old Style" pitchFamily="18" charset="0"/>
              </a:rPr>
              <a:t>ou</a:t>
            </a:r>
            <a:r>
              <a:rPr lang="es-ES" sz="1800" dirty="0" smtClean="0">
                <a:latin typeface="Bookman Old Style" pitchFamily="18" charset="0"/>
              </a:rPr>
              <a:t> a </a:t>
            </a:r>
            <a:r>
              <a:rPr lang="es-ES" sz="2400" b="1" dirty="0" smtClean="0">
                <a:solidFill>
                  <a:srgbClr val="FF0066"/>
                </a:solidFill>
                <a:latin typeface="Bookman Old Style" pitchFamily="18" charset="0"/>
              </a:rPr>
              <a:t>arte</a:t>
            </a:r>
            <a:r>
              <a:rPr lang="es-ES" sz="1800" dirty="0" smtClean="0">
                <a:solidFill>
                  <a:srgbClr val="FF0066"/>
                </a:solidFill>
                <a:latin typeface="Bookman Old Style" pitchFamily="18" charset="0"/>
              </a:rPr>
              <a:t> </a:t>
            </a:r>
            <a:r>
              <a:rPr lang="es-ES" sz="1800" dirty="0" smtClean="0">
                <a:latin typeface="Bookman Old Style" pitchFamily="18" charset="0"/>
              </a:rPr>
              <a:t>de dar </a:t>
            </a:r>
            <a:r>
              <a:rPr lang="es-ES" sz="1800" b="1" dirty="0" smtClean="0">
                <a:latin typeface="Bookman Old Style" pitchFamily="18" charset="0"/>
              </a:rPr>
              <a:t>a cada un/</a:t>
            </a:r>
            <a:r>
              <a:rPr lang="es-ES" sz="1800" b="1" dirty="0" err="1" smtClean="0">
                <a:latin typeface="Bookman Old Style" pitchFamily="18" charset="0"/>
              </a:rPr>
              <a:t>unha</a:t>
            </a:r>
            <a:r>
              <a:rPr lang="es-ES" sz="1800" b="1" dirty="0" smtClean="0">
                <a:latin typeface="Bookman Old Style" pitchFamily="18" charset="0"/>
              </a:rPr>
              <a:t> o que precisa </a:t>
            </a:r>
            <a:r>
              <a:rPr lang="es-ES" sz="1800" dirty="0" smtClean="0">
                <a:latin typeface="Bookman Old Style" pitchFamily="18" charset="0"/>
              </a:rPr>
              <a:t>para </a:t>
            </a:r>
            <a:r>
              <a:rPr lang="es-ES" sz="1800" dirty="0" err="1" smtClean="0">
                <a:latin typeface="Bookman Old Style" pitchFamily="18" charset="0"/>
              </a:rPr>
              <a:t>acadar</a:t>
            </a:r>
            <a:r>
              <a:rPr lang="es-ES" sz="1800" dirty="0" smtClean="0">
                <a:latin typeface="Bookman Old Style" pitchFamily="18" charset="0"/>
              </a:rPr>
              <a:t> o </a:t>
            </a:r>
            <a:r>
              <a:rPr lang="es-ES" sz="1800" dirty="0" err="1" smtClean="0">
                <a:latin typeface="Bookman Old Style" pitchFamily="18" charset="0"/>
              </a:rPr>
              <a:t>mesmo</a:t>
            </a:r>
            <a:r>
              <a:rPr lang="es-ES" sz="1800" dirty="0" smtClean="0">
                <a:latin typeface="Bookman Old Style" pitchFamily="18" charset="0"/>
              </a:rPr>
              <a:t> </a:t>
            </a:r>
            <a:r>
              <a:rPr lang="es-ES" sz="1800" dirty="0" err="1" smtClean="0">
                <a:latin typeface="Bookman Old Style" pitchFamily="18" charset="0"/>
              </a:rPr>
              <a:t>obxectivo</a:t>
            </a:r>
            <a:endParaRPr lang="es-ES" sz="3200" dirty="0" smtClean="0">
              <a:latin typeface="Bookman Old Style" pitchFamily="18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205038"/>
            <a:ext cx="3544888" cy="2952750"/>
          </a:xfrm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205038"/>
            <a:ext cx="3463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ES" sz="2400">
                <a:latin typeface="Bookman Old Style" pitchFamily="18" charset="0"/>
                <a:cs typeface="Times New Roman" pitchFamily="18" charset="0"/>
              </a:rPr>
              <a:t>Decreto 229/2011, de 7 de decembro, polo que se regula a </a:t>
            </a:r>
            <a:r>
              <a:rPr lang="es-ES" sz="2400" b="1">
                <a:latin typeface="Bookman Old Style" pitchFamily="18" charset="0"/>
                <a:cs typeface="Times New Roman" pitchFamily="18" charset="0"/>
              </a:rPr>
              <a:t>atención á diversidade do alumnado </a:t>
            </a:r>
            <a:r>
              <a:rPr lang="es-ES" sz="2400">
                <a:latin typeface="Bookman Old Style" pitchFamily="18" charset="0"/>
                <a:cs typeface="Times New Roman" pitchFamily="18" charset="0"/>
              </a:rPr>
              <a:t>dos centros docentes da Comunidade Autónoma de Galicia.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es-ES" sz="2400">
              <a:latin typeface="Bookman Old Style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20000"/>
              </a:spcBef>
              <a:buFont typeface="Bookman Old Style" pitchFamily="18" charset="0"/>
              <a:buChar char="◦"/>
            </a:pPr>
            <a:r>
              <a:rPr lang="es-ES" sz="2000" b="1">
                <a:latin typeface="Bookman Old Style" pitchFamily="18" charset="0"/>
                <a:cs typeface="Times New Roman" pitchFamily="18" charset="0"/>
              </a:rPr>
              <a:t>Art 3</a:t>
            </a:r>
            <a:r>
              <a:rPr lang="es-ES" sz="2000">
                <a:latin typeface="Bookman Old Style" pitchFamily="18" charset="0"/>
                <a:cs typeface="Times New Roman" pitchFamily="18" charset="0"/>
              </a:rPr>
              <a:t>.- </a:t>
            </a:r>
            <a:r>
              <a:rPr lang="es-ES" sz="2000" b="1">
                <a:latin typeface="Bookman Old Style" pitchFamily="18" charset="0"/>
                <a:cs typeface="Times New Roman" pitchFamily="18" charset="0"/>
              </a:rPr>
              <a:t>Concepto de atención á diversidade</a:t>
            </a:r>
            <a:r>
              <a:rPr lang="es-ES" sz="2000">
                <a:latin typeface="Bookman Old Style" pitchFamily="18" charset="0"/>
                <a:cs typeface="Times New Roman" pitchFamily="18" charset="0"/>
              </a:rPr>
              <a:t>:  conxunto de medidas e accións que teñen como finalidade axeitar a resposta educativa ás diferentes características e necesidades, ritmos e estilos de aprendizaxe, motivacións, intereses e situacións sociais e culturais de </a:t>
            </a:r>
            <a:r>
              <a:rPr lang="es-ES" sz="2000" b="1">
                <a:latin typeface="Bookman Old Style" pitchFamily="18" charset="0"/>
                <a:cs typeface="Times New Roman" pitchFamily="18" charset="0"/>
              </a:rPr>
              <a:t>TODO O ALUMNADO.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latin typeface="Bookman Old Style" pitchFamily="18" charset="0"/>
              </a:rPr>
              <a:t>Art. 8.- Medidas ordinarias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ES" sz="2000" dirty="0">
                <a:latin typeface="Bookman Old Style" pitchFamily="18" charset="0"/>
              </a:rPr>
              <a:t>(facilitan a adecuación do currículo prescriptivo, sin alteración significativa dos </a:t>
            </a:r>
            <a:r>
              <a:rPr lang="es-ES" sz="2000" dirty="0" err="1">
                <a:latin typeface="Bookman Old Style" pitchFamily="18" charset="0"/>
              </a:rPr>
              <a:t>seus</a:t>
            </a:r>
            <a:r>
              <a:rPr lang="es-ES" sz="2000" dirty="0">
                <a:latin typeface="Bookman Old Style" pitchFamily="18" charset="0"/>
              </a:rPr>
              <a:t> </a:t>
            </a:r>
            <a:r>
              <a:rPr lang="es-ES" sz="2000" dirty="0" err="1">
                <a:latin typeface="Bookman Old Style" pitchFamily="18" charset="0"/>
              </a:rPr>
              <a:t>obxectivos</a:t>
            </a:r>
            <a:r>
              <a:rPr lang="es-ES" sz="2000" dirty="0">
                <a:latin typeface="Bookman Old Style" pitchFamily="18" charset="0"/>
              </a:rPr>
              <a:t>, </a:t>
            </a:r>
            <a:r>
              <a:rPr lang="es-ES" sz="2000" dirty="0" err="1">
                <a:latin typeface="Bookman Old Style" pitchFamily="18" charset="0"/>
              </a:rPr>
              <a:t>contidos</a:t>
            </a:r>
            <a:r>
              <a:rPr lang="es-ES" sz="2000" dirty="0">
                <a:latin typeface="Bookman Old Style" pitchFamily="18" charset="0"/>
              </a:rPr>
              <a:t> e criterios de </a:t>
            </a:r>
            <a:r>
              <a:rPr lang="es-ES" sz="2000" dirty="0" err="1">
                <a:latin typeface="Bookman Old Style" pitchFamily="18" charset="0"/>
              </a:rPr>
              <a:t>avaliación</a:t>
            </a:r>
            <a:r>
              <a:rPr lang="es-ES" sz="2000" dirty="0">
                <a:latin typeface="Bookman Old Style" pitchFamily="18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Bookman Old Style" pitchFamily="18" charset="0"/>
              </a:rPr>
              <a:t>…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Adecuación da estructura organizativa</a:t>
            </a:r>
            <a:r>
              <a:rPr lang="es-ES" sz="20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s-ES" sz="2000" dirty="0">
                <a:latin typeface="Bookman Old Style" pitchFamily="18" charset="0"/>
              </a:rPr>
              <a:t>do centro (horarios, </a:t>
            </a:r>
            <a:r>
              <a:rPr lang="es-ES" sz="2000" dirty="0" err="1">
                <a:latin typeface="Bookman Old Style" pitchFamily="18" charset="0"/>
              </a:rPr>
              <a:t>agrupamentos</a:t>
            </a:r>
            <a:r>
              <a:rPr lang="es-ES" sz="2000" dirty="0">
                <a:latin typeface="Bookman Old Style" pitchFamily="18" charset="0"/>
              </a:rPr>
              <a:t>, </a:t>
            </a:r>
            <a:r>
              <a:rPr lang="es-ES" sz="2000" dirty="0" err="1">
                <a:latin typeface="Bookman Old Style" pitchFamily="18" charset="0"/>
              </a:rPr>
              <a:t>espazos</a:t>
            </a:r>
            <a:r>
              <a:rPr lang="es-ES" sz="2000" dirty="0">
                <a:latin typeface="Bookman Old Style" pitchFamily="18" charset="0"/>
              </a:rPr>
              <a:t>) e 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da organización e </a:t>
            </a:r>
            <a:r>
              <a:rPr lang="es-ES" sz="2000" b="1" dirty="0" err="1">
                <a:solidFill>
                  <a:srgbClr val="FF0000"/>
                </a:solidFill>
                <a:latin typeface="Bookman Old Style" pitchFamily="18" charset="0"/>
              </a:rPr>
              <a:t>xestión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 da aula </a:t>
            </a:r>
            <a:r>
              <a:rPr lang="es-ES" sz="2000" b="1" dirty="0" err="1">
                <a:solidFill>
                  <a:srgbClr val="FF0000"/>
                </a:solidFill>
                <a:latin typeface="Bookman Old Style" pitchFamily="18" charset="0"/>
              </a:rPr>
              <a:t>ás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 características do alumnado.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Bookman Old Style" pitchFamily="18" charset="0"/>
              </a:rPr>
              <a:t>Adecuación das </a:t>
            </a:r>
            <a:r>
              <a:rPr lang="es-ES" sz="2000" dirty="0" err="1">
                <a:latin typeface="Bookman Old Style" pitchFamily="18" charset="0"/>
              </a:rPr>
              <a:t>programacións</a:t>
            </a:r>
            <a:r>
              <a:rPr lang="es-ES" sz="2000" dirty="0">
                <a:latin typeface="Bookman Old Style" pitchFamily="18" charset="0"/>
              </a:rPr>
              <a:t> didácticas </a:t>
            </a:r>
            <a:r>
              <a:rPr lang="es-ES" sz="2000" dirty="0" err="1">
                <a:latin typeface="Bookman Old Style" pitchFamily="18" charset="0"/>
              </a:rPr>
              <a:t>ao</a:t>
            </a:r>
            <a:r>
              <a:rPr lang="es-ES" sz="2000" dirty="0">
                <a:latin typeface="Bookman Old Style" pitchFamily="18" charset="0"/>
              </a:rPr>
              <a:t> entorno e </a:t>
            </a:r>
            <a:r>
              <a:rPr lang="es-ES" sz="2000" dirty="0" err="1">
                <a:latin typeface="Bookman Old Style" pitchFamily="18" charset="0"/>
              </a:rPr>
              <a:t>ao</a:t>
            </a:r>
            <a:r>
              <a:rPr lang="es-ES" sz="2000" dirty="0">
                <a:latin typeface="Bookman Old Style" pitchFamily="18" charset="0"/>
              </a:rPr>
              <a:t> alumnado.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000" dirty="0">
                <a:latin typeface="Bookman Old Style" pitchFamily="18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Bookman Old Style" pitchFamily="18" charset="0"/>
              </a:rPr>
              <a:t>Metodoloxías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Bookman Old Style" pitchFamily="18" charset="0"/>
              </a:rPr>
              <a:t>baseadas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 no </a:t>
            </a:r>
            <a:r>
              <a:rPr lang="es-ES" sz="2000" b="1" dirty="0" err="1">
                <a:solidFill>
                  <a:srgbClr val="FF0000"/>
                </a:solidFill>
                <a:latin typeface="Bookman Old Style" pitchFamily="18" charset="0"/>
              </a:rPr>
              <a:t>traballo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 colaborativo en grupos </a:t>
            </a:r>
            <a:r>
              <a:rPr lang="es-ES" sz="2000" b="1" dirty="0" err="1">
                <a:solidFill>
                  <a:srgbClr val="FF0000"/>
                </a:solidFill>
                <a:latin typeface="Bookman Old Style" pitchFamily="18" charset="0"/>
              </a:rPr>
              <a:t>heteroxéneos</a:t>
            </a:r>
            <a:r>
              <a:rPr lang="es-ES" sz="2000" b="1" dirty="0">
                <a:solidFill>
                  <a:srgbClr val="FF0000"/>
                </a:solidFill>
                <a:latin typeface="Bookman Old Style" pitchFamily="18" charset="0"/>
              </a:rPr>
              <a:t>, </a:t>
            </a:r>
            <a:r>
              <a:rPr lang="es-ES" sz="2000" dirty="0" err="1">
                <a:latin typeface="Bookman Old Style" pitchFamily="18" charset="0"/>
              </a:rPr>
              <a:t>titorías</a:t>
            </a:r>
            <a:r>
              <a:rPr lang="es-ES" sz="2000" dirty="0">
                <a:latin typeface="Bookman Old Style" pitchFamily="18" charset="0"/>
              </a:rPr>
              <a:t> entre </a:t>
            </a:r>
            <a:r>
              <a:rPr lang="es-ES" sz="2000" dirty="0" err="1">
                <a:latin typeface="Bookman Old Style" pitchFamily="18" charset="0"/>
              </a:rPr>
              <a:t>iguais</a:t>
            </a:r>
            <a:r>
              <a:rPr lang="es-ES" sz="2000" dirty="0">
                <a:latin typeface="Bookman Old Style" pitchFamily="18" charset="0"/>
              </a:rPr>
              <a:t>, </a:t>
            </a:r>
            <a:r>
              <a:rPr lang="es-ES" sz="2000" dirty="0" err="1">
                <a:latin typeface="Bookman Old Style" pitchFamily="18" charset="0"/>
              </a:rPr>
              <a:t>aprendizaxe</a:t>
            </a:r>
            <a:r>
              <a:rPr lang="es-ES" sz="2000" dirty="0">
                <a:latin typeface="Bookman Old Style" pitchFamily="18" charset="0"/>
              </a:rPr>
              <a:t> por </a:t>
            </a:r>
            <a:r>
              <a:rPr lang="es-ES" sz="2000" dirty="0" err="1">
                <a:latin typeface="Bookman Old Style" pitchFamily="18" charset="0"/>
              </a:rPr>
              <a:t>proxectos</a:t>
            </a:r>
            <a:r>
              <a:rPr lang="es-ES" sz="2000" dirty="0">
                <a:latin typeface="Bookman Old Style" pitchFamily="18" charset="0"/>
              </a:rPr>
              <a:t> e </a:t>
            </a:r>
            <a:r>
              <a:rPr lang="es-ES" sz="2000" dirty="0" err="1">
                <a:latin typeface="Bookman Old Style" pitchFamily="18" charset="0"/>
              </a:rPr>
              <a:t>outras</a:t>
            </a:r>
            <a:r>
              <a:rPr lang="es-ES" sz="2000" dirty="0">
                <a:latin typeface="Bookman Old Style" pitchFamily="18" charset="0"/>
              </a:rPr>
              <a:t> que </a:t>
            </a:r>
            <a:r>
              <a:rPr lang="es-ES" sz="2000" dirty="0" err="1">
                <a:latin typeface="Bookman Old Style" pitchFamily="18" charset="0"/>
              </a:rPr>
              <a:t>promovan</a:t>
            </a:r>
            <a:r>
              <a:rPr lang="es-ES" sz="2000" dirty="0">
                <a:latin typeface="Bookman Old Style" pitchFamily="18" charset="0"/>
              </a:rPr>
              <a:t> a inclusión.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endParaRPr 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b="1" dirty="0">
                <a:solidFill>
                  <a:srgbClr val="FF0066"/>
                </a:solidFill>
                <a:latin typeface="Bookman Old Style" pitchFamily="18" charset="0"/>
              </a:rPr>
              <a:t>Adaptación dos tempos e instrumentos </a:t>
            </a:r>
            <a:r>
              <a:rPr lang="es-ES" b="1" dirty="0" err="1">
                <a:solidFill>
                  <a:srgbClr val="FF0066"/>
                </a:solidFill>
                <a:latin typeface="Bookman Old Style" pitchFamily="18" charset="0"/>
              </a:rPr>
              <a:t>ou</a:t>
            </a:r>
            <a:r>
              <a:rPr lang="es-ES" b="1" dirty="0">
                <a:solidFill>
                  <a:srgbClr val="FF0066"/>
                </a:solidFill>
                <a:latin typeface="Bookman Old Style" pitchFamily="18" charset="0"/>
              </a:rPr>
              <a:t> </a:t>
            </a:r>
            <a:r>
              <a:rPr lang="es-ES" b="1" dirty="0" err="1">
                <a:solidFill>
                  <a:srgbClr val="FF0066"/>
                </a:solidFill>
                <a:latin typeface="Bookman Old Style" pitchFamily="18" charset="0"/>
              </a:rPr>
              <a:t>procedementos</a:t>
            </a:r>
            <a:r>
              <a:rPr lang="es-ES" b="1" dirty="0">
                <a:solidFill>
                  <a:srgbClr val="FF0066"/>
                </a:solidFill>
                <a:latin typeface="Bookman Old Style" pitchFamily="18" charset="0"/>
              </a:rPr>
              <a:t> de </a:t>
            </a:r>
            <a:r>
              <a:rPr lang="es-ES" b="1" dirty="0" err="1">
                <a:solidFill>
                  <a:srgbClr val="FF0066"/>
                </a:solidFill>
                <a:latin typeface="Bookman Old Style" pitchFamily="18" charset="0"/>
              </a:rPr>
              <a:t>avaliación</a:t>
            </a:r>
            <a:r>
              <a:rPr lang="es-ES" b="1" dirty="0">
                <a:solidFill>
                  <a:srgbClr val="FF0066"/>
                </a:solidFill>
                <a:latin typeface="Bookman Old Style" pitchFamily="18" charset="0"/>
              </a:rPr>
              <a:t>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dirty="0" err="1">
                <a:latin typeface="Bookman Old Style" pitchFamily="18" charset="0"/>
              </a:rPr>
              <a:t>Actuacións</a:t>
            </a:r>
            <a:r>
              <a:rPr lang="es-ES" dirty="0">
                <a:latin typeface="Bookman Old Style" pitchFamily="18" charset="0"/>
              </a:rPr>
              <a:t> destinadas á </a:t>
            </a:r>
            <a:r>
              <a:rPr lang="es-ES" dirty="0" err="1">
                <a:latin typeface="Bookman Old Style" pitchFamily="18" charset="0"/>
              </a:rPr>
              <a:t>mellora</a:t>
            </a:r>
            <a:r>
              <a:rPr lang="es-ES" dirty="0">
                <a:latin typeface="Bookman Old Style" pitchFamily="18" charset="0"/>
              </a:rPr>
              <a:t> da convivencia.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dirty="0" err="1">
                <a:latin typeface="Bookman Old Style" pitchFamily="18" charset="0"/>
              </a:rPr>
              <a:t>Desdobramentos</a:t>
            </a:r>
            <a:r>
              <a:rPr lang="es-ES" dirty="0">
                <a:latin typeface="Bookman Old Style" pitchFamily="18" charset="0"/>
              </a:rPr>
              <a:t> de grupos.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b="1" dirty="0">
                <a:latin typeface="Bookman Old Style" pitchFamily="18" charset="0"/>
              </a:rPr>
              <a:t>RE</a:t>
            </a:r>
            <a:r>
              <a:rPr lang="es-ES" dirty="0">
                <a:latin typeface="Bookman Old Style" pitchFamily="18" charset="0"/>
              </a:rPr>
              <a:t> e </a:t>
            </a:r>
            <a:r>
              <a:rPr lang="es-ES" b="1" dirty="0" err="1">
                <a:latin typeface="Bookman Old Style" pitchFamily="18" charset="0"/>
              </a:rPr>
              <a:t>apoio</a:t>
            </a:r>
            <a:r>
              <a:rPr lang="es-ES" b="1" dirty="0">
                <a:latin typeface="Bookman Old Style" pitchFamily="18" charset="0"/>
              </a:rPr>
              <a:t> do profesorado </a:t>
            </a:r>
            <a:r>
              <a:rPr lang="es-ES" dirty="0">
                <a:latin typeface="Bookman Old Style" pitchFamily="18" charset="0"/>
              </a:rPr>
              <a:t>con </a:t>
            </a:r>
            <a:r>
              <a:rPr lang="es-ES" dirty="0" err="1">
                <a:latin typeface="Bookman Old Style" pitchFamily="18" charset="0"/>
              </a:rPr>
              <a:t>dispoñibilidade</a:t>
            </a:r>
            <a:r>
              <a:rPr lang="es-ES" dirty="0">
                <a:latin typeface="Bookman Old Style" pitchFamily="18" charset="0"/>
              </a:rPr>
              <a:t> horaria.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>
                <a:latin typeface="Bookman Old Style" pitchFamily="18" charset="0"/>
              </a:rPr>
              <a:t>Programas de </a:t>
            </a:r>
            <a:r>
              <a:rPr lang="es-ES" dirty="0" err="1">
                <a:latin typeface="Bookman Old Style" pitchFamily="18" charset="0"/>
              </a:rPr>
              <a:t>enriquecemento</a:t>
            </a:r>
            <a:r>
              <a:rPr lang="es-ES" dirty="0">
                <a:latin typeface="Bookman Old Style" pitchFamily="18" charset="0"/>
              </a:rPr>
              <a:t> curricular.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s-ES" dirty="0">
                <a:latin typeface="Bookman Old Style" pitchFamily="18" charset="0"/>
              </a:rPr>
              <a:t>Programas de </a:t>
            </a:r>
            <a:r>
              <a:rPr lang="es-ES" dirty="0" err="1">
                <a:latin typeface="Bookman Old Style" pitchFamily="18" charset="0"/>
              </a:rPr>
              <a:t>reforzo</a:t>
            </a:r>
            <a:r>
              <a:rPr lang="es-ES" dirty="0">
                <a:latin typeface="Bookman Old Style" pitchFamily="18" charset="0"/>
              </a:rPr>
              <a:t> </a:t>
            </a:r>
            <a:r>
              <a:rPr lang="es-ES" dirty="0" err="1">
                <a:latin typeface="Bookman Old Style" pitchFamily="18" charset="0"/>
              </a:rPr>
              <a:t>nas</a:t>
            </a:r>
            <a:r>
              <a:rPr lang="es-ES" dirty="0">
                <a:latin typeface="Bookman Old Style" pitchFamily="18" charset="0"/>
              </a:rPr>
              <a:t> áreas </a:t>
            </a:r>
            <a:r>
              <a:rPr lang="es-ES" dirty="0" err="1">
                <a:latin typeface="Bookman Old Style" pitchFamily="18" charset="0"/>
              </a:rPr>
              <a:t>instrumentais</a:t>
            </a:r>
            <a:r>
              <a:rPr lang="es-ES" dirty="0">
                <a:latin typeface="Bookman Old Style" pitchFamily="18" charset="0"/>
              </a:rPr>
              <a:t> básicas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s-ES" dirty="0">
                <a:latin typeface="Bookman Old Style" pitchFamily="18" charset="0"/>
              </a:rPr>
              <a:t>    e programas de recuperación.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s-ES" b="1" dirty="0">
                <a:solidFill>
                  <a:srgbClr val="FF0000"/>
                </a:solidFill>
                <a:latin typeface="Bookman Old Style" pitchFamily="18" charset="0"/>
              </a:rPr>
              <a:t>- Programas específicos personalizados e de habilidades </a:t>
            </a:r>
            <a:r>
              <a:rPr lang="es-ES" b="1" dirty="0" err="1">
                <a:solidFill>
                  <a:srgbClr val="FF0000"/>
                </a:solidFill>
                <a:latin typeface="Bookman Old Style" pitchFamily="18" charset="0"/>
              </a:rPr>
              <a:t>sociais</a:t>
            </a:r>
            <a:r>
              <a:rPr lang="es-ES" b="1" dirty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s-ES" dirty="0">
              <a:latin typeface="Bookman Old Style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s-ES" sz="2000" dirty="0">
              <a:latin typeface="Bookman Old Style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</a:pPr>
            <a:endParaRPr lang="es-ES" sz="2000" dirty="0">
              <a:latin typeface="Bookman Old Style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400" b="1">
                <a:latin typeface="Bookman Old Style" pitchFamily="18" charset="0"/>
              </a:rPr>
              <a:t>Art. 9.- Medidas extraordinarias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s-ES" sz="2400">
                <a:latin typeface="Bookman Old Style" pitchFamily="18" charset="0"/>
              </a:rPr>
              <a:t>	(poden requerir modificacións significativas do currículo ordinario e/ou supoñer cambios esenciais no ámbito organizativo, así como, de ser o caso, nos elementos de acceso ao currículo ou na modalidade de escolarización).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es-ES" sz="2400">
              <a:latin typeface="Bookman Old Styl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ES" sz="2400">
                <a:latin typeface="Bookman Old Style" pitchFamily="18" charset="0"/>
              </a:rPr>
              <a:t>Necesaria autorización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Times New Roman" pitchFamily="18" charset="0"/>
              </a:rPr>
              <a:t>DECRETO 229/2011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400">
                <a:latin typeface="Bookman Old Style" pitchFamily="18" charset="0"/>
              </a:rPr>
              <a:t>Adaptacións curriculares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400">
                <a:latin typeface="Bookman Old Style" pitchFamily="18" charset="0"/>
              </a:rPr>
              <a:t>Agrupamentos flexibles</a:t>
            </a:r>
          </a:p>
          <a:p>
            <a:pPr marL="742950" lvl="1" indent="-285750" algn="just">
              <a:spcBef>
                <a:spcPct val="20000"/>
              </a:spcBef>
              <a:buFont typeface="Arial" charset="0"/>
              <a:buChar char="–"/>
            </a:pPr>
            <a:r>
              <a:rPr lang="es-ES" sz="2400" b="1">
                <a:solidFill>
                  <a:srgbClr val="FF0066"/>
                </a:solidFill>
                <a:latin typeface="Bookman Old Style" pitchFamily="18" charset="0"/>
              </a:rPr>
              <a:t>Apoio do profesorado especialista en PT e/ou 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" sz="2400">
                <a:latin typeface="Bookman Old Style" pitchFamily="18" charset="0"/>
              </a:rPr>
              <a:t>Flexibilización da duración do período de escolarización.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" sz="2400">
                <a:latin typeface="Bookman Old Style" pitchFamily="18" charset="0"/>
              </a:rPr>
              <a:t>PDC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" sz="2400">
                <a:latin typeface="Bookman Old Style" pitchFamily="18" charset="0"/>
              </a:rPr>
              <a:t>PCPI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s-ES" sz="2400">
                <a:latin typeface="Bookman Old Style" pitchFamily="18" charset="0"/>
              </a:rPr>
              <a:t>…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s-E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1408</Words>
  <Application>Microsoft Office PowerPoint</Application>
  <PresentationFormat>Presentación en pantalla (4:3)</PresentationFormat>
  <Paragraphs>233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Estratexias de intervención educativa para o alumnado con TDA-H</vt:lpstr>
      <vt:lpstr>Diapositiva 2</vt:lpstr>
      <vt:lpstr>1</vt:lpstr>
      <vt:lpstr>AtEnDeR á DiVeRsIdAdE  ou a arte de dar a cada un/unha o que precisa para acadar o mesmo obxectivo</vt:lpstr>
      <vt:lpstr>Diapositiva 5</vt:lpstr>
      <vt:lpstr>Diapositiva 6</vt:lpstr>
      <vt:lpstr>Diapositiva 7</vt:lpstr>
      <vt:lpstr>Diapositiva 8</vt:lpstr>
      <vt:lpstr>Diapositiva 9</vt:lpstr>
      <vt:lpstr>2</vt:lpstr>
      <vt:lpstr>Características da aula</vt:lpstr>
      <vt:lpstr>Na  aula : o espazo </vt:lpstr>
      <vt:lpstr>Na  aula : o tempo</vt:lpstr>
      <vt:lpstr>3</vt:lpstr>
      <vt:lpstr>Como sería un bo profe?</vt:lpstr>
      <vt:lpstr>Como sería un bo profe?</vt:lpstr>
      <vt:lpstr>Como sería un bo profe?</vt:lpstr>
      <vt:lpstr>Realmente é unha perda de tempo?????????</vt:lpstr>
      <vt:lpstr>A motivación é o estado interno que activa, dirixe e mantén a conduta. </vt:lpstr>
      <vt:lpstr>A motivación</vt:lpstr>
      <vt:lpstr>Nas actividades diarias…</vt:lpstr>
      <vt:lpstr>CONCENTRACIÓN/ATENC/MOTIVAC</vt:lpstr>
      <vt:lpstr>Actividades estrella </vt:lpstr>
      <vt:lpstr>Diapositiva 24</vt:lpstr>
      <vt:lpstr>A ter en conta…</vt:lpstr>
      <vt:lpstr>AVALIACIÓN</vt:lpstr>
      <vt:lpstr>AVALIACIÓN</vt:lpstr>
      <vt:lpstr>AVALIACIÓN</vt:lpstr>
      <vt:lpstr>AVALIACIÓN</vt:lpstr>
      <vt:lpstr>AUTOESTIMA</vt:lpstr>
      <vt:lpstr>AUTOESTIMA</vt:lpstr>
      <vt:lpstr>AUTOESTIMA</vt:lpstr>
      <vt:lpstr>AUTOESTIMA</vt:lpstr>
      <vt:lpstr>CONXUROS MÁXICOS</vt:lpstr>
      <vt:lpstr>CONXUROS MÁXICOS</vt:lpstr>
      <vt:lpstr>CONXUROS MÁXICOS</vt:lpstr>
      <vt:lpstr>Diapositiva 37</vt:lpstr>
      <vt:lpstr>Interioriza estos conxuros</vt:lpstr>
      <vt:lpstr>Grazas pola súa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Berta</dc:creator>
  <cp:lastModifiedBy>usuario</cp:lastModifiedBy>
  <cp:revision>197</cp:revision>
  <dcterms:created xsi:type="dcterms:W3CDTF">2014-01-18T20:28:04Z</dcterms:created>
  <dcterms:modified xsi:type="dcterms:W3CDTF">2016-04-25T21:54:41Z</dcterms:modified>
</cp:coreProperties>
</file>