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A1C9A9-9FBF-425A-B7D0-7A0F8B85B26C}" type="datetimeFigureOut">
              <a:rPr lang="es-ES" smtClean="0"/>
              <a:t>16/11/2016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F3B353-832E-4D7E-89ED-0DB2AEE684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8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3B353-832E-4D7E-89ED-0DB2AEE68417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9825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4F62A1B5-D84A-425B-A034-DEBE73162852}" type="datetime1">
              <a:rPr lang="es-ES" smtClean="0"/>
              <a:t>16/11/2016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69863-76E6-4042-B1C6-B07C48DE5377}" type="datetime1">
              <a:rPr lang="es-ES" smtClean="0"/>
              <a:t>16/11/2016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0F377-90C0-4121-B5EA-94BD821A391D}" type="datetime1">
              <a:rPr lang="es-ES" smtClean="0"/>
              <a:t>16/11/2016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71C34-23FB-40D4-9D77-5ED1D97AA494}" type="datetime1">
              <a:rPr lang="es-ES" smtClean="0"/>
              <a:t>16/11/2016</a:t>
            </a:fld>
            <a:endParaRPr lang="es-E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145E217E-6748-469B-A04B-5B754BC27204}" type="datetime1">
              <a:rPr lang="es-ES" smtClean="0"/>
              <a:t>16/11/2016</a:t>
            </a:fld>
            <a:endParaRPr lang="es-E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0C99D-B0A1-4816-A394-BDACD5BCDCAD}" type="datetime1">
              <a:rPr lang="es-ES" smtClean="0"/>
              <a:t>16/11/2016</a:t>
            </a:fld>
            <a:endParaRPr lang="es-E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06BB4-3243-4ABE-867D-CB122C5E6ED5}" type="datetime1">
              <a:rPr lang="es-ES" smtClean="0"/>
              <a:t>16/11/2016</a:t>
            </a:fld>
            <a:endParaRPr lang="es-E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2904B-1510-4595-BE60-20F45AB52757}" type="datetime1">
              <a:rPr lang="es-ES" smtClean="0"/>
              <a:t>16/11/2016</a:t>
            </a:fld>
            <a:endParaRPr lang="es-E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782BD-6E3C-48D0-8D69-92796C2C723F}" type="datetime1">
              <a:rPr lang="es-ES" smtClean="0"/>
              <a:t>16/11/2016</a:t>
            </a:fld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9470D-D8CC-4CDF-BA5A-37CC4E2F92F8}" type="datetime1">
              <a:rPr lang="es-ES" smtClean="0"/>
              <a:t>16/11/2016</a:t>
            </a:fld>
            <a:endParaRPr lang="es-E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F5FAA-FDBC-4E8C-967D-F1BF5CE7A247}" type="datetime1">
              <a:rPr lang="es-ES" smtClean="0"/>
              <a:t>16/11/2016</a:t>
            </a:fld>
            <a:endParaRPr lang="es-E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75BF3C4-44B4-413D-84D9-3923AADB60D9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FE22345-133C-480E-B00C-3196C4D7D9E2}" type="datetime1">
              <a:rPr lang="es-ES" smtClean="0"/>
              <a:t>16/11/2016</a:t>
            </a:fld>
            <a:endParaRPr lang="es-E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38400" y="2348880"/>
            <a:ext cx="3962400" cy="3366120"/>
          </a:xfrm>
        </p:spPr>
        <p:txBody>
          <a:bodyPr>
            <a:noAutofit/>
          </a:bodyPr>
          <a:lstStyle/>
          <a:p>
            <a:r>
              <a:rPr lang="es-ES" sz="3600" dirty="0" smtClean="0">
                <a:solidFill>
                  <a:schemeClr val="tx1"/>
                </a:solidFill>
              </a:rPr>
              <a:t>GRUPOS DE TRABALLO</a:t>
            </a:r>
          </a:p>
          <a:p>
            <a:endParaRPr lang="es-ES" sz="3600" dirty="0" smtClean="0"/>
          </a:p>
          <a:p>
            <a:r>
              <a:rPr lang="es-ES" sz="3600" dirty="0" smtClean="0"/>
              <a:t> </a:t>
            </a:r>
          </a:p>
          <a:p>
            <a:r>
              <a:rPr lang="es-ES" sz="3600" dirty="0" smtClean="0">
                <a:solidFill>
                  <a:schemeClr val="tx1"/>
                </a:solidFill>
              </a:rPr>
              <a:t>SEMINARIOS</a:t>
            </a:r>
            <a:endParaRPr lang="es-ES" sz="3600" dirty="0">
              <a:solidFill>
                <a:schemeClr val="tx1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38400" y="764704"/>
            <a:ext cx="3962400" cy="1080120"/>
          </a:xfrm>
        </p:spPr>
        <p:txBody>
          <a:bodyPr/>
          <a:lstStyle/>
          <a:p>
            <a:r>
              <a:rPr lang="es-ES" b="1" dirty="0" smtClean="0"/>
              <a:t>MODALIDADES DE FORMACIÓN </a:t>
            </a:r>
            <a:endParaRPr lang="es-E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6021288"/>
            <a:ext cx="22574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851199"/>
            <a:ext cx="3276600" cy="60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759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438400" y="1484784"/>
            <a:ext cx="3962400" cy="4230216"/>
          </a:xfrm>
        </p:spPr>
        <p:txBody>
          <a:bodyPr>
            <a:noAutofit/>
          </a:bodyPr>
          <a:lstStyle/>
          <a:p>
            <a:r>
              <a:rPr lang="es-ES" sz="1600" dirty="0" smtClean="0">
                <a:solidFill>
                  <a:schemeClr val="tx1"/>
                </a:solidFill>
              </a:rPr>
              <a:t>NON SE PODERÁ PROPOÑER PARA A CERTIFCACIÓN AO PROFESORADO </a:t>
            </a:r>
            <a:r>
              <a:rPr lang="es-ES" sz="1600" b="1" dirty="0" smtClean="0">
                <a:solidFill>
                  <a:schemeClr val="tx1"/>
                </a:solidFill>
              </a:rPr>
              <a:t>QUE NON ESTIVESE PRESENTE NO 85% DAS HORAS</a:t>
            </a:r>
          </a:p>
          <a:p>
            <a:r>
              <a:rPr lang="es-ES" sz="1600" dirty="0" smtClean="0">
                <a:solidFill>
                  <a:schemeClr val="tx1"/>
                </a:solidFill>
              </a:rPr>
              <a:t>A CERTIFICACIÓN REALIZARASE UNHA VEZ FINALIZADA A MODALIDADE DE FORMACIÓN E PODERÁN DESCARGAR O CERTIFICADO NA PLATAFORMA FPROFE</a:t>
            </a:r>
          </a:p>
          <a:p>
            <a:r>
              <a:rPr lang="es-ES" sz="1600" dirty="0" smtClean="0">
                <a:solidFill>
                  <a:schemeClr val="tx1"/>
                </a:solidFill>
              </a:rPr>
              <a:t>AS PERSOAS COORDINADORAS PODERÁSELLES </a:t>
            </a:r>
            <a:r>
              <a:rPr lang="es-ES" sz="1600" b="1" dirty="0" smtClean="0">
                <a:solidFill>
                  <a:schemeClr val="tx1"/>
                </a:solidFill>
              </a:rPr>
              <a:t>INCREMENTAR</a:t>
            </a:r>
            <a:r>
              <a:rPr lang="es-ES" sz="1600" dirty="0" smtClean="0">
                <a:solidFill>
                  <a:schemeClr val="tx1"/>
                </a:solidFill>
              </a:rPr>
              <a:t> ATA NUN 30% MÁIS.</a:t>
            </a:r>
          </a:p>
          <a:p>
            <a:r>
              <a:rPr lang="es-ES" sz="1600" dirty="0" smtClean="0">
                <a:solidFill>
                  <a:schemeClr val="tx1"/>
                </a:solidFill>
              </a:rPr>
              <a:t>SE UN PROFESOR DO PROPIO CENTROS ACTUASE TAMÉN COMO RELATOR PODERÁ RECIBIR A CERTIFICACIÓN CORRESPONDENTE NON SUPERANDO O 15 % . NON PERCIBIRÁ DOTACIÓN ECONÓMICA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483768" y="332656"/>
            <a:ext cx="3962400" cy="936104"/>
          </a:xfrm>
        </p:spPr>
        <p:txBody>
          <a:bodyPr>
            <a:normAutofit/>
          </a:bodyPr>
          <a:lstStyle/>
          <a:p>
            <a:r>
              <a:rPr lang="es-ES" sz="4000" dirty="0" smtClean="0"/>
              <a:t>CERTIFICACIÓN </a:t>
            </a:r>
            <a:endParaRPr lang="es-ES" sz="40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949280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6052467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279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438400" y="2348880"/>
            <a:ext cx="3962400" cy="3366120"/>
          </a:xfrm>
        </p:spPr>
        <p:txBody>
          <a:bodyPr>
            <a:normAutofit/>
          </a:bodyPr>
          <a:lstStyle/>
          <a:p>
            <a:r>
              <a:rPr lang="es-ES" sz="1600" dirty="0" smtClean="0">
                <a:solidFill>
                  <a:schemeClr val="tx1"/>
                </a:solidFill>
              </a:rPr>
              <a:t>TEN POR </a:t>
            </a:r>
            <a:r>
              <a:rPr lang="es-ES" sz="1600" b="1" dirty="0" smtClean="0">
                <a:solidFill>
                  <a:schemeClr val="tx1"/>
                </a:solidFill>
              </a:rPr>
              <a:t>OBXECTO</a:t>
            </a:r>
            <a:r>
              <a:rPr lang="es-ES" sz="1600" dirty="0" smtClean="0">
                <a:solidFill>
                  <a:schemeClr val="tx1"/>
                </a:solidFill>
              </a:rPr>
              <a:t> A ANÁLISE E A ELABORACIÓN DE PROXECTOS E MATERIAS CURRICULARES ASÍ COMO A EXPERIMENTACIÓN NAS DIVERSAS SITUACIÓN EDUCATIVAS</a:t>
            </a:r>
          </a:p>
          <a:p>
            <a:endParaRPr lang="es-ES" sz="1600" dirty="0" smtClean="0">
              <a:solidFill>
                <a:schemeClr val="tx1"/>
              </a:solidFill>
            </a:endParaRPr>
          </a:p>
          <a:p>
            <a:r>
              <a:rPr lang="es-ES" sz="1600" dirty="0" smtClean="0">
                <a:solidFill>
                  <a:schemeClr val="tx1"/>
                </a:solidFill>
              </a:rPr>
              <a:t>A </a:t>
            </a:r>
            <a:r>
              <a:rPr lang="es-ES" sz="1600" b="1" dirty="0" smtClean="0">
                <a:solidFill>
                  <a:schemeClr val="tx1"/>
                </a:solidFill>
              </a:rPr>
              <a:t>COLABORACIÓN</a:t>
            </a:r>
            <a:r>
              <a:rPr lang="es-ES" sz="1600" dirty="0" smtClean="0">
                <a:solidFill>
                  <a:schemeClr val="tx1"/>
                </a:solidFill>
              </a:rPr>
              <a:t> COMO ELEMENTO FUNDAMENTAL NA FORMACIÓN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115616" y="836712"/>
            <a:ext cx="5285184" cy="936104"/>
          </a:xfrm>
        </p:spPr>
        <p:txBody>
          <a:bodyPr>
            <a:noAutofit/>
          </a:bodyPr>
          <a:lstStyle/>
          <a:p>
            <a:r>
              <a:rPr lang="es-ES" sz="4000" dirty="0" smtClean="0"/>
              <a:t>GRUPO DE TRABALLO/SEMINARIO</a:t>
            </a:r>
            <a:endParaRPr lang="es-ES" sz="4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908451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805264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588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74881"/>
            <a:ext cx="4659412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22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627784" y="1556792"/>
            <a:ext cx="3890392" cy="4176464"/>
          </a:xfrm>
        </p:spPr>
        <p:txBody>
          <a:bodyPr>
            <a:noAutofit/>
          </a:bodyPr>
          <a:lstStyle/>
          <a:p>
            <a:r>
              <a:rPr lang="es-ES" sz="1600" dirty="0" smtClean="0">
                <a:solidFill>
                  <a:schemeClr val="tx1"/>
                </a:solidFill>
              </a:rPr>
              <a:t>OS DOUS TERZOS DO TOTAL DE MEMBROS ASÍ COMO A PERSOA COORDINADORA </a:t>
            </a:r>
            <a:r>
              <a:rPr lang="es-ES" sz="1600" b="1" dirty="0" smtClean="0">
                <a:solidFill>
                  <a:schemeClr val="tx1"/>
                </a:solidFill>
              </a:rPr>
              <a:t>DEBERÁN PERTENCER AO ÁMBITO DO CFR</a:t>
            </a:r>
          </a:p>
          <a:p>
            <a:endParaRPr lang="es-ES" sz="1600" dirty="0" smtClean="0">
              <a:solidFill>
                <a:schemeClr val="tx1"/>
              </a:solidFill>
            </a:endParaRPr>
          </a:p>
          <a:p>
            <a:r>
              <a:rPr lang="es-ES" sz="1600" dirty="0" smtClean="0">
                <a:solidFill>
                  <a:schemeClr val="tx1"/>
                </a:solidFill>
              </a:rPr>
              <a:t>OS </a:t>
            </a:r>
            <a:r>
              <a:rPr lang="es-ES" sz="1600" b="1" dirty="0" smtClean="0">
                <a:solidFill>
                  <a:schemeClr val="tx1"/>
                </a:solidFill>
              </a:rPr>
              <a:t>GRUPOS DE TRABALLO </a:t>
            </a:r>
            <a:r>
              <a:rPr lang="es-ES" sz="1600" dirty="0" smtClean="0">
                <a:solidFill>
                  <a:schemeClr val="tx1"/>
                </a:solidFill>
              </a:rPr>
              <a:t>ESTARÁ CONSITUÍDO POR UN MÍNIMO </a:t>
            </a:r>
            <a:r>
              <a:rPr lang="es-ES" sz="1600" b="1" dirty="0" smtClean="0">
                <a:solidFill>
                  <a:schemeClr val="tx1"/>
                </a:solidFill>
              </a:rPr>
              <a:t>DE 3 PERSOAS E UN MÁXIMO DE 10 </a:t>
            </a:r>
            <a:r>
              <a:rPr lang="es-ES" sz="1600" dirty="0" smtClean="0">
                <a:solidFill>
                  <a:schemeClr val="tx1"/>
                </a:solidFill>
              </a:rPr>
              <a:t>PERTENCENTES AO MESMO OU A DISTINTOS CENTROS EDUCATIVOS.NESTE CASO A SEDE SERÁ O CENTRO EDUCATIVO DA PERSOA COORDINADORA.</a:t>
            </a:r>
          </a:p>
          <a:p>
            <a:endParaRPr lang="es-ES" sz="1600" dirty="0">
              <a:solidFill>
                <a:schemeClr val="tx1"/>
              </a:solidFill>
            </a:endParaRPr>
          </a:p>
          <a:p>
            <a:endParaRPr lang="es-ES" sz="1600" dirty="0" smtClean="0">
              <a:solidFill>
                <a:schemeClr val="tx1"/>
              </a:solidFill>
            </a:endParaRPr>
          </a:p>
          <a:p>
            <a:r>
              <a:rPr lang="es-ES" sz="1600" dirty="0" smtClean="0">
                <a:solidFill>
                  <a:schemeClr val="tx1"/>
                </a:solidFill>
              </a:rPr>
              <a:t>OS </a:t>
            </a:r>
            <a:r>
              <a:rPr lang="es-ES" sz="1600" b="1" dirty="0" smtClean="0">
                <a:solidFill>
                  <a:schemeClr val="tx1"/>
                </a:solidFill>
              </a:rPr>
              <a:t>SEMINARIOS</a:t>
            </a:r>
            <a:r>
              <a:rPr lang="es-ES" sz="1600" dirty="0" smtClean="0">
                <a:solidFill>
                  <a:schemeClr val="tx1"/>
                </a:solidFill>
              </a:rPr>
              <a:t> ESTARÁ CONSTITUÍDO POR </a:t>
            </a:r>
            <a:r>
              <a:rPr lang="es-ES" sz="1600" b="1" dirty="0" smtClean="0">
                <a:solidFill>
                  <a:schemeClr val="tx1"/>
                </a:solidFill>
              </a:rPr>
              <a:t>UN MÍNIMO DE 8 E UN MÁXIMO DE 20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483768" y="188640"/>
            <a:ext cx="3890392" cy="1224136"/>
          </a:xfrm>
        </p:spPr>
        <p:txBody>
          <a:bodyPr/>
          <a:lstStyle/>
          <a:p>
            <a:r>
              <a:rPr lang="es-ES" sz="4000" dirty="0" smtClean="0"/>
              <a:t>COMPOÑENTES</a:t>
            </a:r>
            <a:endParaRPr lang="es-ES" sz="4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77272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6023208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87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411760" y="1412776"/>
            <a:ext cx="3962400" cy="4464496"/>
          </a:xfrm>
        </p:spPr>
        <p:txBody>
          <a:bodyPr>
            <a:normAutofit lnSpcReduction="10000"/>
          </a:bodyPr>
          <a:lstStyle/>
          <a:p>
            <a:r>
              <a:rPr lang="es-ES" sz="1600" b="1" dirty="0" smtClean="0">
                <a:solidFill>
                  <a:schemeClr val="tx1"/>
                </a:solidFill>
              </a:rPr>
              <a:t>MÍNIMO</a:t>
            </a:r>
            <a:r>
              <a:rPr lang="es-ES" sz="1600" dirty="0" smtClean="0">
                <a:solidFill>
                  <a:schemeClr val="tx1"/>
                </a:solidFill>
              </a:rPr>
              <a:t> 20 HORAS/ </a:t>
            </a:r>
            <a:r>
              <a:rPr lang="es-ES" sz="1600" b="1" dirty="0" smtClean="0">
                <a:solidFill>
                  <a:schemeClr val="tx1"/>
                </a:solidFill>
              </a:rPr>
              <a:t>MÁXIMO</a:t>
            </a:r>
            <a:r>
              <a:rPr lang="es-ES" sz="1600" dirty="0" smtClean="0">
                <a:solidFill>
                  <a:schemeClr val="tx1"/>
                </a:solidFill>
              </a:rPr>
              <a:t> 50 HORAS</a:t>
            </a:r>
          </a:p>
          <a:p>
            <a:r>
              <a:rPr lang="es-ES" sz="1600" dirty="0" smtClean="0">
                <a:solidFill>
                  <a:schemeClr val="tx1"/>
                </a:solidFill>
              </a:rPr>
              <a:t>AS SESIÓNS DE DOCENCIA OU DO GRUPO DE TRABALLO  TERÁN UNHA </a:t>
            </a:r>
            <a:r>
              <a:rPr lang="es-ES" sz="1600" b="1" dirty="0" smtClean="0">
                <a:solidFill>
                  <a:schemeClr val="tx1"/>
                </a:solidFill>
              </a:rPr>
              <a:t>DURACIÓN MÍNIMA DE 2 HORAS E MÁXIMA DE 4.</a:t>
            </a:r>
          </a:p>
          <a:p>
            <a:r>
              <a:rPr lang="es-ES" sz="1600" b="1" dirty="0" smtClean="0">
                <a:solidFill>
                  <a:schemeClr val="tx1"/>
                </a:solidFill>
              </a:rPr>
              <a:t>NOS GRUPOS DE TRABALLO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b="1" dirty="0" smtClean="0">
                <a:solidFill>
                  <a:schemeClr val="tx1"/>
                </a:solidFill>
              </a:rPr>
              <a:t>30% </a:t>
            </a:r>
            <a:r>
              <a:rPr lang="es-ES" sz="1600" dirty="0" smtClean="0">
                <a:solidFill>
                  <a:schemeClr val="tx1"/>
                </a:solidFill>
              </a:rPr>
              <a:t>DO TOTAL DAS HORAS PODEN COMPUTARSE COMO </a:t>
            </a:r>
            <a:r>
              <a:rPr lang="es-ES" sz="1600" b="1" dirty="0" smtClean="0">
                <a:solidFill>
                  <a:schemeClr val="tx1"/>
                </a:solidFill>
              </a:rPr>
              <a:t>TRABALLO INDIVIDUAL</a:t>
            </a:r>
            <a:r>
              <a:rPr lang="es-ES" sz="1600" dirty="0" smtClean="0">
                <a:solidFill>
                  <a:schemeClr val="tx1"/>
                </a:solidFill>
              </a:rPr>
              <a:t>( CONSTANCIA NAS ACTAS</a:t>
            </a:r>
            <a:r>
              <a:rPr lang="es-ES" dirty="0" smtClean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b="1" dirty="0" smtClean="0">
                <a:solidFill>
                  <a:schemeClr val="tx1"/>
                </a:solidFill>
              </a:rPr>
              <a:t>20% </a:t>
            </a:r>
            <a:r>
              <a:rPr lang="es-ES" sz="1600" dirty="0" smtClean="0">
                <a:solidFill>
                  <a:schemeClr val="tx1"/>
                </a:solidFill>
              </a:rPr>
              <a:t>DO TOTAL DAS HORAS PODEN COMPUTARSE COMO </a:t>
            </a:r>
            <a:r>
              <a:rPr lang="es-ES" sz="1600" b="1" dirty="0" smtClean="0">
                <a:solidFill>
                  <a:schemeClr val="tx1"/>
                </a:solidFill>
              </a:rPr>
              <a:t>DOCENCIA</a:t>
            </a:r>
          </a:p>
          <a:p>
            <a:r>
              <a:rPr lang="es-ES" sz="1600" b="1" dirty="0" smtClean="0">
                <a:solidFill>
                  <a:schemeClr val="tx1"/>
                </a:solidFill>
              </a:rPr>
              <a:t>NOS SEMINARIOS:</a:t>
            </a:r>
          </a:p>
          <a:p>
            <a:r>
              <a:rPr lang="pt-BR" sz="1600" b="1" dirty="0" smtClean="0">
                <a:solidFill>
                  <a:schemeClr val="tx1"/>
                </a:solidFill>
              </a:rPr>
              <a:t>20</a:t>
            </a:r>
            <a:r>
              <a:rPr lang="pt-BR" sz="1600" b="1" dirty="0">
                <a:solidFill>
                  <a:schemeClr val="tx1"/>
                </a:solidFill>
              </a:rPr>
              <a:t>% </a:t>
            </a:r>
            <a:r>
              <a:rPr lang="pt-BR" sz="1600" dirty="0">
                <a:solidFill>
                  <a:schemeClr val="tx1"/>
                </a:solidFill>
              </a:rPr>
              <a:t>DO</a:t>
            </a:r>
            <a:r>
              <a:rPr lang="pt-BR" sz="1600" b="1" dirty="0">
                <a:solidFill>
                  <a:schemeClr val="tx1"/>
                </a:solidFill>
              </a:rPr>
              <a:t> </a:t>
            </a:r>
            <a:r>
              <a:rPr lang="pt-BR" sz="1600" dirty="0">
                <a:solidFill>
                  <a:schemeClr val="tx1"/>
                </a:solidFill>
              </a:rPr>
              <a:t>TOTAL DAS HORAS PODEN COMPUTARSE COMO</a:t>
            </a:r>
            <a:r>
              <a:rPr lang="pt-BR" sz="1600" b="1" dirty="0">
                <a:solidFill>
                  <a:schemeClr val="tx1"/>
                </a:solidFill>
              </a:rPr>
              <a:t> TRABALLO INDIVIDUAL( CONSTANCIA NAS ACTAS)</a:t>
            </a:r>
          </a:p>
          <a:p>
            <a:r>
              <a:rPr lang="pt-BR" sz="1600" b="1" dirty="0" smtClean="0">
                <a:solidFill>
                  <a:schemeClr val="tx1"/>
                </a:solidFill>
              </a:rPr>
              <a:t>30</a:t>
            </a:r>
            <a:r>
              <a:rPr lang="pt-BR" sz="1600" b="1" dirty="0">
                <a:solidFill>
                  <a:schemeClr val="tx1"/>
                </a:solidFill>
              </a:rPr>
              <a:t>% </a:t>
            </a:r>
            <a:r>
              <a:rPr lang="pt-BR" sz="1600" dirty="0">
                <a:solidFill>
                  <a:schemeClr val="tx1"/>
                </a:solidFill>
              </a:rPr>
              <a:t>DO TOTAL DAS HORAS PODEN COMPUTARSE </a:t>
            </a:r>
            <a:r>
              <a:rPr lang="pt-BR" sz="1600" b="1" dirty="0">
                <a:solidFill>
                  <a:schemeClr val="tx1"/>
                </a:solidFill>
              </a:rPr>
              <a:t>COMO DOCENCIA</a:t>
            </a:r>
          </a:p>
          <a:p>
            <a:r>
              <a:rPr lang="es-ES" sz="1600" b="1" dirty="0" smtClean="0"/>
              <a:t>  </a:t>
            </a:r>
            <a:endParaRPr lang="es-ES" sz="1600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483768" y="332656"/>
            <a:ext cx="3962400" cy="1008112"/>
          </a:xfrm>
        </p:spPr>
        <p:txBody>
          <a:bodyPr/>
          <a:lstStyle/>
          <a:p>
            <a:r>
              <a:rPr lang="es-ES" sz="4000" dirty="0" smtClean="0"/>
              <a:t>DURACIÓN</a:t>
            </a:r>
            <a:endParaRPr lang="es-ES" sz="4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877272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5980459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37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483768" y="2132856"/>
            <a:ext cx="3962400" cy="3672408"/>
          </a:xfrm>
        </p:spPr>
        <p:txBody>
          <a:bodyPr>
            <a:normAutofit/>
          </a:bodyPr>
          <a:lstStyle/>
          <a:p>
            <a:r>
              <a:rPr lang="es-ES" sz="1600" dirty="0" smtClean="0">
                <a:solidFill>
                  <a:schemeClr val="tx1"/>
                </a:solidFill>
              </a:rPr>
              <a:t>NOS MAILS DO COORDINADOR/A  APARECEU APROBADA A </a:t>
            </a:r>
            <a:r>
              <a:rPr lang="es-ES" sz="1600" b="1" dirty="0" smtClean="0">
                <a:solidFill>
                  <a:schemeClr val="tx1"/>
                </a:solidFill>
              </a:rPr>
              <a:t>CUANTÍA</a:t>
            </a:r>
            <a:r>
              <a:rPr lang="es-ES" sz="1600" dirty="0" smtClean="0">
                <a:solidFill>
                  <a:schemeClr val="tx1"/>
                </a:solidFill>
              </a:rPr>
              <a:t> RELACIONADA COA: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DOCENCIA DOS EXPERTOS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MATERIAL FUNXIBLE</a:t>
            </a:r>
          </a:p>
          <a:p>
            <a:r>
              <a:rPr lang="es-ES" sz="1600" dirty="0" smtClean="0">
                <a:solidFill>
                  <a:schemeClr val="tx1"/>
                </a:solidFill>
              </a:rPr>
              <a:t>AS </a:t>
            </a:r>
            <a:r>
              <a:rPr lang="es-ES" sz="1600" b="1" dirty="0" smtClean="0">
                <a:solidFill>
                  <a:schemeClr val="tx1"/>
                </a:solidFill>
              </a:rPr>
              <a:t>FACTURAS</a:t>
            </a:r>
            <a:r>
              <a:rPr lang="es-ES" sz="1600" dirty="0" smtClean="0">
                <a:solidFill>
                  <a:schemeClr val="tx1"/>
                </a:solidFill>
              </a:rPr>
              <a:t> DEBERÁN TER OS SEGUINTES DATOS</a:t>
            </a:r>
            <a:r>
              <a:rPr lang="es-ES" sz="16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b="1" dirty="0" smtClean="0"/>
              <a:t>CÓDIGO E TÍTULO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b="1" dirty="0" smtClean="0"/>
              <a:t>DIRECCIÓN</a:t>
            </a:r>
            <a:r>
              <a:rPr lang="es-ES" sz="1600" dirty="0" smtClean="0"/>
              <a:t>:</a:t>
            </a:r>
          </a:p>
          <a:p>
            <a:r>
              <a:rPr lang="es-ES" sz="1600" b="1" dirty="0" smtClean="0"/>
              <a:t>R/ EDUCACIÓN,3</a:t>
            </a:r>
          </a:p>
          <a:p>
            <a:r>
              <a:rPr lang="es-ES" sz="1600" b="1" dirty="0" smtClean="0"/>
              <a:t>15011</a:t>
            </a:r>
          </a:p>
          <a:p>
            <a:r>
              <a:rPr lang="es-ES" sz="1600" b="1" dirty="0" smtClean="0"/>
              <a:t>A CORUÑA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b="1" dirty="0" smtClean="0"/>
              <a:t>CIF Q-6555843-I</a:t>
            </a:r>
            <a:endParaRPr lang="es-ES" sz="1600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483768" y="620688"/>
            <a:ext cx="3962400" cy="1296144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>ORZAMENTO E XESTIÓN</a:t>
            </a:r>
            <a:endParaRPr lang="es-ES" sz="4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805264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5908451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844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411760" y="2348880"/>
            <a:ext cx="3962400" cy="2781672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COORDINACIÓN NA XESTIÓN E DESENVOLVEMENTO DO GRUPO COA PERSOA ASESORA.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ORGANIZACIÓN DO TRABALLO.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CONVOCATORIA E COORDINACIÓN DAS XUNTANZAS.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DIRECCIÓN E COORDINACIÓN DO DESENVOLVEMENTO E AVALIACIÓN DO PROXECTO.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DIRECCIÓN E COORDINACIÓN DA EXPERIMENTACIÓN/ ELABRORACIÓN DE MATERIAIS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REALIZACIÓN DA MEMORIA FINAL.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411760" y="404664"/>
            <a:ext cx="3962400" cy="1512168"/>
          </a:xfrm>
        </p:spPr>
        <p:txBody>
          <a:bodyPr>
            <a:normAutofit/>
          </a:bodyPr>
          <a:lstStyle/>
          <a:p>
            <a:r>
              <a:rPr lang="es-ES" sz="4000" dirty="0" smtClean="0"/>
              <a:t>FUNCIÓNS DO COORDINADOR/A</a:t>
            </a:r>
            <a:endParaRPr lang="es-ES" sz="4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165304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16897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0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438400" y="2276872"/>
            <a:ext cx="3962400" cy="3600400"/>
          </a:xfrm>
        </p:spPr>
        <p:txBody>
          <a:bodyPr>
            <a:noAutofit/>
          </a:bodyPr>
          <a:lstStyle/>
          <a:p>
            <a:r>
              <a:rPr lang="es-ES" sz="1600" dirty="0" smtClean="0">
                <a:solidFill>
                  <a:schemeClr val="tx1"/>
                </a:solidFill>
              </a:rPr>
              <a:t>A PERSOA COORDINADORA CUBRIRÁ A MEMORIA FINAL NA APLICACIÓN FPROFE</a:t>
            </a:r>
          </a:p>
          <a:p>
            <a:r>
              <a:rPr lang="es-ES" sz="1600" dirty="0" smtClean="0">
                <a:solidFill>
                  <a:schemeClr val="tx1"/>
                </a:solidFill>
              </a:rPr>
              <a:t>O GRUPO DBERÁ ACHEGAR UN PRODUTO FINAL QUE EVIDENCIE AS COMPETENCIAS PROFESIONAIS E A SÚA POSTA EN PRÁCTICA NA AULA.</a:t>
            </a:r>
          </a:p>
          <a:p>
            <a:r>
              <a:rPr lang="es-ES" sz="1600" b="1" dirty="0" smtClean="0">
                <a:solidFill>
                  <a:schemeClr val="tx1"/>
                </a:solidFill>
              </a:rPr>
              <a:t>QUE HAI QUE ENTREGAR EN SOPORTE PAPEL?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ACTA DE RESUMO FINAL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RELACIÓN DETALLADA DOS MATERIAIS ELABORADOS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 smtClean="0">
                <a:solidFill>
                  <a:schemeClr val="tx1"/>
                </a:solidFill>
              </a:rPr>
              <a:t>FOLLA DE SINATURAS DE CADA SESIÓN</a:t>
            </a:r>
          </a:p>
          <a:p>
            <a:r>
              <a:rPr lang="es-ES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DATA LÍMITE 31 DE MAIO</a:t>
            </a:r>
            <a:endParaRPr lang="es-ES" sz="1600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123728" y="836712"/>
            <a:ext cx="4250432" cy="1296144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>DOCUMENTACIÓN A ENTREGAR</a:t>
            </a:r>
            <a:endParaRPr lang="es-ES" sz="4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021288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156338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060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2438400" y="2564904"/>
            <a:ext cx="3962400" cy="3150096"/>
          </a:xfrm>
        </p:spPr>
        <p:txBody>
          <a:bodyPr>
            <a:normAutofit/>
          </a:bodyPr>
          <a:lstStyle/>
          <a:p>
            <a:r>
              <a:rPr lang="es-ES" sz="1600" dirty="0" smtClean="0">
                <a:solidFill>
                  <a:schemeClr val="tx1"/>
                </a:solidFill>
              </a:rPr>
              <a:t>ACTA DE AVALIACIÓN </a:t>
            </a:r>
            <a:r>
              <a:rPr lang="es-ES" sz="1600" b="1" dirty="0" smtClean="0">
                <a:solidFill>
                  <a:schemeClr val="tx1"/>
                </a:solidFill>
              </a:rPr>
              <a:t>REFLECTIRÁ</a:t>
            </a:r>
            <a:r>
              <a:rPr lang="es-ES" sz="1600" dirty="0" smtClean="0">
                <a:solidFill>
                  <a:schemeClr val="tx1"/>
                </a:solidFill>
              </a:rPr>
              <a:t> O NÚMERO DE HORAS , ATENDENDO AS ACTAS DAS REUNIÓNS GRUPAIS, AO SEGUIMENTO REALIZADO, AOS MATERIAIS ENTREGADOS, AO INFORME FINAL DA PERSOA ASESORA E A COHERENCIA E CALIDAD DA MEMORIA PRESENTADA 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411760" y="764704"/>
            <a:ext cx="3962400" cy="1224136"/>
          </a:xfrm>
        </p:spPr>
        <p:txBody>
          <a:bodyPr>
            <a:normAutofit fontScale="90000"/>
          </a:bodyPr>
          <a:lstStyle/>
          <a:p>
            <a:r>
              <a:rPr lang="es-ES" sz="4000" dirty="0" smtClean="0"/>
              <a:t>AVALIACIÓN FINAL</a:t>
            </a:r>
            <a:endParaRPr lang="es-ES" sz="4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93296"/>
            <a:ext cx="3273425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6093296"/>
            <a:ext cx="225583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14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esto">
  <a:themeElements>
    <a:clrScheme name="Compue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Compuest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mpuest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173</TotalTime>
  <Words>463</Words>
  <Application>Microsoft Office PowerPoint</Application>
  <PresentationFormat>Presentación en pantalla (4:3)</PresentationFormat>
  <Paragraphs>60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Compuesto</vt:lpstr>
      <vt:lpstr>MODALIDADES DE FORMACIÓN </vt:lpstr>
      <vt:lpstr>GRUPO DE TRABALLO/SEMINARIO</vt:lpstr>
      <vt:lpstr>Presentación de PowerPoint</vt:lpstr>
      <vt:lpstr>COMPOÑENTES</vt:lpstr>
      <vt:lpstr>DURACIÓN</vt:lpstr>
      <vt:lpstr>ORZAMENTO E XESTIÓN</vt:lpstr>
      <vt:lpstr>FUNCIÓNS DO COORDINADOR/A</vt:lpstr>
      <vt:lpstr>DOCUMENTACIÓN A ENTREGAR</vt:lpstr>
      <vt:lpstr>AVALIACIÓN FINAL</vt:lpstr>
      <vt:lpstr>CERTIFICACIÓN 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MODALIDADES DE FORMACIÓN </dc:title>
  <dc:creator>Luffi</dc:creator>
  <cp:lastModifiedBy>Luffi</cp:lastModifiedBy>
  <cp:revision>16</cp:revision>
  <dcterms:created xsi:type="dcterms:W3CDTF">2016-11-16T09:34:17Z</dcterms:created>
  <dcterms:modified xsi:type="dcterms:W3CDTF">2016-11-16T12:28:16Z</dcterms:modified>
</cp:coreProperties>
</file>