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8" r:id="rId7"/>
    <p:sldId id="270" r:id="rId8"/>
    <p:sldId id="260" r:id="rId9"/>
    <p:sldId id="261" r:id="rId10"/>
    <p:sldId id="262" r:id="rId11"/>
    <p:sldId id="264" r:id="rId12"/>
    <p:sldId id="263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AD8EBD-044A-4B31-B5D1-DBA3A817748E}" type="datetimeFigureOut">
              <a:rPr lang="es-ES" smtClean="0"/>
              <a:t>21/06/2016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D5E215-1CD4-4841-B3D2-12C5F3DDE7C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1412776"/>
            <a:ext cx="6552728" cy="182809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La Actividad Física de los jóvenes en el contexto de los PDC</a:t>
            </a:r>
            <a:endParaRPr lang="es-E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736622"/>
            <a:ext cx="5963723" cy="1524000"/>
          </a:xfrm>
        </p:spPr>
        <p:txBody>
          <a:bodyPr>
            <a:normAutofit fontScale="92500" lnSpcReduction="1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>
                <a:solidFill>
                  <a:schemeClr val="tx1"/>
                </a:solidFill>
              </a:rPr>
              <a:t>Grupo de Investigación de la UDC en Educación</a:t>
            </a:r>
            <a:r>
              <a:rPr lang="es-ES" dirty="0">
                <a:solidFill>
                  <a:schemeClr val="tx1"/>
                </a:solidFill>
              </a:rPr>
              <a:t>, </a:t>
            </a:r>
            <a:r>
              <a:rPr lang="es-ES" dirty="0" smtClean="0">
                <a:solidFill>
                  <a:schemeClr val="tx1"/>
                </a:solidFill>
              </a:rPr>
              <a:t>Salud y Actividad Física: Estudios de Género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100" b="1" dirty="0" smtClean="0"/>
              <a:t/>
            </a:r>
            <a:br>
              <a:rPr lang="es-ES" sz="3100" b="1" dirty="0" smtClean="0"/>
            </a:br>
            <a:r>
              <a:rPr lang="es-ES" sz="3100" b="1" dirty="0"/>
              <a:t/>
            </a:r>
            <a:br>
              <a:rPr lang="es-ES" sz="3100" b="1" dirty="0"/>
            </a:br>
            <a:r>
              <a:rPr lang="es-ES" sz="3100" b="1" dirty="0" smtClean="0"/>
              <a:t/>
            </a:r>
            <a:br>
              <a:rPr lang="es-ES" sz="3100" b="1" dirty="0" smtClean="0"/>
            </a:b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Comparativa alumnado que cumplen </a:t>
            </a: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el mínimo recomendado de </a:t>
            </a: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 </a:t>
            </a: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la percepción propia y de sus </a:t>
            </a: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padres (13-14).</a:t>
            </a: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dirty="0"/>
              <a:t> </a:t>
            </a:r>
            <a:br>
              <a:rPr lang="es-ES" dirty="0"/>
            </a:b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2132856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857047"/>
              </p:ext>
            </p:extLst>
          </p:nvPr>
        </p:nvGraphicFramePr>
        <p:xfrm>
          <a:off x="827585" y="2098576"/>
          <a:ext cx="7488832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5"/>
                <a:gridCol w="936104"/>
                <a:gridCol w="1080120"/>
                <a:gridCol w="1080120"/>
                <a:gridCol w="1512168"/>
                <a:gridCol w="1656185"/>
              </a:tblGrid>
              <a:tr h="1024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 </a:t>
                      </a: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chicos activos/muy activos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Perciben </a:t>
                      </a: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activos</a:t>
                      </a: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</a:t>
                      </a: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Padres piensan </a:t>
                      </a:r>
                      <a:endParaRPr lang="es-ES" sz="2000" b="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</a:t>
                      </a: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activos/muy activos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Madres piensan </a:t>
                      </a:r>
                      <a:endParaRPr lang="es-ES" sz="2000" b="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</a:t>
                      </a: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activos/muy activos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41,8%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87,2%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81,3%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43,8%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87,9%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82,9%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23,6%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77,8%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78,8%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67,1%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78,2%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64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817582"/>
            <a:ext cx="7416823" cy="1202485"/>
          </a:xfrm>
        </p:spPr>
        <p:txBody>
          <a:bodyPr>
            <a:normAutofit fontScale="90000"/>
          </a:bodyPr>
          <a:lstStyle/>
          <a:p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Opinión del alumnado y de sus padres/madres sobre la </a:t>
            </a: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utilidad de la EF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944750"/>
              </p:ext>
            </p:extLst>
          </p:nvPr>
        </p:nvGraphicFramePr>
        <p:xfrm>
          <a:off x="755575" y="1772816"/>
          <a:ext cx="7560840" cy="4448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36503"/>
                <a:gridCol w="1224136"/>
                <a:gridCol w="864096"/>
                <a:gridCol w="936105"/>
              </a:tblGrid>
              <a:tr h="405360">
                <a:tc>
                  <a:txBody>
                    <a:bodyPr/>
                    <a:lstStyle/>
                    <a:p>
                      <a:pPr marR="191770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Alumnado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Padres</a:t>
                      </a: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marR="0" indent="0" algn="ctr" defTabSz="914400" rtl="0" eaLnBrk="0" fontAlgn="auto" latinLnBrk="0" hangingPunc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Madres</a:t>
                      </a:r>
                    </a:p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</a:tr>
              <a:tr h="422319">
                <a:tc>
                  <a:txBody>
                    <a:bodyPr/>
                    <a:lstStyle/>
                    <a:p>
                      <a:pPr marR="191770"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liberar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</a:t>
                      </a:r>
                      <a:r>
                        <a:rPr lang="es-ES" sz="19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energías,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alumnado </a:t>
                      </a:r>
                      <a:r>
                        <a:rPr lang="es-ES" sz="1900" spc="-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pueda</a:t>
                      </a:r>
                      <a:r>
                        <a:rPr lang="es-ES" sz="1900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estar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</a:t>
                      </a:r>
                      <a:r>
                        <a:rPr lang="es-ES" sz="1900" spc="2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atento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otras</a:t>
                      </a:r>
                      <a:r>
                        <a:rPr lang="es-ES" sz="19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asignaturas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11,3%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R="63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68272">
                <a:tc>
                  <a:txBody>
                    <a:bodyPr/>
                    <a:lstStyle/>
                    <a:p>
                      <a:pPr marL="1490345" marR="86360" indent="-1407795"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promover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aprendizaje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</a:t>
                      </a:r>
                      <a:r>
                        <a:rPr lang="es-ES" sz="19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perfeccio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1490345" marR="86360" indent="-1407795"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s-ES" sz="1900" spc="-5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miento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ES" sz="1900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</a:t>
                      </a:r>
                      <a:r>
                        <a:rPr lang="es-ES" sz="19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técnicas deportivas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604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18,1%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0604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0604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16894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aprender</a:t>
                      </a:r>
                      <a:r>
                        <a:rPr lang="es-ES" sz="19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tener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buena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conducta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moral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2,9%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11159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promover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estilos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vida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activos</a:t>
                      </a:r>
                      <a:r>
                        <a:rPr lang="es-ES" sz="1900" spc="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saludables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28,9%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2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53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0604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60,5%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11159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proporcionar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momentos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s-ES" sz="1900" spc="-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relajación y</a:t>
                      </a: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s-ES" sz="1900" spc="-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divertimento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6,4%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11159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mejorar</a:t>
                      </a:r>
                      <a:r>
                        <a:rPr lang="es-ES" sz="19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condición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21,4%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211159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tengo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opinión</a:t>
                      </a: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sobre</a:t>
                      </a:r>
                      <a:r>
                        <a:rPr lang="es-ES" sz="19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9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esto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779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11,1%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3779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3,5%</a:t>
                      </a:r>
                      <a:endParaRPr lang="es-ES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61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76864" cy="1202485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Opinión </a:t>
            </a: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las/los madres/padres sobre </a:t>
            </a: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24000" y="2429272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130419"/>
              </p:ext>
            </p:extLst>
          </p:nvPr>
        </p:nvGraphicFramePr>
        <p:xfrm>
          <a:off x="1691680" y="2276872"/>
          <a:ext cx="5760640" cy="2215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6424"/>
                <a:gridCol w="936104"/>
                <a:gridCol w="1008112"/>
              </a:tblGrid>
              <a:tr h="444254">
                <a:tc>
                  <a:txBody>
                    <a:bodyPr/>
                    <a:lstStyle/>
                    <a:p>
                      <a:pPr marR="13779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Padres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Madres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</a:tr>
              <a:tr h="359201">
                <a:tc>
                  <a:txBody>
                    <a:bodyPr/>
                    <a:lstStyle/>
                    <a:p>
                      <a:pPr marR="13779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obligatoria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s-ES" sz="2000" spc="1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sujeta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evaluación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R="12636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obligatoria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pero</a:t>
                      </a:r>
                      <a:r>
                        <a:rPr lang="es-ES" sz="2000" spc="1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evaluación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858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32,7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08585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318072"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optativa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409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409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318072"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debe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existir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409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409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343989">
                <a:tc>
                  <a:txBody>
                    <a:bodyPr/>
                    <a:lstStyle/>
                    <a:p>
                      <a:pPr marR="171450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tengo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opinión</a:t>
                      </a:r>
                      <a:r>
                        <a:rPr lang="es-ES" sz="2000" spc="1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sobre</a:t>
                      </a:r>
                      <a:r>
                        <a:rPr lang="es-ES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asunto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40970"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971600" y="4869160"/>
            <a:ext cx="7209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Relación con las experiencias previas que tuvieron como alumnos de esta asignatura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56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3414" y="332656"/>
            <a:ext cx="6965245" cy="1202485"/>
          </a:xfrm>
        </p:spPr>
        <p:txBody>
          <a:bodyPr>
            <a:normAutofit/>
          </a:bodyPr>
          <a:lstStyle/>
          <a:p>
            <a:r>
              <a:rPr lang="es-ES" sz="2400" dirty="0" smtClean="0"/>
              <a:t>Estudio evolutivo</a:t>
            </a:r>
            <a:endParaRPr lang="es-ES" sz="2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3608" y="2204864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196008" y="2357264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123560"/>
              </p:ext>
            </p:extLst>
          </p:nvPr>
        </p:nvGraphicFramePr>
        <p:xfrm>
          <a:off x="891850" y="1700808"/>
          <a:ext cx="7144276" cy="4400815"/>
        </p:xfrm>
        <a:graphic>
          <a:graphicData uri="http://schemas.openxmlformats.org/drawingml/2006/table">
            <a:tbl>
              <a:tblPr firstRow="1" firstCol="1" bandRow="1"/>
              <a:tblGrid>
                <a:gridCol w="871838"/>
                <a:gridCol w="1419722"/>
                <a:gridCol w="876185"/>
                <a:gridCol w="808786"/>
                <a:gridCol w="808786"/>
                <a:gridCol w="808786"/>
                <a:gridCol w="741387"/>
                <a:gridCol w="808786"/>
              </a:tblGrid>
              <a:tr h="40208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HORAS DE PRÁCTICA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GRUPO DE ALUMNOS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Actividad Física INFORMAL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Actividad Física Formal DEPORTE DE CLUB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Actividad Física Formal A. EXTRAESCOLARES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582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Masculino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Femenino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Masculino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Femenino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Masculino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Femenino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 hora o menos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PRIMER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16,50%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3,80%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-4,50%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31564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SEGUNDO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7,10%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-7,40%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1,60%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3,60%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0,30%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30754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TERCER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-14,20%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0,70%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4,80%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-1,80%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-6,10%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26805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2-3 horas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PRIMER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-4,50%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3,10%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0,90%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-9,30%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-10,90%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2680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SEGUNDO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5,20%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-7%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1,00%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-5,20%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5,70%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-0,70%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30754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TERCER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-1,10%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-9,20%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-1,30%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4,60%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5,60%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-3,00%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26805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4-6 horas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PRIMER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0,80%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-3,00%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4,10%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1,80%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3,70%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-2,50%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2994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SEGUNDO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-0,30%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0,80%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-0,50%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-4,00%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30754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TERCER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4,80%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0,50%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3,90%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-2,50%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-3,50%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8,40%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30754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 o más horas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PRIMER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0,30%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-2,30%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-3,60%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3,70%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2,20%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2,10%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36420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SEGUNDO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-8,00%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-0,50%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4,10%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-5,20%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-1,00%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</a:tr>
              <a:tr h="2994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TERCER GRUPO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-3,20%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-7,00%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-0,40%</a:t>
                      </a:r>
                      <a:endParaRPr lang="es-E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0,70%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19" marR="429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5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Histórico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259632" y="2442840"/>
            <a:ext cx="69127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Proyecto REAFES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Relacionar aspectos educativos y de estilos de vida en el ámbito escolar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 </a:t>
            </a:r>
            <a:r>
              <a:rPr lang="es-E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Mourelle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Zas (2014)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Proyecto de tesis contextualizado en el Plan </a:t>
            </a:r>
            <a:r>
              <a:rPr lang="es-E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Proxecta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Xunta de Galicia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partir de datos obtenidos el proyecto de investigación va creciendo y buscando nuevas formas de abordar las relaciones entre el PDC, la AF y la intervención educativa en los centros escolares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965245" cy="1202485"/>
          </a:xfrm>
        </p:spPr>
        <p:txBody>
          <a:bodyPr>
            <a:norm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entros (con 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enseñanza secundaria) con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PDC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250745"/>
              </p:ext>
            </p:extLst>
          </p:nvPr>
        </p:nvGraphicFramePr>
        <p:xfrm>
          <a:off x="1475656" y="1412776"/>
          <a:ext cx="6192688" cy="4780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0564"/>
                <a:gridCol w="2806062"/>
                <a:gridCol w="2806062"/>
              </a:tblGrid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Nº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CENTROS 13-14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CENTROS 14-15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ALCALDE JOSE PICHEL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ALCALDE JOSE PICHEL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PINGUELA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PINGUELA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DOCTOR LOPEZ SUAREZ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DOCTOR LOPEZ SUAREZ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FRANCISCO DA VIÑA REY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FRANCISCO DA VIÑA REY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MELIDE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MELIDE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MUGARDOS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MUGARDOS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PONTE CARREIRA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PONTE CARREIRA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PONTECESURES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PONTECESURES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RIO MIÑO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RIO MIÑO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SANCHEZ CANTON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SANCHEZ CANTON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 SADURNIÑO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 SADURNIÑO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TERRA DE SONEIRA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TERRA DE SONEIRA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 DO ASMA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 DO ASMA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XOGAR ALFONSO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XOGAR ALFONSO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LUCUS AUGUSTI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MANUEL MURGUIA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ALVARO CUNQUEIRO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FEAL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FONTEXEIRA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 INSUAS</a:t>
                      </a:r>
                      <a:endParaRPr lang="es-ES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  <a:tr h="1920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s-E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CASTRO BAXOI (PILOTO)</a:t>
                      </a:r>
                      <a:endParaRPr lang="es-ES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971" marR="29971" marT="642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6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Muestra del alumnado encuestado en el curso 13-14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288269"/>
              </p:ext>
            </p:extLst>
          </p:nvPr>
        </p:nvGraphicFramePr>
        <p:xfrm>
          <a:off x="2051720" y="1448235"/>
          <a:ext cx="4752528" cy="2215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1152128"/>
                <a:gridCol w="1080120"/>
                <a:gridCol w="792088"/>
                <a:gridCol w="792088"/>
              </a:tblGrid>
              <a:tr h="435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E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row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13-14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18,26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16,73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13,55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17,33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16,92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17,21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12668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1697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862107"/>
              </p:ext>
            </p:extLst>
          </p:nvPr>
        </p:nvGraphicFramePr>
        <p:xfrm>
          <a:off x="1945343" y="3861048"/>
          <a:ext cx="4965282" cy="2399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/>
                <a:gridCol w="936104"/>
                <a:gridCol w="1080120"/>
                <a:gridCol w="792088"/>
                <a:gridCol w="644802"/>
              </a:tblGrid>
              <a:tr h="620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CENTROS QUE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CONTINUARON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2013-2014</a:t>
                      </a:r>
                      <a:endParaRPr lang="es-ES" sz="1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18,45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15,80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13,81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16,74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16,18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19,02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  <a:tr h="20383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1057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852" marR="63852" marT="886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51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17582"/>
            <a:ext cx="7488831" cy="1202485"/>
          </a:xfrm>
        </p:spPr>
        <p:txBody>
          <a:bodyPr>
            <a:noAutofit/>
          </a:bodyPr>
          <a:lstStyle/>
          <a:p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Muestra del alumnado encuestado en el curso 14-15</a:t>
            </a:r>
            <a:r>
              <a:rPr lang="es-ES" sz="3200" dirty="0"/>
              <a:t/>
            </a:r>
            <a:br>
              <a:rPr lang="es-ES" sz="3200" dirty="0"/>
            </a:br>
            <a:endParaRPr lang="es-ES" sz="3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085327"/>
              </p:ext>
            </p:extLst>
          </p:nvPr>
        </p:nvGraphicFramePr>
        <p:xfrm>
          <a:off x="935595" y="2420888"/>
          <a:ext cx="7272808" cy="3108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/>
                <a:gridCol w="1368152"/>
                <a:gridCol w="1328540"/>
                <a:gridCol w="1224037"/>
                <a:gridCol w="1263847"/>
              </a:tblGrid>
              <a:tr h="5929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CENTROS QUE CONTINUARON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2014-2015</a:t>
                      </a:r>
                      <a:endParaRPr lang="es-ES" sz="20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19,16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15,98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13,73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16,61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16,37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4º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18,15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  <a:tr h="203516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1289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489" marR="63489" marT="881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12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/>
              <a:t>Muestra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padres/madres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87624" y="227687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340024" y="242927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492424" y="258167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266575"/>
              </p:ext>
            </p:extLst>
          </p:nvPr>
        </p:nvGraphicFramePr>
        <p:xfrm>
          <a:off x="1420695" y="3055409"/>
          <a:ext cx="6624457" cy="1402080"/>
        </p:xfrm>
        <a:graphic>
          <a:graphicData uri="http://schemas.openxmlformats.org/drawingml/2006/table">
            <a:tbl>
              <a:tblPr firstRow="1" firstCol="1" bandRow="1"/>
              <a:tblGrid>
                <a:gridCol w="2595849"/>
                <a:gridCol w="2816816"/>
                <a:gridCol w="1211792"/>
              </a:tblGrid>
              <a:tr h="254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COLECTIVO 2013-14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N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%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54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Padre o Tutor Legal</a:t>
                      </a:r>
                      <a:endParaRPr lang="es-E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1078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46,17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Madre o Tutora Legal</a:t>
                      </a:r>
                      <a:endParaRPr lang="es-E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1257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53,83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TOTAL</a:t>
                      </a:r>
                      <a:endParaRPr lang="es-E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2335</a:t>
                      </a:r>
                      <a:endParaRPr lang="es-E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ea typeface="Century Gothic"/>
                          <a:cs typeface="Times New Roman" panose="02020603050405020304" pitchFamily="18" charset="0"/>
                        </a:rPr>
                        <a:t>100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9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20688"/>
            <a:ext cx="6965245" cy="1202485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Distribución del tiempo de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 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función del tipo de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 (13-14)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53706"/>
              </p:ext>
            </p:extLst>
          </p:nvPr>
        </p:nvGraphicFramePr>
        <p:xfrm>
          <a:off x="1187623" y="1628800"/>
          <a:ext cx="6768753" cy="4515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588"/>
                <a:gridCol w="637059"/>
                <a:gridCol w="1433383"/>
                <a:gridCol w="716692"/>
                <a:gridCol w="1035221"/>
                <a:gridCol w="1114854"/>
                <a:gridCol w="875956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Tiempo de práctica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Informal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No Formal: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Deporte Club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No Formal: Actividades Extraescolares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Formal: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</a:tr>
              <a:tr h="219237">
                <a:tc row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row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9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20688"/>
            <a:ext cx="6965245" cy="1202485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Distribución del tiempo de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 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función del tipo de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práctica (13-14)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860527"/>
              </p:ext>
            </p:extLst>
          </p:nvPr>
        </p:nvGraphicFramePr>
        <p:xfrm>
          <a:off x="1187623" y="1628800"/>
          <a:ext cx="6768753" cy="4515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588"/>
                <a:gridCol w="637059"/>
                <a:gridCol w="1433383"/>
                <a:gridCol w="716692"/>
                <a:gridCol w="1035221"/>
                <a:gridCol w="1114854"/>
                <a:gridCol w="875956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Tiempo de práctica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Informal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No Formal: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Deporte Club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No Formal: Actividades Extraescolares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 Formal: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</a:tr>
              <a:tr h="219237">
                <a:tc row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31,4%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15,4%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row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Femenino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44,7%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32,9%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31,1%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15,4%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1923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hora o menos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min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rgbClr val="FFFFCC"/>
                    </a:solidFill>
                  </a:tcPr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4-6 horas</a:t>
                      </a:r>
                      <a:endParaRPr lang="es-ES" sz="1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65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o más horas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1,3%</a:t>
                      </a:r>
                      <a:endParaRPr lang="es-ES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5" marR="4504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89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743195"/>
            <a:ext cx="6965245" cy="1202485"/>
          </a:xfrm>
        </p:spPr>
        <p:txBody>
          <a:bodyPr>
            <a:norm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Porcentaje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 por </a:t>
            </a: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género y 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curso (13-14)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859052"/>
              </p:ext>
            </p:extLst>
          </p:nvPr>
        </p:nvGraphicFramePr>
        <p:xfrm>
          <a:off x="827583" y="2060848"/>
          <a:ext cx="7488831" cy="4072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7"/>
                <a:gridCol w="4104458"/>
                <a:gridCol w="1152128"/>
                <a:gridCol w="1080118"/>
              </a:tblGrid>
              <a:tr h="232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Categorización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AF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niños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niñas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528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1º </a:t>
                      </a:r>
                      <a:r>
                        <a:rPr lang="es-ES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poco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 (menos de 3 horas)</a:t>
                      </a:r>
                      <a:endParaRPr lang="es-ES" sz="20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40,3%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Poco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 (4 a 6 horas)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36,9%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36,2%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 (7 a 9 horas)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13,7%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</a:t>
                      </a:r>
                      <a:r>
                        <a:rPr lang="es-E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 (10 en adelante)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21,7%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3277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2º ESO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poco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Poco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37,4%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CC"/>
                    </a:solidFill>
                  </a:tcPr>
                </a:tc>
              </a:tr>
              <a:tr h="23277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3º ESO</a:t>
                      </a:r>
                      <a:endParaRPr lang="es-E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poco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Poco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32,3%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13,2%</a:t>
                      </a:r>
                      <a:endParaRPr lang="es-ES" sz="20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Muy activo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8,3%</a:t>
                      </a:r>
                      <a:endParaRPr lang="es-ES" sz="2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691679" y="1607126"/>
            <a:ext cx="57606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OMS (2010) Recomendaciones de AF para jóvenes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4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174</TotalTime>
  <Words>1393</Words>
  <Application>Microsoft Office PowerPoint</Application>
  <PresentationFormat>Presentación en pantalla (4:3)</PresentationFormat>
  <Paragraphs>598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Chincheta</vt:lpstr>
      <vt:lpstr>La Actividad Física de los jóvenes en el contexto de los PDC</vt:lpstr>
      <vt:lpstr>Histórico</vt:lpstr>
      <vt:lpstr>Centros (con enseñanza secundaria) con PDC</vt:lpstr>
      <vt:lpstr>Muestra del alumnado encuestado en el curso 13-14 </vt:lpstr>
      <vt:lpstr> Muestra del alumnado encuestado en el curso 14-15 </vt:lpstr>
      <vt:lpstr>Muestra padres/madres</vt:lpstr>
      <vt:lpstr>Distribución del tiempo de AF en función del tipo de práctica (13-14)</vt:lpstr>
      <vt:lpstr>Distribución del tiempo de AF en función del tipo de práctica (13-14)</vt:lpstr>
      <vt:lpstr>Porcentaje AF por género y curso (13-14)</vt:lpstr>
      <vt:lpstr>   Comparativa alumnado que cumplen con el mínimo recomendado de AF con la percepción propia y de sus padres (13-14).   </vt:lpstr>
      <vt:lpstr>Opinión del alumnado y de sus padres/madres sobre la utilidad de la EF </vt:lpstr>
      <vt:lpstr> Opinión de las/los madres/padres sobre la EF </vt:lpstr>
      <vt:lpstr>Estudio evolutivo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Ángel González Valeiro</dc:creator>
  <cp:lastModifiedBy>Luffi</cp:lastModifiedBy>
  <cp:revision>21</cp:revision>
  <dcterms:created xsi:type="dcterms:W3CDTF">2016-05-16T10:46:48Z</dcterms:created>
  <dcterms:modified xsi:type="dcterms:W3CDTF">2016-06-21T07:33:37Z</dcterms:modified>
</cp:coreProperties>
</file>