
<file path=[Content_Types].xml><?xml version="1.0" encoding="utf-8"?>
<Types xmlns="http://schemas.openxmlformats.org/package/2006/content-types">
  <Default ContentType="image/jpeg" Extension="jpg"/>
  <Default ContentType="application/vnd.openxmlformats-package.relationships+xml" Extension="rels"/>
  <Default ContentType="image/png" Extension="png"/>
  <Default ContentType="application/xml" Extension="xml"/>
  <Default ContentType="image/gif" Extension="gif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3.xml"/>
  <Override ContentType="application/vnd.openxmlformats-officedocument.theme+xml" PartName="/ppt/theme/theme2.xml"/>
  <Override ContentType="application/vnd.openxmlformats-officedocument.theme+xml" PartName="/ppt/theme/theme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37.xml"/>
  <Override ContentType="application/vnd.openxmlformats-officedocument.presentationml.slide+xml" PartName="/ppt/slides/slide47.xml"/>
  <Override ContentType="application/vnd.openxmlformats-officedocument.presentationml.slide+xml" PartName="/ppt/slides/slide16.xml"/>
  <Override ContentType="application/vnd.openxmlformats-officedocument.presentationml.slide+xml" PartName="/ppt/slides/slide21.xml"/>
  <Override ContentType="application/vnd.openxmlformats-officedocument.presentationml.slide+xml" PartName="/ppt/slides/slide45.xml"/>
  <Override ContentType="application/vnd.openxmlformats-officedocument.presentationml.slide+xml" PartName="/ppt/slides/slide2.xml"/>
  <Override ContentType="application/vnd.openxmlformats-officedocument.presentationml.slide+xml" PartName="/ppt/slides/slide26.xml"/>
  <Override ContentType="application/vnd.openxmlformats-officedocument.presentationml.slide+xml" PartName="/ppt/slides/slide25.xml"/>
  <Override ContentType="application/vnd.openxmlformats-officedocument.presentationml.slide+xml" PartName="/ppt/slides/slide6.xml"/>
  <Override ContentType="application/vnd.openxmlformats-officedocument.presentationml.slide+xml" PartName="/ppt/slides/slide3.xml"/>
  <Override ContentType="application/vnd.openxmlformats-officedocument.presentationml.slide+xml" PartName="/ppt/slides/slide33.xml"/>
  <Override ContentType="application/vnd.openxmlformats-officedocument.presentationml.slide+xml" PartName="/ppt/slides/slide36.xml"/>
  <Override ContentType="application/vnd.openxmlformats-officedocument.presentationml.slide+xml" PartName="/ppt/slides/slide35.xml"/>
  <Override ContentType="application/vnd.openxmlformats-officedocument.presentationml.slide+xml" PartName="/ppt/slides/slide17.xml"/>
  <Override ContentType="application/vnd.openxmlformats-officedocument.presentationml.slide+xml" PartName="/ppt/slides/slide24.xml"/>
  <Override ContentType="application/vnd.openxmlformats-officedocument.presentationml.slide+xml" PartName="/ppt/slides/slide34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42.xml"/>
  <Override ContentType="application/vnd.openxmlformats-officedocument.presentationml.slide+xml" PartName="/ppt/slides/slide31.xml"/>
  <Override ContentType="application/vnd.openxmlformats-officedocument.presentationml.slide+xml" PartName="/ppt/slides/slide43.xml"/>
  <Override ContentType="application/vnd.openxmlformats-officedocument.presentationml.slide+xml" PartName="/ppt/slides/slide40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4.xml"/>
  <Override ContentType="application/vnd.openxmlformats-officedocument.presentationml.slide+xml" PartName="/ppt/slides/slide38.xml"/>
  <Override ContentType="application/vnd.openxmlformats-officedocument.presentationml.slide+xml" PartName="/ppt/slides/slide20.xml"/>
  <Override ContentType="application/vnd.openxmlformats-officedocument.presentationml.slide+xml" PartName="/ppt/slides/slide12.xml"/>
  <Override ContentType="application/vnd.openxmlformats-officedocument.presentationml.slide+xml" PartName="/ppt/slides/slide46.xml"/>
  <Override ContentType="application/vnd.openxmlformats-officedocument.presentationml.slide+xml" PartName="/ppt/slides/slide13.xml"/>
  <Override ContentType="application/vnd.openxmlformats-officedocument.presentationml.slide+xml" PartName="/ppt/slides/slide29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8.xml"/>
  <Override ContentType="application/vnd.openxmlformats-officedocument.presentationml.slide+xml" PartName="/ppt/slides/slide15.xml"/>
  <Override ContentType="application/vnd.openxmlformats-officedocument.presentationml.slide+xml" PartName="/ppt/slides/slide7.xml"/>
  <Override ContentType="application/vnd.openxmlformats-officedocument.presentationml.slide+xml" PartName="/ppt/slides/slide30.xml"/>
  <Override ContentType="application/vnd.openxmlformats-officedocument.presentationml.slide+xml" PartName="/ppt/slides/slide8.xml"/>
  <Override ContentType="application/vnd.openxmlformats-officedocument.presentationml.slide+xml" PartName="/ppt/slides/slide27.xml"/>
  <Override ContentType="application/vnd.openxmlformats-officedocument.presentationml.slide+xml" PartName="/ppt/slides/slide19.xml"/>
  <Override ContentType="application/vnd.openxmlformats-officedocument.presentationml.slide+xml" PartName="/ppt/slides/slide28.xml"/>
  <Override ContentType="application/vnd.openxmlformats-officedocument.presentationml.slide+xml" PartName="/ppt/slides/slide4.xml"/>
  <Override ContentType="application/vnd.openxmlformats-officedocument.presentationml.slide+xml" PartName="/ppt/slides/slide14.xml"/>
  <Override ContentType="application/vnd.openxmlformats-officedocument.presentationml.slide+xml" PartName="/ppt/slides/slide41.xml"/>
  <Override ContentType="application/vnd.openxmlformats-officedocument.presentationml.slide+xml" PartName="/ppt/slides/slide5.xml"/>
  <Override ContentType="application/vnd.openxmlformats-officedocument.presentationml.slide+xml" PartName="/ppt/slides/slide22.xml"/>
  <Override ContentType="application/vnd.openxmlformats-officedocument.presentationml.tableStyles+xml" PartName="/ppt/tableStyle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</p:sldIdLst>
  <p:sldSz cy="5143500" cx="9144000"/>
  <p:notesSz cx="6858000" cy="9144000"/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37" Type="http://schemas.openxmlformats.org/officeDocument/2006/relationships/slide" Target="slides/slide32.xml"/><Relationship Id="rId19" Type="http://schemas.openxmlformats.org/officeDocument/2006/relationships/slide" Target="slides/slide14.xml"/><Relationship Id="rId36" Type="http://schemas.openxmlformats.org/officeDocument/2006/relationships/slide" Target="slides/slide31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30" Type="http://schemas.openxmlformats.org/officeDocument/2006/relationships/slide" Target="slides/slide25.xml"/><Relationship Id="rId12" Type="http://schemas.openxmlformats.org/officeDocument/2006/relationships/slide" Target="slides/slide7.xml"/><Relationship Id="rId31" Type="http://schemas.openxmlformats.org/officeDocument/2006/relationships/slide" Target="slides/slide26.xml"/><Relationship Id="rId13" Type="http://schemas.openxmlformats.org/officeDocument/2006/relationships/slide" Target="slides/slide8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52" Type="http://schemas.openxmlformats.org/officeDocument/2006/relationships/slide" Target="slides/slide47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29" Type="http://schemas.openxmlformats.org/officeDocument/2006/relationships/slide" Target="slides/slide24.xml"/><Relationship Id="rId49" Type="http://schemas.openxmlformats.org/officeDocument/2006/relationships/slide" Target="slides/slide4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" Type="http://schemas.openxmlformats.org/officeDocument/2006/relationships/presProps" Target="presProps.xml"/><Relationship Id="rId21" Type="http://schemas.openxmlformats.org/officeDocument/2006/relationships/slide" Target="slides/slide16.xml"/><Relationship Id="rId40" Type="http://schemas.openxmlformats.org/officeDocument/2006/relationships/slide" Target="slides/slide35.xml"/><Relationship Id="rId1" Type="http://schemas.openxmlformats.org/officeDocument/2006/relationships/theme" Target="theme/theme3.xml"/><Relationship Id="rId22" Type="http://schemas.openxmlformats.org/officeDocument/2006/relationships/slide" Target="slides/slide17.xml"/><Relationship Id="rId41" Type="http://schemas.openxmlformats.org/officeDocument/2006/relationships/slide" Target="slides/slide36.xml"/><Relationship Id="rId4" Type="http://schemas.openxmlformats.org/officeDocument/2006/relationships/slideMaster" Target="slideMasters/slideMaster1.xml"/><Relationship Id="rId23" Type="http://schemas.openxmlformats.org/officeDocument/2006/relationships/slide" Target="slides/slide18.xml"/><Relationship Id="rId42" Type="http://schemas.openxmlformats.org/officeDocument/2006/relationships/slide" Target="slides/slide37.xml"/><Relationship Id="rId3" Type="http://schemas.openxmlformats.org/officeDocument/2006/relationships/tableStyles" Target="tableStyles.xml"/><Relationship Id="rId24" Type="http://schemas.openxmlformats.org/officeDocument/2006/relationships/slide" Target="slides/slide19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9" Type="http://schemas.openxmlformats.org/officeDocument/2006/relationships/slide" Target="slides/slide4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8" Type="http://schemas.openxmlformats.org/officeDocument/2006/relationships/slide" Target="slides/slide3.xml"/><Relationship Id="rId7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2" name="Shape 4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6" name="Shape 12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Shape 13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3" name="Shape 13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0" name="Shape 14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7" name="Shape 14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5" name="Shape 15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1" name="Shape 16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hape 16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7" name="Shape 16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4" name="Shape 17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0" name="Shape 18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8" name="Shape 4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7" name="Shape 18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93" name="Shape 19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Shape 198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99" name="Shape 19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9" name="Shape 20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9" name="Shape 21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8" name="Shape 22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Shape 235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6" name="Shape 23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Shape 244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45" name="Shape 24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54" name="Shape 25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61" name="Shape 26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Shape 26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68" name="Shape 26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Shape 27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78" name="Shape 27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hape 28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87" name="Shape 28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96" name="Shape 29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Shape 303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04" name="Shape 30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0" name="Shape 31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18" name="Shape 31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25" name="Shape 32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32" name="Shape 33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Shape 33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38" name="Shape 33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Shape 344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45" name="Shape 34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Shape 351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52" name="Shape 35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60" name="Shape 36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Shape 366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67" name="Shape 36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72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Shape 373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74" name="Shape 37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Shape 380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1" name="Shape 38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88" name="Shape 38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Shape 393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94" name="Shape 39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2" name="Shape 8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/>
          <p:nvPr>
            <p:ph idx="2" type="sldImg"/>
          </p:nvPr>
        </p:nvSpPr>
        <p:spPr>
          <a:xfrm>
            <a:off x="381187" y="685800"/>
            <a:ext cx="6096299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/>
          <p:nvPr/>
        </p:nvSpPr>
        <p:spPr>
          <a:xfrm>
            <a:off x="372035" y="233279"/>
            <a:ext cx="8399999" cy="3330600"/>
          </a:xfrm>
          <a:prstGeom prst="roundRect">
            <a:avLst>
              <a:gd fmla="val 365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" name="Shape 9"/>
          <p:cNvSpPr/>
          <p:nvPr/>
        </p:nvSpPr>
        <p:spPr>
          <a:xfrm>
            <a:off x="372035" y="3678300"/>
            <a:ext cx="8399999" cy="904800"/>
          </a:xfrm>
          <a:prstGeom prst="roundRect">
            <a:avLst>
              <a:gd fmla="val 15243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" name="Shape 10"/>
          <p:cNvSpPr txBox="1"/>
          <p:nvPr>
            <p:ph type="ctrTitle"/>
          </p:nvPr>
        </p:nvSpPr>
        <p:spPr>
          <a:xfrm>
            <a:off x="685800" y="473108"/>
            <a:ext cx="7772400" cy="28421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buSzPct val="100000"/>
              <a:defRPr sz="7200"/>
            </a:lvl1pPr>
            <a:lvl2pPr>
              <a:spcBef>
                <a:spcPts val="0"/>
              </a:spcBef>
              <a:buSzPct val="100000"/>
              <a:defRPr sz="7200"/>
            </a:lvl2pPr>
            <a:lvl3pPr>
              <a:spcBef>
                <a:spcPts val="0"/>
              </a:spcBef>
              <a:buSzPct val="100000"/>
              <a:defRPr sz="7200"/>
            </a:lvl3pPr>
            <a:lvl4pPr>
              <a:spcBef>
                <a:spcPts val="0"/>
              </a:spcBef>
              <a:buSzPct val="100000"/>
              <a:defRPr sz="7200"/>
            </a:lvl4pPr>
            <a:lvl5pPr>
              <a:spcBef>
                <a:spcPts val="0"/>
              </a:spcBef>
              <a:buSzPct val="100000"/>
              <a:defRPr sz="7200"/>
            </a:lvl5pPr>
            <a:lvl6pPr>
              <a:spcBef>
                <a:spcPts val="0"/>
              </a:spcBef>
              <a:buSzPct val="100000"/>
              <a:defRPr sz="7200"/>
            </a:lvl6pPr>
            <a:lvl7pPr>
              <a:spcBef>
                <a:spcPts val="0"/>
              </a:spcBef>
              <a:buSzPct val="100000"/>
              <a:defRPr sz="7200"/>
            </a:lvl7pPr>
            <a:lvl8pPr>
              <a:spcBef>
                <a:spcPts val="0"/>
              </a:spcBef>
              <a:buSzPct val="100000"/>
              <a:defRPr sz="7200"/>
            </a:lvl8pPr>
            <a:lvl9pPr>
              <a:spcBef>
                <a:spcPts val="0"/>
              </a:spcBef>
              <a:buSzPct val="100000"/>
              <a:defRPr sz="7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685800" y="3896921"/>
            <a:ext cx="7772400" cy="46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>
              <a:spcBef>
                <a:spcPts val="0"/>
              </a:spcBef>
              <a:buNone/>
              <a:defRPr/>
            </a:lvl1pPr>
            <a:lvl2pPr>
              <a:spcBef>
                <a:spcPts val="0"/>
              </a:spcBef>
              <a:buSzPct val="100000"/>
              <a:buNone/>
              <a:defRPr sz="3000"/>
            </a:lvl2pPr>
            <a:lvl3pPr>
              <a:spcBef>
                <a:spcPts val="0"/>
              </a:spcBef>
              <a:buSzPct val="100000"/>
              <a:buNone/>
              <a:defRPr sz="3000"/>
            </a:lvl3pPr>
            <a:lvl4pPr>
              <a:spcBef>
                <a:spcPts val="0"/>
              </a:spcBef>
              <a:buSzPct val="100000"/>
              <a:buNone/>
              <a:defRPr sz="3000"/>
            </a:lvl4pPr>
            <a:lvl5pPr>
              <a:spcBef>
                <a:spcPts val="0"/>
              </a:spcBef>
              <a:buSzPct val="100000"/>
              <a:buNone/>
              <a:defRPr sz="3000"/>
            </a:lvl5pPr>
            <a:lvl6pPr>
              <a:spcBef>
                <a:spcPts val="0"/>
              </a:spcBef>
              <a:buSzPct val="100000"/>
              <a:buNone/>
              <a:defRPr sz="3000"/>
            </a:lvl6pPr>
            <a:lvl7pPr>
              <a:spcBef>
                <a:spcPts val="0"/>
              </a:spcBef>
              <a:buSzPct val="100000"/>
              <a:buNone/>
              <a:defRPr sz="3000"/>
            </a:lvl7pPr>
            <a:lvl8pPr>
              <a:spcBef>
                <a:spcPts val="0"/>
              </a:spcBef>
              <a:buSzPct val="100000"/>
              <a:buNone/>
              <a:defRPr sz="3000"/>
            </a:lvl8pPr>
            <a:lvl9pPr>
              <a:spcBef>
                <a:spcPts val="0"/>
              </a:spcBef>
              <a:buSzPct val="100000"/>
              <a:buNone/>
              <a:defRPr sz="30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/>
          <p:nvPr/>
        </p:nvSpPr>
        <p:spPr>
          <a:xfrm>
            <a:off x="372035" y="1163170"/>
            <a:ext cx="8399999" cy="3877800"/>
          </a:xfrm>
          <a:prstGeom prst="roundRect">
            <a:avLst>
              <a:gd fmla="val 297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" name="Shape 14"/>
          <p:cNvSpPr/>
          <p:nvPr/>
        </p:nvSpPr>
        <p:spPr>
          <a:xfrm flipH="1" rot="10800000">
            <a:off x="372035" y="59"/>
            <a:ext cx="8399999" cy="1049700"/>
          </a:xfrm>
          <a:prstGeom prst="round2SameRect">
            <a:avLst>
              <a:gd fmla="val 10590" name="adj1"/>
              <a:gd fmla="val 0" name="adj2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" name="Shape 15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6" name="Shape 16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/>
          <p:nvPr/>
        </p:nvSpPr>
        <p:spPr>
          <a:xfrm>
            <a:off x="372035" y="1163170"/>
            <a:ext cx="4114800" cy="3877800"/>
          </a:xfrm>
          <a:prstGeom prst="roundRect">
            <a:avLst>
              <a:gd fmla="val 3784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9" name="Shape 19"/>
          <p:cNvSpPr/>
          <p:nvPr/>
        </p:nvSpPr>
        <p:spPr>
          <a:xfrm flipH="1" rot="10800000">
            <a:off x="372035" y="59"/>
            <a:ext cx="8399999" cy="1049700"/>
          </a:xfrm>
          <a:prstGeom prst="round2SameRect">
            <a:avLst>
              <a:gd fmla="val 10590" name="adj1"/>
              <a:gd fmla="val 0" name="adj2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0" name="Shape 20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1" name="Shape 21"/>
          <p:cNvSpPr txBox="1"/>
          <p:nvPr>
            <p:ph idx="1" type="body"/>
          </p:nvPr>
        </p:nvSpPr>
        <p:spPr>
          <a:xfrm>
            <a:off x="457200" y="1200150"/>
            <a:ext cx="39255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/>
          <p:nvPr/>
        </p:nvSpPr>
        <p:spPr>
          <a:xfrm>
            <a:off x="4657164" y="1163170"/>
            <a:ext cx="4114800" cy="3877800"/>
          </a:xfrm>
          <a:prstGeom prst="roundRect">
            <a:avLst>
              <a:gd fmla="val 3784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761353" y="1200150"/>
            <a:ext cx="39255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>
            <a:off x="372035" y="1163170"/>
            <a:ext cx="8399999" cy="3877800"/>
          </a:xfrm>
          <a:prstGeom prst="roundRect">
            <a:avLst>
              <a:gd fmla="val 2970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" name="Shape 26"/>
          <p:cNvSpPr/>
          <p:nvPr/>
        </p:nvSpPr>
        <p:spPr>
          <a:xfrm flipH="1" rot="10800000">
            <a:off x="372035" y="59"/>
            <a:ext cx="8399999" cy="1049700"/>
          </a:xfrm>
          <a:prstGeom prst="round2SameRect">
            <a:avLst>
              <a:gd fmla="val 10590" name="adj1"/>
              <a:gd fmla="val 0" name="adj2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7" name="Shape 27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idx="1" type="body"/>
          </p:nvPr>
        </p:nvSpPr>
        <p:spPr>
          <a:xfrm>
            <a:off x="372035" y="4276652"/>
            <a:ext cx="8399999" cy="6491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Clr>
                <a:schemeClr val="lt1"/>
              </a:buClr>
              <a:buSzPct val="100000"/>
              <a:buNone/>
              <a:defRPr b="1" sz="2400">
                <a:solidFill>
                  <a:schemeClr val="lt1"/>
                </a:solidFill>
              </a:defRPr>
            </a:lvl1pPr>
          </a:lstStyle>
          <a:p/>
        </p:txBody>
      </p:sp>
      <p:sp>
        <p:nvSpPr>
          <p:cNvPr id="30" name="Shape 30"/>
          <p:cNvSpPr/>
          <p:nvPr/>
        </p:nvSpPr>
        <p:spPr>
          <a:xfrm>
            <a:off x="372035" y="233279"/>
            <a:ext cx="8399999" cy="3868499"/>
          </a:xfrm>
          <a:prstGeom prst="roundRect">
            <a:avLst>
              <a:gd fmla="val 2776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hape 32"/>
          <p:cNvSpPr/>
          <p:nvPr/>
        </p:nvSpPr>
        <p:spPr>
          <a:xfrm>
            <a:off x="372035" y="235584"/>
            <a:ext cx="8399999" cy="4672199"/>
          </a:xfrm>
          <a:prstGeom prst="roundRect">
            <a:avLst>
              <a:gd fmla="val 225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0000FF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buClr>
                <a:schemeClr val="dk2"/>
              </a:buClr>
              <a:buSzPct val="100000"/>
              <a:buNone/>
              <a:defRPr b="1" sz="3600">
                <a:solidFill>
                  <a:schemeClr val="dk2"/>
                </a:solidFill>
              </a:defRPr>
            </a:lvl1pPr>
            <a:lvl2pPr>
              <a:spcBef>
                <a:spcPts val="0"/>
              </a:spcBef>
              <a:buClr>
                <a:schemeClr val="dk2"/>
              </a:buClr>
              <a:buSzPct val="100000"/>
              <a:buNone/>
              <a:defRPr b="1" sz="3600">
                <a:solidFill>
                  <a:schemeClr val="dk2"/>
                </a:solidFill>
              </a:defRPr>
            </a:lvl2pPr>
            <a:lvl3pPr>
              <a:spcBef>
                <a:spcPts val="0"/>
              </a:spcBef>
              <a:buClr>
                <a:schemeClr val="dk2"/>
              </a:buClr>
              <a:buSzPct val="100000"/>
              <a:buNone/>
              <a:defRPr b="1" sz="3600">
                <a:solidFill>
                  <a:schemeClr val="dk2"/>
                </a:solidFill>
              </a:defRPr>
            </a:lvl3pPr>
            <a:lvl4pPr>
              <a:spcBef>
                <a:spcPts val="0"/>
              </a:spcBef>
              <a:buClr>
                <a:schemeClr val="dk2"/>
              </a:buClr>
              <a:buSzPct val="100000"/>
              <a:buNone/>
              <a:defRPr b="1" sz="3600">
                <a:solidFill>
                  <a:schemeClr val="dk2"/>
                </a:solidFill>
              </a:defRPr>
            </a:lvl4pPr>
            <a:lvl5pPr>
              <a:spcBef>
                <a:spcPts val="0"/>
              </a:spcBef>
              <a:buClr>
                <a:schemeClr val="dk2"/>
              </a:buClr>
              <a:buSzPct val="100000"/>
              <a:buNone/>
              <a:defRPr b="1" sz="3600">
                <a:solidFill>
                  <a:schemeClr val="dk2"/>
                </a:solidFill>
              </a:defRPr>
            </a:lvl5pPr>
            <a:lvl6pPr>
              <a:spcBef>
                <a:spcPts val="0"/>
              </a:spcBef>
              <a:buClr>
                <a:schemeClr val="dk2"/>
              </a:buClr>
              <a:buSzPct val="100000"/>
              <a:buNone/>
              <a:defRPr b="1" sz="3600">
                <a:solidFill>
                  <a:schemeClr val="dk2"/>
                </a:solidFill>
              </a:defRPr>
            </a:lvl6pPr>
            <a:lvl7pPr>
              <a:spcBef>
                <a:spcPts val="0"/>
              </a:spcBef>
              <a:buClr>
                <a:schemeClr val="dk2"/>
              </a:buClr>
              <a:buSzPct val="100000"/>
              <a:buNone/>
              <a:defRPr b="1" sz="3600">
                <a:solidFill>
                  <a:schemeClr val="dk2"/>
                </a:solidFill>
              </a:defRPr>
            </a:lvl7pPr>
            <a:lvl8pPr>
              <a:spcBef>
                <a:spcPts val="0"/>
              </a:spcBef>
              <a:buClr>
                <a:schemeClr val="dk2"/>
              </a:buClr>
              <a:buSzPct val="100000"/>
              <a:buNone/>
              <a:defRPr b="1" sz="3600">
                <a:solidFill>
                  <a:schemeClr val="dk2"/>
                </a:solidFill>
              </a:defRPr>
            </a:lvl8pPr>
            <a:lvl9pPr>
              <a:spcBef>
                <a:spcPts val="0"/>
              </a:spcBef>
              <a:buClr>
                <a:schemeClr val="dk2"/>
              </a:buClr>
              <a:buSzPct val="100000"/>
              <a:buNone/>
              <a:defRPr b="1" sz="36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3" Type="http://schemas.openxmlformats.org/officeDocument/2006/relationships/image" Target="../media/image00.png"/></Relationships>
</file>

<file path=ppt/slides/_rels/slide10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08.jpg"/><Relationship Id="rId3" Type="http://schemas.openxmlformats.org/officeDocument/2006/relationships/image" Target="../media/image09.jpg"/></Relationships>
</file>

<file path=ppt/slides/_rels/slide1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Relationship Id="rId3" Type="http://schemas.openxmlformats.org/officeDocument/2006/relationships/image" Target="../media/image12.jpg"/></Relationships>
</file>

<file path=ppt/slides/_rels/slide1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g"/><Relationship Id="rId3" Type="http://schemas.openxmlformats.org/officeDocument/2006/relationships/image" Target="../media/image10.gif"/></Relationships>
</file>

<file path=ppt/slides/_rels/slide1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3" Type="http://schemas.openxmlformats.org/officeDocument/2006/relationships/hyperlink" Target="https://drive.google.com/folderview?id=0B7hEEBMVVsmzb0x2T1RteWM0ZEk&amp;usp=sharing" TargetMode="External"/></Relationships>
</file>

<file path=ppt/slides/_rels/slide1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hyperlink" Target="http://youtube.com/v/N7HzFddVZYs" TargetMode="External"/><Relationship Id="rId5" Type="http://schemas.openxmlformats.org/officeDocument/2006/relationships/image" Target="../media/image01.jpg"/><Relationship Id="rId8" Type="http://schemas.openxmlformats.org/officeDocument/2006/relationships/image" Target="../media/image02.jpg"/><Relationship Id="rId7" Type="http://schemas.openxmlformats.org/officeDocument/2006/relationships/hyperlink" Target="http://youtube.com/v/N7HzFddVZYs" TargetMode="External"/></Relationships>
</file>

<file path=ppt/slides/_rels/slide20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Relationship Id="rId3" Type="http://schemas.openxmlformats.org/officeDocument/2006/relationships/image" Target="../media/image47.gif"/><Relationship Id="rId5" Type="http://schemas.openxmlformats.org/officeDocument/2006/relationships/image" Target="../media/image17.jpg"/></Relationships>
</file>

<file path=ppt/slides/_rels/slide2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3" Type="http://schemas.openxmlformats.org/officeDocument/2006/relationships/image" Target="../media/image29.png"/></Relationships>
</file>

<file path=ppt/slides/_rels/slide2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14.jpg"/></Relationships>
</file>

<file path=ppt/slides/_rels/slide2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Relationship Id="rId3" Type="http://schemas.openxmlformats.org/officeDocument/2006/relationships/image" Target="../media/image20.jpg"/></Relationships>
</file>

<file path=ppt/slides/_rels/slide2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g"/><Relationship Id="rId3" Type="http://schemas.openxmlformats.org/officeDocument/2006/relationships/image" Target="../media/image45.jpg"/></Relationships>
</file>

<file path=ppt/slides/_rels/slide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3" Type="http://schemas.openxmlformats.org/officeDocument/2006/relationships/image" Target="../media/image03.png"/></Relationships>
</file>

<file path=ppt/slides/_rels/slide30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youtube.com/v/W5R5o8jmOLE" TargetMode="External"/><Relationship Id="rId5" Type="http://schemas.openxmlformats.org/officeDocument/2006/relationships/image" Target="../media/image15.jpg"/></Relationships>
</file>

<file path=ppt/slides/_rels/slide3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18.jpg"/><Relationship Id="rId6" Type="http://schemas.openxmlformats.org/officeDocument/2006/relationships/image" Target="../media/image24.jpg"/><Relationship Id="rId5" Type="http://schemas.openxmlformats.org/officeDocument/2006/relationships/hyperlink" Target="http://youtube.com/v/QCPi6C84hEs" TargetMode="External"/></Relationships>
</file>

<file path=ppt/slides/_rels/slide3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g"/><Relationship Id="rId3" Type="http://schemas.openxmlformats.org/officeDocument/2006/relationships/image" Target="../media/image21.jpg"/></Relationships>
</file>

<file path=ppt/slides/_rels/slide3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g"/><Relationship Id="rId3" Type="http://schemas.openxmlformats.org/officeDocument/2006/relationships/image" Target="../media/image23.jpg"/></Relationships>
</file>

<file path=ppt/slides/_rels/slide3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46.jpg"/><Relationship Id="rId6" Type="http://schemas.openxmlformats.org/officeDocument/2006/relationships/image" Target="../media/image22.jpg"/><Relationship Id="rId5" Type="http://schemas.openxmlformats.org/officeDocument/2006/relationships/hyperlink" Target="http://youtube.com/v/legO3GOSCSk" TargetMode="External"/></Relationships>
</file>

<file path=ppt/slides/_rels/slide3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32.png"/></Relationships>
</file>

<file path=ppt/slides/_rels/slide3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g"/><Relationship Id="rId3" Type="http://schemas.openxmlformats.org/officeDocument/2006/relationships/image" Target="../media/image31.png"/><Relationship Id="rId5" Type="http://schemas.openxmlformats.org/officeDocument/2006/relationships/image" Target="../media/image27.png"/></Relationships>
</file>

<file path=ppt/slides/_rels/slide3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28.gif"/></Relationships>
</file>

<file path=ppt/slides/_rels/slide3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14.jpg"/></Relationships>
</file>

<file path=ppt/slides/_rels/slide3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youtube.com/v/Rk97S6spqYE" TargetMode="External"/><Relationship Id="rId5" Type="http://schemas.openxmlformats.org/officeDocument/2006/relationships/image" Target="../media/image30.jpg"/></Relationships>
</file>

<file path=ppt/slides/_rels/slide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g"/><Relationship Id="rId3" Type="http://schemas.openxmlformats.org/officeDocument/2006/relationships/image" Target="../media/image34.jpg"/></Relationships>
</file>

<file path=ppt/slides/_rels/slide41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37.jpg"/><Relationship Id="rId6" Type="http://schemas.openxmlformats.org/officeDocument/2006/relationships/image" Target="../media/image33.jpg"/><Relationship Id="rId5" Type="http://schemas.openxmlformats.org/officeDocument/2006/relationships/hyperlink" Target="http://youtube.com/v/hXEpuEZ5gio" TargetMode="External"/></Relationships>
</file>

<file path=ppt/slides/_rels/slide42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g"/><Relationship Id="rId3" Type="http://schemas.openxmlformats.org/officeDocument/2006/relationships/image" Target="../media/image39.jpg"/><Relationship Id="rId5" Type="http://schemas.openxmlformats.org/officeDocument/2006/relationships/image" Target="../media/image43.jpg"/></Relationships>
</file>

<file path=ppt/slides/_rels/slide43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38.png"/></Relationships>
</file>

<file path=ppt/slides/_rels/slide44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38.png"/></Relationships>
</file>

<file path=ppt/slides/_rels/slide4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3" Type="http://schemas.openxmlformats.org/officeDocument/2006/relationships/image" Target="../media/image38.png"/></Relationships>
</file>

<file path=ppt/slides/_rels/slide4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.xml"/><Relationship Id="rId3" Type="http://schemas.openxmlformats.org/officeDocument/2006/relationships/image" Target="../media/image40.jpg"/><Relationship Id="rId6" Type="http://schemas.openxmlformats.org/officeDocument/2006/relationships/image" Target="../media/image41.jpg"/><Relationship Id="rId5" Type="http://schemas.openxmlformats.org/officeDocument/2006/relationships/hyperlink" Target="http://youtube.com/v/8RM_vYzv7N8" TargetMode="External"/></Relationships>
</file>

<file path=ppt/slides/_rels/slide4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07.jpg"/><Relationship Id="rId3" Type="http://schemas.openxmlformats.org/officeDocument/2006/relationships/image" Target="../media/image06.jpg"/></Relationships>
</file>

<file path=ppt/slides/_rels/slide7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05.jpg"/><Relationship Id="rId3" Type="http://schemas.openxmlformats.org/officeDocument/2006/relationships/image" Target="../media/image04.gif"/></Relationships>
</file>

<file path=ppt/slides/_rels/slide9.xml.rels><?xml version="1.0" encoding="UTF-8" standalone="yes"?>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Shape 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54224" y="240725"/>
            <a:ext cx="3306949" cy="3306949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Shape 35"/>
          <p:cNvSpPr txBox="1"/>
          <p:nvPr>
            <p:ph type="ctrTitle"/>
          </p:nvPr>
        </p:nvSpPr>
        <p:spPr>
          <a:xfrm>
            <a:off x="609600" y="3006900"/>
            <a:ext cx="5785799" cy="4608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s" sz="1800">
                <a:solidFill>
                  <a:srgbClr val="0000FF"/>
                </a:solidFill>
              </a:rPr>
              <a:t>Aprendemos por competencias?</a:t>
            </a:r>
          </a:p>
        </p:txBody>
      </p:sp>
      <p:sp>
        <p:nvSpPr>
          <p:cNvPr id="36" name="Shape 36"/>
          <p:cNvSpPr txBox="1"/>
          <p:nvPr>
            <p:ph idx="1" type="subTitle"/>
          </p:nvPr>
        </p:nvSpPr>
        <p:spPr>
          <a:xfrm>
            <a:off x="685800" y="3896925"/>
            <a:ext cx="1827600" cy="460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indent="0" marL="76200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s"/>
              <a:t>30/05/15</a:t>
            </a:r>
          </a:p>
        </p:txBody>
      </p:sp>
      <p:sp>
        <p:nvSpPr>
          <p:cNvPr id="37" name="Shape 37"/>
          <p:cNvSpPr/>
          <p:nvPr/>
        </p:nvSpPr>
        <p:spPr>
          <a:xfrm>
            <a:off x="633625" y="422425"/>
            <a:ext cx="5416800" cy="2432099"/>
          </a:xfrm>
          <a:prstGeom prst="roundRect">
            <a:avLst>
              <a:gd fmla="val 16667" name="adj"/>
            </a:avLst>
          </a:prstGeom>
          <a:solidFill>
            <a:srgbClr val="0000FF"/>
          </a:solidFill>
          <a:ln cap="flat" cmpd="sng" w="228600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" name="Shape 38"/>
          <p:cNvSpPr txBox="1"/>
          <p:nvPr/>
        </p:nvSpPr>
        <p:spPr>
          <a:xfrm>
            <a:off x="695750" y="484525"/>
            <a:ext cx="5230499" cy="22611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b="1" lang="es" sz="4800">
                <a:solidFill>
                  <a:srgbClr val="FFFFFF"/>
                </a:solidFill>
              </a:rPr>
              <a:t>AS COMPETENCIAS NA PRÁCTICA</a:t>
            </a:r>
          </a:p>
        </p:txBody>
      </p:sp>
      <p:sp>
        <p:nvSpPr>
          <p:cNvPr id="39" name="Shape 39"/>
          <p:cNvSpPr txBox="1"/>
          <p:nvPr/>
        </p:nvSpPr>
        <p:spPr>
          <a:xfrm>
            <a:off x="2433050" y="3743150"/>
            <a:ext cx="6292199" cy="7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b="1" lang="es" sz="2200">
                <a:solidFill>
                  <a:schemeClr val="dk1"/>
                </a:solidFill>
              </a:rPr>
              <a:t>IV Xornadas de Formación e Sensibilización sobre a Atención á Diversidade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Como avaliar?</a:t>
            </a:r>
          </a:p>
        </p:txBody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457200" y="1200150"/>
            <a:ext cx="39255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8" name="Shape 108"/>
          <p:cNvSpPr txBox="1"/>
          <p:nvPr>
            <p:ph idx="2" type="body"/>
          </p:nvPr>
        </p:nvSpPr>
        <p:spPr>
          <a:xfrm>
            <a:off x="4761353" y="1200150"/>
            <a:ext cx="39255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109" name="Shape 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1000" y="1200137"/>
            <a:ext cx="3886200" cy="3838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Shape 1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4425" y="1200150"/>
            <a:ext cx="3925500" cy="3650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/>
          <p:nvPr>
            <p:ph idx="1" type="body"/>
          </p:nvPr>
        </p:nvSpPr>
        <p:spPr>
          <a:xfrm>
            <a:off x="372035" y="4276652"/>
            <a:ext cx="8399999" cy="6491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"/>
              <a:t>Elaboración dunha UDI</a:t>
            </a:r>
          </a:p>
        </p:txBody>
      </p:sp>
      <p:sp>
        <p:nvSpPr>
          <p:cNvPr id="116" name="Shape 116"/>
          <p:cNvSpPr txBox="1"/>
          <p:nvPr/>
        </p:nvSpPr>
        <p:spPr>
          <a:xfrm>
            <a:off x="2149200" y="303900"/>
            <a:ext cx="4760699" cy="4952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s" sz="2400"/>
              <a:t>Criterio de Avaliación</a:t>
            </a:r>
          </a:p>
        </p:txBody>
      </p:sp>
      <p:sp>
        <p:nvSpPr>
          <p:cNvPr id="117" name="Shape 117"/>
          <p:cNvSpPr/>
          <p:nvPr/>
        </p:nvSpPr>
        <p:spPr>
          <a:xfrm>
            <a:off x="4298850" y="833925"/>
            <a:ext cx="461399" cy="495299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8" name="Shape 118"/>
          <p:cNvSpPr txBox="1"/>
          <p:nvPr/>
        </p:nvSpPr>
        <p:spPr>
          <a:xfrm>
            <a:off x="2149200" y="1329225"/>
            <a:ext cx="4760699" cy="4952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s" sz="2400"/>
              <a:t>Tarefa</a:t>
            </a:r>
          </a:p>
        </p:txBody>
      </p:sp>
      <p:sp>
        <p:nvSpPr>
          <p:cNvPr id="119" name="Shape 119"/>
          <p:cNvSpPr/>
          <p:nvPr/>
        </p:nvSpPr>
        <p:spPr>
          <a:xfrm>
            <a:off x="4298850" y="1824512"/>
            <a:ext cx="461399" cy="495299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0" name="Shape 120"/>
          <p:cNvSpPr txBox="1"/>
          <p:nvPr/>
        </p:nvSpPr>
        <p:spPr>
          <a:xfrm>
            <a:off x="2191675" y="2354550"/>
            <a:ext cx="4760699" cy="4952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s" sz="2400"/>
              <a:t>Pasos</a:t>
            </a:r>
          </a:p>
        </p:txBody>
      </p:sp>
      <p:sp>
        <p:nvSpPr>
          <p:cNvPr id="121" name="Shape 121"/>
          <p:cNvSpPr/>
          <p:nvPr/>
        </p:nvSpPr>
        <p:spPr>
          <a:xfrm>
            <a:off x="4298850" y="2884562"/>
            <a:ext cx="461399" cy="495299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2" name="Shape 122"/>
          <p:cNvSpPr txBox="1"/>
          <p:nvPr/>
        </p:nvSpPr>
        <p:spPr>
          <a:xfrm>
            <a:off x="2149200" y="3414600"/>
            <a:ext cx="4760699" cy="4952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s" sz="2400"/>
              <a:t>Indicadores       rúbricas </a:t>
            </a:r>
          </a:p>
        </p:txBody>
      </p:sp>
      <p:sp>
        <p:nvSpPr>
          <p:cNvPr id="123" name="Shape 123"/>
          <p:cNvSpPr/>
          <p:nvPr/>
        </p:nvSpPr>
        <p:spPr>
          <a:xfrm>
            <a:off x="4521400" y="3521550"/>
            <a:ext cx="506399" cy="281400"/>
          </a:xfrm>
          <a:prstGeom prst="notchedRight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A ponte sobre o río Navia</a:t>
            </a:r>
          </a:p>
        </p:txBody>
      </p:sp>
      <p:sp>
        <p:nvSpPr>
          <p:cNvPr id="129" name="Shape 129"/>
          <p:cNvSpPr txBox="1"/>
          <p:nvPr>
            <p:ph idx="1" type="body"/>
          </p:nvPr>
        </p:nvSpPr>
        <p:spPr>
          <a:xfrm>
            <a:off x="457200" y="1352550"/>
            <a:ext cx="8229600" cy="15461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rtl="0" algn="ctr">
              <a:spcBef>
                <a:spcPts val="0"/>
              </a:spcBef>
              <a:buNone/>
            </a:pPr>
            <a:r>
              <a:rPr lang="es"/>
              <a:t>7. Analizar e describir nas estruturas do contorno os elementos resistentes e os esforzos aos que están sometidos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0" name="Shape 130"/>
          <p:cNvSpPr txBox="1"/>
          <p:nvPr/>
        </p:nvSpPr>
        <p:spPr>
          <a:xfrm>
            <a:off x="799100" y="3162650"/>
            <a:ext cx="7326900" cy="1316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"/>
              <a:t>Trátase de comprobar se o alumnado é quen de comprender a función dos elementos que constitúen as estruturas -trabes, piares, zapatas, tensores, arcos- e identificar os esforzos aos que están sometidos -tración, compresión e flexión- valorando o efecto destes esforzos sobre os elementos estruturais dos prototipos fabricados na aula obradoiro. 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A ponte sobre o río Navia</a:t>
            </a:r>
          </a:p>
        </p:txBody>
      </p:sp>
      <p:sp>
        <p:nvSpPr>
          <p:cNvPr id="136" name="Shape 136"/>
          <p:cNvSpPr txBox="1"/>
          <p:nvPr>
            <p:ph idx="1" type="body"/>
          </p:nvPr>
        </p:nvSpPr>
        <p:spPr>
          <a:xfrm>
            <a:off x="457200" y="1352550"/>
            <a:ext cx="8229600" cy="15461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s"/>
              <a:t>7. Analizar e describir nas estruturas do contorno os elementos resistentes e os esforzos aos que están sometidos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7" name="Shape 137"/>
          <p:cNvSpPr txBox="1"/>
          <p:nvPr/>
        </p:nvSpPr>
        <p:spPr>
          <a:xfrm>
            <a:off x="799100" y="2757450"/>
            <a:ext cx="7326900" cy="172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rtl="0">
              <a:lnSpc>
                <a:spcPct val="115000"/>
              </a:lnSpc>
              <a:spcBef>
                <a:spcPts val="0"/>
              </a:spcBef>
              <a:buNone/>
            </a:pPr>
            <a:r>
              <a:rPr b="1" lang="es" sz="1800"/>
              <a:t>Bloque 5. Estruturas.</a:t>
            </a:r>
            <a:r>
              <a:rPr lang="es" sz="1800"/>
              <a:t> 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s" sz="1800"/>
              <a:t>Descrición dos elementos dunha estrutura e dos esforzos aos que están sometidos. Análise da función que desempeñan os elementos na estrutura. 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s" sz="1800"/>
              <a:t>Deseño, planificación e construción de estruturas utilizando distintos tipos de apoio e triangulación. </a:t>
            </a: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A ponte sobre o río Navia</a:t>
            </a:r>
          </a:p>
        </p:txBody>
      </p:sp>
      <p:pic>
        <p:nvPicPr>
          <p:cNvPr id="143" name="Shape 1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1074" y="1310800"/>
            <a:ext cx="2628300" cy="350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Shape 1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89950" y="1310800"/>
            <a:ext cx="5230465" cy="350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A ponte sobre o río Navia</a:t>
            </a:r>
          </a:p>
        </p:txBody>
      </p:sp>
      <p:sp>
        <p:nvSpPr>
          <p:cNvPr id="150" name="Shape 150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 algn="ctr">
              <a:spcBef>
                <a:spcPts val="0"/>
              </a:spcBef>
              <a:buNone/>
            </a:pPr>
            <a:r>
              <a:rPr b="1" lang="es" sz="4800"/>
              <a:t>E os contidos?</a:t>
            </a:r>
          </a:p>
          <a:p>
            <a:pPr algn="ctr">
              <a:spcBef>
                <a:spcPts val="0"/>
              </a:spcBef>
              <a:buNone/>
            </a:pPr>
            <a:r>
              <a:t/>
            </a:r>
            <a:endParaRPr b="1" sz="4800"/>
          </a:p>
        </p:txBody>
      </p:sp>
      <p:pic>
        <p:nvPicPr>
          <p:cNvPr id="151" name="Shape 1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7020" y="2278295"/>
            <a:ext cx="3518550" cy="24915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Shape 1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57421" y="2201799"/>
            <a:ext cx="4429378" cy="249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Shape 157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Mapa mental</a:t>
            </a:r>
          </a:p>
        </p:txBody>
      </p:sp>
      <p:sp>
        <p:nvSpPr>
          <p:cNvPr id="158" name="Shape 158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b="1" lang="es"/>
              <a:t>Act1. </a:t>
            </a:r>
            <a:r>
              <a:rPr lang="es"/>
              <a:t>Búsqueda de información sobre a clasificación dos diferentes  tipos de estructuras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rPr b="1" lang="es"/>
              <a:t>Act2.</a:t>
            </a:r>
            <a:r>
              <a:rPr lang="es"/>
              <a:t> Realización dun cadro resumo dos diferentes esforzos aos que pode estar sometido un corpo.</a:t>
            </a: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Mapa mental</a:t>
            </a:r>
          </a:p>
        </p:txBody>
      </p:sp>
      <p:sp>
        <p:nvSpPr>
          <p:cNvPr id="164" name="Shape 164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b="1" lang="es"/>
              <a:t>Act. 3. </a:t>
            </a:r>
            <a:r>
              <a:rPr lang="es"/>
              <a:t>A partir de pequenas placas metálicas construir un triángulo e un cadrado, someter a ambas estruturas a esforzos no mesmo plano e observar as posibles deformacións. Sacar conclusións de que forma xeométrica é indeformable e como convertir a outra en indeformable.</a:t>
            </a:r>
          </a:p>
        </p:txBody>
      </p:sp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Mapa mental</a:t>
            </a:r>
          </a:p>
        </p:txBody>
      </p:sp>
      <p:sp>
        <p:nvSpPr>
          <p:cNvPr id="170" name="Shape 170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b="1" lang="es"/>
              <a:t>Act. 4. </a:t>
            </a:r>
            <a:r>
              <a:rPr lang="es"/>
              <a:t>A partir de pezas con diferentes formas atopar o seu centro de gravidade e estudiar a súa importancia na estabilidade da figura.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b="1" lang="es"/>
              <a:t>Act. 5.</a:t>
            </a:r>
            <a:r>
              <a:rPr lang="es"/>
              <a:t> Construción do mapa mental</a:t>
            </a:r>
          </a:p>
        </p:txBody>
      </p:sp>
      <p:sp>
        <p:nvSpPr>
          <p:cNvPr id="171" name="Shape 171"/>
          <p:cNvSpPr txBox="1"/>
          <p:nvPr/>
        </p:nvSpPr>
        <p:spPr>
          <a:xfrm>
            <a:off x="4524500" y="272275"/>
            <a:ext cx="3781799" cy="591900"/>
          </a:xfrm>
          <a:prstGeom prst="rect">
            <a:avLst/>
          </a:prstGeom>
          <a:solidFill>
            <a:srgbClr val="0000FF"/>
          </a:solidFill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b="1" lang="es" sz="3000" u="sng">
                <a:solidFill>
                  <a:srgbClr val="FFFFFF"/>
                </a:solidFill>
                <a:hlinkClick r:id="rId3"/>
              </a:rPr>
              <a:t>documentos</a:t>
            </a:r>
          </a:p>
        </p:txBody>
      </p:sp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Ponte</a:t>
            </a:r>
          </a:p>
        </p:txBody>
      </p:sp>
      <p:sp>
        <p:nvSpPr>
          <p:cNvPr id="177" name="Shape 177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b="1" lang="es"/>
              <a:t>Act1.</a:t>
            </a:r>
            <a:r>
              <a:rPr lang="es"/>
              <a:t> Búsqueda de información sobre diferentes tipos de pontes e elección do tipo.</a:t>
            </a:r>
          </a:p>
          <a:p>
            <a:pPr rtl="0">
              <a:spcBef>
                <a:spcPts val="0"/>
              </a:spcBef>
              <a:buNone/>
            </a:pPr>
            <a:r>
              <a:rPr b="1" lang="es"/>
              <a:t>Act2. </a:t>
            </a:r>
            <a:r>
              <a:rPr lang="es"/>
              <a:t>Despeze da estructura e planificación da construcción</a:t>
            </a:r>
          </a:p>
          <a:p>
            <a:pPr rtl="0">
              <a:spcBef>
                <a:spcPts val="0"/>
              </a:spcBef>
              <a:buNone/>
            </a:pPr>
            <a:r>
              <a:rPr b="1" lang="es"/>
              <a:t>Act. 3.</a:t>
            </a:r>
            <a:r>
              <a:rPr lang="es"/>
              <a:t> Construcción da ponte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s"/>
              <a:t>Act.4.</a:t>
            </a:r>
            <a:r>
              <a:rPr lang="es"/>
              <a:t> Comprobación do resultado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>
            <a:hlinkClick r:id="rId4"/>
          </p:cNvPr>
          <p:cNvSpPr/>
          <p:nvPr/>
        </p:nvSpPr>
        <p:spPr>
          <a:xfrm>
            <a:off x="2286000" y="857250"/>
            <a:ext cx="4572000" cy="3429000"/>
          </a:xfrm>
          <a:prstGeom prst="rect">
            <a:avLst/>
          </a:prstGeom>
          <a:blipFill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45" name="Shape 45">
            <a:hlinkClick r:id="rId7"/>
          </p:cNvPr>
          <p:cNvSpPr/>
          <p:nvPr/>
        </p:nvSpPr>
        <p:spPr>
          <a:xfrm>
            <a:off x="2286000" y="857250"/>
            <a:ext cx="4572000" cy="3429000"/>
          </a:xfrm>
          <a:prstGeom prst="rect">
            <a:avLst/>
          </a:prstGeom>
          <a:blipFill>
            <a:blip r:embed="rId8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A ponte sobre o río Navia</a:t>
            </a:r>
          </a:p>
        </p:txBody>
      </p:sp>
      <p:sp>
        <p:nvSpPr>
          <p:cNvPr id="183" name="Shape 183"/>
          <p:cNvSpPr txBox="1"/>
          <p:nvPr>
            <p:ph idx="1" type="body"/>
          </p:nvPr>
        </p:nvSpPr>
        <p:spPr>
          <a:xfrm>
            <a:off x="457200" y="1352550"/>
            <a:ext cx="8229600" cy="15461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s"/>
              <a:t>7. Analizar e describir nas estruturas do contorno os elementos resistentes e os esforzos aos que están sometidos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84" name="Shape 184"/>
          <p:cNvSpPr txBox="1"/>
          <p:nvPr/>
        </p:nvSpPr>
        <p:spPr>
          <a:xfrm>
            <a:off x="799100" y="2757450"/>
            <a:ext cx="7326900" cy="20708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buNone/>
            </a:pPr>
            <a:r>
              <a:rPr b="1" lang="es" sz="1800"/>
              <a:t>Bloque 5. Estruturas.</a:t>
            </a:r>
            <a:r>
              <a:rPr lang="es" sz="1800"/>
              <a:t> 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s" sz="1800"/>
              <a:t>Descrición dos elementos dunha estrutura e dos esforzos aos que están sometidos. Análise da función que desempeñan os elementos na estrutura. </a:t>
            </a:r>
          </a:p>
          <a:p>
            <a:pPr indent="-342900" lvl="0" marL="457200" rtl="0">
              <a:lnSpc>
                <a:spcPct val="115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s" sz="1800"/>
              <a:t>Deseño, planificación e construción de estruturas utilizando distintos tipos de apoio e triangulación. </a:t>
            </a:r>
          </a:p>
        </p:txBody>
      </p:sp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Avaliamos?</a:t>
            </a:r>
          </a:p>
        </p:txBody>
      </p:sp>
      <p:sp>
        <p:nvSpPr>
          <p:cNvPr id="190" name="Shape 190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s"/>
              <a:t>Indicadores: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s" sz="1200"/>
              <a:t>TECS   1.1. </a:t>
            </a:r>
            <a:r>
              <a:rPr lang="es" sz="1200"/>
              <a:t> Valora a necesidade do proceso  tecnolóxico empregado na resolución  de problemas. 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s" sz="1200"/>
              <a:t>TECS   1.2.</a:t>
            </a:r>
            <a:r>
              <a:rPr lang="es" sz="1200"/>
              <a:t>  Propón solucións alternativas   á resolución de problemas  tecnolóxicos e desenvolve a máis axeitada. 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s" sz="1200"/>
              <a:t>TECS   1.3. </a:t>
            </a:r>
            <a:r>
              <a:rPr lang="es" sz="1200"/>
              <a:t> Elabora  documentos técnicos  empregando recursos verbais e gráficos. 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s" sz="1200"/>
              <a:t>TECS   2.1.</a:t>
            </a:r>
            <a:r>
              <a:rPr lang="es" sz="1200"/>
              <a:t>  Realiza operacións técnicas  previstas en un plan de traballo. </a:t>
            </a:r>
          </a:p>
          <a:p>
            <a:pPr lvl="0" rtl="0">
              <a:spcBef>
                <a:spcPts val="0"/>
              </a:spcBef>
              <a:buNone/>
            </a:pPr>
            <a:r>
              <a:rPr b="1" lang="es" sz="1200"/>
              <a:t>TECS   2.2.</a:t>
            </a:r>
            <a:r>
              <a:rPr lang="es" sz="1200"/>
              <a:t>  Utiliza recursos materiais e  organiza operacións técnicas con  criterios de economía, seguridade e  respecto ao medio ambiente</a:t>
            </a:r>
          </a:p>
          <a:p>
            <a:pPr rtl="0">
              <a:spcBef>
                <a:spcPts val="0"/>
              </a:spcBef>
              <a:buNone/>
            </a:pPr>
            <a:r>
              <a:rPr b="1" lang="es" sz="1200"/>
              <a:t>TECS   2.3.</a:t>
            </a:r>
            <a:r>
              <a:rPr lang="es" sz="1200"/>
              <a:t>  Valora as condicións do  entorno de traballo. </a:t>
            </a:r>
          </a:p>
          <a:p>
            <a:pPr rtl="0">
              <a:spcBef>
                <a:spcPts val="0"/>
              </a:spcBef>
              <a:buNone/>
            </a:pPr>
            <a:r>
              <a:rPr b="1" lang="es" sz="1200"/>
              <a:t>TECS   5.1.</a:t>
            </a:r>
            <a:r>
              <a:rPr lang="es" sz="1200"/>
              <a:t>  Representa mediante vistas e  perspectivas obxetos e sistemas técnicos  sinxelos, aplicando criterios de  normalización. </a:t>
            </a:r>
          </a:p>
          <a:p>
            <a:pPr rtl="0">
              <a:spcBef>
                <a:spcPts val="0"/>
              </a:spcBef>
              <a:buNone/>
            </a:pPr>
            <a:r>
              <a:rPr b="1" lang="es" sz="1200"/>
              <a:t>TECS   6.1. </a:t>
            </a:r>
            <a:r>
              <a:rPr lang="es" sz="1200"/>
              <a:t> Elabora, almacena e recupera  documentos en soporte electrónico que  incorporen información textual e gráfica. </a:t>
            </a:r>
          </a:p>
          <a:p>
            <a:pPr rtl="0">
              <a:spcBef>
                <a:spcPts val="0"/>
              </a:spcBef>
              <a:buNone/>
            </a:pPr>
            <a:r>
              <a:rPr b="1" lang="es" sz="1400"/>
              <a:t>TECS   7.1.  Analiza e describe  nas  estruturas do entorno os elementos  resistentes e os esforzos a que están sometidos. </a:t>
            </a:r>
          </a:p>
          <a:p>
            <a:pPr rtl="0">
              <a:spcBef>
                <a:spcPts val="0"/>
              </a:spcBef>
              <a:buNone/>
            </a:pPr>
            <a:r>
              <a:rPr b="1" lang="es" sz="1200"/>
              <a:t>TECS   10.1.</a:t>
            </a:r>
            <a:r>
              <a:rPr lang="es" sz="1200"/>
              <a:t>  Localiza información requerida en Internet.  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hape 195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Avaliamos?</a:t>
            </a:r>
          </a:p>
        </p:txBody>
      </p:sp>
      <p:sp>
        <p:nvSpPr>
          <p:cNvPr id="196" name="Shape 196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s"/>
              <a:t>Rúbricas: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s"/>
              <a:t>Catro niveis de rúbrica.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s"/>
              <a:t>O aprobado está no nivel 2</a:t>
            </a:r>
          </a:p>
          <a:p>
            <a:pPr indent="-419100" lvl="0" marL="45720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s"/>
              <a:t>Proceso/Contido/Contexto (UDI)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Shape 201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Avaliamos?</a:t>
            </a:r>
          </a:p>
        </p:txBody>
      </p:sp>
      <p:sp>
        <p:nvSpPr>
          <p:cNvPr id="202" name="Shape 202"/>
          <p:cNvSpPr txBox="1"/>
          <p:nvPr>
            <p:ph idx="1" type="body"/>
          </p:nvPr>
        </p:nvSpPr>
        <p:spPr>
          <a:xfrm>
            <a:off x="457200" y="3927975"/>
            <a:ext cx="8229600" cy="1069200"/>
          </a:xfrm>
          <a:prstGeom prst="rect">
            <a:avLst/>
          </a:prstGeom>
          <a:solidFill>
            <a:srgbClr val="0000FF"/>
          </a:solidFill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FFFFFF"/>
                </a:solidFill>
              </a:rPr>
              <a:t>4-Presentaronse varias solucións alternativas e fixose unha correcta selección</a:t>
            </a:r>
          </a:p>
        </p:txBody>
      </p:sp>
      <p:sp>
        <p:nvSpPr>
          <p:cNvPr id="203" name="Shape 203"/>
          <p:cNvSpPr txBox="1"/>
          <p:nvPr/>
        </p:nvSpPr>
        <p:spPr>
          <a:xfrm>
            <a:off x="3263925" y="236350"/>
            <a:ext cx="5334900" cy="675299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algn="ctr">
              <a:lnSpc>
                <a:spcPct val="115000"/>
              </a:lnSpc>
              <a:spcBef>
                <a:spcPts val="0"/>
              </a:spcBef>
              <a:buNone/>
            </a:pPr>
            <a:r>
              <a:rPr b="1" lang="es"/>
              <a:t>TECS 1.2. Propón solucións alternativas á resolución de problemas tecnolóxicos e desenvolve a máis axeitada. </a:t>
            </a:r>
          </a:p>
        </p:txBody>
      </p:sp>
      <p:sp>
        <p:nvSpPr>
          <p:cNvPr id="204" name="Shape 204"/>
          <p:cNvSpPr txBox="1"/>
          <p:nvPr/>
        </p:nvSpPr>
        <p:spPr>
          <a:xfrm>
            <a:off x="457200" y="1200150"/>
            <a:ext cx="8229600" cy="8574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" sz="2800">
                <a:solidFill>
                  <a:srgbClr val="FFFFFF"/>
                </a:solidFill>
              </a:rPr>
              <a:t>1-Non se propuxo ningunha solución alternativa</a:t>
            </a:r>
          </a:p>
        </p:txBody>
      </p:sp>
      <p:sp>
        <p:nvSpPr>
          <p:cNvPr id="205" name="Shape 205"/>
          <p:cNvSpPr txBox="1"/>
          <p:nvPr/>
        </p:nvSpPr>
        <p:spPr>
          <a:xfrm>
            <a:off x="457200" y="2082162"/>
            <a:ext cx="8229600" cy="675299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600"/>
              </a:spcBef>
              <a:buNone/>
            </a:pPr>
            <a:r>
              <a:rPr lang="es" sz="3000">
                <a:solidFill>
                  <a:schemeClr val="dk1"/>
                </a:solidFill>
              </a:rPr>
              <a:t>2-Propuxose unha solución alternativa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3000">
              <a:solidFill>
                <a:srgbClr val="FFFFFF"/>
              </a:solidFill>
            </a:endParaRPr>
          </a:p>
        </p:txBody>
      </p:sp>
      <p:sp>
        <p:nvSpPr>
          <p:cNvPr id="206" name="Shape 206"/>
          <p:cNvSpPr txBox="1"/>
          <p:nvPr/>
        </p:nvSpPr>
        <p:spPr>
          <a:xfrm>
            <a:off x="457200" y="2790977"/>
            <a:ext cx="8229600" cy="11370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600"/>
              </a:spcBef>
              <a:buNone/>
            </a:pPr>
            <a:r>
              <a:rPr lang="es" sz="3000">
                <a:solidFill>
                  <a:schemeClr val="dk1"/>
                </a:solidFill>
              </a:rPr>
              <a:t>3-Presentaronse varias solucións alternativas pero non foron traballadas o suficiente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3000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 spd="slow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Avaliamos?</a:t>
            </a:r>
          </a:p>
        </p:txBody>
      </p:sp>
      <p:sp>
        <p:nvSpPr>
          <p:cNvPr id="212" name="Shape 212"/>
          <p:cNvSpPr txBox="1"/>
          <p:nvPr>
            <p:ph idx="1" type="body"/>
          </p:nvPr>
        </p:nvSpPr>
        <p:spPr>
          <a:xfrm>
            <a:off x="457200" y="3952950"/>
            <a:ext cx="8229600" cy="999299"/>
          </a:xfrm>
          <a:prstGeom prst="rect">
            <a:avLst/>
          </a:prstGeom>
          <a:solidFill>
            <a:srgbClr val="0000FF"/>
          </a:solidFill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 sz="2400">
                <a:solidFill>
                  <a:srgbClr val="FFFFFF"/>
                </a:solidFill>
              </a:rPr>
              <a:t>Analizaron e describiron correctamente os esforzos presentes nas estruturas analizadas</a:t>
            </a:r>
          </a:p>
        </p:txBody>
      </p:sp>
      <p:sp>
        <p:nvSpPr>
          <p:cNvPr id="213" name="Shape 213"/>
          <p:cNvSpPr txBox="1"/>
          <p:nvPr/>
        </p:nvSpPr>
        <p:spPr>
          <a:xfrm>
            <a:off x="3263925" y="139525"/>
            <a:ext cx="5334900" cy="7722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ctr">
              <a:lnSpc>
                <a:spcPct val="115000"/>
              </a:lnSpc>
              <a:spcBef>
                <a:spcPts val="0"/>
              </a:spcBef>
              <a:buNone/>
            </a:pPr>
            <a:r>
              <a:rPr b="1" lang="es"/>
              <a:t>TECS 7.1. Analiza e describe nas estruturas do entorno os elementos resistentes e os esforzos a que están sometidos.</a:t>
            </a:r>
          </a:p>
        </p:txBody>
      </p:sp>
      <p:sp>
        <p:nvSpPr>
          <p:cNvPr id="214" name="Shape 214"/>
          <p:cNvSpPr txBox="1"/>
          <p:nvPr/>
        </p:nvSpPr>
        <p:spPr>
          <a:xfrm>
            <a:off x="457200" y="1200150"/>
            <a:ext cx="8229600" cy="772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 sz="2400">
                <a:solidFill>
                  <a:srgbClr val="FFFFFF"/>
                </a:solidFill>
              </a:rPr>
              <a:t>analizaron e describiron correctamente algúns dos esforzos presentes nas estruturas</a:t>
            </a:r>
          </a:p>
        </p:txBody>
      </p:sp>
      <p:sp>
        <p:nvSpPr>
          <p:cNvPr id="215" name="Shape 215"/>
          <p:cNvSpPr txBox="1"/>
          <p:nvPr/>
        </p:nvSpPr>
        <p:spPr>
          <a:xfrm>
            <a:off x="457200" y="2046237"/>
            <a:ext cx="8229600" cy="8574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 sz="2400"/>
              <a:t>analizaron e describiron correctamente a maior parte dos esforzos presentes nas estruturas</a:t>
            </a:r>
          </a:p>
        </p:txBody>
      </p:sp>
      <p:sp>
        <p:nvSpPr>
          <p:cNvPr id="216" name="Shape 216"/>
          <p:cNvSpPr txBox="1"/>
          <p:nvPr/>
        </p:nvSpPr>
        <p:spPr>
          <a:xfrm>
            <a:off x="457200" y="2976225"/>
            <a:ext cx="8229600" cy="857400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 sz="2400">
                <a:solidFill>
                  <a:srgbClr val="FFFFFF"/>
                </a:solidFill>
              </a:rPr>
              <a:t>analizaron e describiron correctamente case todos os esforzos presentes nas estruturas</a:t>
            </a:r>
          </a:p>
        </p:txBody>
      </p:sp>
    </p:spTree>
  </p:cSld>
  <p:clrMapOvr>
    <a:masterClrMapping/>
  </p:clrMapOvr>
  <p:transition spd="slow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Avaliamos?</a:t>
            </a:r>
          </a:p>
        </p:txBody>
      </p:sp>
      <p:pic>
        <p:nvPicPr>
          <p:cNvPr id="222" name="Shape 2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198" y="2309375"/>
            <a:ext cx="3964025" cy="1280949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Shape 223"/>
          <p:cNvSpPr/>
          <p:nvPr/>
        </p:nvSpPr>
        <p:spPr>
          <a:xfrm>
            <a:off x="5091212" y="1482525"/>
            <a:ext cx="3128999" cy="1193100"/>
          </a:xfrm>
          <a:prstGeom prst="roundRect">
            <a:avLst>
              <a:gd fmla="val 16667" name="adj"/>
            </a:avLst>
          </a:prstGeom>
          <a:solidFill>
            <a:srgbClr val="0000FF"/>
          </a:solidFill>
          <a:ln cap="flat" cmpd="sng" w="19050">
            <a:solidFill>
              <a:srgbClr val="0000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24" name="Shape 2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29171" y="1586884"/>
            <a:ext cx="2853125" cy="9843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Shape 2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95252" y="3097220"/>
            <a:ext cx="3120972" cy="1372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Shape 230"/>
          <p:cNvPicPr preferRelativeResize="0"/>
          <p:nvPr/>
        </p:nvPicPr>
        <p:blipFill rotWithShape="1">
          <a:blip r:embed="rId3">
            <a:alphaModFix/>
          </a:blip>
          <a:srcRect b="19484" l="9205" r="6263" t="21146"/>
          <a:stretch/>
        </p:blipFill>
        <p:spPr>
          <a:xfrm>
            <a:off x="64399" y="1185487"/>
            <a:ext cx="8902649" cy="3515374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Shape 231"/>
          <p:cNvSpPr txBox="1"/>
          <p:nvPr/>
        </p:nvSpPr>
        <p:spPr>
          <a:xfrm>
            <a:off x="1384350" y="315150"/>
            <a:ext cx="6482700" cy="82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b="1" lang="es" sz="4800"/>
              <a:t>LOMCE</a:t>
            </a:r>
          </a:p>
        </p:txBody>
      </p:sp>
      <p:sp>
        <p:nvSpPr>
          <p:cNvPr id="232" name="Shape 232"/>
          <p:cNvSpPr/>
          <p:nvPr/>
        </p:nvSpPr>
        <p:spPr>
          <a:xfrm>
            <a:off x="4209200" y="1373100"/>
            <a:ext cx="4817400" cy="821700"/>
          </a:xfrm>
          <a:prstGeom prst="roundRect">
            <a:avLst>
              <a:gd fmla="val 13715" name="adj"/>
            </a:avLst>
          </a:prstGeom>
          <a:noFill/>
          <a:ln cap="flat" cmpd="sng" w="762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33" name="Shape 233"/>
          <p:cNvSpPr/>
          <p:nvPr/>
        </p:nvSpPr>
        <p:spPr>
          <a:xfrm>
            <a:off x="64400" y="1373100"/>
            <a:ext cx="4144800" cy="528900"/>
          </a:xfrm>
          <a:prstGeom prst="roundRect">
            <a:avLst>
              <a:gd fmla="val 16667" name="adj"/>
            </a:avLst>
          </a:prstGeom>
          <a:noFill/>
          <a:ln cap="flat" cmpd="sng" w="762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exemplos</a:t>
            </a:r>
          </a:p>
        </p:txBody>
      </p:sp>
      <p:sp>
        <p:nvSpPr>
          <p:cNvPr id="239" name="Shape 239"/>
          <p:cNvSpPr txBox="1"/>
          <p:nvPr>
            <p:ph idx="1" type="body"/>
          </p:nvPr>
        </p:nvSpPr>
        <p:spPr>
          <a:xfrm>
            <a:off x="3484775" y="183475"/>
            <a:ext cx="4493099" cy="769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3º ESO MATEMÁTICAS</a:t>
            </a:r>
          </a:p>
        </p:txBody>
      </p:sp>
      <p:pic>
        <p:nvPicPr>
          <p:cNvPr id="240" name="Shape 2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81875" y="2625750"/>
            <a:ext cx="1152249" cy="1152249"/>
          </a:xfrm>
          <a:prstGeom prst="rect">
            <a:avLst/>
          </a:prstGeom>
          <a:noFill/>
          <a:ln>
            <a:noFill/>
          </a:ln>
        </p:spPr>
      </p:pic>
      <p:sp>
        <p:nvSpPr>
          <p:cNvPr id="241" name="Shape 241"/>
          <p:cNvSpPr txBox="1"/>
          <p:nvPr/>
        </p:nvSpPr>
        <p:spPr>
          <a:xfrm>
            <a:off x="635375" y="1249300"/>
            <a:ext cx="3646499" cy="28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s"/>
              <a:t>Bloque 6. Estatística e probabilidade. </a:t>
            </a:r>
          </a:p>
          <a:p>
            <a:pPr indent="-3175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s"/>
              <a:t>Necesidade, conveniencia e representatividade dunha mostra. Métodos de selección aleatoria e aplicacións en situacións reais. </a:t>
            </a:r>
          </a:p>
          <a:p>
            <a:pPr indent="-3175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s"/>
              <a:t>Atributos e variables discretas e continuas. </a:t>
            </a:r>
          </a:p>
          <a:p>
            <a:pPr indent="-3175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s"/>
              <a:t>Agrupación de datos en intervalos. Histogramas e polígonos de frecuencias. </a:t>
            </a:r>
          </a:p>
          <a:p>
            <a:pPr indent="-3175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s"/>
              <a:t>Interpretación de gráficas provenientes de diferentes contextos e utilización da información que proporcionan, mantendo unha actitude crítica na súa análise. </a:t>
            </a:r>
          </a:p>
          <a:p>
            <a:pPr indent="-317500" lvl="0" marL="457200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●"/>
            </a:pPr>
            <a:r>
              <a:rPr lang="es"/>
              <a:t>….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42" name="Shape 242"/>
          <p:cNvSpPr txBox="1"/>
          <p:nvPr/>
        </p:nvSpPr>
        <p:spPr>
          <a:xfrm>
            <a:off x="5514900" y="1744675"/>
            <a:ext cx="3171899" cy="25772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s" sz="1800"/>
              <a:t>7. Elaborar e interpretar informacións estatísticas tendo en conta a adecuación das táboas e gráficas empregadas e analizar se os parámetros son máis ou menos significativos. </a:t>
            </a:r>
          </a:p>
        </p:txBody>
      </p:sp>
    </p:spTree>
  </p:cSld>
  <p:clrMapOvr>
    <a:masterClrMapping/>
  </p:clrMapOvr>
  <p:transition spd="slow">
    <p:cut/>
  </p:transition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exemplos</a:t>
            </a:r>
          </a:p>
        </p:txBody>
      </p:sp>
      <p:pic>
        <p:nvPicPr>
          <p:cNvPr id="248" name="Shape 2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50432" y="1200149"/>
            <a:ext cx="3836364" cy="2690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Shape 2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6320" y="3244295"/>
            <a:ext cx="4107775" cy="1614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Shape 250"/>
          <p:cNvSpPr txBox="1"/>
          <p:nvPr/>
        </p:nvSpPr>
        <p:spPr>
          <a:xfrm>
            <a:off x="595762" y="1496900"/>
            <a:ext cx="4128899" cy="13844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b="1" lang="es" sz="1800"/>
              <a:t>5. Estimar e calcular perímetros, áreas e ángulos de figuras planas utilizando os instrumentos e a unidade de medida adecuada. 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51" name="Shape 251"/>
          <p:cNvSpPr txBox="1"/>
          <p:nvPr>
            <p:ph idx="1" type="body"/>
          </p:nvPr>
        </p:nvSpPr>
        <p:spPr>
          <a:xfrm>
            <a:off x="3484775" y="183475"/>
            <a:ext cx="4493099" cy="769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1º ESO MATEMÁTICAS</a:t>
            </a:r>
          </a:p>
        </p:txBody>
      </p:sp>
    </p:spTree>
  </p:cSld>
  <p:clrMapOvr>
    <a:masterClrMapping/>
  </p:clrMapOvr>
  <p:transition spd="slow">
    <p:cut/>
  </p:transition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Shape 256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exemplos</a:t>
            </a:r>
          </a:p>
        </p:txBody>
      </p:sp>
      <p:pic>
        <p:nvPicPr>
          <p:cNvPr id="257" name="Shape 2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1409000"/>
            <a:ext cx="4061774" cy="304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Shape 25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3175" y="1410625"/>
            <a:ext cx="4061774" cy="304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Shape 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77650"/>
            <a:ext cx="9144000" cy="3257550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Shape 51"/>
          <p:cNvSpPr/>
          <p:nvPr/>
        </p:nvSpPr>
        <p:spPr>
          <a:xfrm>
            <a:off x="768875" y="3675200"/>
            <a:ext cx="3204125" cy="55150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algn="ctr"/>
            <a:r>
              <a:rPr b="0" i="0">
                <a:ln cap="flat" cmpd="sng" w="19050">
                  <a:solidFill>
                    <a:srgbClr val="0000FF"/>
                  </a:solidFill>
                  <a:prstDash val="solid"/>
                  <a:round/>
                  <a:headEnd len="med" w="med" type="none"/>
                  <a:tailEnd len="med" w="med" type="none"/>
                </a:ln>
                <a:solidFill>
                  <a:srgbClr val="674EA7"/>
                </a:solidFill>
                <a:latin typeface="Arial"/>
              </a:rPr>
              <a:t>CONTIDOS</a:t>
            </a:r>
          </a:p>
        </p:txBody>
      </p:sp>
      <p:sp>
        <p:nvSpPr>
          <p:cNvPr id="52" name="Shape 52"/>
          <p:cNvSpPr/>
          <p:nvPr/>
        </p:nvSpPr>
        <p:spPr>
          <a:xfrm>
            <a:off x="5216475" y="3413762"/>
            <a:ext cx="3044644" cy="1074372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algn="ctr"/>
            <a:r>
              <a:rPr b="0" i="0">
                <a:ln cap="flat" cmpd="sng" w="19050">
                  <a:solidFill>
                    <a:schemeClr val="dk2"/>
                  </a:solidFill>
                  <a:prstDash val="solid"/>
                  <a:round/>
                  <a:headEnd len="med" w="med" type="none"/>
                  <a:tailEnd len="med" w="med" type="none"/>
                </a:ln>
                <a:solidFill>
                  <a:srgbClr val="CC0000"/>
                </a:solidFill>
                <a:latin typeface="Arial"/>
              </a:rPr>
              <a:t>CRITERIOS </a:t>
            </a:r>
            <a:br>
              <a:rPr b="0" i="0">
                <a:ln cap="flat" cmpd="sng" w="19050">
                  <a:solidFill>
                    <a:schemeClr val="dk2"/>
                  </a:solidFill>
                  <a:prstDash val="solid"/>
                  <a:round/>
                  <a:headEnd len="med" w="med" type="none"/>
                  <a:tailEnd len="med" w="med" type="none"/>
                </a:ln>
                <a:solidFill>
                  <a:srgbClr val="CC0000"/>
                </a:solidFill>
                <a:latin typeface="Arial"/>
              </a:rPr>
            </a:br>
            <a:r>
              <a:rPr b="0" i="0">
                <a:ln cap="flat" cmpd="sng" w="19050">
                  <a:solidFill>
                    <a:schemeClr val="dk2"/>
                  </a:solidFill>
                  <a:prstDash val="solid"/>
                  <a:round/>
                  <a:headEnd len="med" w="med" type="none"/>
                  <a:tailEnd len="med" w="med" type="none"/>
                </a:ln>
                <a:solidFill>
                  <a:srgbClr val="CC0000"/>
                </a:solidFill>
                <a:latin typeface="Arial"/>
              </a:rPr>
              <a:t>DE AVALIACIÓN</a:t>
            </a:r>
          </a:p>
        </p:txBody>
      </p:sp>
    </p:spTree>
  </p:cSld>
  <p:clrMapOvr>
    <a:masterClrMapping/>
  </p:clrMapOvr>
  <p:transition spd="slow">
    <p:cut/>
  </p:transition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exemplos</a:t>
            </a:r>
          </a:p>
        </p:txBody>
      </p:sp>
      <p:sp>
        <p:nvSpPr>
          <p:cNvPr id="264" name="Shape 264">
            <a:hlinkClick r:id="rId4"/>
          </p:cNvPr>
          <p:cNvSpPr/>
          <p:nvPr/>
        </p:nvSpPr>
        <p:spPr>
          <a:xfrm>
            <a:off x="2096550" y="1279275"/>
            <a:ext cx="4950900" cy="3713175"/>
          </a:xfrm>
          <a:prstGeom prst="rect">
            <a:avLst/>
          </a:prstGeom>
          <a:blipFill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65" name="Shape 265"/>
          <p:cNvSpPr txBox="1"/>
          <p:nvPr>
            <p:ph idx="1" type="body"/>
          </p:nvPr>
        </p:nvSpPr>
        <p:spPr>
          <a:xfrm>
            <a:off x="3484775" y="183475"/>
            <a:ext cx="4493099" cy="769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3º ESO FRANCÉS</a:t>
            </a:r>
          </a:p>
        </p:txBody>
      </p:sp>
    </p:spTree>
  </p:cSld>
  <p:clrMapOvr>
    <a:masterClrMapping/>
  </p:clrMapOvr>
  <p:transition spd="slow">
    <p:cut/>
  </p:transition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exemplos</a:t>
            </a:r>
          </a:p>
        </p:txBody>
      </p:sp>
      <p:sp>
        <p:nvSpPr>
          <p:cNvPr id="271" name="Shape 271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72" name="Shape 2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09075" y="1200150"/>
            <a:ext cx="1815699" cy="1815699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Shape 273">
            <a:hlinkClick r:id="rId5"/>
          </p:cNvPr>
          <p:cNvSpPr/>
          <p:nvPr/>
        </p:nvSpPr>
        <p:spPr>
          <a:xfrm>
            <a:off x="406425" y="1348500"/>
            <a:ext cx="4572000" cy="3429000"/>
          </a:xfrm>
          <a:prstGeom prst="rect">
            <a:avLst/>
          </a:prstGeom>
          <a:blipFill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  <p:sp>
        <p:nvSpPr>
          <p:cNvPr id="274" name="Shape 274"/>
          <p:cNvSpPr txBox="1"/>
          <p:nvPr/>
        </p:nvSpPr>
        <p:spPr>
          <a:xfrm>
            <a:off x="5132250" y="3128875"/>
            <a:ext cx="3477899" cy="17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b="1" lang="es"/>
              <a:t>7. Valorar a importancia do sistema atmosfera-hidrosfera-xeosfera para o desenvolvemento da vida, identificando as repercusións da actividade humana sobre o medio e realizando propostas e compromisos de mellora. </a:t>
            </a:r>
          </a:p>
        </p:txBody>
      </p:sp>
      <p:sp>
        <p:nvSpPr>
          <p:cNvPr id="275" name="Shape 275"/>
          <p:cNvSpPr txBox="1"/>
          <p:nvPr>
            <p:ph idx="2" type="body"/>
          </p:nvPr>
        </p:nvSpPr>
        <p:spPr>
          <a:xfrm>
            <a:off x="3484775" y="183475"/>
            <a:ext cx="5822999" cy="769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1º ESO CIENCIAS NATURAIS</a:t>
            </a:r>
          </a:p>
        </p:txBody>
      </p:sp>
    </p:spTree>
  </p:cSld>
  <p:clrMapOvr>
    <a:masterClrMapping/>
  </p:clrMapOvr>
  <p:transition spd="slow">
    <p:cut/>
  </p:transition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exemplos</a:t>
            </a:r>
          </a:p>
        </p:txBody>
      </p:sp>
      <p:pic>
        <p:nvPicPr>
          <p:cNvPr id="281" name="Shape 2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2725" y="1200150"/>
            <a:ext cx="3775400" cy="2831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Shape 28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92000" y="1944650"/>
            <a:ext cx="4094800" cy="307110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Shape 283"/>
          <p:cNvSpPr txBox="1"/>
          <p:nvPr/>
        </p:nvSpPr>
        <p:spPr>
          <a:xfrm>
            <a:off x="457200" y="4027850"/>
            <a:ext cx="3775499" cy="6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b="1" lang="es"/>
              <a:t>4. Identificar as accións dos axentes xeolóxicos na orixe do relevo terrestre, así como no proceso de formación das rochas magmáticas e metamórficas.</a:t>
            </a:r>
          </a:p>
        </p:txBody>
      </p:sp>
      <p:sp>
        <p:nvSpPr>
          <p:cNvPr id="284" name="Shape 284"/>
          <p:cNvSpPr txBox="1"/>
          <p:nvPr>
            <p:ph idx="1" type="body"/>
          </p:nvPr>
        </p:nvSpPr>
        <p:spPr>
          <a:xfrm>
            <a:off x="3484775" y="183475"/>
            <a:ext cx="5822999" cy="769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2º ESO CIENCIAS NATURAIS</a:t>
            </a:r>
          </a:p>
        </p:txBody>
      </p:sp>
    </p:spTree>
  </p:cSld>
  <p:clrMapOvr>
    <a:masterClrMapping/>
  </p:clrMapOvr>
  <p:transition spd="slow">
    <p:cut/>
  </p:transition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Shape 289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exemplos</a:t>
            </a:r>
          </a:p>
        </p:txBody>
      </p:sp>
      <p:sp>
        <p:nvSpPr>
          <p:cNvPr id="290" name="Shape 290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291" name="Shape 2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2050" y="1474375"/>
            <a:ext cx="3944223" cy="3061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Shape 29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1474375"/>
            <a:ext cx="4081799" cy="3061349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Shape 293"/>
          <p:cNvSpPr txBox="1"/>
          <p:nvPr>
            <p:ph idx="2" type="body"/>
          </p:nvPr>
        </p:nvSpPr>
        <p:spPr>
          <a:xfrm>
            <a:off x="3484775" y="183475"/>
            <a:ext cx="5822999" cy="7695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/>
              <a:t>EDUCACIÓN PLÁSTICA Y ...</a:t>
            </a:r>
          </a:p>
        </p:txBody>
      </p:sp>
    </p:spTree>
  </p:cSld>
  <p:clrMapOvr>
    <a:masterClrMapping/>
  </p:clrMapOvr>
  <p:transition spd="slow">
    <p:cut/>
  </p:transition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hape 298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exemplos</a:t>
            </a:r>
          </a:p>
        </p:txBody>
      </p:sp>
      <p:sp>
        <p:nvSpPr>
          <p:cNvPr id="299" name="Shape 299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300" name="Shape 3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9625" y="1269412"/>
            <a:ext cx="3587174" cy="3587174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Shape 301">
            <a:hlinkClick r:id="rId5"/>
          </p:cNvPr>
          <p:cNvSpPr/>
          <p:nvPr/>
        </p:nvSpPr>
        <p:spPr>
          <a:xfrm>
            <a:off x="457200" y="1313175"/>
            <a:ext cx="4666200" cy="3499650"/>
          </a:xfrm>
          <a:prstGeom prst="rect">
            <a:avLst/>
          </a:prstGeom>
          <a:blipFill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Shape 306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exemplos</a:t>
            </a:r>
          </a:p>
        </p:txBody>
      </p:sp>
      <p:pic>
        <p:nvPicPr>
          <p:cNvPr id="307" name="Shape 307"/>
          <p:cNvPicPr preferRelativeResize="0"/>
          <p:nvPr/>
        </p:nvPicPr>
        <p:blipFill rotWithShape="1">
          <a:blip r:embed="rId3">
            <a:alphaModFix/>
          </a:blip>
          <a:srcRect b="7240" l="7472" r="7028" t="8070"/>
          <a:stretch/>
        </p:blipFill>
        <p:spPr>
          <a:xfrm>
            <a:off x="1381225" y="1330750"/>
            <a:ext cx="6381548" cy="355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exemplos</a:t>
            </a:r>
          </a:p>
        </p:txBody>
      </p:sp>
      <p:pic>
        <p:nvPicPr>
          <p:cNvPr id="313" name="Shape 3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29700" y="1200150"/>
            <a:ext cx="4534024" cy="1804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Shape 3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2749" y="1200149"/>
            <a:ext cx="2856000" cy="36759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Shape 315"/>
          <p:cNvPicPr preferRelativeResize="0"/>
          <p:nvPr/>
        </p:nvPicPr>
        <p:blipFill rotWithShape="1">
          <a:blip r:embed="rId5">
            <a:alphaModFix/>
          </a:blip>
          <a:srcRect b="22064" l="15539" r="16870" t="22386"/>
          <a:stretch/>
        </p:blipFill>
        <p:spPr>
          <a:xfrm>
            <a:off x="3929700" y="3071150"/>
            <a:ext cx="4534023" cy="1804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exemplos</a:t>
            </a:r>
          </a:p>
        </p:txBody>
      </p:sp>
      <p:sp>
        <p:nvSpPr>
          <p:cNvPr id="321" name="Shape 321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322" name="Shape 3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3475" y="2222350"/>
            <a:ext cx="8229597" cy="10543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exemplos</a:t>
            </a:r>
          </a:p>
        </p:txBody>
      </p:sp>
      <p:sp>
        <p:nvSpPr>
          <p:cNvPr id="328" name="Shape 328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329" name="Shape 3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8900" y="1200150"/>
            <a:ext cx="3725700" cy="3725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Shape 334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exemplos</a:t>
            </a:r>
          </a:p>
        </p:txBody>
      </p:sp>
      <p:sp>
        <p:nvSpPr>
          <p:cNvPr id="335" name="Shape 335">
            <a:hlinkClick r:id="rId4"/>
          </p:cNvPr>
          <p:cNvSpPr/>
          <p:nvPr/>
        </p:nvSpPr>
        <p:spPr>
          <a:xfrm>
            <a:off x="2173450" y="1420000"/>
            <a:ext cx="4572000" cy="3429000"/>
          </a:xfrm>
          <a:prstGeom prst="rect">
            <a:avLst/>
          </a:prstGeom>
          <a:blipFill>
            <a:blip r:embed="rId5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/>
        </p:nvSpPr>
        <p:spPr>
          <a:xfrm rot="5400000">
            <a:off x="1429399" y="1294375"/>
            <a:ext cx="3354000" cy="1575600"/>
          </a:xfrm>
          <a:prstGeom prst="bentArrow">
            <a:avLst>
              <a:gd fmla="val 15037" name="adj1"/>
              <a:gd fmla="val 25000" name="adj2"/>
              <a:gd fmla="val 25000" name="adj3"/>
              <a:gd fmla="val 40796" name="adj4"/>
            </a:avLst>
          </a:prstGeom>
          <a:solidFill>
            <a:srgbClr val="0000FF"/>
          </a:solidFill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8" name="Shape 58"/>
          <p:cNvSpPr txBox="1"/>
          <p:nvPr/>
        </p:nvSpPr>
        <p:spPr>
          <a:xfrm>
            <a:off x="517575" y="405175"/>
            <a:ext cx="1654500" cy="990299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rtl="0" algn="ctr">
              <a:spcBef>
                <a:spcPts val="0"/>
              </a:spcBef>
              <a:buNone/>
            </a:pPr>
            <a:r>
              <a:rPr b="1" lang="es" sz="3000">
                <a:solidFill>
                  <a:srgbClr val="FFFFFF"/>
                </a:solidFill>
              </a:rPr>
              <a:t>LOGSE</a:t>
            </a:r>
          </a:p>
          <a:p>
            <a:pPr algn="ctr">
              <a:spcBef>
                <a:spcPts val="0"/>
              </a:spcBef>
              <a:buNone/>
            </a:pPr>
            <a:r>
              <a:rPr b="1" lang="es" sz="3000">
                <a:solidFill>
                  <a:srgbClr val="FFFFFF"/>
                </a:solidFill>
              </a:rPr>
              <a:t>1990</a:t>
            </a:r>
          </a:p>
        </p:txBody>
      </p:sp>
      <p:sp>
        <p:nvSpPr>
          <p:cNvPr id="59" name="Shape 59"/>
          <p:cNvSpPr txBox="1"/>
          <p:nvPr/>
        </p:nvSpPr>
        <p:spPr>
          <a:xfrm>
            <a:off x="517575" y="1508150"/>
            <a:ext cx="2701199" cy="776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b="1" lang="es"/>
              <a:t>O Criterio de Avaliación é o único elemento prescriptivo do curríluo</a:t>
            </a:r>
          </a:p>
        </p:txBody>
      </p:sp>
      <p:sp>
        <p:nvSpPr>
          <p:cNvPr id="60" name="Shape 60"/>
          <p:cNvSpPr txBox="1"/>
          <p:nvPr/>
        </p:nvSpPr>
        <p:spPr>
          <a:xfrm>
            <a:off x="2585500" y="3759175"/>
            <a:ext cx="1654500" cy="990299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s" sz="3000">
                <a:solidFill>
                  <a:srgbClr val="FFFFFF"/>
                </a:solidFill>
              </a:rPr>
              <a:t>LOE</a:t>
            </a:r>
          </a:p>
          <a:p>
            <a:pPr lvl="0" rtl="0" algn="ctr">
              <a:spcBef>
                <a:spcPts val="0"/>
              </a:spcBef>
              <a:buNone/>
            </a:pPr>
            <a:r>
              <a:rPr b="1" lang="es" sz="3000">
                <a:solidFill>
                  <a:srgbClr val="FFFFFF"/>
                </a:solidFill>
              </a:rPr>
              <a:t>2006</a:t>
            </a:r>
          </a:p>
        </p:txBody>
      </p:sp>
      <p:sp>
        <p:nvSpPr>
          <p:cNvPr id="61" name="Shape 61"/>
          <p:cNvSpPr/>
          <p:nvPr/>
        </p:nvSpPr>
        <p:spPr>
          <a:xfrm flipH="1" rot="5400000">
            <a:off x="4775150" y="998575"/>
            <a:ext cx="3354000" cy="4147799"/>
          </a:xfrm>
          <a:prstGeom prst="bentArrow">
            <a:avLst>
              <a:gd fmla="val 8385" name="adj1"/>
              <a:gd fmla="val 13177" name="adj2"/>
              <a:gd fmla="val 13090" name="adj3"/>
              <a:gd fmla="val 40796" name="adj4"/>
            </a:avLst>
          </a:prstGeom>
          <a:solidFill>
            <a:srgbClr val="0000FF"/>
          </a:solidFill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2" name="Shape 62"/>
          <p:cNvSpPr txBox="1"/>
          <p:nvPr/>
        </p:nvSpPr>
        <p:spPr>
          <a:xfrm>
            <a:off x="517575" y="3975750"/>
            <a:ext cx="1868399" cy="4220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s"/>
              <a:t>Incluye 8 CC. BB.</a:t>
            </a:r>
          </a:p>
        </p:txBody>
      </p:sp>
      <p:sp>
        <p:nvSpPr>
          <p:cNvPr id="63" name="Shape 63"/>
          <p:cNvSpPr txBox="1"/>
          <p:nvPr/>
        </p:nvSpPr>
        <p:spPr>
          <a:xfrm>
            <a:off x="6871550" y="405175"/>
            <a:ext cx="1654500" cy="990299"/>
          </a:xfrm>
          <a:prstGeom prst="rect">
            <a:avLst/>
          </a:prstGeom>
          <a:solidFill>
            <a:srgbClr val="000000"/>
          </a:solidFill>
          <a:ln cap="flat" cmpd="sng" w="9525">
            <a:solidFill>
              <a:srgbClr val="00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es" sz="3000">
                <a:solidFill>
                  <a:srgbClr val="FFFFFF"/>
                </a:solidFill>
              </a:rPr>
              <a:t>LOMCE</a:t>
            </a:r>
          </a:p>
          <a:p>
            <a:pPr lvl="0" rtl="0" algn="ctr">
              <a:spcBef>
                <a:spcPts val="0"/>
              </a:spcBef>
              <a:buNone/>
            </a:pPr>
            <a:r>
              <a:rPr b="1" lang="es" sz="3000">
                <a:solidFill>
                  <a:srgbClr val="FFFFFF"/>
                </a:solidFill>
              </a:rPr>
              <a:t>2013</a:t>
            </a:r>
          </a:p>
        </p:txBody>
      </p:sp>
      <p:sp>
        <p:nvSpPr>
          <p:cNvPr id="64" name="Shape 64"/>
          <p:cNvSpPr txBox="1"/>
          <p:nvPr/>
        </p:nvSpPr>
        <p:spPr>
          <a:xfrm>
            <a:off x="3984225" y="363050"/>
            <a:ext cx="2948700" cy="30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"/>
              <a:t>En línea con la Recomendación 2006/962/CE del Parlamento Europeo y del Consejo, de 18 de diciembre de 2006, sobre las competencias clave para el aprendizaje permanente, este real decreto se basa en la potenciación del</a:t>
            </a:r>
            <a:r>
              <a:rPr b="1" lang="es"/>
              <a:t> aprendizaje por competencias,</a:t>
            </a:r>
            <a:r>
              <a:rPr lang="es"/>
              <a:t> integradas en los elementos curriculares para propiciar una renovación en la práctica docente y en el proceso de enseñanza y aprendizaje. </a:t>
            </a:r>
          </a:p>
        </p:txBody>
      </p:sp>
    </p:spTree>
  </p:cSld>
  <p:clrMapOvr>
    <a:masterClrMapping/>
  </p:clrMapOvr>
  <p:transition spd="slow">
    <p:cut/>
  </p:transition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exemplos</a:t>
            </a:r>
          </a:p>
        </p:txBody>
      </p:sp>
      <p:pic>
        <p:nvPicPr>
          <p:cNvPr id="341" name="Shape 3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1203850"/>
            <a:ext cx="4506224" cy="3570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Shape 3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26700" y="1203850"/>
            <a:ext cx="4761249" cy="357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exemplos</a:t>
            </a:r>
          </a:p>
        </p:txBody>
      </p:sp>
      <p:pic>
        <p:nvPicPr>
          <p:cNvPr id="348" name="Shape 3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196" y="1132775"/>
            <a:ext cx="2895325" cy="3860450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Shape 349">
            <a:hlinkClick r:id="rId5"/>
          </p:cNvPr>
          <p:cNvSpPr/>
          <p:nvPr/>
        </p:nvSpPr>
        <p:spPr>
          <a:xfrm>
            <a:off x="3432750" y="421225"/>
            <a:ext cx="5335249" cy="4572000"/>
          </a:xfrm>
          <a:prstGeom prst="rect">
            <a:avLst/>
          </a:prstGeom>
          <a:blipFill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"/>
              <a:t>Incubadora</a:t>
            </a:r>
          </a:p>
        </p:txBody>
      </p:sp>
      <p:pic>
        <p:nvPicPr>
          <p:cNvPr id="355" name="Shape 3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1923" y="1774287"/>
            <a:ext cx="2658001" cy="1970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Shape 35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29799" y="1276753"/>
            <a:ext cx="2484400" cy="3351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Shape 35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54075" y="1824122"/>
            <a:ext cx="2658001" cy="1970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exemplos</a:t>
            </a:r>
          </a:p>
        </p:txBody>
      </p:sp>
      <p:sp>
        <p:nvSpPr>
          <p:cNvPr id="363" name="Shape 363"/>
          <p:cNvSpPr txBox="1"/>
          <p:nvPr/>
        </p:nvSpPr>
        <p:spPr>
          <a:xfrm>
            <a:off x="457200" y="1200150"/>
            <a:ext cx="2255099" cy="3725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600"/>
              </a:spcBef>
              <a:buNone/>
            </a:pPr>
            <a:r>
              <a:rPr lang="es" sz="3000">
                <a:solidFill>
                  <a:srgbClr val="333333"/>
                </a:solidFill>
              </a:rPr>
              <a:t>Cogumelos</a:t>
            </a:r>
          </a:p>
        </p:txBody>
      </p:sp>
      <p:pic>
        <p:nvPicPr>
          <p:cNvPr id="364" name="Shape 3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3925" y="2042137"/>
            <a:ext cx="2571750" cy="216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exemplos</a:t>
            </a:r>
          </a:p>
        </p:txBody>
      </p:sp>
      <p:sp>
        <p:nvSpPr>
          <p:cNvPr id="370" name="Shape 370"/>
          <p:cNvSpPr txBox="1"/>
          <p:nvPr/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600"/>
              </a:spcBef>
              <a:buNone/>
            </a:pPr>
            <a:r>
              <a:rPr lang="es" sz="3000">
                <a:solidFill>
                  <a:srgbClr val="333333"/>
                </a:solidFill>
              </a:rPr>
              <a:t>Soutos</a:t>
            </a:r>
          </a:p>
        </p:txBody>
      </p:sp>
      <p:pic>
        <p:nvPicPr>
          <p:cNvPr id="371" name="Shape 3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36325" y="1873312"/>
            <a:ext cx="2571750" cy="216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Shape 376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exemplos</a:t>
            </a:r>
          </a:p>
        </p:txBody>
      </p:sp>
      <p:sp>
        <p:nvSpPr>
          <p:cNvPr id="377" name="Shape 377"/>
          <p:cNvSpPr txBox="1"/>
          <p:nvPr/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600"/>
              </a:spcBef>
              <a:buNone/>
            </a:pPr>
            <a:r>
              <a:rPr lang="es" sz="3000">
                <a:solidFill>
                  <a:srgbClr val="333333"/>
                </a:solidFill>
              </a:rPr>
              <a:t>Inxerto</a:t>
            </a:r>
          </a:p>
        </p:txBody>
      </p:sp>
      <p:pic>
        <p:nvPicPr>
          <p:cNvPr id="378" name="Shape 3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83925" y="2042137"/>
            <a:ext cx="2571750" cy="2162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Shape 383"/>
          <p:cNvPicPr preferRelativeResize="0"/>
          <p:nvPr/>
        </p:nvPicPr>
        <p:blipFill rotWithShape="1">
          <a:blip r:embed="rId3">
            <a:alphaModFix/>
          </a:blip>
          <a:srcRect b="0" l="26554" r="13893" t="0"/>
          <a:stretch/>
        </p:blipFill>
        <p:spPr>
          <a:xfrm>
            <a:off x="483937" y="313075"/>
            <a:ext cx="2836224" cy="3571875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Shape 384"/>
          <p:cNvSpPr txBox="1"/>
          <p:nvPr/>
        </p:nvSpPr>
        <p:spPr>
          <a:xfrm>
            <a:off x="568412" y="495225"/>
            <a:ext cx="2667300" cy="30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b="1" lang="es" sz="4800">
                <a:solidFill>
                  <a:srgbClr val="FF0000"/>
                </a:solidFill>
              </a:rPr>
              <a:t>CAMBIO REAL?</a:t>
            </a:r>
          </a:p>
        </p:txBody>
      </p:sp>
      <p:sp>
        <p:nvSpPr>
          <p:cNvPr id="385" name="Shape 385">
            <a:hlinkClick r:id="rId5"/>
          </p:cNvPr>
          <p:cNvSpPr/>
          <p:nvPr/>
        </p:nvSpPr>
        <p:spPr>
          <a:xfrm>
            <a:off x="3455175" y="249600"/>
            <a:ext cx="5134950" cy="3851199"/>
          </a:xfrm>
          <a:prstGeom prst="rect">
            <a:avLst/>
          </a:prstGeom>
          <a:blipFill>
            <a:blip r:embed="rId6">
              <a:alphaModFix/>
            </a:blip>
            <a:stretch>
              <a:fillRect/>
            </a:stretch>
          </a:blipFill>
          <a:ln>
            <a:noFill/>
          </a:ln>
        </p:spPr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 txBox="1"/>
          <p:nvPr/>
        </p:nvSpPr>
        <p:spPr>
          <a:xfrm>
            <a:off x="530150" y="349675"/>
            <a:ext cx="8166300" cy="445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b="1" lang="es" sz="9600">
                <a:solidFill>
                  <a:srgbClr val="0000FF"/>
                </a:solidFill>
              </a:rPr>
              <a:t>GRACIAS</a:t>
            </a:r>
          </a:p>
        </p:txBody>
      </p:sp>
      <p:sp>
        <p:nvSpPr>
          <p:cNvPr id="391" name="Shape 391"/>
          <p:cNvSpPr txBox="1"/>
          <p:nvPr/>
        </p:nvSpPr>
        <p:spPr>
          <a:xfrm>
            <a:off x="4276875" y="4254350"/>
            <a:ext cx="4321800" cy="52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algn="r">
              <a:spcBef>
                <a:spcPts val="0"/>
              </a:spcBef>
              <a:buNone/>
            </a:pPr>
            <a:r>
              <a:rPr b="1" lang="es" sz="1800">
                <a:solidFill>
                  <a:srgbClr val="980000"/>
                </a:solidFill>
              </a:rPr>
              <a:t>gabinogv@edu.xunta.es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Qué é unha unidade didáctica?</a:t>
            </a:r>
          </a:p>
        </p:txBody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2934300" y="1187700"/>
            <a:ext cx="3275399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419100" lvl="0" marL="457200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s"/>
              <a:t>Que ensinar?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-419100" lvl="0" marL="457200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s"/>
              <a:t>Como ensinar?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-419100" lvl="0" marL="457200" rtl="0" algn="ctr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lang="es"/>
              <a:t>Como avaliar?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QUÉ ENSINAR?</a:t>
            </a:r>
          </a:p>
        </p:txBody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457200" y="1200150"/>
            <a:ext cx="39255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es"/>
              <a:t>CONTIDOS</a:t>
            </a:r>
          </a:p>
        </p:txBody>
      </p:sp>
      <p:sp>
        <p:nvSpPr>
          <p:cNvPr id="77" name="Shape 77"/>
          <p:cNvSpPr txBox="1"/>
          <p:nvPr>
            <p:ph idx="2" type="body"/>
          </p:nvPr>
        </p:nvSpPr>
        <p:spPr>
          <a:xfrm>
            <a:off x="4761353" y="1200150"/>
            <a:ext cx="39255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 algn="ctr">
              <a:spcBef>
                <a:spcPts val="0"/>
              </a:spcBef>
              <a:buNone/>
            </a:pPr>
            <a:r>
              <a:rPr lang="es"/>
              <a:t>INDICADORES /</a:t>
            </a:r>
          </a:p>
          <a:p>
            <a:pPr algn="ctr">
              <a:spcBef>
                <a:spcPts val="0"/>
              </a:spcBef>
              <a:buNone/>
            </a:pPr>
            <a:r>
              <a:rPr lang="es"/>
              <a:t>ESTÁNDAR</a:t>
            </a:r>
          </a:p>
        </p:txBody>
      </p:sp>
      <p:pic>
        <p:nvPicPr>
          <p:cNvPr id="78" name="Shape 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8190" y="2074774"/>
            <a:ext cx="3843525" cy="2559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Shape 7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62525" y="2366525"/>
            <a:ext cx="3925499" cy="2559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QUÉ ENSINAR?</a:t>
            </a:r>
          </a:p>
        </p:txBody>
      </p:sp>
      <p:sp>
        <p:nvSpPr>
          <p:cNvPr id="85" name="Shape 85"/>
          <p:cNvSpPr txBox="1"/>
          <p:nvPr>
            <p:ph idx="1" type="body"/>
          </p:nvPr>
        </p:nvSpPr>
        <p:spPr>
          <a:xfrm>
            <a:off x="372725" y="1200150"/>
            <a:ext cx="41001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 algn="ctr">
              <a:spcBef>
                <a:spcPts val="0"/>
              </a:spcBef>
              <a:buNone/>
            </a:pPr>
            <a:r>
              <a:rPr b="1" lang="es"/>
              <a:t>CONTIDOS</a:t>
            </a:r>
          </a:p>
          <a:p>
            <a:pPr rtl="0" algn="just">
              <a:spcBef>
                <a:spcPts val="0"/>
              </a:spcBef>
              <a:buNone/>
            </a:pPr>
            <a:r>
              <a:rPr lang="es" sz="2400"/>
              <a:t>Hardware e SO</a:t>
            </a:r>
          </a:p>
          <a:p>
            <a:pPr lvl="0" rtl="0" algn="just">
              <a:spcBef>
                <a:spcPts val="0"/>
              </a:spcBef>
              <a:buNone/>
            </a:pPr>
            <a:r>
              <a:rPr lang="es" sz="2400"/>
              <a:t>Descrición da arquitectura, dos elementos dun ordenador e doutros dispositivos periféricos. Funcionamento, manexo e interconexión dos elementos dun ordenador. </a:t>
            </a:r>
          </a:p>
        </p:txBody>
      </p:sp>
      <p:sp>
        <p:nvSpPr>
          <p:cNvPr id="86" name="Shape 86"/>
          <p:cNvSpPr txBox="1"/>
          <p:nvPr>
            <p:ph idx="2" type="body"/>
          </p:nvPr>
        </p:nvSpPr>
        <p:spPr>
          <a:xfrm>
            <a:off x="4761353" y="1200150"/>
            <a:ext cx="39255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 algn="ctr">
              <a:spcBef>
                <a:spcPts val="0"/>
              </a:spcBef>
              <a:buNone/>
            </a:pPr>
            <a:r>
              <a:rPr b="1" lang="es"/>
              <a:t>INDICADORES</a:t>
            </a:r>
          </a:p>
          <a:p>
            <a:pPr rtl="0" algn="ctr">
              <a:spcBef>
                <a:spcPts val="0"/>
              </a:spcBef>
              <a:buNone/>
            </a:pPr>
            <a:r>
              <a:t/>
            </a:r>
            <a:endParaRPr b="1"/>
          </a:p>
          <a:p>
            <a:pPr lvl="0" rtl="0" algn="ctr">
              <a:spcBef>
                <a:spcPts val="0"/>
              </a:spcBef>
              <a:buNone/>
            </a:pPr>
            <a:r>
              <a:rPr b="1" lang="es"/>
              <a:t> </a:t>
            </a:r>
            <a:r>
              <a:rPr b="1" lang="es" sz="2400"/>
              <a:t>Identificar e conectar compoñentes físicos dun ordenador e outros dispositivos periféricos e explicar o seu funcionamento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Como ensinar?</a:t>
            </a:r>
          </a:p>
        </p:txBody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457200" y="1200150"/>
            <a:ext cx="39255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3" name="Shape 93"/>
          <p:cNvSpPr txBox="1"/>
          <p:nvPr>
            <p:ph idx="2" type="body"/>
          </p:nvPr>
        </p:nvSpPr>
        <p:spPr>
          <a:xfrm>
            <a:off x="4761353" y="1200150"/>
            <a:ext cx="39255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id="94" name="Shape 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" y="1440457"/>
            <a:ext cx="3925500" cy="32450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Shape 9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23437" y="1647775"/>
            <a:ext cx="4001325" cy="2719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 txBox="1"/>
          <p:nvPr>
            <p:ph type="title"/>
          </p:nvPr>
        </p:nvSpPr>
        <p:spPr>
          <a:xfrm>
            <a:off x="457200" y="139527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s">
                <a:solidFill>
                  <a:srgbClr val="0000FF"/>
                </a:solidFill>
              </a:rPr>
              <a:t>Como ensinar?</a:t>
            </a:r>
          </a:p>
        </p:txBody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x="2679000" y="1187700"/>
            <a:ext cx="3785999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 algn="ctr">
              <a:lnSpc>
                <a:spcPct val="150000"/>
              </a:lnSpc>
              <a:spcBef>
                <a:spcPts val="0"/>
              </a:spcBef>
              <a:buNone/>
            </a:pPr>
            <a:r>
              <a:rPr b="1" lang="es"/>
              <a:t>TAREFA</a:t>
            </a:r>
          </a:p>
          <a:p>
            <a:pPr indent="-419100" lvl="0" marL="457200" rtl="0" algn="ctr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s"/>
              <a:t>Produto relevante</a:t>
            </a:r>
          </a:p>
          <a:p>
            <a:pPr indent="-419100" lvl="0" marL="457200" rtl="0" algn="ctr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s"/>
              <a:t>Práctica social</a:t>
            </a:r>
          </a:p>
          <a:p>
            <a:pPr indent="-419100" lvl="0" marL="457200" rtl="0" algn="ctr">
              <a:lnSpc>
                <a:spcPct val="15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</a:pPr>
            <a:r>
              <a:rPr lang="es"/>
              <a:t>Contextualizada</a:t>
            </a:r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label">
  <a:themeElements>
    <a:clrScheme name="Custom 352">
      <a:dk1>
        <a:srgbClr val="333333"/>
      </a:dk1>
      <a:lt1>
        <a:srgbClr val="FFFFFF"/>
      </a:lt1>
      <a:dk2>
        <a:srgbClr val="800000"/>
      </a:dk2>
      <a:lt2>
        <a:srgbClr val="CCCCCC"/>
      </a:lt2>
      <a:accent1>
        <a:srgbClr val="0E427E"/>
      </a:accent1>
      <a:accent2>
        <a:srgbClr val="C5AF48"/>
      </a:accent2>
      <a:accent3>
        <a:srgbClr val="327C56"/>
      </a:accent3>
      <a:accent4>
        <a:srgbClr val="387B7D"/>
      </a:accent4>
      <a:accent5>
        <a:srgbClr val="BA7436"/>
      </a:accent5>
      <a:accent6>
        <a:srgbClr val="804000"/>
      </a:accent6>
      <a:hlink>
        <a:srgbClr val="1D6B8D"/>
      </a:hlink>
      <a:folHlink>
        <a:srgbClr val="103B4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lastClr="000000" val="windowText"/>
      </a:dk1>
      <a:lt1>
        <a:sysClr lastClr="FFFFFF" val="window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cap="flat" cmpd="sng" w="9525" algn="ctr">
          <a:solidFill>
            <a:schemeClr val="phClr">
              <a:shade val="95000"/>
              <a:satMod val="105000"/>
            </a:schemeClr>
          </a:solidFill>
          <a:prstDash val="solid"/>
        </a:ln>
        <a:ln cap="flat" cmpd="sng" w="25400" algn="ctr">
          <a:solidFill>
            <a:schemeClr val="phClr"/>
          </a:solidFill>
          <a:prstDash val="solid"/>
        </a:ln>
        <a:ln cap="flat" cmpd="sng" w="38100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rotWithShape="0" dir="5400000" dist="20000">
              <a:srgbClr val="000000">
                <a:alpha val="38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</a:effectStyle>
        <a:effectStyle>
          <a:effectLst>
            <a:outerShdw blurRad="40000" rotWithShape="0" dir="5400000" dist="23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</a:theme>
</file>