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Default ContentType="image/gif" Extension="gif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47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45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3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42.xml"/>
  <Override ContentType="application/vnd.openxmlformats-officedocument.presentationml.slide+xml" PartName="/ppt/slides/slide31.xml"/>
  <Override ContentType="application/vnd.openxmlformats-officedocument.presentationml.slide+xml" PartName="/ppt/slides/slide43.xml"/>
  <Override ContentType="application/vnd.openxmlformats-officedocument.presentationml.slide+xml" PartName="/ppt/slides/slide40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4.xml"/>
  <Override ContentType="application/vnd.openxmlformats-officedocument.presentationml.slide+xml" PartName="/ppt/slides/slide38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46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41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19" Type="http://schemas.openxmlformats.org/officeDocument/2006/relationships/slide" Target="slides/slide14.xml"/><Relationship Id="rId36" Type="http://schemas.openxmlformats.org/officeDocument/2006/relationships/slide" Target="slides/slide3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12" Type="http://schemas.openxmlformats.org/officeDocument/2006/relationships/slide" Target="slides/slide7.xml"/><Relationship Id="rId31" Type="http://schemas.openxmlformats.org/officeDocument/2006/relationships/slide" Target="slides/slide26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29" Type="http://schemas.openxmlformats.org/officeDocument/2006/relationships/slide" Target="slides/slide24.xml"/><Relationship Id="rId49" Type="http://schemas.openxmlformats.org/officeDocument/2006/relationships/slide" Target="slides/slide4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40" Type="http://schemas.openxmlformats.org/officeDocument/2006/relationships/slide" Target="slides/slide35.xml"/><Relationship Id="rId1" Type="http://schemas.openxmlformats.org/officeDocument/2006/relationships/theme" Target="theme/theme3.xml"/><Relationship Id="rId22" Type="http://schemas.openxmlformats.org/officeDocument/2006/relationships/slide" Target="slides/slide17.xml"/><Relationship Id="rId41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42" Type="http://schemas.openxmlformats.org/officeDocument/2006/relationships/slide" Target="slides/slide37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372035" y="233279"/>
            <a:ext cx="8399999" cy="3330600"/>
          </a:xfrm>
          <a:prstGeom prst="roundRect">
            <a:avLst>
              <a:gd fmla="val 365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>
            <a:off x="372035" y="3678300"/>
            <a:ext cx="8399999" cy="904800"/>
          </a:xfrm>
          <a:prstGeom prst="roundRect">
            <a:avLst>
              <a:gd fmla="val 1524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473108"/>
            <a:ext cx="7772400" cy="2842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000"/>
            </a:lvl2pPr>
            <a:lvl3pPr>
              <a:spcBef>
                <a:spcPts val="0"/>
              </a:spcBef>
              <a:buSzPct val="100000"/>
              <a:buNone/>
              <a:defRPr sz="3000"/>
            </a:lvl3pPr>
            <a:lvl4pPr>
              <a:spcBef>
                <a:spcPts val="0"/>
              </a:spcBef>
              <a:buSzPct val="100000"/>
              <a:buNone/>
              <a:defRPr sz="3000"/>
            </a:lvl4pPr>
            <a:lvl5pPr>
              <a:spcBef>
                <a:spcPts val="0"/>
              </a:spcBef>
              <a:buSzPct val="100000"/>
              <a:buNone/>
              <a:defRPr sz="3000"/>
            </a:lvl5pPr>
            <a:lvl6pPr>
              <a:spcBef>
                <a:spcPts val="0"/>
              </a:spcBef>
              <a:buSzPct val="100000"/>
              <a:buNone/>
              <a:defRPr sz="3000"/>
            </a:lvl6pPr>
            <a:lvl7pPr>
              <a:spcBef>
                <a:spcPts val="0"/>
              </a:spcBef>
              <a:buSzPct val="100000"/>
              <a:buNone/>
              <a:defRPr sz="3000"/>
            </a:lvl7pPr>
            <a:lvl8pPr>
              <a:spcBef>
                <a:spcPts val="0"/>
              </a:spcBef>
              <a:buSzPct val="100000"/>
              <a:buNone/>
              <a:defRPr sz="3000"/>
            </a:lvl8pPr>
            <a:lvl9pPr>
              <a:spcBef>
                <a:spcPts val="0"/>
              </a:spcBef>
              <a:buSzPct val="100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372035" y="1163170"/>
            <a:ext cx="8399999" cy="3877800"/>
          </a:xfrm>
          <a:prstGeom prst="roundRect">
            <a:avLst>
              <a:gd fmla="val 297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/>
          <p:nvPr/>
        </p:nvSpPr>
        <p:spPr>
          <a:xfrm flipH="1" rot="10800000">
            <a:off x="372035" y="59"/>
            <a:ext cx="8399999" cy="1049700"/>
          </a:xfrm>
          <a:prstGeom prst="round2SameRect">
            <a:avLst>
              <a:gd fmla="val 1059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372035" y="1163170"/>
            <a:ext cx="4114800" cy="3877800"/>
          </a:xfrm>
          <a:prstGeom prst="roundRect">
            <a:avLst>
              <a:gd fmla="val 378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 flipH="1" rot="10800000">
            <a:off x="372035" y="59"/>
            <a:ext cx="8399999" cy="1049700"/>
          </a:xfrm>
          <a:prstGeom prst="round2SameRect">
            <a:avLst>
              <a:gd fmla="val 1059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/>
          <p:nvPr/>
        </p:nvSpPr>
        <p:spPr>
          <a:xfrm>
            <a:off x="4657164" y="1163170"/>
            <a:ext cx="4114800" cy="3877800"/>
          </a:xfrm>
          <a:prstGeom prst="roundRect">
            <a:avLst>
              <a:gd fmla="val 378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372035" y="1163170"/>
            <a:ext cx="8399999" cy="3877800"/>
          </a:xfrm>
          <a:prstGeom prst="roundRect">
            <a:avLst>
              <a:gd fmla="val 297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 flipH="1" rot="10800000">
            <a:off x="372035" y="59"/>
            <a:ext cx="8399999" cy="1049700"/>
          </a:xfrm>
          <a:prstGeom prst="round2SameRect">
            <a:avLst>
              <a:gd fmla="val 1059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" type="body"/>
          </p:nvPr>
        </p:nvSpPr>
        <p:spPr>
          <a:xfrm>
            <a:off x="372035" y="4276652"/>
            <a:ext cx="8399999" cy="649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30" name="Shape 30"/>
          <p:cNvSpPr/>
          <p:nvPr/>
        </p:nvSpPr>
        <p:spPr>
          <a:xfrm>
            <a:off x="372035" y="233279"/>
            <a:ext cx="8399999" cy="3868499"/>
          </a:xfrm>
          <a:prstGeom prst="roundRect">
            <a:avLst>
              <a:gd fmla="val 277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372035" y="235584"/>
            <a:ext cx="8399999" cy="4672199"/>
          </a:xfrm>
          <a:prstGeom prst="roundRect">
            <a:avLst>
              <a:gd fmla="val 225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FF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08.jpg"/><Relationship Id="rId3" Type="http://schemas.openxmlformats.org/officeDocument/2006/relationships/image" Target="../media/image09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Relationship Id="rId3" Type="http://schemas.openxmlformats.org/officeDocument/2006/relationships/image" Target="../media/image10.gif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3" Type="http://schemas.openxmlformats.org/officeDocument/2006/relationships/hyperlink" Target="https://drive.google.com/folderview?id=0B7hEEBMVVsmzb0x2T1RteWM0ZEk&amp;usp=sharing" TargetMode="External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youtube.com/v/N7HzFddVZYs" TargetMode="External"/><Relationship Id="rId5" Type="http://schemas.openxmlformats.org/officeDocument/2006/relationships/image" Target="../media/image01.jpg"/><Relationship Id="rId8" Type="http://schemas.openxmlformats.org/officeDocument/2006/relationships/image" Target="../media/image02.jpg"/><Relationship Id="rId7" Type="http://schemas.openxmlformats.org/officeDocument/2006/relationships/hyperlink" Target="http://youtube.com/v/N7HzFddVZYs" TargetMode="Externa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Relationship Id="rId3" Type="http://schemas.openxmlformats.org/officeDocument/2006/relationships/image" Target="../media/image47.gif"/><Relationship Id="rId5" Type="http://schemas.openxmlformats.org/officeDocument/2006/relationships/image" Target="../media/image17.jp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4.jpg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Relationship Id="rId3" Type="http://schemas.openxmlformats.org/officeDocument/2006/relationships/image" Target="../media/image20.jpg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Relationship Id="rId3" Type="http://schemas.openxmlformats.org/officeDocument/2006/relationships/image" Target="../media/image45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3.png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be.com/v/W5R5o8jmOLE" TargetMode="External"/><Relationship Id="rId5" Type="http://schemas.openxmlformats.org/officeDocument/2006/relationships/image" Target="../media/image15.jpg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8.jpg"/><Relationship Id="rId6" Type="http://schemas.openxmlformats.org/officeDocument/2006/relationships/image" Target="../media/image24.jpg"/><Relationship Id="rId5" Type="http://schemas.openxmlformats.org/officeDocument/2006/relationships/hyperlink" Target="http://youtube.com/v/QCPi6C84hEs" TargetMode="External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Relationship Id="rId3" Type="http://schemas.openxmlformats.org/officeDocument/2006/relationships/image" Target="../media/image21.jpg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Relationship Id="rId3" Type="http://schemas.openxmlformats.org/officeDocument/2006/relationships/image" Target="../media/image23.jpg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6.jpg"/><Relationship Id="rId6" Type="http://schemas.openxmlformats.org/officeDocument/2006/relationships/image" Target="../media/image22.jpg"/><Relationship Id="rId5" Type="http://schemas.openxmlformats.org/officeDocument/2006/relationships/hyperlink" Target="http://youtube.com/v/legO3GOSCSk" TargetMode="External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2.png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Relationship Id="rId3" Type="http://schemas.openxmlformats.org/officeDocument/2006/relationships/image" Target="../media/image31.png"/><Relationship Id="rId5" Type="http://schemas.openxmlformats.org/officeDocument/2006/relationships/image" Target="../media/image27.png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8.gif"/></Relationships>
</file>

<file path=ppt/slides/_rels/slide3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4.jpg"/></Relationships>
</file>

<file path=ppt/slides/_rels/slide3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be.com/v/Rk97S6spqYE" TargetMode="External"/><Relationship Id="rId5" Type="http://schemas.openxmlformats.org/officeDocument/2006/relationships/image" Target="../media/image30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Relationship Id="rId3" Type="http://schemas.openxmlformats.org/officeDocument/2006/relationships/image" Target="../media/image34.jpg"/></Relationships>
</file>

<file path=ppt/slides/_rels/slide4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7.jpg"/><Relationship Id="rId6" Type="http://schemas.openxmlformats.org/officeDocument/2006/relationships/image" Target="../media/image33.jpg"/><Relationship Id="rId5" Type="http://schemas.openxmlformats.org/officeDocument/2006/relationships/hyperlink" Target="http://youtube.com/v/hXEpuEZ5gio" TargetMode="External"/></Relationships>
</file>

<file path=ppt/slides/_rels/slide4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Relationship Id="rId3" Type="http://schemas.openxmlformats.org/officeDocument/2006/relationships/image" Target="../media/image39.jpg"/><Relationship Id="rId5" Type="http://schemas.openxmlformats.org/officeDocument/2006/relationships/image" Target="../media/image43.jpg"/></Relationships>
</file>

<file path=ppt/slides/_rels/slide4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8.png"/></Relationships>
</file>

<file path=ppt/slides/_rels/slide4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8.png"/></Relationships>
</file>

<file path=ppt/slides/_rels/slide4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8.png"/></Relationships>
</file>

<file path=ppt/slides/_rels/slide4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40.jpg"/><Relationship Id="rId6" Type="http://schemas.openxmlformats.org/officeDocument/2006/relationships/image" Target="../media/image41.jpg"/><Relationship Id="rId5" Type="http://schemas.openxmlformats.org/officeDocument/2006/relationships/hyperlink" Target="http://youtube.com/v/8RM_vYzv7N8" TargetMode="External"/></Relationships>
</file>

<file path=ppt/slides/_rels/slide4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07.jpg"/><Relationship Id="rId3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05.jpg"/><Relationship Id="rId3" Type="http://schemas.openxmlformats.org/officeDocument/2006/relationships/image" Target="../media/image04.gif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4224" y="240725"/>
            <a:ext cx="3306949" cy="330694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/>
          <p:nvPr>
            <p:ph type="ctrTitle"/>
          </p:nvPr>
        </p:nvSpPr>
        <p:spPr>
          <a:xfrm>
            <a:off x="609600" y="3006900"/>
            <a:ext cx="5785799" cy="460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 sz="1800">
                <a:solidFill>
                  <a:srgbClr val="0000FF"/>
                </a:solidFill>
              </a:rPr>
              <a:t>Aprendemos por competencias?</a:t>
            </a:r>
          </a:p>
        </p:txBody>
      </p:sp>
      <p:sp>
        <p:nvSpPr>
          <p:cNvPr id="36" name="Shape 36"/>
          <p:cNvSpPr txBox="1"/>
          <p:nvPr>
            <p:ph idx="1" type="subTitle"/>
          </p:nvPr>
        </p:nvSpPr>
        <p:spPr>
          <a:xfrm>
            <a:off x="685800" y="3896925"/>
            <a:ext cx="1827600" cy="46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0" marL="76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/>
              <a:t>30/05/15</a:t>
            </a:r>
          </a:p>
        </p:txBody>
      </p:sp>
      <p:sp>
        <p:nvSpPr>
          <p:cNvPr id="37" name="Shape 37"/>
          <p:cNvSpPr/>
          <p:nvPr/>
        </p:nvSpPr>
        <p:spPr>
          <a:xfrm>
            <a:off x="633625" y="422425"/>
            <a:ext cx="5416800" cy="2432099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2286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/>
        </p:nvSpPr>
        <p:spPr>
          <a:xfrm>
            <a:off x="695750" y="484525"/>
            <a:ext cx="5230499" cy="22611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s" sz="4800">
                <a:solidFill>
                  <a:srgbClr val="FFFFFF"/>
                </a:solidFill>
              </a:rPr>
              <a:t>AS COMPETENCIAS NA PRÁCTICA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2433050" y="3743150"/>
            <a:ext cx="6292199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s" sz="2200">
                <a:solidFill>
                  <a:schemeClr val="dk1"/>
                </a:solidFill>
              </a:rPr>
              <a:t>IV Xornadas de Formación e Sensibilización sobre a Atención á Diversidade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Como avaliar?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2" type="body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1000" y="1200137"/>
            <a:ext cx="388620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425" y="1200150"/>
            <a:ext cx="3925500" cy="365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372035" y="4276652"/>
            <a:ext cx="8399999" cy="649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Elaboración dunha UDI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2149200" y="303900"/>
            <a:ext cx="4760699" cy="4952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 sz="2400"/>
              <a:t>Criterio de Avaliación</a:t>
            </a:r>
          </a:p>
        </p:txBody>
      </p:sp>
      <p:sp>
        <p:nvSpPr>
          <p:cNvPr id="117" name="Shape 117"/>
          <p:cNvSpPr/>
          <p:nvPr/>
        </p:nvSpPr>
        <p:spPr>
          <a:xfrm>
            <a:off x="4298850" y="833925"/>
            <a:ext cx="461399" cy="4952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2149200" y="1329225"/>
            <a:ext cx="4760699" cy="4952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s" sz="2400"/>
              <a:t>Tarefa</a:t>
            </a:r>
          </a:p>
        </p:txBody>
      </p:sp>
      <p:sp>
        <p:nvSpPr>
          <p:cNvPr id="119" name="Shape 119"/>
          <p:cNvSpPr/>
          <p:nvPr/>
        </p:nvSpPr>
        <p:spPr>
          <a:xfrm>
            <a:off x="4298850" y="1824512"/>
            <a:ext cx="461399" cy="4952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2191675" y="2354550"/>
            <a:ext cx="4760699" cy="4952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s" sz="2400"/>
              <a:t>Pasos</a:t>
            </a:r>
          </a:p>
        </p:txBody>
      </p:sp>
      <p:sp>
        <p:nvSpPr>
          <p:cNvPr id="121" name="Shape 121"/>
          <p:cNvSpPr/>
          <p:nvPr/>
        </p:nvSpPr>
        <p:spPr>
          <a:xfrm>
            <a:off x="4298850" y="2884562"/>
            <a:ext cx="461399" cy="4952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2149200" y="3414600"/>
            <a:ext cx="4760699" cy="4952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s" sz="2400"/>
              <a:t>Indicadores       rúbricas </a:t>
            </a:r>
          </a:p>
        </p:txBody>
      </p:sp>
      <p:sp>
        <p:nvSpPr>
          <p:cNvPr id="123" name="Shape 123"/>
          <p:cNvSpPr/>
          <p:nvPr/>
        </p:nvSpPr>
        <p:spPr>
          <a:xfrm>
            <a:off x="4521400" y="3521550"/>
            <a:ext cx="506399" cy="2814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A ponte sobre o río Navia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352550"/>
            <a:ext cx="8229600" cy="1546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s"/>
              <a:t>7. Analizar e describir nas estruturas do contorno os elementos resistentes e os esforzos aos que están sometidos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799100" y="3162650"/>
            <a:ext cx="7326900" cy="1316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Trátase de comprobar se o alumnado é quen de comprender a función dos elementos que constitúen as estruturas -trabes, piares, zapatas, tensores, arcos- e identificar os esforzos aos que están sometidos -tración, compresión e flexión- valorando o efecto destes esforzos sobre os elementos estruturais dos prototipos fabricados na aula obradoiro.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A ponte sobre o río Navia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352550"/>
            <a:ext cx="8229600" cy="1546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s"/>
              <a:t>7. Analizar e describir nas estruturas do contorno os elementos resistentes e os esforzos aos que están sometidos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799100" y="2757450"/>
            <a:ext cx="7326900" cy="17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s" sz="1800"/>
              <a:t>Bloque 5. Estruturas.</a:t>
            </a:r>
            <a:r>
              <a:rPr lang="es" sz="1800"/>
              <a:t>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 sz="1800"/>
              <a:t>Descrición dos elementos dunha estrutura e dos esforzos aos que están sometidos. Análise da función que desempeñan os elementos na estrutura.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 sz="1800"/>
              <a:t>Deseño, planificación e construción de estruturas utilizando distintos tipos de apoio e triangulación.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A ponte sobre o río Navia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074" y="1310800"/>
            <a:ext cx="2628300" cy="35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9950" y="1310800"/>
            <a:ext cx="5230465" cy="35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A ponte sobre o río Navia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s" sz="4800"/>
              <a:t>E os contidos?</a:t>
            </a:r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 b="1" sz="4800"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020" y="2278295"/>
            <a:ext cx="3518550" cy="249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7421" y="2201799"/>
            <a:ext cx="4429378" cy="24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Mapa mental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s"/>
              <a:t>Act1. </a:t>
            </a:r>
            <a:r>
              <a:rPr lang="es"/>
              <a:t>Búsqueda de información sobre a clasificación dos diferentes  tipos de estructuras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b="1" lang="es"/>
              <a:t>Act2.</a:t>
            </a:r>
            <a:r>
              <a:rPr lang="es"/>
              <a:t> Realización dun cadro resumo dos diferentes esforzos aos que pode estar sometido un corpo.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Mapa mental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"/>
              <a:t>Act. 3. </a:t>
            </a:r>
            <a:r>
              <a:rPr lang="es"/>
              <a:t>A partir de pequenas placas metálicas construir un triángulo e un cadrado, someter a ambas estruturas a esforzos no mesmo plano e observar as posibles deformacións. Sacar conclusións de que forma xeométrica é indeformable e como convertir a outra en indeformable.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Mapa mental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s"/>
              <a:t>Act. 4. </a:t>
            </a:r>
            <a:r>
              <a:rPr lang="es"/>
              <a:t>A partir de pezas con diferentes formas atopar o seu centro de gravidade e estudiar a súa importancia na estabilidade da figura.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es"/>
              <a:t>Act. 5.</a:t>
            </a:r>
            <a:r>
              <a:rPr lang="es"/>
              <a:t> Construción do mapa mental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4524500" y="272275"/>
            <a:ext cx="3781799" cy="5919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s" sz="3000" u="sng">
                <a:solidFill>
                  <a:srgbClr val="FFFFFF"/>
                </a:solidFill>
                <a:hlinkClick r:id="rId3"/>
              </a:rPr>
              <a:t>documentos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Ponte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s"/>
              <a:t>Act1.</a:t>
            </a:r>
            <a:r>
              <a:rPr lang="es"/>
              <a:t> Búsqueda de información sobre diferentes tipos de pontes e elección do tipo.</a:t>
            </a:r>
          </a:p>
          <a:p>
            <a:pPr rtl="0">
              <a:spcBef>
                <a:spcPts val="0"/>
              </a:spcBef>
              <a:buNone/>
            </a:pPr>
            <a:r>
              <a:rPr b="1" lang="es"/>
              <a:t>Act2. </a:t>
            </a:r>
            <a:r>
              <a:rPr lang="es"/>
              <a:t>Despeze da estructura e planificación da construcción</a:t>
            </a:r>
          </a:p>
          <a:p>
            <a:pPr rtl="0">
              <a:spcBef>
                <a:spcPts val="0"/>
              </a:spcBef>
              <a:buNone/>
            </a:pPr>
            <a:r>
              <a:rPr b="1" lang="es"/>
              <a:t>Act. 3.</a:t>
            </a:r>
            <a:r>
              <a:rPr lang="es"/>
              <a:t> Construcción da ponte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s"/>
              <a:t>Act.4.</a:t>
            </a:r>
            <a:r>
              <a:rPr lang="es"/>
              <a:t> Comprobación do resultado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>
            <a:hlinkClick r:id="rId4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5" name="Shape 45">
            <a:hlinkClick r:id="rId7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A ponte sobre o río Navia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457200" y="1352550"/>
            <a:ext cx="8229600" cy="1546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s"/>
              <a:t>7. Analizar e describir nas estruturas do contorno os elementos resistentes e os esforzos aos que están sometidos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 txBox="1"/>
          <p:nvPr/>
        </p:nvSpPr>
        <p:spPr>
          <a:xfrm>
            <a:off x="799100" y="2757450"/>
            <a:ext cx="7326900" cy="2070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s" sz="1800"/>
              <a:t>Bloque 5. Estruturas.</a:t>
            </a:r>
            <a:r>
              <a:rPr lang="es" sz="1800"/>
              <a:t>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 sz="1800"/>
              <a:t>Descrición dos elementos dunha estrutura e dos esforzos aos que están sometidos. Análise da función que desempeñan os elementos na estrutura.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 sz="1800"/>
              <a:t>Deseño, planificación e construción de estruturas utilizando distintos tipos de apoio e triangulación.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Avaliamos?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/>
              <a:t>Indicadores: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s" sz="1200"/>
              <a:t>TECS   1.1. </a:t>
            </a:r>
            <a:r>
              <a:rPr lang="es" sz="1200"/>
              <a:t> Valora a necesidade do proceso  tecnolóxico empregado na resolución  de problemas.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s" sz="1200"/>
              <a:t>TECS   1.2.</a:t>
            </a:r>
            <a:r>
              <a:rPr lang="es" sz="1200"/>
              <a:t>  Propón solucións alternativas   á resolución de problemas  tecnolóxicos e desenvolve a máis axeitada.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s" sz="1200"/>
              <a:t>TECS   1.3. </a:t>
            </a:r>
            <a:r>
              <a:rPr lang="es" sz="1200"/>
              <a:t> Elabora  documentos técnicos  empregando recursos verbais e gráficos.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s" sz="1200"/>
              <a:t>TECS   2.1.</a:t>
            </a:r>
            <a:r>
              <a:rPr lang="es" sz="1200"/>
              <a:t>  Realiza operacións técnicas  previstas en un plan de traballo.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s" sz="1200"/>
              <a:t>TECS   2.2.</a:t>
            </a:r>
            <a:r>
              <a:rPr lang="es" sz="1200"/>
              <a:t>  Utiliza recursos materiais e  organiza operacións técnicas con  criterios de economía, seguridade e  respecto ao medio ambiente</a:t>
            </a:r>
          </a:p>
          <a:p>
            <a:pPr rtl="0">
              <a:spcBef>
                <a:spcPts val="0"/>
              </a:spcBef>
              <a:buNone/>
            </a:pPr>
            <a:r>
              <a:rPr b="1" lang="es" sz="1200"/>
              <a:t>TECS   2.3.</a:t>
            </a:r>
            <a:r>
              <a:rPr lang="es" sz="1200"/>
              <a:t>  Valora as condicións do  entorno de traballo. </a:t>
            </a:r>
          </a:p>
          <a:p>
            <a:pPr rtl="0">
              <a:spcBef>
                <a:spcPts val="0"/>
              </a:spcBef>
              <a:buNone/>
            </a:pPr>
            <a:r>
              <a:rPr b="1" lang="es" sz="1200"/>
              <a:t>TECS   5.1.</a:t>
            </a:r>
            <a:r>
              <a:rPr lang="es" sz="1200"/>
              <a:t>  Representa mediante vistas e  perspectivas obxetos e sistemas técnicos  sinxelos, aplicando criterios de  normalización. </a:t>
            </a:r>
          </a:p>
          <a:p>
            <a:pPr rtl="0">
              <a:spcBef>
                <a:spcPts val="0"/>
              </a:spcBef>
              <a:buNone/>
            </a:pPr>
            <a:r>
              <a:rPr b="1" lang="es" sz="1200"/>
              <a:t>TECS   6.1. </a:t>
            </a:r>
            <a:r>
              <a:rPr lang="es" sz="1200"/>
              <a:t> Elabora, almacena e recupera  documentos en soporte electrónico que  incorporen información textual e gráfica. </a:t>
            </a:r>
          </a:p>
          <a:p>
            <a:pPr rtl="0">
              <a:spcBef>
                <a:spcPts val="0"/>
              </a:spcBef>
              <a:buNone/>
            </a:pPr>
            <a:r>
              <a:rPr b="1" lang="es" sz="1400"/>
              <a:t>TECS   7.1.  Analiza e describe  nas  estruturas do entorno os elementos  resistentes e os esforzos a que están sometidos. </a:t>
            </a:r>
          </a:p>
          <a:p>
            <a:pPr rtl="0">
              <a:spcBef>
                <a:spcPts val="0"/>
              </a:spcBef>
              <a:buNone/>
            </a:pPr>
            <a:r>
              <a:rPr b="1" lang="es" sz="1200"/>
              <a:t>TECS   10.1.</a:t>
            </a:r>
            <a:r>
              <a:rPr lang="es" sz="1200"/>
              <a:t>  Localiza información requerida en Internet. 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Avaliamos?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/>
              <a:t>Rúbricas: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/>
              <a:t>Catro niveis de rúbrica.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/>
              <a:t>O aprobado está no nivel 2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/>
              <a:t>Proceso/Contido/Contexto (UDI)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Avaliamos?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457200" y="3927975"/>
            <a:ext cx="8229600" cy="10692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4-Presentaronse varias solucións alternativas e fixose unha correcta selección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3263925" y="236350"/>
            <a:ext cx="5334900" cy="6752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s"/>
              <a:t>TECS 1.2. Propón solucións alternativas á resolución de problemas tecnolóxicos e desenvolve a máis axeitada. 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457200" y="1200150"/>
            <a:ext cx="8229600" cy="857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2800">
                <a:solidFill>
                  <a:srgbClr val="FFFFFF"/>
                </a:solidFill>
              </a:rPr>
              <a:t>1-Non se propuxo ningunha solución alternativa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457200" y="2082162"/>
            <a:ext cx="8229600" cy="6752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600"/>
              </a:spcBef>
              <a:buNone/>
            </a:pPr>
            <a:r>
              <a:rPr lang="es" sz="3000">
                <a:solidFill>
                  <a:schemeClr val="dk1"/>
                </a:solidFill>
              </a:rPr>
              <a:t>2-Propuxose unha solución alternativa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457200" y="2790977"/>
            <a:ext cx="8229600" cy="1137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s" sz="3000">
                <a:solidFill>
                  <a:schemeClr val="dk1"/>
                </a:solidFill>
              </a:rPr>
              <a:t>3-Presentaronse varias solucións alternativas pero non foron traballadas o suficiente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Avaliamos?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457200" y="3952950"/>
            <a:ext cx="8229600" cy="999299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400">
                <a:solidFill>
                  <a:srgbClr val="FFFFFF"/>
                </a:solidFill>
              </a:rPr>
              <a:t>Analizaron e describiron correctamente os esforzos presentes nas estruturas analizadas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3263925" y="139525"/>
            <a:ext cx="5334900" cy="772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s"/>
              <a:t>TECS 7.1. Analiza e describe nas estruturas do entorno os elementos resistentes e os esforzos a que están sometidos.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457200" y="1200150"/>
            <a:ext cx="8229600" cy="77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400">
                <a:solidFill>
                  <a:srgbClr val="FFFFFF"/>
                </a:solidFill>
              </a:rPr>
              <a:t>analizaron e describiron correctamente algúns dos esforzos presentes nas estruturas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457200" y="2046237"/>
            <a:ext cx="8229600" cy="857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400"/>
              <a:t>analizaron e describiron correctamente a maior parte dos esforzos presentes nas estruturas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457200" y="2976225"/>
            <a:ext cx="8229600" cy="8574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400">
                <a:solidFill>
                  <a:srgbClr val="FFFFFF"/>
                </a:solidFill>
              </a:rPr>
              <a:t>analizaron e describiron correctamente case todos os esforzos presentes nas estruturas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Avaliamos?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" y="2309375"/>
            <a:ext cx="3964025" cy="128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/>
          <p:nvPr/>
        </p:nvSpPr>
        <p:spPr>
          <a:xfrm>
            <a:off x="5091212" y="1482525"/>
            <a:ext cx="3128999" cy="11931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9171" y="1586884"/>
            <a:ext cx="2853125" cy="98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5252" y="3097220"/>
            <a:ext cx="3120972" cy="13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19484" l="9205" r="6263" t="21146"/>
          <a:stretch/>
        </p:blipFill>
        <p:spPr>
          <a:xfrm>
            <a:off x="64399" y="1185487"/>
            <a:ext cx="8902649" cy="351537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1384350" y="315150"/>
            <a:ext cx="64827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s" sz="4800"/>
              <a:t>LOMCE</a:t>
            </a:r>
          </a:p>
        </p:txBody>
      </p:sp>
      <p:sp>
        <p:nvSpPr>
          <p:cNvPr id="232" name="Shape 232"/>
          <p:cNvSpPr/>
          <p:nvPr/>
        </p:nvSpPr>
        <p:spPr>
          <a:xfrm>
            <a:off x="4209200" y="1373100"/>
            <a:ext cx="4817400" cy="821700"/>
          </a:xfrm>
          <a:prstGeom prst="roundRect">
            <a:avLst>
              <a:gd fmla="val 13715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64400" y="1373100"/>
            <a:ext cx="4144800" cy="528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exemplos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3484775" y="183475"/>
            <a:ext cx="4493099" cy="76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3º ESO MATEMÁTICAS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1875" y="2625750"/>
            <a:ext cx="1152249" cy="115224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635375" y="1249300"/>
            <a:ext cx="3646499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/>
              <a:t>Bloque 6. Estatística e probabilidade. 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/>
              <a:t>Necesidade, conveniencia e representatividade dunha mostra. Métodos de selección aleatoria e aplicacións en situacións reais. 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/>
              <a:t>Atributos e variables discretas e continuas. 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/>
              <a:t>Agrupación de datos en intervalos. Histogramas e polígonos de frecuencias. 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/>
              <a:t>Interpretación de gráficas provenientes de diferentes contextos e utilización da información que proporcionan, mantendo unha actitude crítica na súa análise. 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/>
              <a:t>….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 txBox="1"/>
          <p:nvPr/>
        </p:nvSpPr>
        <p:spPr>
          <a:xfrm>
            <a:off x="5514900" y="1744675"/>
            <a:ext cx="3171899" cy="257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s" sz="1800"/>
              <a:t>7. Elaborar e interpretar informacións estatísticas tendo en conta a adecuación das táboas e gráficas empregadas e analizar se os parámetros son máis ou menos significativos. 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exemplos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432" y="1200149"/>
            <a:ext cx="3836364" cy="26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320" y="3244295"/>
            <a:ext cx="4107775" cy="16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595762" y="1496900"/>
            <a:ext cx="4128899" cy="1384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s" sz="1800"/>
              <a:t>5. Estimar e calcular perímetros, áreas e ángulos de figuras planas utilizando os instrumentos e a unidade de medida adecuada.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3484775" y="183475"/>
            <a:ext cx="4493099" cy="76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1º ESO MATEMÁTICAS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exemplos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09000"/>
            <a:ext cx="4061774" cy="30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3175" y="1410625"/>
            <a:ext cx="4061774" cy="30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7650"/>
            <a:ext cx="914400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/>
          <p:nvPr/>
        </p:nvSpPr>
        <p:spPr>
          <a:xfrm>
            <a:off x="768875" y="3675200"/>
            <a:ext cx="3204125" cy="5515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0" i="0"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674EA7"/>
                </a:solidFill>
                <a:latin typeface="Arial"/>
              </a:rPr>
              <a:t>CONTIDOS</a:t>
            </a:r>
          </a:p>
        </p:txBody>
      </p:sp>
      <p:sp>
        <p:nvSpPr>
          <p:cNvPr id="52" name="Shape 52"/>
          <p:cNvSpPr/>
          <p:nvPr/>
        </p:nvSpPr>
        <p:spPr>
          <a:xfrm>
            <a:off x="5216475" y="3413762"/>
            <a:ext cx="3044644" cy="10743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0" i="0">
                <a:ln cap="flat" cmpd="sng" w="1905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CC0000"/>
                </a:solidFill>
                <a:latin typeface="Arial"/>
              </a:rPr>
              <a:t>CRITERIOS </a:t>
            </a:r>
            <a:br>
              <a:rPr b="0" i="0">
                <a:ln cap="flat" cmpd="sng" w="1905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CC0000"/>
                </a:solidFill>
                <a:latin typeface="Arial"/>
              </a:rPr>
            </a:br>
            <a:r>
              <a:rPr b="0" i="0">
                <a:ln cap="flat" cmpd="sng" w="1905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CC0000"/>
                </a:solidFill>
                <a:latin typeface="Arial"/>
              </a:rPr>
              <a:t>DE AVALIACIÓN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exemplos</a:t>
            </a:r>
          </a:p>
        </p:txBody>
      </p:sp>
      <p:sp>
        <p:nvSpPr>
          <p:cNvPr id="264" name="Shape 264">
            <a:hlinkClick r:id="rId4"/>
          </p:cNvPr>
          <p:cNvSpPr/>
          <p:nvPr/>
        </p:nvSpPr>
        <p:spPr>
          <a:xfrm>
            <a:off x="2096550" y="1279275"/>
            <a:ext cx="4950900" cy="3713175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3484775" y="183475"/>
            <a:ext cx="4493099" cy="76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3º ESO FRANCÉS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exemplos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9075" y="1200150"/>
            <a:ext cx="1815699" cy="181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>
            <a:hlinkClick r:id="rId5"/>
          </p:cNvPr>
          <p:cNvSpPr/>
          <p:nvPr/>
        </p:nvSpPr>
        <p:spPr>
          <a:xfrm>
            <a:off x="406425" y="1348500"/>
            <a:ext cx="4572000" cy="3429000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4" name="Shape 274"/>
          <p:cNvSpPr txBox="1"/>
          <p:nvPr/>
        </p:nvSpPr>
        <p:spPr>
          <a:xfrm>
            <a:off x="5132250" y="3128875"/>
            <a:ext cx="3477899" cy="17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s"/>
              <a:t>7. Valorar a importancia do sistema atmosfera-hidrosfera-xeosfera para o desenvolvemento da vida, identificando as repercusións da actividade humana sobre o medio e realizando propostas e compromisos de mellora. </a:t>
            </a:r>
          </a:p>
        </p:txBody>
      </p:sp>
      <p:sp>
        <p:nvSpPr>
          <p:cNvPr id="275" name="Shape 275"/>
          <p:cNvSpPr txBox="1"/>
          <p:nvPr>
            <p:ph idx="2" type="body"/>
          </p:nvPr>
        </p:nvSpPr>
        <p:spPr>
          <a:xfrm>
            <a:off x="3484775" y="183475"/>
            <a:ext cx="5822999" cy="76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1º ESO CIENCIAS NATURAIS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exemplos</a:t>
            </a:r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25" y="1200150"/>
            <a:ext cx="3775400" cy="28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2000" y="1944650"/>
            <a:ext cx="4094800" cy="307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457200" y="4027850"/>
            <a:ext cx="3775499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s"/>
              <a:t>4. Identificar as accións dos axentes xeolóxicos na orixe do relevo terrestre, así como no proceso de formación das rochas magmáticas e metamórficas.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3484775" y="183475"/>
            <a:ext cx="5822999" cy="76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2º ESO CIENCIAS NATURAIS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exemplos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050" y="1474375"/>
            <a:ext cx="3944223" cy="306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474375"/>
            <a:ext cx="4081799" cy="306134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/>
          <p:nvPr>
            <p:ph idx="2" type="body"/>
          </p:nvPr>
        </p:nvSpPr>
        <p:spPr>
          <a:xfrm>
            <a:off x="3484775" y="183475"/>
            <a:ext cx="5822999" cy="76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EDUCACIÓN PLÁSTICA Y ...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exemplos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9625" y="1269412"/>
            <a:ext cx="3587174" cy="358717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>
            <a:hlinkClick r:id="rId5"/>
          </p:cNvPr>
          <p:cNvSpPr/>
          <p:nvPr/>
        </p:nvSpPr>
        <p:spPr>
          <a:xfrm>
            <a:off x="457200" y="1313175"/>
            <a:ext cx="4666200" cy="3499650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exemplos</a:t>
            </a: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 b="7240" l="7472" r="7028" t="8070"/>
          <a:stretch/>
        </p:blipFill>
        <p:spPr>
          <a:xfrm>
            <a:off x="1381225" y="1330750"/>
            <a:ext cx="6381548" cy="355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exemplos</a:t>
            </a:r>
          </a:p>
        </p:txBody>
      </p:sp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700" y="1200150"/>
            <a:ext cx="4534024" cy="18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749" y="1200149"/>
            <a:ext cx="2856000" cy="367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 rotWithShape="1">
          <a:blip r:embed="rId5">
            <a:alphaModFix/>
          </a:blip>
          <a:srcRect b="22064" l="15539" r="16870" t="22386"/>
          <a:stretch/>
        </p:blipFill>
        <p:spPr>
          <a:xfrm>
            <a:off x="3929700" y="3071150"/>
            <a:ext cx="4534023" cy="180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exemplos</a:t>
            </a: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475" y="2222350"/>
            <a:ext cx="8229597" cy="105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exemplos</a:t>
            </a:r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8900" y="1200150"/>
            <a:ext cx="3725700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exemplos</a:t>
            </a:r>
          </a:p>
        </p:txBody>
      </p:sp>
      <p:sp>
        <p:nvSpPr>
          <p:cNvPr id="335" name="Shape 335">
            <a:hlinkClick r:id="rId4"/>
          </p:cNvPr>
          <p:cNvSpPr/>
          <p:nvPr/>
        </p:nvSpPr>
        <p:spPr>
          <a:xfrm>
            <a:off x="2173450" y="1420000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rot="5400000">
            <a:off x="1429399" y="1294375"/>
            <a:ext cx="3354000" cy="1575600"/>
          </a:xfrm>
          <a:prstGeom prst="bentArrow">
            <a:avLst>
              <a:gd fmla="val 15037" name="adj1"/>
              <a:gd fmla="val 25000" name="adj2"/>
              <a:gd fmla="val 25000" name="adj3"/>
              <a:gd fmla="val 40796" name="adj4"/>
            </a:avLst>
          </a:prstGeom>
          <a:solidFill>
            <a:srgbClr val="0000FF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517575" y="405175"/>
            <a:ext cx="1654500" cy="990299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s" sz="3000">
                <a:solidFill>
                  <a:srgbClr val="FFFFFF"/>
                </a:solidFill>
              </a:rPr>
              <a:t>LOGSE</a:t>
            </a:r>
          </a:p>
          <a:p>
            <a:pPr algn="ctr">
              <a:spcBef>
                <a:spcPts val="0"/>
              </a:spcBef>
              <a:buNone/>
            </a:pPr>
            <a:r>
              <a:rPr b="1" lang="es" sz="3000">
                <a:solidFill>
                  <a:srgbClr val="FFFFFF"/>
                </a:solidFill>
              </a:rPr>
              <a:t>1990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517575" y="1508150"/>
            <a:ext cx="2701199" cy="776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s"/>
              <a:t>O Criterio de Avaliación é o único elemento prescriptivo do curríluo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2585500" y="3759175"/>
            <a:ext cx="1654500" cy="990299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s" sz="3000">
                <a:solidFill>
                  <a:srgbClr val="FFFFFF"/>
                </a:solidFill>
              </a:rPr>
              <a:t>LOE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s" sz="3000">
                <a:solidFill>
                  <a:srgbClr val="FFFFFF"/>
                </a:solidFill>
              </a:rPr>
              <a:t>2006</a:t>
            </a:r>
          </a:p>
        </p:txBody>
      </p:sp>
      <p:sp>
        <p:nvSpPr>
          <p:cNvPr id="61" name="Shape 61"/>
          <p:cNvSpPr/>
          <p:nvPr/>
        </p:nvSpPr>
        <p:spPr>
          <a:xfrm flipH="1" rot="5400000">
            <a:off x="4775150" y="998575"/>
            <a:ext cx="3354000" cy="4147799"/>
          </a:xfrm>
          <a:prstGeom prst="bentArrow">
            <a:avLst>
              <a:gd fmla="val 8385" name="adj1"/>
              <a:gd fmla="val 13177" name="adj2"/>
              <a:gd fmla="val 13090" name="adj3"/>
              <a:gd fmla="val 40796" name="adj4"/>
            </a:avLst>
          </a:prstGeom>
          <a:solidFill>
            <a:srgbClr val="0000FF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517575" y="3975750"/>
            <a:ext cx="1868399" cy="422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s"/>
              <a:t>Incluye 8 CC. BB.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6871550" y="405175"/>
            <a:ext cx="1654500" cy="990299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s" sz="3000">
                <a:solidFill>
                  <a:srgbClr val="FFFFFF"/>
                </a:solidFill>
              </a:rPr>
              <a:t>LOMCE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s" sz="3000">
                <a:solidFill>
                  <a:srgbClr val="FFFFFF"/>
                </a:solidFill>
              </a:rPr>
              <a:t>2013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3984225" y="363050"/>
            <a:ext cx="2948700" cy="30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En línea con la Recomendación 2006/962/CE del Parlamento Europeo y del Consejo, de 18 de diciembre de 2006, sobre las competencias clave para el aprendizaje permanente, este real decreto se basa en la potenciación del</a:t>
            </a:r>
            <a:r>
              <a:rPr b="1" lang="es"/>
              <a:t> aprendizaje por competencias,</a:t>
            </a:r>
            <a:r>
              <a:rPr lang="es"/>
              <a:t> integradas en los elementos curriculares para propiciar una renovación en la práctica docente y en el proceso de enseñanza y aprendizaje. 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exemplos</a:t>
            </a:r>
          </a:p>
        </p:txBody>
      </p:sp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03850"/>
            <a:ext cx="4506224" cy="357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6700" y="1203850"/>
            <a:ext cx="4761249" cy="357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exemplos</a:t>
            </a:r>
          </a:p>
        </p:txBody>
      </p:sp>
      <p:pic>
        <p:nvPicPr>
          <p:cNvPr id="348" name="Shape 3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6" y="1132775"/>
            <a:ext cx="2895325" cy="38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>
            <a:hlinkClick r:id="rId5"/>
          </p:cNvPr>
          <p:cNvSpPr/>
          <p:nvPr/>
        </p:nvSpPr>
        <p:spPr>
          <a:xfrm>
            <a:off x="3432750" y="421225"/>
            <a:ext cx="5335249" cy="4572000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Incubadora</a:t>
            </a:r>
          </a:p>
        </p:txBody>
      </p:sp>
      <p:pic>
        <p:nvPicPr>
          <p:cNvPr id="355" name="Shape 3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923" y="1774287"/>
            <a:ext cx="2658001" cy="1970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9799" y="1276753"/>
            <a:ext cx="2484400" cy="335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4075" y="1824122"/>
            <a:ext cx="2658001" cy="197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exemplos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457200" y="1200150"/>
            <a:ext cx="2255099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s" sz="3000">
                <a:solidFill>
                  <a:srgbClr val="333333"/>
                </a:solidFill>
              </a:rPr>
              <a:t>Cogumelos</a:t>
            </a:r>
          </a:p>
        </p:txBody>
      </p:sp>
      <p:pic>
        <p:nvPicPr>
          <p:cNvPr id="364" name="Shape 3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925" y="2042137"/>
            <a:ext cx="257175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exemplos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s" sz="3000">
                <a:solidFill>
                  <a:srgbClr val="333333"/>
                </a:solidFill>
              </a:rPr>
              <a:t>Soutos</a:t>
            </a:r>
          </a:p>
        </p:txBody>
      </p:sp>
      <p:pic>
        <p:nvPicPr>
          <p:cNvPr id="371" name="Shape 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6325" y="1873312"/>
            <a:ext cx="257175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exemplos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s" sz="3000">
                <a:solidFill>
                  <a:srgbClr val="333333"/>
                </a:solidFill>
              </a:rPr>
              <a:t>Inxerto</a:t>
            </a:r>
          </a:p>
        </p:txBody>
      </p:sp>
      <p:pic>
        <p:nvPicPr>
          <p:cNvPr id="378" name="Shape 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925" y="2042137"/>
            <a:ext cx="257175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Shape 383"/>
          <p:cNvPicPr preferRelativeResize="0"/>
          <p:nvPr/>
        </p:nvPicPr>
        <p:blipFill rotWithShape="1">
          <a:blip r:embed="rId3">
            <a:alphaModFix/>
          </a:blip>
          <a:srcRect b="0" l="26554" r="13893" t="0"/>
          <a:stretch/>
        </p:blipFill>
        <p:spPr>
          <a:xfrm>
            <a:off x="483937" y="313075"/>
            <a:ext cx="2836224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/>
          <p:nvPr/>
        </p:nvSpPr>
        <p:spPr>
          <a:xfrm>
            <a:off x="568412" y="495225"/>
            <a:ext cx="2667300" cy="30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s" sz="4800">
                <a:solidFill>
                  <a:srgbClr val="FF0000"/>
                </a:solidFill>
              </a:rPr>
              <a:t>CAMBIO REAL?</a:t>
            </a:r>
          </a:p>
        </p:txBody>
      </p:sp>
      <p:sp>
        <p:nvSpPr>
          <p:cNvPr id="385" name="Shape 385">
            <a:hlinkClick r:id="rId5"/>
          </p:cNvPr>
          <p:cNvSpPr/>
          <p:nvPr/>
        </p:nvSpPr>
        <p:spPr>
          <a:xfrm>
            <a:off x="3455175" y="249600"/>
            <a:ext cx="5134950" cy="3851199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/>
        </p:nvSpPr>
        <p:spPr>
          <a:xfrm>
            <a:off x="530150" y="349675"/>
            <a:ext cx="8166300" cy="445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s" sz="9600">
                <a:solidFill>
                  <a:srgbClr val="0000FF"/>
                </a:solidFill>
              </a:rPr>
              <a:t>GRACIAS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4276875" y="4254350"/>
            <a:ext cx="43218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b="1" lang="es" sz="1800">
                <a:solidFill>
                  <a:srgbClr val="980000"/>
                </a:solidFill>
              </a:rPr>
              <a:t>gabinogv@edu.xunta.es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Qué é unha unidade didáctica?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2934300" y="1187700"/>
            <a:ext cx="32753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s"/>
              <a:t>Que ensinar?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419100" lvl="0" marL="457200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s"/>
              <a:t>Como ensinar?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419100" lvl="0" marL="457200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s"/>
              <a:t>Como avaliar?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QUÉ ENSINAR?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/>
              <a:t>CONTIDOS</a:t>
            </a:r>
          </a:p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s"/>
              <a:t>INDICADORES /</a:t>
            </a:r>
          </a:p>
          <a:p>
            <a:pPr algn="ctr">
              <a:spcBef>
                <a:spcPts val="0"/>
              </a:spcBef>
              <a:buNone/>
            </a:pPr>
            <a:r>
              <a:rPr lang="es"/>
              <a:t>ESTÁNDAR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190" y="2074774"/>
            <a:ext cx="3843525" cy="255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525" y="2366525"/>
            <a:ext cx="3925499" cy="25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QUÉ ENSINAR?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72725" y="1200150"/>
            <a:ext cx="41001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s"/>
              <a:t>CONTIDOS</a:t>
            </a:r>
          </a:p>
          <a:p>
            <a:pPr rtl="0" algn="just">
              <a:spcBef>
                <a:spcPts val="0"/>
              </a:spcBef>
              <a:buNone/>
            </a:pPr>
            <a:r>
              <a:rPr lang="es" sz="2400"/>
              <a:t>Hardware e SO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es" sz="2400"/>
              <a:t>Descrición da arquitectura, dos elementos dun ordenador e doutros dispositivos periféricos. Funcionamento, manexo e interconexión dos elementos dun ordenador. </a:t>
            </a:r>
          </a:p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s"/>
              <a:t>INDICADORES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buNone/>
            </a:pPr>
            <a:r>
              <a:rPr b="1" lang="es"/>
              <a:t> </a:t>
            </a:r>
            <a:r>
              <a:rPr b="1" lang="es" sz="2400"/>
              <a:t>Identificar e conectar compoñentes físicos dun ordenador e outros dispositivos periféricos e explicar o seu funcionamento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Como ensinar?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40457"/>
            <a:ext cx="3925500" cy="324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3437" y="1647775"/>
            <a:ext cx="4001325" cy="271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Como ensinar?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2679000" y="1187700"/>
            <a:ext cx="37859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/>
              <a:t>TAREFA</a:t>
            </a:r>
          </a:p>
          <a:p>
            <a:pPr indent="-419100" lvl="0" marL="457200" rtl="0"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/>
              <a:t>Produto relevante</a:t>
            </a:r>
          </a:p>
          <a:p>
            <a:pPr indent="-419100" lvl="0" marL="457200" rtl="0"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/>
              <a:t>Práctica social</a:t>
            </a:r>
          </a:p>
          <a:p>
            <a:pPr indent="-419100" lvl="0" marL="457200" rtl="0"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/>
              <a:t>Contextualizada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