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1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089EA-1F95-48E1-98E6-41A5FA7D86DE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E9C9E-A41B-457B-8887-DA56F7D507F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0" y="446761"/>
          <a:ext cx="8820473" cy="641123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21950"/>
                <a:gridCol w="2774391"/>
                <a:gridCol w="2913354"/>
                <a:gridCol w="2710778"/>
              </a:tblGrid>
              <a:tr h="1015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s-ES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¿QUÉ?</a:t>
                      </a:r>
                      <a:endParaRPr lang="es-ES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¿CÓMO?</a:t>
                      </a:r>
                      <a:endParaRPr lang="es-ES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¿CUÁNDO?</a:t>
                      </a:r>
                      <a:endParaRPr lang="es-ES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</a:tr>
              <a:tr h="250875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ALUMNO</a:t>
                      </a:r>
                      <a:endParaRPr lang="es-E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El nivel o grado de adquisición de </a:t>
                      </a:r>
                      <a:r>
                        <a:rPr lang="es-ES" sz="1400" b="1" dirty="0" smtClean="0">
                          <a:effectLst/>
                        </a:rPr>
                        <a:t>las CCBB, </a:t>
                      </a:r>
                      <a:r>
                        <a:rPr lang="es-ES" sz="1400" b="1" dirty="0">
                          <a:effectLst/>
                        </a:rPr>
                        <a:t>expresado en los objetivos </a:t>
                      </a:r>
                      <a:r>
                        <a:rPr lang="es-ES" sz="1400" b="1" dirty="0" smtClean="0">
                          <a:effectLst/>
                        </a:rPr>
                        <a:t>y en los contenidos,</a:t>
                      </a:r>
                      <a:r>
                        <a:rPr lang="es-ES" sz="1400" b="1" baseline="0" dirty="0" smtClean="0">
                          <a:effectLst/>
                        </a:rPr>
                        <a:t> mediante el uso de criterios de evaluación e indicadores de calificación</a:t>
                      </a:r>
                      <a:r>
                        <a:rPr lang="es-ES" sz="1400" b="1" dirty="0" smtClean="0">
                          <a:effectLst/>
                        </a:rPr>
                        <a:t>.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 smtClean="0">
                          <a:effectLst/>
                        </a:rPr>
                        <a:t>Instrumentos </a:t>
                      </a:r>
                      <a:r>
                        <a:rPr lang="es-ES" sz="1400" b="1" dirty="0">
                          <a:effectLst/>
                        </a:rPr>
                        <a:t>basados en procedimientos de observación directa (registro anecdótico) o indirecta (lista de desarrollo, escala de desarrollo y/o calificación) o mediante instrumentos basados en procedimientos de rendimiento (examen escrito, oral o de prueba objetiva, test, batería)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Se le evaluará al principio (evaluación inicial) para saber su nivel de partida. También se le evaluará de forma continua y al final para ver los resultados obtenidos.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35592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PROFESOR</a:t>
                      </a:r>
                      <a:endParaRPr lang="es-E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La actuación docente (enfoque educativo empleado, disponibilidad, implicación, etc.)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Mediante auto-evaluación, con un observador externo (otro profesor), con la opinión de los alumnos, pasando cuestionarios a los padres.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Se realizará de forma continua para saber si se están haciendo bien las cosas, y al final para ver qué se ha hecho bien y qué se ha hecho mal, para poder mejorar.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531370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PROCESO </a:t>
                      </a:r>
                      <a:endParaRPr lang="es-E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Los objetivos propuestos, contenidos, método empleado, organización, recursos, actividades, así como la propia evaluación (meta-evaluación</a:t>
                      </a:r>
                      <a:r>
                        <a:rPr lang="es-ES" sz="1400" b="1" dirty="0" smtClean="0">
                          <a:effectLst/>
                        </a:rPr>
                        <a:t>).</a:t>
                      </a:r>
                      <a:endParaRPr lang="es-ES" sz="14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Mediante cuestionarios diseñados por el profesor.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Se debe evaluar de forma continua o evaluativa y al final del proceso.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20 Rectángulo"/>
          <p:cNvSpPr/>
          <p:nvPr/>
        </p:nvSpPr>
        <p:spPr>
          <a:xfrm>
            <a:off x="1403648" y="0"/>
            <a:ext cx="6192688" cy="40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/>
              <a:t>EVALUACIÓN</a:t>
            </a:r>
            <a:endParaRPr lang="es-ES" sz="3200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240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Charo</dc:creator>
  <cp:lastModifiedBy>Charo</cp:lastModifiedBy>
  <cp:revision>3</cp:revision>
  <dcterms:created xsi:type="dcterms:W3CDTF">2014-05-09T09:00:41Z</dcterms:created>
  <dcterms:modified xsi:type="dcterms:W3CDTF">2014-05-09T09:07:24Z</dcterms:modified>
</cp:coreProperties>
</file>