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84" r:id="rId5"/>
    <p:sldId id="264" r:id="rId6"/>
    <p:sldId id="267" r:id="rId7"/>
    <p:sldId id="266" r:id="rId8"/>
    <p:sldId id="289" r:id="rId9"/>
    <p:sldId id="268" r:id="rId10"/>
    <p:sldId id="269" r:id="rId11"/>
    <p:sldId id="270" r:id="rId12"/>
    <p:sldId id="271" r:id="rId13"/>
    <p:sldId id="272" r:id="rId14"/>
    <p:sldId id="285" r:id="rId15"/>
    <p:sldId id="286" r:id="rId16"/>
    <p:sldId id="273" r:id="rId17"/>
    <p:sldId id="274" r:id="rId18"/>
    <p:sldId id="275" r:id="rId19"/>
    <p:sldId id="277" r:id="rId20"/>
    <p:sldId id="281" r:id="rId21"/>
    <p:sldId id="287" r:id="rId22"/>
    <p:sldId id="288" r:id="rId23"/>
    <p:sldId id="291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303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9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94660"/>
  </p:normalViewPr>
  <p:slideViewPr>
    <p:cSldViewPr>
      <p:cViewPr varScale="1">
        <p:scale>
          <a:sx n="73" d="100"/>
          <a:sy n="73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Matemáticas</a:t>
            </a:r>
            <a:r>
              <a:rPr lang="en-US" dirty="0"/>
              <a:t> 1º </a:t>
            </a:r>
            <a:r>
              <a:rPr lang="en-US" dirty="0" err="1" smtClean="0"/>
              <a:t>Trimestre</a:t>
            </a:r>
            <a:r>
              <a:rPr lang="en-US" dirty="0" smtClean="0"/>
              <a:t> (100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/as)</a:t>
            </a:r>
            <a:r>
              <a:rPr lang="en-US" dirty="0" smtClean="0"/>
              <a:t>. </a:t>
            </a:r>
            <a:r>
              <a:rPr lang="en-US" dirty="0" err="1"/>
              <a:t>Curso</a:t>
            </a:r>
            <a:r>
              <a:rPr lang="en-US" dirty="0"/>
              <a:t> 14-15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Matemáticas 1º Trimestre. Curso 14-15</c:v>
                </c:pt>
              </c:strCache>
            </c:strRef>
          </c:tx>
          <c:dLbls>
            <c:showVal val="1"/>
            <c:showLeaderLines val="1"/>
          </c:dLbls>
          <c:cat>
            <c:strRef>
              <c:f>Hoja1!$A$2:$A$3</c:f>
              <c:strCache>
                <c:ptCount val="2"/>
                <c:pt idx="0">
                  <c:v>Aprobados</c:v>
                </c:pt>
                <c:pt idx="1">
                  <c:v>Suspensos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Matemáticas</a:t>
            </a:r>
            <a:r>
              <a:rPr lang="en-US" dirty="0"/>
              <a:t> 1º </a:t>
            </a:r>
            <a:r>
              <a:rPr lang="en-US" dirty="0" err="1" smtClean="0"/>
              <a:t>Trimestre</a:t>
            </a:r>
            <a:r>
              <a:rPr lang="en-US" dirty="0" smtClean="0"/>
              <a:t>(120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/as</a:t>
            </a:r>
            <a:r>
              <a:rPr lang="en-US" dirty="0" smtClean="0"/>
              <a:t> ).</a:t>
            </a:r>
            <a:r>
              <a:rPr lang="en-US" baseline="0" dirty="0" smtClean="0"/>
              <a:t>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/>
              <a:t>15-16</a:t>
            </a:r>
          </a:p>
        </c:rich>
      </c:tx>
      <c:layout>
        <c:manualLayout>
          <c:xMode val="edge"/>
          <c:yMode val="edge"/>
          <c:x val="0.16845454347232505"/>
          <c:y val="1.175795282005700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Matemáticas 1º Trimestre. Curso 15-16</c:v>
                </c:pt>
              </c:strCache>
            </c:strRef>
          </c:tx>
          <c:dLbls>
            <c:showVal val="1"/>
            <c:showLeaderLines val="1"/>
          </c:dLbls>
          <c:cat>
            <c:strRef>
              <c:f>Hoja1!$A$2:$A$3</c:f>
              <c:strCache>
                <c:ptCount val="2"/>
                <c:pt idx="0">
                  <c:v>Aprobados</c:v>
                </c:pt>
                <c:pt idx="1">
                  <c:v>Suspensos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103</c:v>
                </c:pt>
                <c:pt idx="1">
                  <c:v>17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8"/>
          <c:dPt>
            <c:idx val="0"/>
            <c:spPr>
              <a:effectLst>
                <a:outerShdw blurRad="190500" dist="228600" dir="2700000" sy="90000" rotWithShape="0">
                  <a:schemeClr val="accent6">
                    <a:lumMod val="50000"/>
                    <a:alpha val="26000"/>
                  </a:schemeClr>
                </a:outerShdw>
              </a:effectLst>
            </c:spPr>
          </c:dPt>
          <c:cat>
            <c:strRef>
              <c:f>'[Gráfico en Microsoft Office PowerPoint]Hoja1'!$A$2:$A$3</c:f>
              <c:strCache>
                <c:ptCount val="2"/>
                <c:pt idx="0">
                  <c:v>Bos resultados</c:v>
                </c:pt>
                <c:pt idx="1">
                  <c:v>Menos resultados</c:v>
                </c:pt>
              </c:strCache>
            </c:strRef>
          </c:cat>
          <c:val>
            <c:numRef>
              <c:f>'[Gráfico en Microsoft Office PowerPoint]Hoja1'!$B$2:$B$3</c:f>
              <c:numCache>
                <c:formatCode>General</c:formatCode>
                <c:ptCount val="2"/>
                <c:pt idx="0">
                  <c:v>8</c:v>
                </c:pt>
                <c:pt idx="1">
                  <c:v>13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7801049868766405"/>
          <c:y val="0.26421551472732596"/>
          <c:w val="0.29976727909011402"/>
          <c:h val="0.32805045202683003"/>
        </c:manualLayout>
      </c:layout>
      <c:spPr>
        <a:noFill/>
      </c:sp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D863D-D20E-8543-A419-70619F2BB133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00D35F-827F-A242-B309-2EA69D524B98}">
      <dgm:prSet custT="1"/>
      <dgm:spPr/>
      <dgm:t>
        <a:bodyPr/>
        <a:lstStyle/>
        <a:p>
          <a:pPr rtl="0"/>
          <a:r>
            <a:rPr lang="es-ES_tradnl" sz="2400" dirty="0" smtClean="0">
              <a:solidFill>
                <a:srgbClr val="000000"/>
              </a:solidFill>
            </a:rPr>
            <a:t>Howard Gardner: </a:t>
          </a:r>
        </a:p>
        <a:p>
          <a:pPr rtl="0"/>
          <a:r>
            <a:rPr lang="es-ES_tradnl" sz="2000" dirty="0" smtClean="0">
              <a:solidFill>
                <a:srgbClr val="000000"/>
              </a:solidFill>
            </a:rPr>
            <a:t>A teoría da</a:t>
          </a:r>
          <a:r>
            <a:rPr lang="es-ES_tradnl" sz="2000" b="1" dirty="0" smtClean="0">
              <a:solidFill>
                <a:srgbClr val="000000"/>
              </a:solidFill>
            </a:rPr>
            <a:t>s </a:t>
          </a:r>
          <a:r>
            <a:rPr lang="es-ES_tradnl" sz="2000" b="1" dirty="0" err="1" smtClean="0">
              <a:solidFill>
                <a:srgbClr val="000000"/>
              </a:solidFill>
            </a:rPr>
            <a:t>intelixen</a:t>
          </a:r>
          <a:r>
            <a:rPr lang="es-ES_tradnl" sz="2000" b="1" dirty="0" smtClean="0">
              <a:solidFill>
                <a:srgbClr val="000000"/>
              </a:solidFill>
            </a:rPr>
            <a:t> </a:t>
          </a:r>
          <a:r>
            <a:rPr lang="es-ES_tradnl" sz="2000" b="1" dirty="0" err="1" smtClean="0">
              <a:solidFill>
                <a:srgbClr val="000000"/>
              </a:solidFill>
            </a:rPr>
            <a:t>cias</a:t>
          </a:r>
          <a:r>
            <a:rPr lang="es-ES_tradnl" sz="2000" b="1" dirty="0" smtClean="0">
              <a:solidFill>
                <a:srgbClr val="000000"/>
              </a:solidFill>
            </a:rPr>
            <a:t> múltiples </a:t>
          </a:r>
          <a:endParaRPr lang="es-ES_tradnl" sz="2000" dirty="0">
            <a:solidFill>
              <a:srgbClr val="000000"/>
            </a:solidFill>
          </a:endParaRPr>
        </a:p>
      </dgm:t>
    </dgm:pt>
    <dgm:pt modelId="{5D31B1D5-CD25-D148-853E-71291641AF2F}" type="parTrans" cxnId="{51D5D5AC-56F8-0341-8772-015AABDFE5E9}">
      <dgm:prSet/>
      <dgm:spPr/>
      <dgm:t>
        <a:bodyPr/>
        <a:lstStyle/>
        <a:p>
          <a:endParaRPr lang="es-ES"/>
        </a:p>
      </dgm:t>
    </dgm:pt>
    <dgm:pt modelId="{49AD9E9D-1667-CE42-88C6-F97E37999669}" type="sibTrans" cxnId="{51D5D5AC-56F8-0341-8772-015AABDFE5E9}">
      <dgm:prSet/>
      <dgm:spPr/>
      <dgm:t>
        <a:bodyPr/>
        <a:lstStyle/>
        <a:p>
          <a:endParaRPr lang="es-ES"/>
        </a:p>
      </dgm:t>
    </dgm:pt>
    <dgm:pt modelId="{42C06B51-9615-0049-98A3-21E7260D8A44}">
      <dgm:prSet custT="1"/>
      <dgm:spPr/>
      <dgm:t>
        <a:bodyPr/>
        <a:lstStyle/>
        <a:p>
          <a:pPr rtl="0"/>
          <a:r>
            <a:rPr lang="es-ES_tradnl" sz="2400" b="0" dirty="0" smtClean="0">
              <a:solidFill>
                <a:srgbClr val="000000"/>
              </a:solidFill>
            </a:rPr>
            <a:t>D</a:t>
          </a:r>
          <a:r>
            <a:rPr lang="es-ES_tradnl" sz="2000" b="0" dirty="0" smtClean="0">
              <a:solidFill>
                <a:srgbClr val="000000"/>
              </a:solidFill>
            </a:rPr>
            <a:t>iferentes</a:t>
          </a:r>
          <a:r>
            <a:rPr lang="es-ES_tradnl" sz="2000" dirty="0" smtClean="0">
              <a:solidFill>
                <a:srgbClr val="000000"/>
              </a:solidFill>
            </a:rPr>
            <a:t> </a:t>
          </a:r>
          <a:r>
            <a:rPr lang="es-ES_tradnl" sz="2000" dirty="0" err="1" smtClean="0">
              <a:solidFill>
                <a:srgbClr val="000000"/>
              </a:solidFill>
            </a:rPr>
            <a:t>estudantes</a:t>
          </a:r>
          <a:r>
            <a:rPr lang="es-ES_tradnl" sz="2000" dirty="0" smtClean="0">
              <a:solidFill>
                <a:srgbClr val="000000"/>
              </a:solidFill>
            </a:rPr>
            <a:t> aprenden de diferentes </a:t>
          </a:r>
          <a:r>
            <a:rPr lang="es-ES_tradnl" sz="2000" dirty="0" err="1" smtClean="0">
              <a:solidFill>
                <a:srgbClr val="000000"/>
              </a:solidFill>
            </a:rPr>
            <a:t>maneiras</a:t>
          </a:r>
          <a:r>
            <a:rPr lang="es-ES_tradnl" sz="2000" dirty="0" smtClean="0">
              <a:solidFill>
                <a:srgbClr val="000000"/>
              </a:solidFill>
            </a:rPr>
            <a:t>. </a:t>
          </a:r>
          <a:endParaRPr lang="es-ES_tradnl" sz="2000" dirty="0">
            <a:solidFill>
              <a:srgbClr val="000000"/>
            </a:solidFill>
          </a:endParaRPr>
        </a:p>
      </dgm:t>
    </dgm:pt>
    <dgm:pt modelId="{738744E4-09B9-8E46-9E71-2E99096C4ACD}" type="parTrans" cxnId="{39A2E075-C91D-E645-946A-5D62280C7817}">
      <dgm:prSet/>
      <dgm:spPr/>
      <dgm:t>
        <a:bodyPr/>
        <a:lstStyle/>
        <a:p>
          <a:endParaRPr lang="es-ES"/>
        </a:p>
      </dgm:t>
    </dgm:pt>
    <dgm:pt modelId="{D63F174C-3EE0-4443-8176-AE4D6D7D62AE}" type="sibTrans" cxnId="{39A2E075-C91D-E645-946A-5D62280C7817}">
      <dgm:prSet/>
      <dgm:spPr/>
      <dgm:t>
        <a:bodyPr/>
        <a:lstStyle/>
        <a:p>
          <a:endParaRPr lang="es-ES"/>
        </a:p>
      </dgm:t>
    </dgm:pt>
    <dgm:pt modelId="{CA60B762-E48F-EB4F-826D-4FAFCB5D3424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rgbClr val="000000"/>
              </a:solidFill>
            </a:rPr>
            <a:t>Facilita</a:t>
          </a:r>
          <a:r>
            <a:rPr lang="pt-BR" dirty="0" smtClean="0">
              <a:solidFill>
                <a:srgbClr val="000000"/>
              </a:solidFill>
            </a:rPr>
            <a:t> </a:t>
          </a:r>
          <a:r>
            <a:rPr lang="pt-BR" sz="2000" dirty="0" err="1" smtClean="0">
              <a:solidFill>
                <a:srgbClr val="000000"/>
              </a:solidFill>
            </a:rPr>
            <a:t>coñecer</a:t>
          </a:r>
          <a:r>
            <a:rPr lang="pt-BR" sz="2000" dirty="0" smtClean="0">
              <a:solidFill>
                <a:srgbClr val="000000"/>
              </a:solidFill>
            </a:rPr>
            <a:t> </a:t>
          </a:r>
          <a:r>
            <a:rPr lang="pt-BR" sz="2000" dirty="0" err="1" smtClean="0">
              <a:solidFill>
                <a:srgbClr val="000000"/>
              </a:solidFill>
            </a:rPr>
            <a:t>mellor</a:t>
          </a:r>
          <a:r>
            <a:rPr lang="pt-BR" sz="2000" dirty="0" smtClean="0">
              <a:solidFill>
                <a:srgbClr val="000000"/>
              </a:solidFill>
            </a:rPr>
            <a:t> aos </a:t>
          </a:r>
          <a:r>
            <a:rPr lang="pt-BR" sz="2000" dirty="0" err="1" smtClean="0">
              <a:solidFill>
                <a:srgbClr val="000000"/>
              </a:solidFill>
            </a:rPr>
            <a:t>nosos</a:t>
          </a:r>
          <a:r>
            <a:rPr lang="pt-BR" sz="2000" dirty="0" smtClean="0">
              <a:solidFill>
                <a:srgbClr val="000000"/>
              </a:solidFill>
            </a:rPr>
            <a:t> </a:t>
          </a:r>
          <a:r>
            <a:rPr lang="pt-BR" sz="2000" dirty="0" err="1" smtClean="0">
              <a:solidFill>
                <a:srgbClr val="000000"/>
              </a:solidFill>
            </a:rPr>
            <a:t>alumno</a:t>
          </a:r>
          <a:r>
            <a:rPr lang="pt-BR" dirty="0" err="1" smtClean="0">
              <a:solidFill>
                <a:srgbClr val="000000"/>
              </a:solidFill>
            </a:rPr>
            <a:t>s</a:t>
          </a:r>
          <a:r>
            <a:rPr lang="pt-BR" dirty="0" smtClean="0">
              <a:solidFill>
                <a:srgbClr val="000000"/>
              </a:solidFill>
            </a:rPr>
            <a:t> </a:t>
          </a:r>
          <a:endParaRPr lang="pt-BR" sz="1800" dirty="0">
            <a:solidFill>
              <a:srgbClr val="000000"/>
            </a:solidFill>
          </a:endParaRPr>
        </a:p>
      </dgm:t>
    </dgm:pt>
    <dgm:pt modelId="{90D42325-2D55-BE4A-9B3C-60ABB1F8BC56}" type="sibTrans" cxnId="{A35C12E8-E1C2-ED4B-B816-1127A77A05BA}">
      <dgm:prSet/>
      <dgm:spPr/>
      <dgm:t>
        <a:bodyPr/>
        <a:lstStyle/>
        <a:p>
          <a:endParaRPr lang="es-ES"/>
        </a:p>
      </dgm:t>
    </dgm:pt>
    <dgm:pt modelId="{34BE108B-6C12-6A47-8B58-173449E35D56}" type="parTrans" cxnId="{A35C12E8-E1C2-ED4B-B816-1127A77A05BA}">
      <dgm:prSet/>
      <dgm:spPr/>
      <dgm:t>
        <a:bodyPr/>
        <a:lstStyle/>
        <a:p>
          <a:endParaRPr lang="es-ES"/>
        </a:p>
      </dgm:t>
    </dgm:pt>
    <dgm:pt modelId="{A6A2014A-7567-E748-B144-871C11265C44}">
      <dgm:prSet custT="1"/>
      <dgm:spPr/>
      <dgm:t>
        <a:bodyPr/>
        <a:lstStyle/>
        <a:p>
          <a:pPr rtl="0"/>
          <a:r>
            <a:rPr lang="pt-BR" sz="2400" b="0" i="0" dirty="0" smtClean="0">
              <a:solidFill>
                <a:srgbClr val="000000"/>
              </a:solidFill>
            </a:rPr>
            <a:t>Non </a:t>
          </a:r>
          <a:r>
            <a:rPr lang="pt-BR" sz="2000" b="0" i="0" dirty="0" err="1" smtClean="0">
              <a:solidFill>
                <a:srgbClr val="000000"/>
              </a:solidFill>
            </a:rPr>
            <a:t>clasificalos</a:t>
          </a:r>
          <a:r>
            <a:rPr lang="pt-BR" sz="2000" b="0" i="0" dirty="0" smtClean="0">
              <a:solidFill>
                <a:srgbClr val="000000"/>
              </a:solidFill>
            </a:rPr>
            <a:t> </a:t>
          </a:r>
          <a:r>
            <a:rPr lang="pt-BR" sz="2000" b="0" i="0" dirty="0" err="1" smtClean="0">
              <a:solidFill>
                <a:srgbClr val="000000"/>
              </a:solidFill>
            </a:rPr>
            <a:t>en</a:t>
          </a:r>
          <a:r>
            <a:rPr lang="pt-BR" sz="2000" b="0" i="0" dirty="0" smtClean="0">
              <a:solidFill>
                <a:srgbClr val="000000"/>
              </a:solidFill>
            </a:rPr>
            <a:t> </a:t>
          </a:r>
          <a:r>
            <a:rPr lang="pt-BR" sz="2000" b="0" i="0" dirty="0" err="1" smtClean="0">
              <a:solidFill>
                <a:srgbClr val="000000"/>
              </a:solidFill>
            </a:rPr>
            <a:t>bos</a:t>
          </a:r>
          <a:r>
            <a:rPr lang="pt-BR" sz="2000" b="0" i="0" dirty="0" smtClean="0">
              <a:solidFill>
                <a:srgbClr val="000000"/>
              </a:solidFill>
            </a:rPr>
            <a:t> estudantes e malos estudantes</a:t>
          </a:r>
          <a:endParaRPr lang="pt-BR" sz="2000" b="0" i="0" dirty="0">
            <a:solidFill>
              <a:srgbClr val="000000"/>
            </a:solidFill>
          </a:endParaRPr>
        </a:p>
      </dgm:t>
    </dgm:pt>
    <dgm:pt modelId="{3B115213-6BEC-364D-8D3C-0F4F193FDC86}" type="parTrans" cxnId="{0D9EF02A-9459-F146-91B5-825BAE0000A9}">
      <dgm:prSet/>
      <dgm:spPr/>
      <dgm:t>
        <a:bodyPr/>
        <a:lstStyle/>
        <a:p>
          <a:endParaRPr lang="es-ES"/>
        </a:p>
      </dgm:t>
    </dgm:pt>
    <dgm:pt modelId="{55DD3507-E37B-D54D-B9CE-35335A0CA3F0}" type="sibTrans" cxnId="{0D9EF02A-9459-F146-91B5-825BAE0000A9}">
      <dgm:prSet/>
      <dgm:spPr/>
      <dgm:t>
        <a:bodyPr/>
        <a:lstStyle/>
        <a:p>
          <a:endParaRPr lang="es-ES"/>
        </a:p>
      </dgm:t>
    </dgm:pt>
    <dgm:pt modelId="{2936EC67-D109-F845-A6F5-FF2CF9DDC7A7}">
      <dgm:prSet custT="1"/>
      <dgm:spPr/>
      <dgm:t>
        <a:bodyPr/>
        <a:lstStyle/>
        <a:p>
          <a:pPr rtl="0"/>
          <a:r>
            <a:rPr lang="pt-BR" sz="1800" dirty="0" err="1" smtClean="0">
              <a:solidFill>
                <a:srgbClr val="000000"/>
              </a:solidFill>
            </a:rPr>
            <a:t>Atendelos</a:t>
          </a:r>
          <a:r>
            <a:rPr lang="pt-BR" sz="1800" dirty="0" smtClean="0">
              <a:solidFill>
                <a:srgbClr val="000000"/>
              </a:solidFill>
            </a:rPr>
            <a:t> </a:t>
          </a:r>
          <a:r>
            <a:rPr lang="pt-BR" sz="1800" dirty="0" err="1" smtClean="0">
              <a:solidFill>
                <a:srgbClr val="000000"/>
              </a:solidFill>
            </a:rPr>
            <a:t>dacordo</a:t>
          </a:r>
          <a:r>
            <a:rPr lang="pt-BR" sz="1800" dirty="0" smtClean="0">
              <a:solidFill>
                <a:srgbClr val="000000"/>
              </a:solidFill>
            </a:rPr>
            <a:t> coa </a:t>
          </a:r>
          <a:r>
            <a:rPr lang="pt-BR" sz="1800" dirty="0" err="1" smtClean="0">
              <a:solidFill>
                <a:srgbClr val="000000"/>
              </a:solidFill>
            </a:rPr>
            <a:t>súa</a:t>
          </a:r>
          <a:r>
            <a:rPr lang="pt-BR" sz="1800" dirty="0" smtClean="0">
              <a:solidFill>
                <a:srgbClr val="000000"/>
              </a:solidFill>
            </a:rPr>
            <a:t>  capacidade</a:t>
          </a:r>
          <a:endParaRPr lang="pt-BR" sz="1800" dirty="0">
            <a:solidFill>
              <a:srgbClr val="000000"/>
            </a:solidFill>
          </a:endParaRPr>
        </a:p>
      </dgm:t>
    </dgm:pt>
    <dgm:pt modelId="{0E7C454E-15CB-3548-ADE5-406D4AEBF2FB}" type="parTrans" cxnId="{2AE8A9D6-BD00-1041-B245-55B4DD41E77F}">
      <dgm:prSet/>
      <dgm:spPr/>
      <dgm:t>
        <a:bodyPr/>
        <a:lstStyle/>
        <a:p>
          <a:endParaRPr lang="es-ES"/>
        </a:p>
      </dgm:t>
    </dgm:pt>
    <dgm:pt modelId="{3BD70831-4D49-D747-B749-8B62B7BA550F}" type="sibTrans" cxnId="{2AE8A9D6-BD00-1041-B245-55B4DD41E77F}">
      <dgm:prSet/>
      <dgm:spPr/>
      <dgm:t>
        <a:bodyPr/>
        <a:lstStyle/>
        <a:p>
          <a:endParaRPr lang="es-ES"/>
        </a:p>
      </dgm:t>
    </dgm:pt>
    <dgm:pt modelId="{DC09CD21-D1A1-5B4A-8ED6-F9FA7E154A71}" type="pres">
      <dgm:prSet presAssocID="{371D863D-D20E-8543-A419-70619F2BB1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05601E-74CF-2E4F-A3C4-C6C67242F764}" type="pres">
      <dgm:prSet presAssocID="{371D863D-D20E-8543-A419-70619F2BB133}" presName="dummy" presStyleCnt="0"/>
      <dgm:spPr/>
    </dgm:pt>
    <dgm:pt modelId="{7BD3668C-14DD-5544-84B8-8E54580ED553}" type="pres">
      <dgm:prSet presAssocID="{371D863D-D20E-8543-A419-70619F2BB133}" presName="linH" presStyleCnt="0"/>
      <dgm:spPr/>
    </dgm:pt>
    <dgm:pt modelId="{970D784D-8A76-A046-B8EC-86FBB10509CE}" type="pres">
      <dgm:prSet presAssocID="{371D863D-D20E-8543-A419-70619F2BB133}" presName="padding1" presStyleCnt="0"/>
      <dgm:spPr/>
    </dgm:pt>
    <dgm:pt modelId="{67333A32-5ED4-F649-9814-4D746C9C3DE9}" type="pres">
      <dgm:prSet presAssocID="{FE00D35F-827F-A242-B309-2EA69D524B98}" presName="linV" presStyleCnt="0"/>
      <dgm:spPr/>
    </dgm:pt>
    <dgm:pt modelId="{6448949F-9262-F149-9816-5FC522DDC08D}" type="pres">
      <dgm:prSet presAssocID="{FE00D35F-827F-A242-B309-2EA69D524B98}" presName="spVertical1" presStyleCnt="0"/>
      <dgm:spPr/>
    </dgm:pt>
    <dgm:pt modelId="{7AB6C5F7-EE55-A841-85C0-0B1B31E30D05}" type="pres">
      <dgm:prSet presAssocID="{FE00D35F-827F-A242-B309-2EA69D524B98}" presName="parTx" presStyleLbl="revTx" presStyleIdx="0" presStyleCnt="5" custFlipVert="0" custFlipHor="1" custScaleX="2000000" custScaleY="84030" custLinFactX="-200000" custLinFactNeighborX="-222475" custLinFactNeighborY="50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6209A-363F-8543-9F38-5F1D18BF63CD}" type="pres">
      <dgm:prSet presAssocID="{FE00D35F-827F-A242-B309-2EA69D524B98}" presName="spVertical2" presStyleCnt="0"/>
      <dgm:spPr/>
    </dgm:pt>
    <dgm:pt modelId="{9CB665AB-74FF-3E47-81B9-28DC471DF541}" type="pres">
      <dgm:prSet presAssocID="{FE00D35F-827F-A242-B309-2EA69D524B98}" presName="spVertical3" presStyleCnt="0"/>
      <dgm:spPr/>
    </dgm:pt>
    <dgm:pt modelId="{FC552571-9883-E44E-9826-A592480F6EAF}" type="pres">
      <dgm:prSet presAssocID="{49AD9E9D-1667-CE42-88C6-F97E37999669}" presName="space" presStyleCnt="0"/>
      <dgm:spPr/>
    </dgm:pt>
    <dgm:pt modelId="{B0DD8DAD-0D31-E846-9D94-9061436144EB}" type="pres">
      <dgm:prSet presAssocID="{42C06B51-9615-0049-98A3-21E7260D8A44}" presName="linV" presStyleCnt="0"/>
      <dgm:spPr/>
    </dgm:pt>
    <dgm:pt modelId="{A48A5E80-C4F7-C441-8659-6A4A9F9ED672}" type="pres">
      <dgm:prSet presAssocID="{42C06B51-9615-0049-98A3-21E7260D8A44}" presName="spVertical1" presStyleCnt="0"/>
      <dgm:spPr/>
    </dgm:pt>
    <dgm:pt modelId="{EC965F3E-7960-C546-9422-982E1CD4FA95}" type="pres">
      <dgm:prSet presAssocID="{42C06B51-9615-0049-98A3-21E7260D8A44}" presName="parTx" presStyleLbl="revTx" presStyleIdx="1" presStyleCnt="5" custScaleX="2000000" custScaleY="111259" custLinFactX="3215515" custLinFactNeighborX="3300000" custLinFactNeighborY="-24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F1E24-3C4D-B54C-85CA-22E26A73504F}" type="pres">
      <dgm:prSet presAssocID="{42C06B51-9615-0049-98A3-21E7260D8A44}" presName="spVertical2" presStyleCnt="0"/>
      <dgm:spPr/>
    </dgm:pt>
    <dgm:pt modelId="{4C91488E-57D0-A342-B823-324052B84F75}" type="pres">
      <dgm:prSet presAssocID="{42C06B51-9615-0049-98A3-21E7260D8A44}" presName="spVertical3" presStyleCnt="0"/>
      <dgm:spPr/>
    </dgm:pt>
    <dgm:pt modelId="{C095BB72-668A-D24B-9386-49A13047DCBC}" type="pres">
      <dgm:prSet presAssocID="{D63F174C-3EE0-4443-8176-AE4D6D7D62AE}" presName="space" presStyleCnt="0"/>
      <dgm:spPr/>
    </dgm:pt>
    <dgm:pt modelId="{EFD2C6B1-D405-654E-B5E1-BADD2CFEE6F0}" type="pres">
      <dgm:prSet presAssocID="{A6A2014A-7567-E748-B144-871C11265C44}" presName="linV" presStyleCnt="0"/>
      <dgm:spPr/>
    </dgm:pt>
    <dgm:pt modelId="{3317300D-1B9A-0949-8F45-1E51B7B4E805}" type="pres">
      <dgm:prSet presAssocID="{A6A2014A-7567-E748-B144-871C11265C44}" presName="spVertical1" presStyleCnt="0"/>
      <dgm:spPr/>
    </dgm:pt>
    <dgm:pt modelId="{BD5EA302-712F-8042-B0C2-C586F2A78A85}" type="pres">
      <dgm:prSet presAssocID="{A6A2014A-7567-E748-B144-871C11265C44}" presName="parTx" presStyleLbl="revTx" presStyleIdx="2" presStyleCnt="5" custFlipVert="0" custScaleX="2000000" custScaleY="108346" custLinFactX="300000" custLinFactNeighborX="356377" custLinFactNeighborY="-15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E4DF6-2D26-7F45-82C2-3C540E6800D8}" type="pres">
      <dgm:prSet presAssocID="{A6A2014A-7567-E748-B144-871C11265C44}" presName="spVertical2" presStyleCnt="0"/>
      <dgm:spPr/>
    </dgm:pt>
    <dgm:pt modelId="{A94FA7DC-BB32-B24A-9D40-7C7AA8DA60E3}" type="pres">
      <dgm:prSet presAssocID="{A6A2014A-7567-E748-B144-871C11265C44}" presName="spVertical3" presStyleCnt="0"/>
      <dgm:spPr/>
    </dgm:pt>
    <dgm:pt modelId="{04AAC529-C4C6-CD49-B849-13F34175776F}" type="pres">
      <dgm:prSet presAssocID="{55DD3507-E37B-D54D-B9CE-35335A0CA3F0}" presName="space" presStyleCnt="0"/>
      <dgm:spPr/>
    </dgm:pt>
    <dgm:pt modelId="{F20DC709-3054-004D-9289-E6AD950BA6C4}" type="pres">
      <dgm:prSet presAssocID="{CA60B762-E48F-EB4F-826D-4FAFCB5D3424}" presName="linV" presStyleCnt="0"/>
      <dgm:spPr/>
    </dgm:pt>
    <dgm:pt modelId="{1F581E6C-F85E-194C-A47A-9A08191A64F9}" type="pres">
      <dgm:prSet presAssocID="{CA60B762-E48F-EB4F-826D-4FAFCB5D3424}" presName="spVertical1" presStyleCnt="0"/>
      <dgm:spPr/>
    </dgm:pt>
    <dgm:pt modelId="{B2297B8E-A4A8-C74A-9983-8DB04EEB9A18}" type="pres">
      <dgm:prSet presAssocID="{CA60B762-E48F-EB4F-826D-4FAFCB5D3424}" presName="parTx" presStyleLbl="revTx" presStyleIdx="3" presStyleCnt="5" custScaleX="2000000" custScaleY="109129" custLinFactX="-1900000" custLinFactY="85583" custLinFactNeighborX="-190671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3212F-E3E2-4540-82EE-FA041A69345D}" type="pres">
      <dgm:prSet presAssocID="{CA60B762-E48F-EB4F-826D-4FAFCB5D3424}" presName="spVertical2" presStyleCnt="0"/>
      <dgm:spPr/>
    </dgm:pt>
    <dgm:pt modelId="{7C0F1136-A062-6E4A-A6DB-55ECB456377C}" type="pres">
      <dgm:prSet presAssocID="{CA60B762-E48F-EB4F-826D-4FAFCB5D3424}" presName="spVertical3" presStyleCnt="0"/>
      <dgm:spPr/>
    </dgm:pt>
    <dgm:pt modelId="{7834A875-8E2A-A741-B45C-3C7864B900C2}" type="pres">
      <dgm:prSet presAssocID="{90D42325-2D55-BE4A-9B3C-60ABB1F8BC56}" presName="space" presStyleCnt="0"/>
      <dgm:spPr/>
    </dgm:pt>
    <dgm:pt modelId="{AB68EF65-41FB-0144-80E5-018C47AC6957}" type="pres">
      <dgm:prSet presAssocID="{2936EC67-D109-F845-A6F5-FF2CF9DDC7A7}" presName="linV" presStyleCnt="0"/>
      <dgm:spPr/>
    </dgm:pt>
    <dgm:pt modelId="{C4CD3EA9-C014-DC44-A9AE-E46B60B09AC2}" type="pres">
      <dgm:prSet presAssocID="{2936EC67-D109-F845-A6F5-FF2CF9DDC7A7}" presName="spVertical1" presStyleCnt="0"/>
      <dgm:spPr/>
    </dgm:pt>
    <dgm:pt modelId="{37D0B0B0-3D35-AF48-8DC8-E36C9FCFEBFD}" type="pres">
      <dgm:prSet presAssocID="{2936EC67-D109-F845-A6F5-FF2CF9DDC7A7}" presName="parTx" presStyleLbl="revTx" presStyleIdx="4" presStyleCnt="5" custFlipHor="1" custScaleX="2000000" custScaleY="101590" custLinFactX="-500000" custLinFactY="82648" custLinFactNeighborX="-55687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25164-980A-D647-A18D-7EC0222F3133}" type="pres">
      <dgm:prSet presAssocID="{2936EC67-D109-F845-A6F5-FF2CF9DDC7A7}" presName="spVertical2" presStyleCnt="0"/>
      <dgm:spPr/>
    </dgm:pt>
    <dgm:pt modelId="{4CDAE6B8-8422-044A-B69A-3B277176F3DE}" type="pres">
      <dgm:prSet presAssocID="{2936EC67-D109-F845-A6F5-FF2CF9DDC7A7}" presName="spVertical3" presStyleCnt="0"/>
      <dgm:spPr/>
    </dgm:pt>
    <dgm:pt modelId="{29C4E41E-0808-C54A-A7F1-0523056A0B59}" type="pres">
      <dgm:prSet presAssocID="{371D863D-D20E-8543-A419-70619F2BB133}" presName="padding2" presStyleCnt="0"/>
      <dgm:spPr/>
    </dgm:pt>
    <dgm:pt modelId="{F5320A20-13DB-614B-BC98-34E35397B23E}" type="pres">
      <dgm:prSet presAssocID="{371D863D-D20E-8543-A419-70619F2BB133}" presName="negArrow" presStyleCnt="0"/>
      <dgm:spPr/>
    </dgm:pt>
    <dgm:pt modelId="{0A7B2A4C-5E83-C64D-AB0A-88917CBB7535}" type="pres">
      <dgm:prSet presAssocID="{371D863D-D20E-8543-A419-70619F2BB133}" presName="backgroundArrow" presStyleLbl="node1" presStyleIdx="0" presStyleCnt="1" custScaleY="179224" custLinFactNeighborX="799" custLinFactNeighborY="-2434"/>
      <dgm:spPr/>
    </dgm:pt>
  </dgm:ptLst>
  <dgm:cxnLst>
    <dgm:cxn modelId="{39A2E075-C91D-E645-946A-5D62280C7817}" srcId="{371D863D-D20E-8543-A419-70619F2BB133}" destId="{42C06B51-9615-0049-98A3-21E7260D8A44}" srcOrd="1" destOrd="0" parTransId="{738744E4-09B9-8E46-9E71-2E99096C4ACD}" sibTransId="{D63F174C-3EE0-4443-8176-AE4D6D7D62AE}"/>
    <dgm:cxn modelId="{CE03825A-EEF0-F644-892B-87F2DB8DA329}" type="presOf" srcId="{A6A2014A-7567-E748-B144-871C11265C44}" destId="{BD5EA302-712F-8042-B0C2-C586F2A78A85}" srcOrd="0" destOrd="0" presId="urn:microsoft.com/office/officeart/2005/8/layout/hProcess3"/>
    <dgm:cxn modelId="{96365A23-1F85-6047-9AEB-9563114C0CF8}" type="presOf" srcId="{FE00D35F-827F-A242-B309-2EA69D524B98}" destId="{7AB6C5F7-EE55-A841-85C0-0B1B31E30D05}" srcOrd="0" destOrd="0" presId="urn:microsoft.com/office/officeart/2005/8/layout/hProcess3"/>
    <dgm:cxn modelId="{51D5D5AC-56F8-0341-8772-015AABDFE5E9}" srcId="{371D863D-D20E-8543-A419-70619F2BB133}" destId="{FE00D35F-827F-A242-B309-2EA69D524B98}" srcOrd="0" destOrd="0" parTransId="{5D31B1D5-CD25-D148-853E-71291641AF2F}" sibTransId="{49AD9E9D-1667-CE42-88C6-F97E37999669}"/>
    <dgm:cxn modelId="{A35C12E8-E1C2-ED4B-B816-1127A77A05BA}" srcId="{371D863D-D20E-8543-A419-70619F2BB133}" destId="{CA60B762-E48F-EB4F-826D-4FAFCB5D3424}" srcOrd="3" destOrd="0" parTransId="{34BE108B-6C12-6A47-8B58-173449E35D56}" sibTransId="{90D42325-2D55-BE4A-9B3C-60ABB1F8BC56}"/>
    <dgm:cxn modelId="{041721B0-DC0D-F54D-9DC3-2246750E493D}" type="presOf" srcId="{CA60B762-E48F-EB4F-826D-4FAFCB5D3424}" destId="{B2297B8E-A4A8-C74A-9983-8DB04EEB9A18}" srcOrd="0" destOrd="0" presId="urn:microsoft.com/office/officeart/2005/8/layout/hProcess3"/>
    <dgm:cxn modelId="{313E1333-BBDA-5348-913E-89476DF90511}" type="presOf" srcId="{2936EC67-D109-F845-A6F5-FF2CF9DDC7A7}" destId="{37D0B0B0-3D35-AF48-8DC8-E36C9FCFEBFD}" srcOrd="0" destOrd="0" presId="urn:microsoft.com/office/officeart/2005/8/layout/hProcess3"/>
    <dgm:cxn modelId="{2AE8A9D6-BD00-1041-B245-55B4DD41E77F}" srcId="{371D863D-D20E-8543-A419-70619F2BB133}" destId="{2936EC67-D109-F845-A6F5-FF2CF9DDC7A7}" srcOrd="4" destOrd="0" parTransId="{0E7C454E-15CB-3548-ADE5-406D4AEBF2FB}" sibTransId="{3BD70831-4D49-D747-B749-8B62B7BA550F}"/>
    <dgm:cxn modelId="{8D0FE744-FCEB-4749-98E0-440102B34AA5}" type="presOf" srcId="{371D863D-D20E-8543-A419-70619F2BB133}" destId="{DC09CD21-D1A1-5B4A-8ED6-F9FA7E154A71}" srcOrd="0" destOrd="0" presId="urn:microsoft.com/office/officeart/2005/8/layout/hProcess3"/>
    <dgm:cxn modelId="{B6E74601-F41F-1C4B-8148-5F84A04A9553}" type="presOf" srcId="{42C06B51-9615-0049-98A3-21E7260D8A44}" destId="{EC965F3E-7960-C546-9422-982E1CD4FA95}" srcOrd="0" destOrd="0" presId="urn:microsoft.com/office/officeart/2005/8/layout/hProcess3"/>
    <dgm:cxn modelId="{0D9EF02A-9459-F146-91B5-825BAE0000A9}" srcId="{371D863D-D20E-8543-A419-70619F2BB133}" destId="{A6A2014A-7567-E748-B144-871C11265C44}" srcOrd="2" destOrd="0" parTransId="{3B115213-6BEC-364D-8D3C-0F4F193FDC86}" sibTransId="{55DD3507-E37B-D54D-B9CE-35335A0CA3F0}"/>
    <dgm:cxn modelId="{DFB82C5B-B20C-0D4C-B7CE-01F1AB1AAB44}" type="presParOf" srcId="{DC09CD21-D1A1-5B4A-8ED6-F9FA7E154A71}" destId="{7E05601E-74CF-2E4F-A3C4-C6C67242F764}" srcOrd="0" destOrd="0" presId="urn:microsoft.com/office/officeart/2005/8/layout/hProcess3"/>
    <dgm:cxn modelId="{51097B00-9605-C348-AC50-6EF91271DEA0}" type="presParOf" srcId="{DC09CD21-D1A1-5B4A-8ED6-F9FA7E154A71}" destId="{7BD3668C-14DD-5544-84B8-8E54580ED553}" srcOrd="1" destOrd="0" presId="urn:microsoft.com/office/officeart/2005/8/layout/hProcess3"/>
    <dgm:cxn modelId="{DD76AB39-60B5-E741-970D-8C297B22FC49}" type="presParOf" srcId="{7BD3668C-14DD-5544-84B8-8E54580ED553}" destId="{970D784D-8A76-A046-B8EC-86FBB10509CE}" srcOrd="0" destOrd="0" presId="urn:microsoft.com/office/officeart/2005/8/layout/hProcess3"/>
    <dgm:cxn modelId="{67426DB4-91B1-5741-A34F-9151971953C1}" type="presParOf" srcId="{7BD3668C-14DD-5544-84B8-8E54580ED553}" destId="{67333A32-5ED4-F649-9814-4D746C9C3DE9}" srcOrd="1" destOrd="0" presId="urn:microsoft.com/office/officeart/2005/8/layout/hProcess3"/>
    <dgm:cxn modelId="{D814F282-B9E5-C24D-BD11-601262038ACB}" type="presParOf" srcId="{67333A32-5ED4-F649-9814-4D746C9C3DE9}" destId="{6448949F-9262-F149-9816-5FC522DDC08D}" srcOrd="0" destOrd="0" presId="urn:microsoft.com/office/officeart/2005/8/layout/hProcess3"/>
    <dgm:cxn modelId="{68915407-FB49-B94B-87AA-7459B7DDE958}" type="presParOf" srcId="{67333A32-5ED4-F649-9814-4D746C9C3DE9}" destId="{7AB6C5F7-EE55-A841-85C0-0B1B31E30D05}" srcOrd="1" destOrd="0" presId="urn:microsoft.com/office/officeart/2005/8/layout/hProcess3"/>
    <dgm:cxn modelId="{992FA698-D215-E641-B2F0-D9C6D6442267}" type="presParOf" srcId="{67333A32-5ED4-F649-9814-4D746C9C3DE9}" destId="{BE96209A-363F-8543-9F38-5F1D18BF63CD}" srcOrd="2" destOrd="0" presId="urn:microsoft.com/office/officeart/2005/8/layout/hProcess3"/>
    <dgm:cxn modelId="{7BB8EFD3-F2DB-C143-8AA7-BFBBD4BEDC47}" type="presParOf" srcId="{67333A32-5ED4-F649-9814-4D746C9C3DE9}" destId="{9CB665AB-74FF-3E47-81B9-28DC471DF541}" srcOrd="3" destOrd="0" presId="urn:microsoft.com/office/officeart/2005/8/layout/hProcess3"/>
    <dgm:cxn modelId="{0B924AD5-EBC0-194B-B9B9-2BF083DBC032}" type="presParOf" srcId="{7BD3668C-14DD-5544-84B8-8E54580ED553}" destId="{FC552571-9883-E44E-9826-A592480F6EAF}" srcOrd="2" destOrd="0" presId="urn:microsoft.com/office/officeart/2005/8/layout/hProcess3"/>
    <dgm:cxn modelId="{ACD1E200-D35E-1443-AD1C-64032B2E534B}" type="presParOf" srcId="{7BD3668C-14DD-5544-84B8-8E54580ED553}" destId="{B0DD8DAD-0D31-E846-9D94-9061436144EB}" srcOrd="3" destOrd="0" presId="urn:microsoft.com/office/officeart/2005/8/layout/hProcess3"/>
    <dgm:cxn modelId="{25255C71-E016-8B4F-B81C-E44D66B63D5B}" type="presParOf" srcId="{B0DD8DAD-0D31-E846-9D94-9061436144EB}" destId="{A48A5E80-C4F7-C441-8659-6A4A9F9ED672}" srcOrd="0" destOrd="0" presId="urn:microsoft.com/office/officeart/2005/8/layout/hProcess3"/>
    <dgm:cxn modelId="{EE33FDFA-2E1D-D44E-B456-1FED8895BC11}" type="presParOf" srcId="{B0DD8DAD-0D31-E846-9D94-9061436144EB}" destId="{EC965F3E-7960-C546-9422-982E1CD4FA95}" srcOrd="1" destOrd="0" presId="urn:microsoft.com/office/officeart/2005/8/layout/hProcess3"/>
    <dgm:cxn modelId="{E3AA210C-59E3-644C-9F64-6230ABADFF0A}" type="presParOf" srcId="{B0DD8DAD-0D31-E846-9D94-9061436144EB}" destId="{D7EF1E24-3C4D-B54C-85CA-22E26A73504F}" srcOrd="2" destOrd="0" presId="urn:microsoft.com/office/officeart/2005/8/layout/hProcess3"/>
    <dgm:cxn modelId="{E6AA0AA1-E4E6-A14F-9FD0-B6F2936074AF}" type="presParOf" srcId="{B0DD8DAD-0D31-E846-9D94-9061436144EB}" destId="{4C91488E-57D0-A342-B823-324052B84F75}" srcOrd="3" destOrd="0" presId="urn:microsoft.com/office/officeart/2005/8/layout/hProcess3"/>
    <dgm:cxn modelId="{80063ADF-4F15-F24D-B555-78B2122A8C00}" type="presParOf" srcId="{7BD3668C-14DD-5544-84B8-8E54580ED553}" destId="{C095BB72-668A-D24B-9386-49A13047DCBC}" srcOrd="4" destOrd="0" presId="urn:microsoft.com/office/officeart/2005/8/layout/hProcess3"/>
    <dgm:cxn modelId="{54F7C89D-C9EE-244F-8481-9E7C69ECA1D1}" type="presParOf" srcId="{7BD3668C-14DD-5544-84B8-8E54580ED553}" destId="{EFD2C6B1-D405-654E-B5E1-BADD2CFEE6F0}" srcOrd="5" destOrd="0" presId="urn:microsoft.com/office/officeart/2005/8/layout/hProcess3"/>
    <dgm:cxn modelId="{993F9552-5829-C140-8952-5F0F24B3284F}" type="presParOf" srcId="{EFD2C6B1-D405-654E-B5E1-BADD2CFEE6F0}" destId="{3317300D-1B9A-0949-8F45-1E51B7B4E805}" srcOrd="0" destOrd="0" presId="urn:microsoft.com/office/officeart/2005/8/layout/hProcess3"/>
    <dgm:cxn modelId="{A9D56F24-C0A9-7C42-877A-882969991F8E}" type="presParOf" srcId="{EFD2C6B1-D405-654E-B5E1-BADD2CFEE6F0}" destId="{BD5EA302-712F-8042-B0C2-C586F2A78A85}" srcOrd="1" destOrd="0" presId="urn:microsoft.com/office/officeart/2005/8/layout/hProcess3"/>
    <dgm:cxn modelId="{AA2E89CF-7547-0D4A-9C87-983FD49BB83A}" type="presParOf" srcId="{EFD2C6B1-D405-654E-B5E1-BADD2CFEE6F0}" destId="{611E4DF6-2D26-7F45-82C2-3C540E6800D8}" srcOrd="2" destOrd="0" presId="urn:microsoft.com/office/officeart/2005/8/layout/hProcess3"/>
    <dgm:cxn modelId="{CE918E8F-A621-8249-A897-C0885261C294}" type="presParOf" srcId="{EFD2C6B1-D405-654E-B5E1-BADD2CFEE6F0}" destId="{A94FA7DC-BB32-B24A-9D40-7C7AA8DA60E3}" srcOrd="3" destOrd="0" presId="urn:microsoft.com/office/officeart/2005/8/layout/hProcess3"/>
    <dgm:cxn modelId="{31FEF724-6FA7-AF40-A05C-C665572A62E8}" type="presParOf" srcId="{7BD3668C-14DD-5544-84B8-8E54580ED553}" destId="{04AAC529-C4C6-CD49-B849-13F34175776F}" srcOrd="6" destOrd="0" presId="urn:microsoft.com/office/officeart/2005/8/layout/hProcess3"/>
    <dgm:cxn modelId="{883236C0-14A5-5D4A-9321-97B8381AEACF}" type="presParOf" srcId="{7BD3668C-14DD-5544-84B8-8E54580ED553}" destId="{F20DC709-3054-004D-9289-E6AD950BA6C4}" srcOrd="7" destOrd="0" presId="urn:microsoft.com/office/officeart/2005/8/layout/hProcess3"/>
    <dgm:cxn modelId="{BC1EC5BC-B3FE-A344-8EA4-948B4AEC5713}" type="presParOf" srcId="{F20DC709-3054-004D-9289-E6AD950BA6C4}" destId="{1F581E6C-F85E-194C-A47A-9A08191A64F9}" srcOrd="0" destOrd="0" presId="urn:microsoft.com/office/officeart/2005/8/layout/hProcess3"/>
    <dgm:cxn modelId="{896AD418-C1E4-5740-AC9C-36A5ABB25BB1}" type="presParOf" srcId="{F20DC709-3054-004D-9289-E6AD950BA6C4}" destId="{B2297B8E-A4A8-C74A-9983-8DB04EEB9A18}" srcOrd="1" destOrd="0" presId="urn:microsoft.com/office/officeart/2005/8/layout/hProcess3"/>
    <dgm:cxn modelId="{02F839D7-AFBE-6F47-B2A1-5F86EE846C83}" type="presParOf" srcId="{F20DC709-3054-004D-9289-E6AD950BA6C4}" destId="{38E3212F-E3E2-4540-82EE-FA041A69345D}" srcOrd="2" destOrd="0" presId="urn:microsoft.com/office/officeart/2005/8/layout/hProcess3"/>
    <dgm:cxn modelId="{BA6BD123-3341-6B4C-AD85-64242A566AD4}" type="presParOf" srcId="{F20DC709-3054-004D-9289-E6AD950BA6C4}" destId="{7C0F1136-A062-6E4A-A6DB-55ECB456377C}" srcOrd="3" destOrd="0" presId="urn:microsoft.com/office/officeart/2005/8/layout/hProcess3"/>
    <dgm:cxn modelId="{0715769F-BB47-0141-8265-70FD41EE2CE7}" type="presParOf" srcId="{7BD3668C-14DD-5544-84B8-8E54580ED553}" destId="{7834A875-8E2A-A741-B45C-3C7864B900C2}" srcOrd="8" destOrd="0" presId="urn:microsoft.com/office/officeart/2005/8/layout/hProcess3"/>
    <dgm:cxn modelId="{06BFAAC9-06C9-4744-874E-502BA4F10D0B}" type="presParOf" srcId="{7BD3668C-14DD-5544-84B8-8E54580ED553}" destId="{AB68EF65-41FB-0144-80E5-018C47AC6957}" srcOrd="9" destOrd="0" presId="urn:microsoft.com/office/officeart/2005/8/layout/hProcess3"/>
    <dgm:cxn modelId="{81268F16-D7FA-0E4E-B619-49FB9E3F2400}" type="presParOf" srcId="{AB68EF65-41FB-0144-80E5-018C47AC6957}" destId="{C4CD3EA9-C014-DC44-A9AE-E46B60B09AC2}" srcOrd="0" destOrd="0" presId="urn:microsoft.com/office/officeart/2005/8/layout/hProcess3"/>
    <dgm:cxn modelId="{1F9DF672-D8BC-CE4E-B47A-1FAC29449285}" type="presParOf" srcId="{AB68EF65-41FB-0144-80E5-018C47AC6957}" destId="{37D0B0B0-3D35-AF48-8DC8-E36C9FCFEBFD}" srcOrd="1" destOrd="0" presId="urn:microsoft.com/office/officeart/2005/8/layout/hProcess3"/>
    <dgm:cxn modelId="{D5632A91-DE5E-4442-8C62-7FFF13BE54B0}" type="presParOf" srcId="{AB68EF65-41FB-0144-80E5-018C47AC6957}" destId="{91E25164-980A-D647-A18D-7EC0222F3133}" srcOrd="2" destOrd="0" presId="urn:microsoft.com/office/officeart/2005/8/layout/hProcess3"/>
    <dgm:cxn modelId="{5E642FC5-F8FD-B04E-89B5-8777F6BCF509}" type="presParOf" srcId="{AB68EF65-41FB-0144-80E5-018C47AC6957}" destId="{4CDAE6B8-8422-044A-B69A-3B277176F3DE}" srcOrd="3" destOrd="0" presId="urn:microsoft.com/office/officeart/2005/8/layout/hProcess3"/>
    <dgm:cxn modelId="{6FB3122C-EDA3-B541-8AA8-DFC4C71DAED1}" type="presParOf" srcId="{7BD3668C-14DD-5544-84B8-8E54580ED553}" destId="{29C4E41E-0808-C54A-A7F1-0523056A0B59}" srcOrd="10" destOrd="0" presId="urn:microsoft.com/office/officeart/2005/8/layout/hProcess3"/>
    <dgm:cxn modelId="{5451FD9D-7DCE-D141-845B-42D4C4F557DB}" type="presParOf" srcId="{7BD3668C-14DD-5544-84B8-8E54580ED553}" destId="{F5320A20-13DB-614B-BC98-34E35397B23E}" srcOrd="11" destOrd="0" presId="urn:microsoft.com/office/officeart/2005/8/layout/hProcess3"/>
    <dgm:cxn modelId="{313DD842-033B-6741-82E7-C96670475258}" type="presParOf" srcId="{7BD3668C-14DD-5544-84B8-8E54580ED553}" destId="{0A7B2A4C-5E83-C64D-AB0A-88917CBB7535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B2A4C-5E83-C64D-AB0A-88917CBB7535}">
      <dsp:nvSpPr>
        <dsp:cNvPr id="0" name=""/>
        <dsp:cNvSpPr/>
      </dsp:nvSpPr>
      <dsp:spPr>
        <a:xfrm>
          <a:off x="14900" y="0"/>
          <a:ext cx="7617947" cy="5301208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0B0B0-3D35-AF48-8DC8-E36C9FCFEBFD}">
      <dsp:nvSpPr>
        <dsp:cNvPr id="0" name=""/>
        <dsp:cNvSpPr/>
      </dsp:nvSpPr>
      <dsp:spPr>
        <a:xfrm flipH="1">
          <a:off x="4969679" y="2566397"/>
          <a:ext cx="1239125" cy="143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>
              <a:solidFill>
                <a:srgbClr val="000000"/>
              </a:solidFill>
            </a:rPr>
            <a:t>Atendelos</a:t>
          </a:r>
          <a:r>
            <a:rPr lang="pt-BR" sz="1800" kern="1200" dirty="0" smtClean="0">
              <a:solidFill>
                <a:srgbClr val="000000"/>
              </a:solidFill>
            </a:rPr>
            <a:t> </a:t>
          </a:r>
          <a:r>
            <a:rPr lang="pt-BR" sz="1800" kern="1200" dirty="0" err="1" smtClean="0">
              <a:solidFill>
                <a:srgbClr val="000000"/>
              </a:solidFill>
            </a:rPr>
            <a:t>dacordo</a:t>
          </a:r>
          <a:r>
            <a:rPr lang="pt-BR" sz="1800" kern="1200" dirty="0" smtClean="0">
              <a:solidFill>
                <a:srgbClr val="000000"/>
              </a:solidFill>
            </a:rPr>
            <a:t> coa </a:t>
          </a:r>
          <a:r>
            <a:rPr lang="pt-BR" sz="1800" kern="1200" dirty="0" err="1" smtClean="0">
              <a:solidFill>
                <a:srgbClr val="000000"/>
              </a:solidFill>
            </a:rPr>
            <a:t>súa</a:t>
          </a:r>
          <a:r>
            <a:rPr lang="pt-BR" sz="1800" kern="1200" dirty="0" smtClean="0">
              <a:solidFill>
                <a:srgbClr val="000000"/>
              </a:solidFill>
            </a:rPr>
            <a:t>  capacidade</a:t>
          </a:r>
          <a:endParaRPr lang="pt-BR" sz="1800" kern="1200" dirty="0">
            <a:solidFill>
              <a:srgbClr val="000000"/>
            </a:solidFill>
          </a:endParaRPr>
        </a:p>
      </dsp:txBody>
      <dsp:txXfrm flipH="1">
        <a:off x="4969679" y="2566397"/>
        <a:ext cx="1239125" cy="1439784"/>
      </dsp:txXfrm>
    </dsp:sp>
    <dsp:sp modelId="{B2297B8E-A4A8-C74A-9983-8DB04EEB9A18}">
      <dsp:nvSpPr>
        <dsp:cNvPr id="0" name=""/>
        <dsp:cNvSpPr/>
      </dsp:nvSpPr>
      <dsp:spPr>
        <a:xfrm>
          <a:off x="2014464" y="2698005"/>
          <a:ext cx="1239125" cy="166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00"/>
              </a:solidFill>
            </a:rPr>
            <a:t>Facilita</a:t>
          </a:r>
          <a:r>
            <a:rPr lang="pt-BR" kern="1200" dirty="0" smtClean="0">
              <a:solidFill>
                <a:srgbClr val="000000"/>
              </a:solidFill>
            </a:rPr>
            <a:t> </a:t>
          </a:r>
          <a:r>
            <a:rPr lang="pt-BR" sz="2000" kern="1200" dirty="0" err="1" smtClean="0">
              <a:solidFill>
                <a:srgbClr val="000000"/>
              </a:solidFill>
            </a:rPr>
            <a:t>coñecer</a:t>
          </a:r>
          <a:r>
            <a:rPr lang="pt-BR" sz="2000" kern="1200" dirty="0" smtClean="0">
              <a:solidFill>
                <a:srgbClr val="000000"/>
              </a:solidFill>
            </a:rPr>
            <a:t> </a:t>
          </a:r>
          <a:r>
            <a:rPr lang="pt-BR" sz="2000" kern="1200" dirty="0" err="1" smtClean="0">
              <a:solidFill>
                <a:srgbClr val="000000"/>
              </a:solidFill>
            </a:rPr>
            <a:t>mellor</a:t>
          </a:r>
          <a:r>
            <a:rPr lang="pt-BR" sz="2000" kern="1200" dirty="0" smtClean="0">
              <a:solidFill>
                <a:srgbClr val="000000"/>
              </a:solidFill>
            </a:rPr>
            <a:t> aos </a:t>
          </a:r>
          <a:r>
            <a:rPr lang="pt-BR" sz="2000" kern="1200" dirty="0" err="1" smtClean="0">
              <a:solidFill>
                <a:srgbClr val="000000"/>
              </a:solidFill>
            </a:rPr>
            <a:t>nosos</a:t>
          </a:r>
          <a:r>
            <a:rPr lang="pt-BR" sz="2000" kern="1200" dirty="0" smtClean="0">
              <a:solidFill>
                <a:srgbClr val="000000"/>
              </a:solidFill>
            </a:rPr>
            <a:t> </a:t>
          </a:r>
          <a:r>
            <a:rPr lang="pt-BR" sz="2000" kern="1200" dirty="0" err="1" smtClean="0">
              <a:solidFill>
                <a:srgbClr val="000000"/>
              </a:solidFill>
            </a:rPr>
            <a:t>alumno</a:t>
          </a:r>
          <a:r>
            <a:rPr lang="pt-BR" kern="1200" dirty="0" err="1" smtClean="0">
              <a:solidFill>
                <a:srgbClr val="000000"/>
              </a:solidFill>
            </a:rPr>
            <a:t>s</a:t>
          </a:r>
          <a:r>
            <a:rPr lang="pt-BR" kern="1200" dirty="0" smtClean="0">
              <a:solidFill>
                <a:srgbClr val="000000"/>
              </a:solidFill>
            </a:rPr>
            <a:t> </a:t>
          </a:r>
          <a:endParaRPr lang="pt-BR" sz="1800" kern="1200" dirty="0">
            <a:solidFill>
              <a:srgbClr val="000000"/>
            </a:solidFill>
          </a:endParaRPr>
        </a:p>
      </dsp:txBody>
      <dsp:txXfrm>
        <a:off x="2014464" y="2698005"/>
        <a:ext cx="1239125" cy="1661406"/>
      </dsp:txXfrm>
    </dsp:sp>
    <dsp:sp modelId="{BD5EA302-712F-8042-B0C2-C586F2A78A85}">
      <dsp:nvSpPr>
        <dsp:cNvPr id="0" name=""/>
        <dsp:cNvSpPr/>
      </dsp:nvSpPr>
      <dsp:spPr>
        <a:xfrm>
          <a:off x="3528111" y="592248"/>
          <a:ext cx="1239125" cy="163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i="0" kern="1200" dirty="0" smtClean="0">
              <a:solidFill>
                <a:srgbClr val="000000"/>
              </a:solidFill>
            </a:rPr>
            <a:t>Non </a:t>
          </a:r>
          <a:r>
            <a:rPr lang="pt-BR" sz="2000" b="0" i="0" kern="1200" dirty="0" err="1" smtClean="0">
              <a:solidFill>
                <a:srgbClr val="000000"/>
              </a:solidFill>
            </a:rPr>
            <a:t>clasificalos</a:t>
          </a:r>
          <a:r>
            <a:rPr lang="pt-BR" sz="2000" b="0" i="0" kern="1200" dirty="0" smtClean="0">
              <a:solidFill>
                <a:srgbClr val="000000"/>
              </a:solidFill>
            </a:rPr>
            <a:t> </a:t>
          </a:r>
          <a:r>
            <a:rPr lang="pt-BR" sz="2000" b="0" i="0" kern="1200" dirty="0" err="1" smtClean="0">
              <a:solidFill>
                <a:srgbClr val="000000"/>
              </a:solidFill>
            </a:rPr>
            <a:t>en</a:t>
          </a:r>
          <a:r>
            <a:rPr lang="pt-BR" sz="2000" b="0" i="0" kern="1200" dirty="0" smtClean="0">
              <a:solidFill>
                <a:srgbClr val="000000"/>
              </a:solidFill>
            </a:rPr>
            <a:t> </a:t>
          </a:r>
          <a:r>
            <a:rPr lang="pt-BR" sz="2000" b="0" i="0" kern="1200" dirty="0" err="1" smtClean="0">
              <a:solidFill>
                <a:srgbClr val="000000"/>
              </a:solidFill>
            </a:rPr>
            <a:t>bos</a:t>
          </a:r>
          <a:r>
            <a:rPr lang="pt-BR" sz="2000" b="0" i="0" kern="1200" dirty="0" smtClean="0">
              <a:solidFill>
                <a:srgbClr val="000000"/>
              </a:solidFill>
            </a:rPr>
            <a:t> estudantes e malos estudantes</a:t>
          </a:r>
          <a:endParaRPr lang="pt-BR" sz="2000" b="0" i="0" kern="1200" dirty="0">
            <a:solidFill>
              <a:srgbClr val="000000"/>
            </a:solidFill>
          </a:endParaRPr>
        </a:p>
      </dsp:txBody>
      <dsp:txXfrm>
        <a:off x="3528111" y="592248"/>
        <a:ext cx="1239125" cy="1637650"/>
      </dsp:txXfrm>
    </dsp:sp>
    <dsp:sp modelId="{EC965F3E-7960-C546-9422-982E1CD4FA95}">
      <dsp:nvSpPr>
        <dsp:cNvPr id="0" name=""/>
        <dsp:cNvSpPr/>
      </dsp:nvSpPr>
      <dsp:spPr>
        <a:xfrm>
          <a:off x="5906697" y="526443"/>
          <a:ext cx="1239125" cy="1726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dirty="0" smtClean="0">
              <a:solidFill>
                <a:srgbClr val="000000"/>
              </a:solidFill>
            </a:rPr>
            <a:t>D</a:t>
          </a:r>
          <a:r>
            <a:rPr lang="es-ES_tradnl" sz="2000" b="0" kern="1200" dirty="0" smtClean="0">
              <a:solidFill>
                <a:srgbClr val="000000"/>
              </a:solidFill>
            </a:rPr>
            <a:t>iferentes</a:t>
          </a:r>
          <a:r>
            <a:rPr lang="es-ES_tradnl" sz="2000" kern="1200" dirty="0" smtClean="0">
              <a:solidFill>
                <a:srgbClr val="000000"/>
              </a:solidFill>
            </a:rPr>
            <a:t> </a:t>
          </a:r>
          <a:r>
            <a:rPr lang="es-ES_tradnl" sz="2000" kern="1200" dirty="0" err="1" smtClean="0">
              <a:solidFill>
                <a:srgbClr val="000000"/>
              </a:solidFill>
            </a:rPr>
            <a:t>estudantes</a:t>
          </a:r>
          <a:r>
            <a:rPr lang="es-ES_tradnl" sz="2000" kern="1200" dirty="0" smtClean="0">
              <a:solidFill>
                <a:srgbClr val="000000"/>
              </a:solidFill>
            </a:rPr>
            <a:t> aprenden de diferentes </a:t>
          </a:r>
          <a:r>
            <a:rPr lang="es-ES_tradnl" sz="2000" kern="1200" dirty="0" err="1" smtClean="0">
              <a:solidFill>
                <a:srgbClr val="000000"/>
              </a:solidFill>
            </a:rPr>
            <a:t>maneiras</a:t>
          </a:r>
          <a:r>
            <a:rPr lang="es-ES_tradnl" sz="2000" kern="1200" dirty="0" smtClean="0">
              <a:solidFill>
                <a:srgbClr val="000000"/>
              </a:solidFill>
            </a:rPr>
            <a:t>. </a:t>
          </a:r>
          <a:endParaRPr lang="es-ES_tradnl" sz="2000" kern="1200" dirty="0">
            <a:solidFill>
              <a:srgbClr val="000000"/>
            </a:solidFill>
          </a:endParaRPr>
        </a:p>
      </dsp:txBody>
      <dsp:txXfrm>
        <a:off x="5906697" y="526443"/>
        <a:ext cx="1239125" cy="1726894"/>
      </dsp:txXfrm>
    </dsp:sp>
    <dsp:sp modelId="{7AB6C5F7-EE55-A841-85C0-0B1B31E30D05}">
      <dsp:nvSpPr>
        <dsp:cNvPr id="0" name=""/>
        <dsp:cNvSpPr/>
      </dsp:nvSpPr>
      <dsp:spPr>
        <a:xfrm flipH="1">
          <a:off x="356661" y="1052879"/>
          <a:ext cx="1239125" cy="98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solidFill>
                <a:srgbClr val="000000"/>
              </a:solidFill>
            </a:rPr>
            <a:t>Howard Gardner: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000000"/>
              </a:solidFill>
            </a:rPr>
            <a:t>A teoría da</a:t>
          </a:r>
          <a:r>
            <a:rPr lang="es-ES_tradnl" sz="2000" b="1" kern="1200" dirty="0" smtClean="0">
              <a:solidFill>
                <a:srgbClr val="000000"/>
              </a:solidFill>
            </a:rPr>
            <a:t>s </a:t>
          </a:r>
          <a:r>
            <a:rPr lang="es-ES_tradnl" sz="2000" b="1" kern="1200" dirty="0" err="1" smtClean="0">
              <a:solidFill>
                <a:srgbClr val="000000"/>
              </a:solidFill>
            </a:rPr>
            <a:t>intelixen</a:t>
          </a:r>
          <a:r>
            <a:rPr lang="es-ES_tradnl" sz="2000" b="1" kern="1200" dirty="0" smtClean="0">
              <a:solidFill>
                <a:srgbClr val="000000"/>
              </a:solidFill>
            </a:rPr>
            <a:t> </a:t>
          </a:r>
          <a:r>
            <a:rPr lang="es-ES_tradnl" sz="2000" b="1" kern="1200" dirty="0" err="1" smtClean="0">
              <a:solidFill>
                <a:srgbClr val="000000"/>
              </a:solidFill>
            </a:rPr>
            <a:t>cias</a:t>
          </a:r>
          <a:r>
            <a:rPr lang="es-ES_tradnl" sz="2000" b="1" kern="1200" dirty="0" smtClean="0">
              <a:solidFill>
                <a:srgbClr val="000000"/>
              </a:solidFill>
            </a:rPr>
            <a:t> múltiples </a:t>
          </a:r>
          <a:endParaRPr lang="es-ES_tradnl" sz="2000" kern="1200" dirty="0">
            <a:solidFill>
              <a:srgbClr val="000000"/>
            </a:solidFill>
          </a:endParaRPr>
        </a:p>
      </dsp:txBody>
      <dsp:txXfrm flipH="1">
        <a:off x="356661" y="1052879"/>
        <a:ext cx="1239125" cy="98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8BA18B-E1E7-4F6D-A06A-32E62C6CCF8C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C12F05-8FAB-4C1E-8C32-B55D2C643F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otos%20tipo%20actividades/Actividades%20pizarra" TargetMode="External"/><Relationship Id="rId2" Type="http://schemas.openxmlformats.org/officeDocument/2006/relationships/hyperlink" Target="Fotos%20tipo%20actividades/Actividades%20manipulativa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Fotos%20tipo%20actividades/Modelo%20fichas/Problemas%20fracci%C3%B3n%20dun%20n%C3%BAmero.docx" TargetMode="External"/><Relationship Id="rId4" Type="http://schemas.openxmlformats.org/officeDocument/2006/relationships/hyperlink" Target="Fotos%20tipo%20actividades/Act.%20problemas%20e%20calcul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Actividade%20manipulativa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eno5.mp4" TargetMode="External"/><Relationship Id="rId5" Type="http://schemas.openxmlformats.org/officeDocument/2006/relationships/image" Target="../media/image16.png"/><Relationship Id="rId4" Type="http://schemas.openxmlformats.org/officeDocument/2006/relationships/hyperlink" Target="Pai%201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voluntarios.pp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ceip</a:t>
            </a:r>
            <a:r>
              <a:rPr lang="es-ES" dirty="0" smtClean="0"/>
              <a:t> “Manuel </a:t>
            </a:r>
            <a:r>
              <a:rPr lang="es-ES" dirty="0" err="1" smtClean="0"/>
              <a:t>Masdías</a:t>
            </a:r>
            <a:r>
              <a:rPr lang="es-ES" dirty="0" smtClean="0"/>
              <a:t>”</a:t>
            </a:r>
            <a:endParaRPr lang="es-ES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673366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Caranza</a:t>
            </a:r>
            <a:r>
              <a:rPr lang="es-ES" dirty="0" smtClean="0">
                <a:solidFill>
                  <a:schemeClr val="bg1"/>
                </a:solidFill>
              </a:rPr>
              <a:t> -  Ferrol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3728" y="4365105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Grupos Interactivos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3890" y="515719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Curso 2015 - 2016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787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Grupos Interactivos: Primeiras decisións</a:t>
            </a:r>
            <a:r>
              <a:rPr lang="gl-ES" sz="3200" dirty="0" smtClean="0">
                <a:solidFill>
                  <a:schemeClr val="bg1"/>
                </a:solidFill>
              </a:rPr>
              <a:t>.</a:t>
            </a:r>
            <a:endParaRPr lang="gl-ES" sz="32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2132856"/>
            <a:ext cx="71625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En que cursos??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En que áreas??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Cantas sesións??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Cada canto tempo??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Como formar os grupos de alumnos/as??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Cantos voluntarios/as necesitamos??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Como conseguilos??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Como escoller e formar voluntarios/as?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Que tipo de actividades realizar??</a:t>
            </a:r>
          </a:p>
          <a:p>
            <a:pPr>
              <a:buFontTx/>
              <a:buChar char="-"/>
            </a:pPr>
            <a:endParaRPr lang="gl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764704"/>
            <a:ext cx="300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En que cursos?</a:t>
            </a:r>
            <a:endParaRPr lang="gl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484784"/>
            <a:ext cx="5521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Nos tres cursos de Ed. Infantil e 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nos seis de Ed. Primaria </a:t>
            </a:r>
            <a:endParaRPr lang="gl-ES" sz="28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\\DIRECCION\Compartida\ADRO\Grupos interactivos\FOTOS\primeira semana\escuela\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049112" cy="3024336"/>
          </a:xfrm>
          <a:prstGeom prst="rect">
            <a:avLst/>
          </a:prstGeom>
          <a:noFill/>
        </p:spPr>
      </p:pic>
      <p:pic>
        <p:nvPicPr>
          <p:cNvPr id="24579" name="Picture 3" descr="\\DIRECCION\Compartida\ADRO\Grupos interactivos\FOTOS\primeira semana\escuela\4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764704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En que áreas?</a:t>
            </a:r>
            <a:endParaRPr lang="gl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1556792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 smtClean="0">
                <a:solidFill>
                  <a:schemeClr val="bg1"/>
                </a:solidFill>
              </a:rPr>
              <a:t>- Área de matemáticas.</a:t>
            </a:r>
            <a:endParaRPr lang="gl-ES" sz="2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\\DIRECCION\Compartida\ADRO\Grupos interactivos\FOTOS\primeira semana\PARA WEB\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68860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76470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Cantas sesións?</a:t>
            </a:r>
            <a:endParaRPr lang="gl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55679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Unha sesión cada 15 días.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Sesións de aproximadamente  50 minutos.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Un máximo de 4 grupos.</a:t>
            </a:r>
            <a:endParaRPr lang="gl-E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Grupos interactivos Formación\Fotos tipo actividades\Act. problemas e calculo\IMG-20150527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692696"/>
            <a:ext cx="7568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Como formar os grupos de alumnos/as?</a:t>
            </a:r>
            <a:endParaRPr lang="gl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1997839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800" dirty="0" smtClean="0">
                <a:solidFill>
                  <a:schemeClr val="bg1"/>
                </a:solidFill>
              </a:rPr>
              <a:t>- Elaborar grupos de  catro ou cinco membros.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- Valorar as posibles compatibilidades e incompatibilidades entre compañeiros/as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- Mesturar rapaces e rapazas.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- Procurar que o grupo creado represente, na medida do posible, ao grupo clase.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- Ter en conta, se é posible, as preferencias do alumnado.</a:t>
            </a:r>
            <a:endParaRPr lang="gl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3" y="1469008"/>
          <a:ext cx="7344816" cy="1527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/>
                <a:gridCol w="2448272"/>
                <a:gridCol w="2448272"/>
              </a:tblGrid>
              <a:tr h="96744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Capaces</a:t>
                      </a:r>
                      <a:r>
                        <a:rPr lang="es-ES" sz="2800" baseline="0" dirty="0" smtClean="0"/>
                        <a:t> de </a:t>
                      </a:r>
                      <a:r>
                        <a:rPr lang="es-ES" sz="2800" baseline="0" dirty="0" err="1" smtClean="0"/>
                        <a:t>axudar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Resto da clase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Precisan </a:t>
                      </a:r>
                      <a:r>
                        <a:rPr lang="es-ES" sz="2800" dirty="0" err="1" smtClean="0"/>
                        <a:t>axuda</a:t>
                      </a:r>
                      <a:r>
                        <a:rPr lang="es-ES" sz="2800" dirty="0" smtClean="0"/>
                        <a:t>.</a:t>
                      </a:r>
                      <a:endParaRPr lang="es-ES" sz="2800" dirty="0"/>
                    </a:p>
                  </a:txBody>
                  <a:tcPr/>
                </a:tc>
              </a:tr>
              <a:tr h="56050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275856" y="692696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800" b="1" u="sng" dirty="0" smtClean="0">
                <a:solidFill>
                  <a:schemeClr val="bg1"/>
                </a:solidFill>
              </a:rPr>
              <a:t>Grupo típico</a:t>
            </a:r>
            <a:endParaRPr lang="gl-ES" sz="2800" b="1" u="sng" dirty="0">
              <a:solidFill>
                <a:schemeClr val="bg1"/>
              </a:solidFill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1403649" y="258068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isósceles"/>
          <p:cNvSpPr/>
          <p:nvPr/>
        </p:nvSpPr>
        <p:spPr>
          <a:xfrm>
            <a:off x="1835697" y="258068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Triángulo isósceles"/>
          <p:cNvSpPr/>
          <p:nvPr/>
        </p:nvSpPr>
        <p:spPr>
          <a:xfrm>
            <a:off x="2267745" y="258068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riángulo isósceles"/>
          <p:cNvSpPr/>
          <p:nvPr/>
        </p:nvSpPr>
        <p:spPr>
          <a:xfrm>
            <a:off x="2771801" y="258068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707904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211960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716016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148064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940152" y="256490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444208" y="256490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948264" y="256490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380312" y="256490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1115616" y="4149080"/>
            <a:ext cx="1008112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131840" y="3140968"/>
            <a:ext cx="855712" cy="783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516216" y="4509120"/>
            <a:ext cx="855712" cy="783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572000" y="3068960"/>
            <a:ext cx="855712" cy="85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195736" y="3933056"/>
            <a:ext cx="4176464" cy="2016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3995936" y="5877272"/>
            <a:ext cx="855712" cy="783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36712"/>
            <a:ext cx="672171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Cantos voluntarios/as precisamos?.</a:t>
            </a:r>
          </a:p>
          <a:p>
            <a:endParaRPr lang="gl-ES" sz="3200" dirty="0" smtClean="0">
              <a:solidFill>
                <a:schemeClr val="bg1"/>
              </a:solidFill>
            </a:endParaRPr>
          </a:p>
          <a:p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Unha media de catro </a:t>
            </a: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por clase.</a:t>
            </a:r>
          </a:p>
          <a:p>
            <a:endParaRPr lang="gl-ES" sz="2800" dirty="0" smtClean="0">
              <a:solidFill>
                <a:schemeClr val="bg1"/>
              </a:solidFill>
            </a:endParaRPr>
          </a:p>
          <a:p>
            <a:r>
              <a:rPr lang="gl-ES" sz="2800" dirty="0" smtClean="0">
                <a:solidFill>
                  <a:schemeClr val="bg1"/>
                </a:solidFill>
              </a:rPr>
              <a:t>Total  36 voluntarios/as</a:t>
            </a:r>
            <a:endParaRPr lang="gl-E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voluntarios\DSC05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873" y="1844824"/>
            <a:ext cx="432610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75312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Como conseguilos?</a:t>
            </a:r>
          </a:p>
          <a:p>
            <a:endParaRPr lang="gl-ES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Carta a todos os pais e nais do centro 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explicando  o proxecto e convocando aos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interesados/as a unha asemblea para explicar </a:t>
            </a:r>
          </a:p>
          <a:p>
            <a:r>
              <a:rPr lang="gl-ES" sz="2800" dirty="0" smtClean="0">
                <a:solidFill>
                  <a:schemeClr val="bg1"/>
                </a:solidFill>
              </a:rPr>
              <a:t>máis polo miúdo.</a:t>
            </a:r>
          </a:p>
          <a:p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Asemblea cos interesados/as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Reunión cos que xa deciden apuntarse</a:t>
            </a:r>
            <a:endParaRPr lang="gl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764704"/>
            <a:ext cx="7420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Como escoller e formar voluntarios/as?</a:t>
            </a:r>
            <a:endParaRPr lang="gl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1680" y="1556792"/>
            <a:ext cx="54200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Ningunha condición académica.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Maiores de 18 anos.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 Grupos estables.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Documento de compromiso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5"/>
            <a:ext cx="631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Que tipo de actividades realizar?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556792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bg1"/>
                </a:solidFill>
              </a:rPr>
              <a:t>Cálculo mental</a:t>
            </a:r>
            <a:endParaRPr lang="gl-ES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4365104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bg1"/>
                </a:solidFill>
                <a:hlinkClick r:id="rId2" action="ppaction://hlinkfile"/>
              </a:rPr>
              <a:t>Actividade </a:t>
            </a:r>
            <a:r>
              <a:rPr lang="gl-ES" dirty="0" err="1" smtClean="0">
                <a:solidFill>
                  <a:schemeClr val="bg1"/>
                </a:solidFill>
                <a:hlinkClick r:id="rId2" action="ppaction://hlinkfile"/>
              </a:rPr>
              <a:t>manipulativa</a:t>
            </a:r>
            <a:endParaRPr lang="gl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88224" y="4365104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bg1"/>
                </a:solidFill>
                <a:hlinkClick r:id="rId3" action="ppaction://hlinkfile"/>
              </a:rPr>
              <a:t>Libre configuración</a:t>
            </a:r>
            <a:endParaRPr lang="gl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88224" y="1628800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bg1"/>
                </a:solidFill>
                <a:hlinkClick r:id="rId4" action="ppaction://hlinkfile"/>
              </a:rPr>
              <a:t>Resolución problemas</a:t>
            </a:r>
            <a:endParaRPr lang="gl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\\DIRECCION\Compartida\ADRO\Grupos interactivos\FOTOS\Fotos Voluntarios\Grupos\IMG_20150223_110916072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348880"/>
            <a:ext cx="4355976" cy="266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noso</a:t>
            </a:r>
            <a:r>
              <a:rPr lang="es-ES" dirty="0" smtClean="0"/>
              <a:t> barrio: </a:t>
            </a:r>
            <a:r>
              <a:rPr lang="es-ES" dirty="0" err="1" smtClean="0"/>
              <a:t>Caranza</a:t>
            </a:r>
            <a:endParaRPr lang="es-ES" dirty="0"/>
          </a:p>
        </p:txBody>
      </p:sp>
      <p:pic>
        <p:nvPicPr>
          <p:cNvPr id="4" name="3 Marcador de contenido" descr="IMAX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829272" cy="2952328"/>
          </a:xfrm>
        </p:spPr>
      </p:pic>
      <p:sp>
        <p:nvSpPr>
          <p:cNvPr id="5" name="4 CuadroTexto"/>
          <p:cNvSpPr txBox="1"/>
          <p:nvPr/>
        </p:nvSpPr>
        <p:spPr>
          <a:xfrm>
            <a:off x="4860032" y="2075629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gl-ES" sz="2000" b="1" dirty="0" smtClean="0">
                <a:solidFill>
                  <a:schemeClr val="bg1"/>
                </a:solidFill>
              </a:rPr>
              <a:t>Barrio a 2 km aprox. de Ferrol.</a:t>
            </a:r>
          </a:p>
          <a:p>
            <a:pPr>
              <a:buFontTx/>
              <a:buChar char="-"/>
            </a:pPr>
            <a:endParaRPr lang="gl-ES" sz="2000" b="1" dirty="0" smtClean="0">
              <a:solidFill>
                <a:schemeClr val="bg1"/>
              </a:solidFill>
            </a:endParaRPr>
          </a:p>
          <a:p>
            <a:r>
              <a:rPr lang="gl-ES" sz="2000" b="1" dirty="0" smtClean="0">
                <a:solidFill>
                  <a:schemeClr val="bg1"/>
                </a:solidFill>
              </a:rPr>
              <a:t> - Poboación heteroxénea.</a:t>
            </a:r>
          </a:p>
          <a:p>
            <a:endParaRPr lang="gl-ES" sz="20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000" b="1" dirty="0" smtClean="0">
                <a:solidFill>
                  <a:schemeClr val="bg1"/>
                </a:solidFill>
              </a:rPr>
              <a:t>Porcentaxe elevada de alumnado etnia xitana.</a:t>
            </a:r>
          </a:p>
          <a:p>
            <a:pPr>
              <a:buFontTx/>
              <a:buChar char="-"/>
            </a:pPr>
            <a:endParaRPr lang="gl-ES" sz="20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000" b="1" dirty="0" smtClean="0">
                <a:solidFill>
                  <a:schemeClr val="bg1"/>
                </a:solidFill>
              </a:rPr>
              <a:t> Familias desfavorecidas incluso en risco de exclusión social.</a:t>
            </a:r>
          </a:p>
          <a:p>
            <a:pPr>
              <a:buFontTx/>
              <a:buChar char="-"/>
            </a:pPr>
            <a:endParaRPr lang="gl-E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5"/>
            <a:ext cx="631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Vídeos</a:t>
            </a:r>
          </a:p>
        </p:txBody>
      </p:sp>
      <p:pic>
        <p:nvPicPr>
          <p:cNvPr id="102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470968" cy="3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6672"/>
            <a:ext cx="2596992" cy="21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933056"/>
            <a:ext cx="4224430" cy="172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5"/>
            <a:ext cx="631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u="sng" dirty="0" smtClean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26" name="AutoShape 2" descr="Resultado de imagen de interro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interro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vignette1.wikia.nocookie.net/kenichila/images/f/fe/Signo-de-interrogacion-imagenes-predisenadas_426288.jpg/revision/latest?cb=20130419210853&amp;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28625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899592" y="188640"/>
          <a:ext cx="77048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/>
        </p:nvGraphicFramePr>
        <p:xfrm>
          <a:off x="755576" y="3284984"/>
          <a:ext cx="77048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1124744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</a:rPr>
              <a:t>OS GRUPOS INTERACTIVOS FAVORECEN AS INTELIXENCIAS MÚLTIPLES E  A  INTELIXENCIA </a:t>
            </a:r>
            <a:r>
              <a:rPr lang="es-ES" sz="2800" dirty="0" smtClean="0">
                <a:solidFill>
                  <a:srgbClr val="000000"/>
                </a:solidFill>
              </a:rPr>
              <a:t>EMOCIONAL.</a:t>
            </a:r>
            <a:endParaRPr lang="es-ES" sz="2800" dirty="0">
              <a:solidFill>
                <a:srgbClr val="000000"/>
              </a:solidFill>
            </a:endParaRPr>
          </a:p>
          <a:p>
            <a:r>
              <a:rPr lang="es-ES" dirty="0"/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614" y="3861048"/>
            <a:ext cx="3018560" cy="20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30912751"/>
              </p:ext>
            </p:extLst>
          </p:nvPr>
        </p:nvGraphicFramePr>
        <p:xfrm>
          <a:off x="899592" y="548680"/>
          <a:ext cx="763284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16632"/>
            <a:ext cx="770485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800" b="1" i="1" dirty="0" smtClean="0">
                <a:solidFill>
                  <a:srgbClr val="000000"/>
                </a:solidFill>
              </a:rPr>
              <a:t>Intelixencia lingüística</a:t>
            </a:r>
            <a:r>
              <a:rPr lang="gl-ES" sz="2800" dirty="0" smtClean="0">
                <a:solidFill>
                  <a:srgbClr val="000000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gl-ES" sz="2800" dirty="0" smtClean="0">
                <a:solidFill>
                  <a:srgbClr val="000000"/>
                </a:solidFill>
              </a:rPr>
              <a:t>Len </a:t>
            </a:r>
          </a:p>
          <a:p>
            <a:pPr marL="342900" indent="-342900">
              <a:buFont typeface="Arial"/>
              <a:buChar char="•"/>
            </a:pPr>
            <a:r>
              <a:rPr lang="gl-ES" sz="2800" dirty="0" smtClean="0">
                <a:solidFill>
                  <a:srgbClr val="000000"/>
                </a:solidFill>
              </a:rPr>
              <a:t>Escriben </a:t>
            </a:r>
          </a:p>
          <a:p>
            <a:pPr marL="342900" indent="-342900">
              <a:buFont typeface="Arial"/>
              <a:buChar char="•"/>
            </a:pPr>
            <a:r>
              <a:rPr lang="gl-ES" sz="2800" dirty="0" smtClean="0">
                <a:solidFill>
                  <a:srgbClr val="000000"/>
                </a:solidFill>
              </a:rPr>
              <a:t>Debaten</a:t>
            </a:r>
          </a:p>
          <a:p>
            <a:pPr marL="342900" indent="-342900">
              <a:buFont typeface="Arial"/>
              <a:buChar char="•"/>
            </a:pPr>
            <a:r>
              <a:rPr lang="gl-ES" sz="2800" dirty="0" smtClean="0">
                <a:solidFill>
                  <a:srgbClr val="000000"/>
                </a:solidFill>
              </a:rPr>
              <a:t>Entenden entre todos as </a:t>
            </a:r>
            <a:r>
              <a:rPr lang="gl-ES" sz="2800" dirty="0" err="1" smtClean="0">
                <a:solidFill>
                  <a:srgbClr val="000000"/>
                </a:solidFill>
              </a:rPr>
              <a:t>tareas</a:t>
            </a:r>
            <a:r>
              <a:rPr lang="gl-ES" sz="2800" dirty="0" smtClean="0">
                <a:solidFill>
                  <a:srgbClr val="000000"/>
                </a:solidFill>
              </a:rPr>
              <a:t> a realizar, comunícanse e negocian como resolver os problemas </a:t>
            </a:r>
            <a:r>
              <a:rPr lang="gl-ES" sz="2800" dirty="0" err="1" smtClean="0">
                <a:solidFill>
                  <a:srgbClr val="000000"/>
                </a:solidFill>
              </a:rPr>
              <a:t>plantexados</a:t>
            </a:r>
            <a:r>
              <a:rPr lang="gl-ES" sz="2800" dirty="0" smtClean="0">
                <a:solidFill>
                  <a:srgbClr val="000000"/>
                </a:solidFill>
              </a:rPr>
              <a:t>. </a:t>
            </a:r>
            <a:endParaRPr lang="gl-ES" sz="2800" dirty="0">
              <a:solidFill>
                <a:srgbClr val="000000"/>
              </a:solidFill>
            </a:endParaRPr>
          </a:p>
        </p:txBody>
      </p:sp>
      <p:pic>
        <p:nvPicPr>
          <p:cNvPr id="3" name="Imagen 2" descr="IMG-20160218-WA0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56992"/>
            <a:ext cx="5391472" cy="323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37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33265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400" b="1" i="1" dirty="0" smtClean="0">
                <a:solidFill>
                  <a:srgbClr val="000000"/>
                </a:solidFill>
              </a:rPr>
              <a:t>Intelixencia </a:t>
            </a:r>
            <a:r>
              <a:rPr lang="gl-ES" sz="2400" b="1" i="1" dirty="0" err="1" smtClean="0">
                <a:solidFill>
                  <a:srgbClr val="000000"/>
                </a:solidFill>
              </a:rPr>
              <a:t>interpersoal</a:t>
            </a:r>
            <a:r>
              <a:rPr lang="gl-ES" sz="2400" b="1" i="1" dirty="0" smtClean="0">
                <a:solidFill>
                  <a:srgbClr val="000000"/>
                </a:solidFill>
              </a:rPr>
              <a:t>:  </a:t>
            </a:r>
            <a:endParaRPr lang="gl-E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+ Motivación.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Os que teñen máis habilidades ensinan aos que teñen menos, convértense en bos comunicadores.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A dinámica dos grupos interactivos facilita as relacións entre eles.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Cada un vai aportar o que mellor sabe facer.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A relación favorece que aprendan a resolver os seus conflitos.</a:t>
            </a:r>
            <a:endParaRPr lang="gl-ES" sz="2400" dirty="0">
              <a:solidFill>
                <a:srgbClr val="000000"/>
              </a:solidFill>
            </a:endParaRPr>
          </a:p>
        </p:txBody>
      </p:sp>
      <p:pic>
        <p:nvPicPr>
          <p:cNvPr id="3" name="Imagen 2" descr="IMG-20160218-WA0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429000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1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7624" y="1052736"/>
            <a:ext cx="7200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400" b="1" i="1" dirty="0" smtClean="0">
                <a:solidFill>
                  <a:srgbClr val="000000"/>
                </a:solidFill>
              </a:rPr>
              <a:t>Intelixencia </a:t>
            </a:r>
            <a:r>
              <a:rPr lang="gl-ES" sz="2400" b="1" i="1" dirty="0" err="1" smtClean="0">
                <a:solidFill>
                  <a:srgbClr val="000000"/>
                </a:solidFill>
              </a:rPr>
              <a:t>intrapersoal</a:t>
            </a:r>
            <a:r>
              <a:rPr lang="gl-ES" sz="2400" b="1" i="1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err="1" smtClean="0">
                <a:solidFill>
                  <a:srgbClr val="000000"/>
                </a:solidFill>
              </a:rPr>
              <a:t>Disfrutan</a:t>
            </a:r>
            <a:r>
              <a:rPr lang="gl-ES" sz="2400" dirty="0" smtClean="0">
                <a:solidFill>
                  <a:srgbClr val="000000"/>
                </a:solidFill>
              </a:rPr>
              <a:t> das actividades de grupo e maniféstanse como son, descubrimos actitudes que  normalmente estaban solapadas.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O grupo axúdalles a regular o seu comportamento.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Observamos nalgúns estudantes un cambio de rol, </a:t>
            </a:r>
            <a:r>
              <a:rPr lang="gl-ES" sz="2400" dirty="0" err="1" smtClean="0">
                <a:solidFill>
                  <a:srgbClr val="000000"/>
                </a:solidFill>
              </a:rPr>
              <a:t>dase</a:t>
            </a:r>
            <a:r>
              <a:rPr lang="gl-ES" sz="2400" dirty="0" smtClean="0">
                <a:solidFill>
                  <a:srgbClr val="000000"/>
                </a:solidFill>
              </a:rPr>
              <a:t> en nenos/as que obteñen baixos resultados académicos, estes nenos motívanse e participan activamente  adoptando en ocasións un rol de </a:t>
            </a:r>
            <a:r>
              <a:rPr lang="gl-ES" sz="2400" dirty="0" err="1" smtClean="0">
                <a:solidFill>
                  <a:srgbClr val="000000"/>
                </a:solidFill>
              </a:rPr>
              <a:t>liderazgo</a:t>
            </a:r>
            <a:r>
              <a:rPr lang="gl-ES" sz="2400" dirty="0" smtClean="0">
                <a:solidFill>
                  <a:srgbClr val="000000"/>
                </a:solidFill>
              </a:rPr>
              <a:t>.</a:t>
            </a:r>
            <a:endParaRPr lang="gl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69269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400" b="1" i="1" dirty="0" smtClean="0">
                <a:solidFill>
                  <a:srgbClr val="000000"/>
                </a:solidFill>
              </a:rPr>
              <a:t>Intelixencia visual espacial. </a:t>
            </a:r>
          </a:p>
          <a:p>
            <a:endParaRPr lang="gl-ES" sz="2400" b="1" i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Traballan con planos, con labirintos, con </a:t>
            </a:r>
            <a:r>
              <a:rPr lang="gl-ES" sz="2400" dirty="0" err="1" smtClean="0">
                <a:solidFill>
                  <a:srgbClr val="000000"/>
                </a:solidFill>
              </a:rPr>
              <a:t>quebracabezas…</a:t>
            </a:r>
            <a:r>
              <a:rPr lang="gl-ES" sz="24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Eles mesmos buscan estratexias e trucos para resolver problemas. </a:t>
            </a:r>
          </a:p>
          <a:p>
            <a:pPr marL="342900" indent="-342900">
              <a:buFont typeface="Arial"/>
              <a:buChar char="•"/>
            </a:pPr>
            <a:r>
              <a:rPr lang="gl-ES" sz="2400" dirty="0" smtClean="0">
                <a:solidFill>
                  <a:srgbClr val="000000"/>
                </a:solidFill>
              </a:rPr>
              <a:t>Foméntase que a imaxinación sexa máis activa.</a:t>
            </a:r>
            <a:endParaRPr lang="gl-ES" sz="2400" dirty="0">
              <a:solidFill>
                <a:srgbClr val="000000"/>
              </a:solidFill>
            </a:endParaRPr>
          </a:p>
        </p:txBody>
      </p:sp>
      <p:pic>
        <p:nvPicPr>
          <p:cNvPr id="5" name="Imagen 4" descr="3312758562_507616d378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161" y="4221088"/>
            <a:ext cx="2123095" cy="21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0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90872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err="1">
                <a:solidFill>
                  <a:srgbClr val="000000"/>
                </a:solidFill>
              </a:rPr>
              <a:t>Intelixencia</a:t>
            </a:r>
            <a:r>
              <a:rPr lang="es-ES" sz="2400" b="1" i="1" dirty="0">
                <a:solidFill>
                  <a:srgbClr val="000000"/>
                </a:solidFill>
              </a:rPr>
              <a:t> corporal </a:t>
            </a:r>
            <a:r>
              <a:rPr lang="es-ES" sz="2400" b="1" i="1" dirty="0" err="1">
                <a:solidFill>
                  <a:srgbClr val="000000"/>
                </a:solidFill>
              </a:rPr>
              <a:t>cinestésica</a:t>
            </a:r>
            <a:r>
              <a:rPr lang="es-ES" sz="2400" b="1" i="1" dirty="0">
                <a:solidFill>
                  <a:srgbClr val="000000"/>
                </a:solidFill>
              </a:rPr>
              <a:t>. </a:t>
            </a:r>
            <a:endParaRPr lang="es-ES" sz="2400" b="1" i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Dentro </a:t>
            </a:r>
            <a:r>
              <a:rPr lang="es-ES" sz="2400" dirty="0">
                <a:solidFill>
                  <a:srgbClr val="000000"/>
                </a:solidFill>
              </a:rPr>
              <a:t>do grupo </a:t>
            </a:r>
            <a:r>
              <a:rPr lang="es-ES" sz="2400" dirty="0" err="1">
                <a:solidFill>
                  <a:srgbClr val="000000"/>
                </a:solidFill>
              </a:rPr>
              <a:t>hai</a:t>
            </a:r>
            <a:r>
              <a:rPr lang="es-ES" sz="2400" dirty="0">
                <a:solidFill>
                  <a:srgbClr val="000000"/>
                </a:solidFill>
              </a:rPr>
              <a:t> un </a:t>
            </a:r>
            <a:r>
              <a:rPr lang="es-ES" sz="2400" dirty="0" err="1">
                <a:solidFill>
                  <a:srgbClr val="000000"/>
                </a:solidFill>
              </a:rPr>
              <a:t>certo</a:t>
            </a:r>
            <a:r>
              <a:rPr lang="es-ES" sz="2400" dirty="0">
                <a:solidFill>
                  <a:srgbClr val="000000"/>
                </a:solidFill>
              </a:rPr>
              <a:t> control de como actuar e reaccionar. </a:t>
            </a:r>
            <a:endParaRPr lang="es-E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srgbClr val="000000"/>
                </a:solidFill>
              </a:rPr>
              <a:t>Resolven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problemas utilizando o </a:t>
            </a:r>
            <a:r>
              <a:rPr lang="es-ES" sz="2400" dirty="0" err="1">
                <a:solidFill>
                  <a:srgbClr val="000000"/>
                </a:solidFill>
              </a:rPr>
              <a:t>seu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err="1">
                <a:solidFill>
                  <a:srgbClr val="000000"/>
                </a:solidFill>
              </a:rPr>
              <a:t>corpo</a:t>
            </a:r>
            <a:r>
              <a:rPr lang="es-ES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Eles </a:t>
            </a:r>
            <a:r>
              <a:rPr lang="es-ES" sz="2400" dirty="0" err="1">
                <a:solidFill>
                  <a:srgbClr val="000000"/>
                </a:solidFill>
              </a:rPr>
              <a:t>xuntan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as </a:t>
            </a:r>
            <a:r>
              <a:rPr lang="es-ES" sz="2400" dirty="0" err="1">
                <a:solidFill>
                  <a:srgbClr val="000000"/>
                </a:solidFill>
              </a:rPr>
              <a:t>súas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err="1">
                <a:solidFill>
                  <a:srgbClr val="000000"/>
                </a:solidFill>
              </a:rPr>
              <a:t>mans</a:t>
            </a:r>
            <a:r>
              <a:rPr lang="es-ES" sz="2400" dirty="0">
                <a:solidFill>
                  <a:srgbClr val="000000"/>
                </a:solidFill>
              </a:rPr>
              <a:t> como </a:t>
            </a:r>
            <a:r>
              <a:rPr lang="es-ES" sz="2400" dirty="0" err="1">
                <a:solidFill>
                  <a:srgbClr val="000000"/>
                </a:solidFill>
              </a:rPr>
              <a:t>estratexia</a:t>
            </a:r>
            <a:r>
              <a:rPr lang="es-ES" sz="2400" dirty="0">
                <a:solidFill>
                  <a:srgbClr val="000000"/>
                </a:solidFill>
              </a:rPr>
              <a:t> para realizar </a:t>
            </a:r>
            <a:r>
              <a:rPr lang="es-ES" sz="2400" dirty="0" err="1">
                <a:solidFill>
                  <a:srgbClr val="000000"/>
                </a:solidFill>
              </a:rPr>
              <a:t>operacións</a:t>
            </a:r>
            <a:r>
              <a:rPr lang="es-ES" sz="2400" dirty="0">
                <a:solidFill>
                  <a:srgbClr val="000000"/>
                </a:solidFill>
              </a:rPr>
              <a:t> de sumas e restas.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01007"/>
            <a:ext cx="1656184" cy="25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7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noso</a:t>
            </a:r>
            <a:r>
              <a:rPr lang="es-ES" dirty="0" smtClean="0"/>
              <a:t> </a:t>
            </a:r>
            <a:r>
              <a:rPr lang="es-ES" dirty="0" err="1" smtClean="0"/>
              <a:t>colexio</a:t>
            </a:r>
            <a:endParaRPr lang="es-ES" dirty="0"/>
          </a:p>
        </p:txBody>
      </p:sp>
      <p:pic>
        <p:nvPicPr>
          <p:cNvPr id="4" name="3 Marcador de contenido" descr="colex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54163"/>
            <a:ext cx="8208912" cy="5343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475656" y="5733256"/>
            <a:ext cx="631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3 unidades de infantil e 6 de primaria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56" y="1484784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err="1">
                <a:solidFill>
                  <a:srgbClr val="000000"/>
                </a:solidFill>
              </a:rPr>
              <a:t>Intelixencia</a:t>
            </a:r>
            <a:r>
              <a:rPr lang="es-ES" sz="2800" b="1" i="1" dirty="0">
                <a:solidFill>
                  <a:srgbClr val="000000"/>
                </a:solidFill>
              </a:rPr>
              <a:t> Naturalista. </a:t>
            </a:r>
            <a:endParaRPr lang="es-ES" sz="2800" b="1" i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" sz="2800" dirty="0" err="1" smtClean="0">
                <a:solidFill>
                  <a:srgbClr val="000000"/>
                </a:solidFill>
              </a:rPr>
              <a:t>Recoñecen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>
                <a:solidFill>
                  <a:srgbClr val="000000"/>
                </a:solidFill>
              </a:rPr>
              <a:t>e clasifican </a:t>
            </a:r>
            <a:r>
              <a:rPr lang="es-ES" sz="2800" dirty="0" err="1">
                <a:solidFill>
                  <a:srgbClr val="000000"/>
                </a:solidFill>
              </a:rPr>
              <a:t>membros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dunha</a:t>
            </a:r>
            <a:r>
              <a:rPr lang="es-ES" sz="2800" dirty="0">
                <a:solidFill>
                  <a:srgbClr val="000000"/>
                </a:solidFill>
              </a:rPr>
              <a:t> especie. </a:t>
            </a:r>
            <a:endParaRPr lang="es-ES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" sz="2800" dirty="0" smtClean="0">
                <a:solidFill>
                  <a:srgbClr val="000000"/>
                </a:solidFill>
              </a:rPr>
              <a:t>Podemos </a:t>
            </a:r>
            <a:r>
              <a:rPr lang="es-ES" sz="2800" dirty="0" err="1">
                <a:solidFill>
                  <a:srgbClr val="000000"/>
                </a:solidFill>
              </a:rPr>
              <a:t>traballar</a:t>
            </a:r>
            <a:r>
              <a:rPr lang="es-ES" sz="2800" dirty="0">
                <a:solidFill>
                  <a:srgbClr val="000000"/>
                </a:solidFill>
              </a:rPr>
              <a:t> as matemáticas con </a:t>
            </a:r>
            <a:r>
              <a:rPr lang="es-ES" sz="2800" dirty="0" smtClean="0">
                <a:solidFill>
                  <a:srgbClr val="000000"/>
                </a:solidFill>
              </a:rPr>
              <a:t>plantas.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68" y="3933056"/>
            <a:ext cx="2991152" cy="2535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083" y="476672"/>
            <a:ext cx="101939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9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1412776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err="1" smtClean="0">
                <a:solidFill>
                  <a:srgbClr val="000000"/>
                </a:solidFill>
              </a:rPr>
              <a:t>Intelixencia</a:t>
            </a:r>
            <a:r>
              <a:rPr lang="es-ES" sz="2800" b="1" i="1" dirty="0" smtClean="0">
                <a:solidFill>
                  <a:srgbClr val="000000"/>
                </a:solidFill>
              </a:rPr>
              <a:t> musical:</a:t>
            </a:r>
          </a:p>
          <a:p>
            <a:r>
              <a:rPr lang="es-ES" sz="2800" b="1" dirty="0" smtClean="0">
                <a:solidFill>
                  <a:srgbClr val="000000"/>
                </a:solidFill>
              </a:rPr>
              <a:t>-Cantamos </a:t>
            </a:r>
            <a:r>
              <a:rPr lang="es-ES" sz="2800" b="1" dirty="0" err="1" smtClean="0">
                <a:solidFill>
                  <a:srgbClr val="000000"/>
                </a:solidFill>
              </a:rPr>
              <a:t>cancións</a:t>
            </a:r>
            <a:r>
              <a:rPr lang="es-ES" sz="2800" b="1" dirty="0" smtClean="0">
                <a:solidFill>
                  <a:srgbClr val="000000"/>
                </a:solidFill>
              </a:rPr>
              <a:t> de números e de cálculo.</a:t>
            </a:r>
            <a:r>
              <a:rPr lang="es-ES" sz="2800" b="1" i="1" dirty="0" smtClean="0">
                <a:solidFill>
                  <a:srgbClr val="000000"/>
                </a:solidFill>
              </a:rPr>
              <a:t> </a:t>
            </a:r>
          </a:p>
          <a:p>
            <a:endParaRPr lang="es-ES" sz="2800" b="1" i="1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924944"/>
            <a:ext cx="1109509" cy="3121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4221088"/>
            <a:ext cx="648072" cy="18231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501008"/>
            <a:ext cx="904736" cy="2545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348880"/>
            <a:ext cx="1109509" cy="36973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844824"/>
            <a:ext cx="1109509" cy="4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9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692696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</a:rPr>
              <a:t>NEAE: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1 alumno con rasgos Asperger.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1 alumno con TDH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1 alumno con </a:t>
            </a:r>
            <a:r>
              <a:rPr lang="es-ES_tradnl" sz="2400" dirty="0" err="1">
                <a:solidFill>
                  <a:srgbClr val="000000"/>
                </a:solidFill>
              </a:rPr>
              <a:t>minusvalia</a:t>
            </a:r>
            <a:r>
              <a:rPr lang="es-ES_tradnl" sz="2400" dirty="0">
                <a:solidFill>
                  <a:srgbClr val="000000"/>
                </a:solidFill>
              </a:rPr>
              <a:t> </a:t>
            </a:r>
            <a:r>
              <a:rPr lang="es-ES_tradnl" sz="2400" dirty="0" err="1">
                <a:solidFill>
                  <a:srgbClr val="000000"/>
                </a:solidFill>
              </a:rPr>
              <a:t>fisica</a:t>
            </a:r>
            <a:r>
              <a:rPr lang="es-ES_tradnl" sz="2400" dirty="0">
                <a:solidFill>
                  <a:srgbClr val="000000"/>
                </a:solidFill>
              </a:rPr>
              <a:t> de e</a:t>
            </a:r>
            <a:r>
              <a:rPr lang="es-ES_tradnl" sz="2400" dirty="0" smtClean="0">
                <a:solidFill>
                  <a:srgbClr val="000000"/>
                </a:solidFill>
              </a:rPr>
              <a:t>tnia </a:t>
            </a:r>
            <a:r>
              <a:rPr lang="es-ES_tradnl" sz="2400" dirty="0" err="1">
                <a:solidFill>
                  <a:srgbClr val="000000"/>
                </a:solidFill>
              </a:rPr>
              <a:t>xitana</a:t>
            </a:r>
            <a:r>
              <a:rPr lang="es-ES_tradnl" sz="2400" dirty="0">
                <a:solidFill>
                  <a:srgbClr val="000000"/>
                </a:solidFill>
              </a:rPr>
              <a:t> e con alto absentismo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6 alumnos/as de e</a:t>
            </a:r>
            <a:r>
              <a:rPr lang="es-ES_tradnl" sz="2400" dirty="0" smtClean="0">
                <a:solidFill>
                  <a:srgbClr val="000000"/>
                </a:solidFill>
              </a:rPr>
              <a:t>tnia </a:t>
            </a:r>
            <a:r>
              <a:rPr lang="es-ES_tradnl" sz="2400" dirty="0" err="1">
                <a:solidFill>
                  <a:srgbClr val="000000"/>
                </a:solidFill>
              </a:rPr>
              <a:t>xitana</a:t>
            </a:r>
            <a:r>
              <a:rPr lang="es-ES_tradnl" sz="2400" dirty="0">
                <a:solidFill>
                  <a:srgbClr val="000000"/>
                </a:solidFill>
              </a:rPr>
              <a:t> que están iniciándose </a:t>
            </a:r>
            <a:r>
              <a:rPr lang="es-ES_tradnl" sz="2400" dirty="0" err="1">
                <a:solidFill>
                  <a:srgbClr val="000000"/>
                </a:solidFill>
              </a:rPr>
              <a:t>na</a:t>
            </a:r>
            <a:r>
              <a:rPr lang="es-ES_tradnl" sz="2400" dirty="0">
                <a:solidFill>
                  <a:srgbClr val="000000"/>
                </a:solidFill>
              </a:rPr>
              <a:t> </a:t>
            </a:r>
            <a:r>
              <a:rPr lang="es-ES_tradnl" sz="2400" dirty="0" err="1">
                <a:solidFill>
                  <a:srgbClr val="000000"/>
                </a:solidFill>
              </a:rPr>
              <a:t>lecto</a:t>
            </a:r>
            <a:r>
              <a:rPr lang="es-ES_tradnl" sz="2400" dirty="0">
                <a:solidFill>
                  <a:srgbClr val="000000"/>
                </a:solidFill>
              </a:rPr>
              <a:t>-escritura.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1 </a:t>
            </a:r>
            <a:r>
              <a:rPr lang="pt-BR" sz="2400" dirty="0" err="1">
                <a:solidFill>
                  <a:srgbClr val="000000"/>
                </a:solidFill>
              </a:rPr>
              <a:t>alumna</a:t>
            </a:r>
            <a:r>
              <a:rPr lang="pt-BR" sz="2400" dirty="0">
                <a:solidFill>
                  <a:srgbClr val="000000"/>
                </a:solidFill>
              </a:rPr>
              <a:t> moi introvertida e </a:t>
            </a:r>
            <a:r>
              <a:rPr lang="pt-BR" sz="2400" dirty="0" smtClean="0">
                <a:solidFill>
                  <a:srgbClr val="000000"/>
                </a:solidFill>
              </a:rPr>
              <a:t>desmotivada, seguida </a:t>
            </a:r>
            <a:r>
              <a:rPr lang="pt-BR" sz="2400" dirty="0">
                <a:solidFill>
                  <a:srgbClr val="000000"/>
                </a:solidFill>
              </a:rPr>
              <a:t>por </a:t>
            </a:r>
            <a:r>
              <a:rPr lang="pt-BR" sz="2400" dirty="0" smtClean="0">
                <a:solidFill>
                  <a:srgbClr val="000000"/>
                </a:solidFill>
              </a:rPr>
              <a:t>Menores.</a:t>
            </a:r>
            <a:endParaRPr lang="pt-BR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1 alumno con </a:t>
            </a:r>
            <a:r>
              <a:rPr lang="es-ES_tradnl" sz="2400" dirty="0" err="1">
                <a:solidFill>
                  <a:srgbClr val="000000"/>
                </a:solidFill>
              </a:rPr>
              <a:t>condutas</a:t>
            </a:r>
            <a:r>
              <a:rPr lang="es-ES_tradnl" sz="2400" dirty="0">
                <a:solidFill>
                  <a:srgbClr val="000000"/>
                </a:solidFill>
              </a:rPr>
              <a:t> </a:t>
            </a:r>
            <a:r>
              <a:rPr lang="es-ES_tradnl" sz="2400" dirty="0" err="1">
                <a:solidFill>
                  <a:srgbClr val="000000"/>
                </a:solidFill>
              </a:rPr>
              <a:t>negativistas</a:t>
            </a:r>
            <a:endParaRPr lang="es-ES_tradnl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1 </a:t>
            </a:r>
            <a:r>
              <a:rPr lang="pt-BR" sz="2400" dirty="0" err="1">
                <a:solidFill>
                  <a:srgbClr val="000000"/>
                </a:solidFill>
              </a:rPr>
              <a:t>alumno</a:t>
            </a:r>
            <a:r>
              <a:rPr lang="pt-BR" sz="2400" dirty="0">
                <a:solidFill>
                  <a:srgbClr val="000000"/>
                </a:solidFill>
              </a:rPr>
              <a:t> repetidor </a:t>
            </a:r>
            <a:r>
              <a:rPr lang="pt-BR" sz="2400" dirty="0" err="1">
                <a:solidFill>
                  <a:srgbClr val="000000"/>
                </a:solidFill>
              </a:rPr>
              <a:t>con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trastorno</a:t>
            </a:r>
            <a:r>
              <a:rPr lang="pt-BR" sz="2400" dirty="0">
                <a:solidFill>
                  <a:srgbClr val="000000"/>
                </a:solidFill>
              </a:rPr>
              <a:t> grave de conduta e retraso académico, </a:t>
            </a:r>
            <a:r>
              <a:rPr lang="pt-BR" sz="2400" dirty="0" err="1" smtClean="0">
                <a:solidFill>
                  <a:srgbClr val="000000"/>
                </a:solidFill>
              </a:rPr>
              <a:t>con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episodios</a:t>
            </a:r>
            <a:r>
              <a:rPr lang="pt-BR" sz="2400" dirty="0" smtClean="0">
                <a:solidFill>
                  <a:srgbClr val="000000"/>
                </a:solidFill>
              </a:rPr>
              <a:t> de </a:t>
            </a:r>
            <a:r>
              <a:rPr lang="pt-BR" sz="2400" dirty="0" err="1" smtClean="0">
                <a:solidFill>
                  <a:srgbClr val="000000"/>
                </a:solidFill>
              </a:rPr>
              <a:t>agresividade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aos </a:t>
            </a:r>
            <a:r>
              <a:rPr lang="pt-BR" sz="2400" dirty="0" err="1">
                <a:solidFill>
                  <a:srgbClr val="000000"/>
                </a:solidFill>
              </a:rPr>
              <a:t>compañeiros</a:t>
            </a:r>
            <a:r>
              <a:rPr lang="pt-BR" sz="2400" dirty="0">
                <a:solidFill>
                  <a:srgbClr val="000000"/>
                </a:solidFill>
              </a:rPr>
              <a:t> e </a:t>
            </a:r>
            <a:r>
              <a:rPr lang="pt-BR" sz="2400" dirty="0" err="1">
                <a:solidFill>
                  <a:srgbClr val="000000"/>
                </a:solidFill>
              </a:rPr>
              <a:t>profesores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cando</a:t>
            </a:r>
            <a:r>
              <a:rPr lang="pt-BR" sz="2400" dirty="0">
                <a:solidFill>
                  <a:srgbClr val="000000"/>
                </a:solidFill>
              </a:rPr>
              <a:t> o </a:t>
            </a:r>
            <a:r>
              <a:rPr lang="pt-BR" sz="2400" dirty="0" err="1" smtClean="0">
                <a:solidFill>
                  <a:srgbClr val="000000"/>
                </a:solidFill>
              </a:rPr>
              <a:t>contradín</a:t>
            </a:r>
            <a:r>
              <a:rPr lang="pt-BR" sz="2400" dirty="0" smtClean="0">
                <a:solidFill>
                  <a:srgbClr val="000000"/>
                </a:solidFill>
              </a:rPr>
              <a:t>. 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692697"/>
            <a:ext cx="72008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00000"/>
                </a:solidFill>
              </a:rPr>
              <a:t>8 alumnos </a:t>
            </a:r>
            <a:r>
              <a:rPr lang="es-ES_tradnl" sz="2800" b="1" dirty="0" err="1">
                <a:solidFill>
                  <a:srgbClr val="000000"/>
                </a:solidFill>
              </a:rPr>
              <a:t>obteñen</a:t>
            </a:r>
            <a:r>
              <a:rPr lang="es-ES_tradnl" sz="2800" b="1" dirty="0">
                <a:solidFill>
                  <a:srgbClr val="000000"/>
                </a:solidFill>
              </a:rPr>
              <a:t> </a:t>
            </a:r>
            <a:r>
              <a:rPr lang="es-ES_tradnl" sz="2800" b="1" dirty="0" err="1">
                <a:solidFill>
                  <a:srgbClr val="000000"/>
                </a:solidFill>
              </a:rPr>
              <a:t>bos</a:t>
            </a:r>
            <a:r>
              <a:rPr lang="es-ES_tradnl" sz="2800" b="1" dirty="0">
                <a:solidFill>
                  <a:srgbClr val="000000"/>
                </a:solidFill>
              </a:rPr>
              <a:t> resultados académicos. </a:t>
            </a:r>
            <a:endParaRPr lang="es-ES_tradnl" sz="2800" b="1" dirty="0" smtClean="0">
              <a:solidFill>
                <a:srgbClr val="000000"/>
              </a:solidFill>
            </a:endParaRPr>
          </a:p>
          <a:p>
            <a:endParaRPr lang="es-ES_tradnl" sz="2800" b="1" dirty="0" smtClean="0">
              <a:solidFill>
                <a:srgbClr val="000000"/>
              </a:solidFill>
            </a:endParaRPr>
          </a:p>
          <a:p>
            <a:r>
              <a:rPr lang="es-ES_tradnl" sz="2800" b="1" dirty="0" smtClean="0">
                <a:solidFill>
                  <a:srgbClr val="000000"/>
                </a:solidFill>
              </a:rPr>
              <a:t>De 21 alumnos: o </a:t>
            </a:r>
            <a:r>
              <a:rPr lang="es-ES_tradnl" sz="2800" b="1" dirty="0">
                <a:solidFill>
                  <a:srgbClr val="000000"/>
                </a:solidFill>
              </a:rPr>
              <a:t>38% </a:t>
            </a:r>
            <a:r>
              <a:rPr lang="es-ES_tradnl" sz="2800" b="1" dirty="0" err="1">
                <a:solidFill>
                  <a:srgbClr val="000000"/>
                </a:solidFill>
              </a:rPr>
              <a:t>obteñen</a:t>
            </a:r>
            <a:r>
              <a:rPr lang="es-ES_tradnl" sz="2800" b="1" dirty="0">
                <a:solidFill>
                  <a:srgbClr val="000000"/>
                </a:solidFill>
              </a:rPr>
              <a:t> </a:t>
            </a:r>
            <a:r>
              <a:rPr lang="es-ES_tradnl" sz="2800" b="1" dirty="0" err="1">
                <a:solidFill>
                  <a:srgbClr val="000000"/>
                </a:solidFill>
              </a:rPr>
              <a:t>bos</a:t>
            </a:r>
            <a:r>
              <a:rPr lang="es-ES_tradnl" sz="2800" b="1" dirty="0">
                <a:solidFill>
                  <a:srgbClr val="000000"/>
                </a:solidFill>
              </a:rPr>
              <a:t> resultados académicos. </a:t>
            </a:r>
            <a:endParaRPr lang="es-ES_tradnl" sz="2800" b="1" dirty="0" smtClean="0">
              <a:solidFill>
                <a:srgbClr val="000000"/>
              </a:solidFill>
            </a:endParaRPr>
          </a:p>
          <a:p>
            <a:endParaRPr lang="es-ES_tradnl" sz="2800" b="1" dirty="0">
              <a:solidFill>
                <a:srgbClr val="000000"/>
              </a:solidFill>
            </a:endParaRPr>
          </a:p>
          <a:p>
            <a:r>
              <a:rPr lang="es-ES_tradnl" sz="2800" b="1" dirty="0" smtClean="0">
                <a:solidFill>
                  <a:srgbClr val="000000"/>
                </a:solidFill>
              </a:rPr>
              <a:t>O 62% </a:t>
            </a:r>
            <a:r>
              <a:rPr lang="es-ES_tradnl" sz="2800" b="1" dirty="0">
                <a:solidFill>
                  <a:srgbClr val="000000"/>
                </a:solidFill>
              </a:rPr>
              <a:t>restante  </a:t>
            </a:r>
            <a:r>
              <a:rPr lang="es-ES_tradnl" sz="2800" b="1" dirty="0" smtClean="0">
                <a:solidFill>
                  <a:srgbClr val="000000"/>
                </a:solidFill>
              </a:rPr>
              <a:t>necesita </a:t>
            </a:r>
            <a:r>
              <a:rPr lang="es-ES_tradnl" sz="2800" b="1" dirty="0" err="1">
                <a:solidFill>
                  <a:srgbClr val="000000"/>
                </a:solidFill>
              </a:rPr>
              <a:t>apoio</a:t>
            </a:r>
            <a:r>
              <a:rPr lang="es-ES_tradnl" sz="2800" b="1" dirty="0">
                <a:solidFill>
                  <a:srgbClr val="000000"/>
                </a:solidFill>
              </a:rPr>
              <a:t> en función das </a:t>
            </a:r>
            <a:r>
              <a:rPr lang="es-ES_tradnl" sz="2800" b="1" dirty="0" err="1" smtClean="0">
                <a:solidFill>
                  <a:srgbClr val="000000"/>
                </a:solidFill>
              </a:rPr>
              <a:t>súas</a:t>
            </a:r>
            <a:r>
              <a:rPr lang="es-ES_tradnl" sz="2800" b="1" dirty="0" smtClean="0">
                <a:solidFill>
                  <a:srgbClr val="000000"/>
                </a:solidFill>
              </a:rPr>
              <a:t> </a:t>
            </a:r>
            <a:r>
              <a:rPr lang="es-ES_tradnl" sz="2800" b="1" dirty="0">
                <a:solidFill>
                  <a:srgbClr val="000000"/>
                </a:solidFill>
              </a:rPr>
              <a:t>necesidades.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6961077"/>
              </p:ext>
            </p:extLst>
          </p:nvPr>
        </p:nvGraphicFramePr>
        <p:xfrm>
          <a:off x="1907704" y="3933056"/>
          <a:ext cx="478802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09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1124745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Non </a:t>
            </a:r>
            <a:r>
              <a:rPr lang="es-ES" sz="2800" dirty="0">
                <a:solidFill>
                  <a:srgbClr val="000000"/>
                </a:solidFill>
              </a:rPr>
              <a:t>participan </a:t>
            </a:r>
            <a:r>
              <a:rPr lang="es-ES" sz="2800" dirty="0" err="1">
                <a:solidFill>
                  <a:srgbClr val="000000"/>
                </a:solidFill>
              </a:rPr>
              <a:t>nas</a:t>
            </a:r>
            <a:r>
              <a:rPr lang="es-ES" sz="2800" dirty="0">
                <a:solidFill>
                  <a:srgbClr val="000000"/>
                </a:solidFill>
              </a:rPr>
              <a:t> actividades de gran grupo </a:t>
            </a:r>
            <a:r>
              <a:rPr lang="es-ES" sz="2800" dirty="0" err="1">
                <a:solidFill>
                  <a:srgbClr val="000000"/>
                </a:solidFill>
              </a:rPr>
              <a:t>ou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teñen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smtClean="0">
                <a:solidFill>
                  <a:srgbClr val="000000"/>
                </a:solidFill>
              </a:rPr>
              <a:t>dificultades:</a:t>
            </a:r>
            <a:endParaRPr lang="en-US" sz="2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charset="2"/>
              <a:buChar char="u"/>
            </a:pPr>
            <a:r>
              <a:rPr lang="es-ES" sz="2800" dirty="0">
                <a:solidFill>
                  <a:srgbClr val="000000"/>
                </a:solidFill>
              </a:rPr>
              <a:t>Alumno con rasgos Asperger</a:t>
            </a:r>
            <a:endParaRPr lang="en-US" sz="2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charset="2"/>
              <a:buChar char="u"/>
            </a:pPr>
            <a:r>
              <a:rPr lang="es-ES" sz="2800" dirty="0">
                <a:solidFill>
                  <a:srgbClr val="000000"/>
                </a:solidFill>
              </a:rPr>
              <a:t>Alumno con TDH, </a:t>
            </a:r>
            <a:r>
              <a:rPr lang="es-ES" sz="2800" dirty="0" smtClean="0">
                <a:solidFill>
                  <a:srgbClr val="000000"/>
                </a:solidFill>
              </a:rPr>
              <a:t>bastantes </a:t>
            </a:r>
            <a:r>
              <a:rPr lang="es-ES" sz="2800" dirty="0">
                <a:solidFill>
                  <a:srgbClr val="000000"/>
                </a:solidFill>
              </a:rPr>
              <a:t>dificultades</a:t>
            </a:r>
            <a:endParaRPr lang="en-US" sz="2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charset="2"/>
              <a:buChar char="u"/>
            </a:pPr>
            <a:r>
              <a:rPr lang="es-ES" sz="2800" dirty="0">
                <a:solidFill>
                  <a:srgbClr val="000000"/>
                </a:solidFill>
              </a:rPr>
              <a:t>Alumna </a:t>
            </a:r>
            <a:r>
              <a:rPr lang="es-ES" sz="2800" dirty="0" err="1">
                <a:solidFill>
                  <a:srgbClr val="000000"/>
                </a:solidFill>
              </a:rPr>
              <a:t>moi</a:t>
            </a:r>
            <a:r>
              <a:rPr lang="es-ES" sz="2800" dirty="0">
                <a:solidFill>
                  <a:srgbClr val="000000"/>
                </a:solidFill>
              </a:rPr>
              <a:t> desmotivada</a:t>
            </a:r>
            <a:endParaRPr lang="en-US" sz="2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charset="2"/>
              <a:buChar char="u"/>
            </a:pPr>
            <a:r>
              <a:rPr lang="es-ES" sz="2800" dirty="0">
                <a:solidFill>
                  <a:srgbClr val="000000"/>
                </a:solidFill>
              </a:rPr>
              <a:t>Alumno con trastorno grave de </a:t>
            </a:r>
            <a:r>
              <a:rPr lang="es-ES" sz="2800" dirty="0" err="1">
                <a:solidFill>
                  <a:srgbClr val="000000"/>
                </a:solidFill>
              </a:rPr>
              <a:t>conduta</a:t>
            </a:r>
            <a:r>
              <a:rPr lang="es-ES" sz="2800" dirty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7624" y="836712"/>
            <a:ext cx="6768752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800" dirty="0" smtClean="0">
                <a:solidFill>
                  <a:srgbClr val="000000"/>
                </a:solidFill>
              </a:rPr>
              <a:t>Nas actividades que se desenvolven nos grupos interactivos participan todos os alumnos con </a:t>
            </a:r>
            <a:r>
              <a:rPr lang="gl-ES" sz="2800" dirty="0" err="1" smtClean="0">
                <a:solidFill>
                  <a:srgbClr val="000000"/>
                </a:solidFill>
              </a:rPr>
              <a:t>NEAE</a:t>
            </a:r>
            <a:r>
              <a:rPr lang="gl-ES" sz="2800" dirty="0" smtClean="0">
                <a:solidFill>
                  <a:srgbClr val="000000"/>
                </a:solidFill>
              </a:rPr>
              <a:t>, segundo sexa a actividade. </a:t>
            </a:r>
          </a:p>
          <a:p>
            <a:endParaRPr lang="gl-ES" sz="2800" dirty="0" smtClean="0">
              <a:solidFill>
                <a:srgbClr val="000000"/>
              </a:solidFill>
            </a:endParaRPr>
          </a:p>
          <a:p>
            <a:r>
              <a:rPr lang="gl-ES" sz="2800" dirty="0" smtClean="0">
                <a:solidFill>
                  <a:srgbClr val="000000"/>
                </a:solidFill>
              </a:rPr>
              <a:t>Hai un compoñente importante que é a </a:t>
            </a:r>
            <a:r>
              <a:rPr lang="gl-ES" sz="2800" b="1" dirty="0" smtClean="0">
                <a:solidFill>
                  <a:srgbClr val="000000"/>
                </a:solidFill>
              </a:rPr>
              <a:t>Intelixencia Emocional</a:t>
            </a:r>
            <a:r>
              <a:rPr lang="gl-ES" sz="2800" dirty="0" smtClean="0">
                <a:solidFill>
                  <a:srgbClr val="000000"/>
                </a:solidFill>
              </a:rPr>
              <a:t>. A motivación axúdalles a centrarse e render. O neno con trastorno de conduta é capaz de seguir o seu </a:t>
            </a:r>
            <a:r>
              <a:rPr lang="gl-ES" sz="2800" dirty="0" err="1" smtClean="0">
                <a:solidFill>
                  <a:srgbClr val="000000"/>
                </a:solidFill>
              </a:rPr>
              <a:t>turno</a:t>
            </a:r>
            <a:r>
              <a:rPr lang="gl-ES" sz="2800" dirty="0" smtClean="0">
                <a:solidFill>
                  <a:srgbClr val="000000"/>
                </a:solidFill>
              </a:rPr>
              <a:t> e colabora cos demais no grupo interactivo.</a:t>
            </a:r>
            <a:endParaRPr lang="gl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8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63688" y="5589240"/>
            <a:ext cx="5832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pt-B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motivación</a:t>
            </a: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dos grupos </a:t>
            </a:r>
            <a:r>
              <a:rPr lang="pt-B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interactivos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t-B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axúdalles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pt-B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centrarse</a:t>
            </a: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 </a:t>
            </a:r>
            <a:r>
              <a:rPr lang="pt-BR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rendEr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Imagen 1" descr="IMG-20160218-WA0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16632"/>
            <a:ext cx="2889321" cy="513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IMG-20160218-WA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552061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36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upos interactivos Formación\Fotos\IMG_20160108_131005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188640"/>
            <a:ext cx="3658629" cy="6513164"/>
          </a:xfrm>
          <a:prstGeom prst="rect">
            <a:avLst/>
          </a:prstGeom>
          <a:noFill/>
        </p:spPr>
      </p:pic>
      <p:pic>
        <p:nvPicPr>
          <p:cNvPr id="1027" name="Picture 3" descr="F:\Grupos interactivos Formación\Fotos\IMG_20160108_131036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625039" cy="645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476672"/>
            <a:ext cx="6437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sz="3200" dirty="0" smtClean="0">
                <a:solidFill>
                  <a:schemeClr val="bg1"/>
                </a:solidFill>
              </a:rPr>
              <a:t>Como </a:t>
            </a:r>
            <a:r>
              <a:rPr lang="gl-ES" sz="3200" dirty="0" err="1" smtClean="0">
                <a:solidFill>
                  <a:schemeClr val="bg1"/>
                </a:solidFill>
              </a:rPr>
              <a:t>coñecimos</a:t>
            </a:r>
            <a:r>
              <a:rPr lang="gl-ES" sz="3200" dirty="0" smtClean="0">
                <a:solidFill>
                  <a:schemeClr val="bg1"/>
                </a:solidFill>
              </a:rPr>
              <a:t> as comunidades </a:t>
            </a:r>
          </a:p>
          <a:p>
            <a:pPr algn="ctr"/>
            <a:r>
              <a:rPr lang="gl-ES" sz="3200" dirty="0" smtClean="0">
                <a:solidFill>
                  <a:schemeClr val="bg1"/>
                </a:solidFill>
              </a:rPr>
              <a:t>de aprendizaxe?</a:t>
            </a:r>
            <a:endParaRPr lang="gl-E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DIRECCION\Compartida\ADRO\Grupos interactivos\FOTOS\Fotos Voluntarios\Grupos\IMG_20150210_095305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72400" cy="459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692696"/>
            <a:ext cx="744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 smtClean="0">
                <a:solidFill>
                  <a:schemeClr val="bg1"/>
                </a:solidFill>
              </a:rPr>
              <a:t>Conferencia en Ferrol de Ramón </a:t>
            </a:r>
            <a:r>
              <a:rPr lang="gl-ES" sz="3200" dirty="0" err="1" smtClean="0">
                <a:solidFill>
                  <a:schemeClr val="bg1"/>
                </a:solidFill>
              </a:rPr>
              <a:t>Flecha</a:t>
            </a:r>
            <a:r>
              <a:rPr lang="gl-ES" sz="3200" dirty="0" smtClean="0">
                <a:solidFill>
                  <a:schemeClr val="bg1"/>
                </a:solidFill>
              </a:rPr>
              <a:t>.</a:t>
            </a:r>
            <a:endParaRPr lang="gl-ES" sz="32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134076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Catedrático de </a:t>
            </a:r>
            <a:r>
              <a:rPr lang="es-ES" dirty="0" err="1" smtClean="0">
                <a:solidFill>
                  <a:schemeClr val="bg1"/>
                </a:solidFill>
              </a:rPr>
              <a:t>Socioloxía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Universitat</a:t>
            </a:r>
            <a:r>
              <a:rPr lang="es-ES" dirty="0" smtClean="0">
                <a:solidFill>
                  <a:schemeClr val="bg1"/>
                </a:solidFill>
              </a:rPr>
              <a:t> de Barcelona</a:t>
            </a:r>
            <a:endParaRPr lang="gl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Ramón Flecha, en un momento de la charla de ayer luis p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3817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95736" y="548680"/>
            <a:ext cx="492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u="sng" dirty="0" smtClean="0">
                <a:solidFill>
                  <a:schemeClr val="bg1"/>
                </a:solidFill>
              </a:rPr>
              <a:t>Claustro de profesores/as</a:t>
            </a:r>
            <a:endParaRPr lang="gl-ES" sz="3200" u="sng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916832"/>
            <a:ext cx="7560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Discusión e debate sobre a exposición de Ramón </a:t>
            </a:r>
            <a:r>
              <a:rPr lang="gl-ES" sz="2800" dirty="0" err="1" smtClean="0">
                <a:solidFill>
                  <a:schemeClr val="bg1"/>
                </a:solidFill>
              </a:rPr>
              <a:t>Flecha</a:t>
            </a:r>
            <a:r>
              <a:rPr lang="gl-E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Debate sobre as distintas actuacións como comunidade de aprendizaxe.</a:t>
            </a:r>
          </a:p>
          <a:p>
            <a:pPr>
              <a:buFontTx/>
              <a:buChar char="-"/>
            </a:pPr>
            <a:endParaRPr lang="gl-E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gl-ES" sz="2800" dirty="0" smtClean="0">
                <a:solidFill>
                  <a:schemeClr val="bg1"/>
                </a:solidFill>
              </a:rPr>
              <a:t>Acordo de afondar nos grupos interactivos e poñelos en marcha.</a:t>
            </a:r>
          </a:p>
          <a:p>
            <a:pPr>
              <a:buFontTx/>
              <a:buChar char="-"/>
            </a:pPr>
            <a:endParaRPr lang="gl-E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548680"/>
            <a:ext cx="7537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u="sng" dirty="0" smtClean="0">
                <a:solidFill>
                  <a:schemeClr val="bg1"/>
                </a:solidFill>
              </a:rPr>
              <a:t>En que consisten os grupos interactivos?</a:t>
            </a:r>
            <a:endParaRPr lang="gl-ES" sz="3200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Grupos interactivos Formación\Fotos tipo actividades\Actividades manipulativas\IMG-20150122-WA0006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797152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404664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3200" dirty="0" smtClean="0">
                <a:solidFill>
                  <a:schemeClr val="bg1"/>
                </a:solidFill>
              </a:rPr>
              <a:t>Formación  do profesorado</a:t>
            </a:r>
            <a:endParaRPr lang="gl-ES" sz="32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268760"/>
            <a:ext cx="78806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gl-ES" sz="2400" dirty="0" smtClean="0">
                <a:solidFill>
                  <a:schemeClr val="bg1"/>
                </a:solidFill>
              </a:rPr>
              <a:t>Solicitude dun </a:t>
            </a:r>
            <a:r>
              <a:rPr lang="gl-ES" sz="2400" dirty="0" err="1" smtClean="0">
                <a:solidFill>
                  <a:schemeClr val="bg1"/>
                </a:solidFill>
              </a:rPr>
              <a:t>PFPP</a:t>
            </a:r>
            <a:r>
              <a:rPr lang="gl-ES" sz="2400" dirty="0" smtClean="0">
                <a:solidFill>
                  <a:schemeClr val="bg1"/>
                </a:solidFill>
              </a:rPr>
              <a:t> (2 cursos)</a:t>
            </a:r>
          </a:p>
          <a:p>
            <a:pPr>
              <a:buFontTx/>
              <a:buChar char="-"/>
            </a:pPr>
            <a:endParaRPr lang="gl-ES" sz="2400" dirty="0" smtClean="0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gl-ES" sz="2400" dirty="0" smtClean="0">
                <a:solidFill>
                  <a:srgbClr val="0070C0"/>
                </a:solidFill>
              </a:rPr>
              <a:t>Primeiro curso formación grupos interactivos.</a:t>
            </a:r>
          </a:p>
          <a:p>
            <a:pPr lvl="2">
              <a:buFontTx/>
              <a:buChar char="-"/>
            </a:pPr>
            <a:endParaRPr lang="gl-ES" sz="2400" dirty="0" smtClean="0">
              <a:solidFill>
                <a:schemeClr val="bg1"/>
              </a:solidFill>
            </a:endParaRPr>
          </a:p>
          <a:p>
            <a:pPr lvl="4">
              <a:buFontTx/>
              <a:buChar char="-"/>
            </a:pPr>
            <a:r>
              <a:rPr lang="gl-ES" sz="2400" dirty="0" smtClean="0">
                <a:solidFill>
                  <a:schemeClr val="bg1"/>
                </a:solidFill>
              </a:rPr>
              <a:t>Curso de Ana Pérez Veiga.</a:t>
            </a:r>
          </a:p>
          <a:p>
            <a:pPr lvl="4">
              <a:buFontTx/>
              <a:buChar char="-"/>
            </a:pPr>
            <a:r>
              <a:rPr lang="gl-ES" sz="2400" dirty="0" smtClean="0">
                <a:solidFill>
                  <a:schemeClr val="bg1"/>
                </a:solidFill>
              </a:rPr>
              <a:t>Visita ao </a:t>
            </a:r>
            <a:r>
              <a:rPr lang="gl-ES" sz="2400" dirty="0" err="1" smtClean="0">
                <a:solidFill>
                  <a:schemeClr val="bg1"/>
                </a:solidFill>
              </a:rPr>
              <a:t>Cpi</a:t>
            </a:r>
            <a:r>
              <a:rPr lang="gl-ES" sz="2400" dirty="0" smtClean="0">
                <a:solidFill>
                  <a:schemeClr val="bg1"/>
                </a:solidFill>
              </a:rPr>
              <a:t> de  Castroverde.</a:t>
            </a:r>
          </a:p>
          <a:p>
            <a:pPr lvl="4">
              <a:buFontTx/>
              <a:buChar char="-"/>
            </a:pPr>
            <a:r>
              <a:rPr lang="gl-ES" sz="2400" dirty="0" smtClean="0">
                <a:solidFill>
                  <a:schemeClr val="bg1"/>
                </a:solidFill>
              </a:rPr>
              <a:t> Grupos Traballo.</a:t>
            </a:r>
          </a:p>
          <a:p>
            <a:pPr lvl="4">
              <a:buFontTx/>
              <a:buChar char="-"/>
            </a:pPr>
            <a:endParaRPr lang="gl-ES" sz="2400" dirty="0" smtClean="0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gl-ES" sz="2400" dirty="0" smtClean="0">
                <a:solidFill>
                  <a:srgbClr val="0070C0"/>
                </a:solidFill>
              </a:rPr>
              <a:t>Segundo curso formación didáctica matemáticas.</a:t>
            </a:r>
          </a:p>
          <a:p>
            <a:pPr lvl="2">
              <a:buFontTx/>
              <a:buChar char="-"/>
            </a:pPr>
            <a:endParaRPr lang="gl-ES" sz="2400" dirty="0" smtClean="0">
              <a:solidFill>
                <a:srgbClr val="0070C0"/>
              </a:solidFill>
            </a:endParaRPr>
          </a:p>
          <a:p>
            <a:pPr lvl="4">
              <a:buFontTx/>
              <a:buChar char="-"/>
            </a:pPr>
            <a:r>
              <a:rPr lang="gl-ES" sz="2400" dirty="0" smtClean="0">
                <a:solidFill>
                  <a:schemeClr val="bg1"/>
                </a:solidFill>
              </a:rPr>
              <a:t> Curso sobre didáctica das Matemáticas </a:t>
            </a:r>
          </a:p>
          <a:p>
            <a:pPr lvl="4"/>
            <a:r>
              <a:rPr lang="gl-ES" sz="2400" dirty="0" smtClean="0">
                <a:solidFill>
                  <a:schemeClr val="bg1"/>
                </a:solidFill>
              </a:rPr>
              <a:t> (Esperanza  </a:t>
            </a:r>
            <a:r>
              <a:rPr lang="gl-ES" sz="2400" dirty="0" err="1" smtClean="0">
                <a:solidFill>
                  <a:schemeClr val="bg1"/>
                </a:solidFill>
              </a:rPr>
              <a:t>Canalejas</a:t>
            </a:r>
            <a:r>
              <a:rPr lang="gl-ES" sz="2400" dirty="0" smtClean="0">
                <a:solidFill>
                  <a:schemeClr val="bg1"/>
                </a:solidFill>
              </a:rPr>
              <a:t>)</a:t>
            </a:r>
            <a:endParaRPr lang="gl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2238</TotalTime>
  <Words>943</Words>
  <Application>Microsoft Office PowerPoint</Application>
  <PresentationFormat>Presentación en pantalla (4:3)</PresentationFormat>
  <Paragraphs>162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Vértice</vt:lpstr>
      <vt:lpstr>ceip “Manuel Masdías”</vt:lpstr>
      <vt:lpstr>O noso barrio: Caranza</vt:lpstr>
      <vt:lpstr>O noso colexio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ceip “Manuel Masdías”</dc:title>
  <dc:creator>OSCAR</dc:creator>
  <cp:lastModifiedBy>OSCAR</cp:lastModifiedBy>
  <cp:revision>219</cp:revision>
  <dcterms:created xsi:type="dcterms:W3CDTF">2012-10-23T07:41:05Z</dcterms:created>
  <dcterms:modified xsi:type="dcterms:W3CDTF">2016-02-19T11:50:24Z</dcterms:modified>
</cp:coreProperties>
</file>