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84" r:id="rId5"/>
    <p:sldId id="264" r:id="rId6"/>
    <p:sldId id="267" r:id="rId7"/>
    <p:sldId id="266" r:id="rId8"/>
    <p:sldId id="289" r:id="rId9"/>
    <p:sldId id="268" r:id="rId10"/>
    <p:sldId id="269" r:id="rId11"/>
    <p:sldId id="270" r:id="rId12"/>
    <p:sldId id="271" r:id="rId13"/>
    <p:sldId id="272" r:id="rId14"/>
    <p:sldId id="285" r:id="rId15"/>
    <p:sldId id="286" r:id="rId16"/>
    <p:sldId id="273" r:id="rId17"/>
    <p:sldId id="274" r:id="rId18"/>
    <p:sldId id="275" r:id="rId19"/>
    <p:sldId id="277" r:id="rId20"/>
    <p:sldId id="281" r:id="rId21"/>
    <p:sldId id="287" r:id="rId22"/>
    <p:sldId id="288" r:id="rId23"/>
    <p:sldId id="291" r:id="rId24"/>
    <p:sldId id="290" r:id="rId25"/>
    <p:sldId id="292" r:id="rId26"/>
    <p:sldId id="293" r:id="rId27"/>
    <p:sldId id="294" r:id="rId28"/>
    <p:sldId id="295" r:id="rId29"/>
    <p:sldId id="296" r:id="rId30"/>
    <p:sldId id="297" r:id="rId31"/>
    <p:sldId id="303" r:id="rId32"/>
    <p:sldId id="298" r:id="rId33"/>
    <p:sldId id="299" r:id="rId34"/>
    <p:sldId id="300" r:id="rId35"/>
    <p:sldId id="301" r:id="rId36"/>
    <p:sldId id="302" r:id="rId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96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5" autoAdjust="0"/>
    <p:restoredTop sz="94660"/>
  </p:normalViewPr>
  <p:slideViewPr>
    <p:cSldViewPr>
      <p:cViewPr varScale="1">
        <p:scale>
          <a:sx n="73" d="100"/>
          <a:sy n="73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Gr&#225;fico%20en%20Microsoft%20Office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Matemáticas</a:t>
            </a:r>
            <a:r>
              <a:rPr lang="en-US" dirty="0"/>
              <a:t> 1º </a:t>
            </a:r>
            <a:r>
              <a:rPr lang="en-US" dirty="0" err="1" smtClean="0"/>
              <a:t>Trimestre</a:t>
            </a:r>
            <a:r>
              <a:rPr lang="en-US" dirty="0" smtClean="0"/>
              <a:t> (100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alumnos</a:t>
            </a:r>
            <a:r>
              <a:rPr lang="en-US" baseline="0" dirty="0" smtClean="0"/>
              <a:t>/as)</a:t>
            </a:r>
            <a:r>
              <a:rPr lang="en-US" dirty="0" smtClean="0"/>
              <a:t>. </a:t>
            </a:r>
            <a:r>
              <a:rPr lang="en-US" dirty="0" err="1"/>
              <a:t>Curso</a:t>
            </a:r>
            <a:r>
              <a:rPr lang="en-US" dirty="0"/>
              <a:t> 14-15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Matemáticas 1º Trimestre. Curso 14-15</c:v>
                </c:pt>
              </c:strCache>
            </c:strRef>
          </c:tx>
          <c:dLbls>
            <c:showVal val="1"/>
            <c:showLeaderLines val="1"/>
          </c:dLbls>
          <c:cat>
            <c:strRef>
              <c:f>Hoja1!$A$2:$A$3</c:f>
              <c:strCache>
                <c:ptCount val="2"/>
                <c:pt idx="0">
                  <c:v>Aprobados</c:v>
                </c:pt>
                <c:pt idx="1">
                  <c:v>Suspensos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</c:ser>
        <c:dLbls/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es-E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Matemáticas</a:t>
            </a:r>
            <a:r>
              <a:rPr lang="en-US" dirty="0"/>
              <a:t> 1º </a:t>
            </a:r>
            <a:r>
              <a:rPr lang="en-US" dirty="0" err="1" smtClean="0"/>
              <a:t>Trimestre</a:t>
            </a:r>
            <a:r>
              <a:rPr lang="en-US" dirty="0" smtClean="0"/>
              <a:t>(120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alumnos</a:t>
            </a:r>
            <a:r>
              <a:rPr lang="en-US" baseline="0" dirty="0" smtClean="0"/>
              <a:t>/as</a:t>
            </a:r>
            <a:r>
              <a:rPr lang="en-US" dirty="0" smtClean="0"/>
              <a:t> ).</a:t>
            </a:r>
            <a:r>
              <a:rPr lang="en-US" baseline="0" dirty="0" smtClean="0"/>
              <a:t> </a:t>
            </a:r>
            <a:r>
              <a:rPr lang="en-US" dirty="0" err="1" smtClean="0"/>
              <a:t>Curso</a:t>
            </a:r>
            <a:r>
              <a:rPr lang="en-US" dirty="0" smtClean="0"/>
              <a:t> </a:t>
            </a:r>
            <a:r>
              <a:rPr lang="en-US" dirty="0"/>
              <a:t>15-16</a:t>
            </a:r>
          </a:p>
        </c:rich>
      </c:tx>
      <c:layout>
        <c:manualLayout>
          <c:xMode val="edge"/>
          <c:yMode val="edge"/>
          <c:x val="0.16845454347232505"/>
          <c:y val="1.1757952820057004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Matemáticas 1º Trimestre. Curso 15-16</c:v>
                </c:pt>
              </c:strCache>
            </c:strRef>
          </c:tx>
          <c:dLbls>
            <c:showVal val="1"/>
            <c:showLeaderLines val="1"/>
          </c:dLbls>
          <c:cat>
            <c:strRef>
              <c:f>Hoja1!$A$2:$A$3</c:f>
              <c:strCache>
                <c:ptCount val="2"/>
                <c:pt idx="0">
                  <c:v>Aprobados</c:v>
                </c:pt>
                <c:pt idx="1">
                  <c:v>Suspensos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103</c:v>
                </c:pt>
                <c:pt idx="1">
                  <c:v>17</c:v>
                </c:pt>
              </c:numCache>
            </c:numRef>
          </c:val>
        </c:ser>
        <c:dLbls/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es-E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8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8"/>
          <c:dPt>
            <c:idx val="0"/>
            <c:spPr>
              <a:effectLst>
                <a:outerShdw blurRad="190500" dist="228600" dir="2700000" sy="90000" rotWithShape="0">
                  <a:schemeClr val="accent6">
                    <a:lumMod val="50000"/>
                    <a:alpha val="26000"/>
                  </a:schemeClr>
                </a:outerShdw>
              </a:effectLst>
            </c:spPr>
          </c:dPt>
          <c:cat>
            <c:strRef>
              <c:f>'[Gráfico en Microsoft Office PowerPoint]Hoja1'!$A$2:$A$3</c:f>
              <c:strCache>
                <c:ptCount val="2"/>
                <c:pt idx="0">
                  <c:v>Bos resultados</c:v>
                </c:pt>
                <c:pt idx="1">
                  <c:v>Menos resultados</c:v>
                </c:pt>
              </c:strCache>
            </c:strRef>
          </c:cat>
          <c:val>
            <c:numRef>
              <c:f>'[Gráfico en Microsoft Office PowerPoint]Hoja1'!$B$2:$B$3</c:f>
              <c:numCache>
                <c:formatCode>General</c:formatCode>
                <c:ptCount val="2"/>
                <c:pt idx="0">
                  <c:v>8</c:v>
                </c:pt>
                <c:pt idx="1">
                  <c:v>13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67801049868766405"/>
          <c:y val="0.26421551472732596"/>
          <c:w val="0.29976727909011402"/>
          <c:h val="0.32805045202683003"/>
        </c:manualLayout>
      </c:layout>
      <c:spPr>
        <a:noFill/>
      </c:spPr>
    </c:legend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1D863D-D20E-8543-A419-70619F2BB133}" type="doc">
      <dgm:prSet loTypeId="urn:microsoft.com/office/officeart/2005/8/layout/hProcess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E00D35F-827F-A242-B309-2EA69D524B98}">
      <dgm:prSet custT="1"/>
      <dgm:spPr/>
      <dgm:t>
        <a:bodyPr/>
        <a:lstStyle/>
        <a:p>
          <a:pPr rtl="0"/>
          <a:r>
            <a:rPr lang="es-ES_tradnl" sz="2400" dirty="0" smtClean="0">
              <a:solidFill>
                <a:srgbClr val="000000"/>
              </a:solidFill>
            </a:rPr>
            <a:t>Howard Gardner: </a:t>
          </a:r>
        </a:p>
        <a:p>
          <a:pPr rtl="0"/>
          <a:r>
            <a:rPr lang="es-ES_tradnl" sz="2000" dirty="0" smtClean="0">
              <a:solidFill>
                <a:srgbClr val="000000"/>
              </a:solidFill>
            </a:rPr>
            <a:t>A teoría da</a:t>
          </a:r>
          <a:r>
            <a:rPr lang="es-ES_tradnl" sz="2000" b="1" dirty="0" smtClean="0">
              <a:solidFill>
                <a:srgbClr val="000000"/>
              </a:solidFill>
            </a:rPr>
            <a:t>s </a:t>
          </a:r>
          <a:r>
            <a:rPr lang="es-ES_tradnl" sz="2000" b="1" dirty="0" err="1" smtClean="0">
              <a:solidFill>
                <a:srgbClr val="000000"/>
              </a:solidFill>
            </a:rPr>
            <a:t>intelixen</a:t>
          </a:r>
          <a:r>
            <a:rPr lang="es-ES_tradnl" sz="2000" b="1" dirty="0" smtClean="0">
              <a:solidFill>
                <a:srgbClr val="000000"/>
              </a:solidFill>
            </a:rPr>
            <a:t> </a:t>
          </a:r>
          <a:r>
            <a:rPr lang="es-ES_tradnl" sz="2000" b="1" dirty="0" err="1" smtClean="0">
              <a:solidFill>
                <a:srgbClr val="000000"/>
              </a:solidFill>
            </a:rPr>
            <a:t>cias</a:t>
          </a:r>
          <a:r>
            <a:rPr lang="es-ES_tradnl" sz="2000" b="1" dirty="0" smtClean="0">
              <a:solidFill>
                <a:srgbClr val="000000"/>
              </a:solidFill>
            </a:rPr>
            <a:t> múltiples </a:t>
          </a:r>
          <a:endParaRPr lang="es-ES_tradnl" sz="2000" dirty="0">
            <a:solidFill>
              <a:srgbClr val="000000"/>
            </a:solidFill>
          </a:endParaRPr>
        </a:p>
      </dgm:t>
    </dgm:pt>
    <dgm:pt modelId="{5D31B1D5-CD25-D148-853E-71291641AF2F}" type="parTrans" cxnId="{51D5D5AC-56F8-0341-8772-015AABDFE5E9}">
      <dgm:prSet/>
      <dgm:spPr/>
      <dgm:t>
        <a:bodyPr/>
        <a:lstStyle/>
        <a:p>
          <a:endParaRPr lang="es-ES"/>
        </a:p>
      </dgm:t>
    </dgm:pt>
    <dgm:pt modelId="{49AD9E9D-1667-CE42-88C6-F97E37999669}" type="sibTrans" cxnId="{51D5D5AC-56F8-0341-8772-015AABDFE5E9}">
      <dgm:prSet/>
      <dgm:spPr/>
      <dgm:t>
        <a:bodyPr/>
        <a:lstStyle/>
        <a:p>
          <a:endParaRPr lang="es-ES"/>
        </a:p>
      </dgm:t>
    </dgm:pt>
    <dgm:pt modelId="{42C06B51-9615-0049-98A3-21E7260D8A44}">
      <dgm:prSet custT="1"/>
      <dgm:spPr/>
      <dgm:t>
        <a:bodyPr/>
        <a:lstStyle/>
        <a:p>
          <a:pPr rtl="0"/>
          <a:r>
            <a:rPr lang="es-ES_tradnl" sz="2400" b="0" dirty="0" smtClean="0">
              <a:solidFill>
                <a:srgbClr val="000000"/>
              </a:solidFill>
            </a:rPr>
            <a:t>D</a:t>
          </a:r>
          <a:r>
            <a:rPr lang="es-ES_tradnl" sz="2000" b="0" dirty="0" smtClean="0">
              <a:solidFill>
                <a:srgbClr val="000000"/>
              </a:solidFill>
            </a:rPr>
            <a:t>iferentes</a:t>
          </a:r>
          <a:r>
            <a:rPr lang="es-ES_tradnl" sz="2000" dirty="0" smtClean="0">
              <a:solidFill>
                <a:srgbClr val="000000"/>
              </a:solidFill>
            </a:rPr>
            <a:t> </a:t>
          </a:r>
          <a:r>
            <a:rPr lang="es-ES_tradnl" sz="2000" dirty="0" err="1" smtClean="0">
              <a:solidFill>
                <a:srgbClr val="000000"/>
              </a:solidFill>
            </a:rPr>
            <a:t>estudantes</a:t>
          </a:r>
          <a:r>
            <a:rPr lang="es-ES_tradnl" sz="2000" dirty="0" smtClean="0">
              <a:solidFill>
                <a:srgbClr val="000000"/>
              </a:solidFill>
            </a:rPr>
            <a:t> aprenden de diferentes </a:t>
          </a:r>
          <a:r>
            <a:rPr lang="es-ES_tradnl" sz="2000" dirty="0" err="1" smtClean="0">
              <a:solidFill>
                <a:srgbClr val="000000"/>
              </a:solidFill>
            </a:rPr>
            <a:t>maneiras</a:t>
          </a:r>
          <a:r>
            <a:rPr lang="es-ES_tradnl" sz="2000" dirty="0" smtClean="0">
              <a:solidFill>
                <a:srgbClr val="000000"/>
              </a:solidFill>
            </a:rPr>
            <a:t>. </a:t>
          </a:r>
          <a:endParaRPr lang="es-ES_tradnl" sz="2000" dirty="0">
            <a:solidFill>
              <a:srgbClr val="000000"/>
            </a:solidFill>
          </a:endParaRPr>
        </a:p>
      </dgm:t>
    </dgm:pt>
    <dgm:pt modelId="{738744E4-09B9-8E46-9E71-2E99096C4ACD}" type="parTrans" cxnId="{39A2E075-C91D-E645-946A-5D62280C7817}">
      <dgm:prSet/>
      <dgm:spPr/>
      <dgm:t>
        <a:bodyPr/>
        <a:lstStyle/>
        <a:p>
          <a:endParaRPr lang="es-ES"/>
        </a:p>
      </dgm:t>
    </dgm:pt>
    <dgm:pt modelId="{D63F174C-3EE0-4443-8176-AE4D6D7D62AE}" type="sibTrans" cxnId="{39A2E075-C91D-E645-946A-5D62280C7817}">
      <dgm:prSet/>
      <dgm:spPr/>
      <dgm:t>
        <a:bodyPr/>
        <a:lstStyle/>
        <a:p>
          <a:endParaRPr lang="es-ES"/>
        </a:p>
      </dgm:t>
    </dgm:pt>
    <dgm:pt modelId="{CA60B762-E48F-EB4F-826D-4FAFCB5D3424}">
      <dgm:prSet custT="1"/>
      <dgm:spPr/>
      <dgm:t>
        <a:bodyPr/>
        <a:lstStyle/>
        <a:p>
          <a:pPr rtl="0"/>
          <a:r>
            <a:rPr lang="pt-BR" sz="2000" b="1" dirty="0" smtClean="0">
              <a:solidFill>
                <a:srgbClr val="000000"/>
              </a:solidFill>
            </a:rPr>
            <a:t>Facilita</a:t>
          </a:r>
          <a:r>
            <a:rPr lang="pt-BR" dirty="0" smtClean="0">
              <a:solidFill>
                <a:srgbClr val="000000"/>
              </a:solidFill>
            </a:rPr>
            <a:t> </a:t>
          </a:r>
          <a:r>
            <a:rPr lang="pt-BR" sz="2000" dirty="0" err="1" smtClean="0">
              <a:solidFill>
                <a:srgbClr val="000000"/>
              </a:solidFill>
            </a:rPr>
            <a:t>coñecer</a:t>
          </a:r>
          <a:r>
            <a:rPr lang="pt-BR" sz="2000" dirty="0" smtClean="0">
              <a:solidFill>
                <a:srgbClr val="000000"/>
              </a:solidFill>
            </a:rPr>
            <a:t> </a:t>
          </a:r>
          <a:r>
            <a:rPr lang="pt-BR" sz="2000" dirty="0" err="1" smtClean="0">
              <a:solidFill>
                <a:srgbClr val="000000"/>
              </a:solidFill>
            </a:rPr>
            <a:t>mellor</a:t>
          </a:r>
          <a:r>
            <a:rPr lang="pt-BR" sz="2000" dirty="0" smtClean="0">
              <a:solidFill>
                <a:srgbClr val="000000"/>
              </a:solidFill>
            </a:rPr>
            <a:t> aos </a:t>
          </a:r>
          <a:r>
            <a:rPr lang="pt-BR" sz="2000" dirty="0" err="1" smtClean="0">
              <a:solidFill>
                <a:srgbClr val="000000"/>
              </a:solidFill>
            </a:rPr>
            <a:t>nosos</a:t>
          </a:r>
          <a:r>
            <a:rPr lang="pt-BR" sz="2000" dirty="0" smtClean="0">
              <a:solidFill>
                <a:srgbClr val="000000"/>
              </a:solidFill>
            </a:rPr>
            <a:t> </a:t>
          </a:r>
          <a:r>
            <a:rPr lang="pt-BR" sz="2000" dirty="0" err="1" smtClean="0">
              <a:solidFill>
                <a:srgbClr val="000000"/>
              </a:solidFill>
            </a:rPr>
            <a:t>alumno</a:t>
          </a:r>
          <a:r>
            <a:rPr lang="pt-BR" dirty="0" err="1" smtClean="0">
              <a:solidFill>
                <a:srgbClr val="000000"/>
              </a:solidFill>
            </a:rPr>
            <a:t>s</a:t>
          </a:r>
          <a:r>
            <a:rPr lang="pt-BR" dirty="0" smtClean="0">
              <a:solidFill>
                <a:srgbClr val="000000"/>
              </a:solidFill>
            </a:rPr>
            <a:t> </a:t>
          </a:r>
          <a:endParaRPr lang="pt-BR" sz="1800" dirty="0">
            <a:solidFill>
              <a:srgbClr val="000000"/>
            </a:solidFill>
          </a:endParaRPr>
        </a:p>
      </dgm:t>
    </dgm:pt>
    <dgm:pt modelId="{90D42325-2D55-BE4A-9B3C-60ABB1F8BC56}" type="sibTrans" cxnId="{A35C12E8-E1C2-ED4B-B816-1127A77A05BA}">
      <dgm:prSet/>
      <dgm:spPr/>
      <dgm:t>
        <a:bodyPr/>
        <a:lstStyle/>
        <a:p>
          <a:endParaRPr lang="es-ES"/>
        </a:p>
      </dgm:t>
    </dgm:pt>
    <dgm:pt modelId="{34BE108B-6C12-6A47-8B58-173449E35D56}" type="parTrans" cxnId="{A35C12E8-E1C2-ED4B-B816-1127A77A05BA}">
      <dgm:prSet/>
      <dgm:spPr/>
      <dgm:t>
        <a:bodyPr/>
        <a:lstStyle/>
        <a:p>
          <a:endParaRPr lang="es-ES"/>
        </a:p>
      </dgm:t>
    </dgm:pt>
    <dgm:pt modelId="{A6A2014A-7567-E748-B144-871C11265C44}">
      <dgm:prSet custT="1"/>
      <dgm:spPr/>
      <dgm:t>
        <a:bodyPr/>
        <a:lstStyle/>
        <a:p>
          <a:pPr rtl="0"/>
          <a:r>
            <a:rPr lang="pt-BR" sz="2400" b="0" i="0" dirty="0" smtClean="0">
              <a:solidFill>
                <a:srgbClr val="000000"/>
              </a:solidFill>
            </a:rPr>
            <a:t>Non </a:t>
          </a:r>
          <a:r>
            <a:rPr lang="pt-BR" sz="2000" b="0" i="0" dirty="0" err="1" smtClean="0">
              <a:solidFill>
                <a:srgbClr val="000000"/>
              </a:solidFill>
            </a:rPr>
            <a:t>clasificalos</a:t>
          </a:r>
          <a:r>
            <a:rPr lang="pt-BR" sz="2000" b="0" i="0" dirty="0" smtClean="0">
              <a:solidFill>
                <a:srgbClr val="000000"/>
              </a:solidFill>
            </a:rPr>
            <a:t> </a:t>
          </a:r>
          <a:r>
            <a:rPr lang="pt-BR" sz="2000" b="0" i="0" dirty="0" err="1" smtClean="0">
              <a:solidFill>
                <a:srgbClr val="000000"/>
              </a:solidFill>
            </a:rPr>
            <a:t>en</a:t>
          </a:r>
          <a:r>
            <a:rPr lang="pt-BR" sz="2000" b="0" i="0" dirty="0" smtClean="0">
              <a:solidFill>
                <a:srgbClr val="000000"/>
              </a:solidFill>
            </a:rPr>
            <a:t> </a:t>
          </a:r>
          <a:r>
            <a:rPr lang="pt-BR" sz="2000" b="0" i="0" dirty="0" err="1" smtClean="0">
              <a:solidFill>
                <a:srgbClr val="000000"/>
              </a:solidFill>
            </a:rPr>
            <a:t>bos</a:t>
          </a:r>
          <a:r>
            <a:rPr lang="pt-BR" sz="2000" b="0" i="0" dirty="0" smtClean="0">
              <a:solidFill>
                <a:srgbClr val="000000"/>
              </a:solidFill>
            </a:rPr>
            <a:t> estudantes e malos estudantes</a:t>
          </a:r>
          <a:endParaRPr lang="pt-BR" sz="2000" b="0" i="0" dirty="0">
            <a:solidFill>
              <a:srgbClr val="000000"/>
            </a:solidFill>
          </a:endParaRPr>
        </a:p>
      </dgm:t>
    </dgm:pt>
    <dgm:pt modelId="{3B115213-6BEC-364D-8D3C-0F4F193FDC86}" type="parTrans" cxnId="{0D9EF02A-9459-F146-91B5-825BAE0000A9}">
      <dgm:prSet/>
      <dgm:spPr/>
      <dgm:t>
        <a:bodyPr/>
        <a:lstStyle/>
        <a:p>
          <a:endParaRPr lang="es-ES"/>
        </a:p>
      </dgm:t>
    </dgm:pt>
    <dgm:pt modelId="{55DD3507-E37B-D54D-B9CE-35335A0CA3F0}" type="sibTrans" cxnId="{0D9EF02A-9459-F146-91B5-825BAE0000A9}">
      <dgm:prSet/>
      <dgm:spPr/>
      <dgm:t>
        <a:bodyPr/>
        <a:lstStyle/>
        <a:p>
          <a:endParaRPr lang="es-ES"/>
        </a:p>
      </dgm:t>
    </dgm:pt>
    <dgm:pt modelId="{2936EC67-D109-F845-A6F5-FF2CF9DDC7A7}">
      <dgm:prSet custT="1"/>
      <dgm:spPr/>
      <dgm:t>
        <a:bodyPr/>
        <a:lstStyle/>
        <a:p>
          <a:pPr rtl="0"/>
          <a:r>
            <a:rPr lang="pt-BR" sz="1800" dirty="0" err="1" smtClean="0">
              <a:solidFill>
                <a:srgbClr val="000000"/>
              </a:solidFill>
            </a:rPr>
            <a:t>Atendelos</a:t>
          </a:r>
          <a:r>
            <a:rPr lang="pt-BR" sz="1800" dirty="0" smtClean="0">
              <a:solidFill>
                <a:srgbClr val="000000"/>
              </a:solidFill>
            </a:rPr>
            <a:t> </a:t>
          </a:r>
          <a:r>
            <a:rPr lang="pt-BR" sz="1800" dirty="0" err="1" smtClean="0">
              <a:solidFill>
                <a:srgbClr val="000000"/>
              </a:solidFill>
            </a:rPr>
            <a:t>dacordo</a:t>
          </a:r>
          <a:r>
            <a:rPr lang="pt-BR" sz="1800" dirty="0" smtClean="0">
              <a:solidFill>
                <a:srgbClr val="000000"/>
              </a:solidFill>
            </a:rPr>
            <a:t> coa </a:t>
          </a:r>
          <a:r>
            <a:rPr lang="pt-BR" sz="1800" dirty="0" err="1" smtClean="0">
              <a:solidFill>
                <a:srgbClr val="000000"/>
              </a:solidFill>
            </a:rPr>
            <a:t>súa</a:t>
          </a:r>
          <a:r>
            <a:rPr lang="pt-BR" sz="1800" dirty="0" smtClean="0">
              <a:solidFill>
                <a:srgbClr val="000000"/>
              </a:solidFill>
            </a:rPr>
            <a:t>  capacidade</a:t>
          </a:r>
          <a:endParaRPr lang="pt-BR" sz="1800" dirty="0">
            <a:solidFill>
              <a:srgbClr val="000000"/>
            </a:solidFill>
          </a:endParaRPr>
        </a:p>
      </dgm:t>
    </dgm:pt>
    <dgm:pt modelId="{0E7C454E-15CB-3548-ADE5-406D4AEBF2FB}" type="parTrans" cxnId="{2AE8A9D6-BD00-1041-B245-55B4DD41E77F}">
      <dgm:prSet/>
      <dgm:spPr/>
      <dgm:t>
        <a:bodyPr/>
        <a:lstStyle/>
        <a:p>
          <a:endParaRPr lang="es-ES"/>
        </a:p>
      </dgm:t>
    </dgm:pt>
    <dgm:pt modelId="{3BD70831-4D49-D747-B749-8B62B7BA550F}" type="sibTrans" cxnId="{2AE8A9D6-BD00-1041-B245-55B4DD41E77F}">
      <dgm:prSet/>
      <dgm:spPr/>
      <dgm:t>
        <a:bodyPr/>
        <a:lstStyle/>
        <a:p>
          <a:endParaRPr lang="es-ES"/>
        </a:p>
      </dgm:t>
    </dgm:pt>
    <dgm:pt modelId="{DC09CD21-D1A1-5B4A-8ED6-F9FA7E154A71}" type="pres">
      <dgm:prSet presAssocID="{371D863D-D20E-8543-A419-70619F2BB13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E05601E-74CF-2E4F-A3C4-C6C67242F764}" type="pres">
      <dgm:prSet presAssocID="{371D863D-D20E-8543-A419-70619F2BB133}" presName="dummy" presStyleCnt="0"/>
      <dgm:spPr/>
    </dgm:pt>
    <dgm:pt modelId="{7BD3668C-14DD-5544-84B8-8E54580ED553}" type="pres">
      <dgm:prSet presAssocID="{371D863D-D20E-8543-A419-70619F2BB133}" presName="linH" presStyleCnt="0"/>
      <dgm:spPr/>
    </dgm:pt>
    <dgm:pt modelId="{970D784D-8A76-A046-B8EC-86FBB10509CE}" type="pres">
      <dgm:prSet presAssocID="{371D863D-D20E-8543-A419-70619F2BB133}" presName="padding1" presStyleCnt="0"/>
      <dgm:spPr/>
    </dgm:pt>
    <dgm:pt modelId="{67333A32-5ED4-F649-9814-4D746C9C3DE9}" type="pres">
      <dgm:prSet presAssocID="{FE00D35F-827F-A242-B309-2EA69D524B98}" presName="linV" presStyleCnt="0"/>
      <dgm:spPr/>
    </dgm:pt>
    <dgm:pt modelId="{6448949F-9262-F149-9816-5FC522DDC08D}" type="pres">
      <dgm:prSet presAssocID="{FE00D35F-827F-A242-B309-2EA69D524B98}" presName="spVertical1" presStyleCnt="0"/>
      <dgm:spPr/>
    </dgm:pt>
    <dgm:pt modelId="{7AB6C5F7-EE55-A841-85C0-0B1B31E30D05}" type="pres">
      <dgm:prSet presAssocID="{FE00D35F-827F-A242-B309-2EA69D524B98}" presName="parTx" presStyleLbl="revTx" presStyleIdx="0" presStyleCnt="5" custFlipVert="0" custFlipHor="1" custScaleX="2000000" custScaleY="84030" custLinFactX="-200000" custLinFactNeighborX="-222475" custLinFactNeighborY="509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96209A-363F-8543-9F38-5F1D18BF63CD}" type="pres">
      <dgm:prSet presAssocID="{FE00D35F-827F-A242-B309-2EA69D524B98}" presName="spVertical2" presStyleCnt="0"/>
      <dgm:spPr/>
    </dgm:pt>
    <dgm:pt modelId="{9CB665AB-74FF-3E47-81B9-28DC471DF541}" type="pres">
      <dgm:prSet presAssocID="{FE00D35F-827F-A242-B309-2EA69D524B98}" presName="spVertical3" presStyleCnt="0"/>
      <dgm:spPr/>
    </dgm:pt>
    <dgm:pt modelId="{FC552571-9883-E44E-9826-A592480F6EAF}" type="pres">
      <dgm:prSet presAssocID="{49AD9E9D-1667-CE42-88C6-F97E37999669}" presName="space" presStyleCnt="0"/>
      <dgm:spPr/>
    </dgm:pt>
    <dgm:pt modelId="{B0DD8DAD-0D31-E846-9D94-9061436144EB}" type="pres">
      <dgm:prSet presAssocID="{42C06B51-9615-0049-98A3-21E7260D8A44}" presName="linV" presStyleCnt="0"/>
      <dgm:spPr/>
    </dgm:pt>
    <dgm:pt modelId="{A48A5E80-C4F7-C441-8659-6A4A9F9ED672}" type="pres">
      <dgm:prSet presAssocID="{42C06B51-9615-0049-98A3-21E7260D8A44}" presName="spVertical1" presStyleCnt="0"/>
      <dgm:spPr/>
    </dgm:pt>
    <dgm:pt modelId="{EC965F3E-7960-C546-9422-982E1CD4FA95}" type="pres">
      <dgm:prSet presAssocID="{42C06B51-9615-0049-98A3-21E7260D8A44}" presName="parTx" presStyleLbl="revTx" presStyleIdx="1" presStyleCnt="5" custScaleX="2000000" custScaleY="111259" custLinFactX="3215515" custLinFactNeighborX="3300000" custLinFactNeighborY="-245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EF1E24-3C4D-B54C-85CA-22E26A73504F}" type="pres">
      <dgm:prSet presAssocID="{42C06B51-9615-0049-98A3-21E7260D8A44}" presName="spVertical2" presStyleCnt="0"/>
      <dgm:spPr/>
    </dgm:pt>
    <dgm:pt modelId="{4C91488E-57D0-A342-B823-324052B84F75}" type="pres">
      <dgm:prSet presAssocID="{42C06B51-9615-0049-98A3-21E7260D8A44}" presName="spVertical3" presStyleCnt="0"/>
      <dgm:spPr/>
    </dgm:pt>
    <dgm:pt modelId="{C095BB72-668A-D24B-9386-49A13047DCBC}" type="pres">
      <dgm:prSet presAssocID="{D63F174C-3EE0-4443-8176-AE4D6D7D62AE}" presName="space" presStyleCnt="0"/>
      <dgm:spPr/>
    </dgm:pt>
    <dgm:pt modelId="{EFD2C6B1-D405-654E-B5E1-BADD2CFEE6F0}" type="pres">
      <dgm:prSet presAssocID="{A6A2014A-7567-E748-B144-871C11265C44}" presName="linV" presStyleCnt="0"/>
      <dgm:spPr/>
    </dgm:pt>
    <dgm:pt modelId="{3317300D-1B9A-0949-8F45-1E51B7B4E805}" type="pres">
      <dgm:prSet presAssocID="{A6A2014A-7567-E748-B144-871C11265C44}" presName="spVertical1" presStyleCnt="0"/>
      <dgm:spPr/>
    </dgm:pt>
    <dgm:pt modelId="{BD5EA302-712F-8042-B0C2-C586F2A78A85}" type="pres">
      <dgm:prSet presAssocID="{A6A2014A-7567-E748-B144-871C11265C44}" presName="parTx" presStyleLbl="revTx" presStyleIdx="2" presStyleCnt="5" custFlipVert="0" custScaleX="2000000" custScaleY="108346" custLinFactX="300000" custLinFactNeighborX="356377" custLinFactNeighborY="-150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1E4DF6-2D26-7F45-82C2-3C540E6800D8}" type="pres">
      <dgm:prSet presAssocID="{A6A2014A-7567-E748-B144-871C11265C44}" presName="spVertical2" presStyleCnt="0"/>
      <dgm:spPr/>
    </dgm:pt>
    <dgm:pt modelId="{A94FA7DC-BB32-B24A-9D40-7C7AA8DA60E3}" type="pres">
      <dgm:prSet presAssocID="{A6A2014A-7567-E748-B144-871C11265C44}" presName="spVertical3" presStyleCnt="0"/>
      <dgm:spPr/>
    </dgm:pt>
    <dgm:pt modelId="{04AAC529-C4C6-CD49-B849-13F34175776F}" type="pres">
      <dgm:prSet presAssocID="{55DD3507-E37B-D54D-B9CE-35335A0CA3F0}" presName="space" presStyleCnt="0"/>
      <dgm:spPr/>
    </dgm:pt>
    <dgm:pt modelId="{F20DC709-3054-004D-9289-E6AD950BA6C4}" type="pres">
      <dgm:prSet presAssocID="{CA60B762-E48F-EB4F-826D-4FAFCB5D3424}" presName="linV" presStyleCnt="0"/>
      <dgm:spPr/>
    </dgm:pt>
    <dgm:pt modelId="{1F581E6C-F85E-194C-A47A-9A08191A64F9}" type="pres">
      <dgm:prSet presAssocID="{CA60B762-E48F-EB4F-826D-4FAFCB5D3424}" presName="spVertical1" presStyleCnt="0"/>
      <dgm:spPr/>
    </dgm:pt>
    <dgm:pt modelId="{B2297B8E-A4A8-C74A-9983-8DB04EEB9A18}" type="pres">
      <dgm:prSet presAssocID="{CA60B762-E48F-EB4F-826D-4FAFCB5D3424}" presName="parTx" presStyleLbl="revTx" presStyleIdx="3" presStyleCnt="5" custScaleX="2000000" custScaleY="109129" custLinFactX="-1900000" custLinFactY="85583" custLinFactNeighborX="-1906712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E3212F-E3E2-4540-82EE-FA041A69345D}" type="pres">
      <dgm:prSet presAssocID="{CA60B762-E48F-EB4F-826D-4FAFCB5D3424}" presName="spVertical2" presStyleCnt="0"/>
      <dgm:spPr/>
    </dgm:pt>
    <dgm:pt modelId="{7C0F1136-A062-6E4A-A6DB-55ECB456377C}" type="pres">
      <dgm:prSet presAssocID="{CA60B762-E48F-EB4F-826D-4FAFCB5D3424}" presName="spVertical3" presStyleCnt="0"/>
      <dgm:spPr/>
    </dgm:pt>
    <dgm:pt modelId="{7834A875-8E2A-A741-B45C-3C7864B900C2}" type="pres">
      <dgm:prSet presAssocID="{90D42325-2D55-BE4A-9B3C-60ABB1F8BC56}" presName="space" presStyleCnt="0"/>
      <dgm:spPr/>
    </dgm:pt>
    <dgm:pt modelId="{AB68EF65-41FB-0144-80E5-018C47AC6957}" type="pres">
      <dgm:prSet presAssocID="{2936EC67-D109-F845-A6F5-FF2CF9DDC7A7}" presName="linV" presStyleCnt="0"/>
      <dgm:spPr/>
    </dgm:pt>
    <dgm:pt modelId="{C4CD3EA9-C014-DC44-A9AE-E46B60B09AC2}" type="pres">
      <dgm:prSet presAssocID="{2936EC67-D109-F845-A6F5-FF2CF9DDC7A7}" presName="spVertical1" presStyleCnt="0"/>
      <dgm:spPr/>
    </dgm:pt>
    <dgm:pt modelId="{37D0B0B0-3D35-AF48-8DC8-E36C9FCFEBFD}" type="pres">
      <dgm:prSet presAssocID="{2936EC67-D109-F845-A6F5-FF2CF9DDC7A7}" presName="parTx" presStyleLbl="revTx" presStyleIdx="4" presStyleCnt="5" custFlipHor="1" custScaleX="2000000" custScaleY="101590" custLinFactX="-500000" custLinFactY="82648" custLinFactNeighborX="-556872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E25164-980A-D647-A18D-7EC0222F3133}" type="pres">
      <dgm:prSet presAssocID="{2936EC67-D109-F845-A6F5-FF2CF9DDC7A7}" presName="spVertical2" presStyleCnt="0"/>
      <dgm:spPr/>
    </dgm:pt>
    <dgm:pt modelId="{4CDAE6B8-8422-044A-B69A-3B277176F3DE}" type="pres">
      <dgm:prSet presAssocID="{2936EC67-D109-F845-A6F5-FF2CF9DDC7A7}" presName="spVertical3" presStyleCnt="0"/>
      <dgm:spPr/>
    </dgm:pt>
    <dgm:pt modelId="{29C4E41E-0808-C54A-A7F1-0523056A0B59}" type="pres">
      <dgm:prSet presAssocID="{371D863D-D20E-8543-A419-70619F2BB133}" presName="padding2" presStyleCnt="0"/>
      <dgm:spPr/>
    </dgm:pt>
    <dgm:pt modelId="{F5320A20-13DB-614B-BC98-34E35397B23E}" type="pres">
      <dgm:prSet presAssocID="{371D863D-D20E-8543-A419-70619F2BB133}" presName="negArrow" presStyleCnt="0"/>
      <dgm:spPr/>
    </dgm:pt>
    <dgm:pt modelId="{0A7B2A4C-5E83-C64D-AB0A-88917CBB7535}" type="pres">
      <dgm:prSet presAssocID="{371D863D-D20E-8543-A419-70619F2BB133}" presName="backgroundArrow" presStyleLbl="node1" presStyleIdx="0" presStyleCnt="1" custScaleY="179224" custLinFactNeighborX="799" custLinFactNeighborY="-2434"/>
      <dgm:spPr/>
    </dgm:pt>
  </dgm:ptLst>
  <dgm:cxnLst>
    <dgm:cxn modelId="{39A2E075-C91D-E645-946A-5D62280C7817}" srcId="{371D863D-D20E-8543-A419-70619F2BB133}" destId="{42C06B51-9615-0049-98A3-21E7260D8A44}" srcOrd="1" destOrd="0" parTransId="{738744E4-09B9-8E46-9E71-2E99096C4ACD}" sibTransId="{D63F174C-3EE0-4443-8176-AE4D6D7D62AE}"/>
    <dgm:cxn modelId="{CE03825A-EEF0-F644-892B-87F2DB8DA329}" type="presOf" srcId="{A6A2014A-7567-E748-B144-871C11265C44}" destId="{BD5EA302-712F-8042-B0C2-C586F2A78A85}" srcOrd="0" destOrd="0" presId="urn:microsoft.com/office/officeart/2005/8/layout/hProcess3"/>
    <dgm:cxn modelId="{96365A23-1F85-6047-9AEB-9563114C0CF8}" type="presOf" srcId="{FE00D35F-827F-A242-B309-2EA69D524B98}" destId="{7AB6C5F7-EE55-A841-85C0-0B1B31E30D05}" srcOrd="0" destOrd="0" presId="urn:microsoft.com/office/officeart/2005/8/layout/hProcess3"/>
    <dgm:cxn modelId="{51D5D5AC-56F8-0341-8772-015AABDFE5E9}" srcId="{371D863D-D20E-8543-A419-70619F2BB133}" destId="{FE00D35F-827F-A242-B309-2EA69D524B98}" srcOrd="0" destOrd="0" parTransId="{5D31B1D5-CD25-D148-853E-71291641AF2F}" sibTransId="{49AD9E9D-1667-CE42-88C6-F97E37999669}"/>
    <dgm:cxn modelId="{A35C12E8-E1C2-ED4B-B816-1127A77A05BA}" srcId="{371D863D-D20E-8543-A419-70619F2BB133}" destId="{CA60B762-E48F-EB4F-826D-4FAFCB5D3424}" srcOrd="3" destOrd="0" parTransId="{34BE108B-6C12-6A47-8B58-173449E35D56}" sibTransId="{90D42325-2D55-BE4A-9B3C-60ABB1F8BC56}"/>
    <dgm:cxn modelId="{041721B0-DC0D-F54D-9DC3-2246750E493D}" type="presOf" srcId="{CA60B762-E48F-EB4F-826D-4FAFCB5D3424}" destId="{B2297B8E-A4A8-C74A-9983-8DB04EEB9A18}" srcOrd="0" destOrd="0" presId="urn:microsoft.com/office/officeart/2005/8/layout/hProcess3"/>
    <dgm:cxn modelId="{313E1333-BBDA-5348-913E-89476DF90511}" type="presOf" srcId="{2936EC67-D109-F845-A6F5-FF2CF9DDC7A7}" destId="{37D0B0B0-3D35-AF48-8DC8-E36C9FCFEBFD}" srcOrd="0" destOrd="0" presId="urn:microsoft.com/office/officeart/2005/8/layout/hProcess3"/>
    <dgm:cxn modelId="{2AE8A9D6-BD00-1041-B245-55B4DD41E77F}" srcId="{371D863D-D20E-8543-A419-70619F2BB133}" destId="{2936EC67-D109-F845-A6F5-FF2CF9DDC7A7}" srcOrd="4" destOrd="0" parTransId="{0E7C454E-15CB-3548-ADE5-406D4AEBF2FB}" sibTransId="{3BD70831-4D49-D747-B749-8B62B7BA550F}"/>
    <dgm:cxn modelId="{8D0FE744-FCEB-4749-98E0-440102B34AA5}" type="presOf" srcId="{371D863D-D20E-8543-A419-70619F2BB133}" destId="{DC09CD21-D1A1-5B4A-8ED6-F9FA7E154A71}" srcOrd="0" destOrd="0" presId="urn:microsoft.com/office/officeart/2005/8/layout/hProcess3"/>
    <dgm:cxn modelId="{B6E74601-F41F-1C4B-8148-5F84A04A9553}" type="presOf" srcId="{42C06B51-9615-0049-98A3-21E7260D8A44}" destId="{EC965F3E-7960-C546-9422-982E1CD4FA95}" srcOrd="0" destOrd="0" presId="urn:microsoft.com/office/officeart/2005/8/layout/hProcess3"/>
    <dgm:cxn modelId="{0D9EF02A-9459-F146-91B5-825BAE0000A9}" srcId="{371D863D-D20E-8543-A419-70619F2BB133}" destId="{A6A2014A-7567-E748-B144-871C11265C44}" srcOrd="2" destOrd="0" parTransId="{3B115213-6BEC-364D-8D3C-0F4F193FDC86}" sibTransId="{55DD3507-E37B-D54D-B9CE-35335A0CA3F0}"/>
    <dgm:cxn modelId="{DFB82C5B-B20C-0D4C-B7CE-01F1AB1AAB44}" type="presParOf" srcId="{DC09CD21-D1A1-5B4A-8ED6-F9FA7E154A71}" destId="{7E05601E-74CF-2E4F-A3C4-C6C67242F764}" srcOrd="0" destOrd="0" presId="urn:microsoft.com/office/officeart/2005/8/layout/hProcess3"/>
    <dgm:cxn modelId="{51097B00-9605-C348-AC50-6EF91271DEA0}" type="presParOf" srcId="{DC09CD21-D1A1-5B4A-8ED6-F9FA7E154A71}" destId="{7BD3668C-14DD-5544-84B8-8E54580ED553}" srcOrd="1" destOrd="0" presId="urn:microsoft.com/office/officeart/2005/8/layout/hProcess3"/>
    <dgm:cxn modelId="{DD76AB39-60B5-E741-970D-8C297B22FC49}" type="presParOf" srcId="{7BD3668C-14DD-5544-84B8-8E54580ED553}" destId="{970D784D-8A76-A046-B8EC-86FBB10509CE}" srcOrd="0" destOrd="0" presId="urn:microsoft.com/office/officeart/2005/8/layout/hProcess3"/>
    <dgm:cxn modelId="{67426DB4-91B1-5741-A34F-9151971953C1}" type="presParOf" srcId="{7BD3668C-14DD-5544-84B8-8E54580ED553}" destId="{67333A32-5ED4-F649-9814-4D746C9C3DE9}" srcOrd="1" destOrd="0" presId="urn:microsoft.com/office/officeart/2005/8/layout/hProcess3"/>
    <dgm:cxn modelId="{D814F282-B9E5-C24D-BD11-601262038ACB}" type="presParOf" srcId="{67333A32-5ED4-F649-9814-4D746C9C3DE9}" destId="{6448949F-9262-F149-9816-5FC522DDC08D}" srcOrd="0" destOrd="0" presId="urn:microsoft.com/office/officeart/2005/8/layout/hProcess3"/>
    <dgm:cxn modelId="{68915407-FB49-B94B-87AA-7459B7DDE958}" type="presParOf" srcId="{67333A32-5ED4-F649-9814-4D746C9C3DE9}" destId="{7AB6C5F7-EE55-A841-85C0-0B1B31E30D05}" srcOrd="1" destOrd="0" presId="urn:microsoft.com/office/officeart/2005/8/layout/hProcess3"/>
    <dgm:cxn modelId="{992FA698-D215-E641-B2F0-D9C6D6442267}" type="presParOf" srcId="{67333A32-5ED4-F649-9814-4D746C9C3DE9}" destId="{BE96209A-363F-8543-9F38-5F1D18BF63CD}" srcOrd="2" destOrd="0" presId="urn:microsoft.com/office/officeart/2005/8/layout/hProcess3"/>
    <dgm:cxn modelId="{7BB8EFD3-F2DB-C143-8AA7-BFBBD4BEDC47}" type="presParOf" srcId="{67333A32-5ED4-F649-9814-4D746C9C3DE9}" destId="{9CB665AB-74FF-3E47-81B9-28DC471DF541}" srcOrd="3" destOrd="0" presId="urn:microsoft.com/office/officeart/2005/8/layout/hProcess3"/>
    <dgm:cxn modelId="{0B924AD5-EBC0-194B-B9B9-2BF083DBC032}" type="presParOf" srcId="{7BD3668C-14DD-5544-84B8-8E54580ED553}" destId="{FC552571-9883-E44E-9826-A592480F6EAF}" srcOrd="2" destOrd="0" presId="urn:microsoft.com/office/officeart/2005/8/layout/hProcess3"/>
    <dgm:cxn modelId="{ACD1E200-D35E-1443-AD1C-64032B2E534B}" type="presParOf" srcId="{7BD3668C-14DD-5544-84B8-8E54580ED553}" destId="{B0DD8DAD-0D31-E846-9D94-9061436144EB}" srcOrd="3" destOrd="0" presId="urn:microsoft.com/office/officeart/2005/8/layout/hProcess3"/>
    <dgm:cxn modelId="{25255C71-E016-8B4F-B81C-E44D66B63D5B}" type="presParOf" srcId="{B0DD8DAD-0D31-E846-9D94-9061436144EB}" destId="{A48A5E80-C4F7-C441-8659-6A4A9F9ED672}" srcOrd="0" destOrd="0" presId="urn:microsoft.com/office/officeart/2005/8/layout/hProcess3"/>
    <dgm:cxn modelId="{EE33FDFA-2E1D-D44E-B456-1FED8895BC11}" type="presParOf" srcId="{B0DD8DAD-0D31-E846-9D94-9061436144EB}" destId="{EC965F3E-7960-C546-9422-982E1CD4FA95}" srcOrd="1" destOrd="0" presId="urn:microsoft.com/office/officeart/2005/8/layout/hProcess3"/>
    <dgm:cxn modelId="{E3AA210C-59E3-644C-9F64-6230ABADFF0A}" type="presParOf" srcId="{B0DD8DAD-0D31-E846-9D94-9061436144EB}" destId="{D7EF1E24-3C4D-B54C-85CA-22E26A73504F}" srcOrd="2" destOrd="0" presId="urn:microsoft.com/office/officeart/2005/8/layout/hProcess3"/>
    <dgm:cxn modelId="{E6AA0AA1-E4E6-A14F-9FD0-B6F2936074AF}" type="presParOf" srcId="{B0DD8DAD-0D31-E846-9D94-9061436144EB}" destId="{4C91488E-57D0-A342-B823-324052B84F75}" srcOrd="3" destOrd="0" presId="urn:microsoft.com/office/officeart/2005/8/layout/hProcess3"/>
    <dgm:cxn modelId="{80063ADF-4F15-F24D-B555-78B2122A8C00}" type="presParOf" srcId="{7BD3668C-14DD-5544-84B8-8E54580ED553}" destId="{C095BB72-668A-D24B-9386-49A13047DCBC}" srcOrd="4" destOrd="0" presId="urn:microsoft.com/office/officeart/2005/8/layout/hProcess3"/>
    <dgm:cxn modelId="{54F7C89D-C9EE-244F-8481-9E7C69ECA1D1}" type="presParOf" srcId="{7BD3668C-14DD-5544-84B8-8E54580ED553}" destId="{EFD2C6B1-D405-654E-B5E1-BADD2CFEE6F0}" srcOrd="5" destOrd="0" presId="urn:microsoft.com/office/officeart/2005/8/layout/hProcess3"/>
    <dgm:cxn modelId="{993F9552-5829-C140-8952-5F0F24B3284F}" type="presParOf" srcId="{EFD2C6B1-D405-654E-B5E1-BADD2CFEE6F0}" destId="{3317300D-1B9A-0949-8F45-1E51B7B4E805}" srcOrd="0" destOrd="0" presId="urn:microsoft.com/office/officeart/2005/8/layout/hProcess3"/>
    <dgm:cxn modelId="{A9D56F24-C0A9-7C42-877A-882969991F8E}" type="presParOf" srcId="{EFD2C6B1-D405-654E-B5E1-BADD2CFEE6F0}" destId="{BD5EA302-712F-8042-B0C2-C586F2A78A85}" srcOrd="1" destOrd="0" presId="urn:microsoft.com/office/officeart/2005/8/layout/hProcess3"/>
    <dgm:cxn modelId="{AA2E89CF-7547-0D4A-9C87-983FD49BB83A}" type="presParOf" srcId="{EFD2C6B1-D405-654E-B5E1-BADD2CFEE6F0}" destId="{611E4DF6-2D26-7F45-82C2-3C540E6800D8}" srcOrd="2" destOrd="0" presId="urn:microsoft.com/office/officeart/2005/8/layout/hProcess3"/>
    <dgm:cxn modelId="{CE918E8F-A621-8249-A897-C0885261C294}" type="presParOf" srcId="{EFD2C6B1-D405-654E-B5E1-BADD2CFEE6F0}" destId="{A94FA7DC-BB32-B24A-9D40-7C7AA8DA60E3}" srcOrd="3" destOrd="0" presId="urn:microsoft.com/office/officeart/2005/8/layout/hProcess3"/>
    <dgm:cxn modelId="{31FEF724-6FA7-AF40-A05C-C665572A62E8}" type="presParOf" srcId="{7BD3668C-14DD-5544-84B8-8E54580ED553}" destId="{04AAC529-C4C6-CD49-B849-13F34175776F}" srcOrd="6" destOrd="0" presId="urn:microsoft.com/office/officeart/2005/8/layout/hProcess3"/>
    <dgm:cxn modelId="{883236C0-14A5-5D4A-9321-97B8381AEACF}" type="presParOf" srcId="{7BD3668C-14DD-5544-84B8-8E54580ED553}" destId="{F20DC709-3054-004D-9289-E6AD950BA6C4}" srcOrd="7" destOrd="0" presId="urn:microsoft.com/office/officeart/2005/8/layout/hProcess3"/>
    <dgm:cxn modelId="{BC1EC5BC-B3FE-A344-8EA4-948B4AEC5713}" type="presParOf" srcId="{F20DC709-3054-004D-9289-E6AD950BA6C4}" destId="{1F581E6C-F85E-194C-A47A-9A08191A64F9}" srcOrd="0" destOrd="0" presId="urn:microsoft.com/office/officeart/2005/8/layout/hProcess3"/>
    <dgm:cxn modelId="{896AD418-C1E4-5740-AC9C-36A5ABB25BB1}" type="presParOf" srcId="{F20DC709-3054-004D-9289-E6AD950BA6C4}" destId="{B2297B8E-A4A8-C74A-9983-8DB04EEB9A18}" srcOrd="1" destOrd="0" presId="urn:microsoft.com/office/officeart/2005/8/layout/hProcess3"/>
    <dgm:cxn modelId="{02F839D7-AFBE-6F47-B2A1-5F86EE846C83}" type="presParOf" srcId="{F20DC709-3054-004D-9289-E6AD950BA6C4}" destId="{38E3212F-E3E2-4540-82EE-FA041A69345D}" srcOrd="2" destOrd="0" presId="urn:microsoft.com/office/officeart/2005/8/layout/hProcess3"/>
    <dgm:cxn modelId="{BA6BD123-3341-6B4C-AD85-64242A566AD4}" type="presParOf" srcId="{F20DC709-3054-004D-9289-E6AD950BA6C4}" destId="{7C0F1136-A062-6E4A-A6DB-55ECB456377C}" srcOrd="3" destOrd="0" presId="urn:microsoft.com/office/officeart/2005/8/layout/hProcess3"/>
    <dgm:cxn modelId="{0715769F-BB47-0141-8265-70FD41EE2CE7}" type="presParOf" srcId="{7BD3668C-14DD-5544-84B8-8E54580ED553}" destId="{7834A875-8E2A-A741-B45C-3C7864B900C2}" srcOrd="8" destOrd="0" presId="urn:microsoft.com/office/officeart/2005/8/layout/hProcess3"/>
    <dgm:cxn modelId="{06BFAAC9-06C9-4744-874E-502BA4F10D0B}" type="presParOf" srcId="{7BD3668C-14DD-5544-84B8-8E54580ED553}" destId="{AB68EF65-41FB-0144-80E5-018C47AC6957}" srcOrd="9" destOrd="0" presId="urn:microsoft.com/office/officeart/2005/8/layout/hProcess3"/>
    <dgm:cxn modelId="{81268F16-D7FA-0E4E-B619-49FB9E3F2400}" type="presParOf" srcId="{AB68EF65-41FB-0144-80E5-018C47AC6957}" destId="{C4CD3EA9-C014-DC44-A9AE-E46B60B09AC2}" srcOrd="0" destOrd="0" presId="urn:microsoft.com/office/officeart/2005/8/layout/hProcess3"/>
    <dgm:cxn modelId="{1F9DF672-D8BC-CE4E-B47A-1FAC29449285}" type="presParOf" srcId="{AB68EF65-41FB-0144-80E5-018C47AC6957}" destId="{37D0B0B0-3D35-AF48-8DC8-E36C9FCFEBFD}" srcOrd="1" destOrd="0" presId="urn:microsoft.com/office/officeart/2005/8/layout/hProcess3"/>
    <dgm:cxn modelId="{D5632A91-DE5E-4442-8C62-7FFF13BE54B0}" type="presParOf" srcId="{AB68EF65-41FB-0144-80E5-018C47AC6957}" destId="{91E25164-980A-D647-A18D-7EC0222F3133}" srcOrd="2" destOrd="0" presId="urn:microsoft.com/office/officeart/2005/8/layout/hProcess3"/>
    <dgm:cxn modelId="{5E642FC5-F8FD-B04E-89B5-8777F6BCF509}" type="presParOf" srcId="{AB68EF65-41FB-0144-80E5-018C47AC6957}" destId="{4CDAE6B8-8422-044A-B69A-3B277176F3DE}" srcOrd="3" destOrd="0" presId="urn:microsoft.com/office/officeart/2005/8/layout/hProcess3"/>
    <dgm:cxn modelId="{6FB3122C-EDA3-B541-8AA8-DFC4C71DAED1}" type="presParOf" srcId="{7BD3668C-14DD-5544-84B8-8E54580ED553}" destId="{29C4E41E-0808-C54A-A7F1-0523056A0B59}" srcOrd="10" destOrd="0" presId="urn:microsoft.com/office/officeart/2005/8/layout/hProcess3"/>
    <dgm:cxn modelId="{5451FD9D-7DCE-D141-845B-42D4C4F557DB}" type="presParOf" srcId="{7BD3668C-14DD-5544-84B8-8E54580ED553}" destId="{F5320A20-13DB-614B-BC98-34E35397B23E}" srcOrd="11" destOrd="0" presId="urn:microsoft.com/office/officeart/2005/8/layout/hProcess3"/>
    <dgm:cxn modelId="{313DD842-033B-6741-82E7-C96670475258}" type="presParOf" srcId="{7BD3668C-14DD-5544-84B8-8E54580ED553}" destId="{0A7B2A4C-5E83-C64D-AB0A-88917CBB7535}" srcOrd="12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7B2A4C-5E83-C64D-AB0A-88917CBB7535}">
      <dsp:nvSpPr>
        <dsp:cNvPr id="0" name=""/>
        <dsp:cNvSpPr/>
      </dsp:nvSpPr>
      <dsp:spPr>
        <a:xfrm>
          <a:off x="14900" y="0"/>
          <a:ext cx="7617947" cy="5301208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D0B0B0-3D35-AF48-8DC8-E36C9FCFEBFD}">
      <dsp:nvSpPr>
        <dsp:cNvPr id="0" name=""/>
        <dsp:cNvSpPr/>
      </dsp:nvSpPr>
      <dsp:spPr>
        <a:xfrm flipH="1">
          <a:off x="4969679" y="2566397"/>
          <a:ext cx="1239125" cy="1439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err="1" smtClean="0">
              <a:solidFill>
                <a:srgbClr val="000000"/>
              </a:solidFill>
            </a:rPr>
            <a:t>Atendelos</a:t>
          </a:r>
          <a:r>
            <a:rPr lang="pt-BR" sz="1800" kern="1200" dirty="0" smtClean="0">
              <a:solidFill>
                <a:srgbClr val="000000"/>
              </a:solidFill>
            </a:rPr>
            <a:t> </a:t>
          </a:r>
          <a:r>
            <a:rPr lang="pt-BR" sz="1800" kern="1200" dirty="0" err="1" smtClean="0">
              <a:solidFill>
                <a:srgbClr val="000000"/>
              </a:solidFill>
            </a:rPr>
            <a:t>dacordo</a:t>
          </a:r>
          <a:r>
            <a:rPr lang="pt-BR" sz="1800" kern="1200" dirty="0" smtClean="0">
              <a:solidFill>
                <a:srgbClr val="000000"/>
              </a:solidFill>
            </a:rPr>
            <a:t> coa </a:t>
          </a:r>
          <a:r>
            <a:rPr lang="pt-BR" sz="1800" kern="1200" dirty="0" err="1" smtClean="0">
              <a:solidFill>
                <a:srgbClr val="000000"/>
              </a:solidFill>
            </a:rPr>
            <a:t>súa</a:t>
          </a:r>
          <a:r>
            <a:rPr lang="pt-BR" sz="1800" kern="1200" dirty="0" smtClean="0">
              <a:solidFill>
                <a:srgbClr val="000000"/>
              </a:solidFill>
            </a:rPr>
            <a:t>  capacidade</a:t>
          </a:r>
          <a:endParaRPr lang="pt-BR" sz="1800" kern="1200" dirty="0">
            <a:solidFill>
              <a:srgbClr val="000000"/>
            </a:solidFill>
          </a:endParaRPr>
        </a:p>
      </dsp:txBody>
      <dsp:txXfrm flipH="1">
        <a:off x="4969679" y="2566397"/>
        <a:ext cx="1239125" cy="1439784"/>
      </dsp:txXfrm>
    </dsp:sp>
    <dsp:sp modelId="{B2297B8E-A4A8-C74A-9983-8DB04EEB9A18}">
      <dsp:nvSpPr>
        <dsp:cNvPr id="0" name=""/>
        <dsp:cNvSpPr/>
      </dsp:nvSpPr>
      <dsp:spPr>
        <a:xfrm>
          <a:off x="2014464" y="2698005"/>
          <a:ext cx="1239125" cy="1661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000000"/>
              </a:solidFill>
            </a:rPr>
            <a:t>Facilita</a:t>
          </a:r>
          <a:r>
            <a:rPr lang="pt-BR" kern="1200" dirty="0" smtClean="0">
              <a:solidFill>
                <a:srgbClr val="000000"/>
              </a:solidFill>
            </a:rPr>
            <a:t> </a:t>
          </a:r>
          <a:r>
            <a:rPr lang="pt-BR" sz="2000" kern="1200" dirty="0" err="1" smtClean="0">
              <a:solidFill>
                <a:srgbClr val="000000"/>
              </a:solidFill>
            </a:rPr>
            <a:t>coñecer</a:t>
          </a:r>
          <a:r>
            <a:rPr lang="pt-BR" sz="2000" kern="1200" dirty="0" smtClean="0">
              <a:solidFill>
                <a:srgbClr val="000000"/>
              </a:solidFill>
            </a:rPr>
            <a:t> </a:t>
          </a:r>
          <a:r>
            <a:rPr lang="pt-BR" sz="2000" kern="1200" dirty="0" err="1" smtClean="0">
              <a:solidFill>
                <a:srgbClr val="000000"/>
              </a:solidFill>
            </a:rPr>
            <a:t>mellor</a:t>
          </a:r>
          <a:r>
            <a:rPr lang="pt-BR" sz="2000" kern="1200" dirty="0" smtClean="0">
              <a:solidFill>
                <a:srgbClr val="000000"/>
              </a:solidFill>
            </a:rPr>
            <a:t> aos </a:t>
          </a:r>
          <a:r>
            <a:rPr lang="pt-BR" sz="2000" kern="1200" dirty="0" err="1" smtClean="0">
              <a:solidFill>
                <a:srgbClr val="000000"/>
              </a:solidFill>
            </a:rPr>
            <a:t>nosos</a:t>
          </a:r>
          <a:r>
            <a:rPr lang="pt-BR" sz="2000" kern="1200" dirty="0" smtClean="0">
              <a:solidFill>
                <a:srgbClr val="000000"/>
              </a:solidFill>
            </a:rPr>
            <a:t> </a:t>
          </a:r>
          <a:r>
            <a:rPr lang="pt-BR" sz="2000" kern="1200" dirty="0" err="1" smtClean="0">
              <a:solidFill>
                <a:srgbClr val="000000"/>
              </a:solidFill>
            </a:rPr>
            <a:t>alumno</a:t>
          </a:r>
          <a:r>
            <a:rPr lang="pt-BR" kern="1200" dirty="0" err="1" smtClean="0">
              <a:solidFill>
                <a:srgbClr val="000000"/>
              </a:solidFill>
            </a:rPr>
            <a:t>s</a:t>
          </a:r>
          <a:r>
            <a:rPr lang="pt-BR" kern="1200" dirty="0" smtClean="0">
              <a:solidFill>
                <a:srgbClr val="000000"/>
              </a:solidFill>
            </a:rPr>
            <a:t> </a:t>
          </a:r>
          <a:endParaRPr lang="pt-BR" sz="1800" kern="1200" dirty="0">
            <a:solidFill>
              <a:srgbClr val="000000"/>
            </a:solidFill>
          </a:endParaRPr>
        </a:p>
      </dsp:txBody>
      <dsp:txXfrm>
        <a:off x="2014464" y="2698005"/>
        <a:ext cx="1239125" cy="1661406"/>
      </dsp:txXfrm>
    </dsp:sp>
    <dsp:sp modelId="{BD5EA302-712F-8042-B0C2-C586F2A78A85}">
      <dsp:nvSpPr>
        <dsp:cNvPr id="0" name=""/>
        <dsp:cNvSpPr/>
      </dsp:nvSpPr>
      <dsp:spPr>
        <a:xfrm>
          <a:off x="3528111" y="592248"/>
          <a:ext cx="1239125" cy="1637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0" i="0" kern="1200" dirty="0" smtClean="0">
              <a:solidFill>
                <a:srgbClr val="000000"/>
              </a:solidFill>
            </a:rPr>
            <a:t>Non </a:t>
          </a:r>
          <a:r>
            <a:rPr lang="pt-BR" sz="2000" b="0" i="0" kern="1200" dirty="0" err="1" smtClean="0">
              <a:solidFill>
                <a:srgbClr val="000000"/>
              </a:solidFill>
            </a:rPr>
            <a:t>clasificalos</a:t>
          </a:r>
          <a:r>
            <a:rPr lang="pt-BR" sz="2000" b="0" i="0" kern="1200" dirty="0" smtClean="0">
              <a:solidFill>
                <a:srgbClr val="000000"/>
              </a:solidFill>
            </a:rPr>
            <a:t> </a:t>
          </a:r>
          <a:r>
            <a:rPr lang="pt-BR" sz="2000" b="0" i="0" kern="1200" dirty="0" err="1" smtClean="0">
              <a:solidFill>
                <a:srgbClr val="000000"/>
              </a:solidFill>
            </a:rPr>
            <a:t>en</a:t>
          </a:r>
          <a:r>
            <a:rPr lang="pt-BR" sz="2000" b="0" i="0" kern="1200" dirty="0" smtClean="0">
              <a:solidFill>
                <a:srgbClr val="000000"/>
              </a:solidFill>
            </a:rPr>
            <a:t> </a:t>
          </a:r>
          <a:r>
            <a:rPr lang="pt-BR" sz="2000" b="0" i="0" kern="1200" dirty="0" err="1" smtClean="0">
              <a:solidFill>
                <a:srgbClr val="000000"/>
              </a:solidFill>
            </a:rPr>
            <a:t>bos</a:t>
          </a:r>
          <a:r>
            <a:rPr lang="pt-BR" sz="2000" b="0" i="0" kern="1200" dirty="0" smtClean="0">
              <a:solidFill>
                <a:srgbClr val="000000"/>
              </a:solidFill>
            </a:rPr>
            <a:t> estudantes e malos estudantes</a:t>
          </a:r>
          <a:endParaRPr lang="pt-BR" sz="2000" b="0" i="0" kern="1200" dirty="0">
            <a:solidFill>
              <a:srgbClr val="000000"/>
            </a:solidFill>
          </a:endParaRPr>
        </a:p>
      </dsp:txBody>
      <dsp:txXfrm>
        <a:off x="3528111" y="592248"/>
        <a:ext cx="1239125" cy="1637650"/>
      </dsp:txXfrm>
    </dsp:sp>
    <dsp:sp modelId="{EC965F3E-7960-C546-9422-982E1CD4FA95}">
      <dsp:nvSpPr>
        <dsp:cNvPr id="0" name=""/>
        <dsp:cNvSpPr/>
      </dsp:nvSpPr>
      <dsp:spPr>
        <a:xfrm>
          <a:off x="5906697" y="526443"/>
          <a:ext cx="1239125" cy="1726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b="0" kern="1200" dirty="0" smtClean="0">
              <a:solidFill>
                <a:srgbClr val="000000"/>
              </a:solidFill>
            </a:rPr>
            <a:t>D</a:t>
          </a:r>
          <a:r>
            <a:rPr lang="es-ES_tradnl" sz="2000" b="0" kern="1200" dirty="0" smtClean="0">
              <a:solidFill>
                <a:srgbClr val="000000"/>
              </a:solidFill>
            </a:rPr>
            <a:t>iferentes</a:t>
          </a:r>
          <a:r>
            <a:rPr lang="es-ES_tradnl" sz="2000" kern="1200" dirty="0" smtClean="0">
              <a:solidFill>
                <a:srgbClr val="000000"/>
              </a:solidFill>
            </a:rPr>
            <a:t> </a:t>
          </a:r>
          <a:r>
            <a:rPr lang="es-ES_tradnl" sz="2000" kern="1200" dirty="0" err="1" smtClean="0">
              <a:solidFill>
                <a:srgbClr val="000000"/>
              </a:solidFill>
            </a:rPr>
            <a:t>estudantes</a:t>
          </a:r>
          <a:r>
            <a:rPr lang="es-ES_tradnl" sz="2000" kern="1200" dirty="0" smtClean="0">
              <a:solidFill>
                <a:srgbClr val="000000"/>
              </a:solidFill>
            </a:rPr>
            <a:t> aprenden de diferentes </a:t>
          </a:r>
          <a:r>
            <a:rPr lang="es-ES_tradnl" sz="2000" kern="1200" dirty="0" err="1" smtClean="0">
              <a:solidFill>
                <a:srgbClr val="000000"/>
              </a:solidFill>
            </a:rPr>
            <a:t>maneiras</a:t>
          </a:r>
          <a:r>
            <a:rPr lang="es-ES_tradnl" sz="2000" kern="1200" dirty="0" smtClean="0">
              <a:solidFill>
                <a:srgbClr val="000000"/>
              </a:solidFill>
            </a:rPr>
            <a:t>. </a:t>
          </a:r>
          <a:endParaRPr lang="es-ES_tradnl" sz="2000" kern="1200" dirty="0">
            <a:solidFill>
              <a:srgbClr val="000000"/>
            </a:solidFill>
          </a:endParaRPr>
        </a:p>
      </dsp:txBody>
      <dsp:txXfrm>
        <a:off x="5906697" y="526443"/>
        <a:ext cx="1239125" cy="1726894"/>
      </dsp:txXfrm>
    </dsp:sp>
    <dsp:sp modelId="{7AB6C5F7-EE55-A841-85C0-0B1B31E30D05}">
      <dsp:nvSpPr>
        <dsp:cNvPr id="0" name=""/>
        <dsp:cNvSpPr/>
      </dsp:nvSpPr>
      <dsp:spPr>
        <a:xfrm flipH="1">
          <a:off x="356661" y="1052879"/>
          <a:ext cx="1239125" cy="985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kern="1200" dirty="0" smtClean="0">
              <a:solidFill>
                <a:srgbClr val="000000"/>
              </a:solidFill>
            </a:rPr>
            <a:t>Howard Gardner: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>
              <a:solidFill>
                <a:srgbClr val="000000"/>
              </a:solidFill>
            </a:rPr>
            <a:t>A teoría da</a:t>
          </a:r>
          <a:r>
            <a:rPr lang="es-ES_tradnl" sz="2000" b="1" kern="1200" dirty="0" smtClean="0">
              <a:solidFill>
                <a:srgbClr val="000000"/>
              </a:solidFill>
            </a:rPr>
            <a:t>s </a:t>
          </a:r>
          <a:r>
            <a:rPr lang="es-ES_tradnl" sz="2000" b="1" kern="1200" dirty="0" err="1" smtClean="0">
              <a:solidFill>
                <a:srgbClr val="000000"/>
              </a:solidFill>
            </a:rPr>
            <a:t>intelixen</a:t>
          </a:r>
          <a:r>
            <a:rPr lang="es-ES_tradnl" sz="2000" b="1" kern="1200" dirty="0" smtClean="0">
              <a:solidFill>
                <a:srgbClr val="000000"/>
              </a:solidFill>
            </a:rPr>
            <a:t> </a:t>
          </a:r>
          <a:r>
            <a:rPr lang="es-ES_tradnl" sz="2000" b="1" kern="1200" dirty="0" err="1" smtClean="0">
              <a:solidFill>
                <a:srgbClr val="000000"/>
              </a:solidFill>
            </a:rPr>
            <a:t>cias</a:t>
          </a:r>
          <a:r>
            <a:rPr lang="es-ES_tradnl" sz="2000" b="1" kern="1200" dirty="0" smtClean="0">
              <a:solidFill>
                <a:srgbClr val="000000"/>
              </a:solidFill>
            </a:rPr>
            <a:t> múltiples </a:t>
          </a:r>
          <a:endParaRPr lang="es-ES_tradnl" sz="2000" kern="1200" dirty="0">
            <a:solidFill>
              <a:srgbClr val="000000"/>
            </a:solidFill>
          </a:endParaRPr>
        </a:p>
      </dsp:txBody>
      <dsp:txXfrm flipH="1">
        <a:off x="356661" y="1052879"/>
        <a:ext cx="1239125" cy="985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22031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00200" y="2507787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762000" cy="365125"/>
          </a:xfrm>
        </p:spPr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1" y="2362201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362201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1" y="1524001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16676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8BA18B-E1E7-4F6D-A06A-32E62C6CCF8C}" type="datetimeFigureOut">
              <a:rPr lang="es-ES" smtClean="0"/>
              <a:pPr/>
              <a:t>19/02/2016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16676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416676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C12F05-8FAB-4C1E-8C32-B55D2C643F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Fotos%20tipo%20actividades/Actividades%20pizarra" TargetMode="External"/><Relationship Id="rId2" Type="http://schemas.openxmlformats.org/officeDocument/2006/relationships/hyperlink" Target="Fotos%20tipo%20actividades/Actividades%20manipulativa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hyperlink" Target="Fotos%20tipo%20actividades/Modelo%20fichas/Problemas%20fracci%C3%B3n%20dun%20n%C3%BAmero.docx" TargetMode="External"/><Relationship Id="rId4" Type="http://schemas.openxmlformats.org/officeDocument/2006/relationships/hyperlink" Target="Fotos%20tipo%20actividades/Act.%20problemas%20e%20calculo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eg"/><Relationship Id="rId2" Type="http://schemas.openxmlformats.org/officeDocument/2006/relationships/hyperlink" Target="Actividade%20manipulativa.avi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Neno5.mp4" TargetMode="External"/><Relationship Id="rId5" Type="http://schemas.openxmlformats.org/officeDocument/2006/relationships/image" Target="../media/image16.png"/><Relationship Id="rId4" Type="http://schemas.openxmlformats.org/officeDocument/2006/relationships/hyperlink" Target="Pai%201.mp4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voluntarios.ppt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ceip</a:t>
            </a:r>
            <a:r>
              <a:rPr lang="es-ES" dirty="0" smtClean="0"/>
              <a:t> “Manuel </a:t>
            </a:r>
            <a:r>
              <a:rPr lang="es-ES" dirty="0" err="1" smtClean="0"/>
              <a:t>Masdías</a:t>
            </a:r>
            <a:r>
              <a:rPr lang="es-ES" dirty="0" smtClean="0"/>
              <a:t>”</a:t>
            </a:r>
            <a:endParaRPr lang="es-ES" dirty="0">
              <a:latin typeface="+mn-lt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673366"/>
          </a:xfrm>
        </p:spPr>
        <p:txBody>
          <a:bodyPr/>
          <a:lstStyle/>
          <a:p>
            <a:r>
              <a:rPr lang="es-ES" dirty="0" err="1" smtClean="0">
                <a:solidFill>
                  <a:schemeClr val="bg1"/>
                </a:solidFill>
              </a:rPr>
              <a:t>Caranza</a:t>
            </a:r>
            <a:r>
              <a:rPr lang="es-ES" dirty="0" smtClean="0">
                <a:solidFill>
                  <a:schemeClr val="bg1"/>
                </a:solidFill>
              </a:rPr>
              <a:t> -  Ferrol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123728" y="4365105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chemeClr val="bg1"/>
                </a:solidFill>
              </a:rPr>
              <a:t>Grupos Interactivos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63890" y="5157192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Curso 2015 - 2016</a:t>
            </a:r>
            <a:endParaRPr lang="es-E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15616" y="836712"/>
            <a:ext cx="7875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Grupos Interactivos: Primeiras decisións</a:t>
            </a:r>
            <a:r>
              <a:rPr lang="gl-ES" sz="3200" dirty="0" smtClean="0">
                <a:solidFill>
                  <a:schemeClr val="bg1"/>
                </a:solidFill>
              </a:rPr>
              <a:t>.</a:t>
            </a:r>
            <a:endParaRPr lang="gl-ES" sz="3200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15616" y="2132856"/>
            <a:ext cx="7162538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En que cursos??</a:t>
            </a: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En que áreas??</a:t>
            </a: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Cantas sesións??</a:t>
            </a: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Cada canto tempo??</a:t>
            </a: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 Como formar os grupos de alumnos/as??</a:t>
            </a: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Cantos voluntarios/as necesitamos??</a:t>
            </a: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Como conseguilos??</a:t>
            </a: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Como escoller e formar voluntarios/as?</a:t>
            </a: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Que tipo de actividades realizar??</a:t>
            </a:r>
          </a:p>
          <a:p>
            <a:pPr>
              <a:buFontTx/>
              <a:buChar char="-"/>
            </a:pPr>
            <a:endParaRPr lang="gl-E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059832" y="764704"/>
            <a:ext cx="30027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En que cursos?</a:t>
            </a:r>
            <a:endParaRPr lang="gl-ES" sz="3200" b="1" u="sng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971600" y="1484784"/>
            <a:ext cx="55210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Nos tres cursos de Ed. Infantil e </a:t>
            </a:r>
          </a:p>
          <a:p>
            <a:r>
              <a:rPr lang="gl-ES" sz="2800" dirty="0" smtClean="0">
                <a:solidFill>
                  <a:schemeClr val="bg1"/>
                </a:solidFill>
              </a:rPr>
              <a:t>nos seis de Ed. Primaria </a:t>
            </a:r>
            <a:endParaRPr lang="gl-ES" sz="2800" dirty="0">
              <a:solidFill>
                <a:schemeClr val="bg1"/>
              </a:solidFill>
            </a:endParaRPr>
          </a:p>
        </p:txBody>
      </p:sp>
      <p:pic>
        <p:nvPicPr>
          <p:cNvPr id="24578" name="Picture 2" descr="\\DIRECCION\Compartida\ADRO\Grupos interactivos\FOTOS\primeira semana\escuela\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212976"/>
            <a:ext cx="4049112" cy="3024336"/>
          </a:xfrm>
          <a:prstGeom prst="rect">
            <a:avLst/>
          </a:prstGeom>
          <a:noFill/>
        </p:spPr>
      </p:pic>
      <p:pic>
        <p:nvPicPr>
          <p:cNvPr id="24579" name="Picture 3" descr="\\DIRECCION\Compartida\ADRO\Grupos interactivos\FOTOS\primeira semana\escuela\4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12976"/>
            <a:ext cx="4067944" cy="3050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059832" y="764704"/>
            <a:ext cx="2736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En que áreas?</a:t>
            </a:r>
            <a:endParaRPr lang="gl-ES" sz="3200" b="1" u="sng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331640" y="1556792"/>
            <a:ext cx="3820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800" dirty="0" smtClean="0">
                <a:solidFill>
                  <a:schemeClr val="bg1"/>
                </a:solidFill>
              </a:rPr>
              <a:t>- Área de matemáticas.</a:t>
            </a:r>
            <a:endParaRPr lang="gl-ES" sz="2800" dirty="0">
              <a:solidFill>
                <a:schemeClr val="bg1"/>
              </a:solidFill>
            </a:endParaRPr>
          </a:p>
        </p:txBody>
      </p:sp>
      <p:pic>
        <p:nvPicPr>
          <p:cNvPr id="25602" name="Picture 2" descr="\\DIRECCION\Compartida\ADRO\Grupos interactivos\FOTOS\primeira semana\PARA WEB\1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168860"/>
            <a:ext cx="5724128" cy="429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059832" y="764704"/>
            <a:ext cx="3113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Cantas sesións?</a:t>
            </a:r>
            <a:endParaRPr lang="gl-ES" sz="3200" b="1" u="sng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899592" y="1556792"/>
            <a:ext cx="37444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 Unha sesión cada 15 días.</a:t>
            </a:r>
          </a:p>
          <a:p>
            <a:pPr>
              <a:buFontTx/>
              <a:buChar char="-"/>
            </a:pPr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 Sesións de aproximadamente  50 minutos.</a:t>
            </a:r>
          </a:p>
          <a:p>
            <a:pPr>
              <a:buFontTx/>
              <a:buChar char="-"/>
            </a:pPr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 Un máximo de 4 grupos.</a:t>
            </a:r>
            <a:endParaRPr lang="gl-ES" sz="2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F:\Grupos interactivos Formación\Fotos tipo actividades\Act. problemas e calculo\IMG-20150527-WA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556792"/>
            <a:ext cx="4320480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5616" y="692696"/>
            <a:ext cx="7568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Como formar os grupos de alumnos/as?</a:t>
            </a:r>
            <a:endParaRPr lang="gl-ES" sz="3200" b="1" u="sng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043608" y="1997839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800" dirty="0" smtClean="0">
                <a:solidFill>
                  <a:schemeClr val="bg1"/>
                </a:solidFill>
              </a:rPr>
              <a:t>- Elaborar grupos de  catro ou cinco membros.</a:t>
            </a:r>
          </a:p>
          <a:p>
            <a:r>
              <a:rPr lang="gl-ES" sz="2800" dirty="0" smtClean="0">
                <a:solidFill>
                  <a:schemeClr val="bg1"/>
                </a:solidFill>
              </a:rPr>
              <a:t>- Valorar as posibles compatibilidades e incompatibilidades entre compañeiros/as</a:t>
            </a:r>
          </a:p>
          <a:p>
            <a:r>
              <a:rPr lang="gl-ES" sz="2800" dirty="0" smtClean="0">
                <a:solidFill>
                  <a:schemeClr val="bg1"/>
                </a:solidFill>
              </a:rPr>
              <a:t>- Mesturar rapaces e rapazas.</a:t>
            </a:r>
          </a:p>
          <a:p>
            <a:r>
              <a:rPr lang="gl-ES" sz="2800" dirty="0" smtClean="0">
                <a:solidFill>
                  <a:schemeClr val="bg1"/>
                </a:solidFill>
              </a:rPr>
              <a:t>- Procurar que o grupo creado represente, na medida do posible, ao grupo clase.</a:t>
            </a:r>
          </a:p>
          <a:p>
            <a:r>
              <a:rPr lang="gl-ES" sz="2800" dirty="0" smtClean="0">
                <a:solidFill>
                  <a:schemeClr val="bg1"/>
                </a:solidFill>
              </a:rPr>
              <a:t>- Ter en conta, se é posible, as preferencias do alumnado.</a:t>
            </a:r>
            <a:endParaRPr lang="gl-E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827583" y="1469008"/>
          <a:ext cx="7344816" cy="15279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48272"/>
                <a:gridCol w="2448272"/>
                <a:gridCol w="2448272"/>
              </a:tblGrid>
              <a:tr h="967442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smtClean="0"/>
                        <a:t>Capaces</a:t>
                      </a:r>
                      <a:r>
                        <a:rPr lang="es-ES" sz="2800" baseline="0" dirty="0" smtClean="0"/>
                        <a:t> de </a:t>
                      </a:r>
                      <a:r>
                        <a:rPr lang="es-ES" sz="2800" baseline="0" dirty="0" err="1" smtClean="0"/>
                        <a:t>axudar</a:t>
                      </a:r>
                      <a:endParaRPr lang="es-E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smtClean="0"/>
                        <a:t>Resto da clase</a:t>
                      </a:r>
                      <a:endParaRPr lang="es-E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smtClean="0"/>
                        <a:t>Precisan </a:t>
                      </a:r>
                      <a:r>
                        <a:rPr lang="es-ES" sz="2800" dirty="0" err="1" smtClean="0"/>
                        <a:t>axuda</a:t>
                      </a:r>
                      <a:r>
                        <a:rPr lang="es-ES" sz="2800" dirty="0" smtClean="0"/>
                        <a:t>.</a:t>
                      </a:r>
                      <a:endParaRPr lang="es-ES" sz="2800" dirty="0"/>
                    </a:p>
                  </a:txBody>
                  <a:tcPr/>
                </a:tc>
              </a:tr>
              <a:tr h="56050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3275856" y="692696"/>
            <a:ext cx="2292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sz="2800" b="1" u="sng" dirty="0" smtClean="0">
                <a:solidFill>
                  <a:schemeClr val="bg1"/>
                </a:solidFill>
              </a:rPr>
              <a:t>Grupo típico</a:t>
            </a:r>
            <a:endParaRPr lang="gl-ES" sz="2800" b="1" u="sng" dirty="0">
              <a:solidFill>
                <a:schemeClr val="bg1"/>
              </a:solidFill>
            </a:endParaRPr>
          </a:p>
        </p:txBody>
      </p:sp>
      <p:sp>
        <p:nvSpPr>
          <p:cNvPr id="4" name="3 Triángulo isósceles"/>
          <p:cNvSpPr/>
          <p:nvPr/>
        </p:nvSpPr>
        <p:spPr>
          <a:xfrm>
            <a:off x="1403649" y="2580680"/>
            <a:ext cx="216024" cy="2160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Triángulo isósceles"/>
          <p:cNvSpPr/>
          <p:nvPr/>
        </p:nvSpPr>
        <p:spPr>
          <a:xfrm>
            <a:off x="1835697" y="2580680"/>
            <a:ext cx="216024" cy="2160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Triángulo isósceles"/>
          <p:cNvSpPr/>
          <p:nvPr/>
        </p:nvSpPr>
        <p:spPr>
          <a:xfrm>
            <a:off x="2267745" y="2580680"/>
            <a:ext cx="216024" cy="2160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Triángulo isósceles"/>
          <p:cNvSpPr/>
          <p:nvPr/>
        </p:nvSpPr>
        <p:spPr>
          <a:xfrm>
            <a:off x="2771801" y="2580680"/>
            <a:ext cx="216024" cy="2160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3707904" y="256490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4211960" y="256490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4716016" y="256490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5148064" y="256490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Rectángulo"/>
          <p:cNvSpPr/>
          <p:nvPr/>
        </p:nvSpPr>
        <p:spPr>
          <a:xfrm>
            <a:off x="5940152" y="2564904"/>
            <a:ext cx="21602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Rectángulo"/>
          <p:cNvSpPr/>
          <p:nvPr/>
        </p:nvSpPr>
        <p:spPr>
          <a:xfrm>
            <a:off x="6444208" y="2564904"/>
            <a:ext cx="21602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Rectángulo"/>
          <p:cNvSpPr/>
          <p:nvPr/>
        </p:nvSpPr>
        <p:spPr>
          <a:xfrm>
            <a:off x="6948264" y="2564904"/>
            <a:ext cx="21602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7380312" y="2564904"/>
            <a:ext cx="21602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Triángulo isósceles"/>
          <p:cNvSpPr/>
          <p:nvPr/>
        </p:nvSpPr>
        <p:spPr>
          <a:xfrm>
            <a:off x="1115616" y="4149080"/>
            <a:ext cx="1008112" cy="7200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3131840" y="3140968"/>
            <a:ext cx="855712" cy="7837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6516216" y="4509120"/>
            <a:ext cx="855712" cy="7837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Rectángulo"/>
          <p:cNvSpPr/>
          <p:nvPr/>
        </p:nvSpPr>
        <p:spPr>
          <a:xfrm>
            <a:off x="4572000" y="3068960"/>
            <a:ext cx="855712" cy="855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Rectángulo"/>
          <p:cNvSpPr/>
          <p:nvPr/>
        </p:nvSpPr>
        <p:spPr>
          <a:xfrm>
            <a:off x="2195736" y="3933056"/>
            <a:ext cx="4176464" cy="20162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3995936" y="5877272"/>
            <a:ext cx="855712" cy="7837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11560" y="836712"/>
            <a:ext cx="6721712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Cantos voluntarios/as precisamos?.</a:t>
            </a:r>
          </a:p>
          <a:p>
            <a:endParaRPr lang="gl-ES" sz="3200" dirty="0" smtClean="0">
              <a:solidFill>
                <a:schemeClr val="bg1"/>
              </a:solidFill>
            </a:endParaRPr>
          </a:p>
          <a:p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Unha media de catro </a:t>
            </a: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por clase.</a:t>
            </a:r>
          </a:p>
          <a:p>
            <a:endParaRPr lang="gl-ES" sz="2800" dirty="0" smtClean="0">
              <a:solidFill>
                <a:schemeClr val="bg1"/>
              </a:solidFill>
            </a:endParaRPr>
          </a:p>
          <a:p>
            <a:r>
              <a:rPr lang="gl-ES" sz="2800" dirty="0" smtClean="0">
                <a:solidFill>
                  <a:schemeClr val="bg1"/>
                </a:solidFill>
              </a:rPr>
              <a:t>Total  36 voluntarios/as</a:t>
            </a:r>
            <a:endParaRPr lang="gl-ES" sz="2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E:\voluntarios\DSC057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7873" y="1844824"/>
            <a:ext cx="4326101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15616" y="836712"/>
            <a:ext cx="753122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Como conseguilos?</a:t>
            </a:r>
          </a:p>
          <a:p>
            <a:endParaRPr lang="gl-ES" sz="32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 Carta a todos os pais e nais do centro </a:t>
            </a:r>
          </a:p>
          <a:p>
            <a:r>
              <a:rPr lang="gl-ES" sz="2800" dirty="0" smtClean="0">
                <a:solidFill>
                  <a:schemeClr val="bg1"/>
                </a:solidFill>
              </a:rPr>
              <a:t>explicando  o proxecto e convocando aos</a:t>
            </a:r>
          </a:p>
          <a:p>
            <a:r>
              <a:rPr lang="gl-ES" sz="2800" dirty="0" smtClean="0">
                <a:solidFill>
                  <a:schemeClr val="bg1"/>
                </a:solidFill>
              </a:rPr>
              <a:t>interesados/as a unha asemblea para explicar </a:t>
            </a:r>
          </a:p>
          <a:p>
            <a:r>
              <a:rPr lang="gl-ES" sz="2800" dirty="0" smtClean="0">
                <a:solidFill>
                  <a:schemeClr val="bg1"/>
                </a:solidFill>
              </a:rPr>
              <a:t>máis polo miúdo.</a:t>
            </a:r>
          </a:p>
          <a:p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 Asemblea cos interesados/as</a:t>
            </a:r>
          </a:p>
          <a:p>
            <a:pPr>
              <a:buFontTx/>
              <a:buChar char="-"/>
            </a:pPr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 Reunión cos que xa deciden apuntarse</a:t>
            </a:r>
            <a:endParaRPr lang="gl-E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87624" y="764704"/>
            <a:ext cx="74206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Como escoller e formar voluntarios/as?</a:t>
            </a:r>
            <a:endParaRPr lang="gl-ES" sz="3200" b="1" u="sng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691680" y="1556792"/>
            <a:ext cx="5420074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Ningunha condición académica.</a:t>
            </a:r>
          </a:p>
          <a:p>
            <a:pPr>
              <a:buFontTx/>
              <a:buChar char="-"/>
            </a:pPr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 Maiores de 18 anos.</a:t>
            </a:r>
          </a:p>
          <a:p>
            <a:pPr>
              <a:buFontTx/>
              <a:buChar char="-"/>
            </a:pPr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 Grupos estables.</a:t>
            </a:r>
          </a:p>
          <a:p>
            <a:pPr>
              <a:buFontTx/>
              <a:buChar char="-"/>
            </a:pPr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Documento de compromiso</a:t>
            </a:r>
          </a:p>
          <a:p>
            <a:pPr>
              <a:buFontTx/>
              <a:buChar char="-"/>
            </a:pPr>
            <a:endParaRPr lang="gl-E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75656" y="764705"/>
            <a:ext cx="631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Que tipo de actividades realizar?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39552" y="1556792"/>
            <a:ext cx="216024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>
                <a:solidFill>
                  <a:schemeClr val="bg1"/>
                </a:solidFill>
              </a:rPr>
              <a:t>Cálculo mental</a:t>
            </a:r>
            <a:endParaRPr lang="gl-ES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39552" y="4365104"/>
            <a:ext cx="216024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>
                <a:solidFill>
                  <a:schemeClr val="bg1"/>
                </a:solidFill>
                <a:hlinkClick r:id="rId2" action="ppaction://hlinkfile"/>
              </a:rPr>
              <a:t>Actividade </a:t>
            </a:r>
            <a:r>
              <a:rPr lang="gl-ES" dirty="0" err="1" smtClean="0">
                <a:solidFill>
                  <a:schemeClr val="bg1"/>
                </a:solidFill>
                <a:hlinkClick r:id="rId2" action="ppaction://hlinkfile"/>
              </a:rPr>
              <a:t>manipulativa</a:t>
            </a:r>
            <a:endParaRPr lang="gl-ES" dirty="0">
              <a:solidFill>
                <a:schemeClr val="bg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588224" y="4365104"/>
            <a:ext cx="216024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>
                <a:solidFill>
                  <a:schemeClr val="bg1"/>
                </a:solidFill>
                <a:hlinkClick r:id="rId3" action="ppaction://hlinkfile"/>
              </a:rPr>
              <a:t>Libre configuración</a:t>
            </a:r>
            <a:endParaRPr lang="gl-ES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588224" y="1628800"/>
            <a:ext cx="216024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>
                <a:solidFill>
                  <a:schemeClr val="bg1"/>
                </a:solidFill>
                <a:hlinkClick r:id="rId4" action="ppaction://hlinkfile"/>
              </a:rPr>
              <a:t>Resolución problemas</a:t>
            </a:r>
            <a:endParaRPr lang="gl-ES" dirty="0">
              <a:solidFill>
                <a:schemeClr val="bg1"/>
              </a:solidFill>
            </a:endParaRPr>
          </a:p>
        </p:txBody>
      </p:sp>
      <p:pic>
        <p:nvPicPr>
          <p:cNvPr id="1026" name="Picture 2" descr="\\DIRECCION\Compartida\ADRO\Grupos interactivos\FOTOS\Fotos Voluntarios\Grupos\IMG_20150223_110916072.jp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2348880"/>
            <a:ext cx="4355976" cy="2662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 </a:t>
            </a:r>
            <a:r>
              <a:rPr lang="es-ES" dirty="0" err="1" smtClean="0"/>
              <a:t>noso</a:t>
            </a:r>
            <a:r>
              <a:rPr lang="es-ES" dirty="0" smtClean="0"/>
              <a:t> barrio: </a:t>
            </a:r>
            <a:r>
              <a:rPr lang="es-ES" dirty="0" err="1" smtClean="0"/>
              <a:t>Caranza</a:t>
            </a:r>
            <a:endParaRPr lang="es-ES" dirty="0"/>
          </a:p>
        </p:txBody>
      </p:sp>
      <p:pic>
        <p:nvPicPr>
          <p:cNvPr id="4" name="3 Marcador de contenido" descr="IMAXE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8840"/>
            <a:ext cx="4829272" cy="2952328"/>
          </a:xfrm>
        </p:spPr>
      </p:pic>
      <p:sp>
        <p:nvSpPr>
          <p:cNvPr id="5" name="4 CuadroTexto"/>
          <p:cNvSpPr txBox="1"/>
          <p:nvPr/>
        </p:nvSpPr>
        <p:spPr>
          <a:xfrm>
            <a:off x="4860032" y="2075629"/>
            <a:ext cx="41044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gl-ES" sz="2000" b="1" dirty="0" smtClean="0">
                <a:solidFill>
                  <a:schemeClr val="bg1"/>
                </a:solidFill>
              </a:rPr>
              <a:t>Barrio a 2 km aprox. de Ferrol.</a:t>
            </a:r>
          </a:p>
          <a:p>
            <a:pPr>
              <a:buFontTx/>
              <a:buChar char="-"/>
            </a:pPr>
            <a:endParaRPr lang="gl-ES" sz="2000" b="1" dirty="0" smtClean="0">
              <a:solidFill>
                <a:schemeClr val="bg1"/>
              </a:solidFill>
            </a:endParaRPr>
          </a:p>
          <a:p>
            <a:r>
              <a:rPr lang="gl-ES" sz="2000" b="1" dirty="0" smtClean="0">
                <a:solidFill>
                  <a:schemeClr val="bg1"/>
                </a:solidFill>
              </a:rPr>
              <a:t> - Poboación heteroxénea.</a:t>
            </a:r>
          </a:p>
          <a:p>
            <a:endParaRPr lang="gl-ES" sz="2000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000" b="1" dirty="0" smtClean="0">
                <a:solidFill>
                  <a:schemeClr val="bg1"/>
                </a:solidFill>
              </a:rPr>
              <a:t>Porcentaxe elevada de alumnado etnia xitana.</a:t>
            </a:r>
          </a:p>
          <a:p>
            <a:pPr>
              <a:buFontTx/>
              <a:buChar char="-"/>
            </a:pPr>
            <a:endParaRPr lang="gl-ES" sz="2000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000" b="1" dirty="0" smtClean="0">
                <a:solidFill>
                  <a:schemeClr val="bg1"/>
                </a:solidFill>
              </a:rPr>
              <a:t> Familias desfavorecidas incluso en risco de exclusión social.</a:t>
            </a:r>
          </a:p>
          <a:p>
            <a:pPr>
              <a:buFontTx/>
              <a:buChar char="-"/>
            </a:pPr>
            <a:endParaRPr lang="gl-ES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75656" y="764705"/>
            <a:ext cx="631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Vídeos</a:t>
            </a:r>
          </a:p>
        </p:txBody>
      </p:sp>
      <p:pic>
        <p:nvPicPr>
          <p:cNvPr id="1028" name="Picture 4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916832"/>
            <a:ext cx="2470968" cy="30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76672"/>
            <a:ext cx="2596992" cy="212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3933056"/>
            <a:ext cx="4224430" cy="172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75656" y="764705"/>
            <a:ext cx="631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b="1" u="sng" dirty="0" smtClean="0">
                <a:solidFill>
                  <a:schemeClr val="bg1"/>
                </a:solidFill>
              </a:rPr>
              <a:t>Resultados</a:t>
            </a:r>
          </a:p>
        </p:txBody>
      </p:sp>
      <p:sp>
        <p:nvSpPr>
          <p:cNvPr id="1026" name="AutoShape 2" descr="Resultado de imagen de interrogac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Resultado de imagen de interrogac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0" name="Picture 6" descr="http://vignette1.wikia.nocookie.net/kenichila/images/f/fe/Signo-de-interrogacion-imagenes-predisenadas_426288.jpg/revision/latest?cb=20130419210853&amp;path-prefix=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00808"/>
            <a:ext cx="4286250" cy="4295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Gráfico"/>
          <p:cNvGraphicFramePr/>
          <p:nvPr/>
        </p:nvGraphicFramePr>
        <p:xfrm>
          <a:off x="899592" y="188640"/>
          <a:ext cx="7704856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2 Gráfico"/>
          <p:cNvGraphicFramePr/>
          <p:nvPr/>
        </p:nvGraphicFramePr>
        <p:xfrm>
          <a:off x="755576" y="3284984"/>
          <a:ext cx="7704856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31640" y="1124744"/>
            <a:ext cx="676875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solidFill>
                  <a:srgbClr val="000000"/>
                </a:solidFill>
              </a:rPr>
              <a:t>OS GRUPOS INTERACTIVOS FAVORECEN AS INTELIXENCIAS MÚLTIPLES E  A  INTELIXENCIA </a:t>
            </a:r>
            <a:r>
              <a:rPr lang="es-ES" sz="2800" dirty="0" smtClean="0">
                <a:solidFill>
                  <a:srgbClr val="000000"/>
                </a:solidFill>
              </a:rPr>
              <a:t>EMOCIONAL.</a:t>
            </a:r>
            <a:endParaRPr lang="es-ES" sz="2800" dirty="0">
              <a:solidFill>
                <a:srgbClr val="000000"/>
              </a:solidFill>
            </a:endParaRPr>
          </a:p>
          <a:p>
            <a:r>
              <a:rPr lang="es-ES" dirty="0"/>
              <a:t> 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5614" y="3861048"/>
            <a:ext cx="3018560" cy="200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29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130912751"/>
              </p:ext>
            </p:extLst>
          </p:nvPr>
        </p:nvGraphicFramePr>
        <p:xfrm>
          <a:off x="899592" y="548680"/>
          <a:ext cx="7632848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39552" y="116632"/>
            <a:ext cx="7704856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800" b="1" i="1" dirty="0" smtClean="0">
                <a:solidFill>
                  <a:srgbClr val="000000"/>
                </a:solidFill>
              </a:rPr>
              <a:t>Intelixencia lingüística</a:t>
            </a:r>
            <a:r>
              <a:rPr lang="gl-ES" sz="2800" dirty="0" smtClean="0">
                <a:solidFill>
                  <a:srgbClr val="000000"/>
                </a:solidFill>
              </a:rPr>
              <a:t>: </a:t>
            </a:r>
          </a:p>
          <a:p>
            <a:pPr marL="342900" indent="-342900">
              <a:buFont typeface="Arial"/>
              <a:buChar char="•"/>
            </a:pPr>
            <a:r>
              <a:rPr lang="gl-ES" sz="2800" dirty="0" smtClean="0">
                <a:solidFill>
                  <a:srgbClr val="000000"/>
                </a:solidFill>
              </a:rPr>
              <a:t>Len </a:t>
            </a:r>
          </a:p>
          <a:p>
            <a:pPr marL="342900" indent="-342900">
              <a:buFont typeface="Arial"/>
              <a:buChar char="•"/>
            </a:pPr>
            <a:r>
              <a:rPr lang="gl-ES" sz="2800" dirty="0" smtClean="0">
                <a:solidFill>
                  <a:srgbClr val="000000"/>
                </a:solidFill>
              </a:rPr>
              <a:t>Escriben </a:t>
            </a:r>
          </a:p>
          <a:p>
            <a:pPr marL="342900" indent="-342900">
              <a:buFont typeface="Arial"/>
              <a:buChar char="•"/>
            </a:pPr>
            <a:r>
              <a:rPr lang="gl-ES" sz="2800" dirty="0" smtClean="0">
                <a:solidFill>
                  <a:srgbClr val="000000"/>
                </a:solidFill>
              </a:rPr>
              <a:t>Debaten</a:t>
            </a:r>
          </a:p>
          <a:p>
            <a:pPr marL="342900" indent="-342900">
              <a:buFont typeface="Arial"/>
              <a:buChar char="•"/>
            </a:pPr>
            <a:r>
              <a:rPr lang="gl-ES" sz="2800" dirty="0" smtClean="0">
                <a:solidFill>
                  <a:srgbClr val="000000"/>
                </a:solidFill>
              </a:rPr>
              <a:t>Entenden entre todos as </a:t>
            </a:r>
            <a:r>
              <a:rPr lang="gl-ES" sz="2800" dirty="0" err="1" smtClean="0">
                <a:solidFill>
                  <a:srgbClr val="000000"/>
                </a:solidFill>
              </a:rPr>
              <a:t>tareas</a:t>
            </a:r>
            <a:r>
              <a:rPr lang="gl-ES" sz="2800" dirty="0" smtClean="0">
                <a:solidFill>
                  <a:srgbClr val="000000"/>
                </a:solidFill>
              </a:rPr>
              <a:t> a realizar, comunícanse e negocian como resolver os problemas </a:t>
            </a:r>
            <a:r>
              <a:rPr lang="gl-ES" sz="2800" dirty="0" err="1" smtClean="0">
                <a:solidFill>
                  <a:srgbClr val="000000"/>
                </a:solidFill>
              </a:rPr>
              <a:t>plantexados</a:t>
            </a:r>
            <a:r>
              <a:rPr lang="gl-ES" sz="2800" dirty="0" smtClean="0">
                <a:solidFill>
                  <a:srgbClr val="000000"/>
                </a:solidFill>
              </a:rPr>
              <a:t>. </a:t>
            </a:r>
            <a:endParaRPr lang="gl-ES" sz="2800" dirty="0">
              <a:solidFill>
                <a:srgbClr val="000000"/>
              </a:solidFill>
            </a:endParaRPr>
          </a:p>
        </p:txBody>
      </p:sp>
      <p:pic>
        <p:nvPicPr>
          <p:cNvPr id="3" name="Imagen 2" descr="IMG-20160218-WA00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3356992"/>
            <a:ext cx="5391472" cy="3234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2371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55576" y="332656"/>
            <a:ext cx="7272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b="1" i="1" dirty="0" smtClean="0">
                <a:solidFill>
                  <a:srgbClr val="000000"/>
                </a:solidFill>
              </a:rPr>
              <a:t>Intelixencia </a:t>
            </a:r>
            <a:r>
              <a:rPr lang="gl-ES" sz="2400" b="1" i="1" dirty="0" err="1" smtClean="0">
                <a:solidFill>
                  <a:srgbClr val="000000"/>
                </a:solidFill>
              </a:rPr>
              <a:t>interpersoal</a:t>
            </a:r>
            <a:r>
              <a:rPr lang="gl-ES" sz="2400" b="1" i="1" dirty="0" smtClean="0">
                <a:solidFill>
                  <a:srgbClr val="000000"/>
                </a:solidFill>
              </a:rPr>
              <a:t>:  </a:t>
            </a:r>
            <a:endParaRPr lang="gl-ES" sz="24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+ Motivación.</a:t>
            </a: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Os que teñen máis habilidades ensinan aos que teñen menos, convértense en bos comunicadores. </a:t>
            </a: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A dinámica dos grupos interactivos facilita as relacións entre eles. </a:t>
            </a: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Cada un vai aportar o que mellor sabe facer. </a:t>
            </a: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A relación favorece que aprendan a resolver os seus conflitos.</a:t>
            </a:r>
            <a:endParaRPr lang="gl-ES" sz="2400" dirty="0">
              <a:solidFill>
                <a:srgbClr val="000000"/>
              </a:solidFill>
            </a:endParaRPr>
          </a:p>
        </p:txBody>
      </p:sp>
      <p:pic>
        <p:nvPicPr>
          <p:cNvPr id="3" name="Imagen 2" descr="IMG-20160218-WA00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3429000"/>
            <a:ext cx="2376264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919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7624" y="1052736"/>
            <a:ext cx="720080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b="1" i="1" dirty="0" smtClean="0">
                <a:solidFill>
                  <a:srgbClr val="000000"/>
                </a:solidFill>
              </a:rPr>
              <a:t>Intelixencia </a:t>
            </a:r>
            <a:r>
              <a:rPr lang="gl-ES" sz="2400" b="1" i="1" dirty="0" err="1" smtClean="0">
                <a:solidFill>
                  <a:srgbClr val="000000"/>
                </a:solidFill>
              </a:rPr>
              <a:t>intrapersoal</a:t>
            </a:r>
            <a:r>
              <a:rPr lang="gl-ES" sz="2400" b="1" i="1" dirty="0" smtClean="0">
                <a:solidFill>
                  <a:srgbClr val="000000"/>
                </a:solidFill>
              </a:rPr>
              <a:t>:</a:t>
            </a:r>
          </a:p>
          <a:p>
            <a:pPr marL="342900" indent="-342900">
              <a:buFont typeface="Arial"/>
              <a:buChar char="•"/>
            </a:pPr>
            <a:r>
              <a:rPr lang="gl-ES" sz="2400" dirty="0" err="1" smtClean="0">
                <a:solidFill>
                  <a:srgbClr val="000000"/>
                </a:solidFill>
              </a:rPr>
              <a:t>Disfrutan</a:t>
            </a:r>
            <a:r>
              <a:rPr lang="gl-ES" sz="2400" dirty="0" smtClean="0">
                <a:solidFill>
                  <a:srgbClr val="000000"/>
                </a:solidFill>
              </a:rPr>
              <a:t> das actividades de grupo e maniféstanse como son, descubrimos actitudes que  normalmente estaban solapadas. </a:t>
            </a: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O grupo axúdalles a regular o seu comportamento.</a:t>
            </a: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Observamos nalgúns estudantes un cambio de rol, </a:t>
            </a:r>
            <a:r>
              <a:rPr lang="gl-ES" sz="2400" dirty="0" err="1" smtClean="0">
                <a:solidFill>
                  <a:srgbClr val="000000"/>
                </a:solidFill>
              </a:rPr>
              <a:t>dase</a:t>
            </a:r>
            <a:r>
              <a:rPr lang="gl-ES" sz="2400" dirty="0" smtClean="0">
                <a:solidFill>
                  <a:srgbClr val="000000"/>
                </a:solidFill>
              </a:rPr>
              <a:t> en nenos/as que obteñen baixos resultados académicos, estes nenos motívanse e participan activamente  adoptando en ocasións un rol de </a:t>
            </a:r>
            <a:r>
              <a:rPr lang="gl-ES" sz="2400" dirty="0" err="1" smtClean="0">
                <a:solidFill>
                  <a:srgbClr val="000000"/>
                </a:solidFill>
              </a:rPr>
              <a:t>liderazgo</a:t>
            </a:r>
            <a:r>
              <a:rPr lang="gl-ES" sz="2400" dirty="0" smtClean="0">
                <a:solidFill>
                  <a:srgbClr val="000000"/>
                </a:solidFill>
              </a:rPr>
              <a:t>.</a:t>
            </a:r>
            <a:endParaRPr lang="gl-E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293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99592" y="692696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b="1" i="1" dirty="0" smtClean="0">
                <a:solidFill>
                  <a:srgbClr val="000000"/>
                </a:solidFill>
              </a:rPr>
              <a:t>Intelixencia visual espacial. </a:t>
            </a:r>
          </a:p>
          <a:p>
            <a:endParaRPr lang="gl-ES" sz="2400" b="1" i="1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Traballan con planos, con labirintos, con </a:t>
            </a:r>
            <a:r>
              <a:rPr lang="gl-ES" sz="2400" dirty="0" err="1" smtClean="0">
                <a:solidFill>
                  <a:srgbClr val="000000"/>
                </a:solidFill>
              </a:rPr>
              <a:t>quebracabezas…</a:t>
            </a:r>
            <a:r>
              <a:rPr lang="gl-ES" sz="2400" dirty="0" smtClean="0">
                <a:solidFill>
                  <a:srgbClr val="000000"/>
                </a:solidFill>
              </a:rPr>
              <a:t> </a:t>
            </a: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Eles mesmos buscan estratexias e trucos para resolver problemas. </a:t>
            </a:r>
          </a:p>
          <a:p>
            <a:pPr marL="342900" indent="-342900">
              <a:buFont typeface="Arial"/>
              <a:buChar char="•"/>
            </a:pPr>
            <a:r>
              <a:rPr lang="gl-ES" sz="2400" dirty="0" smtClean="0">
                <a:solidFill>
                  <a:srgbClr val="000000"/>
                </a:solidFill>
              </a:rPr>
              <a:t>Foméntase que a imaxinación sexa máis activa.</a:t>
            </a:r>
            <a:endParaRPr lang="gl-ES" sz="2400" dirty="0">
              <a:solidFill>
                <a:srgbClr val="000000"/>
              </a:solidFill>
            </a:endParaRPr>
          </a:p>
        </p:txBody>
      </p:sp>
      <p:pic>
        <p:nvPicPr>
          <p:cNvPr id="5" name="Imagen 4" descr="3312758562_507616d378_b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3161" y="4221088"/>
            <a:ext cx="2123095" cy="214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601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5616" y="908720"/>
            <a:ext cx="65527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i="1" dirty="0" err="1">
                <a:solidFill>
                  <a:srgbClr val="000000"/>
                </a:solidFill>
              </a:rPr>
              <a:t>Intelixencia</a:t>
            </a:r>
            <a:r>
              <a:rPr lang="es-ES" sz="2400" b="1" i="1" dirty="0">
                <a:solidFill>
                  <a:srgbClr val="000000"/>
                </a:solidFill>
              </a:rPr>
              <a:t> corporal </a:t>
            </a:r>
            <a:r>
              <a:rPr lang="es-ES" sz="2400" b="1" i="1" dirty="0" err="1">
                <a:solidFill>
                  <a:srgbClr val="000000"/>
                </a:solidFill>
              </a:rPr>
              <a:t>cinestésica</a:t>
            </a:r>
            <a:r>
              <a:rPr lang="es-ES" sz="2400" b="1" i="1" dirty="0">
                <a:solidFill>
                  <a:srgbClr val="000000"/>
                </a:solidFill>
              </a:rPr>
              <a:t>. </a:t>
            </a:r>
            <a:endParaRPr lang="es-ES" sz="2400" b="1" i="1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s-ES" sz="2400" dirty="0" smtClean="0">
                <a:solidFill>
                  <a:srgbClr val="000000"/>
                </a:solidFill>
              </a:rPr>
              <a:t>Dentro </a:t>
            </a:r>
            <a:r>
              <a:rPr lang="es-ES" sz="2400" dirty="0">
                <a:solidFill>
                  <a:srgbClr val="000000"/>
                </a:solidFill>
              </a:rPr>
              <a:t>do grupo </a:t>
            </a:r>
            <a:r>
              <a:rPr lang="es-ES" sz="2400" dirty="0" err="1">
                <a:solidFill>
                  <a:srgbClr val="000000"/>
                </a:solidFill>
              </a:rPr>
              <a:t>hai</a:t>
            </a:r>
            <a:r>
              <a:rPr lang="es-ES" sz="2400" dirty="0">
                <a:solidFill>
                  <a:srgbClr val="000000"/>
                </a:solidFill>
              </a:rPr>
              <a:t> un </a:t>
            </a:r>
            <a:r>
              <a:rPr lang="es-ES" sz="2400" dirty="0" err="1">
                <a:solidFill>
                  <a:srgbClr val="000000"/>
                </a:solidFill>
              </a:rPr>
              <a:t>certo</a:t>
            </a:r>
            <a:r>
              <a:rPr lang="es-ES" sz="2400" dirty="0">
                <a:solidFill>
                  <a:srgbClr val="000000"/>
                </a:solidFill>
              </a:rPr>
              <a:t> control de como actuar e reaccionar. </a:t>
            </a:r>
            <a:endParaRPr lang="es-ES" sz="24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s-ES" sz="2400" dirty="0" err="1" smtClean="0">
                <a:solidFill>
                  <a:srgbClr val="000000"/>
                </a:solidFill>
              </a:rPr>
              <a:t>Resolven</a:t>
            </a:r>
            <a:r>
              <a:rPr lang="es-ES" sz="2400" dirty="0" smtClean="0">
                <a:solidFill>
                  <a:srgbClr val="000000"/>
                </a:solidFill>
              </a:rPr>
              <a:t> </a:t>
            </a:r>
            <a:r>
              <a:rPr lang="es-ES" sz="2400" dirty="0">
                <a:solidFill>
                  <a:srgbClr val="000000"/>
                </a:solidFill>
              </a:rPr>
              <a:t>problemas utilizando o </a:t>
            </a:r>
            <a:r>
              <a:rPr lang="es-ES" sz="2400" dirty="0" err="1">
                <a:solidFill>
                  <a:srgbClr val="000000"/>
                </a:solidFill>
              </a:rPr>
              <a:t>seu</a:t>
            </a:r>
            <a:r>
              <a:rPr lang="es-ES" sz="2400" dirty="0">
                <a:solidFill>
                  <a:srgbClr val="000000"/>
                </a:solidFill>
              </a:rPr>
              <a:t> </a:t>
            </a:r>
            <a:r>
              <a:rPr lang="es-ES" sz="2400" dirty="0" err="1">
                <a:solidFill>
                  <a:srgbClr val="000000"/>
                </a:solidFill>
              </a:rPr>
              <a:t>corpo</a:t>
            </a:r>
            <a:r>
              <a:rPr lang="es-ES" sz="2400" dirty="0" smtClean="0">
                <a:solidFill>
                  <a:srgbClr val="000000"/>
                </a:solidFill>
              </a:rPr>
              <a:t>.</a:t>
            </a:r>
          </a:p>
          <a:p>
            <a:pPr marL="342900" indent="-342900">
              <a:buFont typeface="Arial"/>
              <a:buChar char="•"/>
            </a:pPr>
            <a:r>
              <a:rPr lang="es-ES" sz="2400" dirty="0" smtClean="0">
                <a:solidFill>
                  <a:srgbClr val="000000"/>
                </a:solidFill>
              </a:rPr>
              <a:t>Eles </a:t>
            </a:r>
            <a:r>
              <a:rPr lang="es-ES" sz="2400" dirty="0" err="1">
                <a:solidFill>
                  <a:srgbClr val="000000"/>
                </a:solidFill>
              </a:rPr>
              <a:t>xuntan</a:t>
            </a:r>
            <a:r>
              <a:rPr lang="es-ES" sz="2400" dirty="0">
                <a:solidFill>
                  <a:srgbClr val="000000"/>
                </a:solidFill>
              </a:rPr>
              <a:t> </a:t>
            </a:r>
            <a:r>
              <a:rPr lang="es-ES" sz="2400" dirty="0" smtClean="0">
                <a:solidFill>
                  <a:srgbClr val="000000"/>
                </a:solidFill>
              </a:rPr>
              <a:t>as </a:t>
            </a:r>
            <a:r>
              <a:rPr lang="es-ES" sz="2400" dirty="0" err="1">
                <a:solidFill>
                  <a:srgbClr val="000000"/>
                </a:solidFill>
              </a:rPr>
              <a:t>súas</a:t>
            </a:r>
            <a:r>
              <a:rPr lang="es-ES" sz="2400" dirty="0">
                <a:solidFill>
                  <a:srgbClr val="000000"/>
                </a:solidFill>
              </a:rPr>
              <a:t> </a:t>
            </a:r>
            <a:r>
              <a:rPr lang="es-ES" sz="2400" dirty="0" err="1">
                <a:solidFill>
                  <a:srgbClr val="000000"/>
                </a:solidFill>
              </a:rPr>
              <a:t>mans</a:t>
            </a:r>
            <a:r>
              <a:rPr lang="es-ES" sz="2400" dirty="0">
                <a:solidFill>
                  <a:srgbClr val="000000"/>
                </a:solidFill>
              </a:rPr>
              <a:t> como </a:t>
            </a:r>
            <a:r>
              <a:rPr lang="es-ES" sz="2400" dirty="0" err="1">
                <a:solidFill>
                  <a:srgbClr val="000000"/>
                </a:solidFill>
              </a:rPr>
              <a:t>estratexia</a:t>
            </a:r>
            <a:r>
              <a:rPr lang="es-ES" sz="2400" dirty="0">
                <a:solidFill>
                  <a:srgbClr val="000000"/>
                </a:solidFill>
              </a:rPr>
              <a:t> para realizar </a:t>
            </a:r>
            <a:r>
              <a:rPr lang="es-ES" sz="2400" dirty="0" err="1">
                <a:solidFill>
                  <a:srgbClr val="000000"/>
                </a:solidFill>
              </a:rPr>
              <a:t>operacións</a:t>
            </a:r>
            <a:r>
              <a:rPr lang="es-ES" sz="2400" dirty="0">
                <a:solidFill>
                  <a:srgbClr val="000000"/>
                </a:solidFill>
              </a:rPr>
              <a:t> de sumas e restas.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3501007"/>
            <a:ext cx="1656184" cy="250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470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 </a:t>
            </a:r>
            <a:r>
              <a:rPr lang="es-ES" dirty="0" err="1" smtClean="0"/>
              <a:t>noso</a:t>
            </a:r>
            <a:r>
              <a:rPr lang="es-ES" dirty="0" smtClean="0"/>
              <a:t> </a:t>
            </a:r>
            <a:r>
              <a:rPr lang="es-ES" dirty="0" err="1" smtClean="0"/>
              <a:t>colexio</a:t>
            </a:r>
            <a:endParaRPr lang="es-ES" dirty="0"/>
          </a:p>
        </p:txBody>
      </p:sp>
      <p:pic>
        <p:nvPicPr>
          <p:cNvPr id="4" name="3 Marcador de contenido" descr="colexio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254163"/>
            <a:ext cx="8208912" cy="5343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1475656" y="5733256"/>
            <a:ext cx="6315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3 unidades de infantil e 6 de primaria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75656" y="1484784"/>
            <a:ext cx="62646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 err="1">
                <a:solidFill>
                  <a:srgbClr val="000000"/>
                </a:solidFill>
              </a:rPr>
              <a:t>Intelixencia</a:t>
            </a:r>
            <a:r>
              <a:rPr lang="es-ES" sz="2800" b="1" i="1" dirty="0">
                <a:solidFill>
                  <a:srgbClr val="000000"/>
                </a:solidFill>
              </a:rPr>
              <a:t> Naturalista. </a:t>
            </a:r>
            <a:endParaRPr lang="es-ES" sz="2800" b="1" i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s-ES" sz="2800" dirty="0" err="1" smtClean="0">
                <a:solidFill>
                  <a:srgbClr val="000000"/>
                </a:solidFill>
              </a:rPr>
              <a:t>Recoñecen</a:t>
            </a:r>
            <a:r>
              <a:rPr lang="es-ES" sz="2800" dirty="0" smtClean="0">
                <a:solidFill>
                  <a:srgbClr val="000000"/>
                </a:solidFill>
              </a:rPr>
              <a:t> </a:t>
            </a:r>
            <a:r>
              <a:rPr lang="es-ES" sz="2800" dirty="0">
                <a:solidFill>
                  <a:srgbClr val="000000"/>
                </a:solidFill>
              </a:rPr>
              <a:t>e clasifican </a:t>
            </a:r>
            <a:r>
              <a:rPr lang="es-ES" sz="2800" dirty="0" err="1">
                <a:solidFill>
                  <a:srgbClr val="000000"/>
                </a:solidFill>
              </a:rPr>
              <a:t>membros</a:t>
            </a:r>
            <a:r>
              <a:rPr lang="es-ES" sz="2800" dirty="0">
                <a:solidFill>
                  <a:srgbClr val="000000"/>
                </a:solidFill>
              </a:rPr>
              <a:t> </a:t>
            </a:r>
            <a:r>
              <a:rPr lang="es-ES" sz="2800" dirty="0" err="1">
                <a:solidFill>
                  <a:srgbClr val="000000"/>
                </a:solidFill>
              </a:rPr>
              <a:t>dunha</a:t>
            </a:r>
            <a:r>
              <a:rPr lang="es-ES" sz="2800" dirty="0">
                <a:solidFill>
                  <a:srgbClr val="000000"/>
                </a:solidFill>
              </a:rPr>
              <a:t> especie. </a:t>
            </a:r>
            <a:endParaRPr lang="es-ES" sz="2800" dirty="0" smtClean="0">
              <a:solidFill>
                <a:srgbClr val="00000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s-ES" sz="2800" dirty="0" smtClean="0">
                <a:solidFill>
                  <a:srgbClr val="000000"/>
                </a:solidFill>
              </a:rPr>
              <a:t>Podemos </a:t>
            </a:r>
            <a:r>
              <a:rPr lang="es-ES" sz="2800" dirty="0" err="1">
                <a:solidFill>
                  <a:srgbClr val="000000"/>
                </a:solidFill>
              </a:rPr>
              <a:t>traballar</a:t>
            </a:r>
            <a:r>
              <a:rPr lang="es-ES" sz="2800" dirty="0">
                <a:solidFill>
                  <a:srgbClr val="000000"/>
                </a:solidFill>
              </a:rPr>
              <a:t> as matemáticas con </a:t>
            </a:r>
            <a:r>
              <a:rPr lang="es-ES" sz="2800" dirty="0" smtClean="0">
                <a:solidFill>
                  <a:srgbClr val="000000"/>
                </a:solidFill>
              </a:rPr>
              <a:t>plantas.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0768" y="3933056"/>
            <a:ext cx="2991152" cy="25354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84083" y="476672"/>
            <a:ext cx="1019394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396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59632" y="1412776"/>
            <a:ext cx="55983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 err="1" smtClean="0">
                <a:solidFill>
                  <a:srgbClr val="000000"/>
                </a:solidFill>
              </a:rPr>
              <a:t>Intelixencia</a:t>
            </a:r>
            <a:r>
              <a:rPr lang="es-ES" sz="2800" b="1" i="1" dirty="0" smtClean="0">
                <a:solidFill>
                  <a:srgbClr val="000000"/>
                </a:solidFill>
              </a:rPr>
              <a:t> musical:</a:t>
            </a:r>
          </a:p>
          <a:p>
            <a:r>
              <a:rPr lang="es-ES" sz="2800" b="1" dirty="0" smtClean="0">
                <a:solidFill>
                  <a:srgbClr val="000000"/>
                </a:solidFill>
              </a:rPr>
              <a:t>-Cantamos </a:t>
            </a:r>
            <a:r>
              <a:rPr lang="es-ES" sz="2800" b="1" dirty="0" err="1" smtClean="0">
                <a:solidFill>
                  <a:srgbClr val="000000"/>
                </a:solidFill>
              </a:rPr>
              <a:t>cancións</a:t>
            </a:r>
            <a:r>
              <a:rPr lang="es-ES" sz="2800" b="1" dirty="0" smtClean="0">
                <a:solidFill>
                  <a:srgbClr val="000000"/>
                </a:solidFill>
              </a:rPr>
              <a:t> de números e de cálculo.</a:t>
            </a:r>
            <a:r>
              <a:rPr lang="es-ES" sz="2800" b="1" i="1" dirty="0" smtClean="0">
                <a:solidFill>
                  <a:srgbClr val="000000"/>
                </a:solidFill>
              </a:rPr>
              <a:t> </a:t>
            </a:r>
          </a:p>
          <a:p>
            <a:endParaRPr lang="es-ES" sz="2800" b="1" i="1" dirty="0">
              <a:solidFill>
                <a:srgbClr val="00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2924944"/>
            <a:ext cx="1109509" cy="312125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971600" y="4221088"/>
            <a:ext cx="648072" cy="182314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3501008"/>
            <a:ext cx="904736" cy="25451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2348880"/>
            <a:ext cx="1109509" cy="36973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52320" y="1844824"/>
            <a:ext cx="1109509" cy="420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294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7544" y="692696"/>
            <a:ext cx="75608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0000"/>
                </a:solidFill>
              </a:rPr>
              <a:t>NEAE:</a:t>
            </a:r>
          </a:p>
          <a:p>
            <a:pPr marL="342900" indent="-342900">
              <a:buFont typeface="Arial"/>
              <a:buChar char="•"/>
            </a:pPr>
            <a:r>
              <a:rPr lang="es-ES_tradnl" sz="2400" dirty="0">
                <a:solidFill>
                  <a:srgbClr val="000000"/>
                </a:solidFill>
              </a:rPr>
              <a:t>1 alumno con rasgos Asperger.</a:t>
            </a:r>
          </a:p>
          <a:p>
            <a:pPr marL="342900" indent="-342900">
              <a:buFont typeface="Arial"/>
              <a:buChar char="•"/>
            </a:pPr>
            <a:r>
              <a:rPr lang="es-ES_tradnl" sz="2400" dirty="0">
                <a:solidFill>
                  <a:srgbClr val="000000"/>
                </a:solidFill>
              </a:rPr>
              <a:t>1 alumno con TDH</a:t>
            </a:r>
          </a:p>
          <a:p>
            <a:pPr marL="342900" indent="-342900">
              <a:buFont typeface="Arial"/>
              <a:buChar char="•"/>
            </a:pPr>
            <a:r>
              <a:rPr lang="es-ES_tradnl" sz="2400" dirty="0">
                <a:solidFill>
                  <a:srgbClr val="000000"/>
                </a:solidFill>
              </a:rPr>
              <a:t>1 alumno con </a:t>
            </a:r>
            <a:r>
              <a:rPr lang="es-ES_tradnl" sz="2400" dirty="0" err="1">
                <a:solidFill>
                  <a:srgbClr val="000000"/>
                </a:solidFill>
              </a:rPr>
              <a:t>minusvalia</a:t>
            </a:r>
            <a:r>
              <a:rPr lang="es-ES_tradnl" sz="2400" dirty="0">
                <a:solidFill>
                  <a:srgbClr val="000000"/>
                </a:solidFill>
              </a:rPr>
              <a:t> </a:t>
            </a:r>
            <a:r>
              <a:rPr lang="es-ES_tradnl" sz="2400" dirty="0" err="1">
                <a:solidFill>
                  <a:srgbClr val="000000"/>
                </a:solidFill>
              </a:rPr>
              <a:t>fisica</a:t>
            </a:r>
            <a:r>
              <a:rPr lang="es-ES_tradnl" sz="2400" dirty="0">
                <a:solidFill>
                  <a:srgbClr val="000000"/>
                </a:solidFill>
              </a:rPr>
              <a:t> de e</a:t>
            </a:r>
            <a:r>
              <a:rPr lang="es-ES_tradnl" sz="2400" dirty="0" smtClean="0">
                <a:solidFill>
                  <a:srgbClr val="000000"/>
                </a:solidFill>
              </a:rPr>
              <a:t>tnia </a:t>
            </a:r>
            <a:r>
              <a:rPr lang="es-ES_tradnl" sz="2400" dirty="0" err="1">
                <a:solidFill>
                  <a:srgbClr val="000000"/>
                </a:solidFill>
              </a:rPr>
              <a:t>xitana</a:t>
            </a:r>
            <a:r>
              <a:rPr lang="es-ES_tradnl" sz="2400" dirty="0">
                <a:solidFill>
                  <a:srgbClr val="000000"/>
                </a:solidFill>
              </a:rPr>
              <a:t> e con alto absentismo</a:t>
            </a:r>
          </a:p>
          <a:p>
            <a:pPr marL="342900" indent="-342900">
              <a:buFont typeface="Arial"/>
              <a:buChar char="•"/>
            </a:pPr>
            <a:r>
              <a:rPr lang="es-ES_tradnl" sz="2400" dirty="0">
                <a:solidFill>
                  <a:srgbClr val="000000"/>
                </a:solidFill>
              </a:rPr>
              <a:t>6 alumnos/as de e</a:t>
            </a:r>
            <a:r>
              <a:rPr lang="es-ES_tradnl" sz="2400" dirty="0" smtClean="0">
                <a:solidFill>
                  <a:srgbClr val="000000"/>
                </a:solidFill>
              </a:rPr>
              <a:t>tnia </a:t>
            </a:r>
            <a:r>
              <a:rPr lang="es-ES_tradnl" sz="2400" dirty="0" err="1">
                <a:solidFill>
                  <a:srgbClr val="000000"/>
                </a:solidFill>
              </a:rPr>
              <a:t>xitana</a:t>
            </a:r>
            <a:r>
              <a:rPr lang="es-ES_tradnl" sz="2400" dirty="0">
                <a:solidFill>
                  <a:srgbClr val="000000"/>
                </a:solidFill>
              </a:rPr>
              <a:t> que están iniciándose </a:t>
            </a:r>
            <a:r>
              <a:rPr lang="es-ES_tradnl" sz="2400" dirty="0" err="1">
                <a:solidFill>
                  <a:srgbClr val="000000"/>
                </a:solidFill>
              </a:rPr>
              <a:t>na</a:t>
            </a:r>
            <a:r>
              <a:rPr lang="es-ES_tradnl" sz="2400" dirty="0">
                <a:solidFill>
                  <a:srgbClr val="000000"/>
                </a:solidFill>
              </a:rPr>
              <a:t> </a:t>
            </a:r>
            <a:r>
              <a:rPr lang="es-ES_tradnl" sz="2400" dirty="0" err="1">
                <a:solidFill>
                  <a:srgbClr val="000000"/>
                </a:solidFill>
              </a:rPr>
              <a:t>lecto</a:t>
            </a:r>
            <a:r>
              <a:rPr lang="es-ES_tradnl" sz="2400" dirty="0">
                <a:solidFill>
                  <a:srgbClr val="000000"/>
                </a:solidFill>
              </a:rPr>
              <a:t>-escritura.</a:t>
            </a:r>
          </a:p>
          <a:p>
            <a:pPr marL="342900" indent="-342900">
              <a:buFont typeface="Arial"/>
              <a:buChar char="•"/>
            </a:pPr>
            <a:r>
              <a:rPr lang="pt-BR" sz="2400" dirty="0">
                <a:solidFill>
                  <a:srgbClr val="000000"/>
                </a:solidFill>
              </a:rPr>
              <a:t>1 </a:t>
            </a:r>
            <a:r>
              <a:rPr lang="pt-BR" sz="2400" dirty="0" err="1">
                <a:solidFill>
                  <a:srgbClr val="000000"/>
                </a:solidFill>
              </a:rPr>
              <a:t>alumna</a:t>
            </a:r>
            <a:r>
              <a:rPr lang="pt-BR" sz="2400" dirty="0">
                <a:solidFill>
                  <a:srgbClr val="000000"/>
                </a:solidFill>
              </a:rPr>
              <a:t> moi introvertida e </a:t>
            </a:r>
            <a:r>
              <a:rPr lang="pt-BR" sz="2400" dirty="0" smtClean="0">
                <a:solidFill>
                  <a:srgbClr val="000000"/>
                </a:solidFill>
              </a:rPr>
              <a:t>desmotivada, seguida </a:t>
            </a:r>
            <a:r>
              <a:rPr lang="pt-BR" sz="2400" dirty="0">
                <a:solidFill>
                  <a:srgbClr val="000000"/>
                </a:solidFill>
              </a:rPr>
              <a:t>por </a:t>
            </a:r>
            <a:r>
              <a:rPr lang="pt-BR" sz="2400" dirty="0" smtClean="0">
                <a:solidFill>
                  <a:srgbClr val="000000"/>
                </a:solidFill>
              </a:rPr>
              <a:t>Menores.</a:t>
            </a:r>
            <a:endParaRPr lang="pt-BR" sz="24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s-ES_tradnl" sz="2400" dirty="0">
                <a:solidFill>
                  <a:srgbClr val="000000"/>
                </a:solidFill>
              </a:rPr>
              <a:t>1 alumno con </a:t>
            </a:r>
            <a:r>
              <a:rPr lang="es-ES_tradnl" sz="2400" dirty="0" err="1">
                <a:solidFill>
                  <a:srgbClr val="000000"/>
                </a:solidFill>
              </a:rPr>
              <a:t>condutas</a:t>
            </a:r>
            <a:r>
              <a:rPr lang="es-ES_tradnl" sz="2400" dirty="0">
                <a:solidFill>
                  <a:srgbClr val="000000"/>
                </a:solidFill>
              </a:rPr>
              <a:t> </a:t>
            </a:r>
            <a:r>
              <a:rPr lang="es-ES_tradnl" sz="2400" dirty="0" err="1">
                <a:solidFill>
                  <a:srgbClr val="000000"/>
                </a:solidFill>
              </a:rPr>
              <a:t>negativistas</a:t>
            </a:r>
            <a:endParaRPr lang="es-ES_tradnl" sz="24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t-BR" sz="2400" dirty="0">
                <a:solidFill>
                  <a:srgbClr val="000000"/>
                </a:solidFill>
              </a:rPr>
              <a:t>1 </a:t>
            </a:r>
            <a:r>
              <a:rPr lang="pt-BR" sz="2400" dirty="0" err="1">
                <a:solidFill>
                  <a:srgbClr val="000000"/>
                </a:solidFill>
              </a:rPr>
              <a:t>alumno</a:t>
            </a:r>
            <a:r>
              <a:rPr lang="pt-BR" sz="2400" dirty="0">
                <a:solidFill>
                  <a:srgbClr val="000000"/>
                </a:solidFill>
              </a:rPr>
              <a:t> repetidor </a:t>
            </a:r>
            <a:r>
              <a:rPr lang="pt-BR" sz="2400" dirty="0" err="1">
                <a:solidFill>
                  <a:srgbClr val="000000"/>
                </a:solidFill>
              </a:rPr>
              <a:t>con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dirty="0" err="1">
                <a:solidFill>
                  <a:srgbClr val="000000"/>
                </a:solidFill>
              </a:rPr>
              <a:t>trastorno</a:t>
            </a:r>
            <a:r>
              <a:rPr lang="pt-BR" sz="2400" dirty="0">
                <a:solidFill>
                  <a:srgbClr val="000000"/>
                </a:solidFill>
              </a:rPr>
              <a:t> grave de conduta e retraso académico, </a:t>
            </a:r>
            <a:r>
              <a:rPr lang="pt-BR" sz="2400" dirty="0" err="1" smtClean="0">
                <a:solidFill>
                  <a:srgbClr val="000000"/>
                </a:solidFill>
              </a:rPr>
              <a:t>con</a:t>
            </a:r>
            <a:r>
              <a:rPr lang="pt-BR" sz="2400" dirty="0" smtClean="0">
                <a:solidFill>
                  <a:srgbClr val="000000"/>
                </a:solidFill>
              </a:rPr>
              <a:t> </a:t>
            </a:r>
            <a:r>
              <a:rPr lang="pt-BR" sz="2400" dirty="0" err="1" smtClean="0">
                <a:solidFill>
                  <a:srgbClr val="000000"/>
                </a:solidFill>
              </a:rPr>
              <a:t>episodios</a:t>
            </a:r>
            <a:r>
              <a:rPr lang="pt-BR" sz="2400" dirty="0" smtClean="0">
                <a:solidFill>
                  <a:srgbClr val="000000"/>
                </a:solidFill>
              </a:rPr>
              <a:t> de </a:t>
            </a:r>
            <a:r>
              <a:rPr lang="pt-BR" sz="2400" dirty="0" err="1" smtClean="0">
                <a:solidFill>
                  <a:srgbClr val="000000"/>
                </a:solidFill>
              </a:rPr>
              <a:t>agresividade</a:t>
            </a:r>
            <a:r>
              <a:rPr lang="pt-BR" sz="2400" dirty="0" smtClean="0">
                <a:solidFill>
                  <a:srgbClr val="000000"/>
                </a:solidFill>
              </a:rPr>
              <a:t> </a:t>
            </a:r>
            <a:r>
              <a:rPr lang="pt-BR" sz="2400" dirty="0">
                <a:solidFill>
                  <a:srgbClr val="000000"/>
                </a:solidFill>
              </a:rPr>
              <a:t>aos </a:t>
            </a:r>
            <a:r>
              <a:rPr lang="pt-BR" sz="2400" dirty="0" err="1">
                <a:solidFill>
                  <a:srgbClr val="000000"/>
                </a:solidFill>
              </a:rPr>
              <a:t>compañeiros</a:t>
            </a:r>
            <a:r>
              <a:rPr lang="pt-BR" sz="2400" dirty="0">
                <a:solidFill>
                  <a:srgbClr val="000000"/>
                </a:solidFill>
              </a:rPr>
              <a:t> e </a:t>
            </a:r>
            <a:r>
              <a:rPr lang="pt-BR" sz="2400" dirty="0" err="1">
                <a:solidFill>
                  <a:srgbClr val="000000"/>
                </a:solidFill>
              </a:rPr>
              <a:t>profesores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dirty="0" err="1">
                <a:solidFill>
                  <a:srgbClr val="000000"/>
                </a:solidFill>
              </a:rPr>
              <a:t>cando</a:t>
            </a:r>
            <a:r>
              <a:rPr lang="pt-BR" sz="2400" dirty="0">
                <a:solidFill>
                  <a:srgbClr val="000000"/>
                </a:solidFill>
              </a:rPr>
              <a:t> o </a:t>
            </a:r>
            <a:r>
              <a:rPr lang="pt-BR" sz="2400" dirty="0" err="1" smtClean="0">
                <a:solidFill>
                  <a:srgbClr val="000000"/>
                </a:solidFill>
              </a:rPr>
              <a:t>contradín</a:t>
            </a:r>
            <a:r>
              <a:rPr lang="pt-BR" sz="2400" dirty="0" smtClean="0">
                <a:solidFill>
                  <a:srgbClr val="000000"/>
                </a:solidFill>
              </a:rPr>
              <a:t>. </a:t>
            </a:r>
            <a:endParaRPr lang="pt-B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86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43608" y="692697"/>
            <a:ext cx="7200800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="1" dirty="0">
                <a:solidFill>
                  <a:srgbClr val="000000"/>
                </a:solidFill>
              </a:rPr>
              <a:t>8 alumnos </a:t>
            </a:r>
            <a:r>
              <a:rPr lang="es-ES_tradnl" sz="2800" b="1" dirty="0" err="1">
                <a:solidFill>
                  <a:srgbClr val="000000"/>
                </a:solidFill>
              </a:rPr>
              <a:t>obteñen</a:t>
            </a:r>
            <a:r>
              <a:rPr lang="es-ES_tradnl" sz="2800" b="1" dirty="0">
                <a:solidFill>
                  <a:srgbClr val="000000"/>
                </a:solidFill>
              </a:rPr>
              <a:t> </a:t>
            </a:r>
            <a:r>
              <a:rPr lang="es-ES_tradnl" sz="2800" b="1" dirty="0" err="1">
                <a:solidFill>
                  <a:srgbClr val="000000"/>
                </a:solidFill>
              </a:rPr>
              <a:t>bos</a:t>
            </a:r>
            <a:r>
              <a:rPr lang="es-ES_tradnl" sz="2800" b="1" dirty="0">
                <a:solidFill>
                  <a:srgbClr val="000000"/>
                </a:solidFill>
              </a:rPr>
              <a:t> resultados académicos. </a:t>
            </a:r>
            <a:endParaRPr lang="es-ES_tradnl" sz="2800" b="1" dirty="0" smtClean="0">
              <a:solidFill>
                <a:srgbClr val="000000"/>
              </a:solidFill>
            </a:endParaRPr>
          </a:p>
          <a:p>
            <a:endParaRPr lang="es-ES_tradnl" sz="2800" b="1" dirty="0" smtClean="0">
              <a:solidFill>
                <a:srgbClr val="000000"/>
              </a:solidFill>
            </a:endParaRPr>
          </a:p>
          <a:p>
            <a:r>
              <a:rPr lang="es-ES_tradnl" sz="2800" b="1" dirty="0" smtClean="0">
                <a:solidFill>
                  <a:srgbClr val="000000"/>
                </a:solidFill>
              </a:rPr>
              <a:t>De 21 alumnos: o </a:t>
            </a:r>
            <a:r>
              <a:rPr lang="es-ES_tradnl" sz="2800" b="1" dirty="0">
                <a:solidFill>
                  <a:srgbClr val="000000"/>
                </a:solidFill>
              </a:rPr>
              <a:t>38% </a:t>
            </a:r>
            <a:r>
              <a:rPr lang="es-ES_tradnl" sz="2800" b="1" dirty="0" err="1">
                <a:solidFill>
                  <a:srgbClr val="000000"/>
                </a:solidFill>
              </a:rPr>
              <a:t>obteñen</a:t>
            </a:r>
            <a:r>
              <a:rPr lang="es-ES_tradnl" sz="2800" b="1" dirty="0">
                <a:solidFill>
                  <a:srgbClr val="000000"/>
                </a:solidFill>
              </a:rPr>
              <a:t> </a:t>
            </a:r>
            <a:r>
              <a:rPr lang="es-ES_tradnl" sz="2800" b="1" dirty="0" err="1">
                <a:solidFill>
                  <a:srgbClr val="000000"/>
                </a:solidFill>
              </a:rPr>
              <a:t>bos</a:t>
            </a:r>
            <a:r>
              <a:rPr lang="es-ES_tradnl" sz="2800" b="1" dirty="0">
                <a:solidFill>
                  <a:srgbClr val="000000"/>
                </a:solidFill>
              </a:rPr>
              <a:t> resultados académicos. </a:t>
            </a:r>
            <a:endParaRPr lang="es-ES_tradnl" sz="2800" b="1" dirty="0" smtClean="0">
              <a:solidFill>
                <a:srgbClr val="000000"/>
              </a:solidFill>
            </a:endParaRPr>
          </a:p>
          <a:p>
            <a:endParaRPr lang="es-ES_tradnl" sz="2800" b="1" dirty="0">
              <a:solidFill>
                <a:srgbClr val="000000"/>
              </a:solidFill>
            </a:endParaRPr>
          </a:p>
          <a:p>
            <a:r>
              <a:rPr lang="es-ES_tradnl" sz="2800" b="1" dirty="0" smtClean="0">
                <a:solidFill>
                  <a:srgbClr val="000000"/>
                </a:solidFill>
              </a:rPr>
              <a:t>O 62% </a:t>
            </a:r>
            <a:r>
              <a:rPr lang="es-ES_tradnl" sz="2800" b="1" dirty="0">
                <a:solidFill>
                  <a:srgbClr val="000000"/>
                </a:solidFill>
              </a:rPr>
              <a:t>restante  </a:t>
            </a:r>
            <a:r>
              <a:rPr lang="es-ES_tradnl" sz="2800" b="1" dirty="0" smtClean="0">
                <a:solidFill>
                  <a:srgbClr val="000000"/>
                </a:solidFill>
              </a:rPr>
              <a:t>necesita </a:t>
            </a:r>
            <a:r>
              <a:rPr lang="es-ES_tradnl" sz="2800" b="1" dirty="0" err="1">
                <a:solidFill>
                  <a:srgbClr val="000000"/>
                </a:solidFill>
              </a:rPr>
              <a:t>apoio</a:t>
            </a:r>
            <a:r>
              <a:rPr lang="es-ES_tradnl" sz="2800" b="1" dirty="0">
                <a:solidFill>
                  <a:srgbClr val="000000"/>
                </a:solidFill>
              </a:rPr>
              <a:t> en función das </a:t>
            </a:r>
            <a:r>
              <a:rPr lang="es-ES_tradnl" sz="2800" b="1" dirty="0" err="1" smtClean="0">
                <a:solidFill>
                  <a:srgbClr val="000000"/>
                </a:solidFill>
              </a:rPr>
              <a:t>súas</a:t>
            </a:r>
            <a:r>
              <a:rPr lang="es-ES_tradnl" sz="2800" b="1" dirty="0" smtClean="0">
                <a:solidFill>
                  <a:srgbClr val="000000"/>
                </a:solidFill>
              </a:rPr>
              <a:t> </a:t>
            </a:r>
            <a:r>
              <a:rPr lang="es-ES_tradnl" sz="2800" b="1" dirty="0">
                <a:solidFill>
                  <a:srgbClr val="000000"/>
                </a:solidFill>
              </a:rPr>
              <a:t>necesidades.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06961077"/>
              </p:ext>
            </p:extLst>
          </p:nvPr>
        </p:nvGraphicFramePr>
        <p:xfrm>
          <a:off x="1907704" y="3933056"/>
          <a:ext cx="4788024" cy="3031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03099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71600" y="1124745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 smtClean="0">
                <a:solidFill>
                  <a:srgbClr val="000000"/>
                </a:solidFill>
              </a:rPr>
              <a:t>Non </a:t>
            </a:r>
            <a:r>
              <a:rPr lang="es-ES" sz="2800" dirty="0">
                <a:solidFill>
                  <a:srgbClr val="000000"/>
                </a:solidFill>
              </a:rPr>
              <a:t>participan </a:t>
            </a:r>
            <a:r>
              <a:rPr lang="es-ES" sz="2800" dirty="0" err="1">
                <a:solidFill>
                  <a:srgbClr val="000000"/>
                </a:solidFill>
              </a:rPr>
              <a:t>nas</a:t>
            </a:r>
            <a:r>
              <a:rPr lang="es-ES" sz="2800" dirty="0">
                <a:solidFill>
                  <a:srgbClr val="000000"/>
                </a:solidFill>
              </a:rPr>
              <a:t> actividades de gran grupo </a:t>
            </a:r>
            <a:r>
              <a:rPr lang="es-ES" sz="2800" dirty="0" err="1">
                <a:solidFill>
                  <a:srgbClr val="000000"/>
                </a:solidFill>
              </a:rPr>
              <a:t>ou</a:t>
            </a:r>
            <a:r>
              <a:rPr lang="es-ES" sz="2800" dirty="0">
                <a:solidFill>
                  <a:srgbClr val="000000"/>
                </a:solidFill>
              </a:rPr>
              <a:t> </a:t>
            </a:r>
            <a:r>
              <a:rPr lang="es-ES" sz="2800" dirty="0" err="1">
                <a:solidFill>
                  <a:srgbClr val="000000"/>
                </a:solidFill>
              </a:rPr>
              <a:t>teñen</a:t>
            </a:r>
            <a:r>
              <a:rPr lang="es-ES" sz="2800" dirty="0">
                <a:solidFill>
                  <a:srgbClr val="000000"/>
                </a:solidFill>
              </a:rPr>
              <a:t> </a:t>
            </a:r>
            <a:r>
              <a:rPr lang="es-ES" sz="2800" dirty="0" smtClean="0">
                <a:solidFill>
                  <a:srgbClr val="000000"/>
                </a:solidFill>
              </a:rPr>
              <a:t>dificultades:</a:t>
            </a:r>
            <a:endParaRPr lang="en-US" sz="2800" dirty="0">
              <a:solidFill>
                <a:srgbClr val="000000"/>
              </a:solidFill>
            </a:endParaRPr>
          </a:p>
          <a:p>
            <a:pPr marL="342900" lvl="0" indent="-342900">
              <a:buFont typeface="Wingdings" charset="2"/>
              <a:buChar char="u"/>
            </a:pPr>
            <a:r>
              <a:rPr lang="es-ES" sz="2800" dirty="0">
                <a:solidFill>
                  <a:srgbClr val="000000"/>
                </a:solidFill>
              </a:rPr>
              <a:t>Alumno con rasgos Asperger</a:t>
            </a:r>
            <a:endParaRPr lang="en-US" sz="2800" dirty="0">
              <a:solidFill>
                <a:srgbClr val="000000"/>
              </a:solidFill>
            </a:endParaRPr>
          </a:p>
          <a:p>
            <a:pPr marL="342900" lvl="0" indent="-342900">
              <a:buFont typeface="Wingdings" charset="2"/>
              <a:buChar char="u"/>
            </a:pPr>
            <a:r>
              <a:rPr lang="es-ES" sz="2800" dirty="0">
                <a:solidFill>
                  <a:srgbClr val="000000"/>
                </a:solidFill>
              </a:rPr>
              <a:t>Alumno con TDH, </a:t>
            </a:r>
            <a:r>
              <a:rPr lang="es-ES" sz="2800" dirty="0" smtClean="0">
                <a:solidFill>
                  <a:srgbClr val="000000"/>
                </a:solidFill>
              </a:rPr>
              <a:t>bastantes </a:t>
            </a:r>
            <a:r>
              <a:rPr lang="es-ES" sz="2800" dirty="0">
                <a:solidFill>
                  <a:srgbClr val="000000"/>
                </a:solidFill>
              </a:rPr>
              <a:t>dificultades</a:t>
            </a:r>
            <a:endParaRPr lang="en-US" sz="2800" dirty="0">
              <a:solidFill>
                <a:srgbClr val="000000"/>
              </a:solidFill>
            </a:endParaRPr>
          </a:p>
          <a:p>
            <a:pPr marL="342900" lvl="0" indent="-342900">
              <a:buFont typeface="Wingdings" charset="2"/>
              <a:buChar char="u"/>
            </a:pPr>
            <a:r>
              <a:rPr lang="es-ES" sz="2800" dirty="0">
                <a:solidFill>
                  <a:srgbClr val="000000"/>
                </a:solidFill>
              </a:rPr>
              <a:t>Alumna </a:t>
            </a:r>
            <a:r>
              <a:rPr lang="es-ES" sz="2800" dirty="0" err="1">
                <a:solidFill>
                  <a:srgbClr val="000000"/>
                </a:solidFill>
              </a:rPr>
              <a:t>moi</a:t>
            </a:r>
            <a:r>
              <a:rPr lang="es-ES" sz="2800" dirty="0">
                <a:solidFill>
                  <a:srgbClr val="000000"/>
                </a:solidFill>
              </a:rPr>
              <a:t> desmotivada</a:t>
            </a:r>
            <a:endParaRPr lang="en-US" sz="2800" dirty="0">
              <a:solidFill>
                <a:srgbClr val="000000"/>
              </a:solidFill>
            </a:endParaRPr>
          </a:p>
          <a:p>
            <a:pPr marL="342900" lvl="0" indent="-342900">
              <a:buFont typeface="Wingdings" charset="2"/>
              <a:buChar char="u"/>
            </a:pPr>
            <a:r>
              <a:rPr lang="es-ES" sz="2800" dirty="0">
                <a:solidFill>
                  <a:srgbClr val="000000"/>
                </a:solidFill>
              </a:rPr>
              <a:t>Alumno con trastorno grave de </a:t>
            </a:r>
            <a:r>
              <a:rPr lang="es-ES" sz="2800" dirty="0" err="1">
                <a:solidFill>
                  <a:srgbClr val="000000"/>
                </a:solidFill>
              </a:rPr>
              <a:t>conduta</a:t>
            </a:r>
            <a:r>
              <a:rPr lang="es-ES" sz="2800" dirty="0">
                <a:solidFill>
                  <a:srgbClr val="000000"/>
                </a:solidFill>
              </a:rPr>
              <a:t>. 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42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7624" y="836712"/>
            <a:ext cx="6768752" cy="4832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800" dirty="0" smtClean="0">
                <a:solidFill>
                  <a:srgbClr val="000000"/>
                </a:solidFill>
              </a:rPr>
              <a:t>Nas actividades que se desenvolven nos grupos interactivos participan todos os alumnos con </a:t>
            </a:r>
            <a:r>
              <a:rPr lang="gl-ES" sz="2800" dirty="0" err="1" smtClean="0">
                <a:solidFill>
                  <a:srgbClr val="000000"/>
                </a:solidFill>
              </a:rPr>
              <a:t>NEAE</a:t>
            </a:r>
            <a:r>
              <a:rPr lang="gl-ES" sz="2800" dirty="0" smtClean="0">
                <a:solidFill>
                  <a:srgbClr val="000000"/>
                </a:solidFill>
              </a:rPr>
              <a:t>, segundo sexa a actividade. </a:t>
            </a:r>
          </a:p>
          <a:p>
            <a:endParaRPr lang="gl-ES" sz="2800" dirty="0" smtClean="0">
              <a:solidFill>
                <a:srgbClr val="000000"/>
              </a:solidFill>
            </a:endParaRPr>
          </a:p>
          <a:p>
            <a:r>
              <a:rPr lang="gl-ES" sz="2800" dirty="0" smtClean="0">
                <a:solidFill>
                  <a:srgbClr val="000000"/>
                </a:solidFill>
              </a:rPr>
              <a:t>Hai un compoñente importante que é a </a:t>
            </a:r>
            <a:r>
              <a:rPr lang="gl-ES" sz="2800" b="1" dirty="0" smtClean="0">
                <a:solidFill>
                  <a:srgbClr val="000000"/>
                </a:solidFill>
              </a:rPr>
              <a:t>Intelixencia Emocional</a:t>
            </a:r>
            <a:r>
              <a:rPr lang="gl-ES" sz="2800" dirty="0" smtClean="0">
                <a:solidFill>
                  <a:srgbClr val="000000"/>
                </a:solidFill>
              </a:rPr>
              <a:t>. A motivación axúdalles a centrarse e render. O neno con trastorno de conduta é capaz de seguir o seu </a:t>
            </a:r>
            <a:r>
              <a:rPr lang="gl-ES" sz="2800" dirty="0" err="1" smtClean="0">
                <a:solidFill>
                  <a:srgbClr val="000000"/>
                </a:solidFill>
              </a:rPr>
              <a:t>turno</a:t>
            </a:r>
            <a:r>
              <a:rPr lang="gl-ES" sz="2800" dirty="0" smtClean="0">
                <a:solidFill>
                  <a:srgbClr val="000000"/>
                </a:solidFill>
              </a:rPr>
              <a:t> e colabora cos demais no grupo interactivo.</a:t>
            </a:r>
            <a:endParaRPr lang="gl-E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982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763688" y="5589240"/>
            <a:ext cx="5832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 </a:t>
            </a:r>
            <a:r>
              <a:rPr lang="pt-BR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motivación</a:t>
            </a:r>
            <a:r>
              <a:rPr lang="pt-B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pt-B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dos grupos </a:t>
            </a:r>
            <a:r>
              <a:rPr lang="pt-BR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interactivos</a:t>
            </a:r>
            <a:r>
              <a:rPr lang="pt-B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pt-BR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axúdalles</a:t>
            </a:r>
            <a:r>
              <a:rPr lang="pt-B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pt-B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 </a:t>
            </a:r>
            <a:r>
              <a:rPr lang="pt-BR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centrarse</a:t>
            </a:r>
            <a:r>
              <a:rPr lang="pt-B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e </a:t>
            </a:r>
            <a:r>
              <a:rPr lang="pt-BR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rendEr</a:t>
            </a:r>
            <a:endParaRPr lang="es-E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Imagen 1" descr="IMG-20160218-WA00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116632"/>
            <a:ext cx="2889321" cy="5136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 descr="IMG-20160218-WA00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692696"/>
            <a:ext cx="5520613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1364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Grupos interactivos Formación\Fotos\IMG_20160108_1310054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7" y="188640"/>
            <a:ext cx="3658629" cy="6513164"/>
          </a:xfrm>
          <a:prstGeom prst="rect">
            <a:avLst/>
          </a:prstGeom>
          <a:noFill/>
        </p:spPr>
      </p:pic>
      <p:pic>
        <p:nvPicPr>
          <p:cNvPr id="1027" name="Picture 3" descr="F:\Grupos interactivos Formación\Fotos\IMG_20160108_1310361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40"/>
            <a:ext cx="3625039" cy="64533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619672" y="476672"/>
            <a:ext cx="64379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gl-ES" sz="3200" dirty="0" smtClean="0">
                <a:solidFill>
                  <a:schemeClr val="bg1"/>
                </a:solidFill>
              </a:rPr>
              <a:t>Como </a:t>
            </a:r>
            <a:r>
              <a:rPr lang="gl-ES" sz="3200" dirty="0" err="1" smtClean="0">
                <a:solidFill>
                  <a:schemeClr val="bg1"/>
                </a:solidFill>
              </a:rPr>
              <a:t>coñecimos</a:t>
            </a:r>
            <a:r>
              <a:rPr lang="gl-ES" sz="3200" dirty="0" smtClean="0">
                <a:solidFill>
                  <a:schemeClr val="bg1"/>
                </a:solidFill>
              </a:rPr>
              <a:t> as comunidades </a:t>
            </a:r>
          </a:p>
          <a:p>
            <a:pPr algn="ctr"/>
            <a:r>
              <a:rPr lang="gl-ES" sz="3200" dirty="0" smtClean="0">
                <a:solidFill>
                  <a:schemeClr val="bg1"/>
                </a:solidFill>
              </a:rPr>
              <a:t>de aprendizaxe?</a:t>
            </a:r>
            <a:endParaRPr lang="gl-E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\\DIRECCION\Compartida\ADRO\Grupos interactivos\FOTOS\Fotos Voluntarios\Grupos\IMG_20150210_0953057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172400" cy="4590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15616" y="692696"/>
            <a:ext cx="7447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dirty="0" smtClean="0">
                <a:solidFill>
                  <a:schemeClr val="bg1"/>
                </a:solidFill>
              </a:rPr>
              <a:t>Conferencia en Ferrol de Ramón </a:t>
            </a:r>
            <a:r>
              <a:rPr lang="gl-ES" sz="3200" dirty="0" err="1" smtClean="0">
                <a:solidFill>
                  <a:schemeClr val="bg1"/>
                </a:solidFill>
              </a:rPr>
              <a:t>Flecha</a:t>
            </a:r>
            <a:r>
              <a:rPr lang="gl-ES" sz="3200" dirty="0" smtClean="0">
                <a:solidFill>
                  <a:schemeClr val="bg1"/>
                </a:solidFill>
              </a:rPr>
              <a:t>.</a:t>
            </a:r>
            <a:endParaRPr lang="gl-ES" sz="3200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763688" y="1340768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Catedrático de </a:t>
            </a:r>
            <a:r>
              <a:rPr lang="es-ES" dirty="0" err="1" smtClean="0">
                <a:solidFill>
                  <a:schemeClr val="bg1"/>
                </a:solidFill>
              </a:rPr>
              <a:t>Socioloxía</a:t>
            </a:r>
            <a:r>
              <a:rPr lang="es-ES" dirty="0" smtClean="0">
                <a:solidFill>
                  <a:schemeClr val="bg1"/>
                </a:solidFill>
              </a:rPr>
              <a:t>. </a:t>
            </a:r>
            <a:r>
              <a:rPr lang="es-ES" dirty="0" err="1" smtClean="0">
                <a:solidFill>
                  <a:schemeClr val="bg1"/>
                </a:solidFill>
              </a:rPr>
              <a:t>Universitat</a:t>
            </a:r>
            <a:r>
              <a:rPr lang="es-ES" dirty="0" smtClean="0">
                <a:solidFill>
                  <a:schemeClr val="bg1"/>
                </a:solidFill>
              </a:rPr>
              <a:t> de Barcelona</a:t>
            </a:r>
            <a:endParaRPr lang="gl-ES" dirty="0">
              <a:solidFill>
                <a:schemeClr val="bg1"/>
              </a:solidFill>
            </a:endParaRPr>
          </a:p>
        </p:txBody>
      </p:sp>
      <p:pic>
        <p:nvPicPr>
          <p:cNvPr id="1026" name="Picture 2" descr="Ramón Flecha, en un momento de la charla de ayer luis po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88840"/>
            <a:ext cx="6381750" cy="418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195736" y="548680"/>
            <a:ext cx="4924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u="sng" dirty="0" smtClean="0">
                <a:solidFill>
                  <a:schemeClr val="bg1"/>
                </a:solidFill>
              </a:rPr>
              <a:t>Claustro de profesores/as</a:t>
            </a:r>
            <a:endParaRPr lang="gl-ES" sz="3200" u="sng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971600" y="1916832"/>
            <a:ext cx="756084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Discusión e debate sobre a exposición de Ramón </a:t>
            </a:r>
            <a:r>
              <a:rPr lang="gl-ES" sz="2800" dirty="0" err="1" smtClean="0">
                <a:solidFill>
                  <a:schemeClr val="bg1"/>
                </a:solidFill>
              </a:rPr>
              <a:t>Flecha</a:t>
            </a:r>
            <a:r>
              <a:rPr lang="gl-ES" sz="2800" dirty="0" smtClean="0">
                <a:solidFill>
                  <a:schemeClr val="bg1"/>
                </a:solidFill>
              </a:rPr>
              <a:t>.</a:t>
            </a:r>
          </a:p>
          <a:p>
            <a:pPr>
              <a:buFontTx/>
              <a:buChar char="-"/>
            </a:pPr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Debate sobre as distintas actuacións como comunidade de aprendizaxe.</a:t>
            </a:r>
          </a:p>
          <a:p>
            <a:pPr>
              <a:buFontTx/>
              <a:buChar char="-"/>
            </a:pPr>
            <a:endParaRPr lang="gl-ES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gl-ES" sz="2800" dirty="0" smtClean="0">
                <a:solidFill>
                  <a:schemeClr val="bg1"/>
                </a:solidFill>
              </a:rPr>
              <a:t>Acordo de afondar nos grupos interactivos e poñelos en marcha.</a:t>
            </a:r>
          </a:p>
          <a:p>
            <a:pPr>
              <a:buFontTx/>
              <a:buChar char="-"/>
            </a:pPr>
            <a:endParaRPr lang="gl-E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71600" y="548680"/>
            <a:ext cx="75376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u="sng" dirty="0" smtClean="0">
                <a:solidFill>
                  <a:schemeClr val="bg1"/>
                </a:solidFill>
              </a:rPr>
              <a:t>En que consisten os grupos interactivos?</a:t>
            </a:r>
            <a:endParaRPr lang="gl-ES" sz="3200" u="sng" dirty="0">
              <a:solidFill>
                <a:schemeClr val="bg1"/>
              </a:solidFill>
            </a:endParaRPr>
          </a:p>
        </p:txBody>
      </p:sp>
      <p:pic>
        <p:nvPicPr>
          <p:cNvPr id="1026" name="Picture 2" descr="E:\Grupos interactivos Formación\Fotos tipo actividades\Actividades manipulativas\IMG-20150122-WA0006.jpg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412776"/>
            <a:ext cx="4797152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95736" y="404664"/>
            <a:ext cx="5121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dirty="0" smtClean="0">
                <a:solidFill>
                  <a:schemeClr val="bg1"/>
                </a:solidFill>
              </a:rPr>
              <a:t>Formación  do profesorado</a:t>
            </a:r>
            <a:endParaRPr lang="gl-ES" sz="3200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83568" y="1268760"/>
            <a:ext cx="788068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gl-ES" sz="2400" dirty="0" smtClean="0">
                <a:solidFill>
                  <a:schemeClr val="bg1"/>
                </a:solidFill>
              </a:rPr>
              <a:t>Solicitude dun </a:t>
            </a:r>
            <a:r>
              <a:rPr lang="gl-ES" sz="2400" dirty="0" err="1" smtClean="0">
                <a:solidFill>
                  <a:schemeClr val="bg1"/>
                </a:solidFill>
              </a:rPr>
              <a:t>PFPP</a:t>
            </a:r>
            <a:r>
              <a:rPr lang="gl-ES" sz="2400" dirty="0" smtClean="0">
                <a:solidFill>
                  <a:schemeClr val="bg1"/>
                </a:solidFill>
              </a:rPr>
              <a:t> (2 cursos)</a:t>
            </a:r>
          </a:p>
          <a:p>
            <a:pPr>
              <a:buFontTx/>
              <a:buChar char="-"/>
            </a:pPr>
            <a:endParaRPr lang="gl-ES" sz="2400" dirty="0" smtClean="0">
              <a:solidFill>
                <a:schemeClr val="bg1"/>
              </a:solidFill>
            </a:endParaRPr>
          </a:p>
          <a:p>
            <a:pPr lvl="2">
              <a:buFontTx/>
              <a:buChar char="-"/>
            </a:pPr>
            <a:r>
              <a:rPr lang="gl-ES" sz="2400" dirty="0" smtClean="0">
                <a:solidFill>
                  <a:srgbClr val="0070C0"/>
                </a:solidFill>
              </a:rPr>
              <a:t>Primeiro curso formación grupos interactivos.</a:t>
            </a:r>
          </a:p>
          <a:p>
            <a:pPr lvl="2">
              <a:buFontTx/>
              <a:buChar char="-"/>
            </a:pPr>
            <a:endParaRPr lang="gl-ES" sz="2400" dirty="0" smtClean="0">
              <a:solidFill>
                <a:schemeClr val="bg1"/>
              </a:solidFill>
            </a:endParaRPr>
          </a:p>
          <a:p>
            <a:pPr lvl="4">
              <a:buFontTx/>
              <a:buChar char="-"/>
            </a:pPr>
            <a:r>
              <a:rPr lang="gl-ES" sz="2400" dirty="0" smtClean="0">
                <a:solidFill>
                  <a:schemeClr val="bg1"/>
                </a:solidFill>
              </a:rPr>
              <a:t>Curso de Ana Pérez Veiga.</a:t>
            </a:r>
          </a:p>
          <a:p>
            <a:pPr lvl="4">
              <a:buFontTx/>
              <a:buChar char="-"/>
            </a:pPr>
            <a:r>
              <a:rPr lang="gl-ES" sz="2400" dirty="0" smtClean="0">
                <a:solidFill>
                  <a:schemeClr val="bg1"/>
                </a:solidFill>
              </a:rPr>
              <a:t>Visita ao </a:t>
            </a:r>
            <a:r>
              <a:rPr lang="gl-ES" sz="2400" dirty="0" err="1" smtClean="0">
                <a:solidFill>
                  <a:schemeClr val="bg1"/>
                </a:solidFill>
              </a:rPr>
              <a:t>Cpi</a:t>
            </a:r>
            <a:r>
              <a:rPr lang="gl-ES" sz="2400" dirty="0" smtClean="0">
                <a:solidFill>
                  <a:schemeClr val="bg1"/>
                </a:solidFill>
              </a:rPr>
              <a:t> de  Castroverde.</a:t>
            </a:r>
          </a:p>
          <a:p>
            <a:pPr lvl="4">
              <a:buFontTx/>
              <a:buChar char="-"/>
            </a:pPr>
            <a:r>
              <a:rPr lang="gl-ES" sz="2400" dirty="0" smtClean="0">
                <a:solidFill>
                  <a:schemeClr val="bg1"/>
                </a:solidFill>
              </a:rPr>
              <a:t> Grupos Traballo.</a:t>
            </a:r>
          </a:p>
          <a:p>
            <a:pPr lvl="4">
              <a:buFontTx/>
              <a:buChar char="-"/>
            </a:pPr>
            <a:endParaRPr lang="gl-ES" sz="2400" dirty="0" smtClean="0">
              <a:solidFill>
                <a:schemeClr val="bg1"/>
              </a:solidFill>
            </a:endParaRPr>
          </a:p>
          <a:p>
            <a:pPr lvl="2">
              <a:buFontTx/>
              <a:buChar char="-"/>
            </a:pPr>
            <a:r>
              <a:rPr lang="gl-ES" sz="2400" dirty="0" smtClean="0">
                <a:solidFill>
                  <a:srgbClr val="0070C0"/>
                </a:solidFill>
              </a:rPr>
              <a:t>Segundo curso formación didáctica matemáticas.</a:t>
            </a:r>
          </a:p>
          <a:p>
            <a:pPr lvl="2">
              <a:buFontTx/>
              <a:buChar char="-"/>
            </a:pPr>
            <a:endParaRPr lang="gl-ES" sz="2400" dirty="0" smtClean="0">
              <a:solidFill>
                <a:srgbClr val="0070C0"/>
              </a:solidFill>
            </a:endParaRPr>
          </a:p>
          <a:p>
            <a:pPr lvl="4">
              <a:buFontTx/>
              <a:buChar char="-"/>
            </a:pPr>
            <a:r>
              <a:rPr lang="gl-ES" sz="2400" dirty="0" smtClean="0">
                <a:solidFill>
                  <a:schemeClr val="bg1"/>
                </a:solidFill>
              </a:rPr>
              <a:t> Curso sobre didáctica das Matemáticas </a:t>
            </a:r>
          </a:p>
          <a:p>
            <a:pPr lvl="4"/>
            <a:r>
              <a:rPr lang="gl-ES" sz="2400" dirty="0" smtClean="0">
                <a:solidFill>
                  <a:schemeClr val="bg1"/>
                </a:solidFill>
              </a:rPr>
              <a:t> (Esperanza  </a:t>
            </a:r>
            <a:r>
              <a:rPr lang="gl-ES" sz="2400" dirty="0" err="1" smtClean="0">
                <a:solidFill>
                  <a:schemeClr val="bg1"/>
                </a:solidFill>
              </a:rPr>
              <a:t>Canalejas</a:t>
            </a:r>
            <a:r>
              <a:rPr lang="gl-ES" sz="2400" dirty="0" smtClean="0">
                <a:solidFill>
                  <a:schemeClr val="bg1"/>
                </a:solidFill>
              </a:rPr>
              <a:t>)</a:t>
            </a:r>
            <a:endParaRPr lang="gl-E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értice">
  <a:themeElements>
    <a:clrScheme name="Vért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é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2238</TotalTime>
  <Words>943</Words>
  <Application>Microsoft Office PowerPoint</Application>
  <PresentationFormat>Presentación en pantalla (4:3)</PresentationFormat>
  <Paragraphs>162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Vértice</vt:lpstr>
      <vt:lpstr>ceip “Manuel Masdías”</vt:lpstr>
      <vt:lpstr>O noso barrio: Caranza</vt:lpstr>
      <vt:lpstr>O noso colexio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ceip “Manuel Masdías”</dc:title>
  <dc:creator>OSCAR</dc:creator>
  <cp:lastModifiedBy>OSCAR</cp:lastModifiedBy>
  <cp:revision>219</cp:revision>
  <dcterms:created xsi:type="dcterms:W3CDTF">2012-10-23T07:41:05Z</dcterms:created>
  <dcterms:modified xsi:type="dcterms:W3CDTF">2016-02-19T11:50:24Z</dcterms:modified>
</cp:coreProperties>
</file>