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72" r:id="rId4"/>
    <p:sldId id="273" r:id="rId5"/>
    <p:sldId id="277" r:id="rId6"/>
    <p:sldId id="271" r:id="rId7"/>
    <p:sldId id="279" r:id="rId8"/>
    <p:sldId id="284" r:id="rId9"/>
    <p:sldId id="281" r:id="rId10"/>
    <p:sldId id="274" r:id="rId11"/>
    <p:sldId id="282" r:id="rId12"/>
    <p:sldId id="283" r:id="rId13"/>
    <p:sldId id="267" r:id="rId14"/>
    <p:sldId id="269" r:id="rId1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3315B"/>
    <a:srgbClr val="EC289D"/>
    <a:srgbClr val="E52F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290" autoAdjust="0"/>
  </p:normalViewPr>
  <p:slideViewPr>
    <p:cSldViewPr>
      <p:cViewPr varScale="1">
        <p:scale>
          <a:sx n="104" d="100"/>
          <a:sy n="104" d="100"/>
        </p:scale>
        <p:origin x="174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C47279B-1E1E-40E4-A025-3815572DCC67}" type="doc">
      <dgm:prSet loTypeId="urn:microsoft.com/office/officeart/2005/8/layout/vList3" loCatId="list" qsTypeId="urn:microsoft.com/office/officeart/2005/8/quickstyle/3d3" qsCatId="3D" csTypeId="urn:microsoft.com/office/officeart/2005/8/colors/accent1_2" csCatId="accent1" phldr="1"/>
      <dgm:spPr/>
    </dgm:pt>
    <dgm:pt modelId="{817A1696-DFCC-444E-9D34-9A9F1BC32082}">
      <dgm:prSet phldrT="[Texto]"/>
      <dgm:spPr/>
      <dgm:t>
        <a:bodyPr/>
        <a:lstStyle/>
        <a:p>
          <a:r>
            <a:rPr lang="gl-ES" dirty="0" smtClean="0"/>
            <a:t>Anunciamos o proxecto ás familias (Abalar) e ao alumnado (profesor coordinador)</a:t>
          </a:r>
          <a:endParaRPr lang="es-ES" dirty="0"/>
        </a:p>
      </dgm:t>
    </dgm:pt>
    <dgm:pt modelId="{F4ECCDF4-38AE-4598-8FC5-ED9A87B68CC4}" type="parTrans" cxnId="{451A5E3E-117B-4944-891A-5602B36351E4}">
      <dgm:prSet/>
      <dgm:spPr/>
      <dgm:t>
        <a:bodyPr/>
        <a:lstStyle/>
        <a:p>
          <a:endParaRPr lang="es-ES"/>
        </a:p>
      </dgm:t>
    </dgm:pt>
    <dgm:pt modelId="{02539E47-FBC9-47F2-A135-55364DAB974A}" type="sibTrans" cxnId="{451A5E3E-117B-4944-891A-5602B36351E4}">
      <dgm:prSet/>
      <dgm:spPr/>
      <dgm:t>
        <a:bodyPr/>
        <a:lstStyle/>
        <a:p>
          <a:endParaRPr lang="es-ES"/>
        </a:p>
      </dgm:t>
    </dgm:pt>
    <dgm:pt modelId="{BC058022-C3C8-43F6-BC49-95906CBFABC7}">
      <dgm:prSet phldrT="[Texto]"/>
      <dgm:spPr/>
      <dgm:t>
        <a:bodyPr/>
        <a:lstStyle/>
        <a:p>
          <a:r>
            <a:rPr lang="gl-ES" dirty="0" smtClean="0"/>
            <a:t>Citamos ao alumnado interesado (</a:t>
          </a:r>
          <a:r>
            <a:rPr lang="gl-ES" b="1" u="sng" dirty="0" smtClean="0"/>
            <a:t>eles teñen que ser os interesados </a:t>
          </a:r>
          <a:r>
            <a:rPr lang="gl-ES" dirty="0" smtClean="0"/>
            <a:t>non as familias) a unha reunión en horario escolar</a:t>
          </a:r>
        </a:p>
        <a:p>
          <a:r>
            <a:rPr lang="gl-ES" dirty="0" smtClean="0"/>
            <a:t>(recreo: imprescindible facer acta de asistencia á reunión con recollida de firma)</a:t>
          </a:r>
          <a:endParaRPr lang="es-ES" dirty="0"/>
        </a:p>
      </dgm:t>
    </dgm:pt>
    <dgm:pt modelId="{64914AB9-F3E9-47D2-BD5F-F22A027A85E4}" type="parTrans" cxnId="{B8C5FA93-21ED-47E0-B9C2-3C5BA4F174AD}">
      <dgm:prSet/>
      <dgm:spPr/>
      <dgm:t>
        <a:bodyPr/>
        <a:lstStyle/>
        <a:p>
          <a:endParaRPr lang="es-ES"/>
        </a:p>
      </dgm:t>
    </dgm:pt>
    <dgm:pt modelId="{0C9ADBFD-E4CB-4E8B-BEC7-797FB6CA1309}" type="sibTrans" cxnId="{B8C5FA93-21ED-47E0-B9C2-3C5BA4F174AD}">
      <dgm:prSet/>
      <dgm:spPr/>
      <dgm:t>
        <a:bodyPr/>
        <a:lstStyle/>
        <a:p>
          <a:endParaRPr lang="es-ES"/>
        </a:p>
      </dgm:t>
    </dgm:pt>
    <dgm:pt modelId="{35A93B46-DDDB-4B49-A748-52A74130DF83}">
      <dgm:prSet phldrT="[Texto]"/>
      <dgm:spPr/>
      <dgm:t>
        <a:bodyPr/>
        <a:lstStyle/>
        <a:p>
          <a:r>
            <a:rPr lang="gl-ES" dirty="0" smtClean="0"/>
            <a:t>Aplicamos o baremo ( previamente publicado na </a:t>
          </a:r>
          <a:r>
            <a:rPr lang="gl-ES" dirty="0" err="1" smtClean="0"/>
            <a:t>web</a:t>
          </a:r>
          <a:r>
            <a:rPr lang="gl-ES" dirty="0" smtClean="0"/>
            <a:t> e no taboleiro de P.E)</a:t>
          </a:r>
          <a:endParaRPr lang="es-ES" dirty="0"/>
        </a:p>
      </dgm:t>
    </dgm:pt>
    <dgm:pt modelId="{CF8CC001-668D-431E-B532-564D2E617C94}" type="parTrans" cxnId="{DBE7E3E5-6D69-4D3F-A40C-64D28EE0584F}">
      <dgm:prSet/>
      <dgm:spPr/>
      <dgm:t>
        <a:bodyPr/>
        <a:lstStyle/>
        <a:p>
          <a:endParaRPr lang="es-ES"/>
        </a:p>
      </dgm:t>
    </dgm:pt>
    <dgm:pt modelId="{1A490332-63A1-4C82-A26B-3D24DADD6AF0}" type="sibTrans" cxnId="{DBE7E3E5-6D69-4D3F-A40C-64D28EE0584F}">
      <dgm:prSet/>
      <dgm:spPr/>
      <dgm:t>
        <a:bodyPr/>
        <a:lstStyle/>
        <a:p>
          <a:endParaRPr lang="es-ES"/>
        </a:p>
      </dgm:t>
    </dgm:pt>
    <dgm:pt modelId="{3369F3B5-10F4-4032-B7F3-723CC30F552D}">
      <dgm:prSet phldrT="[Texto]"/>
      <dgm:spPr/>
      <dgm:t>
        <a:bodyPr/>
        <a:lstStyle/>
        <a:p>
          <a:r>
            <a:rPr lang="gl-ES" dirty="0" smtClean="0"/>
            <a:t>Publicamos a lista definitiva de admitidos e </a:t>
          </a:r>
          <a:r>
            <a:rPr lang="gl-ES" b="1" u="sng" dirty="0" smtClean="0"/>
            <a:t>lista de reserva </a:t>
          </a:r>
          <a:r>
            <a:rPr lang="gl-ES" dirty="0" smtClean="0"/>
            <a:t>(polo que poida pasar)</a:t>
          </a:r>
          <a:endParaRPr lang="es-ES" dirty="0"/>
        </a:p>
      </dgm:t>
    </dgm:pt>
    <dgm:pt modelId="{0C1F0F9E-2FC3-4728-A3E5-E065A62C23B1}" type="parTrans" cxnId="{B37AA4E6-8924-47A2-A66B-82F9C9582BB9}">
      <dgm:prSet/>
      <dgm:spPr/>
      <dgm:t>
        <a:bodyPr/>
        <a:lstStyle/>
        <a:p>
          <a:endParaRPr lang="es-ES"/>
        </a:p>
      </dgm:t>
    </dgm:pt>
    <dgm:pt modelId="{6C3F7398-2B7D-42DA-8C09-96A02CA8CF95}" type="sibTrans" cxnId="{B37AA4E6-8924-47A2-A66B-82F9C9582BB9}">
      <dgm:prSet/>
      <dgm:spPr/>
      <dgm:t>
        <a:bodyPr/>
        <a:lstStyle/>
        <a:p>
          <a:endParaRPr lang="es-ES"/>
        </a:p>
      </dgm:t>
    </dgm:pt>
    <dgm:pt modelId="{0FB8DB08-FD98-4375-9F8A-70B316C22111}">
      <dgm:prSet phldrT="[Texto]"/>
      <dgm:spPr/>
      <dgm:t>
        <a:bodyPr/>
        <a:lstStyle/>
        <a:p>
          <a:r>
            <a:rPr lang="gl-ES" dirty="0" smtClean="0"/>
            <a:t>Facemos público o resultado da </a:t>
          </a:r>
          <a:r>
            <a:rPr lang="gl-ES" dirty="0" err="1" smtClean="0"/>
            <a:t>baremación</a:t>
          </a:r>
          <a:r>
            <a:rPr lang="gl-ES" dirty="0" smtClean="0"/>
            <a:t> (na </a:t>
          </a:r>
          <a:r>
            <a:rPr lang="gl-ES" dirty="0" err="1" smtClean="0"/>
            <a:t>web</a:t>
          </a:r>
          <a:r>
            <a:rPr lang="gl-ES" dirty="0" smtClean="0"/>
            <a:t> e no taboleiro) e damos un prazo para alegacións. </a:t>
          </a:r>
          <a:endParaRPr lang="es-ES" dirty="0"/>
        </a:p>
      </dgm:t>
    </dgm:pt>
    <dgm:pt modelId="{CB4B942E-22F3-4E7E-8850-A4B44DF970A3}" type="parTrans" cxnId="{1DE1F474-60C4-417E-BA8D-76C52CC7D3C8}">
      <dgm:prSet/>
      <dgm:spPr/>
      <dgm:t>
        <a:bodyPr/>
        <a:lstStyle/>
        <a:p>
          <a:endParaRPr lang="es-ES"/>
        </a:p>
      </dgm:t>
    </dgm:pt>
    <dgm:pt modelId="{E1F55DDD-FE39-43E5-B710-DDE47FBC88C1}" type="sibTrans" cxnId="{1DE1F474-60C4-417E-BA8D-76C52CC7D3C8}">
      <dgm:prSet/>
      <dgm:spPr/>
      <dgm:t>
        <a:bodyPr/>
        <a:lstStyle/>
        <a:p>
          <a:endParaRPr lang="es-ES"/>
        </a:p>
      </dgm:t>
    </dgm:pt>
    <dgm:pt modelId="{CBE55CDC-F5D3-443C-A892-B62E7B5C113F}">
      <dgm:prSet phldrT="[Texto]"/>
      <dgm:spPr/>
      <dgm:t>
        <a:bodyPr/>
        <a:lstStyle/>
        <a:p>
          <a:r>
            <a:rPr lang="gl-ES" dirty="0" smtClean="0"/>
            <a:t>Reunión coas familias dos admitidos.</a:t>
          </a:r>
          <a:endParaRPr lang="es-ES" dirty="0"/>
        </a:p>
      </dgm:t>
    </dgm:pt>
    <dgm:pt modelId="{26B9E45F-2150-49A8-89E4-9A57A323712C}" type="parTrans" cxnId="{9EB01DD3-12AC-44AF-BA75-283759FB91B4}">
      <dgm:prSet/>
      <dgm:spPr/>
    </dgm:pt>
    <dgm:pt modelId="{08DAB74E-0FA5-446F-B785-FF3D749DE918}" type="sibTrans" cxnId="{9EB01DD3-12AC-44AF-BA75-283759FB91B4}">
      <dgm:prSet/>
      <dgm:spPr/>
    </dgm:pt>
    <dgm:pt modelId="{89104A44-E2BB-4222-9983-6C493C5CD9AA}" type="pres">
      <dgm:prSet presAssocID="{AC47279B-1E1E-40E4-A025-3815572DCC67}" presName="linearFlow" presStyleCnt="0">
        <dgm:presLayoutVars>
          <dgm:dir/>
          <dgm:resizeHandles val="exact"/>
        </dgm:presLayoutVars>
      </dgm:prSet>
      <dgm:spPr/>
    </dgm:pt>
    <dgm:pt modelId="{64BC755B-E389-40AA-A87F-114230FD1463}" type="pres">
      <dgm:prSet presAssocID="{817A1696-DFCC-444E-9D34-9A9F1BC32082}" presName="composite" presStyleCnt="0"/>
      <dgm:spPr/>
    </dgm:pt>
    <dgm:pt modelId="{08246D73-3C9A-4EA0-BBC3-8F85C8C24A46}" type="pres">
      <dgm:prSet presAssocID="{817A1696-DFCC-444E-9D34-9A9F1BC32082}" presName="imgShp" presStyleLbl="fgImgPlace1" presStyleIdx="0" presStyleCnt="6"/>
      <dgm:spPr/>
    </dgm:pt>
    <dgm:pt modelId="{B8489EEF-A047-4DB7-A7C6-848DDEDE50F5}" type="pres">
      <dgm:prSet presAssocID="{817A1696-DFCC-444E-9D34-9A9F1BC32082}" presName="txShp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48FCF20-785E-4C77-A0A0-39B84BEABB1A}" type="pres">
      <dgm:prSet presAssocID="{02539E47-FBC9-47F2-A135-55364DAB974A}" presName="spacing" presStyleCnt="0"/>
      <dgm:spPr/>
    </dgm:pt>
    <dgm:pt modelId="{748DB241-2B5B-441F-BA38-6914796728F0}" type="pres">
      <dgm:prSet presAssocID="{BC058022-C3C8-43F6-BC49-95906CBFABC7}" presName="composite" presStyleCnt="0"/>
      <dgm:spPr/>
    </dgm:pt>
    <dgm:pt modelId="{3EFEB865-3DEA-4416-BFD7-C8F2D5DBBC5F}" type="pres">
      <dgm:prSet presAssocID="{BC058022-C3C8-43F6-BC49-95906CBFABC7}" presName="imgShp" presStyleLbl="fgImgPlace1" presStyleIdx="1" presStyleCnt="6"/>
      <dgm:spPr/>
    </dgm:pt>
    <dgm:pt modelId="{BE724D56-ACC3-47F0-B89B-5BEAF4BD5A2A}" type="pres">
      <dgm:prSet presAssocID="{BC058022-C3C8-43F6-BC49-95906CBFABC7}" presName="txShp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B2C3EB1-646F-47CE-A806-67564B51E4EB}" type="pres">
      <dgm:prSet presAssocID="{0C9ADBFD-E4CB-4E8B-BEC7-797FB6CA1309}" presName="spacing" presStyleCnt="0"/>
      <dgm:spPr/>
    </dgm:pt>
    <dgm:pt modelId="{6D230961-DB73-463E-8D77-E1A2D8EE9C9C}" type="pres">
      <dgm:prSet presAssocID="{35A93B46-DDDB-4B49-A748-52A74130DF83}" presName="composite" presStyleCnt="0"/>
      <dgm:spPr/>
    </dgm:pt>
    <dgm:pt modelId="{6516226C-5AE9-42CF-87F4-0278EEA416C3}" type="pres">
      <dgm:prSet presAssocID="{35A93B46-DDDB-4B49-A748-52A74130DF83}" presName="imgShp" presStyleLbl="fgImgPlace1" presStyleIdx="2" presStyleCnt="6"/>
      <dgm:spPr/>
    </dgm:pt>
    <dgm:pt modelId="{08698C27-27F9-4DB6-B37B-09C297B534DB}" type="pres">
      <dgm:prSet presAssocID="{35A93B46-DDDB-4B49-A748-52A74130DF83}" presName="txShp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E43AE83-16AB-48FE-903A-035DA9A29036}" type="pres">
      <dgm:prSet presAssocID="{1A490332-63A1-4C82-A26B-3D24DADD6AF0}" presName="spacing" presStyleCnt="0"/>
      <dgm:spPr/>
    </dgm:pt>
    <dgm:pt modelId="{DCEA820C-2516-4366-8A1C-889F85BBF812}" type="pres">
      <dgm:prSet presAssocID="{0FB8DB08-FD98-4375-9F8A-70B316C22111}" presName="composite" presStyleCnt="0"/>
      <dgm:spPr/>
    </dgm:pt>
    <dgm:pt modelId="{1E00699D-1260-43C5-B9C4-9E43F23E577B}" type="pres">
      <dgm:prSet presAssocID="{0FB8DB08-FD98-4375-9F8A-70B316C22111}" presName="imgShp" presStyleLbl="fgImgPlace1" presStyleIdx="3" presStyleCnt="6"/>
      <dgm:spPr/>
    </dgm:pt>
    <dgm:pt modelId="{4C20E032-AA4D-414D-A7BB-876E7CE9CDB0}" type="pres">
      <dgm:prSet presAssocID="{0FB8DB08-FD98-4375-9F8A-70B316C22111}" presName="txShp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5AC97C5-D5A3-4D35-8E77-01E8279794A6}" type="pres">
      <dgm:prSet presAssocID="{E1F55DDD-FE39-43E5-B710-DDE47FBC88C1}" presName="spacing" presStyleCnt="0"/>
      <dgm:spPr/>
    </dgm:pt>
    <dgm:pt modelId="{6360C6DF-E789-4847-91A9-AFAF80086874}" type="pres">
      <dgm:prSet presAssocID="{3369F3B5-10F4-4032-B7F3-723CC30F552D}" presName="composite" presStyleCnt="0"/>
      <dgm:spPr/>
    </dgm:pt>
    <dgm:pt modelId="{ED868EC5-AF27-4626-86DF-0CE9756FFD1D}" type="pres">
      <dgm:prSet presAssocID="{3369F3B5-10F4-4032-B7F3-723CC30F552D}" presName="imgShp" presStyleLbl="fgImgPlace1" presStyleIdx="4" presStyleCnt="6"/>
      <dgm:spPr/>
    </dgm:pt>
    <dgm:pt modelId="{D1C3597C-6859-4D12-B4DB-2A33D4500786}" type="pres">
      <dgm:prSet presAssocID="{3369F3B5-10F4-4032-B7F3-723CC30F552D}" presName="txShp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30AAFFE-B2AF-437F-9369-05A8E3378C62}" type="pres">
      <dgm:prSet presAssocID="{6C3F7398-2B7D-42DA-8C09-96A02CA8CF95}" presName="spacing" presStyleCnt="0"/>
      <dgm:spPr/>
    </dgm:pt>
    <dgm:pt modelId="{F2E7879F-DB92-42CB-AD0F-09B499B6CC85}" type="pres">
      <dgm:prSet presAssocID="{CBE55CDC-F5D3-443C-A892-B62E7B5C113F}" presName="composite" presStyleCnt="0"/>
      <dgm:spPr/>
    </dgm:pt>
    <dgm:pt modelId="{E55E9C19-F3F8-41E1-BA78-CD037F32BB6E}" type="pres">
      <dgm:prSet presAssocID="{CBE55CDC-F5D3-443C-A892-B62E7B5C113F}" presName="imgShp" presStyleLbl="fgImgPlace1" presStyleIdx="5" presStyleCnt="6"/>
      <dgm:spPr/>
    </dgm:pt>
    <dgm:pt modelId="{C74FADA4-F6C5-4B10-9B80-C694C5A7A243}" type="pres">
      <dgm:prSet presAssocID="{CBE55CDC-F5D3-443C-A892-B62E7B5C113F}" presName="txShp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8C6DB73D-45D4-4449-9569-DF69840CF4BB}" type="presOf" srcId="{AC47279B-1E1E-40E4-A025-3815572DCC67}" destId="{89104A44-E2BB-4222-9983-6C493C5CD9AA}" srcOrd="0" destOrd="0" presId="urn:microsoft.com/office/officeart/2005/8/layout/vList3"/>
    <dgm:cxn modelId="{20D04ACD-E948-45CC-9230-8556B4D51487}" type="presOf" srcId="{817A1696-DFCC-444E-9D34-9A9F1BC32082}" destId="{B8489EEF-A047-4DB7-A7C6-848DDEDE50F5}" srcOrd="0" destOrd="0" presId="urn:microsoft.com/office/officeart/2005/8/layout/vList3"/>
    <dgm:cxn modelId="{2237FE63-5300-4572-ACB7-1BA41E32573D}" type="presOf" srcId="{BC058022-C3C8-43F6-BC49-95906CBFABC7}" destId="{BE724D56-ACC3-47F0-B89B-5BEAF4BD5A2A}" srcOrd="0" destOrd="0" presId="urn:microsoft.com/office/officeart/2005/8/layout/vList3"/>
    <dgm:cxn modelId="{9F3BD3CD-3CD9-460A-B96A-2BC6F552E94D}" type="presOf" srcId="{3369F3B5-10F4-4032-B7F3-723CC30F552D}" destId="{D1C3597C-6859-4D12-B4DB-2A33D4500786}" srcOrd="0" destOrd="0" presId="urn:microsoft.com/office/officeart/2005/8/layout/vList3"/>
    <dgm:cxn modelId="{469FEF5D-0659-4857-974D-6BC491C0465F}" type="presOf" srcId="{0FB8DB08-FD98-4375-9F8A-70B316C22111}" destId="{4C20E032-AA4D-414D-A7BB-876E7CE9CDB0}" srcOrd="0" destOrd="0" presId="urn:microsoft.com/office/officeart/2005/8/layout/vList3"/>
    <dgm:cxn modelId="{B8C5FA93-21ED-47E0-B9C2-3C5BA4F174AD}" srcId="{AC47279B-1E1E-40E4-A025-3815572DCC67}" destId="{BC058022-C3C8-43F6-BC49-95906CBFABC7}" srcOrd="1" destOrd="0" parTransId="{64914AB9-F3E9-47D2-BD5F-F22A027A85E4}" sibTransId="{0C9ADBFD-E4CB-4E8B-BEC7-797FB6CA1309}"/>
    <dgm:cxn modelId="{DBE7E3E5-6D69-4D3F-A40C-64D28EE0584F}" srcId="{AC47279B-1E1E-40E4-A025-3815572DCC67}" destId="{35A93B46-DDDB-4B49-A748-52A74130DF83}" srcOrd="2" destOrd="0" parTransId="{CF8CC001-668D-431E-B532-564D2E617C94}" sibTransId="{1A490332-63A1-4C82-A26B-3D24DADD6AF0}"/>
    <dgm:cxn modelId="{F217F58C-1766-4C3E-B493-398452A9E1CD}" type="presOf" srcId="{35A93B46-DDDB-4B49-A748-52A74130DF83}" destId="{08698C27-27F9-4DB6-B37B-09C297B534DB}" srcOrd="0" destOrd="0" presId="urn:microsoft.com/office/officeart/2005/8/layout/vList3"/>
    <dgm:cxn modelId="{4AB1529A-03FE-451D-8A63-4C2E178335B2}" type="presOf" srcId="{CBE55CDC-F5D3-443C-A892-B62E7B5C113F}" destId="{C74FADA4-F6C5-4B10-9B80-C694C5A7A243}" srcOrd="0" destOrd="0" presId="urn:microsoft.com/office/officeart/2005/8/layout/vList3"/>
    <dgm:cxn modelId="{1DE1F474-60C4-417E-BA8D-76C52CC7D3C8}" srcId="{AC47279B-1E1E-40E4-A025-3815572DCC67}" destId="{0FB8DB08-FD98-4375-9F8A-70B316C22111}" srcOrd="3" destOrd="0" parTransId="{CB4B942E-22F3-4E7E-8850-A4B44DF970A3}" sibTransId="{E1F55DDD-FE39-43E5-B710-DDE47FBC88C1}"/>
    <dgm:cxn modelId="{9EB01DD3-12AC-44AF-BA75-283759FB91B4}" srcId="{AC47279B-1E1E-40E4-A025-3815572DCC67}" destId="{CBE55CDC-F5D3-443C-A892-B62E7B5C113F}" srcOrd="5" destOrd="0" parTransId="{26B9E45F-2150-49A8-89E4-9A57A323712C}" sibTransId="{08DAB74E-0FA5-446F-B785-FF3D749DE918}"/>
    <dgm:cxn modelId="{B37AA4E6-8924-47A2-A66B-82F9C9582BB9}" srcId="{AC47279B-1E1E-40E4-A025-3815572DCC67}" destId="{3369F3B5-10F4-4032-B7F3-723CC30F552D}" srcOrd="4" destOrd="0" parTransId="{0C1F0F9E-2FC3-4728-A3E5-E065A62C23B1}" sibTransId="{6C3F7398-2B7D-42DA-8C09-96A02CA8CF95}"/>
    <dgm:cxn modelId="{451A5E3E-117B-4944-891A-5602B36351E4}" srcId="{AC47279B-1E1E-40E4-A025-3815572DCC67}" destId="{817A1696-DFCC-444E-9D34-9A9F1BC32082}" srcOrd="0" destOrd="0" parTransId="{F4ECCDF4-38AE-4598-8FC5-ED9A87B68CC4}" sibTransId="{02539E47-FBC9-47F2-A135-55364DAB974A}"/>
    <dgm:cxn modelId="{A6275D21-D006-440F-A1FC-A9B915BEB985}" type="presParOf" srcId="{89104A44-E2BB-4222-9983-6C493C5CD9AA}" destId="{64BC755B-E389-40AA-A87F-114230FD1463}" srcOrd="0" destOrd="0" presId="urn:microsoft.com/office/officeart/2005/8/layout/vList3"/>
    <dgm:cxn modelId="{316526FB-110F-4BD5-86B3-FAD1A5D9507B}" type="presParOf" srcId="{64BC755B-E389-40AA-A87F-114230FD1463}" destId="{08246D73-3C9A-4EA0-BBC3-8F85C8C24A46}" srcOrd="0" destOrd="0" presId="urn:microsoft.com/office/officeart/2005/8/layout/vList3"/>
    <dgm:cxn modelId="{AEB0FAFB-B27D-4351-8060-125D86DCDD99}" type="presParOf" srcId="{64BC755B-E389-40AA-A87F-114230FD1463}" destId="{B8489EEF-A047-4DB7-A7C6-848DDEDE50F5}" srcOrd="1" destOrd="0" presId="urn:microsoft.com/office/officeart/2005/8/layout/vList3"/>
    <dgm:cxn modelId="{EB0D3064-5137-4277-9858-B3282C55BBD9}" type="presParOf" srcId="{89104A44-E2BB-4222-9983-6C493C5CD9AA}" destId="{148FCF20-785E-4C77-A0A0-39B84BEABB1A}" srcOrd="1" destOrd="0" presId="urn:microsoft.com/office/officeart/2005/8/layout/vList3"/>
    <dgm:cxn modelId="{30A4E1F8-E6D9-43E3-A1BD-8E2700A0CC33}" type="presParOf" srcId="{89104A44-E2BB-4222-9983-6C493C5CD9AA}" destId="{748DB241-2B5B-441F-BA38-6914796728F0}" srcOrd="2" destOrd="0" presId="urn:microsoft.com/office/officeart/2005/8/layout/vList3"/>
    <dgm:cxn modelId="{D6FF225D-58C7-4F6A-AA22-05642FE0080D}" type="presParOf" srcId="{748DB241-2B5B-441F-BA38-6914796728F0}" destId="{3EFEB865-3DEA-4416-BFD7-C8F2D5DBBC5F}" srcOrd="0" destOrd="0" presId="urn:microsoft.com/office/officeart/2005/8/layout/vList3"/>
    <dgm:cxn modelId="{18A51731-15E5-45BD-B4EC-F2ED94A043A4}" type="presParOf" srcId="{748DB241-2B5B-441F-BA38-6914796728F0}" destId="{BE724D56-ACC3-47F0-B89B-5BEAF4BD5A2A}" srcOrd="1" destOrd="0" presId="urn:microsoft.com/office/officeart/2005/8/layout/vList3"/>
    <dgm:cxn modelId="{D07AEC3B-4E32-41DA-A153-4F04B41B965D}" type="presParOf" srcId="{89104A44-E2BB-4222-9983-6C493C5CD9AA}" destId="{2B2C3EB1-646F-47CE-A806-67564B51E4EB}" srcOrd="3" destOrd="0" presId="urn:microsoft.com/office/officeart/2005/8/layout/vList3"/>
    <dgm:cxn modelId="{722BEE96-770D-4837-83F7-E41FE6D077B9}" type="presParOf" srcId="{89104A44-E2BB-4222-9983-6C493C5CD9AA}" destId="{6D230961-DB73-463E-8D77-E1A2D8EE9C9C}" srcOrd="4" destOrd="0" presId="urn:microsoft.com/office/officeart/2005/8/layout/vList3"/>
    <dgm:cxn modelId="{C15A381A-4C1B-4383-805D-62E360638091}" type="presParOf" srcId="{6D230961-DB73-463E-8D77-E1A2D8EE9C9C}" destId="{6516226C-5AE9-42CF-87F4-0278EEA416C3}" srcOrd="0" destOrd="0" presId="urn:microsoft.com/office/officeart/2005/8/layout/vList3"/>
    <dgm:cxn modelId="{E947A5CA-50CC-4617-937B-33134F80EEEB}" type="presParOf" srcId="{6D230961-DB73-463E-8D77-E1A2D8EE9C9C}" destId="{08698C27-27F9-4DB6-B37B-09C297B534DB}" srcOrd="1" destOrd="0" presId="urn:microsoft.com/office/officeart/2005/8/layout/vList3"/>
    <dgm:cxn modelId="{D4A237BD-2CA2-4882-8619-7376BC8C2B0C}" type="presParOf" srcId="{89104A44-E2BB-4222-9983-6C493C5CD9AA}" destId="{AE43AE83-16AB-48FE-903A-035DA9A29036}" srcOrd="5" destOrd="0" presId="urn:microsoft.com/office/officeart/2005/8/layout/vList3"/>
    <dgm:cxn modelId="{9B6EA0B4-A176-47E5-879F-5FC792F843C3}" type="presParOf" srcId="{89104A44-E2BB-4222-9983-6C493C5CD9AA}" destId="{DCEA820C-2516-4366-8A1C-889F85BBF812}" srcOrd="6" destOrd="0" presId="urn:microsoft.com/office/officeart/2005/8/layout/vList3"/>
    <dgm:cxn modelId="{B4D61653-8043-4752-974B-E8A8AA00FC0A}" type="presParOf" srcId="{DCEA820C-2516-4366-8A1C-889F85BBF812}" destId="{1E00699D-1260-43C5-B9C4-9E43F23E577B}" srcOrd="0" destOrd="0" presId="urn:microsoft.com/office/officeart/2005/8/layout/vList3"/>
    <dgm:cxn modelId="{FCF217FB-3D9B-4E71-8846-ADB2DF6D246D}" type="presParOf" srcId="{DCEA820C-2516-4366-8A1C-889F85BBF812}" destId="{4C20E032-AA4D-414D-A7BB-876E7CE9CDB0}" srcOrd="1" destOrd="0" presId="urn:microsoft.com/office/officeart/2005/8/layout/vList3"/>
    <dgm:cxn modelId="{EA86A674-AE98-4C2A-828F-C51C0C8DDEBE}" type="presParOf" srcId="{89104A44-E2BB-4222-9983-6C493C5CD9AA}" destId="{E5AC97C5-D5A3-4D35-8E77-01E8279794A6}" srcOrd="7" destOrd="0" presId="urn:microsoft.com/office/officeart/2005/8/layout/vList3"/>
    <dgm:cxn modelId="{88F2D0BC-1447-4701-8AC8-6CCEFD7BA38F}" type="presParOf" srcId="{89104A44-E2BB-4222-9983-6C493C5CD9AA}" destId="{6360C6DF-E789-4847-91A9-AFAF80086874}" srcOrd="8" destOrd="0" presId="urn:microsoft.com/office/officeart/2005/8/layout/vList3"/>
    <dgm:cxn modelId="{53F7EE50-85F0-47CE-B87C-5512C9C5EC84}" type="presParOf" srcId="{6360C6DF-E789-4847-91A9-AFAF80086874}" destId="{ED868EC5-AF27-4626-86DF-0CE9756FFD1D}" srcOrd="0" destOrd="0" presId="urn:microsoft.com/office/officeart/2005/8/layout/vList3"/>
    <dgm:cxn modelId="{23ABF7E2-15E2-4AC0-A57E-8D8A396E4000}" type="presParOf" srcId="{6360C6DF-E789-4847-91A9-AFAF80086874}" destId="{D1C3597C-6859-4D12-B4DB-2A33D4500786}" srcOrd="1" destOrd="0" presId="urn:microsoft.com/office/officeart/2005/8/layout/vList3"/>
    <dgm:cxn modelId="{13D8AE38-52D0-43C0-AB35-440D63195601}" type="presParOf" srcId="{89104A44-E2BB-4222-9983-6C493C5CD9AA}" destId="{E30AAFFE-B2AF-437F-9369-05A8E3378C62}" srcOrd="9" destOrd="0" presId="urn:microsoft.com/office/officeart/2005/8/layout/vList3"/>
    <dgm:cxn modelId="{B7546295-1B13-4A7C-BCA5-02C3EFCB237F}" type="presParOf" srcId="{89104A44-E2BB-4222-9983-6C493C5CD9AA}" destId="{F2E7879F-DB92-42CB-AD0F-09B499B6CC85}" srcOrd="10" destOrd="0" presId="urn:microsoft.com/office/officeart/2005/8/layout/vList3"/>
    <dgm:cxn modelId="{071DDF00-5F1D-4C3A-98F4-B7B93C610E0F}" type="presParOf" srcId="{F2E7879F-DB92-42CB-AD0F-09B499B6CC85}" destId="{E55E9C19-F3F8-41E1-BA78-CD037F32BB6E}" srcOrd="0" destOrd="0" presId="urn:microsoft.com/office/officeart/2005/8/layout/vList3"/>
    <dgm:cxn modelId="{2E613B43-3A39-44AC-B9CB-9A1274962002}" type="presParOf" srcId="{F2E7879F-DB92-42CB-AD0F-09B499B6CC85}" destId="{C74FADA4-F6C5-4B10-9B80-C694C5A7A243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489EEF-A047-4DB7-A7C6-848DDEDE50F5}">
      <dsp:nvSpPr>
        <dsp:cNvPr id="0" name=""/>
        <dsp:cNvSpPr/>
      </dsp:nvSpPr>
      <dsp:spPr>
        <a:xfrm rot="10800000">
          <a:off x="1545940" y="1692"/>
          <a:ext cx="5513690" cy="628615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7202" tIns="41910" rIns="78232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gl-ES" sz="1100" kern="1200" dirty="0" smtClean="0"/>
            <a:t>Anunciamos o proxecto ás familias (Abalar) e ao alumnado (profesor coordinador)</a:t>
          </a:r>
          <a:endParaRPr lang="es-ES" sz="1100" kern="1200" dirty="0"/>
        </a:p>
      </dsp:txBody>
      <dsp:txXfrm rot="10800000">
        <a:off x="1703094" y="1692"/>
        <a:ext cx="5356536" cy="628615"/>
      </dsp:txXfrm>
    </dsp:sp>
    <dsp:sp modelId="{08246D73-3C9A-4EA0-BBC3-8F85C8C24A46}">
      <dsp:nvSpPr>
        <dsp:cNvPr id="0" name=""/>
        <dsp:cNvSpPr/>
      </dsp:nvSpPr>
      <dsp:spPr>
        <a:xfrm>
          <a:off x="1231632" y="1692"/>
          <a:ext cx="628615" cy="628615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BE724D56-ACC3-47F0-B89B-5BEAF4BD5A2A}">
      <dsp:nvSpPr>
        <dsp:cNvPr id="0" name=""/>
        <dsp:cNvSpPr/>
      </dsp:nvSpPr>
      <dsp:spPr>
        <a:xfrm rot="10800000">
          <a:off x="1545940" y="817954"/>
          <a:ext cx="5513690" cy="628615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7202" tIns="41910" rIns="78232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gl-ES" sz="1100" kern="1200" dirty="0" smtClean="0"/>
            <a:t>Citamos ao alumnado interesado (</a:t>
          </a:r>
          <a:r>
            <a:rPr lang="gl-ES" sz="1100" b="1" u="sng" kern="1200" dirty="0" smtClean="0"/>
            <a:t>eles teñen que ser os interesados </a:t>
          </a:r>
          <a:r>
            <a:rPr lang="gl-ES" sz="1100" kern="1200" dirty="0" smtClean="0"/>
            <a:t>non as familias) a unha reunión en horario escolar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gl-ES" sz="1100" kern="1200" dirty="0" smtClean="0"/>
            <a:t>(recreo: imprescindible facer acta de asistencia á reunión con recollida de firma)</a:t>
          </a:r>
          <a:endParaRPr lang="es-ES" sz="1100" kern="1200" dirty="0"/>
        </a:p>
      </dsp:txBody>
      <dsp:txXfrm rot="10800000">
        <a:off x="1703094" y="817954"/>
        <a:ext cx="5356536" cy="628615"/>
      </dsp:txXfrm>
    </dsp:sp>
    <dsp:sp modelId="{3EFEB865-3DEA-4416-BFD7-C8F2D5DBBC5F}">
      <dsp:nvSpPr>
        <dsp:cNvPr id="0" name=""/>
        <dsp:cNvSpPr/>
      </dsp:nvSpPr>
      <dsp:spPr>
        <a:xfrm>
          <a:off x="1231632" y="817954"/>
          <a:ext cx="628615" cy="628615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08698C27-27F9-4DB6-B37B-09C297B534DB}">
      <dsp:nvSpPr>
        <dsp:cNvPr id="0" name=""/>
        <dsp:cNvSpPr/>
      </dsp:nvSpPr>
      <dsp:spPr>
        <a:xfrm rot="10800000">
          <a:off x="1545940" y="1634216"/>
          <a:ext cx="5513690" cy="628615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7202" tIns="41910" rIns="78232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gl-ES" sz="1100" kern="1200" dirty="0" smtClean="0"/>
            <a:t>Aplicamos o baremo ( previamente publicado na </a:t>
          </a:r>
          <a:r>
            <a:rPr lang="gl-ES" sz="1100" kern="1200" dirty="0" err="1" smtClean="0"/>
            <a:t>web</a:t>
          </a:r>
          <a:r>
            <a:rPr lang="gl-ES" sz="1100" kern="1200" dirty="0" smtClean="0"/>
            <a:t> e no taboleiro de P.E)</a:t>
          </a:r>
          <a:endParaRPr lang="es-ES" sz="1100" kern="1200" dirty="0"/>
        </a:p>
      </dsp:txBody>
      <dsp:txXfrm rot="10800000">
        <a:off x="1703094" y="1634216"/>
        <a:ext cx="5356536" cy="628615"/>
      </dsp:txXfrm>
    </dsp:sp>
    <dsp:sp modelId="{6516226C-5AE9-42CF-87F4-0278EEA416C3}">
      <dsp:nvSpPr>
        <dsp:cNvPr id="0" name=""/>
        <dsp:cNvSpPr/>
      </dsp:nvSpPr>
      <dsp:spPr>
        <a:xfrm>
          <a:off x="1231632" y="1634216"/>
          <a:ext cx="628615" cy="628615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4C20E032-AA4D-414D-A7BB-876E7CE9CDB0}">
      <dsp:nvSpPr>
        <dsp:cNvPr id="0" name=""/>
        <dsp:cNvSpPr/>
      </dsp:nvSpPr>
      <dsp:spPr>
        <a:xfrm rot="10800000">
          <a:off x="1545940" y="2450479"/>
          <a:ext cx="5513690" cy="628615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7202" tIns="41910" rIns="78232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gl-ES" sz="1100" kern="1200" dirty="0" smtClean="0"/>
            <a:t>Facemos público o resultado da </a:t>
          </a:r>
          <a:r>
            <a:rPr lang="gl-ES" sz="1100" kern="1200" dirty="0" err="1" smtClean="0"/>
            <a:t>baremación</a:t>
          </a:r>
          <a:r>
            <a:rPr lang="gl-ES" sz="1100" kern="1200" dirty="0" smtClean="0"/>
            <a:t> (na </a:t>
          </a:r>
          <a:r>
            <a:rPr lang="gl-ES" sz="1100" kern="1200" dirty="0" err="1" smtClean="0"/>
            <a:t>web</a:t>
          </a:r>
          <a:r>
            <a:rPr lang="gl-ES" sz="1100" kern="1200" dirty="0" smtClean="0"/>
            <a:t> e no taboleiro) e damos un prazo para alegacións. </a:t>
          </a:r>
          <a:endParaRPr lang="es-ES" sz="1100" kern="1200" dirty="0"/>
        </a:p>
      </dsp:txBody>
      <dsp:txXfrm rot="10800000">
        <a:off x="1703094" y="2450479"/>
        <a:ext cx="5356536" cy="628615"/>
      </dsp:txXfrm>
    </dsp:sp>
    <dsp:sp modelId="{1E00699D-1260-43C5-B9C4-9E43F23E577B}">
      <dsp:nvSpPr>
        <dsp:cNvPr id="0" name=""/>
        <dsp:cNvSpPr/>
      </dsp:nvSpPr>
      <dsp:spPr>
        <a:xfrm>
          <a:off x="1231632" y="2450479"/>
          <a:ext cx="628615" cy="628615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D1C3597C-6859-4D12-B4DB-2A33D4500786}">
      <dsp:nvSpPr>
        <dsp:cNvPr id="0" name=""/>
        <dsp:cNvSpPr/>
      </dsp:nvSpPr>
      <dsp:spPr>
        <a:xfrm rot="10800000">
          <a:off x="1545940" y="3266741"/>
          <a:ext cx="5513690" cy="628615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7202" tIns="41910" rIns="78232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gl-ES" sz="1100" kern="1200" dirty="0" smtClean="0"/>
            <a:t>Publicamos a lista definitiva de admitidos e </a:t>
          </a:r>
          <a:r>
            <a:rPr lang="gl-ES" sz="1100" b="1" u="sng" kern="1200" dirty="0" smtClean="0"/>
            <a:t>lista de reserva </a:t>
          </a:r>
          <a:r>
            <a:rPr lang="gl-ES" sz="1100" kern="1200" dirty="0" smtClean="0"/>
            <a:t>(polo que poida pasar)</a:t>
          </a:r>
          <a:endParaRPr lang="es-ES" sz="1100" kern="1200" dirty="0"/>
        </a:p>
      </dsp:txBody>
      <dsp:txXfrm rot="10800000">
        <a:off x="1703094" y="3266741"/>
        <a:ext cx="5356536" cy="628615"/>
      </dsp:txXfrm>
    </dsp:sp>
    <dsp:sp modelId="{ED868EC5-AF27-4626-86DF-0CE9756FFD1D}">
      <dsp:nvSpPr>
        <dsp:cNvPr id="0" name=""/>
        <dsp:cNvSpPr/>
      </dsp:nvSpPr>
      <dsp:spPr>
        <a:xfrm>
          <a:off x="1231632" y="3266741"/>
          <a:ext cx="628615" cy="628615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C74FADA4-F6C5-4B10-9B80-C694C5A7A243}">
      <dsp:nvSpPr>
        <dsp:cNvPr id="0" name=""/>
        <dsp:cNvSpPr/>
      </dsp:nvSpPr>
      <dsp:spPr>
        <a:xfrm rot="10800000">
          <a:off x="1545940" y="4083004"/>
          <a:ext cx="5513690" cy="628615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7202" tIns="41910" rIns="78232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gl-ES" sz="1100" kern="1200" dirty="0" smtClean="0"/>
            <a:t>Reunión coas familias dos admitidos.</a:t>
          </a:r>
          <a:endParaRPr lang="es-ES" sz="1100" kern="1200" dirty="0"/>
        </a:p>
      </dsp:txBody>
      <dsp:txXfrm rot="10800000">
        <a:off x="1703094" y="4083004"/>
        <a:ext cx="5356536" cy="628615"/>
      </dsp:txXfrm>
    </dsp:sp>
    <dsp:sp modelId="{E55E9C19-F3F8-41E1-BA78-CD037F32BB6E}">
      <dsp:nvSpPr>
        <dsp:cNvPr id="0" name=""/>
        <dsp:cNvSpPr/>
      </dsp:nvSpPr>
      <dsp:spPr>
        <a:xfrm>
          <a:off x="1231632" y="4083004"/>
          <a:ext cx="628615" cy="628615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Título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Elipse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BDC19-AE70-422C-8264-6FDAD1986E65}" type="datetimeFigureOut">
              <a:rPr lang="es-ES" smtClean="0"/>
              <a:pPr/>
              <a:t>25/03/2025</a:t>
            </a:fld>
            <a:endParaRPr lang="gl-ES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16971C2-DBE5-4A93-B89D-3D755BA12E22}" type="slidenum">
              <a:rPr lang="gl-ES" smtClean="0"/>
              <a:pPr/>
              <a:t>‹Nº›</a:t>
            </a:fld>
            <a:endParaRPr lang="gl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gl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BDC19-AE70-422C-8264-6FDAD1986E65}" type="datetimeFigureOut">
              <a:rPr lang="es-ES" smtClean="0"/>
              <a:pPr/>
              <a:t>25/03/2025</a:t>
            </a:fld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971C2-DBE5-4A93-B89D-3D755BA12E22}" type="slidenum">
              <a:rPr lang="gl-ES" smtClean="0"/>
              <a:pPr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BDC19-AE70-422C-8264-6FDAD1986E65}" type="datetimeFigureOut">
              <a:rPr lang="es-ES" smtClean="0"/>
              <a:pPr/>
              <a:t>25/03/2025</a:t>
            </a:fld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971C2-DBE5-4A93-B89D-3D755BA12E22}" type="slidenum">
              <a:rPr lang="gl-ES" smtClean="0"/>
              <a:pPr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Marcador de contenido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50BDC19-AE70-422C-8264-6FDAD1986E65}" type="datetimeFigureOut">
              <a:rPr lang="es-ES" smtClean="0"/>
              <a:pPr/>
              <a:t>25/03/2025</a:t>
            </a:fld>
            <a:endParaRPr lang="gl-ES"/>
          </a:p>
        </p:txBody>
      </p:sp>
      <p:sp>
        <p:nvSpPr>
          <p:cNvPr id="15" name="14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E16971C2-DBE5-4A93-B89D-3D755BA12E22}" type="slidenum">
              <a:rPr lang="gl-ES" smtClean="0"/>
              <a:pPr/>
              <a:t>‹Nº›</a:t>
            </a:fld>
            <a:endParaRPr lang="gl-ES"/>
          </a:p>
        </p:txBody>
      </p:sp>
      <p:sp>
        <p:nvSpPr>
          <p:cNvPr id="16" name="15 Marcador de pie de página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17" name="16 Título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BDC19-AE70-422C-8264-6FDAD1986E65}" type="datetimeFigureOut">
              <a:rPr lang="es-ES" smtClean="0"/>
              <a:pPr/>
              <a:t>25/03/2025</a:t>
            </a:fld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971C2-DBE5-4A93-B89D-3D755BA12E22}" type="slidenum">
              <a:rPr lang="gl-ES" smtClean="0"/>
              <a:pPr/>
              <a:t>‹Nº›</a:t>
            </a:fld>
            <a:endParaRPr lang="gl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cxnSp>
        <p:nvCxnSpPr>
          <p:cNvPr id="7" name="6 Conector recto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BDC19-AE70-422C-8264-6FDAD1986E65}" type="datetimeFigureOut">
              <a:rPr lang="es-ES" smtClean="0"/>
              <a:pPr/>
              <a:t>25/03/2025</a:t>
            </a:fld>
            <a:endParaRPr lang="gl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971C2-DBE5-4A93-B89D-3D755BA12E22}" type="slidenum">
              <a:rPr lang="gl-ES" smtClean="0"/>
              <a:pPr/>
              <a:t>‹Nº›</a:t>
            </a:fld>
            <a:endParaRPr lang="gl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971C2-DBE5-4A93-B89D-3D755BA12E22}" type="slidenum">
              <a:rPr lang="gl-ES" smtClean="0"/>
              <a:pPr/>
              <a:t>‹Nº›</a:t>
            </a:fld>
            <a:endParaRPr lang="gl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BDC19-AE70-422C-8264-6FDAD1986E65}" type="datetimeFigureOut">
              <a:rPr lang="es-ES" smtClean="0"/>
              <a:pPr/>
              <a:t>25/03/2025</a:t>
            </a:fld>
            <a:endParaRPr lang="gl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32" name="31 Marcador de contenido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34" name="33 Marcador de contenido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cxnSp>
        <p:nvCxnSpPr>
          <p:cNvPr id="10" name="9 Conector recto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BDC19-AE70-422C-8264-6FDAD1986E65}" type="datetimeFigureOut">
              <a:rPr lang="es-ES" smtClean="0"/>
              <a:pPr/>
              <a:t>25/03/2025</a:t>
            </a:fld>
            <a:endParaRPr lang="gl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971C2-DBE5-4A93-B89D-3D755BA12E22}" type="slidenum">
              <a:rPr lang="gl-ES" smtClean="0"/>
              <a:pPr/>
              <a:t>‹Nº›</a:t>
            </a:fld>
            <a:endParaRPr lang="gl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BDC19-AE70-422C-8264-6FDAD1986E65}" type="datetimeFigureOut">
              <a:rPr lang="es-ES" smtClean="0"/>
              <a:pPr/>
              <a:t>25/03/2025</a:t>
            </a:fld>
            <a:endParaRPr lang="gl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971C2-DBE5-4A93-B89D-3D755BA12E22}" type="slidenum">
              <a:rPr lang="gl-ES" smtClean="0"/>
              <a:pPr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Marcador de contenido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31" name="30 Título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50BDC19-AE70-422C-8264-6FDAD1986E65}" type="datetimeFigureOut">
              <a:rPr lang="es-ES" smtClean="0"/>
              <a:pPr/>
              <a:t>25/03/2025</a:t>
            </a:fld>
            <a:endParaRPr lang="gl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16971C2-DBE5-4A93-B89D-3D755BA12E22}" type="slidenum">
              <a:rPr lang="gl-ES" smtClean="0"/>
              <a:pPr/>
              <a:t>‹Nº›</a:t>
            </a:fld>
            <a:endParaRPr lang="gl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gl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s-ES"/>
              <a:t>Haga clic en el icono para agregar una imagen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BDC19-AE70-422C-8264-6FDAD1986E65}" type="datetimeFigureOut">
              <a:rPr lang="es-ES" smtClean="0"/>
              <a:pPr/>
              <a:t>25/03/2025</a:t>
            </a:fld>
            <a:endParaRPr lang="gl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16971C2-DBE5-4A93-B89D-3D755BA12E22}" type="slidenum">
              <a:rPr lang="gl-ES" smtClean="0"/>
              <a:pPr/>
              <a:t>‹Nº›</a:t>
            </a:fld>
            <a:endParaRPr lang="gl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gl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50BDC19-AE70-422C-8264-6FDAD1986E65}" type="datetimeFigureOut">
              <a:rPr lang="es-ES" smtClean="0"/>
              <a:pPr/>
              <a:t>25/03/2025</a:t>
            </a:fld>
            <a:endParaRPr lang="gl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gl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E16971C2-DBE5-4A93-B89D-3D755BA12E22}" type="slidenum">
              <a:rPr lang="gl-ES" smtClean="0"/>
              <a:pPr/>
              <a:t>‹Nº›</a:t>
            </a:fld>
            <a:endParaRPr lang="gl-ES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urismo.gal/que-visitar/destacados/torre-de-hercules?langId=es_ES" TargetMode="External"/><Relationship Id="rId2" Type="http://schemas.openxmlformats.org/officeDocument/2006/relationships/hyperlink" Target="https://www.bonillaalavista.com/" TargetMode="Externa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google.com/document/d/1vXxTFTU2VdcMcaEdBE1K7wZ4PSNTevuN/edit?usp=sharing&amp;ouid=104499470981242626124&amp;rtpof=true&amp;sd=true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drive.google.com/file/d/1QUCKGVC6Ze4OUs53jKVdUXXq9ILvtLWu/view?usp=sharing" TargetMode="External"/><Relationship Id="rId2" Type="http://schemas.openxmlformats.org/officeDocument/2006/relationships/hyperlink" Target="https://drive.google.com/file/d/1mglC_bk0Ji46A9fOo3bmgjosDVd3o8rV/view?usp=drive_link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drive.google.com/file/d/1QHm5BL83S-81DBN5q5dclBo5p0iGKC8e/view?usp=sharin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Portad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9112" y="1928812"/>
            <a:ext cx="8105775" cy="3000375"/>
          </a:xfrm>
          <a:prstGeom prst="rect">
            <a:avLst/>
          </a:prstGeom>
        </p:spPr>
      </p:pic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gl-ES" sz="6000" dirty="0">
              <a:solidFill>
                <a:schemeClr val="tx1"/>
              </a:solidFill>
              <a:latin typeface="Courier New" pitchFamily="49" charset="0"/>
              <a:ea typeface="Verdana" pitchFamily="34" charset="0"/>
              <a:cs typeface="Courier New" pitchFamily="49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5857884" y="5286388"/>
            <a:ext cx="2786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gl-ES" dirty="0"/>
              <a:t>…</a:t>
            </a:r>
            <a:r>
              <a:rPr lang="gl-ES" b="1" dirty="0">
                <a:latin typeface="Calibri Light" pitchFamily="34" charset="0"/>
                <a:cs typeface="Calibri Light" pitchFamily="34" charset="0"/>
              </a:rPr>
              <a:t>e xa pasaron 10 anos máis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76270"/>
          </a:xfrm>
        </p:spPr>
        <p:txBody>
          <a:bodyPr/>
          <a:lstStyle/>
          <a:p>
            <a:r>
              <a:rPr lang="es-ES" sz="4400" dirty="0">
                <a:solidFill>
                  <a:srgbClr val="E52F49"/>
                </a:solidFill>
                <a:latin typeface="Calibri" pitchFamily="34" charset="0"/>
                <a:cs typeface="Calibri" pitchFamily="34" charset="0"/>
              </a:rPr>
              <a:t>Un </a:t>
            </a:r>
            <a:r>
              <a:rPr lang="es-ES" sz="4400" dirty="0" err="1" smtClean="0">
                <a:solidFill>
                  <a:srgbClr val="E52F49"/>
                </a:solidFill>
                <a:latin typeface="Calibri" pitchFamily="34" charset="0"/>
                <a:cs typeface="Calibri" pitchFamily="34" charset="0"/>
              </a:rPr>
              <a:t>exemplo</a:t>
            </a:r>
            <a:r>
              <a:rPr lang="es-ES" sz="4400" dirty="0">
                <a:solidFill>
                  <a:srgbClr val="E52F49"/>
                </a:solidFill>
                <a:latin typeface="Calibri" pitchFamily="34" charset="0"/>
                <a:cs typeface="Calibri" pitchFamily="34" charset="0"/>
              </a:rPr>
              <a:t>:</a:t>
            </a:r>
            <a:endParaRPr lang="en-GB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57158" y="1071546"/>
            <a:ext cx="8501679" cy="5572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5876190"/>
              </p:ext>
            </p:extLst>
          </p:nvPr>
        </p:nvGraphicFramePr>
        <p:xfrm>
          <a:off x="539552" y="620688"/>
          <a:ext cx="8018723" cy="603193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0441"/>
                <a:gridCol w="1018979"/>
                <a:gridCol w="400441"/>
                <a:gridCol w="1784106"/>
                <a:gridCol w="400441"/>
                <a:gridCol w="905163"/>
                <a:gridCol w="400441"/>
                <a:gridCol w="1253165"/>
                <a:gridCol w="400441"/>
                <a:gridCol w="89757"/>
                <a:gridCol w="965348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fr-FR" sz="1100" kern="100" dirty="0">
                          <a:effectLst/>
                        </a:rPr>
                        <a:t> </a:t>
                      </a:r>
                      <a:endParaRPr lang="es-ES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357" marR="643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fr-FR" sz="1100" kern="100">
                          <a:effectLst/>
                        </a:rPr>
                        <a:t>MONDAY</a:t>
                      </a:r>
                      <a:endParaRPr lang="es-ES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357" marR="6435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fr-FR" sz="1100" kern="100">
                          <a:effectLst/>
                        </a:rPr>
                        <a:t> </a:t>
                      </a:r>
                      <a:endParaRPr lang="es-ES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357" marR="643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fr-FR" sz="1100" kern="100" dirty="0">
                          <a:effectLst/>
                        </a:rPr>
                        <a:t>TUESDAY</a:t>
                      </a:r>
                      <a:endParaRPr lang="es-ES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357" marR="6435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fr-FR" sz="1100" kern="100">
                          <a:effectLst/>
                        </a:rPr>
                        <a:t> </a:t>
                      </a:r>
                      <a:endParaRPr lang="es-ES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357" marR="643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fr-FR" sz="1100" kern="100">
                          <a:effectLst/>
                        </a:rPr>
                        <a:t>WEDNESDAY</a:t>
                      </a:r>
                      <a:endParaRPr lang="es-ES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357" marR="6435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fr-FR" sz="1100" kern="100">
                          <a:effectLst/>
                        </a:rPr>
                        <a:t> </a:t>
                      </a:r>
                      <a:endParaRPr lang="es-ES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357" marR="643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fr-FR" sz="1100" kern="100">
                          <a:effectLst/>
                        </a:rPr>
                        <a:t>THURSDAY</a:t>
                      </a:r>
                      <a:endParaRPr lang="es-ES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357" marR="6435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fr-FR" sz="1100" kern="100">
                          <a:effectLst/>
                        </a:rPr>
                        <a:t> </a:t>
                      </a:r>
                      <a:endParaRPr lang="es-ES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357" marR="64357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fr-FR" sz="1100" kern="100">
                          <a:effectLst/>
                        </a:rPr>
                        <a:t>FRIDAY</a:t>
                      </a:r>
                      <a:endParaRPr lang="es-ES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357" marR="64357" marT="0" marB="0" anchor="ctr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437982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fr-FR" sz="800" kern="100">
                          <a:effectLst/>
                        </a:rPr>
                        <a:t>8 :30</a:t>
                      </a:r>
                      <a:endParaRPr lang="es-ES" sz="1000" kern="100">
                        <a:effectLst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fr-FR" sz="800" kern="100">
                          <a:effectLst/>
                        </a:rPr>
                        <a:t>9 :15</a:t>
                      </a:r>
                      <a:endParaRPr lang="es-ES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357" marR="643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GB" sz="900" kern="100">
                          <a:effectLst/>
                        </a:rPr>
                        <a:t>WELCOME / </a:t>
                      </a:r>
                      <a:endParaRPr lang="es-ES" sz="1000" kern="100">
                        <a:effectLst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GB" sz="900" kern="100">
                          <a:effectLst/>
                        </a:rPr>
                        <a:t>SCHOOL PRESENTATION</a:t>
                      </a:r>
                      <a:endParaRPr lang="es-ES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357" marR="6435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fr-FR" sz="800" kern="100">
                          <a:effectLst/>
                        </a:rPr>
                        <a:t>8 :30</a:t>
                      </a:r>
                      <a:endParaRPr lang="es-ES" sz="1000" kern="100">
                        <a:effectLst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fr-FR" sz="800" kern="100">
                          <a:effectLst/>
                        </a:rPr>
                        <a:t>10 :10</a:t>
                      </a:r>
                      <a:endParaRPr lang="es-ES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357" marR="643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fr-FR" sz="900" kern="100">
                          <a:effectLst/>
                        </a:rPr>
                        <a:t>PROJECT WORK </a:t>
                      </a:r>
                      <a:endParaRPr lang="es-ES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357" marR="6435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fr-FR" sz="800" kern="100" dirty="0">
                          <a:effectLst/>
                        </a:rPr>
                        <a:t>8 :30</a:t>
                      </a:r>
                      <a:endParaRPr lang="es-ES" sz="1000" kern="100" dirty="0">
                        <a:effectLst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fr-FR" sz="800" kern="100" dirty="0">
                          <a:effectLst/>
                        </a:rPr>
                        <a:t>10 :00</a:t>
                      </a:r>
                      <a:endParaRPr lang="es-ES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357" marR="643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fr-FR" sz="900" kern="100">
                          <a:effectLst/>
                        </a:rPr>
                        <a:t>PROJECT WORK </a:t>
                      </a:r>
                      <a:endParaRPr lang="es-ES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357" marR="6435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fr-FR" sz="800" kern="100">
                          <a:effectLst/>
                        </a:rPr>
                        <a:t>8 :30</a:t>
                      </a:r>
                      <a:endParaRPr lang="es-ES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357" marR="643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ES" sz="900" kern="100" dirty="0">
                          <a:effectLst/>
                        </a:rPr>
                        <a:t>DEPARTURE</a:t>
                      </a:r>
                      <a:endParaRPr lang="es-ES" sz="1000" kern="100" dirty="0">
                        <a:effectLst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ES" sz="900" kern="100" dirty="0">
                          <a:effectLst/>
                        </a:rPr>
                        <a:t> TO PALAS DE REI</a:t>
                      </a:r>
                      <a:endParaRPr lang="es-ES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357" marR="6435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fr-FR" sz="800" kern="100">
                          <a:effectLst/>
                        </a:rPr>
                        <a:t>8 :30</a:t>
                      </a:r>
                      <a:endParaRPr lang="es-ES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357" marR="64357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en-GB" sz="900" kern="100">
                          <a:effectLst/>
                        </a:rPr>
                        <a:t>MATHEMATICS WORKSHOP</a:t>
                      </a:r>
                      <a:endParaRPr lang="es-ES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357" marR="64357" marT="0" marB="0" anchor="ctr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715073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fr-FR" sz="800" kern="100">
                          <a:effectLst/>
                        </a:rPr>
                        <a:t>9 :15</a:t>
                      </a:r>
                      <a:endParaRPr lang="es-ES" sz="1000" kern="100">
                        <a:effectLst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fr-FR" sz="800" kern="100">
                          <a:effectLst/>
                        </a:rPr>
                        <a:t>10 :10</a:t>
                      </a:r>
                      <a:endParaRPr lang="es-ES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357" marR="643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en-GB" sz="900" kern="100">
                          <a:effectLst/>
                        </a:rPr>
                        <a:t>SCHOOL VISIT</a:t>
                      </a:r>
                      <a:endParaRPr lang="es-ES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357" marR="6435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fr-FR" sz="800" kern="100">
                          <a:effectLst/>
                        </a:rPr>
                        <a:t>10 :45</a:t>
                      </a:r>
                      <a:endParaRPr lang="es-ES" sz="1000" kern="100">
                        <a:effectLst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fr-FR" sz="800" kern="100">
                          <a:effectLst/>
                        </a:rPr>
                        <a:t>11 :45</a:t>
                      </a:r>
                      <a:endParaRPr lang="es-ES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357" marR="643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fr-FR" sz="900" kern="100">
                          <a:effectLst/>
                        </a:rPr>
                        <a:t>VISIT TO THE :</a:t>
                      </a:r>
                      <a:endParaRPr lang="es-ES" sz="1000" kern="100">
                        <a:effectLst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fr-FR" sz="900" kern="100">
                          <a:effectLst/>
                        </a:rPr>
                        <a:t>"BONILLA A LA VISTA" </a:t>
                      </a:r>
                      <a:endParaRPr lang="es-ES" sz="1000" kern="100">
                        <a:effectLst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fr-FR" sz="900" kern="100">
                          <a:effectLst/>
                        </a:rPr>
                        <a:t>FACTORY</a:t>
                      </a:r>
                      <a:endParaRPr lang="es-ES" sz="1000" kern="100">
                        <a:effectLst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fr-FR" sz="900" u="sng" kern="100">
                          <a:effectLst/>
                          <a:hlinkClick r:id="rId2"/>
                        </a:rPr>
                        <a:t>https://www.bonillaalavista.com/</a:t>
                      </a:r>
                      <a:endParaRPr lang="es-ES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357" marR="6435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fr-FR" sz="800" kern="100">
                          <a:effectLst/>
                        </a:rPr>
                        <a:t>10 :30</a:t>
                      </a:r>
                      <a:endParaRPr lang="es-ES" sz="1000" kern="100">
                        <a:effectLst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fr-FR" sz="800" kern="100">
                          <a:effectLst/>
                        </a:rPr>
                        <a:t>12 :30</a:t>
                      </a:r>
                      <a:endParaRPr lang="es-ES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357" marR="643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GB" sz="900" kern="100">
                          <a:effectLst/>
                        </a:rPr>
                        <a:t>TOWN CONCIL</a:t>
                      </a:r>
                      <a:endParaRPr lang="es-ES" sz="1000" kern="100">
                        <a:effectLst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GB" sz="900" kern="100">
                          <a:effectLst/>
                        </a:rPr>
                        <a:t> RECEPTION </a:t>
                      </a:r>
                      <a:endParaRPr lang="es-ES" sz="1000" kern="100">
                        <a:effectLst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GB" sz="900" kern="100">
                          <a:effectLst/>
                        </a:rPr>
                        <a:t>VISIT: CHURCH </a:t>
                      </a:r>
                      <a:endParaRPr lang="es-ES" sz="1000" kern="100">
                        <a:effectLst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GB" sz="900" kern="100">
                          <a:effectLst/>
                        </a:rPr>
                        <a:t>AND MUSEUM</a:t>
                      </a:r>
                      <a:endParaRPr lang="es-ES" sz="1000" kern="100">
                        <a:effectLst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fr-FR" sz="800" kern="100">
                          <a:effectLst/>
                        </a:rPr>
                        <a:t> </a:t>
                      </a:r>
                      <a:endParaRPr lang="es-ES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357" marR="6435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fr-FR" sz="800" kern="100">
                          <a:effectLst/>
                        </a:rPr>
                        <a:t>9 :45</a:t>
                      </a:r>
                      <a:endParaRPr lang="es-ES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357" marR="643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GB" sz="900" kern="100">
                          <a:effectLst/>
                        </a:rPr>
                        <a:t>WALKING A STAGE</a:t>
                      </a:r>
                      <a:endParaRPr lang="es-ES" sz="1000" kern="100">
                        <a:effectLst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GB" sz="900" kern="100">
                          <a:effectLst/>
                        </a:rPr>
                        <a:t> OF SAINT JAMES’S WAY: </a:t>
                      </a:r>
                      <a:endParaRPr lang="es-ES" sz="1000" kern="100">
                        <a:effectLst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GB" sz="900" kern="100">
                          <a:effectLst/>
                        </a:rPr>
                        <a:t>PALAS DE REI -MELIDE</a:t>
                      </a:r>
                      <a:endParaRPr lang="es-ES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357" marR="6435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fr-FR" sz="800" kern="100">
                          <a:effectLst/>
                        </a:rPr>
                        <a:t>11 :00</a:t>
                      </a:r>
                      <a:endParaRPr lang="es-ES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357" marR="64357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900" kern="100">
                          <a:effectLst/>
                        </a:rPr>
                        <a:t>KAYAKING/PADDEL SURF</a:t>
                      </a:r>
                      <a:endParaRPr lang="es-ES" sz="1000" kern="100">
                        <a:effectLst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fr-FR" sz="800" kern="100">
                          <a:effectLst/>
                        </a:rPr>
                        <a:t> </a:t>
                      </a:r>
                      <a:endParaRPr lang="es-ES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357" marR="64357" marT="0" marB="0" anchor="ctr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715073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fr-FR" sz="800" kern="100">
                          <a:effectLst/>
                        </a:rPr>
                        <a:t>10 :10</a:t>
                      </a:r>
                      <a:endParaRPr lang="es-ES" sz="1000" kern="100">
                        <a:effectLst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fr-FR" sz="800" kern="100">
                          <a:effectLst/>
                        </a:rPr>
                        <a:t>10 :30</a:t>
                      </a:r>
                      <a:endParaRPr lang="es-ES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357" marR="643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fr-FR" sz="900" kern="100">
                          <a:effectLst/>
                        </a:rPr>
                        <a:t>BREAK</a:t>
                      </a:r>
                      <a:endParaRPr lang="es-ES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357" marR="6435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fr-FR" sz="800" kern="100">
                          <a:effectLst/>
                        </a:rPr>
                        <a:t>12 :45</a:t>
                      </a:r>
                      <a:endParaRPr lang="es-ES" sz="1000" kern="100">
                        <a:effectLst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fr-FR" sz="800" kern="100">
                          <a:effectLst/>
                        </a:rPr>
                        <a:t>14 :00</a:t>
                      </a:r>
                      <a:endParaRPr lang="es-ES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357" marR="643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fr-FR" sz="900" kern="100">
                          <a:effectLst/>
                        </a:rPr>
                        <a:t>VISIT TO THE TOWER OF HERCULES</a:t>
                      </a:r>
                      <a:endParaRPr lang="es-ES" sz="1000" kern="100">
                        <a:effectLst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fr-FR" sz="900" u="sng" kern="100">
                          <a:effectLst/>
                          <a:hlinkClick r:id="rId3"/>
                        </a:rPr>
                        <a:t>https://www.turismo.gal/que-visitar/destacados/torre-de-hercules?langId=es_ES</a:t>
                      </a:r>
                      <a:endParaRPr lang="es-ES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357" marR="6435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fr-FR" sz="800" kern="100">
                          <a:effectLst/>
                        </a:rPr>
                        <a:t>13 :00</a:t>
                      </a:r>
                      <a:endParaRPr lang="es-ES" sz="1000" kern="100">
                        <a:effectLst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fr-FR" sz="800" kern="100">
                          <a:effectLst/>
                        </a:rPr>
                        <a:t>14 :10</a:t>
                      </a:r>
                      <a:endParaRPr lang="es-ES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357" marR="643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fr-FR" sz="900" kern="100">
                          <a:effectLst/>
                        </a:rPr>
                        <a:t>PROJECT WORK </a:t>
                      </a:r>
                      <a:endParaRPr lang="es-ES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357" marR="6435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fr-FR" sz="800" kern="100">
                          <a:effectLst/>
                        </a:rPr>
                        <a:t>15 :30</a:t>
                      </a:r>
                      <a:endParaRPr lang="es-ES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357" marR="643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GB" sz="900" kern="100">
                          <a:effectLst/>
                        </a:rPr>
                        <a:t>BUS JOURNEY TO </a:t>
                      </a:r>
                      <a:endParaRPr lang="es-ES" sz="1000" kern="100">
                        <a:effectLst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GB" sz="900" kern="100">
                          <a:effectLst/>
                        </a:rPr>
                        <a:t>SANTIAGO DE</a:t>
                      </a:r>
                      <a:endParaRPr lang="es-ES" sz="1000" kern="100">
                        <a:effectLst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GB" sz="900" kern="100">
                          <a:effectLst/>
                        </a:rPr>
                        <a:t> COMPOSTELA</a:t>
                      </a:r>
                      <a:endParaRPr lang="es-ES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357" marR="6435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fr-FR" sz="800" kern="100">
                          <a:effectLst/>
                        </a:rPr>
                        <a:t>13 :30</a:t>
                      </a:r>
                      <a:endParaRPr lang="es-ES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357" marR="64357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900" kern="100">
                          <a:effectLst/>
                        </a:rPr>
                        <a:t>RETURN TO CAMBRE</a:t>
                      </a:r>
                      <a:endParaRPr lang="es-ES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357" marR="64357" marT="0" marB="0" anchor="ctr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715073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fr-FR" sz="800" kern="100">
                          <a:effectLst/>
                        </a:rPr>
                        <a:t>10 :30</a:t>
                      </a:r>
                      <a:endParaRPr lang="es-ES" sz="1000" kern="100">
                        <a:effectLst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fr-FR" sz="800" kern="100">
                          <a:effectLst/>
                        </a:rPr>
                        <a:t>12 :10</a:t>
                      </a:r>
                      <a:endParaRPr lang="es-ES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357" marR="643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GB" sz="900" kern="100">
                          <a:effectLst/>
                        </a:rPr>
                        <a:t>ICE-BREAKING</a:t>
                      </a:r>
                      <a:endParaRPr lang="es-ES" sz="1000" kern="100">
                        <a:effectLst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GB" sz="900" kern="100">
                          <a:effectLst/>
                        </a:rPr>
                        <a:t> ACTIVITIES</a:t>
                      </a:r>
                      <a:r>
                        <a:rPr lang="fr-FR" sz="900" kern="100">
                          <a:effectLst/>
                        </a:rPr>
                        <a:t>: </a:t>
                      </a:r>
                      <a:endParaRPr lang="es-ES" sz="1000" kern="100">
                        <a:effectLst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GB" sz="900" kern="100">
                          <a:effectLst/>
                        </a:rPr>
                        <a:t>COOPERATIVE GAMES</a:t>
                      </a:r>
                      <a:endParaRPr lang="es-ES" sz="1000" kern="100">
                        <a:effectLst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GB" sz="900" kern="100">
                          <a:effectLst/>
                        </a:rPr>
                        <a:t> AT THE GYM</a:t>
                      </a:r>
                      <a:endParaRPr lang="es-ES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357" marR="6435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fr-FR" sz="800" kern="100">
                          <a:effectLst/>
                        </a:rPr>
                        <a:t>14 :00</a:t>
                      </a:r>
                      <a:endParaRPr lang="es-ES" sz="1000" kern="100">
                        <a:effectLst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fr-FR" sz="800" kern="100">
                          <a:effectLst/>
                        </a:rPr>
                        <a:t>14 :30</a:t>
                      </a:r>
                      <a:endParaRPr lang="es-ES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357" marR="643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fr-FR" sz="900" kern="100">
                          <a:effectLst/>
                        </a:rPr>
                        <a:t>LUNCH IN A CORUÑA</a:t>
                      </a:r>
                      <a:endParaRPr lang="es-ES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357" marR="64357" marT="0" marB="0" anchor="ctr"/>
                </a:tc>
                <a:tc rowSpan="6"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fr-FR" sz="800" kern="100">
                          <a:effectLst/>
                        </a:rPr>
                        <a:t> </a:t>
                      </a:r>
                      <a:endParaRPr lang="es-ES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357" marR="64357" marT="0" marB="0"/>
                </a:tc>
                <a:tc rowSpan="6"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fr-FR" sz="800" kern="100">
                          <a:effectLst/>
                        </a:rPr>
                        <a:t>17 :00</a:t>
                      </a:r>
                      <a:endParaRPr lang="es-ES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357" marR="643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GB" sz="900" kern="100">
                          <a:effectLst/>
                        </a:rPr>
                        <a:t>VISIT TO THE</a:t>
                      </a:r>
                      <a:endParaRPr lang="es-ES" sz="1000" kern="100">
                        <a:effectLst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GB" sz="900" kern="100">
                          <a:effectLst/>
                        </a:rPr>
                        <a:t> CATHEDRAL</a:t>
                      </a:r>
                      <a:endParaRPr lang="es-ES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357" marR="6435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fr-FR" sz="800" kern="100">
                          <a:effectLst/>
                        </a:rPr>
                        <a:t>17 :30</a:t>
                      </a:r>
                      <a:endParaRPr lang="es-ES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357" marR="64357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en-GB" sz="900" kern="100">
                          <a:effectLst/>
                        </a:rPr>
                        <a:t>KAHOOT created by the Spanish student)</a:t>
                      </a:r>
                      <a:endParaRPr lang="es-ES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357" marR="64357" marT="0" marB="0" anchor="ctr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450496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fr-FR" sz="800" kern="100">
                          <a:effectLst/>
                        </a:rPr>
                        <a:t>12 :10</a:t>
                      </a:r>
                      <a:endParaRPr lang="es-ES" sz="1000" kern="100">
                        <a:effectLst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fr-FR" sz="800" kern="100">
                          <a:effectLst/>
                        </a:rPr>
                        <a:t>12 :30</a:t>
                      </a:r>
                      <a:endParaRPr lang="es-ES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357" marR="643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GB" sz="900" kern="100">
                          <a:effectLst/>
                        </a:rPr>
                        <a:t>BREAK</a:t>
                      </a:r>
                      <a:endParaRPr lang="es-ES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357" marR="6435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fr-FR" sz="800" kern="100">
                          <a:effectLst/>
                        </a:rPr>
                        <a:t>14 :30</a:t>
                      </a:r>
                      <a:endParaRPr lang="es-ES" sz="1000" kern="100">
                        <a:effectLst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fr-FR" sz="800" kern="100">
                          <a:effectLst/>
                        </a:rPr>
                        <a:t>17 :00</a:t>
                      </a:r>
                      <a:endParaRPr lang="es-ES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357" marR="643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fr-FR" sz="900" kern="100">
                          <a:effectLst/>
                        </a:rPr>
                        <a:t>VISIT TO THE OLD TOWN</a:t>
                      </a:r>
                      <a:endParaRPr lang="es-ES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357" marR="64357" marT="0" marB="0" anchor="ctr"/>
                </a:tc>
                <a:tc gridSpan="2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fr-FR" sz="800" kern="100">
                          <a:effectLst/>
                        </a:rPr>
                        <a:t>20 :00</a:t>
                      </a:r>
                      <a:endParaRPr lang="es-ES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357" marR="643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en-GB" sz="900" kern="100">
                          <a:effectLst/>
                        </a:rPr>
                        <a:t>RETURN TO CAMBRE</a:t>
                      </a:r>
                      <a:endParaRPr lang="es-ES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357" marR="6435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fr-FR" sz="800" kern="100">
                          <a:effectLst/>
                        </a:rPr>
                        <a:t>18 :00</a:t>
                      </a:r>
                      <a:endParaRPr lang="es-ES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357" marR="64357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900" kern="100">
                          <a:effectLst/>
                        </a:rPr>
                        <a:t>PARTY AT SCHOOL</a:t>
                      </a:r>
                      <a:endParaRPr lang="es-ES" sz="1000" kern="100">
                        <a:effectLst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GB" sz="900" kern="100">
                          <a:effectLst/>
                        </a:rPr>
                        <a:t>+ ZUMBA MASTERCLASS</a:t>
                      </a:r>
                      <a:endParaRPr lang="es-ES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357" marR="64357" marT="0" marB="0" anchor="ctr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53365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fr-FR" sz="800" kern="100">
                          <a:effectLst/>
                        </a:rPr>
                        <a:t>12 :30</a:t>
                      </a:r>
                      <a:endParaRPr lang="es-ES" sz="1000" kern="100">
                        <a:effectLst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fr-FR" sz="800" kern="100">
                          <a:effectLst/>
                        </a:rPr>
                        <a:t>14 :10</a:t>
                      </a:r>
                      <a:endParaRPr lang="es-ES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357" marR="643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fr-FR" sz="900" kern="100">
                          <a:effectLst/>
                        </a:rPr>
                        <a:t>PROJECT WORK : </a:t>
                      </a:r>
                      <a:endParaRPr lang="es-ES" sz="1000" kern="100">
                        <a:effectLst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fr-FR" sz="900" kern="100">
                          <a:effectLst/>
                        </a:rPr>
                        <a:t>PRESENTATIONS</a:t>
                      </a:r>
                      <a:endParaRPr lang="es-ES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357" marR="6435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fr-FR" sz="800" kern="100">
                          <a:effectLst/>
                        </a:rPr>
                        <a:t>17 :00</a:t>
                      </a:r>
                      <a:endParaRPr lang="es-ES" sz="1000" kern="100">
                        <a:effectLst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fr-FR" sz="800" kern="100">
                          <a:effectLst/>
                        </a:rPr>
                        <a:t>17 :30</a:t>
                      </a:r>
                      <a:endParaRPr lang="es-ES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357" marR="643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fr-FR" sz="900" kern="100">
                          <a:effectLst/>
                        </a:rPr>
                        <a:t>SNACK </a:t>
                      </a:r>
                      <a:endParaRPr lang="es-ES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357" marR="64357" marT="0" marB="0" anchor="ctr"/>
                </a:tc>
                <a:tc gridSpan="2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rowSpan="4"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fr-FR" sz="800" kern="100">
                          <a:effectLst/>
                        </a:rPr>
                        <a:t> </a:t>
                      </a:r>
                      <a:endParaRPr lang="es-ES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357" marR="64357" marT="0" marB="0"/>
                </a:tc>
                <a:tc rowSpan="4"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rowSpan="4"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fr-FR" sz="800" kern="100">
                          <a:effectLst/>
                        </a:rPr>
                        <a:t> </a:t>
                      </a:r>
                      <a:endParaRPr lang="es-ES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357" marR="64357" marT="0" marB="0"/>
                </a:tc>
                <a:tc rowSpan="4"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000" kern="100">
                          <a:effectLst/>
                        </a:rPr>
                        <a:t> </a:t>
                      </a:r>
                      <a:endParaRPr lang="es-ES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286029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fr-FR" sz="800" kern="100">
                          <a:effectLst/>
                        </a:rPr>
                        <a:t> </a:t>
                      </a:r>
                      <a:endParaRPr lang="es-ES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357" marR="643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GB" sz="900" kern="100">
                          <a:effectLst/>
                        </a:rPr>
                        <a:t>LUNCH AT THE SCHOOL</a:t>
                      </a:r>
                      <a:endParaRPr lang="es-ES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357" marR="64357" marT="0" marB="0" anchor="ctr"/>
                </a:tc>
                <a:tc rowSpan="3"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fr-FR" sz="800" kern="100">
                          <a:effectLst/>
                        </a:rPr>
                        <a:t> </a:t>
                      </a:r>
                      <a:endParaRPr lang="es-ES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357" marR="64357" marT="0" marB="0"/>
                </a:tc>
                <a:tc rowSpan="3"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000" kern="100">
                          <a:effectLst/>
                        </a:rPr>
                        <a:t> </a:t>
                      </a:r>
                      <a:endParaRPr lang="es-ES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429044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fr-FR" sz="800" kern="100">
                          <a:effectLst/>
                        </a:rPr>
                        <a:t>16 :30</a:t>
                      </a:r>
                      <a:endParaRPr lang="es-ES" sz="1000" kern="100">
                        <a:effectLst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fr-FR" sz="800" kern="100">
                          <a:effectLst/>
                        </a:rPr>
                        <a:t>17 :45</a:t>
                      </a:r>
                      <a:endParaRPr lang="es-ES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357" marR="643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fr-FR" sz="900" kern="100">
                          <a:effectLst/>
                        </a:rPr>
                        <a:t>PROJECT WORK : </a:t>
                      </a:r>
                      <a:endParaRPr lang="es-ES" sz="1000" kern="100">
                        <a:effectLst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fr-FR" sz="900" kern="100">
                          <a:effectLst/>
                        </a:rPr>
                        <a:t>project logo design</a:t>
                      </a:r>
                      <a:endParaRPr lang="es-ES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357" marR="64357" marT="0" marB="0" anchor="ctr"/>
                </a:tc>
                <a:tc gridSpan="2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000" kern="100">
                          <a:effectLst/>
                        </a:rPr>
                        <a:t> </a:t>
                      </a:r>
                      <a:endParaRPr lang="es-ES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429044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fr-FR" sz="800" kern="100">
                          <a:effectLst/>
                        </a:rPr>
                        <a:t>17 :50</a:t>
                      </a:r>
                      <a:endParaRPr lang="es-ES" sz="1000" kern="100">
                        <a:effectLst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fr-FR" sz="800" kern="100">
                          <a:effectLst/>
                        </a:rPr>
                        <a:t>18 :10</a:t>
                      </a:r>
                      <a:endParaRPr lang="es-ES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357" marR="643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fr-FR" sz="900" kern="100">
                          <a:effectLst/>
                        </a:rPr>
                        <a:t>PRESENTATION ABOUT</a:t>
                      </a:r>
                      <a:endParaRPr lang="es-ES" sz="1000" kern="100">
                        <a:effectLst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fr-FR" sz="900" kern="100">
                          <a:effectLst/>
                        </a:rPr>
                        <a:t> PILGRINS WAY</a:t>
                      </a:r>
                      <a:endParaRPr lang="es-ES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357" marR="64357" marT="0" marB="0" anchor="ctr"/>
                </a:tc>
                <a:tc gridSpan="2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000" kern="100" dirty="0">
                          <a:effectLst/>
                        </a:rPr>
                        <a:t> </a:t>
                      </a:r>
                      <a:endParaRPr lang="es-ES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538889" y="312911"/>
            <a:ext cx="8019386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es-E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TIMETABLE - SPAIN OCTOBER 2024</a:t>
            </a:r>
            <a:endParaRPr kumimoji="0" lang="fr-FR" alt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6751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85554"/>
            <a:ext cx="8147248" cy="407142"/>
          </a:xfrm>
        </p:spPr>
        <p:txBody>
          <a:bodyPr>
            <a:normAutofit fontScale="90000"/>
          </a:bodyPr>
          <a:lstStyle/>
          <a:p>
            <a:pPr algn="ctr"/>
            <a:r>
              <a:rPr lang="gl-ES" dirty="0" smtClean="0"/>
              <a:t>BAREMO PROFESORES:</a:t>
            </a:r>
            <a:endParaRPr lang="es-ES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8245106"/>
              </p:ext>
            </p:extLst>
          </p:nvPr>
        </p:nvGraphicFramePr>
        <p:xfrm>
          <a:off x="827585" y="2348879"/>
          <a:ext cx="6912768" cy="42924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25042"/>
                <a:gridCol w="1549221"/>
                <a:gridCol w="2238505"/>
              </a:tblGrid>
              <a:tr h="242694">
                <a:tc>
                  <a:txBody>
                    <a:bodyPr/>
                    <a:lstStyle/>
                    <a:p>
                      <a:pPr marL="64135" marR="237490" algn="ctr">
                        <a:spcBef>
                          <a:spcPts val="85"/>
                        </a:spcBef>
                        <a:spcAft>
                          <a:spcPts val="0"/>
                        </a:spcAft>
                      </a:pPr>
                      <a:r>
                        <a:rPr lang="es-ES" sz="1000" kern="150" dirty="0">
                          <a:effectLst/>
                        </a:rPr>
                        <a:t>DESCRICIÓN</a:t>
                      </a:r>
                      <a:endParaRPr lang="es-ES" sz="1300" b="1" kern="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Lucida Sans" panose="020B0602030504020204" pitchFamily="34" charset="0"/>
                      </a:endParaRPr>
                    </a:p>
                  </a:txBody>
                  <a:tcPr marL="54570" marR="54570" marT="0" marB="0" anchor="ctr"/>
                </a:tc>
                <a:tc>
                  <a:txBody>
                    <a:bodyPr/>
                    <a:lstStyle/>
                    <a:p>
                      <a:pPr marL="64135" marR="237490" algn="ctr">
                        <a:spcBef>
                          <a:spcPts val="85"/>
                        </a:spcBef>
                        <a:spcAft>
                          <a:spcPts val="0"/>
                        </a:spcAft>
                      </a:pPr>
                      <a:r>
                        <a:rPr lang="es-ES" sz="1000" kern="150">
                          <a:effectLst/>
                        </a:rPr>
                        <a:t>MÉTODO DE VALORACIÓN</a:t>
                      </a:r>
                      <a:endParaRPr lang="es-ES" sz="1300" b="1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Lucida Sans" panose="020B0602030504020204" pitchFamily="34" charset="0"/>
                      </a:endParaRPr>
                    </a:p>
                  </a:txBody>
                  <a:tcPr marL="54570" marR="54570" marT="0" marB="0" anchor="ctr"/>
                </a:tc>
                <a:tc>
                  <a:txBody>
                    <a:bodyPr/>
                    <a:lstStyle/>
                    <a:p>
                      <a:pPr marL="64135" marR="237490" algn="ctr">
                        <a:spcBef>
                          <a:spcPts val="85"/>
                        </a:spcBef>
                        <a:spcAft>
                          <a:spcPts val="0"/>
                        </a:spcAft>
                      </a:pPr>
                      <a:r>
                        <a:rPr lang="es-ES" sz="1000" kern="150">
                          <a:effectLst/>
                        </a:rPr>
                        <a:t>PUNTUACIÓN</a:t>
                      </a:r>
                      <a:endParaRPr lang="es-ES" sz="1300" b="1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Lucida Sans" panose="020B0602030504020204" pitchFamily="34" charset="0"/>
                      </a:endParaRPr>
                    </a:p>
                  </a:txBody>
                  <a:tcPr marL="54570" marR="54570" marT="0" marB="0" anchor="ctr"/>
                </a:tc>
              </a:tr>
              <a:tr h="285057">
                <a:tc>
                  <a:txBody>
                    <a:bodyPr/>
                    <a:lstStyle/>
                    <a:p>
                      <a:pPr marL="342900" marR="237490" lvl="0" indent="-342900" algn="just">
                        <a:spcBef>
                          <a:spcPts val="85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s-ES" sz="900" kern="150">
                          <a:effectLst/>
                        </a:rPr>
                        <a:t>Coordinador do equipo de   proxectos europeos.</a:t>
                      </a:r>
                      <a:endParaRPr lang="es-ES" sz="1300" b="1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Lucida Sans" panose="020B0602030504020204" pitchFamily="34" charset="0"/>
                      </a:endParaRPr>
                    </a:p>
                  </a:txBody>
                  <a:tcPr marL="54570" marR="54570" marT="0" marB="0" anchor="ctr"/>
                </a:tc>
                <a:tc>
                  <a:txBody>
                    <a:bodyPr/>
                    <a:lstStyle/>
                    <a:p>
                      <a:pPr marL="64135" marR="237490" algn="ctr">
                        <a:spcBef>
                          <a:spcPts val="85"/>
                        </a:spcBef>
                        <a:spcAft>
                          <a:spcPts val="0"/>
                        </a:spcAft>
                      </a:pPr>
                      <a:r>
                        <a:rPr lang="es-ES" sz="900" kern="150">
                          <a:effectLst/>
                        </a:rPr>
                        <a:t>Certificado xefatura estudos</a:t>
                      </a:r>
                      <a:endParaRPr lang="es-ES" sz="1300" b="1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Lucida Sans" panose="020B0602030504020204" pitchFamily="34" charset="0"/>
                      </a:endParaRPr>
                    </a:p>
                  </a:txBody>
                  <a:tcPr marL="54570" marR="54570" marT="0" marB="0" anchor="ctr"/>
                </a:tc>
                <a:tc>
                  <a:txBody>
                    <a:bodyPr/>
                    <a:lstStyle/>
                    <a:p>
                      <a:pPr marL="64135" marR="237490" algn="ctr">
                        <a:spcBef>
                          <a:spcPts val="85"/>
                        </a:spcBef>
                        <a:spcAft>
                          <a:spcPts val="0"/>
                        </a:spcAft>
                      </a:pPr>
                      <a:r>
                        <a:rPr lang="es-ES" sz="900" kern="150">
                          <a:effectLst/>
                        </a:rPr>
                        <a:t> 2 PUNTOS POR ANO</a:t>
                      </a:r>
                      <a:endParaRPr lang="es-ES" sz="1300" b="1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Lucida Sans" panose="020B0602030504020204" pitchFamily="34" charset="0"/>
                      </a:endParaRPr>
                    </a:p>
                  </a:txBody>
                  <a:tcPr marL="54570" marR="54570" marT="0" marB="0" anchor="ctr"/>
                </a:tc>
              </a:tr>
              <a:tr h="240275">
                <a:tc>
                  <a:txBody>
                    <a:bodyPr/>
                    <a:lstStyle/>
                    <a:p>
                      <a:pPr marL="342900" marR="20447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s-ES" sz="900" kern="150">
                          <a:effectLst/>
                        </a:rPr>
                        <a:t>Formar parte do equipo de proxectos europeos do noso centro</a:t>
                      </a:r>
                      <a:endParaRPr lang="es-ES" sz="900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Lucida Sans" panose="020B0602030504020204" pitchFamily="34" charset="0"/>
                      </a:endParaRPr>
                    </a:p>
                  </a:txBody>
                  <a:tcPr marL="54570" marR="54570" marT="0" marB="0" anchor="ctr"/>
                </a:tc>
                <a:tc>
                  <a:txBody>
                    <a:bodyPr/>
                    <a:lstStyle/>
                    <a:p>
                      <a:pPr marL="66675" marR="90805" algn="ctr">
                        <a:spcAft>
                          <a:spcPts val="0"/>
                        </a:spcAft>
                      </a:pPr>
                      <a:r>
                        <a:rPr lang="es-ES" sz="900" kern="150">
                          <a:effectLst/>
                        </a:rPr>
                        <a:t>Certificado xefatura estudos</a:t>
                      </a:r>
                      <a:endParaRPr lang="es-ES" sz="900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Lucida Sans" panose="020B0602030504020204" pitchFamily="34" charset="0"/>
                      </a:endParaRPr>
                    </a:p>
                  </a:txBody>
                  <a:tcPr marL="54570" marR="54570" marT="0" marB="0" anchor="ctr"/>
                </a:tc>
                <a:tc>
                  <a:txBody>
                    <a:bodyPr/>
                    <a:lstStyle/>
                    <a:p>
                      <a:pPr marL="64135" marR="237490" algn="ctr">
                        <a:spcBef>
                          <a:spcPts val="85"/>
                        </a:spcBef>
                        <a:spcAft>
                          <a:spcPts val="0"/>
                        </a:spcAft>
                      </a:pPr>
                      <a:r>
                        <a:rPr lang="es-ES" sz="900" kern="150">
                          <a:effectLst/>
                        </a:rPr>
                        <a:t>1 PUNTO POR ANO</a:t>
                      </a:r>
                      <a:endParaRPr lang="es-ES" sz="1300" b="1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Lucida Sans" panose="020B0602030504020204" pitchFamily="34" charset="0"/>
                      </a:endParaRPr>
                    </a:p>
                  </a:txBody>
                  <a:tcPr marL="54570" marR="54570" marT="0" marB="0" anchor="ctr"/>
                </a:tc>
              </a:tr>
              <a:tr h="1698860">
                <a:tc>
                  <a:txBody>
                    <a:bodyPr/>
                    <a:lstStyle/>
                    <a:p>
                      <a:pPr marL="342900" marR="237490" lvl="0" indent="-342900" algn="just">
                        <a:spcBef>
                          <a:spcPts val="85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s-ES" sz="900" kern="150">
                          <a:effectLst/>
                        </a:rPr>
                        <a:t>Dominio de linguas estranxeiras.</a:t>
                      </a:r>
                      <a:endParaRPr lang="es-ES" sz="1300" kern="150">
                        <a:effectLst/>
                      </a:endParaRPr>
                    </a:p>
                    <a:p>
                      <a:pPr marL="292735" marR="237490" algn="just">
                        <a:spcBef>
                          <a:spcPts val="85"/>
                        </a:spcBef>
                        <a:spcAft>
                          <a:spcPts val="0"/>
                        </a:spcAft>
                      </a:pPr>
                      <a:r>
                        <a:rPr lang="es-ES" sz="900" kern="150">
                          <a:effectLst/>
                        </a:rPr>
                        <a:t> </a:t>
                      </a:r>
                      <a:endParaRPr lang="es-ES" sz="1300" b="1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Lucida Sans" panose="020B0602030504020204" pitchFamily="34" charset="0"/>
                      </a:endParaRPr>
                    </a:p>
                  </a:txBody>
                  <a:tcPr marL="54570" marR="54570" marT="0" marB="0" anchor="ctr"/>
                </a:tc>
                <a:tc>
                  <a:txBody>
                    <a:bodyPr/>
                    <a:lstStyle/>
                    <a:p>
                      <a:pPr marL="64135" marR="237490" algn="ctr">
                        <a:spcBef>
                          <a:spcPts val="85"/>
                        </a:spcBef>
                        <a:spcAft>
                          <a:spcPts val="0"/>
                        </a:spcAft>
                      </a:pPr>
                      <a:r>
                        <a:rPr lang="es-ES" sz="900" kern="150">
                          <a:effectLst/>
                        </a:rPr>
                        <a:t>Certificado acreditativo</a:t>
                      </a:r>
                      <a:endParaRPr lang="es-ES" sz="1300" b="1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Lucida Sans" panose="020B0602030504020204" pitchFamily="34" charset="0"/>
                      </a:endParaRPr>
                    </a:p>
                  </a:txBody>
                  <a:tcPr marL="54570" marR="54570" marT="0" marB="0" anchor="ctr"/>
                </a:tc>
                <a:tc>
                  <a:txBody>
                    <a:bodyPr/>
                    <a:lstStyle/>
                    <a:p>
                      <a:pPr marL="64135" marR="237490" algn="ctr">
                        <a:spcBef>
                          <a:spcPts val="85"/>
                        </a:spcBef>
                        <a:spcAft>
                          <a:spcPts val="0"/>
                        </a:spcAft>
                      </a:pPr>
                      <a:r>
                        <a:rPr lang="es-ES" sz="900" kern="150" dirty="0">
                          <a:effectLst/>
                        </a:rPr>
                        <a:t>a) Nivel B1 na </a:t>
                      </a:r>
                      <a:r>
                        <a:rPr lang="es-ES" sz="900" kern="150" dirty="0" err="1">
                          <a:effectLst/>
                        </a:rPr>
                        <a:t>lingua</a:t>
                      </a:r>
                      <a:r>
                        <a:rPr lang="es-ES" sz="900" kern="150" dirty="0">
                          <a:effectLst/>
                        </a:rPr>
                        <a:t> de </a:t>
                      </a:r>
                      <a:r>
                        <a:rPr lang="es-ES" sz="900" kern="150" dirty="0" err="1">
                          <a:effectLst/>
                        </a:rPr>
                        <a:t>traballo</a:t>
                      </a:r>
                      <a:r>
                        <a:rPr lang="es-ES" sz="900" kern="150" dirty="0">
                          <a:effectLst/>
                        </a:rPr>
                        <a:t> 1 punto b) Nivel B2 na </a:t>
                      </a:r>
                      <a:r>
                        <a:rPr lang="es-ES" sz="900" kern="150" dirty="0" err="1">
                          <a:effectLst/>
                        </a:rPr>
                        <a:t>lingua</a:t>
                      </a:r>
                      <a:r>
                        <a:rPr lang="es-ES" sz="900" kern="150" dirty="0">
                          <a:effectLst/>
                        </a:rPr>
                        <a:t> de </a:t>
                      </a:r>
                      <a:r>
                        <a:rPr lang="es-ES" sz="900" kern="150" dirty="0" err="1">
                          <a:effectLst/>
                        </a:rPr>
                        <a:t>traballo</a:t>
                      </a:r>
                      <a:r>
                        <a:rPr lang="es-ES" sz="900" kern="150" dirty="0">
                          <a:effectLst/>
                        </a:rPr>
                        <a:t> 1,5 puntos</a:t>
                      </a:r>
                      <a:endParaRPr lang="es-ES" sz="1300" kern="150" dirty="0">
                        <a:effectLst/>
                      </a:endParaRPr>
                    </a:p>
                    <a:p>
                      <a:pPr marL="64135" marR="237490" algn="ctr">
                        <a:spcBef>
                          <a:spcPts val="85"/>
                        </a:spcBef>
                        <a:spcAft>
                          <a:spcPts val="0"/>
                        </a:spcAft>
                      </a:pPr>
                      <a:r>
                        <a:rPr lang="es-ES" sz="900" kern="150" dirty="0">
                          <a:effectLst/>
                        </a:rPr>
                        <a:t> c) Nivel C1 na </a:t>
                      </a:r>
                      <a:r>
                        <a:rPr lang="es-ES" sz="900" kern="150" dirty="0" err="1">
                          <a:effectLst/>
                        </a:rPr>
                        <a:t>lingua</a:t>
                      </a:r>
                      <a:r>
                        <a:rPr lang="es-ES" sz="900" kern="150" dirty="0">
                          <a:effectLst/>
                        </a:rPr>
                        <a:t> de </a:t>
                      </a:r>
                      <a:r>
                        <a:rPr lang="es-ES" sz="900" kern="150" dirty="0" err="1">
                          <a:effectLst/>
                        </a:rPr>
                        <a:t>traballo</a:t>
                      </a:r>
                      <a:r>
                        <a:rPr lang="es-ES" sz="900" kern="150" dirty="0">
                          <a:effectLst/>
                        </a:rPr>
                        <a:t> 1,75 puntos</a:t>
                      </a:r>
                      <a:endParaRPr lang="es-ES" sz="1300" kern="150" dirty="0">
                        <a:effectLst/>
                      </a:endParaRPr>
                    </a:p>
                    <a:p>
                      <a:pPr marL="64135" marR="237490" algn="ctr">
                        <a:spcBef>
                          <a:spcPts val="85"/>
                        </a:spcBef>
                        <a:spcAft>
                          <a:spcPts val="0"/>
                        </a:spcAft>
                      </a:pPr>
                      <a:r>
                        <a:rPr lang="es-ES" sz="900" kern="150" dirty="0">
                          <a:effectLst/>
                        </a:rPr>
                        <a:t> d) Nivel C2 na </a:t>
                      </a:r>
                      <a:r>
                        <a:rPr lang="es-ES" sz="900" kern="150" dirty="0" err="1">
                          <a:effectLst/>
                        </a:rPr>
                        <a:t>lingua</a:t>
                      </a:r>
                      <a:r>
                        <a:rPr lang="es-ES" sz="900" kern="150" dirty="0">
                          <a:effectLst/>
                        </a:rPr>
                        <a:t> de </a:t>
                      </a:r>
                      <a:r>
                        <a:rPr lang="es-ES" sz="900" kern="150" dirty="0" err="1">
                          <a:effectLst/>
                        </a:rPr>
                        <a:t>traballo</a:t>
                      </a:r>
                      <a:r>
                        <a:rPr lang="es-ES" sz="900" kern="150" dirty="0">
                          <a:effectLst/>
                        </a:rPr>
                        <a:t> 2 puntos </a:t>
                      </a:r>
                      <a:endParaRPr lang="es-ES" sz="1300" kern="150" dirty="0">
                        <a:effectLst/>
                      </a:endParaRPr>
                    </a:p>
                    <a:p>
                      <a:pPr marL="64135" marR="237490" algn="ctr">
                        <a:spcBef>
                          <a:spcPts val="85"/>
                        </a:spcBef>
                        <a:spcAft>
                          <a:spcPts val="0"/>
                        </a:spcAft>
                      </a:pPr>
                      <a:r>
                        <a:rPr lang="es-ES" sz="900" kern="150" dirty="0">
                          <a:effectLst/>
                        </a:rPr>
                        <a:t>e) </a:t>
                      </a:r>
                      <a:r>
                        <a:rPr lang="es-ES" sz="900" kern="150" dirty="0" err="1">
                          <a:effectLst/>
                        </a:rPr>
                        <a:t>Outros</a:t>
                      </a:r>
                      <a:r>
                        <a:rPr lang="es-ES" sz="900" kern="150" dirty="0">
                          <a:effectLst/>
                        </a:rPr>
                        <a:t> idiomas: Nivel B1 0,5 puntos por cada idioma </a:t>
                      </a:r>
                      <a:endParaRPr lang="es-ES" sz="1300" kern="150" dirty="0">
                        <a:effectLst/>
                      </a:endParaRPr>
                    </a:p>
                    <a:p>
                      <a:pPr marL="64135" marR="237490" algn="ctr">
                        <a:spcBef>
                          <a:spcPts val="85"/>
                        </a:spcBef>
                        <a:spcAft>
                          <a:spcPts val="0"/>
                        </a:spcAft>
                      </a:pPr>
                      <a:r>
                        <a:rPr lang="es-ES" sz="900" kern="150" dirty="0">
                          <a:effectLst/>
                        </a:rPr>
                        <a:t>f) </a:t>
                      </a:r>
                      <a:r>
                        <a:rPr lang="es-ES" sz="900" kern="150" dirty="0" err="1">
                          <a:effectLst/>
                        </a:rPr>
                        <a:t>Outros</a:t>
                      </a:r>
                      <a:r>
                        <a:rPr lang="es-ES" sz="900" kern="150" dirty="0">
                          <a:effectLst/>
                        </a:rPr>
                        <a:t> idiomas: Nivel B2 1 punto por cada idioma </a:t>
                      </a:r>
                      <a:endParaRPr lang="es-ES" sz="1300" kern="150" dirty="0">
                        <a:effectLst/>
                      </a:endParaRPr>
                    </a:p>
                    <a:p>
                      <a:pPr marL="64135" marR="237490" algn="ctr">
                        <a:spcBef>
                          <a:spcPts val="85"/>
                        </a:spcBef>
                        <a:spcAft>
                          <a:spcPts val="0"/>
                        </a:spcAft>
                      </a:pPr>
                      <a:r>
                        <a:rPr lang="es-ES" sz="900" kern="150" dirty="0">
                          <a:effectLst/>
                        </a:rPr>
                        <a:t>g) </a:t>
                      </a:r>
                      <a:r>
                        <a:rPr lang="es-ES" sz="900" kern="150" dirty="0" err="1">
                          <a:effectLst/>
                        </a:rPr>
                        <a:t>Outros</a:t>
                      </a:r>
                      <a:r>
                        <a:rPr lang="es-ES" sz="900" kern="150" dirty="0">
                          <a:effectLst/>
                        </a:rPr>
                        <a:t> idiomas: Nivel C1 1,25 puntos por cada idioma </a:t>
                      </a:r>
                      <a:endParaRPr lang="es-ES" sz="1300" kern="150" dirty="0">
                        <a:effectLst/>
                      </a:endParaRPr>
                    </a:p>
                    <a:p>
                      <a:pPr marL="64135" marR="237490" algn="ctr">
                        <a:spcBef>
                          <a:spcPts val="85"/>
                        </a:spcBef>
                        <a:spcAft>
                          <a:spcPts val="0"/>
                        </a:spcAft>
                      </a:pPr>
                      <a:r>
                        <a:rPr lang="es-ES" sz="900" kern="150" dirty="0">
                          <a:effectLst/>
                        </a:rPr>
                        <a:t>h) </a:t>
                      </a:r>
                      <a:r>
                        <a:rPr lang="es-ES" sz="900" kern="150" dirty="0" err="1">
                          <a:effectLst/>
                        </a:rPr>
                        <a:t>Outros</a:t>
                      </a:r>
                      <a:r>
                        <a:rPr lang="es-ES" sz="900" kern="150" dirty="0">
                          <a:effectLst/>
                        </a:rPr>
                        <a:t> idiomas: Nivel C2 1,5 puntos por cada idioma</a:t>
                      </a:r>
                      <a:endParaRPr lang="es-ES" sz="1300" b="1" kern="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Lucida Sans" panose="020B0602030504020204" pitchFamily="34" charset="0"/>
                      </a:endParaRPr>
                    </a:p>
                  </a:txBody>
                  <a:tcPr marL="54570" marR="54570" marT="0" marB="0" anchor="ctr"/>
                </a:tc>
              </a:tr>
              <a:tr h="351369">
                <a:tc>
                  <a:txBody>
                    <a:bodyPr/>
                    <a:lstStyle/>
                    <a:p>
                      <a:pPr marL="64135" marR="237490" algn="just">
                        <a:spcBef>
                          <a:spcPts val="85"/>
                        </a:spcBef>
                        <a:spcAft>
                          <a:spcPts val="0"/>
                        </a:spcAft>
                      </a:pPr>
                      <a:r>
                        <a:rPr lang="es-ES" sz="900" kern="150">
                          <a:effectLst/>
                        </a:rPr>
                        <a:t>4</a:t>
                      </a:r>
                      <a:r>
                        <a:rPr lang="es-ES" sz="1000" kern="150">
                          <a:effectLst/>
                        </a:rPr>
                        <a:t>.</a:t>
                      </a:r>
                      <a:r>
                        <a:rPr lang="es-ES" sz="1300" kern="150">
                          <a:effectLst/>
                        </a:rPr>
                        <a:t> </a:t>
                      </a:r>
                      <a:r>
                        <a:rPr lang="es-ES" sz="900" kern="150">
                          <a:effectLst/>
                        </a:rPr>
                        <a:t>Impartir unha materia relacionada co obxecto do proxecto</a:t>
                      </a:r>
                      <a:endParaRPr lang="es-ES" sz="1300" b="1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Lucida Sans" panose="020B0602030504020204" pitchFamily="34" charset="0"/>
                      </a:endParaRPr>
                    </a:p>
                  </a:txBody>
                  <a:tcPr marL="54570" marR="54570" marT="0" marB="0" anchor="ctr"/>
                </a:tc>
                <a:tc>
                  <a:txBody>
                    <a:bodyPr/>
                    <a:lstStyle/>
                    <a:p>
                      <a:pPr marL="64135" marR="237490" algn="ctr">
                        <a:spcBef>
                          <a:spcPts val="85"/>
                        </a:spcBef>
                        <a:spcAft>
                          <a:spcPts val="0"/>
                        </a:spcAft>
                      </a:pPr>
                      <a:r>
                        <a:rPr lang="es-ES" sz="900" kern="150">
                          <a:effectLst/>
                        </a:rPr>
                        <a:t>Certificado xefatura estudos</a:t>
                      </a:r>
                      <a:endParaRPr lang="es-ES" sz="1300" b="1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Lucida Sans" panose="020B0602030504020204" pitchFamily="34" charset="0"/>
                      </a:endParaRPr>
                    </a:p>
                  </a:txBody>
                  <a:tcPr marL="54570" marR="54570" marT="0" marB="0" anchor="ctr"/>
                </a:tc>
                <a:tc>
                  <a:txBody>
                    <a:bodyPr/>
                    <a:lstStyle/>
                    <a:p>
                      <a:pPr marL="342900" marR="237490" lvl="0" indent="-342900">
                        <a:spcBef>
                          <a:spcPts val="85"/>
                        </a:spcBef>
                        <a:spcAft>
                          <a:spcPts val="0"/>
                        </a:spcAft>
                        <a:buFont typeface="+mj-lt"/>
                        <a:buAutoNum type="arabicPeriod" startAt="2"/>
                      </a:pPr>
                      <a:r>
                        <a:rPr lang="es-ES" sz="900" kern="150">
                          <a:effectLst/>
                        </a:rPr>
                        <a:t>PUNTOS</a:t>
                      </a:r>
                      <a:endParaRPr lang="es-ES" sz="1300" b="1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Lucida Sans" panose="020B0602030504020204" pitchFamily="34" charset="0"/>
                      </a:endParaRPr>
                    </a:p>
                  </a:txBody>
                  <a:tcPr marL="54570" marR="54570" marT="0" marB="0" anchor="ctr"/>
                </a:tc>
              </a:tr>
              <a:tr h="655275">
                <a:tc>
                  <a:txBody>
                    <a:bodyPr/>
                    <a:lstStyle/>
                    <a:p>
                      <a:pPr marL="342900" marR="237490" lvl="0" indent="-342900" algn="just">
                        <a:spcBef>
                          <a:spcPts val="85"/>
                        </a:spcBef>
                        <a:spcAft>
                          <a:spcPts val="0"/>
                        </a:spcAft>
                        <a:buFont typeface="+mj-lt"/>
                        <a:buAutoNum type="arabicPeriod" startAt="5"/>
                      </a:pPr>
                      <a:r>
                        <a:rPr lang="es-ES" sz="900" kern="150">
                          <a:effectLst/>
                        </a:rPr>
                        <a:t>Participación en actividades del programa Erasmus+ ( mobilidade con alumnado nos cursos anteriores, implicación nas visitas de outras escuelas, Semana de Europa e etwinning ).</a:t>
                      </a:r>
                      <a:endParaRPr lang="es-ES" sz="1300" b="1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Lucida Sans" panose="020B0602030504020204" pitchFamily="34" charset="0"/>
                      </a:endParaRPr>
                    </a:p>
                  </a:txBody>
                  <a:tcPr marL="54570" marR="54570" marT="0" marB="0" anchor="ctr"/>
                </a:tc>
                <a:tc>
                  <a:txBody>
                    <a:bodyPr/>
                    <a:lstStyle/>
                    <a:p>
                      <a:pPr marL="64135" marR="237490" algn="ctr">
                        <a:spcBef>
                          <a:spcPts val="85"/>
                        </a:spcBef>
                        <a:spcAft>
                          <a:spcPts val="0"/>
                        </a:spcAft>
                      </a:pPr>
                      <a:r>
                        <a:rPr lang="es-ES" sz="900" kern="150">
                          <a:effectLst/>
                        </a:rPr>
                        <a:t>Certificado do coordinador/a Erasmus+</a:t>
                      </a:r>
                      <a:endParaRPr lang="es-ES" sz="1300" b="1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Lucida Sans" panose="020B0602030504020204" pitchFamily="34" charset="0"/>
                      </a:endParaRPr>
                    </a:p>
                  </a:txBody>
                  <a:tcPr marL="54570" marR="54570" marT="0" marB="0" anchor="ctr"/>
                </a:tc>
                <a:tc>
                  <a:txBody>
                    <a:bodyPr/>
                    <a:lstStyle/>
                    <a:p>
                      <a:pPr marL="64135" marR="237490" algn="ctr">
                        <a:spcBef>
                          <a:spcPts val="85"/>
                        </a:spcBef>
                        <a:spcAft>
                          <a:spcPts val="0"/>
                        </a:spcAft>
                      </a:pPr>
                      <a:r>
                        <a:rPr lang="es-ES" sz="900" kern="150">
                          <a:effectLst/>
                        </a:rPr>
                        <a:t>0.5 POR ACTIVIDADE ata 2 puntos máximo.</a:t>
                      </a:r>
                      <a:endParaRPr lang="es-ES" sz="1300" b="1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Lucida Sans" panose="020B0602030504020204" pitchFamily="34" charset="0"/>
                      </a:endParaRPr>
                    </a:p>
                  </a:txBody>
                  <a:tcPr marL="54570" marR="54570" marT="0" marB="0" anchor="ctr"/>
                </a:tc>
              </a:tr>
              <a:tr h="257498">
                <a:tc>
                  <a:txBody>
                    <a:bodyPr/>
                    <a:lstStyle/>
                    <a:p>
                      <a:pPr marL="342900" marR="237490" lvl="0" indent="-342900" algn="just">
                        <a:spcBef>
                          <a:spcPts val="85"/>
                        </a:spcBef>
                        <a:spcAft>
                          <a:spcPts val="0"/>
                        </a:spcAft>
                        <a:buFont typeface="+mj-lt"/>
                        <a:buAutoNum type="arabicPeriod" startAt="5"/>
                      </a:pPr>
                      <a:r>
                        <a:rPr lang="es-ES" sz="900" kern="150">
                          <a:effectLst/>
                        </a:rPr>
                        <a:t> Destino definitivo en el centro</a:t>
                      </a:r>
                      <a:endParaRPr lang="es-ES" sz="1300" b="1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Lucida Sans" panose="020B0602030504020204" pitchFamily="34" charset="0"/>
                      </a:endParaRPr>
                    </a:p>
                  </a:txBody>
                  <a:tcPr marL="54570" marR="54570" marT="0" marB="0" anchor="ctr"/>
                </a:tc>
                <a:tc>
                  <a:txBody>
                    <a:bodyPr/>
                    <a:lstStyle/>
                    <a:p>
                      <a:pPr marL="64135" marR="237490" algn="ctr">
                        <a:spcBef>
                          <a:spcPts val="85"/>
                        </a:spcBef>
                        <a:spcAft>
                          <a:spcPts val="0"/>
                        </a:spcAft>
                      </a:pPr>
                      <a:r>
                        <a:rPr lang="es-ES" sz="900" kern="150">
                          <a:effectLst/>
                        </a:rPr>
                        <a:t>Certificado</a:t>
                      </a:r>
                      <a:endParaRPr lang="es-ES" sz="1300" b="1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Lucida Sans" panose="020B0602030504020204" pitchFamily="34" charset="0"/>
                      </a:endParaRPr>
                    </a:p>
                  </a:txBody>
                  <a:tcPr marL="54570" marR="54570" marT="0" marB="0" anchor="ctr"/>
                </a:tc>
                <a:tc>
                  <a:txBody>
                    <a:bodyPr/>
                    <a:lstStyle/>
                    <a:p>
                      <a:pPr marL="64135" marR="237490" algn="ctr">
                        <a:spcBef>
                          <a:spcPts val="85"/>
                        </a:spcBef>
                        <a:spcAft>
                          <a:spcPts val="0"/>
                        </a:spcAft>
                      </a:pPr>
                      <a:r>
                        <a:rPr lang="es-ES" sz="900" kern="150" dirty="0">
                          <a:effectLst/>
                        </a:rPr>
                        <a:t>1 PUNTO</a:t>
                      </a:r>
                      <a:endParaRPr lang="es-ES" sz="1300" b="1" kern="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Lucida Sans" panose="020B0602030504020204" pitchFamily="34" charset="0"/>
                      </a:endParaRPr>
                    </a:p>
                  </a:txBody>
                  <a:tcPr marL="54570" marR="54570" marT="0" marB="0" anchor="ctr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558786"/>
            <a:ext cx="9036496" cy="16706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0536" tIns="23805" rIns="469752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gl-ES" altLang="es-E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       </a:t>
            </a:r>
            <a:r>
              <a:rPr kumimoji="0" lang="gl-ES" altLang="es-ES" sz="18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Baremo Actividades profesorado Consorcio</a:t>
            </a:r>
            <a:endParaRPr kumimoji="0" lang="es-ES" altLang="es-E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gl-ES" altLang="es-ES" sz="12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CAUSAS DE EXCLUSIÓN NA BAREMACIÓN:</a:t>
            </a:r>
            <a:endParaRPr kumimoji="0" lang="es-ES" altLang="es-ES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gl-ES" altLang="es-E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Ter participado en actividades anteriores dentro da Acreditación do CFR.</a:t>
            </a:r>
            <a:endParaRPr kumimoji="0" lang="es-ES" altLang="es-ES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gl-ES" altLang="es-ES" sz="11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Non será causa de exclusión</a:t>
            </a:r>
            <a:r>
              <a:rPr kumimoji="0" lang="gl-ES" altLang="es-E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do procedemento,  pero pasará directamente á listaxe de reserva, o profesorado que participara ou vaia participar noutra mobilidade de formación do profesorado  </a:t>
            </a:r>
            <a:r>
              <a:rPr kumimoji="0" lang="gl-ES" altLang="es-ES" sz="11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Erasmus</a:t>
            </a:r>
            <a:r>
              <a:rPr kumimoji="0" lang="gl-ES" altLang="es-E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+ neste curso escolar.</a:t>
            </a:r>
            <a:endParaRPr kumimoji="0" lang="es-ES" altLang="es-ES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gl-ES" altLang="es-ES" sz="11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 PROFESORADO INTERESADO EN PARTICIPAR  SERÁ BAREMADO A PARTIR DA CONCESIÓN DA ACREDITACIÓN NO 2021, SEGUNDO OS APARTADOS QUE SE INDICAN A CONTINUACIÓN:</a:t>
            </a:r>
            <a:endParaRPr kumimoji="0" lang="es-ES" altLang="es-E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gl-ES" altLang="zh-CN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NSimSun" panose="02010609030101010101" pitchFamily="49" charset="-122"/>
                <a:cs typeface="Calibri" panose="020F0502020204030204" pitchFamily="34" charset="0"/>
              </a:rPr>
              <a:t>En caso de empate, </a:t>
            </a:r>
            <a:r>
              <a:rPr kumimoji="0" lang="gl-ES" altLang="zh-CN" sz="11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NSimSun" panose="02010609030101010101" pitchFamily="49" charset="-122"/>
                <a:cs typeface="Calibri" panose="020F0502020204030204" pitchFamily="34" charset="0"/>
              </a:rPr>
              <a:t>priorizarase</a:t>
            </a:r>
            <a:r>
              <a:rPr kumimoji="0" lang="gl-ES" altLang="zh-CN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NSimSun" panose="02010609030101010101" pitchFamily="49" charset="-122"/>
                <a:cs typeface="Calibri" panose="020F0502020204030204" pitchFamily="34" charset="0"/>
              </a:rPr>
              <a:t> á persoa que non tivera participado en cursos de formación </a:t>
            </a:r>
            <a:r>
              <a:rPr kumimoji="0" lang="gl-ES" altLang="zh-CN" sz="11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NSimSun" panose="02010609030101010101" pitchFamily="49" charset="-122"/>
                <a:cs typeface="Calibri" panose="020F0502020204030204" pitchFamily="34" charset="0"/>
              </a:rPr>
              <a:t>Erasmus</a:t>
            </a:r>
            <a:r>
              <a:rPr kumimoji="0" lang="gl-ES" altLang="zh-CN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NSimSun" panose="02010609030101010101" pitchFamily="49" charset="-122"/>
                <a:cs typeface="Calibri" panose="020F0502020204030204" pitchFamily="34" charset="0"/>
              </a:rPr>
              <a:t>+ ou </a:t>
            </a:r>
            <a:r>
              <a:rPr kumimoji="0" lang="gl-ES" altLang="zh-CN" sz="11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NSimSun" panose="02010609030101010101" pitchFamily="49" charset="-122"/>
                <a:cs typeface="Calibri" panose="020F0502020204030204" pitchFamily="34" charset="0"/>
              </a:rPr>
              <a:t>Job</a:t>
            </a:r>
            <a:r>
              <a:rPr kumimoji="0" lang="gl-ES" altLang="zh-CN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NSimSun" panose="02010609030101010101" pitchFamily="49" charset="-122"/>
                <a:cs typeface="Calibri" panose="020F0502020204030204" pitchFamily="34" charset="0"/>
              </a:rPr>
              <a:t> </a:t>
            </a:r>
            <a:r>
              <a:rPr kumimoji="0" lang="gl-ES" altLang="zh-CN" sz="11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NSimSun" panose="02010609030101010101" pitchFamily="49" charset="-122"/>
                <a:cs typeface="Calibri" panose="020F0502020204030204" pitchFamily="34" charset="0"/>
              </a:rPr>
              <a:t>Shadowing</a:t>
            </a:r>
            <a:r>
              <a:rPr kumimoji="0" lang="gl-ES" altLang="zh-CN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NSimSun" panose="02010609030101010101" pitchFamily="49" charset="-122"/>
                <a:cs typeface="Calibri" panose="020F0502020204030204" pitchFamily="34" charset="0"/>
              </a:rPr>
              <a:t> nos dous últimos cursos: 2022/2023 e 2023/2024</a:t>
            </a:r>
            <a:endParaRPr kumimoji="0" lang="gl-ES" altLang="zh-CN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4734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Marcador de contenido"/>
          <p:cNvSpPr>
            <a:spLocks noGrp="1"/>
          </p:cNvSpPr>
          <p:nvPr>
            <p:ph idx="1"/>
          </p:nvPr>
        </p:nvSpPr>
        <p:spPr>
          <a:xfrm>
            <a:off x="428596" y="1142984"/>
            <a:ext cx="8229600" cy="4857784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/>
              <a:t>Durante </a:t>
            </a:r>
            <a:r>
              <a:rPr lang="en-US" dirty="0" err="1"/>
              <a:t>os</a:t>
            </a:r>
            <a:r>
              <a:rPr lang="en-US" dirty="0"/>
              <a:t> </a:t>
            </a:r>
            <a:r>
              <a:rPr lang="en-US" dirty="0" err="1"/>
              <a:t>últimos</a:t>
            </a:r>
            <a:r>
              <a:rPr lang="en-US" dirty="0"/>
              <a:t> </a:t>
            </a:r>
            <a:r>
              <a:rPr lang="en-US" dirty="0" err="1"/>
              <a:t>anos</a:t>
            </a:r>
            <a:r>
              <a:rPr lang="en-US" dirty="0"/>
              <a:t>, o </a:t>
            </a:r>
            <a:r>
              <a:rPr lang="en-US" dirty="0" err="1"/>
              <a:t>equipo</a:t>
            </a:r>
            <a:r>
              <a:rPr lang="en-US" dirty="0"/>
              <a:t> de </a:t>
            </a:r>
            <a:r>
              <a:rPr lang="en-US" dirty="0" err="1"/>
              <a:t>Proxectos</a:t>
            </a:r>
            <a:r>
              <a:rPr lang="en-US" dirty="0"/>
              <a:t> </a:t>
            </a:r>
            <a:r>
              <a:rPr lang="en-US" dirty="0" err="1"/>
              <a:t>Europeos</a:t>
            </a:r>
            <a:r>
              <a:rPr lang="en-US" dirty="0"/>
              <a:t>, </a:t>
            </a:r>
            <a:r>
              <a:rPr lang="en-US" dirty="0" err="1"/>
              <a:t>levou</a:t>
            </a:r>
            <a:r>
              <a:rPr lang="en-US" dirty="0"/>
              <a:t> a </a:t>
            </a:r>
            <a:r>
              <a:rPr lang="en-US" dirty="0" err="1"/>
              <a:t>cabo</a:t>
            </a:r>
            <a:r>
              <a:rPr lang="en-US" dirty="0"/>
              <a:t> </a:t>
            </a:r>
            <a:r>
              <a:rPr lang="en-US" dirty="0" err="1"/>
              <a:t>moitos</a:t>
            </a:r>
            <a:r>
              <a:rPr lang="en-US" dirty="0"/>
              <a:t> </a:t>
            </a:r>
            <a:r>
              <a:rPr lang="en-US" dirty="0" err="1"/>
              <a:t>proxectos</a:t>
            </a:r>
            <a:r>
              <a:rPr lang="en-US" dirty="0"/>
              <a:t>. </a:t>
            </a:r>
            <a:r>
              <a:rPr lang="en-US" dirty="0" err="1"/>
              <a:t>Por</a:t>
            </a:r>
            <a:r>
              <a:rPr lang="en-US" dirty="0"/>
              <a:t> </a:t>
            </a:r>
            <a:r>
              <a:rPr lang="en-US" dirty="0" err="1"/>
              <a:t>nomear</a:t>
            </a:r>
            <a:r>
              <a:rPr lang="en-US" dirty="0"/>
              <a:t> </a:t>
            </a:r>
            <a:r>
              <a:rPr lang="en-US" dirty="0" err="1"/>
              <a:t>algúns</a:t>
            </a:r>
            <a:r>
              <a:rPr lang="en-US" dirty="0"/>
              <a:t>:</a:t>
            </a:r>
          </a:p>
          <a:p>
            <a:pPr>
              <a:buNone/>
            </a:pPr>
            <a:endParaRPr lang="en-US" dirty="0"/>
          </a:p>
          <a:p>
            <a:r>
              <a:rPr lang="gl-ES" dirty="0"/>
              <a:t>2005-06  y 2006-07: </a:t>
            </a:r>
            <a:r>
              <a:rPr lang="en-US" dirty="0"/>
              <a:t>«Media Education in Schools: Possibilities and  Challenges» (Bulgaria, UK, Romania and Spain)</a:t>
            </a:r>
          </a:p>
          <a:p>
            <a:r>
              <a:rPr lang="en-US" dirty="0"/>
              <a:t>2013-14 y 2015-16: «Me and you in a portable knowledge» (The Netherlands, Portugal, UK, Romania, Turkey and Spain)</a:t>
            </a:r>
          </a:p>
          <a:p>
            <a:r>
              <a:rPr lang="en-US" dirty="0"/>
              <a:t>2014-15 y 2015-16: «Our landscape. Our home. Our school» (Lithuania, Poland, Turkey and Spain)</a:t>
            </a:r>
          </a:p>
          <a:p>
            <a:r>
              <a:rPr lang="en-US" dirty="0"/>
              <a:t>2016-17 y 2017-18: «Unpick Your History, Weave Your Future» (Czech Republic, Italy, North Macedonia and Spain)</a:t>
            </a:r>
          </a:p>
          <a:p>
            <a:endParaRPr lang="en-US" dirty="0"/>
          </a:p>
          <a:p>
            <a:endParaRPr lang="gl-ES" dirty="0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871558"/>
          </a:xfrm>
        </p:spPr>
        <p:txBody>
          <a:bodyPr/>
          <a:lstStyle/>
          <a:p>
            <a:r>
              <a:rPr lang="en-GB" sz="4000" dirty="0" err="1">
                <a:solidFill>
                  <a:srgbClr val="E52F49"/>
                </a:solidFill>
                <a:latin typeface="Calibri" pitchFamily="34" charset="0"/>
                <a:cs typeface="Calibri" pitchFamily="34" charset="0"/>
              </a:rPr>
              <a:t>Proxectos</a:t>
            </a:r>
            <a:r>
              <a:rPr lang="en-GB" sz="4000" dirty="0">
                <a:solidFill>
                  <a:srgbClr val="E52F49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GB" sz="4000" dirty="0" err="1">
                <a:solidFill>
                  <a:srgbClr val="E52F49"/>
                </a:solidFill>
                <a:latin typeface="Calibri" pitchFamily="34" charset="0"/>
                <a:cs typeface="Calibri" pitchFamily="34" charset="0"/>
              </a:rPr>
              <a:t>Europeos</a:t>
            </a:r>
            <a:r>
              <a:rPr lang="en-GB" sz="4000" dirty="0">
                <a:solidFill>
                  <a:srgbClr val="E52F49"/>
                </a:solidFill>
                <a:latin typeface="Calibri" pitchFamily="34" charset="0"/>
                <a:cs typeface="Calibri" pitchFamily="34" charset="0"/>
              </a:rPr>
              <a:t> (I)</a:t>
            </a:r>
            <a:endParaRPr lang="en-GB" dirty="0"/>
          </a:p>
        </p:txBody>
      </p:sp>
      <p:pic>
        <p:nvPicPr>
          <p:cNvPr id="22530" name="Picture 2" descr="https://lh7-rt.googleusercontent.com/docsz/AD_4nXfgpWcrVsQE2shif9_d4zuSOWqIeTaxv22vQDBQ_pmey4lexCPndNqXo13hXIX9zVmP_f0RWPNb55kUL-DzBhGiBv_EwvSqmlLyNdt-wHIC4SG7Dc62E13SzdQKjMZnyQ3thXDKXr-N_1cjNIaGLXxWITnR?key=qBtly5YUIGR_tr5iPgSCHg"/>
          <p:cNvPicPr>
            <a:picLocks noChangeAspect="1" noChangeArrowheads="1"/>
          </p:cNvPicPr>
          <p:nvPr/>
        </p:nvPicPr>
        <p:blipFill>
          <a:blip r:embed="rId2"/>
          <a:srcRect l="7345" t="30839" r="7346" b="30608"/>
          <a:stretch>
            <a:fillRect/>
          </a:stretch>
        </p:blipFill>
        <p:spPr bwMode="auto">
          <a:xfrm>
            <a:off x="5786446" y="357166"/>
            <a:ext cx="2928958" cy="6712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Marcador de contenido"/>
          <p:cNvSpPr>
            <a:spLocks noGrp="1"/>
          </p:cNvSpPr>
          <p:nvPr>
            <p:ph idx="1"/>
          </p:nvPr>
        </p:nvSpPr>
        <p:spPr>
          <a:xfrm>
            <a:off x="428596" y="1357298"/>
            <a:ext cx="8229600" cy="4857784"/>
          </a:xfrm>
        </p:spPr>
        <p:txBody>
          <a:bodyPr>
            <a:normAutofit fontScale="70000" lnSpcReduction="20000"/>
          </a:bodyPr>
          <a:lstStyle/>
          <a:p>
            <a:r>
              <a:rPr lang="en-US" sz="3000" dirty="0"/>
              <a:t>2017-18: « Celts in Bohemia and Galicia: similarities and differences » (Czech Republic and Spain)</a:t>
            </a:r>
          </a:p>
          <a:p>
            <a:r>
              <a:rPr lang="en-US" sz="3000" dirty="0"/>
              <a:t>2017-18 y 2018-19: </a:t>
            </a:r>
            <a:r>
              <a:rPr lang="es-ES" sz="3000" dirty="0"/>
              <a:t>«In </a:t>
            </a:r>
            <a:r>
              <a:rPr lang="en-GB" sz="3000" dirty="0"/>
              <a:t>the</a:t>
            </a:r>
            <a:r>
              <a:rPr lang="es-ES" sz="3000" dirty="0"/>
              <a:t> </a:t>
            </a:r>
            <a:r>
              <a:rPr lang="en-GB" sz="3000" dirty="0"/>
              <a:t>cloud</a:t>
            </a:r>
            <a:r>
              <a:rPr lang="es-ES" sz="3000" dirty="0"/>
              <a:t>» (</a:t>
            </a:r>
            <a:r>
              <a:rPr lang="es-ES" sz="3000" dirty="0" err="1"/>
              <a:t>Italy</a:t>
            </a:r>
            <a:r>
              <a:rPr lang="es-ES" sz="3000" dirty="0"/>
              <a:t>, UK and </a:t>
            </a:r>
            <a:r>
              <a:rPr lang="es-ES" sz="3000" dirty="0" err="1"/>
              <a:t>Spain</a:t>
            </a:r>
            <a:r>
              <a:rPr lang="es-ES" sz="3000" dirty="0"/>
              <a:t>)</a:t>
            </a:r>
          </a:p>
          <a:p>
            <a:r>
              <a:rPr lang="es-ES" sz="3000" dirty="0"/>
              <a:t>2017-18 y 2018-19: «Be a </a:t>
            </a:r>
            <a:r>
              <a:rPr lang="es-ES" sz="3000" dirty="0" err="1"/>
              <a:t>maker</a:t>
            </a:r>
            <a:r>
              <a:rPr lang="es-ES" sz="3000" dirty="0"/>
              <a:t>» (</a:t>
            </a:r>
            <a:r>
              <a:rPr lang="es-ES" sz="3000" dirty="0" err="1"/>
              <a:t>The</a:t>
            </a:r>
            <a:r>
              <a:rPr lang="es-ES" sz="3000" dirty="0"/>
              <a:t> </a:t>
            </a:r>
            <a:r>
              <a:rPr lang="es-ES" sz="3000" dirty="0" err="1"/>
              <a:t>Netherlands</a:t>
            </a:r>
            <a:r>
              <a:rPr lang="es-ES" sz="3000" dirty="0"/>
              <a:t>, </a:t>
            </a:r>
            <a:r>
              <a:rPr lang="es-ES" sz="3000" dirty="0" err="1"/>
              <a:t>Italy</a:t>
            </a:r>
            <a:r>
              <a:rPr lang="es-ES" sz="3000" dirty="0"/>
              <a:t>, </a:t>
            </a:r>
            <a:r>
              <a:rPr lang="es-ES" sz="3000" dirty="0" err="1"/>
              <a:t>Lithuania</a:t>
            </a:r>
            <a:r>
              <a:rPr lang="es-ES" sz="3000" dirty="0"/>
              <a:t> and </a:t>
            </a:r>
            <a:r>
              <a:rPr lang="es-ES" sz="3000" dirty="0" err="1"/>
              <a:t>Spain</a:t>
            </a:r>
            <a:r>
              <a:rPr lang="es-ES" sz="3000" dirty="0"/>
              <a:t>)</a:t>
            </a:r>
          </a:p>
          <a:p>
            <a:r>
              <a:rPr lang="es-ES" sz="3000" dirty="0"/>
              <a:t>2017-18 y 2018-19: </a:t>
            </a:r>
            <a:r>
              <a:rPr lang="en-US" sz="3000" dirty="0"/>
              <a:t>«Sports and Healthy food for inclusion» </a:t>
            </a:r>
            <a:r>
              <a:rPr lang="es-ES" sz="3000" dirty="0"/>
              <a:t>(</a:t>
            </a:r>
            <a:r>
              <a:rPr lang="es-ES" sz="3000" dirty="0" err="1"/>
              <a:t>The</a:t>
            </a:r>
            <a:r>
              <a:rPr lang="es-ES" sz="3000" dirty="0"/>
              <a:t> </a:t>
            </a:r>
            <a:r>
              <a:rPr lang="es-ES" sz="3000" dirty="0" err="1"/>
              <a:t>Netherlands</a:t>
            </a:r>
            <a:r>
              <a:rPr lang="es-ES" sz="3000" dirty="0"/>
              <a:t>, </a:t>
            </a:r>
            <a:r>
              <a:rPr lang="es-ES" sz="3000" dirty="0" err="1"/>
              <a:t>Italy</a:t>
            </a:r>
            <a:r>
              <a:rPr lang="es-ES" sz="3000" dirty="0"/>
              <a:t>, Eslovenia and </a:t>
            </a:r>
            <a:r>
              <a:rPr lang="es-ES" sz="3000" dirty="0" err="1"/>
              <a:t>Spain</a:t>
            </a:r>
            <a:r>
              <a:rPr lang="es-ES" sz="3000" dirty="0"/>
              <a:t>)</a:t>
            </a:r>
          </a:p>
          <a:p>
            <a:r>
              <a:rPr lang="es-ES" sz="3000" dirty="0"/>
              <a:t>2019-2022: </a:t>
            </a:r>
            <a:r>
              <a:rPr lang="en-US" sz="3000" dirty="0"/>
              <a:t>« </a:t>
            </a:r>
            <a:r>
              <a:rPr lang="es-ES" sz="3000" dirty="0" err="1"/>
              <a:t>Being</a:t>
            </a:r>
            <a:r>
              <a:rPr lang="es-ES" sz="3000" dirty="0"/>
              <a:t> a </a:t>
            </a:r>
            <a:r>
              <a:rPr lang="es-ES" sz="3000" dirty="0" err="1"/>
              <a:t>Biomaker</a:t>
            </a:r>
            <a:r>
              <a:rPr lang="es-ES" sz="3000" dirty="0"/>
              <a:t>, no </a:t>
            </a:r>
            <a:r>
              <a:rPr lang="es-ES" sz="3000" dirty="0" err="1"/>
              <a:t>passport</a:t>
            </a:r>
            <a:r>
              <a:rPr lang="es-ES" sz="3000" dirty="0"/>
              <a:t> </a:t>
            </a:r>
            <a:r>
              <a:rPr lang="es-ES" sz="3000" dirty="0" err="1"/>
              <a:t>needed</a:t>
            </a:r>
            <a:r>
              <a:rPr lang="en-US" sz="3000" dirty="0"/>
              <a:t> » (North Macedonia, Lithuania, Italy and Spain)</a:t>
            </a:r>
            <a:endParaRPr lang="es-ES" sz="3000" dirty="0"/>
          </a:p>
          <a:p>
            <a:r>
              <a:rPr lang="en-US" sz="3000" dirty="0"/>
              <a:t>2019-2022: « Developing and AI Curriculum adapted to European High School» (Italy, Lithuania, Finland, </a:t>
            </a:r>
            <a:r>
              <a:rPr lang="en-GB" sz="3000" dirty="0" err="1"/>
              <a:t>Eslovenia</a:t>
            </a:r>
            <a:r>
              <a:rPr lang="en-US" sz="3000" dirty="0"/>
              <a:t> and Spain)</a:t>
            </a:r>
          </a:p>
          <a:p>
            <a:r>
              <a:rPr lang="en-US" sz="3000" dirty="0"/>
              <a:t>2023-24: Bilateral exchange with Poland </a:t>
            </a:r>
          </a:p>
          <a:p>
            <a:r>
              <a:rPr lang="en-US" sz="3000" dirty="0"/>
              <a:t>2024-25: « Healthy living together » (Bulgaria and Spain), e </a:t>
            </a:r>
            <a:r>
              <a:rPr lang="en-US" sz="3000" dirty="0" err="1"/>
              <a:t>tamén</a:t>
            </a:r>
            <a:r>
              <a:rPr lang="en-US" sz="3000" dirty="0"/>
              <a:t> </a:t>
            </a:r>
            <a:r>
              <a:rPr lang="en-US" sz="3000" dirty="0" err="1"/>
              <a:t>intercambios</a:t>
            </a:r>
            <a:r>
              <a:rPr lang="en-US" sz="3000" dirty="0"/>
              <a:t> </a:t>
            </a:r>
            <a:r>
              <a:rPr lang="en-US" sz="3000" dirty="0" err="1"/>
              <a:t>lingüísticos</a:t>
            </a:r>
            <a:r>
              <a:rPr lang="en-US" sz="3000" dirty="0"/>
              <a:t>, (Annecy, Portugal, Oxford, Finland), </a:t>
            </a:r>
            <a:r>
              <a:rPr lang="en-US" sz="3000" dirty="0" err="1"/>
              <a:t>intercambios</a:t>
            </a:r>
            <a:r>
              <a:rPr lang="en-US" sz="3000" dirty="0"/>
              <a:t> de </a:t>
            </a:r>
            <a:r>
              <a:rPr lang="en-US" sz="3000" dirty="0" err="1"/>
              <a:t>longa</a:t>
            </a:r>
            <a:r>
              <a:rPr lang="en-US" sz="3000" dirty="0"/>
              <a:t> estancia de </a:t>
            </a:r>
            <a:r>
              <a:rPr lang="en-US" sz="3000" dirty="0" err="1"/>
              <a:t>estudantes</a:t>
            </a:r>
            <a:r>
              <a:rPr lang="en-US" sz="3000" dirty="0"/>
              <a:t> (</a:t>
            </a:r>
            <a:r>
              <a:rPr lang="en-US" sz="3000" dirty="0" err="1"/>
              <a:t>Roquebrune</a:t>
            </a:r>
            <a:r>
              <a:rPr lang="en-US" sz="3000" dirty="0"/>
              <a:t>-France), job </a:t>
            </a:r>
            <a:r>
              <a:rPr lang="en-GB" sz="3000" dirty="0" err="1"/>
              <a:t>shadowings</a:t>
            </a:r>
            <a:r>
              <a:rPr lang="en-US" sz="3000" dirty="0"/>
              <a:t>, </a:t>
            </a:r>
            <a:r>
              <a:rPr lang="en-US" sz="3000" dirty="0" err="1"/>
              <a:t>colabaracións</a:t>
            </a:r>
            <a:r>
              <a:rPr lang="en-US" sz="3000" dirty="0"/>
              <a:t> a </a:t>
            </a:r>
            <a:r>
              <a:rPr lang="en-US" sz="3000" dirty="0" err="1"/>
              <a:t>través</a:t>
            </a:r>
            <a:r>
              <a:rPr lang="en-US" sz="3000" dirty="0"/>
              <a:t> </a:t>
            </a:r>
            <a:r>
              <a:rPr lang="en-US" sz="3000" dirty="0" err="1"/>
              <a:t>da</a:t>
            </a:r>
            <a:r>
              <a:rPr lang="en-US" sz="3000" dirty="0"/>
              <a:t> </a:t>
            </a:r>
            <a:r>
              <a:rPr lang="en-US" sz="3000" dirty="0" err="1"/>
              <a:t>plataforma</a:t>
            </a:r>
            <a:r>
              <a:rPr lang="en-US" sz="3000" dirty="0"/>
              <a:t> e-twinning.</a:t>
            </a:r>
          </a:p>
          <a:p>
            <a:endParaRPr lang="gl-ES" dirty="0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871558"/>
          </a:xfrm>
        </p:spPr>
        <p:txBody>
          <a:bodyPr/>
          <a:lstStyle/>
          <a:p>
            <a:r>
              <a:rPr lang="en-GB" sz="4000" dirty="0">
                <a:solidFill>
                  <a:srgbClr val="E52F49"/>
                </a:solidFill>
                <a:latin typeface="Calibri" pitchFamily="34" charset="0"/>
                <a:cs typeface="Calibri" pitchFamily="34" charset="0"/>
              </a:rPr>
              <a:t>European Projects (II)</a:t>
            </a:r>
            <a:endParaRPr lang="en-GB" dirty="0"/>
          </a:p>
        </p:txBody>
      </p:sp>
      <p:pic>
        <p:nvPicPr>
          <p:cNvPr id="22530" name="Picture 2" descr="https://lh7-rt.googleusercontent.com/docsz/AD_4nXfgpWcrVsQE2shif9_d4zuSOWqIeTaxv22vQDBQ_pmey4lexCPndNqXo13hXIX9zVmP_f0RWPNb55kUL-DzBhGiBv_EwvSqmlLyNdt-wHIC4SG7Dc62E13SzdQKjMZnyQ3thXDKXr-N_1cjNIaGLXxWITnR?key=qBtly5YUIGR_tr5iPgSCHg"/>
          <p:cNvPicPr>
            <a:picLocks noChangeAspect="1" noChangeArrowheads="1"/>
          </p:cNvPicPr>
          <p:nvPr/>
        </p:nvPicPr>
        <p:blipFill>
          <a:blip r:embed="rId2"/>
          <a:srcRect l="7345" t="30839" r="7346" b="30608"/>
          <a:stretch>
            <a:fillRect/>
          </a:stretch>
        </p:blipFill>
        <p:spPr bwMode="auto">
          <a:xfrm>
            <a:off x="5786446" y="357166"/>
            <a:ext cx="2928958" cy="6712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gl-ES" sz="2400" dirty="0">
                <a:latin typeface="Calibri" pitchFamily="34" charset="0"/>
                <a:cs typeface="Calibri" pitchFamily="34" charset="0"/>
              </a:rPr>
              <a:t>Para coñecer outros Sistemas </a:t>
            </a:r>
            <a:r>
              <a:rPr lang="gl-ES" sz="2400" dirty="0" smtClean="0">
                <a:latin typeface="Calibri" pitchFamily="34" charset="0"/>
                <a:cs typeface="Calibri" pitchFamily="34" charset="0"/>
              </a:rPr>
              <a:t>Educativos.</a:t>
            </a:r>
            <a:endParaRPr lang="gl-ES" sz="2400" dirty="0">
              <a:latin typeface="Calibri" pitchFamily="34" charset="0"/>
              <a:cs typeface="Calibri" pitchFamily="34" charset="0"/>
            </a:endParaRPr>
          </a:p>
          <a:p>
            <a:r>
              <a:rPr lang="gl-ES" sz="2400" dirty="0">
                <a:latin typeface="Calibri" pitchFamily="34" charset="0"/>
                <a:cs typeface="Calibri" pitchFamily="34" charset="0"/>
              </a:rPr>
              <a:t>Para mellorar a competencia </a:t>
            </a:r>
            <a:r>
              <a:rPr lang="gl-ES" sz="2400" dirty="0" smtClean="0">
                <a:latin typeface="Calibri" pitchFamily="34" charset="0"/>
                <a:cs typeface="Calibri" pitchFamily="34" charset="0"/>
              </a:rPr>
              <a:t>lingüística.</a:t>
            </a:r>
            <a:endParaRPr lang="gl-ES" sz="2400" dirty="0">
              <a:latin typeface="Calibri" pitchFamily="34" charset="0"/>
              <a:cs typeface="Calibri" pitchFamily="34" charset="0"/>
            </a:endParaRPr>
          </a:p>
          <a:p>
            <a:r>
              <a:rPr lang="gl-ES" sz="2400" dirty="0">
                <a:latin typeface="Calibri" pitchFamily="34" charset="0"/>
                <a:cs typeface="Calibri" pitchFamily="34" charset="0"/>
              </a:rPr>
              <a:t>Para mellorar outras competencias </a:t>
            </a:r>
            <a:r>
              <a:rPr lang="gl-ES" sz="2400" dirty="0" smtClean="0">
                <a:latin typeface="Calibri" pitchFamily="34" charset="0"/>
                <a:cs typeface="Calibri" pitchFamily="34" charset="0"/>
              </a:rPr>
              <a:t>.</a:t>
            </a:r>
            <a:endParaRPr lang="gl-ES" sz="2400" dirty="0">
              <a:latin typeface="Calibri" pitchFamily="34" charset="0"/>
              <a:cs typeface="Calibri" pitchFamily="34" charset="0"/>
            </a:endParaRPr>
          </a:p>
          <a:p>
            <a:r>
              <a:rPr lang="gl-ES" sz="2400" dirty="0">
                <a:latin typeface="Calibri" pitchFamily="34" charset="0"/>
                <a:cs typeface="Calibri" pitchFamily="34" charset="0"/>
              </a:rPr>
              <a:t>Para </a:t>
            </a:r>
            <a:r>
              <a:rPr lang="gl-ES" sz="2400" dirty="0" smtClean="0">
                <a:latin typeface="Calibri" pitchFamily="34" charset="0"/>
                <a:cs typeface="Calibri" pitchFamily="34" charset="0"/>
              </a:rPr>
              <a:t>viaxar.</a:t>
            </a:r>
            <a:endParaRPr lang="gl-ES" sz="2400" dirty="0">
              <a:latin typeface="Calibri" pitchFamily="34" charset="0"/>
              <a:cs typeface="Calibri" pitchFamily="34" charset="0"/>
            </a:endParaRPr>
          </a:p>
          <a:p>
            <a:r>
              <a:rPr lang="gl-ES" sz="2400" dirty="0">
                <a:latin typeface="Calibri" pitchFamily="34" charset="0"/>
                <a:cs typeface="Calibri" pitchFamily="34" charset="0"/>
              </a:rPr>
              <a:t>Polos </a:t>
            </a:r>
            <a:r>
              <a:rPr lang="gl-ES" sz="2400" dirty="0" smtClean="0">
                <a:latin typeface="Calibri" pitchFamily="34" charset="0"/>
                <a:cs typeface="Calibri" pitchFamily="34" charset="0"/>
              </a:rPr>
              <a:t>cartos.</a:t>
            </a:r>
            <a:endParaRPr lang="gl-ES" sz="2400" dirty="0">
              <a:latin typeface="Calibri" pitchFamily="34" charset="0"/>
              <a:cs typeface="Calibri" pitchFamily="34" charset="0"/>
            </a:endParaRPr>
          </a:p>
          <a:p>
            <a:r>
              <a:rPr lang="gl-ES" sz="2400" dirty="0">
                <a:latin typeface="Calibri" pitchFamily="34" charset="0"/>
                <a:cs typeface="Calibri" pitchFamily="34" charset="0"/>
              </a:rPr>
              <a:t>Porque da prestixio ao </a:t>
            </a:r>
            <a:r>
              <a:rPr lang="gl-ES" sz="2400" dirty="0" smtClean="0">
                <a:latin typeface="Calibri" pitchFamily="34" charset="0"/>
                <a:cs typeface="Calibri" pitchFamily="34" charset="0"/>
              </a:rPr>
              <a:t>centro.</a:t>
            </a:r>
            <a:endParaRPr lang="gl-ES" sz="2400" dirty="0">
              <a:latin typeface="Calibri" pitchFamily="34" charset="0"/>
              <a:cs typeface="Calibri" pitchFamily="34" charset="0"/>
            </a:endParaRPr>
          </a:p>
          <a:p>
            <a:r>
              <a:rPr lang="gl-ES" sz="2400" dirty="0">
                <a:latin typeface="Calibri" pitchFamily="34" charset="0"/>
                <a:cs typeface="Calibri" pitchFamily="34" charset="0"/>
              </a:rPr>
              <a:t>Porque favorece a </a:t>
            </a:r>
            <a:r>
              <a:rPr lang="gl-ES" sz="2400" dirty="0" smtClean="0">
                <a:latin typeface="Calibri" pitchFamily="34" charset="0"/>
                <a:cs typeface="Calibri" pitchFamily="34" charset="0"/>
              </a:rPr>
              <a:t>inclusión.</a:t>
            </a:r>
            <a:endParaRPr lang="gl-ES" sz="2400" dirty="0">
              <a:latin typeface="Calibri" pitchFamily="34" charset="0"/>
              <a:cs typeface="Calibri" pitchFamily="34" charset="0"/>
            </a:endParaRPr>
          </a:p>
          <a:p>
            <a:r>
              <a:rPr lang="gl-ES" sz="2400" dirty="0">
                <a:latin typeface="Calibri" pitchFamily="34" charset="0"/>
                <a:cs typeface="Calibri" pitchFamily="34" charset="0"/>
              </a:rPr>
              <a:t>Porque é bo para o noso </a:t>
            </a:r>
            <a:r>
              <a:rPr lang="gl-ES" sz="2400" dirty="0" smtClean="0">
                <a:latin typeface="Calibri" pitchFamily="34" charset="0"/>
                <a:cs typeface="Calibri" pitchFamily="34" charset="0"/>
              </a:rPr>
              <a:t>alumnado.</a:t>
            </a:r>
            <a:endParaRPr lang="gl-ES" sz="2400" dirty="0"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r>
              <a:rPr lang="gl-ES" sz="2400" dirty="0">
                <a:latin typeface="Calibri" pitchFamily="34" charset="0"/>
                <a:cs typeface="Calibri" pitchFamily="34" charset="0"/>
              </a:rPr>
              <a:t>Todas as anteriores poden ser válidas pero non de calquera </a:t>
            </a:r>
            <a:r>
              <a:rPr lang="gl-ES" sz="2400" dirty="0" smtClean="0">
                <a:latin typeface="Calibri" pitchFamily="34" charset="0"/>
                <a:cs typeface="Calibri" pitchFamily="34" charset="0"/>
              </a:rPr>
              <a:t>maneira....</a:t>
            </a:r>
            <a:endParaRPr lang="gl-ES" sz="24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4400" dirty="0">
                <a:solidFill>
                  <a:srgbClr val="E52F49"/>
                </a:solidFill>
                <a:latin typeface="Calibri" pitchFamily="34" charset="0"/>
                <a:cs typeface="Calibri" pitchFamily="34" charset="0"/>
              </a:rPr>
              <a:t>P</a:t>
            </a:r>
            <a:r>
              <a:rPr lang="gl-ES" sz="4400" dirty="0">
                <a:solidFill>
                  <a:srgbClr val="E52F49"/>
                </a:solidFill>
                <a:latin typeface="Calibri" pitchFamily="34" charset="0"/>
                <a:cs typeface="Calibri" pitchFamily="34" charset="0"/>
              </a:rPr>
              <a:t>or qué queredes Proxectos Europeos nos vosos centros?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sz="3200" dirty="0"/>
              <a:t>Un </a:t>
            </a:r>
            <a:r>
              <a:rPr lang="en-GB" sz="3200" dirty="0" err="1"/>
              <a:t>equipo</a:t>
            </a:r>
            <a:r>
              <a:rPr lang="en-GB" sz="3200" dirty="0"/>
              <a:t> de </a:t>
            </a:r>
            <a:r>
              <a:rPr lang="en-GB" sz="3200" dirty="0" err="1"/>
              <a:t>Proxectos</a:t>
            </a:r>
            <a:r>
              <a:rPr lang="en-GB" sz="3200" dirty="0"/>
              <a:t> </a:t>
            </a:r>
            <a:r>
              <a:rPr lang="en-GB" sz="3200" dirty="0" err="1"/>
              <a:t>Europeos</a:t>
            </a:r>
            <a:r>
              <a:rPr lang="en-GB" sz="3200" dirty="0"/>
              <a:t> </a:t>
            </a:r>
            <a:r>
              <a:rPr lang="en-GB" sz="3200" dirty="0" err="1"/>
              <a:t>comprometido</a:t>
            </a:r>
            <a:r>
              <a:rPr lang="en-GB" sz="3200" dirty="0"/>
              <a:t>.</a:t>
            </a:r>
          </a:p>
          <a:p>
            <a:r>
              <a:rPr lang="en-GB" sz="3200" dirty="0"/>
              <a:t>A </a:t>
            </a:r>
            <a:r>
              <a:rPr lang="en-GB" sz="3200" dirty="0" err="1"/>
              <a:t>colaboración</a:t>
            </a:r>
            <a:r>
              <a:rPr lang="en-GB" sz="3200" dirty="0"/>
              <a:t> </a:t>
            </a:r>
            <a:r>
              <a:rPr lang="en-GB" sz="3200" dirty="0" err="1"/>
              <a:t>estreita</a:t>
            </a:r>
            <a:r>
              <a:rPr lang="en-GB" sz="3200" dirty="0"/>
              <a:t> do </a:t>
            </a:r>
            <a:r>
              <a:rPr lang="en-GB" sz="3200" dirty="0" err="1"/>
              <a:t>Equipo</a:t>
            </a:r>
            <a:r>
              <a:rPr lang="en-GB" sz="3200" dirty="0"/>
              <a:t> </a:t>
            </a:r>
            <a:r>
              <a:rPr lang="en-GB" sz="3200" dirty="0" err="1"/>
              <a:t>directivo</a:t>
            </a:r>
            <a:r>
              <a:rPr lang="en-GB" sz="3200" dirty="0"/>
              <a:t>.</a:t>
            </a:r>
          </a:p>
          <a:p>
            <a:r>
              <a:rPr lang="en-GB" sz="3200" dirty="0" err="1"/>
              <a:t>Familias</a:t>
            </a:r>
            <a:r>
              <a:rPr lang="en-GB" sz="3200" dirty="0"/>
              <a:t> </a:t>
            </a:r>
            <a:r>
              <a:rPr lang="en-GB" sz="3200" b="1" dirty="0" err="1">
                <a:solidFill>
                  <a:schemeClr val="bg1"/>
                </a:solidFill>
              </a:rPr>
              <a:t>fiables</a:t>
            </a:r>
            <a:r>
              <a:rPr lang="en-GB" sz="3200" dirty="0">
                <a:solidFill>
                  <a:schemeClr val="bg1"/>
                </a:solidFill>
              </a:rPr>
              <a:t> </a:t>
            </a:r>
            <a:r>
              <a:rPr lang="en-GB" dirty="0">
                <a:solidFill>
                  <a:schemeClr val="bg1"/>
                </a:solidFill>
              </a:rPr>
              <a:t>(</a:t>
            </a:r>
            <a:r>
              <a:rPr lang="en-GB" dirty="0" err="1">
                <a:solidFill>
                  <a:schemeClr val="bg1"/>
                </a:solidFill>
              </a:rPr>
              <a:t>nós</a:t>
            </a:r>
            <a:r>
              <a:rPr lang="en-GB" dirty="0">
                <a:solidFill>
                  <a:schemeClr val="bg1"/>
                </a:solidFill>
              </a:rPr>
              <a:t> sempre </a:t>
            </a:r>
            <a:r>
              <a:rPr lang="en-GB" dirty="0" err="1">
                <a:solidFill>
                  <a:schemeClr val="bg1"/>
                </a:solidFill>
              </a:rPr>
              <a:t>aloxamos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ao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noso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alumnado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en</a:t>
            </a:r>
            <a:r>
              <a:rPr lang="en-GB" dirty="0">
                <a:solidFill>
                  <a:schemeClr val="bg1"/>
                </a:solidFill>
              </a:rPr>
              <a:t> casas de </a:t>
            </a:r>
            <a:r>
              <a:rPr lang="en-GB" dirty="0" err="1">
                <a:solidFill>
                  <a:schemeClr val="bg1"/>
                </a:solidFill>
              </a:rPr>
              <a:t>familias</a:t>
            </a:r>
            <a:r>
              <a:rPr lang="en-GB" dirty="0">
                <a:solidFill>
                  <a:schemeClr val="bg1"/>
                </a:solidFill>
              </a:rPr>
              <a:t>  e </a:t>
            </a:r>
            <a:r>
              <a:rPr lang="en-GB" dirty="0" err="1">
                <a:solidFill>
                  <a:schemeClr val="bg1"/>
                </a:solidFill>
              </a:rPr>
              <a:t>pedimos</a:t>
            </a:r>
            <a:r>
              <a:rPr lang="en-GB" dirty="0">
                <a:solidFill>
                  <a:schemeClr val="bg1"/>
                </a:solidFill>
              </a:rPr>
              <a:t> o </a:t>
            </a:r>
            <a:r>
              <a:rPr lang="en-GB" dirty="0" err="1">
                <a:solidFill>
                  <a:schemeClr val="bg1"/>
                </a:solidFill>
              </a:rPr>
              <a:t>mesmo</a:t>
            </a:r>
            <a:r>
              <a:rPr lang="en-GB" dirty="0">
                <a:solidFill>
                  <a:schemeClr val="bg1"/>
                </a:solidFill>
              </a:rPr>
              <a:t> á </a:t>
            </a:r>
            <a:r>
              <a:rPr lang="en-GB" dirty="0" err="1">
                <a:solidFill>
                  <a:schemeClr val="bg1"/>
                </a:solidFill>
              </a:rPr>
              <a:t>outra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escola</a:t>
            </a:r>
            <a:r>
              <a:rPr lang="en-GB" dirty="0">
                <a:solidFill>
                  <a:schemeClr val="bg1"/>
                </a:solidFill>
              </a:rPr>
              <a:t>).</a:t>
            </a:r>
            <a:endParaRPr lang="en-GB" b="1" dirty="0">
              <a:solidFill>
                <a:schemeClr val="bg1"/>
              </a:solidFill>
            </a:endParaRPr>
          </a:p>
          <a:p>
            <a:r>
              <a:rPr lang="en-GB" sz="3200" dirty="0" err="1"/>
              <a:t>Socios</a:t>
            </a:r>
            <a:r>
              <a:rPr lang="en-GB" sz="3200" dirty="0"/>
              <a:t> </a:t>
            </a:r>
            <a:r>
              <a:rPr lang="en-GB" sz="3200" b="1" dirty="0" err="1" smtClean="0">
                <a:solidFill>
                  <a:schemeClr val="bg1"/>
                </a:solidFill>
              </a:rPr>
              <a:t>fiables</a:t>
            </a:r>
            <a:r>
              <a:rPr lang="en-GB" dirty="0" smtClean="0">
                <a:solidFill>
                  <a:schemeClr val="bg1"/>
                </a:solidFill>
              </a:rPr>
              <a:t>(que non </a:t>
            </a:r>
            <a:r>
              <a:rPr lang="en-GB" dirty="0" err="1" smtClean="0">
                <a:solidFill>
                  <a:schemeClr val="bg1"/>
                </a:solidFill>
              </a:rPr>
              <a:t>nos</a:t>
            </a:r>
            <a:r>
              <a:rPr lang="en-GB" dirty="0" smtClean="0">
                <a:solidFill>
                  <a:schemeClr val="bg1"/>
                </a:solidFill>
              </a:rPr>
              <a:t> </a:t>
            </a:r>
            <a:r>
              <a:rPr lang="en-GB" dirty="0" err="1" smtClean="0">
                <a:solidFill>
                  <a:schemeClr val="bg1"/>
                </a:solidFill>
              </a:rPr>
              <a:t>comprometan</a:t>
            </a:r>
            <a:r>
              <a:rPr lang="en-GB" dirty="0" smtClean="0">
                <a:solidFill>
                  <a:schemeClr val="bg1"/>
                </a:solidFill>
              </a:rPr>
              <a:t> </a:t>
            </a:r>
            <a:r>
              <a:rPr lang="en-GB" dirty="0" err="1" smtClean="0">
                <a:solidFill>
                  <a:schemeClr val="bg1"/>
                </a:solidFill>
              </a:rPr>
              <a:t>nin</a:t>
            </a:r>
            <a:r>
              <a:rPr lang="en-GB" dirty="0" smtClean="0">
                <a:solidFill>
                  <a:schemeClr val="bg1"/>
                </a:solidFill>
              </a:rPr>
              <a:t> que </a:t>
            </a:r>
            <a:r>
              <a:rPr lang="en-GB" dirty="0" err="1" smtClean="0">
                <a:solidFill>
                  <a:schemeClr val="bg1"/>
                </a:solidFill>
              </a:rPr>
              <a:t>comprometan</a:t>
            </a:r>
            <a:r>
              <a:rPr lang="en-GB" dirty="0" smtClean="0">
                <a:solidFill>
                  <a:schemeClr val="bg1"/>
                </a:solidFill>
              </a:rPr>
              <a:t> </a:t>
            </a:r>
            <a:r>
              <a:rPr lang="en-GB" dirty="0" err="1" smtClean="0">
                <a:solidFill>
                  <a:schemeClr val="bg1"/>
                </a:solidFill>
              </a:rPr>
              <a:t>ás</a:t>
            </a:r>
            <a:r>
              <a:rPr lang="en-GB" dirty="0" smtClean="0">
                <a:solidFill>
                  <a:schemeClr val="bg1"/>
                </a:solidFill>
              </a:rPr>
              <a:t> </a:t>
            </a:r>
            <a:r>
              <a:rPr lang="en-GB" dirty="0" err="1" smtClean="0">
                <a:solidFill>
                  <a:schemeClr val="bg1"/>
                </a:solidFill>
              </a:rPr>
              <a:t>nosas</a:t>
            </a:r>
            <a:r>
              <a:rPr lang="en-GB" dirty="0" smtClean="0">
                <a:solidFill>
                  <a:schemeClr val="bg1"/>
                </a:solidFill>
              </a:rPr>
              <a:t> </a:t>
            </a:r>
            <a:r>
              <a:rPr lang="en-GB" dirty="0" err="1" smtClean="0">
                <a:solidFill>
                  <a:schemeClr val="bg1"/>
                </a:solidFill>
              </a:rPr>
              <a:t>familias</a:t>
            </a:r>
            <a:r>
              <a:rPr lang="en-GB" dirty="0" smtClean="0">
                <a:solidFill>
                  <a:schemeClr val="bg1"/>
                </a:solidFill>
              </a:rPr>
              <a:t>).</a:t>
            </a:r>
            <a:endParaRPr lang="en-GB" dirty="0">
              <a:solidFill>
                <a:schemeClr val="bg1"/>
              </a:solidFill>
            </a:endParaRPr>
          </a:p>
          <a:p>
            <a:r>
              <a:rPr lang="en-GB" sz="3200" dirty="0"/>
              <a:t>A </a:t>
            </a:r>
            <a:r>
              <a:rPr lang="en-GB" sz="3200" dirty="0" err="1"/>
              <a:t>colaboración</a:t>
            </a:r>
            <a:r>
              <a:rPr lang="en-GB" sz="3200" dirty="0"/>
              <a:t> de </a:t>
            </a:r>
            <a:r>
              <a:rPr lang="en-GB" sz="3200" dirty="0" err="1"/>
              <a:t>toda</a:t>
            </a:r>
            <a:r>
              <a:rPr lang="en-GB" sz="3200" dirty="0"/>
              <a:t> a </a:t>
            </a:r>
            <a:r>
              <a:rPr lang="en-GB" sz="3200" dirty="0" err="1" smtClean="0"/>
              <a:t>escola</a:t>
            </a:r>
            <a:r>
              <a:rPr lang="en-GB" sz="3200" dirty="0" smtClean="0"/>
              <a:t>: </a:t>
            </a:r>
            <a:r>
              <a:rPr lang="en-GB" dirty="0" err="1" smtClean="0">
                <a:solidFill>
                  <a:schemeClr val="bg1"/>
                </a:solidFill>
              </a:rPr>
              <a:t>conserxes</a:t>
            </a:r>
            <a:r>
              <a:rPr lang="en-GB" dirty="0" smtClean="0">
                <a:solidFill>
                  <a:schemeClr val="bg1"/>
                </a:solidFill>
              </a:rPr>
              <a:t>, </a:t>
            </a:r>
            <a:r>
              <a:rPr lang="en-GB" dirty="0" err="1" smtClean="0">
                <a:solidFill>
                  <a:schemeClr val="bg1"/>
                </a:solidFill>
              </a:rPr>
              <a:t>persoal</a:t>
            </a:r>
            <a:r>
              <a:rPr lang="en-GB" dirty="0" smtClean="0">
                <a:solidFill>
                  <a:schemeClr val="bg1"/>
                </a:solidFill>
              </a:rPr>
              <a:t> de </a:t>
            </a:r>
            <a:r>
              <a:rPr lang="en-GB" dirty="0" err="1" smtClean="0">
                <a:solidFill>
                  <a:schemeClr val="bg1"/>
                </a:solidFill>
              </a:rPr>
              <a:t>limpeza</a:t>
            </a:r>
            <a:r>
              <a:rPr lang="en-GB" dirty="0" smtClean="0">
                <a:solidFill>
                  <a:schemeClr val="bg1"/>
                </a:solidFill>
              </a:rPr>
              <a:t>…</a:t>
            </a:r>
            <a:endParaRPr lang="en-GB" dirty="0">
              <a:solidFill>
                <a:schemeClr val="bg1"/>
              </a:solidFill>
            </a:endParaRPr>
          </a:p>
          <a:p>
            <a:pPr>
              <a:buNone/>
            </a:pPr>
            <a:endParaRPr lang="en-GB" sz="3200" dirty="0">
              <a:solidFill>
                <a:schemeClr val="bg1"/>
              </a:solidFill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357158" y="0"/>
            <a:ext cx="8229600" cy="1219200"/>
          </a:xfrm>
        </p:spPr>
        <p:txBody>
          <a:bodyPr>
            <a:normAutofit/>
          </a:bodyPr>
          <a:lstStyle/>
          <a:p>
            <a:r>
              <a:rPr lang="es-ES" sz="4000" dirty="0">
                <a:solidFill>
                  <a:srgbClr val="E52F49"/>
                </a:solidFill>
                <a:latin typeface="Calibri" pitchFamily="34" charset="0"/>
                <a:cs typeface="Calibri" pitchFamily="34" charset="0"/>
              </a:rPr>
              <a:t>Que </a:t>
            </a:r>
            <a:r>
              <a:rPr lang="gl-ES" sz="4000" dirty="0">
                <a:solidFill>
                  <a:srgbClr val="E52F49"/>
                </a:solidFill>
                <a:latin typeface="Calibri" pitchFamily="34" charset="0"/>
                <a:cs typeface="Calibri" pitchFamily="34" charset="0"/>
              </a:rPr>
              <a:t>necesitades?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500034" y="1071546"/>
            <a:ext cx="8229600" cy="5143536"/>
          </a:xfrm>
        </p:spPr>
        <p:txBody>
          <a:bodyPr>
            <a:normAutofit fontScale="92500" lnSpcReduction="20000"/>
          </a:bodyPr>
          <a:lstStyle/>
          <a:p>
            <a:r>
              <a:rPr lang="gl-ES" dirty="0"/>
              <a:t>Solicitar un proxecto Erasmus+ e/ou a Acreditación.</a:t>
            </a:r>
          </a:p>
          <a:p>
            <a:r>
              <a:rPr lang="gl-ES" dirty="0"/>
              <a:t>Buscar un socio “fiable”.</a:t>
            </a:r>
          </a:p>
          <a:p>
            <a:pPr algn="ctr">
              <a:buNone/>
            </a:pPr>
            <a:r>
              <a:rPr lang="gl-ES" sz="2200" dirty="0">
                <a:solidFill>
                  <a:schemeClr val="bg1"/>
                </a:solidFill>
              </a:rPr>
              <a:t>As redes sociais poden dar un punto de partida pero sempre é necesario realizar unha ou varias videoconferencias para verse as caras e deixar claros os puntos importantes. </a:t>
            </a:r>
          </a:p>
          <a:p>
            <a:r>
              <a:rPr lang="gl-ES" dirty="0"/>
              <a:t>Seleccionar o tipo de </a:t>
            </a:r>
            <a:r>
              <a:rPr lang="gl-ES" dirty="0" smtClean="0"/>
              <a:t>proxecto </a:t>
            </a:r>
            <a:r>
              <a:rPr lang="gl-ES" dirty="0"/>
              <a:t>no que queremos participar: KA121, KA220</a:t>
            </a:r>
            <a:r>
              <a:rPr lang="gl-ES" dirty="0" smtClean="0"/>
              <a:t>...</a:t>
            </a:r>
            <a:r>
              <a:rPr lang="gl-ES" sz="2200" dirty="0" smtClean="0"/>
              <a:t>e tipo de mobilidades: de profesorado, de alumnado: curta duración, longa duración...</a:t>
            </a:r>
            <a:endParaRPr lang="gl-ES" sz="2200" dirty="0"/>
          </a:p>
          <a:p>
            <a:r>
              <a:rPr lang="gl-ES" dirty="0"/>
              <a:t>Seleccionar ao alumnado e as súas familias. </a:t>
            </a:r>
          </a:p>
          <a:p>
            <a:pPr algn="ctr">
              <a:buNone/>
            </a:pPr>
            <a:r>
              <a:rPr lang="gl-ES" sz="2200" dirty="0">
                <a:solidFill>
                  <a:schemeClr val="bg1"/>
                </a:solidFill>
              </a:rPr>
              <a:t>Cómpre elaborar un baremo, </a:t>
            </a:r>
            <a:r>
              <a:rPr lang="gl-ES" sz="2200" dirty="0" err="1">
                <a:solidFill>
                  <a:schemeClr val="bg1"/>
                </a:solidFill>
              </a:rPr>
              <a:t>publicitalo</a:t>
            </a:r>
            <a:r>
              <a:rPr lang="gl-ES" sz="2200" dirty="0">
                <a:solidFill>
                  <a:schemeClr val="bg1"/>
                </a:solidFill>
              </a:rPr>
              <a:t> e deixar alumnado de reserva.</a:t>
            </a:r>
          </a:p>
          <a:p>
            <a:r>
              <a:rPr lang="gl-ES" dirty="0"/>
              <a:t>Deseñar a estadía da escola visitante </a:t>
            </a:r>
            <a:r>
              <a:rPr lang="gl-ES" dirty="0" smtClean="0"/>
              <a:t>(</a:t>
            </a:r>
            <a:r>
              <a:rPr lang="gl-ES" dirty="0" smtClean="0"/>
              <a:t>programa de aprendizaxe, </a:t>
            </a:r>
            <a:r>
              <a:rPr lang="gl-ES" dirty="0" smtClean="0"/>
              <a:t>buscar </a:t>
            </a:r>
            <a:r>
              <a:rPr lang="gl-ES" dirty="0"/>
              <a:t>datas adecuadas, </a:t>
            </a:r>
            <a:r>
              <a:rPr lang="gl-ES" dirty="0" smtClean="0"/>
              <a:t>voos </a:t>
            </a:r>
            <a:r>
              <a:rPr lang="gl-ES" dirty="0" err="1"/>
              <a:t>asequibles</a:t>
            </a:r>
            <a:r>
              <a:rPr lang="gl-ES" dirty="0"/>
              <a:t>, actividades interesantes relacionadas co tema obxecto do proxecto,...)</a:t>
            </a:r>
          </a:p>
          <a:p>
            <a:pPr algn="ctr">
              <a:buNone/>
            </a:pPr>
            <a:r>
              <a:rPr lang="gl-ES" sz="2200" dirty="0">
                <a:solidFill>
                  <a:schemeClr val="bg1"/>
                </a:solidFill>
              </a:rPr>
              <a:t>É recomendable contar cunha axencia de viaxes de man</a:t>
            </a:r>
            <a:r>
              <a:rPr lang="gl-ES" dirty="0">
                <a:solidFill>
                  <a:schemeClr val="bg1"/>
                </a:solidFill>
              </a:rPr>
              <a:t>.</a:t>
            </a:r>
          </a:p>
          <a:p>
            <a:pPr>
              <a:buNone/>
            </a:pPr>
            <a:endParaRPr lang="en-GB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800120"/>
          </a:xfrm>
        </p:spPr>
        <p:txBody>
          <a:bodyPr/>
          <a:lstStyle/>
          <a:p>
            <a:r>
              <a:rPr lang="es-ES" sz="4400" dirty="0" err="1">
                <a:solidFill>
                  <a:srgbClr val="E52F49"/>
                </a:solidFill>
                <a:latin typeface="Calibri" pitchFamily="34" charset="0"/>
                <a:cs typeface="Calibri" pitchFamily="34" charset="0"/>
              </a:rPr>
              <a:t>Ao</a:t>
            </a:r>
            <a:r>
              <a:rPr lang="es-ES" sz="4400" dirty="0">
                <a:solidFill>
                  <a:srgbClr val="E52F49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s-ES" sz="4400" dirty="0" err="1">
                <a:solidFill>
                  <a:srgbClr val="E52F49"/>
                </a:solidFill>
                <a:latin typeface="Calibri" pitchFamily="34" charset="0"/>
                <a:cs typeface="Calibri" pitchFamily="34" charset="0"/>
              </a:rPr>
              <a:t>comezo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/>
          </p:nvPr>
        </p:nvGraphicFramePr>
        <p:xfrm>
          <a:off x="457200" y="1524000"/>
          <a:ext cx="8291264" cy="4713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gl-ES" dirty="0" smtClean="0"/>
              <a:t>ATOPAMOS UN SOCIO FIABLE....</a:t>
            </a:r>
            <a:br>
              <a:rPr lang="gl-ES" dirty="0" smtClean="0"/>
            </a:br>
            <a:r>
              <a:rPr lang="gl-ES" sz="2200" dirty="0" smtClean="0"/>
              <a:t>Empeza o traballo de selección do alumnado :</a:t>
            </a:r>
            <a:endParaRPr lang="es-ES" sz="2200" dirty="0"/>
          </a:p>
        </p:txBody>
      </p:sp>
    </p:spTree>
    <p:extLst>
      <p:ext uri="{BB962C8B-B14F-4D97-AF65-F5344CB8AC3E}">
        <p14:creationId xmlns:p14="http://schemas.microsoft.com/office/powerpoint/2010/main" val="4213178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76270"/>
          </a:xfrm>
        </p:spPr>
        <p:txBody>
          <a:bodyPr/>
          <a:lstStyle/>
          <a:p>
            <a:r>
              <a:rPr lang="es-ES" sz="4400" dirty="0">
                <a:solidFill>
                  <a:srgbClr val="E52F49"/>
                </a:solidFill>
                <a:latin typeface="Calibri" pitchFamily="34" charset="0"/>
                <a:cs typeface="Calibri" pitchFamily="34" charset="0"/>
              </a:rPr>
              <a:t>Un </a:t>
            </a:r>
            <a:r>
              <a:rPr lang="es-ES" sz="4400" dirty="0" err="1">
                <a:solidFill>
                  <a:srgbClr val="E52F49"/>
                </a:solidFill>
                <a:latin typeface="Calibri" pitchFamily="34" charset="0"/>
                <a:cs typeface="Calibri" pitchFamily="34" charset="0"/>
              </a:rPr>
              <a:t>exemplo</a:t>
            </a:r>
            <a:r>
              <a:rPr lang="es-ES" sz="4400" dirty="0">
                <a:solidFill>
                  <a:srgbClr val="E52F49"/>
                </a:solidFill>
                <a:latin typeface="Calibri" pitchFamily="34" charset="0"/>
                <a:cs typeface="Calibri" pitchFamily="34" charset="0"/>
              </a:rPr>
              <a:t> (I)</a:t>
            </a:r>
            <a:endParaRPr lang="en-GB" dirty="0"/>
          </a:p>
        </p:txBody>
      </p:sp>
      <p:sp>
        <p:nvSpPr>
          <p:cNvPr id="6" name="5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gl-ES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14612" y="928670"/>
            <a:ext cx="3790961" cy="55958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 idx="4294967295"/>
          </p:nvPr>
        </p:nvSpPr>
        <p:spPr>
          <a:xfrm>
            <a:off x="0" y="152400"/>
            <a:ext cx="8229600" cy="396280"/>
          </a:xfrm>
        </p:spPr>
        <p:txBody>
          <a:bodyPr>
            <a:normAutofit/>
          </a:bodyPr>
          <a:lstStyle/>
          <a:p>
            <a:pPr algn="ctr"/>
            <a:r>
              <a:rPr lang="es-ES" sz="2000" dirty="0" smtClean="0">
                <a:solidFill>
                  <a:srgbClr val="E52F49"/>
                </a:solidFill>
                <a:latin typeface="Calibri" pitchFamily="34" charset="0"/>
                <a:cs typeface="Calibri" pitchFamily="34" charset="0"/>
              </a:rPr>
              <a:t>Un </a:t>
            </a:r>
            <a:r>
              <a:rPr lang="es-ES" sz="2000" dirty="0" err="1" smtClean="0">
                <a:solidFill>
                  <a:srgbClr val="E52F49"/>
                </a:solidFill>
                <a:latin typeface="Calibri" pitchFamily="34" charset="0"/>
                <a:cs typeface="Calibri" pitchFamily="34" charset="0"/>
              </a:rPr>
              <a:t>exemplo</a:t>
            </a:r>
            <a:r>
              <a:rPr lang="es-ES" sz="2000" dirty="0" smtClean="0">
                <a:solidFill>
                  <a:srgbClr val="E52F49"/>
                </a:solidFill>
                <a:latin typeface="Calibri" pitchFamily="34" charset="0"/>
                <a:cs typeface="Calibri" pitchFamily="34" charset="0"/>
              </a:rPr>
              <a:t> :</a:t>
            </a:r>
            <a:endParaRPr lang="es-ES" sz="2000" dirty="0"/>
          </a:p>
        </p:txBody>
      </p:sp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1035479"/>
              </p:ext>
            </p:extLst>
          </p:nvPr>
        </p:nvGraphicFramePr>
        <p:xfrm>
          <a:off x="1547664" y="1935134"/>
          <a:ext cx="5616623" cy="48014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68949"/>
                <a:gridCol w="1769955"/>
                <a:gridCol w="1077719"/>
              </a:tblGrid>
              <a:tr h="240205">
                <a:tc>
                  <a:txBody>
                    <a:bodyPr/>
                    <a:lstStyle/>
                    <a:p>
                      <a:pPr marL="64135" marR="237490" algn="ctr">
                        <a:spcBef>
                          <a:spcPts val="85"/>
                        </a:spcBef>
                        <a:spcAft>
                          <a:spcPts val="0"/>
                        </a:spcAft>
                      </a:pPr>
                      <a:r>
                        <a:rPr lang="es-ES" sz="800" kern="150" dirty="0">
                          <a:effectLst/>
                        </a:rPr>
                        <a:t>DESCRICIÓN</a:t>
                      </a:r>
                      <a:endParaRPr lang="es-ES" sz="1100" b="1" kern="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Lucida Sans" panose="020B0602030504020204" pitchFamily="34" charset="0"/>
                      </a:endParaRPr>
                    </a:p>
                  </a:txBody>
                  <a:tcPr marL="48001" marR="48001" marT="0" marB="0" anchor="ctr"/>
                </a:tc>
                <a:tc>
                  <a:txBody>
                    <a:bodyPr/>
                    <a:lstStyle/>
                    <a:p>
                      <a:pPr marL="64135" marR="237490" algn="ctr">
                        <a:spcBef>
                          <a:spcPts val="85"/>
                        </a:spcBef>
                        <a:spcAft>
                          <a:spcPts val="0"/>
                        </a:spcAft>
                      </a:pPr>
                      <a:r>
                        <a:rPr lang="es-ES" sz="800" kern="150">
                          <a:effectLst/>
                        </a:rPr>
                        <a:t>MÉTODO DE VALORACIÓN</a:t>
                      </a:r>
                      <a:endParaRPr lang="es-ES" sz="1100" b="1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Lucida Sans" panose="020B0602030504020204" pitchFamily="34" charset="0"/>
                      </a:endParaRPr>
                    </a:p>
                  </a:txBody>
                  <a:tcPr marL="48001" marR="48001" marT="0" marB="0" anchor="ctr"/>
                </a:tc>
                <a:tc>
                  <a:txBody>
                    <a:bodyPr/>
                    <a:lstStyle/>
                    <a:p>
                      <a:pPr marL="64135" marR="237490" algn="ctr">
                        <a:spcBef>
                          <a:spcPts val="85"/>
                        </a:spcBef>
                        <a:spcAft>
                          <a:spcPts val="0"/>
                        </a:spcAft>
                      </a:pPr>
                      <a:r>
                        <a:rPr lang="es-ES" sz="800" kern="150" dirty="0" smtClean="0">
                          <a:effectLst/>
                        </a:rPr>
                        <a:t>PUNTUACIÓN</a:t>
                      </a:r>
                      <a:endParaRPr lang="es-ES" sz="1100" b="1" kern="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Lucida Sans" panose="020B0602030504020204" pitchFamily="34" charset="0"/>
                      </a:endParaRPr>
                    </a:p>
                  </a:txBody>
                  <a:tcPr marL="48001" marR="48001" marT="0" marB="0" anchor="ctr"/>
                </a:tc>
              </a:tr>
              <a:tr h="720614">
                <a:tc>
                  <a:txBody>
                    <a:bodyPr/>
                    <a:lstStyle/>
                    <a:p>
                      <a:pPr marL="64135" marR="237490" algn="just">
                        <a:spcBef>
                          <a:spcPts val="85"/>
                        </a:spcBef>
                        <a:spcAft>
                          <a:spcPts val="0"/>
                        </a:spcAft>
                      </a:pPr>
                      <a:r>
                        <a:rPr lang="es-ES" sz="800" kern="150" dirty="0">
                          <a:effectLst/>
                        </a:rPr>
                        <a:t>1. Motivación e interese no intercambio a través </a:t>
                      </a:r>
                      <a:r>
                        <a:rPr lang="es-ES" sz="800" kern="150" dirty="0" err="1">
                          <a:effectLst/>
                        </a:rPr>
                        <a:t>dunha</a:t>
                      </a:r>
                      <a:r>
                        <a:rPr lang="es-ES" sz="800" kern="150" dirty="0">
                          <a:effectLst/>
                        </a:rPr>
                        <a:t> carta de motivación </a:t>
                      </a:r>
                      <a:r>
                        <a:rPr lang="es-ES" sz="800" kern="150" dirty="0" err="1">
                          <a:effectLst/>
                        </a:rPr>
                        <a:t>ou</a:t>
                      </a:r>
                      <a:r>
                        <a:rPr lang="es-ES" sz="800" kern="150" dirty="0">
                          <a:effectLst/>
                        </a:rPr>
                        <a:t> entrevista: </a:t>
                      </a:r>
                      <a:r>
                        <a:rPr lang="es-ES" sz="800" kern="150" dirty="0" err="1">
                          <a:effectLst/>
                        </a:rPr>
                        <a:t>trátase</a:t>
                      </a:r>
                      <a:r>
                        <a:rPr lang="es-ES" sz="800" kern="150" dirty="0">
                          <a:effectLst/>
                        </a:rPr>
                        <a:t> de que o alumnado describa de </a:t>
                      </a:r>
                      <a:r>
                        <a:rPr lang="es-ES" sz="800" kern="150" dirty="0" err="1">
                          <a:effectLst/>
                        </a:rPr>
                        <a:t>xeito</a:t>
                      </a:r>
                      <a:r>
                        <a:rPr lang="es-ES" sz="800" kern="150" dirty="0">
                          <a:effectLst/>
                        </a:rPr>
                        <a:t> consistente o </a:t>
                      </a:r>
                      <a:r>
                        <a:rPr lang="es-ES" sz="800" kern="150" dirty="0" err="1">
                          <a:effectLst/>
                        </a:rPr>
                        <a:t>seu</a:t>
                      </a:r>
                      <a:r>
                        <a:rPr lang="es-ES" sz="800" kern="150" dirty="0">
                          <a:effectLst/>
                        </a:rPr>
                        <a:t> interese en participar no intercambio </a:t>
                      </a:r>
                      <a:r>
                        <a:rPr lang="es-ES" sz="800" kern="150" dirty="0" err="1">
                          <a:effectLst/>
                        </a:rPr>
                        <a:t>amosando</a:t>
                      </a:r>
                      <a:r>
                        <a:rPr lang="es-ES" sz="800" kern="150" dirty="0">
                          <a:effectLst/>
                        </a:rPr>
                        <a:t> a </a:t>
                      </a:r>
                      <a:r>
                        <a:rPr lang="es-ES" sz="800" kern="150" dirty="0" err="1">
                          <a:effectLst/>
                        </a:rPr>
                        <a:t>súas</a:t>
                      </a:r>
                      <a:r>
                        <a:rPr lang="es-ES" sz="800" kern="150" dirty="0">
                          <a:effectLst/>
                        </a:rPr>
                        <a:t> fortalezas e habilidades.</a:t>
                      </a:r>
                      <a:endParaRPr lang="es-ES" sz="1100" b="1" kern="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Lucida Sans" panose="020B0602030504020204" pitchFamily="34" charset="0"/>
                      </a:endParaRPr>
                    </a:p>
                  </a:txBody>
                  <a:tcPr marL="48001" marR="48001" marT="0" marB="0" anchor="ctr"/>
                </a:tc>
                <a:tc>
                  <a:txBody>
                    <a:bodyPr/>
                    <a:lstStyle/>
                    <a:p>
                      <a:pPr marL="64135" marR="237490" algn="ctr">
                        <a:spcBef>
                          <a:spcPts val="85"/>
                        </a:spcBef>
                        <a:spcAft>
                          <a:spcPts val="0"/>
                        </a:spcAft>
                      </a:pPr>
                      <a:r>
                        <a:rPr lang="es-ES" sz="800" kern="150">
                          <a:effectLst/>
                        </a:rPr>
                        <a:t>RÚBRICA</a:t>
                      </a:r>
                      <a:endParaRPr lang="es-ES" sz="1100" b="1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Lucida Sans" panose="020B0602030504020204" pitchFamily="34" charset="0"/>
                      </a:endParaRPr>
                    </a:p>
                  </a:txBody>
                  <a:tcPr marL="48001" marR="48001" marT="0" marB="0" anchor="ctr"/>
                </a:tc>
                <a:tc>
                  <a:txBody>
                    <a:bodyPr/>
                    <a:lstStyle/>
                    <a:p>
                      <a:pPr marL="64135" marR="237490" algn="ctr">
                        <a:spcBef>
                          <a:spcPts val="85"/>
                        </a:spcBef>
                        <a:spcAft>
                          <a:spcPts val="0"/>
                        </a:spcAft>
                      </a:pPr>
                      <a:r>
                        <a:rPr lang="es-ES" sz="800" kern="150">
                          <a:effectLst/>
                        </a:rPr>
                        <a:t>ATA 3 PUNTOS</a:t>
                      </a:r>
                      <a:endParaRPr lang="es-ES" sz="1100" b="1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Lucida Sans" panose="020B0602030504020204" pitchFamily="34" charset="0"/>
                      </a:endParaRPr>
                    </a:p>
                  </a:txBody>
                  <a:tcPr marL="48001" marR="48001" marT="0" marB="0" anchor="ctr"/>
                </a:tc>
              </a:tr>
              <a:tr h="753052">
                <a:tc>
                  <a:txBody>
                    <a:bodyPr/>
                    <a:lstStyle/>
                    <a:p>
                      <a:pPr marL="67945" marR="204470">
                        <a:spcAft>
                          <a:spcPts val="0"/>
                        </a:spcAft>
                      </a:pPr>
                      <a:r>
                        <a:rPr lang="es-ES" sz="800" kern="150">
                          <a:effectLst/>
                        </a:rPr>
                        <a:t>2. Participación en grupos de </a:t>
                      </a:r>
                      <a:r>
                        <a:rPr lang="es-ES" sz="800" kern="150" spc="-235">
                          <a:effectLst/>
                        </a:rPr>
                        <a:t> </a:t>
                      </a:r>
                      <a:r>
                        <a:rPr lang="es-ES" sz="800" kern="150">
                          <a:effectLst/>
                        </a:rPr>
                        <a:t>dinamización do centro</a:t>
                      </a:r>
                      <a:r>
                        <a:rPr lang="es-ES" sz="800" kern="150" spc="5">
                          <a:effectLst/>
                        </a:rPr>
                        <a:t> </a:t>
                      </a:r>
                      <a:r>
                        <a:rPr lang="es-ES" sz="800" kern="150">
                          <a:effectLst/>
                        </a:rPr>
                        <a:t>(clubs</a:t>
                      </a:r>
                      <a:r>
                        <a:rPr lang="es-ES" sz="800" kern="150" spc="-5">
                          <a:effectLst/>
                        </a:rPr>
                        <a:t> </a:t>
                      </a:r>
                      <a:r>
                        <a:rPr lang="es-ES" sz="800" kern="150">
                          <a:effectLst/>
                        </a:rPr>
                        <a:t>de lectura,convivencia,</a:t>
                      </a:r>
                      <a:r>
                        <a:rPr lang="es-ES" sz="800" kern="150" spc="-10">
                          <a:effectLst/>
                        </a:rPr>
                        <a:t> </a:t>
                      </a:r>
                      <a:r>
                        <a:rPr lang="es-ES" sz="800" kern="150">
                          <a:effectLst/>
                        </a:rPr>
                        <a:t>ciencia,..)</a:t>
                      </a:r>
                      <a:endParaRPr lang="es-ES" sz="800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Lucida Sans" panose="020B0602030504020204" pitchFamily="34" charset="0"/>
                      </a:endParaRPr>
                    </a:p>
                  </a:txBody>
                  <a:tcPr marL="48001" marR="48001" marT="0" marB="0" anchor="ctr"/>
                </a:tc>
                <a:tc>
                  <a:txBody>
                    <a:bodyPr/>
                    <a:lstStyle/>
                    <a:p>
                      <a:pPr marL="66675" marR="90805" algn="ctr">
                        <a:spcAft>
                          <a:spcPts val="0"/>
                        </a:spcAft>
                      </a:pPr>
                      <a:r>
                        <a:rPr lang="es-ES" sz="800" kern="150">
                          <a:effectLst/>
                        </a:rPr>
                        <a:t>O PROFESORADO RESPONSABLE</a:t>
                      </a:r>
                      <a:r>
                        <a:rPr lang="es-ES" sz="800" kern="150" spc="5">
                          <a:effectLst/>
                        </a:rPr>
                        <a:t> </a:t>
                      </a:r>
                      <a:r>
                        <a:rPr lang="es-ES" sz="800" kern="150">
                          <a:effectLst/>
                        </a:rPr>
                        <a:t>DA</a:t>
                      </a:r>
                      <a:r>
                        <a:rPr lang="es-ES" sz="800" kern="150" spc="-20">
                          <a:effectLst/>
                        </a:rPr>
                        <a:t> </a:t>
                      </a:r>
                      <a:r>
                        <a:rPr lang="es-ES" sz="800" kern="150">
                          <a:effectLst/>
                        </a:rPr>
                        <a:t>DINAMIZACIÓN</a:t>
                      </a:r>
                      <a:r>
                        <a:rPr lang="es-ES" sz="800" kern="150" spc="-25">
                          <a:effectLst/>
                        </a:rPr>
                        <a:t> </a:t>
                      </a:r>
                      <a:r>
                        <a:rPr lang="es-ES" sz="800" kern="150">
                          <a:effectLst/>
                        </a:rPr>
                        <a:t>ACREDITARÁ</a:t>
                      </a:r>
                      <a:r>
                        <a:rPr lang="es-ES" sz="800" kern="150" spc="-40">
                          <a:effectLst/>
                        </a:rPr>
                        <a:t> </a:t>
                      </a:r>
                      <a:r>
                        <a:rPr lang="es-ES" sz="800" kern="150">
                          <a:effectLst/>
                        </a:rPr>
                        <a:t>A</a:t>
                      </a:r>
                      <a:r>
                        <a:rPr lang="es-ES" sz="800" kern="150" spc="-235">
                          <a:effectLst/>
                        </a:rPr>
                        <a:t> </a:t>
                      </a:r>
                      <a:r>
                        <a:rPr lang="es-ES" sz="800" kern="150">
                          <a:effectLst/>
                        </a:rPr>
                        <a:t>PARTICIPACIÓN</a:t>
                      </a:r>
                      <a:r>
                        <a:rPr lang="es-ES" sz="800" kern="150" spc="-15">
                          <a:effectLst/>
                        </a:rPr>
                        <a:t> </a:t>
                      </a:r>
                      <a:r>
                        <a:rPr lang="es-ES" sz="800" kern="150">
                          <a:effectLst/>
                        </a:rPr>
                        <a:t>E A CONTRIBUCIÓN A DITO</a:t>
                      </a:r>
                      <a:r>
                        <a:rPr lang="es-ES" sz="800" kern="150" spc="-10">
                          <a:effectLst/>
                        </a:rPr>
                        <a:t> </a:t>
                      </a:r>
                      <a:r>
                        <a:rPr lang="es-ES" sz="800" kern="150">
                          <a:effectLst/>
                        </a:rPr>
                        <a:t>GRUPO.</a:t>
                      </a:r>
                      <a:endParaRPr lang="es-ES" sz="800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Lucida Sans" panose="020B0602030504020204" pitchFamily="34" charset="0"/>
                      </a:endParaRPr>
                    </a:p>
                  </a:txBody>
                  <a:tcPr marL="48001" marR="48001" marT="0" marB="0" anchor="ctr"/>
                </a:tc>
                <a:tc>
                  <a:txBody>
                    <a:bodyPr/>
                    <a:lstStyle/>
                    <a:p>
                      <a:pPr marL="64135" marR="237490" algn="ctr">
                        <a:spcBef>
                          <a:spcPts val="85"/>
                        </a:spcBef>
                        <a:spcAft>
                          <a:spcPts val="0"/>
                        </a:spcAft>
                      </a:pPr>
                      <a:r>
                        <a:rPr lang="es-ES" sz="800" kern="150">
                          <a:effectLst/>
                        </a:rPr>
                        <a:t>0,5 POR CADA UN NO QUE</a:t>
                      </a:r>
                      <a:r>
                        <a:rPr lang="es-ES" sz="800" kern="150" spc="-235">
                          <a:effectLst/>
                        </a:rPr>
                        <a:t> </a:t>
                      </a:r>
                      <a:r>
                        <a:rPr lang="es-ES" sz="800" kern="150">
                          <a:effectLst/>
                        </a:rPr>
                        <a:t>PARTICIPE</a:t>
                      </a:r>
                      <a:endParaRPr lang="es-ES" sz="1100" b="1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Lucida Sans" panose="020B0602030504020204" pitchFamily="34" charset="0"/>
                      </a:endParaRPr>
                    </a:p>
                  </a:txBody>
                  <a:tcPr marL="48001" marR="48001" marT="0" marB="0" anchor="ctr"/>
                </a:tc>
              </a:tr>
              <a:tr h="979416">
                <a:tc>
                  <a:txBody>
                    <a:bodyPr/>
                    <a:lstStyle/>
                    <a:p>
                      <a:pPr marL="64135" marR="237490" algn="just">
                        <a:spcBef>
                          <a:spcPts val="85"/>
                        </a:spcBef>
                        <a:spcAft>
                          <a:spcPts val="0"/>
                        </a:spcAft>
                      </a:pPr>
                      <a:r>
                        <a:rPr lang="es-ES" sz="800" kern="150">
                          <a:effectLst/>
                        </a:rPr>
                        <a:t>3. Valorarase a situación social e económica do</a:t>
                      </a:r>
                      <a:endParaRPr lang="es-ES" sz="1100" kern="150">
                        <a:effectLst/>
                      </a:endParaRPr>
                    </a:p>
                    <a:p>
                      <a:pPr marL="64135" marR="237490" algn="just">
                        <a:spcBef>
                          <a:spcPts val="85"/>
                        </a:spcBef>
                        <a:spcAft>
                          <a:spcPts val="0"/>
                        </a:spcAft>
                      </a:pPr>
                      <a:r>
                        <a:rPr lang="es-ES" sz="800" kern="150">
                          <a:effectLst/>
                        </a:rPr>
                        <a:t>alumnado, promovendo a inclusión e a diversidade para garantir a igualdade de oportunidades (discapacidade, familIas numerosas, refuxiados, obstáculos</a:t>
                      </a:r>
                      <a:r>
                        <a:rPr lang="es-ES" sz="800" kern="150" spc="5">
                          <a:effectLst/>
                        </a:rPr>
                        <a:t> </a:t>
                      </a:r>
                      <a:r>
                        <a:rPr lang="es-ES" sz="800" kern="150">
                          <a:effectLst/>
                        </a:rPr>
                        <a:t>entre os seguintes: culturais,</a:t>
                      </a:r>
                      <a:r>
                        <a:rPr lang="es-ES" sz="800" kern="150" spc="-235">
                          <a:effectLst/>
                        </a:rPr>
                        <a:t> </a:t>
                      </a:r>
                      <a:r>
                        <a:rPr lang="es-ES" sz="800" kern="150">
                          <a:effectLst/>
                        </a:rPr>
                        <a:t>sociais, económicos,</a:t>
                      </a:r>
                      <a:r>
                        <a:rPr lang="es-ES" sz="800" kern="150" spc="5">
                          <a:effectLst/>
                        </a:rPr>
                        <a:t> </a:t>
                      </a:r>
                      <a:r>
                        <a:rPr lang="es-ES" sz="800" kern="150">
                          <a:effectLst/>
                        </a:rPr>
                        <a:t>vencellados á</a:t>
                      </a:r>
                      <a:r>
                        <a:rPr lang="es-ES" sz="800" kern="150" spc="-15">
                          <a:effectLst/>
                        </a:rPr>
                        <a:t> </a:t>
                      </a:r>
                      <a:r>
                        <a:rPr lang="es-ES" sz="800" kern="150">
                          <a:effectLst/>
                        </a:rPr>
                        <a:t>discriminación e/ou</a:t>
                      </a:r>
                      <a:r>
                        <a:rPr lang="es-ES" sz="800" kern="150" spc="-5">
                          <a:effectLst/>
                        </a:rPr>
                        <a:t> x</a:t>
                      </a:r>
                      <a:r>
                        <a:rPr lang="es-ES" sz="800" kern="150">
                          <a:effectLst/>
                        </a:rPr>
                        <a:t>eográficos.…)</a:t>
                      </a:r>
                      <a:endParaRPr lang="es-ES" sz="1100" b="1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Lucida Sans" panose="020B0602030504020204" pitchFamily="34" charset="0"/>
                      </a:endParaRPr>
                    </a:p>
                  </a:txBody>
                  <a:tcPr marL="48001" marR="48001" marT="0" marB="0" anchor="ctr"/>
                </a:tc>
                <a:tc>
                  <a:txBody>
                    <a:bodyPr/>
                    <a:lstStyle/>
                    <a:p>
                      <a:pPr marL="64135" marR="237490" algn="ctr">
                        <a:spcBef>
                          <a:spcPts val="85"/>
                        </a:spcBef>
                        <a:spcAft>
                          <a:spcPts val="0"/>
                        </a:spcAft>
                      </a:pPr>
                      <a:r>
                        <a:rPr lang="es-ES" sz="800" kern="150">
                          <a:effectLst/>
                        </a:rPr>
                        <a:t>INFORMES E</a:t>
                      </a:r>
                      <a:endParaRPr lang="es-ES" sz="1100" kern="150">
                        <a:effectLst/>
                      </a:endParaRPr>
                    </a:p>
                    <a:p>
                      <a:pPr marL="64135" marR="237490" algn="ctr">
                        <a:spcBef>
                          <a:spcPts val="85"/>
                        </a:spcBef>
                        <a:spcAft>
                          <a:spcPts val="0"/>
                        </a:spcAft>
                      </a:pPr>
                      <a:r>
                        <a:rPr lang="es-ES" sz="800" kern="150">
                          <a:effectLst/>
                        </a:rPr>
                        <a:t>CERTIFICADOS</a:t>
                      </a:r>
                      <a:endParaRPr lang="es-ES" sz="1100" kern="150">
                        <a:effectLst/>
                      </a:endParaRPr>
                    </a:p>
                    <a:p>
                      <a:pPr marL="64135" marR="237490" algn="ctr">
                        <a:spcBef>
                          <a:spcPts val="85"/>
                        </a:spcBef>
                        <a:spcAft>
                          <a:spcPts val="0"/>
                        </a:spcAft>
                      </a:pPr>
                      <a:r>
                        <a:rPr lang="es-ES" sz="800" kern="150">
                          <a:effectLst/>
                        </a:rPr>
                        <a:t>CORRESPONDENTES</a:t>
                      </a:r>
                      <a:endParaRPr lang="es-ES" sz="1100" b="1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Lucida Sans" panose="020B0602030504020204" pitchFamily="34" charset="0"/>
                      </a:endParaRPr>
                    </a:p>
                  </a:txBody>
                  <a:tcPr marL="48001" marR="48001" marT="0" marB="0" anchor="ctr"/>
                </a:tc>
                <a:tc>
                  <a:txBody>
                    <a:bodyPr/>
                    <a:lstStyle/>
                    <a:p>
                      <a:pPr marL="64135" marR="237490" algn="ctr">
                        <a:spcBef>
                          <a:spcPts val="85"/>
                        </a:spcBef>
                        <a:spcAft>
                          <a:spcPts val="0"/>
                        </a:spcAft>
                      </a:pPr>
                      <a:r>
                        <a:rPr lang="es-ES" sz="800" kern="150">
                          <a:effectLst/>
                        </a:rPr>
                        <a:t>ATA 2 PUNTOS</a:t>
                      </a:r>
                      <a:endParaRPr lang="es-ES" sz="1100" kern="150">
                        <a:effectLst/>
                      </a:endParaRPr>
                    </a:p>
                    <a:p>
                      <a:pPr marL="64135" marR="237490" algn="ctr">
                        <a:spcBef>
                          <a:spcPts val="85"/>
                        </a:spcBef>
                        <a:spcAft>
                          <a:spcPts val="0"/>
                        </a:spcAft>
                      </a:pPr>
                      <a:r>
                        <a:rPr lang="es-ES" sz="800" kern="150">
                          <a:effectLst/>
                        </a:rPr>
                        <a:t>(0.5 por cada un que se acredite)</a:t>
                      </a:r>
                      <a:endParaRPr lang="es-ES" sz="1100" b="1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Lucida Sans" panose="020B0602030504020204" pitchFamily="34" charset="0"/>
                      </a:endParaRPr>
                    </a:p>
                  </a:txBody>
                  <a:tcPr marL="48001" marR="48001" marT="0" marB="0" anchor="ctr"/>
                </a:tc>
              </a:tr>
              <a:tr h="656680">
                <a:tc>
                  <a:txBody>
                    <a:bodyPr/>
                    <a:lstStyle/>
                    <a:p>
                      <a:pPr marL="64135" marR="237490" algn="just">
                        <a:spcBef>
                          <a:spcPts val="85"/>
                        </a:spcBef>
                        <a:spcAft>
                          <a:spcPts val="0"/>
                        </a:spcAft>
                      </a:pPr>
                      <a:r>
                        <a:rPr lang="es-ES" sz="800" kern="150">
                          <a:effectLst/>
                        </a:rPr>
                        <a:t>4. Valórase o rendemento académico global do</a:t>
                      </a:r>
                      <a:endParaRPr lang="es-ES" sz="1100" kern="150">
                        <a:effectLst/>
                      </a:endParaRPr>
                    </a:p>
                    <a:p>
                      <a:pPr marL="64135" marR="237490" algn="just">
                        <a:spcBef>
                          <a:spcPts val="85"/>
                        </a:spcBef>
                        <a:spcAft>
                          <a:spcPts val="0"/>
                        </a:spcAft>
                      </a:pPr>
                      <a:r>
                        <a:rPr lang="es-ES" sz="800" kern="150">
                          <a:effectLst/>
                        </a:rPr>
                        <a:t>alumnado, considerando as cualificacións obtidas nas diferentes materias e o seu progreso ao longo do último curso académico.</a:t>
                      </a:r>
                      <a:endParaRPr lang="es-ES" sz="1100" b="1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Lucida Sans" panose="020B0602030504020204" pitchFamily="34" charset="0"/>
                      </a:endParaRPr>
                    </a:p>
                  </a:txBody>
                  <a:tcPr marL="48001" marR="48001" marT="0" marB="0" anchor="ctr"/>
                </a:tc>
                <a:tc>
                  <a:txBody>
                    <a:bodyPr/>
                    <a:lstStyle/>
                    <a:p>
                      <a:pPr marL="64135" marR="237490" algn="ctr">
                        <a:spcBef>
                          <a:spcPts val="85"/>
                        </a:spcBef>
                        <a:spcAft>
                          <a:spcPts val="0"/>
                        </a:spcAft>
                      </a:pPr>
                      <a:r>
                        <a:rPr lang="es-ES" sz="800" kern="150">
                          <a:effectLst/>
                        </a:rPr>
                        <a:t>EXPEDIENTE ACADÉMICO NO XADE</a:t>
                      </a:r>
                      <a:endParaRPr lang="es-ES" sz="1100" b="1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Lucida Sans" panose="020B0602030504020204" pitchFamily="34" charset="0"/>
                      </a:endParaRPr>
                    </a:p>
                  </a:txBody>
                  <a:tcPr marL="48001" marR="48001" marT="0" marB="0" anchor="ctr"/>
                </a:tc>
                <a:tc>
                  <a:txBody>
                    <a:bodyPr/>
                    <a:lstStyle/>
                    <a:p>
                      <a:pPr marL="64135" marR="237490" algn="ctr">
                        <a:spcBef>
                          <a:spcPts val="85"/>
                        </a:spcBef>
                        <a:spcAft>
                          <a:spcPts val="0"/>
                        </a:spcAft>
                      </a:pPr>
                      <a:r>
                        <a:rPr lang="es-ES" sz="800" kern="150">
                          <a:effectLst/>
                        </a:rPr>
                        <a:t>ATA 2 PUNTOS</a:t>
                      </a:r>
                      <a:endParaRPr lang="es-ES" sz="1100" b="1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Lucida Sans" panose="020B0602030504020204" pitchFamily="34" charset="0"/>
                      </a:endParaRPr>
                    </a:p>
                  </a:txBody>
                  <a:tcPr marL="48001" marR="48001" marT="0" marB="0" anchor="ctr"/>
                </a:tc>
              </a:tr>
              <a:tr h="656680">
                <a:tc>
                  <a:txBody>
                    <a:bodyPr/>
                    <a:lstStyle/>
                    <a:p>
                      <a:pPr marL="64135" marR="237490" algn="just">
                        <a:spcBef>
                          <a:spcPts val="85"/>
                        </a:spcBef>
                        <a:spcAft>
                          <a:spcPts val="0"/>
                        </a:spcAft>
                      </a:pPr>
                      <a:r>
                        <a:rPr lang="es-ES" sz="800" kern="150">
                          <a:effectLst/>
                        </a:rPr>
                        <a:t>5. Valorarase a actitude do alumnado no centro</a:t>
                      </a:r>
                      <a:endParaRPr lang="es-ES" sz="1100" kern="150">
                        <a:effectLst/>
                      </a:endParaRPr>
                    </a:p>
                    <a:p>
                      <a:pPr marL="64135" marR="237490" algn="just">
                        <a:spcBef>
                          <a:spcPts val="85"/>
                        </a:spcBef>
                        <a:spcAft>
                          <a:spcPts val="0"/>
                        </a:spcAft>
                      </a:pPr>
                      <a:r>
                        <a:rPr lang="es-ES" sz="800" kern="150">
                          <a:effectLst/>
                        </a:rPr>
                        <a:t>educativo, o seu comportamento nas clases, en actividades escolares e extraescolares, e a súa capacidade de convivencia e colaboración.</a:t>
                      </a:r>
                      <a:endParaRPr lang="es-ES" sz="1100" b="1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Lucida Sans" panose="020B0602030504020204" pitchFamily="34" charset="0"/>
                      </a:endParaRPr>
                    </a:p>
                  </a:txBody>
                  <a:tcPr marL="48001" marR="48001" marT="0" marB="0" anchor="ctr"/>
                </a:tc>
                <a:tc>
                  <a:txBody>
                    <a:bodyPr/>
                    <a:lstStyle/>
                    <a:p>
                      <a:pPr marL="64135" marR="237490" algn="ctr">
                        <a:spcBef>
                          <a:spcPts val="85"/>
                        </a:spcBef>
                        <a:spcAft>
                          <a:spcPts val="0"/>
                        </a:spcAft>
                      </a:pPr>
                      <a:r>
                        <a:rPr lang="es-ES" sz="800" kern="150">
                          <a:effectLst/>
                        </a:rPr>
                        <a:t>INFORME DO TITOR, DO EQUIPO DOCENTE E DA XEFATURA DE ESTUDOS</a:t>
                      </a:r>
                      <a:endParaRPr lang="es-ES" sz="1100" b="1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Lucida Sans" panose="020B0602030504020204" pitchFamily="34" charset="0"/>
                      </a:endParaRPr>
                    </a:p>
                  </a:txBody>
                  <a:tcPr marL="48001" marR="48001" marT="0" marB="0" anchor="ctr"/>
                </a:tc>
                <a:tc>
                  <a:txBody>
                    <a:bodyPr/>
                    <a:lstStyle/>
                    <a:p>
                      <a:pPr marL="64135" marR="237490" algn="ctr">
                        <a:spcBef>
                          <a:spcPts val="85"/>
                        </a:spcBef>
                        <a:spcAft>
                          <a:spcPts val="0"/>
                        </a:spcAft>
                      </a:pPr>
                      <a:r>
                        <a:rPr lang="es-ES" sz="800" kern="150">
                          <a:effectLst/>
                        </a:rPr>
                        <a:t>ATA 2 PUNTOS</a:t>
                      </a:r>
                      <a:endParaRPr lang="es-ES" sz="1100" b="1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Lucida Sans" panose="020B0602030504020204" pitchFamily="34" charset="0"/>
                      </a:endParaRPr>
                    </a:p>
                  </a:txBody>
                  <a:tcPr marL="48001" marR="48001" marT="0" marB="0" anchor="ctr"/>
                </a:tc>
              </a:tr>
              <a:tr h="791154">
                <a:tc>
                  <a:txBody>
                    <a:bodyPr/>
                    <a:lstStyle/>
                    <a:p>
                      <a:pPr marL="64135" marR="237490" algn="just">
                        <a:spcBef>
                          <a:spcPts val="85"/>
                        </a:spcBef>
                        <a:spcAft>
                          <a:spcPts val="0"/>
                        </a:spcAft>
                      </a:pPr>
                      <a:r>
                        <a:rPr lang="es-ES" sz="800" kern="150" dirty="0">
                          <a:effectLst/>
                        </a:rPr>
                        <a:t>6. </a:t>
                      </a:r>
                      <a:r>
                        <a:rPr lang="es-ES" sz="800" kern="150" dirty="0" smtClean="0">
                          <a:effectLst/>
                        </a:rPr>
                        <a:t>Dominio </a:t>
                      </a:r>
                      <a:r>
                        <a:rPr lang="es-ES" sz="800" kern="150" dirty="0">
                          <a:effectLst/>
                        </a:rPr>
                        <a:t>de </a:t>
                      </a:r>
                      <a:r>
                        <a:rPr lang="es-ES" sz="800" kern="150" dirty="0" err="1">
                          <a:effectLst/>
                        </a:rPr>
                        <a:t>linguas</a:t>
                      </a:r>
                      <a:r>
                        <a:rPr lang="es-ES" sz="800" kern="150" dirty="0">
                          <a:effectLst/>
                        </a:rPr>
                        <a:t> </a:t>
                      </a:r>
                      <a:r>
                        <a:rPr lang="es-ES" sz="800" kern="150" dirty="0" err="1">
                          <a:effectLst/>
                        </a:rPr>
                        <a:t>estranxeiras</a:t>
                      </a:r>
                      <a:r>
                        <a:rPr lang="es-ES" sz="800" kern="150" dirty="0">
                          <a:effectLst/>
                        </a:rPr>
                        <a:t>: o alumnado finés cursa como </a:t>
                      </a:r>
                      <a:r>
                        <a:rPr lang="es-ES" sz="800" kern="150" dirty="0" err="1">
                          <a:effectLst/>
                        </a:rPr>
                        <a:t>linguas</a:t>
                      </a:r>
                      <a:r>
                        <a:rPr lang="es-ES" sz="800" kern="150" dirty="0">
                          <a:effectLst/>
                        </a:rPr>
                        <a:t> </a:t>
                      </a:r>
                      <a:r>
                        <a:rPr lang="es-ES" sz="800" kern="150" dirty="0" err="1">
                          <a:effectLst/>
                        </a:rPr>
                        <a:t>extranxeiras</a:t>
                      </a:r>
                      <a:r>
                        <a:rPr lang="es-ES" sz="800" kern="150" dirty="0">
                          <a:effectLst/>
                        </a:rPr>
                        <a:t> a </a:t>
                      </a:r>
                      <a:r>
                        <a:rPr lang="es-ES" sz="800" kern="150" dirty="0" err="1">
                          <a:effectLst/>
                        </a:rPr>
                        <a:t>lingua</a:t>
                      </a:r>
                      <a:r>
                        <a:rPr lang="es-ES" sz="800" kern="150" dirty="0">
                          <a:effectLst/>
                        </a:rPr>
                        <a:t> </a:t>
                      </a:r>
                      <a:r>
                        <a:rPr lang="es-ES" sz="800" kern="150" dirty="0" err="1">
                          <a:effectLst/>
                        </a:rPr>
                        <a:t>castelá</a:t>
                      </a:r>
                      <a:r>
                        <a:rPr lang="es-ES" sz="800" kern="150" dirty="0">
                          <a:effectLst/>
                        </a:rPr>
                        <a:t> e o inglés polo que </a:t>
                      </a:r>
                      <a:r>
                        <a:rPr lang="es-ES" sz="800" kern="150" dirty="0" err="1">
                          <a:effectLst/>
                        </a:rPr>
                        <a:t>valorarase</a:t>
                      </a:r>
                      <a:r>
                        <a:rPr lang="es-ES" sz="800" kern="150" dirty="0">
                          <a:effectLst/>
                        </a:rPr>
                        <a:t> o dominio da </a:t>
                      </a:r>
                      <a:r>
                        <a:rPr lang="es-ES" sz="800" kern="150" dirty="0" err="1">
                          <a:effectLst/>
                        </a:rPr>
                        <a:t>lingua</a:t>
                      </a:r>
                      <a:r>
                        <a:rPr lang="es-ES" sz="800" kern="150" dirty="0">
                          <a:effectLst/>
                        </a:rPr>
                        <a:t> inglesa.</a:t>
                      </a:r>
                      <a:endParaRPr lang="es-ES" sz="1100" b="1" kern="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Lucida Sans" panose="020B0602030504020204" pitchFamily="34" charset="0"/>
                      </a:endParaRPr>
                    </a:p>
                  </a:txBody>
                  <a:tcPr marL="48001" marR="48001" marT="0" marB="0" anchor="ctr"/>
                </a:tc>
                <a:tc>
                  <a:txBody>
                    <a:bodyPr/>
                    <a:lstStyle/>
                    <a:p>
                      <a:pPr marL="64135" marR="237490" algn="ctr">
                        <a:spcBef>
                          <a:spcPts val="85"/>
                        </a:spcBef>
                        <a:spcAft>
                          <a:spcPts val="0"/>
                        </a:spcAft>
                      </a:pPr>
                      <a:r>
                        <a:rPr lang="es-ES" sz="800" kern="150">
                          <a:effectLst/>
                        </a:rPr>
                        <a:t>NOTA EN INGLÉS DO CURSO PASADO</a:t>
                      </a:r>
                      <a:endParaRPr lang="es-ES" sz="1100" b="1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Lucida Sans" panose="020B0602030504020204" pitchFamily="34" charset="0"/>
                      </a:endParaRPr>
                    </a:p>
                  </a:txBody>
                  <a:tcPr marL="48001" marR="48001" marT="0" marB="0" anchor="ctr"/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4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s-ES" sz="800" kern="150" dirty="0" err="1">
                          <a:effectLst/>
                        </a:rPr>
                        <a:t>SobresaIiente</a:t>
                      </a:r>
                      <a:r>
                        <a:rPr lang="es-ES" sz="800" kern="150" dirty="0">
                          <a:effectLst/>
                        </a:rPr>
                        <a:t>: 2 puntos</a:t>
                      </a:r>
                    </a:p>
                    <a:p>
                      <a:pPr marL="67945">
                        <a:lnSpc>
                          <a:spcPts val="124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s-ES" sz="800" kern="150" dirty="0">
                          <a:effectLst/>
                        </a:rPr>
                        <a:t>Notable: 1,5 puntos</a:t>
                      </a:r>
                    </a:p>
                    <a:p>
                      <a:pPr marL="67945">
                        <a:lnSpc>
                          <a:spcPts val="124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s-ES" sz="800" kern="150" dirty="0">
                          <a:effectLst/>
                        </a:rPr>
                        <a:t>Ben: 1 punto</a:t>
                      </a:r>
                    </a:p>
                    <a:p>
                      <a:pPr marL="64135" marR="237490" algn="ctr">
                        <a:spcBef>
                          <a:spcPts val="85"/>
                        </a:spcBef>
                        <a:spcAft>
                          <a:spcPts val="0"/>
                        </a:spcAft>
                      </a:pPr>
                      <a:r>
                        <a:rPr lang="es-ES" sz="800" kern="150" dirty="0">
                          <a:effectLst/>
                        </a:rPr>
                        <a:t> </a:t>
                      </a:r>
                      <a:endParaRPr lang="es-ES" sz="1100" b="1" kern="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Lucida Sans" panose="020B0602030504020204" pitchFamily="34" charset="0"/>
                      </a:endParaRPr>
                    </a:p>
                  </a:txBody>
                  <a:tcPr marL="48001" marR="48001" marT="0" marB="0" anchor="ctr"/>
                </a:tc>
              </a:tr>
            </a:tbl>
          </a:graphicData>
        </a:graphic>
      </p:graphicFrame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395537" y="625928"/>
            <a:ext cx="8352928" cy="1255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92008" tIns="23805" rIns="469752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5222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5222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5222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5222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5222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222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222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222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222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2288" algn="l"/>
              </a:tabLst>
            </a:pPr>
            <a:r>
              <a:rPr kumimoji="0" lang="gl-ES" altLang="es-ES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             </a:t>
            </a:r>
            <a:r>
              <a:rPr kumimoji="0" lang="gl-ES" altLang="es-ES" sz="10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Baremo Proxecto Intercambio </a:t>
            </a:r>
            <a:r>
              <a:rPr kumimoji="0" lang="gl-ES" altLang="es-ES" sz="1000" b="1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Helsinki</a:t>
            </a:r>
            <a:endParaRPr kumimoji="0" lang="es-ES" altLang="es-E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2288" algn="l"/>
              </a:tabLst>
            </a:pPr>
            <a:r>
              <a:rPr kumimoji="0" lang="gl-ES" altLang="es-ES" sz="10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CAUSAS DE EXCLUSIÓN NA BAREMACIÓN:</a:t>
            </a:r>
            <a:endParaRPr kumimoji="0" lang="es-ES" altLang="es-E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22288" algn="l"/>
              </a:tabLst>
            </a:pPr>
            <a:r>
              <a:rPr kumimoji="0" lang="gl-ES" altLang="es-E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Algún dos responsables do alumno ou alumna non asista</a:t>
            </a:r>
            <a:r>
              <a:rPr kumimoji="0" lang="es-ES" altLang="es-E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kumimoji="0" lang="es-ES" altLang="es-ES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sen</a:t>
            </a:r>
            <a:r>
              <a:rPr kumimoji="0" lang="es-ES" altLang="es-E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causa </a:t>
            </a:r>
            <a:r>
              <a:rPr kumimoji="0" lang="es-ES" altLang="es-ES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xustificada</a:t>
            </a:r>
            <a:r>
              <a:rPr kumimoji="0" lang="es-ES" altLang="es-E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(documentada oficialmente), á reunión  inicial.</a:t>
            </a:r>
            <a:endParaRPr kumimoji="0" lang="es-ES" altLang="es-E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22288" algn="l"/>
              </a:tabLst>
            </a:pPr>
            <a:r>
              <a:rPr kumimoji="0" lang="gl-ES" altLang="es-E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O alumno ou alumna non asista á entrevista ou non se presente para elaborar a carta de motivación.</a:t>
            </a:r>
            <a:endParaRPr kumimoji="0" lang="es-ES" altLang="es-E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22288" algn="l"/>
              </a:tabLst>
            </a:pPr>
            <a:r>
              <a:rPr kumimoji="0" lang="gl-ES" altLang="es-E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Ter condutas contrarias á convivencia no centro.</a:t>
            </a:r>
            <a:endParaRPr kumimoji="0" lang="es-ES" altLang="es-E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2288" algn="l"/>
              </a:tabLst>
            </a:pPr>
            <a:r>
              <a:rPr kumimoji="0" lang="gl-ES" altLang="es-ES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O alumnado que vaia participar ou haxa participado nunha actividade desde tipo, non será excluído ou </a:t>
            </a:r>
            <a:r>
              <a:rPr kumimoji="0" lang="gl-ES" altLang="es-ES" sz="1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excluíada</a:t>
            </a:r>
            <a:r>
              <a:rPr kumimoji="0" lang="gl-ES" altLang="es-ES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do procedemento,  pero pasará directamente coa súa puntuación, á listaxe de reserva.</a:t>
            </a:r>
            <a:endParaRPr kumimoji="0" lang="es-ES" altLang="es-E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2288" algn="l"/>
              </a:tabLst>
            </a:pPr>
            <a:r>
              <a:rPr kumimoji="0" lang="gl-ES" altLang="es-ES" sz="1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 ALUMNADO INTERESADO EN PARTICIPAR NESTE PROXECTO SERÁ BAREMADO SEGUNDO OS APARTADOS QUE SE INDICAN A CONTINUACIÓN:</a:t>
            </a:r>
            <a:endParaRPr kumimoji="0" lang="gl-ES" altLang="es-E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050251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gl-ES" dirty="0" smtClean="0"/>
              <a:t>PROGRAMA DE APRENDIZAXE PARA GRUPOS ESCOLARES: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>
                <a:hlinkClick r:id="rId2"/>
              </a:rPr>
              <a:t>https://docs.google.com/document/d/1vXxTFTU2VdcMcaEdBE1K7wZ4PSNTevuN/edit?usp=sharing&amp;ouid=104499470981242626124&amp;rtpof=true&amp;sd=true</a:t>
            </a:r>
            <a:endParaRPr lang="es-ES" dirty="0" smtClean="0"/>
          </a:p>
          <a:p>
            <a:endParaRPr lang="gl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18648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conteni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gl-ES" dirty="0" smtClean="0"/>
              <a:t>1º Presentación do programa </a:t>
            </a:r>
            <a:r>
              <a:rPr lang="gl-ES" dirty="0" err="1" smtClean="0"/>
              <a:t>Erasmus</a:t>
            </a:r>
            <a:r>
              <a:rPr lang="gl-ES" dirty="0" smtClean="0"/>
              <a:t>+. </a:t>
            </a:r>
          </a:p>
          <a:p>
            <a:pPr marL="0" indent="0">
              <a:buNone/>
            </a:pPr>
            <a:r>
              <a:rPr lang="gl-ES" dirty="0" smtClean="0">
                <a:hlinkClick r:id="rId2"/>
              </a:rPr>
              <a:t>https://drive.google.com/file/d/1mglC_bk0Ji46A9fOo3bmgjosDVd3o8rV/view?usp=drive_link</a:t>
            </a:r>
            <a:endParaRPr lang="gl-ES" dirty="0" smtClean="0"/>
          </a:p>
          <a:p>
            <a:pPr marL="0" indent="0">
              <a:buNone/>
            </a:pPr>
            <a:r>
              <a:rPr lang="gl-ES" dirty="0" smtClean="0"/>
              <a:t>2º Información ás familias cando viaxamos:</a:t>
            </a:r>
          </a:p>
          <a:p>
            <a:pPr marL="0" indent="0">
              <a:buNone/>
            </a:pPr>
            <a:r>
              <a:rPr lang="gl-ES" dirty="0" smtClean="0">
                <a:hlinkClick r:id="rId3"/>
              </a:rPr>
              <a:t>https://drive.google.com/file/d/1QUCKGVC6Ze4OUs53jKVdUXXq9ILvtLWu/view?usp=sharing</a:t>
            </a:r>
            <a:endParaRPr lang="gl-ES" dirty="0" smtClean="0"/>
          </a:p>
          <a:p>
            <a:pPr marL="0" indent="0">
              <a:buNone/>
            </a:pPr>
            <a:endParaRPr lang="gl-ES" dirty="0"/>
          </a:p>
          <a:p>
            <a:pPr marL="0" indent="0">
              <a:buNone/>
            </a:pPr>
            <a:r>
              <a:rPr lang="gl-ES" dirty="0" smtClean="0"/>
              <a:t>3º Información ás familias cando recibimos:</a:t>
            </a:r>
          </a:p>
          <a:p>
            <a:pPr marL="0" indent="0">
              <a:buNone/>
            </a:pPr>
            <a:r>
              <a:rPr lang="gl-ES" dirty="0" smtClean="0">
                <a:hlinkClick r:id="rId4"/>
              </a:rPr>
              <a:t>https://drive.google.com/file/d/1QHm5BL83S-81DBN5q5dclBo5p0iGKC8e/view?usp=sharing</a:t>
            </a:r>
            <a:endParaRPr lang="gl-ES" dirty="0" smtClean="0"/>
          </a:p>
          <a:p>
            <a:pPr marL="0" indent="0">
              <a:buNone/>
            </a:pPr>
            <a:endParaRPr lang="gl-ES" dirty="0" smtClean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gl-ES" dirty="0" smtClean="0"/>
              <a:t>REUNIÓN COAS FAMILIAS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81043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l">
  <a:themeElements>
    <a:clrScheme name="Papel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l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l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595</TotalTime>
  <Words>1509</Words>
  <Application>Microsoft Office PowerPoint</Application>
  <PresentationFormat>Presentación en pantalla (4:3)</PresentationFormat>
  <Paragraphs>250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10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25" baseType="lpstr">
      <vt:lpstr>NSimSun</vt:lpstr>
      <vt:lpstr>Arial</vt:lpstr>
      <vt:lpstr>Calibri</vt:lpstr>
      <vt:lpstr>Calibri Light</vt:lpstr>
      <vt:lpstr>Constantia</vt:lpstr>
      <vt:lpstr>Courier New</vt:lpstr>
      <vt:lpstr>Lucida Sans</vt:lpstr>
      <vt:lpstr>华文新魏</vt:lpstr>
      <vt:lpstr>Verdana</vt:lpstr>
      <vt:lpstr>Wingdings 2</vt:lpstr>
      <vt:lpstr>Papel</vt:lpstr>
      <vt:lpstr>Presentación de PowerPoint</vt:lpstr>
      <vt:lpstr>Por qué queredes Proxectos Europeos nos vosos centros?</vt:lpstr>
      <vt:lpstr>Que necesitades?</vt:lpstr>
      <vt:lpstr>Ao comezo</vt:lpstr>
      <vt:lpstr>ATOPAMOS UN SOCIO FIABLE.... Empeza o traballo de selección do alumnado :</vt:lpstr>
      <vt:lpstr>Un exemplo (I)</vt:lpstr>
      <vt:lpstr>Un exemplo :</vt:lpstr>
      <vt:lpstr>PROGRAMA DE APRENDIZAXE PARA GRUPOS ESCOLARES:</vt:lpstr>
      <vt:lpstr>REUNIÓN COAS FAMILIAS</vt:lpstr>
      <vt:lpstr>Un exemplo:</vt:lpstr>
      <vt:lpstr>Presentación de PowerPoint</vt:lpstr>
      <vt:lpstr>BAREMO PROFESORES:</vt:lpstr>
      <vt:lpstr>Proxectos Europeos (I)</vt:lpstr>
      <vt:lpstr>European Projects (II)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Usuario de Windows</dc:creator>
  <cp:lastModifiedBy>PC</cp:lastModifiedBy>
  <cp:revision>47</cp:revision>
  <dcterms:created xsi:type="dcterms:W3CDTF">2024-10-05T13:41:06Z</dcterms:created>
  <dcterms:modified xsi:type="dcterms:W3CDTF">2025-03-25T12:19:00Z</dcterms:modified>
</cp:coreProperties>
</file>