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2" r:id="rId8"/>
    <p:sldId id="264" r:id="rId9"/>
    <p:sldId id="266" r:id="rId10"/>
    <p:sldId id="270" r:id="rId11"/>
    <p:sldId id="271" r:id="rId12"/>
    <p:sldId id="274" r:id="rId13"/>
    <p:sldId id="276" r:id="rId14"/>
    <p:sldId id="278" r:id="rId15"/>
    <p:sldId id="281" r:id="rId16"/>
    <p:sldId id="283" r:id="rId17"/>
    <p:sldId id="284" r:id="rId18"/>
    <p:sldId id="286" r:id="rId19"/>
    <p:sldId id="289" r:id="rId20"/>
    <p:sldId id="293" r:id="rId21"/>
    <p:sldId id="295" r:id="rId22"/>
    <p:sldId id="298" r:id="rId23"/>
    <p:sldId id="299" r:id="rId24"/>
    <p:sldId id="305" r:id="rId25"/>
    <p:sldId id="318" r:id="rId26"/>
    <p:sldId id="319" r:id="rId27"/>
    <p:sldId id="320" r:id="rId28"/>
    <p:sldId id="332" r:id="rId29"/>
    <p:sldId id="339" r:id="rId30"/>
    <p:sldId id="340" r:id="rId31"/>
    <p:sldId id="342" r:id="rId32"/>
    <p:sldId id="345" r:id="rId33"/>
    <p:sldId id="346" r:id="rId34"/>
    <p:sldId id="350" r:id="rId35"/>
    <p:sldId id="351" r:id="rId36"/>
    <p:sldId id="354" r:id="rId37"/>
    <p:sldId id="358" r:id="rId38"/>
    <p:sldId id="360" r:id="rId39"/>
    <p:sldId id="361" r:id="rId40"/>
    <p:sldId id="363" r:id="rId41"/>
    <p:sldId id="367" r:id="rId42"/>
    <p:sldId id="368" r:id="rId43"/>
    <p:sldId id="369" r:id="rId44"/>
    <p:sldId id="371" r:id="rId45"/>
    <p:sldId id="372" r:id="rId46"/>
    <p:sldId id="373" r:id="rId47"/>
    <p:sldId id="374" r:id="rId48"/>
    <p:sldId id="385" r:id="rId49"/>
    <p:sldId id="388" r:id="rId50"/>
    <p:sldId id="390" r:id="rId51"/>
    <p:sldId id="391" r:id="rId52"/>
    <p:sldId id="392" r:id="rId53"/>
    <p:sldId id="393" r:id="rId54"/>
    <p:sldId id="396" r:id="rId55"/>
    <p:sldId id="402" r:id="rId56"/>
    <p:sldId id="399" r:id="rId57"/>
    <p:sldId id="403" r:id="rId58"/>
    <p:sldId id="404" r:id="rId5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44" autoAdjust="0"/>
    <p:restoredTop sz="94660"/>
  </p:normalViewPr>
  <p:slideViewPr>
    <p:cSldViewPr>
      <p:cViewPr varScale="1">
        <p:scale>
          <a:sx n="88" d="100"/>
          <a:sy n="88" d="100"/>
        </p:scale>
        <p:origin x="-123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3" name="22 Rectángulo"/>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Rectángulo"/>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Rectángulo"/>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Rectángulo"/>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Rectángulo"/>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Rectángulo redondeado"/>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Rectángulo redondeado"/>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Rectángulo"/>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705600" y="4206240"/>
            <a:ext cx="960120" cy="457200"/>
          </a:xfrm>
        </p:spPr>
        <p:txBody>
          <a:bodyPr/>
          <a:lstStyle/>
          <a:p>
            <a:fld id="{B4FF38B5-BA06-4814-B45A-54AF3CB172F1}" type="datetimeFigureOut">
              <a:rPr lang="es-ES" smtClean="0"/>
              <a:pPr/>
              <a:t>24/09/2013</a:t>
            </a:fld>
            <a:endParaRPr lang="es-ES"/>
          </a:p>
        </p:txBody>
      </p:sp>
      <p:sp>
        <p:nvSpPr>
          <p:cNvPr id="17" name="16 Marcador de pie de página"/>
          <p:cNvSpPr>
            <a:spLocks noGrp="1"/>
          </p:cNvSpPr>
          <p:nvPr>
            <p:ph type="ftr" sz="quarter" idx="11"/>
          </p:nvPr>
        </p:nvSpPr>
        <p:spPr>
          <a:xfrm>
            <a:off x="5410200" y="4205288"/>
            <a:ext cx="1295400" cy="457200"/>
          </a:xfrm>
        </p:spPr>
        <p:txBody>
          <a:bodyPr/>
          <a:lstStyle/>
          <a:p>
            <a:endParaRPr lang="es-ES"/>
          </a:p>
        </p:txBody>
      </p:sp>
      <p:sp>
        <p:nvSpPr>
          <p:cNvPr id="29" name="28 Marcador de número de diapositiva"/>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6D2045ED-D4A8-4170-81E5-1979B771FDB4}"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4FF38B5-BA06-4814-B45A-54AF3CB172F1}" type="datetimeFigureOut">
              <a:rPr lang="es-ES" smtClean="0"/>
              <a:pPr/>
              <a:t>24/09/2013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D2045ED-D4A8-4170-81E5-1979B771FDB4}"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1143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143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4FF38B5-BA06-4814-B45A-54AF3CB172F1}" type="datetimeFigureOut">
              <a:rPr lang="es-ES" smtClean="0"/>
              <a:pPr/>
              <a:t>24/09/2013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D2045ED-D4A8-4170-81E5-1979B771FDB4}"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179512" y="634008"/>
            <a:ext cx="8784976" cy="10668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179512" y="1844824"/>
            <a:ext cx="8784976" cy="4729712"/>
          </a:xfrm>
        </p:spPr>
        <p:txBody>
          <a:bodyPr/>
          <a:lstStyle/>
          <a:p>
            <a:pPr lvl="0" eaLnBrk="1" latinLnBrk="0" hangingPunct="1"/>
            <a:r>
              <a:rPr lang="es-ES" dirty="0" smtClean="0"/>
              <a:t>Haga clic para modificar el estilo de texto del patrón</a:t>
            </a:r>
          </a:p>
          <a:p>
            <a:pPr lvl="1" eaLnBrk="1" latinLnBrk="0" hangingPunct="1"/>
            <a:r>
              <a:rPr lang="es-ES" dirty="0" smtClean="0"/>
              <a:t>Segundo nivel</a:t>
            </a:r>
          </a:p>
          <a:p>
            <a:pPr lvl="2" eaLnBrk="1" latinLnBrk="0" hangingPunct="1"/>
            <a:r>
              <a:rPr lang="es-ES" dirty="0" smtClean="0"/>
              <a:t>Tercer nivel</a:t>
            </a:r>
          </a:p>
          <a:p>
            <a:pPr lvl="3" eaLnBrk="1" latinLnBrk="0" hangingPunct="1"/>
            <a:r>
              <a:rPr lang="es-ES" dirty="0" smtClean="0"/>
              <a:t>Cuarto nivel</a:t>
            </a:r>
          </a:p>
          <a:p>
            <a:pPr lvl="4" eaLnBrk="1" latinLnBrk="0" hangingPunct="1"/>
            <a:r>
              <a:rPr lang="es-ES" dirty="0" smtClean="0"/>
              <a:t>Quinto nivel</a:t>
            </a:r>
            <a:endParaRPr kumimoji="0" lang="en-US" dirty="0"/>
          </a:p>
        </p:txBody>
      </p:sp>
      <p:sp>
        <p:nvSpPr>
          <p:cNvPr id="4" name="3 Marcador de fecha"/>
          <p:cNvSpPr>
            <a:spLocks noGrp="1"/>
          </p:cNvSpPr>
          <p:nvPr>
            <p:ph type="dt" sz="half" idx="10"/>
          </p:nvPr>
        </p:nvSpPr>
        <p:spPr/>
        <p:txBody>
          <a:bodyPr/>
          <a:lstStyle/>
          <a:p>
            <a:fld id="{B4FF38B5-BA06-4814-B45A-54AF3CB172F1}" type="datetimeFigureOut">
              <a:rPr lang="es-ES" smtClean="0"/>
              <a:pPr/>
              <a:t>24/09/2013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D2045ED-D4A8-4170-81E5-1979B771FDB4}"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B4FF38B5-BA06-4814-B45A-54AF3CB172F1}" type="datetimeFigureOut">
              <a:rPr lang="es-ES" smtClean="0"/>
              <a:pPr/>
              <a:t>24/09/2013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D2045ED-D4A8-4170-81E5-1979B771FDB4}"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4FF38B5-BA06-4814-B45A-54AF3CB172F1}" type="datetimeFigureOut">
              <a:rPr lang="es-ES" smtClean="0"/>
              <a:pPr/>
              <a:t>24/09/2013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D2045ED-D4A8-4170-81E5-1979B771FDB4}"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381000" y="1143000"/>
            <a:ext cx="8382000" cy="1069848"/>
          </a:xfrm>
        </p:spPr>
        <p:txBody>
          <a:bodyPr anchor="ctr"/>
          <a:lstStyle>
            <a:lvl1pPr>
              <a:defRPr sz="4000" b="0" i="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fecha"/>
          <p:cNvSpPr>
            <a:spLocks noGrp="1"/>
          </p:cNvSpPr>
          <p:nvPr>
            <p:ph type="dt" sz="half" idx="10"/>
          </p:nvPr>
        </p:nvSpPr>
        <p:spPr/>
        <p:txBody>
          <a:bodyPr rtlCol="0"/>
          <a:lstStyle/>
          <a:p>
            <a:fld id="{B4FF38B5-BA06-4814-B45A-54AF3CB172F1}" type="datetimeFigureOut">
              <a:rPr lang="es-ES" smtClean="0"/>
              <a:pPr/>
              <a:t>24/09/2013</a:t>
            </a:fld>
            <a:endParaRPr lang="es-ES"/>
          </a:p>
        </p:txBody>
      </p:sp>
      <p:sp>
        <p:nvSpPr>
          <p:cNvPr id="27" name="26 Marcador de número de diapositiva"/>
          <p:cNvSpPr>
            <a:spLocks noGrp="1"/>
          </p:cNvSpPr>
          <p:nvPr>
            <p:ph type="sldNum" sz="quarter" idx="11"/>
          </p:nvPr>
        </p:nvSpPr>
        <p:spPr/>
        <p:txBody>
          <a:bodyPr rtlCol="0"/>
          <a:lstStyle/>
          <a:p>
            <a:fld id="{6D2045ED-D4A8-4170-81E5-1979B771FDB4}" type="slidenum">
              <a:rPr lang="es-ES" smtClean="0"/>
              <a:pPr/>
              <a:t>‹Nº›</a:t>
            </a:fld>
            <a:endParaRPr lang="es-ES"/>
          </a:p>
        </p:txBody>
      </p:sp>
      <p:sp>
        <p:nvSpPr>
          <p:cNvPr id="28" name="2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a:xfrm>
            <a:off x="6583680" y="612648"/>
            <a:ext cx="957264" cy="457200"/>
          </a:xfrm>
        </p:spPr>
        <p:txBody>
          <a:bodyPr/>
          <a:lstStyle/>
          <a:p>
            <a:fld id="{B4FF38B5-BA06-4814-B45A-54AF3CB172F1}" type="datetimeFigureOut">
              <a:rPr lang="es-ES" smtClean="0"/>
              <a:pPr/>
              <a:t>24/09/2013</a:t>
            </a:fld>
            <a:endParaRPr lang="es-ES"/>
          </a:p>
        </p:txBody>
      </p:sp>
      <p:sp>
        <p:nvSpPr>
          <p:cNvPr id="4" name="3 Marcador de pie de página"/>
          <p:cNvSpPr>
            <a:spLocks noGrp="1"/>
          </p:cNvSpPr>
          <p:nvPr>
            <p:ph type="ftr" sz="quarter" idx="11"/>
          </p:nvPr>
        </p:nvSpPr>
        <p:spPr>
          <a:xfrm>
            <a:off x="5257800" y="612648"/>
            <a:ext cx="1325880" cy="457200"/>
          </a:xfrm>
        </p:spPr>
        <p:txBody>
          <a:bodyPr/>
          <a:lstStyle/>
          <a:p>
            <a:endParaRPr lang="es-ES"/>
          </a:p>
        </p:txBody>
      </p:sp>
      <p:sp>
        <p:nvSpPr>
          <p:cNvPr id="5" name="4 Marcador de número de diapositiva"/>
          <p:cNvSpPr>
            <a:spLocks noGrp="1"/>
          </p:cNvSpPr>
          <p:nvPr>
            <p:ph type="sldNum" sz="quarter" idx="12"/>
          </p:nvPr>
        </p:nvSpPr>
        <p:spPr>
          <a:xfrm>
            <a:off x="8174736" y="2272"/>
            <a:ext cx="762000" cy="365760"/>
          </a:xfrm>
        </p:spPr>
        <p:txBody>
          <a:bodyPr/>
          <a:lstStyle/>
          <a:p>
            <a:fld id="{6D2045ED-D4A8-4170-81E5-1979B771FDB4}"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4FF38B5-BA06-4814-B45A-54AF3CB172F1}" type="datetimeFigureOut">
              <a:rPr lang="es-ES" smtClean="0"/>
              <a:pPr/>
              <a:t>24/09/2013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D2045ED-D4A8-4170-81E5-1979B771FDB4}"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353496" y="1101970"/>
            <a:ext cx="3383280" cy="877824"/>
          </a:xfrm>
        </p:spPr>
        <p:txBody>
          <a:bodyPr anchor="b"/>
          <a:lstStyle>
            <a:lvl1pPr algn="l">
              <a:buNone/>
              <a:defRPr sz="1800" b="1"/>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4FF38B5-BA06-4814-B45A-54AF3CB172F1}" type="datetimeFigureOut">
              <a:rPr lang="es-ES" smtClean="0"/>
              <a:pPr/>
              <a:t>24/09/2013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D2045ED-D4A8-4170-81E5-1979B771FDB4}"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B4FF38B5-BA06-4814-B45A-54AF3CB172F1}" type="datetimeFigureOut">
              <a:rPr lang="es-ES" smtClean="0"/>
              <a:pPr/>
              <a:t>24/09/2013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D2045ED-D4A8-4170-81E5-1979B771FDB4}"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Rectángulo"/>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Rectángulo"/>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Rectángulo"/>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Rectángulo"/>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Rectángulo"/>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Rectángulo redondeado"/>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Rectángulo redondeado"/>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Rectángulo"/>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Rectángulo"/>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Rectángulo"/>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Rectángulo"/>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Rectángulo"/>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Rectángulo"/>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Marcador de título"/>
          <p:cNvSpPr>
            <a:spLocks noGrp="1"/>
          </p:cNvSpPr>
          <p:nvPr>
            <p:ph type="title"/>
          </p:nvPr>
        </p:nvSpPr>
        <p:spPr>
          <a:xfrm>
            <a:off x="457200" y="1143000"/>
            <a:ext cx="8229600" cy="10668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B4FF38B5-BA06-4814-B45A-54AF3CB172F1}" type="datetimeFigureOut">
              <a:rPr lang="es-ES" smtClean="0"/>
              <a:pPr/>
              <a:t>24/09/2013</a:t>
            </a:fld>
            <a:endParaRPr lang="es-ES"/>
          </a:p>
        </p:txBody>
      </p:sp>
      <p:sp>
        <p:nvSpPr>
          <p:cNvPr id="3" name="2 Marcador de pie de página"/>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s-ES"/>
          </a:p>
        </p:txBody>
      </p:sp>
      <p:sp>
        <p:nvSpPr>
          <p:cNvPr id="23" name="22 Marcador de número de diapositiva"/>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6D2045ED-D4A8-4170-81E5-1979B771FDB4}"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www.corel.com/corel/product/index.jsp?pid=prod3670083&amp;cid=catalog3440075&amp;segid=1800013&amp;storeKey=es&amp;languageCode=es" TargetMode="External"/><Relationship Id="rId7" Type="http://schemas.openxmlformats.org/officeDocument/2006/relationships/hyperlink" Target="http://www.scribd.com/" TargetMode="External"/><Relationship Id="rId2" Type="http://schemas.openxmlformats.org/officeDocument/2006/relationships/hyperlink" Target="http://office.microsoft.com/en-us/word/" TargetMode="External"/><Relationship Id="rId1" Type="http://schemas.openxmlformats.org/officeDocument/2006/relationships/slideLayout" Target="../slideLayouts/slideLayout2.xml"/><Relationship Id="rId6" Type="http://schemas.openxmlformats.org/officeDocument/2006/relationships/hyperlink" Target="https://accounts.google.com/ServiceLogin?service=writely&amp;passive=1209600&amp;continue=https://docs.google.com/?hl=es&amp;tab=wo&amp;followup=https://docs.google.com/?hl=es&amp;tab=wo&amp;ltmpl=homepage&amp;hl=es" TargetMode="External"/><Relationship Id="rId5" Type="http://schemas.openxmlformats.org/officeDocument/2006/relationships/hyperlink" Target="http://www.abisource.com/" TargetMode="External"/><Relationship Id="rId4" Type="http://schemas.openxmlformats.org/officeDocument/2006/relationships/hyperlink" Target="http://www.openoffice.org/product/writer.ht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openoffice.org/product/impress.html" TargetMode="External"/><Relationship Id="rId2" Type="http://schemas.openxmlformats.org/officeDocument/2006/relationships/hyperlink" Target="http://office.microsoft.com/en-us/powerpoint/" TargetMode="External"/><Relationship Id="rId1" Type="http://schemas.openxmlformats.org/officeDocument/2006/relationships/slideLayout" Target="../slideLayouts/slideLayout2.xml"/><Relationship Id="rId4" Type="http://schemas.openxmlformats.org/officeDocument/2006/relationships/hyperlink" Target="http://www.slideshare.n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inkscape.org/" TargetMode="External"/><Relationship Id="rId13" Type="http://schemas.openxmlformats.org/officeDocument/2006/relationships/hyperlink" Target="http://artpad.art.com/artpad/painter/" TargetMode="External"/><Relationship Id="rId18" Type="http://schemas.openxmlformats.org/officeDocument/2006/relationships/hyperlink" Target="http://mugtug.com/sketchpad/" TargetMode="External"/><Relationship Id="rId3" Type="http://schemas.openxmlformats.org/officeDocument/2006/relationships/hyperlink" Target="http://www.adobe.com/es/products/indesign.html" TargetMode="External"/><Relationship Id="rId7" Type="http://schemas.openxmlformats.org/officeDocument/2006/relationships/hyperlink" Target="http://office.microsoft.com/en-us/visio/" TargetMode="External"/><Relationship Id="rId12" Type="http://schemas.openxmlformats.org/officeDocument/2006/relationships/hyperlink" Target="http://www.tuxpaint.org/" TargetMode="External"/><Relationship Id="rId17" Type="http://schemas.openxmlformats.org/officeDocument/2006/relationships/hyperlink" Target="http://www.picnik.com/app" TargetMode="External"/><Relationship Id="rId2" Type="http://schemas.openxmlformats.org/officeDocument/2006/relationships/hyperlink" Target="http://www.adobe.com/support/downloads/product.jsp?product=39&amp;platform=Windows" TargetMode="External"/><Relationship Id="rId16" Type="http://schemas.openxmlformats.org/officeDocument/2006/relationships/hyperlink" Target="http://www.gliffy.com/" TargetMode="External"/><Relationship Id="rId1" Type="http://schemas.openxmlformats.org/officeDocument/2006/relationships/slideLayout" Target="../slideLayouts/slideLayout2.xml"/><Relationship Id="rId6" Type="http://schemas.openxmlformats.org/officeDocument/2006/relationships/hyperlink" Target="http://office.microsoft.com/en-us/publisher/" TargetMode="External"/><Relationship Id="rId11" Type="http://schemas.openxmlformats.org/officeDocument/2006/relationships/hyperlink" Target="http://info.scratch.mit.edu/Scratch_1.4_Download" TargetMode="External"/><Relationship Id="rId5" Type="http://schemas.openxmlformats.org/officeDocument/2006/relationships/hyperlink" Target="http://search.microsoft.com/results.aspx?q=paint&amp;form=MSSBMNS&amp;mkt=en-us" TargetMode="External"/><Relationship Id="rId15" Type="http://schemas.openxmlformats.org/officeDocument/2006/relationships/hyperlink" Target="http://cooltext.com/" TargetMode="External"/><Relationship Id="rId10" Type="http://schemas.openxmlformats.org/officeDocument/2006/relationships/hyperlink" Target="http://www.getpaint.net/" TargetMode="External"/><Relationship Id="rId4" Type="http://schemas.openxmlformats.org/officeDocument/2006/relationships/hyperlink" Target="http://www.corel.com/servlet/Satellite/es/es/Product/1191272117978" TargetMode="External"/><Relationship Id="rId9" Type="http://schemas.openxmlformats.org/officeDocument/2006/relationships/hyperlink" Target="http://www.openoffice.org/product/draw.html" TargetMode="External"/><Relationship Id="rId14" Type="http://schemas.openxmlformats.org/officeDocument/2006/relationships/hyperlink" Target="http://www.aviary.com/"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www.aviary.com/tools/audio-editor" TargetMode="External"/><Relationship Id="rId3" Type="http://schemas.openxmlformats.org/officeDocument/2006/relationships/hyperlink" Target="http://www.nch.com.au/wavepad/es/index.html" TargetMode="External"/><Relationship Id="rId7" Type="http://schemas.openxmlformats.org/officeDocument/2006/relationships/hyperlink" Target="http://audacity.sourceforge.net/?lang=es" TargetMode="External"/><Relationship Id="rId2" Type="http://schemas.openxmlformats.org/officeDocument/2006/relationships/hyperlink" Target="http://www.avid.com/US/products/family/pro-tools" TargetMode="External"/><Relationship Id="rId1" Type="http://schemas.openxmlformats.org/officeDocument/2006/relationships/slideLayout" Target="../slideLayouts/slideLayout2.xml"/><Relationship Id="rId6" Type="http://schemas.openxmlformats.org/officeDocument/2006/relationships/hyperlink" Target="http://www.sonycreativesoftware.com/vegassoftware" TargetMode="External"/><Relationship Id="rId5" Type="http://schemas.openxmlformats.org/officeDocument/2006/relationships/hyperlink" Target="http://www.pinnaclesys.com/PublicSite/sp/Home/" TargetMode="External"/><Relationship Id="rId4" Type="http://schemas.openxmlformats.org/officeDocument/2006/relationships/hyperlink" Target="http://www.adobe.com/es/products/audition.html"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www.zamzar.com/" TargetMode="External"/><Relationship Id="rId3" Type="http://schemas.openxmlformats.org/officeDocument/2006/relationships/hyperlink" Target="http://www.sonycreativesoftware.com/vegassoftware" TargetMode="External"/><Relationship Id="rId7" Type="http://schemas.openxmlformats.org/officeDocument/2006/relationships/hyperlink" Target="http://jaycut.com/" TargetMode="External"/><Relationship Id="rId2" Type="http://schemas.openxmlformats.org/officeDocument/2006/relationships/hyperlink" Target="http://www.apple.com/es/finalcutpro/top-features/" TargetMode="External"/><Relationship Id="rId1" Type="http://schemas.openxmlformats.org/officeDocument/2006/relationships/slideLayout" Target="../slideLayouts/slideLayout2.xml"/><Relationship Id="rId6" Type="http://schemas.openxmlformats.org/officeDocument/2006/relationships/hyperlink" Target="http://explore.live.com/windows-live-movie-maker" TargetMode="External"/><Relationship Id="rId5" Type="http://schemas.openxmlformats.org/officeDocument/2006/relationships/hyperlink" Target="http://es.eorezo.com/cgi-bin/download/direct/index?c_software=photoscape&amp;i_campaign=100070" TargetMode="External"/><Relationship Id="rId4" Type="http://schemas.openxmlformats.org/officeDocument/2006/relationships/hyperlink" Target="http://www.pinnaclesys.com/PublicSite/sp/Home/"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www.ning.com/" TargetMode="External"/><Relationship Id="rId3" Type="http://schemas.openxmlformats.org/officeDocument/2006/relationships/hyperlink" Target="http://www.myspace.com/" TargetMode="External"/><Relationship Id="rId7" Type="http://schemas.openxmlformats.org/officeDocument/2006/relationships/hyperlink" Target="http://www.twitter.com/" TargetMode="External"/><Relationship Id="rId2" Type="http://schemas.openxmlformats.org/officeDocument/2006/relationships/hyperlink" Target="http://www.facebook.com/" TargetMode="External"/><Relationship Id="rId1" Type="http://schemas.openxmlformats.org/officeDocument/2006/relationships/slideLayout" Target="../slideLayouts/slideLayout2.xml"/><Relationship Id="rId6" Type="http://schemas.openxmlformats.org/officeDocument/2006/relationships/hyperlink" Target="http://www.linkedin.com/" TargetMode="External"/><Relationship Id="rId5" Type="http://schemas.openxmlformats.org/officeDocument/2006/relationships/hyperlink" Target="http://www.xing.com/" TargetMode="External"/><Relationship Id="rId4" Type="http://schemas.openxmlformats.org/officeDocument/2006/relationships/hyperlink" Target="http://www.tuenti.es/"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wmf"/></Relationships>
</file>

<file path=ppt/slides/_rels/slide30.xml.rels><?xml version="1.0" encoding="UTF-8" standalone="yes"?>
<Relationships xmlns="http://schemas.openxmlformats.org/package/2006/relationships"><Relationship Id="rId3" Type="http://schemas.openxmlformats.org/officeDocument/2006/relationships/hyperlink" Target="http://www.wikispaces.com/" TargetMode="External"/><Relationship Id="rId2" Type="http://schemas.openxmlformats.org/officeDocument/2006/relationships/hyperlink" Target="http://www.wikipedia.org/" TargetMode="External"/><Relationship Id="rId1" Type="http://schemas.openxmlformats.org/officeDocument/2006/relationships/slideLayout" Target="../slideLayouts/slideLayout2.xml"/><Relationship Id="rId5" Type="http://schemas.openxmlformats.org/officeDocument/2006/relationships/hyperlink" Target="http://wikileaks.org/" TargetMode="External"/><Relationship Id="rId4" Type="http://schemas.openxmlformats.org/officeDocument/2006/relationships/hyperlink" Target="http://www.wikihow.com/Main-Page"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slideshare.net/" TargetMode="External"/><Relationship Id="rId2" Type="http://schemas.openxmlformats.org/officeDocument/2006/relationships/hyperlink" Target="https://accounts.google.com/ServiceLogin?service=writely&amp;passive=1209600&amp;continue=https://docs.google.com/?tab=wo&amp;followup=https://docs.google.com/?tab=wo&amp;ltmpl=homepage" TargetMode="External"/><Relationship Id="rId1" Type="http://schemas.openxmlformats.org/officeDocument/2006/relationships/slideLayout" Target="../slideLayouts/slideLayout2.xml"/><Relationship Id="rId5" Type="http://schemas.openxmlformats.org/officeDocument/2006/relationships/hyperlink" Target="http://www.gmail.com/" TargetMode="External"/><Relationship Id="rId4" Type="http://schemas.openxmlformats.org/officeDocument/2006/relationships/hyperlink" Target="http://www.scribd.com/"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www.favshare.com/es/" TargetMode="External"/><Relationship Id="rId2" Type="http://schemas.openxmlformats.org/officeDocument/2006/relationships/hyperlink" Target="http://www.flickr.com/" TargetMode="External"/><Relationship Id="rId1" Type="http://schemas.openxmlformats.org/officeDocument/2006/relationships/slideLayout" Target="../slideLayouts/slideLayout2.xml"/><Relationship Id="rId4" Type="http://schemas.openxmlformats.org/officeDocument/2006/relationships/hyperlink" Target="http://picasa.google.com/"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polldaddy.com/" TargetMode="External"/><Relationship Id="rId2" Type="http://schemas.openxmlformats.org/officeDocument/2006/relationships/hyperlink" Target="http://www.google.com/google-d-s/intl/es/forms/" TargetMode="Externa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10.wmf"/><Relationship Id="rId4" Type="http://schemas.openxmlformats.org/officeDocument/2006/relationships/image" Target="../media/image9.wmf"/></Relationships>
</file>

<file path=ppt/slides/_rels/slide40.xml.rels><?xml version="1.0" encoding="UTF-8" standalone="yes"?>
<Relationships xmlns="http://schemas.openxmlformats.org/package/2006/relationships"><Relationship Id="rId8" Type="http://schemas.openxmlformats.org/officeDocument/2006/relationships/hyperlink" Target="http://www.metacafe.com/" TargetMode="External"/><Relationship Id="rId3" Type="http://schemas.openxmlformats.org/officeDocument/2006/relationships/hyperlink" Target="http://blip.tv/" TargetMode="External"/><Relationship Id="rId7" Type="http://schemas.openxmlformats.org/officeDocument/2006/relationships/hyperlink" Target="http://www.dailymotion.com/es" TargetMode="External"/><Relationship Id="rId2" Type="http://schemas.openxmlformats.org/officeDocument/2006/relationships/hyperlink" Target="http://www.youtube.com/?gl=ES&amp;hl=es" TargetMode="External"/><Relationship Id="rId1" Type="http://schemas.openxmlformats.org/officeDocument/2006/relationships/slideLayout" Target="../slideLayouts/slideLayout2.xml"/><Relationship Id="rId6" Type="http://schemas.openxmlformats.org/officeDocument/2006/relationships/hyperlink" Target="http://vimeo.com/" TargetMode="External"/><Relationship Id="rId5" Type="http://schemas.openxmlformats.org/officeDocument/2006/relationships/hyperlink" Target="http://es.wordpress.org/" TargetMode="External"/><Relationship Id="rId4" Type="http://schemas.openxmlformats.org/officeDocument/2006/relationships/hyperlink" Target="file:///C:\ANA\AppData\Local\Temp\MovableType"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soundcloud.com/" TargetMode="External"/><Relationship Id="rId2" Type="http://schemas.openxmlformats.org/officeDocument/2006/relationships/hyperlink" Target="http://www.goear.com/" TargetMode="External"/><Relationship Id="rId1" Type="http://schemas.openxmlformats.org/officeDocument/2006/relationships/slideLayout" Target="../slideLayouts/slideLayout2.xml"/><Relationship Id="rId6" Type="http://schemas.openxmlformats.org/officeDocument/2006/relationships/hyperlink" Target="http://www.blaving.com/" TargetMode="External"/><Relationship Id="rId5" Type="http://schemas.openxmlformats.org/officeDocument/2006/relationships/hyperlink" Target="http://www.audioboo.fm/" TargetMode="External"/><Relationship Id="rId4" Type="http://schemas.openxmlformats.org/officeDocument/2006/relationships/hyperlink" Target="file:///C:\ANA\AppData\Local\Temp\www.wpaudioplayer.com"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www.vocaroo.com/" TargetMode="External"/><Relationship Id="rId2" Type="http://schemas.openxmlformats.org/officeDocument/2006/relationships/hyperlink" Target="http://www.ivoox.com/" TargetMode="External"/><Relationship Id="rId1" Type="http://schemas.openxmlformats.org/officeDocument/2006/relationships/slideLayout" Target="../slideLayouts/slideLayout2.xml"/><Relationship Id="rId5" Type="http://schemas.openxmlformats.org/officeDocument/2006/relationships/hyperlink" Target="http://www.esnips.com/" TargetMode="External"/><Relationship Id="rId4" Type="http://schemas.openxmlformats.org/officeDocument/2006/relationships/hyperlink" Target="http://www.lastfm.com/"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hyperlink" Target="http://sharedspaces.googlelabs.com/gallery/app?app_id=95001" TargetMode="External"/><Relationship Id="rId3" Type="http://schemas.openxmlformats.org/officeDocument/2006/relationships/hyperlink" Target="http://www.menudesplegable.com/" TargetMode="External"/><Relationship Id="rId7" Type="http://schemas.openxmlformats.org/officeDocument/2006/relationships/hyperlink" Target="http://www.text2mindmap.com/" TargetMode="External"/><Relationship Id="rId2" Type="http://schemas.openxmlformats.org/officeDocument/2006/relationships/hyperlink" Target="http://www.mapasconceptuales.com/" TargetMode="External"/><Relationship Id="rId1" Type="http://schemas.openxmlformats.org/officeDocument/2006/relationships/slideLayout" Target="../slideLayouts/slideLayout2.xml"/><Relationship Id="rId6" Type="http://schemas.openxmlformats.org/officeDocument/2006/relationships/hyperlink" Target="http://gliffy.com/" TargetMode="External"/><Relationship Id="rId5" Type="http://schemas.openxmlformats.org/officeDocument/2006/relationships/hyperlink" Target="http://www.mindmeister.com/es" TargetMode="External"/><Relationship Id="rId4" Type="http://schemas.openxmlformats.org/officeDocument/2006/relationships/hyperlink" Target="http://www.eduteka.org/Cmap1.php" TargetMode="Externa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hyperlink" Target="http://www.marcprensky.com/writing/Prensky%20%20Types%20of%20Learning%20(Chart).pdf"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www.aula21.net/Wqfacil/ejemplos/prensa.htm" TargetMode="External"/><Relationship Id="rId2" Type="http://schemas.openxmlformats.org/officeDocument/2006/relationships/hyperlink" Target="http://www.aula21.net/Wqfacil/ejemplos/webtic.htm" TargetMode="External"/><Relationship Id="rId1" Type="http://schemas.openxmlformats.org/officeDocument/2006/relationships/slideLayout" Target="../slideLayouts/slideLayout2.xml"/><Relationship Id="rId4" Type="http://schemas.openxmlformats.org/officeDocument/2006/relationships/hyperlink" Target="http://www.aula21.net/Wqfacil/webquest.htm" TargetMode="External"/></Relationships>
</file>

<file path=ppt/slides/_rels/slide58.xml.rels><?xml version="1.0" encoding="UTF-8" standalone="yes"?>
<Relationships xmlns="http://schemas.openxmlformats.org/package/2006/relationships"><Relationship Id="rId2" Type="http://schemas.openxmlformats.org/officeDocument/2006/relationships/hyperlink" Target="http://www.uib.es/depart/gte/edutec-e/revelec16/adell.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METODOLOGÍAS</a:t>
            </a:r>
            <a:endParaRPr lang="es-ES" dirty="0"/>
          </a:p>
        </p:txBody>
      </p:sp>
    </p:spTree>
    <p:extLst>
      <p:ext uri="{BB962C8B-B14F-4D97-AF65-F5344CB8AC3E}">
        <p14:creationId xmlns:p14="http://schemas.microsoft.com/office/powerpoint/2010/main" xmlns="" val="143925801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¿Por qué las TIC pueden facilitar la construcción del conocimiento?</a:t>
            </a:r>
            <a:endParaRPr lang="es-ES" sz="2800" b="1" i="1" dirty="0">
              <a:solidFill>
                <a:srgbClr val="0070C0"/>
              </a:solidFill>
            </a:endParaRPr>
          </a:p>
        </p:txBody>
      </p:sp>
      <p:sp>
        <p:nvSpPr>
          <p:cNvPr id="3" name="2 Marcador de contenido"/>
          <p:cNvSpPr>
            <a:spLocks noGrp="1"/>
          </p:cNvSpPr>
          <p:nvPr>
            <p:ph idx="1"/>
          </p:nvPr>
        </p:nvSpPr>
        <p:spPr/>
        <p:txBody>
          <a:bodyPr>
            <a:normAutofit lnSpcReduction="10000"/>
          </a:bodyPr>
          <a:lstStyle/>
          <a:p>
            <a:pPr lvl="0" algn="just"/>
            <a:r>
              <a:rPr lang="es-ES" dirty="0" smtClean="0"/>
              <a:t>El alumno es el </a:t>
            </a:r>
            <a:r>
              <a:rPr lang="es-ES" b="1" dirty="0" smtClean="0"/>
              <a:t>agente </a:t>
            </a:r>
            <a:r>
              <a:rPr lang="es-ES" b="1" dirty="0"/>
              <a:t>activo </a:t>
            </a:r>
            <a:r>
              <a:rPr lang="es-ES" dirty="0"/>
              <a:t>de su </a:t>
            </a:r>
            <a:r>
              <a:rPr lang="es-ES" dirty="0" smtClean="0"/>
              <a:t>aprendizaje</a:t>
            </a:r>
            <a:r>
              <a:rPr lang="es-ES" dirty="0"/>
              <a:t>. </a:t>
            </a:r>
            <a:r>
              <a:rPr lang="es-ES" dirty="0" smtClean="0"/>
              <a:t>No basta el </a:t>
            </a:r>
            <a:r>
              <a:rPr lang="es-ES" dirty="0"/>
              <a:t>rol de receptor de la información, debe emplear </a:t>
            </a:r>
            <a:r>
              <a:rPr lang="es-ES" dirty="0" smtClean="0"/>
              <a:t> </a:t>
            </a:r>
            <a:r>
              <a:rPr lang="es-ES" dirty="0"/>
              <a:t>capacidades adquiridas y desarrollar </a:t>
            </a:r>
            <a:r>
              <a:rPr lang="es-ES" dirty="0" smtClean="0"/>
              <a:t>otras. </a:t>
            </a:r>
          </a:p>
          <a:p>
            <a:pPr lvl="0" algn="just"/>
            <a:r>
              <a:rPr lang="es-ES" dirty="0"/>
              <a:t>A</a:t>
            </a:r>
            <a:r>
              <a:rPr lang="es-ES" dirty="0" smtClean="0"/>
              <a:t>yudan </a:t>
            </a:r>
            <a:r>
              <a:rPr lang="es-ES" dirty="0"/>
              <a:t>a desarrollar </a:t>
            </a:r>
            <a:r>
              <a:rPr lang="es-ES" dirty="0" smtClean="0"/>
              <a:t>la </a:t>
            </a:r>
            <a:r>
              <a:rPr lang="es-ES" b="1" dirty="0"/>
              <a:t>motivación</a:t>
            </a:r>
            <a:r>
              <a:rPr lang="es-ES" dirty="0"/>
              <a:t> necesaria para iniciar la búsqueda de </a:t>
            </a:r>
            <a:r>
              <a:rPr lang="es-ES" dirty="0" smtClean="0"/>
              <a:t>información</a:t>
            </a:r>
            <a:r>
              <a:rPr lang="es-ES" dirty="0"/>
              <a:t>, </a:t>
            </a:r>
            <a:r>
              <a:rPr lang="es-ES" dirty="0" smtClean="0"/>
              <a:t>captarla </a:t>
            </a:r>
            <a:r>
              <a:rPr lang="es-ES" dirty="0"/>
              <a:t>y mantener la atención para aprender. </a:t>
            </a:r>
            <a:endParaRPr lang="es-ES" dirty="0" smtClean="0"/>
          </a:p>
          <a:p>
            <a:pPr lvl="0" algn="just"/>
            <a:r>
              <a:rPr lang="es-ES" dirty="0" smtClean="0"/>
              <a:t>Facilitan </a:t>
            </a:r>
            <a:r>
              <a:rPr lang="es-ES" dirty="0"/>
              <a:t>la </a:t>
            </a:r>
            <a:r>
              <a:rPr lang="es-ES" b="1" dirty="0"/>
              <a:t>experimentación </a:t>
            </a:r>
            <a:r>
              <a:rPr lang="es-ES" b="1" dirty="0" smtClean="0"/>
              <a:t>directa en un entorno virtual</a:t>
            </a:r>
            <a:r>
              <a:rPr lang="es-ES" dirty="0" smtClean="0"/>
              <a:t> cuando no es posible hacerlo en un contexto real. </a:t>
            </a:r>
          </a:p>
          <a:p>
            <a:pPr lvl="0" algn="just"/>
            <a:r>
              <a:rPr lang="es-ES" dirty="0" smtClean="0"/>
              <a:t>El alumno puede recibir </a:t>
            </a:r>
            <a:r>
              <a:rPr lang="es-ES" b="1" dirty="0"/>
              <a:t>retroalimentación </a:t>
            </a:r>
            <a:r>
              <a:rPr lang="es-ES" b="1" dirty="0" smtClean="0"/>
              <a:t>constante</a:t>
            </a:r>
            <a:r>
              <a:rPr lang="es-ES" dirty="0" smtClean="0"/>
              <a:t>, </a:t>
            </a:r>
            <a:r>
              <a:rPr lang="es-ES" dirty="0"/>
              <a:t>y el docente</a:t>
            </a:r>
            <a:r>
              <a:rPr lang="es-ES" dirty="0" smtClean="0"/>
              <a:t>, </a:t>
            </a:r>
            <a:r>
              <a:rPr lang="es-ES" dirty="0"/>
              <a:t>supervisar el proceso</a:t>
            </a:r>
            <a:r>
              <a:rPr lang="es-ES" dirty="0" smtClean="0"/>
              <a:t>.</a:t>
            </a:r>
            <a:endParaRPr lang="es-ES" dirty="0"/>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Aprender… ¿con o sin TIC?</a:t>
            </a:r>
            <a:endParaRPr lang="es-ES" sz="2800" b="1" i="1" dirty="0">
              <a:solidFill>
                <a:srgbClr val="0070C0"/>
              </a:solidFill>
            </a:endParaRPr>
          </a:p>
        </p:txBody>
      </p:sp>
      <p:sp>
        <p:nvSpPr>
          <p:cNvPr id="3" name="2 Marcador de contenido"/>
          <p:cNvSpPr>
            <a:spLocks noGrp="1"/>
          </p:cNvSpPr>
          <p:nvPr>
            <p:ph idx="1"/>
          </p:nvPr>
        </p:nvSpPr>
        <p:spPr/>
        <p:txBody>
          <a:bodyPr>
            <a:normAutofit/>
          </a:bodyPr>
          <a:lstStyle/>
          <a:p>
            <a:pPr lvl="0" algn="just"/>
            <a:r>
              <a:rPr lang="es-ES" dirty="0" smtClean="0"/>
              <a:t>Muchos </a:t>
            </a:r>
            <a:r>
              <a:rPr lang="es-ES" b="1" dirty="0" smtClean="0"/>
              <a:t>hemos </a:t>
            </a:r>
            <a:r>
              <a:rPr lang="es-ES" b="1" dirty="0"/>
              <a:t>aprendido </a:t>
            </a:r>
            <a:r>
              <a:rPr lang="es-ES" dirty="0"/>
              <a:t>con una mínima o quizá nula participación de las TIC. </a:t>
            </a:r>
            <a:endParaRPr lang="es-ES" dirty="0" smtClean="0"/>
          </a:p>
          <a:p>
            <a:pPr lvl="0" algn="just"/>
            <a:r>
              <a:rPr lang="es-ES" dirty="0" smtClean="0"/>
              <a:t>Apostamos </a:t>
            </a:r>
            <a:r>
              <a:rPr lang="es-ES" dirty="0"/>
              <a:t>por un aprendizaje con las TIC porque con su ayuda, el alumno puede adoptar un mayor </a:t>
            </a:r>
            <a:r>
              <a:rPr lang="es-ES" b="1" dirty="0"/>
              <a:t>protagonismo y compromiso</a:t>
            </a:r>
            <a:r>
              <a:rPr lang="es-ES" dirty="0"/>
              <a:t>, </a:t>
            </a:r>
            <a:r>
              <a:rPr lang="es-ES" dirty="0" smtClean="0"/>
              <a:t>contar</a:t>
            </a:r>
            <a:r>
              <a:rPr lang="es-ES" dirty="0"/>
              <a:t>, además </a:t>
            </a:r>
            <a:r>
              <a:rPr lang="es-ES" dirty="0" smtClean="0"/>
              <a:t>del centro educativo, </a:t>
            </a:r>
            <a:r>
              <a:rPr lang="es-ES" dirty="0"/>
              <a:t>con otros contextos para </a:t>
            </a:r>
            <a:r>
              <a:rPr lang="es-ES" dirty="0" smtClean="0"/>
              <a:t>aprender, </a:t>
            </a:r>
            <a:r>
              <a:rPr lang="es-ES" dirty="0"/>
              <a:t>y porque le posibilitan continuar su aprendizaje a lo largo de toda su vida</a:t>
            </a:r>
            <a:r>
              <a:rPr lang="es-ES" dirty="0" smtClean="0"/>
              <a:t>.</a:t>
            </a:r>
            <a:endParaRPr lang="es-ES" dirty="0"/>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¿Cuál es el rol del profesor en la Sociedad del Conocimiento? </a:t>
            </a:r>
            <a:endParaRPr lang="es-ES" sz="2800" b="1" i="1" dirty="0">
              <a:solidFill>
                <a:srgbClr val="0070C0"/>
              </a:solidFill>
            </a:endParaRPr>
          </a:p>
        </p:txBody>
      </p:sp>
      <p:sp>
        <p:nvSpPr>
          <p:cNvPr id="3" name="2 Marcador de contenido"/>
          <p:cNvSpPr>
            <a:spLocks noGrp="1"/>
          </p:cNvSpPr>
          <p:nvPr>
            <p:ph idx="1"/>
          </p:nvPr>
        </p:nvSpPr>
        <p:spPr>
          <a:xfrm>
            <a:off x="179512" y="1700808"/>
            <a:ext cx="8784976" cy="5157192"/>
          </a:xfrm>
        </p:spPr>
        <p:txBody>
          <a:bodyPr>
            <a:noAutofit/>
          </a:bodyPr>
          <a:lstStyle/>
          <a:p>
            <a:pPr lvl="0" algn="just"/>
            <a:r>
              <a:rPr lang="es-ES" sz="2400" b="1" dirty="0" smtClean="0"/>
              <a:t>No es </a:t>
            </a:r>
            <a:r>
              <a:rPr lang="es-ES" sz="2400" dirty="0" smtClean="0"/>
              <a:t>favorecer </a:t>
            </a:r>
            <a:r>
              <a:rPr lang="es-ES" sz="2400" dirty="0"/>
              <a:t>el acceso a un conjunto de </a:t>
            </a:r>
            <a:r>
              <a:rPr lang="es-ES" sz="2400" dirty="0" smtClean="0"/>
              <a:t>conocimientos.</a:t>
            </a:r>
          </a:p>
          <a:p>
            <a:pPr lvl="0" algn="just"/>
            <a:r>
              <a:rPr lang="es-ES" sz="2400" dirty="0" smtClean="0"/>
              <a:t>Orientado a desarrollar capacidades </a:t>
            </a:r>
            <a:r>
              <a:rPr lang="es-ES" sz="2400" dirty="0"/>
              <a:t>y </a:t>
            </a:r>
            <a:r>
              <a:rPr lang="es-ES" sz="2400" dirty="0" smtClean="0"/>
              <a:t>facilitar que </a:t>
            </a:r>
            <a:r>
              <a:rPr lang="es-ES" sz="2400" dirty="0"/>
              <a:t>los estudiantes aprendan, </a:t>
            </a:r>
            <a:r>
              <a:rPr lang="es-ES" sz="2400" dirty="0" smtClean="0"/>
              <a:t>integren y articulen </a:t>
            </a:r>
            <a:r>
              <a:rPr lang="es-ES" sz="2400" dirty="0"/>
              <a:t>todas esas situaciones educativas en las que </a:t>
            </a:r>
            <a:r>
              <a:rPr lang="es-ES" sz="2400" dirty="0" smtClean="0"/>
              <a:t>participan.</a:t>
            </a:r>
          </a:p>
          <a:p>
            <a:pPr lvl="1" algn="just"/>
            <a:r>
              <a:rPr lang="es-ES" sz="2400" dirty="0" smtClean="0"/>
              <a:t>Anteriormente: paradigmas imitativos: el </a:t>
            </a:r>
            <a:r>
              <a:rPr lang="es-ES" sz="2400" dirty="0"/>
              <a:t>profesor “transmitía” </a:t>
            </a:r>
            <a:r>
              <a:rPr lang="es-ES" sz="2400" dirty="0" smtClean="0"/>
              <a:t>y el </a:t>
            </a:r>
            <a:r>
              <a:rPr lang="es-ES" sz="2400" dirty="0"/>
              <a:t>estudiante debía reproducir y acumular. </a:t>
            </a:r>
            <a:endParaRPr lang="es-ES" sz="2400" dirty="0" smtClean="0"/>
          </a:p>
          <a:p>
            <a:pPr lvl="1" algn="just"/>
            <a:r>
              <a:rPr lang="es-ES" sz="2400" dirty="0" smtClean="0"/>
              <a:t>Actualmente: el </a:t>
            </a:r>
            <a:r>
              <a:rPr lang="es-ES" sz="2400" dirty="0"/>
              <a:t>conocimiento se construye desde las personas que </a:t>
            </a:r>
            <a:r>
              <a:rPr lang="es-ES" sz="2400" dirty="0" smtClean="0"/>
              <a:t>aprenden. </a:t>
            </a:r>
          </a:p>
          <a:p>
            <a:pPr lvl="0" algn="just"/>
            <a:r>
              <a:rPr lang="es-ES" sz="2400" dirty="0" smtClean="0"/>
              <a:t>Docente: importante </a:t>
            </a:r>
            <a:r>
              <a:rPr lang="es-ES" sz="2400" dirty="0"/>
              <a:t>por su labor de formular problemas, coordinar y facilitar la construcción del </a:t>
            </a:r>
            <a:r>
              <a:rPr lang="es-ES" sz="2400" dirty="0" smtClean="0"/>
              <a:t>conocimiento:</a:t>
            </a:r>
            <a:endParaRPr lang="es-ES" sz="2400" dirty="0"/>
          </a:p>
          <a:p>
            <a:pPr lvl="1" algn="just"/>
            <a:r>
              <a:rPr lang="es-ES" sz="2400" dirty="0" smtClean="0"/>
              <a:t>selección </a:t>
            </a:r>
            <a:r>
              <a:rPr lang="es-ES" sz="2400" dirty="0"/>
              <a:t>y el uso crítico y creativo de la </a:t>
            </a:r>
            <a:r>
              <a:rPr lang="es-ES" sz="2400" dirty="0" smtClean="0"/>
              <a:t>información</a:t>
            </a:r>
          </a:p>
          <a:p>
            <a:pPr lvl="1" algn="just"/>
            <a:r>
              <a:rPr lang="es-ES" sz="2400" dirty="0" smtClean="0"/>
              <a:t>diseño </a:t>
            </a:r>
            <a:r>
              <a:rPr lang="es-ES" sz="2400" dirty="0"/>
              <a:t>de caminos o guías para construir el </a:t>
            </a:r>
            <a:r>
              <a:rPr lang="es-ES" sz="2400" dirty="0" smtClean="0"/>
              <a:t>conocimiento</a:t>
            </a:r>
          </a:p>
          <a:p>
            <a:pPr lvl="1" algn="just"/>
            <a:r>
              <a:rPr lang="es-ES" sz="2400" dirty="0" smtClean="0"/>
              <a:t>estimulación </a:t>
            </a:r>
            <a:r>
              <a:rPr lang="es-ES" sz="2400" dirty="0"/>
              <a:t>de la capacidad creativa </a:t>
            </a:r>
            <a:r>
              <a:rPr lang="es-ES" sz="2400" dirty="0" smtClean="0"/>
              <a:t>de </a:t>
            </a:r>
            <a:r>
              <a:rPr lang="es-ES" sz="2400" dirty="0"/>
              <a:t>los estudiantes. </a:t>
            </a:r>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¿Qué es el e-</a:t>
            </a:r>
            <a:r>
              <a:rPr lang="es-ES" sz="2800" b="1" i="1" dirty="0" err="1" smtClean="0">
                <a:solidFill>
                  <a:srgbClr val="0070C0"/>
                </a:solidFill>
              </a:rPr>
              <a:t>learning</a:t>
            </a:r>
            <a:r>
              <a:rPr lang="es-ES" sz="2800" b="1" i="1" dirty="0" smtClean="0">
                <a:solidFill>
                  <a:srgbClr val="0070C0"/>
                </a:solidFill>
              </a:rPr>
              <a:t>?</a:t>
            </a:r>
            <a:endParaRPr lang="es-ES" sz="2800" b="1" i="1" dirty="0">
              <a:solidFill>
                <a:srgbClr val="0070C0"/>
              </a:solidFill>
            </a:endParaRPr>
          </a:p>
        </p:txBody>
      </p:sp>
      <p:sp>
        <p:nvSpPr>
          <p:cNvPr id="3" name="2 Marcador de contenido"/>
          <p:cNvSpPr>
            <a:spLocks noGrp="1"/>
          </p:cNvSpPr>
          <p:nvPr>
            <p:ph idx="1"/>
          </p:nvPr>
        </p:nvSpPr>
        <p:spPr>
          <a:xfrm>
            <a:off x="179512" y="1844824"/>
            <a:ext cx="8784976" cy="4896544"/>
          </a:xfrm>
        </p:spPr>
        <p:txBody>
          <a:bodyPr>
            <a:noAutofit/>
          </a:bodyPr>
          <a:lstStyle/>
          <a:p>
            <a:pPr lvl="0" algn="just"/>
            <a:r>
              <a:rPr lang="es-ES" sz="2400" dirty="0" smtClean="0"/>
              <a:t>Integración </a:t>
            </a:r>
            <a:r>
              <a:rPr lang="es-ES" sz="2400" dirty="0"/>
              <a:t>de </a:t>
            </a:r>
            <a:r>
              <a:rPr lang="es-ES" sz="2400" dirty="0" smtClean="0"/>
              <a:t>TIC </a:t>
            </a:r>
            <a:r>
              <a:rPr lang="es-ES" sz="2400" dirty="0"/>
              <a:t>en el proceso de </a:t>
            </a:r>
            <a:r>
              <a:rPr lang="es-ES" sz="2400" dirty="0" smtClean="0"/>
              <a:t>e/a </a:t>
            </a:r>
            <a:r>
              <a:rPr lang="es-ES" sz="2400" dirty="0"/>
              <a:t>más allá del aprendizaje a distancia o de la sola presencia de las TIC. </a:t>
            </a:r>
          </a:p>
          <a:p>
            <a:pPr lvl="1" algn="just"/>
            <a:r>
              <a:rPr lang="es-ES" sz="2400" dirty="0" smtClean="0"/>
              <a:t>Distancia: </a:t>
            </a:r>
            <a:r>
              <a:rPr lang="es-ES" sz="2400" dirty="0"/>
              <a:t>aprendizaje por correspondencia</a:t>
            </a:r>
          </a:p>
          <a:p>
            <a:pPr lvl="1" algn="just"/>
            <a:r>
              <a:rPr lang="es-ES" sz="2400" dirty="0"/>
              <a:t>TIC:  cualquier </a:t>
            </a:r>
            <a:r>
              <a:rPr lang="es-ES" sz="2400" dirty="0" smtClean="0"/>
              <a:t>sitio </a:t>
            </a:r>
            <a:r>
              <a:rPr lang="es-ES" sz="2400" dirty="0"/>
              <a:t>web sería un programa de e-</a:t>
            </a:r>
            <a:r>
              <a:rPr lang="es-ES" sz="2400" dirty="0" err="1"/>
              <a:t>learning</a:t>
            </a:r>
            <a:r>
              <a:rPr lang="es-ES" sz="2400" dirty="0"/>
              <a:t>.  </a:t>
            </a:r>
            <a:endParaRPr lang="es-ES" sz="2400" dirty="0" smtClean="0"/>
          </a:p>
          <a:p>
            <a:pPr lvl="0" algn="just"/>
            <a:r>
              <a:rPr lang="es-ES" sz="2400" dirty="0" smtClean="0"/>
              <a:t>No exclusivo de un contexto o destinatario específico.</a:t>
            </a:r>
            <a:endParaRPr lang="es-ES" sz="2400" dirty="0"/>
          </a:p>
          <a:p>
            <a:pPr lvl="0" algn="just"/>
            <a:r>
              <a:rPr lang="es-ES" sz="2400" dirty="0" smtClean="0"/>
              <a:t>Características desde </a:t>
            </a:r>
            <a:r>
              <a:rPr lang="es-ES" sz="2400" dirty="0"/>
              <a:t>el punto de vista </a:t>
            </a:r>
            <a:r>
              <a:rPr lang="es-ES" sz="2400" dirty="0" smtClean="0"/>
              <a:t>pedagógico: </a:t>
            </a:r>
            <a:endParaRPr lang="es-ES" sz="2400" dirty="0"/>
          </a:p>
          <a:p>
            <a:pPr lvl="1" algn="just"/>
            <a:r>
              <a:rPr lang="es-ES" sz="2400" dirty="0" smtClean="0"/>
              <a:t>continua </a:t>
            </a:r>
            <a:r>
              <a:rPr lang="es-ES" sz="2400" dirty="0"/>
              <a:t>supervisión al desempeño del alumno, </a:t>
            </a:r>
          </a:p>
          <a:p>
            <a:pPr lvl="1" algn="just"/>
            <a:r>
              <a:rPr lang="es-ES" sz="2400" dirty="0" smtClean="0"/>
              <a:t>comunicación docente-alumno (herramientas TIC) </a:t>
            </a:r>
            <a:endParaRPr lang="es-ES" sz="2400" dirty="0"/>
          </a:p>
          <a:p>
            <a:pPr lvl="1" algn="just"/>
            <a:r>
              <a:rPr lang="es-ES" sz="2400" dirty="0" smtClean="0"/>
              <a:t>trabajo </a:t>
            </a:r>
            <a:r>
              <a:rPr lang="es-ES" sz="2400" dirty="0"/>
              <a:t>colaborativo potenciado por las oportunidades que brindan las TIC para compartir y distribuir la información, </a:t>
            </a:r>
          </a:p>
          <a:p>
            <a:pPr lvl="1" algn="just"/>
            <a:r>
              <a:rPr lang="es-ES" sz="2400" dirty="0" smtClean="0"/>
              <a:t>auto-aprendizaje </a:t>
            </a:r>
            <a:r>
              <a:rPr lang="es-ES" sz="2400" dirty="0"/>
              <a:t>a través </a:t>
            </a:r>
            <a:r>
              <a:rPr lang="es-ES" sz="2400" dirty="0" smtClean="0"/>
              <a:t>de </a:t>
            </a:r>
            <a:r>
              <a:rPr lang="es-ES" sz="2400" dirty="0"/>
              <a:t>actividades y soportes </a:t>
            </a:r>
            <a:r>
              <a:rPr lang="es-ES" sz="2400" dirty="0" smtClean="0"/>
              <a:t>multimedia, </a:t>
            </a:r>
            <a:r>
              <a:rPr lang="es-ES" sz="2400" dirty="0"/>
              <a:t>y </a:t>
            </a:r>
            <a:r>
              <a:rPr lang="es-ES" sz="2400" dirty="0" smtClean="0"/>
              <a:t>complemento </a:t>
            </a:r>
            <a:r>
              <a:rPr lang="es-ES" sz="2400" dirty="0"/>
              <a:t>a la enseñanza presencial</a:t>
            </a:r>
            <a:r>
              <a:rPr lang="es-ES" sz="2400" dirty="0" smtClean="0"/>
              <a:t>.</a:t>
            </a:r>
            <a:endParaRPr lang="es-ES" sz="2400" dirty="0"/>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¿Qué es el m-</a:t>
            </a:r>
            <a:r>
              <a:rPr lang="es-ES" sz="2800" b="1" i="1" dirty="0" err="1" smtClean="0">
                <a:solidFill>
                  <a:srgbClr val="0070C0"/>
                </a:solidFill>
              </a:rPr>
              <a:t>learning</a:t>
            </a:r>
            <a:r>
              <a:rPr lang="es-ES" sz="2800" b="1" i="1" dirty="0" smtClean="0">
                <a:solidFill>
                  <a:srgbClr val="0070C0"/>
                </a:solidFill>
              </a:rPr>
              <a:t> o aprendizaje móvil?</a:t>
            </a:r>
            <a:endParaRPr lang="es-ES" sz="2800" b="1" i="1" dirty="0">
              <a:solidFill>
                <a:srgbClr val="0070C0"/>
              </a:solidFill>
            </a:endParaRPr>
          </a:p>
        </p:txBody>
      </p:sp>
      <p:sp>
        <p:nvSpPr>
          <p:cNvPr id="3" name="2 Marcador de contenido"/>
          <p:cNvSpPr>
            <a:spLocks noGrp="1"/>
          </p:cNvSpPr>
          <p:nvPr>
            <p:ph idx="1"/>
          </p:nvPr>
        </p:nvSpPr>
        <p:spPr/>
        <p:txBody>
          <a:bodyPr>
            <a:normAutofit fontScale="92500" lnSpcReduction="20000"/>
          </a:bodyPr>
          <a:lstStyle/>
          <a:p>
            <a:pPr lvl="0" algn="just"/>
            <a:r>
              <a:rPr lang="es-ES" dirty="0" smtClean="0"/>
              <a:t>Niños </a:t>
            </a:r>
            <a:r>
              <a:rPr lang="es-ES" dirty="0"/>
              <a:t>y adolescentes </a:t>
            </a:r>
            <a:r>
              <a:rPr lang="es-ES" dirty="0" smtClean="0"/>
              <a:t>cada </a:t>
            </a:r>
            <a:r>
              <a:rPr lang="es-ES" dirty="0"/>
              <a:t>vez más reflejan </a:t>
            </a:r>
            <a:r>
              <a:rPr lang="es-ES" dirty="0" smtClean="0"/>
              <a:t>más necesidad </a:t>
            </a:r>
            <a:r>
              <a:rPr lang="es-ES" dirty="0"/>
              <a:t>de mantenerse conectados a diversos </a:t>
            </a:r>
            <a:r>
              <a:rPr lang="es-ES" dirty="0" smtClean="0"/>
              <a:t>dispositivos. Esto ayuda </a:t>
            </a:r>
            <a:r>
              <a:rPr lang="es-ES" dirty="0"/>
              <a:t>a comprender a qué nos referimos con aprendizaje móvil.</a:t>
            </a:r>
          </a:p>
          <a:p>
            <a:pPr lvl="0" algn="just"/>
            <a:r>
              <a:rPr lang="es-ES" dirty="0"/>
              <a:t>Se conoce así </a:t>
            </a:r>
            <a:r>
              <a:rPr lang="es-ES" dirty="0" smtClean="0"/>
              <a:t>a un </a:t>
            </a:r>
            <a:r>
              <a:rPr lang="es-ES" dirty="0"/>
              <a:t>medio de aprendizaje </a:t>
            </a:r>
            <a:r>
              <a:rPr lang="es-ES" dirty="0" smtClean="0"/>
              <a:t>basado en la recepción </a:t>
            </a:r>
            <a:r>
              <a:rPr lang="es-ES" dirty="0"/>
              <a:t>o entrega de información con apoyo de </a:t>
            </a:r>
            <a:r>
              <a:rPr lang="es-ES" dirty="0" smtClean="0"/>
              <a:t>tecnología móvil. </a:t>
            </a:r>
          </a:p>
          <a:p>
            <a:pPr lvl="0" algn="just"/>
            <a:r>
              <a:rPr lang="es-ES" dirty="0" smtClean="0"/>
              <a:t>Entre </a:t>
            </a:r>
            <a:r>
              <a:rPr lang="es-ES" dirty="0"/>
              <a:t>los dispositivos móviles más comunes están los teléfonos </a:t>
            </a:r>
            <a:r>
              <a:rPr lang="es-ES" dirty="0" smtClean="0"/>
              <a:t>móviles inteligentes (</a:t>
            </a:r>
            <a:r>
              <a:rPr lang="es-ES" dirty="0" err="1" smtClean="0"/>
              <a:t>smartphones</a:t>
            </a:r>
            <a:r>
              <a:rPr lang="es-ES" dirty="0" smtClean="0"/>
              <a:t>) portátiles (laptops), asistentes </a:t>
            </a:r>
            <a:r>
              <a:rPr lang="es-ES" dirty="0"/>
              <a:t>personales digitales (Personal Digital </a:t>
            </a:r>
            <a:r>
              <a:rPr lang="es-ES" dirty="0" err="1"/>
              <a:t>Assistant</a:t>
            </a:r>
            <a:r>
              <a:rPr lang="es-ES" dirty="0"/>
              <a:t>, PDA), </a:t>
            </a:r>
            <a:r>
              <a:rPr lang="es-ES" dirty="0" smtClean="0"/>
              <a:t>reproductores </a:t>
            </a:r>
            <a:r>
              <a:rPr lang="es-ES" dirty="0"/>
              <a:t>portátiles digitales de audio y vídeo, </a:t>
            </a:r>
            <a:r>
              <a:rPr lang="es-ES" dirty="0" smtClean="0"/>
              <a:t>o plataformas </a:t>
            </a:r>
            <a:r>
              <a:rPr lang="es-ES" dirty="0"/>
              <a:t>de juegos, entre otros, siendo el más empleado el teléfono </a:t>
            </a:r>
            <a:r>
              <a:rPr lang="es-ES" dirty="0" smtClean="0"/>
              <a:t>móvil. </a:t>
            </a:r>
            <a:endParaRPr lang="es-ES" dirty="0"/>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Decálogo del profesor en la Sociedad del Conocimiento</a:t>
            </a:r>
            <a:endParaRPr lang="es-ES" sz="2800" b="1" i="1" dirty="0">
              <a:solidFill>
                <a:srgbClr val="0070C0"/>
              </a:solidFill>
            </a:endParaRPr>
          </a:p>
        </p:txBody>
      </p:sp>
      <p:sp>
        <p:nvSpPr>
          <p:cNvPr id="3" name="2 Marcador de contenido"/>
          <p:cNvSpPr>
            <a:spLocks noGrp="1"/>
          </p:cNvSpPr>
          <p:nvPr>
            <p:ph idx="1"/>
          </p:nvPr>
        </p:nvSpPr>
        <p:spPr>
          <a:xfrm>
            <a:off x="0" y="1700808"/>
            <a:ext cx="9144000" cy="4729712"/>
          </a:xfrm>
        </p:spPr>
        <p:txBody>
          <a:bodyPr>
            <a:noAutofit/>
          </a:bodyPr>
          <a:lstStyle/>
          <a:p>
            <a:pPr lvl="0" algn="just"/>
            <a:r>
              <a:rPr lang="es-ES" sz="2200" dirty="0" smtClean="0"/>
              <a:t>Aprovecha lo que el alumno construye </a:t>
            </a:r>
            <a:r>
              <a:rPr lang="es-ES" sz="2200" dirty="0"/>
              <a:t>a partir de </a:t>
            </a:r>
            <a:r>
              <a:rPr lang="es-ES" sz="2200" dirty="0" smtClean="0"/>
              <a:t> TIC </a:t>
            </a:r>
            <a:r>
              <a:rPr lang="es-ES" sz="2200" dirty="0"/>
              <a:t>fuera del aula. </a:t>
            </a:r>
            <a:endParaRPr lang="es-ES" sz="2200" dirty="0" smtClean="0"/>
          </a:p>
          <a:p>
            <a:pPr lvl="0" algn="just"/>
            <a:r>
              <a:rPr lang="es-ES" sz="2200" dirty="0" smtClean="0"/>
              <a:t>No </a:t>
            </a:r>
            <a:r>
              <a:rPr lang="es-ES" sz="2200" dirty="0"/>
              <a:t>dejes que tu clase se convierta en un intercambio de clics. </a:t>
            </a:r>
            <a:endParaRPr lang="es-ES" sz="2200" dirty="0" smtClean="0"/>
          </a:p>
          <a:p>
            <a:pPr lvl="0" algn="just"/>
            <a:r>
              <a:rPr lang="es-ES" sz="2200" dirty="0" smtClean="0"/>
              <a:t>Considera la </a:t>
            </a:r>
            <a:r>
              <a:rPr lang="es-ES" sz="2200" dirty="0"/>
              <a:t>interactividad y la </a:t>
            </a:r>
            <a:r>
              <a:rPr lang="es-ES" sz="2200" dirty="0" err="1"/>
              <a:t>multidireccionalidad</a:t>
            </a:r>
            <a:r>
              <a:rPr lang="es-ES" sz="2200" dirty="0"/>
              <a:t> de las TIC </a:t>
            </a:r>
            <a:r>
              <a:rPr lang="es-ES" sz="2200" dirty="0" smtClean="0"/>
              <a:t>al planear los </a:t>
            </a:r>
            <a:r>
              <a:rPr lang="es-ES" sz="2200" dirty="0"/>
              <a:t>espacios, los tiempos, las actividades y su evaluación.</a:t>
            </a:r>
          </a:p>
          <a:p>
            <a:pPr lvl="0" algn="just"/>
            <a:r>
              <a:rPr lang="es-ES" sz="2200" dirty="0"/>
              <a:t>Integra las TIC a tu labor más allá del espacio puntual de la clase</a:t>
            </a:r>
            <a:r>
              <a:rPr lang="es-ES" sz="2200" dirty="0" smtClean="0"/>
              <a:t>.</a:t>
            </a:r>
            <a:endParaRPr lang="es-ES" sz="2200" dirty="0"/>
          </a:p>
          <a:p>
            <a:pPr lvl="0" algn="just"/>
            <a:r>
              <a:rPr lang="es-ES" sz="2200" dirty="0"/>
              <a:t>Atrae la atención </a:t>
            </a:r>
            <a:r>
              <a:rPr lang="es-ES" sz="2200" dirty="0" smtClean="0"/>
              <a:t>a </a:t>
            </a:r>
            <a:r>
              <a:rPr lang="es-ES" sz="2200" dirty="0"/>
              <a:t>través de ejercicios interactivos y </a:t>
            </a:r>
            <a:r>
              <a:rPr lang="es-ES" sz="2200" dirty="0" smtClean="0"/>
              <a:t>dinámicos.</a:t>
            </a:r>
            <a:endParaRPr lang="es-ES" sz="2200" dirty="0"/>
          </a:p>
          <a:p>
            <a:pPr lvl="0" algn="just"/>
            <a:r>
              <a:rPr lang="es-ES" sz="2200" dirty="0"/>
              <a:t>Facilita la construcción </a:t>
            </a:r>
            <a:r>
              <a:rPr lang="es-ES" sz="2200" dirty="0" smtClean="0"/>
              <a:t>del saber y no </a:t>
            </a:r>
            <a:r>
              <a:rPr lang="es-ES" sz="2200" dirty="0"/>
              <a:t>“transmitir” lo que sabes. </a:t>
            </a:r>
            <a:endParaRPr lang="es-ES" sz="2200" dirty="0" smtClean="0"/>
          </a:p>
          <a:p>
            <a:pPr lvl="0" algn="just"/>
            <a:r>
              <a:rPr lang="es-ES" sz="2200" dirty="0" smtClean="0"/>
              <a:t>Al enseñar </a:t>
            </a:r>
            <a:r>
              <a:rPr lang="es-ES" sz="2200" dirty="0"/>
              <a:t>con TIC, indaga </a:t>
            </a:r>
            <a:r>
              <a:rPr lang="es-ES" sz="2200" dirty="0" smtClean="0"/>
              <a:t>la experiencia </a:t>
            </a:r>
            <a:r>
              <a:rPr lang="es-ES" sz="2200" dirty="0"/>
              <a:t>y </a:t>
            </a:r>
            <a:r>
              <a:rPr lang="es-ES" sz="2200" dirty="0" smtClean="0"/>
              <a:t>expectativas </a:t>
            </a:r>
            <a:r>
              <a:rPr lang="es-ES" sz="2200" dirty="0"/>
              <a:t>de tus </a:t>
            </a:r>
            <a:r>
              <a:rPr lang="es-ES" sz="2200" dirty="0" smtClean="0"/>
              <a:t>alumnos. </a:t>
            </a:r>
          </a:p>
          <a:p>
            <a:pPr lvl="0" algn="just"/>
            <a:r>
              <a:rPr lang="es-ES" sz="2200" dirty="0" smtClean="0"/>
              <a:t>Prepara un ambiente de colaboración, participación y creación. </a:t>
            </a:r>
          </a:p>
          <a:p>
            <a:pPr lvl="0" algn="just"/>
            <a:r>
              <a:rPr lang="es-ES" sz="2200" dirty="0" smtClean="0"/>
              <a:t>No atiborres con TIC. Trabaja según lo que puedan aprender los alumnos. </a:t>
            </a:r>
          </a:p>
          <a:p>
            <a:pPr lvl="0" algn="just"/>
            <a:r>
              <a:rPr lang="es-ES" sz="2200" dirty="0" smtClean="0"/>
              <a:t>No </a:t>
            </a:r>
            <a:r>
              <a:rPr lang="es-ES" sz="2200" dirty="0"/>
              <a:t>te rindas ante la dificultad de integrar las TIC en la enseñanza</a:t>
            </a:r>
            <a:r>
              <a:rPr lang="es-ES" sz="2200" dirty="0" smtClean="0"/>
              <a:t>.</a:t>
            </a:r>
            <a:endParaRPr lang="es-ES" sz="2200" dirty="0" smtClean="0"/>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lvl="0"/>
            <a:r>
              <a:rPr lang="es-ES" b="1" dirty="0" smtClean="0"/>
              <a:t>Herramientas Offline</a:t>
            </a:r>
            <a:endParaRPr lang="es-ES" b="1" dirty="0"/>
          </a:p>
        </p:txBody>
      </p:sp>
      <p:sp>
        <p:nvSpPr>
          <p:cNvPr id="3" name="2 Subtítulo"/>
          <p:cNvSpPr>
            <a:spLocks noGrp="1"/>
          </p:cNvSpPr>
          <p:nvPr>
            <p:ph type="subTitle" idx="1"/>
          </p:nvPr>
        </p:nvSpPr>
        <p:spPr/>
        <p:txBody>
          <a:bodyPr>
            <a:normAutofit/>
          </a:bodyPr>
          <a:lstStyle/>
          <a:p>
            <a:pPr algn="ctr"/>
            <a:endParaRPr lang="es-ES" sz="7200" dirty="0"/>
          </a:p>
        </p:txBody>
      </p:sp>
    </p:spTree>
    <p:extLst>
      <p:ext uri="{BB962C8B-B14F-4D97-AF65-F5344CB8AC3E}">
        <p14:creationId xmlns="" xmlns:p14="http://schemas.microsoft.com/office/powerpoint/2010/main" val="133766046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411480" lvl="1" algn="l" rtl="0">
              <a:spcBef>
                <a:spcPct val="0"/>
              </a:spcBef>
            </a:pPr>
            <a:r>
              <a:rPr lang="es-ES" sz="2800" b="1" i="1" dirty="0" smtClean="0">
                <a:solidFill>
                  <a:srgbClr val="0070C0"/>
                </a:solidFill>
              </a:rPr>
              <a:t>El procesador </a:t>
            </a:r>
            <a:r>
              <a:rPr lang="es-ES" sz="2800" b="1" i="1" dirty="0">
                <a:solidFill>
                  <a:srgbClr val="0070C0"/>
                </a:solidFill>
              </a:rPr>
              <a:t>de </a:t>
            </a:r>
            <a:r>
              <a:rPr lang="es-ES" sz="2800" b="1" i="1" dirty="0" smtClean="0">
                <a:solidFill>
                  <a:srgbClr val="0070C0"/>
                </a:solidFill>
              </a:rPr>
              <a:t>texto</a:t>
            </a:r>
            <a:endParaRPr lang="es-ES" sz="2800" b="1" i="1" dirty="0">
              <a:solidFill>
                <a:srgbClr val="0070C0"/>
              </a:solidFill>
            </a:endParaRPr>
          </a:p>
        </p:txBody>
      </p:sp>
      <p:sp>
        <p:nvSpPr>
          <p:cNvPr id="3" name="2 Marcador de contenido"/>
          <p:cNvSpPr>
            <a:spLocks noGrp="1"/>
          </p:cNvSpPr>
          <p:nvPr>
            <p:ph idx="1"/>
          </p:nvPr>
        </p:nvSpPr>
        <p:spPr>
          <a:xfrm>
            <a:off x="179512" y="1556792"/>
            <a:ext cx="8784976" cy="4729712"/>
          </a:xfrm>
        </p:spPr>
        <p:txBody>
          <a:bodyPr>
            <a:noAutofit/>
          </a:bodyPr>
          <a:lstStyle/>
          <a:p>
            <a:pPr lvl="0" algn="just"/>
            <a:r>
              <a:rPr lang="es-ES" sz="2400" dirty="0" smtClean="0"/>
              <a:t>Sustituye </a:t>
            </a:r>
            <a:r>
              <a:rPr lang="es-ES" sz="2400" dirty="0"/>
              <a:t>a la hoja de </a:t>
            </a:r>
            <a:r>
              <a:rPr lang="es-ES" sz="2400" dirty="0" smtClean="0"/>
              <a:t>papel. El </a:t>
            </a:r>
            <a:r>
              <a:rPr lang="es-ES" sz="2400" dirty="0"/>
              <a:t>usuario puede escribir con el teclado de la computadora, sustituyendo al bolígrafo. </a:t>
            </a:r>
            <a:endParaRPr lang="es-ES" sz="2400" dirty="0" smtClean="0"/>
          </a:p>
          <a:p>
            <a:pPr lvl="0" algn="just"/>
            <a:endParaRPr lang="es-ES" sz="2400" dirty="0"/>
          </a:p>
          <a:p>
            <a:pPr lvl="1" algn="just"/>
            <a:r>
              <a:rPr lang="es-ES" sz="2400" b="1" dirty="0" smtClean="0"/>
              <a:t>Propietarios </a:t>
            </a:r>
            <a:r>
              <a:rPr lang="es-ES" sz="2400" b="1" dirty="0"/>
              <a:t>o comerciales</a:t>
            </a:r>
            <a:r>
              <a:rPr lang="es-ES" sz="2400" dirty="0"/>
              <a:t> </a:t>
            </a:r>
            <a:r>
              <a:rPr lang="es-ES" sz="2400" dirty="0" smtClean="0"/>
              <a:t>: </a:t>
            </a:r>
            <a:r>
              <a:rPr lang="es-ES" sz="2400" u="sng" dirty="0" smtClean="0">
                <a:hlinkClick r:id="rId2"/>
              </a:rPr>
              <a:t>Microsoft </a:t>
            </a:r>
            <a:r>
              <a:rPr lang="es-ES" sz="2400" u="sng" dirty="0">
                <a:hlinkClick r:id="rId2"/>
              </a:rPr>
              <a:t>Office Word</a:t>
            </a:r>
            <a:r>
              <a:rPr lang="es-ES" sz="2400" dirty="0"/>
              <a:t>, </a:t>
            </a:r>
            <a:r>
              <a:rPr lang="es-ES" sz="2400" u="sng" dirty="0" smtClean="0">
                <a:hlinkClick r:id="rId3"/>
              </a:rPr>
              <a:t>Corel </a:t>
            </a:r>
            <a:r>
              <a:rPr lang="es-ES" sz="2400" u="sng" dirty="0">
                <a:hlinkClick r:id="rId3"/>
              </a:rPr>
              <a:t>Word </a:t>
            </a:r>
            <a:r>
              <a:rPr lang="es-ES" sz="2400" u="sng" dirty="0" err="1">
                <a:hlinkClick r:id="rId3"/>
              </a:rPr>
              <a:t>Perfect</a:t>
            </a:r>
            <a:r>
              <a:rPr lang="es-ES" sz="2400" dirty="0"/>
              <a:t>.</a:t>
            </a:r>
          </a:p>
          <a:p>
            <a:pPr lvl="1" algn="just"/>
            <a:r>
              <a:rPr lang="es-ES" sz="2400" b="1" dirty="0"/>
              <a:t>Software </a:t>
            </a:r>
            <a:r>
              <a:rPr lang="es-ES" sz="2400" b="1" dirty="0" smtClean="0"/>
              <a:t>libre: </a:t>
            </a:r>
            <a:r>
              <a:rPr lang="es-ES" sz="2400" dirty="0" smtClean="0"/>
              <a:t>se </a:t>
            </a:r>
            <a:r>
              <a:rPr lang="es-ES" sz="2400" dirty="0"/>
              <a:t>pueden descargar de forma </a:t>
            </a:r>
            <a:r>
              <a:rPr lang="es-ES" sz="2400" dirty="0" smtClean="0"/>
              <a:t>gratuita: </a:t>
            </a:r>
            <a:r>
              <a:rPr lang="es-ES" sz="2400" u="sng" dirty="0">
                <a:hlinkClick r:id="rId4"/>
              </a:rPr>
              <a:t>Open Office </a:t>
            </a:r>
            <a:r>
              <a:rPr lang="es-ES" sz="2400" u="sng" dirty="0" err="1">
                <a:hlinkClick r:id="rId4"/>
              </a:rPr>
              <a:t>Writer</a:t>
            </a:r>
            <a:r>
              <a:rPr lang="es-ES" sz="2400" dirty="0"/>
              <a:t>, </a:t>
            </a:r>
            <a:r>
              <a:rPr lang="es-ES" sz="2400" u="sng" dirty="0" err="1">
                <a:hlinkClick r:id="rId5"/>
              </a:rPr>
              <a:t>AbiWord</a:t>
            </a:r>
            <a:r>
              <a:rPr lang="es-ES" sz="2400" dirty="0"/>
              <a:t>.</a:t>
            </a:r>
          </a:p>
          <a:p>
            <a:pPr lvl="1" algn="just"/>
            <a:r>
              <a:rPr lang="es-ES" sz="2400" b="1" dirty="0"/>
              <a:t>En línea</a:t>
            </a:r>
            <a:r>
              <a:rPr lang="es-ES" sz="2400" dirty="0"/>
              <a:t> (no es necesaria su descarga, se puede </a:t>
            </a:r>
            <a:r>
              <a:rPr lang="es-ES" sz="2400" dirty="0" smtClean="0"/>
              <a:t>usar sólo con estar </a:t>
            </a:r>
            <a:r>
              <a:rPr lang="es-ES" sz="2400" dirty="0"/>
              <a:t>conectado a Internet): </a:t>
            </a:r>
            <a:r>
              <a:rPr lang="es-ES" sz="2400" u="sng" dirty="0">
                <a:hlinkClick r:id="rId6"/>
              </a:rPr>
              <a:t>Google </a:t>
            </a:r>
            <a:r>
              <a:rPr lang="es-ES" sz="2400" u="sng" dirty="0" err="1">
                <a:hlinkClick r:id="rId6"/>
              </a:rPr>
              <a:t>Docs</a:t>
            </a:r>
            <a:r>
              <a:rPr lang="es-ES" sz="2400" dirty="0"/>
              <a:t>, </a:t>
            </a:r>
            <a:r>
              <a:rPr lang="es-ES" sz="2400" u="sng" dirty="0" err="1" smtClean="0">
                <a:hlinkClick r:id="rId7"/>
              </a:rPr>
              <a:t>Scribd</a:t>
            </a:r>
            <a:r>
              <a:rPr lang="es-ES" sz="2400" u="sng" dirty="0" smtClean="0"/>
              <a:t>.</a:t>
            </a:r>
            <a:r>
              <a:rPr lang="es-ES" sz="2400" dirty="0" smtClean="0"/>
              <a:t> También </a:t>
            </a:r>
            <a:r>
              <a:rPr lang="es-ES" sz="2400" dirty="0"/>
              <a:t>permiten trabajar de forma </a:t>
            </a:r>
            <a:r>
              <a:rPr lang="es-ES" sz="2400" dirty="0" smtClean="0"/>
              <a:t>colaborativa.</a:t>
            </a:r>
            <a:endParaRPr lang="es-ES" sz="2400" dirty="0"/>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411480" lvl="1" algn="l" rtl="0">
              <a:spcBef>
                <a:spcPct val="0"/>
              </a:spcBef>
            </a:pPr>
            <a:r>
              <a:rPr lang="es-ES" sz="2800" b="1" i="1" dirty="0" smtClean="0">
                <a:solidFill>
                  <a:srgbClr val="0070C0"/>
                </a:solidFill>
              </a:rPr>
              <a:t>La hoja </a:t>
            </a:r>
            <a:r>
              <a:rPr lang="es-ES" sz="2800" b="1" i="1" dirty="0">
                <a:solidFill>
                  <a:srgbClr val="0070C0"/>
                </a:solidFill>
              </a:rPr>
              <a:t>de </a:t>
            </a:r>
            <a:r>
              <a:rPr lang="es-ES" sz="2800" b="1" i="1" dirty="0" smtClean="0">
                <a:solidFill>
                  <a:srgbClr val="0070C0"/>
                </a:solidFill>
              </a:rPr>
              <a:t>cálculo</a:t>
            </a:r>
            <a:endParaRPr lang="es-ES" sz="2800" b="1" i="1" dirty="0">
              <a:solidFill>
                <a:srgbClr val="0070C0"/>
              </a:solidFill>
            </a:endParaRPr>
          </a:p>
        </p:txBody>
      </p:sp>
      <p:sp>
        <p:nvSpPr>
          <p:cNvPr id="3" name="2 Marcador de contenido"/>
          <p:cNvSpPr>
            <a:spLocks noGrp="1"/>
          </p:cNvSpPr>
          <p:nvPr>
            <p:ph idx="1"/>
          </p:nvPr>
        </p:nvSpPr>
        <p:spPr>
          <a:xfrm>
            <a:off x="179512" y="1484784"/>
            <a:ext cx="8784976" cy="4729712"/>
          </a:xfrm>
        </p:spPr>
        <p:txBody>
          <a:bodyPr>
            <a:noAutofit/>
          </a:bodyPr>
          <a:lstStyle/>
          <a:p>
            <a:pPr lvl="0" algn="just"/>
            <a:r>
              <a:rPr lang="es-ES" sz="2400" dirty="0" smtClean="0"/>
              <a:t>Herramienta útil en </a:t>
            </a:r>
            <a:r>
              <a:rPr lang="es-ES" sz="2400" dirty="0"/>
              <a:t>el </a:t>
            </a:r>
            <a:r>
              <a:rPr lang="es-ES" sz="2400" dirty="0" smtClean="0"/>
              <a:t>aula para diversas materias</a:t>
            </a:r>
            <a:r>
              <a:rPr lang="es-ES" sz="2400" dirty="0"/>
              <a:t>. </a:t>
            </a:r>
          </a:p>
          <a:p>
            <a:pPr lvl="1" algn="just"/>
            <a:r>
              <a:rPr lang="es-ES" sz="2400" dirty="0" smtClean="0"/>
              <a:t>organizar </a:t>
            </a:r>
            <a:r>
              <a:rPr lang="es-ES" sz="2400" dirty="0"/>
              <a:t>datos (</a:t>
            </a:r>
            <a:r>
              <a:rPr lang="es-ES" sz="2400" dirty="0" smtClean="0"/>
              <a:t>ordena, categoriza, compara, resalta elementos clave)</a:t>
            </a:r>
            <a:endParaRPr lang="es-ES" sz="2400" dirty="0"/>
          </a:p>
          <a:p>
            <a:pPr lvl="1" algn="just"/>
            <a:r>
              <a:rPr lang="es-ES" sz="2400" dirty="0"/>
              <a:t>realizar </a:t>
            </a:r>
            <a:r>
              <a:rPr lang="es-ES" sz="2400" dirty="0" smtClean="0"/>
              <a:t>gráficas </a:t>
            </a:r>
            <a:r>
              <a:rPr lang="es-ES" sz="2400" dirty="0"/>
              <a:t>que agreguen significado a la información ayudando en la interpretación y análisis; </a:t>
            </a:r>
          </a:p>
          <a:p>
            <a:pPr lvl="1" algn="just"/>
            <a:r>
              <a:rPr lang="es-ES" sz="2400" dirty="0" smtClean="0"/>
              <a:t>estimular </a:t>
            </a:r>
            <a:r>
              <a:rPr lang="es-ES" sz="2400" dirty="0" smtClean="0"/>
              <a:t>capacidades usando fórmulas </a:t>
            </a:r>
            <a:r>
              <a:rPr lang="es-ES" sz="2400" dirty="0"/>
              <a:t>para responder a preguntas condicionales </a:t>
            </a:r>
            <a:r>
              <a:rPr lang="es-ES" sz="2400" dirty="0" smtClean="0"/>
              <a:t>de </a:t>
            </a:r>
            <a:r>
              <a:rPr lang="es-ES" sz="2400" dirty="0"/>
              <a:t>tipo “si... entonces”; </a:t>
            </a:r>
          </a:p>
          <a:p>
            <a:pPr lvl="1" algn="just"/>
            <a:r>
              <a:rPr lang="es-ES" sz="2400" dirty="0"/>
              <a:t>solucionar </a:t>
            </a:r>
            <a:r>
              <a:rPr lang="es-ES" sz="2400" dirty="0" smtClean="0"/>
              <a:t>problemas usando fórmulas, </a:t>
            </a:r>
            <a:r>
              <a:rPr lang="es-ES" sz="2400" dirty="0"/>
              <a:t>explorar </a:t>
            </a:r>
            <a:r>
              <a:rPr lang="es-ES" sz="2400" dirty="0" smtClean="0"/>
              <a:t>cuáles se </a:t>
            </a:r>
            <a:r>
              <a:rPr lang="es-ES" sz="2400" dirty="0"/>
              <a:t>pueden utilizar en un </a:t>
            </a:r>
            <a:r>
              <a:rPr lang="es-ES" sz="2400" dirty="0" smtClean="0"/>
              <a:t>problema y </a:t>
            </a:r>
            <a:r>
              <a:rPr lang="es-ES" sz="2400" dirty="0"/>
              <a:t>cómo </a:t>
            </a:r>
            <a:r>
              <a:rPr lang="es-ES" sz="2400" dirty="0" smtClean="0"/>
              <a:t>cambiar las variables </a:t>
            </a:r>
            <a:r>
              <a:rPr lang="es-ES" sz="2400" dirty="0"/>
              <a:t>que afectan el resultado. </a:t>
            </a:r>
          </a:p>
        </p:txBody>
      </p:sp>
    </p:spTree>
    <p:extLst>
      <p:ext uri="{BB962C8B-B14F-4D97-AF65-F5344CB8AC3E}">
        <p14:creationId xmlns="" xmlns:p14="http://schemas.microsoft.com/office/powerpoint/2010/main" val="16056157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411480" lvl="1" algn="l" rtl="0">
              <a:spcBef>
                <a:spcPct val="0"/>
              </a:spcBef>
            </a:pPr>
            <a:r>
              <a:rPr lang="es-ES" sz="2800" b="1" i="1" dirty="0" smtClean="0">
                <a:solidFill>
                  <a:srgbClr val="0070C0"/>
                </a:solidFill>
              </a:rPr>
              <a:t>Presentaciones </a:t>
            </a:r>
            <a:r>
              <a:rPr lang="es-ES" sz="2800" b="1" i="1" dirty="0">
                <a:solidFill>
                  <a:srgbClr val="0070C0"/>
                </a:solidFill>
              </a:rPr>
              <a:t>de </a:t>
            </a:r>
            <a:r>
              <a:rPr lang="es-ES" sz="2800" b="1" i="1" dirty="0" smtClean="0">
                <a:solidFill>
                  <a:srgbClr val="0070C0"/>
                </a:solidFill>
              </a:rPr>
              <a:t>diapositivas</a:t>
            </a:r>
            <a:endParaRPr lang="es-ES" sz="2800" b="1" i="1" dirty="0">
              <a:solidFill>
                <a:srgbClr val="0070C0"/>
              </a:solidFill>
            </a:endParaRPr>
          </a:p>
        </p:txBody>
      </p:sp>
      <p:sp>
        <p:nvSpPr>
          <p:cNvPr id="3" name="2 Marcador de contenido"/>
          <p:cNvSpPr>
            <a:spLocks noGrp="1"/>
          </p:cNvSpPr>
          <p:nvPr>
            <p:ph idx="1"/>
          </p:nvPr>
        </p:nvSpPr>
        <p:spPr/>
        <p:txBody>
          <a:bodyPr>
            <a:normAutofit/>
          </a:bodyPr>
          <a:lstStyle/>
          <a:p>
            <a:pPr lvl="1" algn="just"/>
            <a:r>
              <a:rPr lang="es-ES" sz="2800" b="1" dirty="0" smtClean="0"/>
              <a:t>Propietario </a:t>
            </a:r>
            <a:r>
              <a:rPr lang="es-ES" sz="2800" b="1" dirty="0"/>
              <a:t>o comercial</a:t>
            </a:r>
            <a:r>
              <a:rPr lang="es-ES" sz="2800" dirty="0"/>
              <a:t>: </a:t>
            </a:r>
            <a:r>
              <a:rPr lang="es-ES" sz="2800" u="sng" dirty="0">
                <a:hlinkClick r:id="rId2"/>
              </a:rPr>
              <a:t>Microsoft </a:t>
            </a:r>
            <a:r>
              <a:rPr lang="es-ES" sz="2800" u="sng" dirty="0" err="1">
                <a:hlinkClick r:id="rId2"/>
              </a:rPr>
              <a:t>Power</a:t>
            </a:r>
            <a:r>
              <a:rPr lang="es-ES" sz="2800" u="sng" dirty="0">
                <a:hlinkClick r:id="rId2"/>
              </a:rPr>
              <a:t> Point</a:t>
            </a:r>
            <a:r>
              <a:rPr lang="es-ES" sz="2800" dirty="0"/>
              <a:t> </a:t>
            </a:r>
            <a:endParaRPr lang="es-ES" sz="2800" dirty="0" smtClean="0"/>
          </a:p>
          <a:p>
            <a:pPr lvl="1" algn="just"/>
            <a:r>
              <a:rPr lang="es-ES" sz="2800" b="1" dirty="0" smtClean="0"/>
              <a:t>Libre</a:t>
            </a:r>
            <a:r>
              <a:rPr lang="es-ES" sz="2800" dirty="0"/>
              <a:t>: </a:t>
            </a:r>
            <a:r>
              <a:rPr lang="es-ES" sz="2800" u="sng" dirty="0">
                <a:hlinkClick r:id="rId3"/>
              </a:rPr>
              <a:t>Open Office </a:t>
            </a:r>
            <a:r>
              <a:rPr lang="es-ES" sz="2800" u="sng" dirty="0" err="1" smtClean="0">
                <a:hlinkClick r:id="rId3"/>
              </a:rPr>
              <a:t>Impress</a:t>
            </a:r>
            <a:r>
              <a:rPr lang="es-ES" sz="2800" u="sng" dirty="0" smtClean="0"/>
              <a:t>; </a:t>
            </a:r>
            <a:r>
              <a:rPr lang="es-ES" sz="2800" u="sng" dirty="0" err="1" smtClean="0">
                <a:hlinkClick r:id="rId3"/>
              </a:rPr>
              <a:t>Prezzi</a:t>
            </a:r>
            <a:r>
              <a:rPr lang="es-ES" sz="2800" u="sng" dirty="0" smtClean="0">
                <a:hlinkClick r:id="rId3"/>
              </a:rPr>
              <a:t> </a:t>
            </a:r>
            <a:endParaRPr lang="es-ES" sz="2800" u="sng" dirty="0">
              <a:hlinkClick r:id="rId3"/>
            </a:endParaRPr>
          </a:p>
          <a:p>
            <a:pPr lvl="1" algn="just"/>
            <a:r>
              <a:rPr lang="es-ES" sz="2800" b="1" dirty="0"/>
              <a:t>En línea</a:t>
            </a:r>
            <a:r>
              <a:rPr lang="es-ES" sz="2800" dirty="0"/>
              <a:t>: </a:t>
            </a:r>
            <a:r>
              <a:rPr lang="es-ES" sz="2800" u="sng" dirty="0" err="1" smtClean="0">
                <a:hlinkClick r:id="rId4"/>
              </a:rPr>
              <a:t>Slideshare</a:t>
            </a:r>
            <a:r>
              <a:rPr lang="es-ES" sz="2800" dirty="0"/>
              <a:t>. </a:t>
            </a:r>
            <a:r>
              <a:rPr lang="es-ES" sz="2800" dirty="0" smtClean="0"/>
              <a:t>Podemos </a:t>
            </a:r>
            <a:r>
              <a:rPr lang="es-ES" sz="2800" dirty="0"/>
              <a:t>“subir” una presentación, documento o video y contar con datos de las visitas que tienen nuestros archivos en la web y de quienes las descargan.</a:t>
            </a:r>
          </a:p>
          <a:p>
            <a:pPr lvl="1" algn="just"/>
            <a:endParaRPr lang="es-ES" sz="2800" dirty="0"/>
          </a:p>
          <a:p>
            <a:pPr algn="just"/>
            <a:endParaRPr lang="es-ES" dirty="0"/>
          </a:p>
        </p:txBody>
      </p:sp>
    </p:spTree>
    <p:extLst>
      <p:ext uri="{BB962C8B-B14F-4D97-AF65-F5344CB8AC3E}">
        <p14:creationId xmlns="" xmlns:p14="http://schemas.microsoft.com/office/powerpoint/2010/main" val="2516084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Métodos y técnicas:</a:t>
            </a:r>
          </a:p>
        </p:txBody>
      </p:sp>
      <p:sp>
        <p:nvSpPr>
          <p:cNvPr id="4" name="3 Marcador de contenido"/>
          <p:cNvSpPr>
            <a:spLocks noGrp="1"/>
          </p:cNvSpPr>
          <p:nvPr>
            <p:ph idx="1"/>
          </p:nvPr>
        </p:nvSpPr>
        <p:spPr/>
        <p:txBody>
          <a:bodyPr>
            <a:normAutofit/>
          </a:bodyPr>
          <a:lstStyle/>
          <a:p>
            <a:pPr lvl="0" algn="just"/>
            <a:r>
              <a:rPr lang="es-ES" sz="2400" dirty="0" smtClean="0"/>
              <a:t>Métodos/técnicas expositivas</a:t>
            </a:r>
          </a:p>
          <a:p>
            <a:pPr lvl="0" algn="just"/>
            <a:endParaRPr lang="es-ES" sz="2400" dirty="0" smtClean="0"/>
          </a:p>
          <a:p>
            <a:pPr lvl="0" algn="just"/>
            <a:r>
              <a:rPr lang="es-ES" sz="2400" dirty="0" smtClean="0"/>
              <a:t>Métodos basados en la </a:t>
            </a:r>
            <a:r>
              <a:rPr lang="es-ES" sz="2400" dirty="0" smtClean="0"/>
              <a:t>demostración</a:t>
            </a:r>
            <a:endParaRPr lang="es-ES" sz="2400" dirty="0" smtClean="0"/>
          </a:p>
          <a:p>
            <a:pPr lvl="0" algn="just"/>
            <a:endParaRPr lang="es-ES" sz="2400" dirty="0"/>
          </a:p>
          <a:p>
            <a:pPr lvl="0" algn="just"/>
            <a:r>
              <a:rPr lang="es-ES" sz="2400" dirty="0" smtClean="0"/>
              <a:t>Métodos de construcción del aprendizaje entre profesorado y </a:t>
            </a:r>
            <a:r>
              <a:rPr lang="es-ES" sz="2400" dirty="0" smtClean="0"/>
              <a:t>alumnado</a:t>
            </a:r>
            <a:endParaRPr lang="es-ES" sz="2400" dirty="0" smtClean="0"/>
          </a:p>
          <a:p>
            <a:pPr lvl="0" algn="just"/>
            <a:endParaRPr lang="es-ES" sz="2400" dirty="0"/>
          </a:p>
          <a:p>
            <a:pPr lvl="0" algn="just"/>
            <a:r>
              <a:rPr lang="es-ES" sz="2400" dirty="0" smtClean="0"/>
              <a:t>Métodos basados en el trabajo en </a:t>
            </a:r>
            <a:r>
              <a:rPr lang="es-ES" sz="2400" dirty="0" smtClean="0"/>
              <a:t>grupo</a:t>
            </a:r>
            <a:endParaRPr lang="es-ES" sz="2400" dirty="0"/>
          </a:p>
        </p:txBody>
      </p:sp>
    </p:spTree>
    <p:extLst>
      <p:ext uri="{BB962C8B-B14F-4D97-AF65-F5344CB8AC3E}">
        <p14:creationId xmlns:p14="http://schemas.microsoft.com/office/powerpoint/2010/main" xmlns="" val="22018971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411480" lvl="1" algn="l" rtl="0">
              <a:spcBef>
                <a:spcPct val="0"/>
              </a:spcBef>
            </a:pPr>
            <a:r>
              <a:rPr lang="es-ES" sz="2800" b="1" i="1" dirty="0" smtClean="0">
                <a:solidFill>
                  <a:srgbClr val="0070C0"/>
                </a:solidFill>
              </a:rPr>
              <a:t>Programas </a:t>
            </a:r>
            <a:r>
              <a:rPr lang="es-ES" sz="2800" b="1" i="1" dirty="0">
                <a:solidFill>
                  <a:srgbClr val="0070C0"/>
                </a:solidFill>
              </a:rPr>
              <a:t>de dibujo y </a:t>
            </a:r>
            <a:r>
              <a:rPr lang="es-ES" sz="2800" b="1" i="1" dirty="0" smtClean="0">
                <a:solidFill>
                  <a:srgbClr val="0070C0"/>
                </a:solidFill>
              </a:rPr>
              <a:t>diseño</a:t>
            </a:r>
            <a:endParaRPr lang="es-ES" sz="2800" b="1" i="1" dirty="0">
              <a:solidFill>
                <a:srgbClr val="0070C0"/>
              </a:solidFill>
            </a:endParaRPr>
          </a:p>
        </p:txBody>
      </p:sp>
      <p:sp>
        <p:nvSpPr>
          <p:cNvPr id="3" name="2 Marcador de contenido"/>
          <p:cNvSpPr>
            <a:spLocks noGrp="1"/>
          </p:cNvSpPr>
          <p:nvPr>
            <p:ph idx="1"/>
          </p:nvPr>
        </p:nvSpPr>
        <p:spPr/>
        <p:txBody>
          <a:bodyPr>
            <a:normAutofit/>
          </a:bodyPr>
          <a:lstStyle/>
          <a:p>
            <a:pPr lvl="0" algn="just"/>
            <a:r>
              <a:rPr lang="es-ES" dirty="0" smtClean="0"/>
              <a:t>Algunos </a:t>
            </a:r>
            <a:r>
              <a:rPr lang="es-ES" dirty="0"/>
              <a:t>de los </a:t>
            </a:r>
            <a:r>
              <a:rPr lang="es-ES" dirty="0" smtClean="0"/>
              <a:t>de uso más extendido son:</a:t>
            </a:r>
            <a:endParaRPr lang="es-ES" dirty="0"/>
          </a:p>
          <a:p>
            <a:pPr lvl="1" algn="just"/>
            <a:r>
              <a:rPr lang="es-ES" sz="2800" b="1" dirty="0"/>
              <a:t>Propietarios</a:t>
            </a:r>
            <a:r>
              <a:rPr lang="es-ES" sz="2800" dirty="0"/>
              <a:t>: </a:t>
            </a:r>
            <a:r>
              <a:rPr lang="es-ES" sz="2800" u="sng" dirty="0" smtClean="0">
                <a:hlinkClick r:id="rId2"/>
              </a:rPr>
              <a:t>Adobe </a:t>
            </a:r>
            <a:r>
              <a:rPr lang="es-ES" sz="2800" u="sng" dirty="0" err="1">
                <a:hlinkClick r:id="rId2"/>
              </a:rPr>
              <a:t>Photoshop</a:t>
            </a:r>
            <a:r>
              <a:rPr lang="es-ES" sz="2800" dirty="0"/>
              <a:t>, </a:t>
            </a:r>
            <a:r>
              <a:rPr lang="es-ES" sz="2800" u="sng" dirty="0">
                <a:hlinkClick r:id="rId3"/>
              </a:rPr>
              <a:t>Adobe </a:t>
            </a:r>
            <a:r>
              <a:rPr lang="es-ES" sz="2800" u="sng" dirty="0" err="1">
                <a:hlinkClick r:id="rId3"/>
              </a:rPr>
              <a:t>Indesign</a:t>
            </a:r>
            <a:r>
              <a:rPr lang="es-ES" sz="2800" dirty="0"/>
              <a:t>, </a:t>
            </a:r>
            <a:r>
              <a:rPr lang="es-ES" sz="2800" u="sng" dirty="0" err="1">
                <a:hlinkClick r:id="rId4"/>
              </a:rPr>
              <a:t>CorelDRAW</a:t>
            </a:r>
            <a:r>
              <a:rPr lang="es-ES" sz="2800" dirty="0"/>
              <a:t>, </a:t>
            </a:r>
            <a:r>
              <a:rPr lang="es-ES" sz="2800" u="sng" dirty="0">
                <a:hlinkClick r:id="rId5"/>
              </a:rPr>
              <a:t>Microsoft </a:t>
            </a:r>
            <a:r>
              <a:rPr lang="es-ES" sz="2800" u="sng" dirty="0" err="1">
                <a:hlinkClick r:id="rId5"/>
              </a:rPr>
              <a:t>Paint</a:t>
            </a:r>
            <a:r>
              <a:rPr lang="es-ES" sz="2800" dirty="0"/>
              <a:t>, </a:t>
            </a:r>
            <a:r>
              <a:rPr lang="es-ES" sz="2800" u="sng" dirty="0">
                <a:hlinkClick r:id="rId6"/>
              </a:rPr>
              <a:t>Microsoft Publisher</a:t>
            </a:r>
            <a:r>
              <a:rPr lang="es-ES" sz="2800" dirty="0"/>
              <a:t>, </a:t>
            </a:r>
            <a:r>
              <a:rPr lang="es-ES" sz="2800" u="sng" dirty="0">
                <a:hlinkClick r:id="rId7"/>
              </a:rPr>
              <a:t>Microsoft Visio</a:t>
            </a:r>
            <a:r>
              <a:rPr lang="es-ES" sz="2800" dirty="0"/>
              <a:t>.</a:t>
            </a:r>
          </a:p>
          <a:p>
            <a:pPr lvl="1" algn="just"/>
            <a:r>
              <a:rPr lang="en-US" sz="2800" b="1" dirty="0" err="1" smtClean="0"/>
              <a:t>Libres</a:t>
            </a:r>
            <a:r>
              <a:rPr lang="en-US" sz="2800" dirty="0"/>
              <a:t>: </a:t>
            </a:r>
            <a:r>
              <a:rPr lang="en-US" sz="2800" u="sng" dirty="0" err="1">
                <a:hlinkClick r:id="rId8"/>
              </a:rPr>
              <a:t>Inkscape</a:t>
            </a:r>
            <a:r>
              <a:rPr lang="en-US" sz="2800" dirty="0"/>
              <a:t>, </a:t>
            </a:r>
            <a:r>
              <a:rPr lang="en-US" sz="2800" u="sng" dirty="0">
                <a:hlinkClick r:id="rId9"/>
              </a:rPr>
              <a:t>Open Office Draw</a:t>
            </a:r>
            <a:r>
              <a:rPr lang="en-US" sz="2800" dirty="0"/>
              <a:t>, </a:t>
            </a:r>
            <a:r>
              <a:rPr lang="en-US" sz="2800" u="sng" dirty="0" err="1">
                <a:hlinkClick r:id="rId10"/>
              </a:rPr>
              <a:t>Paint.Net</a:t>
            </a:r>
            <a:r>
              <a:rPr lang="en-US" sz="2800" dirty="0"/>
              <a:t>, </a:t>
            </a:r>
            <a:r>
              <a:rPr lang="en-US" sz="2800" u="sng" dirty="0">
                <a:hlinkClick r:id="rId11"/>
              </a:rPr>
              <a:t>Scratch</a:t>
            </a:r>
            <a:r>
              <a:rPr lang="en-US" sz="2800" dirty="0"/>
              <a:t>, </a:t>
            </a:r>
            <a:r>
              <a:rPr lang="en-US" sz="2800" u="sng" dirty="0">
                <a:hlinkClick r:id="rId12"/>
              </a:rPr>
              <a:t>Tux Paint</a:t>
            </a:r>
            <a:r>
              <a:rPr lang="en-US" sz="2800" dirty="0"/>
              <a:t>.</a:t>
            </a:r>
            <a:endParaRPr lang="es-ES" sz="2800" dirty="0"/>
          </a:p>
          <a:p>
            <a:pPr lvl="1" algn="just"/>
            <a:r>
              <a:rPr lang="es-ES" sz="2800" b="1" dirty="0" smtClean="0"/>
              <a:t>En </a:t>
            </a:r>
            <a:r>
              <a:rPr lang="es-ES" sz="2800" b="1" dirty="0"/>
              <a:t>línea</a:t>
            </a:r>
            <a:r>
              <a:rPr lang="es-ES" sz="2800" dirty="0"/>
              <a:t>: </a:t>
            </a:r>
            <a:r>
              <a:rPr lang="es-ES" sz="2800" u="sng" dirty="0" err="1">
                <a:hlinkClick r:id="rId13"/>
              </a:rPr>
              <a:t>artpad</a:t>
            </a:r>
            <a:r>
              <a:rPr lang="es-ES" sz="2800" dirty="0"/>
              <a:t>, </a:t>
            </a:r>
            <a:r>
              <a:rPr lang="es-ES" sz="2800" u="sng" dirty="0" err="1">
                <a:hlinkClick r:id="rId14"/>
              </a:rPr>
              <a:t>Aviary</a:t>
            </a:r>
            <a:r>
              <a:rPr lang="es-ES" sz="2800" dirty="0"/>
              <a:t>, </a:t>
            </a:r>
            <a:r>
              <a:rPr lang="es-ES" sz="2800" u="sng" dirty="0" err="1">
                <a:hlinkClick r:id="rId15"/>
              </a:rPr>
              <a:t>cooltext</a:t>
            </a:r>
            <a:r>
              <a:rPr lang="es-ES" sz="2800" dirty="0"/>
              <a:t>, </a:t>
            </a:r>
            <a:r>
              <a:rPr lang="es-ES" sz="2800" u="sng" dirty="0" err="1">
                <a:hlinkClick r:id="rId16"/>
              </a:rPr>
              <a:t>gliffy</a:t>
            </a:r>
            <a:r>
              <a:rPr lang="es-ES" sz="2800" dirty="0"/>
              <a:t>, </a:t>
            </a:r>
            <a:r>
              <a:rPr lang="es-ES" sz="2800" u="sng" dirty="0">
                <a:hlinkClick r:id="rId17"/>
              </a:rPr>
              <a:t>picnic</a:t>
            </a:r>
            <a:r>
              <a:rPr lang="es-ES" sz="2800" dirty="0"/>
              <a:t>, </a:t>
            </a:r>
            <a:r>
              <a:rPr lang="es-ES" sz="2800" u="sng" dirty="0" err="1">
                <a:hlinkClick r:id="rId18"/>
              </a:rPr>
              <a:t>sketchpad</a:t>
            </a:r>
            <a:r>
              <a:rPr lang="es-ES" sz="2800" dirty="0" smtClean="0"/>
              <a:t>.</a:t>
            </a:r>
            <a:endParaRPr lang="es-ES" sz="2800" dirty="0"/>
          </a:p>
        </p:txBody>
      </p:sp>
    </p:spTree>
    <p:extLst>
      <p:ext uri="{BB962C8B-B14F-4D97-AF65-F5344CB8AC3E}">
        <p14:creationId xmlns="" xmlns:p14="http://schemas.microsoft.com/office/powerpoint/2010/main" val="35395156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marL="411480" lvl="1" algn="l" rtl="0">
              <a:spcBef>
                <a:spcPct val="0"/>
              </a:spcBef>
            </a:pPr>
            <a:r>
              <a:rPr lang="es-ES" sz="2800" b="1" i="1" dirty="0" smtClean="0">
                <a:solidFill>
                  <a:srgbClr val="0070C0"/>
                </a:solidFill>
              </a:rPr>
              <a:t>Programas </a:t>
            </a:r>
            <a:r>
              <a:rPr lang="es-ES" sz="2800" b="1" i="1" dirty="0">
                <a:solidFill>
                  <a:srgbClr val="0070C0"/>
                </a:solidFill>
              </a:rPr>
              <a:t>de edición de </a:t>
            </a:r>
            <a:r>
              <a:rPr lang="es-ES" sz="2800" b="1" i="1" dirty="0" smtClean="0">
                <a:solidFill>
                  <a:srgbClr val="0070C0"/>
                </a:solidFill>
              </a:rPr>
              <a:t>audio</a:t>
            </a:r>
            <a:endParaRPr lang="es-ES" sz="2800" b="1" i="1" dirty="0">
              <a:solidFill>
                <a:srgbClr val="0070C0"/>
              </a:solidFill>
            </a:endParaRPr>
          </a:p>
        </p:txBody>
      </p:sp>
      <p:sp>
        <p:nvSpPr>
          <p:cNvPr id="3" name="2 Marcador de contenido"/>
          <p:cNvSpPr>
            <a:spLocks noGrp="1"/>
          </p:cNvSpPr>
          <p:nvPr>
            <p:ph idx="1"/>
          </p:nvPr>
        </p:nvSpPr>
        <p:spPr/>
        <p:txBody>
          <a:bodyPr>
            <a:normAutofit fontScale="92500" lnSpcReduction="20000"/>
          </a:bodyPr>
          <a:lstStyle/>
          <a:p>
            <a:pPr lvl="0" algn="just"/>
            <a:r>
              <a:rPr lang="es-ES" dirty="0" smtClean="0"/>
              <a:t>Permiten </a:t>
            </a:r>
            <a:r>
              <a:rPr lang="es-ES" dirty="0"/>
              <a:t>capturar y transferir archivos de audio o archivos de video del </a:t>
            </a:r>
            <a:r>
              <a:rPr lang="es-ES" dirty="0" smtClean="0"/>
              <a:t>que sólo necesitemos el </a:t>
            </a:r>
            <a:r>
              <a:rPr lang="es-ES" dirty="0"/>
              <a:t>audio. </a:t>
            </a:r>
            <a:endParaRPr lang="es-ES" dirty="0" smtClean="0"/>
          </a:p>
          <a:p>
            <a:pPr algn="just"/>
            <a:r>
              <a:rPr lang="es-ES" dirty="0" smtClean="0"/>
              <a:t>Reproducir </a:t>
            </a:r>
            <a:r>
              <a:rPr lang="es-ES" dirty="0"/>
              <a:t>y grabar sonidos, </a:t>
            </a:r>
            <a:r>
              <a:rPr lang="es-ES" dirty="0" smtClean="0"/>
              <a:t>bien a </a:t>
            </a:r>
            <a:r>
              <a:rPr lang="es-ES" dirty="0"/>
              <a:t>través del micrófono </a:t>
            </a:r>
            <a:r>
              <a:rPr lang="es-ES" dirty="0" smtClean="0"/>
              <a:t>del ordenador, </a:t>
            </a:r>
            <a:r>
              <a:rPr lang="es-ES" dirty="0"/>
              <a:t>conectándole uno </a:t>
            </a:r>
            <a:r>
              <a:rPr lang="es-ES" dirty="0" smtClean="0"/>
              <a:t>externo, </a:t>
            </a:r>
            <a:r>
              <a:rPr lang="es-ES" dirty="0"/>
              <a:t>o grabando un video y extrayendo </a:t>
            </a:r>
            <a:r>
              <a:rPr lang="es-ES" dirty="0" smtClean="0"/>
              <a:t>su audio. </a:t>
            </a:r>
          </a:p>
          <a:p>
            <a:pPr lvl="1" algn="just"/>
            <a:r>
              <a:rPr lang="es-ES" sz="2800" b="1" dirty="0" smtClean="0"/>
              <a:t>Propietarios</a:t>
            </a:r>
            <a:r>
              <a:rPr lang="es-ES" sz="2800" dirty="0" smtClean="0"/>
              <a:t> (algunos cuentan con versión de prueba gratuita): </a:t>
            </a:r>
            <a:r>
              <a:rPr lang="es-ES" sz="2800" u="sng" dirty="0" smtClean="0">
                <a:hlinkClick r:id="rId2"/>
              </a:rPr>
              <a:t>Pro Tools</a:t>
            </a:r>
            <a:r>
              <a:rPr lang="es-ES" sz="2800" dirty="0" smtClean="0"/>
              <a:t> (utilizado por muchos profesionales), </a:t>
            </a:r>
            <a:r>
              <a:rPr lang="es-ES" sz="2800" u="sng" dirty="0" err="1" smtClean="0">
                <a:hlinkClick r:id="rId3"/>
              </a:rPr>
              <a:t>WavePad</a:t>
            </a:r>
            <a:r>
              <a:rPr lang="es-ES" sz="2800" dirty="0" smtClean="0"/>
              <a:t>, </a:t>
            </a:r>
            <a:r>
              <a:rPr lang="es-ES" sz="2800" u="sng" dirty="0" smtClean="0">
                <a:hlinkClick r:id="rId4"/>
              </a:rPr>
              <a:t>Adobe </a:t>
            </a:r>
            <a:r>
              <a:rPr lang="es-ES" sz="2800" u="sng" dirty="0" err="1" smtClean="0">
                <a:hlinkClick r:id="rId4"/>
              </a:rPr>
              <a:t>Audition</a:t>
            </a:r>
            <a:r>
              <a:rPr lang="es-ES" sz="2800" dirty="0" smtClean="0"/>
              <a:t>, </a:t>
            </a:r>
            <a:r>
              <a:rPr lang="es-ES" sz="2800" u="sng" dirty="0" err="1" smtClean="0">
                <a:hlinkClick r:id="rId5"/>
              </a:rPr>
              <a:t>Pinnacle</a:t>
            </a:r>
            <a:r>
              <a:rPr lang="es-ES" sz="2800" dirty="0" smtClean="0"/>
              <a:t> es un editor de video que funciona muy bien para realizar labores de edición de audio, es sencillo de utilizar, al igual que </a:t>
            </a:r>
            <a:r>
              <a:rPr lang="es-ES" sz="2800" u="sng" dirty="0" smtClean="0">
                <a:hlinkClick r:id="rId6"/>
              </a:rPr>
              <a:t>Sony Vegas</a:t>
            </a:r>
            <a:r>
              <a:rPr lang="es-ES" sz="2800" dirty="0" smtClean="0"/>
              <a:t>. </a:t>
            </a:r>
          </a:p>
          <a:p>
            <a:pPr lvl="1" algn="just"/>
            <a:r>
              <a:rPr lang="es-ES" sz="2800" b="1" dirty="0" smtClean="0"/>
              <a:t>Libres</a:t>
            </a:r>
            <a:r>
              <a:rPr lang="es-ES" sz="2800" dirty="0" smtClean="0"/>
              <a:t>: </a:t>
            </a:r>
            <a:r>
              <a:rPr lang="es-ES" sz="2800" u="sng" dirty="0" err="1" smtClean="0">
                <a:hlinkClick r:id="rId7"/>
              </a:rPr>
              <a:t>Audacity</a:t>
            </a:r>
            <a:r>
              <a:rPr lang="es-ES" sz="2800" dirty="0" smtClean="0"/>
              <a:t> (versión gratuita).</a:t>
            </a:r>
          </a:p>
          <a:p>
            <a:pPr lvl="1" algn="just"/>
            <a:r>
              <a:rPr lang="es-ES" sz="2800" b="1" dirty="0" smtClean="0"/>
              <a:t>En línea</a:t>
            </a:r>
            <a:r>
              <a:rPr lang="es-ES" sz="2800" dirty="0" smtClean="0"/>
              <a:t>: </a:t>
            </a:r>
            <a:r>
              <a:rPr lang="es-ES" sz="2800" u="sng" dirty="0" smtClean="0">
                <a:hlinkClick r:id="rId8"/>
              </a:rPr>
              <a:t>Audio Editor </a:t>
            </a:r>
            <a:r>
              <a:rPr lang="es-ES" sz="2800" u="sng" dirty="0" err="1" smtClean="0">
                <a:hlinkClick r:id="rId8"/>
              </a:rPr>
              <a:t>Myna</a:t>
            </a:r>
            <a:r>
              <a:rPr lang="es-ES" sz="2800" dirty="0" smtClean="0"/>
              <a:t>.</a:t>
            </a:r>
          </a:p>
          <a:p>
            <a:pPr lvl="0" algn="just"/>
            <a:endParaRPr lang="es-ES" dirty="0"/>
          </a:p>
        </p:txBody>
      </p:sp>
    </p:spTree>
    <p:extLst>
      <p:ext uri="{BB962C8B-B14F-4D97-AF65-F5344CB8AC3E}">
        <p14:creationId xmlns="" xmlns:p14="http://schemas.microsoft.com/office/powerpoint/2010/main" val="23900675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marL="411480" lvl="1" algn="l" rtl="0">
              <a:spcBef>
                <a:spcPct val="0"/>
              </a:spcBef>
            </a:pPr>
            <a:r>
              <a:rPr lang="es-ES" sz="2800" b="1" i="1" dirty="0" smtClean="0">
                <a:solidFill>
                  <a:srgbClr val="0070C0"/>
                </a:solidFill>
              </a:rPr>
              <a:t>Programas </a:t>
            </a:r>
            <a:r>
              <a:rPr lang="es-ES" sz="2800" b="1" i="1" dirty="0">
                <a:solidFill>
                  <a:srgbClr val="0070C0"/>
                </a:solidFill>
              </a:rPr>
              <a:t>de captura y edición de </a:t>
            </a:r>
            <a:r>
              <a:rPr lang="es-ES" sz="2800" b="1" i="1" dirty="0" smtClean="0">
                <a:solidFill>
                  <a:srgbClr val="0070C0"/>
                </a:solidFill>
              </a:rPr>
              <a:t>imagen/video</a:t>
            </a:r>
            <a:br>
              <a:rPr lang="es-ES" sz="2800" b="1" i="1" dirty="0" smtClean="0">
                <a:solidFill>
                  <a:srgbClr val="0070C0"/>
                </a:solidFill>
              </a:rPr>
            </a:br>
            <a:endParaRPr lang="es-ES" sz="2800" b="1" i="1" dirty="0">
              <a:solidFill>
                <a:srgbClr val="0070C0"/>
              </a:solidFill>
            </a:endParaRPr>
          </a:p>
        </p:txBody>
      </p:sp>
      <p:sp>
        <p:nvSpPr>
          <p:cNvPr id="3" name="2 Marcador de contenido"/>
          <p:cNvSpPr>
            <a:spLocks noGrp="1"/>
          </p:cNvSpPr>
          <p:nvPr>
            <p:ph idx="1"/>
          </p:nvPr>
        </p:nvSpPr>
        <p:spPr>
          <a:xfrm>
            <a:off x="179512" y="1556792"/>
            <a:ext cx="8784976" cy="5017744"/>
          </a:xfrm>
        </p:spPr>
        <p:txBody>
          <a:bodyPr>
            <a:noAutofit/>
          </a:bodyPr>
          <a:lstStyle/>
          <a:p>
            <a:pPr lvl="0" algn="just"/>
            <a:r>
              <a:rPr lang="es-ES" sz="2400" dirty="0" smtClean="0"/>
              <a:t>Permiten la captura </a:t>
            </a:r>
            <a:r>
              <a:rPr lang="es-ES" sz="2400" dirty="0"/>
              <a:t>de imágenes fijas o en movimiento (“grabación”) en un dispositivo (cámara de fotos y/o video) y </a:t>
            </a:r>
            <a:r>
              <a:rPr lang="es-ES" sz="2400" dirty="0" smtClean="0"/>
              <a:t>posterior </a:t>
            </a:r>
            <a:r>
              <a:rPr lang="es-ES" sz="2400" dirty="0"/>
              <a:t>reproducción en el mismo dispositivo o en la computadora. </a:t>
            </a:r>
            <a:endParaRPr lang="es-ES" sz="2400" dirty="0" smtClean="0"/>
          </a:p>
          <a:p>
            <a:pPr lvl="0" algn="just"/>
            <a:r>
              <a:rPr lang="es-ES" sz="2400" dirty="0" smtClean="0"/>
              <a:t>Montaje </a:t>
            </a:r>
            <a:r>
              <a:rPr lang="es-ES" sz="2400" dirty="0"/>
              <a:t>y edición </a:t>
            </a:r>
            <a:r>
              <a:rPr lang="es-ES" sz="2400" dirty="0" smtClean="0"/>
              <a:t>de las </a:t>
            </a:r>
            <a:r>
              <a:rPr lang="es-ES" sz="2400" dirty="0"/>
              <a:t>imágenes </a:t>
            </a:r>
            <a:r>
              <a:rPr lang="es-ES" sz="2400" dirty="0" smtClean="0"/>
              <a:t>grabadas, </a:t>
            </a:r>
            <a:r>
              <a:rPr lang="es-ES" sz="2400" dirty="0"/>
              <a:t>y el sonido (si lo hubiere). </a:t>
            </a:r>
            <a:endParaRPr lang="es-ES" sz="2400" dirty="0" smtClean="0"/>
          </a:p>
          <a:p>
            <a:pPr lvl="1" algn="just"/>
            <a:r>
              <a:rPr lang="es-ES" sz="2800" b="1" dirty="0" smtClean="0"/>
              <a:t>Propietarios</a:t>
            </a:r>
            <a:r>
              <a:rPr lang="es-ES" sz="2800" dirty="0" smtClean="0"/>
              <a:t>: </a:t>
            </a:r>
            <a:r>
              <a:rPr lang="es-ES" sz="2800" u="sng" dirty="0" smtClean="0">
                <a:hlinkClick r:id="rId2"/>
              </a:rPr>
              <a:t>Final </a:t>
            </a:r>
            <a:r>
              <a:rPr lang="es-ES" sz="2800" u="sng" dirty="0" err="1" smtClean="0">
                <a:hlinkClick r:id="rId2"/>
              </a:rPr>
              <a:t>Cut</a:t>
            </a:r>
            <a:r>
              <a:rPr lang="es-ES" sz="2800" dirty="0" smtClean="0"/>
              <a:t>, </a:t>
            </a:r>
            <a:r>
              <a:rPr lang="es-ES" sz="2800" u="sng" dirty="0" smtClean="0">
                <a:hlinkClick r:id="rId3"/>
              </a:rPr>
              <a:t>Vegas</a:t>
            </a:r>
            <a:r>
              <a:rPr lang="es-ES" sz="2800" dirty="0" smtClean="0"/>
              <a:t>, </a:t>
            </a:r>
            <a:r>
              <a:rPr lang="es-ES" sz="2800" u="sng" dirty="0" err="1" smtClean="0">
                <a:hlinkClick r:id="rId4"/>
              </a:rPr>
              <a:t>Pinnacle</a:t>
            </a:r>
            <a:r>
              <a:rPr lang="es-ES" sz="2800" dirty="0" smtClean="0"/>
              <a:t>, </a:t>
            </a:r>
            <a:r>
              <a:rPr lang="es-ES" sz="2800" u="sng" dirty="0" smtClean="0"/>
              <a:t>…</a:t>
            </a:r>
            <a:endParaRPr lang="es-ES" sz="2800" dirty="0" smtClean="0"/>
          </a:p>
          <a:p>
            <a:pPr lvl="1" algn="just"/>
            <a:r>
              <a:rPr lang="en-US" sz="2800" b="1" dirty="0" err="1" smtClean="0"/>
              <a:t>Libres</a:t>
            </a:r>
            <a:r>
              <a:rPr lang="en-US" sz="2800" dirty="0" smtClean="0"/>
              <a:t>: </a:t>
            </a:r>
            <a:r>
              <a:rPr lang="en-US" sz="2800" u="sng" dirty="0" err="1" smtClean="0">
                <a:hlinkClick r:id="rId5"/>
              </a:rPr>
              <a:t>eoRezo</a:t>
            </a:r>
            <a:r>
              <a:rPr lang="en-US" sz="2800" dirty="0" smtClean="0"/>
              <a:t>, </a:t>
            </a:r>
            <a:r>
              <a:rPr lang="en-US" sz="2800" u="sng" dirty="0" smtClean="0">
                <a:hlinkClick r:id="rId6"/>
              </a:rPr>
              <a:t>Windows Live Movie Maker</a:t>
            </a:r>
            <a:r>
              <a:rPr lang="en-US" sz="2800" dirty="0" smtClean="0"/>
              <a:t>, …</a:t>
            </a:r>
            <a:endParaRPr lang="es-ES" sz="2800" dirty="0" smtClean="0"/>
          </a:p>
          <a:p>
            <a:pPr lvl="1" algn="just"/>
            <a:r>
              <a:rPr lang="es-ES" sz="2800" b="1" dirty="0" smtClean="0"/>
              <a:t>En línea</a:t>
            </a:r>
            <a:r>
              <a:rPr lang="es-ES" sz="2800" dirty="0" smtClean="0"/>
              <a:t>: </a:t>
            </a:r>
            <a:r>
              <a:rPr lang="es-ES" sz="2800" u="sng" dirty="0" err="1" smtClean="0">
                <a:hlinkClick r:id="rId7"/>
              </a:rPr>
              <a:t>JayCut</a:t>
            </a:r>
            <a:r>
              <a:rPr lang="es-ES" sz="2800" dirty="0" smtClean="0"/>
              <a:t>.</a:t>
            </a:r>
          </a:p>
          <a:p>
            <a:pPr lvl="1" algn="just"/>
            <a:r>
              <a:rPr lang="es-ES" dirty="0" smtClean="0"/>
              <a:t>También podemos encontrar sitios Web que nos permiten convertir archivos de un formato a otro, como  </a:t>
            </a:r>
            <a:r>
              <a:rPr lang="es-ES" u="sng" dirty="0" err="1" smtClean="0">
                <a:hlinkClick r:id="rId8"/>
              </a:rPr>
              <a:t>Zamzar</a:t>
            </a:r>
            <a:r>
              <a:rPr lang="es-ES" dirty="0" smtClean="0"/>
              <a:t>. </a:t>
            </a:r>
          </a:p>
          <a:p>
            <a:pPr lvl="0" algn="just"/>
            <a:endParaRPr lang="es-ES" sz="2000" dirty="0" smtClean="0"/>
          </a:p>
          <a:p>
            <a:pPr lvl="0" algn="just"/>
            <a:endParaRPr lang="es-ES" sz="2000" dirty="0"/>
          </a:p>
        </p:txBody>
      </p:sp>
    </p:spTree>
    <p:extLst>
      <p:ext uri="{BB962C8B-B14F-4D97-AF65-F5344CB8AC3E}">
        <p14:creationId xmlns="" xmlns:p14="http://schemas.microsoft.com/office/powerpoint/2010/main" val="28006279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b="1" dirty="0" smtClean="0"/>
              <a:t>Internet – Web 2.0 – </a:t>
            </a:r>
            <a:endParaRPr lang="es-ES" b="1" dirty="0"/>
          </a:p>
        </p:txBody>
      </p:sp>
    </p:spTree>
    <p:extLst>
      <p:ext uri="{BB962C8B-B14F-4D97-AF65-F5344CB8AC3E}">
        <p14:creationId xmlns="" xmlns:p14="http://schemas.microsoft.com/office/powerpoint/2010/main" val="179467155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1" algn="l" rtl="0">
              <a:spcBef>
                <a:spcPct val="0"/>
              </a:spcBef>
            </a:pPr>
            <a:r>
              <a:rPr lang="es-ES" sz="2800" b="1" i="1" dirty="0" smtClean="0">
                <a:solidFill>
                  <a:srgbClr val="0070C0"/>
                </a:solidFill>
              </a:rPr>
              <a:t>¿Cuáles son las principales herramientas de comunicación en </a:t>
            </a:r>
            <a:r>
              <a:rPr lang="es-ES" sz="2800" b="1" i="1" dirty="0" smtClean="0">
                <a:solidFill>
                  <a:srgbClr val="0070C0"/>
                </a:solidFill>
              </a:rPr>
              <a:t>línea (a través de internet)?</a:t>
            </a:r>
            <a:endParaRPr lang="es-ES" dirty="0">
              <a:solidFill>
                <a:srgbClr val="0070C0"/>
              </a:solidFill>
            </a:endParaRPr>
          </a:p>
        </p:txBody>
      </p:sp>
      <p:sp>
        <p:nvSpPr>
          <p:cNvPr id="3" name="2 Marcador de contenido"/>
          <p:cNvSpPr>
            <a:spLocks noGrp="1"/>
          </p:cNvSpPr>
          <p:nvPr>
            <p:ph idx="1"/>
          </p:nvPr>
        </p:nvSpPr>
        <p:spPr/>
        <p:txBody>
          <a:bodyPr>
            <a:normAutofit/>
          </a:bodyPr>
          <a:lstStyle/>
          <a:p>
            <a:pPr lvl="0" algn="just"/>
            <a:r>
              <a:rPr lang="es-ES" b="1" dirty="0" smtClean="0"/>
              <a:t>Correo </a:t>
            </a:r>
            <a:r>
              <a:rPr lang="es-ES" b="1" dirty="0"/>
              <a:t>electrónico </a:t>
            </a:r>
            <a:r>
              <a:rPr lang="es-ES" dirty="0"/>
              <a:t>(e-mail), </a:t>
            </a:r>
            <a:endParaRPr lang="es-ES" dirty="0" smtClean="0"/>
          </a:p>
          <a:p>
            <a:pPr lvl="0" algn="just"/>
            <a:r>
              <a:rPr lang="es-ES" b="1" dirty="0" smtClean="0"/>
              <a:t>Chats</a:t>
            </a:r>
            <a:r>
              <a:rPr lang="es-ES" dirty="0"/>
              <a:t>, </a:t>
            </a:r>
            <a:endParaRPr lang="es-ES" dirty="0" smtClean="0"/>
          </a:p>
          <a:p>
            <a:pPr lvl="0" algn="just"/>
            <a:r>
              <a:rPr lang="es-ES" b="1" dirty="0" smtClean="0"/>
              <a:t>F</a:t>
            </a:r>
            <a:r>
              <a:rPr lang="es-ES" b="1" dirty="0" smtClean="0"/>
              <a:t>oros</a:t>
            </a:r>
            <a:r>
              <a:rPr lang="es-ES" dirty="0"/>
              <a:t>, </a:t>
            </a:r>
            <a:endParaRPr lang="es-ES" dirty="0" smtClean="0"/>
          </a:p>
          <a:p>
            <a:pPr lvl="0" algn="just"/>
            <a:r>
              <a:rPr lang="es-ES" b="1" dirty="0" smtClean="0"/>
              <a:t>S</a:t>
            </a:r>
            <a:r>
              <a:rPr lang="es-ES" b="1" dirty="0" smtClean="0"/>
              <a:t>ervicios </a:t>
            </a:r>
            <a:r>
              <a:rPr lang="es-ES" b="1" dirty="0"/>
              <a:t>de mensajería instantánea </a:t>
            </a:r>
            <a:r>
              <a:rPr lang="es-ES" dirty="0"/>
              <a:t>(MSN y otros</a:t>
            </a:r>
            <a:r>
              <a:rPr lang="es-ES" dirty="0" smtClean="0"/>
              <a:t>),</a:t>
            </a:r>
          </a:p>
          <a:p>
            <a:pPr lvl="0" algn="just"/>
            <a:r>
              <a:rPr lang="es-ES" b="1" dirty="0" smtClean="0"/>
              <a:t>Redes </a:t>
            </a:r>
            <a:r>
              <a:rPr lang="es-ES" b="1" dirty="0"/>
              <a:t>sociales </a:t>
            </a:r>
            <a:r>
              <a:rPr lang="es-ES" dirty="0"/>
              <a:t>(Facebook, </a:t>
            </a:r>
            <a:r>
              <a:rPr lang="es-ES" dirty="0" err="1"/>
              <a:t>Orkut</a:t>
            </a:r>
            <a:r>
              <a:rPr lang="es-ES" dirty="0"/>
              <a:t>, </a:t>
            </a:r>
            <a:r>
              <a:rPr lang="es-ES" dirty="0" err="1"/>
              <a:t>Youtube</a:t>
            </a:r>
            <a:r>
              <a:rPr lang="es-ES" dirty="0"/>
              <a:t>, </a:t>
            </a:r>
            <a:r>
              <a:rPr lang="es-ES" dirty="0" err="1"/>
              <a:t>Myspace</a:t>
            </a:r>
            <a:r>
              <a:rPr lang="es-ES" dirty="0"/>
              <a:t>, </a:t>
            </a:r>
            <a:r>
              <a:rPr lang="es-ES" dirty="0" err="1"/>
              <a:t>etc</a:t>
            </a:r>
            <a:r>
              <a:rPr lang="es-ES" dirty="0"/>
              <a:t>). </a:t>
            </a:r>
            <a:endParaRPr lang="es-ES" dirty="0" smtClean="0"/>
          </a:p>
          <a:p>
            <a:pPr lvl="0" algn="just"/>
            <a:endParaRPr lang="es-ES" dirty="0" smtClean="0"/>
          </a:p>
          <a:p>
            <a:pPr lvl="0" algn="just"/>
            <a:r>
              <a:rPr lang="es-ES" dirty="0" smtClean="0"/>
              <a:t>La forma más conocida es </a:t>
            </a:r>
            <a:r>
              <a:rPr lang="es-ES" dirty="0"/>
              <a:t>el correo </a:t>
            </a:r>
            <a:r>
              <a:rPr lang="es-ES" dirty="0" smtClean="0"/>
              <a:t>electrónico. Varios </a:t>
            </a:r>
            <a:r>
              <a:rPr lang="es-ES" dirty="0"/>
              <a:t>servicios </a:t>
            </a:r>
            <a:r>
              <a:rPr lang="es-ES" dirty="0" smtClean="0"/>
              <a:t>gratuitos: </a:t>
            </a:r>
            <a:r>
              <a:rPr lang="es-ES" dirty="0" err="1"/>
              <a:t>Gmail</a:t>
            </a:r>
            <a:r>
              <a:rPr lang="es-ES" dirty="0"/>
              <a:t>, Hotmail y </a:t>
            </a:r>
            <a:r>
              <a:rPr lang="es-ES" dirty="0" err="1"/>
              <a:t>Yahoo</a:t>
            </a:r>
            <a:r>
              <a:rPr lang="es-ES" dirty="0"/>
              <a:t>. </a:t>
            </a:r>
          </a:p>
        </p:txBody>
      </p:sp>
    </p:spTree>
    <p:extLst>
      <p:ext uri="{BB962C8B-B14F-4D97-AF65-F5344CB8AC3E}">
        <p14:creationId xmlns="" xmlns:p14="http://schemas.microsoft.com/office/powerpoint/2010/main" val="27768612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b="1" dirty="0" smtClean="0"/>
              <a:t>Redes sociales y de información (</a:t>
            </a:r>
            <a:r>
              <a:rPr lang="es-ES" b="1" dirty="0" err="1" smtClean="0"/>
              <a:t>Microblogging</a:t>
            </a:r>
            <a:r>
              <a:rPr lang="es-ES" b="1" dirty="0" smtClean="0"/>
              <a:t>)</a:t>
            </a:r>
            <a:endParaRPr lang="es-ES" b="1" dirty="0"/>
          </a:p>
        </p:txBody>
      </p:sp>
      <p:sp>
        <p:nvSpPr>
          <p:cNvPr id="3" name="2 Subtítulo"/>
          <p:cNvSpPr>
            <a:spLocks noGrp="1"/>
          </p:cNvSpPr>
          <p:nvPr>
            <p:ph type="subTitle" idx="1"/>
          </p:nvPr>
        </p:nvSpPr>
        <p:spPr/>
        <p:txBody>
          <a:bodyPr>
            <a:normAutofit/>
          </a:bodyPr>
          <a:lstStyle/>
          <a:p>
            <a:pPr algn="ctr"/>
            <a:endParaRPr lang="es-ES" sz="7200" dirty="0"/>
          </a:p>
        </p:txBody>
      </p:sp>
    </p:spTree>
    <p:extLst>
      <p:ext uri="{BB962C8B-B14F-4D97-AF65-F5344CB8AC3E}">
        <p14:creationId xmlns="" xmlns:p14="http://schemas.microsoft.com/office/powerpoint/2010/main" val="299181638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1" algn="l" rtl="0">
              <a:spcBef>
                <a:spcPct val="0"/>
              </a:spcBef>
            </a:pPr>
            <a:r>
              <a:rPr lang="es-ES" sz="2800" b="1" i="1" dirty="0" smtClean="0"/>
              <a:t>¿Qué es una red social y qué características tiene?</a:t>
            </a:r>
            <a:endParaRPr lang="es-ES" dirty="0"/>
          </a:p>
        </p:txBody>
      </p:sp>
      <p:sp>
        <p:nvSpPr>
          <p:cNvPr id="3" name="2 Marcador de contenido"/>
          <p:cNvSpPr>
            <a:spLocks noGrp="1"/>
          </p:cNvSpPr>
          <p:nvPr>
            <p:ph idx="1"/>
          </p:nvPr>
        </p:nvSpPr>
        <p:spPr/>
        <p:txBody>
          <a:bodyPr>
            <a:noAutofit/>
          </a:bodyPr>
          <a:lstStyle/>
          <a:p>
            <a:pPr lvl="0" algn="just"/>
            <a:r>
              <a:rPr lang="es-ES" sz="1800" dirty="0" smtClean="0"/>
              <a:t>Espacio que permite </a:t>
            </a:r>
            <a:r>
              <a:rPr lang="es-ES" sz="1800" dirty="0"/>
              <a:t>a las personas conectar con sus amigos, </a:t>
            </a:r>
            <a:r>
              <a:rPr lang="es-ES" sz="1800" dirty="0" smtClean="0"/>
              <a:t>realizar </a:t>
            </a:r>
            <a:r>
              <a:rPr lang="es-ES" sz="1800" dirty="0"/>
              <a:t>nuevas amistades, </a:t>
            </a:r>
            <a:r>
              <a:rPr lang="es-ES" sz="1800" dirty="0" smtClean="0"/>
              <a:t>compartir </a:t>
            </a:r>
            <a:r>
              <a:rPr lang="es-ES" sz="1800" dirty="0"/>
              <a:t>contenidos, interactuar, crear vínculos </a:t>
            </a:r>
            <a:r>
              <a:rPr lang="es-ES" sz="1800" dirty="0" smtClean="0"/>
              <a:t>o comunidades con intereses comunes: </a:t>
            </a:r>
            <a:r>
              <a:rPr lang="es-ES" sz="1800" dirty="0"/>
              <a:t>trabajo, </a:t>
            </a:r>
            <a:r>
              <a:rPr lang="es-ES" sz="1800" dirty="0" smtClean="0"/>
              <a:t>lectura, juego, hobbies, amistad,… </a:t>
            </a:r>
            <a:endParaRPr lang="es-ES" sz="1800" dirty="0" smtClean="0"/>
          </a:p>
          <a:p>
            <a:pPr lvl="0" algn="just">
              <a:buNone/>
            </a:pPr>
            <a:endParaRPr lang="es-ES" sz="1800" dirty="0" smtClean="0"/>
          </a:p>
          <a:p>
            <a:pPr lvl="0" algn="just"/>
            <a:r>
              <a:rPr lang="es-ES" sz="1800" dirty="0" smtClean="0"/>
              <a:t>Funciona </a:t>
            </a:r>
            <a:r>
              <a:rPr lang="es-ES" sz="1800" dirty="0"/>
              <a:t>por “efecto </a:t>
            </a:r>
            <a:r>
              <a:rPr lang="es-ES" sz="1800" dirty="0" smtClean="0"/>
              <a:t>viral” (= “</a:t>
            </a:r>
            <a:r>
              <a:rPr lang="es-ES" sz="1800" dirty="0"/>
              <a:t>boca a boca” </a:t>
            </a:r>
            <a:r>
              <a:rPr lang="es-ES" sz="1800" dirty="0" smtClean="0"/>
              <a:t>mediante </a:t>
            </a:r>
            <a:r>
              <a:rPr lang="es-ES" sz="1800" dirty="0"/>
              <a:t>medios </a:t>
            </a:r>
            <a:r>
              <a:rPr lang="es-ES" sz="1800" dirty="0" smtClean="0"/>
              <a:t>electrónico</a:t>
            </a:r>
            <a:r>
              <a:rPr lang="es-ES" sz="1800" dirty="0" smtClean="0"/>
              <a:t>)</a:t>
            </a:r>
          </a:p>
          <a:p>
            <a:pPr lvl="0" algn="just">
              <a:buNone/>
            </a:pPr>
            <a:endParaRPr lang="es-ES" sz="1800" dirty="0" smtClean="0"/>
          </a:p>
          <a:p>
            <a:pPr lvl="0" algn="just"/>
            <a:r>
              <a:rPr lang="es-ES" sz="1800" dirty="0" smtClean="0"/>
              <a:t>Varias </a:t>
            </a:r>
            <a:r>
              <a:rPr lang="es-ES" sz="1800" dirty="0"/>
              <a:t>aplicaciones integradas: chat, enviar mensajes, subir fotos, descargar, etc</a:t>
            </a:r>
            <a:r>
              <a:rPr lang="es-ES" sz="1800" dirty="0" smtClean="0"/>
              <a:t>.</a:t>
            </a:r>
          </a:p>
          <a:p>
            <a:pPr lvl="0" algn="just">
              <a:buNone/>
            </a:pPr>
            <a:endParaRPr lang="es-ES" sz="1800" dirty="0"/>
          </a:p>
          <a:p>
            <a:pPr lvl="0" algn="just"/>
            <a:r>
              <a:rPr lang="es-ES" sz="1800" dirty="0" smtClean="0"/>
              <a:t>El usuario gestiona contenidos que considera importantes </a:t>
            </a:r>
            <a:r>
              <a:rPr lang="es-ES" sz="1800" dirty="0"/>
              <a:t>para su </a:t>
            </a:r>
            <a:r>
              <a:rPr lang="es-ES" sz="1800" dirty="0" smtClean="0"/>
              <a:t>grupo</a:t>
            </a:r>
            <a:r>
              <a:rPr lang="es-ES" sz="1800" dirty="0" smtClean="0"/>
              <a:t>.</a:t>
            </a:r>
          </a:p>
          <a:p>
            <a:pPr lvl="0" algn="just">
              <a:buNone/>
            </a:pPr>
            <a:endParaRPr lang="es-ES" sz="1800" dirty="0" smtClean="0"/>
          </a:p>
          <a:p>
            <a:pPr lvl="0" algn="just"/>
            <a:r>
              <a:rPr lang="es-ES" sz="1800" dirty="0" smtClean="0"/>
              <a:t>En </a:t>
            </a:r>
            <a:r>
              <a:rPr lang="es-ES" sz="1800" dirty="0"/>
              <a:t>un contexto no </a:t>
            </a:r>
            <a:r>
              <a:rPr lang="es-ES" sz="1800" dirty="0" smtClean="0"/>
              <a:t>exclusivamente educativo</a:t>
            </a:r>
            <a:r>
              <a:rPr lang="es-ES" sz="1800" dirty="0"/>
              <a:t>, se generan vínculos </a:t>
            </a:r>
            <a:r>
              <a:rPr lang="es-ES" sz="1800" dirty="0" smtClean="0"/>
              <a:t>afectivos.</a:t>
            </a:r>
            <a:endParaRPr lang="es-ES" sz="1800" dirty="0"/>
          </a:p>
        </p:txBody>
      </p:sp>
    </p:spTree>
    <p:extLst>
      <p:ext uri="{BB962C8B-B14F-4D97-AF65-F5344CB8AC3E}">
        <p14:creationId xmlns="" xmlns:p14="http://schemas.microsoft.com/office/powerpoint/2010/main" val="305537914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1" algn="l" rtl="0">
              <a:spcBef>
                <a:spcPct val="0"/>
              </a:spcBef>
            </a:pPr>
            <a:r>
              <a:rPr lang="es-ES" sz="2800" b="1" i="1" dirty="0" smtClean="0"/>
              <a:t>¿Qué tipos de redes sociales </a:t>
            </a:r>
            <a:r>
              <a:rPr lang="es-ES" sz="2800" b="1" i="1" dirty="0" smtClean="0"/>
              <a:t>existen?</a:t>
            </a:r>
            <a:endParaRPr lang="es-ES" dirty="0"/>
          </a:p>
        </p:txBody>
      </p:sp>
      <p:sp>
        <p:nvSpPr>
          <p:cNvPr id="3" name="2 Marcador de contenido"/>
          <p:cNvSpPr>
            <a:spLocks noGrp="1"/>
          </p:cNvSpPr>
          <p:nvPr>
            <p:ph idx="1"/>
          </p:nvPr>
        </p:nvSpPr>
        <p:spPr/>
        <p:txBody>
          <a:bodyPr>
            <a:normAutofit fontScale="92500"/>
          </a:bodyPr>
          <a:lstStyle/>
          <a:p>
            <a:pPr algn="just"/>
            <a:r>
              <a:rPr lang="es-ES" dirty="0" smtClean="0"/>
              <a:t>La mayoría de las ya </a:t>
            </a:r>
            <a:r>
              <a:rPr lang="es-ES" dirty="0"/>
              <a:t>existentes se pueden </a:t>
            </a:r>
            <a:r>
              <a:rPr lang="es-ES" dirty="0" smtClean="0"/>
              <a:t>aprovechar para </a:t>
            </a:r>
            <a:r>
              <a:rPr lang="es-ES" dirty="0"/>
              <a:t>fines educativos o como plataformas educativas. </a:t>
            </a:r>
          </a:p>
          <a:p>
            <a:pPr lvl="1" algn="just"/>
            <a:r>
              <a:rPr lang="es-ES" sz="2800" b="1" dirty="0" smtClean="0"/>
              <a:t>Redes </a:t>
            </a:r>
            <a:r>
              <a:rPr lang="es-ES" sz="2800" b="1" dirty="0"/>
              <a:t>sociales generalistas</a:t>
            </a:r>
            <a:r>
              <a:rPr lang="es-ES" sz="2800" dirty="0" smtClean="0"/>
              <a:t>: </a:t>
            </a:r>
            <a:r>
              <a:rPr lang="es-ES" sz="2800" u="sng" dirty="0" smtClean="0">
                <a:hlinkClick r:id="rId2"/>
              </a:rPr>
              <a:t>www.facebook.com</a:t>
            </a:r>
            <a:r>
              <a:rPr lang="es-ES" sz="2800" u="sng" dirty="0" smtClean="0"/>
              <a:t>, </a:t>
            </a:r>
            <a:r>
              <a:rPr lang="es-ES" sz="2800" u="sng" dirty="0" smtClean="0">
                <a:hlinkClick r:id="rId3"/>
              </a:rPr>
              <a:t>www.myspace.com</a:t>
            </a:r>
            <a:r>
              <a:rPr lang="es-ES" sz="2800" u="sng" dirty="0" smtClean="0"/>
              <a:t>, </a:t>
            </a:r>
            <a:r>
              <a:rPr lang="es-ES" sz="2800" u="sng" dirty="0" smtClean="0">
                <a:hlinkClick r:id="rId4"/>
              </a:rPr>
              <a:t>www.tuenti.es</a:t>
            </a:r>
            <a:endParaRPr lang="es-ES" sz="2800" u="sng" dirty="0">
              <a:hlinkClick r:id="rId4"/>
            </a:endParaRPr>
          </a:p>
          <a:p>
            <a:pPr lvl="1" algn="just"/>
            <a:r>
              <a:rPr lang="es-ES" sz="2800" b="1" dirty="0" smtClean="0"/>
              <a:t>Redes </a:t>
            </a:r>
            <a:r>
              <a:rPr lang="es-ES" sz="2800" b="1" dirty="0"/>
              <a:t>sociales profesionales</a:t>
            </a:r>
            <a:r>
              <a:rPr lang="es-ES" sz="2800" dirty="0" smtClean="0"/>
              <a:t>: </a:t>
            </a:r>
            <a:r>
              <a:rPr lang="es-ES" sz="2800" u="sng" dirty="0" smtClean="0">
                <a:hlinkClick r:id="rId5"/>
              </a:rPr>
              <a:t>www.xing.com</a:t>
            </a:r>
            <a:r>
              <a:rPr lang="es-ES" sz="2800" u="sng" dirty="0" smtClean="0"/>
              <a:t>, </a:t>
            </a:r>
            <a:r>
              <a:rPr lang="es-ES" sz="2800" u="sng" dirty="0">
                <a:hlinkClick r:id="rId6"/>
              </a:rPr>
              <a:t>www.linkedin.com</a:t>
            </a:r>
            <a:endParaRPr lang="es-ES" sz="2800" dirty="0">
              <a:latin typeface="Times New Roman"/>
              <a:ea typeface="Arial Narrow"/>
            </a:endParaRPr>
          </a:p>
          <a:p>
            <a:pPr lvl="1" algn="just"/>
            <a:r>
              <a:rPr lang="es-ES" sz="2800" b="1" dirty="0" smtClean="0"/>
              <a:t>Redes </a:t>
            </a:r>
            <a:r>
              <a:rPr lang="es-ES" sz="2800" b="1" dirty="0"/>
              <a:t>de información</a:t>
            </a:r>
            <a:r>
              <a:rPr lang="es-ES" sz="2800" dirty="0" smtClean="0"/>
              <a:t>: </a:t>
            </a:r>
            <a:r>
              <a:rPr lang="es-ES" sz="2800" u="sng" dirty="0" smtClean="0">
                <a:hlinkClick r:id="rId7"/>
              </a:rPr>
              <a:t>www.twitter.com</a:t>
            </a:r>
            <a:endParaRPr lang="es-ES" sz="2800" u="sng" dirty="0" smtClean="0"/>
          </a:p>
          <a:p>
            <a:pPr lvl="1" algn="just"/>
            <a:r>
              <a:rPr lang="es-ES" b="1" dirty="0" smtClean="0">
                <a:solidFill>
                  <a:schemeClr val="accent2"/>
                </a:solidFill>
              </a:rPr>
              <a:t>Redes</a:t>
            </a:r>
            <a:r>
              <a:rPr lang="es-ES" b="1" dirty="0" smtClean="0">
                <a:solidFill>
                  <a:schemeClr val="accent2"/>
                </a:solidFill>
              </a:rPr>
              <a:t> generalistas que se especializaron: </a:t>
            </a:r>
            <a:r>
              <a:rPr lang="es-ES" sz="2800" u="sng" dirty="0" err="1" smtClean="0">
                <a:hlinkClick r:id="rId7"/>
              </a:rPr>
              <a:t>Flickr</a:t>
            </a:r>
            <a:r>
              <a:rPr lang="es-ES" sz="2800" u="sng" dirty="0" smtClean="0">
                <a:hlinkClick r:id="rId7"/>
              </a:rPr>
              <a:t>: </a:t>
            </a:r>
            <a:r>
              <a:rPr lang="es-ES" sz="2800" u="sng" dirty="0" smtClean="0">
                <a:hlinkClick r:id="rId7"/>
              </a:rPr>
              <a:t>(compartir fotografías), </a:t>
            </a:r>
            <a:r>
              <a:rPr lang="es-ES" sz="2800" u="sng" dirty="0" err="1" smtClean="0">
                <a:hlinkClick r:id="rId7"/>
              </a:rPr>
              <a:t>Youtube</a:t>
            </a:r>
            <a:r>
              <a:rPr lang="es-ES" sz="2800" u="sng" dirty="0" smtClean="0">
                <a:hlinkClick r:id="rId7"/>
              </a:rPr>
              <a:t>: compartir videos. </a:t>
            </a:r>
          </a:p>
          <a:p>
            <a:pPr lvl="1" algn="just"/>
            <a:r>
              <a:rPr lang="es-ES" sz="2400" b="1" dirty="0" smtClean="0">
                <a:solidFill>
                  <a:schemeClr val="accent2"/>
                </a:solidFill>
              </a:rPr>
              <a:t>Plataformas </a:t>
            </a:r>
            <a:r>
              <a:rPr lang="es-ES" sz="2400" b="1" dirty="0">
                <a:solidFill>
                  <a:schemeClr val="accent2"/>
                </a:solidFill>
              </a:rPr>
              <a:t>que permiten crear redes </a:t>
            </a:r>
            <a:r>
              <a:rPr lang="es-ES" sz="2400" b="1" dirty="0" smtClean="0">
                <a:solidFill>
                  <a:schemeClr val="accent2"/>
                </a:solidFill>
              </a:rPr>
              <a:t>sociales. </a:t>
            </a:r>
            <a:r>
              <a:rPr lang="es-ES" u="sng" dirty="0" smtClean="0">
                <a:hlinkClick r:id="rId8"/>
              </a:rPr>
              <a:t>www.ning.com</a:t>
            </a:r>
            <a:endParaRPr lang="es-ES" dirty="0"/>
          </a:p>
        </p:txBody>
      </p:sp>
    </p:spTree>
    <p:extLst>
      <p:ext uri="{BB962C8B-B14F-4D97-AF65-F5344CB8AC3E}">
        <p14:creationId xmlns="" xmlns:p14="http://schemas.microsoft.com/office/powerpoint/2010/main" val="33149825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1" algn="l" rtl="0">
              <a:spcBef>
                <a:spcPct val="0"/>
              </a:spcBef>
            </a:pPr>
            <a:r>
              <a:rPr lang="es-ES" sz="2800" b="1" i="1" dirty="0" smtClean="0"/>
              <a:t>¿Qué es una red de </a:t>
            </a:r>
            <a:r>
              <a:rPr lang="es-ES" sz="2800" b="1" i="1" dirty="0" smtClean="0"/>
              <a:t>información (</a:t>
            </a:r>
            <a:r>
              <a:rPr lang="es-ES" sz="2800" b="1" i="1" dirty="0" err="1" smtClean="0"/>
              <a:t>microblogging</a:t>
            </a:r>
            <a:r>
              <a:rPr lang="es-ES" sz="2800" b="1" i="1" dirty="0" smtClean="0"/>
              <a:t>)? </a:t>
            </a:r>
            <a:endParaRPr lang="es-ES" dirty="0"/>
          </a:p>
        </p:txBody>
      </p:sp>
      <p:sp>
        <p:nvSpPr>
          <p:cNvPr id="3" name="2 Marcador de contenido"/>
          <p:cNvSpPr>
            <a:spLocks noGrp="1"/>
          </p:cNvSpPr>
          <p:nvPr>
            <p:ph idx="1"/>
          </p:nvPr>
        </p:nvSpPr>
        <p:spPr/>
        <p:txBody>
          <a:bodyPr>
            <a:normAutofit/>
          </a:bodyPr>
          <a:lstStyle/>
          <a:p>
            <a:pPr lvl="0"/>
            <a:r>
              <a:rPr lang="es-ES" dirty="0" smtClean="0"/>
              <a:t>Plataforma </a:t>
            </a:r>
            <a:r>
              <a:rPr lang="es-ES" dirty="0"/>
              <a:t>cuyo objetivo es incentivar la distribución, circulación y consumo de información</a:t>
            </a:r>
            <a:r>
              <a:rPr lang="es-ES" dirty="0" smtClean="0"/>
              <a:t>.</a:t>
            </a:r>
          </a:p>
          <a:p>
            <a:pPr lvl="0"/>
            <a:r>
              <a:rPr lang="es-ES" dirty="0" smtClean="0"/>
              <a:t>La más conocida es </a:t>
            </a:r>
            <a:r>
              <a:rPr lang="es-ES" u="sng" dirty="0" err="1" smtClean="0">
                <a:solidFill>
                  <a:srgbClr val="0070C0"/>
                </a:solidFill>
              </a:rPr>
              <a:t>Twitter</a:t>
            </a:r>
            <a:r>
              <a:rPr lang="es-ES" dirty="0" smtClean="0"/>
              <a:t>. Otras: </a:t>
            </a:r>
            <a:r>
              <a:rPr lang="es-ES" u="sng" dirty="0" err="1" smtClean="0">
                <a:solidFill>
                  <a:srgbClr val="0070C0"/>
                </a:solidFill>
              </a:rPr>
              <a:t>Plurk</a:t>
            </a:r>
            <a:r>
              <a:rPr lang="es-ES" u="sng" dirty="0" smtClean="0">
                <a:solidFill>
                  <a:srgbClr val="0070C0"/>
                </a:solidFill>
              </a:rPr>
              <a:t> o </a:t>
            </a:r>
            <a:r>
              <a:rPr lang="es-ES" u="sng" dirty="0" err="1" smtClean="0">
                <a:solidFill>
                  <a:srgbClr val="0070C0"/>
                </a:solidFill>
              </a:rPr>
              <a:t>Blauk</a:t>
            </a:r>
            <a:endParaRPr lang="es-ES" u="sng" dirty="0">
              <a:solidFill>
                <a:srgbClr val="0070C0"/>
              </a:solidFill>
            </a:endParaRPr>
          </a:p>
          <a:p>
            <a:pPr lvl="0"/>
            <a:r>
              <a:rPr lang="es-ES" dirty="0" smtClean="0"/>
              <a:t>Lo </a:t>
            </a:r>
            <a:r>
              <a:rPr lang="es-ES" dirty="0"/>
              <a:t>que se busca </a:t>
            </a:r>
            <a:r>
              <a:rPr lang="es-ES" dirty="0" smtClean="0"/>
              <a:t>es:</a:t>
            </a:r>
          </a:p>
          <a:p>
            <a:pPr lvl="1"/>
            <a:r>
              <a:rPr lang="es-ES" dirty="0" smtClean="0"/>
              <a:t>Encontrar </a:t>
            </a:r>
            <a:r>
              <a:rPr lang="es-ES" dirty="0"/>
              <a:t>y compartir </a:t>
            </a:r>
            <a:r>
              <a:rPr lang="es-ES" dirty="0" smtClean="0"/>
              <a:t>información </a:t>
            </a:r>
            <a:r>
              <a:rPr lang="es-ES" dirty="0"/>
              <a:t>o contenido que creemos que nos pueda interesar. </a:t>
            </a:r>
            <a:endParaRPr lang="es-ES" dirty="0" smtClean="0"/>
          </a:p>
          <a:p>
            <a:pPr lvl="1"/>
            <a:r>
              <a:rPr lang="es-ES" dirty="0" smtClean="0"/>
              <a:t>Seguir </a:t>
            </a:r>
            <a:r>
              <a:rPr lang="es-ES" dirty="0"/>
              <a:t>(</a:t>
            </a:r>
            <a:r>
              <a:rPr lang="es-ES" dirty="0" err="1"/>
              <a:t>follow</a:t>
            </a:r>
            <a:r>
              <a:rPr lang="es-ES" dirty="0"/>
              <a:t>) a </a:t>
            </a:r>
            <a:r>
              <a:rPr lang="es-ES" dirty="0" smtClean="0"/>
              <a:t>usuarios </a:t>
            </a:r>
            <a:r>
              <a:rPr lang="es-ES" dirty="0"/>
              <a:t>que creemos que publican informaciones de nuestro </a:t>
            </a:r>
            <a:r>
              <a:rPr lang="es-ES" dirty="0" smtClean="0"/>
              <a:t>interés</a:t>
            </a:r>
          </a:p>
          <a:p>
            <a:pPr lvl="1"/>
            <a:r>
              <a:rPr lang="es-ES" dirty="0" smtClean="0"/>
              <a:t>Publicar </a:t>
            </a:r>
            <a:r>
              <a:rPr lang="es-ES" dirty="0" smtClean="0"/>
              <a:t>mensajes breves de </a:t>
            </a:r>
            <a:r>
              <a:rPr lang="es-ES" dirty="0" smtClean="0"/>
              <a:t>texto (unos 140 caracteres), </a:t>
            </a:r>
            <a:r>
              <a:rPr lang="es-ES" dirty="0" smtClean="0"/>
              <a:t>y compartirlos con los demás usuarios</a:t>
            </a:r>
            <a:endParaRPr lang="es-ES" dirty="0"/>
          </a:p>
        </p:txBody>
      </p:sp>
    </p:spTree>
    <p:extLst>
      <p:ext uri="{BB962C8B-B14F-4D97-AF65-F5344CB8AC3E}">
        <p14:creationId xmlns="" xmlns:p14="http://schemas.microsoft.com/office/powerpoint/2010/main" val="20735672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b="1" dirty="0" smtClean="0"/>
              <a:t>Wikis, Blogs, Video online, Foros, Chats, Encuestas.</a:t>
            </a:r>
            <a:endParaRPr lang="es-ES" b="1" dirty="0"/>
          </a:p>
        </p:txBody>
      </p:sp>
      <p:sp>
        <p:nvSpPr>
          <p:cNvPr id="3" name="2 Subtítulo"/>
          <p:cNvSpPr>
            <a:spLocks noGrp="1"/>
          </p:cNvSpPr>
          <p:nvPr>
            <p:ph type="subTitle" idx="1"/>
          </p:nvPr>
        </p:nvSpPr>
        <p:spPr/>
        <p:txBody>
          <a:bodyPr>
            <a:normAutofit/>
          </a:bodyPr>
          <a:lstStyle/>
          <a:p>
            <a:pPr algn="ctr"/>
            <a:endParaRPr lang="es-ES" sz="7200" dirty="0"/>
          </a:p>
        </p:txBody>
      </p:sp>
    </p:spTree>
    <p:extLst>
      <p:ext uri="{BB962C8B-B14F-4D97-AF65-F5344CB8AC3E}">
        <p14:creationId xmlns="" xmlns:p14="http://schemas.microsoft.com/office/powerpoint/2010/main" val="299181638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Documents"/>
          <p:cNvSpPr>
            <a:spLocks noEditPoints="1" noChangeArrowheads="1"/>
          </p:cNvSpPr>
          <p:nvPr/>
        </p:nvSpPr>
        <p:spPr bwMode="auto">
          <a:xfrm>
            <a:off x="11603066" y="-4160122"/>
            <a:ext cx="99876" cy="337474"/>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s-ES"/>
          </a:p>
        </p:txBody>
      </p:sp>
      <p:pic>
        <p:nvPicPr>
          <p:cNvPr id="1030" name="Picture 6" descr="C:\Documents and Settings\Usuario\Configuración local\Archivos temporales de Internet\Content.IE5\9WHTZ7FY\MP900385694[1].jpg"/>
          <p:cNvPicPr>
            <a:picLocks noChangeAspect="1" noChangeArrowheads="1"/>
          </p:cNvPicPr>
          <p:nvPr/>
        </p:nvPicPr>
        <p:blipFill>
          <a:blip r:embed="rId2" cstate="print"/>
          <a:srcRect/>
          <a:stretch>
            <a:fillRect/>
          </a:stretch>
        </p:blipFill>
        <p:spPr bwMode="auto">
          <a:xfrm>
            <a:off x="5572132" y="857232"/>
            <a:ext cx="1729241" cy="2420938"/>
          </a:xfrm>
          <a:prstGeom prst="rect">
            <a:avLst/>
          </a:prstGeom>
          <a:noFill/>
        </p:spPr>
      </p:pic>
      <p:sp>
        <p:nvSpPr>
          <p:cNvPr id="2" name="1 Título"/>
          <p:cNvSpPr>
            <a:spLocks noGrp="1"/>
          </p:cNvSpPr>
          <p:nvPr>
            <p:ph type="title"/>
          </p:nvPr>
        </p:nvSpPr>
        <p:spPr/>
        <p:txBody>
          <a:bodyPr/>
          <a:lstStyle/>
          <a:p>
            <a:pPr marL="411480" lvl="1" indent="0"/>
            <a:r>
              <a:rPr lang="es-ES" sz="2800" b="1" i="1" dirty="0" smtClean="0">
                <a:solidFill>
                  <a:srgbClr val="0070C0"/>
                </a:solidFill>
              </a:rPr>
              <a:t>Recursos didácticos:</a:t>
            </a:r>
          </a:p>
        </p:txBody>
      </p:sp>
      <p:sp>
        <p:nvSpPr>
          <p:cNvPr id="4" name="3 Marcador de contenido"/>
          <p:cNvSpPr>
            <a:spLocks noGrp="1"/>
          </p:cNvSpPr>
          <p:nvPr>
            <p:ph idx="1"/>
          </p:nvPr>
        </p:nvSpPr>
        <p:spPr>
          <a:xfrm>
            <a:off x="179512" y="1844824"/>
            <a:ext cx="8784976" cy="2941498"/>
          </a:xfrm>
        </p:spPr>
        <p:txBody>
          <a:bodyPr>
            <a:normAutofit/>
          </a:bodyPr>
          <a:lstStyle/>
          <a:p>
            <a:pPr lvl="0" algn="just">
              <a:buNone/>
            </a:pPr>
            <a:r>
              <a:rPr lang="es-ES" sz="2400" b="1" dirty="0" smtClean="0"/>
              <a:t>MATERIAIS CONVENCIONAIS:</a:t>
            </a:r>
          </a:p>
          <a:p>
            <a:pPr lvl="0" algn="just"/>
            <a:endParaRPr lang="es-ES" sz="2400" dirty="0" smtClean="0"/>
          </a:p>
          <a:p>
            <a:pPr lvl="0" algn="just"/>
            <a:r>
              <a:rPr lang="es-ES" sz="2400" dirty="0" smtClean="0"/>
              <a:t>Impresos: libros, fotocopias, periódicos, documentos, …</a:t>
            </a:r>
          </a:p>
          <a:p>
            <a:pPr lvl="0" algn="just"/>
            <a:r>
              <a:rPr lang="es-ES" sz="2400" dirty="0" err="1" smtClean="0"/>
              <a:t>Taboeiros</a:t>
            </a:r>
            <a:r>
              <a:rPr lang="es-ES" sz="2400" dirty="0" smtClean="0"/>
              <a:t> didácticos: encerado</a:t>
            </a:r>
          </a:p>
          <a:p>
            <a:pPr lvl="0" algn="just"/>
            <a:r>
              <a:rPr lang="es-ES" sz="2400" dirty="0" err="1" smtClean="0"/>
              <a:t>Materiais</a:t>
            </a:r>
            <a:r>
              <a:rPr lang="es-ES" sz="2400" dirty="0" smtClean="0"/>
              <a:t> manipulables: recortables, cartulinas, …</a:t>
            </a:r>
          </a:p>
          <a:p>
            <a:pPr lvl="0" algn="just"/>
            <a:r>
              <a:rPr lang="es-ES" sz="2400" dirty="0" err="1" smtClean="0"/>
              <a:t>Xogos</a:t>
            </a:r>
            <a:r>
              <a:rPr lang="es-ES" sz="2400" dirty="0" smtClean="0"/>
              <a:t>: arquitecturas, </a:t>
            </a:r>
            <a:r>
              <a:rPr lang="es-ES" sz="2400" dirty="0" err="1" smtClean="0"/>
              <a:t>xogos</a:t>
            </a:r>
            <a:r>
              <a:rPr lang="es-ES" sz="2400" dirty="0" smtClean="0"/>
              <a:t> sobremesa, …</a:t>
            </a:r>
          </a:p>
          <a:p>
            <a:pPr lvl="0" algn="just"/>
            <a:r>
              <a:rPr lang="es-ES" sz="2400" dirty="0" smtClean="0"/>
              <a:t>Materias de laboratorios e talleres.</a:t>
            </a:r>
          </a:p>
          <a:p>
            <a:pPr lvl="0" algn="just"/>
            <a:endParaRPr lang="es-ES" sz="2400" dirty="0"/>
          </a:p>
        </p:txBody>
      </p:sp>
      <p:pic>
        <p:nvPicPr>
          <p:cNvPr id="1027" name="Picture 3" descr="C:\Archivos de programa\Microsoft Office\MEDIA\CAGCAT10\j0305257.wmf"/>
          <p:cNvPicPr>
            <a:picLocks noChangeAspect="1" noChangeArrowheads="1"/>
          </p:cNvPicPr>
          <p:nvPr/>
        </p:nvPicPr>
        <p:blipFill>
          <a:blip r:embed="rId3" cstate="print"/>
          <a:srcRect/>
          <a:stretch>
            <a:fillRect/>
          </a:stretch>
        </p:blipFill>
        <p:spPr bwMode="auto">
          <a:xfrm>
            <a:off x="6858016" y="3929066"/>
            <a:ext cx="1296152" cy="2082522"/>
          </a:xfrm>
          <a:prstGeom prst="rect">
            <a:avLst/>
          </a:prstGeom>
          <a:noFill/>
        </p:spPr>
      </p:pic>
      <p:pic>
        <p:nvPicPr>
          <p:cNvPr id="1028" name="Picture 4" descr="C:\Archivos de programa\Microsoft Office\MEDIA\CAGCAT10\j0335112.wmf"/>
          <p:cNvPicPr>
            <a:picLocks noChangeAspect="1" noChangeArrowheads="1"/>
          </p:cNvPicPr>
          <p:nvPr/>
        </p:nvPicPr>
        <p:blipFill>
          <a:blip r:embed="rId4" cstate="print"/>
          <a:srcRect/>
          <a:stretch>
            <a:fillRect/>
          </a:stretch>
        </p:blipFill>
        <p:spPr bwMode="auto">
          <a:xfrm>
            <a:off x="4500562" y="5143512"/>
            <a:ext cx="1455780" cy="1455780"/>
          </a:xfrm>
          <a:prstGeom prst="rect">
            <a:avLst/>
          </a:prstGeom>
          <a:noFill/>
        </p:spPr>
      </p:pic>
      <p:pic>
        <p:nvPicPr>
          <p:cNvPr id="1029" name="Picture 5" descr="C:\Documents and Settings\Usuario\Configuración local\Archivos temporales de Internet\Content.IE5\ZV4BHVS5\MP900448273[1].jpg"/>
          <p:cNvPicPr>
            <a:picLocks noChangeAspect="1" noChangeArrowheads="1"/>
          </p:cNvPicPr>
          <p:nvPr/>
        </p:nvPicPr>
        <p:blipFill>
          <a:blip r:embed="rId5" cstate="print"/>
          <a:srcRect/>
          <a:stretch>
            <a:fillRect/>
          </a:stretch>
        </p:blipFill>
        <p:spPr bwMode="auto">
          <a:xfrm>
            <a:off x="285720" y="5072074"/>
            <a:ext cx="1948346" cy="1450948"/>
          </a:xfrm>
          <a:prstGeom prst="rect">
            <a:avLst/>
          </a:prstGeom>
          <a:noFill/>
        </p:spPr>
      </p:pic>
      <p:pic>
        <p:nvPicPr>
          <p:cNvPr id="1031" name="Picture 7" descr="C:\Documents and Settings\Usuario\Configuración local\Archivos temporales de Internet\Content.IE5\D2H1LJX9\MP900341585[1].jpg"/>
          <p:cNvPicPr>
            <a:picLocks noChangeAspect="1" noChangeArrowheads="1"/>
          </p:cNvPicPr>
          <p:nvPr/>
        </p:nvPicPr>
        <p:blipFill>
          <a:blip r:embed="rId6" cstate="print"/>
          <a:srcRect/>
          <a:stretch>
            <a:fillRect/>
          </a:stretch>
        </p:blipFill>
        <p:spPr bwMode="auto">
          <a:xfrm>
            <a:off x="3000364" y="5000636"/>
            <a:ext cx="869935" cy="1219179"/>
          </a:xfrm>
          <a:prstGeom prst="rect">
            <a:avLst/>
          </a:prstGeom>
          <a:noFill/>
        </p:spPr>
      </p:pic>
    </p:spTree>
    <p:extLst>
      <p:ext uri="{BB962C8B-B14F-4D97-AF65-F5344CB8AC3E}">
        <p14:creationId xmlns:p14="http://schemas.microsoft.com/office/powerpoint/2010/main" xmlns="" val="22018971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1" algn="l" rtl="0">
              <a:spcBef>
                <a:spcPct val="0"/>
              </a:spcBef>
            </a:pPr>
            <a:r>
              <a:rPr lang="es-ES" sz="2800" b="1" i="1" dirty="0" smtClean="0"/>
              <a:t>WIKI</a:t>
            </a:r>
            <a:endParaRPr lang="es-ES" dirty="0"/>
          </a:p>
        </p:txBody>
      </p:sp>
      <p:sp>
        <p:nvSpPr>
          <p:cNvPr id="3" name="2 Marcador de contenido"/>
          <p:cNvSpPr>
            <a:spLocks noGrp="1"/>
          </p:cNvSpPr>
          <p:nvPr>
            <p:ph idx="1"/>
          </p:nvPr>
        </p:nvSpPr>
        <p:spPr/>
        <p:txBody>
          <a:bodyPr>
            <a:noAutofit/>
          </a:bodyPr>
          <a:lstStyle/>
          <a:p>
            <a:pPr lvl="0" algn="just"/>
            <a:r>
              <a:rPr lang="es-ES" sz="2400" dirty="0" smtClean="0"/>
              <a:t>Plataforma para </a:t>
            </a:r>
            <a:r>
              <a:rPr lang="es-ES" sz="2400" dirty="0"/>
              <a:t>trabajar de manera </a:t>
            </a:r>
            <a:r>
              <a:rPr lang="es-ES" sz="2400" dirty="0" smtClean="0"/>
              <a:t>colaborativa: los </a:t>
            </a:r>
            <a:r>
              <a:rPr lang="es-ES" sz="2400" dirty="0"/>
              <a:t>usuarios colaboran </a:t>
            </a:r>
            <a:r>
              <a:rPr lang="es-ES" sz="2400" dirty="0" smtClean="0"/>
              <a:t>para </a:t>
            </a:r>
            <a:r>
              <a:rPr lang="es-ES" sz="2400" dirty="0"/>
              <a:t>elaborar </a:t>
            </a:r>
            <a:r>
              <a:rPr lang="es-ES" sz="2400" dirty="0" smtClean="0"/>
              <a:t>información, </a:t>
            </a:r>
            <a:r>
              <a:rPr lang="es-ES" sz="2400" dirty="0"/>
              <a:t>mediante el acceso compartido a la elaboración de los contenidos. </a:t>
            </a:r>
            <a:endParaRPr lang="es-ES" sz="2400" dirty="0" smtClean="0"/>
          </a:p>
          <a:p>
            <a:pPr lvl="0" algn="just"/>
            <a:r>
              <a:rPr lang="es-ES" sz="2400" dirty="0" smtClean="0"/>
              <a:t>Sirve </a:t>
            </a:r>
            <a:r>
              <a:rPr lang="es-ES" sz="2400" dirty="0"/>
              <a:t>para elaborar documentos o </a:t>
            </a:r>
            <a:r>
              <a:rPr lang="es-ES" sz="2400" dirty="0" smtClean="0"/>
              <a:t>webs </a:t>
            </a:r>
            <a:r>
              <a:rPr lang="es-ES" sz="2400" dirty="0"/>
              <a:t>entre varias personas al mismo tiempo, </a:t>
            </a:r>
            <a:r>
              <a:rPr lang="es-ES" sz="2400" dirty="0" smtClean="0"/>
              <a:t>realizar correcciones </a:t>
            </a:r>
            <a:r>
              <a:rPr lang="es-ES" sz="2400" dirty="0"/>
              <a:t>o </a:t>
            </a:r>
            <a:r>
              <a:rPr lang="es-ES" sz="2400" dirty="0" smtClean="0"/>
              <a:t>cambios </a:t>
            </a:r>
            <a:r>
              <a:rPr lang="es-ES" sz="2400" dirty="0"/>
              <a:t>sobre el texto por parte de varios usuarios, </a:t>
            </a:r>
            <a:r>
              <a:rPr lang="es-ES" sz="2400" dirty="0" smtClean="0"/>
              <a:t>establecer </a:t>
            </a:r>
            <a:r>
              <a:rPr lang="es-ES" sz="2400" dirty="0"/>
              <a:t>enlaces con otras páginas, </a:t>
            </a:r>
            <a:r>
              <a:rPr lang="es-ES" sz="2400" dirty="0" smtClean="0"/>
              <a:t>o agregar </a:t>
            </a:r>
            <a:r>
              <a:rPr lang="es-ES" sz="2400" dirty="0"/>
              <a:t>archivos para compartir. </a:t>
            </a:r>
          </a:p>
          <a:p>
            <a:pPr lvl="0" algn="just"/>
            <a:r>
              <a:rPr lang="es-ES" sz="2400" dirty="0" smtClean="0"/>
              <a:t>Herramienta </a:t>
            </a:r>
            <a:r>
              <a:rPr lang="es-ES" sz="2400" dirty="0"/>
              <a:t>para </a:t>
            </a:r>
            <a:r>
              <a:rPr lang="es-ES" sz="2400" dirty="0" smtClean="0"/>
              <a:t>trabajos </a:t>
            </a:r>
            <a:r>
              <a:rPr lang="es-ES" sz="2400" dirty="0"/>
              <a:t>a distancia. La información </a:t>
            </a:r>
            <a:r>
              <a:rPr lang="es-ES" sz="2400" dirty="0" smtClean="0"/>
              <a:t>queda accesible de forma permanente para los usuarios.</a:t>
            </a:r>
            <a:endParaRPr lang="es-ES" sz="2400" dirty="0"/>
          </a:p>
          <a:p>
            <a:pPr lvl="0" algn="just"/>
            <a:r>
              <a:rPr lang="es-ES" sz="2400" dirty="0" smtClean="0"/>
              <a:t>Más populares: </a:t>
            </a:r>
            <a:r>
              <a:rPr lang="es-ES" sz="2400" u="sng" dirty="0">
                <a:hlinkClick r:id="rId2"/>
              </a:rPr>
              <a:t>Wikipedia</a:t>
            </a:r>
            <a:r>
              <a:rPr lang="es-ES" sz="2400" dirty="0" smtClean="0"/>
              <a:t>, </a:t>
            </a:r>
            <a:r>
              <a:rPr lang="es-ES" sz="2400" u="sng" dirty="0" err="1">
                <a:hlinkClick r:id="rId3"/>
              </a:rPr>
              <a:t>Wikispaces</a:t>
            </a:r>
            <a:r>
              <a:rPr lang="es-ES" sz="2400" dirty="0"/>
              <a:t> </a:t>
            </a:r>
            <a:r>
              <a:rPr lang="es-ES" sz="2400" dirty="0" smtClean="0"/>
              <a:t>(elaboración </a:t>
            </a:r>
            <a:r>
              <a:rPr lang="es-ES" sz="2400" dirty="0"/>
              <a:t>de documentos entre profesores y </a:t>
            </a:r>
            <a:r>
              <a:rPr lang="es-ES" sz="2400" dirty="0" smtClean="0"/>
              <a:t>alumnos); </a:t>
            </a:r>
            <a:r>
              <a:rPr lang="es-ES" sz="2400" u="sng" dirty="0" err="1">
                <a:hlinkClick r:id="rId4"/>
              </a:rPr>
              <a:t>Wikihow</a:t>
            </a:r>
            <a:r>
              <a:rPr lang="es-ES" sz="2400" dirty="0"/>
              <a:t>, </a:t>
            </a:r>
            <a:r>
              <a:rPr lang="es-ES" sz="2400" dirty="0" smtClean="0"/>
              <a:t>(mayor </a:t>
            </a:r>
            <a:r>
              <a:rPr lang="es-ES" sz="2400" dirty="0"/>
              <a:t>manual del </a:t>
            </a:r>
            <a:r>
              <a:rPr lang="es-ES" sz="2400" dirty="0" smtClean="0"/>
              <a:t>mundo); </a:t>
            </a:r>
            <a:r>
              <a:rPr lang="es-ES" sz="2400" dirty="0"/>
              <a:t>y </a:t>
            </a:r>
            <a:r>
              <a:rPr lang="es-ES" sz="2400" u="sng" dirty="0" err="1">
                <a:hlinkClick r:id="rId5"/>
              </a:rPr>
              <a:t>Wikileaks</a:t>
            </a:r>
            <a:r>
              <a:rPr lang="es-ES" sz="2400" dirty="0"/>
              <a:t>, </a:t>
            </a:r>
            <a:r>
              <a:rPr lang="es-ES" sz="2400" dirty="0" smtClean="0"/>
              <a:t>noticias </a:t>
            </a:r>
            <a:r>
              <a:rPr lang="es-ES" sz="2400" dirty="0"/>
              <a:t>e </a:t>
            </a:r>
            <a:r>
              <a:rPr lang="es-ES" sz="2400" dirty="0" smtClean="0"/>
              <a:t>información.</a:t>
            </a:r>
            <a:endParaRPr lang="es-ES" sz="2400" dirty="0"/>
          </a:p>
        </p:txBody>
      </p:sp>
    </p:spTree>
    <p:extLst>
      <p:ext uri="{BB962C8B-B14F-4D97-AF65-F5344CB8AC3E}">
        <p14:creationId xmlns="" xmlns:p14="http://schemas.microsoft.com/office/powerpoint/2010/main" val="4199923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1" algn="l" rtl="0">
              <a:spcBef>
                <a:spcPct val="0"/>
              </a:spcBef>
            </a:pPr>
            <a:r>
              <a:rPr lang="es-ES" sz="2800" b="1" i="1" dirty="0" smtClean="0"/>
              <a:t>¿Qué roles pueden asumir profesores y alumnos en el uso de las wikis?</a:t>
            </a:r>
            <a:endParaRPr lang="es-ES" dirty="0"/>
          </a:p>
        </p:txBody>
      </p:sp>
      <p:sp>
        <p:nvSpPr>
          <p:cNvPr id="3" name="2 Marcador de contenido"/>
          <p:cNvSpPr>
            <a:spLocks noGrp="1"/>
          </p:cNvSpPr>
          <p:nvPr>
            <p:ph idx="1"/>
          </p:nvPr>
        </p:nvSpPr>
        <p:spPr>
          <a:xfrm>
            <a:off x="72008" y="1772816"/>
            <a:ext cx="8964488" cy="4729712"/>
          </a:xfrm>
        </p:spPr>
        <p:txBody>
          <a:bodyPr>
            <a:noAutofit/>
          </a:bodyPr>
          <a:lstStyle/>
          <a:p>
            <a:pPr lvl="0" algn="just"/>
            <a:r>
              <a:rPr lang="es-ES" sz="2200" dirty="0" smtClean="0"/>
              <a:t>Profesores y estudiantes</a:t>
            </a:r>
          </a:p>
          <a:p>
            <a:pPr lvl="1" algn="just"/>
            <a:r>
              <a:rPr lang="es-ES" sz="2200" dirty="0"/>
              <a:t>C</a:t>
            </a:r>
            <a:r>
              <a:rPr lang="es-ES" sz="2200" dirty="0" smtClean="0"/>
              <a:t>readores </a:t>
            </a:r>
            <a:r>
              <a:rPr lang="es-ES" sz="2200" dirty="0"/>
              <a:t>y </a:t>
            </a:r>
            <a:r>
              <a:rPr lang="es-ES" sz="2200" dirty="0" smtClean="0"/>
              <a:t>editores, proponen tema </a:t>
            </a:r>
            <a:r>
              <a:rPr lang="es-ES" sz="2200" dirty="0"/>
              <a:t>a </a:t>
            </a:r>
            <a:r>
              <a:rPr lang="es-ES" sz="2200" dirty="0" smtClean="0"/>
              <a:t>desarrollar. (según tipo </a:t>
            </a:r>
            <a:r>
              <a:rPr lang="es-ES" sz="2200" dirty="0"/>
              <a:t>de </a:t>
            </a:r>
            <a:r>
              <a:rPr lang="es-ES" sz="2200" dirty="0" smtClean="0"/>
              <a:t>actividad, el </a:t>
            </a:r>
            <a:r>
              <a:rPr lang="es-ES" sz="2200" dirty="0"/>
              <a:t>profesor </a:t>
            </a:r>
            <a:r>
              <a:rPr lang="es-ES" sz="2200" dirty="0" smtClean="0"/>
              <a:t>orienta o los </a:t>
            </a:r>
            <a:r>
              <a:rPr lang="es-ES" sz="2200" dirty="0"/>
              <a:t>estudiantes </a:t>
            </a:r>
            <a:r>
              <a:rPr lang="es-ES" sz="2200" dirty="0" smtClean="0"/>
              <a:t>la lideran). </a:t>
            </a:r>
          </a:p>
          <a:p>
            <a:pPr lvl="1" algn="just"/>
            <a:r>
              <a:rPr lang="es-ES" sz="2200" dirty="0" smtClean="0"/>
              <a:t>Establecer objetivos </a:t>
            </a:r>
            <a:r>
              <a:rPr lang="es-ES" sz="2200" dirty="0"/>
              <a:t>y ofrecer los materiales necesarios. </a:t>
            </a:r>
            <a:endParaRPr lang="es-ES" sz="2200" dirty="0" smtClean="0"/>
          </a:p>
          <a:p>
            <a:pPr lvl="1" algn="just"/>
            <a:r>
              <a:rPr lang="es-ES" sz="2200" dirty="0" smtClean="0"/>
              <a:t>“Alimentar</a:t>
            </a:r>
            <a:r>
              <a:rPr lang="es-ES" sz="2200" dirty="0"/>
              <a:t>” la </a:t>
            </a:r>
            <a:r>
              <a:rPr lang="es-ES" sz="2200" dirty="0" smtClean="0"/>
              <a:t>wiki (aportar contenido </a:t>
            </a:r>
            <a:r>
              <a:rPr lang="es-ES" sz="2200" dirty="0"/>
              <a:t>sobre </a:t>
            </a:r>
            <a:r>
              <a:rPr lang="es-ES" sz="2200" dirty="0" smtClean="0"/>
              <a:t>el tema propuesto)</a:t>
            </a:r>
          </a:p>
          <a:p>
            <a:pPr lvl="0" algn="just"/>
            <a:r>
              <a:rPr lang="es-ES" sz="2200" dirty="0"/>
              <a:t>Estudiantes: </a:t>
            </a:r>
          </a:p>
          <a:p>
            <a:pPr lvl="1" algn="just"/>
            <a:r>
              <a:rPr lang="es-ES" sz="2200" dirty="0"/>
              <a:t>Compartir </a:t>
            </a:r>
            <a:r>
              <a:rPr lang="es-ES" sz="2200" dirty="0" smtClean="0"/>
              <a:t>experiencias. Aportar </a:t>
            </a:r>
            <a:r>
              <a:rPr lang="es-ES" sz="2200" dirty="0"/>
              <a:t>o corregir </a:t>
            </a:r>
            <a:r>
              <a:rPr lang="es-ES" sz="2200" dirty="0" smtClean="0"/>
              <a:t>textos de </a:t>
            </a:r>
            <a:r>
              <a:rPr lang="es-ES" sz="2200" dirty="0"/>
              <a:t>compañeros. </a:t>
            </a:r>
          </a:p>
          <a:p>
            <a:pPr lvl="0" algn="just"/>
            <a:r>
              <a:rPr lang="es-ES" sz="2200" dirty="0" smtClean="0"/>
              <a:t>Profesores:</a:t>
            </a:r>
          </a:p>
          <a:p>
            <a:pPr lvl="1" algn="just"/>
            <a:r>
              <a:rPr lang="es-ES" sz="2200" dirty="0" smtClean="0"/>
              <a:t>Orientar (sobe publicación </a:t>
            </a:r>
            <a:r>
              <a:rPr lang="es-ES" sz="2200" dirty="0"/>
              <a:t>de </a:t>
            </a:r>
            <a:r>
              <a:rPr lang="es-ES" sz="2200" dirty="0" smtClean="0"/>
              <a:t>materiales propósito </a:t>
            </a:r>
            <a:r>
              <a:rPr lang="es-ES" sz="2200" dirty="0"/>
              <a:t>de la </a:t>
            </a:r>
            <a:r>
              <a:rPr lang="es-ES" sz="2200" dirty="0" smtClean="0"/>
              <a:t>wiki)</a:t>
            </a:r>
          </a:p>
          <a:p>
            <a:pPr lvl="1" algn="just"/>
            <a:r>
              <a:rPr lang="es-ES" sz="2200" dirty="0" smtClean="0"/>
              <a:t>Facilitar </a:t>
            </a:r>
            <a:r>
              <a:rPr lang="es-ES" sz="2200" dirty="0"/>
              <a:t>al estudiante la gestión de su </a:t>
            </a:r>
            <a:r>
              <a:rPr lang="es-ES" sz="2200" dirty="0" smtClean="0"/>
              <a:t>propio conocimiento.</a:t>
            </a:r>
            <a:endParaRPr lang="es-ES" sz="2200" dirty="0"/>
          </a:p>
          <a:p>
            <a:pPr lvl="1" algn="just"/>
            <a:r>
              <a:rPr lang="es-ES" sz="2200" dirty="0" smtClean="0"/>
              <a:t>Recomendado: moderadores </a:t>
            </a:r>
            <a:r>
              <a:rPr lang="es-ES" sz="2200" dirty="0"/>
              <a:t>de contenido y </a:t>
            </a:r>
            <a:r>
              <a:rPr lang="es-ES" sz="2200" dirty="0" smtClean="0"/>
              <a:t>administradores, con responsabilidad específica, </a:t>
            </a:r>
            <a:r>
              <a:rPr lang="es-ES" sz="2200" dirty="0"/>
              <a:t>especialmente </a:t>
            </a:r>
            <a:r>
              <a:rPr lang="es-ES" sz="2200" dirty="0" smtClean="0"/>
              <a:t>con grupos numerosos.</a:t>
            </a:r>
            <a:endParaRPr lang="es-ES" sz="2200" dirty="0"/>
          </a:p>
          <a:p>
            <a:pPr lvl="1" algn="just"/>
            <a:r>
              <a:rPr lang="es-ES" sz="2200" dirty="0" smtClean="0"/>
              <a:t>Evaluar </a:t>
            </a:r>
            <a:r>
              <a:rPr lang="es-ES" sz="2200" dirty="0"/>
              <a:t>la participación </a:t>
            </a:r>
            <a:r>
              <a:rPr lang="es-ES" sz="2200" dirty="0" smtClean="0"/>
              <a:t>del alumno.</a:t>
            </a:r>
            <a:endParaRPr lang="es-ES" sz="2200" dirty="0"/>
          </a:p>
        </p:txBody>
      </p:sp>
    </p:spTree>
    <p:extLst>
      <p:ext uri="{BB962C8B-B14F-4D97-AF65-F5344CB8AC3E}">
        <p14:creationId xmlns="" xmlns:p14="http://schemas.microsoft.com/office/powerpoint/2010/main" val="29204075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1" algn="l" rtl="0">
              <a:spcBef>
                <a:spcPct val="0"/>
              </a:spcBef>
            </a:pPr>
            <a:r>
              <a:rPr lang="es-ES" sz="2800" b="1" i="1" dirty="0" smtClean="0"/>
              <a:t>BLOG</a:t>
            </a:r>
            <a:endParaRPr lang="es-ES" dirty="0"/>
          </a:p>
        </p:txBody>
      </p:sp>
      <p:sp>
        <p:nvSpPr>
          <p:cNvPr id="3" name="2 Marcador de contenido"/>
          <p:cNvSpPr>
            <a:spLocks noGrp="1"/>
          </p:cNvSpPr>
          <p:nvPr>
            <p:ph idx="1"/>
          </p:nvPr>
        </p:nvSpPr>
        <p:spPr>
          <a:xfrm>
            <a:off x="72008" y="1484784"/>
            <a:ext cx="9071992" cy="5184576"/>
          </a:xfrm>
        </p:spPr>
        <p:txBody>
          <a:bodyPr>
            <a:noAutofit/>
          </a:bodyPr>
          <a:lstStyle/>
          <a:p>
            <a:pPr lvl="0" algn="just"/>
            <a:r>
              <a:rPr lang="es-ES" sz="2000" dirty="0" smtClean="0"/>
              <a:t>Diario </a:t>
            </a:r>
            <a:r>
              <a:rPr lang="es-ES" sz="2000" dirty="0"/>
              <a:t>o </a:t>
            </a:r>
            <a:r>
              <a:rPr lang="es-ES" sz="2000" dirty="0" smtClean="0"/>
              <a:t>bitácora: diversos </a:t>
            </a:r>
            <a:r>
              <a:rPr lang="es-ES" sz="2000" dirty="0"/>
              <a:t>temas y con </a:t>
            </a:r>
            <a:r>
              <a:rPr lang="es-ES" sz="2000" dirty="0" smtClean="0"/>
              <a:t>diversos fines </a:t>
            </a:r>
            <a:r>
              <a:rPr lang="es-ES" sz="2000" dirty="0"/>
              <a:t>(</a:t>
            </a:r>
            <a:r>
              <a:rPr lang="es-ES" sz="2000" dirty="0" smtClean="0"/>
              <a:t>difusión, </a:t>
            </a:r>
            <a:r>
              <a:rPr lang="es-ES" sz="2000" dirty="0"/>
              <a:t>denuncia, </a:t>
            </a:r>
            <a:r>
              <a:rPr lang="es-ES" sz="2000" dirty="0" smtClean="0"/>
              <a:t>exposición). </a:t>
            </a:r>
            <a:endParaRPr lang="es-ES" sz="2000" dirty="0"/>
          </a:p>
          <a:p>
            <a:pPr lvl="0" algn="just"/>
            <a:r>
              <a:rPr lang="es-ES" sz="2000" dirty="0"/>
              <a:t>Existen sitios </a:t>
            </a:r>
            <a:r>
              <a:rPr lang="es-ES" sz="2000" dirty="0" smtClean="0"/>
              <a:t>gratuitos </a:t>
            </a:r>
            <a:r>
              <a:rPr lang="es-ES" sz="2000" dirty="0"/>
              <a:t>en los que podemos crear un blog, para uso personal o </a:t>
            </a:r>
            <a:r>
              <a:rPr lang="es-ES" sz="2000" dirty="0" smtClean="0"/>
              <a:t>grupal.</a:t>
            </a:r>
          </a:p>
          <a:p>
            <a:pPr lvl="0" algn="just"/>
            <a:r>
              <a:rPr lang="es-ES" sz="2000" dirty="0" smtClean="0"/>
              <a:t>Autor: Dar estructura y seguimiento al blog. Autorizar </a:t>
            </a:r>
            <a:r>
              <a:rPr lang="es-ES" sz="2000" dirty="0"/>
              <a:t>quién </a:t>
            </a:r>
            <a:r>
              <a:rPr lang="es-ES" sz="2000" dirty="0" smtClean="0"/>
              <a:t>modifica </a:t>
            </a:r>
            <a:r>
              <a:rPr lang="es-ES" sz="2000" dirty="0"/>
              <a:t>y </a:t>
            </a:r>
            <a:r>
              <a:rPr lang="es-ES" sz="2000" dirty="0" smtClean="0"/>
              <a:t>publica </a:t>
            </a:r>
            <a:r>
              <a:rPr lang="es-ES" sz="2000" dirty="0"/>
              <a:t>contenidos.</a:t>
            </a:r>
          </a:p>
          <a:p>
            <a:pPr lvl="0" algn="just"/>
            <a:r>
              <a:rPr lang="es-ES" sz="2000" dirty="0" smtClean="0"/>
              <a:t>“</a:t>
            </a:r>
            <a:r>
              <a:rPr lang="es-ES" sz="2000" dirty="0" err="1" smtClean="0"/>
              <a:t>Posts</a:t>
            </a:r>
            <a:r>
              <a:rPr lang="es-ES" sz="2000" dirty="0"/>
              <a:t>” o “entradas” </a:t>
            </a:r>
            <a:r>
              <a:rPr lang="es-ES" sz="2000" dirty="0" smtClean="0"/>
              <a:t>: piezas </a:t>
            </a:r>
            <a:r>
              <a:rPr lang="es-ES" sz="2000" dirty="0"/>
              <a:t>de texto que el autor o </a:t>
            </a:r>
            <a:r>
              <a:rPr lang="es-ES" sz="2000" dirty="0" smtClean="0"/>
              <a:t>autores publican, pueden </a:t>
            </a:r>
            <a:r>
              <a:rPr lang="es-ES" sz="2000" dirty="0"/>
              <a:t>incluir enlaces a otros sitios </a:t>
            </a:r>
            <a:r>
              <a:rPr lang="es-ES" sz="2000" dirty="0" smtClean="0"/>
              <a:t>o </a:t>
            </a:r>
            <a:r>
              <a:rPr lang="es-ES" sz="2000" dirty="0"/>
              <a:t>al propio blog e insertar videos, archivos de audio, imágenes, presentaciones, etc. Los lectores </a:t>
            </a:r>
            <a:r>
              <a:rPr lang="es-ES" sz="2000" dirty="0" smtClean="0"/>
              <a:t>pueden comentar los </a:t>
            </a:r>
            <a:r>
              <a:rPr lang="es-ES" sz="2000" dirty="0"/>
              <a:t>“</a:t>
            </a:r>
            <a:r>
              <a:rPr lang="es-ES" sz="2000" dirty="0" err="1"/>
              <a:t>posts</a:t>
            </a:r>
            <a:r>
              <a:rPr lang="es-ES" sz="2000" dirty="0"/>
              <a:t>” </a:t>
            </a:r>
            <a:r>
              <a:rPr lang="es-ES" sz="2000" dirty="0" smtClean="0"/>
              <a:t> (activada la función por el autor, quien también puede  eliminar  comentarios). </a:t>
            </a:r>
            <a:endParaRPr lang="es-ES" sz="2000" dirty="0"/>
          </a:p>
        </p:txBody>
      </p:sp>
    </p:spTree>
    <p:extLst>
      <p:ext uri="{BB962C8B-B14F-4D97-AF65-F5344CB8AC3E}">
        <p14:creationId xmlns="" xmlns:p14="http://schemas.microsoft.com/office/powerpoint/2010/main" val="42241329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1" algn="l" rtl="0">
              <a:spcBef>
                <a:spcPct val="0"/>
              </a:spcBef>
            </a:pPr>
            <a:r>
              <a:rPr lang="es-ES" sz="2800" b="1" i="1" dirty="0" smtClean="0"/>
              <a:t>¿Cuáles son los posibles usos educativos de un blog?</a:t>
            </a:r>
            <a:endParaRPr lang="es-ES" dirty="0"/>
          </a:p>
        </p:txBody>
      </p:sp>
      <p:sp>
        <p:nvSpPr>
          <p:cNvPr id="3" name="2 Marcador de contenido"/>
          <p:cNvSpPr>
            <a:spLocks noGrp="1"/>
          </p:cNvSpPr>
          <p:nvPr>
            <p:ph idx="1"/>
          </p:nvPr>
        </p:nvSpPr>
        <p:spPr/>
        <p:txBody>
          <a:bodyPr>
            <a:normAutofit fontScale="92500"/>
          </a:bodyPr>
          <a:lstStyle/>
          <a:p>
            <a:pPr lvl="0" algn="just"/>
            <a:r>
              <a:rPr lang="es-ES" dirty="0" smtClean="0"/>
              <a:t>Dar </a:t>
            </a:r>
            <a:r>
              <a:rPr lang="es-ES" dirty="0"/>
              <a:t>continuidad a </a:t>
            </a:r>
            <a:r>
              <a:rPr lang="es-ES" dirty="0" smtClean="0"/>
              <a:t>las discusiones </a:t>
            </a:r>
            <a:r>
              <a:rPr lang="es-ES" dirty="0"/>
              <a:t>generadas en el aula y desarrollar </a:t>
            </a:r>
            <a:r>
              <a:rPr lang="es-ES" dirty="0" smtClean="0"/>
              <a:t>opiniones </a:t>
            </a:r>
            <a:r>
              <a:rPr lang="es-ES" dirty="0"/>
              <a:t>y posturas </a:t>
            </a:r>
            <a:r>
              <a:rPr lang="es-ES" dirty="0" smtClean="0"/>
              <a:t>sobre distintos </a:t>
            </a:r>
            <a:r>
              <a:rPr lang="es-ES" dirty="0"/>
              <a:t>temas. </a:t>
            </a:r>
            <a:endParaRPr lang="es-ES" dirty="0" smtClean="0"/>
          </a:p>
          <a:p>
            <a:pPr lvl="0" algn="just"/>
            <a:r>
              <a:rPr lang="es-ES" dirty="0" smtClean="0"/>
              <a:t>Hace la comunicación </a:t>
            </a:r>
            <a:r>
              <a:rPr lang="es-ES" dirty="0"/>
              <a:t>más </a:t>
            </a:r>
            <a:r>
              <a:rPr lang="es-ES" dirty="0" smtClean="0"/>
              <a:t>fluida, propiciando </a:t>
            </a:r>
            <a:r>
              <a:rPr lang="es-ES" dirty="0"/>
              <a:t>un espacio más estrecho entre alumno </a:t>
            </a:r>
            <a:r>
              <a:rPr lang="es-ES" dirty="0" smtClean="0"/>
              <a:t>y profesor, </a:t>
            </a:r>
            <a:r>
              <a:rPr lang="es-ES" dirty="0"/>
              <a:t>generando confianza y </a:t>
            </a:r>
            <a:r>
              <a:rPr lang="es-ES" dirty="0" smtClean="0"/>
              <a:t>motivación. </a:t>
            </a:r>
            <a:endParaRPr lang="es-ES" dirty="0"/>
          </a:p>
          <a:p>
            <a:pPr lvl="0" algn="just"/>
            <a:r>
              <a:rPr lang="es-ES" dirty="0"/>
              <a:t>El docente </a:t>
            </a:r>
            <a:r>
              <a:rPr lang="es-ES" dirty="0" smtClean="0"/>
              <a:t>puede ver </a:t>
            </a:r>
            <a:r>
              <a:rPr lang="es-ES" dirty="0"/>
              <a:t>el progreso de las actividades propuestas </a:t>
            </a:r>
            <a:r>
              <a:rPr lang="es-ES" dirty="0" smtClean="0"/>
              <a:t>o realizar </a:t>
            </a:r>
            <a:r>
              <a:rPr lang="es-ES" dirty="0"/>
              <a:t>una retroalimentación previa a las sesiones en el aula, lo </a:t>
            </a:r>
            <a:r>
              <a:rPr lang="es-ES" dirty="0" smtClean="0"/>
              <a:t>que permitirá </a:t>
            </a:r>
            <a:r>
              <a:rPr lang="es-ES" dirty="0"/>
              <a:t>y comprometerá a los alumnos a ir </a:t>
            </a:r>
            <a:r>
              <a:rPr lang="es-ES" dirty="0" smtClean="0"/>
              <a:t>preparados y dotará al </a:t>
            </a:r>
            <a:r>
              <a:rPr lang="es-ES" dirty="0"/>
              <a:t>docente </a:t>
            </a:r>
            <a:r>
              <a:rPr lang="es-ES" dirty="0" smtClean="0"/>
              <a:t>de más </a:t>
            </a:r>
            <a:r>
              <a:rPr lang="es-ES" dirty="0"/>
              <a:t>elementos </a:t>
            </a:r>
            <a:r>
              <a:rPr lang="es-ES" dirty="0" smtClean="0"/>
              <a:t>en </a:t>
            </a:r>
            <a:r>
              <a:rPr lang="es-ES" dirty="0"/>
              <a:t>torno a las expectativas de los estudiantes sobre el </a:t>
            </a:r>
            <a:r>
              <a:rPr lang="es-ES" dirty="0" smtClean="0"/>
              <a:t>tema. </a:t>
            </a:r>
            <a:endParaRPr lang="es-ES" dirty="0"/>
          </a:p>
        </p:txBody>
      </p:sp>
    </p:spTree>
    <p:extLst>
      <p:ext uri="{BB962C8B-B14F-4D97-AF65-F5344CB8AC3E}">
        <p14:creationId xmlns="" xmlns:p14="http://schemas.microsoft.com/office/powerpoint/2010/main" val="41626286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lvl="1" algn="l" rtl="0">
              <a:spcBef>
                <a:spcPct val="0"/>
              </a:spcBef>
            </a:pPr>
            <a:r>
              <a:rPr lang="es-ES" sz="2800" b="1" i="1" dirty="0" smtClean="0"/>
              <a:t>DOCUMENTOS EN LINEA</a:t>
            </a:r>
            <a:endParaRPr lang="es-ES" dirty="0"/>
          </a:p>
        </p:txBody>
      </p:sp>
      <p:sp>
        <p:nvSpPr>
          <p:cNvPr id="3" name="2 Marcador de contenido"/>
          <p:cNvSpPr>
            <a:spLocks noGrp="1"/>
          </p:cNvSpPr>
          <p:nvPr>
            <p:ph idx="1"/>
          </p:nvPr>
        </p:nvSpPr>
        <p:spPr>
          <a:xfrm>
            <a:off x="179512" y="1556792"/>
            <a:ext cx="8784976" cy="4729712"/>
          </a:xfrm>
        </p:spPr>
        <p:txBody>
          <a:bodyPr>
            <a:noAutofit/>
          </a:bodyPr>
          <a:lstStyle/>
          <a:p>
            <a:pPr lvl="0" algn="just"/>
            <a:r>
              <a:rPr lang="es-ES" sz="2200" dirty="0" smtClean="0"/>
              <a:t>Podemos encontrar procesadores </a:t>
            </a:r>
            <a:r>
              <a:rPr lang="es-ES" sz="2200" dirty="0"/>
              <a:t>de texto que </a:t>
            </a:r>
            <a:r>
              <a:rPr lang="es-ES" sz="2200" dirty="0" smtClean="0"/>
              <a:t>permiten </a:t>
            </a:r>
            <a:r>
              <a:rPr lang="es-ES" sz="2200" dirty="0"/>
              <a:t>compartir documentos en línea, </a:t>
            </a:r>
            <a:r>
              <a:rPr lang="es-ES" sz="2200" dirty="0" smtClean="0"/>
              <a:t>(publicar </a:t>
            </a:r>
            <a:r>
              <a:rPr lang="es-ES" sz="2200" dirty="0"/>
              <a:t>o “</a:t>
            </a:r>
            <a:r>
              <a:rPr lang="es-ES" sz="2200" dirty="0" smtClean="0"/>
              <a:t>subir” </a:t>
            </a:r>
            <a:r>
              <a:rPr lang="es-ES" sz="2200" dirty="0"/>
              <a:t>a un sitio web donde daremos permiso a </a:t>
            </a:r>
            <a:r>
              <a:rPr lang="es-ES" sz="2200" dirty="0" smtClean="0"/>
              <a:t>todos, </a:t>
            </a:r>
            <a:r>
              <a:rPr lang="es-ES" sz="2200" dirty="0"/>
              <a:t>o a usuarios específicos </a:t>
            </a:r>
            <a:r>
              <a:rPr lang="es-ES" sz="2200" dirty="0" smtClean="0"/>
              <a:t>identificados: editar, modificar, descargar </a:t>
            </a:r>
            <a:r>
              <a:rPr lang="es-ES" sz="2200" dirty="0"/>
              <a:t>o </a:t>
            </a:r>
            <a:r>
              <a:rPr lang="es-ES" sz="2200" dirty="0" smtClean="0"/>
              <a:t>eliminar texto</a:t>
            </a:r>
            <a:r>
              <a:rPr lang="es-ES" sz="2200" dirty="0"/>
              <a:t>, según </a:t>
            </a:r>
            <a:r>
              <a:rPr lang="es-ES" sz="2200" dirty="0" smtClean="0"/>
              <a:t>propósito</a:t>
            </a:r>
            <a:r>
              <a:rPr lang="es-ES" sz="2200" dirty="0"/>
              <a:t>.</a:t>
            </a:r>
          </a:p>
          <a:p>
            <a:pPr lvl="0" algn="just"/>
            <a:r>
              <a:rPr lang="es-ES" sz="2200" dirty="0" smtClean="0"/>
              <a:t>Docente </a:t>
            </a:r>
            <a:r>
              <a:rPr lang="es-ES" sz="2200" dirty="0"/>
              <a:t>y </a:t>
            </a:r>
            <a:r>
              <a:rPr lang="es-ES" sz="2200" dirty="0" smtClean="0"/>
              <a:t>estudiantes </a:t>
            </a:r>
            <a:r>
              <a:rPr lang="es-ES" sz="2200" dirty="0"/>
              <a:t>pueden trabajar en conjunto </a:t>
            </a:r>
            <a:r>
              <a:rPr lang="es-ES" sz="2200" dirty="0" smtClean="0"/>
              <a:t>a un tiempo</a:t>
            </a:r>
            <a:r>
              <a:rPr lang="es-ES" sz="2200" dirty="0"/>
              <a:t>, siempre </a:t>
            </a:r>
            <a:r>
              <a:rPr lang="es-ES" sz="2200" dirty="0" smtClean="0"/>
              <a:t>que tengan conexión. “Llevar </a:t>
            </a:r>
            <a:r>
              <a:rPr lang="es-ES" sz="2200" dirty="0"/>
              <a:t>el aula a cualquier lugar</a:t>
            </a:r>
            <a:r>
              <a:rPr lang="es-ES" sz="2200" dirty="0" smtClean="0"/>
              <a:t>”.</a:t>
            </a:r>
          </a:p>
          <a:p>
            <a:pPr lvl="0" algn="just"/>
            <a:r>
              <a:rPr lang="es-ES" sz="2200" dirty="0" smtClean="0"/>
              <a:t>El </a:t>
            </a:r>
            <a:r>
              <a:rPr lang="es-ES" sz="2200" dirty="0"/>
              <a:t>docente puede monitorear por el documento lo que está escribiendo cada alumno que esté conectado y </a:t>
            </a:r>
            <a:r>
              <a:rPr lang="es-ES" sz="2200" dirty="0" smtClean="0"/>
              <a:t>visualizar </a:t>
            </a:r>
            <a:r>
              <a:rPr lang="es-ES" sz="2200" dirty="0"/>
              <a:t>el proyecto en tiempo real, así como las aportaciones guardadas previamente. De esta forma podrá brindarles la retroalimentación que beneficie mejor su desempeño de forma individualizada. </a:t>
            </a:r>
            <a:endParaRPr lang="es-ES" sz="2200" dirty="0" smtClean="0"/>
          </a:p>
        </p:txBody>
      </p:sp>
    </p:spTree>
    <p:extLst>
      <p:ext uri="{BB962C8B-B14F-4D97-AF65-F5344CB8AC3E}">
        <p14:creationId xmlns="" xmlns:p14="http://schemas.microsoft.com/office/powerpoint/2010/main" val="406569947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lvl="1" algn="l" rtl="0">
              <a:spcBef>
                <a:spcPct val="0"/>
              </a:spcBef>
            </a:pPr>
            <a:r>
              <a:rPr lang="es-ES" sz="2800" b="1" i="1" dirty="0" smtClean="0"/>
              <a:t>¿Cuáles son las herramientas más utilizadas para compartir documentos en línea?</a:t>
            </a:r>
            <a:endParaRPr lang="es-ES" dirty="0"/>
          </a:p>
        </p:txBody>
      </p:sp>
      <p:sp>
        <p:nvSpPr>
          <p:cNvPr id="3" name="2 Marcador de contenido"/>
          <p:cNvSpPr>
            <a:spLocks noGrp="1"/>
          </p:cNvSpPr>
          <p:nvPr>
            <p:ph idx="1"/>
          </p:nvPr>
        </p:nvSpPr>
        <p:spPr/>
        <p:txBody>
          <a:bodyPr>
            <a:normAutofit lnSpcReduction="10000"/>
          </a:bodyPr>
          <a:lstStyle/>
          <a:p>
            <a:pPr lvl="0" algn="just"/>
            <a:r>
              <a:rPr lang="es-ES" dirty="0" smtClean="0"/>
              <a:t>Permiten </a:t>
            </a:r>
            <a:r>
              <a:rPr lang="es-ES" dirty="0"/>
              <a:t>un manejo </a:t>
            </a:r>
            <a:r>
              <a:rPr lang="es-ES" dirty="0" smtClean="0"/>
              <a:t>ágil, </a:t>
            </a:r>
            <a:r>
              <a:rPr lang="es-ES" dirty="0"/>
              <a:t>son programas </a:t>
            </a:r>
            <a:r>
              <a:rPr lang="es-ES" dirty="0" smtClean="0"/>
              <a:t>de </a:t>
            </a:r>
            <a:r>
              <a:rPr lang="es-ES" dirty="0"/>
              <a:t>uso </a:t>
            </a:r>
            <a:r>
              <a:rPr lang="es-ES" dirty="0" smtClean="0"/>
              <a:t>gratuito.</a:t>
            </a:r>
          </a:p>
          <a:p>
            <a:pPr lvl="1" algn="just"/>
            <a:r>
              <a:rPr lang="es-ES" sz="2800" u="sng" dirty="0" smtClean="0">
                <a:hlinkClick r:id="rId2"/>
              </a:rPr>
              <a:t>Google </a:t>
            </a:r>
            <a:r>
              <a:rPr lang="es-ES" sz="2800" u="sng" dirty="0" err="1" smtClean="0">
                <a:hlinkClick r:id="rId2"/>
              </a:rPr>
              <a:t>Docs</a:t>
            </a:r>
            <a:endParaRPr lang="es-ES" sz="2800" dirty="0" smtClean="0"/>
          </a:p>
          <a:p>
            <a:pPr lvl="1" algn="just"/>
            <a:r>
              <a:rPr lang="es-ES" sz="2800" u="sng" dirty="0" err="1" smtClean="0">
                <a:hlinkClick r:id="rId3"/>
              </a:rPr>
              <a:t>SlideShare</a:t>
            </a:r>
            <a:endParaRPr lang="es-ES" sz="2800" dirty="0"/>
          </a:p>
          <a:p>
            <a:pPr lvl="1" algn="just"/>
            <a:r>
              <a:rPr lang="es-ES" sz="2800" u="sng" dirty="0" err="1">
                <a:hlinkClick r:id="rId4"/>
              </a:rPr>
              <a:t>Scribd</a:t>
            </a:r>
            <a:endParaRPr lang="es-ES" sz="2800" dirty="0"/>
          </a:p>
          <a:p>
            <a:pPr lvl="0" algn="just"/>
            <a:r>
              <a:rPr lang="es-ES" dirty="0" smtClean="0"/>
              <a:t>Permiten publicar documentos </a:t>
            </a:r>
            <a:r>
              <a:rPr lang="es-ES" dirty="0"/>
              <a:t>en distintos </a:t>
            </a:r>
            <a:r>
              <a:rPr lang="es-ES" dirty="0" smtClean="0"/>
              <a:t>formatos: DOC, PDF, ODT, PPT, TXT, etc.</a:t>
            </a:r>
            <a:endParaRPr lang="es-ES" dirty="0"/>
          </a:p>
          <a:p>
            <a:pPr lvl="0" algn="just"/>
            <a:r>
              <a:rPr lang="es-ES" dirty="0"/>
              <a:t>Para utilizar Google </a:t>
            </a:r>
            <a:r>
              <a:rPr lang="es-ES" dirty="0" err="1"/>
              <a:t>Docs</a:t>
            </a:r>
            <a:r>
              <a:rPr lang="es-ES" dirty="0"/>
              <a:t> necesitamos contar con un correo electrónico de </a:t>
            </a:r>
            <a:r>
              <a:rPr lang="es-ES" u="sng" dirty="0" err="1">
                <a:hlinkClick r:id="rId5"/>
              </a:rPr>
              <a:t>Gmail</a:t>
            </a:r>
            <a:r>
              <a:rPr lang="es-ES" dirty="0"/>
              <a:t> </a:t>
            </a:r>
            <a:r>
              <a:rPr lang="es-ES" dirty="0" smtClean="0"/>
              <a:t>(gratuito)</a:t>
            </a:r>
          </a:p>
          <a:p>
            <a:pPr lvl="0" algn="just"/>
            <a:r>
              <a:rPr lang="es-ES" dirty="0" smtClean="0"/>
              <a:t>En las </a:t>
            </a:r>
            <a:r>
              <a:rPr lang="es-ES" dirty="0"/>
              <a:t>demás opciones </a:t>
            </a:r>
            <a:r>
              <a:rPr lang="es-ES" dirty="0" smtClean="0"/>
              <a:t>basta con registrarse en el </a:t>
            </a:r>
            <a:r>
              <a:rPr lang="es-ES" dirty="0"/>
              <a:t>propio sitio con cualquier cuenta de correo</a:t>
            </a:r>
            <a:r>
              <a:rPr lang="es-ES" dirty="0" smtClean="0"/>
              <a:t>.</a:t>
            </a:r>
            <a:endParaRPr lang="es-ES" dirty="0"/>
          </a:p>
        </p:txBody>
      </p:sp>
    </p:spTree>
    <p:extLst>
      <p:ext uri="{BB962C8B-B14F-4D97-AF65-F5344CB8AC3E}">
        <p14:creationId xmlns="" xmlns:p14="http://schemas.microsoft.com/office/powerpoint/2010/main" val="18442301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548680"/>
            <a:ext cx="8784976" cy="1066800"/>
          </a:xfrm>
        </p:spPr>
        <p:txBody>
          <a:bodyPr>
            <a:normAutofit/>
          </a:bodyPr>
          <a:lstStyle/>
          <a:p>
            <a:r>
              <a:rPr lang="es-ES" sz="3200" b="1" i="1" dirty="0" smtClean="0"/>
              <a:t>FOTOS EN LÍNEA</a:t>
            </a:r>
            <a:endParaRPr lang="es-ES" sz="3200" dirty="0"/>
          </a:p>
        </p:txBody>
      </p:sp>
      <p:sp>
        <p:nvSpPr>
          <p:cNvPr id="3" name="2 Marcador de contenido"/>
          <p:cNvSpPr>
            <a:spLocks noGrp="1"/>
          </p:cNvSpPr>
          <p:nvPr>
            <p:ph idx="1"/>
          </p:nvPr>
        </p:nvSpPr>
        <p:spPr>
          <a:xfrm>
            <a:off x="72008" y="1556792"/>
            <a:ext cx="8964488" cy="4729712"/>
          </a:xfrm>
        </p:spPr>
        <p:txBody>
          <a:bodyPr>
            <a:noAutofit/>
          </a:bodyPr>
          <a:lstStyle/>
          <a:p>
            <a:pPr lvl="0" algn="just"/>
            <a:r>
              <a:rPr lang="es-ES" sz="2200" dirty="0" smtClean="0"/>
              <a:t>Existen programas gratuitos en línea para compartir fotografías que también pueden orientarse con un enfoque educativo. Permiten publicar, organizar y compartir fotos con otras personas. Gran capacidad de almacenamiento de archivos fotográficos, con la ventaja de poder acceder a ellos desde cualquier sitio con conexión (sin requerir mi computadora o dispositivo de almacenamiento).</a:t>
            </a:r>
          </a:p>
          <a:p>
            <a:pPr lvl="0" algn="just"/>
            <a:r>
              <a:rPr lang="es-ES" sz="2200" dirty="0" smtClean="0"/>
              <a:t>Algunos </a:t>
            </a:r>
            <a:r>
              <a:rPr lang="es-ES" sz="2200" dirty="0"/>
              <a:t>de los sitios que proporcionan este servicio son: </a:t>
            </a:r>
          </a:p>
          <a:p>
            <a:pPr lvl="1" algn="just"/>
            <a:r>
              <a:rPr lang="es-ES" sz="2200" u="sng" dirty="0" err="1">
                <a:hlinkClick r:id="rId2"/>
              </a:rPr>
              <a:t>Flickr</a:t>
            </a:r>
            <a:endParaRPr lang="es-ES" sz="2200" dirty="0"/>
          </a:p>
          <a:p>
            <a:pPr lvl="1" algn="just"/>
            <a:r>
              <a:rPr lang="es-ES" sz="2200" u="sng" dirty="0" err="1">
                <a:hlinkClick r:id="rId3"/>
              </a:rPr>
              <a:t>Favshare</a:t>
            </a:r>
            <a:endParaRPr lang="es-ES" sz="2200" dirty="0"/>
          </a:p>
          <a:p>
            <a:pPr lvl="1" algn="just"/>
            <a:r>
              <a:rPr lang="es-ES" sz="2200" u="sng" dirty="0" err="1">
                <a:hlinkClick r:id="rId4"/>
              </a:rPr>
              <a:t>Picasa</a:t>
            </a:r>
            <a:endParaRPr lang="es-ES" sz="2200" dirty="0"/>
          </a:p>
          <a:p>
            <a:pPr lvl="0" algn="just"/>
            <a:r>
              <a:rPr lang="es-ES" sz="2200" dirty="0" smtClean="0"/>
              <a:t>Generalmente requiere </a:t>
            </a:r>
            <a:r>
              <a:rPr lang="es-ES" sz="2200" dirty="0"/>
              <a:t>registro en línea para </a:t>
            </a:r>
            <a:r>
              <a:rPr lang="es-ES" sz="2200" dirty="0" smtClean="0"/>
              <a:t>acceder </a:t>
            </a:r>
            <a:r>
              <a:rPr lang="es-ES" sz="2200" dirty="0"/>
              <a:t>y utilizarlas, y </a:t>
            </a:r>
            <a:r>
              <a:rPr lang="es-ES" sz="2200" dirty="0" smtClean="0"/>
              <a:t> contar </a:t>
            </a:r>
            <a:r>
              <a:rPr lang="es-ES" sz="2200" dirty="0"/>
              <a:t>previamente con una cuenta de correo electrónico.</a:t>
            </a:r>
          </a:p>
          <a:p>
            <a:pPr lvl="0" algn="just"/>
            <a:r>
              <a:rPr lang="es-ES" sz="2200" dirty="0"/>
              <a:t>Algunas herramientas ofrecen servicios </a:t>
            </a:r>
            <a:r>
              <a:rPr lang="es-ES" sz="2200" dirty="0" smtClean="0"/>
              <a:t>de pago (opcionales) para </a:t>
            </a:r>
            <a:r>
              <a:rPr lang="es-ES" sz="2200" dirty="0"/>
              <a:t>la </a:t>
            </a:r>
            <a:r>
              <a:rPr lang="es-ES" sz="2200" dirty="0" smtClean="0"/>
              <a:t>edición, almacenamiento, creación </a:t>
            </a:r>
            <a:r>
              <a:rPr lang="es-ES" sz="2200" dirty="0"/>
              <a:t>de presentaciones animadas, </a:t>
            </a:r>
            <a:r>
              <a:rPr lang="es-ES" sz="2200" dirty="0" err="1" smtClean="0"/>
              <a:t>etc</a:t>
            </a:r>
            <a:endParaRPr lang="es-ES" sz="2200" dirty="0"/>
          </a:p>
        </p:txBody>
      </p:sp>
    </p:spTree>
    <p:extLst>
      <p:ext uri="{BB962C8B-B14F-4D97-AF65-F5344CB8AC3E}">
        <p14:creationId xmlns="" xmlns:p14="http://schemas.microsoft.com/office/powerpoint/2010/main" val="40747176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200" b="1" i="1" dirty="0" smtClean="0"/>
              <a:t>FOROS Y CHATS</a:t>
            </a:r>
          </a:p>
        </p:txBody>
      </p:sp>
      <p:sp>
        <p:nvSpPr>
          <p:cNvPr id="3" name="2 Marcador de contenido"/>
          <p:cNvSpPr>
            <a:spLocks noGrp="1"/>
          </p:cNvSpPr>
          <p:nvPr>
            <p:ph idx="1"/>
          </p:nvPr>
        </p:nvSpPr>
        <p:spPr/>
        <p:txBody>
          <a:bodyPr>
            <a:noAutofit/>
          </a:bodyPr>
          <a:lstStyle/>
          <a:p>
            <a:pPr marL="109728" indent="0" algn="just">
              <a:buNone/>
            </a:pPr>
            <a:r>
              <a:rPr lang="es-ES" sz="1800" b="1" dirty="0" smtClean="0"/>
              <a:t>Foro</a:t>
            </a:r>
          </a:p>
          <a:p>
            <a:pPr lvl="1" algn="just"/>
            <a:r>
              <a:rPr lang="es-ES" sz="1600" dirty="0" smtClean="0"/>
              <a:t>Varias personas (en cualquier lugar) </a:t>
            </a:r>
            <a:r>
              <a:rPr lang="es-ES" sz="1600" dirty="0"/>
              <a:t>intercambian información y discuten sobre algún tema en específico </a:t>
            </a:r>
            <a:r>
              <a:rPr lang="es-ES" sz="1600" dirty="0" smtClean="0"/>
              <a:t>de </a:t>
            </a:r>
            <a:r>
              <a:rPr lang="es-ES" sz="1600" dirty="0"/>
              <a:t>su interés, </a:t>
            </a:r>
            <a:r>
              <a:rPr lang="es-ES" sz="1600" dirty="0" smtClean="0"/>
              <a:t>propuesto </a:t>
            </a:r>
            <a:r>
              <a:rPr lang="es-ES" sz="1600" dirty="0"/>
              <a:t>por el creador del foro. </a:t>
            </a:r>
            <a:endParaRPr lang="es-ES" sz="1600" dirty="0" smtClean="0"/>
          </a:p>
          <a:p>
            <a:pPr lvl="1" algn="just"/>
            <a:r>
              <a:rPr lang="es-ES" sz="1600" b="1" dirty="0" smtClean="0"/>
              <a:t>Asincrónico</a:t>
            </a:r>
            <a:r>
              <a:rPr lang="es-ES" sz="1600" dirty="0" smtClean="0"/>
              <a:t>: posible </a:t>
            </a:r>
            <a:r>
              <a:rPr lang="es-ES" sz="1600" dirty="0"/>
              <a:t>participar </a:t>
            </a:r>
            <a:r>
              <a:rPr lang="es-ES" sz="1600" dirty="0" smtClean="0"/>
              <a:t>a </a:t>
            </a:r>
            <a:r>
              <a:rPr lang="es-ES" sz="1600" dirty="0"/>
              <a:t>lo largo de varios días, semanas o incluso meses, alojados en sitios de periódicos en línea, portales </a:t>
            </a:r>
            <a:r>
              <a:rPr lang="es-ES" sz="1600" dirty="0" smtClean="0"/>
              <a:t>y otros sitios web.</a:t>
            </a:r>
            <a:endParaRPr lang="es-ES" sz="1600" dirty="0"/>
          </a:p>
          <a:p>
            <a:pPr lvl="1" algn="just"/>
            <a:r>
              <a:rPr lang="es-ES" sz="1600" dirty="0" smtClean="0"/>
              <a:t>Pueden ser públicos (no </a:t>
            </a:r>
            <a:r>
              <a:rPr lang="es-ES" sz="1600" dirty="0"/>
              <a:t>piden </a:t>
            </a:r>
            <a:r>
              <a:rPr lang="es-ES" sz="1600" dirty="0" smtClean="0"/>
              <a:t>datos </a:t>
            </a:r>
            <a:r>
              <a:rPr lang="es-ES" sz="1600" dirty="0"/>
              <a:t>para ingresar y </a:t>
            </a:r>
            <a:r>
              <a:rPr lang="es-ES" sz="1600" dirty="0" smtClean="0"/>
              <a:t>participar), restringidos (requieren   registro </a:t>
            </a:r>
            <a:r>
              <a:rPr lang="es-ES" sz="1600" dirty="0"/>
              <a:t>previo</a:t>
            </a:r>
            <a:r>
              <a:rPr lang="es-ES" sz="1600" dirty="0" smtClean="0"/>
              <a:t>), o privados (permiten acceso </a:t>
            </a:r>
            <a:r>
              <a:rPr lang="es-ES" sz="1600" dirty="0"/>
              <a:t>sólo a </a:t>
            </a:r>
            <a:r>
              <a:rPr lang="es-ES" sz="1600" dirty="0" smtClean="0"/>
              <a:t>los </a:t>
            </a:r>
            <a:r>
              <a:rPr lang="es-ES" sz="1600" dirty="0"/>
              <a:t>autorizados por el administrador o moderador). E</a:t>
            </a:r>
            <a:r>
              <a:rPr lang="es-ES" sz="1600" dirty="0" smtClean="0"/>
              <a:t>n un </a:t>
            </a:r>
            <a:r>
              <a:rPr lang="es-ES" sz="1600" dirty="0"/>
              <a:t>buscador (como Google) </a:t>
            </a:r>
            <a:r>
              <a:rPr lang="es-ES" sz="1600" dirty="0" smtClean="0"/>
              <a:t>encontramos </a:t>
            </a:r>
            <a:r>
              <a:rPr lang="es-ES" sz="1600" dirty="0"/>
              <a:t>foros sobre temas varios. </a:t>
            </a:r>
            <a:endParaRPr lang="es-ES" sz="1600" dirty="0" smtClean="0"/>
          </a:p>
          <a:p>
            <a:pPr marL="109728" indent="0" algn="just">
              <a:buNone/>
            </a:pPr>
            <a:r>
              <a:rPr lang="es-ES" sz="1800" b="1" dirty="0" smtClean="0"/>
              <a:t>Chat</a:t>
            </a:r>
            <a:endParaRPr lang="es-ES" sz="1800" dirty="0"/>
          </a:p>
          <a:p>
            <a:pPr lvl="1" algn="just"/>
            <a:r>
              <a:rPr lang="es-ES" sz="1600" b="1" dirty="0" smtClean="0"/>
              <a:t>Sincrónico</a:t>
            </a:r>
            <a:r>
              <a:rPr lang="es-ES" sz="1600" dirty="0" smtClean="0"/>
              <a:t> : interacción a </a:t>
            </a:r>
            <a:r>
              <a:rPr lang="es-ES" sz="1600" dirty="0"/>
              <a:t>tiempo real entre personas </a:t>
            </a:r>
            <a:r>
              <a:rPr lang="es-ES" sz="1600" dirty="0" smtClean="0"/>
              <a:t>(en </a:t>
            </a:r>
            <a:r>
              <a:rPr lang="es-ES" sz="1600" dirty="0"/>
              <a:t>cualquier </a:t>
            </a:r>
            <a:r>
              <a:rPr lang="es-ES" sz="1600" dirty="0" smtClean="0"/>
              <a:t>lugar), con un  interés </a:t>
            </a:r>
            <a:r>
              <a:rPr lang="es-ES" sz="1600" dirty="0"/>
              <a:t>común o </a:t>
            </a:r>
            <a:r>
              <a:rPr lang="es-ES" sz="1600" dirty="0" smtClean="0"/>
              <a:t>que desean intercambiar información u opinar </a:t>
            </a:r>
            <a:r>
              <a:rPr lang="es-ES" sz="1600" dirty="0"/>
              <a:t>sobre un mismo tema. </a:t>
            </a:r>
            <a:endParaRPr lang="es-ES" sz="1600" dirty="0" smtClean="0"/>
          </a:p>
          <a:p>
            <a:pPr lvl="1" algn="just"/>
            <a:r>
              <a:rPr lang="es-ES" sz="1600" dirty="0" smtClean="0"/>
              <a:t>Para </a:t>
            </a:r>
            <a:r>
              <a:rPr lang="es-ES" sz="1600" dirty="0"/>
              <a:t>ingresar </a:t>
            </a:r>
            <a:r>
              <a:rPr lang="es-ES" sz="1600" dirty="0" smtClean="0"/>
              <a:t>el </a:t>
            </a:r>
            <a:r>
              <a:rPr lang="es-ES" sz="1600" dirty="0"/>
              <a:t>usuario sólo necesita </a:t>
            </a:r>
            <a:r>
              <a:rPr lang="es-ES" sz="1600" dirty="0" smtClean="0"/>
              <a:t>identificarse con un </a:t>
            </a:r>
            <a:r>
              <a:rPr lang="es-ES" sz="1600" dirty="0"/>
              <a:t>“</a:t>
            </a:r>
            <a:r>
              <a:rPr lang="es-ES" sz="1600" dirty="0" err="1"/>
              <a:t>nickname</a:t>
            </a:r>
            <a:r>
              <a:rPr lang="es-ES" sz="1600" dirty="0"/>
              <a:t>” o </a:t>
            </a:r>
            <a:r>
              <a:rPr lang="es-ES" sz="1600" dirty="0" smtClean="0"/>
              <a:t>sobrenombre </a:t>
            </a:r>
            <a:endParaRPr lang="es-ES" sz="1600" dirty="0"/>
          </a:p>
          <a:p>
            <a:pPr lvl="1" algn="just"/>
            <a:r>
              <a:rPr lang="es-ES" sz="1600" dirty="0" smtClean="0"/>
              <a:t>La participación </a:t>
            </a:r>
            <a:r>
              <a:rPr lang="es-ES" sz="1600" dirty="0"/>
              <a:t>suele ser gratuita y cualquier persona puede crear un chat en un sitio web que lo habilite o bien insertar un chat en su propio blog.</a:t>
            </a:r>
          </a:p>
          <a:p>
            <a:pPr lvl="0" algn="just"/>
            <a:r>
              <a:rPr lang="es-ES" sz="1800" dirty="0" smtClean="0"/>
              <a:t>En ambos casos: problema </a:t>
            </a:r>
            <a:r>
              <a:rPr lang="es-ES" sz="1800" dirty="0"/>
              <a:t>de la “falsa </a:t>
            </a:r>
            <a:r>
              <a:rPr lang="es-ES" sz="1800" dirty="0" smtClean="0"/>
              <a:t>identidad”; no </a:t>
            </a:r>
            <a:r>
              <a:rPr lang="es-ES" sz="1800" dirty="0"/>
              <a:t>hay modo de verificar que la persona que se presenta en uno de estos espacios </a:t>
            </a:r>
            <a:r>
              <a:rPr lang="es-ES" sz="1800" dirty="0" smtClean="0"/>
              <a:t>es quién dice ser</a:t>
            </a:r>
            <a:r>
              <a:rPr lang="es-ES" sz="1800" dirty="0" smtClean="0"/>
              <a:t>.</a:t>
            </a:r>
            <a:endParaRPr lang="es-ES" sz="1800" dirty="0" smtClean="0"/>
          </a:p>
        </p:txBody>
      </p:sp>
    </p:spTree>
    <p:extLst>
      <p:ext uri="{BB962C8B-B14F-4D97-AF65-F5344CB8AC3E}">
        <p14:creationId xmlns="" xmlns:p14="http://schemas.microsoft.com/office/powerpoint/2010/main" val="176025754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i="1" dirty="0" smtClean="0"/>
              <a:t>CUESTIONARIOS Y ENCUESTAS EN LÍNEA</a:t>
            </a:r>
            <a:endParaRPr lang="es-ES" dirty="0"/>
          </a:p>
        </p:txBody>
      </p:sp>
      <p:sp>
        <p:nvSpPr>
          <p:cNvPr id="3" name="2 Marcador de contenido"/>
          <p:cNvSpPr>
            <a:spLocks noGrp="1"/>
          </p:cNvSpPr>
          <p:nvPr>
            <p:ph idx="1"/>
          </p:nvPr>
        </p:nvSpPr>
        <p:spPr/>
        <p:txBody>
          <a:bodyPr>
            <a:normAutofit/>
          </a:bodyPr>
          <a:lstStyle/>
          <a:p>
            <a:pPr lvl="0" algn="just"/>
            <a:r>
              <a:rPr lang="es-ES" dirty="0" smtClean="0"/>
              <a:t>Existen </a:t>
            </a:r>
            <a:r>
              <a:rPr lang="es-ES" dirty="0"/>
              <a:t>herramientas en línea que permiten a cualquier usuario crear cuestionarios y encuestas en la web, para publicar en un blog, en el sitio de un centro educativo, en nuestro perfil de una red social, etc. Asimismo, podemos crear nuestros propios cuestionarios y encuestas sobre el tema que nos interese y publicarlo en nuestro sitio web o enviar la dirección electrónica del cuestionario o encuesta para que lo completen los destinatarios de nuestro correo electrónico. </a:t>
            </a:r>
          </a:p>
        </p:txBody>
      </p:sp>
    </p:spTree>
    <p:extLst>
      <p:ext uri="{BB962C8B-B14F-4D97-AF65-F5344CB8AC3E}">
        <p14:creationId xmlns="" xmlns:p14="http://schemas.microsoft.com/office/powerpoint/2010/main" val="71079502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703200"/>
            <a:ext cx="2448272" cy="5871336"/>
          </a:xfrm>
        </p:spPr>
        <p:txBody>
          <a:bodyPr>
            <a:normAutofit/>
          </a:bodyPr>
          <a:lstStyle/>
          <a:p>
            <a:r>
              <a:rPr lang="es-ES" sz="2000" dirty="0"/>
              <a:t>Ejemplo de encuesta en línea creada una herramienta de uso </a:t>
            </a:r>
            <a:r>
              <a:rPr lang="es-ES" sz="2000" dirty="0" smtClean="0"/>
              <a:t>gratuito.</a:t>
            </a:r>
          </a:p>
          <a:p>
            <a:endParaRPr lang="es-ES" sz="2000" dirty="0"/>
          </a:p>
          <a:p>
            <a:endParaRPr lang="es-ES" sz="2000" dirty="0"/>
          </a:p>
          <a:p>
            <a:pPr lvl="0"/>
            <a:r>
              <a:rPr lang="es-ES" sz="2000" dirty="0" smtClean="0"/>
              <a:t>Algunos </a:t>
            </a:r>
            <a:r>
              <a:rPr lang="es-ES" sz="2000" dirty="0"/>
              <a:t>de los sitios más utilizados para crear este tipo de recursos:</a:t>
            </a:r>
          </a:p>
          <a:p>
            <a:pPr lvl="1"/>
            <a:r>
              <a:rPr lang="es-ES" sz="2000" u="sng" dirty="0">
                <a:hlinkClick r:id="rId2"/>
              </a:rPr>
              <a:t>Google </a:t>
            </a:r>
            <a:r>
              <a:rPr lang="es-ES" sz="2000" u="sng" dirty="0" err="1">
                <a:hlinkClick r:id="rId2"/>
              </a:rPr>
              <a:t>Docs</a:t>
            </a:r>
            <a:r>
              <a:rPr lang="es-ES" sz="2000" u="sng" dirty="0">
                <a:hlinkClick r:id="rId2"/>
              </a:rPr>
              <a:t> formularios</a:t>
            </a:r>
            <a:r>
              <a:rPr lang="es-ES" sz="2000" dirty="0"/>
              <a:t> </a:t>
            </a:r>
          </a:p>
          <a:p>
            <a:pPr lvl="1"/>
            <a:r>
              <a:rPr lang="es-ES" sz="2000" u="sng" dirty="0" err="1">
                <a:hlinkClick r:id="rId3"/>
              </a:rPr>
              <a:t>Polldaddy</a:t>
            </a:r>
            <a:endParaRPr lang="es-ES" sz="2000" dirty="0"/>
          </a:p>
        </p:txBody>
      </p:sp>
      <p:pic>
        <p:nvPicPr>
          <p:cNvPr id="6146" name="Picture 2" descr="Sin título"/>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627784" y="703200"/>
            <a:ext cx="6480721" cy="61141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528893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Documents"/>
          <p:cNvSpPr>
            <a:spLocks noEditPoints="1" noChangeArrowheads="1"/>
          </p:cNvSpPr>
          <p:nvPr/>
        </p:nvSpPr>
        <p:spPr bwMode="auto">
          <a:xfrm>
            <a:off x="11603066" y="-4160122"/>
            <a:ext cx="99876" cy="337474"/>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s-ES"/>
          </a:p>
        </p:txBody>
      </p:sp>
      <p:sp>
        <p:nvSpPr>
          <p:cNvPr id="2" name="1 Título"/>
          <p:cNvSpPr>
            <a:spLocks noGrp="1"/>
          </p:cNvSpPr>
          <p:nvPr>
            <p:ph type="title"/>
          </p:nvPr>
        </p:nvSpPr>
        <p:spPr>
          <a:xfrm>
            <a:off x="214282" y="1142984"/>
            <a:ext cx="8321578" cy="580414"/>
          </a:xfrm>
        </p:spPr>
        <p:txBody>
          <a:bodyPr/>
          <a:lstStyle/>
          <a:p>
            <a:pPr marL="411480" lvl="1" indent="0"/>
            <a:r>
              <a:rPr lang="es-ES" sz="2800" b="1" i="1" dirty="0" smtClean="0">
                <a:solidFill>
                  <a:srgbClr val="0070C0"/>
                </a:solidFill>
              </a:rPr>
              <a:t>Recursos didácticos:</a:t>
            </a:r>
          </a:p>
        </p:txBody>
      </p:sp>
      <p:sp>
        <p:nvSpPr>
          <p:cNvPr id="4" name="3 Marcador de contenido"/>
          <p:cNvSpPr>
            <a:spLocks noGrp="1"/>
          </p:cNvSpPr>
          <p:nvPr>
            <p:ph idx="1"/>
          </p:nvPr>
        </p:nvSpPr>
        <p:spPr>
          <a:xfrm>
            <a:off x="179512" y="2000240"/>
            <a:ext cx="8784976" cy="3429024"/>
          </a:xfrm>
        </p:spPr>
        <p:txBody>
          <a:bodyPr>
            <a:normAutofit/>
          </a:bodyPr>
          <a:lstStyle/>
          <a:p>
            <a:pPr lvl="0" algn="just">
              <a:buNone/>
            </a:pPr>
            <a:r>
              <a:rPr lang="es-ES" sz="2400" b="1" dirty="0" smtClean="0"/>
              <a:t>MATERIAIS  AUDIOVISUAIS:</a:t>
            </a:r>
          </a:p>
          <a:p>
            <a:pPr lvl="0" algn="just">
              <a:buNone/>
            </a:pPr>
            <a:endParaRPr lang="es-ES" sz="2400" dirty="0" smtClean="0"/>
          </a:p>
          <a:p>
            <a:pPr lvl="0" algn="just"/>
            <a:r>
              <a:rPr lang="es-ES" sz="2400" dirty="0" err="1" smtClean="0"/>
              <a:t>Imaxes</a:t>
            </a:r>
            <a:r>
              <a:rPr lang="es-ES" sz="2400" dirty="0" smtClean="0"/>
              <a:t> </a:t>
            </a:r>
            <a:r>
              <a:rPr lang="es-ES" sz="2400" dirty="0" err="1" smtClean="0"/>
              <a:t>fixas</a:t>
            </a:r>
            <a:r>
              <a:rPr lang="es-ES" sz="2400" dirty="0" smtClean="0"/>
              <a:t> </a:t>
            </a:r>
            <a:r>
              <a:rPr lang="es-ES" sz="2400" dirty="0" err="1" smtClean="0"/>
              <a:t>proxectables</a:t>
            </a:r>
            <a:r>
              <a:rPr lang="es-ES" sz="2400" dirty="0" smtClean="0"/>
              <a:t> : diapositivas, fotografías, …</a:t>
            </a:r>
          </a:p>
          <a:p>
            <a:pPr lvl="0" algn="just">
              <a:buNone/>
            </a:pPr>
            <a:endParaRPr lang="es-ES" sz="2400" dirty="0" smtClean="0"/>
          </a:p>
          <a:p>
            <a:pPr lvl="0" algn="just"/>
            <a:r>
              <a:rPr lang="es-ES" sz="2400" dirty="0" err="1" smtClean="0"/>
              <a:t>Materiais</a:t>
            </a:r>
            <a:r>
              <a:rPr lang="es-ES" sz="2400" dirty="0" smtClean="0"/>
              <a:t> sonoros: casetes, discos, programas de radio,…</a:t>
            </a:r>
          </a:p>
          <a:p>
            <a:pPr lvl="0" algn="just">
              <a:buNone/>
            </a:pPr>
            <a:endParaRPr lang="es-ES" sz="2400" dirty="0" smtClean="0"/>
          </a:p>
          <a:p>
            <a:pPr lvl="0" algn="just"/>
            <a:r>
              <a:rPr lang="es-ES" sz="2400" dirty="0" err="1" smtClean="0"/>
              <a:t>Materiais</a:t>
            </a:r>
            <a:r>
              <a:rPr lang="es-ES" sz="2400" dirty="0" smtClean="0"/>
              <a:t> </a:t>
            </a:r>
            <a:r>
              <a:rPr lang="es-ES" sz="2400" dirty="0" err="1" smtClean="0"/>
              <a:t>audiovisuais</a:t>
            </a:r>
            <a:r>
              <a:rPr lang="es-ES" sz="2400" dirty="0" smtClean="0"/>
              <a:t>: </a:t>
            </a:r>
            <a:r>
              <a:rPr lang="es-ES" sz="2400" dirty="0" err="1" smtClean="0"/>
              <a:t>montaxes</a:t>
            </a:r>
            <a:r>
              <a:rPr lang="es-ES" sz="2400" dirty="0" smtClean="0"/>
              <a:t> </a:t>
            </a:r>
            <a:r>
              <a:rPr lang="es-ES" sz="2400" dirty="0" err="1" smtClean="0"/>
              <a:t>audiovisuais</a:t>
            </a:r>
            <a:r>
              <a:rPr lang="es-ES" sz="2400" dirty="0" smtClean="0"/>
              <a:t>, películas, vídeos, TV, …</a:t>
            </a:r>
            <a:endParaRPr lang="es-ES" sz="2400" dirty="0"/>
          </a:p>
        </p:txBody>
      </p:sp>
      <p:pic>
        <p:nvPicPr>
          <p:cNvPr id="2052" name="Picture 4" descr="C:\Documents and Settings\Usuario\Configuración local\Archivos temporales de Internet\Content.IE5\D2H1LJX9\MP900387551[1].jpg"/>
          <p:cNvPicPr>
            <a:picLocks noChangeAspect="1" noChangeArrowheads="1"/>
          </p:cNvPicPr>
          <p:nvPr/>
        </p:nvPicPr>
        <p:blipFill>
          <a:blip r:embed="rId2" cstate="print"/>
          <a:srcRect/>
          <a:stretch>
            <a:fillRect/>
          </a:stretch>
        </p:blipFill>
        <p:spPr bwMode="auto">
          <a:xfrm>
            <a:off x="6858017" y="1071546"/>
            <a:ext cx="1143008" cy="1601880"/>
          </a:xfrm>
          <a:prstGeom prst="rect">
            <a:avLst/>
          </a:prstGeom>
          <a:noFill/>
        </p:spPr>
      </p:pic>
      <p:pic>
        <p:nvPicPr>
          <p:cNvPr id="2053" name="Picture 5" descr="C:\Documents and Settings\Usuario\Configuración local\Archivos temporales de Internet\Content.IE5\ZV4BHVS5\MC900413650[1].wmf"/>
          <p:cNvPicPr>
            <a:picLocks noChangeAspect="1" noChangeArrowheads="1"/>
          </p:cNvPicPr>
          <p:nvPr/>
        </p:nvPicPr>
        <p:blipFill>
          <a:blip r:embed="rId3" cstate="print"/>
          <a:srcRect/>
          <a:stretch>
            <a:fillRect/>
          </a:stretch>
        </p:blipFill>
        <p:spPr bwMode="auto">
          <a:xfrm>
            <a:off x="2786050" y="4929198"/>
            <a:ext cx="1514766" cy="1134896"/>
          </a:xfrm>
          <a:prstGeom prst="rect">
            <a:avLst/>
          </a:prstGeom>
          <a:noFill/>
        </p:spPr>
      </p:pic>
      <p:pic>
        <p:nvPicPr>
          <p:cNvPr id="2054" name="Picture 6" descr="C:\Documents and Settings\Usuario\Configuración local\Archivos temporales de Internet\Content.IE5\9WHTZ7FY\MC900239021[1].wmf"/>
          <p:cNvPicPr>
            <a:picLocks noChangeAspect="1" noChangeArrowheads="1"/>
          </p:cNvPicPr>
          <p:nvPr/>
        </p:nvPicPr>
        <p:blipFill>
          <a:blip r:embed="rId4" cstate="print"/>
          <a:srcRect/>
          <a:stretch>
            <a:fillRect/>
          </a:stretch>
        </p:blipFill>
        <p:spPr bwMode="auto">
          <a:xfrm>
            <a:off x="4714876" y="5143512"/>
            <a:ext cx="956233" cy="663044"/>
          </a:xfrm>
          <a:prstGeom prst="rect">
            <a:avLst/>
          </a:prstGeom>
          <a:noFill/>
        </p:spPr>
      </p:pic>
      <p:pic>
        <p:nvPicPr>
          <p:cNvPr id="2055" name="Picture 7" descr="C:\Documents and Settings\Usuario\Configuración local\Archivos temporales de Internet\Content.IE5\CWHGACHT\MC900351240[1].wmf"/>
          <p:cNvPicPr>
            <a:picLocks noChangeAspect="1" noChangeArrowheads="1"/>
          </p:cNvPicPr>
          <p:nvPr/>
        </p:nvPicPr>
        <p:blipFill>
          <a:blip r:embed="rId5" cstate="print"/>
          <a:srcRect/>
          <a:stretch>
            <a:fillRect/>
          </a:stretch>
        </p:blipFill>
        <p:spPr bwMode="auto">
          <a:xfrm>
            <a:off x="6572264" y="5072074"/>
            <a:ext cx="1080803" cy="1179530"/>
          </a:xfrm>
          <a:prstGeom prst="rect">
            <a:avLst/>
          </a:prstGeom>
          <a:noFill/>
        </p:spPr>
      </p:pic>
    </p:spTree>
    <p:extLst>
      <p:ext uri="{BB962C8B-B14F-4D97-AF65-F5344CB8AC3E}">
        <p14:creationId xmlns:p14="http://schemas.microsoft.com/office/powerpoint/2010/main" xmlns="" val="22018971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i="1" dirty="0" smtClean="0"/>
              <a:t>VÍDEOS EN LÍNEA</a:t>
            </a:r>
            <a:endParaRPr lang="es-ES" dirty="0"/>
          </a:p>
        </p:txBody>
      </p:sp>
      <p:sp>
        <p:nvSpPr>
          <p:cNvPr id="3" name="2 Marcador de contenido"/>
          <p:cNvSpPr>
            <a:spLocks noGrp="1"/>
          </p:cNvSpPr>
          <p:nvPr>
            <p:ph idx="1"/>
          </p:nvPr>
        </p:nvSpPr>
        <p:spPr/>
        <p:txBody>
          <a:bodyPr>
            <a:normAutofit fontScale="70000" lnSpcReduction="20000"/>
          </a:bodyPr>
          <a:lstStyle/>
          <a:p>
            <a:pPr algn="just"/>
            <a:r>
              <a:rPr lang="es-ES" u="sng" dirty="0" err="1" smtClean="0">
                <a:hlinkClick r:id="rId2"/>
              </a:rPr>
              <a:t>Youtube</a:t>
            </a:r>
            <a:r>
              <a:rPr lang="es-ES" dirty="0"/>
              <a:t>. </a:t>
            </a:r>
            <a:r>
              <a:rPr lang="es-ES" dirty="0" smtClean="0"/>
              <a:t> </a:t>
            </a:r>
            <a:r>
              <a:rPr lang="es-ES" dirty="0"/>
              <a:t>Sitio gratuito. Los videos pueden difundirse de forma abierta </a:t>
            </a:r>
            <a:r>
              <a:rPr lang="es-ES" dirty="0" smtClean="0"/>
              <a:t>o </a:t>
            </a:r>
            <a:r>
              <a:rPr lang="es-ES" dirty="0"/>
              <a:t>sólo para un grupo </a:t>
            </a:r>
            <a:r>
              <a:rPr lang="es-ES" dirty="0" smtClean="0"/>
              <a:t>de personas. Permite  </a:t>
            </a:r>
            <a:r>
              <a:rPr lang="es-ES" dirty="0"/>
              <a:t>crear un canal propio. </a:t>
            </a:r>
          </a:p>
          <a:p>
            <a:pPr lvl="1" algn="just"/>
            <a:r>
              <a:rPr lang="es-ES" dirty="0" smtClean="0"/>
              <a:t>Usuarios no registrados: visualizar videos</a:t>
            </a:r>
          </a:p>
          <a:p>
            <a:pPr lvl="1" algn="just"/>
            <a:r>
              <a:rPr lang="es-ES" dirty="0" smtClean="0"/>
              <a:t>Usuarios registrados: visualizar, “subir</a:t>
            </a:r>
            <a:r>
              <a:rPr lang="es-ES" dirty="0"/>
              <a:t>” o publicar, compartir y </a:t>
            </a:r>
            <a:r>
              <a:rPr lang="es-ES" dirty="0" smtClean="0"/>
              <a:t>comentar. </a:t>
            </a:r>
          </a:p>
          <a:p>
            <a:pPr lvl="1" algn="just"/>
            <a:r>
              <a:rPr lang="es-ES" dirty="0" smtClean="0"/>
              <a:t>Formatos </a:t>
            </a:r>
            <a:r>
              <a:rPr lang="es-ES" dirty="0"/>
              <a:t>comunes </a:t>
            </a:r>
            <a:r>
              <a:rPr lang="es-ES" dirty="0" smtClean="0"/>
              <a:t>video: WMV</a:t>
            </a:r>
            <a:r>
              <a:rPr lang="es-ES" dirty="0"/>
              <a:t>, AVI, MOV o MP4</a:t>
            </a:r>
            <a:r>
              <a:rPr lang="es-ES" dirty="0" smtClean="0"/>
              <a:t>,</a:t>
            </a:r>
          </a:p>
          <a:p>
            <a:pPr lvl="1" algn="just"/>
            <a:r>
              <a:rPr lang="es-ES" dirty="0" smtClean="0"/>
              <a:t>Formatos comunes de audio: MPP3</a:t>
            </a:r>
            <a:r>
              <a:rPr lang="es-ES" dirty="0"/>
              <a:t>, AAC, OGG o </a:t>
            </a:r>
            <a:r>
              <a:rPr lang="es-ES" dirty="0" smtClean="0"/>
              <a:t>WAV</a:t>
            </a:r>
          </a:p>
          <a:p>
            <a:pPr algn="just"/>
            <a:r>
              <a:rPr lang="es-ES" u="sng" dirty="0" smtClean="0">
                <a:hlinkClick r:id="rId3"/>
              </a:rPr>
              <a:t>Blip.tv</a:t>
            </a:r>
            <a:r>
              <a:rPr lang="es-ES" u="sng" dirty="0">
                <a:hlinkClick r:id="rId3"/>
              </a:rPr>
              <a:t>.</a:t>
            </a:r>
            <a:r>
              <a:rPr lang="es-ES" dirty="0"/>
              <a:t> Sitio </a:t>
            </a:r>
            <a:r>
              <a:rPr lang="es-ES" dirty="0" smtClean="0"/>
              <a:t>gratuito (en inglés). Formatos de video </a:t>
            </a:r>
            <a:r>
              <a:rPr lang="es-ES" dirty="0"/>
              <a:t>MOV, MPG, AVI y WMV. </a:t>
            </a:r>
            <a:r>
              <a:rPr lang="es-ES" dirty="0" smtClean="0"/>
              <a:t>Permite </a:t>
            </a:r>
            <a:r>
              <a:rPr lang="es-ES" dirty="0"/>
              <a:t>gestionar </a:t>
            </a:r>
            <a:r>
              <a:rPr lang="es-ES" dirty="0" smtClean="0"/>
              <a:t>un </a:t>
            </a:r>
            <a:r>
              <a:rPr lang="es-ES" dirty="0"/>
              <a:t>blog </a:t>
            </a:r>
            <a:r>
              <a:rPr lang="es-ES" dirty="0" smtClean="0"/>
              <a:t>(a través de </a:t>
            </a:r>
            <a:r>
              <a:rPr lang="es-ES" u="sng" dirty="0" err="1" smtClean="0">
                <a:hlinkClick r:id="rId4" action="ppaction://hlinkfile"/>
              </a:rPr>
              <a:t>MovableType</a:t>
            </a:r>
            <a:r>
              <a:rPr lang="es-ES" dirty="0" smtClean="0"/>
              <a:t> </a:t>
            </a:r>
            <a:r>
              <a:rPr lang="es-ES" dirty="0"/>
              <a:t>o </a:t>
            </a:r>
            <a:r>
              <a:rPr lang="es-ES" u="sng" dirty="0" err="1" smtClean="0">
                <a:hlinkClick r:id="rId5"/>
              </a:rPr>
              <a:t>WordPress</a:t>
            </a:r>
            <a:r>
              <a:rPr lang="es-ES" u="sng" dirty="0" smtClean="0"/>
              <a:t>)</a:t>
            </a:r>
          </a:p>
          <a:p>
            <a:pPr algn="just"/>
            <a:r>
              <a:rPr lang="es-ES" u="sng" dirty="0" err="1" smtClean="0">
                <a:hlinkClick r:id="rId6"/>
              </a:rPr>
              <a:t>Vimeo</a:t>
            </a:r>
            <a:r>
              <a:rPr lang="es-ES" u="sng" dirty="0">
                <a:hlinkClick r:id="rId6"/>
              </a:rPr>
              <a:t>.</a:t>
            </a:r>
            <a:r>
              <a:rPr lang="es-ES" dirty="0"/>
              <a:t> </a:t>
            </a:r>
            <a:r>
              <a:rPr lang="es-ES" dirty="0" smtClean="0"/>
              <a:t>Usuarios registrados: “</a:t>
            </a:r>
            <a:r>
              <a:rPr lang="es-ES" dirty="0"/>
              <a:t>subir” o publicar audiovisuales, compartir, etiquetar y comentar videos, así como insertarlos en blogs.</a:t>
            </a:r>
          </a:p>
          <a:p>
            <a:pPr algn="just"/>
            <a:r>
              <a:rPr lang="es-ES" u="sng" dirty="0" err="1">
                <a:hlinkClick r:id="rId7"/>
              </a:rPr>
              <a:t>Dailymotion</a:t>
            </a:r>
            <a:r>
              <a:rPr lang="es-ES" dirty="0"/>
              <a:t>. </a:t>
            </a:r>
            <a:r>
              <a:rPr lang="es-ES" dirty="0" smtClean="0"/>
              <a:t>Ver </a:t>
            </a:r>
            <a:r>
              <a:rPr lang="es-ES" dirty="0"/>
              <a:t>o publicar </a:t>
            </a:r>
            <a:r>
              <a:rPr lang="es-ES" dirty="0" smtClean="0"/>
              <a:t>videos, acceder </a:t>
            </a:r>
            <a:r>
              <a:rPr lang="es-ES" dirty="0"/>
              <a:t>a cuentas de noticias recientes o lugares distantes y buscar creaciones sobre cualquier tema. </a:t>
            </a:r>
          </a:p>
          <a:p>
            <a:pPr algn="just"/>
            <a:r>
              <a:rPr lang="es-ES" u="sng" dirty="0" err="1">
                <a:hlinkClick r:id="rId8"/>
              </a:rPr>
              <a:t>Metacafe</a:t>
            </a:r>
            <a:r>
              <a:rPr lang="es-ES" u="sng" dirty="0">
                <a:hlinkClick r:id="rId8"/>
              </a:rPr>
              <a:t>.</a:t>
            </a:r>
            <a:r>
              <a:rPr lang="es-ES" dirty="0"/>
              <a:t> Red social </a:t>
            </a:r>
            <a:r>
              <a:rPr lang="es-ES" dirty="0" smtClean="0"/>
              <a:t>(en inglés) </a:t>
            </a:r>
            <a:r>
              <a:rPr lang="es-ES" dirty="0"/>
              <a:t>especializada en </a:t>
            </a:r>
            <a:r>
              <a:rPr lang="es-ES" dirty="0" smtClean="0"/>
              <a:t>video. Usuarios registrados:  publicar audiovisuales</a:t>
            </a:r>
            <a:r>
              <a:rPr lang="es-ES" dirty="0"/>
              <a:t>, visualizar otros, comentarlos, votarlos o incluso cobrar por las visitas que generen. </a:t>
            </a:r>
          </a:p>
        </p:txBody>
      </p:sp>
    </p:spTree>
    <p:extLst>
      <p:ext uri="{BB962C8B-B14F-4D97-AF65-F5344CB8AC3E}">
        <p14:creationId xmlns="" xmlns:p14="http://schemas.microsoft.com/office/powerpoint/2010/main" val="189375774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i="1" dirty="0" smtClean="0"/>
              <a:t>PODCAST</a:t>
            </a:r>
            <a:endParaRPr lang="es-ES" dirty="0"/>
          </a:p>
        </p:txBody>
      </p:sp>
      <p:sp>
        <p:nvSpPr>
          <p:cNvPr id="3" name="2 Marcador de contenido"/>
          <p:cNvSpPr>
            <a:spLocks noGrp="1"/>
          </p:cNvSpPr>
          <p:nvPr>
            <p:ph idx="1"/>
          </p:nvPr>
        </p:nvSpPr>
        <p:spPr/>
        <p:txBody>
          <a:bodyPr>
            <a:normAutofit fontScale="85000" lnSpcReduction="20000"/>
          </a:bodyPr>
          <a:lstStyle/>
          <a:p>
            <a:pPr lvl="0" algn="just"/>
            <a:r>
              <a:rPr lang="es-ES" dirty="0" smtClean="0"/>
              <a:t>Grabación </a:t>
            </a:r>
            <a:r>
              <a:rPr lang="es-ES" dirty="0"/>
              <a:t>de </a:t>
            </a:r>
            <a:r>
              <a:rPr lang="es-ES" dirty="0" smtClean="0"/>
              <a:t>audio, creada por el usuario, publicadas en la web, </a:t>
            </a:r>
            <a:r>
              <a:rPr lang="es-ES" dirty="0"/>
              <a:t>por lo común en formato MP3, que se pueden descargar y escuchar en la computadora o en cualquier reproductor de </a:t>
            </a:r>
            <a:r>
              <a:rPr lang="es-ES" dirty="0" smtClean="0"/>
              <a:t>audio </a:t>
            </a:r>
            <a:r>
              <a:rPr lang="es-ES" dirty="0"/>
              <a:t>digital.</a:t>
            </a:r>
          </a:p>
          <a:p>
            <a:pPr lvl="0" algn="just"/>
            <a:r>
              <a:rPr lang="es-ES" dirty="0" smtClean="0"/>
              <a:t>Utiliza el </a:t>
            </a:r>
            <a:r>
              <a:rPr lang="es-ES" dirty="0"/>
              <a:t>sistema de sindicación </a:t>
            </a:r>
            <a:r>
              <a:rPr lang="es-ES" dirty="0" smtClean="0"/>
              <a:t>RSS: permite </a:t>
            </a:r>
            <a:r>
              <a:rPr lang="es-ES" dirty="0"/>
              <a:t>a los administradores de un blog o cualquier otro sitio web, suscribirse a los </a:t>
            </a:r>
            <a:r>
              <a:rPr lang="es-ES" dirty="0" err="1"/>
              <a:t>podcasts</a:t>
            </a:r>
            <a:r>
              <a:rPr lang="es-ES" dirty="0"/>
              <a:t> de su elección (por ejemplo, los publicados por una revista, una emisora de radio o un </a:t>
            </a:r>
            <a:r>
              <a:rPr lang="es-ES" dirty="0" err="1"/>
              <a:t>ciberperiodista</a:t>
            </a:r>
            <a:r>
              <a:rPr lang="es-ES" dirty="0"/>
              <a:t>) y los nuevos archivos o materiales serán descargados automáticamente. </a:t>
            </a:r>
            <a:endParaRPr lang="es-ES" dirty="0" smtClean="0"/>
          </a:p>
          <a:p>
            <a:pPr lvl="0" algn="just"/>
            <a:r>
              <a:rPr lang="es-ES" dirty="0" smtClean="0"/>
              <a:t>El RSS no sólo </a:t>
            </a:r>
            <a:r>
              <a:rPr lang="es-ES" dirty="0"/>
              <a:t>se aplica a sitios web que </a:t>
            </a:r>
            <a:r>
              <a:rPr lang="es-ES" dirty="0" smtClean="0"/>
              <a:t>gestionamos, </a:t>
            </a:r>
            <a:r>
              <a:rPr lang="es-ES" dirty="0"/>
              <a:t>sino también a nuestra computadora a través de programas que permiten suscribirnos a </a:t>
            </a:r>
            <a:r>
              <a:rPr lang="es-ES" dirty="0" err="1"/>
              <a:t>podcasts</a:t>
            </a:r>
            <a:r>
              <a:rPr lang="es-ES" dirty="0"/>
              <a:t> y </a:t>
            </a:r>
            <a:r>
              <a:rPr lang="es-ES" dirty="0" smtClean="0"/>
              <a:t>que </a:t>
            </a:r>
            <a:r>
              <a:rPr lang="es-ES" dirty="0"/>
              <a:t>descargan las novedades </a:t>
            </a:r>
            <a:r>
              <a:rPr lang="es-ES" dirty="0" smtClean="0"/>
              <a:t>cuando </a:t>
            </a:r>
            <a:r>
              <a:rPr lang="es-ES" dirty="0"/>
              <a:t>conectamos nuestra computadora a Internet. </a:t>
            </a:r>
          </a:p>
        </p:txBody>
      </p:sp>
    </p:spTree>
    <p:extLst>
      <p:ext uri="{BB962C8B-B14F-4D97-AF65-F5344CB8AC3E}">
        <p14:creationId xmlns="" xmlns:p14="http://schemas.microsoft.com/office/powerpoint/2010/main" val="120291154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i="1" dirty="0" smtClean="0"/>
              <a:t>COMPARTIR AUDIO</a:t>
            </a:r>
            <a:endParaRPr lang="es-ES" dirty="0"/>
          </a:p>
        </p:txBody>
      </p:sp>
      <p:sp>
        <p:nvSpPr>
          <p:cNvPr id="3" name="2 Marcador de contenido"/>
          <p:cNvSpPr>
            <a:spLocks noGrp="1"/>
          </p:cNvSpPr>
          <p:nvPr>
            <p:ph idx="1"/>
          </p:nvPr>
        </p:nvSpPr>
        <p:spPr/>
        <p:txBody>
          <a:bodyPr>
            <a:noAutofit/>
          </a:bodyPr>
          <a:lstStyle/>
          <a:p>
            <a:pPr lvl="0" algn="just"/>
            <a:r>
              <a:rPr lang="es-ES" sz="2000" b="1" dirty="0" err="1" smtClean="0"/>
              <a:t>Goear</a:t>
            </a:r>
            <a:r>
              <a:rPr lang="es-ES" sz="2000" dirty="0"/>
              <a:t>. </a:t>
            </a:r>
            <a:r>
              <a:rPr lang="es-ES" sz="2000" dirty="0" smtClean="0"/>
              <a:t>Gratuito. Permite, previo registro, </a:t>
            </a:r>
            <a:r>
              <a:rPr lang="es-ES" sz="2000" dirty="0"/>
              <a:t>subir </a:t>
            </a:r>
            <a:r>
              <a:rPr lang="es-ES" sz="2000" dirty="0" smtClean="0"/>
              <a:t>audio (MP3) </a:t>
            </a:r>
            <a:r>
              <a:rPr lang="es-ES" sz="2000" dirty="0"/>
              <a:t>y crear una </a:t>
            </a:r>
            <a:r>
              <a:rPr lang="es-ES" sz="2000" dirty="0" smtClean="0"/>
              <a:t>biblioteca </a:t>
            </a:r>
            <a:r>
              <a:rPr lang="es-ES" sz="2000" dirty="0"/>
              <a:t>que puede ser visitada y escuchada por cualquier otra persona. </a:t>
            </a:r>
            <a:r>
              <a:rPr lang="es-ES" sz="2000" u="sng" dirty="0">
                <a:hlinkClick r:id="rId2"/>
              </a:rPr>
              <a:t>www.goear.com</a:t>
            </a:r>
            <a:endParaRPr lang="es-ES" sz="2000" dirty="0"/>
          </a:p>
          <a:p>
            <a:pPr lvl="0" algn="just"/>
            <a:r>
              <a:rPr lang="es-ES" sz="2000" b="1" dirty="0" err="1"/>
              <a:t>SoundCloud</a:t>
            </a:r>
            <a:r>
              <a:rPr lang="es-ES" sz="2000" dirty="0"/>
              <a:t>. </a:t>
            </a:r>
            <a:r>
              <a:rPr lang="es-ES" sz="2000" dirty="0" smtClean="0"/>
              <a:t>Compartir</a:t>
            </a:r>
            <a:r>
              <a:rPr lang="es-ES" sz="2000" dirty="0"/>
              <a:t> </a:t>
            </a:r>
            <a:r>
              <a:rPr lang="es-ES" sz="2000" dirty="0" smtClean="0"/>
              <a:t>audio. Potente</a:t>
            </a:r>
            <a:r>
              <a:rPr lang="es-ES" sz="2000" dirty="0"/>
              <a:t> </a:t>
            </a:r>
            <a:r>
              <a:rPr lang="es-ES" sz="2000" dirty="0" smtClean="0"/>
              <a:t>y sencillo grabador </a:t>
            </a:r>
            <a:r>
              <a:rPr lang="es-ES" sz="2000" dirty="0"/>
              <a:t>de sonido en </a:t>
            </a:r>
            <a:r>
              <a:rPr lang="es-ES" sz="2000" dirty="0" smtClean="0"/>
              <a:t>línea (muy usado </a:t>
            </a:r>
            <a:r>
              <a:rPr lang="es-ES" sz="2000" dirty="0"/>
              <a:t>por músicos </a:t>
            </a:r>
            <a:r>
              <a:rPr lang="es-ES" sz="2000" dirty="0" smtClean="0"/>
              <a:t>profesionales). </a:t>
            </a:r>
            <a:r>
              <a:rPr lang="es-ES" sz="2000" u="sng" dirty="0" smtClean="0">
                <a:hlinkClick r:id="rId3"/>
              </a:rPr>
              <a:t>www.soundcloud.com</a:t>
            </a:r>
            <a:endParaRPr lang="es-ES" sz="2000" dirty="0"/>
          </a:p>
          <a:p>
            <a:pPr lvl="0" algn="just"/>
            <a:r>
              <a:rPr lang="es-ES" sz="2000" b="1" dirty="0" err="1"/>
              <a:t>WordPress</a:t>
            </a:r>
            <a:r>
              <a:rPr lang="es-ES" sz="2000" b="1" dirty="0"/>
              <a:t> Audio Player</a:t>
            </a:r>
            <a:r>
              <a:rPr lang="es-ES" sz="2000" dirty="0"/>
              <a:t>. A través </a:t>
            </a:r>
            <a:r>
              <a:rPr lang="es-ES" sz="2000" dirty="0" smtClean="0"/>
              <a:t>de Audio Player (herramienta en </a:t>
            </a:r>
            <a:r>
              <a:rPr lang="es-ES" sz="2000" dirty="0" err="1" smtClean="0"/>
              <a:t>WordPress</a:t>
            </a:r>
            <a:r>
              <a:rPr lang="es-ES" sz="2000" dirty="0" smtClean="0"/>
              <a:t>) podemos </a:t>
            </a:r>
            <a:r>
              <a:rPr lang="es-ES" sz="2000" dirty="0"/>
              <a:t>compartir audios a través de la creación de </a:t>
            </a:r>
            <a:r>
              <a:rPr lang="es-ES" sz="2000" dirty="0" err="1" smtClean="0"/>
              <a:t>widgets</a:t>
            </a:r>
            <a:r>
              <a:rPr lang="es-ES" sz="2000" dirty="0" smtClean="0"/>
              <a:t>. </a:t>
            </a:r>
            <a:r>
              <a:rPr lang="es-ES" sz="2000" u="sng" dirty="0">
                <a:hlinkClick r:id="rId4" action="ppaction://hlinkfile"/>
              </a:rPr>
              <a:t>www.wpaudioplayer.com</a:t>
            </a:r>
            <a:endParaRPr lang="es-ES" sz="2000" dirty="0"/>
          </a:p>
          <a:p>
            <a:pPr lvl="0" algn="just"/>
            <a:r>
              <a:rPr lang="es-ES" sz="2000" b="1" dirty="0"/>
              <a:t>Audio </a:t>
            </a:r>
            <a:r>
              <a:rPr lang="es-ES" sz="2000" b="1" dirty="0" err="1"/>
              <a:t>boo</a:t>
            </a:r>
            <a:r>
              <a:rPr lang="es-ES" sz="2000" dirty="0"/>
              <a:t>. </a:t>
            </a:r>
            <a:r>
              <a:rPr lang="es-ES" sz="2000" dirty="0" smtClean="0"/>
              <a:t>Grabar </a:t>
            </a:r>
            <a:r>
              <a:rPr lang="es-ES" sz="2000" dirty="0"/>
              <a:t>y compartir </a:t>
            </a:r>
            <a:r>
              <a:rPr lang="es-ES" sz="2000" dirty="0" smtClean="0"/>
              <a:t>audios. Gratuito: Permite </a:t>
            </a:r>
            <a:r>
              <a:rPr lang="es-ES" sz="2000" dirty="0"/>
              <a:t>grabar sonido directamente desde la computadora o incluso desde un </a:t>
            </a:r>
            <a:r>
              <a:rPr lang="es-ES" sz="2000" dirty="0" smtClean="0"/>
              <a:t>móvil. “Subir</a:t>
            </a:r>
            <a:r>
              <a:rPr lang="es-ES" sz="2000" dirty="0"/>
              <a:t>” un archivo de audio ya editado y </a:t>
            </a:r>
            <a:r>
              <a:rPr lang="es-ES" sz="2000" dirty="0" smtClean="0"/>
              <a:t>compartir en nuestro </a:t>
            </a:r>
            <a:r>
              <a:rPr lang="es-ES" sz="2000" dirty="0"/>
              <a:t>perfil. </a:t>
            </a:r>
            <a:r>
              <a:rPr lang="es-ES" sz="2000" u="sng" dirty="0" smtClean="0">
                <a:hlinkClick r:id="rId5"/>
              </a:rPr>
              <a:t>www.audioboo.fm</a:t>
            </a:r>
            <a:endParaRPr lang="es-ES" sz="2000" dirty="0"/>
          </a:p>
          <a:p>
            <a:pPr lvl="0" algn="just"/>
            <a:r>
              <a:rPr lang="es-ES" sz="2000" b="1" dirty="0" err="1"/>
              <a:t>Blaving</a:t>
            </a:r>
            <a:r>
              <a:rPr lang="es-ES" sz="2000" dirty="0"/>
              <a:t>. </a:t>
            </a:r>
            <a:r>
              <a:rPr lang="es-ES" sz="2000" dirty="0" smtClean="0"/>
              <a:t>“</a:t>
            </a:r>
            <a:r>
              <a:rPr lang="es-ES" sz="2000" dirty="0" err="1" smtClean="0"/>
              <a:t>Twitter</a:t>
            </a:r>
            <a:r>
              <a:rPr lang="es-ES" sz="2000" dirty="0" smtClean="0"/>
              <a:t> </a:t>
            </a:r>
            <a:r>
              <a:rPr lang="es-ES" sz="2000" dirty="0"/>
              <a:t>de voz”. </a:t>
            </a:r>
            <a:r>
              <a:rPr lang="es-ES" sz="2000" dirty="0" smtClean="0"/>
              <a:t>Intercambio de </a:t>
            </a:r>
            <a:r>
              <a:rPr lang="es-ES" sz="2000" dirty="0"/>
              <a:t>mensajes </a:t>
            </a:r>
            <a:r>
              <a:rPr lang="es-ES" sz="2000" dirty="0" smtClean="0"/>
              <a:t>auditivos (máximo 2 minutos). Compartir audios </a:t>
            </a:r>
            <a:r>
              <a:rPr lang="es-ES" sz="2000" dirty="0"/>
              <a:t>con otras redes </a:t>
            </a:r>
            <a:r>
              <a:rPr lang="es-ES" sz="2000" dirty="0" smtClean="0"/>
              <a:t>sociales. </a:t>
            </a:r>
            <a:r>
              <a:rPr lang="es-ES" sz="2000" u="sng" dirty="0" smtClean="0">
                <a:hlinkClick r:id="rId6"/>
              </a:rPr>
              <a:t>www.blaving.com</a:t>
            </a:r>
            <a:endParaRPr lang="es-ES" sz="2000" u="sng" dirty="0" smtClean="0"/>
          </a:p>
        </p:txBody>
      </p:sp>
    </p:spTree>
    <p:extLst>
      <p:ext uri="{BB962C8B-B14F-4D97-AF65-F5344CB8AC3E}">
        <p14:creationId xmlns="" xmlns:p14="http://schemas.microsoft.com/office/powerpoint/2010/main" val="122005846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endParaRPr lang="es-ES" dirty="0"/>
          </a:p>
        </p:txBody>
      </p:sp>
      <p:sp>
        <p:nvSpPr>
          <p:cNvPr id="3" name="2 Marcador de contenido"/>
          <p:cNvSpPr>
            <a:spLocks noGrp="1"/>
          </p:cNvSpPr>
          <p:nvPr>
            <p:ph idx="1"/>
          </p:nvPr>
        </p:nvSpPr>
        <p:spPr/>
        <p:txBody>
          <a:bodyPr>
            <a:noAutofit/>
          </a:bodyPr>
          <a:lstStyle/>
          <a:p>
            <a:pPr lvl="0" algn="just"/>
            <a:r>
              <a:rPr lang="es-ES" sz="2000" b="1" dirty="0" err="1" smtClean="0"/>
              <a:t>IVoox</a:t>
            </a:r>
            <a:r>
              <a:rPr lang="es-ES" sz="2000" dirty="0"/>
              <a:t>. </a:t>
            </a:r>
            <a:r>
              <a:rPr lang="es-ES" sz="2000" dirty="0" smtClean="0"/>
              <a:t>Reproducir</a:t>
            </a:r>
            <a:r>
              <a:rPr lang="es-ES" sz="2000" dirty="0"/>
              <a:t>, descargar y compartir audios de manera gratuita. </a:t>
            </a:r>
            <a:r>
              <a:rPr lang="es-ES" sz="2000" dirty="0" smtClean="0"/>
              <a:t>(diversos </a:t>
            </a:r>
            <a:r>
              <a:rPr lang="es-ES" sz="2000" dirty="0"/>
              <a:t>temas y géneros </a:t>
            </a:r>
            <a:r>
              <a:rPr lang="es-ES" sz="2000" dirty="0" smtClean="0"/>
              <a:t>- programas </a:t>
            </a:r>
            <a:r>
              <a:rPr lang="es-ES" sz="2000" dirty="0"/>
              <a:t>de radio, </a:t>
            </a:r>
            <a:r>
              <a:rPr lang="es-ES" sz="2000" dirty="0" err="1"/>
              <a:t>podcasts</a:t>
            </a:r>
            <a:r>
              <a:rPr lang="es-ES" sz="2000" dirty="0"/>
              <a:t>, audiolibros o </a:t>
            </a:r>
            <a:r>
              <a:rPr lang="es-ES" sz="2000" dirty="0" smtClean="0"/>
              <a:t>conferencias). Permite </a:t>
            </a:r>
            <a:r>
              <a:rPr lang="es-ES" sz="2000" dirty="0"/>
              <a:t>la publicación y </a:t>
            </a:r>
            <a:r>
              <a:rPr lang="es-ES" sz="2000" dirty="0" smtClean="0"/>
              <a:t>suscripción a </a:t>
            </a:r>
            <a:r>
              <a:rPr lang="es-ES" sz="2000" dirty="0" err="1" smtClean="0"/>
              <a:t>podcasts</a:t>
            </a:r>
            <a:r>
              <a:rPr lang="es-ES" sz="2000" dirty="0" smtClean="0"/>
              <a:t>. Comunidad </a:t>
            </a:r>
            <a:r>
              <a:rPr lang="es-ES" sz="2000" dirty="0"/>
              <a:t>de oyentes para recomendar y descubrir nuevos audios. </a:t>
            </a:r>
            <a:r>
              <a:rPr lang="es-ES" sz="2000" u="sng" dirty="0" smtClean="0">
                <a:hlinkClick r:id="rId2"/>
              </a:rPr>
              <a:t>www.ivoox.com</a:t>
            </a:r>
            <a:endParaRPr lang="es-ES" sz="2000" dirty="0"/>
          </a:p>
          <a:p>
            <a:pPr lvl="0" algn="just"/>
            <a:r>
              <a:rPr lang="es-ES" sz="2000" b="1" dirty="0" err="1"/>
              <a:t>Vocaroo</a:t>
            </a:r>
            <a:r>
              <a:rPr lang="es-ES" sz="2000" dirty="0"/>
              <a:t>. </a:t>
            </a:r>
            <a:r>
              <a:rPr lang="es-ES" sz="2000" dirty="0" smtClean="0"/>
              <a:t>Grabar </a:t>
            </a:r>
            <a:r>
              <a:rPr lang="es-ES" sz="2000" dirty="0"/>
              <a:t>mensajes de voz para </a:t>
            </a:r>
            <a:r>
              <a:rPr lang="es-ES" sz="2000" dirty="0" smtClean="0"/>
              <a:t>compartir </a:t>
            </a:r>
            <a:r>
              <a:rPr lang="es-ES" sz="2000" dirty="0"/>
              <a:t>por </a:t>
            </a:r>
            <a:r>
              <a:rPr lang="es-ES" sz="2000" dirty="0" smtClean="0"/>
              <a:t>correo, en una red social o publicar </a:t>
            </a:r>
            <a:r>
              <a:rPr lang="es-ES" sz="2000" dirty="0"/>
              <a:t>en un blog o difundirlo por alguna red </a:t>
            </a:r>
            <a:r>
              <a:rPr lang="es-ES" sz="2000" dirty="0" smtClean="0"/>
              <a:t>social. </a:t>
            </a:r>
            <a:r>
              <a:rPr lang="es-ES" sz="2000" u="sng" dirty="0" smtClean="0">
                <a:hlinkClick r:id="rId3"/>
              </a:rPr>
              <a:t>www.vocaroo.com</a:t>
            </a:r>
            <a:endParaRPr lang="es-ES" sz="2000" dirty="0"/>
          </a:p>
          <a:p>
            <a:pPr lvl="0" algn="just"/>
            <a:r>
              <a:rPr lang="es-ES" sz="2000" b="1" dirty="0"/>
              <a:t>Last.fm</a:t>
            </a:r>
            <a:r>
              <a:rPr lang="es-ES" sz="2000" dirty="0"/>
              <a:t>. Radio </a:t>
            </a:r>
            <a:r>
              <a:rPr lang="es-ES" sz="2000" dirty="0" smtClean="0"/>
              <a:t>y </a:t>
            </a:r>
            <a:r>
              <a:rPr lang="es-ES" sz="2000" dirty="0"/>
              <a:t>red </a:t>
            </a:r>
            <a:r>
              <a:rPr lang="es-ES" sz="2000" dirty="0" smtClean="0"/>
              <a:t>social. Ofrece la </a:t>
            </a:r>
            <a:r>
              <a:rPr lang="es-ES" sz="2000" dirty="0"/>
              <a:t>posibilidad de crear </a:t>
            </a:r>
            <a:r>
              <a:rPr lang="es-ES" sz="2000" dirty="0" smtClean="0"/>
              <a:t>una emisora </a:t>
            </a:r>
            <a:r>
              <a:rPr lang="es-ES" sz="2000" dirty="0"/>
              <a:t>de </a:t>
            </a:r>
            <a:r>
              <a:rPr lang="es-ES" sz="2000" dirty="0" smtClean="0"/>
              <a:t>radio propia y compartirla </a:t>
            </a:r>
            <a:r>
              <a:rPr lang="es-ES" sz="2000" dirty="0"/>
              <a:t>con </a:t>
            </a:r>
            <a:r>
              <a:rPr lang="es-ES" sz="2000" dirty="0" smtClean="0"/>
              <a:t>nuestros contactos</a:t>
            </a:r>
            <a:r>
              <a:rPr lang="es-ES" sz="2000" dirty="0"/>
              <a:t>. </a:t>
            </a:r>
            <a:r>
              <a:rPr lang="es-ES" sz="2000" dirty="0" smtClean="0"/>
              <a:t> </a:t>
            </a:r>
            <a:r>
              <a:rPr lang="es-ES" sz="2000" u="sng" dirty="0">
                <a:hlinkClick r:id="rId4"/>
              </a:rPr>
              <a:t>www.lastfm.com</a:t>
            </a:r>
            <a:r>
              <a:rPr lang="es-ES" sz="2000" dirty="0"/>
              <a:t> </a:t>
            </a:r>
          </a:p>
          <a:p>
            <a:pPr lvl="0" algn="just"/>
            <a:r>
              <a:rPr lang="es-ES" sz="2000" b="1" dirty="0" err="1" smtClean="0"/>
              <a:t>eSnips</a:t>
            </a:r>
            <a:r>
              <a:rPr lang="es-ES" sz="2000" dirty="0"/>
              <a:t>. </a:t>
            </a:r>
            <a:r>
              <a:rPr lang="es-ES" sz="2000" dirty="0" smtClean="0"/>
              <a:t>Compartir </a:t>
            </a:r>
            <a:r>
              <a:rPr lang="es-ES" sz="2000" dirty="0"/>
              <a:t>música, videos, </a:t>
            </a:r>
            <a:r>
              <a:rPr lang="es-ES" sz="2000" dirty="0" smtClean="0"/>
              <a:t>fotos, </a:t>
            </a:r>
            <a:r>
              <a:rPr lang="es-ES" sz="2000" dirty="0"/>
              <a:t>documentos, presentaciones. Permite un registro gratuito </a:t>
            </a:r>
            <a:r>
              <a:rPr lang="es-ES" sz="2000" dirty="0" smtClean="0"/>
              <a:t>con </a:t>
            </a:r>
            <a:r>
              <a:rPr lang="es-ES" sz="2000" dirty="0"/>
              <a:t>5 gigabytes de </a:t>
            </a:r>
            <a:r>
              <a:rPr lang="es-ES" sz="2000" dirty="0" smtClean="0"/>
              <a:t>espacio. Archivos </a:t>
            </a:r>
            <a:r>
              <a:rPr lang="es-ES" sz="2000" dirty="0"/>
              <a:t>clasificados en carpetas para </a:t>
            </a:r>
            <a:r>
              <a:rPr lang="es-ES" sz="2000" dirty="0" smtClean="0"/>
              <a:t>organizarlos. Administrar permisos (videos  privados o abiertos). </a:t>
            </a:r>
            <a:r>
              <a:rPr lang="es-ES" sz="2000" dirty="0"/>
              <a:t>U</a:t>
            </a:r>
            <a:r>
              <a:rPr lang="es-ES" sz="2000" dirty="0" smtClean="0"/>
              <a:t>nirnos </a:t>
            </a:r>
            <a:r>
              <a:rPr lang="es-ES" sz="2000" dirty="0"/>
              <a:t>a comunidades para compartir </a:t>
            </a:r>
            <a:r>
              <a:rPr lang="es-ES" sz="2000" dirty="0" smtClean="0"/>
              <a:t>, </a:t>
            </a:r>
            <a:r>
              <a:rPr lang="es-ES" sz="2000" dirty="0"/>
              <a:t>suscribirnos </a:t>
            </a:r>
            <a:r>
              <a:rPr lang="es-ES" sz="2000" dirty="0" smtClean="0"/>
              <a:t>(RSS) </a:t>
            </a:r>
            <a:r>
              <a:rPr lang="es-ES" sz="2000" dirty="0"/>
              <a:t>y marcar </a:t>
            </a:r>
            <a:r>
              <a:rPr lang="es-ES" sz="2000" dirty="0" smtClean="0"/>
              <a:t>favoritos</a:t>
            </a:r>
            <a:r>
              <a:rPr lang="es-ES" sz="2000" dirty="0"/>
              <a:t>: </a:t>
            </a:r>
            <a:r>
              <a:rPr lang="es-ES" sz="2000" u="sng" dirty="0">
                <a:hlinkClick r:id="rId5"/>
              </a:rPr>
              <a:t>http://www.esnips.com</a:t>
            </a:r>
            <a:r>
              <a:rPr lang="es-ES" sz="2000" u="sng" dirty="0" smtClean="0">
                <a:hlinkClick r:id="rId5"/>
              </a:rPr>
              <a:t>/</a:t>
            </a:r>
            <a:endParaRPr lang="es-ES" sz="2000" dirty="0"/>
          </a:p>
        </p:txBody>
      </p:sp>
    </p:spTree>
    <p:extLst>
      <p:ext uri="{BB962C8B-B14F-4D97-AF65-F5344CB8AC3E}">
        <p14:creationId xmlns="" xmlns:p14="http://schemas.microsoft.com/office/powerpoint/2010/main" val="369780132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i="1" dirty="0" smtClean="0"/>
              <a:t>MAPAS CONCEPTUALES</a:t>
            </a:r>
            <a:endParaRPr lang="es-ES" dirty="0"/>
          </a:p>
        </p:txBody>
      </p:sp>
      <p:sp>
        <p:nvSpPr>
          <p:cNvPr id="3" name="2 Marcador de contenido"/>
          <p:cNvSpPr>
            <a:spLocks noGrp="1"/>
          </p:cNvSpPr>
          <p:nvPr>
            <p:ph idx="1"/>
          </p:nvPr>
        </p:nvSpPr>
        <p:spPr/>
        <p:txBody>
          <a:bodyPr>
            <a:normAutofit/>
          </a:bodyPr>
          <a:lstStyle/>
          <a:p>
            <a:pPr lvl="0" algn="just"/>
            <a:r>
              <a:rPr lang="es-ES" dirty="0" smtClean="0"/>
              <a:t>Representación </a:t>
            </a:r>
            <a:r>
              <a:rPr lang="es-ES" dirty="0"/>
              <a:t>gráfica de un conjunto de conceptos interrelacionados. </a:t>
            </a:r>
            <a:r>
              <a:rPr lang="es-ES" dirty="0" smtClean="0"/>
              <a:t>Muestra </a:t>
            </a:r>
            <a:r>
              <a:rPr lang="es-ES" dirty="0"/>
              <a:t>un conjunto de ideas y </a:t>
            </a:r>
            <a:r>
              <a:rPr lang="es-ES" dirty="0" smtClean="0"/>
              <a:t>su estructura (relaciones conceptuales). </a:t>
            </a:r>
            <a:endParaRPr lang="es-ES" dirty="0" smtClean="0"/>
          </a:p>
          <a:p>
            <a:pPr lvl="0" algn="just"/>
            <a:endParaRPr lang="es-ES" dirty="0"/>
          </a:p>
          <a:p>
            <a:pPr lvl="0" algn="just"/>
            <a:r>
              <a:rPr lang="es-ES" dirty="0" smtClean="0"/>
              <a:t>Un </a:t>
            </a:r>
            <a:r>
              <a:rPr lang="es-ES" dirty="0"/>
              <a:t>mapa conceptual en línea muestra la estructura conceptual de un tema, facilitando el acceso a recursos relacionados con los conceptos del mapa, mediante enlaces a otras webs</a:t>
            </a:r>
            <a:r>
              <a:rPr lang="es-ES" dirty="0" smtClean="0"/>
              <a:t>.</a:t>
            </a:r>
            <a:endParaRPr lang="es-ES" dirty="0"/>
          </a:p>
        </p:txBody>
      </p:sp>
    </p:spTree>
    <p:extLst>
      <p:ext uri="{BB962C8B-B14F-4D97-AF65-F5344CB8AC3E}">
        <p14:creationId xmlns="" xmlns:p14="http://schemas.microsoft.com/office/powerpoint/2010/main" val="211389595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634008"/>
            <a:ext cx="9144000" cy="1066800"/>
          </a:xfrm>
        </p:spPr>
        <p:txBody>
          <a:bodyPr>
            <a:normAutofit fontScale="90000"/>
          </a:bodyPr>
          <a:lstStyle/>
          <a:p>
            <a:r>
              <a:rPr lang="es-ES" b="1" i="1" dirty="0"/>
              <a:t>¿Cómo hacer mapas conceptuales </a:t>
            </a:r>
            <a:r>
              <a:rPr lang="es-ES" b="1" i="1" dirty="0" smtClean="0"/>
              <a:t>online?</a:t>
            </a:r>
            <a:endParaRPr lang="es-ES" dirty="0"/>
          </a:p>
        </p:txBody>
      </p:sp>
      <p:sp>
        <p:nvSpPr>
          <p:cNvPr id="3" name="2 Marcador de contenido"/>
          <p:cNvSpPr>
            <a:spLocks noGrp="1"/>
          </p:cNvSpPr>
          <p:nvPr>
            <p:ph idx="1"/>
          </p:nvPr>
        </p:nvSpPr>
        <p:spPr/>
        <p:txBody>
          <a:bodyPr>
            <a:noAutofit/>
          </a:bodyPr>
          <a:lstStyle/>
          <a:p>
            <a:pPr lvl="0" algn="just"/>
            <a:r>
              <a:rPr lang="es-ES" sz="1800" b="1" dirty="0" err="1" smtClean="0"/>
              <a:t>DigidocMap</a:t>
            </a:r>
            <a:r>
              <a:rPr lang="es-ES" sz="1800" dirty="0" smtClean="0"/>
              <a:t>: </a:t>
            </a:r>
            <a:r>
              <a:rPr lang="es-ES" sz="1800" dirty="0"/>
              <a:t>Los usuarios </a:t>
            </a:r>
            <a:r>
              <a:rPr lang="es-ES" sz="1800" dirty="0" smtClean="0"/>
              <a:t>ingresan la </a:t>
            </a:r>
            <a:r>
              <a:rPr lang="es-ES" sz="1800" dirty="0"/>
              <a:t>información sobre conceptos y frases de enlace en formularios en una típica interfaz de </a:t>
            </a:r>
            <a:r>
              <a:rPr lang="es-ES" sz="1800" dirty="0" smtClean="0"/>
              <a:t>usuario. No requiere </a:t>
            </a:r>
            <a:r>
              <a:rPr lang="es-ES" sz="1800" dirty="0"/>
              <a:t>descargar o instalar nada en el ordenador. A pesar de </a:t>
            </a:r>
            <a:r>
              <a:rPr lang="es-ES" sz="1800" dirty="0" smtClean="0"/>
              <a:t>su </a:t>
            </a:r>
            <a:r>
              <a:rPr lang="es-ES" sz="1800" dirty="0"/>
              <a:t>uso en línea, el mapa que genera puede ser </a:t>
            </a:r>
            <a:r>
              <a:rPr lang="es-ES" sz="1800" dirty="0" smtClean="0"/>
              <a:t>descargado, </a:t>
            </a:r>
            <a:r>
              <a:rPr lang="es-ES" sz="1800" dirty="0"/>
              <a:t>para su edición posterior. Las aplicaciones en línea son:</a:t>
            </a:r>
          </a:p>
          <a:p>
            <a:pPr lvl="1" algn="just"/>
            <a:r>
              <a:rPr lang="es-ES" sz="1800" dirty="0" err="1"/>
              <a:t>DigiDocMap</a:t>
            </a:r>
            <a:r>
              <a:rPr lang="es-ES" sz="1800" dirty="0"/>
              <a:t> </a:t>
            </a:r>
            <a:r>
              <a:rPr lang="es-ES" sz="1800" dirty="0" smtClean="0"/>
              <a:t> (mapas conceptuales): h</a:t>
            </a:r>
            <a:r>
              <a:rPr lang="es-ES" sz="1800" u="sng" dirty="0" smtClean="0">
                <a:hlinkClick r:id="rId2"/>
              </a:rPr>
              <a:t>ttp</a:t>
            </a:r>
            <a:r>
              <a:rPr lang="es-ES" sz="1800" u="sng" dirty="0">
                <a:hlinkClick r:id="rId2"/>
              </a:rPr>
              <a:t>://www.mapasconceptuales.com</a:t>
            </a:r>
            <a:r>
              <a:rPr lang="es-ES" sz="1800" dirty="0"/>
              <a:t> </a:t>
            </a:r>
          </a:p>
          <a:p>
            <a:pPr lvl="1" algn="just"/>
            <a:r>
              <a:rPr lang="es-ES" sz="1800" dirty="0" err="1"/>
              <a:t>DigiDocMenu</a:t>
            </a:r>
            <a:r>
              <a:rPr lang="es-ES" sz="1800" dirty="0"/>
              <a:t> (</a:t>
            </a:r>
            <a:r>
              <a:rPr lang="es-ES" sz="1800" dirty="0" smtClean="0"/>
              <a:t>menús desplegables): </a:t>
            </a:r>
            <a:r>
              <a:rPr lang="es-ES" sz="1800" u="sng" dirty="0" smtClean="0">
                <a:hlinkClick r:id="rId3"/>
              </a:rPr>
              <a:t>http</a:t>
            </a:r>
            <a:r>
              <a:rPr lang="es-ES" sz="1800" u="sng" dirty="0">
                <a:hlinkClick r:id="rId3"/>
              </a:rPr>
              <a:t>://www.menudesplegable.com</a:t>
            </a:r>
            <a:endParaRPr lang="es-ES" sz="1800" dirty="0"/>
          </a:p>
          <a:p>
            <a:pPr lvl="0" algn="just"/>
            <a:r>
              <a:rPr lang="es-ES" sz="1800" b="1" dirty="0" err="1" smtClean="0"/>
              <a:t>Cmap</a:t>
            </a:r>
            <a:r>
              <a:rPr lang="es-ES" sz="1800" b="1" dirty="0" smtClean="0"/>
              <a:t> </a:t>
            </a:r>
            <a:r>
              <a:rPr lang="es-ES" sz="1800" b="1" dirty="0"/>
              <a:t>Tools</a:t>
            </a:r>
            <a:r>
              <a:rPr lang="es-ES" sz="1800" dirty="0"/>
              <a:t> </a:t>
            </a:r>
            <a:r>
              <a:rPr lang="es-ES" sz="1800" dirty="0" smtClean="0"/>
              <a:t>mapas </a:t>
            </a:r>
            <a:r>
              <a:rPr lang="es-ES" sz="1800" dirty="0"/>
              <a:t>conceptuales, “telarañas”, “mapas de ideas” y “diagramas causa-efecto”, </a:t>
            </a:r>
            <a:r>
              <a:rPr lang="es-ES" sz="1800" dirty="0" smtClean="0"/>
              <a:t>en un </a:t>
            </a:r>
            <a:r>
              <a:rPr lang="es-ES" sz="1800" dirty="0"/>
              <a:t>entorno de trabajo intuitivo y ágil. </a:t>
            </a:r>
            <a:r>
              <a:rPr lang="es-ES" sz="1800" dirty="0" smtClean="0"/>
              <a:t>“Lugares </a:t>
            </a:r>
            <a:r>
              <a:rPr lang="es-ES" sz="1800" dirty="0"/>
              <a:t>Públicos” (Servidores </a:t>
            </a:r>
            <a:r>
              <a:rPr lang="es-ES" sz="1800" dirty="0" err="1"/>
              <a:t>Cmap</a:t>
            </a:r>
            <a:r>
              <a:rPr lang="es-ES" sz="1800" dirty="0"/>
              <a:t>) donde cualquier usuario </a:t>
            </a:r>
            <a:r>
              <a:rPr lang="es-ES" sz="1800" dirty="0" smtClean="0"/>
              <a:t>puede </a:t>
            </a:r>
            <a:r>
              <a:rPr lang="es-ES" sz="1800" dirty="0"/>
              <a:t>crear una carpeta y construir, copiar o publicar sus </a:t>
            </a:r>
            <a:r>
              <a:rPr lang="es-ES" sz="1800" dirty="0" smtClean="0"/>
              <a:t>mapas. </a:t>
            </a:r>
            <a:r>
              <a:rPr lang="es-ES" sz="1800" u="sng" dirty="0" smtClean="0">
                <a:hlinkClick r:id="rId4"/>
              </a:rPr>
              <a:t>http</a:t>
            </a:r>
            <a:r>
              <a:rPr lang="es-ES" sz="1800" u="sng" dirty="0">
                <a:hlinkClick r:id="rId4"/>
              </a:rPr>
              <a:t>://www.eduteka.org/Cmap1.php</a:t>
            </a:r>
            <a:r>
              <a:rPr lang="es-ES" sz="1800" dirty="0"/>
              <a:t> </a:t>
            </a:r>
            <a:r>
              <a:rPr lang="es-ES" sz="1800" dirty="0" smtClean="0"/>
              <a:t>.</a:t>
            </a:r>
            <a:endParaRPr lang="es-ES" sz="1800" dirty="0"/>
          </a:p>
          <a:p>
            <a:pPr lvl="0" algn="just"/>
            <a:r>
              <a:rPr lang="es-ES" sz="1800" dirty="0"/>
              <a:t>Otras herramientas similares y muy utilizadas son:</a:t>
            </a:r>
          </a:p>
          <a:p>
            <a:pPr lvl="1" algn="just"/>
            <a:r>
              <a:rPr lang="es-ES" sz="1800" dirty="0" err="1"/>
              <a:t>Bubll</a:t>
            </a:r>
            <a:r>
              <a:rPr lang="es-ES" sz="1800" dirty="0"/>
              <a:t>: </a:t>
            </a:r>
            <a:r>
              <a:rPr lang="es-ES" sz="1800" u="sng" dirty="0"/>
              <a:t>https://</a:t>
            </a:r>
            <a:r>
              <a:rPr lang="es-ES" sz="1800" u="sng" dirty="0" smtClean="0"/>
              <a:t>bubbl.us, </a:t>
            </a:r>
            <a:r>
              <a:rPr lang="es-ES" sz="1800" dirty="0" err="1" smtClean="0"/>
              <a:t>Mindmeister</a:t>
            </a:r>
            <a:r>
              <a:rPr lang="es-ES" sz="1800" dirty="0"/>
              <a:t>: </a:t>
            </a:r>
            <a:r>
              <a:rPr lang="es-ES" sz="1800" u="sng" dirty="0">
                <a:hlinkClick r:id="rId5"/>
              </a:rPr>
              <a:t>http://www.mindmeister.com/es</a:t>
            </a:r>
            <a:r>
              <a:rPr lang="es-ES" sz="1800" dirty="0"/>
              <a:t> </a:t>
            </a:r>
          </a:p>
          <a:p>
            <a:pPr lvl="1" algn="just"/>
            <a:r>
              <a:rPr lang="es-ES" sz="1800" dirty="0" err="1"/>
              <a:t>Gliffy</a:t>
            </a:r>
            <a:r>
              <a:rPr lang="es-ES" sz="1800" dirty="0"/>
              <a:t>: </a:t>
            </a:r>
            <a:r>
              <a:rPr lang="es-ES" sz="1800" u="sng" dirty="0">
                <a:hlinkClick r:id="rId6"/>
              </a:rPr>
              <a:t>http://gliffy.com</a:t>
            </a:r>
            <a:r>
              <a:rPr lang="es-ES" sz="1800" u="sng" dirty="0" smtClean="0">
                <a:hlinkClick r:id="rId6"/>
              </a:rPr>
              <a:t>/</a:t>
            </a:r>
            <a:r>
              <a:rPr lang="es-ES" sz="1800" u="sng" dirty="0" smtClean="0"/>
              <a:t>, </a:t>
            </a:r>
            <a:r>
              <a:rPr lang="es-ES" sz="1800" dirty="0" smtClean="0"/>
              <a:t>Text2mindmap</a:t>
            </a:r>
            <a:r>
              <a:rPr lang="es-ES" sz="1800" dirty="0"/>
              <a:t>: </a:t>
            </a:r>
            <a:r>
              <a:rPr lang="es-ES" sz="1800" u="sng" dirty="0">
                <a:hlinkClick r:id="rId7"/>
              </a:rPr>
              <a:t>http://www.text2mindmap.com/</a:t>
            </a:r>
            <a:endParaRPr lang="es-ES" sz="1800" dirty="0"/>
          </a:p>
          <a:p>
            <a:pPr lvl="1" algn="just"/>
            <a:r>
              <a:rPr lang="es-ES" sz="1800" dirty="0" err="1" smtClean="0"/>
              <a:t>Sharedspaces</a:t>
            </a:r>
            <a:r>
              <a:rPr lang="es-ES" sz="1800" dirty="0" smtClean="0"/>
              <a:t>: </a:t>
            </a:r>
            <a:r>
              <a:rPr lang="es-ES" sz="1800" u="sng" dirty="0">
                <a:hlinkClick r:id="rId8"/>
              </a:rPr>
              <a:t>http://sharedspaces.googlelabs.com/gallery/app?app_id=95001</a:t>
            </a:r>
            <a:endParaRPr lang="es-ES" sz="1800" dirty="0"/>
          </a:p>
        </p:txBody>
      </p:sp>
    </p:spTree>
    <p:extLst>
      <p:ext uri="{BB962C8B-B14F-4D97-AF65-F5344CB8AC3E}">
        <p14:creationId xmlns="" xmlns:p14="http://schemas.microsoft.com/office/powerpoint/2010/main" val="79159432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ES" b="1" dirty="0" smtClean="0"/>
              <a:t>LMS – Videojuegos - E-actividades</a:t>
            </a:r>
            <a:br>
              <a:rPr lang="es-ES" b="1" dirty="0" smtClean="0"/>
            </a:br>
            <a:endParaRPr lang="es-ES" b="1" dirty="0"/>
          </a:p>
        </p:txBody>
      </p:sp>
      <p:sp>
        <p:nvSpPr>
          <p:cNvPr id="3" name="2 Subtítulo"/>
          <p:cNvSpPr>
            <a:spLocks noGrp="1"/>
          </p:cNvSpPr>
          <p:nvPr>
            <p:ph type="subTitle" idx="1"/>
          </p:nvPr>
        </p:nvSpPr>
        <p:spPr/>
        <p:txBody>
          <a:bodyPr>
            <a:normAutofit/>
          </a:bodyPr>
          <a:lstStyle/>
          <a:p>
            <a:pPr algn="ctr"/>
            <a:endParaRPr lang="es-ES" sz="7200" dirty="0"/>
          </a:p>
        </p:txBody>
      </p:sp>
    </p:spTree>
    <p:extLst>
      <p:ext uri="{BB962C8B-B14F-4D97-AF65-F5344CB8AC3E}">
        <p14:creationId xmlns="" xmlns:p14="http://schemas.microsoft.com/office/powerpoint/2010/main" val="299181638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i="1" dirty="0" smtClean="0"/>
              <a:t>PLATAFORMAS EDUCATIVAS o LMS</a:t>
            </a:r>
            <a:endParaRPr lang="es-ES" dirty="0"/>
          </a:p>
        </p:txBody>
      </p:sp>
      <p:sp>
        <p:nvSpPr>
          <p:cNvPr id="3" name="2 Marcador de contenido"/>
          <p:cNvSpPr>
            <a:spLocks noGrp="1"/>
          </p:cNvSpPr>
          <p:nvPr>
            <p:ph idx="1"/>
          </p:nvPr>
        </p:nvSpPr>
        <p:spPr/>
        <p:txBody>
          <a:bodyPr>
            <a:noAutofit/>
          </a:bodyPr>
          <a:lstStyle/>
          <a:p>
            <a:pPr lvl="0" algn="just"/>
            <a:r>
              <a:rPr lang="es-ES" sz="1600" dirty="0" err="1"/>
              <a:t>Learning</a:t>
            </a:r>
            <a:r>
              <a:rPr lang="es-ES" sz="1600" dirty="0"/>
              <a:t> Management </a:t>
            </a:r>
            <a:r>
              <a:rPr lang="es-ES" sz="1600" dirty="0" err="1" smtClean="0"/>
              <a:t>Systems</a:t>
            </a:r>
            <a:r>
              <a:rPr lang="es-ES" sz="1600" dirty="0" smtClean="0"/>
              <a:t>, “</a:t>
            </a:r>
            <a:r>
              <a:rPr lang="es-ES" sz="1600" dirty="0"/>
              <a:t>aulas virtuales” o “entornos virtuales de aprendizaje</a:t>
            </a:r>
            <a:r>
              <a:rPr lang="es-ES" sz="1600" dirty="0" smtClean="0"/>
              <a:t>”.</a:t>
            </a:r>
          </a:p>
          <a:p>
            <a:pPr lvl="0" algn="just"/>
            <a:r>
              <a:rPr lang="es-ES" sz="1600" dirty="0" smtClean="0"/>
              <a:t>Permite </a:t>
            </a:r>
            <a:r>
              <a:rPr lang="es-ES" sz="1600" dirty="0"/>
              <a:t>a cualquier usuario con conocimientos </a:t>
            </a:r>
            <a:r>
              <a:rPr lang="es-ES" sz="1600" dirty="0" smtClean="0"/>
              <a:t>básicos, </a:t>
            </a:r>
            <a:r>
              <a:rPr lang="es-ES" sz="1600" dirty="0"/>
              <a:t>crear y gestionar un campus virtual, (</a:t>
            </a:r>
            <a:r>
              <a:rPr lang="es-ES" sz="1600" dirty="0" smtClean="0"/>
              <a:t>sitio </a:t>
            </a:r>
            <a:r>
              <a:rPr lang="es-ES" sz="1600" dirty="0"/>
              <a:t>Web donde desarrollar </a:t>
            </a:r>
            <a:r>
              <a:rPr lang="es-ES" sz="1600" dirty="0" smtClean="0"/>
              <a:t>cursos, seminarios </a:t>
            </a:r>
            <a:r>
              <a:rPr lang="es-ES" sz="1600" dirty="0"/>
              <a:t>o cualquier </a:t>
            </a:r>
            <a:r>
              <a:rPr lang="es-ES" sz="1600" dirty="0" smtClean="0"/>
              <a:t>intervención educativa) </a:t>
            </a:r>
            <a:endParaRPr lang="es-ES" sz="1600" dirty="0"/>
          </a:p>
          <a:p>
            <a:pPr lvl="0" algn="just"/>
            <a:r>
              <a:rPr lang="es-ES" sz="1600" dirty="0" smtClean="0"/>
              <a:t>Un docente </a:t>
            </a:r>
            <a:r>
              <a:rPr lang="es-ES" sz="1600" dirty="0"/>
              <a:t>puede:</a:t>
            </a:r>
          </a:p>
          <a:p>
            <a:pPr lvl="1" algn="just"/>
            <a:r>
              <a:rPr lang="es-ES" sz="1600" dirty="0"/>
              <a:t>Crear múltiples cursos.</a:t>
            </a:r>
          </a:p>
          <a:p>
            <a:pPr lvl="1" algn="just"/>
            <a:r>
              <a:rPr lang="es-ES" sz="1600" dirty="0"/>
              <a:t>Seleccionar una plantilla gráfica prediseñada.</a:t>
            </a:r>
          </a:p>
          <a:p>
            <a:pPr lvl="1" algn="just"/>
            <a:r>
              <a:rPr lang="es-ES" sz="1600" dirty="0"/>
              <a:t>Gestionar los usuarios (altas y bajas, permisos de los estudiantes).</a:t>
            </a:r>
          </a:p>
          <a:p>
            <a:pPr lvl="1" algn="just"/>
            <a:r>
              <a:rPr lang="es-ES" sz="1600" dirty="0"/>
              <a:t>Publicar materiales multimedia.</a:t>
            </a:r>
          </a:p>
          <a:p>
            <a:pPr lvl="1" algn="just"/>
            <a:r>
              <a:rPr lang="es-ES" sz="1600" dirty="0"/>
              <a:t>Publicar actividades, </a:t>
            </a:r>
            <a:r>
              <a:rPr lang="es-ES" sz="1600" dirty="0" smtClean="0"/>
              <a:t>(foros, cuestionarios, </a:t>
            </a:r>
            <a:r>
              <a:rPr lang="es-ES" sz="1600" dirty="0"/>
              <a:t>wikis, salas de chat, videoconferencias, etc.</a:t>
            </a:r>
          </a:p>
          <a:p>
            <a:pPr lvl="1" algn="just"/>
            <a:r>
              <a:rPr lang="es-ES" sz="1600" dirty="0"/>
              <a:t>Monitorear todas las actividades de los estudiantes en el campus y calificarlas.</a:t>
            </a:r>
          </a:p>
          <a:p>
            <a:pPr lvl="1" algn="just"/>
            <a:r>
              <a:rPr lang="es-ES" sz="1600" dirty="0"/>
              <a:t>Extraer estadísticas de uso y de calificaciones.</a:t>
            </a:r>
          </a:p>
          <a:p>
            <a:pPr lvl="0" algn="just"/>
            <a:r>
              <a:rPr lang="es-ES" sz="1600" dirty="0" smtClean="0"/>
              <a:t>Para </a:t>
            </a:r>
            <a:r>
              <a:rPr lang="es-ES" sz="1600" dirty="0"/>
              <a:t>crear entornos educativos en la modalidad a </a:t>
            </a:r>
            <a:r>
              <a:rPr lang="es-ES" sz="1600" dirty="0" smtClean="0"/>
              <a:t>distancia </a:t>
            </a:r>
            <a:r>
              <a:rPr lang="es-ES" sz="1600" dirty="0"/>
              <a:t>a través de Internet. </a:t>
            </a:r>
            <a:endParaRPr lang="es-ES" sz="1600" dirty="0" smtClean="0"/>
          </a:p>
          <a:p>
            <a:pPr lvl="0" algn="just"/>
            <a:r>
              <a:rPr lang="es-ES" sz="1600" dirty="0"/>
              <a:t>E</a:t>
            </a:r>
            <a:r>
              <a:rPr lang="es-ES" sz="1600" dirty="0" smtClean="0"/>
              <a:t>spacios </a:t>
            </a:r>
            <a:r>
              <a:rPr lang="es-ES" sz="1600" dirty="0"/>
              <a:t>virtuales </a:t>
            </a:r>
            <a:r>
              <a:rPr lang="es-ES" sz="1600" dirty="0" smtClean="0"/>
              <a:t>complementarios a un programa </a:t>
            </a:r>
            <a:r>
              <a:rPr lang="es-ES" sz="1600" dirty="0"/>
              <a:t>educativo </a:t>
            </a:r>
            <a:r>
              <a:rPr lang="es-ES" sz="1600" dirty="0" smtClean="0"/>
              <a:t>presencial (</a:t>
            </a:r>
            <a:r>
              <a:rPr lang="es-ES" sz="1600" dirty="0" err="1" smtClean="0"/>
              <a:t>blended</a:t>
            </a:r>
            <a:r>
              <a:rPr lang="es-ES" sz="1600" dirty="0" smtClean="0"/>
              <a:t> </a:t>
            </a:r>
            <a:r>
              <a:rPr lang="es-ES" sz="1600" dirty="0" err="1" smtClean="0"/>
              <a:t>learning</a:t>
            </a:r>
            <a:r>
              <a:rPr lang="es-ES" sz="1600" dirty="0" smtClean="0"/>
              <a:t> o aprendizaje </a:t>
            </a:r>
            <a:r>
              <a:rPr lang="es-ES" sz="1600" dirty="0"/>
              <a:t>combinado). Ú</a:t>
            </a:r>
            <a:r>
              <a:rPr lang="es-ES" sz="1600" dirty="0" smtClean="0"/>
              <a:t>tiles con población </a:t>
            </a:r>
            <a:r>
              <a:rPr lang="es-ES" sz="1600" dirty="0"/>
              <a:t>de estudiantes </a:t>
            </a:r>
            <a:r>
              <a:rPr lang="es-ES" sz="1600" dirty="0" smtClean="0"/>
              <a:t>geográficamente </a:t>
            </a:r>
            <a:r>
              <a:rPr lang="es-ES" sz="1600" dirty="0"/>
              <a:t>dispersa.</a:t>
            </a:r>
          </a:p>
          <a:p>
            <a:pPr lvl="0" algn="just"/>
            <a:r>
              <a:rPr lang="es-ES" sz="1600" dirty="0" smtClean="0"/>
              <a:t>La </a:t>
            </a:r>
            <a:r>
              <a:rPr lang="es-ES" sz="1600" dirty="0"/>
              <a:t>plataforma libre más difundida es </a:t>
            </a:r>
            <a:r>
              <a:rPr lang="es-ES" sz="1600" b="1" dirty="0" err="1"/>
              <a:t>Moodle</a:t>
            </a:r>
            <a:r>
              <a:rPr lang="es-ES" sz="1600" dirty="0"/>
              <a:t>. Dentro de las propietarias, una de las más utilizadas es </a:t>
            </a:r>
            <a:r>
              <a:rPr lang="es-ES" sz="1600" b="1" dirty="0" err="1"/>
              <a:t>Blackboard</a:t>
            </a:r>
            <a:r>
              <a:rPr lang="es-ES" sz="1600" dirty="0"/>
              <a:t>. </a:t>
            </a:r>
            <a:r>
              <a:rPr lang="es-ES" sz="1600" dirty="0" smtClean="0"/>
              <a:t>Otras plataformas </a:t>
            </a:r>
            <a:r>
              <a:rPr lang="es-ES" sz="1600" dirty="0"/>
              <a:t>en </a:t>
            </a:r>
            <a:r>
              <a:rPr lang="es-ES" sz="1600" dirty="0" smtClean="0"/>
              <a:t>línea (no requieren instalar software) son  </a:t>
            </a:r>
            <a:r>
              <a:rPr lang="es-ES" sz="1600" b="1" dirty="0" err="1"/>
              <a:t>Ning</a:t>
            </a:r>
            <a:r>
              <a:rPr lang="es-ES" sz="1600" b="1" dirty="0"/>
              <a:t> y </a:t>
            </a:r>
            <a:r>
              <a:rPr lang="es-ES" sz="1600" b="1" dirty="0" err="1"/>
              <a:t>Socialgo</a:t>
            </a:r>
            <a:r>
              <a:rPr lang="es-ES" sz="1600" dirty="0" smtClean="0"/>
              <a:t>).</a:t>
            </a:r>
          </a:p>
        </p:txBody>
      </p:sp>
    </p:spTree>
    <p:extLst>
      <p:ext uri="{BB962C8B-B14F-4D97-AF65-F5344CB8AC3E}">
        <p14:creationId xmlns="" xmlns:p14="http://schemas.microsoft.com/office/powerpoint/2010/main" val="179276803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i="1" dirty="0" smtClean="0"/>
              <a:t>VIDEOJUEGOS EDUCATIVOS</a:t>
            </a:r>
            <a:endParaRPr lang="es-ES" dirty="0"/>
          </a:p>
        </p:txBody>
      </p:sp>
      <p:sp>
        <p:nvSpPr>
          <p:cNvPr id="3" name="2 Marcador de contenido"/>
          <p:cNvSpPr>
            <a:spLocks noGrp="1"/>
          </p:cNvSpPr>
          <p:nvPr>
            <p:ph idx="1"/>
          </p:nvPr>
        </p:nvSpPr>
        <p:spPr/>
        <p:txBody>
          <a:bodyPr>
            <a:noAutofit/>
          </a:bodyPr>
          <a:lstStyle/>
          <a:p>
            <a:pPr lvl="0" algn="just"/>
            <a:r>
              <a:rPr lang="es-ES" sz="1800" dirty="0" smtClean="0"/>
              <a:t>Una </a:t>
            </a:r>
            <a:r>
              <a:rPr lang="es-ES" sz="1800" dirty="0"/>
              <a:t>de las formas de ocio más utilizadas por los jóvenes. </a:t>
            </a:r>
            <a:r>
              <a:rPr lang="es-ES" sz="1800" dirty="0" smtClean="0"/>
              <a:t>Distintas clasificaciones </a:t>
            </a:r>
            <a:r>
              <a:rPr lang="es-ES" sz="1800" dirty="0"/>
              <a:t>de videojuegos, basándonos en el tipo de </a:t>
            </a:r>
            <a:r>
              <a:rPr lang="es-ES" sz="1800" dirty="0" smtClean="0"/>
              <a:t>contenido, entre ellos: </a:t>
            </a:r>
            <a:endParaRPr lang="es-ES" sz="1800" dirty="0"/>
          </a:p>
          <a:p>
            <a:pPr lvl="1" algn="just"/>
            <a:r>
              <a:rPr lang="es-ES" sz="1800" dirty="0" smtClean="0"/>
              <a:t>Lucha. Combate </a:t>
            </a:r>
            <a:r>
              <a:rPr lang="es-ES" sz="1800" dirty="0"/>
              <a:t>en primera persona</a:t>
            </a:r>
            <a:r>
              <a:rPr lang="es-ES" sz="1800" dirty="0" smtClean="0"/>
              <a:t>. Disparo</a:t>
            </a:r>
            <a:r>
              <a:rPr lang="es-ES" sz="1800" dirty="0"/>
              <a:t>.</a:t>
            </a:r>
          </a:p>
          <a:p>
            <a:pPr lvl="1" algn="just"/>
            <a:r>
              <a:rPr lang="es-ES" sz="1800" dirty="0"/>
              <a:t>Plataforma.</a:t>
            </a:r>
          </a:p>
          <a:p>
            <a:pPr lvl="1" algn="just"/>
            <a:r>
              <a:rPr lang="es-ES" sz="1800" dirty="0"/>
              <a:t>Simuladores.</a:t>
            </a:r>
          </a:p>
          <a:p>
            <a:pPr lvl="1" algn="just"/>
            <a:r>
              <a:rPr lang="es-ES" sz="1800" dirty="0"/>
              <a:t>Deporte.</a:t>
            </a:r>
          </a:p>
          <a:p>
            <a:pPr lvl="1" algn="just"/>
            <a:r>
              <a:rPr lang="es-ES" sz="1800" dirty="0"/>
              <a:t>Estrategia.</a:t>
            </a:r>
          </a:p>
          <a:p>
            <a:pPr lvl="1" algn="just"/>
            <a:r>
              <a:rPr lang="es-ES" sz="1800" dirty="0"/>
              <a:t>Sociedad.</a:t>
            </a:r>
          </a:p>
          <a:p>
            <a:pPr lvl="1" algn="just"/>
            <a:r>
              <a:rPr lang="es-ES" sz="1800" dirty="0" err="1"/>
              <a:t>Ludoeducativos</a:t>
            </a:r>
            <a:r>
              <a:rPr lang="es-ES" sz="1800" dirty="0"/>
              <a:t>.</a:t>
            </a:r>
          </a:p>
          <a:p>
            <a:pPr lvl="0" algn="just"/>
            <a:r>
              <a:rPr lang="es-ES" sz="1800" dirty="0" smtClean="0"/>
              <a:t>Podemos </a:t>
            </a:r>
            <a:r>
              <a:rPr lang="es-ES" sz="1800" dirty="0"/>
              <a:t>encontrar videojuegos </a:t>
            </a:r>
            <a:r>
              <a:rPr lang="es-ES" sz="1800" dirty="0" smtClean="0"/>
              <a:t>perfectamente útiles para su </a:t>
            </a:r>
            <a:r>
              <a:rPr lang="es-ES" sz="1800" dirty="0"/>
              <a:t>uso en la </a:t>
            </a:r>
            <a:r>
              <a:rPr lang="es-ES" sz="1800" dirty="0" smtClean="0"/>
              <a:t>educación, tomando </a:t>
            </a:r>
            <a:r>
              <a:rPr lang="es-ES" sz="1800" dirty="0"/>
              <a:t>como referencia el contenido </a:t>
            </a:r>
            <a:r>
              <a:rPr lang="es-ES" sz="1800" dirty="0" smtClean="0"/>
              <a:t>y </a:t>
            </a:r>
            <a:r>
              <a:rPr lang="es-ES" sz="1800" dirty="0"/>
              <a:t>las posibilidades educativas sin tener en cuenta la finalidad para la que fue creado el juego.</a:t>
            </a:r>
          </a:p>
          <a:p>
            <a:pPr lvl="0" algn="just"/>
            <a:r>
              <a:rPr lang="es-ES" sz="1800" u="sng" dirty="0" smtClean="0">
                <a:hlinkClick r:id="rId2"/>
              </a:rPr>
              <a:t>http</a:t>
            </a:r>
            <a:r>
              <a:rPr lang="es-ES" sz="1800" u="sng" dirty="0">
                <a:hlinkClick r:id="rId2"/>
              </a:rPr>
              <a:t>://www.marcprensky.com/writing/Prensky%20%20Types%20of%20Learning%20(Chart).</a:t>
            </a:r>
            <a:r>
              <a:rPr lang="es-ES" sz="1800" u="sng" dirty="0" smtClean="0">
                <a:hlinkClick r:id="rId2"/>
              </a:rPr>
              <a:t>pdf</a:t>
            </a:r>
            <a:endParaRPr lang="es-ES" sz="1800" dirty="0"/>
          </a:p>
        </p:txBody>
      </p:sp>
    </p:spTree>
    <p:extLst>
      <p:ext uri="{BB962C8B-B14F-4D97-AF65-F5344CB8AC3E}">
        <p14:creationId xmlns="" xmlns:p14="http://schemas.microsoft.com/office/powerpoint/2010/main" val="52712945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i="1" dirty="0" smtClean="0"/>
              <a:t>AVATARES</a:t>
            </a:r>
            <a:endParaRPr lang="es-ES" dirty="0"/>
          </a:p>
        </p:txBody>
      </p:sp>
      <p:sp>
        <p:nvSpPr>
          <p:cNvPr id="3" name="2 Marcador de contenido"/>
          <p:cNvSpPr>
            <a:spLocks noGrp="1"/>
          </p:cNvSpPr>
          <p:nvPr>
            <p:ph idx="1"/>
          </p:nvPr>
        </p:nvSpPr>
        <p:spPr/>
        <p:txBody>
          <a:bodyPr/>
          <a:lstStyle/>
          <a:p>
            <a:pPr lvl="0"/>
            <a:r>
              <a:rPr lang="es-ES" dirty="0" smtClean="0"/>
              <a:t>Avatar: representación </a:t>
            </a:r>
            <a:r>
              <a:rPr lang="es-ES" dirty="0"/>
              <a:t>virtual creada por el usuario, a través de la cual es conocido por los otros participantes en los mundos virtuales. </a:t>
            </a:r>
            <a:endParaRPr lang="es-ES" dirty="0" smtClean="0"/>
          </a:p>
          <a:p>
            <a:pPr lvl="0"/>
            <a:endParaRPr lang="es-ES" dirty="0" smtClean="0"/>
          </a:p>
          <a:p>
            <a:pPr lvl="0"/>
            <a:r>
              <a:rPr lang="es-ES" dirty="0" smtClean="0"/>
              <a:t>La </a:t>
            </a:r>
            <a:r>
              <a:rPr lang="es-ES" dirty="0"/>
              <a:t>representación gráfica puede ser en forma de dibujo, fotografía o modelado tridimensional</a:t>
            </a:r>
            <a:r>
              <a:rPr lang="es-ES" dirty="0" smtClean="0"/>
              <a:t>.</a:t>
            </a:r>
            <a:endParaRPr lang="es-ES" dirty="0"/>
          </a:p>
        </p:txBody>
      </p:sp>
    </p:spTree>
    <p:extLst>
      <p:ext uri="{BB962C8B-B14F-4D97-AF65-F5344CB8AC3E}">
        <p14:creationId xmlns="" xmlns:p14="http://schemas.microsoft.com/office/powerpoint/2010/main" val="37686661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Documents"/>
          <p:cNvSpPr>
            <a:spLocks noEditPoints="1" noChangeArrowheads="1"/>
          </p:cNvSpPr>
          <p:nvPr/>
        </p:nvSpPr>
        <p:spPr bwMode="auto">
          <a:xfrm>
            <a:off x="11603066" y="-4160122"/>
            <a:ext cx="99876" cy="337474"/>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es-ES"/>
          </a:p>
        </p:txBody>
      </p:sp>
      <p:sp>
        <p:nvSpPr>
          <p:cNvPr id="2" name="1 Título"/>
          <p:cNvSpPr>
            <a:spLocks noGrp="1"/>
          </p:cNvSpPr>
          <p:nvPr>
            <p:ph type="title"/>
          </p:nvPr>
        </p:nvSpPr>
        <p:spPr>
          <a:xfrm>
            <a:off x="214282" y="1142984"/>
            <a:ext cx="8321578" cy="580414"/>
          </a:xfrm>
        </p:spPr>
        <p:txBody>
          <a:bodyPr/>
          <a:lstStyle/>
          <a:p>
            <a:pPr marL="411480" lvl="1" indent="0"/>
            <a:r>
              <a:rPr lang="es-ES" sz="2800" b="1" i="1" dirty="0" smtClean="0">
                <a:solidFill>
                  <a:srgbClr val="0070C0"/>
                </a:solidFill>
              </a:rPr>
              <a:t>Recursos didácticos:</a:t>
            </a:r>
          </a:p>
        </p:txBody>
      </p:sp>
      <p:sp>
        <p:nvSpPr>
          <p:cNvPr id="4" name="3 Marcador de contenido"/>
          <p:cNvSpPr>
            <a:spLocks noGrp="1"/>
          </p:cNvSpPr>
          <p:nvPr>
            <p:ph idx="1"/>
          </p:nvPr>
        </p:nvSpPr>
        <p:spPr>
          <a:xfrm>
            <a:off x="179512" y="2000240"/>
            <a:ext cx="8964488" cy="4572032"/>
          </a:xfrm>
        </p:spPr>
        <p:txBody>
          <a:bodyPr>
            <a:normAutofit fontScale="70000" lnSpcReduction="20000"/>
          </a:bodyPr>
          <a:lstStyle/>
          <a:p>
            <a:pPr lvl="0" algn="just">
              <a:buNone/>
            </a:pPr>
            <a:r>
              <a:rPr lang="es-ES" sz="2400" b="1" dirty="0" smtClean="0"/>
              <a:t>NOVAS TECNOLOXÍAS:</a:t>
            </a:r>
          </a:p>
          <a:p>
            <a:pPr lvl="0" algn="just">
              <a:buNone/>
            </a:pPr>
            <a:endParaRPr lang="es-ES" sz="2400" dirty="0" smtClean="0"/>
          </a:p>
          <a:p>
            <a:pPr lvl="0" algn="just"/>
            <a:r>
              <a:rPr lang="es-ES" sz="2400" dirty="0" smtClean="0"/>
              <a:t>Programas informáticos educativos: </a:t>
            </a:r>
          </a:p>
          <a:p>
            <a:pPr lvl="1" algn="just"/>
            <a:r>
              <a:rPr lang="es-ES" sz="2200" dirty="0" err="1" smtClean="0"/>
              <a:t>videoxogos</a:t>
            </a:r>
            <a:r>
              <a:rPr lang="es-ES" sz="2200" dirty="0" smtClean="0"/>
              <a:t>, </a:t>
            </a:r>
          </a:p>
          <a:p>
            <a:pPr lvl="1" algn="just"/>
            <a:r>
              <a:rPr lang="es-ES" sz="2200" dirty="0" err="1" smtClean="0"/>
              <a:t>presentacións</a:t>
            </a:r>
            <a:r>
              <a:rPr lang="es-ES" sz="2200" dirty="0" smtClean="0"/>
              <a:t> multimedia, </a:t>
            </a:r>
          </a:p>
          <a:p>
            <a:pPr lvl="1" algn="just"/>
            <a:r>
              <a:rPr lang="es-ES" sz="2200" dirty="0" err="1" smtClean="0"/>
              <a:t>animacións</a:t>
            </a:r>
            <a:r>
              <a:rPr lang="es-ES" sz="2200" dirty="0" smtClean="0"/>
              <a:t>, </a:t>
            </a:r>
          </a:p>
          <a:p>
            <a:pPr lvl="1" algn="just"/>
            <a:r>
              <a:rPr lang="es-ES" sz="2200" dirty="0" err="1" smtClean="0"/>
              <a:t>simulacións</a:t>
            </a:r>
            <a:r>
              <a:rPr lang="es-ES" sz="2200" dirty="0" smtClean="0"/>
              <a:t> interactivas, …</a:t>
            </a:r>
          </a:p>
          <a:p>
            <a:pPr lvl="0" algn="just"/>
            <a:endParaRPr lang="es-ES" sz="2400" dirty="0" smtClean="0"/>
          </a:p>
          <a:p>
            <a:pPr lvl="0" algn="just"/>
            <a:r>
              <a:rPr lang="es-ES" sz="2400" dirty="0" smtClean="0"/>
              <a:t>Internet: </a:t>
            </a:r>
          </a:p>
          <a:p>
            <a:pPr lvl="1" algn="just"/>
            <a:r>
              <a:rPr lang="es-ES" sz="2200" dirty="0" err="1" smtClean="0"/>
              <a:t>páxinas</a:t>
            </a:r>
            <a:r>
              <a:rPr lang="es-ES" sz="2200" dirty="0" smtClean="0"/>
              <a:t> web, </a:t>
            </a:r>
          </a:p>
          <a:p>
            <a:pPr lvl="1" algn="just"/>
            <a:r>
              <a:rPr lang="es-ES" sz="2200" dirty="0" smtClean="0"/>
              <a:t>blogs, </a:t>
            </a:r>
          </a:p>
          <a:p>
            <a:pPr lvl="1" algn="just"/>
            <a:r>
              <a:rPr lang="es-ES" sz="2200" dirty="0" smtClean="0"/>
              <a:t>tours </a:t>
            </a:r>
            <a:r>
              <a:rPr lang="es-ES" sz="2200" dirty="0" err="1" smtClean="0"/>
              <a:t>virtuais</a:t>
            </a:r>
            <a:r>
              <a:rPr lang="es-ES" sz="2200" dirty="0" smtClean="0"/>
              <a:t>, </a:t>
            </a:r>
          </a:p>
          <a:p>
            <a:pPr lvl="1" algn="just"/>
            <a:r>
              <a:rPr lang="es-ES" sz="2200" dirty="0" err="1" smtClean="0"/>
              <a:t>webquest</a:t>
            </a:r>
            <a:r>
              <a:rPr lang="es-ES" sz="2200" dirty="0" smtClean="0"/>
              <a:t>, </a:t>
            </a:r>
          </a:p>
          <a:p>
            <a:pPr lvl="1" algn="just"/>
            <a:r>
              <a:rPr lang="es-ES" sz="2200" dirty="0" smtClean="0"/>
              <a:t>cazas de </a:t>
            </a:r>
            <a:r>
              <a:rPr lang="es-ES" sz="2200" dirty="0" err="1" smtClean="0"/>
              <a:t>tesouro</a:t>
            </a:r>
            <a:r>
              <a:rPr lang="es-ES" sz="2200" dirty="0" smtClean="0"/>
              <a:t>, </a:t>
            </a:r>
          </a:p>
          <a:p>
            <a:pPr lvl="1" algn="just"/>
            <a:r>
              <a:rPr lang="es-ES" sz="2200" dirty="0" smtClean="0"/>
              <a:t>emails, </a:t>
            </a:r>
          </a:p>
          <a:p>
            <a:pPr lvl="1" algn="just"/>
            <a:r>
              <a:rPr lang="es-ES" sz="2200" dirty="0" smtClean="0"/>
              <a:t>chats, </a:t>
            </a:r>
          </a:p>
          <a:p>
            <a:pPr lvl="1" algn="just"/>
            <a:r>
              <a:rPr lang="es-ES" sz="2200" dirty="0" smtClean="0"/>
              <a:t>foros, </a:t>
            </a:r>
          </a:p>
          <a:p>
            <a:pPr lvl="1" algn="just"/>
            <a:r>
              <a:rPr lang="es-ES" sz="2200" dirty="0" smtClean="0"/>
              <a:t>unidades didácticas e cursos </a:t>
            </a:r>
            <a:r>
              <a:rPr lang="es-ES" sz="2200" dirty="0" err="1" smtClean="0"/>
              <a:t>on</a:t>
            </a:r>
            <a:r>
              <a:rPr lang="es-ES" sz="2200" dirty="0" smtClean="0"/>
              <a:t> line, </a:t>
            </a:r>
          </a:p>
          <a:p>
            <a:pPr lvl="1" algn="just"/>
            <a:r>
              <a:rPr lang="es-ES" sz="2200" dirty="0" smtClean="0"/>
              <a:t>…</a:t>
            </a:r>
            <a:endParaRPr lang="es-ES" sz="2200" dirty="0"/>
          </a:p>
        </p:txBody>
      </p:sp>
    </p:spTree>
    <p:extLst>
      <p:ext uri="{BB962C8B-B14F-4D97-AF65-F5344CB8AC3E}">
        <p14:creationId xmlns:p14="http://schemas.microsoft.com/office/powerpoint/2010/main" xmlns="" val="220189718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i="1" dirty="0"/>
              <a:t>¿Cómo utilizar los avatares con fines educativos?</a:t>
            </a:r>
            <a:endParaRPr lang="es-ES" dirty="0"/>
          </a:p>
        </p:txBody>
      </p:sp>
      <p:sp>
        <p:nvSpPr>
          <p:cNvPr id="3" name="2 Marcador de contenido"/>
          <p:cNvSpPr>
            <a:spLocks noGrp="1"/>
          </p:cNvSpPr>
          <p:nvPr>
            <p:ph idx="1"/>
          </p:nvPr>
        </p:nvSpPr>
        <p:spPr>
          <a:xfrm>
            <a:off x="179512" y="1700808"/>
            <a:ext cx="8784976" cy="4729712"/>
          </a:xfrm>
        </p:spPr>
        <p:txBody>
          <a:bodyPr>
            <a:noAutofit/>
          </a:bodyPr>
          <a:lstStyle/>
          <a:p>
            <a:pPr marL="109728" indent="0" algn="just">
              <a:buNone/>
            </a:pPr>
            <a:r>
              <a:rPr lang="es-ES" sz="2400" b="1" dirty="0"/>
              <a:t>Algunos ejemplos de su uso</a:t>
            </a:r>
          </a:p>
          <a:p>
            <a:pPr lvl="0" algn="just"/>
            <a:r>
              <a:rPr lang="es-ES" sz="2000" b="1" dirty="0" smtClean="0"/>
              <a:t>Entrenamiento </a:t>
            </a:r>
            <a:r>
              <a:rPr lang="es-ES" sz="2000" b="1" dirty="0"/>
              <a:t>de profesores</a:t>
            </a:r>
            <a:r>
              <a:rPr lang="es-ES" sz="2000" dirty="0"/>
              <a:t>: </a:t>
            </a:r>
            <a:r>
              <a:rPr lang="es-ES" sz="2000" dirty="0" smtClean="0"/>
              <a:t>utilizados </a:t>
            </a:r>
            <a:r>
              <a:rPr lang="es-ES" sz="2000" dirty="0"/>
              <a:t>en la </a:t>
            </a:r>
            <a:r>
              <a:rPr lang="es-ES" sz="2000" dirty="0" smtClean="0"/>
              <a:t>formación </a:t>
            </a:r>
            <a:r>
              <a:rPr lang="es-ES" sz="2000" dirty="0"/>
              <a:t> del profesorado. Como parte de  un programa de Investigación de la Universidad of Central Florida, se están usando avatares especialmente diseñados </a:t>
            </a:r>
            <a:r>
              <a:rPr lang="es-ES" sz="2000" dirty="0" smtClean="0"/>
              <a:t>que</a:t>
            </a:r>
            <a:r>
              <a:rPr lang="es-ES" sz="2000" dirty="0"/>
              <a:t> imitan la conducta de diferentes tipos de estudiantes para ayudarlo en el manejo del  </a:t>
            </a:r>
            <a:r>
              <a:rPr lang="es-ES" sz="2000" dirty="0" smtClean="0"/>
              <a:t>aula </a:t>
            </a:r>
            <a:r>
              <a:rPr lang="es-ES" sz="2000" dirty="0"/>
              <a:t>y en la  forma en que se debe relacionar con sus alumnos. </a:t>
            </a:r>
            <a:r>
              <a:rPr lang="es-ES" sz="2000" dirty="0" smtClean="0"/>
              <a:t>El </a:t>
            </a:r>
            <a:r>
              <a:rPr lang="es-ES" sz="2000" dirty="0"/>
              <a:t> </a:t>
            </a:r>
            <a:r>
              <a:rPr lang="es-ES" sz="2000" dirty="0" smtClean="0"/>
              <a:t>profesor, frente </a:t>
            </a:r>
            <a:r>
              <a:rPr lang="es-ES" sz="2000" dirty="0"/>
              <a:t>a una </a:t>
            </a:r>
            <a:r>
              <a:rPr lang="es-ES" sz="2000" dirty="0" smtClean="0"/>
              <a:t>pantalla,</a:t>
            </a:r>
            <a:r>
              <a:rPr lang="es-ES" sz="2000" dirty="0"/>
              <a:t> </a:t>
            </a:r>
            <a:r>
              <a:rPr lang="es-ES" sz="2000" dirty="0" smtClean="0"/>
              <a:t>puede ver  los </a:t>
            </a:r>
            <a:r>
              <a:rPr lang="es-ES" sz="2000" dirty="0"/>
              <a:t> avatares, manejados  por  verdaderos estudiantes </a:t>
            </a:r>
            <a:r>
              <a:rPr lang="es-ES" sz="2000" dirty="0" smtClean="0"/>
              <a:t>entrenados </a:t>
            </a:r>
            <a:r>
              <a:rPr lang="es-ES" sz="2000" dirty="0"/>
              <a:t>para actuar de cierta manera. </a:t>
            </a:r>
            <a:r>
              <a:rPr lang="es-ES" sz="2000" dirty="0" smtClean="0"/>
              <a:t>(incluyendo ruidos molestos o risas </a:t>
            </a:r>
            <a:r>
              <a:rPr lang="es-ES" sz="2000" dirty="0"/>
              <a:t>que mantienen al profesor </a:t>
            </a:r>
            <a:r>
              <a:rPr lang="es-ES" sz="2000" dirty="0" smtClean="0"/>
              <a:t>alerta).</a:t>
            </a:r>
            <a:endParaRPr lang="es-ES" sz="2000" dirty="0"/>
          </a:p>
          <a:p>
            <a:pPr lvl="0" algn="just"/>
            <a:r>
              <a:rPr lang="es-ES" sz="2000" b="1" dirty="0" err="1"/>
              <a:t>Vokis</a:t>
            </a:r>
            <a:r>
              <a:rPr lang="es-ES" sz="2000" dirty="0"/>
              <a:t>: </a:t>
            </a:r>
            <a:r>
              <a:rPr lang="es-ES" sz="2000" dirty="0" smtClean="0"/>
              <a:t>Son </a:t>
            </a:r>
            <a:r>
              <a:rPr lang="es-ES" sz="2000" dirty="0"/>
              <a:t>avatares que hablan, </a:t>
            </a:r>
            <a:r>
              <a:rPr lang="es-ES" sz="2000" dirty="0" smtClean="0"/>
              <a:t>usados principalmente por profesores de  idiomas para </a:t>
            </a:r>
            <a:r>
              <a:rPr lang="es-ES" sz="2000" dirty="0"/>
              <a:t>grabar su </a:t>
            </a:r>
            <a:r>
              <a:rPr lang="es-ES" sz="2000" dirty="0" smtClean="0"/>
              <a:t>voz </a:t>
            </a:r>
            <a:r>
              <a:rPr lang="es-ES" sz="2000" dirty="0"/>
              <a:t>y que coincida con su avatar digital. </a:t>
            </a:r>
            <a:r>
              <a:rPr lang="es-ES" sz="2000" dirty="0" smtClean="0"/>
              <a:t> El </a:t>
            </a:r>
            <a:r>
              <a:rPr lang="es-ES" sz="2000" dirty="0"/>
              <a:t>uso de avatares animados ayuda a los estudiantes que se sienten  desconectados de  las discusiones en  </a:t>
            </a:r>
            <a:r>
              <a:rPr lang="es-ES" sz="2000" dirty="0" smtClean="0"/>
              <a:t>clase. En el caso de los idiomas </a:t>
            </a:r>
            <a:r>
              <a:rPr lang="es-ES" sz="2000" smtClean="0"/>
              <a:t>les ayudan </a:t>
            </a:r>
            <a:r>
              <a:rPr lang="es-ES" sz="2000" dirty="0"/>
              <a:t>su pronunciación y en la conversación, al permitirles grabar su propia voz en sus avatares</a:t>
            </a:r>
            <a:r>
              <a:rPr lang="es-ES" sz="2000" dirty="0" smtClean="0"/>
              <a:t>.</a:t>
            </a:r>
            <a:endParaRPr lang="es-ES" sz="2000" dirty="0"/>
          </a:p>
        </p:txBody>
      </p:sp>
    </p:spTree>
    <p:extLst>
      <p:ext uri="{BB962C8B-B14F-4D97-AF65-F5344CB8AC3E}">
        <p14:creationId xmlns="" xmlns:p14="http://schemas.microsoft.com/office/powerpoint/2010/main" val="108157266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i="1" dirty="0"/>
              <a:t>¿Cómo utilizar los avatares con fines educativos?</a:t>
            </a:r>
            <a:endParaRPr lang="es-ES" dirty="0"/>
          </a:p>
        </p:txBody>
      </p:sp>
      <p:sp>
        <p:nvSpPr>
          <p:cNvPr id="3" name="2 Marcador de contenido"/>
          <p:cNvSpPr>
            <a:spLocks noGrp="1"/>
          </p:cNvSpPr>
          <p:nvPr>
            <p:ph idx="1"/>
          </p:nvPr>
        </p:nvSpPr>
        <p:spPr>
          <a:xfrm>
            <a:off x="179512" y="1844824"/>
            <a:ext cx="8784976" cy="4729712"/>
          </a:xfrm>
        </p:spPr>
        <p:txBody>
          <a:bodyPr>
            <a:noAutofit/>
          </a:bodyPr>
          <a:lstStyle/>
          <a:p>
            <a:pPr lvl="0"/>
            <a:r>
              <a:rPr lang="es-ES" sz="2000" b="1" dirty="0" smtClean="0"/>
              <a:t>Guías </a:t>
            </a:r>
            <a:r>
              <a:rPr lang="es-ES" sz="2000" b="1" dirty="0"/>
              <a:t>Turísticos personalizados</a:t>
            </a:r>
            <a:r>
              <a:rPr lang="es-ES" sz="2000" dirty="0"/>
              <a:t>: </a:t>
            </a:r>
            <a:r>
              <a:rPr lang="es-ES" sz="2000" dirty="0" smtClean="0"/>
              <a:t>los </a:t>
            </a:r>
            <a:r>
              <a:rPr lang="es-ES" sz="2000" dirty="0"/>
              <a:t>profesores pueden crear "tours" virtuales dirigidos por un guía </a:t>
            </a:r>
            <a:r>
              <a:rPr lang="es-ES" sz="2000" dirty="0" smtClean="0"/>
              <a:t>avatar, que puede ser </a:t>
            </a:r>
            <a:r>
              <a:rPr lang="es-ES" sz="2000" dirty="0"/>
              <a:t>una representación digital </a:t>
            </a:r>
            <a:r>
              <a:rPr lang="es-ES" sz="2000" dirty="0" smtClean="0"/>
              <a:t>del </a:t>
            </a:r>
            <a:r>
              <a:rPr lang="es-ES" sz="2000" dirty="0"/>
              <a:t>profesor o representar a una persona completamente diferente. Así, los profesores de historia o geografía  pueden llevar a sus estudiantes  en un recorrido virtual por otro país, los </a:t>
            </a:r>
            <a:r>
              <a:rPr lang="es-ES" sz="2000" dirty="0" smtClean="0"/>
              <a:t>de </a:t>
            </a:r>
            <a:r>
              <a:rPr lang="es-ES" sz="2000" dirty="0"/>
              <a:t>arte pueden hacer una visita guiada por un museo virtual, o </a:t>
            </a:r>
            <a:r>
              <a:rPr lang="es-ES" sz="2000" dirty="0" smtClean="0"/>
              <a:t>por </a:t>
            </a:r>
            <a:r>
              <a:rPr lang="es-ES" sz="2000" dirty="0"/>
              <a:t>una fábrica o </a:t>
            </a:r>
            <a:r>
              <a:rPr lang="es-ES" sz="2000" dirty="0" smtClean="0"/>
              <a:t>empresa</a:t>
            </a:r>
            <a:r>
              <a:rPr lang="es-ES" sz="2000" dirty="0"/>
              <a:t>, en </a:t>
            </a:r>
            <a:r>
              <a:rPr lang="es-ES" sz="2000" dirty="0" smtClean="0"/>
              <a:t>caso </a:t>
            </a:r>
            <a:r>
              <a:rPr lang="es-ES" sz="2000" dirty="0"/>
              <a:t>de la formación </a:t>
            </a:r>
            <a:r>
              <a:rPr lang="es-ES" sz="2000" dirty="0" smtClean="0"/>
              <a:t>profesional.</a:t>
            </a:r>
            <a:endParaRPr lang="es-ES" sz="2000" dirty="0"/>
          </a:p>
          <a:p>
            <a:pPr lvl="0"/>
            <a:r>
              <a:rPr lang="es-ES" sz="2000" b="1" dirty="0"/>
              <a:t>Conexión a través del aprendizaje en línea</a:t>
            </a:r>
            <a:r>
              <a:rPr lang="es-ES" sz="2000" dirty="0"/>
              <a:t>: P</a:t>
            </a:r>
            <a:r>
              <a:rPr lang="es-ES" sz="2000" dirty="0" smtClean="0"/>
              <a:t>ara </a:t>
            </a:r>
            <a:r>
              <a:rPr lang="es-ES" sz="2000" dirty="0"/>
              <a:t>hacer la experiencia de Internet más personal y directa. En lugar de leer todo el material del curso, los avatares permiten crear conferencias virtuales y generar una mayor interacción.</a:t>
            </a:r>
          </a:p>
          <a:p>
            <a:pPr lvl="0"/>
            <a:r>
              <a:rPr lang="es-ES" sz="2000" b="1" dirty="0" err="1"/>
              <a:t>Second</a:t>
            </a:r>
            <a:r>
              <a:rPr lang="es-ES" sz="2000" b="1" dirty="0"/>
              <a:t> </a:t>
            </a:r>
            <a:r>
              <a:rPr lang="es-ES" sz="2000" b="1" dirty="0" err="1"/>
              <a:t>Life</a:t>
            </a:r>
            <a:r>
              <a:rPr lang="es-ES" sz="2000" dirty="0"/>
              <a:t>: </a:t>
            </a:r>
            <a:r>
              <a:rPr lang="es-ES" sz="2000" dirty="0" smtClean="0"/>
              <a:t>utilizado </a:t>
            </a:r>
            <a:r>
              <a:rPr lang="es-ES" sz="2000" dirty="0"/>
              <a:t>en la educación superior y en los estudiantes más jóvenes durante </a:t>
            </a:r>
            <a:r>
              <a:rPr lang="es-ES" sz="2000" dirty="0" smtClean="0"/>
              <a:t>años. </a:t>
            </a:r>
            <a:r>
              <a:rPr lang="es-ES" sz="2000" dirty="0"/>
              <a:t>C</a:t>
            </a:r>
            <a:r>
              <a:rPr lang="es-ES" sz="2000" dirty="0" smtClean="0"/>
              <a:t>apacidad </a:t>
            </a:r>
            <a:r>
              <a:rPr lang="es-ES" sz="2000" dirty="0"/>
              <a:t>para promover el debate y la participación activa al ayudar a los estudiantes a aplicar </a:t>
            </a:r>
            <a:r>
              <a:rPr lang="es-ES" sz="2000" dirty="0" smtClean="0"/>
              <a:t>conceptos </a:t>
            </a:r>
            <a:r>
              <a:rPr lang="es-ES" sz="2000" dirty="0"/>
              <a:t>de manera concreta y más realista</a:t>
            </a:r>
            <a:r>
              <a:rPr lang="es-ES" sz="2000" dirty="0" smtClean="0"/>
              <a:t>.</a:t>
            </a:r>
            <a:endParaRPr lang="es-ES" sz="2000" dirty="0"/>
          </a:p>
        </p:txBody>
      </p:sp>
    </p:spTree>
    <p:extLst>
      <p:ext uri="{BB962C8B-B14F-4D97-AF65-F5344CB8AC3E}">
        <p14:creationId xmlns="" xmlns:p14="http://schemas.microsoft.com/office/powerpoint/2010/main" val="319229324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i="1" dirty="0"/>
              <a:t>¿Cómo utilizar los avatares con fines educativos?</a:t>
            </a:r>
            <a:endParaRPr lang="es-ES" dirty="0"/>
          </a:p>
        </p:txBody>
      </p:sp>
      <p:sp>
        <p:nvSpPr>
          <p:cNvPr id="3" name="2 Marcador de contenido"/>
          <p:cNvSpPr>
            <a:spLocks noGrp="1"/>
          </p:cNvSpPr>
          <p:nvPr>
            <p:ph idx="1"/>
          </p:nvPr>
        </p:nvSpPr>
        <p:spPr>
          <a:xfrm>
            <a:off x="179512" y="1844824"/>
            <a:ext cx="8784976" cy="4729712"/>
          </a:xfrm>
        </p:spPr>
        <p:txBody>
          <a:bodyPr>
            <a:noAutofit/>
          </a:bodyPr>
          <a:lstStyle/>
          <a:p>
            <a:pPr lvl="0" algn="just"/>
            <a:r>
              <a:rPr lang="es-ES" sz="2000" b="1" dirty="0" smtClean="0"/>
              <a:t>Personajes históricos que cobran vida</a:t>
            </a:r>
            <a:r>
              <a:rPr lang="es-ES" sz="2000" dirty="0" smtClean="0"/>
              <a:t>: el profesor diseña un avatar de un personaje histórico, para que imparta una clase determinada.</a:t>
            </a:r>
          </a:p>
          <a:p>
            <a:pPr lvl="0" algn="just"/>
            <a:r>
              <a:rPr lang="es-ES" sz="2000" b="1" dirty="0" smtClean="0"/>
              <a:t>Proporcionar un campus de aprendizaje para los estudiantes a distancia</a:t>
            </a:r>
            <a:r>
              <a:rPr lang="es-ES" sz="2000" dirty="0" smtClean="0"/>
              <a:t>: A diferencia de los programas abiertos convencionales, se utilizan  avatares y realidad virtual que ayudan a que los estudiantes realmente sientan que están sentados en un aula. Al imitar el diseño del campus y las aulas, los estudiantes se  sienten mas entusiasmados y comprometidos con el estudio, incluso si  están aprendiendo de  forma independiente desde sus hogares.</a:t>
            </a:r>
          </a:p>
          <a:p>
            <a:pPr lvl="0" algn="just"/>
            <a:r>
              <a:rPr lang="es-ES" sz="2000" b="1" dirty="0" smtClean="0"/>
              <a:t>Avatares personalizados para los estudiantes</a:t>
            </a:r>
            <a:r>
              <a:rPr lang="es-ES" sz="2000" dirty="0" smtClean="0"/>
              <a:t>: Los avatares no son de uso exclusivo para los profesores. Los estudiantes están creando sus propios avatares, lo que  les permite  cruzar el portal hacia el mundo en línea de manera que puedan conseguir experiencia práctica en lugar de escuchar pasivamente a un profesor.</a:t>
            </a:r>
          </a:p>
        </p:txBody>
      </p:sp>
    </p:spTree>
    <p:extLst>
      <p:ext uri="{BB962C8B-B14F-4D97-AF65-F5344CB8AC3E}">
        <p14:creationId xmlns="" xmlns:p14="http://schemas.microsoft.com/office/powerpoint/2010/main" val="256657448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b="1" i="1" dirty="0"/>
              <a:t>¿Cómo utilizar los avatares con fines educativos?</a:t>
            </a:r>
            <a:endParaRPr lang="es-ES" dirty="0"/>
          </a:p>
        </p:txBody>
      </p:sp>
      <p:sp>
        <p:nvSpPr>
          <p:cNvPr id="3" name="2 Marcador de contenido"/>
          <p:cNvSpPr>
            <a:spLocks noGrp="1"/>
          </p:cNvSpPr>
          <p:nvPr>
            <p:ph idx="1"/>
          </p:nvPr>
        </p:nvSpPr>
        <p:spPr>
          <a:xfrm>
            <a:off x="179512" y="1844824"/>
            <a:ext cx="8784976" cy="4729712"/>
          </a:xfrm>
        </p:spPr>
        <p:txBody>
          <a:bodyPr>
            <a:noAutofit/>
          </a:bodyPr>
          <a:lstStyle/>
          <a:p>
            <a:pPr lvl="0" algn="just"/>
            <a:r>
              <a:rPr lang="es-ES" sz="2000" b="1" dirty="0" smtClean="0"/>
              <a:t>Solución de problemas y adquirir experiencial en el mundo real a través de los juegos virtuales</a:t>
            </a:r>
            <a:r>
              <a:rPr lang="es-ES" sz="2000" dirty="0" smtClean="0"/>
              <a:t>: estudiantes de secundaria actuando como alcaldes, profesionales de los negocios o ingenieros,  tratando de  limpiar derrames de petróleo mediante el control de sus avatares. A través de </a:t>
            </a:r>
            <a:r>
              <a:rPr lang="es-ES" sz="2000" dirty="0" err="1" smtClean="0"/>
              <a:t>SecondLife</a:t>
            </a:r>
            <a:r>
              <a:rPr lang="es-ES" sz="2000" dirty="0" smtClean="0"/>
              <a:t> y otras plataformas, los estudiantes pueden interactuar entre ellos y con otros de distintos orígenes colocándose en situaciones de la vida real. Los estudiantes no solo aprenden sobre historia o ciencias, están obteniendo  habilidades que les ayudarán en  el mundo profesional.</a:t>
            </a:r>
          </a:p>
          <a:p>
            <a:pPr lvl="0" algn="just"/>
            <a:r>
              <a:rPr lang="es-ES" sz="2000" b="1" dirty="0" smtClean="0"/>
              <a:t>Asistentes del Tutor</a:t>
            </a:r>
            <a:r>
              <a:rPr lang="es-ES" sz="2000" dirty="0" smtClean="0"/>
              <a:t>: En aulas sobrepobladas, los avatares están siendo incorporados para ayudar al profesor al estimular a los estudiantes que trabajan de forma independiente o para aumentar su autoestima al utilizar comentarios positivos mientras aprenden. </a:t>
            </a:r>
            <a:r>
              <a:rPr lang="es-ES" sz="2000" dirty="0"/>
              <a:t>L</a:t>
            </a:r>
            <a:r>
              <a:rPr lang="es-ES" sz="2000" dirty="0" smtClean="0"/>
              <a:t>os alumnos pueden crear un avatar que les acompañe cuando resuelven problemas o cuando necesitan un refuerzo positivo del profesor.</a:t>
            </a:r>
          </a:p>
        </p:txBody>
      </p:sp>
    </p:spTree>
    <p:extLst>
      <p:ext uri="{BB962C8B-B14F-4D97-AF65-F5344CB8AC3E}">
        <p14:creationId xmlns="" xmlns:p14="http://schemas.microsoft.com/office/powerpoint/2010/main" val="258109605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e-ACTIVIDADES</a:t>
            </a:r>
            <a:endParaRPr lang="es-ES" dirty="0"/>
          </a:p>
        </p:txBody>
      </p:sp>
      <p:sp>
        <p:nvSpPr>
          <p:cNvPr id="3" name="2 Marcador de contenido"/>
          <p:cNvSpPr>
            <a:spLocks noGrp="1"/>
          </p:cNvSpPr>
          <p:nvPr>
            <p:ph idx="1"/>
          </p:nvPr>
        </p:nvSpPr>
        <p:spPr/>
        <p:txBody>
          <a:bodyPr/>
          <a:lstStyle/>
          <a:p>
            <a:pPr lvl="0"/>
            <a:r>
              <a:rPr lang="es-ES" dirty="0" smtClean="0"/>
              <a:t>Las </a:t>
            </a:r>
            <a:r>
              <a:rPr lang="es-ES" dirty="0"/>
              <a:t>actividades son las diferentes acciones que los alumnos llevan a cabo en completa relación con los contenidos y las informaciones que les han sido ofrecidos. Si estas son presentadas, realizadas o transferidas a través de la red, entonces las podemos considerar como e-actividades.</a:t>
            </a:r>
          </a:p>
          <a:p>
            <a:endParaRPr lang="es-ES" dirty="0"/>
          </a:p>
        </p:txBody>
      </p:sp>
    </p:spTree>
    <p:extLst>
      <p:ext uri="{BB962C8B-B14F-4D97-AF65-F5344CB8AC3E}">
        <p14:creationId xmlns="" xmlns:p14="http://schemas.microsoft.com/office/powerpoint/2010/main" val="318083511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e-ACT: WEBQUEST</a:t>
            </a:r>
            <a:endParaRPr lang="es-ES" dirty="0"/>
          </a:p>
        </p:txBody>
      </p:sp>
      <p:sp>
        <p:nvSpPr>
          <p:cNvPr id="3" name="2 Marcador de contenido"/>
          <p:cNvSpPr>
            <a:spLocks noGrp="1"/>
          </p:cNvSpPr>
          <p:nvPr>
            <p:ph idx="1"/>
          </p:nvPr>
        </p:nvSpPr>
        <p:spPr>
          <a:xfrm>
            <a:off x="179512" y="1556792"/>
            <a:ext cx="8784976" cy="5017744"/>
          </a:xfrm>
        </p:spPr>
        <p:txBody>
          <a:bodyPr>
            <a:normAutofit fontScale="25000" lnSpcReduction="20000"/>
          </a:bodyPr>
          <a:lstStyle/>
          <a:p>
            <a:pPr lvl="0"/>
            <a:r>
              <a:rPr lang="es-ES" sz="8000" dirty="0" smtClean="0"/>
              <a:t>Un </a:t>
            </a:r>
            <a:r>
              <a:rPr lang="es-ES" sz="8000" dirty="0" err="1"/>
              <a:t>webquest</a:t>
            </a:r>
            <a:r>
              <a:rPr lang="es-ES" sz="8000" dirty="0"/>
              <a:t> es una e-actividad que pretende no solamente mostrar información sino tener que trabajar con ella a través de una tarea expuesta por el profesor. </a:t>
            </a:r>
          </a:p>
          <a:p>
            <a:r>
              <a:rPr lang="es-ES" sz="8200" dirty="0"/>
              <a:t>Normalmente ofrecemos el </a:t>
            </a:r>
            <a:r>
              <a:rPr lang="es-ES" sz="8200" dirty="0" err="1"/>
              <a:t>Webquest</a:t>
            </a:r>
            <a:r>
              <a:rPr lang="es-ES" sz="8200" dirty="0"/>
              <a:t> a los alumnos en forma de página </a:t>
            </a:r>
            <a:r>
              <a:rPr lang="es-ES" sz="8400" dirty="0"/>
              <a:t>web y con los siguientes apartados: introducción, tarea, proceso, recursos, evaluación, conclusión.</a:t>
            </a:r>
          </a:p>
          <a:p>
            <a:pPr lvl="1"/>
            <a:r>
              <a:rPr lang="es-ES" sz="7000" b="1" dirty="0"/>
              <a:t>Introducción</a:t>
            </a:r>
            <a:r>
              <a:rPr lang="es-ES" sz="7000" dirty="0"/>
              <a:t>. </a:t>
            </a:r>
            <a:r>
              <a:rPr lang="es-ES" sz="7000" dirty="0" smtClean="0"/>
              <a:t>Texto corto que introduce la acción que tendrá que realizar el alumnado y deberá situarles en el contenido que se va a tratar.</a:t>
            </a:r>
            <a:endParaRPr lang="es-ES" sz="7000" dirty="0"/>
          </a:p>
          <a:p>
            <a:pPr lvl="1"/>
            <a:r>
              <a:rPr lang="es-ES" sz="7000" b="1" dirty="0"/>
              <a:t>Tarea</a:t>
            </a:r>
            <a:r>
              <a:rPr lang="es-ES" sz="7000" dirty="0"/>
              <a:t>. Es el aspecto central del </a:t>
            </a:r>
            <a:r>
              <a:rPr lang="es-ES" sz="7000" dirty="0" err="1"/>
              <a:t>Webquest</a:t>
            </a:r>
            <a:r>
              <a:rPr lang="es-ES" sz="7000" dirty="0"/>
              <a:t>. Debe describir el camino que deben recorrer los alumnos para lograr un buen resultado en la ejecución de la tarea. Dejar claro si va a haber distintos roles en la actividad, en caso de ser grupal.</a:t>
            </a:r>
          </a:p>
          <a:p>
            <a:pPr lvl="1"/>
            <a:r>
              <a:rPr lang="es-ES" sz="7000" b="1" dirty="0" smtClean="0"/>
              <a:t>Proceso</a:t>
            </a:r>
            <a:r>
              <a:rPr lang="es-ES" sz="7000" dirty="0" smtClean="0"/>
              <a:t>. Si en la tarea hemos definido el encargo, ahora el trabajo del docente es dejar muy claro todos los pasos y lograr atrapar al alumnado en la ejecución de la tarea. Si en la tarea hemos definido unos roles, ahora es cuando debemos sacar rendimiento a nuestra propuesta ofreciendo al alumno toda la información necesaria para que lleve a cabo su papel.</a:t>
            </a:r>
          </a:p>
        </p:txBody>
      </p:sp>
    </p:spTree>
    <p:extLst>
      <p:ext uri="{BB962C8B-B14F-4D97-AF65-F5344CB8AC3E}">
        <p14:creationId xmlns="" xmlns:p14="http://schemas.microsoft.com/office/powerpoint/2010/main" val="135033803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e-ACT:  WEBQUEST</a:t>
            </a:r>
            <a:endParaRPr lang="es-ES" dirty="0"/>
          </a:p>
        </p:txBody>
      </p:sp>
      <p:sp>
        <p:nvSpPr>
          <p:cNvPr id="3" name="2 Marcador de contenido"/>
          <p:cNvSpPr>
            <a:spLocks noGrp="1"/>
          </p:cNvSpPr>
          <p:nvPr>
            <p:ph idx="1"/>
          </p:nvPr>
        </p:nvSpPr>
        <p:spPr/>
        <p:txBody>
          <a:bodyPr>
            <a:normAutofit fontScale="32500" lnSpcReduction="20000"/>
          </a:bodyPr>
          <a:lstStyle/>
          <a:p>
            <a:pPr lvl="1"/>
            <a:r>
              <a:rPr lang="es-ES" sz="7000" b="1" dirty="0" smtClean="0"/>
              <a:t>Recursos</a:t>
            </a:r>
            <a:r>
              <a:rPr lang="es-ES" sz="7000" dirty="0"/>
              <a:t>. Vamos a detallar toda la información que van a necesitar los alumnos para llevar a cabo el </a:t>
            </a:r>
            <a:r>
              <a:rPr lang="es-ES" sz="7000" dirty="0" err="1"/>
              <a:t>Webquest</a:t>
            </a:r>
            <a:r>
              <a:rPr lang="es-ES" sz="7000" dirty="0"/>
              <a:t>. Todas la páginas web o documentos que deben ser consultados y clasificados detallando en qué apartado debemos tomar como referencia cada documento. </a:t>
            </a:r>
          </a:p>
          <a:p>
            <a:pPr lvl="1"/>
            <a:r>
              <a:rPr lang="es-ES" sz="7000" b="1" dirty="0"/>
              <a:t>Evaluación</a:t>
            </a:r>
            <a:r>
              <a:rPr lang="es-ES" sz="7000" dirty="0"/>
              <a:t>. En este apartado le vamos a mostrar al alumno nuestros criterios de evaluación de la actividad. Intentando ofrecer siempre una tabla de autoevaluación para que al finalizar el ejercicio pueda puntuarse a sí mismo.</a:t>
            </a:r>
          </a:p>
          <a:p>
            <a:pPr lvl="1"/>
            <a:r>
              <a:rPr lang="es-ES" sz="7000" b="1" dirty="0"/>
              <a:t>Conclusión</a:t>
            </a:r>
            <a:r>
              <a:rPr lang="es-ES" sz="7000" dirty="0"/>
              <a:t>. Aprovecharemos la conclusión para a modo de resumen poner en común la actividad para extender el conocimiento adquirido durante la realización del </a:t>
            </a:r>
            <a:r>
              <a:rPr lang="es-ES" sz="7000" dirty="0" err="1"/>
              <a:t>Webquest</a:t>
            </a:r>
            <a:r>
              <a:rPr lang="es-ES" sz="7000" dirty="0"/>
              <a:t>.</a:t>
            </a:r>
          </a:p>
          <a:p>
            <a:endParaRPr lang="es-ES" dirty="0"/>
          </a:p>
        </p:txBody>
      </p:sp>
    </p:spTree>
    <p:extLst>
      <p:ext uri="{BB962C8B-B14F-4D97-AF65-F5344CB8AC3E}">
        <p14:creationId xmlns="" xmlns:p14="http://schemas.microsoft.com/office/powerpoint/2010/main" val="135033803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e-ACT:  WEBQUEST</a:t>
            </a:r>
            <a:endParaRPr lang="es-ES" dirty="0"/>
          </a:p>
        </p:txBody>
      </p:sp>
      <p:sp>
        <p:nvSpPr>
          <p:cNvPr id="3" name="2 Marcador de contenido"/>
          <p:cNvSpPr>
            <a:spLocks noGrp="1"/>
          </p:cNvSpPr>
          <p:nvPr>
            <p:ph idx="1"/>
          </p:nvPr>
        </p:nvSpPr>
        <p:spPr/>
        <p:txBody>
          <a:bodyPr>
            <a:normAutofit/>
          </a:bodyPr>
          <a:lstStyle/>
          <a:p>
            <a:r>
              <a:rPr lang="es-ES" dirty="0" smtClean="0"/>
              <a:t>Ejemplos de </a:t>
            </a:r>
            <a:r>
              <a:rPr lang="es-ES" dirty="0" err="1" smtClean="0"/>
              <a:t>Webquest</a:t>
            </a:r>
            <a:r>
              <a:rPr lang="es-ES" dirty="0" smtClean="0"/>
              <a:t>: </a:t>
            </a:r>
          </a:p>
          <a:p>
            <a:pPr lvl="1"/>
            <a:r>
              <a:rPr lang="es-ES" sz="2400" u="sng" dirty="0" smtClean="0">
                <a:hlinkClick r:id="rId2"/>
              </a:rPr>
              <a:t>http://www.aula21.net/Wqfacil/ejemplos/webtic.htm</a:t>
            </a:r>
            <a:endParaRPr lang="es-ES" sz="2400" dirty="0" smtClean="0"/>
          </a:p>
          <a:p>
            <a:pPr lvl="1"/>
            <a:r>
              <a:rPr lang="es-ES" sz="2400" u="sng" dirty="0" smtClean="0">
                <a:hlinkClick r:id="rId3"/>
              </a:rPr>
              <a:t>http://www.aula21.net/Wqfacil/ejemplos/prensa.htm</a:t>
            </a:r>
            <a:endParaRPr lang="es-ES" sz="2400" u="sng" dirty="0" smtClean="0"/>
          </a:p>
          <a:p>
            <a:pPr lvl="1">
              <a:buNone/>
            </a:pPr>
            <a:endParaRPr lang="es-ES" sz="2400" dirty="0" smtClean="0"/>
          </a:p>
          <a:p>
            <a:r>
              <a:rPr lang="es-ES" sz="3000" dirty="0" smtClean="0">
                <a:solidFill>
                  <a:schemeClr val="tx1"/>
                </a:solidFill>
              </a:rPr>
              <a:t>Crea tu </a:t>
            </a:r>
            <a:r>
              <a:rPr lang="es-ES" sz="3000" dirty="0" err="1" smtClean="0">
                <a:solidFill>
                  <a:schemeClr val="tx1"/>
                </a:solidFill>
              </a:rPr>
              <a:t>webquest</a:t>
            </a:r>
            <a:r>
              <a:rPr lang="es-ES" sz="3000" dirty="0" smtClean="0">
                <a:solidFill>
                  <a:schemeClr val="tx1"/>
                </a:solidFill>
              </a:rPr>
              <a:t>: </a:t>
            </a:r>
            <a:r>
              <a:rPr lang="es-ES" sz="2400" u="sng" dirty="0" smtClean="0">
                <a:hlinkClick r:id="rId4"/>
              </a:rPr>
              <a:t>http://www.aula21.net/Wqfacil/webquest.htm</a:t>
            </a:r>
            <a:endParaRPr lang="es-ES" sz="2400" dirty="0" smtClean="0"/>
          </a:p>
          <a:p>
            <a:endParaRPr lang="es-ES" dirty="0"/>
          </a:p>
        </p:txBody>
      </p:sp>
    </p:spTree>
    <p:extLst>
      <p:ext uri="{BB962C8B-B14F-4D97-AF65-F5344CB8AC3E}">
        <p14:creationId xmlns="" xmlns:p14="http://schemas.microsoft.com/office/powerpoint/2010/main" val="135033803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e-ACT:  CAZA DEL TESORO</a:t>
            </a:r>
            <a:endParaRPr lang="es-ES" dirty="0"/>
          </a:p>
        </p:txBody>
      </p:sp>
      <p:sp>
        <p:nvSpPr>
          <p:cNvPr id="3" name="2 Marcador de contenido"/>
          <p:cNvSpPr>
            <a:spLocks noGrp="1"/>
          </p:cNvSpPr>
          <p:nvPr>
            <p:ph idx="1"/>
          </p:nvPr>
        </p:nvSpPr>
        <p:spPr/>
        <p:txBody>
          <a:bodyPr>
            <a:normAutofit fontScale="25000" lnSpcReduction="20000"/>
          </a:bodyPr>
          <a:lstStyle/>
          <a:p>
            <a:pPr lvl="0"/>
            <a:r>
              <a:rPr lang="es-ES" sz="9600" u="sng" dirty="0" smtClean="0">
                <a:hlinkClick r:id="rId2"/>
              </a:rPr>
              <a:t>http://www.uib.es/depart/gte/edutec-e/revelec16/adell.htm</a:t>
            </a:r>
            <a:endParaRPr lang="es-ES" sz="9600" u="sng" dirty="0" smtClean="0"/>
          </a:p>
          <a:p>
            <a:pPr lvl="0"/>
            <a:endParaRPr lang="es-ES" sz="9600" dirty="0" smtClean="0"/>
          </a:p>
          <a:p>
            <a:pPr lvl="0"/>
            <a:r>
              <a:rPr lang="es-ES" sz="9600" dirty="0" smtClean="0"/>
              <a:t>Consiste en una serie de preguntas y una lista de direcciones de sitios web de las que pueden extraerse o inferirse las respuestas. Algunas incluyen una “gran pregunta” al final, que requiere que los alumnos integren los conocimientos adquiridos en el proceso.</a:t>
            </a:r>
          </a:p>
          <a:p>
            <a:r>
              <a:rPr lang="es-ES" sz="9800" dirty="0" smtClean="0">
                <a:solidFill>
                  <a:schemeClr val="tx1"/>
                </a:solidFill>
              </a:rPr>
              <a:t>Las “cazas del tesoro” se han hecho muy populares entre los docentes como estructura didáctica para la integración, por varias razones:</a:t>
            </a:r>
          </a:p>
          <a:p>
            <a:pPr lvl="1"/>
            <a:r>
              <a:rPr lang="es-ES" sz="7200" dirty="0" smtClean="0"/>
              <a:t>Son relativamente fáciles de crear para el docente y son divertidas y formativas para los estudiantes.</a:t>
            </a:r>
          </a:p>
          <a:p>
            <a:pPr lvl="1"/>
            <a:r>
              <a:rPr lang="es-ES" sz="7200" dirty="0" smtClean="0"/>
              <a:t>Pueden tratar sobre casi cualquier aspecto del </a:t>
            </a:r>
            <a:r>
              <a:rPr lang="es-ES" sz="7200" dirty="0" err="1" smtClean="0"/>
              <a:t>curriculum</a:t>
            </a:r>
            <a:r>
              <a:rPr lang="es-ES" sz="7200" dirty="0" smtClean="0"/>
              <a:t> (siempre que encontremos recursos adecuados al tema y edad de los alumnos en Internet).</a:t>
            </a:r>
          </a:p>
          <a:p>
            <a:pPr lvl="1"/>
            <a:r>
              <a:rPr lang="es-ES" sz="7200" dirty="0" smtClean="0"/>
              <a:t>Pueden utilizarse como actividades para realizar en grupo o individualmente.</a:t>
            </a:r>
          </a:p>
          <a:p>
            <a:pPr lvl="1"/>
            <a:r>
              <a:rPr lang="es-ES" sz="7200" dirty="0" smtClean="0"/>
              <a:t>Pueden ser simples o complicadas, tal como dicten las circunstancias.</a:t>
            </a:r>
          </a:p>
          <a:p>
            <a:endParaRPr lang="es-ES" dirty="0"/>
          </a:p>
        </p:txBody>
      </p:sp>
    </p:spTree>
    <p:extLst>
      <p:ext uri="{BB962C8B-B14F-4D97-AF65-F5344CB8AC3E}">
        <p14:creationId xmlns="" xmlns:p14="http://schemas.microsoft.com/office/powerpoint/2010/main" val="1350338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¿Qué son las Tecnologías de la Información y la Comunicación (TIC)?</a:t>
            </a:r>
            <a:endParaRPr lang="es-ES" sz="2800" b="1" i="1" dirty="0">
              <a:solidFill>
                <a:srgbClr val="0070C0"/>
              </a:solidFill>
            </a:endParaRPr>
          </a:p>
        </p:txBody>
      </p:sp>
      <p:sp>
        <p:nvSpPr>
          <p:cNvPr id="3" name="2 Marcador de contenido"/>
          <p:cNvSpPr>
            <a:spLocks noGrp="1"/>
          </p:cNvSpPr>
          <p:nvPr>
            <p:ph idx="1"/>
          </p:nvPr>
        </p:nvSpPr>
        <p:spPr/>
        <p:txBody>
          <a:bodyPr>
            <a:normAutofit/>
          </a:bodyPr>
          <a:lstStyle/>
          <a:p>
            <a:pPr lvl="0" algn="just"/>
            <a:r>
              <a:rPr lang="es-ES" dirty="0" smtClean="0"/>
              <a:t>Equipos </a:t>
            </a:r>
            <a:r>
              <a:rPr lang="es-ES" dirty="0"/>
              <a:t>y aplicaciones </a:t>
            </a:r>
            <a:r>
              <a:rPr lang="es-ES" dirty="0" smtClean="0"/>
              <a:t>que </a:t>
            </a:r>
            <a:r>
              <a:rPr lang="es-ES" dirty="0"/>
              <a:t>permiten la </a:t>
            </a:r>
            <a:r>
              <a:rPr lang="es-ES" b="1" dirty="0"/>
              <a:t>rápida transmisión de datos y </a:t>
            </a:r>
            <a:r>
              <a:rPr lang="es-ES" b="1" dirty="0" smtClean="0"/>
              <a:t>mayor </a:t>
            </a:r>
            <a:r>
              <a:rPr lang="es-ES" b="1" dirty="0"/>
              <a:t>capacidad para </a:t>
            </a:r>
            <a:r>
              <a:rPr lang="es-ES" b="1" dirty="0" smtClean="0"/>
              <a:t>su almacenamiento </a:t>
            </a:r>
            <a:r>
              <a:rPr lang="es-ES" dirty="0" smtClean="0"/>
              <a:t>a </a:t>
            </a:r>
            <a:r>
              <a:rPr lang="es-ES" dirty="0"/>
              <a:t>un costo relativamente bajo. </a:t>
            </a:r>
          </a:p>
          <a:p>
            <a:pPr lvl="0" algn="just"/>
            <a:r>
              <a:rPr lang="es-ES" dirty="0" smtClean="0"/>
              <a:t>Su uso fomenta la capacidad </a:t>
            </a:r>
            <a:r>
              <a:rPr lang="es-ES" dirty="0"/>
              <a:t>para interpretar y manipular </a:t>
            </a:r>
            <a:r>
              <a:rPr lang="es-ES" dirty="0" smtClean="0"/>
              <a:t>datos </a:t>
            </a:r>
            <a:r>
              <a:rPr lang="es-ES" dirty="0"/>
              <a:t>y </a:t>
            </a:r>
            <a:r>
              <a:rPr lang="es-ES" dirty="0" smtClean="0"/>
              <a:t>transformarlos </a:t>
            </a:r>
            <a:r>
              <a:rPr lang="es-ES" dirty="0"/>
              <a:t>en información.</a:t>
            </a:r>
          </a:p>
          <a:p>
            <a:pPr lvl="0" algn="just"/>
            <a:r>
              <a:rPr lang="es-ES" dirty="0" smtClean="0"/>
              <a:t>Incluyen </a:t>
            </a:r>
            <a:r>
              <a:rPr lang="es-ES" dirty="0"/>
              <a:t>tecnologías recientes como </a:t>
            </a:r>
            <a:r>
              <a:rPr lang="es-ES" dirty="0" smtClean="0"/>
              <a:t>Internet</a:t>
            </a:r>
            <a:r>
              <a:rPr lang="es-ES" dirty="0"/>
              <a:t> </a:t>
            </a:r>
            <a:r>
              <a:rPr lang="es-ES" dirty="0" smtClean="0"/>
              <a:t>o </a:t>
            </a:r>
            <a:r>
              <a:rPr lang="es-ES" dirty="0"/>
              <a:t>la telefonía </a:t>
            </a:r>
            <a:r>
              <a:rPr lang="es-ES" dirty="0" smtClean="0"/>
              <a:t>móvil y </a:t>
            </a:r>
            <a:r>
              <a:rPr lang="es-ES" dirty="0"/>
              <a:t>otras más antiguas como la radio, la televisión y la telefonía fija. </a:t>
            </a:r>
          </a:p>
        </p:txBody>
      </p:sp>
    </p:spTree>
    <p:extLst>
      <p:ext uri="{BB962C8B-B14F-4D97-AF65-F5344CB8AC3E}">
        <p14:creationId xmlns="" xmlns:p14="http://schemas.microsoft.com/office/powerpoint/2010/main" val="30874511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¿Cuáles son las principales características de las TIC?</a:t>
            </a:r>
            <a:endParaRPr lang="es-ES" sz="2800" b="1" i="1" dirty="0">
              <a:solidFill>
                <a:srgbClr val="0070C0"/>
              </a:solidFill>
            </a:endParaRPr>
          </a:p>
        </p:txBody>
      </p:sp>
      <p:sp>
        <p:nvSpPr>
          <p:cNvPr id="3" name="2 Marcador de contenido"/>
          <p:cNvSpPr>
            <a:spLocks noGrp="1"/>
          </p:cNvSpPr>
          <p:nvPr>
            <p:ph idx="1"/>
          </p:nvPr>
        </p:nvSpPr>
        <p:spPr/>
        <p:txBody>
          <a:bodyPr>
            <a:normAutofit/>
          </a:bodyPr>
          <a:lstStyle/>
          <a:p>
            <a:pPr lvl="0" algn="just"/>
            <a:r>
              <a:rPr lang="es-ES" dirty="0" smtClean="0"/>
              <a:t>Omnipresentes: </a:t>
            </a:r>
            <a:r>
              <a:rPr lang="es-ES" dirty="0"/>
              <a:t>casa, escuela, biblioteca, comercios, instituciones, etc. </a:t>
            </a:r>
          </a:p>
          <a:p>
            <a:pPr lvl="0" algn="just"/>
            <a:r>
              <a:rPr lang="es-ES" dirty="0" smtClean="0"/>
              <a:t>Muy </a:t>
            </a:r>
            <a:r>
              <a:rPr lang="es-ES" dirty="0"/>
              <a:t>accesibles. </a:t>
            </a:r>
          </a:p>
          <a:p>
            <a:pPr lvl="0" algn="just"/>
            <a:r>
              <a:rPr lang="es-ES" dirty="0" smtClean="0"/>
              <a:t>Contenidos diversos: </a:t>
            </a:r>
            <a:r>
              <a:rPr lang="es-ES" dirty="0"/>
              <a:t>educativos, culturales, de ocio, entre otros. </a:t>
            </a:r>
          </a:p>
          <a:p>
            <a:pPr lvl="0" algn="just"/>
            <a:r>
              <a:rPr lang="es-ES" dirty="0" smtClean="0"/>
              <a:t>Interactividad: rol </a:t>
            </a:r>
            <a:r>
              <a:rPr lang="es-ES" dirty="0"/>
              <a:t>mucho más activo y no </a:t>
            </a:r>
            <a:r>
              <a:rPr lang="es-ES" dirty="0" smtClean="0"/>
              <a:t>simple receptores </a:t>
            </a:r>
            <a:r>
              <a:rPr lang="es-ES" dirty="0"/>
              <a:t>de información. </a:t>
            </a:r>
          </a:p>
          <a:p>
            <a:pPr algn="just"/>
            <a:endParaRPr lang="es-ES" dirty="0"/>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¿Qué significa brecha digital en la Sociedad del Conocimiento?</a:t>
            </a:r>
            <a:endParaRPr lang="es-ES" sz="2800" b="1" i="1" dirty="0">
              <a:solidFill>
                <a:srgbClr val="0070C0"/>
              </a:solidFill>
            </a:endParaRPr>
          </a:p>
        </p:txBody>
      </p:sp>
      <p:sp>
        <p:nvSpPr>
          <p:cNvPr id="3" name="2 Marcador de contenido"/>
          <p:cNvSpPr>
            <a:spLocks noGrp="1"/>
          </p:cNvSpPr>
          <p:nvPr>
            <p:ph idx="1"/>
          </p:nvPr>
        </p:nvSpPr>
        <p:spPr/>
        <p:txBody>
          <a:bodyPr>
            <a:normAutofit lnSpcReduction="10000"/>
          </a:bodyPr>
          <a:lstStyle/>
          <a:p>
            <a:pPr lvl="0" algn="just"/>
            <a:r>
              <a:rPr lang="es-ES" dirty="0" smtClean="0"/>
              <a:t>División </a:t>
            </a:r>
            <a:r>
              <a:rPr lang="es-ES" dirty="0"/>
              <a:t>social </a:t>
            </a:r>
            <a:r>
              <a:rPr lang="es-ES" dirty="0" smtClean="0"/>
              <a:t>entre </a:t>
            </a:r>
            <a:r>
              <a:rPr lang="es-ES" dirty="0"/>
              <a:t>las capacidades para usar Internet. </a:t>
            </a:r>
            <a:endParaRPr lang="es-ES" dirty="0" smtClean="0"/>
          </a:p>
          <a:p>
            <a:pPr lvl="0" algn="just"/>
            <a:r>
              <a:rPr lang="es-ES" dirty="0" smtClean="0"/>
              <a:t>Causas:</a:t>
            </a:r>
          </a:p>
          <a:p>
            <a:pPr lvl="1" algn="just"/>
            <a:r>
              <a:rPr lang="es-ES" dirty="0" smtClean="0"/>
              <a:t>posibilidad técnica de acceso a las TIC: Grupos sociales  sin acceso a Internet: desventaja en un mundo globalizado. (aunque cada </a:t>
            </a:r>
            <a:r>
              <a:rPr lang="es-ES" dirty="0"/>
              <a:t>vez más gente tiene acceso a las </a:t>
            </a:r>
            <a:r>
              <a:rPr lang="es-ES" dirty="0" smtClean="0"/>
              <a:t>TIC).</a:t>
            </a:r>
          </a:p>
          <a:p>
            <a:pPr lvl="1" algn="just"/>
            <a:r>
              <a:rPr lang="es-ES" dirty="0" smtClean="0"/>
              <a:t>desiguales capacidades </a:t>
            </a:r>
            <a:r>
              <a:rPr lang="es-ES" dirty="0"/>
              <a:t>y conocimientos entre los grupos </a:t>
            </a:r>
            <a:r>
              <a:rPr lang="es-ES" dirty="0" smtClean="0"/>
              <a:t>sociales: </a:t>
            </a:r>
            <a:r>
              <a:rPr lang="es-ES" dirty="0"/>
              <a:t>Saber buscar la información, seleccionarla, exigirla, </a:t>
            </a:r>
            <a:r>
              <a:rPr lang="es-ES" dirty="0" smtClean="0"/>
              <a:t>utilizarla, </a:t>
            </a:r>
            <a:r>
              <a:rPr lang="es-ES" dirty="0"/>
              <a:t>producir contenidos y </a:t>
            </a:r>
            <a:r>
              <a:rPr lang="es-ES" dirty="0" smtClean="0"/>
              <a:t>distribuirlos. (Estas desigualdades para </a:t>
            </a:r>
            <a:r>
              <a:rPr lang="es-ES" dirty="0"/>
              <a:t>usar las TIC, </a:t>
            </a:r>
            <a:r>
              <a:rPr lang="es-ES" dirty="0" smtClean="0"/>
              <a:t>son las que necesitan más </a:t>
            </a:r>
            <a:r>
              <a:rPr lang="es-ES" dirty="0"/>
              <a:t>esfuerzos y </a:t>
            </a:r>
            <a:r>
              <a:rPr lang="es-ES" dirty="0" smtClean="0"/>
              <a:t>más tiempo).</a:t>
            </a:r>
            <a:endParaRPr lang="es-ES" dirty="0"/>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411480" lvl="1" indent="0"/>
            <a:r>
              <a:rPr lang="es-ES" sz="2800" b="1" i="1" dirty="0" smtClean="0">
                <a:solidFill>
                  <a:srgbClr val="0070C0"/>
                </a:solidFill>
              </a:rPr>
              <a:t>¿Qué papel juegan las TIC en la sociedad actual?</a:t>
            </a:r>
            <a:endParaRPr lang="es-ES" sz="2800" b="1" i="1" dirty="0">
              <a:solidFill>
                <a:srgbClr val="0070C0"/>
              </a:solidFill>
            </a:endParaRPr>
          </a:p>
        </p:txBody>
      </p:sp>
      <p:sp>
        <p:nvSpPr>
          <p:cNvPr id="3" name="2 Marcador de contenido"/>
          <p:cNvSpPr>
            <a:spLocks noGrp="1"/>
          </p:cNvSpPr>
          <p:nvPr>
            <p:ph idx="1"/>
          </p:nvPr>
        </p:nvSpPr>
        <p:spPr/>
        <p:txBody>
          <a:bodyPr>
            <a:normAutofit fontScale="92500"/>
          </a:bodyPr>
          <a:lstStyle/>
          <a:p>
            <a:pPr lvl="0" algn="just"/>
            <a:r>
              <a:rPr lang="es-ES" dirty="0" smtClean="0"/>
              <a:t>Mayor oportunidad </a:t>
            </a:r>
            <a:r>
              <a:rPr lang="es-ES" dirty="0"/>
              <a:t>para informarnos </a:t>
            </a:r>
            <a:r>
              <a:rPr lang="es-ES" dirty="0" smtClean="0"/>
              <a:t>sobre nuestro entorno, pero también sobre lugares muy alejados</a:t>
            </a:r>
            <a:r>
              <a:rPr lang="es-ES" dirty="0"/>
              <a:t>. </a:t>
            </a:r>
            <a:endParaRPr lang="es-ES" dirty="0" smtClean="0"/>
          </a:p>
          <a:p>
            <a:pPr lvl="1" algn="just"/>
            <a:r>
              <a:rPr lang="es-ES" dirty="0" smtClean="0"/>
              <a:t>Los </a:t>
            </a:r>
            <a:r>
              <a:rPr lang="es-ES" dirty="0"/>
              <a:t>muros de la escuela -entendida de forma tradicional- se están </a:t>
            </a:r>
            <a:r>
              <a:rPr lang="es-ES" dirty="0" smtClean="0"/>
              <a:t>derribando. Ya no </a:t>
            </a:r>
            <a:r>
              <a:rPr lang="es-ES" dirty="0"/>
              <a:t>es el espacio exclusivo desde el que se generan nuevos aprendizajes. </a:t>
            </a:r>
            <a:endParaRPr lang="es-ES" dirty="0" smtClean="0"/>
          </a:p>
          <a:p>
            <a:pPr lvl="1" algn="just"/>
            <a:r>
              <a:rPr lang="es-ES" dirty="0" smtClean="0"/>
              <a:t>El docente ya no es la </a:t>
            </a:r>
            <a:r>
              <a:rPr lang="es-ES" dirty="0"/>
              <a:t>autoridad máxima en </a:t>
            </a:r>
            <a:r>
              <a:rPr lang="es-ES" dirty="0" smtClean="0"/>
              <a:t>cuanto al </a:t>
            </a:r>
            <a:r>
              <a:rPr lang="es-ES" dirty="0"/>
              <a:t>conocimiento. </a:t>
            </a:r>
            <a:endParaRPr lang="es-ES" dirty="0" smtClean="0"/>
          </a:p>
          <a:p>
            <a:pPr algn="just"/>
            <a:r>
              <a:rPr lang="es-ES" dirty="0" smtClean="0"/>
              <a:t>Permiten construir información </a:t>
            </a:r>
            <a:r>
              <a:rPr lang="es-ES" dirty="0"/>
              <a:t>y </a:t>
            </a:r>
            <a:r>
              <a:rPr lang="es-ES" dirty="0" smtClean="0"/>
              <a:t>posibilitan </a:t>
            </a:r>
            <a:r>
              <a:rPr lang="es-ES" dirty="0"/>
              <a:t>el autoaprendizaje en cualquier momento y lugar</a:t>
            </a:r>
            <a:r>
              <a:rPr lang="es-ES" dirty="0" smtClean="0"/>
              <a:t>.</a:t>
            </a:r>
          </a:p>
          <a:p>
            <a:pPr lvl="0" algn="just"/>
            <a:r>
              <a:rPr lang="es-ES" dirty="0" smtClean="0"/>
              <a:t>Canales </a:t>
            </a:r>
            <a:r>
              <a:rPr lang="es-ES" dirty="0"/>
              <a:t>para </a:t>
            </a:r>
            <a:r>
              <a:rPr lang="es-ES" dirty="0" smtClean="0"/>
              <a:t>la expresión y la participación activa </a:t>
            </a:r>
            <a:r>
              <a:rPr lang="es-ES" dirty="0"/>
              <a:t>en </a:t>
            </a:r>
            <a:r>
              <a:rPr lang="es-ES" dirty="0" smtClean="0"/>
              <a:t>la sociedad, comprometiéndonos con </a:t>
            </a:r>
            <a:r>
              <a:rPr lang="es-ES" dirty="0"/>
              <a:t>su desarrollo. </a:t>
            </a:r>
          </a:p>
        </p:txBody>
      </p:sp>
    </p:spTree>
    <p:extLst>
      <p:ext uri="{BB962C8B-B14F-4D97-AF65-F5344CB8AC3E}">
        <p14:creationId xmlns="" xmlns:p14="http://schemas.microsoft.com/office/powerpoint/2010/main" val="191888098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1574</TotalTime>
  <Words>4718</Words>
  <Application>Microsoft Office PowerPoint</Application>
  <PresentationFormat>Presentación en pantalla (4:3)</PresentationFormat>
  <Paragraphs>350</Paragraphs>
  <Slides>58</Slides>
  <Notes>0</Notes>
  <HiddenSlides>0</HiddenSlides>
  <MMClips>0</MMClips>
  <ScaleCrop>false</ScaleCrop>
  <HeadingPairs>
    <vt:vector size="4" baseType="variant">
      <vt:variant>
        <vt:lpstr>Tema</vt:lpstr>
      </vt:variant>
      <vt:variant>
        <vt:i4>1</vt:i4>
      </vt:variant>
      <vt:variant>
        <vt:lpstr>Títulos de diapositiva</vt:lpstr>
      </vt:variant>
      <vt:variant>
        <vt:i4>58</vt:i4>
      </vt:variant>
    </vt:vector>
  </HeadingPairs>
  <TitlesOfParts>
    <vt:vector size="59" baseType="lpstr">
      <vt:lpstr>Urbano</vt:lpstr>
      <vt:lpstr>METODOLOGÍAS</vt:lpstr>
      <vt:lpstr>Métodos y técnicas:</vt:lpstr>
      <vt:lpstr>Recursos didácticos:</vt:lpstr>
      <vt:lpstr>Recursos didácticos:</vt:lpstr>
      <vt:lpstr>Recursos didácticos:</vt:lpstr>
      <vt:lpstr>¿Qué son las Tecnologías de la Información y la Comunicación (TIC)?</vt:lpstr>
      <vt:lpstr>¿Cuáles son las principales características de las TIC?</vt:lpstr>
      <vt:lpstr>¿Qué significa brecha digital en la Sociedad del Conocimiento?</vt:lpstr>
      <vt:lpstr>¿Qué papel juegan las TIC en la sociedad actual?</vt:lpstr>
      <vt:lpstr>¿Por qué las TIC pueden facilitar la construcción del conocimiento?</vt:lpstr>
      <vt:lpstr>Aprender… ¿con o sin TIC?</vt:lpstr>
      <vt:lpstr>¿Cuál es el rol del profesor en la Sociedad del Conocimiento? </vt:lpstr>
      <vt:lpstr>¿Qué es el e-learning?</vt:lpstr>
      <vt:lpstr>¿Qué es el m-learning o aprendizaje móvil?</vt:lpstr>
      <vt:lpstr>Decálogo del profesor en la Sociedad del Conocimiento</vt:lpstr>
      <vt:lpstr>Herramientas Offline</vt:lpstr>
      <vt:lpstr>El procesador de texto</vt:lpstr>
      <vt:lpstr>La hoja de cálculo</vt:lpstr>
      <vt:lpstr>Presentaciones de diapositivas</vt:lpstr>
      <vt:lpstr>Programas de dibujo y diseño</vt:lpstr>
      <vt:lpstr>Programas de edición de audio</vt:lpstr>
      <vt:lpstr>Programas de captura y edición de imagen/video </vt:lpstr>
      <vt:lpstr>Internet – Web 2.0 – </vt:lpstr>
      <vt:lpstr>¿Cuáles son las principales herramientas de comunicación en línea (a través de internet)?</vt:lpstr>
      <vt:lpstr>Redes sociales y de información (Microblogging)</vt:lpstr>
      <vt:lpstr>¿Qué es una red social y qué características tiene?</vt:lpstr>
      <vt:lpstr>¿Qué tipos de redes sociales existen?</vt:lpstr>
      <vt:lpstr>¿Qué es una red de información (microblogging)? </vt:lpstr>
      <vt:lpstr>Wikis, Blogs, Video online, Foros, Chats, Encuestas.</vt:lpstr>
      <vt:lpstr>WIKI</vt:lpstr>
      <vt:lpstr>¿Qué roles pueden asumir profesores y alumnos en el uso de las wikis?</vt:lpstr>
      <vt:lpstr>BLOG</vt:lpstr>
      <vt:lpstr>¿Cuáles son los posibles usos educativos de un blog?</vt:lpstr>
      <vt:lpstr>DOCUMENTOS EN LINEA</vt:lpstr>
      <vt:lpstr>¿Cuáles son las herramientas más utilizadas para compartir documentos en línea?</vt:lpstr>
      <vt:lpstr>FOTOS EN LÍNEA</vt:lpstr>
      <vt:lpstr>FOROS Y CHATS</vt:lpstr>
      <vt:lpstr>CUESTIONARIOS Y ENCUESTAS EN LÍNEA</vt:lpstr>
      <vt:lpstr>Diapositiva 39</vt:lpstr>
      <vt:lpstr>VÍDEOS EN LÍNEA</vt:lpstr>
      <vt:lpstr>PODCAST</vt:lpstr>
      <vt:lpstr>COMPARTIR AUDIO</vt:lpstr>
      <vt:lpstr>Diapositiva 43</vt:lpstr>
      <vt:lpstr>MAPAS CONCEPTUALES</vt:lpstr>
      <vt:lpstr>¿Cómo hacer mapas conceptuales online?</vt:lpstr>
      <vt:lpstr>LMS – Videojuegos - E-actividades </vt:lpstr>
      <vt:lpstr>PLATAFORMAS EDUCATIVAS o LMS</vt:lpstr>
      <vt:lpstr>VIDEOJUEGOS EDUCATIVOS</vt:lpstr>
      <vt:lpstr>AVATARES</vt:lpstr>
      <vt:lpstr>¿Cómo utilizar los avatares con fines educativos?</vt:lpstr>
      <vt:lpstr>¿Cómo utilizar los avatares con fines educativos?</vt:lpstr>
      <vt:lpstr>¿Cómo utilizar los avatares con fines educativos?</vt:lpstr>
      <vt:lpstr>¿Cómo utilizar los avatares con fines educativos?</vt:lpstr>
      <vt:lpstr>e-ACTIVIDADES</vt:lpstr>
      <vt:lpstr>e-ACT: WEBQUEST</vt:lpstr>
      <vt:lpstr>e-ACT:  WEBQUEST</vt:lpstr>
      <vt:lpstr>e-ACT:  WEBQUEST</vt:lpstr>
      <vt:lpstr>e-ACT:  CAZA DEL TESORO</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Aroa</dc:creator>
  <cp:lastModifiedBy>Conselleria de Educacion</cp:lastModifiedBy>
  <cp:revision>177</cp:revision>
  <dcterms:created xsi:type="dcterms:W3CDTF">2013-08-19T07:41:41Z</dcterms:created>
  <dcterms:modified xsi:type="dcterms:W3CDTF">2013-09-24T12:28:36Z</dcterms:modified>
</cp:coreProperties>
</file>