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6" r:id="rId10"/>
    <p:sldId id="277" r:id="rId11"/>
    <p:sldId id="278" r:id="rId12"/>
    <p:sldId id="264" r:id="rId13"/>
    <p:sldId id="265" r:id="rId14"/>
    <p:sldId id="266" r:id="rId15"/>
    <p:sldId id="267" r:id="rId16"/>
    <p:sldId id="268" r:id="rId17"/>
    <p:sldId id="279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9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551A8B-D7B7-421B-ABF5-279D270B8E7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1D637FF-37BD-40B0-AE68-3B1D89A37843}">
      <dgm:prSet phldrT="[Texto]" custT="1"/>
      <dgm:spPr/>
      <dgm:t>
        <a:bodyPr/>
        <a:lstStyle/>
        <a:p>
          <a:r>
            <a:rPr lang="es-ES_tradnl" sz="1200" dirty="0" smtClean="0"/>
            <a:t>Requisitos, puntuación</a:t>
          </a:r>
          <a:endParaRPr lang="es-ES" sz="1200" dirty="0"/>
        </a:p>
      </dgm:t>
    </dgm:pt>
    <dgm:pt modelId="{BC7A9B25-6772-48C1-8F04-5BBAB16228C1}" type="parTrans" cxnId="{3CC621ED-EFE2-472C-B87F-087CB4FF2D24}">
      <dgm:prSet/>
      <dgm:spPr/>
      <dgm:t>
        <a:bodyPr/>
        <a:lstStyle/>
        <a:p>
          <a:endParaRPr lang="es-ES"/>
        </a:p>
      </dgm:t>
    </dgm:pt>
    <dgm:pt modelId="{7C3D372E-C28E-491B-800F-18B75246B226}" type="sibTrans" cxnId="{3CC621ED-EFE2-472C-B87F-087CB4FF2D24}">
      <dgm:prSet/>
      <dgm:spPr/>
      <dgm:t>
        <a:bodyPr/>
        <a:lstStyle/>
        <a:p>
          <a:endParaRPr lang="es-ES"/>
        </a:p>
      </dgm:t>
    </dgm:pt>
    <dgm:pt modelId="{1607CABC-D1B1-43AB-98E4-F9B66E07E38B}">
      <dgm:prSet phldrT="[Texto]" custT="1"/>
      <dgm:spPr/>
      <dgm:t>
        <a:bodyPr/>
        <a:lstStyle/>
        <a:p>
          <a:r>
            <a:rPr lang="es-ES_tradnl" sz="1000" dirty="0" smtClean="0"/>
            <a:t>Paso da </a:t>
          </a:r>
          <a:r>
            <a:rPr lang="es-ES_tradnl" sz="1000" dirty="0" err="1" smtClean="0"/>
            <a:t>gardería</a:t>
          </a:r>
          <a:r>
            <a:rPr lang="es-ES_tradnl" sz="1000" dirty="0" smtClean="0"/>
            <a:t> a 2º de E.I. ¿en que momento? Flexibilización? Cando?</a:t>
          </a:r>
          <a:endParaRPr lang="es-ES" sz="1000" dirty="0"/>
        </a:p>
      </dgm:t>
    </dgm:pt>
    <dgm:pt modelId="{55929178-CA13-466B-9266-7B6DD137B978}" type="parTrans" cxnId="{B4A43ABC-20F4-4D2B-BFD1-6654CE6720AE}">
      <dgm:prSet/>
      <dgm:spPr/>
      <dgm:t>
        <a:bodyPr/>
        <a:lstStyle/>
        <a:p>
          <a:endParaRPr lang="es-ES"/>
        </a:p>
      </dgm:t>
    </dgm:pt>
    <dgm:pt modelId="{96AD2E50-5C49-429A-9F4A-4CACDBCF33A8}" type="sibTrans" cxnId="{B4A43ABC-20F4-4D2B-BFD1-6654CE6720AE}">
      <dgm:prSet/>
      <dgm:spPr/>
      <dgm:t>
        <a:bodyPr/>
        <a:lstStyle/>
        <a:p>
          <a:endParaRPr lang="es-ES"/>
        </a:p>
      </dgm:t>
    </dgm:pt>
    <dgm:pt modelId="{0D3D76AE-4AD5-41CC-9DC9-672C3DF10BA2}">
      <dgm:prSet phldrT="[Texto]" custT="1"/>
      <dgm:spPr/>
      <dgm:t>
        <a:bodyPr/>
        <a:lstStyle/>
        <a:p>
          <a:r>
            <a:rPr lang="es-ES_tradnl" sz="1100" dirty="0" smtClean="0"/>
            <a:t>Gastos, </a:t>
          </a:r>
          <a:r>
            <a:rPr lang="es-ES_tradnl" sz="1100" dirty="0" err="1" smtClean="0"/>
            <a:t>axudas</a:t>
          </a:r>
          <a:r>
            <a:rPr lang="es-ES_tradnl" sz="1100" dirty="0" smtClean="0"/>
            <a:t>.</a:t>
          </a:r>
          <a:endParaRPr lang="es-ES" sz="1100" dirty="0"/>
        </a:p>
      </dgm:t>
    </dgm:pt>
    <dgm:pt modelId="{E185E06B-3C35-403D-9BEF-1FF3ED717A48}" type="parTrans" cxnId="{205667C2-9118-4564-9BEC-EEC10F1303FB}">
      <dgm:prSet/>
      <dgm:spPr/>
      <dgm:t>
        <a:bodyPr/>
        <a:lstStyle/>
        <a:p>
          <a:endParaRPr lang="es-ES"/>
        </a:p>
      </dgm:t>
    </dgm:pt>
    <dgm:pt modelId="{18B564AE-3EC5-4B27-B17B-CF4D58C89880}" type="sibTrans" cxnId="{205667C2-9118-4564-9BEC-EEC10F1303FB}">
      <dgm:prSet/>
      <dgm:spPr/>
      <dgm:t>
        <a:bodyPr/>
        <a:lstStyle/>
        <a:p>
          <a:endParaRPr lang="es-ES"/>
        </a:p>
      </dgm:t>
    </dgm:pt>
    <dgm:pt modelId="{976B8687-BAD5-4370-8302-02E5994C6D00}">
      <dgm:prSet phldrT="[Texto]" custT="1"/>
      <dgm:spPr/>
      <dgm:t>
        <a:bodyPr/>
        <a:lstStyle/>
        <a:p>
          <a:r>
            <a:rPr lang="es-ES_tradnl" sz="1050" dirty="0" err="1" smtClean="0"/>
            <a:t>Moreiras</a:t>
          </a:r>
          <a:r>
            <a:rPr lang="es-ES_tradnl" sz="1050" dirty="0" smtClean="0"/>
            <a:t> de información </a:t>
          </a:r>
        </a:p>
        <a:p>
          <a:r>
            <a:rPr lang="es-ES_tradnl" sz="1050" dirty="0" smtClean="0"/>
            <a:t>Gasto de </a:t>
          </a:r>
          <a:r>
            <a:rPr lang="es-ES_tradnl" sz="1050" dirty="0" err="1" smtClean="0"/>
            <a:t>enerxía</a:t>
          </a:r>
          <a:r>
            <a:rPr lang="es-ES_tradnl" sz="1050" dirty="0" smtClean="0"/>
            <a:t>, </a:t>
          </a:r>
          <a:r>
            <a:rPr lang="es-ES_tradnl" sz="1050" dirty="0" err="1" smtClean="0"/>
            <a:t>estres</a:t>
          </a:r>
          <a:endParaRPr lang="es-ES" sz="1050" dirty="0"/>
        </a:p>
      </dgm:t>
    </dgm:pt>
    <dgm:pt modelId="{C48B2546-10CE-4AF9-BCFF-C994FB52E455}" type="parTrans" cxnId="{5F9013FB-9ED7-4351-9844-12DEAB90B228}">
      <dgm:prSet/>
      <dgm:spPr/>
      <dgm:t>
        <a:bodyPr/>
        <a:lstStyle/>
        <a:p>
          <a:endParaRPr lang="es-ES"/>
        </a:p>
      </dgm:t>
    </dgm:pt>
    <dgm:pt modelId="{D57273C7-61AA-465C-87C2-D6D77DFC2F58}" type="sibTrans" cxnId="{5F9013FB-9ED7-4351-9844-12DEAB90B228}">
      <dgm:prSet/>
      <dgm:spPr/>
      <dgm:t>
        <a:bodyPr/>
        <a:lstStyle/>
        <a:p>
          <a:endParaRPr lang="es-ES"/>
        </a:p>
      </dgm:t>
    </dgm:pt>
    <dgm:pt modelId="{826B3FC7-0B46-4F05-9198-37DD8EDBA17B}">
      <dgm:prSet phldrT="[Texto]" custT="1"/>
      <dgm:spPr/>
      <dgm:t>
        <a:bodyPr/>
        <a:lstStyle/>
        <a:p>
          <a:r>
            <a:rPr lang="es-ES_tradnl" sz="1100" dirty="0" smtClean="0"/>
            <a:t>Público,</a:t>
          </a:r>
        </a:p>
        <a:p>
          <a:r>
            <a:rPr lang="es-ES_tradnl" sz="1100" dirty="0" smtClean="0"/>
            <a:t> privado, concertado, específico</a:t>
          </a:r>
          <a:r>
            <a:rPr lang="es-ES_tradnl" sz="900" dirty="0" smtClean="0"/>
            <a:t>…</a:t>
          </a:r>
          <a:endParaRPr lang="es-ES" sz="900" dirty="0"/>
        </a:p>
      </dgm:t>
    </dgm:pt>
    <dgm:pt modelId="{FF286DF3-AF8F-46C1-896F-BB8F09833F61}" type="parTrans" cxnId="{91B171B8-B401-4EF5-8348-B5610BC39AFE}">
      <dgm:prSet/>
      <dgm:spPr/>
      <dgm:t>
        <a:bodyPr/>
        <a:lstStyle/>
        <a:p>
          <a:endParaRPr lang="es-ES"/>
        </a:p>
      </dgm:t>
    </dgm:pt>
    <dgm:pt modelId="{52C52C8F-A9E3-425F-93A6-E553CBEC9401}" type="sibTrans" cxnId="{91B171B8-B401-4EF5-8348-B5610BC39AFE}">
      <dgm:prSet/>
      <dgm:spPr/>
      <dgm:t>
        <a:bodyPr/>
        <a:lstStyle/>
        <a:p>
          <a:endParaRPr lang="es-ES"/>
        </a:p>
      </dgm:t>
    </dgm:pt>
    <dgm:pt modelId="{075D0330-ED26-4714-877F-2A0E847C6437}" type="pres">
      <dgm:prSet presAssocID="{29551A8B-D7B7-421B-ABF5-279D270B8E7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5203BA5-3500-4C1A-B50E-09F75632E1ED}" type="pres">
      <dgm:prSet presAssocID="{F1D637FF-37BD-40B0-AE68-3B1D89A3784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3FE58D-CEF1-4416-8FC7-0962D3500ABA}" type="pres">
      <dgm:prSet presAssocID="{7C3D372E-C28E-491B-800F-18B75246B226}" presName="sibTrans" presStyleLbl="sibTrans2D1" presStyleIdx="0" presStyleCnt="5"/>
      <dgm:spPr/>
      <dgm:t>
        <a:bodyPr/>
        <a:lstStyle/>
        <a:p>
          <a:endParaRPr lang="es-ES"/>
        </a:p>
      </dgm:t>
    </dgm:pt>
    <dgm:pt modelId="{2C11B1A2-3B1D-4FCF-A7CE-228ED984A5E0}" type="pres">
      <dgm:prSet presAssocID="{7C3D372E-C28E-491B-800F-18B75246B226}" presName="connectorText" presStyleLbl="sibTrans2D1" presStyleIdx="0" presStyleCnt="5"/>
      <dgm:spPr/>
      <dgm:t>
        <a:bodyPr/>
        <a:lstStyle/>
        <a:p>
          <a:endParaRPr lang="es-ES"/>
        </a:p>
      </dgm:t>
    </dgm:pt>
    <dgm:pt modelId="{64BCAF99-1674-4454-9F4A-D1912CB9FA7F}" type="pres">
      <dgm:prSet presAssocID="{1607CABC-D1B1-43AB-98E4-F9B66E07E38B}" presName="node" presStyleLbl="node1" presStyleIdx="1" presStyleCnt="5" custScaleX="11412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A43502-084E-4B31-A3EB-F27C42B247B1}" type="pres">
      <dgm:prSet presAssocID="{96AD2E50-5C49-429A-9F4A-4CACDBCF33A8}" presName="sibTrans" presStyleLbl="sibTrans2D1" presStyleIdx="1" presStyleCnt="5"/>
      <dgm:spPr/>
      <dgm:t>
        <a:bodyPr/>
        <a:lstStyle/>
        <a:p>
          <a:endParaRPr lang="es-ES"/>
        </a:p>
      </dgm:t>
    </dgm:pt>
    <dgm:pt modelId="{0BC59991-32F0-4B77-9ED3-135D135AA523}" type="pres">
      <dgm:prSet presAssocID="{96AD2E50-5C49-429A-9F4A-4CACDBCF33A8}" presName="connectorText" presStyleLbl="sibTrans2D1" presStyleIdx="1" presStyleCnt="5"/>
      <dgm:spPr/>
      <dgm:t>
        <a:bodyPr/>
        <a:lstStyle/>
        <a:p>
          <a:endParaRPr lang="es-ES"/>
        </a:p>
      </dgm:t>
    </dgm:pt>
    <dgm:pt modelId="{D8E91B23-9164-4FF3-8872-B589C42F4B9D}" type="pres">
      <dgm:prSet presAssocID="{0D3D76AE-4AD5-41CC-9DC9-672C3DF10BA2}" presName="node" presStyleLbl="node1" presStyleIdx="2" presStyleCnt="5" custRadScaleRad="97245" custRadScaleInc="646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8302A9-9E67-4952-9E68-52E5BC00A133}" type="pres">
      <dgm:prSet presAssocID="{18B564AE-3EC5-4B27-B17B-CF4D58C89880}" presName="sibTrans" presStyleLbl="sibTrans2D1" presStyleIdx="2" presStyleCnt="5"/>
      <dgm:spPr/>
      <dgm:t>
        <a:bodyPr/>
        <a:lstStyle/>
        <a:p>
          <a:endParaRPr lang="es-ES"/>
        </a:p>
      </dgm:t>
    </dgm:pt>
    <dgm:pt modelId="{FA84D729-BED8-40F9-8B27-6B872E8090DC}" type="pres">
      <dgm:prSet presAssocID="{18B564AE-3EC5-4B27-B17B-CF4D58C89880}" presName="connectorText" presStyleLbl="sibTrans2D1" presStyleIdx="2" presStyleCnt="5"/>
      <dgm:spPr/>
      <dgm:t>
        <a:bodyPr/>
        <a:lstStyle/>
        <a:p>
          <a:endParaRPr lang="es-ES"/>
        </a:p>
      </dgm:t>
    </dgm:pt>
    <dgm:pt modelId="{ACFF2843-DF41-48A7-99B7-9AD46834FED0}" type="pres">
      <dgm:prSet presAssocID="{976B8687-BAD5-4370-8302-02E5994C6D0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30FDB8-74DC-47B8-BB7D-F7EE497B3EFB}" type="pres">
      <dgm:prSet presAssocID="{D57273C7-61AA-465C-87C2-D6D77DFC2F58}" presName="sibTrans" presStyleLbl="sibTrans2D1" presStyleIdx="3" presStyleCnt="5"/>
      <dgm:spPr/>
      <dgm:t>
        <a:bodyPr/>
        <a:lstStyle/>
        <a:p>
          <a:endParaRPr lang="es-ES"/>
        </a:p>
      </dgm:t>
    </dgm:pt>
    <dgm:pt modelId="{FAE767AB-5C84-4FD8-802B-365D3C678C72}" type="pres">
      <dgm:prSet presAssocID="{D57273C7-61AA-465C-87C2-D6D77DFC2F58}" presName="connectorText" presStyleLbl="sibTrans2D1" presStyleIdx="3" presStyleCnt="5"/>
      <dgm:spPr/>
      <dgm:t>
        <a:bodyPr/>
        <a:lstStyle/>
        <a:p>
          <a:endParaRPr lang="es-ES"/>
        </a:p>
      </dgm:t>
    </dgm:pt>
    <dgm:pt modelId="{83433282-D27B-4042-ACDD-79740039C4E9}" type="pres">
      <dgm:prSet presAssocID="{826B3FC7-0B46-4F05-9198-37DD8EDBA17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95F01BD-95BE-438C-9EE3-A78FC0EA23FF}" type="pres">
      <dgm:prSet presAssocID="{52C52C8F-A9E3-425F-93A6-E553CBEC9401}" presName="sibTrans" presStyleLbl="sibTrans2D1" presStyleIdx="4" presStyleCnt="5"/>
      <dgm:spPr/>
      <dgm:t>
        <a:bodyPr/>
        <a:lstStyle/>
        <a:p>
          <a:endParaRPr lang="es-ES"/>
        </a:p>
      </dgm:t>
    </dgm:pt>
    <dgm:pt modelId="{913FD8F7-14E6-4A5C-81B3-0DB82BA8DCCB}" type="pres">
      <dgm:prSet presAssocID="{52C52C8F-A9E3-425F-93A6-E553CBEC9401}" presName="connectorText" presStyleLbl="sibTrans2D1" presStyleIdx="4" presStyleCnt="5"/>
      <dgm:spPr/>
      <dgm:t>
        <a:bodyPr/>
        <a:lstStyle/>
        <a:p>
          <a:endParaRPr lang="es-ES"/>
        </a:p>
      </dgm:t>
    </dgm:pt>
  </dgm:ptLst>
  <dgm:cxnLst>
    <dgm:cxn modelId="{B0800C83-C6C4-4489-92AF-FB24DB0C78FB}" type="presOf" srcId="{0D3D76AE-4AD5-41CC-9DC9-672C3DF10BA2}" destId="{D8E91B23-9164-4FF3-8872-B589C42F4B9D}" srcOrd="0" destOrd="0" presId="urn:microsoft.com/office/officeart/2005/8/layout/cycle2"/>
    <dgm:cxn modelId="{5F9013FB-9ED7-4351-9844-12DEAB90B228}" srcId="{29551A8B-D7B7-421B-ABF5-279D270B8E7A}" destId="{976B8687-BAD5-4370-8302-02E5994C6D00}" srcOrd="3" destOrd="0" parTransId="{C48B2546-10CE-4AF9-BCFF-C994FB52E455}" sibTransId="{D57273C7-61AA-465C-87C2-D6D77DFC2F58}"/>
    <dgm:cxn modelId="{205667C2-9118-4564-9BEC-EEC10F1303FB}" srcId="{29551A8B-D7B7-421B-ABF5-279D270B8E7A}" destId="{0D3D76AE-4AD5-41CC-9DC9-672C3DF10BA2}" srcOrd="2" destOrd="0" parTransId="{E185E06B-3C35-403D-9BEF-1FF3ED717A48}" sibTransId="{18B564AE-3EC5-4B27-B17B-CF4D58C89880}"/>
    <dgm:cxn modelId="{3CC621ED-EFE2-472C-B87F-087CB4FF2D24}" srcId="{29551A8B-D7B7-421B-ABF5-279D270B8E7A}" destId="{F1D637FF-37BD-40B0-AE68-3B1D89A37843}" srcOrd="0" destOrd="0" parTransId="{BC7A9B25-6772-48C1-8F04-5BBAB16228C1}" sibTransId="{7C3D372E-C28E-491B-800F-18B75246B226}"/>
    <dgm:cxn modelId="{FF71E464-3E37-4357-B7B1-3303B5B15D2C}" type="presOf" srcId="{F1D637FF-37BD-40B0-AE68-3B1D89A37843}" destId="{F5203BA5-3500-4C1A-B50E-09F75632E1ED}" srcOrd="0" destOrd="0" presId="urn:microsoft.com/office/officeart/2005/8/layout/cycle2"/>
    <dgm:cxn modelId="{1E10BE59-29C0-463D-9A9B-39FA2354CE04}" type="presOf" srcId="{826B3FC7-0B46-4F05-9198-37DD8EDBA17B}" destId="{83433282-D27B-4042-ACDD-79740039C4E9}" srcOrd="0" destOrd="0" presId="urn:microsoft.com/office/officeart/2005/8/layout/cycle2"/>
    <dgm:cxn modelId="{91B171B8-B401-4EF5-8348-B5610BC39AFE}" srcId="{29551A8B-D7B7-421B-ABF5-279D270B8E7A}" destId="{826B3FC7-0B46-4F05-9198-37DD8EDBA17B}" srcOrd="4" destOrd="0" parTransId="{FF286DF3-AF8F-46C1-896F-BB8F09833F61}" sibTransId="{52C52C8F-A9E3-425F-93A6-E553CBEC9401}"/>
    <dgm:cxn modelId="{5E5510E2-36EC-4ED9-9BEB-56C0D713A9D2}" type="presOf" srcId="{D57273C7-61AA-465C-87C2-D6D77DFC2F58}" destId="{FAE767AB-5C84-4FD8-802B-365D3C678C72}" srcOrd="1" destOrd="0" presId="urn:microsoft.com/office/officeart/2005/8/layout/cycle2"/>
    <dgm:cxn modelId="{16EE82EA-9FFA-4D57-9D67-D8F7BEE1B06C}" type="presOf" srcId="{18B564AE-3EC5-4B27-B17B-CF4D58C89880}" destId="{608302A9-9E67-4952-9E68-52E5BC00A133}" srcOrd="0" destOrd="0" presId="urn:microsoft.com/office/officeart/2005/8/layout/cycle2"/>
    <dgm:cxn modelId="{0545BB44-DDFD-4179-A237-81A0F9FC728A}" type="presOf" srcId="{18B564AE-3EC5-4B27-B17B-CF4D58C89880}" destId="{FA84D729-BED8-40F9-8B27-6B872E8090DC}" srcOrd="1" destOrd="0" presId="urn:microsoft.com/office/officeart/2005/8/layout/cycle2"/>
    <dgm:cxn modelId="{A28B7FD9-8BF1-4B74-BEF2-883D9787DEBB}" type="presOf" srcId="{96AD2E50-5C49-429A-9F4A-4CACDBCF33A8}" destId="{0FA43502-084E-4B31-A3EB-F27C42B247B1}" srcOrd="0" destOrd="0" presId="urn:microsoft.com/office/officeart/2005/8/layout/cycle2"/>
    <dgm:cxn modelId="{E4A7E06B-7DBB-4AAC-8C86-7939B874D519}" type="presOf" srcId="{7C3D372E-C28E-491B-800F-18B75246B226}" destId="{573FE58D-CEF1-4416-8FC7-0962D3500ABA}" srcOrd="0" destOrd="0" presId="urn:microsoft.com/office/officeart/2005/8/layout/cycle2"/>
    <dgm:cxn modelId="{18084A95-C7F8-42EB-BBCB-B2E7F3AA6CD2}" type="presOf" srcId="{7C3D372E-C28E-491B-800F-18B75246B226}" destId="{2C11B1A2-3B1D-4FCF-A7CE-228ED984A5E0}" srcOrd="1" destOrd="0" presId="urn:microsoft.com/office/officeart/2005/8/layout/cycle2"/>
    <dgm:cxn modelId="{EF4BC774-B9B0-4733-A59B-E35C65537F9E}" type="presOf" srcId="{29551A8B-D7B7-421B-ABF5-279D270B8E7A}" destId="{075D0330-ED26-4714-877F-2A0E847C6437}" srcOrd="0" destOrd="0" presId="urn:microsoft.com/office/officeart/2005/8/layout/cycle2"/>
    <dgm:cxn modelId="{F487835B-6F7D-434D-BE16-B4A5558177EE}" type="presOf" srcId="{96AD2E50-5C49-429A-9F4A-4CACDBCF33A8}" destId="{0BC59991-32F0-4B77-9ED3-135D135AA523}" srcOrd="1" destOrd="0" presId="urn:microsoft.com/office/officeart/2005/8/layout/cycle2"/>
    <dgm:cxn modelId="{13C91FE2-A7F7-4152-B323-830FA6DEBEC3}" type="presOf" srcId="{976B8687-BAD5-4370-8302-02E5994C6D00}" destId="{ACFF2843-DF41-48A7-99B7-9AD46834FED0}" srcOrd="0" destOrd="0" presId="urn:microsoft.com/office/officeart/2005/8/layout/cycle2"/>
    <dgm:cxn modelId="{3F340277-BED1-47E4-9AE1-94B2B510C05D}" type="presOf" srcId="{D57273C7-61AA-465C-87C2-D6D77DFC2F58}" destId="{0A30FDB8-74DC-47B8-BB7D-F7EE497B3EFB}" srcOrd="0" destOrd="0" presId="urn:microsoft.com/office/officeart/2005/8/layout/cycle2"/>
    <dgm:cxn modelId="{D1EA2A8A-0E5D-4C5B-9514-253E053D7EEB}" type="presOf" srcId="{52C52C8F-A9E3-425F-93A6-E553CBEC9401}" destId="{095F01BD-95BE-438C-9EE3-A78FC0EA23FF}" srcOrd="0" destOrd="0" presId="urn:microsoft.com/office/officeart/2005/8/layout/cycle2"/>
    <dgm:cxn modelId="{E4000A66-4D68-4811-BC6D-1D73B8628111}" type="presOf" srcId="{52C52C8F-A9E3-425F-93A6-E553CBEC9401}" destId="{913FD8F7-14E6-4A5C-81B3-0DB82BA8DCCB}" srcOrd="1" destOrd="0" presId="urn:microsoft.com/office/officeart/2005/8/layout/cycle2"/>
    <dgm:cxn modelId="{EEED3623-ED4C-4BBF-BF77-3B81A109ABD0}" type="presOf" srcId="{1607CABC-D1B1-43AB-98E4-F9B66E07E38B}" destId="{64BCAF99-1674-4454-9F4A-D1912CB9FA7F}" srcOrd="0" destOrd="0" presId="urn:microsoft.com/office/officeart/2005/8/layout/cycle2"/>
    <dgm:cxn modelId="{B4A43ABC-20F4-4D2B-BFD1-6654CE6720AE}" srcId="{29551A8B-D7B7-421B-ABF5-279D270B8E7A}" destId="{1607CABC-D1B1-43AB-98E4-F9B66E07E38B}" srcOrd="1" destOrd="0" parTransId="{55929178-CA13-466B-9266-7B6DD137B978}" sibTransId="{96AD2E50-5C49-429A-9F4A-4CACDBCF33A8}"/>
    <dgm:cxn modelId="{BED9B29F-0F46-4C34-9BEB-A544AAE2516E}" type="presParOf" srcId="{075D0330-ED26-4714-877F-2A0E847C6437}" destId="{F5203BA5-3500-4C1A-B50E-09F75632E1ED}" srcOrd="0" destOrd="0" presId="urn:microsoft.com/office/officeart/2005/8/layout/cycle2"/>
    <dgm:cxn modelId="{91DE2B5C-5D0F-488E-A92C-23F37A0CDA55}" type="presParOf" srcId="{075D0330-ED26-4714-877F-2A0E847C6437}" destId="{573FE58D-CEF1-4416-8FC7-0962D3500ABA}" srcOrd="1" destOrd="0" presId="urn:microsoft.com/office/officeart/2005/8/layout/cycle2"/>
    <dgm:cxn modelId="{18B8EE6D-FAD7-433A-88EB-1E48F3AED6F1}" type="presParOf" srcId="{573FE58D-CEF1-4416-8FC7-0962D3500ABA}" destId="{2C11B1A2-3B1D-4FCF-A7CE-228ED984A5E0}" srcOrd="0" destOrd="0" presId="urn:microsoft.com/office/officeart/2005/8/layout/cycle2"/>
    <dgm:cxn modelId="{7D7992D6-F9A8-4A26-9228-93CD164DAABC}" type="presParOf" srcId="{075D0330-ED26-4714-877F-2A0E847C6437}" destId="{64BCAF99-1674-4454-9F4A-D1912CB9FA7F}" srcOrd="2" destOrd="0" presId="urn:microsoft.com/office/officeart/2005/8/layout/cycle2"/>
    <dgm:cxn modelId="{84586AFE-75DF-4A6D-971C-ED0CFD2B1E06}" type="presParOf" srcId="{075D0330-ED26-4714-877F-2A0E847C6437}" destId="{0FA43502-084E-4B31-A3EB-F27C42B247B1}" srcOrd="3" destOrd="0" presId="urn:microsoft.com/office/officeart/2005/8/layout/cycle2"/>
    <dgm:cxn modelId="{73834A83-73A4-424D-B104-BA6DA7C238E3}" type="presParOf" srcId="{0FA43502-084E-4B31-A3EB-F27C42B247B1}" destId="{0BC59991-32F0-4B77-9ED3-135D135AA523}" srcOrd="0" destOrd="0" presId="urn:microsoft.com/office/officeart/2005/8/layout/cycle2"/>
    <dgm:cxn modelId="{2A6AC11F-1FDA-43F9-A7ED-88A545C824D6}" type="presParOf" srcId="{075D0330-ED26-4714-877F-2A0E847C6437}" destId="{D8E91B23-9164-4FF3-8872-B589C42F4B9D}" srcOrd="4" destOrd="0" presId="urn:microsoft.com/office/officeart/2005/8/layout/cycle2"/>
    <dgm:cxn modelId="{41FA5302-53AF-4267-A301-B408CB084B6F}" type="presParOf" srcId="{075D0330-ED26-4714-877F-2A0E847C6437}" destId="{608302A9-9E67-4952-9E68-52E5BC00A133}" srcOrd="5" destOrd="0" presId="urn:microsoft.com/office/officeart/2005/8/layout/cycle2"/>
    <dgm:cxn modelId="{1E9DBA99-0DE2-4CC0-9419-D8A19F45E71B}" type="presParOf" srcId="{608302A9-9E67-4952-9E68-52E5BC00A133}" destId="{FA84D729-BED8-40F9-8B27-6B872E8090DC}" srcOrd="0" destOrd="0" presId="urn:microsoft.com/office/officeart/2005/8/layout/cycle2"/>
    <dgm:cxn modelId="{57719FAB-D365-4B15-AA53-6E81A5943ACD}" type="presParOf" srcId="{075D0330-ED26-4714-877F-2A0E847C6437}" destId="{ACFF2843-DF41-48A7-99B7-9AD46834FED0}" srcOrd="6" destOrd="0" presId="urn:microsoft.com/office/officeart/2005/8/layout/cycle2"/>
    <dgm:cxn modelId="{CC1D025B-598F-4161-BAF0-2F2437BF8192}" type="presParOf" srcId="{075D0330-ED26-4714-877F-2A0E847C6437}" destId="{0A30FDB8-74DC-47B8-BB7D-F7EE497B3EFB}" srcOrd="7" destOrd="0" presId="urn:microsoft.com/office/officeart/2005/8/layout/cycle2"/>
    <dgm:cxn modelId="{323683ED-014C-439F-92A7-2BE396901EEE}" type="presParOf" srcId="{0A30FDB8-74DC-47B8-BB7D-F7EE497B3EFB}" destId="{FAE767AB-5C84-4FD8-802B-365D3C678C72}" srcOrd="0" destOrd="0" presId="urn:microsoft.com/office/officeart/2005/8/layout/cycle2"/>
    <dgm:cxn modelId="{AFC51572-D55D-4580-9E5B-6F99D79BC693}" type="presParOf" srcId="{075D0330-ED26-4714-877F-2A0E847C6437}" destId="{83433282-D27B-4042-ACDD-79740039C4E9}" srcOrd="8" destOrd="0" presId="urn:microsoft.com/office/officeart/2005/8/layout/cycle2"/>
    <dgm:cxn modelId="{613F889A-B880-4D54-9EE0-28A21CD8F98C}" type="presParOf" srcId="{075D0330-ED26-4714-877F-2A0E847C6437}" destId="{095F01BD-95BE-438C-9EE3-A78FC0EA23FF}" srcOrd="9" destOrd="0" presId="urn:microsoft.com/office/officeart/2005/8/layout/cycle2"/>
    <dgm:cxn modelId="{F0E8C6B6-9CCC-4298-BDAC-20A9880F3EAA}" type="presParOf" srcId="{095F01BD-95BE-438C-9EE3-A78FC0EA23FF}" destId="{913FD8F7-14E6-4A5C-81B3-0DB82BA8DCCB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595075-B322-3346-8B47-1F247EAF9424}" type="doc">
      <dgm:prSet loTypeId="urn:microsoft.com/office/officeart/2005/8/layout/venn1" loCatId="" qsTypeId="urn:microsoft.com/office/officeart/2005/8/quickstyle/simple4" qsCatId="simple" csTypeId="urn:microsoft.com/office/officeart/2005/8/colors/accent1_2#3" csCatId="accent1" phldr="1"/>
      <dgm:spPr/>
    </dgm:pt>
    <dgm:pt modelId="{AE451AA5-49DF-0C48-AE9C-C715C11EF437}">
      <dgm:prSet phldrT="[Texto]"/>
      <dgm:spPr/>
      <dgm:t>
        <a:bodyPr/>
        <a:lstStyle/>
        <a:p>
          <a:r>
            <a:rPr lang="es-ES" dirty="0" smtClean="0"/>
            <a:t>A</a:t>
          </a:r>
          <a:r>
            <a:rPr lang="gl-ES" dirty="0" smtClean="0"/>
            <a:t>rea cognitiva </a:t>
          </a:r>
          <a:endParaRPr lang="gl-ES" dirty="0"/>
        </a:p>
      </dgm:t>
    </dgm:pt>
    <dgm:pt modelId="{FAC92F84-18C6-244C-B42B-B0F0E122A0E3}" type="parTrans" cxnId="{119B80C5-51E5-1546-BF70-F92C37CEAFBC}">
      <dgm:prSet/>
      <dgm:spPr/>
      <dgm:t>
        <a:bodyPr/>
        <a:lstStyle/>
        <a:p>
          <a:endParaRPr lang="gl-ES"/>
        </a:p>
      </dgm:t>
    </dgm:pt>
    <dgm:pt modelId="{D56CBBBC-44D5-EB44-886D-B4860B0F6C89}" type="sibTrans" cxnId="{119B80C5-51E5-1546-BF70-F92C37CEAFBC}">
      <dgm:prSet/>
      <dgm:spPr/>
      <dgm:t>
        <a:bodyPr/>
        <a:lstStyle/>
        <a:p>
          <a:endParaRPr lang="gl-ES"/>
        </a:p>
      </dgm:t>
    </dgm:pt>
    <dgm:pt modelId="{6FADEA59-6466-5245-861B-F097A9CCEC0F}">
      <dgm:prSet phldrT="[Texto]"/>
      <dgm:spPr/>
      <dgm:t>
        <a:bodyPr/>
        <a:lstStyle/>
        <a:p>
          <a:r>
            <a:rPr lang="gl-ES" dirty="0" smtClean="0"/>
            <a:t>Área de comunicación</a:t>
          </a:r>
          <a:endParaRPr lang="gl-ES" dirty="0"/>
        </a:p>
      </dgm:t>
    </dgm:pt>
    <dgm:pt modelId="{8CE2A7B5-8CA5-0442-8F48-E4CE2EE27F98}" type="parTrans" cxnId="{7F7D5B24-79AE-B047-B505-7177DA66155C}">
      <dgm:prSet/>
      <dgm:spPr/>
      <dgm:t>
        <a:bodyPr/>
        <a:lstStyle/>
        <a:p>
          <a:endParaRPr lang="gl-ES"/>
        </a:p>
      </dgm:t>
    </dgm:pt>
    <dgm:pt modelId="{F2A2A3BC-FC6D-2642-A058-32974541834B}" type="sibTrans" cxnId="{7F7D5B24-79AE-B047-B505-7177DA66155C}">
      <dgm:prSet/>
      <dgm:spPr/>
      <dgm:t>
        <a:bodyPr/>
        <a:lstStyle/>
        <a:p>
          <a:endParaRPr lang="gl-ES"/>
        </a:p>
      </dgm:t>
    </dgm:pt>
    <dgm:pt modelId="{5B042A6D-C037-A941-A086-8996CC091B21}">
      <dgm:prSet phldrT="[Texto]"/>
      <dgm:spPr/>
      <dgm:t>
        <a:bodyPr/>
        <a:lstStyle/>
        <a:p>
          <a:r>
            <a:rPr lang="es-ES" dirty="0" smtClean="0"/>
            <a:t>Á</a:t>
          </a:r>
          <a:r>
            <a:rPr lang="gl-ES" dirty="0" smtClean="0"/>
            <a:t>rea social</a:t>
          </a:r>
          <a:endParaRPr lang="gl-ES" dirty="0"/>
        </a:p>
      </dgm:t>
    </dgm:pt>
    <dgm:pt modelId="{F09E76E9-2337-F84F-8FC3-1BCB52AD831F}" type="parTrans" cxnId="{028FDC9C-D986-AB4C-BA71-9F47C77930BA}">
      <dgm:prSet/>
      <dgm:spPr/>
      <dgm:t>
        <a:bodyPr/>
        <a:lstStyle/>
        <a:p>
          <a:endParaRPr lang="gl-ES"/>
        </a:p>
      </dgm:t>
    </dgm:pt>
    <dgm:pt modelId="{83E4039D-7051-464B-91D6-17A89266B4A4}" type="sibTrans" cxnId="{028FDC9C-D986-AB4C-BA71-9F47C77930BA}">
      <dgm:prSet/>
      <dgm:spPr/>
      <dgm:t>
        <a:bodyPr/>
        <a:lstStyle/>
        <a:p>
          <a:endParaRPr lang="gl-ES"/>
        </a:p>
      </dgm:t>
    </dgm:pt>
    <dgm:pt modelId="{C871FBFB-FA8A-5449-81A7-580E5772CA5C}" type="pres">
      <dgm:prSet presAssocID="{12595075-B322-3346-8B47-1F247EAF9424}" presName="compositeShape" presStyleCnt="0">
        <dgm:presLayoutVars>
          <dgm:chMax val="7"/>
          <dgm:dir/>
          <dgm:resizeHandles val="exact"/>
        </dgm:presLayoutVars>
      </dgm:prSet>
      <dgm:spPr/>
    </dgm:pt>
    <dgm:pt modelId="{E016F390-EE74-D74E-B274-B3CC703E1B56}" type="pres">
      <dgm:prSet presAssocID="{AE451AA5-49DF-0C48-AE9C-C715C11EF437}" presName="circ1" presStyleLbl="vennNode1" presStyleIdx="0" presStyleCnt="3"/>
      <dgm:spPr/>
      <dgm:t>
        <a:bodyPr/>
        <a:lstStyle/>
        <a:p>
          <a:endParaRPr lang="gl-ES"/>
        </a:p>
      </dgm:t>
    </dgm:pt>
    <dgm:pt modelId="{95AFEF3B-AB6D-0146-A551-B06CC833CD00}" type="pres">
      <dgm:prSet presAssocID="{AE451AA5-49DF-0C48-AE9C-C715C11EF43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D01CEE66-2FC9-DE4C-AEED-01B9A406867C}" type="pres">
      <dgm:prSet presAssocID="{6FADEA59-6466-5245-861B-F097A9CCEC0F}" presName="circ2" presStyleLbl="vennNode1" presStyleIdx="1" presStyleCnt="3"/>
      <dgm:spPr/>
      <dgm:t>
        <a:bodyPr/>
        <a:lstStyle/>
        <a:p>
          <a:endParaRPr lang="gl-ES"/>
        </a:p>
      </dgm:t>
    </dgm:pt>
    <dgm:pt modelId="{13CD9F6C-AF42-284F-87D5-6666B045D4F6}" type="pres">
      <dgm:prSet presAssocID="{6FADEA59-6466-5245-861B-F097A9CCEC0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683EDC28-4D6B-4740-9273-926611E0872B}" type="pres">
      <dgm:prSet presAssocID="{5B042A6D-C037-A941-A086-8996CC091B21}" presName="circ3" presStyleLbl="vennNode1" presStyleIdx="2" presStyleCnt="3"/>
      <dgm:spPr/>
      <dgm:t>
        <a:bodyPr/>
        <a:lstStyle/>
        <a:p>
          <a:endParaRPr lang="gl-ES"/>
        </a:p>
      </dgm:t>
    </dgm:pt>
    <dgm:pt modelId="{9D062058-A64E-534B-970C-E7D8F42B7BC6}" type="pres">
      <dgm:prSet presAssocID="{5B042A6D-C037-A941-A086-8996CC091B2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gl-ES"/>
        </a:p>
      </dgm:t>
    </dgm:pt>
  </dgm:ptLst>
  <dgm:cxnLst>
    <dgm:cxn modelId="{7B2EBB06-A6C6-8C42-BD7D-ACED45961E9E}" type="presOf" srcId="{6FADEA59-6466-5245-861B-F097A9CCEC0F}" destId="{13CD9F6C-AF42-284F-87D5-6666B045D4F6}" srcOrd="1" destOrd="0" presId="urn:microsoft.com/office/officeart/2005/8/layout/venn1"/>
    <dgm:cxn modelId="{A449ED7C-ABE0-FE47-9CDE-C2C0C9B131F6}" type="presOf" srcId="{AE451AA5-49DF-0C48-AE9C-C715C11EF437}" destId="{E016F390-EE74-D74E-B274-B3CC703E1B56}" srcOrd="0" destOrd="0" presId="urn:microsoft.com/office/officeart/2005/8/layout/venn1"/>
    <dgm:cxn modelId="{160F0CA4-3A5E-FF4A-A903-CEA9BB009AF8}" type="presOf" srcId="{5B042A6D-C037-A941-A086-8996CC091B21}" destId="{683EDC28-4D6B-4740-9273-926611E0872B}" srcOrd="0" destOrd="0" presId="urn:microsoft.com/office/officeart/2005/8/layout/venn1"/>
    <dgm:cxn modelId="{7F7D5B24-79AE-B047-B505-7177DA66155C}" srcId="{12595075-B322-3346-8B47-1F247EAF9424}" destId="{6FADEA59-6466-5245-861B-F097A9CCEC0F}" srcOrd="1" destOrd="0" parTransId="{8CE2A7B5-8CA5-0442-8F48-E4CE2EE27F98}" sibTransId="{F2A2A3BC-FC6D-2642-A058-32974541834B}"/>
    <dgm:cxn modelId="{0E29E059-6FCC-7A47-8B5F-C70828DF58DE}" type="presOf" srcId="{6FADEA59-6466-5245-861B-F097A9CCEC0F}" destId="{D01CEE66-2FC9-DE4C-AEED-01B9A406867C}" srcOrd="0" destOrd="0" presId="urn:microsoft.com/office/officeart/2005/8/layout/venn1"/>
    <dgm:cxn modelId="{0BB9C6AE-ED65-D743-9E0F-5F1CB9986421}" type="presOf" srcId="{AE451AA5-49DF-0C48-AE9C-C715C11EF437}" destId="{95AFEF3B-AB6D-0146-A551-B06CC833CD00}" srcOrd="1" destOrd="0" presId="urn:microsoft.com/office/officeart/2005/8/layout/venn1"/>
    <dgm:cxn modelId="{028FDC9C-D986-AB4C-BA71-9F47C77930BA}" srcId="{12595075-B322-3346-8B47-1F247EAF9424}" destId="{5B042A6D-C037-A941-A086-8996CC091B21}" srcOrd="2" destOrd="0" parTransId="{F09E76E9-2337-F84F-8FC3-1BCB52AD831F}" sibTransId="{83E4039D-7051-464B-91D6-17A89266B4A4}"/>
    <dgm:cxn modelId="{BAC18FD7-0705-5E40-B5BB-9E47547E61EE}" type="presOf" srcId="{12595075-B322-3346-8B47-1F247EAF9424}" destId="{C871FBFB-FA8A-5449-81A7-580E5772CA5C}" srcOrd="0" destOrd="0" presId="urn:microsoft.com/office/officeart/2005/8/layout/venn1"/>
    <dgm:cxn modelId="{119B80C5-51E5-1546-BF70-F92C37CEAFBC}" srcId="{12595075-B322-3346-8B47-1F247EAF9424}" destId="{AE451AA5-49DF-0C48-AE9C-C715C11EF437}" srcOrd="0" destOrd="0" parTransId="{FAC92F84-18C6-244C-B42B-B0F0E122A0E3}" sibTransId="{D56CBBBC-44D5-EB44-886D-B4860B0F6C89}"/>
    <dgm:cxn modelId="{4EF2B4EB-57B8-DF44-9E2D-BAF0FB7D4FFD}" type="presOf" srcId="{5B042A6D-C037-A941-A086-8996CC091B21}" destId="{9D062058-A64E-534B-970C-E7D8F42B7BC6}" srcOrd="1" destOrd="0" presId="urn:microsoft.com/office/officeart/2005/8/layout/venn1"/>
    <dgm:cxn modelId="{E1DF0E2C-A3F5-444C-94A7-6671D212DD41}" type="presParOf" srcId="{C871FBFB-FA8A-5449-81A7-580E5772CA5C}" destId="{E016F390-EE74-D74E-B274-B3CC703E1B56}" srcOrd="0" destOrd="0" presId="urn:microsoft.com/office/officeart/2005/8/layout/venn1"/>
    <dgm:cxn modelId="{C8B2D378-E8FF-984F-8A27-D77425EA3689}" type="presParOf" srcId="{C871FBFB-FA8A-5449-81A7-580E5772CA5C}" destId="{95AFEF3B-AB6D-0146-A551-B06CC833CD00}" srcOrd="1" destOrd="0" presId="urn:microsoft.com/office/officeart/2005/8/layout/venn1"/>
    <dgm:cxn modelId="{6AF729BF-3713-D145-AA99-FC6246582620}" type="presParOf" srcId="{C871FBFB-FA8A-5449-81A7-580E5772CA5C}" destId="{D01CEE66-2FC9-DE4C-AEED-01B9A406867C}" srcOrd="2" destOrd="0" presId="urn:microsoft.com/office/officeart/2005/8/layout/venn1"/>
    <dgm:cxn modelId="{320FE444-08A5-4448-B8D0-D00E57E27169}" type="presParOf" srcId="{C871FBFB-FA8A-5449-81A7-580E5772CA5C}" destId="{13CD9F6C-AF42-284F-87D5-6666B045D4F6}" srcOrd="3" destOrd="0" presId="urn:microsoft.com/office/officeart/2005/8/layout/venn1"/>
    <dgm:cxn modelId="{DBE38C4B-2387-FB4F-AAB6-C395D6E56597}" type="presParOf" srcId="{C871FBFB-FA8A-5449-81A7-580E5772CA5C}" destId="{683EDC28-4D6B-4740-9273-926611E0872B}" srcOrd="4" destOrd="0" presId="urn:microsoft.com/office/officeart/2005/8/layout/venn1"/>
    <dgm:cxn modelId="{CC43047E-69A8-CD45-917B-B45ECF014844}" type="presParOf" srcId="{C871FBFB-FA8A-5449-81A7-580E5772CA5C}" destId="{9D062058-A64E-534B-970C-E7D8F42B7BC6}" srcOrd="5" destOrd="0" presId="urn:microsoft.com/office/officeart/2005/8/layout/ven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6CBC42-2C63-E54C-B9BC-EED46570A46A}" type="doc">
      <dgm:prSet loTypeId="urn:microsoft.com/office/officeart/2005/8/layout/matrix3" loCatId="" qsTypeId="urn:microsoft.com/office/officeart/2005/8/quickstyle/simple4" qsCatId="simple" csTypeId="urn:microsoft.com/office/officeart/2005/8/colors/accent1_2#4" csCatId="accent1" phldr="1"/>
      <dgm:spPr/>
      <dgm:t>
        <a:bodyPr/>
        <a:lstStyle/>
        <a:p>
          <a:endParaRPr lang="gl-ES"/>
        </a:p>
      </dgm:t>
    </dgm:pt>
    <dgm:pt modelId="{5B71E6A1-3967-D040-BE07-073343FDADC0}">
      <dgm:prSet phldrT="[Texto]" custT="1"/>
      <dgm:spPr/>
      <dgm:t>
        <a:bodyPr/>
        <a:lstStyle/>
        <a:p>
          <a:r>
            <a:rPr lang="gl-ES" sz="2000" dirty="0" smtClean="0"/>
            <a:t>ESTIMULACIÓN SENSORIOMOTRIZ</a:t>
          </a:r>
          <a:endParaRPr lang="gl-ES" sz="2000" dirty="0"/>
        </a:p>
      </dgm:t>
    </dgm:pt>
    <dgm:pt modelId="{AC063D6E-D20B-E74A-8DD3-2AE1E2CD90DF}" type="parTrans" cxnId="{3C3A82F2-B864-0540-9CA2-C4E30BD7D851}">
      <dgm:prSet/>
      <dgm:spPr/>
      <dgm:t>
        <a:bodyPr/>
        <a:lstStyle/>
        <a:p>
          <a:endParaRPr lang="gl-ES"/>
        </a:p>
      </dgm:t>
    </dgm:pt>
    <dgm:pt modelId="{0258780A-5528-F54A-B8F6-1DD38AC01354}" type="sibTrans" cxnId="{3C3A82F2-B864-0540-9CA2-C4E30BD7D851}">
      <dgm:prSet/>
      <dgm:spPr/>
      <dgm:t>
        <a:bodyPr/>
        <a:lstStyle/>
        <a:p>
          <a:endParaRPr lang="gl-ES"/>
        </a:p>
      </dgm:t>
    </dgm:pt>
    <dgm:pt modelId="{CADDAB42-1522-6648-B057-081310F42440}">
      <dgm:prSet phldrT="[Texto]"/>
      <dgm:spPr/>
      <dgm:t>
        <a:bodyPr/>
        <a:lstStyle/>
        <a:p>
          <a:r>
            <a:rPr lang="gl-ES" dirty="0" smtClean="0"/>
            <a:t>ESTIMULACIÓN SOCIAL</a:t>
          </a:r>
          <a:endParaRPr lang="gl-ES" dirty="0"/>
        </a:p>
      </dgm:t>
    </dgm:pt>
    <dgm:pt modelId="{6A670400-4DFA-AD42-A4FE-CE405BAD4DA9}" type="parTrans" cxnId="{E5BDAA44-391D-7149-9998-D727CBD70999}">
      <dgm:prSet/>
      <dgm:spPr/>
      <dgm:t>
        <a:bodyPr/>
        <a:lstStyle/>
        <a:p>
          <a:endParaRPr lang="gl-ES"/>
        </a:p>
      </dgm:t>
    </dgm:pt>
    <dgm:pt modelId="{03CA5B9D-2261-614B-B0A2-13B9222A8B0A}" type="sibTrans" cxnId="{E5BDAA44-391D-7149-9998-D727CBD70999}">
      <dgm:prSet/>
      <dgm:spPr/>
      <dgm:t>
        <a:bodyPr/>
        <a:lstStyle/>
        <a:p>
          <a:endParaRPr lang="gl-ES"/>
        </a:p>
      </dgm:t>
    </dgm:pt>
    <dgm:pt modelId="{750B67DD-D036-4847-9486-43240146CB7F}">
      <dgm:prSet phldrT="[Texto]"/>
      <dgm:spPr/>
      <dgm:t>
        <a:bodyPr/>
        <a:lstStyle/>
        <a:p>
          <a:r>
            <a:rPr lang="gl-ES" dirty="0" smtClean="0"/>
            <a:t>FORMACIÓN DE HÁBITOS Y RÚTINAS</a:t>
          </a:r>
          <a:endParaRPr lang="gl-ES" dirty="0"/>
        </a:p>
      </dgm:t>
    </dgm:pt>
    <dgm:pt modelId="{D9C06FB7-5B01-E44B-9D8C-A834EF853086}" type="parTrans" cxnId="{A0A43E0B-633E-9E4E-A6F8-00C9C598DE49}">
      <dgm:prSet/>
      <dgm:spPr/>
      <dgm:t>
        <a:bodyPr/>
        <a:lstStyle/>
        <a:p>
          <a:endParaRPr lang="gl-ES"/>
        </a:p>
      </dgm:t>
    </dgm:pt>
    <dgm:pt modelId="{5C2E8D04-4362-1941-A290-31AF8BE1E1F5}" type="sibTrans" cxnId="{A0A43E0B-633E-9E4E-A6F8-00C9C598DE49}">
      <dgm:prSet/>
      <dgm:spPr/>
      <dgm:t>
        <a:bodyPr/>
        <a:lstStyle/>
        <a:p>
          <a:endParaRPr lang="gl-ES"/>
        </a:p>
      </dgm:t>
    </dgm:pt>
    <dgm:pt modelId="{785BD0EC-2A30-154C-8AE1-544D900E49AC}">
      <dgm:prSet phldrT="[Texto]"/>
      <dgm:spPr/>
      <dgm:t>
        <a:bodyPr/>
        <a:lstStyle/>
        <a:p>
          <a:r>
            <a:rPr lang="gl-ES" dirty="0" smtClean="0"/>
            <a:t>CONEXIÓN CO CONTORNO</a:t>
          </a:r>
          <a:endParaRPr lang="gl-ES" dirty="0"/>
        </a:p>
      </dgm:t>
    </dgm:pt>
    <dgm:pt modelId="{269CA568-039D-D94C-B2CD-5E51283CAE7B}" type="parTrans" cxnId="{E6B2CD4B-5A32-784D-B12B-83661E9D1EB6}">
      <dgm:prSet/>
      <dgm:spPr/>
      <dgm:t>
        <a:bodyPr/>
        <a:lstStyle/>
        <a:p>
          <a:endParaRPr lang="gl-ES"/>
        </a:p>
      </dgm:t>
    </dgm:pt>
    <dgm:pt modelId="{6CF83737-F250-314E-840E-FF7270F70FEA}" type="sibTrans" cxnId="{E6B2CD4B-5A32-784D-B12B-83661E9D1EB6}">
      <dgm:prSet/>
      <dgm:spPr/>
      <dgm:t>
        <a:bodyPr/>
        <a:lstStyle/>
        <a:p>
          <a:endParaRPr lang="gl-ES"/>
        </a:p>
      </dgm:t>
    </dgm:pt>
    <dgm:pt modelId="{5FE199DA-AF12-CE41-9930-037D9823A4C1}" type="pres">
      <dgm:prSet presAssocID="{C96CBC42-2C63-E54C-B9BC-EED46570A46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gl-ES"/>
        </a:p>
      </dgm:t>
    </dgm:pt>
    <dgm:pt modelId="{4B39D5DA-9230-7C4F-8053-BD17C4D31BEA}" type="pres">
      <dgm:prSet presAssocID="{C96CBC42-2C63-E54C-B9BC-EED46570A46A}" presName="diamond" presStyleLbl="bgShp" presStyleIdx="0" presStyleCnt="1"/>
      <dgm:spPr/>
    </dgm:pt>
    <dgm:pt modelId="{CB8A9230-2FFF-8044-90E1-9CA7A341A778}" type="pres">
      <dgm:prSet presAssocID="{C96CBC42-2C63-E54C-B9BC-EED46570A46A}" presName="quad1" presStyleLbl="node1" presStyleIdx="0" presStyleCnt="4" custScaleX="217780" custLinFactNeighborX="-94604" custLinFactNeighborY="6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F0A7F6D1-D07E-A54D-A2AD-71C4AC2D4150}" type="pres">
      <dgm:prSet presAssocID="{C96CBC42-2C63-E54C-B9BC-EED46570A46A}" presName="quad2" presStyleLbl="node1" presStyleIdx="1" presStyleCnt="4" custScaleX="189678" custLinFactNeighborX="44876" custLinFactNeighborY="-6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4149CB5B-C40C-F949-8D96-61B2B3B3CEFC}" type="pres">
      <dgm:prSet presAssocID="{C96CBC42-2C63-E54C-B9BC-EED46570A46A}" presName="quad3" presStyleLbl="node1" presStyleIdx="2" presStyleCnt="4" custScaleX="206266" custScaleY="89988" custLinFactNeighborX="-95210" custLinFactNeighborY="2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EE65B3B6-3D99-474D-BE3C-402D3E8B1E77}" type="pres">
      <dgm:prSet presAssocID="{C96CBC42-2C63-E54C-B9BC-EED46570A46A}" presName="quad4" presStyleLbl="node1" presStyleIdx="3" presStyleCnt="4" custScaleX="196816" custLinFactNeighborX="46695" custLinFactNeighborY="-6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gl-ES"/>
        </a:p>
      </dgm:t>
    </dgm:pt>
  </dgm:ptLst>
  <dgm:cxnLst>
    <dgm:cxn modelId="{2BB68447-4934-F143-A380-908921DF217C}" type="presOf" srcId="{750B67DD-D036-4847-9486-43240146CB7F}" destId="{4149CB5B-C40C-F949-8D96-61B2B3B3CEFC}" srcOrd="0" destOrd="0" presId="urn:microsoft.com/office/officeart/2005/8/layout/matrix3"/>
    <dgm:cxn modelId="{1FA2851E-DF23-9C4D-B30D-C171BD6C8A70}" type="presOf" srcId="{C96CBC42-2C63-E54C-B9BC-EED46570A46A}" destId="{5FE199DA-AF12-CE41-9930-037D9823A4C1}" srcOrd="0" destOrd="0" presId="urn:microsoft.com/office/officeart/2005/8/layout/matrix3"/>
    <dgm:cxn modelId="{08A78D21-495D-6E43-8227-F56F08176FD3}" type="presOf" srcId="{5B71E6A1-3967-D040-BE07-073343FDADC0}" destId="{CB8A9230-2FFF-8044-90E1-9CA7A341A778}" srcOrd="0" destOrd="0" presId="urn:microsoft.com/office/officeart/2005/8/layout/matrix3"/>
    <dgm:cxn modelId="{A0A43E0B-633E-9E4E-A6F8-00C9C598DE49}" srcId="{C96CBC42-2C63-E54C-B9BC-EED46570A46A}" destId="{750B67DD-D036-4847-9486-43240146CB7F}" srcOrd="2" destOrd="0" parTransId="{D9C06FB7-5B01-E44B-9D8C-A834EF853086}" sibTransId="{5C2E8D04-4362-1941-A290-31AF8BE1E1F5}"/>
    <dgm:cxn modelId="{3C3A82F2-B864-0540-9CA2-C4E30BD7D851}" srcId="{C96CBC42-2C63-E54C-B9BC-EED46570A46A}" destId="{5B71E6A1-3967-D040-BE07-073343FDADC0}" srcOrd="0" destOrd="0" parTransId="{AC063D6E-D20B-E74A-8DD3-2AE1E2CD90DF}" sibTransId="{0258780A-5528-F54A-B8F6-1DD38AC01354}"/>
    <dgm:cxn modelId="{E6B2CD4B-5A32-784D-B12B-83661E9D1EB6}" srcId="{C96CBC42-2C63-E54C-B9BC-EED46570A46A}" destId="{785BD0EC-2A30-154C-8AE1-544D900E49AC}" srcOrd="3" destOrd="0" parTransId="{269CA568-039D-D94C-B2CD-5E51283CAE7B}" sibTransId="{6CF83737-F250-314E-840E-FF7270F70FEA}"/>
    <dgm:cxn modelId="{8F0EF99E-EB11-C345-B71A-6CDF061A186C}" type="presOf" srcId="{785BD0EC-2A30-154C-8AE1-544D900E49AC}" destId="{EE65B3B6-3D99-474D-BE3C-402D3E8B1E77}" srcOrd="0" destOrd="0" presId="urn:microsoft.com/office/officeart/2005/8/layout/matrix3"/>
    <dgm:cxn modelId="{DB4DA4E9-E152-3E42-9618-7A19C55E96C0}" type="presOf" srcId="{CADDAB42-1522-6648-B057-081310F42440}" destId="{F0A7F6D1-D07E-A54D-A2AD-71C4AC2D4150}" srcOrd="0" destOrd="0" presId="urn:microsoft.com/office/officeart/2005/8/layout/matrix3"/>
    <dgm:cxn modelId="{E5BDAA44-391D-7149-9998-D727CBD70999}" srcId="{C96CBC42-2C63-E54C-B9BC-EED46570A46A}" destId="{CADDAB42-1522-6648-B057-081310F42440}" srcOrd="1" destOrd="0" parTransId="{6A670400-4DFA-AD42-A4FE-CE405BAD4DA9}" sibTransId="{03CA5B9D-2261-614B-B0A2-13B9222A8B0A}"/>
    <dgm:cxn modelId="{66643B23-1B96-5F45-9EEB-2ED7FAE823EF}" type="presParOf" srcId="{5FE199DA-AF12-CE41-9930-037D9823A4C1}" destId="{4B39D5DA-9230-7C4F-8053-BD17C4D31BEA}" srcOrd="0" destOrd="0" presId="urn:microsoft.com/office/officeart/2005/8/layout/matrix3"/>
    <dgm:cxn modelId="{1A1BEA40-1CC7-0C47-9180-3804E3ECD36C}" type="presParOf" srcId="{5FE199DA-AF12-CE41-9930-037D9823A4C1}" destId="{CB8A9230-2FFF-8044-90E1-9CA7A341A778}" srcOrd="1" destOrd="0" presId="urn:microsoft.com/office/officeart/2005/8/layout/matrix3"/>
    <dgm:cxn modelId="{EC07CEF8-E580-3040-888B-8E59955AB9A1}" type="presParOf" srcId="{5FE199DA-AF12-CE41-9930-037D9823A4C1}" destId="{F0A7F6D1-D07E-A54D-A2AD-71C4AC2D4150}" srcOrd="2" destOrd="0" presId="urn:microsoft.com/office/officeart/2005/8/layout/matrix3"/>
    <dgm:cxn modelId="{978774E0-2D0B-4544-A217-238A9AFA7864}" type="presParOf" srcId="{5FE199DA-AF12-CE41-9930-037D9823A4C1}" destId="{4149CB5B-C40C-F949-8D96-61B2B3B3CEFC}" srcOrd="3" destOrd="0" presId="urn:microsoft.com/office/officeart/2005/8/layout/matrix3"/>
    <dgm:cxn modelId="{738B3AC9-DF53-3E47-A0C8-35C378694BC0}" type="presParOf" srcId="{5FE199DA-AF12-CE41-9930-037D9823A4C1}" destId="{EE65B3B6-3D99-474D-BE3C-402D3E8B1E77}" srcOrd="4" destOrd="0" presId="urn:microsoft.com/office/officeart/2005/8/layout/matrix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102B2-04B0-4690-8787-67049B608344}" type="datetime4">
              <a:rPr lang="en-US"/>
              <a:pPr>
                <a:defRPr/>
              </a:pPr>
              <a:t>February 25, 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FEDDF-4ADF-4B4F-B10D-BF7F32253E0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C317-A90E-4398-B61A-4B28A6687119}" type="datetime4">
              <a:rPr lang="en-US"/>
              <a:pPr>
                <a:defRPr/>
              </a:pPr>
              <a:t>February 25,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6E408-DCAF-4847-90CA-8D678E01CFC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7F185-69E4-4E6D-8275-204F8022B1E0}" type="datetime4">
              <a:rPr lang="en-US"/>
              <a:pPr>
                <a:defRPr/>
              </a:pPr>
              <a:t>February 25,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EF84B-B394-4AA4-903E-54719AF5446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17F80-CE9C-4C35-8DEA-4944E668DC43}" type="datetime4">
              <a:rPr lang="en-US"/>
              <a:pPr>
                <a:defRPr/>
              </a:pPr>
              <a:t>February 25,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5731A-041D-4C3D-9295-11732056282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B3711-3747-48B7-B383-C3E1DC6699E6}" type="datetime4">
              <a:rPr lang="en-US"/>
              <a:pPr>
                <a:defRPr/>
              </a:pPr>
              <a:t>February 25, 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0C30B-584C-4E27-82A8-5F1807818A3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90816-24CF-4021-B356-16292485814F}" type="datetime4">
              <a:rPr lang="en-US"/>
              <a:pPr>
                <a:defRPr/>
              </a:pPr>
              <a:t>February 25, 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88451-1FC4-4ADC-ACF0-E9409F65C0D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53585-D913-4A21-8C41-C0AE7F869CF3}" type="datetime4">
              <a:rPr lang="en-US"/>
              <a:pPr>
                <a:defRPr/>
              </a:pPr>
              <a:t>February 25, 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C9E1E-59E0-432C-9115-D0484DD8D82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39F13-1A56-4F54-A955-76F819C3951C}" type="datetime4">
              <a:rPr lang="en-US"/>
              <a:pPr>
                <a:defRPr/>
              </a:pPr>
              <a:t>February 25, 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16E82-9684-44F8-9C89-31CC9F38068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2F758-EF69-4608-9549-B82DBDBE39F4}" type="datetime4">
              <a:rPr lang="en-US"/>
              <a:pPr>
                <a:defRPr/>
              </a:pPr>
              <a:t>February 25, 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0378B-D17B-4729-886E-CABCB8058CF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7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93206-31EA-4729-B181-1DC1E112974A}" type="datetime4">
              <a:rPr lang="en-US"/>
              <a:pPr>
                <a:defRPr/>
              </a:pPr>
              <a:t>February 25, 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240D23B-D7D3-4B8B-B8A1-5B523773A2B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s-ES_tradnl" noProof="0" smtClean="0"/>
              <a:t>Arrastre la imagen al marcador de posición o haga clic en el icono para agregar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66451-C421-4DC7-B976-7C91A5F12120}" type="datetime4">
              <a:rPr lang="en-US"/>
              <a:pPr>
                <a:defRPr/>
              </a:pPr>
              <a:t>February 25, 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230ED-D9C2-49C7-B19D-538F9D5B036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499FE4E-B0BE-48D6-8206-AC12A925910B}" type="datetime4">
              <a:rPr lang="en-US"/>
              <a:pPr>
                <a:defRPr/>
              </a:pPr>
              <a:t>February 25,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cap="all" spc="200" baseline="0" dirty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5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34F50477-B0A0-4045-B849-73F6B584C0F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1" r:id="rId3"/>
    <p:sldLayoutId id="2147483658" r:id="rId4"/>
    <p:sldLayoutId id="2147483657" r:id="rId5"/>
    <p:sldLayoutId id="2147483656" r:id="rId6"/>
    <p:sldLayoutId id="2147483655" r:id="rId7"/>
    <p:sldLayoutId id="2147483662" r:id="rId8"/>
    <p:sldLayoutId id="2147483663" r:id="rId9"/>
    <p:sldLayoutId id="2147483654" r:id="rId10"/>
    <p:sldLayoutId id="2147483653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19140000">
            <a:off x="817563" y="1730375"/>
            <a:ext cx="5648325" cy="12049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Síndrome </a:t>
            </a:r>
            <a:r>
              <a:rPr lang="es-ES" dirty="0"/>
              <a:t>de </a:t>
            </a:r>
            <a:r>
              <a:rPr lang="es-ES" dirty="0" err="1"/>
              <a:t>west</a:t>
            </a:r>
            <a:r>
              <a:rPr lang="es-ES" dirty="0"/>
              <a:t> </a:t>
            </a:r>
            <a:r>
              <a:rPr lang="es-ES" dirty="0" smtClean="0"/>
              <a:t>no </a:t>
            </a:r>
            <a:r>
              <a:rPr lang="es-ES" dirty="0"/>
              <a:t>contorno escolar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 rtlCol="0"/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papel do orientador/a:</a:t>
            </a:r>
            <a:br>
              <a:rPr lang="es-ES_tradnl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ES_tradnl" sz="2400" dirty="0" err="1" smtClean="0"/>
              <a:t>Recoñecer</a:t>
            </a:r>
            <a:r>
              <a:rPr lang="es-ES_tradnl" sz="2400" dirty="0" smtClean="0"/>
              <a:t>, valorar e acompañar emocionalmente </a:t>
            </a:r>
            <a:r>
              <a:rPr lang="es-ES_tradnl" sz="2400" dirty="0" err="1" smtClean="0"/>
              <a:t>aos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pais</a:t>
            </a:r>
            <a:r>
              <a:rPr lang="es-ES_tradnl" sz="2400" dirty="0" smtClean="0"/>
              <a:t>/ </a:t>
            </a:r>
            <a:r>
              <a:rPr lang="es-ES_tradnl" sz="2400" dirty="0" err="1" smtClean="0"/>
              <a:t>nais</a:t>
            </a:r>
            <a:r>
              <a:rPr lang="es-ES_tradnl" sz="2400" dirty="0" smtClean="0"/>
              <a:t> con mimo: </a:t>
            </a:r>
            <a:r>
              <a:rPr lang="es-ES_tradnl" sz="2400" dirty="0" err="1" smtClean="0"/>
              <a:t>arroupamento</a:t>
            </a:r>
            <a:r>
              <a:rPr lang="es-ES_tradnl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_tradnl" sz="2400" dirty="0" smtClean="0"/>
              <a:t>Procurar  </a:t>
            </a:r>
            <a:r>
              <a:rPr lang="es-ES_tradnl" sz="2400" dirty="0" err="1" smtClean="0"/>
              <a:t>unha</a:t>
            </a:r>
            <a:r>
              <a:rPr lang="es-ES_tradnl" sz="2400" dirty="0" smtClean="0"/>
              <a:t> información precisa. Preferible asesorarse ben antes de emitir un </a:t>
            </a:r>
            <a:r>
              <a:rPr lang="es-ES_tradnl" sz="2400" dirty="0" err="1" smtClean="0"/>
              <a:t>xuizo</a:t>
            </a:r>
            <a:r>
              <a:rPr lang="es-ES_tradnl" sz="2400" dirty="0" smtClean="0"/>
              <a:t> que teña que cambiarse logo.</a:t>
            </a:r>
          </a:p>
          <a:p>
            <a:pPr>
              <a:buFont typeface="Arial" pitchFamily="34" charset="0"/>
              <a:buChar char="•"/>
            </a:pPr>
            <a:r>
              <a:rPr lang="es-ES_tradnl" sz="2400" dirty="0" smtClean="0"/>
              <a:t>Trasmitir calma. Retroalimentación.</a:t>
            </a:r>
          </a:p>
          <a:p>
            <a:pPr>
              <a:buFont typeface="Arial" pitchFamily="34" charset="0"/>
              <a:buChar char="•"/>
            </a:pPr>
            <a:r>
              <a:rPr lang="es-ES_tradnl" sz="2400" dirty="0" smtClean="0"/>
              <a:t>Analizar cada caso, evitando catastrofismos: ser constructivos.</a:t>
            </a:r>
            <a:endParaRPr lang="es-E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Flexibilización . </a:t>
            </a:r>
            <a:r>
              <a:rPr lang="es-ES_tradnl" dirty="0" err="1" smtClean="0"/>
              <a:t>lexislación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Para 1º ciclo  de educación infantil: </a:t>
            </a:r>
            <a:r>
              <a:rPr lang="es-ES_tradnl" dirty="0" err="1" smtClean="0"/>
              <a:t>consellería</a:t>
            </a:r>
            <a:r>
              <a:rPr lang="es-ES_tradnl" dirty="0" smtClean="0"/>
              <a:t> de </a:t>
            </a:r>
            <a:r>
              <a:rPr lang="es-ES_tradnl" dirty="0" err="1" smtClean="0"/>
              <a:t>traballo</a:t>
            </a:r>
            <a:r>
              <a:rPr lang="es-ES_tradnl" dirty="0" smtClean="0"/>
              <a:t> e </a:t>
            </a:r>
            <a:r>
              <a:rPr lang="es-ES_tradnl" dirty="0" err="1" smtClean="0"/>
              <a:t>Benestar</a:t>
            </a:r>
            <a:r>
              <a:rPr lang="es-ES_tradnl" dirty="0" smtClean="0"/>
              <a:t> Social: </a:t>
            </a:r>
            <a:r>
              <a:rPr lang="es-ES_tradnl" dirty="0" err="1" smtClean="0"/>
              <a:t>orde</a:t>
            </a:r>
            <a:r>
              <a:rPr lang="es-ES_tradnl" dirty="0" smtClean="0"/>
              <a:t> do 17 de </a:t>
            </a:r>
            <a:r>
              <a:rPr lang="es-ES_tradnl" dirty="0" err="1" smtClean="0"/>
              <a:t>febreiro</a:t>
            </a:r>
            <a:r>
              <a:rPr lang="es-ES_tradnl" dirty="0" smtClean="0"/>
              <a:t> de 2014.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De tres meses a tres anos salvo que </a:t>
            </a:r>
            <a:r>
              <a:rPr lang="es-ES_tradnl" dirty="0" err="1" smtClean="0"/>
              <a:t>haxa</a:t>
            </a:r>
            <a:r>
              <a:rPr lang="es-ES_tradnl" dirty="0" smtClean="0"/>
              <a:t> un dictamen do EOE que flexibilice este período.</a:t>
            </a:r>
          </a:p>
          <a:p>
            <a:r>
              <a:rPr lang="es-ES_tradnl" dirty="0" smtClean="0"/>
              <a:t>Do 2º ciclo de </a:t>
            </a:r>
            <a:r>
              <a:rPr lang="es-ES_tradnl" dirty="0" smtClean="0"/>
              <a:t>Educación </a:t>
            </a:r>
            <a:r>
              <a:rPr lang="es-ES_tradnl" dirty="0" smtClean="0"/>
              <a:t>Infantil en </a:t>
            </a:r>
            <a:r>
              <a:rPr lang="es-ES_tradnl" dirty="0" err="1" smtClean="0"/>
              <a:t>adiante</a:t>
            </a:r>
            <a:r>
              <a:rPr lang="es-ES_tradnl" dirty="0" smtClean="0"/>
              <a:t>: </a:t>
            </a:r>
            <a:r>
              <a:rPr lang="es-ES_tradnl" dirty="0" err="1" smtClean="0"/>
              <a:t>Orde</a:t>
            </a:r>
            <a:r>
              <a:rPr lang="es-ES_tradnl" dirty="0" smtClean="0"/>
              <a:t> da </a:t>
            </a:r>
            <a:r>
              <a:rPr lang="es-ES_tradnl" dirty="0" err="1" smtClean="0"/>
              <a:t>consellería</a:t>
            </a:r>
            <a:r>
              <a:rPr lang="es-ES_tradnl" dirty="0" smtClean="0"/>
              <a:t> de </a:t>
            </a:r>
            <a:r>
              <a:rPr lang="es-ES_tradnl" dirty="0" smtClean="0"/>
              <a:t>Cultura</a:t>
            </a:r>
            <a:r>
              <a:rPr lang="es-ES_tradnl" dirty="0" smtClean="0"/>
              <a:t>, Educación e Ordenación Universitaria, </a:t>
            </a:r>
            <a:r>
              <a:rPr lang="es-ES_tradnl" dirty="0" err="1" smtClean="0"/>
              <a:t>Orde</a:t>
            </a:r>
            <a:r>
              <a:rPr lang="es-ES_tradnl" dirty="0" smtClean="0"/>
              <a:t> do 27 de </a:t>
            </a:r>
            <a:r>
              <a:rPr lang="es-ES_tradnl" dirty="0" err="1" smtClean="0"/>
              <a:t>decembro</a:t>
            </a:r>
            <a:r>
              <a:rPr lang="es-ES_tradnl" dirty="0" smtClean="0"/>
              <a:t> do 2002 , e decreto 229/2011 do 7 de </a:t>
            </a:r>
            <a:r>
              <a:rPr lang="es-ES_tradnl" dirty="0" err="1" smtClean="0"/>
              <a:t>decembro</a:t>
            </a:r>
            <a:r>
              <a:rPr lang="es-ES_tradnl" dirty="0" smtClean="0"/>
              <a:t>  (DOG , 21- 12- 2011).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Límite de permanencia: o ano no que se cumplen 7 anos.</a:t>
            </a:r>
          </a:p>
          <a:p>
            <a:r>
              <a:rPr lang="es-ES_tradnl" dirty="0" smtClean="0"/>
              <a:t>	Educación Primaria: 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Límite de permanencia: o ano no que cumplen 15 anos.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		Pilares do </a:t>
            </a:r>
            <a:r>
              <a:rPr lang="es-ES" dirty="0" err="1" smtClean="0"/>
              <a:t>traballo</a:t>
            </a:r>
            <a:endParaRPr lang="es-ES" dirty="0"/>
          </a:p>
        </p:txBody>
      </p:sp>
      <p:sp>
        <p:nvSpPr>
          <p:cNvPr id="17" name="Marcador de contenido 16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85750" indent="-285750" fontAlgn="auto">
              <a:spcAft>
                <a:spcPts val="0"/>
              </a:spcAft>
              <a:buFont typeface="Wingdings" charset="2"/>
              <a:buChar char="u"/>
              <a:defRPr/>
            </a:pPr>
            <a:r>
              <a:rPr lang="es-ES" dirty="0" smtClean="0"/>
              <a:t>COLABORACIÓN </a:t>
            </a:r>
            <a:r>
              <a:rPr lang="es-ES" dirty="0" smtClean="0"/>
              <a:t>ACTIVA</a:t>
            </a:r>
            <a:endParaRPr lang="es-ES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Familia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err="1" smtClean="0"/>
              <a:t>Titora</a:t>
            </a:r>
            <a:r>
              <a:rPr lang="es-ES" dirty="0" smtClean="0"/>
              <a:t>, </a:t>
            </a:r>
            <a:r>
              <a:rPr lang="es-ES" dirty="0" err="1" smtClean="0"/>
              <a:t>coidadora</a:t>
            </a:r>
            <a:r>
              <a:rPr lang="es-ES" dirty="0" smtClean="0"/>
              <a:t>, </a:t>
            </a:r>
            <a:r>
              <a:rPr lang="es-ES" dirty="0" err="1" smtClean="0"/>
              <a:t>mestra</a:t>
            </a:r>
            <a:r>
              <a:rPr lang="es-ES" dirty="0" smtClean="0"/>
              <a:t> </a:t>
            </a:r>
            <a:r>
              <a:rPr lang="es-ES" dirty="0" err="1" smtClean="0"/>
              <a:t>pedagoxía</a:t>
            </a:r>
            <a:r>
              <a:rPr lang="es-ES" dirty="0" smtClean="0"/>
              <a:t> terapéutica</a:t>
            </a:r>
            <a:r>
              <a:rPr lang="es-ES" dirty="0" smtClean="0"/>
              <a:t>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Orientadora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err="1" smtClean="0"/>
              <a:t>Profesionais</a:t>
            </a:r>
            <a:r>
              <a:rPr lang="es-ES" dirty="0" smtClean="0"/>
              <a:t> exteriores </a:t>
            </a:r>
            <a:r>
              <a:rPr lang="es-ES" dirty="0" err="1" smtClean="0"/>
              <a:t>ao</a:t>
            </a:r>
            <a:r>
              <a:rPr lang="es-ES" dirty="0" smtClean="0"/>
              <a:t> </a:t>
            </a:r>
            <a:r>
              <a:rPr lang="es-ES" dirty="0" smtClean="0"/>
              <a:t>centro.</a:t>
            </a:r>
          </a:p>
          <a:p>
            <a:pPr marL="285750" indent="-285750" fontAlgn="auto">
              <a:spcAft>
                <a:spcPts val="0"/>
              </a:spcAft>
              <a:defRPr/>
            </a:pPr>
            <a:r>
              <a:rPr lang="es-ES" dirty="0" smtClean="0"/>
              <a:t>                          A </a:t>
            </a:r>
            <a:r>
              <a:rPr lang="es-ES" dirty="0" smtClean="0"/>
              <a:t>TRAVÉS DE: </a:t>
            </a:r>
          </a:p>
          <a:p>
            <a:pPr marL="285750" indent="-285750" fontAlgn="auto">
              <a:spcAft>
                <a:spcPts val="0"/>
              </a:spcAft>
              <a:defRPr/>
            </a:pPr>
            <a:r>
              <a:rPr lang="es-ES" dirty="0" smtClean="0"/>
              <a:t>                          </a:t>
            </a:r>
            <a:r>
              <a:rPr lang="es-ES" dirty="0" err="1" smtClean="0"/>
              <a:t>Reunións</a:t>
            </a:r>
            <a:r>
              <a:rPr lang="es-ES" dirty="0" smtClean="0"/>
              <a:t> periódicas</a:t>
            </a:r>
            <a:r>
              <a:rPr lang="es-ES" dirty="0" smtClean="0"/>
              <a:t>.</a:t>
            </a:r>
          </a:p>
          <a:p>
            <a:pPr marL="285750" indent="-285750" fontAlgn="auto">
              <a:spcAft>
                <a:spcPts val="0"/>
              </a:spcAft>
              <a:defRPr/>
            </a:pPr>
            <a:r>
              <a:rPr lang="es-ES" dirty="0" smtClean="0"/>
              <a:t>                          </a:t>
            </a:r>
            <a:r>
              <a:rPr lang="es-ES" dirty="0" err="1" smtClean="0"/>
              <a:t>Axenda</a:t>
            </a:r>
            <a:r>
              <a:rPr lang="es-ES" dirty="0" smtClean="0"/>
              <a:t>  (voz do </a:t>
            </a:r>
            <a:r>
              <a:rPr lang="es-ES" dirty="0" smtClean="0"/>
              <a:t>alumno para os </a:t>
            </a:r>
            <a:r>
              <a:rPr lang="es-ES" dirty="0" err="1" smtClean="0"/>
              <a:t>seus</a:t>
            </a:r>
            <a:r>
              <a:rPr lang="es-ES" dirty="0" smtClean="0"/>
              <a:t> </a:t>
            </a:r>
            <a:r>
              <a:rPr lang="es-ES" dirty="0" err="1" smtClean="0"/>
              <a:t>compañeiros</a:t>
            </a:r>
            <a:r>
              <a:rPr lang="es-ES" dirty="0" smtClean="0"/>
              <a:t>)</a:t>
            </a:r>
            <a:endParaRPr lang="es-ES" dirty="0" smtClean="0"/>
          </a:p>
          <a:p>
            <a:pPr marL="285750" indent="-285750" fontAlgn="auto">
              <a:spcAft>
                <a:spcPts val="0"/>
              </a:spcAft>
              <a:defRPr/>
            </a:pPr>
            <a:r>
              <a:rPr lang="es-ES" dirty="0" smtClean="0"/>
              <a:t>                          </a:t>
            </a:r>
            <a:r>
              <a:rPr lang="es-ES" dirty="0" err="1" smtClean="0"/>
              <a:t>Caderno</a:t>
            </a:r>
            <a:r>
              <a:rPr lang="es-ES" dirty="0" smtClean="0"/>
              <a:t> </a:t>
            </a:r>
            <a:r>
              <a:rPr lang="es-ES" dirty="0" err="1" smtClean="0"/>
              <a:t>viaxeiro</a:t>
            </a:r>
            <a:r>
              <a:rPr lang="es-ES" dirty="0" smtClean="0"/>
              <a:t> de comunicación </a:t>
            </a:r>
            <a:r>
              <a:rPr lang="es-ES" dirty="0" smtClean="0"/>
              <a:t>(educadores-familia), </a:t>
            </a:r>
            <a:r>
              <a:rPr lang="es-ES" dirty="0" smtClean="0"/>
              <a:t>destacando </a:t>
            </a:r>
            <a:r>
              <a:rPr lang="es-ES" dirty="0" smtClean="0"/>
              <a:t> </a:t>
            </a:r>
          </a:p>
          <a:p>
            <a:pPr marL="285750" indent="-285750" fontAlgn="auto">
              <a:spcAft>
                <a:spcPts val="0"/>
              </a:spcAft>
              <a:defRPr/>
            </a:pPr>
            <a:r>
              <a:rPr lang="es-ES" dirty="0" smtClean="0"/>
              <a:t> </a:t>
            </a:r>
            <a:r>
              <a:rPr lang="es-ES" dirty="0" smtClean="0"/>
              <a:t>                       </a:t>
            </a:r>
            <a:r>
              <a:rPr lang="es-ES" dirty="0" smtClean="0"/>
              <a:t>  as </a:t>
            </a:r>
            <a:r>
              <a:rPr lang="es-ES" dirty="0" smtClean="0"/>
              <a:t>actividades e </a:t>
            </a:r>
            <a:r>
              <a:rPr lang="es-ES" dirty="0" smtClean="0"/>
              <a:t>aspectos </a:t>
            </a:r>
            <a:r>
              <a:rPr lang="es-ES" dirty="0" smtClean="0"/>
              <a:t>relevantes da </a:t>
            </a:r>
            <a:r>
              <a:rPr lang="es-ES" dirty="0" err="1" smtClean="0"/>
              <a:t>xornada</a:t>
            </a:r>
            <a:r>
              <a:rPr lang="es-ES" dirty="0" smtClean="0"/>
              <a:t> escolar.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E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2670810" y="914400"/>
          <a:ext cx="7520940" cy="3579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1" name="CuadroTexto 4"/>
          <p:cNvSpPr txBox="1">
            <a:spLocks noChangeArrowheads="1"/>
          </p:cNvSpPr>
          <p:nvPr/>
        </p:nvSpPr>
        <p:spPr bwMode="auto">
          <a:xfrm>
            <a:off x="494347" y="1561803"/>
            <a:ext cx="43529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dirty="0" smtClean="0">
                <a:latin typeface="Franklin Gothic Book" pitchFamily="34" charset="0"/>
              </a:rPr>
              <a:t>A e</a:t>
            </a:r>
            <a:r>
              <a:rPr lang="gl-ES" dirty="0" err="1" smtClean="0">
                <a:latin typeface="Franklin Gothic Book" pitchFamily="34" charset="0"/>
              </a:rPr>
              <a:t>stimulación</a:t>
            </a:r>
            <a:r>
              <a:rPr lang="gl-ES" dirty="0">
                <a:latin typeface="Franklin Gothic Book" pitchFamily="34" charset="0"/>
              </a:rPr>
              <a:t>: </a:t>
            </a:r>
            <a:r>
              <a:rPr lang="gl-ES" dirty="0" smtClean="0">
                <a:latin typeface="Franklin Gothic Book" pitchFamily="34" charset="0"/>
              </a:rPr>
              <a:t>Pretende ser unha intervención </a:t>
            </a:r>
            <a:r>
              <a:rPr lang="gl-ES" dirty="0">
                <a:latin typeface="Franklin Gothic Book" pitchFamily="34" charset="0"/>
              </a:rPr>
              <a:t>global, que inclúe diferentes </a:t>
            </a:r>
            <a:r>
              <a:rPr lang="gl-ES" dirty="0">
                <a:latin typeface="Franklin Gothic Book" pitchFamily="34" charset="0"/>
              </a:rPr>
              <a:t>á</a:t>
            </a:r>
            <a:r>
              <a:rPr lang="gl-ES" dirty="0" smtClean="0">
                <a:latin typeface="Franklin Gothic Book" pitchFamily="34" charset="0"/>
              </a:rPr>
              <a:t>mbitos </a:t>
            </a:r>
            <a:r>
              <a:rPr lang="gl-ES" dirty="0">
                <a:latin typeface="Franklin Gothic Book" pitchFamily="34" charset="0"/>
              </a:rPr>
              <a:t>de desenvolvemento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22300" y="1049893"/>
            <a:ext cx="3273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fontAlgn="auto">
              <a:spcAft>
                <a:spcPts val="0"/>
              </a:spcAft>
              <a:buFont typeface="Wingdings" charset="2"/>
              <a:buChar char="u"/>
              <a:defRPr/>
            </a:pPr>
            <a:r>
              <a:rPr lang="es-ES" dirty="0" smtClean="0"/>
              <a:t>INTERVENCIÓN DIRECTA</a:t>
            </a:r>
            <a:endParaRPr lang="es-E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Rectángulo"/>
          <p:cNvSpPr/>
          <p:nvPr/>
        </p:nvSpPr>
        <p:spPr>
          <a:xfrm>
            <a:off x="3221913" y="516493"/>
            <a:ext cx="21275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fontAlgn="auto">
              <a:spcAft>
                <a:spcPts val="0"/>
              </a:spcAft>
              <a:buFont typeface="Wingdings" charset="2"/>
              <a:buChar char="u"/>
              <a:defRPr/>
            </a:pPr>
            <a:r>
              <a:rPr lang="es-ES" dirty="0" smtClean="0"/>
              <a:t>NECESIDADES</a:t>
            </a:r>
            <a:endParaRPr lang="es-E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err="1" smtClean="0"/>
              <a:t>OBXEcTIVOS</a:t>
            </a:r>
            <a:endParaRPr lang="es-ES" sz="2400" dirty="0"/>
          </a:p>
        </p:txBody>
      </p:sp>
      <p:sp>
        <p:nvSpPr>
          <p:cNvPr id="24578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ÁREA </a:t>
            </a:r>
            <a:r>
              <a:rPr lang="es-ES" dirty="0" smtClean="0"/>
              <a:t> COGNITIVA: COÑECEMENTO </a:t>
            </a:r>
            <a:r>
              <a:rPr lang="es-ES" dirty="0" smtClean="0"/>
              <a:t>DE SI MESMO E AUTONOMIA </a:t>
            </a:r>
            <a:r>
              <a:rPr lang="es-ES" dirty="0" smtClean="0"/>
              <a:t>PERSOAL</a:t>
            </a:r>
            <a:endParaRPr lang="es-ES" dirty="0" smtClean="0"/>
          </a:p>
          <a:p>
            <a:pPr>
              <a:buFont typeface="Arial" charset="0"/>
              <a:buChar char="•"/>
            </a:pPr>
            <a:r>
              <a:rPr lang="es-ES" dirty="0" smtClean="0"/>
              <a:t>Adquirir </a:t>
            </a:r>
            <a:r>
              <a:rPr lang="es-ES" dirty="0" smtClean="0"/>
              <a:t>destrezas e habilidades manipulativas.</a:t>
            </a:r>
          </a:p>
          <a:p>
            <a:pPr>
              <a:buFont typeface="Arial" charset="0"/>
              <a:buChar char="•"/>
            </a:pPr>
            <a:r>
              <a:rPr lang="es-ES" dirty="0" err="1" smtClean="0"/>
              <a:t>Acadar</a:t>
            </a:r>
            <a:r>
              <a:rPr lang="es-ES" dirty="0" smtClean="0"/>
              <a:t> o control </a:t>
            </a:r>
            <a:r>
              <a:rPr lang="es-ES" dirty="0" smtClean="0"/>
              <a:t>postural, </a:t>
            </a:r>
            <a:r>
              <a:rPr lang="es-ES" dirty="0" err="1" smtClean="0"/>
              <a:t>mantendo</a:t>
            </a:r>
            <a:r>
              <a:rPr lang="es-ES" dirty="0" smtClean="0"/>
              <a:t> o equilibrio entre a </a:t>
            </a:r>
            <a:r>
              <a:rPr lang="es-ES" dirty="0" err="1" smtClean="0"/>
              <a:t>seguridade</a:t>
            </a:r>
            <a:r>
              <a:rPr lang="es-ES" dirty="0" smtClean="0"/>
              <a:t> e o </a:t>
            </a:r>
            <a:r>
              <a:rPr lang="es-ES" dirty="0" smtClean="0"/>
              <a:t>desafío, </a:t>
            </a:r>
            <a:r>
              <a:rPr lang="es-ES" dirty="0" err="1" smtClean="0"/>
              <a:t>na</a:t>
            </a:r>
            <a:r>
              <a:rPr lang="es-ES" dirty="0" smtClean="0"/>
              <a:t> exploración e </a:t>
            </a:r>
            <a:r>
              <a:rPr lang="es-ES" dirty="0" smtClean="0"/>
              <a:t>no </a:t>
            </a:r>
            <a:r>
              <a:rPr lang="es-ES" dirty="0" err="1" smtClean="0"/>
              <a:t>descubrimento</a:t>
            </a:r>
            <a:r>
              <a:rPr lang="es-ES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es-ES" dirty="0" smtClean="0"/>
              <a:t>Incitar o </a:t>
            </a:r>
            <a:r>
              <a:rPr lang="es-ES" dirty="0" err="1" smtClean="0"/>
              <a:t>movemento</a:t>
            </a:r>
            <a:r>
              <a:rPr lang="es-ES" dirty="0" smtClean="0"/>
              <a:t> corporal.</a:t>
            </a:r>
          </a:p>
          <a:p>
            <a:pPr>
              <a:buFont typeface="Arial" charset="0"/>
              <a:buChar char="•"/>
            </a:pPr>
            <a:r>
              <a:rPr lang="es-ES" dirty="0" smtClean="0"/>
              <a:t>Promover o </a:t>
            </a:r>
            <a:r>
              <a:rPr lang="es-ES" dirty="0" err="1" smtClean="0"/>
              <a:t>coñecemento</a:t>
            </a:r>
            <a:r>
              <a:rPr lang="es-ES" dirty="0" smtClean="0"/>
              <a:t> espacial.</a:t>
            </a:r>
          </a:p>
          <a:p>
            <a:pPr>
              <a:buFont typeface="Arial" charset="0"/>
              <a:buChar char="•"/>
            </a:pPr>
            <a:r>
              <a:rPr lang="es-ES" dirty="0" smtClean="0"/>
              <a:t>Fomentar a coordinación </a:t>
            </a:r>
            <a:r>
              <a:rPr lang="es-ES" dirty="0" err="1" smtClean="0"/>
              <a:t>visomotora</a:t>
            </a:r>
            <a:r>
              <a:rPr lang="es-ES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es-ES" dirty="0" smtClean="0"/>
              <a:t>Favorecer o </a:t>
            </a:r>
            <a:r>
              <a:rPr lang="es-ES" dirty="0" err="1" smtClean="0"/>
              <a:t>movemento</a:t>
            </a:r>
            <a:r>
              <a:rPr lang="es-ES" dirty="0" smtClean="0"/>
              <a:t> espontáneo.</a:t>
            </a:r>
          </a:p>
          <a:p>
            <a:pPr>
              <a:buFont typeface="Arial" charset="0"/>
              <a:buChar char="•"/>
            </a:pPr>
            <a:r>
              <a:rPr lang="es-ES" dirty="0" err="1" smtClean="0"/>
              <a:t>Recoñecer</a:t>
            </a:r>
            <a:r>
              <a:rPr lang="es-ES" dirty="0" smtClean="0"/>
              <a:t> os sentidos como </a:t>
            </a:r>
            <a:r>
              <a:rPr lang="es-ES" dirty="0" err="1" smtClean="0"/>
              <a:t>fontes</a:t>
            </a:r>
            <a:r>
              <a:rPr lang="es-ES" dirty="0" smtClean="0"/>
              <a:t> de </a:t>
            </a:r>
            <a:r>
              <a:rPr lang="es-ES" dirty="0" err="1" smtClean="0"/>
              <a:t>sensacións</a:t>
            </a:r>
            <a:r>
              <a:rPr lang="es-ES" dirty="0" smtClean="0"/>
              <a:t>.</a:t>
            </a:r>
          </a:p>
          <a:p>
            <a:pPr>
              <a:buFont typeface="Arial" charset="0"/>
              <a:buChar char="•"/>
            </a:pPr>
            <a:endParaRPr lang="es-E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325" y="600075"/>
            <a:ext cx="7521575" cy="357981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ÁREA </a:t>
            </a:r>
            <a:r>
              <a:rPr lang="es-ES" dirty="0" smtClean="0"/>
              <a:t> SOCIAL:  COÑECEMENTO </a:t>
            </a:r>
            <a:r>
              <a:rPr lang="es-ES" dirty="0" smtClean="0"/>
              <a:t>DO </a:t>
            </a:r>
            <a:r>
              <a:rPr lang="es-ES" dirty="0" smtClean="0"/>
              <a:t>CONTORNO</a:t>
            </a:r>
            <a:endParaRPr lang="es-ES" dirty="0" smtClean="0"/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Interiorizar a </a:t>
            </a:r>
            <a:r>
              <a:rPr lang="es-ES" dirty="0" smtClean="0"/>
              <a:t>relación causa- efecto.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Establecer </a:t>
            </a:r>
            <a:r>
              <a:rPr lang="es-ES" dirty="0" err="1" smtClean="0"/>
              <a:t>relacións</a:t>
            </a:r>
            <a:r>
              <a:rPr lang="es-ES" dirty="0" smtClean="0"/>
              <a:t> de confianza e afecto coas </a:t>
            </a:r>
            <a:r>
              <a:rPr lang="es-ES" dirty="0" err="1" smtClean="0"/>
              <a:t>persoas</a:t>
            </a:r>
            <a:r>
              <a:rPr lang="es-ES" dirty="0" smtClean="0"/>
              <a:t> do </a:t>
            </a:r>
            <a:r>
              <a:rPr lang="es-ES" dirty="0" smtClean="0"/>
              <a:t>e</a:t>
            </a:r>
            <a:r>
              <a:rPr lang="es-ES" dirty="0" smtClean="0"/>
              <a:t>ntorno</a:t>
            </a:r>
            <a:r>
              <a:rPr lang="es-ES" dirty="0" smtClean="0"/>
              <a:t>.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Observar o contorno, </a:t>
            </a:r>
            <a:r>
              <a:rPr lang="es-ES" dirty="0" err="1" smtClean="0"/>
              <a:t>recoñecendo</a:t>
            </a:r>
            <a:r>
              <a:rPr lang="es-ES" dirty="0" smtClean="0"/>
              <a:t> diferentes </a:t>
            </a:r>
            <a:r>
              <a:rPr lang="es-ES" dirty="0" err="1" smtClean="0"/>
              <a:t>espazos</a:t>
            </a:r>
            <a:endParaRPr lang="es-ES" dirty="0" smtClean="0"/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Explorar </a:t>
            </a:r>
            <a:r>
              <a:rPr lang="es-ES" dirty="0" err="1" smtClean="0"/>
              <a:t>obxectos</a:t>
            </a:r>
            <a:r>
              <a:rPr lang="es-ES" dirty="0" smtClean="0"/>
              <a:t> </a:t>
            </a:r>
            <a:r>
              <a:rPr lang="es-ES" dirty="0" smtClean="0"/>
              <a:t>e </a:t>
            </a:r>
            <a:r>
              <a:rPr lang="es-ES" dirty="0" err="1" smtClean="0"/>
              <a:t>materiais</a:t>
            </a:r>
            <a:r>
              <a:rPr lang="es-ES" dirty="0" smtClean="0"/>
              <a:t> a través dos sentidos e diferentes </a:t>
            </a:r>
            <a:r>
              <a:rPr lang="es-ES" dirty="0" err="1" smtClean="0"/>
              <a:t>accións</a:t>
            </a:r>
            <a:r>
              <a:rPr lang="es-ES" dirty="0" smtClean="0"/>
              <a:t>.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_tradnl" dirty="0" smtClean="0"/>
              <a:t>Adquirir o </a:t>
            </a:r>
            <a:r>
              <a:rPr lang="es-ES_tradnl" dirty="0" err="1" smtClean="0"/>
              <a:t>sentimento</a:t>
            </a:r>
            <a:r>
              <a:rPr lang="es-ES_tradnl" dirty="0" smtClean="0"/>
              <a:t> de </a:t>
            </a:r>
            <a:r>
              <a:rPr lang="es-ES_tradnl" dirty="0" err="1" smtClean="0"/>
              <a:t>pertenza</a:t>
            </a:r>
            <a:r>
              <a:rPr lang="es-ES_tradnl" dirty="0" smtClean="0"/>
              <a:t> </a:t>
            </a:r>
            <a:r>
              <a:rPr lang="es-ES_tradnl" dirty="0" err="1" smtClean="0"/>
              <a:t>ao</a:t>
            </a:r>
            <a:r>
              <a:rPr lang="es-ES_tradnl" dirty="0" smtClean="0"/>
              <a:t> grupo, de integración </a:t>
            </a:r>
            <a:r>
              <a:rPr lang="es-ES_tradnl" dirty="0" err="1" smtClean="0"/>
              <a:t>nel</a:t>
            </a:r>
            <a:r>
              <a:rPr lang="es-ES_tradnl" dirty="0" smtClean="0"/>
              <a:t>.</a:t>
            </a:r>
            <a:endParaRPr lang="es-ES" dirty="0" smtClean="0"/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endParaRPr lang="es-E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ÁREA </a:t>
            </a:r>
            <a:r>
              <a:rPr lang="es-ES" dirty="0" smtClean="0"/>
              <a:t> </a:t>
            </a:r>
            <a:r>
              <a:rPr lang="es-ES" dirty="0" smtClean="0"/>
              <a:t>DA  </a:t>
            </a:r>
            <a:r>
              <a:rPr lang="es-ES" dirty="0" smtClean="0"/>
              <a:t>LINGUAXE</a:t>
            </a:r>
            <a:r>
              <a:rPr lang="es-ES" dirty="0" smtClean="0"/>
              <a:t>: </a:t>
            </a:r>
            <a:r>
              <a:rPr lang="es-ES" dirty="0" smtClean="0"/>
              <a:t> COMUNICACIÓN </a:t>
            </a:r>
            <a:r>
              <a:rPr lang="es-ES" dirty="0" smtClean="0"/>
              <a:t>E </a:t>
            </a:r>
            <a:r>
              <a:rPr lang="es-ES" dirty="0" smtClean="0"/>
              <a:t>REPRESENTACIÓN</a:t>
            </a:r>
            <a:endParaRPr lang="es-ES" dirty="0" smtClean="0"/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err="1" smtClean="0"/>
              <a:t>Recoñecer</a:t>
            </a:r>
            <a:r>
              <a:rPr lang="es-ES" dirty="0" smtClean="0"/>
              <a:t> e </a:t>
            </a:r>
            <a:r>
              <a:rPr lang="es-ES" dirty="0" err="1" smtClean="0"/>
              <a:t>empregar</a:t>
            </a:r>
            <a:r>
              <a:rPr lang="es-ES" dirty="0" smtClean="0"/>
              <a:t> a </a:t>
            </a:r>
            <a:r>
              <a:rPr lang="es-ES" dirty="0" err="1" smtClean="0"/>
              <a:t>xestualidade</a:t>
            </a:r>
            <a:r>
              <a:rPr lang="es-ES" dirty="0" smtClean="0"/>
              <a:t> </a:t>
            </a:r>
            <a:r>
              <a:rPr lang="es-ES" dirty="0" smtClean="0"/>
              <a:t>, as  </a:t>
            </a:r>
            <a:r>
              <a:rPr lang="es-ES" dirty="0" err="1" smtClean="0"/>
              <a:t>manifestacións</a:t>
            </a:r>
            <a:r>
              <a:rPr lang="es-ES" dirty="0" smtClean="0"/>
              <a:t> </a:t>
            </a:r>
            <a:r>
              <a:rPr lang="es-ES" dirty="0" err="1" smtClean="0"/>
              <a:t>corporais</a:t>
            </a:r>
            <a:r>
              <a:rPr lang="es-ES" dirty="0" smtClean="0"/>
              <a:t> e </a:t>
            </a:r>
            <a:r>
              <a:rPr lang="es-ES" dirty="0" smtClean="0"/>
              <a:t>os </a:t>
            </a:r>
            <a:r>
              <a:rPr lang="es-ES" dirty="0" err="1" smtClean="0"/>
              <a:t>sons</a:t>
            </a:r>
            <a:r>
              <a:rPr lang="es-ES" dirty="0" smtClean="0"/>
              <a:t> </a:t>
            </a:r>
            <a:r>
              <a:rPr lang="es-ES" dirty="0" smtClean="0"/>
              <a:t>como forma de comunicación 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Sentir o </a:t>
            </a:r>
            <a:r>
              <a:rPr lang="es-ES" dirty="0" err="1" smtClean="0"/>
              <a:t>feito</a:t>
            </a:r>
            <a:r>
              <a:rPr lang="es-ES" dirty="0" smtClean="0"/>
              <a:t> musical.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CONTIDOS</a:t>
            </a:r>
            <a:endParaRPr lang="es-ES" dirty="0"/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err="1" smtClean="0"/>
              <a:t>Descubrimento</a:t>
            </a:r>
            <a:r>
              <a:rPr lang="es-ES" dirty="0" smtClean="0"/>
              <a:t> dos sentidos.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Adquisición progresiva do equilibrio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Potenciación das </a:t>
            </a:r>
            <a:r>
              <a:rPr lang="es-ES" dirty="0" err="1" smtClean="0"/>
              <a:t>súas</a:t>
            </a:r>
            <a:r>
              <a:rPr lang="es-ES" dirty="0" smtClean="0"/>
              <a:t> destrezas e habilidades.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err="1" smtClean="0"/>
              <a:t>Axuste</a:t>
            </a:r>
            <a:r>
              <a:rPr lang="es-ES" dirty="0" smtClean="0"/>
              <a:t> do propio </a:t>
            </a:r>
            <a:r>
              <a:rPr lang="es-ES" dirty="0" err="1" smtClean="0"/>
              <a:t>movemento</a:t>
            </a:r>
            <a:r>
              <a:rPr lang="es-ES" dirty="0" smtClean="0"/>
              <a:t> </a:t>
            </a:r>
            <a:r>
              <a:rPr lang="es-ES" dirty="0" err="1" smtClean="0"/>
              <a:t>ao</a:t>
            </a:r>
            <a:r>
              <a:rPr lang="es-ES" dirty="0" smtClean="0"/>
              <a:t> </a:t>
            </a:r>
            <a:r>
              <a:rPr lang="es-ES" dirty="0" err="1" smtClean="0"/>
              <a:t>espazo</a:t>
            </a:r>
            <a:r>
              <a:rPr lang="es-ES" dirty="0" smtClean="0"/>
              <a:t> e </a:t>
            </a:r>
            <a:r>
              <a:rPr lang="es-ES" dirty="0" err="1" smtClean="0"/>
              <a:t>aos</a:t>
            </a:r>
            <a:r>
              <a:rPr lang="es-ES" dirty="0" smtClean="0"/>
              <a:t> </a:t>
            </a:r>
            <a:r>
              <a:rPr lang="es-ES" dirty="0" err="1" smtClean="0"/>
              <a:t>movementos</a:t>
            </a:r>
            <a:r>
              <a:rPr lang="es-ES" dirty="0" smtClean="0"/>
              <a:t> dos </a:t>
            </a:r>
            <a:r>
              <a:rPr lang="es-ES" dirty="0" err="1" smtClean="0"/>
              <a:t>demais</a:t>
            </a:r>
            <a:r>
              <a:rPr lang="es-ES" dirty="0" smtClean="0"/>
              <a:t>.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endParaRPr lang="es-ES" dirty="0" smtClean="0"/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dirty="0" smtClean="0"/>
              <a:t>Exploración e manipulación de </a:t>
            </a:r>
            <a:r>
              <a:rPr lang="es-ES" dirty="0" err="1" smtClean="0"/>
              <a:t>obxectos</a:t>
            </a:r>
            <a:r>
              <a:rPr lang="es-ES" dirty="0" smtClean="0"/>
              <a:t>/</a:t>
            </a:r>
            <a:r>
              <a:rPr lang="es-ES" dirty="0" err="1" smtClean="0"/>
              <a:t>materiais</a:t>
            </a:r>
            <a:r>
              <a:rPr lang="es-ES" dirty="0" smtClean="0"/>
              <a:t> a través dos sentidos e das </a:t>
            </a:r>
            <a:r>
              <a:rPr lang="es-ES" dirty="0" err="1" smtClean="0"/>
              <a:t>accións</a:t>
            </a:r>
            <a:r>
              <a:rPr lang="es-ES" dirty="0" smtClean="0"/>
              <a:t>.</a:t>
            </a:r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_tradnl" dirty="0" err="1" smtClean="0"/>
              <a:t>Coñecemento</a:t>
            </a:r>
            <a:r>
              <a:rPr lang="es-ES_tradnl" dirty="0" smtClean="0"/>
              <a:t> dos diferentes </a:t>
            </a:r>
            <a:r>
              <a:rPr lang="es-ES_tradnl" dirty="0" err="1" smtClean="0"/>
              <a:t>espazos</a:t>
            </a:r>
            <a:r>
              <a:rPr lang="es-ES_tradnl" dirty="0" smtClean="0"/>
              <a:t> da aula e do Centro.</a:t>
            </a:r>
          </a:p>
          <a:p>
            <a:pPr marL="285750" indent="-285750" fontAlgn="auto">
              <a:spcAft>
                <a:spcPts val="0"/>
              </a:spcAft>
              <a:defRPr/>
            </a:pPr>
            <a:endParaRPr lang="es-ES_tradnl" dirty="0" smtClean="0"/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_tradnl" dirty="0" err="1" smtClean="0"/>
              <a:t>Recoñecemento</a:t>
            </a:r>
            <a:r>
              <a:rPr lang="es-ES_tradnl" dirty="0" smtClean="0"/>
              <a:t> dos distintos </a:t>
            </a:r>
            <a:r>
              <a:rPr lang="es-ES_tradnl" dirty="0" err="1" smtClean="0"/>
              <a:t>xestos</a:t>
            </a:r>
            <a:r>
              <a:rPr lang="es-ES_tradnl" dirty="0" smtClean="0"/>
              <a:t>, </a:t>
            </a:r>
            <a:r>
              <a:rPr lang="es-ES_tradnl" dirty="0" err="1" smtClean="0"/>
              <a:t>sons</a:t>
            </a:r>
            <a:r>
              <a:rPr lang="es-ES_tradnl" dirty="0" smtClean="0"/>
              <a:t>… como elementos comunicativos.</a:t>
            </a:r>
            <a:endParaRPr lang="es-ES" dirty="0" smtClean="0"/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endParaRPr lang="es-E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marL="285750" indent="-285750" fontAlgn="auto">
              <a:spcAft>
                <a:spcPts val="0"/>
              </a:spcAft>
              <a:buFont typeface="Arial"/>
              <a:buChar char="•"/>
              <a:defRPr/>
            </a:pPr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71450" y="90486"/>
            <a:ext cx="7521575" cy="549275"/>
          </a:xfrm>
        </p:spPr>
        <p:txBody>
          <a:bodyPr/>
          <a:lstStyle/>
          <a:p>
            <a:r>
              <a:rPr lang="es-ES" dirty="0" smtClean="0"/>
              <a:t> 	actividades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6725" y="639761"/>
            <a:ext cx="7521575" cy="401955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Manipular </a:t>
            </a:r>
            <a:r>
              <a:rPr lang="es-ES" dirty="0" err="1" smtClean="0"/>
              <a:t>obxectos</a:t>
            </a:r>
            <a:r>
              <a:rPr lang="es-ES" dirty="0" smtClean="0"/>
              <a:t>: </a:t>
            </a:r>
            <a:r>
              <a:rPr lang="es-ES" dirty="0" err="1" smtClean="0"/>
              <a:t>coller</a:t>
            </a:r>
            <a:r>
              <a:rPr lang="es-ES" dirty="0" smtClean="0"/>
              <a:t>, presionar, </a:t>
            </a:r>
            <a:r>
              <a:rPr lang="es-ES" dirty="0" err="1" smtClean="0"/>
              <a:t>axitar</a:t>
            </a:r>
            <a:r>
              <a:rPr lang="es-ES" dirty="0" smtClean="0"/>
              <a:t>, golpear…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Salvar obstáculos.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Golpear a pelota </a:t>
            </a:r>
            <a:r>
              <a:rPr lang="es-ES" dirty="0" err="1" smtClean="0"/>
              <a:t>co</a:t>
            </a:r>
            <a:r>
              <a:rPr lang="es-ES" dirty="0" smtClean="0"/>
              <a:t> </a:t>
            </a:r>
            <a:r>
              <a:rPr lang="es-ES" dirty="0" err="1" smtClean="0"/>
              <a:t>pé</a:t>
            </a:r>
            <a:r>
              <a:rPr lang="es-ES" dirty="0" smtClean="0"/>
              <a:t>;  </a:t>
            </a:r>
            <a:r>
              <a:rPr lang="es-ES" dirty="0" err="1" smtClean="0"/>
              <a:t>xogar</a:t>
            </a:r>
            <a:r>
              <a:rPr lang="es-ES" dirty="0" smtClean="0"/>
              <a:t> coas </a:t>
            </a:r>
            <a:r>
              <a:rPr lang="es-ES" dirty="0" err="1" smtClean="0"/>
              <a:t>mans</a:t>
            </a:r>
            <a:r>
              <a:rPr lang="es-ES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Realizar un </a:t>
            </a:r>
            <a:r>
              <a:rPr lang="es-ES" dirty="0" err="1" smtClean="0"/>
              <a:t>seguimento</a:t>
            </a:r>
            <a:r>
              <a:rPr lang="es-ES" dirty="0" smtClean="0"/>
              <a:t> visual de </a:t>
            </a:r>
            <a:r>
              <a:rPr lang="es-ES" dirty="0" err="1" smtClean="0"/>
              <a:t>obxectos</a:t>
            </a:r>
            <a:r>
              <a:rPr lang="es-ES" dirty="0" smtClean="0"/>
              <a:t> </a:t>
            </a:r>
            <a:r>
              <a:rPr lang="es-ES" dirty="0" err="1" smtClean="0"/>
              <a:t>chamativos</a:t>
            </a:r>
            <a:r>
              <a:rPr lang="es-ES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dirty="0" err="1" smtClean="0"/>
              <a:t>Recoller</a:t>
            </a:r>
            <a:r>
              <a:rPr lang="es-ES" dirty="0" smtClean="0"/>
              <a:t>, de </a:t>
            </a:r>
            <a:r>
              <a:rPr lang="es-ES" dirty="0" err="1" smtClean="0"/>
              <a:t>maneira</a:t>
            </a:r>
            <a:r>
              <a:rPr lang="es-ES" dirty="0" smtClean="0"/>
              <a:t> autónoma, </a:t>
            </a:r>
            <a:r>
              <a:rPr lang="es-ES" dirty="0" err="1" smtClean="0"/>
              <a:t>xoguetes</a:t>
            </a:r>
            <a:r>
              <a:rPr lang="es-ES" dirty="0" smtClean="0"/>
              <a:t>/</a:t>
            </a:r>
            <a:r>
              <a:rPr lang="es-ES" dirty="0" err="1" smtClean="0"/>
              <a:t>materiais</a:t>
            </a:r>
            <a:r>
              <a:rPr lang="es-ES" dirty="0" smtClean="0"/>
              <a:t> luminosos </a:t>
            </a:r>
            <a:r>
              <a:rPr lang="es-ES" dirty="0" err="1" smtClean="0"/>
              <a:t>ou</a:t>
            </a:r>
            <a:r>
              <a:rPr lang="es-ES" dirty="0" smtClean="0"/>
              <a:t> sonoros esparcidos polo chan.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Colocar </a:t>
            </a:r>
            <a:r>
              <a:rPr lang="es-ES" dirty="0" err="1" smtClean="0"/>
              <a:t>gomets</a:t>
            </a:r>
            <a:r>
              <a:rPr lang="es-ES" dirty="0" smtClean="0"/>
              <a:t> en diferentes partes do </a:t>
            </a:r>
            <a:r>
              <a:rPr lang="es-ES" dirty="0" err="1" smtClean="0"/>
              <a:t>corpo</a:t>
            </a:r>
            <a:r>
              <a:rPr lang="es-ES" dirty="0" smtClean="0"/>
              <a:t> -</a:t>
            </a:r>
            <a:r>
              <a:rPr lang="es-ES" dirty="0" err="1" smtClean="0"/>
              <a:t>diante</a:t>
            </a:r>
            <a:r>
              <a:rPr lang="es-ES" dirty="0" smtClean="0"/>
              <a:t> </a:t>
            </a:r>
            <a:r>
              <a:rPr lang="es-ES" dirty="0" err="1" smtClean="0"/>
              <a:t>dun</a:t>
            </a:r>
            <a:r>
              <a:rPr lang="es-ES" dirty="0" smtClean="0"/>
              <a:t> </a:t>
            </a:r>
            <a:r>
              <a:rPr lang="es-ES" dirty="0" err="1" smtClean="0"/>
              <a:t>espello</a:t>
            </a:r>
            <a:r>
              <a:rPr lang="es-ES" dirty="0" smtClean="0"/>
              <a:t>-  </a:t>
            </a:r>
            <a:r>
              <a:rPr lang="es-ES" dirty="0" smtClean="0"/>
              <a:t>provocando </a:t>
            </a:r>
            <a:r>
              <a:rPr lang="es-ES" dirty="0" err="1" smtClean="0"/>
              <a:t>resposta</a:t>
            </a:r>
            <a:r>
              <a:rPr lang="es-ES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Potenciar a busca de </a:t>
            </a:r>
            <a:r>
              <a:rPr lang="es-ES" dirty="0" err="1" smtClean="0"/>
              <a:t>xoguetes</a:t>
            </a:r>
            <a:r>
              <a:rPr lang="es-ES" dirty="0" smtClean="0"/>
              <a:t> </a:t>
            </a:r>
            <a:r>
              <a:rPr lang="es-ES" dirty="0" smtClean="0"/>
              <a:t> que aparecen </a:t>
            </a:r>
            <a:r>
              <a:rPr lang="es-ES" dirty="0" smtClean="0"/>
              <a:t>e </a:t>
            </a:r>
            <a:r>
              <a:rPr lang="es-ES" dirty="0" smtClean="0"/>
              <a:t>desaparecen.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Comprender o significado </a:t>
            </a:r>
            <a:r>
              <a:rPr lang="es-ES_tradnl" dirty="0" err="1" smtClean="0"/>
              <a:t>algunhas</a:t>
            </a:r>
            <a:r>
              <a:rPr lang="es-ES_tradnl" dirty="0" smtClean="0"/>
              <a:t> palabras e reaccionar </a:t>
            </a:r>
            <a:r>
              <a:rPr lang="es-ES_tradnl" dirty="0" err="1" smtClean="0"/>
              <a:t>axeitadamente</a:t>
            </a:r>
            <a:r>
              <a:rPr lang="es-ES_tradnl" dirty="0" smtClean="0"/>
              <a:t> </a:t>
            </a:r>
            <a:r>
              <a:rPr lang="es-ES_tradnl" dirty="0" err="1" smtClean="0"/>
              <a:t>ao</a:t>
            </a:r>
            <a:r>
              <a:rPr lang="es-ES_tradnl" dirty="0" smtClean="0"/>
              <a:t> </a:t>
            </a:r>
            <a:r>
              <a:rPr lang="es-ES_tradnl" dirty="0" err="1" smtClean="0"/>
              <a:t>seu</a:t>
            </a:r>
            <a:r>
              <a:rPr lang="es-ES_tradnl" dirty="0" smtClean="0"/>
              <a:t> son: si / non / sube / </a:t>
            </a:r>
            <a:r>
              <a:rPr lang="es-ES_tradnl" dirty="0" err="1" smtClean="0"/>
              <a:t>baixa</a:t>
            </a:r>
            <a:r>
              <a:rPr lang="es-ES_tradnl" dirty="0" smtClean="0"/>
              <a:t> / abre / </a:t>
            </a:r>
            <a:r>
              <a:rPr lang="es-ES_tradnl" dirty="0" err="1" smtClean="0"/>
              <a:t>cerra</a:t>
            </a:r>
            <a:r>
              <a:rPr lang="es-ES_tradnl" dirty="0" smtClean="0"/>
              <a:t> / colle / </a:t>
            </a:r>
            <a:r>
              <a:rPr lang="es-ES_tradnl" dirty="0" err="1" smtClean="0"/>
              <a:t>solta</a:t>
            </a:r>
            <a:r>
              <a:rPr lang="es-ES_tradnl" dirty="0" smtClean="0"/>
              <a:t> / baila / </a:t>
            </a:r>
            <a:r>
              <a:rPr lang="es-ES_tradnl" dirty="0" err="1" smtClean="0"/>
              <a:t>aperta</a:t>
            </a:r>
            <a:r>
              <a:rPr lang="es-ES_tradnl" dirty="0" smtClean="0"/>
              <a:t> / </a:t>
            </a:r>
            <a:r>
              <a:rPr lang="es-ES_tradnl" dirty="0" err="1" smtClean="0"/>
              <a:t>bico</a:t>
            </a:r>
            <a:r>
              <a:rPr lang="es-ES_tradnl" dirty="0" smtClean="0"/>
              <a:t>…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Realizar </a:t>
            </a:r>
            <a:r>
              <a:rPr lang="es-ES_tradnl" dirty="0" err="1" smtClean="0"/>
              <a:t>exercicios</a:t>
            </a:r>
            <a:r>
              <a:rPr lang="es-ES_tradnl" dirty="0" smtClean="0"/>
              <a:t> de </a:t>
            </a:r>
            <a:r>
              <a:rPr lang="es-ES_tradnl" dirty="0" err="1" smtClean="0"/>
              <a:t>sopro</a:t>
            </a:r>
            <a:r>
              <a:rPr lang="es-ES_tradnl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Utilizar a música para provocar </a:t>
            </a:r>
            <a:r>
              <a:rPr lang="es-ES_tradnl" dirty="0" err="1" smtClean="0"/>
              <a:t>movemento</a:t>
            </a:r>
            <a:r>
              <a:rPr lang="es-ES_tradnl" dirty="0" smtClean="0"/>
              <a:t>, </a:t>
            </a:r>
            <a:r>
              <a:rPr lang="es-ES_tradnl" dirty="0" err="1" smtClean="0"/>
              <a:t>relaxación</a:t>
            </a:r>
            <a:r>
              <a:rPr lang="es-ES_tradnl" dirty="0" smtClean="0"/>
              <a:t>, comunicación…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 err="1" smtClean="0"/>
              <a:t>caracterÍsticas</a:t>
            </a:r>
            <a:r>
              <a:rPr lang="es-ES" dirty="0" smtClean="0"/>
              <a:t> </a:t>
            </a:r>
            <a:r>
              <a:rPr lang="es-ES" dirty="0" smtClean="0"/>
              <a:t>das </a:t>
            </a:r>
            <a:r>
              <a:rPr lang="es-ES" dirty="0" err="1" smtClean="0"/>
              <a:t>sesións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sz="2400" dirty="0" err="1" smtClean="0"/>
              <a:t>Individualidade</a:t>
            </a:r>
            <a:r>
              <a:rPr lang="es-ES" sz="2400" dirty="0" smtClean="0"/>
              <a:t> absoluta.</a:t>
            </a:r>
            <a:endParaRPr lang="es-ES" sz="24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sz="2400" dirty="0" err="1" smtClean="0"/>
              <a:t>Afectividade</a:t>
            </a:r>
            <a:r>
              <a:rPr lang="es-ES" sz="2400" dirty="0" smtClean="0"/>
              <a:t> permanente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sz="2400" dirty="0" smtClean="0"/>
              <a:t>Comunicación constante</a:t>
            </a:r>
            <a:r>
              <a:rPr lang="es-ES" sz="2400" dirty="0" smtClean="0"/>
              <a:t>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sz="2400" dirty="0" smtClean="0"/>
              <a:t>Repaso e </a:t>
            </a:r>
            <a:r>
              <a:rPr lang="es-ES" sz="2400" dirty="0" err="1" smtClean="0"/>
              <a:t>afianzamento</a:t>
            </a:r>
            <a:r>
              <a:rPr lang="es-ES" sz="2400" dirty="0" smtClean="0"/>
              <a:t> diario dos aspectos </a:t>
            </a:r>
            <a:r>
              <a:rPr lang="es-ES" sz="2400" dirty="0" err="1" smtClean="0"/>
              <a:t>traballados</a:t>
            </a:r>
            <a:r>
              <a:rPr lang="es-ES" sz="2400" dirty="0" smtClean="0"/>
              <a:t>. Incorporación paulatina </a:t>
            </a:r>
            <a:r>
              <a:rPr lang="es-ES" sz="2400" dirty="0" err="1" smtClean="0"/>
              <a:t>doutros</a:t>
            </a:r>
            <a:r>
              <a:rPr lang="es-ES" sz="2400" dirty="0" smtClean="0"/>
              <a:t> </a:t>
            </a:r>
            <a:r>
              <a:rPr lang="es-ES" sz="2400" dirty="0" err="1" smtClean="0"/>
              <a:t>novos</a:t>
            </a:r>
            <a:r>
              <a:rPr lang="es-ES" sz="2400" dirty="0" smtClean="0"/>
              <a:t> </a:t>
            </a:r>
            <a:r>
              <a:rPr lang="es-ES" sz="2400" dirty="0" err="1" smtClean="0"/>
              <a:t>coñecementos</a:t>
            </a:r>
            <a:r>
              <a:rPr lang="es-ES" sz="2400" dirty="0" smtClean="0"/>
              <a:t>.</a:t>
            </a:r>
            <a:endParaRPr lang="es-ES" sz="24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sz="2400" dirty="0" smtClean="0"/>
              <a:t>Contacto físico continuo/ frecuente, </a:t>
            </a:r>
            <a:r>
              <a:rPr lang="es-ES" sz="2400" dirty="0" err="1" smtClean="0"/>
              <a:t>sempre</a:t>
            </a:r>
            <a:r>
              <a:rPr lang="es-ES" sz="2400" dirty="0" smtClean="0"/>
              <a:t> que non resulte molesto para o </a:t>
            </a:r>
            <a:r>
              <a:rPr lang="es-ES" sz="2400" dirty="0" err="1" smtClean="0"/>
              <a:t>neno</a:t>
            </a:r>
            <a:r>
              <a:rPr lang="es-ES" sz="2400" dirty="0" smtClean="0"/>
              <a:t>-a.</a:t>
            </a:r>
            <a:endParaRPr lang="es-ES" sz="24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ES" sz="2400" dirty="0" err="1" smtClean="0"/>
              <a:t>Reforzo</a:t>
            </a:r>
            <a:r>
              <a:rPr lang="es-ES" sz="2400" dirty="0" smtClean="0"/>
              <a:t> </a:t>
            </a:r>
            <a:r>
              <a:rPr lang="es-ES" sz="2400" dirty="0" smtClean="0"/>
              <a:t>positivo mediante aplausos e </a:t>
            </a:r>
            <a:r>
              <a:rPr lang="es-ES" sz="2400" dirty="0" err="1" smtClean="0"/>
              <a:t>agarimos</a:t>
            </a:r>
            <a:r>
              <a:rPr lang="es-ES" sz="24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sz="24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6925" y="490538"/>
            <a:ext cx="7519988" cy="5492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>	</a:t>
            </a:r>
            <a:r>
              <a:rPr lang="es-ES" dirty="0" smtClean="0"/>
              <a:t>¿que é o síndrome de </a:t>
            </a:r>
            <a:r>
              <a:rPr lang="es-ES" dirty="0" err="1" smtClean="0"/>
              <a:t>west</a:t>
            </a:r>
            <a:r>
              <a:rPr lang="es-ES" dirty="0" smtClean="0"/>
              <a:t>?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14338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	</a:t>
            </a:r>
          </a:p>
          <a:p>
            <a:r>
              <a:rPr lang="gl-ES" sz="2800" dirty="0" smtClean="0"/>
              <a:t>	É unha enfermidade neurolóxica que pertence ó grupo das </a:t>
            </a:r>
            <a:r>
              <a:rPr lang="gl-ES" sz="2800" dirty="0" err="1" smtClean="0"/>
              <a:t>encefalopatías</a:t>
            </a:r>
            <a:r>
              <a:rPr lang="gl-ES" sz="2800" dirty="0" smtClean="0"/>
              <a:t> epilépticas catastróficas. Descubriuse en 1841 cando o Dr. </a:t>
            </a:r>
            <a:r>
              <a:rPr lang="gl-ES" sz="2800" dirty="0" err="1" smtClean="0"/>
              <a:t>William</a:t>
            </a:r>
            <a:r>
              <a:rPr lang="gl-ES" sz="2800" dirty="0" smtClean="0"/>
              <a:t> </a:t>
            </a:r>
            <a:r>
              <a:rPr lang="gl-ES" sz="2800" dirty="0" err="1" smtClean="0"/>
              <a:t>James</a:t>
            </a:r>
            <a:r>
              <a:rPr lang="gl-ES" sz="2800" dirty="0" smtClean="0"/>
              <a:t> </a:t>
            </a:r>
            <a:r>
              <a:rPr lang="gl-ES" sz="2800" dirty="0" err="1" smtClean="0"/>
              <a:t>West</a:t>
            </a:r>
            <a:r>
              <a:rPr lang="gl-ES" sz="2800" dirty="0" smtClean="0"/>
              <a:t> observou no seu fillo espasmos coas características deste síndrome.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325" y="795338"/>
            <a:ext cx="7521575" cy="3884612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4400" dirty="0"/>
              <a:t>“ O </a:t>
            </a:r>
            <a:r>
              <a:rPr lang="es-ES" sz="4400" dirty="0" err="1"/>
              <a:t>traballo</a:t>
            </a:r>
            <a:r>
              <a:rPr lang="es-ES" sz="4400" dirty="0"/>
              <a:t> </a:t>
            </a:r>
            <a:r>
              <a:rPr lang="es-ES" sz="4400" dirty="0" err="1"/>
              <a:t>pacente</a:t>
            </a:r>
            <a:r>
              <a:rPr lang="es-ES" sz="4400" dirty="0"/>
              <a:t> e </a:t>
            </a:r>
            <a:r>
              <a:rPr lang="es-ES" sz="4400" dirty="0" smtClean="0"/>
              <a:t>  continuado</a:t>
            </a:r>
            <a:r>
              <a:rPr lang="es-ES" sz="4400" dirty="0"/>
              <a:t>, día a día</a:t>
            </a:r>
            <a:r>
              <a:rPr lang="es-ES" sz="4400" dirty="0" smtClean="0"/>
              <a:t>,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4400" dirty="0" smtClean="0"/>
              <a:t> </a:t>
            </a:r>
            <a:r>
              <a:rPr lang="es-ES" sz="4400" dirty="0"/>
              <a:t>é a única alternativa”.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4400" dirty="0"/>
              <a:t>(</a:t>
            </a:r>
            <a:r>
              <a:rPr lang="es-ES" sz="4400" dirty="0" err="1" smtClean="0"/>
              <a:t>Rivière</a:t>
            </a:r>
            <a:r>
              <a:rPr lang="es-ES" sz="4400" dirty="0"/>
              <a:t>, 1997)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66833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/>
              <a:t> </a:t>
            </a:r>
            <a:r>
              <a:rPr lang="es-ES" sz="2400" dirty="0" smtClean="0"/>
              <a:t>o </a:t>
            </a:r>
            <a:r>
              <a:rPr lang="es-ES" sz="2400" dirty="0" err="1" smtClean="0"/>
              <a:t>coidado</a:t>
            </a:r>
            <a:r>
              <a:rPr lang="es-ES" sz="2400" dirty="0" smtClean="0"/>
              <a:t> de </a:t>
            </a:r>
            <a:r>
              <a:rPr lang="es-ES" sz="2400" dirty="0" err="1" smtClean="0"/>
              <a:t>nenos</a:t>
            </a:r>
            <a:r>
              <a:rPr lang="es-ES" sz="2400" dirty="0" smtClean="0"/>
              <a:t> e nenas con severo atraso psicomotor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es-ES" sz="1500" dirty="0" smtClean="0"/>
              <a:t>Anticipar en todo momento o que </a:t>
            </a:r>
            <a:r>
              <a:rPr lang="es-ES" sz="1500" dirty="0" err="1" smtClean="0"/>
              <a:t>imos</a:t>
            </a:r>
            <a:r>
              <a:rPr lang="es-ES" sz="1500" dirty="0" smtClean="0"/>
              <a:t> </a:t>
            </a:r>
            <a:r>
              <a:rPr lang="es-ES" sz="1500" dirty="0" err="1" smtClean="0"/>
              <a:t>facer</a:t>
            </a:r>
            <a:r>
              <a:rPr lang="es-ES" sz="1500" dirty="0" smtClean="0"/>
              <a:t>, </a:t>
            </a:r>
            <a:r>
              <a:rPr lang="es-ES" sz="1500" dirty="0" err="1" smtClean="0"/>
              <a:t>aínda</a:t>
            </a:r>
            <a:r>
              <a:rPr lang="es-ES" sz="1500" dirty="0" smtClean="0"/>
              <a:t> que nos </a:t>
            </a:r>
            <a:r>
              <a:rPr lang="es-ES" sz="1500" dirty="0" err="1" smtClean="0"/>
              <a:t>pareza</a:t>
            </a:r>
            <a:r>
              <a:rPr lang="es-ES" sz="1500" dirty="0" smtClean="0"/>
              <a:t> insignificante, Mediante o uso da palabra, </a:t>
            </a:r>
            <a:r>
              <a:rPr lang="es-ES" sz="1500" dirty="0" err="1" smtClean="0"/>
              <a:t>aínda</a:t>
            </a:r>
            <a:r>
              <a:rPr lang="es-ES" sz="1500" dirty="0" smtClean="0"/>
              <a:t> que non exista </a:t>
            </a:r>
            <a:r>
              <a:rPr lang="es-ES" sz="1500" dirty="0" err="1" smtClean="0"/>
              <a:t>linguaxe</a:t>
            </a:r>
            <a:r>
              <a:rPr lang="es-ES" sz="1500" dirty="0" smtClean="0"/>
              <a:t>, e mediante un </a:t>
            </a:r>
            <a:r>
              <a:rPr lang="es-ES" sz="1500" dirty="0" err="1" smtClean="0"/>
              <a:t>xesto</a:t>
            </a:r>
            <a:r>
              <a:rPr lang="es-ES" sz="1500" dirty="0" smtClean="0"/>
              <a:t> anticipatorio. Ter </a:t>
            </a:r>
            <a:r>
              <a:rPr lang="es-ES" sz="1500" dirty="0" err="1" smtClean="0"/>
              <a:t>moi</a:t>
            </a:r>
            <a:r>
              <a:rPr lang="es-ES" sz="1500" dirty="0" smtClean="0"/>
              <a:t> presente este aspecto ante os cambios </a:t>
            </a:r>
            <a:r>
              <a:rPr lang="es-ES" sz="1500" dirty="0" err="1" smtClean="0"/>
              <a:t>posturais</a:t>
            </a:r>
            <a:r>
              <a:rPr lang="es-ES" sz="1500" dirty="0" smtClean="0"/>
              <a:t>, cambios de </a:t>
            </a:r>
            <a:r>
              <a:rPr lang="es-ES" sz="1500" dirty="0" err="1" smtClean="0"/>
              <a:t>cueiros</a:t>
            </a:r>
            <a:r>
              <a:rPr lang="es-ES" sz="1500" dirty="0" smtClean="0"/>
              <a:t>…</a:t>
            </a:r>
            <a:r>
              <a:rPr lang="es-ES" sz="1500" dirty="0" err="1" smtClean="0"/>
              <a:t>Hai</a:t>
            </a:r>
            <a:r>
              <a:rPr lang="es-ES" sz="1500" dirty="0" smtClean="0"/>
              <a:t> que </a:t>
            </a:r>
            <a:r>
              <a:rPr lang="es-ES" sz="1500" dirty="0" err="1" smtClean="0"/>
              <a:t>advertirlle</a:t>
            </a:r>
            <a:r>
              <a:rPr lang="es-ES" sz="1500" dirty="0" smtClean="0"/>
              <a:t> do que se </a:t>
            </a:r>
            <a:r>
              <a:rPr lang="es-ES" sz="1500" dirty="0" err="1" smtClean="0"/>
              <a:t>lle</a:t>
            </a:r>
            <a:r>
              <a:rPr lang="es-ES" sz="1500" dirty="0" smtClean="0"/>
              <a:t> </a:t>
            </a:r>
            <a:r>
              <a:rPr lang="es-ES" sz="1500" dirty="0" err="1" smtClean="0"/>
              <a:t>quere</a:t>
            </a:r>
            <a:r>
              <a:rPr lang="es-ES" sz="1500" dirty="0" smtClean="0"/>
              <a:t> </a:t>
            </a:r>
            <a:r>
              <a:rPr lang="es-ES" sz="1500" dirty="0" err="1" smtClean="0"/>
              <a:t>facer</a:t>
            </a:r>
            <a:r>
              <a:rPr lang="es-ES" sz="1500" dirty="0" smtClean="0"/>
              <a:t>, </a:t>
            </a:r>
            <a:r>
              <a:rPr lang="es-ES" sz="1500" dirty="0" err="1" smtClean="0"/>
              <a:t>hai</a:t>
            </a:r>
            <a:r>
              <a:rPr lang="es-ES" sz="1500" dirty="0" smtClean="0"/>
              <a:t> que </a:t>
            </a:r>
            <a:r>
              <a:rPr lang="es-ES" sz="1500" dirty="0" err="1" smtClean="0"/>
              <a:t>pedirlle</a:t>
            </a:r>
            <a:r>
              <a:rPr lang="es-ES" sz="1500" dirty="0" smtClean="0"/>
              <a:t> permiso, </a:t>
            </a:r>
            <a:r>
              <a:rPr lang="es-ES" sz="1500" dirty="0" err="1" smtClean="0"/>
              <a:t>hai</a:t>
            </a:r>
            <a:r>
              <a:rPr lang="es-ES" sz="1500" dirty="0" smtClean="0"/>
              <a:t> que </a:t>
            </a:r>
            <a:r>
              <a:rPr lang="es-ES" sz="1500" dirty="0" err="1" smtClean="0"/>
              <a:t>poñerse</a:t>
            </a:r>
            <a:r>
              <a:rPr lang="es-ES" sz="1500" dirty="0" smtClean="0"/>
              <a:t> a </a:t>
            </a:r>
            <a:r>
              <a:rPr lang="es-ES" sz="1500" dirty="0" err="1" smtClean="0"/>
              <a:t>sua</a:t>
            </a:r>
            <a:r>
              <a:rPr lang="es-ES" sz="1500" dirty="0" smtClean="0"/>
              <a:t> altura…</a:t>
            </a: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es-ES" sz="1500" dirty="0" smtClean="0"/>
              <a:t>Potenciar a autonomía o máximo que </a:t>
            </a:r>
            <a:r>
              <a:rPr lang="es-ES" sz="1500" dirty="0" err="1" smtClean="0"/>
              <a:t>sexa</a:t>
            </a:r>
            <a:r>
              <a:rPr lang="es-ES" sz="1500" dirty="0" smtClean="0"/>
              <a:t>  posible </a:t>
            </a:r>
            <a:r>
              <a:rPr lang="es-ES" sz="1500" dirty="0" err="1" smtClean="0"/>
              <a:t>nas</a:t>
            </a:r>
            <a:r>
              <a:rPr lang="es-ES" sz="1500" dirty="0" smtClean="0"/>
              <a:t> actividades da vida cotidiana: alimentación, aseo…</a:t>
            </a: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es-ES" sz="1500" dirty="0" smtClean="0"/>
              <a:t>Respetar ó máximo a </a:t>
            </a:r>
            <a:r>
              <a:rPr lang="es-ES" sz="1500" dirty="0" err="1" smtClean="0"/>
              <a:t>intimidade</a:t>
            </a:r>
            <a:r>
              <a:rPr lang="es-ES" sz="1500" dirty="0" smtClean="0"/>
              <a:t>  do alumnado.</a:t>
            </a: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es-ES" sz="1500" dirty="0" smtClean="0"/>
              <a:t>Acompañar o proceso de integración escolar do alumno, no caso de non haber </a:t>
            </a:r>
            <a:r>
              <a:rPr lang="es-ES" sz="1500" dirty="0" err="1" smtClean="0"/>
              <a:t>linguaxe</a:t>
            </a:r>
            <a:r>
              <a:rPr lang="es-ES" sz="1500" dirty="0" smtClean="0"/>
              <a:t> oral, é necesario que a </a:t>
            </a:r>
            <a:r>
              <a:rPr lang="es-ES" sz="1500" dirty="0" err="1" smtClean="0"/>
              <a:t>persoa</a:t>
            </a:r>
            <a:r>
              <a:rPr lang="es-ES" sz="1500" dirty="0" smtClean="0"/>
              <a:t> que </a:t>
            </a:r>
            <a:r>
              <a:rPr lang="es-ES" sz="1500" dirty="0" err="1" smtClean="0"/>
              <a:t>estea</a:t>
            </a:r>
            <a:r>
              <a:rPr lang="es-ES" sz="1500" dirty="0" smtClean="0"/>
              <a:t> o </a:t>
            </a:r>
            <a:r>
              <a:rPr lang="es-ES" sz="1500" dirty="0" err="1" smtClean="0"/>
              <a:t>coidado</a:t>
            </a:r>
            <a:r>
              <a:rPr lang="es-ES" sz="1500" dirty="0" smtClean="0"/>
              <a:t> trate de ser a </a:t>
            </a:r>
            <a:r>
              <a:rPr lang="es-ES" sz="1500" dirty="0" err="1" smtClean="0"/>
              <a:t>sua</a:t>
            </a:r>
            <a:r>
              <a:rPr lang="es-ES" sz="1500" dirty="0" smtClean="0"/>
              <a:t> voz se e necesario para limitar </a:t>
            </a:r>
            <a:r>
              <a:rPr lang="es-ES" sz="1500" dirty="0" err="1" smtClean="0"/>
              <a:t>accións</a:t>
            </a:r>
            <a:r>
              <a:rPr lang="es-ES" sz="1500" dirty="0" smtClean="0"/>
              <a:t> </a:t>
            </a:r>
            <a:r>
              <a:rPr lang="es-ES" sz="1500" dirty="0" err="1" smtClean="0"/>
              <a:t>ou</a:t>
            </a:r>
            <a:r>
              <a:rPr lang="es-ES" sz="1500" dirty="0" smtClean="0"/>
              <a:t> actividades que </a:t>
            </a:r>
            <a:r>
              <a:rPr lang="es-ES" sz="1500" dirty="0" err="1" smtClean="0"/>
              <a:t>poidan</a:t>
            </a:r>
            <a:r>
              <a:rPr lang="es-ES" sz="1500" dirty="0" smtClean="0"/>
              <a:t> molestar </a:t>
            </a:r>
            <a:r>
              <a:rPr lang="es-ES" sz="1500" dirty="0" err="1" smtClean="0"/>
              <a:t>ou</a:t>
            </a:r>
            <a:r>
              <a:rPr lang="es-ES" sz="1500" dirty="0" smtClean="0"/>
              <a:t> incomodar, </a:t>
            </a:r>
            <a:r>
              <a:rPr lang="es-ES" sz="1500" dirty="0" err="1" smtClean="0"/>
              <a:t>mantendo</a:t>
            </a:r>
            <a:r>
              <a:rPr lang="es-ES" sz="1500" dirty="0" smtClean="0"/>
              <a:t> un equilibrio para non invadir a </a:t>
            </a:r>
            <a:r>
              <a:rPr lang="es-ES" sz="1500" dirty="0" err="1" smtClean="0"/>
              <a:t>liberdade</a:t>
            </a:r>
            <a:r>
              <a:rPr lang="es-ES" sz="1500" dirty="0" smtClean="0"/>
              <a:t>.</a:t>
            </a: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es-ES" sz="1500" dirty="0" smtClean="0"/>
              <a:t>É </a:t>
            </a:r>
            <a:r>
              <a:rPr lang="es-ES" sz="1500" dirty="0" err="1" smtClean="0"/>
              <a:t>moito</a:t>
            </a:r>
            <a:r>
              <a:rPr lang="es-ES" sz="1500" dirty="0" smtClean="0"/>
              <a:t> o  tempo que </a:t>
            </a:r>
            <a:r>
              <a:rPr lang="es-ES" sz="1500" dirty="0" err="1" smtClean="0"/>
              <a:t>soen</a:t>
            </a:r>
            <a:r>
              <a:rPr lang="es-ES" sz="1500" dirty="0" smtClean="0"/>
              <a:t> pasar os </a:t>
            </a:r>
            <a:r>
              <a:rPr lang="es-ES" sz="1500" dirty="0" err="1" smtClean="0"/>
              <a:t>coidadores</a:t>
            </a:r>
            <a:r>
              <a:rPr lang="es-ES" sz="1500" dirty="0" smtClean="0"/>
              <a:t> </a:t>
            </a:r>
            <a:r>
              <a:rPr lang="es-ES" sz="1500" dirty="0" err="1" smtClean="0"/>
              <a:t>cos</a:t>
            </a:r>
            <a:r>
              <a:rPr lang="es-ES" sz="1500" dirty="0" smtClean="0"/>
              <a:t> </a:t>
            </a:r>
            <a:r>
              <a:rPr lang="es-ES" sz="1500" dirty="0" err="1" smtClean="0"/>
              <a:t>nenos</a:t>
            </a:r>
            <a:r>
              <a:rPr lang="es-ES" sz="1500" dirty="0" smtClean="0"/>
              <a:t> que </a:t>
            </a:r>
            <a:r>
              <a:rPr lang="es-ES" sz="1500" dirty="0" err="1" smtClean="0"/>
              <a:t>atenden</a:t>
            </a:r>
            <a:r>
              <a:rPr lang="es-ES" sz="1500" dirty="0" smtClean="0"/>
              <a:t> o cal propicia un </a:t>
            </a:r>
            <a:r>
              <a:rPr lang="es-ES" sz="1500" dirty="0" err="1" smtClean="0"/>
              <a:t>coñecemento</a:t>
            </a:r>
            <a:r>
              <a:rPr lang="es-ES" sz="1500" dirty="0" smtClean="0"/>
              <a:t> da </a:t>
            </a:r>
            <a:r>
              <a:rPr lang="es-ES" sz="1500" dirty="0" err="1" smtClean="0"/>
              <a:t>xestualidade</a:t>
            </a:r>
            <a:r>
              <a:rPr lang="es-ES" sz="1500" dirty="0" smtClean="0"/>
              <a:t>, e as </a:t>
            </a:r>
            <a:r>
              <a:rPr lang="es-ES" sz="1500" dirty="0" err="1" smtClean="0"/>
              <a:t>emocións</a:t>
            </a:r>
            <a:r>
              <a:rPr lang="es-ES" sz="1500" dirty="0" smtClean="0"/>
              <a:t> do alumnado que é importante ter en </a:t>
            </a:r>
            <a:r>
              <a:rPr lang="es-ES" sz="1500" dirty="0" err="1" smtClean="0"/>
              <a:t>conta</a:t>
            </a:r>
            <a:r>
              <a:rPr lang="es-ES" sz="1500" dirty="0" smtClean="0"/>
              <a:t> </a:t>
            </a:r>
            <a:r>
              <a:rPr lang="es-ES" sz="1500" dirty="0" err="1" smtClean="0"/>
              <a:t>na</a:t>
            </a:r>
            <a:r>
              <a:rPr lang="es-ES" sz="1500" dirty="0" smtClean="0"/>
              <a:t> </a:t>
            </a:r>
            <a:r>
              <a:rPr lang="es-ES" sz="1500" dirty="0" err="1" smtClean="0"/>
              <a:t>escola</a:t>
            </a:r>
            <a:r>
              <a:rPr lang="es-ES" sz="1500" dirty="0" smtClean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Hábitos de independencia personal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ES" dirty="0" smtClean="0"/>
              <a:t>As actividades da vida </a:t>
            </a:r>
            <a:r>
              <a:rPr lang="es-ES" dirty="0" err="1" smtClean="0"/>
              <a:t>cotiá</a:t>
            </a:r>
            <a:r>
              <a:rPr lang="es-ES" dirty="0" smtClean="0"/>
              <a:t> que se </a:t>
            </a:r>
            <a:r>
              <a:rPr lang="es-ES" dirty="0" err="1" smtClean="0"/>
              <a:t>desenvolven</a:t>
            </a:r>
            <a:r>
              <a:rPr lang="es-ES" dirty="0" smtClean="0"/>
              <a:t> </a:t>
            </a:r>
            <a:r>
              <a:rPr lang="es-ES" dirty="0" err="1" smtClean="0"/>
              <a:t>na</a:t>
            </a:r>
            <a:r>
              <a:rPr lang="es-ES" dirty="0" smtClean="0"/>
              <a:t> rutina escolar potencia que se </a:t>
            </a:r>
            <a:r>
              <a:rPr lang="es-ES" dirty="0" err="1" smtClean="0"/>
              <a:t>traballen</a:t>
            </a:r>
            <a:r>
              <a:rPr lang="es-ES" dirty="0" smtClean="0"/>
              <a:t> </a:t>
            </a:r>
            <a:r>
              <a:rPr lang="es-ES" dirty="0" err="1" smtClean="0"/>
              <a:t>obxectivos</a:t>
            </a:r>
            <a:r>
              <a:rPr lang="es-ES" dirty="0" smtClean="0"/>
              <a:t>, dotando o proceso de </a:t>
            </a:r>
            <a:r>
              <a:rPr lang="es-ES" dirty="0" err="1" smtClean="0"/>
              <a:t>aprendizaxe</a:t>
            </a:r>
            <a:r>
              <a:rPr lang="es-ES" dirty="0" smtClean="0"/>
              <a:t> de todo o sentido,  </a:t>
            </a:r>
            <a:r>
              <a:rPr lang="es-ES" dirty="0" err="1" smtClean="0"/>
              <a:t>ca</a:t>
            </a:r>
            <a:r>
              <a:rPr lang="es-ES" dirty="0" smtClean="0"/>
              <a:t> </a:t>
            </a:r>
            <a:r>
              <a:rPr lang="es-ES" dirty="0" err="1" smtClean="0"/>
              <a:t>motivacion</a:t>
            </a:r>
            <a:r>
              <a:rPr lang="es-ES" dirty="0" smtClean="0"/>
              <a:t> </a:t>
            </a:r>
            <a:r>
              <a:rPr lang="es-ES" dirty="0" err="1" smtClean="0"/>
              <a:t>pola</a:t>
            </a:r>
            <a:r>
              <a:rPr lang="es-ES" dirty="0" smtClean="0"/>
              <a:t> </a:t>
            </a:r>
            <a:r>
              <a:rPr lang="es-ES" dirty="0" err="1" smtClean="0"/>
              <a:t>actividade</a:t>
            </a:r>
            <a:r>
              <a:rPr lang="es-ES" dirty="0" smtClean="0"/>
              <a:t> real e potencia o proceso de </a:t>
            </a:r>
            <a:r>
              <a:rPr lang="es-ES" dirty="0" err="1" smtClean="0"/>
              <a:t>descubrimento</a:t>
            </a:r>
            <a:r>
              <a:rPr lang="es-ES" dirty="0" smtClean="0"/>
              <a:t> e experimentación  que toda </a:t>
            </a:r>
            <a:r>
              <a:rPr lang="es-ES" dirty="0" err="1" smtClean="0"/>
              <a:t>actividade</a:t>
            </a:r>
            <a:r>
              <a:rPr lang="es-ES" dirty="0" smtClean="0"/>
              <a:t> educativa debe incluir. </a:t>
            </a:r>
            <a:r>
              <a:rPr lang="es-ES" dirty="0" err="1" smtClean="0"/>
              <a:t>Xa</a:t>
            </a:r>
            <a:r>
              <a:rPr lang="es-ES" dirty="0" smtClean="0"/>
              <a:t> que </a:t>
            </a:r>
            <a:r>
              <a:rPr lang="es-ES" dirty="0" err="1" smtClean="0"/>
              <a:t>lembremos</a:t>
            </a:r>
            <a:r>
              <a:rPr lang="es-ES" dirty="0" smtClean="0"/>
              <a:t> que o alumnado de estas características gozan de menos oportunidades para poder experimentar por eles </a:t>
            </a:r>
            <a:r>
              <a:rPr lang="es-ES" dirty="0" err="1" smtClean="0"/>
              <a:t>mesmos</a:t>
            </a:r>
            <a:r>
              <a:rPr lang="es-ES" dirty="0" smtClean="0"/>
              <a:t>, as </a:t>
            </a:r>
            <a:r>
              <a:rPr lang="es-ES" dirty="0" err="1" smtClean="0"/>
              <a:t>cousas</a:t>
            </a:r>
            <a:r>
              <a:rPr lang="es-ES" dirty="0" smtClean="0"/>
              <a:t> que </a:t>
            </a:r>
            <a:r>
              <a:rPr lang="es-ES" dirty="0" err="1" smtClean="0"/>
              <a:t>calquer</a:t>
            </a:r>
            <a:r>
              <a:rPr lang="es-ES" dirty="0" smtClean="0"/>
              <a:t> </a:t>
            </a:r>
            <a:r>
              <a:rPr lang="es-ES" dirty="0" err="1" smtClean="0"/>
              <a:t>neno</a:t>
            </a:r>
            <a:r>
              <a:rPr lang="es-ES" dirty="0" smtClean="0"/>
              <a:t> </a:t>
            </a:r>
            <a:r>
              <a:rPr lang="es-ES" dirty="0" err="1" smtClean="0"/>
              <a:t>xa</a:t>
            </a:r>
            <a:r>
              <a:rPr lang="es-ES" dirty="0" smtClean="0"/>
              <a:t> </a:t>
            </a:r>
            <a:r>
              <a:rPr lang="es-ES" dirty="0" err="1" smtClean="0"/>
              <a:t>descubriu</a:t>
            </a:r>
            <a:r>
              <a:rPr lang="es-ES" dirty="0" smtClean="0"/>
              <a:t>.</a:t>
            </a:r>
          </a:p>
          <a:p>
            <a:pPr marL="0" indent="0">
              <a:buFont typeface="Arial" charset="0"/>
              <a:buChar char="•"/>
            </a:pPr>
            <a:r>
              <a:rPr lang="es-ES" dirty="0" smtClean="0"/>
              <a:t>Comer </a:t>
            </a:r>
            <a:r>
              <a:rPr lang="es-ES" dirty="0" err="1" smtClean="0"/>
              <a:t>sostendo</a:t>
            </a:r>
            <a:r>
              <a:rPr lang="es-ES" dirty="0" smtClean="0"/>
              <a:t> coas </a:t>
            </a:r>
            <a:r>
              <a:rPr lang="es-ES" dirty="0" err="1" smtClean="0"/>
              <a:t>mans</a:t>
            </a:r>
            <a:r>
              <a:rPr lang="es-ES" dirty="0" smtClean="0"/>
              <a:t> os alimentos: </a:t>
            </a:r>
            <a:r>
              <a:rPr lang="es-ES" dirty="0" err="1" smtClean="0"/>
              <a:t>traballando</a:t>
            </a:r>
            <a:r>
              <a:rPr lang="es-ES" dirty="0" smtClean="0"/>
              <a:t> a coordinación óculo-manual, </a:t>
            </a:r>
            <a:r>
              <a:rPr lang="es-ES" dirty="0" err="1" smtClean="0"/>
              <a:t>manter</a:t>
            </a:r>
            <a:r>
              <a:rPr lang="es-ES" dirty="0" smtClean="0"/>
              <a:t> </a:t>
            </a:r>
            <a:r>
              <a:rPr lang="es-ES" dirty="0" err="1" smtClean="0"/>
              <a:t>obxetos</a:t>
            </a:r>
            <a:r>
              <a:rPr lang="es-ES" dirty="0" smtClean="0"/>
              <a:t> </a:t>
            </a:r>
            <a:r>
              <a:rPr lang="es-ES" dirty="0" err="1" smtClean="0"/>
              <a:t>na</a:t>
            </a:r>
            <a:r>
              <a:rPr lang="es-ES" dirty="0" smtClean="0"/>
              <a:t> </a:t>
            </a:r>
            <a:r>
              <a:rPr lang="es-ES" dirty="0" err="1" smtClean="0"/>
              <a:t>mán</a:t>
            </a:r>
            <a:r>
              <a:rPr lang="es-ES" dirty="0" smtClean="0"/>
              <a:t>, </a:t>
            </a:r>
            <a:r>
              <a:rPr lang="es-ES" dirty="0" err="1" smtClean="0"/>
              <a:t>collelos</a:t>
            </a:r>
            <a:r>
              <a:rPr lang="es-ES" dirty="0" smtClean="0"/>
              <a:t>, </a:t>
            </a:r>
            <a:r>
              <a:rPr lang="es-ES" dirty="0" err="1" smtClean="0"/>
              <a:t>manipulalos</a:t>
            </a:r>
            <a:r>
              <a:rPr lang="es-ES" dirty="0" smtClean="0"/>
              <a:t>. </a:t>
            </a:r>
          </a:p>
          <a:p>
            <a:pPr marL="0" indent="0">
              <a:buFont typeface="Arial" charset="0"/>
              <a:buChar char="•"/>
            </a:pPr>
            <a:r>
              <a:rPr lang="es-ES" dirty="0" err="1" smtClean="0"/>
              <a:t>Soster</a:t>
            </a:r>
            <a:r>
              <a:rPr lang="es-ES" dirty="0" smtClean="0"/>
              <a:t> o vaso para beber </a:t>
            </a:r>
            <a:r>
              <a:rPr lang="es-ES" dirty="0" err="1" smtClean="0"/>
              <a:t>sen</a:t>
            </a:r>
            <a:r>
              <a:rPr lang="es-ES" dirty="0" smtClean="0"/>
              <a:t> </a:t>
            </a:r>
            <a:r>
              <a:rPr lang="es-ES" dirty="0" err="1" smtClean="0"/>
              <a:t>axuda</a:t>
            </a:r>
            <a:r>
              <a:rPr lang="es-ES" dirty="0" smtClean="0"/>
              <a:t>, </a:t>
            </a:r>
            <a:r>
              <a:rPr lang="es-ES" dirty="0" err="1" smtClean="0"/>
              <a:t>limparse</a:t>
            </a:r>
            <a:r>
              <a:rPr lang="es-ES" dirty="0" smtClean="0"/>
              <a:t> </a:t>
            </a:r>
            <a:r>
              <a:rPr lang="es-ES" dirty="0" err="1" smtClean="0"/>
              <a:t>co</a:t>
            </a:r>
            <a:r>
              <a:rPr lang="es-ES" dirty="0" smtClean="0"/>
              <a:t> </a:t>
            </a:r>
            <a:r>
              <a:rPr lang="es-ES" dirty="0" err="1" smtClean="0"/>
              <a:t>pano</a:t>
            </a:r>
            <a:r>
              <a:rPr lang="es-ES" dirty="0" smtClean="0"/>
              <a:t>.</a:t>
            </a:r>
          </a:p>
          <a:p>
            <a:pPr marL="0" indent="0">
              <a:buFont typeface="Arial" charset="0"/>
              <a:buChar char="•"/>
            </a:pPr>
            <a:r>
              <a:rPr lang="es-ES" dirty="0" smtClean="0"/>
              <a:t>Comer pinchando </a:t>
            </a:r>
            <a:r>
              <a:rPr lang="es-ES" dirty="0" err="1" smtClean="0"/>
              <a:t>co</a:t>
            </a:r>
            <a:r>
              <a:rPr lang="es-ES" dirty="0" smtClean="0"/>
              <a:t> </a:t>
            </a:r>
            <a:r>
              <a:rPr lang="es-ES" dirty="0" err="1" smtClean="0"/>
              <a:t>garfo</a:t>
            </a:r>
            <a:r>
              <a:rPr lang="es-ES" dirty="0" smtClean="0"/>
              <a:t>.</a:t>
            </a:r>
          </a:p>
          <a:p>
            <a:pPr marL="0" indent="0">
              <a:buFont typeface="Arial" charset="0"/>
              <a:buChar char="•"/>
            </a:pPr>
            <a:r>
              <a:rPr lang="es-ES" dirty="0" smtClean="0"/>
              <a:t>Colaborar no vestido e desvestido.</a:t>
            </a:r>
          </a:p>
          <a:p>
            <a:pPr marL="0" indent="0">
              <a:buFont typeface="Arial" charset="0"/>
              <a:buChar char="•"/>
            </a:pPr>
            <a:r>
              <a:rPr lang="es-ES" dirty="0" smtClean="0"/>
              <a:t>Colgar a chaqueta e a bolsa da </a:t>
            </a:r>
            <a:r>
              <a:rPr lang="es-ES" dirty="0" err="1" smtClean="0"/>
              <a:t>merenda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/>
              <a:t>Habilidades </a:t>
            </a:r>
            <a:r>
              <a:rPr lang="es-ES" dirty="0" err="1" smtClean="0"/>
              <a:t>sociais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s-ES" sz="1500" dirty="0" smtClean="0"/>
              <a:t>No </a:t>
            </a:r>
            <a:r>
              <a:rPr lang="es-ES" sz="1500" dirty="0" err="1" smtClean="0"/>
              <a:t>xogo</a:t>
            </a:r>
            <a:r>
              <a:rPr lang="es-ES" sz="1500" dirty="0" smtClean="0"/>
              <a:t> </a:t>
            </a:r>
            <a:r>
              <a:rPr lang="es-ES" sz="1500" dirty="0" err="1" smtClean="0"/>
              <a:t>cos</a:t>
            </a:r>
            <a:r>
              <a:rPr lang="es-ES" sz="1500" dirty="0" smtClean="0"/>
              <a:t> </a:t>
            </a:r>
            <a:r>
              <a:rPr lang="es-ES" sz="1500" dirty="0" err="1" smtClean="0"/>
              <a:t>demais</a:t>
            </a:r>
            <a:r>
              <a:rPr lang="es-ES" sz="1500" dirty="0" smtClean="0"/>
              <a:t> en espacios exteriores, patio </a:t>
            </a:r>
            <a:r>
              <a:rPr lang="es-ES" sz="1500" dirty="0" err="1" smtClean="0"/>
              <a:t>ou</a:t>
            </a:r>
            <a:r>
              <a:rPr lang="es-ES" sz="1500" dirty="0" smtClean="0"/>
              <a:t> </a:t>
            </a:r>
            <a:r>
              <a:rPr lang="es-ES" sz="1500" dirty="0" err="1" smtClean="0"/>
              <a:t>psicomotricidade</a:t>
            </a:r>
            <a:r>
              <a:rPr lang="es-ES" sz="1500" dirty="0" smtClean="0"/>
              <a:t> </a:t>
            </a:r>
            <a:r>
              <a:rPr lang="es-ES" sz="1500" dirty="0" err="1" smtClean="0"/>
              <a:t>danse</a:t>
            </a:r>
            <a:r>
              <a:rPr lang="es-ES" sz="1500" dirty="0" smtClean="0"/>
              <a:t> oportunidades para </a:t>
            </a:r>
            <a:r>
              <a:rPr lang="es-ES" sz="1500" dirty="0" err="1" smtClean="0"/>
              <a:t>traballar</a:t>
            </a:r>
            <a:r>
              <a:rPr lang="es-ES" sz="1500" dirty="0" smtClean="0"/>
              <a:t> a situación do </a:t>
            </a:r>
            <a:r>
              <a:rPr lang="es-ES" sz="1500" dirty="0" err="1" smtClean="0"/>
              <a:t>corpo</a:t>
            </a:r>
            <a:r>
              <a:rPr lang="es-ES" sz="1500" dirty="0" smtClean="0"/>
              <a:t> no espacio: </a:t>
            </a:r>
            <a:r>
              <a:rPr lang="es-ES" sz="1500" dirty="0" err="1" smtClean="0"/>
              <a:t>diante</a:t>
            </a:r>
            <a:r>
              <a:rPr lang="es-ES" sz="1500" dirty="0" smtClean="0"/>
              <a:t>, detrás, en fila, en circulo, salto, agacharse, </a:t>
            </a:r>
            <a:r>
              <a:rPr lang="es-ES" sz="1500" dirty="0" err="1" smtClean="0"/>
              <a:t>agocharse</a:t>
            </a:r>
            <a:r>
              <a:rPr lang="es-ES" sz="1500" dirty="0" smtClean="0"/>
              <a:t>… </a:t>
            </a:r>
            <a:r>
              <a:rPr lang="es-ES" sz="1500" dirty="0" err="1" smtClean="0"/>
              <a:t>manexo</a:t>
            </a:r>
            <a:r>
              <a:rPr lang="es-ES" sz="1500" dirty="0" smtClean="0"/>
              <a:t> do control postural. Control da </a:t>
            </a:r>
            <a:r>
              <a:rPr lang="es-ES" sz="1500" dirty="0" err="1" smtClean="0"/>
              <a:t>forza</a:t>
            </a:r>
            <a:r>
              <a:rPr lang="es-ES" sz="1500" dirty="0" smtClean="0"/>
              <a:t> no </a:t>
            </a:r>
            <a:r>
              <a:rPr lang="es-ES" sz="1500" dirty="0" err="1" smtClean="0"/>
              <a:t>xogo</a:t>
            </a:r>
            <a:r>
              <a:rPr lang="es-ES" sz="1500" dirty="0" smtClean="0"/>
              <a:t> </a:t>
            </a:r>
            <a:r>
              <a:rPr lang="es-ES" sz="1500" dirty="0" err="1" smtClean="0"/>
              <a:t>cos</a:t>
            </a:r>
            <a:r>
              <a:rPr lang="es-ES" sz="1500" dirty="0" smtClean="0"/>
              <a:t> </a:t>
            </a:r>
            <a:r>
              <a:rPr lang="es-ES" sz="1500" dirty="0" err="1" smtClean="0"/>
              <a:t>outros</a:t>
            </a:r>
            <a:r>
              <a:rPr lang="es-ES" sz="1500" dirty="0" smtClean="0"/>
              <a:t>…</a:t>
            </a:r>
          </a:p>
          <a:p>
            <a:pPr>
              <a:lnSpc>
                <a:spcPct val="80000"/>
              </a:lnSpc>
            </a:pPr>
            <a:r>
              <a:rPr lang="es-ES" sz="1500" dirty="0" smtClean="0"/>
              <a:t>Tratase </a:t>
            </a:r>
            <a:r>
              <a:rPr lang="es-ES" sz="1500" dirty="0" err="1" smtClean="0"/>
              <a:t>dun</a:t>
            </a:r>
            <a:r>
              <a:rPr lang="es-ES" sz="1500" dirty="0" smtClean="0"/>
              <a:t> </a:t>
            </a:r>
            <a:r>
              <a:rPr lang="es-ES" sz="1500" dirty="0" err="1" smtClean="0"/>
              <a:t>aprendizaxe</a:t>
            </a:r>
            <a:r>
              <a:rPr lang="es-ES" sz="1500" dirty="0" smtClean="0"/>
              <a:t> </a:t>
            </a:r>
            <a:r>
              <a:rPr lang="es-ES" sz="1500" dirty="0" err="1" smtClean="0"/>
              <a:t>multidirecional</a:t>
            </a:r>
            <a:r>
              <a:rPr lang="es-ES" sz="1500" dirty="0" smtClean="0"/>
              <a:t>: o control postural e da </a:t>
            </a:r>
            <a:r>
              <a:rPr lang="es-ES" sz="1500" dirty="0" err="1" smtClean="0"/>
              <a:t>forza</a:t>
            </a:r>
            <a:r>
              <a:rPr lang="es-ES" sz="1500" dirty="0" smtClean="0"/>
              <a:t> dos </a:t>
            </a:r>
            <a:r>
              <a:rPr lang="es-ES" sz="1500" dirty="0" err="1" smtClean="0"/>
              <a:t>demais</a:t>
            </a:r>
            <a:r>
              <a:rPr lang="es-ES" sz="1500" dirty="0" smtClean="0"/>
              <a:t> para poder </a:t>
            </a:r>
            <a:r>
              <a:rPr lang="es-ES" sz="1500" dirty="0" err="1" smtClean="0"/>
              <a:t>xogar</a:t>
            </a:r>
            <a:r>
              <a:rPr lang="es-ES" sz="1500" dirty="0" smtClean="0"/>
              <a:t> con alumnos con </a:t>
            </a:r>
            <a:r>
              <a:rPr lang="es-ES" sz="1500" dirty="0" err="1" smtClean="0"/>
              <a:t>outras</a:t>
            </a:r>
            <a:r>
              <a:rPr lang="es-ES" sz="1500" dirty="0" smtClean="0"/>
              <a:t> </a:t>
            </a:r>
            <a:r>
              <a:rPr lang="es-ES" sz="1500" dirty="0" err="1" smtClean="0"/>
              <a:t>caracteristicas</a:t>
            </a:r>
            <a:r>
              <a:rPr lang="es-ES" sz="1500" dirty="0" smtClean="0"/>
              <a:t> </a:t>
            </a:r>
            <a:r>
              <a:rPr lang="es-ES" sz="1500" dirty="0" err="1" smtClean="0"/>
              <a:t>fisicas</a:t>
            </a:r>
            <a:r>
              <a:rPr lang="es-ES" sz="15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ES" sz="1500" dirty="0" smtClean="0"/>
              <a:t>Comprensión da </a:t>
            </a:r>
            <a:r>
              <a:rPr lang="es-ES" sz="1500" dirty="0" err="1" smtClean="0"/>
              <a:t>linguaxe</a:t>
            </a:r>
            <a:r>
              <a:rPr lang="es-ES" sz="1500" dirty="0" smtClean="0"/>
              <a:t> emocional cando non existe </a:t>
            </a:r>
            <a:r>
              <a:rPr lang="es-ES" sz="1500" dirty="0" err="1" smtClean="0"/>
              <a:t>linguaxe</a:t>
            </a:r>
            <a:r>
              <a:rPr lang="es-ES" sz="1500" dirty="0" smtClean="0"/>
              <a:t> oral  por parte de toda a </a:t>
            </a:r>
            <a:r>
              <a:rPr lang="es-ES" sz="1500" dirty="0" err="1" smtClean="0"/>
              <a:t>comunidade</a:t>
            </a:r>
            <a:r>
              <a:rPr lang="es-ES" sz="1500" dirty="0" smtClean="0"/>
              <a:t> educativa. E crear e </a:t>
            </a:r>
            <a:r>
              <a:rPr lang="es-ES" sz="1500" dirty="0" err="1" smtClean="0"/>
              <a:t>empregar</a:t>
            </a:r>
            <a:r>
              <a:rPr lang="es-ES" sz="1500" dirty="0" smtClean="0"/>
              <a:t> </a:t>
            </a:r>
            <a:r>
              <a:rPr lang="es-ES" sz="1500" dirty="0" err="1" smtClean="0"/>
              <a:t>extratexias</a:t>
            </a:r>
            <a:r>
              <a:rPr lang="es-ES" sz="1500" dirty="0" smtClean="0"/>
              <a:t> que </a:t>
            </a:r>
            <a:r>
              <a:rPr lang="es-ES" sz="1500" dirty="0" err="1" smtClean="0"/>
              <a:t>lles</a:t>
            </a:r>
            <a:r>
              <a:rPr lang="es-ES" sz="1500" dirty="0" smtClean="0"/>
              <a:t> permitan comunicarse </a:t>
            </a:r>
            <a:r>
              <a:rPr lang="es-ES" sz="1500" dirty="0" err="1" smtClean="0"/>
              <a:t>co</a:t>
            </a:r>
            <a:r>
              <a:rPr lang="es-ES" sz="1500" dirty="0" smtClean="0"/>
              <a:t> medio.</a:t>
            </a:r>
          </a:p>
          <a:p>
            <a:pPr>
              <a:lnSpc>
                <a:spcPct val="80000"/>
              </a:lnSpc>
            </a:pPr>
            <a:r>
              <a:rPr lang="es-ES" sz="1500" dirty="0" smtClean="0"/>
              <a:t>Comprensión do non e o respecto polos </a:t>
            </a:r>
            <a:r>
              <a:rPr lang="es-ES" sz="1500" dirty="0" err="1" smtClean="0"/>
              <a:t>demais</a:t>
            </a:r>
            <a:r>
              <a:rPr lang="es-ES" sz="1500" dirty="0" smtClean="0"/>
              <a:t> e as </a:t>
            </a:r>
            <a:r>
              <a:rPr lang="es-ES" sz="1500" dirty="0" err="1" smtClean="0"/>
              <a:t>suas</a:t>
            </a:r>
            <a:r>
              <a:rPr lang="es-ES" sz="1500" dirty="0" smtClean="0"/>
              <a:t> </a:t>
            </a:r>
            <a:r>
              <a:rPr lang="es-ES" sz="1500" dirty="0" err="1" smtClean="0"/>
              <a:t>pertenzas</a:t>
            </a:r>
            <a:r>
              <a:rPr lang="es-ES" sz="15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ES" sz="1500" dirty="0" smtClean="0"/>
              <a:t>Recordar que como </a:t>
            </a:r>
            <a:r>
              <a:rPr lang="es-ES" sz="1500" dirty="0" err="1" smtClean="0"/>
              <a:t>calquer</a:t>
            </a:r>
            <a:r>
              <a:rPr lang="es-ES" sz="1500" dirty="0" smtClean="0"/>
              <a:t> </a:t>
            </a:r>
            <a:r>
              <a:rPr lang="es-ES" sz="1500" dirty="0" err="1" smtClean="0"/>
              <a:t>neno</a:t>
            </a:r>
            <a:r>
              <a:rPr lang="es-ES" sz="1500" dirty="0" smtClean="0"/>
              <a:t> a principal </a:t>
            </a:r>
            <a:r>
              <a:rPr lang="es-ES" sz="1500" dirty="0" err="1" smtClean="0"/>
              <a:t>fonte</a:t>
            </a:r>
            <a:r>
              <a:rPr lang="es-ES" sz="1500" dirty="0" smtClean="0"/>
              <a:t> de </a:t>
            </a:r>
            <a:r>
              <a:rPr lang="es-ES" sz="1500" dirty="0" err="1" smtClean="0"/>
              <a:t>aprendizaxe</a:t>
            </a:r>
            <a:r>
              <a:rPr lang="es-ES" sz="1500" dirty="0" smtClean="0"/>
              <a:t> e o </a:t>
            </a:r>
            <a:r>
              <a:rPr lang="es-ES" sz="1500" dirty="0" err="1" smtClean="0"/>
              <a:t>xogo</a:t>
            </a:r>
            <a:r>
              <a:rPr lang="es-ES" sz="1500" dirty="0" smtClean="0"/>
              <a:t>, manipular </a:t>
            </a:r>
            <a:r>
              <a:rPr lang="es-ES" sz="1500" dirty="0" err="1" smtClean="0"/>
              <a:t>obxetos</a:t>
            </a:r>
            <a:r>
              <a:rPr lang="es-ES" sz="1500" dirty="0" smtClean="0"/>
              <a:t>…</a:t>
            </a:r>
          </a:p>
          <a:p>
            <a:pPr>
              <a:lnSpc>
                <a:spcPct val="80000"/>
              </a:lnSpc>
            </a:pPr>
            <a:r>
              <a:rPr lang="es-ES" sz="1500" dirty="0" err="1" smtClean="0"/>
              <a:t>Deixar</a:t>
            </a:r>
            <a:r>
              <a:rPr lang="es-ES" sz="1500" dirty="0" smtClean="0"/>
              <a:t> tempo libre para que descubran e exploren polos </a:t>
            </a:r>
            <a:r>
              <a:rPr lang="es-ES" sz="1500" dirty="0" err="1" smtClean="0"/>
              <a:t>seus</a:t>
            </a:r>
            <a:r>
              <a:rPr lang="es-ES" sz="1500" dirty="0" smtClean="0"/>
              <a:t> propios medios as </a:t>
            </a:r>
            <a:r>
              <a:rPr lang="es-ES" sz="1500" dirty="0" err="1" smtClean="0"/>
              <a:t>caracteristicas</a:t>
            </a:r>
            <a:r>
              <a:rPr lang="es-ES" sz="1500" dirty="0" smtClean="0"/>
              <a:t> das </a:t>
            </a:r>
            <a:r>
              <a:rPr lang="es-ES" sz="1500" dirty="0" err="1" smtClean="0"/>
              <a:t>cousas</a:t>
            </a:r>
            <a:r>
              <a:rPr lang="es-ES" sz="1500" dirty="0" smtClean="0"/>
              <a:t> e os espacios e se relacionen </a:t>
            </a:r>
            <a:r>
              <a:rPr lang="es-ES" sz="1500" dirty="0" err="1" smtClean="0"/>
              <a:t>cos</a:t>
            </a:r>
            <a:r>
              <a:rPr lang="es-ES" sz="1500" dirty="0" smtClean="0"/>
              <a:t> </a:t>
            </a:r>
            <a:r>
              <a:rPr lang="es-ES" sz="1500" dirty="0" err="1" smtClean="0"/>
              <a:t>compañeiros</a:t>
            </a:r>
            <a:r>
              <a:rPr lang="es-ES" sz="1500" dirty="0" smtClean="0"/>
              <a:t> da </a:t>
            </a:r>
            <a:r>
              <a:rPr lang="es-ES" sz="1500" dirty="0" err="1" smtClean="0"/>
              <a:t>sua</a:t>
            </a:r>
            <a:r>
              <a:rPr lang="es-ES" sz="1500" dirty="0" smtClean="0"/>
              <a:t> preferencia.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       decálogo do </a:t>
            </a:r>
            <a:r>
              <a:rPr lang="es-ES" dirty="0" err="1" smtClean="0"/>
              <a:t>acompañamento</a:t>
            </a:r>
            <a:r>
              <a:rPr lang="es-ES" dirty="0" smtClean="0"/>
              <a:t>.          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s-ES" sz="1500" dirty="0" smtClean="0"/>
              <a:t> Respectar e querer o </a:t>
            </a:r>
            <a:r>
              <a:rPr lang="es-ES" sz="1500" dirty="0" err="1" smtClean="0"/>
              <a:t>nen@</a:t>
            </a:r>
            <a:r>
              <a:rPr lang="es-ES" sz="1500" dirty="0" smtClean="0"/>
              <a:t> tal e como é. </a:t>
            </a:r>
            <a:r>
              <a:rPr lang="es-ES" sz="1500" dirty="0" err="1" smtClean="0"/>
              <a:t>Sen</a:t>
            </a:r>
            <a:r>
              <a:rPr lang="es-ES" sz="1500" dirty="0" smtClean="0"/>
              <a:t> </a:t>
            </a:r>
            <a:r>
              <a:rPr lang="es-ES" sz="1500" dirty="0" err="1" smtClean="0"/>
              <a:t>proxeccións</a:t>
            </a:r>
            <a:r>
              <a:rPr lang="es-ES" sz="1500" dirty="0" smtClean="0"/>
              <a:t>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s-ES" sz="1500" dirty="0" smtClean="0"/>
              <a:t>Non  dudar da </a:t>
            </a:r>
            <a:r>
              <a:rPr lang="es-ES" sz="1500" dirty="0" err="1" smtClean="0"/>
              <a:t>sua</a:t>
            </a:r>
            <a:r>
              <a:rPr lang="es-ES" sz="1500" dirty="0" smtClean="0"/>
              <a:t> </a:t>
            </a:r>
            <a:r>
              <a:rPr lang="es-ES" sz="1500" dirty="0" err="1" smtClean="0"/>
              <a:t>capacidade</a:t>
            </a:r>
            <a:r>
              <a:rPr lang="es-ES" sz="1500" dirty="0" smtClean="0"/>
              <a:t> e </a:t>
            </a:r>
            <a:r>
              <a:rPr lang="es-ES" sz="1500" dirty="0" err="1" smtClean="0"/>
              <a:t>calidade</a:t>
            </a:r>
            <a:r>
              <a:rPr lang="es-ES" sz="1500" dirty="0" smtClean="0"/>
              <a:t> de </a:t>
            </a:r>
            <a:r>
              <a:rPr lang="es-ES" sz="1500" dirty="0" err="1" smtClean="0"/>
              <a:t>sentimento</a:t>
            </a:r>
            <a:r>
              <a:rPr lang="es-ES" sz="1500" dirty="0" smtClean="0"/>
              <a:t> </a:t>
            </a:r>
            <a:r>
              <a:rPr lang="es-ES" sz="1500" dirty="0" err="1" smtClean="0"/>
              <a:t>ainda</a:t>
            </a:r>
            <a:r>
              <a:rPr lang="es-ES" sz="1500" dirty="0" smtClean="0"/>
              <a:t> que non os </a:t>
            </a:r>
            <a:r>
              <a:rPr lang="es-ES" sz="1500" dirty="0" err="1" smtClean="0"/>
              <a:t>poida</a:t>
            </a:r>
            <a:r>
              <a:rPr lang="es-ES" sz="1500" dirty="0" smtClean="0"/>
              <a:t> expresar.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s-ES" sz="1500" dirty="0" err="1" smtClean="0"/>
              <a:t>Dirixirse</a:t>
            </a:r>
            <a:r>
              <a:rPr lang="es-ES" sz="1500" dirty="0" smtClean="0"/>
              <a:t> a eles </a:t>
            </a:r>
            <a:r>
              <a:rPr lang="es-ES" sz="1500" dirty="0" err="1" smtClean="0"/>
              <a:t>cunha</a:t>
            </a:r>
            <a:r>
              <a:rPr lang="es-ES" sz="1500" dirty="0" smtClean="0"/>
              <a:t> </a:t>
            </a:r>
            <a:r>
              <a:rPr lang="es-ES" sz="1500" dirty="0" err="1" smtClean="0"/>
              <a:t>actitude</a:t>
            </a:r>
            <a:r>
              <a:rPr lang="es-ES" sz="1500" dirty="0" smtClean="0"/>
              <a:t> tranquila e </a:t>
            </a:r>
            <a:r>
              <a:rPr lang="es-ES" sz="1500" dirty="0" err="1" smtClean="0"/>
              <a:t>relaxada</a:t>
            </a:r>
            <a:r>
              <a:rPr lang="es-ES" sz="1500" dirty="0" smtClean="0"/>
              <a:t> e </a:t>
            </a:r>
            <a:r>
              <a:rPr lang="es-ES" sz="1500" dirty="0" err="1" smtClean="0"/>
              <a:t>agarimosa</a:t>
            </a:r>
            <a:r>
              <a:rPr lang="es-ES" sz="1500" dirty="0" smtClean="0"/>
              <a:t> </a:t>
            </a:r>
            <a:r>
              <a:rPr lang="gl-ES" sz="1500" dirty="0" err="1" smtClean="0"/>
              <a:t>trasmitindolles</a:t>
            </a:r>
            <a:r>
              <a:rPr lang="es-ES" sz="1500" dirty="0" smtClean="0"/>
              <a:t> calma.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s-ES" sz="1500" dirty="0" err="1" smtClean="0"/>
              <a:t>Xa</a:t>
            </a:r>
            <a:r>
              <a:rPr lang="es-ES" sz="1500" dirty="0" smtClean="0"/>
              <a:t> que as </a:t>
            </a:r>
            <a:r>
              <a:rPr lang="es-ES" sz="1500" dirty="0" err="1" smtClean="0"/>
              <a:t>caracteristicas</a:t>
            </a:r>
            <a:r>
              <a:rPr lang="es-ES" sz="1500" dirty="0" smtClean="0"/>
              <a:t> do síndrome de este alumnado </a:t>
            </a:r>
            <a:r>
              <a:rPr lang="es-ES" sz="1500" dirty="0" err="1" smtClean="0"/>
              <a:t>lles</a:t>
            </a:r>
            <a:r>
              <a:rPr lang="es-ES" sz="1500" dirty="0" smtClean="0"/>
              <a:t> </a:t>
            </a:r>
            <a:r>
              <a:rPr lang="es-ES" sz="1500" dirty="0" err="1" smtClean="0"/>
              <a:t>cerra</a:t>
            </a:r>
            <a:r>
              <a:rPr lang="es-ES" sz="1500" dirty="0" smtClean="0"/>
              <a:t> </a:t>
            </a:r>
            <a:r>
              <a:rPr lang="es-ES" sz="1500" dirty="0" err="1" smtClean="0"/>
              <a:t>moitas</a:t>
            </a:r>
            <a:r>
              <a:rPr lang="es-ES" sz="1500" dirty="0" smtClean="0"/>
              <a:t> portas, que </a:t>
            </a:r>
            <a:r>
              <a:rPr lang="es-ES" sz="1500" dirty="0" err="1" smtClean="0"/>
              <a:t>lles</a:t>
            </a:r>
            <a:r>
              <a:rPr lang="es-ES" sz="1500" dirty="0" smtClean="0"/>
              <a:t> limitan familiarizarse </a:t>
            </a:r>
            <a:r>
              <a:rPr lang="es-ES" sz="1500" dirty="0" err="1" smtClean="0"/>
              <a:t>co</a:t>
            </a:r>
            <a:r>
              <a:rPr lang="es-ES" sz="1500" dirty="0" smtClean="0"/>
              <a:t> mundo, debemos considerar o </a:t>
            </a:r>
            <a:r>
              <a:rPr lang="es-ES" sz="1500" dirty="0" err="1" smtClean="0"/>
              <a:t>seu</a:t>
            </a:r>
            <a:r>
              <a:rPr lang="es-ES" sz="1500" dirty="0" smtClean="0"/>
              <a:t> irrenunciable </a:t>
            </a:r>
            <a:r>
              <a:rPr lang="es-ES" sz="1500" dirty="0" err="1" smtClean="0"/>
              <a:t>dereito</a:t>
            </a:r>
            <a:r>
              <a:rPr lang="es-ES" sz="1500" dirty="0" smtClean="0"/>
              <a:t> a recibir orientación e educación, que debe ser </a:t>
            </a:r>
            <a:r>
              <a:rPr lang="es-ES" sz="1500" dirty="0" err="1" smtClean="0"/>
              <a:t>ainda</a:t>
            </a:r>
            <a:r>
              <a:rPr lang="es-ES" sz="1500" dirty="0" smtClean="0"/>
              <a:t> </a:t>
            </a:r>
            <a:r>
              <a:rPr lang="es-ES" sz="1500" dirty="0" err="1" smtClean="0"/>
              <a:t>máis</a:t>
            </a:r>
            <a:r>
              <a:rPr lang="es-ES" sz="1500" dirty="0" smtClean="0"/>
              <a:t> tomadas en serio, e non debemos limitarnos única e exclusivamente ó </a:t>
            </a:r>
            <a:r>
              <a:rPr lang="es-ES" sz="1500" dirty="0" err="1" smtClean="0"/>
              <a:t>máis</a:t>
            </a:r>
            <a:r>
              <a:rPr lang="es-ES" sz="1500" dirty="0" smtClean="0"/>
              <a:t> necesario.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s-ES" sz="1500" dirty="0" smtClean="0"/>
              <a:t>Ser realistas, non </a:t>
            </a:r>
            <a:r>
              <a:rPr lang="es-ES" sz="1500" dirty="0" err="1" smtClean="0"/>
              <a:t>impoñer</a:t>
            </a:r>
            <a:r>
              <a:rPr lang="es-ES" sz="1500" dirty="0" smtClean="0"/>
              <a:t> metas inalcanzables.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s-ES" sz="1500" dirty="0" err="1" smtClean="0"/>
              <a:t>Descompoñer</a:t>
            </a:r>
            <a:r>
              <a:rPr lang="es-ES" sz="1500" dirty="0" smtClean="0"/>
              <a:t>  as actividades a </a:t>
            </a:r>
            <a:r>
              <a:rPr lang="es-ES" sz="1500" dirty="0" err="1" smtClean="0"/>
              <a:t>traballar</a:t>
            </a:r>
            <a:r>
              <a:rPr lang="es-ES" sz="1500" dirty="0" smtClean="0"/>
              <a:t> en </a:t>
            </a:r>
            <a:r>
              <a:rPr lang="es-ES" sz="1500" dirty="0" err="1" smtClean="0"/>
              <a:t>pasiños</a:t>
            </a:r>
            <a:r>
              <a:rPr lang="es-ES" sz="1500" dirty="0" smtClean="0"/>
              <a:t> </a:t>
            </a:r>
            <a:r>
              <a:rPr lang="es-ES" sz="1500" dirty="0" err="1" smtClean="0"/>
              <a:t>sinxelos</a:t>
            </a:r>
            <a:r>
              <a:rPr lang="es-ES" sz="1500" dirty="0" smtClean="0"/>
              <a:t>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es-ES" sz="1500" dirty="0" smtClean="0"/>
              <a:t>Se o alumno sufre espasmos </a:t>
            </a:r>
            <a:r>
              <a:rPr lang="es-ES" sz="1500" dirty="0" err="1" smtClean="0"/>
              <a:t>hai</a:t>
            </a:r>
            <a:r>
              <a:rPr lang="es-ES" sz="1500" dirty="0" smtClean="0"/>
              <a:t>  que velar principalmente </a:t>
            </a:r>
            <a:r>
              <a:rPr lang="es-ES" sz="1500" dirty="0" err="1" smtClean="0"/>
              <a:t>pola</a:t>
            </a:r>
            <a:r>
              <a:rPr lang="es-ES" sz="1500" dirty="0" smtClean="0"/>
              <a:t> </a:t>
            </a:r>
            <a:r>
              <a:rPr lang="es-ES" sz="1500" dirty="0" err="1" smtClean="0"/>
              <a:t>sua</a:t>
            </a:r>
            <a:r>
              <a:rPr lang="es-ES" sz="1500" dirty="0" smtClean="0"/>
              <a:t> </a:t>
            </a:r>
            <a:r>
              <a:rPr lang="es-ES" sz="1500" dirty="0" err="1" smtClean="0"/>
              <a:t>seguridade</a:t>
            </a:r>
            <a:r>
              <a:rPr lang="es-ES" sz="1500" dirty="0" smtClean="0"/>
              <a:t> e </a:t>
            </a:r>
            <a:r>
              <a:rPr lang="es-ES" sz="1500" dirty="0" err="1" smtClean="0"/>
              <a:t>protexelos</a:t>
            </a:r>
            <a:r>
              <a:rPr lang="es-ES" sz="1500" dirty="0" smtClean="0"/>
              <a:t> de levar golpes, debemos ter presente que </a:t>
            </a:r>
            <a:r>
              <a:rPr lang="es-ES" sz="1500" dirty="0" err="1" smtClean="0"/>
              <a:t>xeneralmente</a:t>
            </a:r>
            <a:r>
              <a:rPr lang="es-ES" sz="1500" dirty="0" smtClean="0"/>
              <a:t> tras o espasmo  </a:t>
            </a:r>
            <a:r>
              <a:rPr lang="es-ES" sz="1500" dirty="0" err="1" smtClean="0"/>
              <a:t>encontraráse</a:t>
            </a:r>
            <a:r>
              <a:rPr lang="es-ES" sz="1500" dirty="0" smtClean="0"/>
              <a:t> desorientado e debemos </a:t>
            </a:r>
            <a:r>
              <a:rPr lang="es-ES" sz="1500" dirty="0" err="1" smtClean="0"/>
              <a:t>ofrecerlle</a:t>
            </a:r>
            <a:r>
              <a:rPr lang="es-ES" sz="1500" dirty="0" smtClean="0"/>
              <a:t> calma e </a:t>
            </a:r>
            <a:r>
              <a:rPr lang="es-ES" sz="1500" dirty="0" err="1" smtClean="0"/>
              <a:t>permitirlle</a:t>
            </a:r>
            <a:r>
              <a:rPr lang="es-ES" sz="1500" dirty="0" smtClean="0"/>
              <a:t>  descansar </a:t>
            </a:r>
            <a:r>
              <a:rPr lang="es-ES" sz="1500" dirty="0" err="1" smtClean="0"/>
              <a:t>ou</a:t>
            </a:r>
            <a:r>
              <a:rPr lang="es-ES" sz="1500" dirty="0" smtClean="0"/>
              <a:t> dormir se esta </a:t>
            </a:r>
            <a:r>
              <a:rPr lang="es-ES" sz="1500" dirty="0" err="1" smtClean="0"/>
              <a:t>soñolento</a:t>
            </a:r>
            <a:r>
              <a:rPr lang="es-ES" sz="1500" dirty="0" smtClean="0"/>
              <a:t>. Nunca </a:t>
            </a:r>
            <a:r>
              <a:rPr lang="es-ES" sz="1500" dirty="0" err="1" smtClean="0"/>
              <a:t>darlle</a:t>
            </a:r>
            <a:r>
              <a:rPr lang="es-ES" sz="1500" dirty="0" smtClean="0"/>
              <a:t> alimento </a:t>
            </a:r>
            <a:r>
              <a:rPr lang="es-ES" sz="1500" dirty="0" err="1" smtClean="0"/>
              <a:t>ou</a:t>
            </a:r>
            <a:r>
              <a:rPr lang="es-ES" sz="1500" dirty="0" smtClean="0"/>
              <a:t> bebida ata que se </a:t>
            </a:r>
            <a:r>
              <a:rPr lang="es-ES" sz="1500" dirty="0" err="1" smtClean="0"/>
              <a:t>reestableza</a:t>
            </a:r>
            <a:r>
              <a:rPr lang="es-ES" sz="1500" dirty="0" smtClean="0"/>
              <a:t> de todo.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/>
              <a:t> </a:t>
            </a:r>
            <a:r>
              <a:rPr lang="es-ES" dirty="0" smtClean="0"/>
              <a:t> ¿cómo se </a:t>
            </a:r>
            <a:r>
              <a:rPr lang="es-ES" dirty="0" err="1" smtClean="0"/>
              <a:t>manifesta</a:t>
            </a:r>
            <a:r>
              <a:rPr lang="es-ES" dirty="0"/>
              <a:t>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. Espasmos flexores, extensores e mixtos que poden </a:t>
            </a:r>
            <a:r>
              <a:rPr lang="es-ES" dirty="0" err="1" smtClean="0"/>
              <a:t>chegar</a:t>
            </a:r>
            <a:r>
              <a:rPr lang="es-ES" dirty="0" smtClean="0"/>
              <a:t> ata 70 </a:t>
            </a:r>
            <a:r>
              <a:rPr lang="es-ES" dirty="0" err="1" smtClean="0"/>
              <a:t>ao</a:t>
            </a:r>
            <a:r>
              <a:rPr lang="es-ES" dirty="0" smtClean="0"/>
              <a:t> día. </a:t>
            </a:r>
            <a:r>
              <a:rPr lang="es-ES" dirty="0" err="1" smtClean="0"/>
              <a:t>Ocorren</a:t>
            </a:r>
            <a:r>
              <a:rPr lang="es-ES" dirty="0" smtClean="0"/>
              <a:t> repentinamente e os </a:t>
            </a:r>
            <a:r>
              <a:rPr lang="es-ES" dirty="0" err="1" smtClean="0"/>
              <a:t>nenos</a:t>
            </a:r>
            <a:r>
              <a:rPr lang="es-ES" dirty="0" smtClean="0"/>
              <a:t> caen </a:t>
            </a:r>
            <a:r>
              <a:rPr lang="es-ES" dirty="0" err="1" smtClean="0"/>
              <a:t>ao</a:t>
            </a:r>
            <a:r>
              <a:rPr lang="es-ES" dirty="0" smtClean="0"/>
              <a:t> chan bruscamente. Poden ser </a:t>
            </a:r>
            <a:r>
              <a:rPr lang="es-ES" dirty="0" err="1" smtClean="0"/>
              <a:t>moi</a:t>
            </a:r>
            <a:r>
              <a:rPr lang="es-ES" dirty="0" smtClean="0"/>
              <a:t> curtos de 2 a 10 segundos </a:t>
            </a:r>
            <a:r>
              <a:rPr lang="es-ES" dirty="0" err="1" smtClean="0"/>
              <a:t>ou</a:t>
            </a:r>
            <a:r>
              <a:rPr lang="es-ES" dirty="0" smtClean="0"/>
              <a:t> ter </a:t>
            </a:r>
            <a:r>
              <a:rPr lang="es-ES" dirty="0" err="1" smtClean="0"/>
              <a:t>unha</a:t>
            </a:r>
            <a:r>
              <a:rPr lang="es-ES" dirty="0" smtClean="0"/>
              <a:t> duración </a:t>
            </a:r>
            <a:r>
              <a:rPr lang="es-ES" dirty="0" err="1" smtClean="0"/>
              <a:t>maior</a:t>
            </a:r>
            <a:r>
              <a:rPr lang="es-ES" dirty="0" smtClean="0"/>
              <a:t>. A continuación presentan desorientación durante momentos e quedan </a:t>
            </a:r>
            <a:r>
              <a:rPr lang="es-ES" dirty="0" err="1" smtClean="0"/>
              <a:t>moi</a:t>
            </a:r>
            <a:r>
              <a:rPr lang="es-ES" dirty="0" smtClean="0"/>
              <a:t> cansos.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. Non </a:t>
            </a:r>
            <a:r>
              <a:rPr lang="es-ES" dirty="0" err="1" smtClean="0"/>
              <a:t>hai</a:t>
            </a:r>
            <a:r>
              <a:rPr lang="es-ES" dirty="0" smtClean="0"/>
              <a:t> </a:t>
            </a:r>
            <a:r>
              <a:rPr lang="es-ES" dirty="0" err="1" smtClean="0"/>
              <a:t>linguaxe</a:t>
            </a:r>
            <a:r>
              <a:rPr lang="es-ES" dirty="0" smtClean="0"/>
              <a:t> </a:t>
            </a:r>
            <a:r>
              <a:rPr lang="es-ES" dirty="0" err="1" smtClean="0"/>
              <a:t>ou</a:t>
            </a:r>
            <a:r>
              <a:rPr lang="es-ES" dirty="0" smtClean="0"/>
              <a:t> este </a:t>
            </a:r>
            <a:r>
              <a:rPr lang="es-ES" dirty="0" err="1" smtClean="0"/>
              <a:t>redúcese</a:t>
            </a:r>
            <a:r>
              <a:rPr lang="es-ES" dirty="0" smtClean="0"/>
              <a:t> a </a:t>
            </a:r>
            <a:r>
              <a:rPr lang="es-ES" dirty="0" err="1" smtClean="0"/>
              <a:t>unhas</a:t>
            </a:r>
            <a:r>
              <a:rPr lang="es-ES" dirty="0" smtClean="0"/>
              <a:t> </a:t>
            </a:r>
            <a:r>
              <a:rPr lang="es-ES" dirty="0" err="1" smtClean="0"/>
              <a:t>poucas</a:t>
            </a:r>
            <a:r>
              <a:rPr lang="es-ES" dirty="0" smtClean="0"/>
              <a:t> palabras( producen berros e berrinches).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. Retraso no </a:t>
            </a:r>
            <a:r>
              <a:rPr lang="es-ES" dirty="0" err="1" smtClean="0"/>
              <a:t>desenvolvemento</a:t>
            </a:r>
            <a:r>
              <a:rPr lang="es-ES" dirty="0" smtClean="0"/>
              <a:t> psicomotor e correlacionado </a:t>
            </a:r>
            <a:r>
              <a:rPr lang="es-ES" dirty="0" err="1" smtClean="0"/>
              <a:t>co</a:t>
            </a:r>
            <a:r>
              <a:rPr lang="es-ES" dirty="0" smtClean="0"/>
              <a:t> momento de aparición dos síntomas.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. </a:t>
            </a:r>
            <a:r>
              <a:rPr lang="es-ES" dirty="0" err="1" smtClean="0"/>
              <a:t>Hipsarritmias</a:t>
            </a:r>
            <a:r>
              <a:rPr lang="es-ES" dirty="0" smtClean="0"/>
              <a:t> no electroencefalograma no que aparece en forma de trazado caótico, puntas </a:t>
            </a:r>
            <a:r>
              <a:rPr lang="es-ES" dirty="0" err="1" smtClean="0"/>
              <a:t>amplas</a:t>
            </a:r>
            <a:r>
              <a:rPr lang="es-ES" dirty="0" smtClean="0"/>
              <a:t> , ondas lentas , desorganizadas e </a:t>
            </a:r>
            <a:r>
              <a:rPr lang="es-ES" dirty="0" err="1" smtClean="0"/>
              <a:t>independentes</a:t>
            </a:r>
            <a:r>
              <a:rPr lang="es-ES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</p:txBody>
      </p:sp>
      <p:pic>
        <p:nvPicPr>
          <p:cNvPr id="15363" name="Imagen 4" descr="image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33900" y="1717675"/>
            <a:ext cx="26797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Causas e tipos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s-ES" dirty="0" smtClean="0"/>
              <a:t>A consecuencia </a:t>
            </a:r>
            <a:r>
              <a:rPr lang="es-ES" dirty="0" err="1" smtClean="0"/>
              <a:t>dunha</a:t>
            </a:r>
            <a:r>
              <a:rPr lang="es-ES" dirty="0" smtClean="0"/>
              <a:t> lesión cerebral que pode ser estructural </a:t>
            </a:r>
            <a:r>
              <a:rPr lang="es-ES" dirty="0" err="1" smtClean="0"/>
              <a:t>ou</a:t>
            </a:r>
            <a:r>
              <a:rPr lang="es-ES" dirty="0" smtClean="0"/>
              <a:t> non (West sintomático).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s-ES" dirty="0" smtClean="0"/>
              <a:t>De causa </a:t>
            </a:r>
            <a:r>
              <a:rPr lang="gl-ES" dirty="0" smtClean="0"/>
              <a:t>descoñecida</a:t>
            </a:r>
            <a:r>
              <a:rPr lang="es-ES" dirty="0" smtClean="0"/>
              <a:t> (West idiopático) </a:t>
            </a:r>
            <a:r>
              <a:rPr lang="es-ES" dirty="0" err="1" smtClean="0"/>
              <a:t>sen</a:t>
            </a:r>
            <a:r>
              <a:rPr lang="es-ES" dirty="0" smtClean="0"/>
              <a:t> predisposición </a:t>
            </a:r>
            <a:r>
              <a:rPr lang="es-ES" dirty="0" err="1" smtClean="0"/>
              <a:t>xenética</a:t>
            </a:r>
            <a:r>
              <a:rPr lang="es-ES" dirty="0" smtClean="0"/>
              <a:t>.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endParaRPr lang="es-E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err="1" smtClean="0"/>
              <a:t>Comezo</a:t>
            </a:r>
            <a:r>
              <a:rPr lang="es-ES" dirty="0" smtClean="0"/>
              <a:t>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/>
              <a:t> </a:t>
            </a:r>
            <a:r>
              <a:rPr lang="es-ES" dirty="0" smtClean="0"/>
              <a:t>. Durante o </a:t>
            </a:r>
            <a:r>
              <a:rPr lang="es-ES" dirty="0" err="1" smtClean="0"/>
              <a:t>primeiro</a:t>
            </a:r>
            <a:r>
              <a:rPr lang="es-ES" dirty="0" smtClean="0"/>
              <a:t> ano de vida, entre os </a:t>
            </a:r>
            <a:r>
              <a:rPr lang="es-ES" dirty="0" err="1" smtClean="0"/>
              <a:t>dous</a:t>
            </a:r>
            <a:r>
              <a:rPr lang="es-ES" dirty="0" smtClean="0"/>
              <a:t> e os sete meses.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TIPOS: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Segundo </a:t>
            </a:r>
            <a:r>
              <a:rPr lang="es-ES" dirty="0" err="1" smtClean="0"/>
              <a:t>orixe</a:t>
            </a:r>
            <a:r>
              <a:rPr lang="es-ES" dirty="0" smtClean="0"/>
              <a:t> </a:t>
            </a:r>
            <a:r>
              <a:rPr lang="es-ES" dirty="0" err="1" smtClean="0"/>
              <a:t>danse</a:t>
            </a:r>
            <a:r>
              <a:rPr lang="es-ES" dirty="0" smtClean="0"/>
              <a:t> </a:t>
            </a:r>
            <a:r>
              <a:rPr lang="es-ES" dirty="0" err="1" smtClean="0"/>
              <a:t>dous</a:t>
            </a:r>
            <a:r>
              <a:rPr lang="es-ES" dirty="0" smtClean="0"/>
              <a:t> tipos:</a:t>
            </a:r>
          </a:p>
          <a:p>
            <a:pPr marL="285750" indent="-285750" fontAlgn="auto">
              <a:spcAft>
                <a:spcPts val="0"/>
              </a:spcAft>
              <a:buFontTx/>
              <a:buChar char="•"/>
              <a:defRPr/>
            </a:pPr>
            <a:r>
              <a:rPr lang="es-ES" dirty="0" smtClean="0"/>
              <a:t>sintomático.</a:t>
            </a:r>
          </a:p>
          <a:p>
            <a:pPr marL="285750" indent="-285750" fontAlgn="auto">
              <a:spcAft>
                <a:spcPts val="0"/>
              </a:spcAft>
              <a:buFontTx/>
              <a:buChar char="•"/>
              <a:defRPr/>
            </a:pPr>
            <a:r>
              <a:rPr lang="es-ES" dirty="0" smtClean="0"/>
              <a:t>Idiopático.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		EVOLUCIÓN e PROCESO: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. </a:t>
            </a:r>
            <a:r>
              <a:rPr lang="es-ES" sz="2400" dirty="0" smtClean="0"/>
              <a:t>Un 60% de </a:t>
            </a:r>
            <a:r>
              <a:rPr lang="es-ES" sz="2400" dirty="0" err="1" smtClean="0"/>
              <a:t>nenos</a:t>
            </a:r>
            <a:r>
              <a:rPr lang="es-ES" sz="2400" dirty="0" smtClean="0"/>
              <a:t> </a:t>
            </a:r>
            <a:r>
              <a:rPr lang="gl-ES" sz="2400" dirty="0" smtClean="0"/>
              <a:t>deserolaran</a:t>
            </a:r>
            <a:r>
              <a:rPr lang="es-ES" sz="2400" dirty="0" smtClean="0"/>
              <a:t> tipos de crises </a:t>
            </a:r>
            <a:r>
              <a:rPr lang="es-ES" sz="2400" dirty="0" err="1" smtClean="0"/>
              <a:t>mais</a:t>
            </a:r>
            <a:r>
              <a:rPr lang="es-ES" sz="2400" dirty="0" smtClean="0"/>
              <a:t> agresivas como síndrome de </a:t>
            </a:r>
            <a:r>
              <a:rPr lang="es-ES" sz="2400" dirty="0" err="1" smtClean="0"/>
              <a:t>Lennox</a:t>
            </a:r>
            <a:r>
              <a:rPr lang="es-ES" sz="2400" dirty="0" smtClean="0"/>
              <a:t>- </a:t>
            </a:r>
            <a:r>
              <a:rPr lang="es-ES" sz="2400" dirty="0" err="1" smtClean="0"/>
              <a:t>Gastaux</a:t>
            </a:r>
            <a:r>
              <a:rPr lang="es-ES" sz="2400" dirty="0" smtClean="0"/>
              <a:t> entre o </a:t>
            </a:r>
            <a:r>
              <a:rPr lang="es-ES" sz="2400" dirty="0" err="1" smtClean="0"/>
              <a:t>primeiro</a:t>
            </a:r>
            <a:r>
              <a:rPr lang="es-ES" sz="2400" dirty="0" smtClean="0"/>
              <a:t> e os 6 anos, </a:t>
            </a:r>
            <a:r>
              <a:rPr lang="es-ES" sz="2400" dirty="0" err="1" smtClean="0"/>
              <a:t>ou</a:t>
            </a:r>
            <a:r>
              <a:rPr lang="es-ES" sz="2400" dirty="0" smtClean="0"/>
              <a:t> </a:t>
            </a:r>
            <a:r>
              <a:rPr lang="es-ES" sz="2400" dirty="0" err="1" smtClean="0"/>
              <a:t>outras</a:t>
            </a:r>
            <a:r>
              <a:rPr lang="es-ES" sz="2400" dirty="0" smtClean="0"/>
              <a:t> crises </a:t>
            </a:r>
            <a:r>
              <a:rPr lang="es-ES" sz="2400" dirty="0" err="1" smtClean="0"/>
              <a:t>máis</a:t>
            </a:r>
            <a:r>
              <a:rPr lang="es-ES" sz="2400" dirty="0" smtClean="0"/>
              <a:t> complexas.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/>
              <a:t>. Epilepsias </a:t>
            </a:r>
            <a:r>
              <a:rPr lang="es-ES" sz="2400" dirty="0" err="1" smtClean="0"/>
              <a:t>farmacorresistentes</a:t>
            </a:r>
            <a:r>
              <a:rPr lang="es-ES" sz="2400" dirty="0" smtClean="0"/>
              <a:t> </a:t>
            </a:r>
            <a:r>
              <a:rPr lang="es-ES" sz="2400" dirty="0" err="1" smtClean="0"/>
              <a:t>ou</a:t>
            </a:r>
            <a:r>
              <a:rPr lang="es-ES" sz="2400" dirty="0" smtClean="0"/>
              <a:t> epilepsias de </a:t>
            </a:r>
            <a:r>
              <a:rPr lang="es-ES" sz="2400" dirty="0" err="1" smtClean="0"/>
              <a:t>dificil</a:t>
            </a:r>
            <a:r>
              <a:rPr lang="es-ES" sz="2400" dirty="0" smtClean="0"/>
              <a:t> control, que </a:t>
            </a:r>
            <a:r>
              <a:rPr lang="es-ES" sz="2400" dirty="0" err="1" smtClean="0"/>
              <a:t>obrigran</a:t>
            </a:r>
            <a:r>
              <a:rPr lang="es-ES" sz="2400" dirty="0" smtClean="0"/>
              <a:t> a cambiar de </a:t>
            </a:r>
            <a:r>
              <a:rPr lang="es-ES" sz="2400" dirty="0" err="1" smtClean="0"/>
              <a:t>mediamento</a:t>
            </a:r>
            <a:r>
              <a:rPr lang="es-ES" sz="2400" dirty="0" smtClean="0"/>
              <a:t> </a:t>
            </a:r>
            <a:r>
              <a:rPr lang="es-ES" sz="2400" dirty="0" err="1" smtClean="0"/>
              <a:t>ou</a:t>
            </a:r>
            <a:r>
              <a:rPr lang="es-ES" sz="2400" dirty="0" smtClean="0"/>
              <a:t> aumentar a </a:t>
            </a:r>
            <a:r>
              <a:rPr lang="es-ES" sz="2400" dirty="0" err="1" smtClean="0"/>
              <a:t>dose</a:t>
            </a:r>
            <a:r>
              <a:rPr lang="es-ES" sz="2400" dirty="0" smtClean="0"/>
              <a:t> cada mes </a:t>
            </a:r>
            <a:r>
              <a:rPr lang="es-ES" sz="2400" dirty="0" err="1" smtClean="0"/>
              <a:t>ou</a:t>
            </a:r>
            <a:r>
              <a:rPr lang="es-ES" sz="2400" dirty="0" smtClean="0"/>
              <a:t> cada </a:t>
            </a:r>
            <a:r>
              <a:rPr lang="es-ES" sz="2400" dirty="0" err="1" smtClean="0"/>
              <a:t>dous</a:t>
            </a:r>
            <a:r>
              <a:rPr lang="es-ES" sz="2400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/>
              <a:t>. Os focos epilépticos poden moverse </a:t>
            </a:r>
            <a:r>
              <a:rPr lang="es-ES" sz="2400" dirty="0" err="1" smtClean="0"/>
              <a:t>dun</a:t>
            </a:r>
            <a:r>
              <a:rPr lang="es-ES" sz="2400" dirty="0" smtClean="0"/>
              <a:t> lugar a </a:t>
            </a:r>
            <a:r>
              <a:rPr lang="es-ES" sz="2400" dirty="0" err="1" smtClean="0"/>
              <a:t>outro</a:t>
            </a:r>
            <a:r>
              <a:rPr lang="es-ES" sz="2400" dirty="0" smtClean="0"/>
              <a:t> dificultando os </a:t>
            </a:r>
            <a:r>
              <a:rPr lang="es-ES" sz="2400" dirty="0" err="1" smtClean="0"/>
              <a:t>tratamentos</a:t>
            </a:r>
            <a:r>
              <a:rPr lang="es-ES" sz="2400" dirty="0" smtClean="0"/>
              <a:t> e control das </a:t>
            </a:r>
            <a:r>
              <a:rPr lang="es-ES" sz="2400" dirty="0" err="1" smtClean="0"/>
              <a:t>lesións</a:t>
            </a:r>
            <a:r>
              <a:rPr lang="es-ES" sz="2400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Imagen 3" descr="154048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8725" y="914400"/>
            <a:ext cx="5597525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Marcador de contenido 2"/>
          <p:cNvSpPr>
            <a:spLocks noGrp="1"/>
          </p:cNvSpPr>
          <p:nvPr>
            <p:ph idx="1"/>
          </p:nvPr>
        </p:nvSpPr>
        <p:spPr>
          <a:xfrm>
            <a:off x="1719263" y="1100138"/>
            <a:ext cx="7521575" cy="3579812"/>
          </a:xfrm>
        </p:spPr>
        <p:txBody>
          <a:bodyPr/>
          <a:lstStyle/>
          <a:p>
            <a:endParaRPr lang="es-ES" smtClean="0"/>
          </a:p>
          <a:p>
            <a:endParaRPr lang="es-ES" smtClean="0"/>
          </a:p>
          <a:p>
            <a:endParaRPr lang="es-ES" smtClean="0"/>
          </a:p>
          <a:p>
            <a:endParaRPr lang="es-ES" smtClean="0"/>
          </a:p>
          <a:p>
            <a:endParaRPr lang="es-ES" smtClean="0"/>
          </a:p>
          <a:p>
            <a:r>
              <a:rPr lang="es-ES" smtClean="0"/>
              <a:t>	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8825" y="561975"/>
            <a:ext cx="7521575" cy="3524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/>
              <a:t>		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			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		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 smtClean="0"/>
              <a:t>tratamentos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.antiepilépticos: </a:t>
            </a:r>
            <a:r>
              <a:rPr lang="es-ES" cap="none" dirty="0" err="1" smtClean="0"/>
              <a:t>hoxe</a:t>
            </a:r>
            <a:r>
              <a:rPr lang="es-ES" cap="none" dirty="0" smtClean="0"/>
              <a:t> </a:t>
            </a:r>
            <a:r>
              <a:rPr lang="es-ES" cap="none" dirty="0" err="1" smtClean="0"/>
              <a:t>hai</a:t>
            </a:r>
            <a:r>
              <a:rPr lang="es-ES" cap="none" dirty="0" smtClean="0"/>
              <a:t> ata 22 fármacos distintos.</a:t>
            </a:r>
            <a:br>
              <a:rPr lang="es-ES" cap="none" dirty="0" smtClean="0"/>
            </a:br>
            <a:r>
              <a:rPr lang="es-ES" sz="2400" cap="none" dirty="0"/>
              <a:t>.</a:t>
            </a:r>
            <a:r>
              <a:rPr lang="es-ES" sz="2400" cap="none" dirty="0" err="1" smtClean="0"/>
              <a:t>Cirurxía</a:t>
            </a:r>
            <a:r>
              <a:rPr lang="es-ES" sz="2400" cap="none" dirty="0" smtClean="0"/>
              <a:t>: </a:t>
            </a:r>
            <a:r>
              <a:rPr lang="es-ES" sz="2400" cap="none" dirty="0" err="1" smtClean="0"/>
              <a:t>alguns</a:t>
            </a:r>
            <a:r>
              <a:rPr lang="es-ES" sz="2400" cap="none" dirty="0" smtClean="0"/>
              <a:t> focos que permanecen localizados que poden ser operables e logran </a:t>
            </a:r>
            <a:r>
              <a:rPr lang="es-ES" sz="2400" cap="none" dirty="0" err="1" smtClean="0"/>
              <a:t>certo</a:t>
            </a:r>
            <a:r>
              <a:rPr lang="es-ES" sz="2400" cap="none" dirty="0" smtClean="0"/>
              <a:t> éxito </a:t>
            </a:r>
            <a:r>
              <a:rPr lang="es-ES" sz="2400" cap="none" dirty="0" err="1" smtClean="0"/>
              <a:t>na</a:t>
            </a:r>
            <a:r>
              <a:rPr lang="es-ES" sz="2400" cap="none" dirty="0" smtClean="0"/>
              <a:t> reducción das crises permitiendo un </a:t>
            </a:r>
            <a:r>
              <a:rPr lang="es-ES" sz="2400" cap="none" dirty="0" err="1" smtClean="0"/>
              <a:t>mellor</a:t>
            </a:r>
            <a:r>
              <a:rPr lang="es-ES" sz="2400" cap="none" dirty="0" smtClean="0"/>
              <a:t> nivel de vida .</a:t>
            </a:r>
            <a:br>
              <a:rPr lang="es-ES" sz="2400" cap="none" dirty="0" smtClean="0"/>
            </a:br>
            <a:r>
              <a:rPr lang="es-ES" sz="2400" cap="none" dirty="0" smtClean="0"/>
              <a:t>.Atención </a:t>
            </a:r>
            <a:r>
              <a:rPr lang="es-ES" sz="2400" cap="none" dirty="0" err="1" smtClean="0"/>
              <a:t>temperá</a:t>
            </a:r>
            <a:r>
              <a:rPr lang="es-ES" sz="2400" cap="none" dirty="0" smtClean="0"/>
              <a:t>: fisioterapia, logopedia, musicoterapia, </a:t>
            </a:r>
            <a:r>
              <a:rPr lang="es-ES" sz="2400" cap="none" dirty="0" err="1" smtClean="0"/>
              <a:t>hipoterapia</a:t>
            </a:r>
            <a:r>
              <a:rPr lang="es-ES" sz="2400" cap="none" dirty="0" smtClean="0"/>
              <a:t>.</a:t>
            </a:r>
            <a:br>
              <a:rPr lang="es-ES" sz="2400" cap="none" dirty="0" smtClean="0"/>
            </a:br>
            <a:r>
              <a:rPr lang="es-ES" sz="2400" cap="none" dirty="0" smtClean="0"/>
              <a:t>. Dieta </a:t>
            </a:r>
            <a:r>
              <a:rPr lang="es-ES" sz="2400" cap="none" dirty="0" err="1" smtClean="0"/>
              <a:t>cetóxena</a:t>
            </a:r>
            <a:r>
              <a:rPr lang="es-ES" sz="2400" cap="none" dirty="0" smtClean="0"/>
              <a:t>: aumento de </a:t>
            </a:r>
            <a:r>
              <a:rPr lang="es-ES" sz="2400" cap="none" dirty="0" err="1" smtClean="0"/>
              <a:t>graxas</a:t>
            </a:r>
            <a:r>
              <a:rPr lang="es-ES" sz="2400" cap="none" dirty="0" smtClean="0"/>
              <a:t> e reducción  de carbohidratos</a:t>
            </a:r>
            <a:r>
              <a:rPr lang="es-ES" sz="2400" dirty="0" smtClean="0"/>
              <a:t>	</a:t>
            </a:r>
            <a:endParaRPr lang="es-ES" sz="2400" cap="non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7350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400" dirty="0" err="1" smtClean="0"/>
              <a:t>Algunhas</a:t>
            </a:r>
            <a:r>
              <a:rPr lang="es-ES" sz="2400" dirty="0" smtClean="0"/>
              <a:t> premisas para o </a:t>
            </a:r>
            <a:r>
              <a:rPr lang="es-ES" sz="2400" dirty="0" err="1" smtClean="0"/>
              <a:t>tratamento</a:t>
            </a:r>
            <a:r>
              <a:rPr lang="es-ES" sz="2400" dirty="0" smtClean="0"/>
              <a:t> da conducta</a:t>
            </a:r>
            <a:endParaRPr lang="es-ES" sz="2400" dirty="0"/>
          </a:p>
        </p:txBody>
      </p:sp>
      <p:sp>
        <p:nvSpPr>
          <p:cNvPr id="19458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s-ES" sz="2400" smtClean="0"/>
              <a:t>Estimulación, recuperación/ rehabilitación da psicomotricidade, da linguaxe( ainda que carezan da linguaxe oral en xeral), e de todo o sistema sensoriomotriz.</a:t>
            </a:r>
          </a:p>
          <a:p>
            <a:pPr>
              <a:buFont typeface="Arial" charset="0"/>
              <a:buChar char="•"/>
            </a:pPr>
            <a:r>
              <a:rPr lang="es-ES" sz="2400" smtClean="0"/>
              <a:t>Evitar as conductas disruptivas e a autoestimulación.</a:t>
            </a:r>
          </a:p>
          <a:p>
            <a:pPr>
              <a:buFont typeface="Arial" charset="0"/>
              <a:buChar char="•"/>
            </a:pPr>
            <a:r>
              <a:rPr lang="es-ES" sz="2400" smtClean="0"/>
              <a:t>As sesións deben estar moi estructuradas tanto na secuencia coma nos tempos, e reducirse a unhas poucas accións moi elementais.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/>
              <a:t>    </a:t>
            </a:r>
            <a:r>
              <a:rPr lang="es-ES" dirty="0" err="1" smtClean="0"/>
              <a:t>ambitos</a:t>
            </a:r>
            <a:r>
              <a:rPr lang="es-ES" dirty="0" smtClean="0"/>
              <a:t> e recursos para o </a:t>
            </a:r>
            <a:r>
              <a:rPr lang="es-ES" dirty="0" err="1" smtClean="0"/>
              <a:t>tratamento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2325" y="990600"/>
            <a:ext cx="7521575" cy="3689350"/>
          </a:xfrm>
        </p:spPr>
        <p:txBody>
          <a:bodyPr rtlCol="0">
            <a:normAutofit fontScale="92500" lnSpcReduction="20000"/>
          </a:bodyPr>
          <a:lstStyle/>
          <a:p>
            <a:pPr marL="285750" indent="-285750" fontAlgn="auto">
              <a:spcAft>
                <a:spcPts val="0"/>
              </a:spcAft>
              <a:buFont typeface="Wingdings" charset="2"/>
              <a:buChar char="u"/>
              <a:defRPr/>
            </a:pPr>
            <a:r>
              <a:rPr lang="es-ES" dirty="0" err="1" smtClean="0"/>
              <a:t>Tratamento</a:t>
            </a:r>
            <a:r>
              <a:rPr lang="es-ES" dirty="0" smtClean="0"/>
              <a:t> </a:t>
            </a:r>
            <a:r>
              <a:rPr lang="es-ES" dirty="0" err="1" smtClean="0"/>
              <a:t>dun</a:t>
            </a:r>
            <a:r>
              <a:rPr lang="es-ES" dirty="0" smtClean="0"/>
              <a:t> </a:t>
            </a:r>
            <a:r>
              <a:rPr lang="es-ES" dirty="0" err="1" smtClean="0"/>
              <a:t>neno</a:t>
            </a:r>
            <a:r>
              <a:rPr lang="es-ES" dirty="0" smtClean="0"/>
              <a:t>/</a:t>
            </a:r>
            <a:r>
              <a:rPr lang="es-ES" dirty="0" err="1" smtClean="0"/>
              <a:t>dunha</a:t>
            </a:r>
            <a:r>
              <a:rPr lang="es-ES" dirty="0" smtClean="0"/>
              <a:t> nena con este síndrome abarca tres ámbitos: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s-ES" dirty="0" smtClean="0"/>
              <a:t>Familia.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s-ES" dirty="0" smtClean="0"/>
              <a:t>Centros de </a:t>
            </a:r>
            <a:r>
              <a:rPr lang="es-ES" dirty="0" err="1" smtClean="0"/>
              <a:t>saúde</a:t>
            </a:r>
            <a:r>
              <a:rPr lang="es-ES" dirty="0" smtClean="0"/>
              <a:t> e centros hospitalarios.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s-ES" dirty="0" err="1" smtClean="0"/>
              <a:t>Escola</a:t>
            </a:r>
            <a:r>
              <a:rPr lang="es-ES" dirty="0" smtClean="0"/>
              <a:t>.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u"/>
              <a:defRPr/>
            </a:pPr>
            <a:r>
              <a:rPr lang="es-ES" dirty="0" smtClean="0"/>
              <a:t>Necesita recursos como: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s-ES" dirty="0" err="1" smtClean="0"/>
              <a:t>Na</a:t>
            </a:r>
            <a:r>
              <a:rPr lang="es-ES" dirty="0" smtClean="0"/>
              <a:t> casa: </a:t>
            </a:r>
            <a:r>
              <a:rPr lang="es-ES" dirty="0" err="1" smtClean="0"/>
              <a:t>persoas</a:t>
            </a:r>
            <a:r>
              <a:rPr lang="es-ES" dirty="0" smtClean="0"/>
              <a:t> que se ocupen da </a:t>
            </a:r>
            <a:r>
              <a:rPr lang="es-ES" dirty="0" err="1" smtClean="0"/>
              <a:t>sua</a:t>
            </a:r>
            <a:r>
              <a:rPr lang="es-ES" dirty="0" smtClean="0"/>
              <a:t> </a:t>
            </a:r>
            <a:r>
              <a:rPr lang="es-ES" dirty="0" err="1" smtClean="0"/>
              <a:t>vixianza</a:t>
            </a:r>
            <a:r>
              <a:rPr lang="es-ES" dirty="0" smtClean="0"/>
              <a:t> continua, debido </a:t>
            </a:r>
            <a:r>
              <a:rPr lang="es-ES" dirty="0" err="1" smtClean="0"/>
              <a:t>ás</a:t>
            </a:r>
            <a:r>
              <a:rPr lang="es-ES" dirty="0" smtClean="0"/>
              <a:t> posibles caídas e conductas inapropiadas.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s-ES" dirty="0" smtClean="0"/>
              <a:t>No </a:t>
            </a:r>
            <a:r>
              <a:rPr lang="es-ES" dirty="0" err="1" smtClean="0"/>
              <a:t>colexio</a:t>
            </a:r>
            <a:r>
              <a:rPr lang="es-ES" dirty="0" smtClean="0"/>
              <a:t>: </a:t>
            </a:r>
            <a:r>
              <a:rPr lang="es-ES" dirty="0" err="1" smtClean="0"/>
              <a:t>persoal</a:t>
            </a:r>
            <a:r>
              <a:rPr lang="es-ES" dirty="0" smtClean="0"/>
              <a:t> de </a:t>
            </a:r>
            <a:r>
              <a:rPr lang="es-ES" dirty="0" err="1" smtClean="0"/>
              <a:t>apoio</a:t>
            </a:r>
            <a:r>
              <a:rPr lang="es-ES" dirty="0" smtClean="0"/>
              <a:t> </a:t>
            </a:r>
            <a:r>
              <a:rPr lang="es-ES" dirty="0" err="1" smtClean="0"/>
              <a:t>na</a:t>
            </a:r>
            <a:r>
              <a:rPr lang="es-ES" dirty="0" smtClean="0"/>
              <a:t> aula, </a:t>
            </a:r>
            <a:r>
              <a:rPr lang="es-ES" dirty="0" err="1" smtClean="0"/>
              <a:t>coidador</a:t>
            </a:r>
            <a:r>
              <a:rPr lang="es-ES" dirty="0" smtClean="0"/>
              <a:t>/a e </a:t>
            </a:r>
            <a:r>
              <a:rPr lang="es-ES" dirty="0" err="1" smtClean="0"/>
              <a:t>persoal</a:t>
            </a:r>
            <a:r>
              <a:rPr lang="es-ES" dirty="0" smtClean="0"/>
              <a:t> especializado no </a:t>
            </a:r>
            <a:r>
              <a:rPr lang="es-ES" dirty="0" err="1" smtClean="0"/>
              <a:t>tratamento</a:t>
            </a:r>
            <a:r>
              <a:rPr lang="es-ES" dirty="0" smtClean="0"/>
              <a:t> </a:t>
            </a:r>
            <a:r>
              <a:rPr lang="es-ES" dirty="0" err="1" smtClean="0"/>
              <a:t>deste</a:t>
            </a:r>
            <a:r>
              <a:rPr lang="es-ES" dirty="0" smtClean="0"/>
              <a:t> trastorno.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s-ES" dirty="0" smtClean="0"/>
              <a:t>Recursos médicos: especialistas varios, médicos de familia.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s-ES" dirty="0" smtClean="0"/>
              <a:t>Asistentes </a:t>
            </a:r>
            <a:r>
              <a:rPr lang="es-ES" dirty="0" err="1" smtClean="0"/>
              <a:t>sociais</a:t>
            </a:r>
            <a:r>
              <a:rPr lang="es-ES" dirty="0" smtClean="0"/>
              <a:t>: </a:t>
            </a:r>
            <a:r>
              <a:rPr lang="es-ES" dirty="0" err="1" smtClean="0"/>
              <a:t>axudas</a:t>
            </a:r>
            <a:r>
              <a:rPr lang="es-ES" dirty="0" smtClean="0"/>
              <a:t> familiares e económicas.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s-ES" dirty="0" smtClean="0"/>
              <a:t>Transporte</a:t>
            </a:r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r>
              <a:rPr lang="es-ES" dirty="0" smtClean="0"/>
              <a:t>Talleres e actividades alternativas: musicoterapia, hidroterapia, natación.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marL="285750" indent="-285750" fontAlgn="auto">
              <a:spcAft>
                <a:spcPts val="0"/>
              </a:spcAft>
              <a:buFont typeface="Wingdings" charset="2"/>
              <a:buChar char="ü"/>
              <a:defRPr/>
            </a:pPr>
            <a:endParaRPr lang="es-E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2325" y="190501"/>
            <a:ext cx="7521575" cy="723900"/>
          </a:xfrm>
        </p:spPr>
        <p:txBody>
          <a:bodyPr/>
          <a:lstStyle/>
          <a:p>
            <a:pPr algn="ctr"/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A entrada no cole: elemento </a:t>
            </a:r>
            <a:r>
              <a:rPr lang="es-ES_tradnl" dirty="0" err="1" smtClean="0"/>
              <a:t>xerador</a:t>
            </a:r>
            <a:r>
              <a:rPr lang="es-ES_tradnl" dirty="0" smtClean="0"/>
              <a:t> de estrés</a:t>
            </a:r>
            <a:br>
              <a:rPr lang="es-ES_tradnl" dirty="0" smtClean="0"/>
            </a:br>
            <a:endParaRPr lang="es-ES" dirty="0"/>
          </a:p>
        </p:txBody>
      </p:sp>
      <p:graphicFrame>
        <p:nvGraphicFramePr>
          <p:cNvPr id="3" name="2 Diagrama"/>
          <p:cNvGraphicFramePr/>
          <p:nvPr/>
        </p:nvGraphicFramePr>
        <p:xfrm>
          <a:off x="1638300" y="914400"/>
          <a:ext cx="60960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971926" y="2181226"/>
            <a:ext cx="13906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/>
              <a:t>COLEXIO</a:t>
            </a:r>
          </a:p>
          <a:p>
            <a:pPr algn="ctr"/>
            <a:r>
              <a:rPr lang="es-ES_tradnl" sz="1600" dirty="0" smtClean="0"/>
              <a:t>TOMA DE DECISIÓNS</a:t>
            </a:r>
            <a:endParaRPr lang="es-E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Ángulos.thmx</Template>
  <TotalTime>554</TotalTime>
  <Words>1762</Words>
  <Application>Microsoft Office PowerPoint</Application>
  <PresentationFormat>Presentación en pantalla (4:3)</PresentationFormat>
  <Paragraphs>179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Ángulos</vt:lpstr>
      <vt:lpstr>Síndrome de west no contorno escolar</vt:lpstr>
      <vt:lpstr>  ¿que é o síndrome de west? </vt:lpstr>
      <vt:lpstr>  ¿cómo se manifesta?</vt:lpstr>
      <vt:lpstr>Causas e tipos</vt:lpstr>
      <vt:lpstr>  EVOLUCIÓN e PROCESO:</vt:lpstr>
      <vt:lpstr>               tratamentos .antiepilépticos: hoxe hai ata 22 fármacos distintos. .Cirurxía: alguns focos que permanecen localizados que poden ser operables e logran certo éxito na reducción das crises permitiendo un mellor nivel de vida . .Atención temperá: fisioterapia, logopedia, musicoterapia, hipoterapia. . Dieta cetóxena: aumento de graxas e reducción  de carbohidratos </vt:lpstr>
      <vt:lpstr>Algunhas premisas para o tratamento da conducta</vt:lpstr>
      <vt:lpstr>    ambitos e recursos para o tratamento </vt:lpstr>
      <vt:lpstr> A entrada no cole: elemento xerador de estrés </vt:lpstr>
      <vt:lpstr> papel do orientador/a: </vt:lpstr>
      <vt:lpstr>Flexibilización . lexislación</vt:lpstr>
      <vt:lpstr>  Pilares do traballo</vt:lpstr>
      <vt:lpstr>Diapositiva 13</vt:lpstr>
      <vt:lpstr>Diapositiva 14</vt:lpstr>
      <vt:lpstr> OBXEcTIVOS</vt:lpstr>
      <vt:lpstr>Diapositiva 16</vt:lpstr>
      <vt:lpstr>CONTIDOS</vt:lpstr>
      <vt:lpstr>  actividades</vt:lpstr>
      <vt:lpstr>  caracterÍsticas das sesións </vt:lpstr>
      <vt:lpstr>Diapositiva 20</vt:lpstr>
      <vt:lpstr> o coidado de nenos e nenas con severo atraso psicomotor</vt:lpstr>
      <vt:lpstr>Hábitos de independencia personal</vt:lpstr>
      <vt:lpstr>Habilidades sociais</vt:lpstr>
      <vt:lpstr>       decálogo do acompañamento.        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Síndrome de west no contorno escolar</dc:title>
  <dc:creator>laura rey pasandin</dc:creator>
  <cp:lastModifiedBy>Consellería de Educación e O.U.</cp:lastModifiedBy>
  <cp:revision>52</cp:revision>
  <dcterms:created xsi:type="dcterms:W3CDTF">2015-02-22T19:02:19Z</dcterms:created>
  <dcterms:modified xsi:type="dcterms:W3CDTF">2015-02-25T12:33:17Z</dcterms:modified>
</cp:coreProperties>
</file>