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40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s/slide374.xml" ContentType="application/vnd.openxmlformats-officedocument.presentationml.slide+xml"/>
  <Override PartName="/ppt/slides/slide385.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Layouts/slideLayout10.xml" ContentType="application/vnd.openxmlformats-officedocument.presentationml.slideLayout+xml"/>
  <Override PartName="/ppt/comments/comment1.xml" ContentType="application/vnd.openxmlformats-officedocument.presentationml.comments+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4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0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379.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57.xml" ContentType="application/vnd.openxmlformats-officedocument.presentationml.slide+xml"/>
  <Override PartName="/ppt/slides/slide368.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382.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371.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40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390.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359.xml" ContentType="application/vnd.openxmlformats-officedocument.presentationml.slide+xml"/>
  <Override PartName="/ppt/slides/slide395.xml" ContentType="application/vnd.openxmlformats-officedocument.presentationml.slide+xml"/>
  <Override PartName="/ppt/slides/slide400.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373.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s/slide362.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78.xml" ContentType="application/vnd.openxmlformats-officedocument.presentationml.slide+xml"/>
  <Override PartName="/ppt/slides/slide389.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367.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370.xml" ContentType="application/vnd.openxmlformats-officedocument.presentationml.slide+xml"/>
  <Override PartName="/ppt/slides/slide381.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397.xml" ContentType="application/vnd.openxmlformats-officedocument.presentationml.slide+xml"/>
  <Override PartName="/ppt/slides/slide402.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commentAuthors.xml" ContentType="application/vnd.openxmlformats-officedocument.presentationml.commentAuthors+xml"/>
  <Override PartName="/ppt/comments/comment2.xml" ContentType="application/vnd.openxmlformats-officedocument.presentationml.comment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407.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s/slide5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1"/>
  </p:notesMasterIdLst>
  <p:handoutMasterIdLst>
    <p:handoutMasterId r:id="rId412"/>
  </p:handoutMasterIdLst>
  <p:sldIdLst>
    <p:sldId id="256" r:id="rId2"/>
    <p:sldId id="686" r:id="rId3"/>
    <p:sldId id="418" r:id="rId4"/>
    <p:sldId id="687" r:id="rId5"/>
    <p:sldId id="417" r:id="rId6"/>
    <p:sldId id="257" r:id="rId7"/>
    <p:sldId id="361" r:id="rId8"/>
    <p:sldId id="259" r:id="rId9"/>
    <p:sldId id="362" r:id="rId10"/>
    <p:sldId id="258" r:id="rId11"/>
    <p:sldId id="262" r:id="rId12"/>
    <p:sldId id="577" r:id="rId13"/>
    <p:sldId id="578" r:id="rId14"/>
    <p:sldId id="261" r:id="rId15"/>
    <p:sldId id="263" r:id="rId16"/>
    <p:sldId id="265" r:id="rId17"/>
    <p:sldId id="266" r:id="rId18"/>
    <p:sldId id="267" r:id="rId19"/>
    <p:sldId id="268" r:id="rId20"/>
    <p:sldId id="575" r:id="rId21"/>
    <p:sldId id="576" r:id="rId22"/>
    <p:sldId id="636" r:id="rId23"/>
    <p:sldId id="260" r:id="rId24"/>
    <p:sldId id="269" r:id="rId25"/>
    <p:sldId id="271" r:id="rId26"/>
    <p:sldId id="272" r:id="rId27"/>
    <p:sldId id="689" r:id="rId28"/>
    <p:sldId id="286" r:id="rId29"/>
    <p:sldId id="273" r:id="rId30"/>
    <p:sldId id="274" r:id="rId31"/>
    <p:sldId id="275" r:id="rId32"/>
    <p:sldId id="276" r:id="rId33"/>
    <p:sldId id="277" r:id="rId34"/>
    <p:sldId id="278" r:id="rId35"/>
    <p:sldId id="279" r:id="rId36"/>
    <p:sldId id="280" r:id="rId37"/>
    <p:sldId id="281" r:id="rId38"/>
    <p:sldId id="290" r:id="rId39"/>
    <p:sldId id="291" r:id="rId40"/>
    <p:sldId id="282" r:id="rId41"/>
    <p:sldId id="283" r:id="rId42"/>
    <p:sldId id="285" r:id="rId43"/>
    <p:sldId id="287" r:id="rId44"/>
    <p:sldId id="288" r:id="rId45"/>
    <p:sldId id="289"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691" r:id="rId64"/>
    <p:sldId id="309" r:id="rId65"/>
    <p:sldId id="310" r:id="rId66"/>
    <p:sldId id="347" r:id="rId67"/>
    <p:sldId id="692" r:id="rId68"/>
    <p:sldId id="346" r:id="rId69"/>
    <p:sldId id="690" r:id="rId70"/>
    <p:sldId id="313" r:id="rId71"/>
    <p:sldId id="314" r:id="rId72"/>
    <p:sldId id="315" r:id="rId73"/>
    <p:sldId id="316" r:id="rId74"/>
    <p:sldId id="345" r:id="rId75"/>
    <p:sldId id="317" r:id="rId76"/>
    <p:sldId id="318" r:id="rId77"/>
    <p:sldId id="693" r:id="rId78"/>
    <p:sldId id="344" r:id="rId79"/>
    <p:sldId id="319" r:id="rId80"/>
    <p:sldId id="320" r:id="rId81"/>
    <p:sldId id="694" r:id="rId82"/>
    <p:sldId id="343" r:id="rId83"/>
    <p:sldId id="322" r:id="rId84"/>
    <p:sldId id="324" r:id="rId85"/>
    <p:sldId id="325" r:id="rId86"/>
    <p:sldId id="326" r:id="rId87"/>
    <p:sldId id="327" r:id="rId88"/>
    <p:sldId id="329" r:id="rId89"/>
    <p:sldId id="695" r:id="rId90"/>
    <p:sldId id="342" r:id="rId91"/>
    <p:sldId id="328" r:id="rId92"/>
    <p:sldId id="330" r:id="rId93"/>
    <p:sldId id="341" r:id="rId94"/>
    <p:sldId id="331" r:id="rId95"/>
    <p:sldId id="696" r:id="rId96"/>
    <p:sldId id="340" r:id="rId97"/>
    <p:sldId id="332" r:id="rId98"/>
    <p:sldId id="697" r:id="rId99"/>
    <p:sldId id="698" r:id="rId100"/>
    <p:sldId id="339" r:id="rId101"/>
    <p:sldId id="333" r:id="rId102"/>
    <p:sldId id="334" r:id="rId103"/>
    <p:sldId id="335" r:id="rId104"/>
    <p:sldId id="337" r:id="rId105"/>
    <p:sldId id="699" r:id="rId106"/>
    <p:sldId id="338" r:id="rId107"/>
    <p:sldId id="348" r:id="rId108"/>
    <p:sldId id="349" r:id="rId109"/>
    <p:sldId id="351" r:id="rId110"/>
    <p:sldId id="352" r:id="rId111"/>
    <p:sldId id="353" r:id="rId112"/>
    <p:sldId id="354" r:id="rId113"/>
    <p:sldId id="355" r:id="rId114"/>
    <p:sldId id="356" r:id="rId115"/>
    <p:sldId id="357" r:id="rId116"/>
    <p:sldId id="358" r:id="rId117"/>
    <p:sldId id="359" r:id="rId118"/>
    <p:sldId id="700" r:id="rId119"/>
    <p:sldId id="360" r:id="rId120"/>
    <p:sldId id="701" r:id="rId121"/>
    <p:sldId id="370" r:id="rId122"/>
    <p:sldId id="371" r:id="rId123"/>
    <p:sldId id="702" r:id="rId124"/>
    <p:sldId id="372" r:id="rId125"/>
    <p:sldId id="373" r:id="rId126"/>
    <p:sldId id="710" r:id="rId127"/>
    <p:sldId id="711" r:id="rId128"/>
    <p:sldId id="369" r:id="rId129"/>
    <p:sldId id="368" r:id="rId130"/>
    <p:sldId id="374" r:id="rId131"/>
    <p:sldId id="376" r:id="rId132"/>
    <p:sldId id="375" r:id="rId133"/>
    <p:sldId id="377" r:id="rId134"/>
    <p:sldId id="378" r:id="rId135"/>
    <p:sldId id="379" r:id="rId136"/>
    <p:sldId id="703"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3" r:id="rId155"/>
    <p:sldId id="411" r:id="rId156"/>
    <p:sldId id="414" r:id="rId157"/>
    <p:sldId id="410" r:id="rId158"/>
    <p:sldId id="412" r:id="rId159"/>
    <p:sldId id="415" r:id="rId160"/>
    <p:sldId id="508" r:id="rId161"/>
    <p:sldId id="416" r:id="rId162"/>
    <p:sldId id="419" r:id="rId163"/>
    <p:sldId id="509" r:id="rId164"/>
    <p:sldId id="420" r:id="rId165"/>
    <p:sldId id="421" r:id="rId166"/>
    <p:sldId id="424" r:id="rId167"/>
    <p:sldId id="423" r:id="rId168"/>
    <p:sldId id="425" r:id="rId169"/>
    <p:sldId id="426" r:id="rId170"/>
    <p:sldId id="427" r:id="rId171"/>
    <p:sldId id="428" r:id="rId172"/>
    <p:sldId id="429" r:id="rId173"/>
    <p:sldId id="431" r:id="rId174"/>
    <p:sldId id="432" r:id="rId175"/>
    <p:sldId id="433" r:id="rId176"/>
    <p:sldId id="434" r:id="rId177"/>
    <p:sldId id="430" r:id="rId178"/>
    <p:sldId id="435" r:id="rId179"/>
    <p:sldId id="436" r:id="rId180"/>
    <p:sldId id="437" r:id="rId181"/>
    <p:sldId id="438" r:id="rId182"/>
    <p:sldId id="439" r:id="rId183"/>
    <p:sldId id="440" r:id="rId184"/>
    <p:sldId id="442" r:id="rId185"/>
    <p:sldId id="444" r:id="rId186"/>
    <p:sldId id="445" r:id="rId187"/>
    <p:sldId id="446" r:id="rId188"/>
    <p:sldId id="447"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9" r:id="rId205"/>
    <p:sldId id="467" r:id="rId206"/>
    <p:sldId id="468" r:id="rId207"/>
    <p:sldId id="470" r:id="rId208"/>
    <p:sldId id="471" r:id="rId209"/>
    <p:sldId id="472" r:id="rId210"/>
    <p:sldId id="704" r:id="rId211"/>
    <p:sldId id="705" r:id="rId212"/>
    <p:sldId id="706" r:id="rId213"/>
    <p:sldId id="707" r:id="rId214"/>
    <p:sldId id="708" r:id="rId215"/>
    <p:sldId id="709" r:id="rId216"/>
    <p:sldId id="515" r:id="rId217"/>
    <p:sldId id="514" r:id="rId218"/>
    <p:sldId id="518" r:id="rId219"/>
    <p:sldId id="488" r:id="rId220"/>
    <p:sldId id="474" r:id="rId221"/>
    <p:sldId id="475" r:id="rId222"/>
    <p:sldId id="476" r:id="rId223"/>
    <p:sldId id="477" r:id="rId224"/>
    <p:sldId id="479" r:id="rId225"/>
    <p:sldId id="478" r:id="rId226"/>
    <p:sldId id="480" r:id="rId227"/>
    <p:sldId id="481" r:id="rId228"/>
    <p:sldId id="482" r:id="rId229"/>
    <p:sldId id="484" r:id="rId230"/>
    <p:sldId id="483" r:id="rId231"/>
    <p:sldId id="485" r:id="rId232"/>
    <p:sldId id="486" r:id="rId233"/>
    <p:sldId id="487" r:id="rId234"/>
    <p:sldId id="489" r:id="rId235"/>
    <p:sldId id="490" r:id="rId236"/>
    <p:sldId id="491" r:id="rId237"/>
    <p:sldId id="492" r:id="rId238"/>
    <p:sldId id="494" r:id="rId239"/>
    <p:sldId id="495" r:id="rId240"/>
    <p:sldId id="496" r:id="rId241"/>
    <p:sldId id="497" r:id="rId242"/>
    <p:sldId id="498" r:id="rId243"/>
    <p:sldId id="499" r:id="rId244"/>
    <p:sldId id="493" r:id="rId245"/>
    <p:sldId id="500" r:id="rId246"/>
    <p:sldId id="501" r:id="rId247"/>
    <p:sldId id="502" r:id="rId248"/>
    <p:sldId id="503" r:id="rId249"/>
    <p:sldId id="504" r:id="rId250"/>
    <p:sldId id="505" r:id="rId251"/>
    <p:sldId id="506" r:id="rId252"/>
    <p:sldId id="507" r:id="rId253"/>
    <p:sldId id="520" r:id="rId254"/>
    <p:sldId id="521" r:id="rId255"/>
    <p:sldId id="523" r:id="rId256"/>
    <p:sldId id="522" r:id="rId257"/>
    <p:sldId id="524" r:id="rId258"/>
    <p:sldId id="525" r:id="rId259"/>
    <p:sldId id="526" r:id="rId260"/>
    <p:sldId id="530" r:id="rId261"/>
    <p:sldId id="527" r:id="rId262"/>
    <p:sldId id="528" r:id="rId263"/>
    <p:sldId id="529" r:id="rId264"/>
    <p:sldId id="531" r:id="rId265"/>
    <p:sldId id="532" r:id="rId266"/>
    <p:sldId id="533" r:id="rId267"/>
    <p:sldId id="537" r:id="rId268"/>
    <p:sldId id="538" r:id="rId269"/>
    <p:sldId id="536" r:id="rId270"/>
    <p:sldId id="540" r:id="rId271"/>
    <p:sldId id="539" r:id="rId272"/>
    <p:sldId id="542" r:id="rId273"/>
    <p:sldId id="543" r:id="rId274"/>
    <p:sldId id="544" r:id="rId275"/>
    <p:sldId id="547" r:id="rId276"/>
    <p:sldId id="546" r:id="rId277"/>
    <p:sldId id="545" r:id="rId278"/>
    <p:sldId id="548" r:id="rId279"/>
    <p:sldId id="549" r:id="rId280"/>
    <p:sldId id="554" r:id="rId281"/>
    <p:sldId id="551" r:id="rId282"/>
    <p:sldId id="552" r:id="rId283"/>
    <p:sldId id="550" r:id="rId284"/>
    <p:sldId id="553" r:id="rId285"/>
    <p:sldId id="555" r:id="rId286"/>
    <p:sldId id="556" r:id="rId287"/>
    <p:sldId id="557" r:id="rId288"/>
    <p:sldId id="558" r:id="rId289"/>
    <p:sldId id="559" r:id="rId290"/>
    <p:sldId id="560" r:id="rId291"/>
    <p:sldId id="561" r:id="rId292"/>
    <p:sldId id="562" r:id="rId293"/>
    <p:sldId id="563" r:id="rId294"/>
    <p:sldId id="564" r:id="rId295"/>
    <p:sldId id="565" r:id="rId296"/>
    <p:sldId id="567" r:id="rId297"/>
    <p:sldId id="568" r:id="rId298"/>
    <p:sldId id="566" r:id="rId299"/>
    <p:sldId id="569" r:id="rId300"/>
    <p:sldId id="570" r:id="rId301"/>
    <p:sldId id="573" r:id="rId302"/>
    <p:sldId id="571" r:id="rId303"/>
    <p:sldId id="572" r:id="rId304"/>
    <p:sldId id="574" r:id="rId305"/>
    <p:sldId id="579" r:id="rId306"/>
    <p:sldId id="580" r:id="rId307"/>
    <p:sldId id="581" r:id="rId308"/>
    <p:sldId id="582" r:id="rId309"/>
    <p:sldId id="583" r:id="rId310"/>
    <p:sldId id="584" r:id="rId311"/>
    <p:sldId id="585" r:id="rId312"/>
    <p:sldId id="586" r:id="rId313"/>
    <p:sldId id="587" r:id="rId314"/>
    <p:sldId id="588" r:id="rId315"/>
    <p:sldId id="589" r:id="rId316"/>
    <p:sldId id="590" r:id="rId317"/>
    <p:sldId id="591" r:id="rId318"/>
    <p:sldId id="592" r:id="rId319"/>
    <p:sldId id="593" r:id="rId320"/>
    <p:sldId id="595" r:id="rId321"/>
    <p:sldId id="594" r:id="rId322"/>
    <p:sldId id="596" r:id="rId323"/>
    <p:sldId id="598" r:id="rId324"/>
    <p:sldId id="597" r:id="rId325"/>
    <p:sldId id="599" r:id="rId326"/>
    <p:sldId id="600" r:id="rId327"/>
    <p:sldId id="601" r:id="rId328"/>
    <p:sldId id="602" r:id="rId329"/>
    <p:sldId id="604" r:id="rId330"/>
    <p:sldId id="605" r:id="rId331"/>
    <p:sldId id="606" r:id="rId332"/>
    <p:sldId id="607" r:id="rId333"/>
    <p:sldId id="608" r:id="rId334"/>
    <p:sldId id="609" r:id="rId335"/>
    <p:sldId id="610" r:id="rId336"/>
    <p:sldId id="611" r:id="rId337"/>
    <p:sldId id="612" r:id="rId338"/>
    <p:sldId id="613" r:id="rId339"/>
    <p:sldId id="614" r:id="rId340"/>
    <p:sldId id="616" r:id="rId341"/>
    <p:sldId id="617" r:id="rId342"/>
    <p:sldId id="615" r:id="rId343"/>
    <p:sldId id="618" r:id="rId344"/>
    <p:sldId id="624" r:id="rId345"/>
    <p:sldId id="619" r:id="rId346"/>
    <p:sldId id="620" r:id="rId347"/>
    <p:sldId id="625" r:id="rId348"/>
    <p:sldId id="621" r:id="rId349"/>
    <p:sldId id="622" r:id="rId350"/>
    <p:sldId id="623" r:id="rId351"/>
    <p:sldId id="629" r:id="rId352"/>
    <p:sldId id="626" r:id="rId353"/>
    <p:sldId id="630" r:id="rId354"/>
    <p:sldId id="627" r:id="rId355"/>
    <p:sldId id="628" r:id="rId356"/>
    <p:sldId id="635" r:id="rId357"/>
    <p:sldId id="631" r:id="rId358"/>
    <p:sldId id="638" r:id="rId359"/>
    <p:sldId id="639" r:id="rId360"/>
    <p:sldId id="640" r:id="rId361"/>
    <p:sldId id="641" r:id="rId362"/>
    <p:sldId id="643" r:id="rId363"/>
    <p:sldId id="642" r:id="rId364"/>
    <p:sldId id="644" r:id="rId365"/>
    <p:sldId id="646" r:id="rId366"/>
    <p:sldId id="645" r:id="rId367"/>
    <p:sldId id="647" r:id="rId368"/>
    <p:sldId id="651" r:id="rId369"/>
    <p:sldId id="648" r:id="rId370"/>
    <p:sldId id="650" r:id="rId371"/>
    <p:sldId id="649" r:id="rId372"/>
    <p:sldId id="652" r:id="rId373"/>
    <p:sldId id="655" r:id="rId374"/>
    <p:sldId id="653" r:id="rId375"/>
    <p:sldId id="656" r:id="rId376"/>
    <p:sldId id="654" r:id="rId377"/>
    <p:sldId id="657" r:id="rId378"/>
    <p:sldId id="658" r:id="rId379"/>
    <p:sldId id="659" r:id="rId380"/>
    <p:sldId id="662" r:id="rId381"/>
    <p:sldId id="660" r:id="rId382"/>
    <p:sldId id="661" r:id="rId383"/>
    <p:sldId id="663" r:id="rId384"/>
    <p:sldId id="664" r:id="rId385"/>
    <p:sldId id="665" r:id="rId386"/>
    <p:sldId id="669" r:id="rId387"/>
    <p:sldId id="666" r:id="rId388"/>
    <p:sldId id="668" r:id="rId389"/>
    <p:sldId id="667" r:id="rId390"/>
    <p:sldId id="673" r:id="rId391"/>
    <p:sldId id="674" r:id="rId392"/>
    <p:sldId id="675" r:id="rId393"/>
    <p:sldId id="676" r:id="rId394"/>
    <p:sldId id="677" r:id="rId395"/>
    <p:sldId id="678" r:id="rId396"/>
    <p:sldId id="679" r:id="rId397"/>
    <p:sldId id="680" r:id="rId398"/>
    <p:sldId id="682" r:id="rId399"/>
    <p:sldId id="685" r:id="rId400"/>
    <p:sldId id="683" r:id="rId401"/>
    <p:sldId id="684" r:id="rId402"/>
    <p:sldId id="451" r:id="rId403"/>
    <p:sldId id="450" r:id="rId404"/>
    <p:sldId id="449" r:id="rId405"/>
    <p:sldId id="448" r:id="rId406"/>
    <p:sldId id="513" r:id="rId407"/>
    <p:sldId id="534" r:id="rId408"/>
    <p:sldId id="535" r:id="rId409"/>
    <p:sldId id="637" r:id="rId41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dia"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100" d="100"/>
          <a:sy n="100" d="100"/>
        </p:scale>
        <p:origin x="-432" y="1218"/>
      </p:cViewPr>
      <p:guideLst>
        <p:guide orient="horz" pos="2160"/>
        <p:guide pos="2880"/>
      </p:guideLst>
    </p:cSldViewPr>
  </p:slideViewPr>
  <p:outlineViewPr>
    <p:cViewPr>
      <p:scale>
        <a:sx n="33" d="100"/>
        <a:sy n="33" d="100"/>
      </p:scale>
      <p:origin x="54" y="264942"/>
    </p:cViewPr>
  </p:outlineViewPr>
  <p:notesTextViewPr>
    <p:cViewPr>
      <p:scale>
        <a:sx n="100" d="100"/>
        <a:sy n="100" d="100"/>
      </p:scale>
      <p:origin x="0" y="0"/>
    </p:cViewPr>
  </p:notesTextViewPr>
  <p:sorterViewPr>
    <p:cViewPr>
      <p:scale>
        <a:sx n="66" d="100"/>
        <a:sy n="66" d="100"/>
      </p:scale>
      <p:origin x="0" y="1548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413" Type="http://schemas.openxmlformats.org/officeDocument/2006/relationships/commentAuthors" Target="commentAuthors.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viewProps" Target="viewProps.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theme" Target="theme/theme1.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tableStyles" Target="tableStyles.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handoutMaster" Target="handoutMasters/handoutMaster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8-04T18:20:41.994" idx="1">
    <p:pos x="10" y="10"/>
    <p:text>87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8-04T18:24:28.114" idx="2">
    <p:pos x="386" y="149"/>
    <p:text>101
</p:text>
  </p:cm>
</p:cmLst>
</file>

<file path=ppt/drawings/_rels/vmlDrawing2.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C527F2-C77A-43F8-B919-1CC58BBB7AF3}" type="datetimeFigureOut">
              <a:rPr lang="es-ES" smtClean="0"/>
              <a:pPr/>
              <a:t>04/09/2012</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16BD48-573E-4F73-A89B-DC5D04A7C401}" type="slidenum">
              <a:rPr lang="es-ES" smtClean="0"/>
              <a:pPr/>
              <a:t>‹Nº›</a:t>
            </a:fld>
            <a:endParaRPr 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63AD3E-FEBC-44AA-8BAB-B87E88A8215C}" type="datetimeFigureOut">
              <a:rPr lang="es-ES" smtClean="0"/>
              <a:pPr/>
              <a:t>04/09/2012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17572C-4CB3-428C-B167-A733ED49787A}" type="slidenum">
              <a:rPr lang="es-ES" smtClean="0"/>
              <a:pPr/>
              <a:t>‹Nº›</a:t>
            </a:fld>
            <a:endParaRPr lang="es-E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717572C-4CB3-428C-B167-A733ED49787A}" type="slidenum">
              <a:rPr lang="es-ES" smtClean="0"/>
              <a:pPr/>
              <a:t>1</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717572C-4CB3-428C-B167-A733ED49787A}" type="slidenum">
              <a:rPr lang="es-ES" smtClean="0"/>
              <a:pPr/>
              <a:t>11</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6E427D63-8AFF-4A82-AF1F-1F096DC867BF}" type="datetime1">
              <a:rPr lang="es-ES" smtClean="0"/>
              <a:pPr/>
              <a:t>04/09/2012</a:t>
            </a:fld>
            <a:endParaRPr lang="es-ES"/>
          </a:p>
        </p:txBody>
      </p:sp>
      <p:sp>
        <p:nvSpPr>
          <p:cNvPr id="19" name="18 Marcador de pie de página"/>
          <p:cNvSpPr>
            <a:spLocks noGrp="1"/>
          </p:cNvSpPr>
          <p:nvPr>
            <p:ph type="ftr" sz="quarter" idx="11"/>
          </p:nvPr>
        </p:nvSpPr>
        <p:spPr/>
        <p:txBody>
          <a:bodyPr/>
          <a:lstStyle/>
          <a:p>
            <a:r>
              <a:rPr lang="es-ES" dirty="0" smtClean="0"/>
              <a:t>Farmacia E.Almorin Romo S.L.U.</a:t>
            </a:r>
            <a:endParaRPr lang="es-ES" dirty="0"/>
          </a:p>
        </p:txBody>
      </p:sp>
      <p:sp>
        <p:nvSpPr>
          <p:cNvPr id="27" name="26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CB1A585A-3A08-41F8-A48A-55A9423FC2F7}"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54EF585-13E8-4058-9368-3B74ED4AD946}"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B18E2F-1C71-4432-BFBF-6ADE6FBF8B02}" type="datetime1">
              <a:rPr lang="es-ES" smtClean="0"/>
              <a:pPr/>
              <a:t>04/09/2012</a:t>
            </a:fld>
            <a:endParaRPr lang="es-ES"/>
          </a:p>
        </p:txBody>
      </p:sp>
      <p:sp>
        <p:nvSpPr>
          <p:cNvPr id="3" name="2 Marcador de pie de página"/>
          <p:cNvSpPr>
            <a:spLocks noGrp="1"/>
          </p:cNvSpPr>
          <p:nvPr>
            <p:ph type="ftr" sz="quarter" idx="11"/>
          </p:nvPr>
        </p:nvSpPr>
        <p:spPr/>
        <p:txBody>
          <a:bodyPr/>
          <a:lstStyle/>
          <a:p>
            <a:r>
              <a:rPr lang="es-ES" dirty="0" smtClean="0"/>
              <a:t>Farmacia E.Almorin Romo S.L.U.</a:t>
            </a:r>
            <a:endParaRPr lang="es-ES" dirty="0"/>
          </a:p>
        </p:txBody>
      </p:sp>
      <p:sp>
        <p:nvSpPr>
          <p:cNvPr id="4" name="3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03E0528F-D29B-4171-A8E6-414E883C1B0B}"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4F6C358-4F7F-479F-AA4B-A135CBD80499}"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a:xfrm>
            <a:off x="8077200" y="6356350"/>
            <a:ext cx="609600" cy="365125"/>
          </a:xfrm>
        </p:spPr>
        <p:txBody>
          <a:bodyPr/>
          <a:lstStyle/>
          <a:p>
            <a:fld id="{D8C47F87-8729-435B-90A6-808F8331C053}"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C4509DA-2ECE-43C3-B257-42D44C183B4E}" type="datetime1">
              <a:rPr lang="es-ES" smtClean="0"/>
              <a:pPr/>
              <a:t>04/09/2012</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s-ES" dirty="0" smtClean="0"/>
              <a:t>Farmacia E.Almorin Romo S.L.U.</a:t>
            </a:r>
            <a:endParaRPr lang="es-ES" dirty="0"/>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8C47F87-8729-435B-90A6-808F8331C053}"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hyperlink" Target="javascript:TH_566.HHClick()"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javascript:TH_12.HHClick()" TargetMode="External"/><Relationship Id="rId2" Type="http://schemas.openxmlformats.org/officeDocument/2006/relationships/hyperlink" Target="javascript:TH_13.HHClick()" TargetMode="External"/><Relationship Id="rId1" Type="http://schemas.openxmlformats.org/officeDocument/2006/relationships/slideLayout" Target="../slideLayouts/slideLayout2.xml"/><Relationship Id="rId4" Type="http://schemas.openxmlformats.org/officeDocument/2006/relationships/hyperlink" Target="javascript:TH_11.HHClick()" TargetMode="Externa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hyperlink" Target="javascript:TH_2266.HHClick()"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Ficheros/Iconos%20farmatic.docx"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javascript:TH_19.HHClick()" TargetMode="External"/><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javascript:TH_11.HHClick()" TargetMode="External"/><Relationship Id="rId2" Type="http://schemas.openxmlformats.org/officeDocument/2006/relationships/hyperlink" Target="javascript:TH_16.HHClick()" TargetMode="External"/><Relationship Id="rId1" Type="http://schemas.openxmlformats.org/officeDocument/2006/relationships/slideLayout" Target="../slideLayouts/slideLayout2.xml"/><Relationship Id="rId4" Type="http://schemas.openxmlformats.org/officeDocument/2006/relationships/hyperlink" Target="javascript:TH_15.HHClick()" TargetMode="External"/></Relationships>
</file>

<file path=ppt/slides/_rels/slide2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hyperlink" Target="javascript:TH_11.HHClick()" TargetMode="External"/><Relationship Id="rId2" Type="http://schemas.openxmlformats.org/officeDocument/2006/relationships/hyperlink" Target="javascript:TH_16.HHClick()" TargetMode="External"/><Relationship Id="rId1" Type="http://schemas.openxmlformats.org/officeDocument/2006/relationships/slideLayout" Target="../slideLayouts/slideLayout2.xml"/><Relationship Id="rId4" Type="http://schemas.openxmlformats.org/officeDocument/2006/relationships/hyperlink" Target="javascript:TH_15.HHClick()"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hyperlink" Target="javascript:TH_45.HHClick()"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8" Type="http://schemas.openxmlformats.org/officeDocument/2006/relationships/hyperlink" Target="javascript:TH_587.HHClick()" TargetMode="External"/><Relationship Id="rId3" Type="http://schemas.openxmlformats.org/officeDocument/2006/relationships/hyperlink" Target="javascript:TH_547.HHClick()" TargetMode="External"/><Relationship Id="rId7" Type="http://schemas.openxmlformats.org/officeDocument/2006/relationships/hyperlink" Target="javascript:TH_1582.HHClick()" TargetMode="External"/><Relationship Id="rId2" Type="http://schemas.openxmlformats.org/officeDocument/2006/relationships/hyperlink" Target="javascript:TH_515.HHClick()" TargetMode="External"/><Relationship Id="rId1" Type="http://schemas.openxmlformats.org/officeDocument/2006/relationships/slideLayout" Target="../slideLayouts/slideLayout3.xml"/><Relationship Id="rId6" Type="http://schemas.openxmlformats.org/officeDocument/2006/relationships/hyperlink" Target="javascript:TH_578.HHClick()" TargetMode="External"/><Relationship Id="rId11" Type="http://schemas.openxmlformats.org/officeDocument/2006/relationships/hyperlink" Target="javascript:TH_2324.HHClick()" TargetMode="External"/><Relationship Id="rId5" Type="http://schemas.openxmlformats.org/officeDocument/2006/relationships/hyperlink" Target="javascript:TH_2573.HHClick()" TargetMode="External"/><Relationship Id="rId10" Type="http://schemas.openxmlformats.org/officeDocument/2006/relationships/hyperlink" Target="javascript:TH_2316.HHClick()" TargetMode="External"/><Relationship Id="rId4" Type="http://schemas.openxmlformats.org/officeDocument/2006/relationships/hyperlink" Target="javascript:TH_2500.HHClick()" TargetMode="External"/><Relationship Id="rId9" Type="http://schemas.openxmlformats.org/officeDocument/2006/relationships/hyperlink" Target="javascript:TH_2235.HHClick()"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hyperlink" Target="javascript:TH_104.HHClick()" TargetMode="External"/><Relationship Id="rId2" Type="http://schemas.openxmlformats.org/officeDocument/2006/relationships/hyperlink" Target="javascript:TH_298.HHClick()" TargetMode="Externa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hyperlink" Target="javascript:TH_549.HHClick()" TargetMode="External"/><Relationship Id="rId2" Type="http://schemas.openxmlformats.org/officeDocument/2006/relationships/hyperlink" Target="javascript:TH_548.HHClick()" TargetMode="Externa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Ficheros/Modelo_seguro_de_acceso_a_la_receta_electronica%20AESIF.doc"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hyperlink" Target="javascript:TH_115.HHClick()" TargetMode="Externa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hyperlink" Target="javascript:TH_110.HHClick()" TargetMode="Externa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hyperlink" Target="javascript:TH_11.HHClick()" TargetMode="External"/><Relationship Id="rId2" Type="http://schemas.openxmlformats.org/officeDocument/2006/relationships/hyperlink" Target="javascript:TH_13.HHClick()" TargetMode="Externa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hyperlink" Target="javascript:TH_13.HHClick()" TargetMode="Externa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hyperlink" Target="javascript:TH_637.HHClick()" TargetMode="External"/><Relationship Id="rId2" Type="http://schemas.openxmlformats.org/officeDocument/2006/relationships/hyperlink" Target="javascript:TH_601.HHClick()" TargetMode="External"/><Relationship Id="rId1" Type="http://schemas.openxmlformats.org/officeDocument/2006/relationships/slideLayout" Target="../slideLayouts/slideLayout3.xml"/><Relationship Id="rId4" Type="http://schemas.openxmlformats.org/officeDocument/2006/relationships/hyperlink" Target="javascript:TH_683.HHClick()" TargetMode="Externa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hyperlink" Target="javascript:TH_590.HHClick()" TargetMode="Externa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hyperlink" Target="javascript:TH_351.HHClick()" TargetMode="Externa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hyperlink" Target="javascript:TH_11.HHClick()" TargetMode="External"/><Relationship Id="rId2" Type="http://schemas.openxmlformats.org/officeDocument/2006/relationships/hyperlink" Target="javascript:TH_16.HHClick()" TargetMode="External"/><Relationship Id="rId1" Type="http://schemas.openxmlformats.org/officeDocument/2006/relationships/slideLayout" Target="../slideLayouts/slideLayout2.xml"/><Relationship Id="rId4" Type="http://schemas.openxmlformats.org/officeDocument/2006/relationships/hyperlink" Target="javascript:TH_15.HHClick()" TargetMode="External"/></Relationships>
</file>

<file path=ppt/slides/_rels/slide37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hyperlink" Target="javascript:TH_19.HHClick()" TargetMode="External"/><Relationship Id="rId2" Type="http://schemas.openxmlformats.org/officeDocument/2006/relationships/hyperlink" Target="javascript:TH_351.HHClick()" TargetMode="Externa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2.xml.rels><?xml version="1.0" encoding="UTF-8" standalone="yes"?>
<Relationships xmlns="http://schemas.openxmlformats.org/package/2006/relationships"><Relationship Id="rId2" Type="http://schemas.openxmlformats.org/officeDocument/2006/relationships/hyperlink" Target="javascript:TH_2160.HHClick()" TargetMode="Externa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Ficheros/Documentacion%20Curso/Manual%20funcional%20AGFl%20v%206.06%20(1).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2.vml"/></Relationships>
</file>

<file path=ppt/slides/_rels/slide404.xml.rels><?xml version="1.0" encoding="UTF-8" standalone="yes"?>
<Relationships xmlns="http://schemas.openxmlformats.org/package/2006/relationships"><Relationship Id="rId3" Type="http://schemas.openxmlformats.org/officeDocument/2006/relationships/hyperlink" Target="http://www.sicinformatica.net/Boletines/" TargetMode="External"/><Relationship Id="rId2" Type="http://schemas.openxmlformats.org/officeDocument/2006/relationships/hyperlink" Target="http://www.sicinformatica.net/docs/resumen.pdf" TargetMode="Externa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8.xml.rels><?xml version="1.0" encoding="UTF-8" standalone="yes"?>
<Relationships xmlns="http://schemas.openxmlformats.org/package/2006/relationships"><Relationship Id="rId8" Type="http://schemas.openxmlformats.org/officeDocument/2006/relationships/hyperlink" Target="http://www.sicinformatica.net/" TargetMode="External"/><Relationship Id="rId3" Type="http://schemas.openxmlformats.org/officeDocument/2006/relationships/hyperlink" Target="http://www.sicinformatica.net/descargas/usuarios/actualizaciones/ActFar_v10_6720.exe" TargetMode="External"/><Relationship Id="rId7" Type="http://schemas.openxmlformats.org/officeDocument/2006/relationships/hyperlink" Target="http://www.sicinformatica.net/Boletines/" TargetMode="External"/><Relationship Id="rId2" Type="http://schemas.openxmlformats.org/officeDocument/2006/relationships/hyperlink" Target="Ficheros/Modificaciones%201%20de%20Septiembre.doc" TargetMode="External"/><Relationship Id="rId1" Type="http://schemas.openxmlformats.org/officeDocument/2006/relationships/slideLayout" Target="../slideLayouts/slideLayout6.xml"/><Relationship Id="rId6" Type="http://schemas.openxmlformats.org/officeDocument/2006/relationships/hyperlink" Target="http://www.sicinformatica.net/descargas/usuarios/utilidades/ListaExcluidos.exe" TargetMode="External"/><Relationship Id="rId5" Type="http://schemas.openxmlformats.org/officeDocument/2006/relationships/hyperlink" Target="http://www.sicinformatica.net/descargas/usuarios/utilidades/ActualizacionIVA_2012.exe" TargetMode="External"/><Relationship Id="rId10" Type="http://schemas.openxmlformats.org/officeDocument/2006/relationships/image" Target="http://www.sicinformatica.net/Imgplant/Comun/Logo_Boletin.png" TargetMode="External"/><Relationship Id="rId4" Type="http://schemas.openxmlformats.org/officeDocument/2006/relationships/hyperlink" Target="http://www.sicinformatica.net/descargas/usuarios/utilidades/Bajadas_Voluntarias_Sep12.exe" TargetMode="External"/><Relationship Id="rId9" Type="http://schemas.openxmlformats.org/officeDocument/2006/relationships/image" Target="../media/image200.png"/></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Ficheros/121_AGF_seguimiento_homologaci&#243;n26082010.pdf"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2492896"/>
            <a:ext cx="7851648" cy="1828800"/>
          </a:xfrm>
        </p:spPr>
        <p:txBody>
          <a:bodyPr>
            <a:normAutofit fontScale="90000"/>
          </a:bodyPr>
          <a:lstStyle/>
          <a:p>
            <a:pPr algn="ctr"/>
            <a:r>
              <a:rPr lang="es-ES" dirty="0" smtClean="0"/>
              <a:t>MANEXO DE APLICATIVOS DE XESTIÓN DE FARMACIAS E PARAFARMACIA</a:t>
            </a:r>
            <a:endParaRPr lang="es-ES" dirty="0"/>
          </a:p>
        </p:txBody>
      </p:sp>
      <p:sp>
        <p:nvSpPr>
          <p:cNvPr id="3" name="2 Subtítulo"/>
          <p:cNvSpPr>
            <a:spLocks noGrp="1"/>
          </p:cNvSpPr>
          <p:nvPr>
            <p:ph type="subTitle" idx="1"/>
          </p:nvPr>
        </p:nvSpPr>
        <p:spPr>
          <a:xfrm>
            <a:off x="533400" y="1196752"/>
            <a:ext cx="7854696" cy="3784384"/>
          </a:xfrm>
        </p:spPr>
        <p:txBody>
          <a:bodyPr/>
          <a:lstStyle/>
          <a:p>
            <a:endParaRPr lang="es-ES" dirty="0" smtClean="0"/>
          </a:p>
          <a:p>
            <a:endParaRPr lang="es-ES" dirty="0">
              <a:solidFill>
                <a:srgbClr val="002060"/>
              </a:solidFill>
            </a:endParaRPr>
          </a:p>
        </p:txBody>
      </p:sp>
      <p:sp>
        <p:nvSpPr>
          <p:cNvPr id="4" name="3 Marcador de fecha"/>
          <p:cNvSpPr>
            <a:spLocks noGrp="1"/>
          </p:cNvSpPr>
          <p:nvPr>
            <p:ph type="dt" sz="half" idx="10"/>
          </p:nvPr>
        </p:nvSpPr>
        <p:spPr/>
        <p:txBody>
          <a:bodyPr/>
          <a:lstStyle/>
          <a:p>
            <a:fld id="{7EAC817F-8135-4261-A700-5481AD1E19B2}" type="datetime1">
              <a:rPr lang="es-ES" smtClean="0"/>
              <a:pPr/>
              <a:t>04/09/2012</a:t>
            </a:fld>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Menús de entorno Windows</a:t>
            </a:r>
            <a:endParaRPr lang="es-ES" dirty="0"/>
          </a:p>
        </p:txBody>
      </p:sp>
      <p:sp>
        <p:nvSpPr>
          <p:cNvPr id="3" name="2 Marcador de contenido"/>
          <p:cNvSpPr>
            <a:spLocks noGrp="1"/>
          </p:cNvSpPr>
          <p:nvPr>
            <p:ph idx="1"/>
          </p:nvPr>
        </p:nvSpPr>
        <p:spPr/>
        <p:txBody>
          <a:bodyPr/>
          <a:lstStyle/>
          <a:p>
            <a:r>
              <a:rPr lang="es-ES" dirty="0" smtClean="0"/>
              <a:t>Archivo</a:t>
            </a:r>
          </a:p>
          <a:p>
            <a:r>
              <a:rPr lang="es-ES" dirty="0" smtClean="0"/>
              <a:t>Edición</a:t>
            </a:r>
          </a:p>
          <a:p>
            <a:r>
              <a:rPr lang="es-ES" dirty="0" smtClean="0"/>
              <a:t>Ver</a:t>
            </a:r>
          </a:p>
          <a:p>
            <a:r>
              <a:rPr lang="es-ES" dirty="0" smtClean="0"/>
              <a:t>Ventana</a:t>
            </a:r>
          </a:p>
          <a:p>
            <a:r>
              <a:rPr lang="es-ES" dirty="0" smtClean="0"/>
              <a:t>Ayuda</a:t>
            </a:r>
          </a:p>
          <a:p>
            <a:pPr>
              <a:buNone/>
            </a:pPr>
            <a:endParaRPr lang="es-ES" dirty="0"/>
          </a:p>
        </p:txBody>
      </p:sp>
      <p:sp>
        <p:nvSpPr>
          <p:cNvPr id="4" name="3 Marcador de fecha"/>
          <p:cNvSpPr>
            <a:spLocks noGrp="1"/>
          </p:cNvSpPr>
          <p:nvPr>
            <p:ph type="dt" sz="half" idx="10"/>
          </p:nvPr>
        </p:nvSpPr>
        <p:spPr/>
        <p:txBody>
          <a:bodyPr/>
          <a:lstStyle/>
          <a:p>
            <a:fld id="{2CC96030-9A92-4EB3-9C8A-CABE69FC07C5}" type="datetime1">
              <a:rPr lang="es-ES" smtClean="0"/>
              <a:pPr/>
              <a:t>04/09/2012</a:t>
            </a:fld>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10</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CuadroTexto"/>
          <p:cNvSpPr txBox="1"/>
          <p:nvPr/>
        </p:nvSpPr>
        <p:spPr>
          <a:xfrm>
            <a:off x="2411760" y="2204864"/>
            <a:ext cx="6336704" cy="4154984"/>
          </a:xfrm>
          <a:prstGeom prst="rect">
            <a:avLst/>
          </a:prstGeom>
          <a:noFill/>
        </p:spPr>
        <p:txBody>
          <a:bodyPr wrap="square" rtlCol="0">
            <a:spAutoFit/>
          </a:bodyPr>
          <a:lstStyle/>
          <a:p>
            <a:r>
              <a:rPr lang="es-ES" sz="1200" dirty="0" smtClean="0"/>
              <a:t>Tipos de ventanas:</a:t>
            </a:r>
          </a:p>
          <a:p>
            <a:r>
              <a:rPr lang="es-ES" sz="1200" dirty="0" smtClean="0"/>
              <a:t>- No Modal : La mayoría de las ventanas de la aplicación corresponden a este tipo, cuyas características son el poder convivir con otras ventanas, pudiéndose realizar otros procesos aunque dicha ventana esté abierta. Asimismo, este tipo de ventanas puede disponer de diferentes botones que permiten realizar acciones específicas del proceso al que la ventana corresponde. Por ejemplo, editar un registro, borrarlo, etc. Son ventanas de este tipo las correspondientes, por ejemplo, a ventas mostrador, alta de vendedores, artículos, etc. Estas ventanas pueden ser minimizadas, si así se desea.</a:t>
            </a:r>
          </a:p>
          <a:p>
            <a:r>
              <a:rPr lang="es-ES" sz="1200" dirty="0" smtClean="0"/>
              <a:t>- Modal : Este tipo de ventanas, por estar ligadas a acciones que se considera no deben convivir con otros procesos, se caracteriza por el hecho de que mientras está abierta no se tiene acceso a ningún otro punto de la aplicación ni a ninguna otra ventana que pudiera estar abierta con anterioridad. Podrá observarse que el icono de minimización está inhabilitado, es decir, no pueden minimizarse pues no ha lugar si no se va a permitir ninguna otra acción mientras esté abierta. Asimismo, no presentan más botones de acceso directo que los de Aceptar y Cancelar, de forma que cualquier acción que se deba realizar desde ellas se deberá ejecutar haciendo uso de las teclas de acceso directo correspondientes o haciendo clic con el botón derecho del ratón para abrir el selector de opciones disponibles donde se elegirá la deseada. Un ejemplo de este tipo de ventana es la correspondiente al proceso de definición de familias, pues se considera que mientras se están realizando modificaciones en las mismas no es conveniente trabajar en otros puntos de la aplicación donde ello podría tener repercusiones no deseadas. Otro ejemplo significativo de este tipo de ventana se encuentra en el proceso de definición de parámetros y configuración de la aplicación.</a:t>
            </a:r>
            <a:endParaRPr lang="es-ES" sz="1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MODIFICACION DE ARTICULOS MEDIANTE</a:t>
            </a:r>
            <a:br>
              <a:rPr lang="es-ES" dirty="0" smtClean="0"/>
            </a:br>
            <a:r>
              <a:rPr lang="es-ES" dirty="0" smtClean="0"/>
              <a:t>LISTA</a:t>
            </a:r>
            <a:endParaRPr lang="es-ES" dirty="0"/>
          </a:p>
        </p:txBody>
      </p:sp>
      <p:sp>
        <p:nvSpPr>
          <p:cNvPr id="3" name="2 Marcador de texto"/>
          <p:cNvSpPr>
            <a:spLocks noGrp="1"/>
          </p:cNvSpPr>
          <p:nvPr>
            <p:ph type="body" idx="1"/>
          </p:nvPr>
        </p:nvSpPr>
        <p:spPr/>
        <p:txBody>
          <a:bodyPr/>
          <a:lstStyle/>
          <a:p>
            <a:r>
              <a:rPr lang="es-ES" dirty="0" smtClean="0"/>
              <a:t>Este proceso permite modificar automáticamente ciertos datos de un grupo de artículos, sin tener que ir modificando una a una las fichas de cada uno de ellos.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100</a:t>
            </a:fld>
            <a:endParaRPr lang="es-E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MODIFICACION DE ARTICULOS MEDIANTE LISTA</a:t>
            </a:r>
            <a:endParaRPr lang="es-ES" dirty="0"/>
          </a:p>
        </p:txBody>
      </p:sp>
      <p:sp>
        <p:nvSpPr>
          <p:cNvPr id="3" name="2 Marcador de contenido"/>
          <p:cNvSpPr>
            <a:spLocks noGrp="1"/>
          </p:cNvSpPr>
          <p:nvPr>
            <p:ph idx="1"/>
          </p:nvPr>
        </p:nvSpPr>
        <p:spPr/>
        <p:txBody>
          <a:bodyPr/>
          <a:lstStyle/>
          <a:p>
            <a:pPr>
              <a:buNone/>
            </a:pPr>
            <a:r>
              <a:rPr lang="es-ES" dirty="0" smtClean="0"/>
              <a:t>	</a:t>
            </a:r>
          </a:p>
          <a:p>
            <a:pPr algn="ctr">
              <a:buNone/>
            </a:pPr>
            <a:r>
              <a:rPr lang="es-ES" b="1" dirty="0" smtClean="0"/>
              <a:t>ENTORNO DE APLICACION</a:t>
            </a:r>
            <a:endParaRPr lang="es-ES" dirty="0" smtClean="0"/>
          </a:p>
          <a:p>
            <a:pPr>
              <a:buNone/>
            </a:pPr>
            <a:r>
              <a:rPr lang="es-ES" dirty="0" smtClean="0"/>
              <a:t>	El proceso puede ejecutarse sobre todos los artículos del almacén o sobre un grupo de ellos. Así pues, haciendo uso de las cajas desplegables disponibles será posible seleccionar el entorno al que aplicar el proceso. </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101</a:t>
            </a:fld>
            <a:endParaRPr lang="es-E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Modificación de artículos mediante lista. </a:t>
            </a:r>
            <a:r>
              <a:rPr lang="es-ES" i="1" dirty="0" smtClean="0"/>
              <a:t>Entorno de aplicación </a:t>
            </a:r>
            <a:endParaRPr lang="es-ES" i="1"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a:t>
            </a:r>
            <a:r>
              <a:rPr lang="es-ES" sz="3000" dirty="0" smtClean="0"/>
              <a:t>.</a:t>
            </a:r>
            <a:r>
              <a:rPr lang="es-ES" sz="3000" i="1" dirty="0" smtClean="0"/>
              <a:t>Listas de artículos. Para restringir el entorno de aplicación a una lista de artículos ya </a:t>
            </a:r>
            <a:r>
              <a:rPr lang="es-ES" sz="3000" dirty="0" smtClean="0"/>
              <a:t>creada con anterioridad, en la caja de selección de entorno seleccionar el icono Lista o bien pulsar las teclas </a:t>
            </a:r>
            <a:r>
              <a:rPr lang="es-ES" sz="3000" b="1" dirty="0" smtClean="0"/>
              <a:t>&lt;CTRL&gt; + &lt;1&gt;. Se abrirá una ventana donde figurarán las </a:t>
            </a:r>
            <a:r>
              <a:rPr lang="es-ES" sz="3000" dirty="0" smtClean="0"/>
              <a:t>listas de artículos existentes, pudiéndose seleccionar la deseada. Se incluye la lista "Almacén Completo" con la que quedan incluidos en el proceso todos los artículos dados de alta.</a:t>
            </a:r>
          </a:p>
          <a:p>
            <a:pPr>
              <a:buNone/>
            </a:pPr>
            <a:r>
              <a:rPr lang="es-ES" sz="3000" dirty="0" smtClean="0"/>
              <a:t>	.</a:t>
            </a:r>
            <a:r>
              <a:rPr lang="es-ES" sz="3000" i="1" dirty="0" smtClean="0"/>
              <a:t>Familias. Para restringir el entorno de aplicación a una familia de artículos, en la caja </a:t>
            </a:r>
            <a:r>
              <a:rPr lang="es-ES" sz="3000" dirty="0" smtClean="0"/>
              <a:t>de selección de entorno seleccionar el icono Familia o bien pulsar las teclas </a:t>
            </a:r>
            <a:r>
              <a:rPr lang="es-ES" sz="3000" b="1" dirty="0" smtClean="0"/>
              <a:t>&lt;CTRL&gt; + &lt;2&gt;. Se abrirá una ventana donde figurarán las familias de artículos existentes, </a:t>
            </a:r>
            <a:r>
              <a:rPr lang="es-ES" sz="3000" dirty="0" smtClean="0"/>
              <a:t>pudiéndose seleccionar la deseada.</a:t>
            </a:r>
          </a:p>
          <a:p>
            <a:pPr>
              <a:buNone/>
            </a:pPr>
            <a:r>
              <a:rPr lang="es-ES" sz="3000" dirty="0" smtClean="0"/>
              <a:t>	.</a:t>
            </a:r>
            <a:r>
              <a:rPr lang="es-ES" sz="3000" i="1" dirty="0" smtClean="0"/>
              <a:t>Conjuntos de Precios Máximos. Para restringir el entorno de aplicación a un conjunto </a:t>
            </a:r>
            <a:r>
              <a:rPr lang="es-ES" sz="3000" dirty="0" smtClean="0"/>
              <a:t>homogéneo de precio máximo, en la caja de selección de entorno seleccionar el icono Conjunto o bien pulsar las teclas </a:t>
            </a:r>
            <a:r>
              <a:rPr lang="es-ES" sz="3000" b="1" dirty="0" smtClean="0"/>
              <a:t>&lt;CTRL&gt; + &lt;3&gt;. Se abrirá una ventana </a:t>
            </a:r>
            <a:r>
              <a:rPr lang="es-ES" sz="3000" dirty="0" smtClean="0"/>
              <a:t>donde figurarán los conjuntos existentes, pudiéndose seleccionar el deseado.</a:t>
            </a:r>
          </a:p>
          <a:p>
            <a:pPr>
              <a:buNone/>
            </a:pPr>
            <a:r>
              <a:rPr lang="es-ES" sz="3000" dirty="0" smtClean="0"/>
              <a:t>	.</a:t>
            </a:r>
            <a:r>
              <a:rPr lang="es-ES" sz="3000" i="1" dirty="0" smtClean="0"/>
              <a:t>Laboratorios. Para restringir el entorno de aplicación a un laboratorio ya concreto, </a:t>
            </a:r>
            <a:r>
              <a:rPr lang="es-ES" sz="3000" dirty="0" smtClean="0"/>
              <a:t>en la caja de selección de entorno seleccionar el icono Laboratorio o bien pulsar las teclas </a:t>
            </a:r>
            <a:r>
              <a:rPr lang="es-ES" sz="3000" b="1" dirty="0" smtClean="0"/>
              <a:t>&lt;CTRL&gt; + &lt;4&gt;. Se abrirá una ventana donde figurarán los laboratorios </a:t>
            </a:r>
            <a:r>
              <a:rPr lang="es-ES" sz="3000" dirty="0" smtClean="0"/>
              <a:t>existentes, pudiéndose seleccionar el adecuado.</a:t>
            </a:r>
          </a:p>
          <a:p>
            <a:pPr>
              <a:buNone/>
            </a:pPr>
            <a:r>
              <a:rPr lang="es-ES" sz="3000" dirty="0" smtClean="0"/>
              <a:t>	.</a:t>
            </a:r>
            <a:r>
              <a:rPr lang="es-ES" sz="3000" i="1" dirty="0" smtClean="0"/>
              <a:t>Grupos Terapéuticos. Para restringir el entorno de aplicación a los artículos de un </a:t>
            </a:r>
            <a:r>
              <a:rPr lang="es-ES" sz="3000" dirty="0" smtClean="0"/>
              <a:t>determinado grupo terapéutico, en la caja de selección de entorno seleccionar el icono Grup. Terapéutico o bien pulsar las teclas </a:t>
            </a:r>
            <a:r>
              <a:rPr lang="es-ES" sz="3000" b="1" dirty="0" smtClean="0"/>
              <a:t>&lt;CTRL&gt; + &lt;5&gt;. Se abrirá una </a:t>
            </a:r>
            <a:r>
              <a:rPr lang="es-ES" sz="3000" dirty="0" smtClean="0"/>
              <a:t>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pPr>
              <a:buNone/>
            </a:pPr>
            <a:r>
              <a:rPr lang="es-ES" sz="3000" dirty="0" smtClean="0"/>
              <a:t>	.</a:t>
            </a:r>
            <a:r>
              <a:rPr lang="es-ES" sz="3000" i="1" dirty="0" smtClean="0"/>
              <a:t>Categorías de artículos. Para restringir el entorno de aplicación a una categoría de </a:t>
            </a:r>
            <a:r>
              <a:rPr lang="es-ES" sz="3000" dirty="0" smtClean="0"/>
              <a:t>artículos, en la caja de selección de entorno seleccionar el icono Categoría o bien pulsar las teclas </a:t>
            </a:r>
            <a:r>
              <a:rPr lang="es-ES" sz="3000" b="1" dirty="0" smtClean="0"/>
              <a:t>&lt;CTRL&gt; + &lt;6&gt;. Se abrirá una ventana donde figurarán las </a:t>
            </a:r>
            <a:r>
              <a:rPr lang="es-ES" sz="3000" dirty="0" smtClean="0"/>
              <a:t>categorías de artículos existentes, pudiéndose seleccionar la deseada. En la caja de selección de entorno, al teclear rápidamente varios caracteres se buscará el primer elemento que coincida con ello, efectuándose esta búsqueda en todos los entornos citados (laboratorios, grupos terapéuticos, categorías…). Una vez establecido el entorno de artículos sobre el que realizar el proceso, se presenta una parrilla de exploración en la que figuran todos los artículos incluidos en el entorno seleccionado</a:t>
            </a:r>
            <a:r>
              <a:rPr lang="es-ES" dirty="0" smtClean="0"/>
              <a:t>.</a:t>
            </a:r>
          </a:p>
          <a:p>
            <a:pPr>
              <a:buNone/>
            </a:pPr>
            <a:r>
              <a:rPr lang="es-ES" i="1"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 </a:t>
            </a:r>
            <a:endParaRPr lang="es-ES" i="1"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102</a:t>
            </a:fld>
            <a:endParaRPr lang="es-ES" dirty="0"/>
          </a:p>
        </p:txBody>
      </p:sp>
      <p:pic>
        <p:nvPicPr>
          <p:cNvPr id="3076" name="Picture 4"/>
          <p:cNvPicPr>
            <a:picLocks noChangeAspect="1" noChangeArrowheads="1"/>
          </p:cNvPicPr>
          <p:nvPr/>
        </p:nvPicPr>
        <p:blipFill>
          <a:blip r:embed="rId2" cstate="print"/>
          <a:srcRect/>
          <a:stretch>
            <a:fillRect/>
          </a:stretch>
        </p:blipFill>
        <p:spPr bwMode="auto">
          <a:xfrm>
            <a:off x="8676456" y="5805264"/>
            <a:ext cx="219075" cy="190500"/>
          </a:xfrm>
          <a:prstGeom prst="rect">
            <a:avLst/>
          </a:prstGeom>
          <a:noFill/>
          <a:ln w="9525">
            <a:no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1547664" y="5949280"/>
            <a:ext cx="209550" cy="18097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Modificación de artículos mediante lista. </a:t>
            </a:r>
            <a:r>
              <a:rPr lang="es-ES" sz="3600" dirty="0" smtClean="0"/>
              <a:t>Campos de modificación de artículos</a:t>
            </a:r>
            <a:endParaRPr lang="es-ES" sz="3600" i="1" dirty="0"/>
          </a:p>
        </p:txBody>
      </p:sp>
      <p:sp>
        <p:nvSpPr>
          <p:cNvPr id="3" name="2 Marcador de contenido"/>
          <p:cNvSpPr>
            <a:spLocks noGrp="1"/>
          </p:cNvSpPr>
          <p:nvPr>
            <p:ph idx="1"/>
          </p:nvPr>
        </p:nvSpPr>
        <p:spPr>
          <a:xfrm>
            <a:off x="1619672" y="1988840"/>
            <a:ext cx="2026568" cy="4389120"/>
          </a:xfrm>
        </p:spPr>
        <p:txBody>
          <a:bodyPr>
            <a:normAutofit fontScale="32500" lnSpcReduction="20000"/>
          </a:bodyPr>
          <a:lstStyle/>
          <a:p>
            <a:pPr>
              <a:buNone/>
            </a:pPr>
            <a:r>
              <a:rPr lang="es-ES" b="1" dirty="0" smtClean="0"/>
              <a:t>Código:</a:t>
            </a:r>
          </a:p>
          <a:p>
            <a:pPr>
              <a:buNone/>
            </a:pPr>
            <a:r>
              <a:rPr lang="es-ES" b="1" dirty="0" smtClean="0"/>
              <a:t>Descripción:</a:t>
            </a:r>
          </a:p>
          <a:p>
            <a:pPr>
              <a:buNone/>
            </a:pPr>
            <a:r>
              <a:rPr lang="es-ES" b="1" dirty="0" smtClean="0"/>
              <a:t>P.V.P.:</a:t>
            </a:r>
          </a:p>
          <a:p>
            <a:pPr>
              <a:buNone/>
            </a:pPr>
            <a:r>
              <a:rPr lang="es-ES" b="1" dirty="0" smtClean="0"/>
              <a:t>St. act.:</a:t>
            </a:r>
          </a:p>
          <a:p>
            <a:pPr>
              <a:buNone/>
            </a:pPr>
            <a:r>
              <a:rPr lang="es-ES" b="1" dirty="0" smtClean="0"/>
              <a:t>St. mín.:</a:t>
            </a:r>
          </a:p>
          <a:p>
            <a:pPr>
              <a:buNone/>
            </a:pPr>
            <a:r>
              <a:rPr lang="es-ES" b="1" dirty="0" smtClean="0"/>
              <a:t>St. máx.:</a:t>
            </a:r>
          </a:p>
          <a:p>
            <a:pPr>
              <a:buNone/>
            </a:pPr>
            <a:r>
              <a:rPr lang="es-ES" b="1" dirty="0" smtClean="0"/>
              <a:t>P.U.C.:</a:t>
            </a:r>
          </a:p>
          <a:p>
            <a:pPr>
              <a:buNone/>
            </a:pPr>
            <a:r>
              <a:rPr lang="es-ES" b="1" dirty="0" smtClean="0"/>
              <a:t>P.M.C.:</a:t>
            </a:r>
          </a:p>
          <a:p>
            <a:pPr>
              <a:buNone/>
            </a:pPr>
            <a:r>
              <a:rPr lang="es-ES" b="1" dirty="0" smtClean="0"/>
              <a:t>% Dto fijo:</a:t>
            </a:r>
          </a:p>
          <a:p>
            <a:pPr>
              <a:buNone/>
            </a:pPr>
            <a:r>
              <a:rPr lang="es-ES" b="1" dirty="0" smtClean="0"/>
              <a:t>Presentación:</a:t>
            </a:r>
          </a:p>
          <a:p>
            <a:pPr>
              <a:buNone/>
            </a:pPr>
            <a:r>
              <a:rPr lang="es-ES" b="1" dirty="0" smtClean="0"/>
              <a:t>Situación:</a:t>
            </a:r>
          </a:p>
          <a:p>
            <a:pPr>
              <a:buNone/>
            </a:pPr>
            <a:r>
              <a:rPr lang="es-ES" b="1" dirty="0" smtClean="0"/>
              <a:t>Caducidad:</a:t>
            </a:r>
          </a:p>
          <a:p>
            <a:pPr>
              <a:buNone/>
            </a:pPr>
            <a:r>
              <a:rPr lang="es-ES" b="1" dirty="0" smtClean="0"/>
              <a:t>Baja:</a:t>
            </a:r>
          </a:p>
          <a:p>
            <a:pPr>
              <a:buNone/>
            </a:pPr>
            <a:r>
              <a:rPr lang="es-ES" b="1" dirty="0" smtClean="0"/>
              <a:t>Proveedor:</a:t>
            </a:r>
          </a:p>
          <a:p>
            <a:pPr>
              <a:buNone/>
            </a:pPr>
            <a:r>
              <a:rPr lang="es-ES" b="1" dirty="0" smtClean="0"/>
              <a:t>Laboratorio:</a:t>
            </a:r>
          </a:p>
          <a:p>
            <a:pPr>
              <a:buNone/>
            </a:pPr>
            <a:r>
              <a:rPr lang="es-ES" b="1" dirty="0" smtClean="0"/>
              <a:t>Familia:</a:t>
            </a:r>
          </a:p>
          <a:p>
            <a:pPr>
              <a:buNone/>
            </a:pPr>
            <a:r>
              <a:rPr lang="es-ES" b="1" dirty="0" smtClean="0"/>
              <a:t>Cod. grupo:</a:t>
            </a:r>
          </a:p>
          <a:p>
            <a:pPr>
              <a:buNone/>
            </a:pPr>
            <a:r>
              <a:rPr lang="es-ES" b="1" dirty="0" smtClean="0"/>
              <a:t>Grupo terapéutico:</a:t>
            </a:r>
          </a:p>
          <a:p>
            <a:pPr>
              <a:buNone/>
            </a:pPr>
            <a:r>
              <a:rPr lang="es-ES" b="1" dirty="0" smtClean="0"/>
              <a:t>Cartera habitual:</a:t>
            </a:r>
          </a:p>
          <a:p>
            <a:pPr>
              <a:buNone/>
            </a:pPr>
            <a:r>
              <a:rPr lang="es-ES" b="1" dirty="0" smtClean="0"/>
              <a:t>Tipo impositivo:P.V.P. Aux.:</a:t>
            </a:r>
          </a:p>
          <a:p>
            <a:pPr>
              <a:buNone/>
            </a:pPr>
            <a:r>
              <a:rPr lang="es-ES" b="1" dirty="0" smtClean="0"/>
              <a:t>P.V.L.:</a:t>
            </a:r>
          </a:p>
          <a:p>
            <a:pPr>
              <a:buNone/>
            </a:pPr>
            <a:r>
              <a:rPr lang="es-ES" b="1" dirty="0" smtClean="0"/>
              <a:t>Marca de aportación:</a:t>
            </a:r>
          </a:p>
          <a:p>
            <a:pPr>
              <a:buNone/>
            </a:pPr>
            <a:r>
              <a:rPr lang="es-ES" b="1" dirty="0" smtClean="0"/>
              <a:t>Act. Stock:</a:t>
            </a:r>
          </a:p>
          <a:p>
            <a:pPr>
              <a:buNone/>
            </a:pPr>
            <a:r>
              <a:rPr lang="es-ES" b="1" dirty="0" smtClean="0"/>
              <a:t>Acto. PVP:</a:t>
            </a:r>
          </a:p>
          <a:p>
            <a:pPr>
              <a:buNone/>
            </a:pPr>
            <a:r>
              <a:rPr lang="es-ES" sz="2800" b="1" dirty="0" smtClean="0"/>
              <a:t>Lote óptimo:</a:t>
            </a:r>
          </a:p>
          <a:p>
            <a:pPr>
              <a:buNone/>
            </a:pPr>
            <a:r>
              <a:rPr lang="es-ES" sz="2800" b="1" dirty="0" smtClean="0"/>
              <a:t>Margen ABS:</a:t>
            </a:r>
          </a:p>
          <a:p>
            <a:pPr>
              <a:buNone/>
            </a:pPr>
            <a:r>
              <a:rPr lang="es-ES" sz="2800" b="1" dirty="0" smtClean="0"/>
              <a:t>% Desvío:</a:t>
            </a:r>
          </a:p>
          <a:p>
            <a:pPr>
              <a:buNone/>
            </a:pPr>
            <a:r>
              <a:rPr lang="es-ES" sz="2800" b="1" dirty="0" smtClean="0"/>
              <a:t>Excluir reaprov.:</a:t>
            </a:r>
          </a:p>
          <a:p>
            <a:pPr>
              <a:buNone/>
            </a:pPr>
            <a:r>
              <a:rPr lang="es-ES" sz="2800" b="1" dirty="0" smtClean="0"/>
              <a:t>Escluir b. ext.:</a:t>
            </a:r>
            <a:endParaRPr lang="es-ES" b="1" dirty="0" smtClean="0"/>
          </a:p>
          <a:p>
            <a:endParaRPr lang="es-ES" b="1" dirty="0" smtClean="0"/>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103</a:t>
            </a:fld>
            <a:endParaRPr lang="es-ES" dirty="0"/>
          </a:p>
        </p:txBody>
      </p:sp>
      <p:sp>
        <p:nvSpPr>
          <p:cNvPr id="8" name="7 CuadroTexto"/>
          <p:cNvSpPr txBox="1"/>
          <p:nvPr/>
        </p:nvSpPr>
        <p:spPr>
          <a:xfrm>
            <a:off x="4788024" y="1988840"/>
            <a:ext cx="1944216" cy="3754874"/>
          </a:xfrm>
          <a:prstGeom prst="rect">
            <a:avLst/>
          </a:prstGeom>
          <a:noFill/>
        </p:spPr>
        <p:txBody>
          <a:bodyPr wrap="square" rtlCol="0">
            <a:spAutoFit/>
          </a:bodyPr>
          <a:lstStyle/>
          <a:p>
            <a:endParaRPr lang="es-ES" sz="1000" b="1" dirty="0" smtClean="0"/>
          </a:p>
          <a:p>
            <a:r>
              <a:rPr lang="es-ES" sz="1000" b="1" dirty="0" smtClean="0"/>
              <a:t>Modo Dto.:</a:t>
            </a:r>
          </a:p>
          <a:p>
            <a:r>
              <a:rPr lang="es-ES" sz="1000" b="1" dirty="0" smtClean="0"/>
              <a:t>% Dto. máximo:</a:t>
            </a:r>
          </a:p>
          <a:p>
            <a:r>
              <a:rPr lang="es-ES" sz="1000" b="1" dirty="0" smtClean="0"/>
              <a:t>% Dto. defecto:</a:t>
            </a:r>
          </a:p>
          <a:p>
            <a:r>
              <a:rPr lang="es-ES" sz="1000" b="1" dirty="0" smtClean="0"/>
              <a:t>E.F.P.:</a:t>
            </a:r>
          </a:p>
          <a:p>
            <a:r>
              <a:rPr lang="es-ES" sz="1000" b="1" dirty="0" smtClean="0"/>
              <a:t>Con receta:</a:t>
            </a:r>
          </a:p>
          <a:p>
            <a:r>
              <a:rPr lang="es-ES" sz="1000" b="1" dirty="0" smtClean="0"/>
              <a:t>Psicótropo:</a:t>
            </a:r>
          </a:p>
          <a:p>
            <a:r>
              <a:rPr lang="es-ES" sz="1000" b="1" dirty="0" smtClean="0"/>
              <a:t>Estupefaciente:</a:t>
            </a:r>
          </a:p>
          <a:p>
            <a:r>
              <a:rPr lang="es-ES" sz="1000" b="1" dirty="0" smtClean="0"/>
              <a:t>Cícero:</a:t>
            </a:r>
          </a:p>
          <a:p>
            <a:r>
              <a:rPr lang="es-ES" sz="1000" b="1" dirty="0" smtClean="0"/>
              <a:t>Frigorífico:</a:t>
            </a:r>
          </a:p>
          <a:p>
            <a:r>
              <a:rPr lang="es-ES" sz="1000" b="1" dirty="0" smtClean="0"/>
              <a:t>Ex. Excepción:</a:t>
            </a:r>
          </a:p>
          <a:p>
            <a:r>
              <a:rPr lang="es-ES" sz="1000" b="1" dirty="0" smtClean="0"/>
              <a:t>Excluído S.S.:</a:t>
            </a:r>
          </a:p>
          <a:p>
            <a:r>
              <a:rPr lang="es-ES" sz="1000" b="1" dirty="0" smtClean="0"/>
              <a:t>Caducidad:</a:t>
            </a:r>
          </a:p>
          <a:p>
            <a:r>
              <a:rPr lang="es-ES" sz="1000" b="1" dirty="0" smtClean="0"/>
              <a:t>Visado:</a:t>
            </a:r>
          </a:p>
          <a:p>
            <a:r>
              <a:rPr lang="es-ES" sz="1000" b="1" dirty="0" smtClean="0"/>
              <a:t>E.C.M.:</a:t>
            </a:r>
          </a:p>
          <a:p>
            <a:r>
              <a:rPr lang="es-ES" sz="1000" b="1" dirty="0" smtClean="0"/>
              <a:t>T.L.D.:</a:t>
            </a:r>
          </a:p>
          <a:p>
            <a:r>
              <a:rPr lang="es-ES" sz="1000" b="1" dirty="0" smtClean="0"/>
              <a:t>Libro recetario:</a:t>
            </a:r>
          </a:p>
          <a:p>
            <a:r>
              <a:rPr lang="es-ES" sz="1000" b="1" dirty="0" smtClean="0"/>
              <a:t>E.F.G.:</a:t>
            </a:r>
          </a:p>
          <a:p>
            <a:r>
              <a:rPr lang="es-ES" sz="1000" b="1" dirty="0" smtClean="0"/>
              <a:t>Ex. lista:</a:t>
            </a:r>
          </a:p>
          <a:p>
            <a:r>
              <a:rPr lang="es-ES" sz="1000" b="1" dirty="0" smtClean="0"/>
              <a:t>Unid. medida:</a:t>
            </a:r>
          </a:p>
          <a:p>
            <a:r>
              <a:rPr lang="es-ES" sz="1000" b="1" dirty="0" smtClean="0"/>
              <a:t>Precio unid. med.:</a:t>
            </a:r>
          </a:p>
          <a:p>
            <a:r>
              <a:rPr lang="es-ES" sz="1000" b="1" dirty="0" smtClean="0"/>
              <a:t>Campo usuario 1:</a:t>
            </a:r>
          </a:p>
          <a:p>
            <a:r>
              <a:rPr lang="es-ES" sz="1000" b="1" dirty="0" smtClean="0"/>
              <a:t>Campo usuario 2:</a:t>
            </a:r>
            <a:endParaRPr lang="es-E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Modificación de artículos mediante lista. </a:t>
            </a:r>
            <a:r>
              <a:rPr lang="es-ES" sz="4000" i="1" dirty="0" smtClean="0"/>
              <a:t>GENERALIDADES</a:t>
            </a:r>
            <a:endParaRPr lang="es-ES" dirty="0"/>
          </a:p>
        </p:txBody>
      </p:sp>
      <p:sp>
        <p:nvSpPr>
          <p:cNvPr id="3" name="2 Marcador de contenido"/>
          <p:cNvSpPr>
            <a:spLocks noGrp="1"/>
          </p:cNvSpPr>
          <p:nvPr>
            <p:ph idx="1"/>
          </p:nvPr>
        </p:nvSpPr>
        <p:spPr>
          <a:xfrm>
            <a:off x="457200" y="1988840"/>
            <a:ext cx="8147248" cy="4248472"/>
          </a:xfrm>
        </p:spPr>
        <p:txBody>
          <a:bodyPr>
            <a:normAutofit fontScale="40000" lnSpcReduction="20000"/>
          </a:bodyPr>
          <a:lstStyle/>
          <a:p>
            <a:pPr marL="0" indent="0">
              <a:buNone/>
            </a:pPr>
            <a:r>
              <a:rPr lang="es-ES" dirty="0" smtClean="0"/>
              <a:t>Todos los datos mencionados serán los que se podrán modificar en la ficha de los artículos directamente desde este proceso, a excepción del código y descripción del grupo terapéutico, que no podrá ser modificado.</a:t>
            </a:r>
          </a:p>
          <a:p>
            <a:pPr marL="0" indent="0">
              <a:buNone/>
            </a:pPr>
            <a:r>
              <a:rPr lang="es-ES" dirty="0" smtClean="0"/>
              <a:t>La utilidad de estos dos datos estriba en poder acotar u ordenar los artículos por dicho criterio de forma que se puedan seleccionar los artículos de un determinado grupo para asignarles un dato concreto común, por ejemplo la familia.</a:t>
            </a:r>
          </a:p>
          <a:p>
            <a:pPr marL="0" indent="0">
              <a:buNone/>
            </a:pPr>
            <a:r>
              <a:rPr lang="es-ES" dirty="0" smtClean="0"/>
              <a:t>Se dispone en este punto de todas las posibilidades en cuanto a ordenación, acotación, configuración de informes, etc.., que una parrilla de exploración de este tipo proporciona.</a:t>
            </a:r>
          </a:p>
          <a:p>
            <a:pPr marL="0" indent="0">
              <a:buNone/>
            </a:pPr>
            <a:r>
              <a:rPr lang="es-ES" dirty="0" smtClean="0"/>
              <a:t>Si se desea modificar un determinado dato para un artículo en concreto, situarse sobre él e introducir el valor que se desea asignar.</a:t>
            </a:r>
          </a:p>
          <a:p>
            <a:pPr marL="0" indent="0">
              <a:buNone/>
            </a:pPr>
            <a:r>
              <a:rPr lang="es-ES" dirty="0" smtClean="0"/>
              <a:t>Si para un mismo artículo se desean modificar varios datos, se pueden ir modificando uno a uno como se ha indicado o bien hacer uso del botón Modificación de Datos en Selección, que permitirá el acceso a una ventana donde se podrán indicar</a:t>
            </a:r>
          </a:p>
          <a:p>
            <a:pPr marL="0" indent="0">
              <a:buNone/>
            </a:pPr>
            <a:r>
              <a:rPr lang="es-ES" dirty="0" smtClean="0"/>
              <a:t>conjuntamente todos los datos que se desean modificar.</a:t>
            </a:r>
          </a:p>
          <a:p>
            <a:pPr marL="0" indent="0">
              <a:buNone/>
            </a:pPr>
            <a:r>
              <a:rPr lang="es-ES" dirty="0" smtClean="0"/>
              <a:t>Si se desea modificar los mismos datos para más de un artículo se deberán seleccionar conjuntamente todas las líneas oportunas, tras lo que se presentará una ventana en la que se podrán indicar los datos que se desea asignar.</a:t>
            </a:r>
          </a:p>
          <a:p>
            <a:pPr marL="0" indent="0">
              <a:buNone/>
            </a:pPr>
            <a:r>
              <a:rPr lang="es-ES" dirty="0" smtClean="0"/>
              <a:t>Si no se desea asignar un valor concreto a un dato, sino que se desea aplicar un coeficiente corrector, se deberá activar previamente la caja de chequeo "INTRODUCCION DE VALORES POR COEFICIENTES". En este caso, los valores que se introduzcan no serán valores absolutos sino coeficientes por los que se multiplicará el dato. La aplicación de coeficientes sólo da lugar en el caso de los datos P.V.P, P.U.C. y P.M.C..</a:t>
            </a:r>
          </a:p>
          <a:p>
            <a:pPr marL="0" indent="0">
              <a:buNone/>
            </a:pPr>
            <a:r>
              <a:rPr lang="es-ES" dirty="0" smtClean="0"/>
              <a:t>Así pues, con la utilización de coeficientes se pueden aplicar, por ejemplo, márgenes de incremento o decremento sobre los P.V.P., P.M.C. y/o P.U.C. de un grupo de artículos.</a:t>
            </a:r>
          </a:p>
          <a:p>
            <a:pPr marL="0" indent="0">
              <a:buNone/>
            </a:pPr>
            <a:r>
              <a:rPr lang="es-ES" dirty="0" smtClean="0"/>
              <a:t>Por último cabe indicar que, en el caso de que tras la modificación del stock actual de un artículo éste quede bajo mínimo, no se producirá ningún paso automático a cartera para ser pedido, por lo que en estos casos es el propio usuario quien, si así lo estima conveniente, debe proceder a la realización del pedido oportuno.</a:t>
            </a:r>
          </a:p>
          <a:p>
            <a:pPr marL="0" indent="0">
              <a:buNone/>
            </a:pPr>
            <a:endParaRPr lang="es-ES" dirty="0" smtClean="0"/>
          </a:p>
          <a:p>
            <a:pPr marL="0" indent="0">
              <a:buNone/>
            </a:pPr>
            <a:r>
              <a:rPr lang="es-ES" b="1" dirty="0" smtClean="0"/>
              <a:t>Ejemplo: Si se desea incrementar el P.V.P. en un 2%, el coeficiente a aplicar sería 1,02. Si se desea decrementar el P.V.P. en un 20%, el coeficiente a aplicar SERIA 0,8.</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104</a:t>
            </a:fld>
            <a:endParaRPr lang="es-E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pPr algn="ctr"/>
            <a:r>
              <a:rPr lang="es-ES" sz="3600" dirty="0" smtClean="0"/>
              <a:t>Modificación de artículos mediante lista</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105</a:t>
            </a:fld>
            <a:endParaRPr lang="es-ES" dirty="0"/>
          </a:p>
        </p:txBody>
      </p:sp>
      <p:pic>
        <p:nvPicPr>
          <p:cNvPr id="42393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ASIGNACION DE MINIMOS Y MAXIMOS</a:t>
            </a:r>
            <a:endParaRPr lang="es-ES" dirty="0"/>
          </a:p>
        </p:txBody>
      </p:sp>
      <p:sp>
        <p:nvSpPr>
          <p:cNvPr id="3" name="2 Marcador de texto"/>
          <p:cNvSpPr>
            <a:spLocks noGrp="1"/>
          </p:cNvSpPr>
          <p:nvPr>
            <p:ph type="body" idx="1"/>
          </p:nvPr>
        </p:nvSpPr>
        <p:spPr>
          <a:xfrm>
            <a:off x="530352" y="2704664"/>
            <a:ext cx="7930080" cy="3100600"/>
          </a:xfrm>
        </p:spPr>
        <p:txBody>
          <a:bodyPr>
            <a:normAutofit fontScale="77500" lnSpcReduction="20000"/>
          </a:bodyPr>
          <a:lstStyle/>
          <a:p>
            <a:r>
              <a:rPr lang="es-ES" dirty="0" smtClean="0"/>
              <a:t>Puesto que el proceso de generación automática de pedidos se basa en la rotura de  stocks, para su funcionamiento es imprescindible asociar a cada artículo un stock  mínimo y un stock máximo.</a:t>
            </a:r>
          </a:p>
          <a:p>
            <a:r>
              <a:rPr lang="es-ES" dirty="0" smtClean="0"/>
              <a:t>El efectuar esta asignación al informatizar la farmacia es una labor que puede resultar  engorrosa. Es por ello que se incluye en FARMATIC el proceso </a:t>
            </a:r>
            <a:r>
              <a:rPr lang="es-ES" i="1" dirty="0" smtClean="0"/>
              <a:t>ASIGNACION DE MAXIMOS Y MINIMOS que permite realizar dicha asignación de forma </a:t>
            </a:r>
            <a:r>
              <a:rPr lang="es-ES" dirty="0" smtClean="0"/>
              <a:t>automática, bien en un momento dado, bien de forma periódica.</a:t>
            </a:r>
          </a:p>
          <a:p>
            <a:r>
              <a:rPr lang="es-ES" dirty="0" smtClean="0"/>
              <a:t>En este proceso se dispone de dos pestañas, que permiten el acceso a dos opciones bien  diferenciadas:</a:t>
            </a:r>
          </a:p>
          <a:p>
            <a:r>
              <a:rPr lang="es-ES" dirty="0" smtClean="0"/>
              <a:t>- "ASIGNAR MINIMOS Y MAXIMOS" : Permite la modificación de mínimos y/o máximos en este momento.</a:t>
            </a:r>
          </a:p>
          <a:p>
            <a:r>
              <a:rPr lang="es-ES" dirty="0" smtClean="0"/>
              <a:t>- "PROGRAMACION" : Permite programar la asignación de máximos y mínimos para que éstos se vayan recalculando automáticamente de forma periódica.</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106</a:t>
            </a:fld>
            <a:endParaRPr lang="es-E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Pestaña "Asignar Mínimos y Máximos</a:t>
            </a: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Permite la modificación de mínimos y o máximos en este momento.</a:t>
            </a:r>
          </a:p>
          <a:p>
            <a:pPr>
              <a:buNone/>
            </a:pPr>
            <a:r>
              <a:rPr lang="es-ES" dirty="0" smtClean="0"/>
              <a:t>Este proceso es especialmente útil cuando se empieza a trabajar y se acaba de</a:t>
            </a:r>
          </a:p>
          <a:p>
            <a:pPr>
              <a:buNone/>
            </a:pPr>
            <a:r>
              <a:rPr lang="es-ES" dirty="0" smtClean="0"/>
              <a:t>introducir el inventario, para asignar unos máximos y mínimos aproximados de</a:t>
            </a:r>
          </a:p>
          <a:p>
            <a:pPr>
              <a:buNone/>
            </a:pPr>
            <a:r>
              <a:rPr lang="es-ES" dirty="0" smtClean="0"/>
              <a:t>partida.</a:t>
            </a:r>
          </a:p>
          <a:p>
            <a:pPr>
              <a:buNone/>
            </a:pPr>
            <a:r>
              <a:rPr lang="es-ES" dirty="0" smtClean="0"/>
              <a:t>Puesto que el proceso se basa en los stocks actuales que hay en la farmacia, se</a:t>
            </a:r>
          </a:p>
          <a:p>
            <a:pPr>
              <a:buNone/>
            </a:pPr>
            <a:r>
              <a:rPr lang="es-ES" dirty="0" smtClean="0"/>
              <a:t>recomienda hacerlo tras haber introducido el inventario real. Si bien estos stocks</a:t>
            </a:r>
          </a:p>
          <a:p>
            <a:pPr>
              <a:buNone/>
            </a:pPr>
            <a:r>
              <a:rPr lang="es-ES" dirty="0" smtClean="0"/>
              <a:t>máximos y mínimos serán aproximativos, pues dependen del stock que hay en la</a:t>
            </a:r>
          </a:p>
          <a:p>
            <a:pPr>
              <a:buNone/>
            </a:pPr>
            <a:r>
              <a:rPr lang="es-ES" dirty="0" smtClean="0"/>
              <a:t>farmacia en un momento muy concreto y que puede no ser significativo, a medida</a:t>
            </a:r>
          </a:p>
          <a:p>
            <a:pPr>
              <a:buNone/>
            </a:pPr>
            <a:r>
              <a:rPr lang="es-ES" dirty="0" smtClean="0"/>
              <a:t>que se vayan haciendo ventas y pedidos se pueden ir ajustando a la realidad.</a:t>
            </a:r>
          </a:p>
          <a:p>
            <a:pPr>
              <a:buNone/>
            </a:pPr>
            <a:r>
              <a:rPr lang="es-ES" dirty="0" smtClean="0"/>
              <a:t>No obstante, este proceso no sólo sirve para dar unos stocks máximos y mínimos</a:t>
            </a:r>
          </a:p>
          <a:p>
            <a:pPr>
              <a:buNone/>
            </a:pPr>
            <a:r>
              <a:rPr lang="es-ES" dirty="0" smtClean="0"/>
              <a:t>de partida, sino que se puede utilizar en cualquier momento para reasignarlos.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107</a:t>
            </a:fld>
            <a:endParaRPr lang="es-E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sz="4000" dirty="0" smtClean="0"/>
              <a:t>Asignar máximos y mínimos.</a:t>
            </a:r>
            <a:br>
              <a:rPr lang="es-ES" sz="4000" dirty="0" smtClean="0"/>
            </a:br>
            <a:r>
              <a:rPr lang="es-ES" sz="4000" dirty="0" smtClean="0"/>
              <a:t> </a:t>
            </a:r>
            <a:r>
              <a:rPr lang="es-ES" sz="3100" dirty="0" smtClean="0"/>
              <a:t>Entorno de aplicación</a:t>
            </a:r>
            <a:endParaRPr lang="es-ES" sz="3100" dirty="0"/>
          </a:p>
        </p:txBody>
      </p:sp>
      <p:sp>
        <p:nvSpPr>
          <p:cNvPr id="3" name="2 Marcador de contenido"/>
          <p:cNvSpPr>
            <a:spLocks noGrp="1"/>
          </p:cNvSpPr>
          <p:nvPr>
            <p:ph idx="1"/>
          </p:nvPr>
        </p:nvSpPr>
        <p:spPr/>
        <p:txBody>
          <a:bodyPr>
            <a:normAutofit fontScale="47500" lnSpcReduction="20000"/>
          </a:bodyPr>
          <a:lstStyle/>
          <a:p>
            <a:pPr marL="0" indent="0">
              <a:buNone/>
            </a:pPr>
            <a:r>
              <a:rPr lang="es-ES" dirty="0" smtClean="0"/>
              <a:t>El proceso puede ejecutarse sobre todos los artículos del almacén o sobre un grupo de ellos. Así pues, haciendo uso de las cajas desplegables disponibles será posible seleccionar el entorno al que aplicar el proceso, pudiendo ser:</a:t>
            </a:r>
          </a:p>
          <a:p>
            <a:pPr marL="0" indent="0">
              <a:buNone/>
            </a:pPr>
            <a:r>
              <a:rPr lang="es-ES" dirty="0" smtClean="0"/>
              <a:t>.</a:t>
            </a:r>
            <a:r>
              <a:rPr lang="es-ES" i="1" dirty="0" smtClean="0"/>
              <a:t>Listas de artículos. Para restringir el entorno de aplicación a una lista de artículos ya </a:t>
            </a:r>
            <a:r>
              <a:rPr lang="es-ES" dirty="0" smtClean="0"/>
              <a:t>creada con anterioridad, en la caja de selección de entorno seleccionar el icono Lista o bien pulsar las teclas </a:t>
            </a:r>
            <a:r>
              <a:rPr lang="es-ES" b="1" dirty="0" smtClean="0"/>
              <a:t>&lt;CTRL&gt; + &lt;1&gt;. Se abrirá una ventana donde figurarán las </a:t>
            </a:r>
            <a:r>
              <a:rPr lang="es-ES" dirty="0" smtClean="0"/>
              <a:t>listas de artículos existentes, pudiéndose seleccionar la deseada. Se incluye la lista "Almacén Completo" con la que quedan incluidos en el proceso todos los artículos dados de alta.</a:t>
            </a:r>
          </a:p>
          <a:p>
            <a:pPr marL="0" indent="0">
              <a:buNone/>
            </a:pPr>
            <a:r>
              <a:rPr lang="es-ES" dirty="0" smtClean="0"/>
              <a:t>.</a:t>
            </a:r>
            <a:r>
              <a:rPr lang="es-ES" i="1" dirty="0" smtClean="0"/>
              <a:t>Familias. Para restringir el entorno de aplicación a una familia de artículos, en la caja </a:t>
            </a:r>
            <a:r>
              <a:rPr lang="es-ES" dirty="0" smtClean="0"/>
              <a:t>de selección de entorno seleccionar el icono Familia o bien pulsar las teclas </a:t>
            </a:r>
            <a:r>
              <a:rPr lang="es-ES" b="1" dirty="0" smtClean="0"/>
              <a:t>&lt;CTRL&gt; + &lt;2&gt;. Se abrirá una ventana donde figurarán las familias de artículos existentes, </a:t>
            </a:r>
            <a:r>
              <a:rPr lang="es-ES" dirty="0" smtClean="0"/>
              <a:t>pudiéndose seleccionar la deseada.</a:t>
            </a:r>
          </a:p>
          <a:p>
            <a:pPr marL="0" indent="0">
              <a:buNone/>
            </a:pPr>
            <a:r>
              <a:rPr lang="es-ES" dirty="0" smtClean="0"/>
              <a:t>.</a:t>
            </a:r>
            <a:r>
              <a:rPr lang="es-ES" i="1" dirty="0" smtClean="0"/>
              <a:t>Conjuntos de Precios Máximos. Para restringir el entorno de aplicación a un conjunto </a:t>
            </a:r>
            <a:r>
              <a:rPr lang="es-ES" dirty="0" smtClean="0"/>
              <a:t>homogéneo de precio máximo, en la caja de selección de entorno seleccionar el icono Conjunto o bien pulsar las teclas </a:t>
            </a:r>
            <a:r>
              <a:rPr lang="es-ES" b="1" dirty="0" smtClean="0"/>
              <a:t>&lt;CTRL&gt; + &lt;3&gt;. Se abrirá una ventana </a:t>
            </a:r>
            <a:r>
              <a:rPr lang="es-ES" dirty="0" smtClean="0"/>
              <a:t>donde figurarán los conjuntos existentes, pudiéndose seleccionar el deseado.</a:t>
            </a:r>
          </a:p>
          <a:p>
            <a:pPr marL="0" indent="0">
              <a:buNone/>
            </a:pPr>
            <a:r>
              <a:rPr lang="es-ES" dirty="0" smtClean="0"/>
              <a:t>.</a:t>
            </a:r>
            <a:r>
              <a:rPr lang="es-ES" i="1" dirty="0" smtClean="0"/>
              <a:t>Laboratorios. Para restringir el entorno de aplicación a un laboratorio ya concreto, </a:t>
            </a:r>
            <a:r>
              <a:rPr lang="es-ES" dirty="0" smtClean="0"/>
              <a:t>en la caja de selección de entorno seleccionar el icono Laboratorio o bien pulsar la teclas </a:t>
            </a:r>
            <a:r>
              <a:rPr lang="es-ES" b="1" dirty="0" smtClean="0"/>
              <a:t>&lt;CTRL&gt; + &lt;4&gt;. Se abrirá una ventana donde figurarán los laboratorios </a:t>
            </a:r>
            <a:r>
              <a:rPr lang="es-ES" dirty="0" smtClean="0"/>
              <a:t>existentes, pudiéndose seleccionar el adecuado.</a:t>
            </a:r>
          </a:p>
          <a:p>
            <a:pPr marL="0" indent="0">
              <a:buNone/>
            </a:pPr>
            <a:r>
              <a:rPr lang="es-ES" dirty="0" smtClean="0"/>
              <a:t>.</a:t>
            </a:r>
            <a:r>
              <a:rPr lang="es-ES" i="1" dirty="0" smtClean="0"/>
              <a:t>Grupos Terapéuticos. Para restringir el entorno de aplicación a los artículos de un </a:t>
            </a:r>
            <a:r>
              <a:rPr lang="es-ES" dirty="0" smtClean="0"/>
              <a:t>determinado grupo terapéutico, en la caja de selección de entorno seleccionar el icono Grup.  Terapéutico o bien pulsar las teclas </a:t>
            </a:r>
            <a:r>
              <a:rPr lang="es-ES" b="1" dirty="0" smtClean="0"/>
              <a:t>&lt;CTRL&gt; + &lt;5&gt;. Se abrirá una </a:t>
            </a:r>
            <a:r>
              <a:rPr lang="es-ES" dirty="0" smtClean="0"/>
              <a:t>ventana donde figurarán los grupos terapéuticos existentes, pudiéndose seleccionar terapéuticos de especialidades o de parafarmacia, activando para ello la caja de chequeo correspondiente.</a:t>
            </a:r>
          </a:p>
          <a:p>
            <a:pPr marL="0" indent="0">
              <a:buNone/>
            </a:pPr>
            <a:r>
              <a:rPr lang="es-ES" dirty="0" smtClean="0"/>
              <a:t>.</a:t>
            </a:r>
            <a:r>
              <a:rPr lang="es-ES" i="1" dirty="0" smtClean="0"/>
              <a:t>Categorías de artículos. Para restringir el entorno de aplicación a una categoría de </a:t>
            </a:r>
            <a:r>
              <a:rPr lang="es-ES" dirty="0" smtClean="0"/>
              <a:t>artículos, en la caja de selección de entorno seleccionar el icono Categoría o bien pulsar las teclas </a:t>
            </a:r>
            <a:r>
              <a:rPr lang="es-ES" b="1" dirty="0" smtClean="0"/>
              <a:t>&lt;CTRL&gt; + &lt;6&gt;. Se abrirá una ventana donde figurarán las </a:t>
            </a:r>
            <a:r>
              <a:rPr lang="es-ES" dirty="0" smtClean="0"/>
              <a:t>categorías de artículos existentes, pudiéndose seleccionar la deseada. En la caja de selección de entorno, al teclear rápidamente varios caracteres se buscará el primer elemento que coincida con ello, efectuándose esta búsqueda en todos los entornos citados (laboratorios, grupos terapéuticos, categorías…). En el caso de Familias, Laboratorios y Conjuntos Homogéneos, será posible seleccionar varios de ellos. En el caso de selección múltiple, el icono       pasará a ser      . Situándose sobre la caja desplegable se mostrará un recordatorio de los elementos que se han seleccionado.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108</a:t>
            </a:fld>
            <a:endParaRPr lang="es-ES" dirty="0"/>
          </a:p>
        </p:txBody>
      </p:sp>
      <p:pic>
        <p:nvPicPr>
          <p:cNvPr id="4099" name="Picture 3"/>
          <p:cNvPicPr>
            <a:picLocks noChangeAspect="1" noChangeArrowheads="1"/>
          </p:cNvPicPr>
          <p:nvPr/>
        </p:nvPicPr>
        <p:blipFill>
          <a:blip r:embed="rId2" cstate="print"/>
          <a:srcRect/>
          <a:stretch>
            <a:fillRect/>
          </a:stretch>
        </p:blipFill>
        <p:spPr bwMode="auto">
          <a:xfrm>
            <a:off x="6732240" y="5661248"/>
            <a:ext cx="219075" cy="190500"/>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7740352" y="5661248"/>
            <a:ext cx="209550" cy="180975"/>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ASIGNAR LOS ARTICULOS CUYO</a:t>
            </a:r>
            <a:br>
              <a:rPr lang="es-ES" b="1" dirty="0" smtClean="0"/>
            </a:br>
            <a:r>
              <a:rPr lang="es-ES" b="1" dirty="0" smtClean="0"/>
              <a:t>STOCK SE ENCUENTRE ENTRE</a:t>
            </a:r>
            <a:endParaRPr lang="es-ES" dirty="0"/>
          </a:p>
        </p:txBody>
      </p:sp>
      <p:sp>
        <p:nvSpPr>
          <p:cNvPr id="3" name="2 Marcador de contenido"/>
          <p:cNvSpPr>
            <a:spLocks noGrp="1"/>
          </p:cNvSpPr>
          <p:nvPr>
            <p:ph idx="1"/>
          </p:nvPr>
        </p:nvSpPr>
        <p:spPr/>
        <p:txBody>
          <a:bodyPr/>
          <a:lstStyle/>
          <a:p>
            <a:pPr marL="0" indent="0">
              <a:buNone/>
            </a:pPr>
            <a:r>
              <a:rPr lang="es-ES" dirty="0" smtClean="0"/>
              <a:t>A continuación se deben establecer los límites de stock actual entre los que debe estar comprendido el stock de ficha de un artículo para que se le apliquen las condiciones de máximo y mínimo que se desean asignar. El usuario podrá establecer tantos grupos en función del stock actual como estime conveniente.</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109</a:t>
            </a:fld>
            <a:endParaRPr lang="es-E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Primeros pasos</a:t>
            </a:r>
            <a:endParaRPr lang="es-ES" dirty="0"/>
          </a:p>
        </p:txBody>
      </p:sp>
      <p:sp>
        <p:nvSpPr>
          <p:cNvPr id="3" name="2 Marcador de contenido"/>
          <p:cNvSpPr>
            <a:spLocks noGrp="1"/>
          </p:cNvSpPr>
          <p:nvPr>
            <p:ph idx="1"/>
          </p:nvPr>
        </p:nvSpPr>
        <p:spPr/>
        <p:txBody>
          <a:bodyPr>
            <a:normAutofit fontScale="85000" lnSpcReduction="20000"/>
          </a:bodyPr>
          <a:lstStyle/>
          <a:p>
            <a:r>
              <a:rPr lang="es-ES" b="1" dirty="0" smtClean="0"/>
              <a:t>1.- PARAMETRIZACION:</a:t>
            </a:r>
          </a:p>
          <a:p>
            <a:r>
              <a:rPr lang="es-ES" b="1" dirty="0" smtClean="0"/>
              <a:t>2.- ALTAS INICIALES:</a:t>
            </a:r>
          </a:p>
          <a:p>
            <a:r>
              <a:rPr lang="es-ES" b="1" dirty="0" smtClean="0"/>
              <a:t>datos farmacia:</a:t>
            </a:r>
          </a:p>
          <a:p>
            <a:r>
              <a:rPr lang="es-ES" b="1" dirty="0" smtClean="0"/>
              <a:t>aportaciones:</a:t>
            </a:r>
          </a:p>
          <a:p>
            <a:r>
              <a:rPr lang="es-ES" b="1" dirty="0" smtClean="0"/>
              <a:t>vendedores y series:</a:t>
            </a:r>
          </a:p>
          <a:p>
            <a:r>
              <a:rPr lang="es-ES" b="1" dirty="0" smtClean="0"/>
              <a:t>tarjetas crédito:</a:t>
            </a:r>
          </a:p>
          <a:p>
            <a:r>
              <a:rPr lang="es-ES" b="1" dirty="0" smtClean="0"/>
              <a:t>Familias</a:t>
            </a:r>
          </a:p>
          <a:p>
            <a:r>
              <a:rPr lang="es-ES" b="1" dirty="0" smtClean="0"/>
              <a:t>Proveedores</a:t>
            </a:r>
          </a:p>
          <a:p>
            <a:r>
              <a:rPr lang="es-ES" b="1" dirty="0" smtClean="0"/>
              <a:t>Artículos</a:t>
            </a:r>
          </a:p>
          <a:p>
            <a:r>
              <a:rPr lang="es-ES" b="1" dirty="0" smtClean="0"/>
              <a:t>Clientes</a:t>
            </a:r>
          </a:p>
          <a:p>
            <a:r>
              <a:rPr lang="es-ES" b="1" dirty="0" smtClean="0"/>
              <a:t>3.-ESTUDIO DE PROCESOS BASICOS</a:t>
            </a:r>
          </a:p>
          <a:p>
            <a:r>
              <a:rPr lang="es-ES" b="1" dirty="0" smtClean="0"/>
              <a:t>4.-STOCK REAL</a:t>
            </a:r>
          </a:p>
          <a:p>
            <a:r>
              <a:rPr lang="es-ES" b="1" dirty="0" smtClean="0"/>
              <a:t>5.-PRECESOS AVANZADOS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a:t>
            </a:fld>
            <a:endParaRPr lang="es-E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S" sz="3200" b="1" dirty="0" smtClean="0"/>
              <a:t>ASIGNAR STOCKS MINIMO Y MAXIMO PARA REPOSICION CONTINUA</a:t>
            </a:r>
            <a:endParaRPr lang="es-ES" sz="3200" dirty="0"/>
          </a:p>
        </p:txBody>
      </p:sp>
      <p:sp>
        <p:nvSpPr>
          <p:cNvPr id="3" name="2 Marcador de contenido"/>
          <p:cNvSpPr>
            <a:spLocks noGrp="1"/>
          </p:cNvSpPr>
          <p:nvPr>
            <p:ph idx="1"/>
          </p:nvPr>
        </p:nvSpPr>
        <p:spPr/>
        <p:txBody>
          <a:bodyPr>
            <a:normAutofit fontScale="92500"/>
          </a:bodyPr>
          <a:lstStyle/>
          <a:p>
            <a:pPr>
              <a:buNone/>
            </a:pPr>
            <a:r>
              <a:rPr lang="es-ES" dirty="0" smtClean="0"/>
              <a:t>	De activar esta opción no habrá que asignar un mínimo y máximo concretos, sino que la aplicación los calculará automáticamente asignando como stock mínimo una unidad menos de las que haya de stock actual, y como máximo tomará el stock actual. Con ello se está tomando el stock actual como stock óptimo a conservar, de forma que se irá pidiendo la misma cantidad que se vaya vendiendo.</a:t>
            </a:r>
          </a:p>
          <a:p>
            <a:pPr>
              <a:buNone/>
            </a:pPr>
            <a:r>
              <a:rPr lang="es-ES" dirty="0" smtClean="0"/>
              <a:t>	La asignación de mínimo y máximo para reposición se realizará en todos los artículos incluidos en la lista elegida y cuyo stock actual esté comprendido entre los límites establecidos.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110</a:t>
            </a:fld>
            <a:endParaRPr lang="es-E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Pantalla de asignación de mínimos y máximos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111</a:t>
            </a:fld>
            <a:endParaRPr lang="es-ES" dirty="0"/>
          </a:p>
        </p:txBody>
      </p:sp>
      <p:pic>
        <p:nvPicPr>
          <p:cNvPr id="5122" name="Picture 2"/>
          <p:cNvPicPr>
            <a:picLocks noChangeAspect="1" noChangeArrowheads="1"/>
          </p:cNvPicPr>
          <p:nvPr/>
        </p:nvPicPr>
        <p:blipFill>
          <a:blip r:embed="rId2" cstate="print"/>
          <a:srcRect/>
          <a:stretch>
            <a:fillRect/>
          </a:stretch>
        </p:blipFill>
        <p:spPr bwMode="auto">
          <a:xfrm>
            <a:off x="2123728" y="1988840"/>
            <a:ext cx="4663032" cy="3732017"/>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400" b="1" dirty="0" smtClean="0"/>
              <a:t>Asignación de máximos y mínimos</a:t>
            </a:r>
            <a:endParaRPr lang="es-ES" sz="4400" b="1" dirty="0"/>
          </a:p>
        </p:txBody>
      </p:sp>
      <p:sp>
        <p:nvSpPr>
          <p:cNvPr id="3" name="2 Marcador de texto"/>
          <p:cNvSpPr>
            <a:spLocks noGrp="1"/>
          </p:cNvSpPr>
          <p:nvPr>
            <p:ph type="body" idx="1"/>
          </p:nvPr>
        </p:nvSpPr>
        <p:spPr/>
        <p:txBody>
          <a:bodyPr/>
          <a:lstStyle/>
          <a:p>
            <a:pPr algn="ctr"/>
            <a:r>
              <a:rPr lang="es-ES" dirty="0" smtClean="0"/>
              <a:t>STOCK MINIMO</a:t>
            </a:r>
            <a:endParaRPr lang="es-ES" dirty="0"/>
          </a:p>
        </p:txBody>
      </p:sp>
      <p:sp>
        <p:nvSpPr>
          <p:cNvPr id="4" name="3 Marcador de texto"/>
          <p:cNvSpPr>
            <a:spLocks noGrp="1"/>
          </p:cNvSpPr>
          <p:nvPr>
            <p:ph type="body" sz="half" idx="3"/>
          </p:nvPr>
        </p:nvSpPr>
        <p:spPr/>
        <p:txBody>
          <a:bodyPr/>
          <a:lstStyle/>
          <a:p>
            <a:pPr algn="ctr"/>
            <a:r>
              <a:rPr lang="es-ES" dirty="0" smtClean="0"/>
              <a:t>STOCK MAXIMO</a:t>
            </a:r>
            <a:endParaRPr lang="es-ES" dirty="0"/>
          </a:p>
        </p:txBody>
      </p:sp>
      <p:sp>
        <p:nvSpPr>
          <p:cNvPr id="5" name="4 Marcador de contenido"/>
          <p:cNvSpPr>
            <a:spLocks noGrp="1"/>
          </p:cNvSpPr>
          <p:nvPr>
            <p:ph sz="quarter" idx="2"/>
          </p:nvPr>
        </p:nvSpPr>
        <p:spPr/>
        <p:txBody>
          <a:bodyPr>
            <a:normAutofit/>
          </a:bodyPr>
          <a:lstStyle/>
          <a:p>
            <a:pPr>
              <a:buNone/>
            </a:pPr>
            <a:r>
              <a:rPr lang="es-ES" dirty="0" smtClean="0"/>
              <a:t>	</a:t>
            </a:r>
            <a:r>
              <a:rPr lang="es-ES" sz="1500" dirty="0" smtClean="0"/>
              <a:t>Sólo si no se ha optado por reposición continua se deberá indicar qué stock mínimo se desea asignar. El mismo quedará grabado en la ficha de todos los artículos incluidos en la lista elegida y que además tengan un stock actual comprendido entre los límites establecidos. Si no se desea modificar el stock mínimo de la ficha del artículo, activar la caja de chequeo "NO ASIGNAR".</a:t>
            </a:r>
            <a:endParaRPr lang="es-ES" sz="1500" dirty="0"/>
          </a:p>
        </p:txBody>
      </p:sp>
      <p:sp>
        <p:nvSpPr>
          <p:cNvPr id="6" name="5 Marcador de contenido"/>
          <p:cNvSpPr>
            <a:spLocks noGrp="1"/>
          </p:cNvSpPr>
          <p:nvPr>
            <p:ph sz="quarter" idx="4"/>
          </p:nvPr>
        </p:nvSpPr>
        <p:spPr/>
        <p:txBody>
          <a:bodyPr>
            <a:normAutofit fontScale="25000" lnSpcReduction="20000"/>
          </a:bodyPr>
          <a:lstStyle/>
          <a:p>
            <a:pPr>
              <a:buNone/>
            </a:pPr>
            <a:r>
              <a:rPr lang="es-ES" dirty="0" smtClean="0"/>
              <a:t>	</a:t>
            </a:r>
            <a:r>
              <a:rPr lang="es-ES" sz="4300" dirty="0" smtClean="0"/>
              <a:t>Sólo si no se ha optado por reposición continua se deberá indicar qué stock máximo se desea asignar. El mismo quedará grabado en la ficha de todos los artículos incluidos en la lista elegida y que además tengan un stock actual comprendido entre los límites establecidos. Si no se desea modificar el stock máximo de la ficha del artículo, activar la caja de chequeo "NO ASIGNAR".</a:t>
            </a:r>
          </a:p>
          <a:p>
            <a:pPr>
              <a:buNone/>
            </a:pPr>
            <a:r>
              <a:rPr lang="es-ES" sz="4300" dirty="0" smtClean="0"/>
              <a:t>	Si bien el proceso comentado permite asignar máximos y mínimos en función del stock actual del momento, hay un segundo proceso en la aplicación que permite la asignación de máximos y mínimos, pero ya en función de consumos de ventas habidas en un período anterior. Este proceso se engloba en la opción </a:t>
            </a:r>
            <a:r>
              <a:rPr lang="es-ES" sz="4300" i="1" dirty="0" smtClean="0"/>
              <a:t>REAPROVISIONAMIENTOS del menú COMPRAS. Si bien esta asignación será </a:t>
            </a:r>
            <a:r>
              <a:rPr lang="es-ES" sz="4300" dirty="0" smtClean="0"/>
              <a:t>mucho más precisa y cierta, no puede ser utilizada si no se ha estado trabajando un cierto período de tiempo con FARMATIC, pues en este caso no se dispone de estadísticas en las que basar el cálculo.</a:t>
            </a:r>
          </a:p>
          <a:p>
            <a:pPr>
              <a:buNone/>
            </a:pPr>
            <a:r>
              <a:rPr lang="es-ES" sz="4300" dirty="0" smtClean="0"/>
              <a:t>	Por último, se pueden generar listas de artículos atendiendo a cualquier criterio que el usuario estime conveniente, y modificar los stocks máximo y mínimo de ellos, mediante el proceso </a:t>
            </a:r>
            <a:r>
              <a:rPr lang="es-ES" sz="4300" i="1" dirty="0" smtClean="0"/>
              <a:t>MODIFICACION DE ARTICULOS MEDIANTE LISTA, </a:t>
            </a:r>
            <a:r>
              <a:rPr lang="es-ES" sz="4300" dirty="0" smtClean="0"/>
              <a:t>que se engloba en la opción </a:t>
            </a:r>
            <a:r>
              <a:rPr lang="es-ES" sz="4300" i="1" dirty="0" smtClean="0"/>
              <a:t>UTILIDADES del menú ARCHIVO. Esta asignación </a:t>
            </a:r>
            <a:r>
              <a:rPr lang="es-ES" sz="4300" dirty="0" smtClean="0"/>
              <a:t>puede ser directa, es decir, el usuario especifica máximo y mínimo, o aplicando un coeficiente sobre los máximos y/o mínimos que haya ya asignados en ficha.</a:t>
            </a:r>
            <a:endParaRPr lang="es-ES" sz="4300"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112</a:t>
            </a:fld>
            <a:endParaRPr lang="es-E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Pestaña "Programación"</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Permite calcular el stock mínimo y/o máximo de forma programada y automática, con el objetivo de que se vayan ajustando las cantidades a pedir de los distintos artículos en función de la época del año en que se está, de forma transparente al usuario que realiza los pedidos diariamente.</a:t>
            </a:r>
          </a:p>
          <a:p>
            <a:pPr>
              <a:buNone/>
            </a:pPr>
            <a:r>
              <a:rPr lang="es-ES" dirty="0" smtClean="0"/>
              <a:t>	Por ejemplo, se podrá determinar que durante los meses de verano se autocalculen máximos y mínimos al inicio de cada semana, en función de la venta que haya habido en la semana anterior. De esta forma, los pedidos que cada semana se vayan generando en función de máximos y mínimos se irán ajustando al volumen de venta que vaya habiendo, evitándose así pedir en cantidades que no se van a llegar a vender o, por el contrario, pedir cantidades que no lleguen a cubrir la demanda.</a:t>
            </a:r>
          </a:p>
          <a:p>
            <a:pPr>
              <a:buNone/>
            </a:pPr>
            <a:r>
              <a:rPr lang="es-ES" dirty="0" smtClean="0"/>
              <a:t>	Para ello se podrá desde esta pestaña programar el período o frecuencia con la que se debe realizar este cálculo, fecha y hora de su ejecución, parámetros en que basar el cálculo (período de consumos en que basarse, artículos sobre los que aplicar los cálculos, etc..).</a:t>
            </a:r>
          </a:p>
          <a:p>
            <a:pPr>
              <a:buNone/>
            </a:pPr>
            <a:r>
              <a:rPr lang="es-ES" dirty="0" smtClean="0"/>
              <a:t>	Podrán definirse tantas programaciones como se necesiten, si bien en cada momento sólo una podrá estar activa. Así, por ejemplo, se podrá tener definida una programación para período estival y otra para el resto del año, activando la primera en verano y la segunda cuando el verano pase.</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113</a:t>
            </a:fld>
            <a:endParaRPr lang="es-E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Pantalla de programación del</a:t>
            </a:r>
            <a:br>
              <a:rPr lang="es-ES" b="1" dirty="0" smtClean="0"/>
            </a:br>
            <a:r>
              <a:rPr lang="es-ES" b="1" dirty="0" smtClean="0"/>
              <a:t>cálculo de mínimos/máximos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114</a:t>
            </a:fld>
            <a:endParaRPr lang="es-ES" dirty="0"/>
          </a:p>
        </p:txBody>
      </p:sp>
      <p:pic>
        <p:nvPicPr>
          <p:cNvPr id="6146" name="Picture 2"/>
          <p:cNvPicPr>
            <a:picLocks noChangeAspect="1" noChangeArrowheads="1"/>
          </p:cNvPicPr>
          <p:nvPr/>
        </p:nvPicPr>
        <p:blipFill>
          <a:blip r:embed="rId2" cstate="print"/>
          <a:srcRect/>
          <a:stretch>
            <a:fillRect/>
          </a:stretch>
        </p:blipFill>
        <p:spPr bwMode="auto">
          <a:xfrm>
            <a:off x="2123728" y="2204864"/>
            <a:ext cx="5176614" cy="4146573"/>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Programación de máximos y mínimos. Campos</a:t>
            </a:r>
            <a:endParaRPr lang="es-ES" dirty="0"/>
          </a:p>
        </p:txBody>
      </p:sp>
      <p:sp>
        <p:nvSpPr>
          <p:cNvPr id="3" name="2 Marcador de contenido"/>
          <p:cNvSpPr>
            <a:spLocks noGrp="1"/>
          </p:cNvSpPr>
          <p:nvPr>
            <p:ph idx="1"/>
          </p:nvPr>
        </p:nvSpPr>
        <p:spPr/>
        <p:txBody>
          <a:bodyPr>
            <a:normAutofit fontScale="92500" lnSpcReduction="20000"/>
          </a:bodyPr>
          <a:lstStyle/>
          <a:p>
            <a:r>
              <a:rPr lang="es-ES" b="1" dirty="0" smtClean="0"/>
              <a:t>Descripción de la programación:</a:t>
            </a:r>
          </a:p>
          <a:p>
            <a:r>
              <a:rPr lang="es-ES" b="1" dirty="0" smtClean="0"/>
              <a:t>Programación activa:</a:t>
            </a:r>
          </a:p>
          <a:p>
            <a:r>
              <a:rPr lang="es-ES" b="1" dirty="0" smtClean="0"/>
              <a:t>Mostrar aviso:</a:t>
            </a:r>
          </a:p>
          <a:p>
            <a:r>
              <a:rPr lang="es-ES" b="1" dirty="0" smtClean="0"/>
              <a:t>Máquina:</a:t>
            </a:r>
          </a:p>
          <a:p>
            <a:r>
              <a:rPr lang="es-ES" b="1" dirty="0" smtClean="0"/>
              <a:t>Lista de artículos:</a:t>
            </a:r>
          </a:p>
          <a:p>
            <a:r>
              <a:rPr lang="es-ES" b="1" dirty="0" smtClean="0"/>
              <a:t>Fórmula a aplicar:</a:t>
            </a:r>
          </a:p>
          <a:p>
            <a:r>
              <a:rPr lang="es-ES" b="1" dirty="0" smtClean="0"/>
              <a:t>Días de cobertura ("St.Mín.“ y "St. Máx."):</a:t>
            </a:r>
          </a:p>
          <a:p>
            <a:r>
              <a:rPr lang="es-ES" b="1" dirty="0" smtClean="0"/>
              <a:t>Tipo de programación:</a:t>
            </a:r>
          </a:p>
          <a:p>
            <a:r>
              <a:rPr lang="es-ES" b="1" dirty="0" smtClean="0"/>
              <a:t>Procesar cada:</a:t>
            </a:r>
          </a:p>
          <a:p>
            <a:r>
              <a:rPr lang="es-ES" b="1" dirty="0" smtClean="0"/>
              <a:t>Días activos:</a:t>
            </a:r>
          </a:p>
          <a:p>
            <a:r>
              <a:rPr lang="es-ES" b="1" dirty="0" smtClean="0"/>
              <a:t>Horario de ejecución: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115</a:t>
            </a:fld>
            <a:endParaRPr lang="es-E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Programación de máximos y mínimos. Botones</a:t>
            </a:r>
            <a:endParaRPr lang="es-ES" dirty="0"/>
          </a:p>
        </p:txBody>
      </p:sp>
      <p:sp>
        <p:nvSpPr>
          <p:cNvPr id="3" name="2 Marcador de contenido"/>
          <p:cNvSpPr>
            <a:spLocks noGrp="1"/>
          </p:cNvSpPr>
          <p:nvPr>
            <p:ph idx="1"/>
          </p:nvPr>
        </p:nvSpPr>
        <p:spPr/>
        <p:txBody>
          <a:bodyPr>
            <a:normAutofit fontScale="62500" lnSpcReduction="20000"/>
          </a:bodyPr>
          <a:lstStyle/>
          <a:p>
            <a:pPr marL="0" indent="0">
              <a:buNone/>
            </a:pPr>
            <a:r>
              <a:rPr lang="es-ES" dirty="0" smtClean="0"/>
              <a:t>                     - Botón Próximas Ejecuciones : Al hacer clic sobre este botón se presentará una relación de qué días concretos y a qué horas se realizarán las asignaciones de mínimo y/o máximo automáticas atendiendo a la programación que se ha definido.</a:t>
            </a:r>
          </a:p>
          <a:p>
            <a:pPr marL="0" indent="0">
              <a:buNone/>
            </a:pPr>
            <a:r>
              <a:rPr lang="es-ES" dirty="0" smtClean="0"/>
              <a:t>             - Botón Aceptar : Permite grabar los datos de programación que se tienen definidos en ese momento.</a:t>
            </a:r>
          </a:p>
          <a:p>
            <a:pPr marL="0" indent="0">
              <a:buNone/>
            </a:pPr>
            <a:r>
              <a:rPr lang="es-ES" dirty="0" smtClean="0"/>
              <a:t>             - Botón Cancelar : Permite abandonar el proceso sin grabar nada, es decir, quedando los datos de programación como quedaron en la última grabación que se hiciera.</a:t>
            </a:r>
          </a:p>
          <a:p>
            <a:pPr marL="0" indent="0">
              <a:buNone/>
            </a:pPr>
            <a:r>
              <a:rPr lang="es-ES" dirty="0" smtClean="0"/>
              <a:t>             - Botón Borrar : Permite eliminar la programación que se está visualizando.</a:t>
            </a:r>
          </a:p>
          <a:p>
            <a:pPr marL="0" indent="0">
              <a:buNone/>
            </a:pPr>
            <a:r>
              <a:rPr lang="es-ES" dirty="0" smtClean="0"/>
              <a:t>             - Botón Histórico de Asignaciones : Permite consultar un histórico de las acciones de asignación automática de máximos/mínimos que se han llevado a cabo. Este histórico podrá acotarse por período, así como ser limitado a sólo ejecuciones correctas, sólo erróneas o todas. De cada ejecución se dará su fecha, hora, descripción de la programación en que se basó, lista de artículos a los que se aplicó (N/A si la lista que se utilizó ya ha sido borrada), máquina desde la que se ejecutó, resultado (finalizado, canceladlo o erróneo) e incidencia (número de artículos en los que se realizó la asignación si ésta fue correcta, o bien el mensaje de error oportuno si se ha producido alguno). En la ventana de consulta de este histórico se dispone del botón         que permite eliminar las líneas seleccionadas o las comprendidas en un período de tiempo que se especifique, así como el botón      que permite refrescar la información para que se muestre cualquier asignación que se haya producido desde que se abrió esta ventana.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116</a:t>
            </a:fld>
            <a:endParaRPr lang="es-ES" dirty="0"/>
          </a:p>
        </p:txBody>
      </p:sp>
      <p:pic>
        <p:nvPicPr>
          <p:cNvPr id="7171" name="Picture 3"/>
          <p:cNvPicPr>
            <a:picLocks noChangeAspect="1" noChangeArrowheads="1"/>
          </p:cNvPicPr>
          <p:nvPr/>
        </p:nvPicPr>
        <p:blipFill>
          <a:blip r:embed="rId2" cstate="print"/>
          <a:srcRect/>
          <a:stretch>
            <a:fillRect/>
          </a:stretch>
        </p:blipFill>
        <p:spPr bwMode="auto">
          <a:xfrm>
            <a:off x="2195736" y="5301208"/>
            <a:ext cx="228600" cy="219075"/>
          </a:xfrm>
          <a:prstGeom prst="rect">
            <a:avLst/>
          </a:prstGeom>
          <a:noFill/>
          <a:ln w="9525">
            <a:noFill/>
            <a:miter lim="800000"/>
            <a:headEnd/>
            <a:tailEnd/>
          </a:ln>
        </p:spPr>
      </p:pic>
      <p:pic>
        <p:nvPicPr>
          <p:cNvPr id="7172" name="Picture 4"/>
          <p:cNvPicPr>
            <a:picLocks noChangeAspect="1" noChangeArrowheads="1"/>
          </p:cNvPicPr>
          <p:nvPr/>
        </p:nvPicPr>
        <p:blipFill>
          <a:blip r:embed="rId3" cstate="print"/>
          <a:srcRect/>
          <a:stretch>
            <a:fillRect/>
          </a:stretch>
        </p:blipFill>
        <p:spPr bwMode="auto">
          <a:xfrm>
            <a:off x="5724128" y="5517232"/>
            <a:ext cx="200025" cy="180975"/>
          </a:xfrm>
          <a:prstGeom prst="rect">
            <a:avLst/>
          </a:prstGeom>
          <a:noFill/>
          <a:ln w="9525">
            <a:noFill/>
            <a:miter lim="800000"/>
            <a:headEnd/>
            <a:tailEnd/>
          </a:ln>
        </p:spPr>
      </p:pic>
      <p:pic>
        <p:nvPicPr>
          <p:cNvPr id="7174" name="Picture 6"/>
          <p:cNvPicPr>
            <a:picLocks noChangeAspect="1" noChangeArrowheads="1"/>
          </p:cNvPicPr>
          <p:nvPr/>
        </p:nvPicPr>
        <p:blipFill>
          <a:blip r:embed="rId4" cstate="print"/>
          <a:srcRect/>
          <a:stretch>
            <a:fillRect/>
          </a:stretch>
        </p:blipFill>
        <p:spPr bwMode="auto">
          <a:xfrm>
            <a:off x="467544" y="1988840"/>
            <a:ext cx="1019175" cy="161925"/>
          </a:xfrm>
          <a:prstGeom prst="rect">
            <a:avLst/>
          </a:prstGeom>
          <a:noFill/>
          <a:ln w="9525">
            <a:noFill/>
            <a:miter lim="800000"/>
            <a:headEnd/>
            <a:tailEnd/>
          </a:ln>
        </p:spPr>
      </p:pic>
      <p:pic>
        <p:nvPicPr>
          <p:cNvPr id="7175" name="Picture 7"/>
          <p:cNvPicPr>
            <a:picLocks noChangeAspect="1" noChangeArrowheads="1"/>
          </p:cNvPicPr>
          <p:nvPr/>
        </p:nvPicPr>
        <p:blipFill>
          <a:blip r:embed="rId5" cstate="print"/>
          <a:srcRect/>
          <a:stretch>
            <a:fillRect/>
          </a:stretch>
        </p:blipFill>
        <p:spPr bwMode="auto">
          <a:xfrm>
            <a:off x="467544" y="2564904"/>
            <a:ext cx="628650" cy="200025"/>
          </a:xfrm>
          <a:prstGeom prst="rect">
            <a:avLst/>
          </a:prstGeom>
          <a:noFill/>
          <a:ln w="9525">
            <a:noFill/>
            <a:miter lim="800000"/>
            <a:headEnd/>
            <a:tailEnd/>
          </a:ln>
        </p:spPr>
      </p:pic>
      <p:pic>
        <p:nvPicPr>
          <p:cNvPr id="7177" name="Picture 9"/>
          <p:cNvPicPr>
            <a:picLocks noChangeAspect="1" noChangeArrowheads="1"/>
          </p:cNvPicPr>
          <p:nvPr/>
        </p:nvPicPr>
        <p:blipFill>
          <a:blip r:embed="rId6" cstate="print"/>
          <a:srcRect/>
          <a:stretch>
            <a:fillRect/>
          </a:stretch>
        </p:blipFill>
        <p:spPr bwMode="auto">
          <a:xfrm>
            <a:off x="467544" y="2996952"/>
            <a:ext cx="628650" cy="209550"/>
          </a:xfrm>
          <a:prstGeom prst="rect">
            <a:avLst/>
          </a:prstGeom>
          <a:noFill/>
          <a:ln w="9525">
            <a:noFill/>
            <a:miter lim="800000"/>
            <a:headEnd/>
            <a:tailEnd/>
          </a:ln>
        </p:spPr>
      </p:pic>
      <p:pic>
        <p:nvPicPr>
          <p:cNvPr id="7178" name="Picture 10"/>
          <p:cNvPicPr>
            <a:picLocks noChangeAspect="1" noChangeArrowheads="1"/>
          </p:cNvPicPr>
          <p:nvPr/>
        </p:nvPicPr>
        <p:blipFill>
          <a:blip r:embed="rId7" cstate="print"/>
          <a:srcRect/>
          <a:stretch>
            <a:fillRect/>
          </a:stretch>
        </p:blipFill>
        <p:spPr bwMode="auto">
          <a:xfrm>
            <a:off x="467544" y="3429000"/>
            <a:ext cx="600075" cy="219075"/>
          </a:xfrm>
          <a:prstGeom prst="rect">
            <a:avLst/>
          </a:prstGeom>
          <a:noFill/>
          <a:ln w="9525">
            <a:noFill/>
            <a:miter lim="800000"/>
            <a:headEnd/>
            <a:tailEnd/>
          </a:ln>
        </p:spPr>
      </p:pic>
      <p:pic>
        <p:nvPicPr>
          <p:cNvPr id="7182" name="Picture 14"/>
          <p:cNvPicPr>
            <a:picLocks noChangeAspect="1" noChangeArrowheads="1"/>
          </p:cNvPicPr>
          <p:nvPr/>
        </p:nvPicPr>
        <p:blipFill>
          <a:blip r:embed="rId8" cstate="print"/>
          <a:srcRect/>
          <a:stretch>
            <a:fillRect/>
          </a:stretch>
        </p:blipFill>
        <p:spPr bwMode="auto">
          <a:xfrm>
            <a:off x="395536" y="3717032"/>
            <a:ext cx="685800" cy="20955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000" dirty="0" smtClean="0"/>
              <a:t>ASIGNACION DE FAMILIAS SEGUN GRUPOS TERAPEUTICOS</a:t>
            </a:r>
            <a:endParaRPr lang="es-ES" sz="4000" dirty="0"/>
          </a:p>
        </p:txBody>
      </p:sp>
      <p:sp>
        <p:nvSpPr>
          <p:cNvPr id="3" name="2 Marcador de texto"/>
          <p:cNvSpPr>
            <a:spLocks noGrp="1"/>
          </p:cNvSpPr>
          <p:nvPr>
            <p:ph type="body" idx="1"/>
          </p:nvPr>
        </p:nvSpPr>
        <p:spPr/>
        <p:txBody>
          <a:bodyPr>
            <a:normAutofit fontScale="62500" lnSpcReduction="20000"/>
          </a:bodyPr>
          <a:lstStyle/>
          <a:p>
            <a:r>
              <a:rPr lang="es-ES" dirty="0" smtClean="0"/>
              <a:t>Al dar de alta un nuevo artículo se asumirá por omisión la familia ligada al grupo terapéutico al que dicho artículo pertenece. La relación entre familias y grupos terapéuticos, al instalar la aplicación es asumida de la base de datos del Consejo General de Colegios Oficiales de Farmacéuticos.</a:t>
            </a:r>
          </a:p>
          <a:p>
            <a:r>
              <a:rPr lang="es-ES" dirty="0" smtClean="0"/>
              <a:t>No obstante, el usuario puede modificar esta relación, asignando a los grupos terapéuticos (todos o los que considere oportunos) las familias que considere adecuadas. De esta forma, en lo sucesivo al dar de alta artículos se tendrá en cuenta esta nueva definición a la hora de asignar la familia.</a:t>
            </a:r>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117</a:t>
            </a:fld>
            <a:endParaRPr lang="es-E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pPr algn="ctr"/>
            <a:r>
              <a:rPr lang="es-ES" sz="3200" dirty="0" smtClean="0"/>
              <a:t>Asignación de familias según grupo terapéutico</a:t>
            </a:r>
            <a:endParaRPr lang="es-ES" sz="32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118</a:t>
            </a:fld>
            <a:endParaRPr lang="es-ES" dirty="0"/>
          </a:p>
        </p:txBody>
      </p:sp>
      <p:pic>
        <p:nvPicPr>
          <p:cNvPr id="42496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EDICION DE INVENTARIO</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119</a:t>
            </a:fld>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7308304" y="836712"/>
            <a:ext cx="666750" cy="2000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800" dirty="0" smtClean="0"/>
              <a:t>LA BARRA DE HERRAMIENTAS</a:t>
            </a:r>
            <a:endParaRPr lang="es-ES" sz="4800"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a:t>
            </a:fld>
            <a:endParaRPr lang="es-ES" dirty="0"/>
          </a:p>
        </p:txBody>
      </p:sp>
      <p:pic>
        <p:nvPicPr>
          <p:cNvPr id="321538" name="Picture 2"/>
          <p:cNvPicPr>
            <a:picLocks noChangeAspect="1" noChangeArrowheads="1"/>
          </p:cNvPicPr>
          <p:nvPr/>
        </p:nvPicPr>
        <p:blipFill>
          <a:blip r:embed="rId2" cstate="print"/>
          <a:srcRect/>
          <a:stretch>
            <a:fillRect/>
          </a:stretch>
        </p:blipFill>
        <p:spPr bwMode="auto">
          <a:xfrm>
            <a:off x="142875" y="3212976"/>
            <a:ext cx="900112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rmAutofit fontScale="90000"/>
          </a:bodyPr>
          <a:lstStyle/>
          <a:p>
            <a:pPr algn="ctr"/>
            <a:r>
              <a:rPr lang="es-ES" dirty="0" smtClean="0"/>
              <a:t>Edición de inventario</a:t>
            </a:r>
            <a:endParaRPr lang="es-ES" dirty="0"/>
          </a:p>
        </p:txBody>
      </p:sp>
      <p:sp>
        <p:nvSpPr>
          <p:cNvPr id="3" name="2 Marcador de contenido"/>
          <p:cNvSpPr>
            <a:spLocks noGrp="1"/>
          </p:cNvSpPr>
          <p:nvPr>
            <p:ph idx="1"/>
          </p:nvPr>
        </p:nvSpPr>
        <p:spPr>
          <a:xfrm>
            <a:off x="457200" y="1412776"/>
            <a:ext cx="8229600" cy="4911824"/>
          </a:xfrm>
        </p:spPr>
        <p:txBody>
          <a:bodyPr>
            <a:normAutofit fontScale="40000" lnSpcReduction="20000"/>
          </a:bodyPr>
          <a:lstStyle/>
          <a:p>
            <a:pPr>
              <a:buNone/>
            </a:pPr>
            <a:r>
              <a:rPr lang="es-ES" dirty="0" smtClean="0"/>
              <a:t>	El proceso </a:t>
            </a:r>
            <a:r>
              <a:rPr lang="es-ES" i="1" dirty="0" smtClean="0"/>
              <a:t>EDICION DE INVENTARIO</a:t>
            </a:r>
            <a:r>
              <a:rPr lang="es-ES" dirty="0" smtClean="0"/>
              <a:t> se engloba en </a:t>
            </a:r>
            <a:r>
              <a:rPr lang="es-ES" i="1" dirty="0" smtClean="0"/>
              <a:t>UTILIDADES DE ARTICULOS</a:t>
            </a:r>
            <a:r>
              <a:rPr lang="es-ES" dirty="0" smtClean="0"/>
              <a:t>, en el apartado </a:t>
            </a:r>
            <a:r>
              <a:rPr lang="es-ES" i="1" dirty="0" smtClean="0"/>
              <a:t>UTILIDADES</a:t>
            </a:r>
            <a:r>
              <a:rPr lang="es-ES" dirty="0" smtClean="0"/>
              <a:t> del menú </a:t>
            </a:r>
            <a:r>
              <a:rPr lang="es-ES" i="1" dirty="0" smtClean="0"/>
              <a:t>ARCHIVO</a:t>
            </a:r>
            <a:r>
              <a:rPr lang="es-ES" dirty="0" smtClean="0"/>
              <a:t>. El mismo permite actualizar los datos de stock actual de los artículos partiendo de los datos a tal efecto introducidos.</a:t>
            </a:r>
          </a:p>
          <a:p>
            <a:pPr>
              <a:buNone/>
            </a:pPr>
            <a:r>
              <a:rPr lang="es-ES" dirty="0" smtClean="0"/>
              <a:t>	Al entrar en dicho proceso se muestra una ventana en la que figurarán todos los artículos cuyos datos de inventario se han introducido ya, apareciendo en rojo aquellos que no están dados de alta en este momento en Farmatic, es decir, no tienen ficha abierta en este momento. Estos datos se habrán podido introducir de alguna de las siguientes formas:</a:t>
            </a:r>
          </a:p>
          <a:p>
            <a:pPr>
              <a:buNone/>
            </a:pPr>
            <a:r>
              <a:rPr lang="es-ES" dirty="0" smtClean="0"/>
              <a:t>	. Directamente en esta misma ventana (manualmente o vía lector óptico).</a:t>
            </a:r>
          </a:p>
          <a:p>
            <a:pPr>
              <a:buNone/>
            </a:pPr>
            <a:r>
              <a:rPr lang="es-ES" dirty="0" smtClean="0"/>
              <a:t>	. Haciendo uso de las opciones a tal efecto disponibles en el proceso de recepción de mercancías, según se detalla en el apartado </a:t>
            </a:r>
            <a:r>
              <a:rPr lang="es-ES" dirty="0" smtClean="0">
                <a:hlinkClick r:id="rId2"/>
              </a:rPr>
              <a:t>TRATAR COMO INVENTARIO</a:t>
            </a:r>
            <a:r>
              <a:rPr lang="es-ES" dirty="0" smtClean="0"/>
              <a:t> de la ayuda correspondiente.</a:t>
            </a:r>
          </a:p>
          <a:p>
            <a:pPr>
              <a:buNone/>
            </a:pPr>
            <a:r>
              <a:rPr lang="es-ES" dirty="0" smtClean="0"/>
              <a:t>	. Partiendo de los datos de un fichero de tipo TXT, haciendo uso del botón Importar Datos. En este caso, en dicho fichero debe figurar una línea para cada artículo, figurando en cada una el código de artículo seguido de las unidades de inventario correspondientes (sin espacios si el código es de 6 dígitos y la cantidad de 3, o bien separando código de unidades mediante una coma cuando no se cumplan estrictamente dichas longitudes. En un mismo fichero podrán convivir líneas de ambos formatos). Así, tras hacer clic en el botón Importar Datos se tendrá opción a seleccionar el fichero que contiene esa información. Si se van a importar datos de más de un fichero TXT, existen dos posibilidades en el caso de que un mismo artículo se encuentre en varios de ellos: Que las cantidades existentes en cada fichero se vayan sumando o que la cantidad de cada fichero que se introduzca sustituya a anterior. Para optar por el primer comportamiento (suma de cantidades) se deberá activar la caja de chequeo “</a:t>
            </a:r>
            <a:r>
              <a:rPr lang="es-ES" b="1" dirty="0" smtClean="0"/>
              <a:t>Acumular a la edición</a:t>
            </a:r>
            <a:r>
              <a:rPr lang="es-ES" dirty="0" smtClean="0"/>
              <a:t>”. Para optar por el segundo (sustitución de cantidades) se deberá dejar desactivada dicha caja.</a:t>
            </a:r>
          </a:p>
          <a:p>
            <a:pPr>
              <a:buNone/>
            </a:pPr>
            <a:r>
              <a:rPr lang="es-ES" dirty="0" smtClean="0"/>
              <a:t>	Sea cual sea el método o métodos seguidos para la introducción de los datos, de cada artículo presente en la ventana se da la siguiente información:</a:t>
            </a:r>
          </a:p>
          <a:p>
            <a:pPr>
              <a:buNone/>
            </a:pPr>
            <a:r>
              <a:rPr lang="es-ES" b="1" dirty="0" smtClean="0"/>
              <a:t>	- CODIGO :</a:t>
            </a:r>
            <a:r>
              <a:rPr lang="es-ES" dirty="0" smtClean="0"/>
              <a:t> Código del artículo.</a:t>
            </a:r>
          </a:p>
          <a:p>
            <a:pPr>
              <a:buNone/>
            </a:pPr>
            <a:r>
              <a:rPr lang="es-ES" b="1" dirty="0" smtClean="0"/>
              <a:t>	- DESCRIPCION :</a:t>
            </a:r>
            <a:r>
              <a:rPr lang="es-ES" dirty="0" smtClean="0"/>
              <a:t> Descripción del artículo.</a:t>
            </a:r>
          </a:p>
          <a:p>
            <a:pPr>
              <a:buNone/>
            </a:pPr>
            <a:r>
              <a:rPr lang="es-ES" b="1" dirty="0" smtClean="0"/>
              <a:t>	- UDS. INVENTARIO :</a:t>
            </a:r>
            <a:r>
              <a:rPr lang="es-ES" dirty="0" smtClean="0"/>
              <a:t> Unidades que se han introducido para ser actualizadas sobre la ficha del artículo cuando se estime oportuno.</a:t>
            </a:r>
          </a:p>
          <a:p>
            <a:pPr>
              <a:buNone/>
            </a:pPr>
            <a:r>
              <a:rPr lang="es-ES" b="1" dirty="0" smtClean="0"/>
              <a:t>	- STOCK FICHA :</a:t>
            </a:r>
            <a:r>
              <a:rPr lang="es-ES" dirty="0" smtClean="0"/>
              <a:t> Stock actual que hay en la ficha del artículo en este momento.</a:t>
            </a:r>
          </a:p>
          <a:p>
            <a:pPr>
              <a:buNone/>
            </a:pPr>
            <a:r>
              <a:rPr lang="es-ES" b="1" dirty="0" smtClean="0"/>
              <a:t>	- DIFERENCIA :</a:t>
            </a:r>
            <a:r>
              <a:rPr lang="es-ES" dirty="0" smtClean="0"/>
              <a:t> Diferencias que hay entre las unidades introducidas (“Uds. Inventario”) y el stock actual (“Stock Ficha”). Estas diferencias serán negativas cuando el stock actual supere a las unidades de inventario introducidas, o positivas en caso contrario. De haber diferencias, junto a la descripción del artículo figurará el Icono Diferencias. De no haberlas figurará el Icono Ok. Ello facilita la localización de incidencias al realizar inventarios comparativos en los que se introduce stock real de estanterías para verificar su coincidencia o no con el stock registrado en ficha.</a:t>
            </a:r>
          </a:p>
          <a:p>
            <a:pPr>
              <a:buNone/>
            </a:pPr>
            <a:r>
              <a:rPr lang="es-ES" b="1" dirty="0" smtClean="0"/>
              <a:t>	- V. INVENTARIO :</a:t>
            </a:r>
            <a:r>
              <a:rPr lang="es-ES" dirty="0" smtClean="0"/>
              <a:t> Valor de las unidades introducidas como inventario (a P.U.C. o a P.V.P., según se tenga desactivada o activada respectivamente la caja de chequeo “</a:t>
            </a:r>
            <a:r>
              <a:rPr lang="es-ES" b="1" dirty="0" smtClean="0"/>
              <a:t>Valorar inventario a PVP</a:t>
            </a:r>
            <a:r>
              <a:rPr lang="es-ES" dirty="0" smtClean="0"/>
              <a:t>”).</a:t>
            </a:r>
          </a:p>
          <a:p>
            <a:pPr>
              <a:buNone/>
            </a:pPr>
            <a:r>
              <a:rPr lang="es-ES" b="1" dirty="0" smtClean="0"/>
              <a:t>	- V. FICHA :</a:t>
            </a:r>
            <a:r>
              <a:rPr lang="es-ES" dirty="0" smtClean="0"/>
              <a:t> Valor del stock actual que figura en la ficha del artículo (a P.U.C. o a P.V.P., según se tenga desactivada o activada respectivamente la caja de chequeo “</a:t>
            </a:r>
            <a:r>
              <a:rPr lang="es-ES" b="1" dirty="0" smtClean="0"/>
              <a:t>Valorar inventario a PVP</a:t>
            </a:r>
            <a:r>
              <a:rPr lang="es-ES" dirty="0" smtClean="0"/>
              <a:t>”).</a:t>
            </a:r>
          </a:p>
          <a:p>
            <a:pPr>
              <a:buNone/>
            </a:pPr>
            <a:r>
              <a:rPr lang="es-ES" b="1" dirty="0" smtClean="0"/>
              <a:t>	- V. DIFERENCIA : </a:t>
            </a:r>
            <a:r>
              <a:rPr lang="es-ES" dirty="0" smtClean="0"/>
              <a:t>Valor de las unidades que hay de diferencia entre el stock de ficha y las unidades introducidas como inventario (a P.U.C. o a P.V.P., según se tenga desactivada o activada respectivamente la caja de chequeo “</a:t>
            </a:r>
            <a:r>
              <a:rPr lang="es-ES" b="1" dirty="0" smtClean="0"/>
              <a:t>Valorar inventario a PVP</a:t>
            </a:r>
            <a:r>
              <a:rPr lang="es-ES" dirty="0" smtClean="0"/>
              <a:t>”).</a:t>
            </a:r>
          </a:p>
          <a:p>
            <a:pPr>
              <a:buNone/>
            </a:pPr>
            <a:r>
              <a:rPr lang="es-ES" dirty="0" smtClean="0"/>
              <a:t>	Así, se podrán ir introduciendo cuantos datos se estimen pertinentes, pudiéndose grabar los mismos haciendo uso del botón Aceptar, sin que ello implique aún ningún cambio en los stocks de los artículos.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120</a:t>
            </a:fld>
            <a:endParaRPr lang="es-E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Edición de inventario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121</a:t>
            </a:fld>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1766888" y="1914525"/>
            <a:ext cx="5610225" cy="302895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908720"/>
            <a:ext cx="7772400" cy="1362456"/>
          </a:xfrm>
        </p:spPr>
        <p:txBody>
          <a:bodyPr/>
          <a:lstStyle/>
          <a:p>
            <a:pPr algn="ctr"/>
            <a:r>
              <a:rPr lang="es-ES" dirty="0" smtClean="0"/>
              <a:t>ANALISIS DE CAMBIOS DE PRECIOS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122</a:t>
            </a:fld>
            <a:endParaRPr lang="es-E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fontScale="90000"/>
          </a:bodyPr>
          <a:lstStyle/>
          <a:p>
            <a:pPr algn="ctr"/>
            <a:r>
              <a:rPr lang="es-ES" dirty="0" smtClean="0"/>
              <a:t>Análisis de cambios de precio</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El proceso </a:t>
            </a:r>
            <a:r>
              <a:rPr lang="es-ES" i="1" dirty="0" smtClean="0"/>
              <a:t>ANALISIS DE CAMBIOS DE PRECIOS</a:t>
            </a:r>
            <a:r>
              <a:rPr lang="es-ES" dirty="0" smtClean="0"/>
              <a:t> se engloba en </a:t>
            </a:r>
            <a:r>
              <a:rPr lang="es-ES" i="1" dirty="0" smtClean="0"/>
              <a:t>UTILIDADES DE ARTICULOS</a:t>
            </a:r>
            <a:r>
              <a:rPr lang="es-ES" dirty="0" smtClean="0"/>
              <a:t>, en el apartado </a:t>
            </a:r>
            <a:r>
              <a:rPr lang="es-ES" i="1" dirty="0" smtClean="0"/>
              <a:t>UTILIDADES</a:t>
            </a:r>
            <a:r>
              <a:rPr lang="es-ES" dirty="0" smtClean="0"/>
              <a:t> del menú </a:t>
            </a:r>
            <a:r>
              <a:rPr lang="es-ES" i="1" dirty="0" smtClean="0"/>
              <a:t>ARCHIVO</a:t>
            </a:r>
            <a:r>
              <a:rPr lang="es-ES" dirty="0" smtClean="0"/>
              <a:t>. El mismo permite hacerse una idea de la repercusión que puede tener en diversos ámbitos de la farmacia el pasar de aplicar un determinado P.V.P. a aplicar un P.V.P. Auxiliar o viceversa. </a:t>
            </a:r>
          </a:p>
          <a:p>
            <a:pPr>
              <a:buNone/>
            </a:pPr>
            <a:r>
              <a:rPr lang="es-ES" dirty="0" smtClean="0"/>
              <a:t>	Así en este proceso el primer paso será determinar en el campo </a:t>
            </a:r>
            <a:r>
              <a:rPr lang="es-ES" b="1" dirty="0" smtClean="0"/>
              <a:t>“UBICACION DE LOS NUEVOS PRECIOS”</a:t>
            </a:r>
            <a:r>
              <a:rPr lang="es-ES" dirty="0" smtClean="0"/>
              <a:t> cuál es el precio que se desea considerar como “nuevo”. Así, si se activa el botón radio “</a:t>
            </a:r>
            <a:r>
              <a:rPr lang="es-ES" i="1" dirty="0" smtClean="0"/>
              <a:t>En el P.V.P.</a:t>
            </a:r>
            <a:r>
              <a:rPr lang="es-ES" b="1" dirty="0" smtClean="0"/>
              <a:t>”</a:t>
            </a:r>
            <a:r>
              <a:rPr lang="es-ES" dirty="0" smtClean="0"/>
              <a:t> se dará en el informe la repercusión de un paso de precio auxiliar a pvp. Si se activara el botón radio “</a:t>
            </a:r>
            <a:r>
              <a:rPr lang="es-ES" i="1" dirty="0" smtClean="0"/>
              <a:t>En el PVP Auxiliar</a:t>
            </a:r>
            <a:r>
              <a:rPr lang="es-ES" dirty="0" smtClean="0"/>
              <a:t>” se daría la repercusión de un paso de pvp a precio auxiliar. </a:t>
            </a:r>
          </a:p>
          <a:p>
            <a:pPr>
              <a:buNone/>
            </a:pPr>
            <a:r>
              <a:rPr lang="es-ES" dirty="0" smtClean="0"/>
              <a:t>	Así por ejemplo, si el pvp fuera de 2 € y el precio auxiliar fuera de 3 €, considerar como nuevo precio el pvp supondría que el cambio de precio provocaría una variación de -1 € (variación en contra de la farmacia). Pero si se considera como nuevo precio el precio auxiliar, la variación sería de 1 € (variación a favor de la farmacia).</a:t>
            </a:r>
          </a:p>
          <a:p>
            <a:pPr>
              <a:buNone/>
            </a:pPr>
            <a:r>
              <a:rPr lang="es-ES" dirty="0" smtClean="0"/>
              <a:t>	El análisis de lo que supondría un cambio de precios se realizará sobre la totalidad de los artículos del almacén o sobre una parte concreta de él, según determine el usuario. Así pues, haciendo uso de las cajas desplegables disponibles será posible seleccionar el entorno al que aplicar el proceso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123</a:t>
            </a:fld>
            <a:endParaRPr lang="es-E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cambio de precios</a:t>
            </a:r>
            <a:endParaRPr lang="es-ES" dirty="0"/>
          </a:p>
        </p:txBody>
      </p:sp>
      <p:sp>
        <p:nvSpPr>
          <p:cNvPr id="3" name="2 Marcador de contenido"/>
          <p:cNvSpPr>
            <a:spLocks noGrp="1"/>
          </p:cNvSpPr>
          <p:nvPr>
            <p:ph idx="1"/>
          </p:nvPr>
        </p:nvSpPr>
        <p:spPr/>
        <p:txBody>
          <a:bodyPr/>
          <a:lstStyle/>
          <a:p>
            <a:r>
              <a:rPr lang="es-ES" dirty="0" smtClean="0"/>
              <a:t>Detalle de artículos</a:t>
            </a:r>
          </a:p>
          <a:p>
            <a:r>
              <a:rPr lang="es-ES" dirty="0" smtClean="0"/>
              <a:t>Impacto en recetas pendientes</a:t>
            </a:r>
          </a:p>
          <a:p>
            <a:r>
              <a:rPr lang="es-ES" dirty="0" smtClean="0"/>
              <a:t>Impacto en ventas</a:t>
            </a:r>
          </a:p>
          <a:p>
            <a:r>
              <a:rPr lang="es-ES" dirty="0" smtClean="0"/>
              <a:t>Impacto en inventario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124</a:t>
            </a:fld>
            <a:endParaRPr lang="es-E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Detalle de los artículos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125</a:t>
            </a:fld>
            <a:endParaRPr lang="es-ES" dirty="0"/>
          </a:p>
        </p:txBody>
      </p:sp>
      <p:pic>
        <p:nvPicPr>
          <p:cNvPr id="2050" name="Picture 2"/>
          <p:cNvPicPr>
            <a:picLocks noChangeAspect="1" noChangeArrowheads="1"/>
          </p:cNvPicPr>
          <p:nvPr/>
        </p:nvPicPr>
        <p:blipFill>
          <a:blip r:embed="rId2" cstate="print"/>
          <a:srcRect/>
          <a:stretch>
            <a:fillRect/>
          </a:stretch>
        </p:blipFill>
        <p:spPr bwMode="auto">
          <a:xfrm>
            <a:off x="1475656" y="1988840"/>
            <a:ext cx="6067425" cy="420052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Cálculo de PVP</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El </a:t>
            </a:r>
            <a:r>
              <a:rPr lang="es-ES" dirty="0" smtClean="0"/>
              <a:t>proceso </a:t>
            </a:r>
            <a:r>
              <a:rPr lang="es-ES" i="1" dirty="0" smtClean="0"/>
              <a:t>CALCULO DE PVP</a:t>
            </a:r>
            <a:r>
              <a:rPr lang="es-ES" dirty="0" smtClean="0"/>
              <a:t> se engloba en </a:t>
            </a:r>
            <a:r>
              <a:rPr lang="es-ES" i="1" dirty="0" smtClean="0"/>
              <a:t>UTILIDADES DE ARTICULOS</a:t>
            </a:r>
            <a:r>
              <a:rPr lang="es-ES" dirty="0" smtClean="0"/>
              <a:t>, en el apartado </a:t>
            </a:r>
            <a:r>
              <a:rPr lang="es-ES" i="1" dirty="0" smtClean="0"/>
              <a:t>UTILIDADES</a:t>
            </a:r>
            <a:r>
              <a:rPr lang="es-ES" dirty="0" smtClean="0"/>
              <a:t> del menú </a:t>
            </a:r>
            <a:r>
              <a:rPr lang="es-ES" i="1" dirty="0" smtClean="0"/>
              <a:t>ARCHIVO</a:t>
            </a:r>
            <a:r>
              <a:rPr lang="es-ES" dirty="0" smtClean="0"/>
              <a:t>.</a:t>
            </a:r>
          </a:p>
          <a:p>
            <a:pPr>
              <a:buNone/>
            </a:pPr>
            <a:r>
              <a:rPr lang="es-ES" dirty="0" smtClean="0"/>
              <a:t>	Este </a:t>
            </a:r>
            <a:r>
              <a:rPr lang="es-ES" dirty="0" smtClean="0"/>
              <a:t>proceso permite introducir un margen para cada familia (todas o las que se desee) de tal forma que se recalcule el P.V.P. de los artículos, o bien su P.V.P. Auxiliar (segundo precio de venta). De esta forma se facilita la asignación de precios de venta de aquellos artículos cuyo precio se desconoce a priori.</a:t>
            </a:r>
          </a:p>
          <a:p>
            <a:pPr>
              <a:buNone/>
            </a:pPr>
            <a:r>
              <a:rPr lang="es-ES" dirty="0" smtClean="0"/>
              <a:t>	El </a:t>
            </a:r>
            <a:r>
              <a:rPr lang="es-ES" dirty="0" smtClean="0"/>
              <a:t>cálculo puede realizarse sólo a nivel consultivo o bien para proceder a actualizar precios como se indica más adelante.</a:t>
            </a:r>
          </a:p>
          <a:p>
            <a:pPr>
              <a:buNone/>
            </a:pPr>
            <a:r>
              <a:rPr lang="es-ES" dirty="0" smtClean="0"/>
              <a:t>	Además </a:t>
            </a:r>
            <a:r>
              <a:rPr lang="es-ES" dirty="0" smtClean="0"/>
              <a:t>de la aplicación del margen, en el cálculo se pueden aplicar hasta 4 descuentos/cargos. Asimismo, será optativo incluir o no en el cálculo los porcentajes de I.V.A. y/o Recargo de Equivalencia.</a:t>
            </a:r>
          </a:p>
          <a:p>
            <a:pPr>
              <a:buNone/>
            </a:pPr>
            <a:r>
              <a:rPr lang="es-ES" dirty="0" smtClean="0"/>
              <a:t>	El </a:t>
            </a:r>
            <a:r>
              <a:rPr lang="es-ES" dirty="0" smtClean="0"/>
              <a:t>cálculo puede restringirse a uno o varios tipos impositivos dentro de cada familia.</a:t>
            </a:r>
          </a:p>
          <a:p>
            <a:pPr>
              <a:buNone/>
            </a:pPr>
            <a:r>
              <a:rPr lang="es-ES" dirty="0" smtClean="0"/>
              <a:t>	El </a:t>
            </a:r>
            <a:r>
              <a:rPr lang="es-ES" dirty="0" smtClean="0"/>
              <a:t>precio de referencia sobre el que aplicar dicho margen puede ser el P.U.C. (precio de última compra), el P.M.C. (precio medio de coste), P.V.L. (precio venta laboratorio) bien que figure en la ficha de artículo o en una base auxiliar determinada, o P.V.P. (precio de venta al público) o P.V.P. Auxiliar (segundo precio de venta) de ficha o de una base externa de proveedor.</a:t>
            </a:r>
          </a:p>
          <a:p>
            <a:pPr>
              <a:buNone/>
            </a:pPr>
            <a:r>
              <a:rPr lang="es-ES" dirty="0" smtClean="0"/>
              <a:t>	El </a:t>
            </a:r>
            <a:r>
              <a:rPr lang="es-ES" dirty="0" smtClean="0"/>
              <a:t>cálculo puede hacerse sobre todos los artículos, los incluidos en una base externa o sobre un grupo de artículos (una lista, los de un determinado laboratorio, grupo terapéutico, etc.).</a:t>
            </a:r>
          </a:p>
          <a:p>
            <a:pPr>
              <a:buNone/>
            </a:pPr>
            <a:r>
              <a:rPr lang="es-ES" dirty="0" smtClean="0"/>
              <a:t>	El </a:t>
            </a:r>
            <a:r>
              <a:rPr lang="es-ES" dirty="0" smtClean="0"/>
              <a:t>P.V.P. o P.V.P. AUXILIAR calculado puede actualizarse sobre la ficha de los artículos o sobre una base externa.</a:t>
            </a:r>
          </a:p>
          <a:p>
            <a:pPr>
              <a:buNone/>
            </a:pPr>
            <a:r>
              <a:rPr lang="es-ES" dirty="0" smtClean="0"/>
              <a:t>	En </a:t>
            </a:r>
            <a:r>
              <a:rPr lang="es-ES" dirty="0" smtClean="0"/>
              <a:t>el cálculo se podrán tener en consideración o no, según se estime oportuno, los redondeos estipulados para cada familia.</a:t>
            </a:r>
          </a:p>
          <a:p>
            <a:pPr>
              <a:buNone/>
            </a:pPr>
            <a:r>
              <a:rPr lang="es-ES" dirty="0" smtClean="0"/>
              <a:t>	Se </a:t>
            </a:r>
            <a:r>
              <a:rPr lang="es-ES" dirty="0" smtClean="0"/>
              <a:t>podrá optar por desechar del cálculo aquellos cuyo P.V.P. o P.V.P. AUXILIAR resultante sea 0 y/o inferior al P.V.P. o P.V.P. AUXILIAR de destino (ficha o base externa).</a:t>
            </a:r>
          </a:p>
          <a:p>
            <a:pPr>
              <a:buNone/>
            </a:pPr>
            <a:r>
              <a:rPr lang="es-ES" dirty="0" smtClean="0"/>
              <a:t>	Se </a:t>
            </a:r>
            <a:r>
              <a:rPr lang="es-ES" dirty="0" smtClean="0"/>
              <a:t>podrán tener definidas tantas tablas para cálculo de precios como se estime oportuno, para ser usadas cuando sea necesario.</a:t>
            </a:r>
          </a:p>
          <a:p>
            <a:pPr>
              <a:buNone/>
            </a:pPr>
            <a:r>
              <a:rPr lang="es-ES" dirty="0" smtClean="0"/>
              <a:t>	Para </a:t>
            </a:r>
            <a:r>
              <a:rPr lang="es-ES" dirty="0" smtClean="0"/>
              <a:t>definir una tabla, teniendo activa la pestaña “TABLA DE CALCULO”, se deben cumplimentar los siguientes campos:</a:t>
            </a:r>
          </a:p>
          <a:p>
            <a:pPr>
              <a:buNone/>
            </a:pPr>
            <a:r>
              <a:rPr lang="es-ES" b="1" dirty="0" smtClean="0"/>
              <a:t>	- </a:t>
            </a:r>
            <a:r>
              <a:rPr lang="es-ES" b="1" dirty="0" smtClean="0"/>
              <a:t>NOMBRE DE LA TABLA :</a:t>
            </a:r>
            <a:r>
              <a:rPr lang="es-ES" dirty="0" smtClean="0"/>
              <a:t> Nombre con el que identificar la tabla en el futuro.</a:t>
            </a:r>
          </a:p>
          <a:p>
            <a:pPr>
              <a:buNone/>
            </a:pPr>
            <a:r>
              <a:rPr lang="es-ES" b="1" dirty="0" smtClean="0"/>
              <a:t>	- </a:t>
            </a:r>
            <a:r>
              <a:rPr lang="es-ES" b="1" dirty="0" smtClean="0"/>
              <a:t>ARTICULOS SOBRE LOS QUE SE VA A CALCULAR EL PVP o P.V.P. AUXILIAR :</a:t>
            </a:r>
            <a:r>
              <a:rPr lang="es-ES" dirty="0" smtClean="0"/>
              <a:t> Indicar el grupo de artículos sobre los que se va a aplicar el cálculo. Es decir, los artículos origen del cálculo. Para ello, en primer lugar se debe indicar en el campo </a:t>
            </a:r>
            <a:r>
              <a:rPr lang="es-ES" b="1" dirty="0" smtClean="0"/>
              <a:t>Tipo</a:t>
            </a:r>
            <a:r>
              <a:rPr lang="es-ES" dirty="0" smtClean="0"/>
              <a:t> si se va a trabajar sobre artículos dados de alta en el almacén de la farmacia (</a:t>
            </a:r>
            <a:r>
              <a:rPr lang="es-ES" i="1" dirty="0" smtClean="0"/>
              <a:t>Almacén-Todos</a:t>
            </a:r>
            <a:r>
              <a:rPr lang="es-ES" dirty="0" smtClean="0"/>
              <a:t>), sobre un grupo de ellos (</a:t>
            </a:r>
            <a:r>
              <a:rPr lang="es-ES" i="1" dirty="0" smtClean="0"/>
              <a:t>Almacén-Lista</a:t>
            </a:r>
            <a:r>
              <a:rPr lang="es-ES" dirty="0" smtClean="0"/>
              <a:t>) o una base externa de proveedor (</a:t>
            </a:r>
            <a:r>
              <a:rPr lang="es-ES" i="1" dirty="0" smtClean="0"/>
              <a:t>Base Externa</a:t>
            </a:r>
            <a:r>
              <a:rPr lang="es-ES" dirty="0" smtClean="0"/>
              <a:t>). En el caso de optarse por “Base Externa” habrá de indicarse el proveedor a la que corresponde y el nombre de dicha base externa. Si se opta por “Almacén-Lista” se deberá determinar el entorno de artículos sobre el que aplicar el proceso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126</a:t>
            </a:fld>
            <a:endParaRPr lang="es-E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Cálculo de PVP</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127</a:t>
            </a:fld>
            <a:endParaRPr lang="es-ES"/>
          </a:p>
        </p:txBody>
      </p:sp>
      <p:pic>
        <p:nvPicPr>
          <p:cNvPr id="43008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APORTACIONES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128</a:t>
            </a:fld>
            <a:endParaRPr lang="es-E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Aportaciones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129</a:t>
            </a:fld>
            <a:endParaRPr lang="es-ES" dirty="0"/>
          </a:p>
        </p:txBody>
      </p:sp>
      <p:pic>
        <p:nvPicPr>
          <p:cNvPr id="3074" name="Picture 2"/>
          <p:cNvPicPr>
            <a:picLocks noChangeAspect="1" noChangeArrowheads="1"/>
          </p:cNvPicPr>
          <p:nvPr/>
        </p:nvPicPr>
        <p:blipFill>
          <a:blip r:embed="rId2" cstate="print"/>
          <a:srcRect/>
          <a:stretch>
            <a:fillRect/>
          </a:stretch>
        </p:blipFill>
        <p:spPr bwMode="auto">
          <a:xfrm>
            <a:off x="1619672" y="1916832"/>
            <a:ext cx="5419725" cy="40862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Menú archivo.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a:t>
            </a:fld>
            <a:endParaRPr lang="es-ES" dirty="0"/>
          </a:p>
        </p:txBody>
      </p:sp>
      <p:pic>
        <p:nvPicPr>
          <p:cNvPr id="322563" name="Picture 3"/>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Facturación de recetas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130</a:t>
            </a:fld>
            <a:endParaRPr lang="es-E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Datos de facturación</a:t>
            </a:r>
            <a:endParaRPr lang="es-ES" dirty="0"/>
          </a:p>
        </p:txBody>
      </p:sp>
      <p:sp>
        <p:nvSpPr>
          <p:cNvPr id="3" name="2 Marcador de contenido"/>
          <p:cNvSpPr>
            <a:spLocks noGrp="1"/>
          </p:cNvSpPr>
          <p:nvPr>
            <p:ph idx="1"/>
          </p:nvPr>
        </p:nvSpPr>
        <p:spPr/>
        <p:txBody>
          <a:bodyPr>
            <a:normAutofit fontScale="62500" lnSpcReduction="20000"/>
          </a:bodyPr>
          <a:lstStyle/>
          <a:p>
            <a:r>
              <a:rPr lang="es-ES" b="1" dirty="0" smtClean="0"/>
              <a:t>Tipos de aportación:</a:t>
            </a:r>
          </a:p>
          <a:p>
            <a:r>
              <a:rPr lang="es-ES" b="1" dirty="0" smtClean="0"/>
              <a:t>Todas:</a:t>
            </a:r>
          </a:p>
          <a:p>
            <a:r>
              <a:rPr lang="es-ES" b="1" dirty="0" smtClean="0"/>
              <a:t>Seleccionadas:</a:t>
            </a:r>
          </a:p>
          <a:p>
            <a:r>
              <a:rPr lang="es-ES" b="1" dirty="0" smtClean="0"/>
              <a:t>Tipo de aportación:</a:t>
            </a:r>
          </a:p>
          <a:p>
            <a:r>
              <a:rPr lang="es-ES" b="1" dirty="0" smtClean="0"/>
              <a:t>Porcentaje:</a:t>
            </a:r>
          </a:p>
          <a:p>
            <a:r>
              <a:rPr lang="es-ES" b="1" dirty="0" smtClean="0"/>
              <a:t>Nº de recetas:</a:t>
            </a:r>
          </a:p>
          <a:p>
            <a:r>
              <a:rPr lang="es-ES" b="1" dirty="0" smtClean="0"/>
              <a:t>Importe bruto:</a:t>
            </a:r>
          </a:p>
          <a:p>
            <a:r>
              <a:rPr lang="es-ES" b="1" dirty="0" smtClean="0"/>
              <a:t>Importe aportaciones:</a:t>
            </a:r>
          </a:p>
          <a:p>
            <a:r>
              <a:rPr lang="es-ES" b="1" dirty="0" smtClean="0"/>
              <a:t>Imp. pte. cobro:</a:t>
            </a:r>
          </a:p>
          <a:p>
            <a:r>
              <a:rPr lang="es-ES" b="1" dirty="0" smtClean="0"/>
              <a:t>Tipo solapas:</a:t>
            </a:r>
          </a:p>
          <a:p>
            <a:r>
              <a:rPr lang="es-ES" b="1" dirty="0" smtClean="0"/>
              <a:t>Solapas:</a:t>
            </a:r>
          </a:p>
          <a:p>
            <a:r>
              <a:rPr lang="es-ES" b="1" dirty="0" smtClean="0"/>
              <a:t>Estado del bloque:</a:t>
            </a:r>
          </a:p>
          <a:p>
            <a:r>
              <a:rPr lang="es-ES" b="1" dirty="0" smtClean="0"/>
              <a:t>Tipos de bloques:</a:t>
            </a:r>
          </a:p>
          <a:p>
            <a:r>
              <a:rPr lang="es-ES" b="1" dirty="0" smtClean="0"/>
              <a:t>Rango de bloques:</a:t>
            </a:r>
          </a:p>
          <a:p>
            <a:r>
              <a:rPr lang="es-ES" b="1" dirty="0" smtClean="0"/>
              <a:t>Listado detalle de recetas:</a:t>
            </a:r>
          </a:p>
          <a:p>
            <a:r>
              <a:rPr lang="es-ES" b="1" dirty="0" smtClean="0"/>
              <a:t>Resumen sin desglose por bloques:</a:t>
            </a:r>
          </a:p>
          <a:p>
            <a:r>
              <a:rPr lang="es-ES" b="1" dirty="0" smtClean="0"/>
              <a:t>Emitir solapas de bloque: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131</a:t>
            </a:fld>
            <a:endParaRPr lang="es-E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Facturación de recetas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132</a:t>
            </a:fld>
            <a:endParaRPr lang="es-ES" dirty="0"/>
          </a:p>
        </p:txBody>
      </p:sp>
      <p:pic>
        <p:nvPicPr>
          <p:cNvPr id="4098" name="Picture 2"/>
          <p:cNvPicPr>
            <a:picLocks noChangeAspect="1" noChangeArrowheads="1"/>
          </p:cNvPicPr>
          <p:nvPr/>
        </p:nvPicPr>
        <p:blipFill>
          <a:blip r:embed="rId2" cstate="print"/>
          <a:srcRect/>
          <a:stretch>
            <a:fillRect/>
          </a:stretch>
        </p:blipFill>
        <p:spPr bwMode="auto">
          <a:xfrm>
            <a:off x="1619672" y="2060848"/>
            <a:ext cx="5686425" cy="3400425"/>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LIQUIDACIONES</a:t>
            </a:r>
            <a:endParaRPr lang="es-ES" dirty="0"/>
          </a:p>
        </p:txBody>
      </p:sp>
      <p:sp>
        <p:nvSpPr>
          <p:cNvPr id="3" name="2 Marcador de contenido"/>
          <p:cNvSpPr>
            <a:spLocks noGrp="1"/>
          </p:cNvSpPr>
          <p:nvPr>
            <p:ph idx="1"/>
          </p:nvPr>
        </p:nvSpPr>
        <p:spPr>
          <a:xfrm>
            <a:off x="457200" y="1916832"/>
            <a:ext cx="2314600" cy="4407768"/>
          </a:xfrm>
        </p:spPr>
        <p:txBody>
          <a:bodyPr>
            <a:normAutofit fontScale="70000" lnSpcReduction="20000"/>
          </a:bodyPr>
          <a:lstStyle/>
          <a:p>
            <a:r>
              <a:rPr lang="es-ES" b="1" dirty="0" smtClean="0"/>
              <a:t>Cobrado:</a:t>
            </a:r>
          </a:p>
          <a:p>
            <a:r>
              <a:rPr lang="es-ES" b="1" dirty="0" smtClean="0"/>
              <a:t>Deduc. fija:</a:t>
            </a:r>
          </a:p>
          <a:p>
            <a:r>
              <a:rPr lang="es-ES" b="1" dirty="0" smtClean="0"/>
              <a:t>Deduc. variable:</a:t>
            </a:r>
          </a:p>
          <a:p>
            <a:r>
              <a:rPr lang="es-ES" b="1" dirty="0" smtClean="0"/>
              <a:t>SOE Colegio:</a:t>
            </a:r>
          </a:p>
          <a:p>
            <a:r>
              <a:rPr lang="es-ES" b="1" dirty="0" smtClean="0"/>
              <a:t>Cuota Colegio:</a:t>
            </a:r>
          </a:p>
          <a:p>
            <a:r>
              <a:rPr lang="es-ES" b="1" dirty="0" smtClean="0"/>
              <a:t>Otros gastos:</a:t>
            </a:r>
          </a:p>
          <a:p>
            <a:r>
              <a:rPr lang="es-ES" b="1" dirty="0" smtClean="0"/>
              <a:t>Diferencias:</a:t>
            </a:r>
          </a:p>
          <a:p>
            <a:r>
              <a:rPr lang="es-ES" b="1" dirty="0" smtClean="0"/>
              <a:t>Total:</a:t>
            </a:r>
          </a:p>
          <a:p>
            <a:r>
              <a:rPr lang="es-ES" b="1" dirty="0" smtClean="0"/>
              <a:t>Imp. bruto:</a:t>
            </a:r>
          </a:p>
          <a:p>
            <a:r>
              <a:rPr lang="es-ES" b="1" dirty="0" smtClean="0"/>
              <a:t>Aportaciones:</a:t>
            </a:r>
          </a:p>
          <a:p>
            <a:r>
              <a:rPr lang="es-ES" b="1" dirty="0" smtClean="0"/>
              <a:t>Imp. facturado:</a:t>
            </a:r>
          </a:p>
          <a:p>
            <a:r>
              <a:rPr lang="es-ES" b="1" dirty="0" smtClean="0"/>
              <a:t>Facturación de:</a:t>
            </a:r>
          </a:p>
          <a:p>
            <a:r>
              <a:rPr lang="es-ES" b="1" dirty="0" smtClean="0"/>
              <a:t>Cobro por:</a:t>
            </a:r>
          </a:p>
          <a:p>
            <a:r>
              <a:rPr lang="es-ES" b="1" dirty="0" smtClean="0"/>
              <a:t>Diferencias a:</a:t>
            </a:r>
          </a:p>
          <a:p>
            <a:r>
              <a:rPr lang="es-ES" b="1" dirty="0" smtClean="0"/>
              <a:t>Observaciones: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133</a:t>
            </a:fld>
            <a:endParaRPr lang="es-ES" dirty="0"/>
          </a:p>
        </p:txBody>
      </p:sp>
      <p:pic>
        <p:nvPicPr>
          <p:cNvPr id="5122" name="Picture 2"/>
          <p:cNvPicPr>
            <a:picLocks noChangeAspect="1" noChangeArrowheads="1"/>
          </p:cNvPicPr>
          <p:nvPr/>
        </p:nvPicPr>
        <p:blipFill>
          <a:blip r:embed="rId2" cstate="print"/>
          <a:srcRect/>
          <a:stretch>
            <a:fillRect/>
          </a:stretch>
        </p:blipFill>
        <p:spPr bwMode="auto">
          <a:xfrm>
            <a:off x="3108327" y="1988840"/>
            <a:ext cx="5179961" cy="409384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FAMILIAS</a:t>
            </a:r>
            <a:endParaRPr lang="es-ES" dirty="0"/>
          </a:p>
        </p:txBody>
      </p:sp>
      <p:sp>
        <p:nvSpPr>
          <p:cNvPr id="3" name="2 Marcador de texto"/>
          <p:cNvSpPr>
            <a:spLocks noGrp="1"/>
          </p:cNvSpPr>
          <p:nvPr>
            <p:ph type="body" idx="1"/>
          </p:nvPr>
        </p:nvSpPr>
        <p:spPr>
          <a:xfrm>
            <a:off x="539552" y="3356992"/>
            <a:ext cx="7763200" cy="2448272"/>
          </a:xfrm>
        </p:spPr>
        <p:txBody>
          <a:bodyPr>
            <a:normAutofit fontScale="70000" lnSpcReduction="20000"/>
          </a:bodyPr>
          <a:lstStyle/>
          <a:p>
            <a:r>
              <a:rPr lang="es-ES" dirty="0" smtClean="0"/>
              <a:t>En una oficina de farmacia pueden establecerse grupos de  artículos con características similares. Esta clasificación se establece asignando a cada artículo lo que se denomina</a:t>
            </a:r>
          </a:p>
          <a:p>
            <a:r>
              <a:rPr lang="es-ES" dirty="0" smtClean="0"/>
              <a:t>familia.</a:t>
            </a:r>
          </a:p>
          <a:p>
            <a:r>
              <a:rPr lang="es-ES" dirty="0" smtClean="0"/>
              <a:t>La familia es un campo que no viene reflejado en la base de datos del Consejo</a:t>
            </a:r>
          </a:p>
          <a:p>
            <a:r>
              <a:rPr lang="es-ES" dirty="0" smtClean="0"/>
              <a:t>General de Colegios Oficiales de Farmacéuticos ligado directamente al artículo, pero</a:t>
            </a:r>
          </a:p>
          <a:p>
            <a:r>
              <a:rPr lang="es-ES" dirty="0" smtClean="0"/>
              <a:t>sí ligado a grupo terapéutico. Por ello, en FARMATIC se contempla un apartado</a:t>
            </a:r>
          </a:p>
          <a:p>
            <a:r>
              <a:rPr lang="es-ES" dirty="0" smtClean="0"/>
              <a:t>denominado </a:t>
            </a:r>
            <a:r>
              <a:rPr lang="es-ES" i="1" dirty="0" smtClean="0"/>
              <a:t>ASIGNACION DE FAMILIAS SEGUN GRUPOS</a:t>
            </a:r>
          </a:p>
          <a:p>
            <a:r>
              <a:rPr lang="es-ES" i="1" dirty="0" smtClean="0"/>
              <a:t>TERAPEUTICOS, que permite establecer una relación entre grupo terapéutico y</a:t>
            </a:r>
            <a:r>
              <a:rPr lang="es-ES" dirty="0" smtClean="0"/>
              <a:t> familia.</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134</a:t>
            </a:fld>
            <a:endParaRPr lang="es-E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Datos para cada familia</a:t>
            </a:r>
            <a:endParaRPr lang="es-ES" dirty="0"/>
          </a:p>
        </p:txBody>
      </p:sp>
      <p:sp>
        <p:nvSpPr>
          <p:cNvPr id="3" name="2 Marcador de contenido"/>
          <p:cNvSpPr>
            <a:spLocks noGrp="1"/>
          </p:cNvSpPr>
          <p:nvPr>
            <p:ph idx="1"/>
          </p:nvPr>
        </p:nvSpPr>
        <p:spPr>
          <a:xfrm>
            <a:off x="457200" y="1935480"/>
            <a:ext cx="2890664" cy="4389120"/>
          </a:xfrm>
        </p:spPr>
        <p:txBody>
          <a:bodyPr>
            <a:normAutofit fontScale="55000" lnSpcReduction="20000"/>
          </a:bodyPr>
          <a:lstStyle/>
          <a:p>
            <a:r>
              <a:rPr lang="es-ES" b="1" dirty="0" smtClean="0"/>
              <a:t>Código:</a:t>
            </a:r>
          </a:p>
          <a:p>
            <a:r>
              <a:rPr lang="es-ES" b="1" dirty="0" smtClean="0"/>
              <a:t>Descripción de la familia:</a:t>
            </a:r>
          </a:p>
          <a:p>
            <a:r>
              <a:rPr lang="es-ES" b="1" dirty="0" smtClean="0"/>
              <a:t>Tipo impositivo:</a:t>
            </a:r>
          </a:p>
          <a:p>
            <a:r>
              <a:rPr lang="es-ES" b="1" dirty="0" smtClean="0"/>
              <a:t>PUC-&gt;PVP:</a:t>
            </a:r>
          </a:p>
          <a:p>
            <a:r>
              <a:rPr lang="es-ES" b="1" dirty="0" smtClean="0"/>
              <a:t>% Dto fijo:</a:t>
            </a:r>
          </a:p>
          <a:p>
            <a:r>
              <a:rPr lang="es-ES" b="1" dirty="0" smtClean="0"/>
              <a:t>Desvío (+/-):</a:t>
            </a:r>
          </a:p>
          <a:p>
            <a:r>
              <a:rPr lang="es-ES" b="1" dirty="0" smtClean="0"/>
              <a:t>% Margen:</a:t>
            </a:r>
          </a:p>
          <a:p>
            <a:r>
              <a:rPr lang="es-ES" b="1" dirty="0" smtClean="0"/>
              <a:t>Deducible:</a:t>
            </a:r>
          </a:p>
          <a:p>
            <a:r>
              <a:rPr lang="es-ES" b="1" dirty="0" smtClean="0"/>
              <a:t>% Dto. Máx.:</a:t>
            </a:r>
          </a:p>
          <a:p>
            <a:r>
              <a:rPr lang="es-ES" b="1" dirty="0" smtClean="0"/>
              <a:t>% Dto. Def.:</a:t>
            </a:r>
          </a:p>
          <a:p>
            <a:r>
              <a:rPr lang="es-ES" b="1" dirty="0" smtClean="0"/>
              <a:t>Tipo dto.:</a:t>
            </a:r>
          </a:p>
          <a:p>
            <a:r>
              <a:rPr lang="es-ES" b="1" dirty="0" smtClean="0"/>
              <a:t>Redondeo:</a:t>
            </a:r>
          </a:p>
          <a:p>
            <a:r>
              <a:rPr lang="es-ES" b="1" dirty="0" smtClean="0"/>
              <a:t>Tipo Redondeo: </a:t>
            </a:r>
          </a:p>
          <a:p>
            <a:r>
              <a:rPr lang="es-ES" b="1" dirty="0" smtClean="0"/>
              <a:t>Actividad:</a:t>
            </a:r>
          </a:p>
          <a:p>
            <a:r>
              <a:rPr lang="es-ES" b="1" dirty="0" smtClean="0"/>
              <a:t>Editar:</a:t>
            </a:r>
          </a:p>
          <a:p>
            <a:r>
              <a:rPr lang="es-ES" b="1" dirty="0" smtClean="0"/>
              <a:t>Añadir:</a:t>
            </a:r>
          </a:p>
          <a:p>
            <a:r>
              <a:rPr lang="es-ES" b="1" dirty="0" smtClean="0"/>
              <a:t>Insertar:</a:t>
            </a:r>
          </a:p>
          <a:p>
            <a:r>
              <a:rPr lang="es-ES" b="1" dirty="0" smtClean="0"/>
              <a:t>Borrar:</a:t>
            </a:r>
          </a:p>
          <a:p>
            <a:endParaRPr lang="es-ES" b="1" dirty="0" smtClean="0"/>
          </a:p>
          <a:p>
            <a:endParaRPr lang="es-ES" b="1" dirty="0" smtClean="0"/>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135</a:t>
            </a:fld>
            <a:endParaRPr lang="es-ES" dirty="0"/>
          </a:p>
        </p:txBody>
      </p:sp>
      <p:pic>
        <p:nvPicPr>
          <p:cNvPr id="7" name="Picture 2"/>
          <p:cNvPicPr>
            <a:picLocks noChangeAspect="1" noChangeArrowheads="1"/>
          </p:cNvPicPr>
          <p:nvPr/>
        </p:nvPicPr>
        <p:blipFill>
          <a:blip r:embed="rId2" cstate="print"/>
          <a:srcRect/>
          <a:stretch>
            <a:fillRect/>
          </a:stretch>
        </p:blipFill>
        <p:spPr bwMode="auto">
          <a:xfrm>
            <a:off x="2915816" y="2492896"/>
            <a:ext cx="5838141" cy="3118098"/>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Familias.Pantalla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136</a:t>
            </a:fld>
            <a:endParaRPr lang="es-ES" dirty="0"/>
          </a:p>
        </p:txBody>
      </p:sp>
      <p:pic>
        <p:nvPicPr>
          <p:cNvPr id="42598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Máximos y  mínimos</a:t>
            </a:r>
            <a:endParaRPr lang="es-ES" dirty="0"/>
          </a:p>
        </p:txBody>
      </p:sp>
      <p:sp>
        <p:nvSpPr>
          <p:cNvPr id="3" name="2 Marcador de texto"/>
          <p:cNvSpPr>
            <a:spLocks noGrp="1"/>
          </p:cNvSpPr>
          <p:nvPr>
            <p:ph type="body" idx="1"/>
          </p:nvPr>
        </p:nvSpPr>
        <p:spPr>
          <a:xfrm>
            <a:off x="539552" y="3573016"/>
            <a:ext cx="7772400" cy="1509712"/>
          </a:xfrm>
        </p:spPr>
        <p:txBody>
          <a:bodyPr>
            <a:normAutofit fontScale="62500" lnSpcReduction="20000"/>
          </a:bodyPr>
          <a:lstStyle/>
          <a:p>
            <a:r>
              <a:rPr lang="es-ES" dirty="0" smtClean="0"/>
              <a:t>Así pues, la generación automática de pedidos se rige por el siguiente mecanismo: Cuando el</a:t>
            </a:r>
          </a:p>
          <a:p>
            <a:r>
              <a:rPr lang="es-ES" dirty="0" smtClean="0"/>
              <a:t>stock actual es igual o inferior al stock mínimo se produce una propuesta de pedido de las</a:t>
            </a:r>
          </a:p>
          <a:p>
            <a:r>
              <a:rPr lang="es-ES" dirty="0" smtClean="0"/>
              <a:t>unidades necesarias para que, sumadas al stock actual de ese momento, se llegue a igualar el</a:t>
            </a:r>
          </a:p>
          <a:p>
            <a:r>
              <a:rPr lang="es-ES" dirty="0" smtClean="0"/>
              <a:t>stock máximo. De esta forma se pretende conseguir que el stock que haya en la farmacia esté</a:t>
            </a:r>
          </a:p>
          <a:p>
            <a:r>
              <a:rPr lang="es-ES" dirty="0" smtClean="0"/>
              <a:t>siempre entre unos límites que eviten tener unas existencias innecesarias pero que impidan dar</a:t>
            </a:r>
          </a:p>
          <a:p>
            <a:r>
              <a:rPr lang="es-ES" dirty="0" smtClean="0"/>
              <a:t>faltas al público.</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137</a:t>
            </a:fld>
            <a:endParaRPr lang="es-E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Asignación max-min. Vías</a:t>
            </a:r>
            <a:endParaRPr lang="es-ES" dirty="0"/>
          </a:p>
        </p:txBody>
      </p:sp>
      <p:sp>
        <p:nvSpPr>
          <p:cNvPr id="3" name="2 Marcador de contenido"/>
          <p:cNvSpPr>
            <a:spLocks noGrp="1"/>
          </p:cNvSpPr>
          <p:nvPr>
            <p:ph idx="1"/>
          </p:nvPr>
        </p:nvSpPr>
        <p:spPr>
          <a:xfrm>
            <a:off x="467544" y="2636912"/>
            <a:ext cx="8219256" cy="3687688"/>
          </a:xfrm>
        </p:spPr>
        <p:txBody>
          <a:bodyPr/>
          <a:lstStyle/>
          <a:p>
            <a:pPr>
              <a:buNone/>
            </a:pPr>
            <a:r>
              <a:rPr lang="es-ES" dirty="0" smtClean="0"/>
              <a:t>	</a:t>
            </a:r>
            <a:r>
              <a:rPr lang="es-ES" sz="2000" dirty="0" smtClean="0"/>
              <a:t>Si así se desea, tanto el stock máximo como el stock mínimo pueden asignarse de forma manual o bien automáticamente mediante dos procesos diferentes: ASIGNACION DE MAXIMOS Y MINIMOS (la asignación se basará en el stock actual del artículo) ubicado en el </a:t>
            </a:r>
            <a:r>
              <a:rPr lang="es-ES" sz="2000" u="sng" dirty="0" smtClean="0"/>
              <a:t>menú</a:t>
            </a:r>
            <a:r>
              <a:rPr lang="es-ES" sz="2000" dirty="0" smtClean="0"/>
              <a:t> </a:t>
            </a:r>
            <a:r>
              <a:rPr lang="es-ES" sz="2000" u="sng" dirty="0" smtClean="0"/>
              <a:t>ARCHIVO</a:t>
            </a:r>
            <a:r>
              <a:rPr lang="es-ES" sz="2000" dirty="0" smtClean="0"/>
              <a:t>. Utilidades de Artículos.  Asignación de mínimos y máximos. (Programación)</a:t>
            </a:r>
          </a:p>
          <a:p>
            <a:pPr>
              <a:buNone/>
            </a:pPr>
            <a:r>
              <a:rPr lang="es-ES" sz="2000" dirty="0" smtClean="0"/>
              <a:t>	Y REAPROVISIONAMIENTOS (la asignación se basará en estadísticas de ventas de un período determinado por el usuario) ubicado en el </a:t>
            </a:r>
            <a:r>
              <a:rPr lang="es-ES" sz="2000" u="sng" dirty="0" smtClean="0"/>
              <a:t>menú COMPRAS</a:t>
            </a:r>
            <a:r>
              <a:rPr lang="es-ES" sz="2000" dirty="0" smtClean="0"/>
              <a:t>. (Manual)</a:t>
            </a:r>
            <a:endParaRPr lang="es-ES" sz="2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138</a:t>
            </a:fld>
            <a:endParaRPr lang="es-E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Máximos y mínimos manuales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139</a:t>
            </a:fld>
            <a:endParaRPr lang="es-ES" dirty="0"/>
          </a:p>
        </p:txBody>
      </p:sp>
      <p:pic>
        <p:nvPicPr>
          <p:cNvPr id="1028" name="Picture 4"/>
          <p:cNvPicPr>
            <a:picLocks noChangeAspect="1" noChangeArrowheads="1"/>
          </p:cNvPicPr>
          <p:nvPr/>
        </p:nvPicPr>
        <p:blipFill>
          <a:blip r:embed="rId2" cstate="print"/>
          <a:srcRect/>
          <a:stretch>
            <a:fillRect/>
          </a:stretch>
        </p:blipFill>
        <p:spPr bwMode="auto">
          <a:xfrm>
            <a:off x="827584" y="2060848"/>
            <a:ext cx="6890470" cy="387399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MENU ARCHIVO (1)</a:t>
            </a:r>
            <a:endParaRPr lang="es-ES" dirty="0"/>
          </a:p>
        </p:txBody>
      </p:sp>
      <p:sp>
        <p:nvSpPr>
          <p:cNvPr id="3" name="2 Marcador de contenido"/>
          <p:cNvSpPr>
            <a:spLocks noGrp="1"/>
          </p:cNvSpPr>
          <p:nvPr>
            <p:ph idx="1"/>
          </p:nvPr>
        </p:nvSpPr>
        <p:spPr/>
        <p:txBody>
          <a:bodyPr>
            <a:normAutofit fontScale="77500" lnSpcReduction="20000"/>
          </a:bodyPr>
          <a:lstStyle/>
          <a:p>
            <a:pPr marL="273050" indent="-3175">
              <a:buNone/>
            </a:pPr>
            <a:r>
              <a:rPr lang="es-ES" dirty="0" smtClean="0"/>
              <a:t>En este menú se engloban opciones de manejo de ficheros e impresoras. Asimismo, incluye procesos propios de la aplicación FARMATIC que suelen ser de uso esporádico.</a:t>
            </a:r>
          </a:p>
          <a:p>
            <a:pPr>
              <a:buNone/>
            </a:pPr>
            <a:r>
              <a:rPr lang="es-ES" dirty="0" smtClean="0"/>
              <a:t>    A continuación se citan las opciones que incluye el menú archivo:</a:t>
            </a:r>
          </a:p>
          <a:p>
            <a:r>
              <a:rPr lang="es-ES" b="1" dirty="0" smtClean="0"/>
              <a:t>Nuevo</a:t>
            </a:r>
            <a:r>
              <a:rPr lang="es-ES" dirty="0" smtClean="0"/>
              <a:t>: Permite la introducción de un nuevo dato.</a:t>
            </a:r>
          </a:p>
          <a:p>
            <a:r>
              <a:rPr lang="es-ES" b="1" dirty="0" smtClean="0"/>
              <a:t>Editar</a:t>
            </a:r>
            <a:r>
              <a:rPr lang="es-ES" dirty="0" smtClean="0"/>
              <a:t>: Permite el acceso a un registro de información ya existente.</a:t>
            </a:r>
          </a:p>
          <a:p>
            <a:r>
              <a:rPr lang="es-ES" b="1" dirty="0" smtClean="0"/>
              <a:t>Guardar</a:t>
            </a:r>
            <a:r>
              <a:rPr lang="es-ES" dirty="0" smtClean="0"/>
              <a:t>: Permite grabar los datos introducidos.</a:t>
            </a:r>
          </a:p>
          <a:p>
            <a:r>
              <a:rPr lang="es-ES" b="1" dirty="0" smtClean="0"/>
              <a:t>Borrar</a:t>
            </a:r>
            <a:r>
              <a:rPr lang="es-ES" dirty="0" smtClean="0"/>
              <a:t>: Permite eliminar el registro de información que se está consultando.</a:t>
            </a:r>
          </a:p>
          <a:p>
            <a:r>
              <a:rPr lang="es-ES" b="1" dirty="0" smtClean="0"/>
              <a:t>Selecciona impresora</a:t>
            </a:r>
            <a:r>
              <a:rPr lang="es-ES" dirty="0" smtClean="0"/>
              <a:t>: Da acceso al proceso de selección y configuración de impresoras de Windows.</a:t>
            </a:r>
          </a:p>
          <a:p>
            <a:r>
              <a:rPr lang="es-ES" b="1" dirty="0" smtClean="0"/>
              <a:t>Imprimir ventana</a:t>
            </a:r>
            <a:r>
              <a:rPr lang="es-ES" dirty="0" smtClean="0"/>
              <a:t>: Permite obtener por impresora un volcado de la ventana activa en ese momento.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14</a:t>
            </a:fld>
            <a:endParaRPr lang="es-E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Max. Y Min. Programación </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140</a:t>
            </a:fld>
            <a:endParaRPr lang="es-ES" dirty="0"/>
          </a:p>
        </p:txBody>
      </p:sp>
      <p:pic>
        <p:nvPicPr>
          <p:cNvPr id="2050" name="Picture 2"/>
          <p:cNvPicPr>
            <a:picLocks noChangeAspect="1" noChangeArrowheads="1"/>
          </p:cNvPicPr>
          <p:nvPr/>
        </p:nvPicPr>
        <p:blipFill>
          <a:blip r:embed="rId2" cstate="print"/>
          <a:srcRect/>
          <a:stretch>
            <a:fillRect/>
          </a:stretch>
        </p:blipFill>
        <p:spPr bwMode="auto">
          <a:xfrm>
            <a:off x="1187624" y="2209187"/>
            <a:ext cx="7322518" cy="4116906"/>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Max. Y Min. Reaprovisionamiento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141</a:t>
            </a:fld>
            <a:endParaRPr lang="es-ES" dirty="0"/>
          </a:p>
        </p:txBody>
      </p:sp>
      <p:pic>
        <p:nvPicPr>
          <p:cNvPr id="3074" name="Picture 2"/>
          <p:cNvPicPr>
            <a:picLocks noChangeAspect="1" noChangeArrowheads="1"/>
          </p:cNvPicPr>
          <p:nvPr/>
        </p:nvPicPr>
        <p:blipFill>
          <a:blip r:embed="rId2" cstate="print"/>
          <a:srcRect/>
          <a:stretch>
            <a:fillRect/>
          </a:stretch>
        </p:blipFill>
        <p:spPr bwMode="auto">
          <a:xfrm>
            <a:off x="1619672" y="2276872"/>
            <a:ext cx="5810350" cy="3266726"/>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GESTION DE ARTICULOS</a:t>
            </a:r>
            <a:endParaRPr lang="es-ES" dirty="0"/>
          </a:p>
        </p:txBody>
      </p:sp>
      <p:sp>
        <p:nvSpPr>
          <p:cNvPr id="3" name="2 Marcador de texto"/>
          <p:cNvSpPr>
            <a:spLocks noGrp="1"/>
          </p:cNvSpPr>
          <p:nvPr>
            <p:ph type="body" idx="1"/>
          </p:nvPr>
        </p:nvSpPr>
        <p:spPr>
          <a:xfrm>
            <a:off x="530352" y="2704664"/>
            <a:ext cx="7772400" cy="2668552"/>
          </a:xfrm>
        </p:spPr>
        <p:txBody>
          <a:bodyPr>
            <a:normAutofit fontScale="92500" lnSpcReduction="20000"/>
          </a:bodyPr>
          <a:lstStyle/>
          <a:p>
            <a:r>
              <a:rPr lang="es-ES" b="1" dirty="0" smtClean="0"/>
              <a:t>ARTICULOS</a:t>
            </a:r>
          </a:p>
          <a:p>
            <a:r>
              <a:rPr lang="es-ES" b="1" dirty="0" smtClean="0"/>
              <a:t>SINONIMOS</a:t>
            </a:r>
          </a:p>
          <a:p>
            <a:r>
              <a:rPr lang="es-ES" b="1" dirty="0" smtClean="0"/>
              <a:t>BONIFICACIONES</a:t>
            </a:r>
          </a:p>
          <a:p>
            <a:r>
              <a:rPr lang="es-ES" b="1" dirty="0" smtClean="0"/>
              <a:t>CONJUNTOS HOMOGENEOS</a:t>
            </a:r>
          </a:p>
          <a:p>
            <a:r>
              <a:rPr lang="es-ES" b="1" dirty="0" smtClean="0"/>
              <a:t>GESTION DE LABORATORIOS</a:t>
            </a:r>
          </a:p>
          <a:p>
            <a:r>
              <a:rPr lang="es-ES" b="1" dirty="0" smtClean="0"/>
              <a:t>MONODOSIS</a:t>
            </a:r>
          </a:p>
          <a:p>
            <a:r>
              <a:rPr lang="es-ES" b="1" dirty="0" smtClean="0"/>
              <a:t>LOTES</a:t>
            </a:r>
          </a:p>
          <a:p>
            <a:r>
              <a:rPr lang="es-ES" b="1" dirty="0" smtClean="0"/>
              <a:t>PROMOCIONES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142</a:t>
            </a:fld>
            <a:endParaRPr lang="es-E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Gestión de artículos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143</a:t>
            </a:fld>
            <a:endParaRPr lang="es-ES" dirty="0"/>
          </a:p>
        </p:txBody>
      </p:sp>
      <p:pic>
        <p:nvPicPr>
          <p:cNvPr id="4098" name="Picture 2"/>
          <p:cNvPicPr>
            <a:picLocks noChangeAspect="1" noChangeArrowheads="1"/>
          </p:cNvPicPr>
          <p:nvPr/>
        </p:nvPicPr>
        <p:blipFill>
          <a:blip r:embed="rId2" cstate="print"/>
          <a:srcRect/>
          <a:stretch>
            <a:fillRect/>
          </a:stretch>
        </p:blipFill>
        <p:spPr bwMode="auto">
          <a:xfrm>
            <a:off x="1691680" y="2132856"/>
            <a:ext cx="6147683" cy="3456384"/>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Articulo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144</a:t>
            </a:fld>
            <a:endParaRPr lang="es-ES" dirty="0"/>
          </a:p>
        </p:txBody>
      </p:sp>
      <p:pic>
        <p:nvPicPr>
          <p:cNvPr id="5122" name="Picture 2"/>
          <p:cNvPicPr>
            <a:picLocks noChangeAspect="1" noChangeArrowheads="1"/>
          </p:cNvPicPr>
          <p:nvPr/>
        </p:nvPicPr>
        <p:blipFill>
          <a:blip r:embed="rId2" cstate="print"/>
          <a:srcRect/>
          <a:stretch>
            <a:fillRect/>
          </a:stretch>
        </p:blipFill>
        <p:spPr bwMode="auto">
          <a:xfrm>
            <a:off x="971600" y="1916832"/>
            <a:ext cx="7428451" cy="4176464"/>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SINONIMOS DE ARTICULOS</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Cada artículo con el que se vaya a trabajar en la oficina de farmacia debe estar dado de alta, asignándole un código de seis dígitos numéricos. En lo referente a aquellos artículos que son especialidades farmacéuticas la codificación está establecida a nivel nacional, por lo que no se plantea ningún problema a la hora de pedírselo a diferentes proveedores, pues ellos estarán utilizando el mismo código que se está utilizando en la farmacia.</a:t>
            </a:r>
          </a:p>
          <a:p>
            <a:pPr>
              <a:buNone/>
            </a:pPr>
            <a:r>
              <a:rPr lang="es-ES" dirty="0" smtClean="0"/>
              <a:t>	Sin embargo, en parafarmacia se dan casos en los que el artículo no tiene un código nacional, por lo que al darlo de alta en FARMATIC hay que asignarle un código de libre definición. Este código puede no coincidir con el que le hayan asignado los centros distribuidores a los que posteriormente se les pedirá este artículo.</a:t>
            </a:r>
          </a:p>
          <a:p>
            <a:pPr>
              <a:buNone/>
            </a:pPr>
            <a:r>
              <a:rPr lang="es-ES" dirty="0" smtClean="0"/>
              <a:t>	Esta situación es fácilmente subsanable si el artículo en cuestión sólo se pide a un centro distribuidor, pues basta con que al darlo de alta en FARMATIC se le asigne el mismo código que esté utilizando dicho centro. Pero puede darse el caso de que este artículo se esté comprando a más de un centro, y que cada uno de ellos haya dado un código diferente al artículo. Por tanto, aún adoptando como código propio el asignado por uno de los proveedores, a la hora de pedírselo a otro se daría un problema de incompatibilidad de códigos.</a:t>
            </a:r>
          </a:p>
          <a:p>
            <a:pPr>
              <a:buNone/>
            </a:pPr>
            <a:r>
              <a:rPr lang="es-ES" dirty="0" smtClean="0"/>
              <a:t>	La solución adoptada en FARMATIC consiste en establecer equivalencias entre el código interno de la farmacia y los códigos de cada uno de los distribuidores. De tal modo que cuando se realice un pedido a un distribuidor se traduzca automáticamente el código propio de la farmacia al código del proveedor. Asimismo, cuando éste envíe la mercancía, se puede introducir ya sea por el código interno, ya por el código sinónimo del proveedor.</a:t>
            </a:r>
          </a:p>
          <a:p>
            <a:pPr>
              <a:buNone/>
            </a:pPr>
            <a:r>
              <a:rPr lang="es-ES" dirty="0" smtClean="0"/>
              <a:t>	Existen ocasiones en el que el código del producto no coincide con el código barras y en esos casos se introduce la lectura del código barras como sinónimo de forma que cuando se lea por escáner en cualquier proceso (recepción, ventas, etc.) el programa identifique perfectamente el producto.</a:t>
            </a:r>
          </a:p>
          <a:p>
            <a:pPr>
              <a:buNone/>
            </a:pPr>
            <a:r>
              <a:rPr lang="es-ES" dirty="0" smtClean="0"/>
              <a:t>	Luego podemos utilizar el proceso de sinónimos para: Ventas y/o Recepción.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145</a:t>
            </a:fld>
            <a:endParaRPr lang="es-E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Sinónimo. Ficha de articulo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146</a:t>
            </a:fld>
            <a:endParaRPr lang="es-ES" dirty="0"/>
          </a:p>
        </p:txBody>
      </p:sp>
      <p:pic>
        <p:nvPicPr>
          <p:cNvPr id="6146" name="Picture 2"/>
          <p:cNvPicPr>
            <a:picLocks noChangeAspect="1" noChangeArrowheads="1"/>
          </p:cNvPicPr>
          <p:nvPr/>
        </p:nvPicPr>
        <p:blipFill>
          <a:blip r:embed="rId2" cstate="print"/>
          <a:srcRect/>
          <a:stretch>
            <a:fillRect/>
          </a:stretch>
        </p:blipFill>
        <p:spPr bwMode="auto">
          <a:xfrm>
            <a:off x="1115616" y="2276872"/>
            <a:ext cx="6188375" cy="3479262"/>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Sinónimo. Listado general</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147</a:t>
            </a:fld>
            <a:endParaRPr lang="es-ES" dirty="0"/>
          </a:p>
        </p:txBody>
      </p:sp>
      <p:pic>
        <p:nvPicPr>
          <p:cNvPr id="7170" name="Picture 2"/>
          <p:cNvPicPr>
            <a:picLocks noChangeAspect="1" noChangeArrowheads="1"/>
          </p:cNvPicPr>
          <p:nvPr/>
        </p:nvPicPr>
        <p:blipFill>
          <a:blip r:embed="rId2" cstate="print"/>
          <a:srcRect/>
          <a:stretch>
            <a:fillRect/>
          </a:stretch>
        </p:blipFill>
        <p:spPr bwMode="auto">
          <a:xfrm>
            <a:off x="971600" y="2348880"/>
            <a:ext cx="6788067" cy="3816424"/>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Bonificaciones</a:t>
            </a:r>
            <a:endParaRPr lang="es-ES" dirty="0"/>
          </a:p>
        </p:txBody>
      </p:sp>
      <p:sp>
        <p:nvSpPr>
          <p:cNvPr id="3" name="2 Marcador de contenido"/>
          <p:cNvSpPr>
            <a:spLocks noGrp="1"/>
          </p:cNvSpPr>
          <p:nvPr>
            <p:ph idx="1"/>
          </p:nvPr>
        </p:nvSpPr>
        <p:spPr/>
        <p:txBody>
          <a:bodyPr>
            <a:normAutofit fontScale="77500" lnSpcReduction="20000"/>
          </a:bodyPr>
          <a:lstStyle/>
          <a:p>
            <a:pPr>
              <a:buNone/>
            </a:pPr>
            <a:r>
              <a:rPr lang="es-ES" dirty="0" smtClean="0"/>
              <a:t>	En el momento en que se ha de decidir a qué proveedor se efectúa el pedido de una determinada mercancía puede resultar conveniente estar bien informado de si alguno de los posibles proveedores oferta algún tipo de bonificación sobre los productos que van a ser pedidos. Por ejemplo, si un proveedor por la compra de 5 jabones de glicerina regala uno.</a:t>
            </a:r>
          </a:p>
          <a:p>
            <a:pPr>
              <a:buNone/>
            </a:pPr>
            <a:r>
              <a:rPr lang="es-ES" dirty="0" smtClean="0"/>
              <a:t>	Por ello, FARMATIC incluye este tipo de información en pantalla en el momento en que se está revisando una cartera o un pedido, de forma que el usuario la tenga visible y le sirva de apoyo a la hora de tomar una decisión. Asimismo, se utilizará esta información automáticamente al optimizar carteras y en el momento de la recepción de mercancías.</a:t>
            </a:r>
          </a:p>
          <a:p>
            <a:pPr>
              <a:buNone/>
            </a:pPr>
            <a:r>
              <a:rPr lang="es-ES" dirty="0" smtClean="0"/>
              <a:t>	Se accede por tres vías:</a:t>
            </a:r>
          </a:p>
          <a:p>
            <a:pPr lvl="1"/>
            <a:r>
              <a:rPr lang="es-ES" dirty="0" smtClean="0"/>
              <a:t>Ficha articulo</a:t>
            </a:r>
          </a:p>
          <a:p>
            <a:pPr lvl="1"/>
            <a:r>
              <a:rPr lang="es-ES" dirty="0" smtClean="0"/>
              <a:t>Gestión de artículos. Bonificaciones</a:t>
            </a:r>
          </a:p>
          <a:p>
            <a:pPr lvl="1"/>
            <a:r>
              <a:rPr lang="es-ES" dirty="0" smtClean="0"/>
              <a:t>Gestión de proveedores. Bases de datos</a:t>
            </a:r>
          </a:p>
          <a:p>
            <a:pPr lvl="1">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148</a:t>
            </a:fld>
            <a:endParaRPr lang="es-E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Bonificaciones. Listado general</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149</a:t>
            </a:fld>
            <a:endParaRPr lang="es-ES" dirty="0"/>
          </a:p>
        </p:txBody>
      </p:sp>
      <p:pic>
        <p:nvPicPr>
          <p:cNvPr id="8194" name="Picture 2"/>
          <p:cNvPicPr>
            <a:picLocks noChangeAspect="1" noChangeArrowheads="1"/>
          </p:cNvPicPr>
          <p:nvPr/>
        </p:nvPicPr>
        <p:blipFill>
          <a:blip r:embed="rId2" cstate="print"/>
          <a:srcRect/>
          <a:stretch>
            <a:fillRect/>
          </a:stretch>
        </p:blipFill>
        <p:spPr bwMode="auto">
          <a:xfrm>
            <a:off x="1403648" y="2276871"/>
            <a:ext cx="6268634" cy="352438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MENU ARCHIVO (2)</a:t>
            </a:r>
            <a:endParaRPr lang="es-ES" dirty="0"/>
          </a:p>
        </p:txBody>
      </p:sp>
      <p:sp>
        <p:nvSpPr>
          <p:cNvPr id="3" name="2 Marcador de contenido"/>
          <p:cNvSpPr>
            <a:spLocks noGrp="1"/>
          </p:cNvSpPr>
          <p:nvPr>
            <p:ph idx="1"/>
          </p:nvPr>
        </p:nvSpPr>
        <p:spPr/>
        <p:txBody>
          <a:bodyPr>
            <a:normAutofit fontScale="62500" lnSpcReduction="20000"/>
          </a:bodyPr>
          <a:lstStyle/>
          <a:p>
            <a:pPr marL="273050" indent="-3175">
              <a:buNone/>
            </a:pPr>
            <a:r>
              <a:rPr lang="es-ES" b="1" dirty="0" smtClean="0"/>
              <a:t>Utilidades</a:t>
            </a:r>
            <a:r>
              <a:rPr lang="es-ES" dirty="0" smtClean="0"/>
              <a:t>: Engloba procesos de la aplicación FARMATIC, siendo éstos los siguientes:</a:t>
            </a:r>
          </a:p>
          <a:p>
            <a:r>
              <a:rPr lang="es-ES" dirty="0" smtClean="0"/>
              <a:t>. Utilidades de Artículos -&gt; Modificación de artículos mediante lista.</a:t>
            </a:r>
          </a:p>
          <a:p>
            <a:r>
              <a:rPr lang="es-ES" dirty="0" smtClean="0"/>
              <a:t>. Utilidades de Artículos -&gt; Modificación manual de estadísticas</a:t>
            </a:r>
          </a:p>
          <a:p>
            <a:r>
              <a:rPr lang="es-ES" dirty="0" smtClean="0"/>
              <a:t>. Utilidades de Artículos -&gt; Edición de inventario</a:t>
            </a:r>
          </a:p>
          <a:p>
            <a:r>
              <a:rPr lang="es-ES" dirty="0" smtClean="0"/>
              <a:t>. Utilidades de Artículos -&gt; Asignación de mínimos y máximos.</a:t>
            </a:r>
          </a:p>
          <a:p>
            <a:r>
              <a:rPr lang="es-ES" dirty="0" smtClean="0"/>
              <a:t>. Utilidades de Artículos -&gt; Asignación de tipos impositivos según familias.</a:t>
            </a:r>
          </a:p>
          <a:p>
            <a:r>
              <a:rPr lang="es-ES" dirty="0" smtClean="0"/>
              <a:t>. Utilidades de Artículos -&gt; Asignación de familias según grupos terapéuticos</a:t>
            </a:r>
          </a:p>
          <a:p>
            <a:r>
              <a:rPr lang="es-ES" dirty="0" smtClean="0"/>
              <a:t>. Utilidades de Artículos -&gt; Definición de grupos genéricos/Precios Máx.</a:t>
            </a:r>
          </a:p>
          <a:p>
            <a:r>
              <a:rPr lang="es-ES" dirty="0" smtClean="0"/>
              <a:t>. Utilidades de Artículos -&gt; Análisis de cambios de precios</a:t>
            </a:r>
          </a:p>
          <a:p>
            <a:r>
              <a:rPr lang="es-ES" dirty="0" smtClean="0"/>
              <a:t>. Utilidades de Ventas -&gt; Asignación de cajas por Vendedor y Máquina</a:t>
            </a:r>
          </a:p>
          <a:p>
            <a:r>
              <a:rPr lang="es-ES" dirty="0" smtClean="0"/>
              <a:t>. Utilidades de Ventas -&gt; Asignación de bloques de recetas por puestos</a:t>
            </a:r>
          </a:p>
          <a:p>
            <a:r>
              <a:rPr lang="es-ES" dirty="0" smtClean="0"/>
              <a:t>. Utilidades de Ventas -&gt; Registro de líneas eliminadas en ventas</a:t>
            </a:r>
          </a:p>
          <a:p>
            <a:r>
              <a:rPr lang="es-ES" dirty="0" smtClean="0"/>
              <a:t>. Importación de ficheros</a:t>
            </a:r>
          </a:p>
          <a:p>
            <a:r>
              <a:rPr lang="es-ES" dirty="0" smtClean="0"/>
              <a:t>. Monitor de usuarios activos.</a:t>
            </a:r>
          </a:p>
          <a:p>
            <a:r>
              <a:rPr lang="es-ES" dirty="0" smtClean="0"/>
              <a:t> .Eliminación de información.</a:t>
            </a:r>
          </a:p>
          <a:p>
            <a:r>
              <a:rPr lang="es-ES" dirty="0" smtClean="0"/>
              <a:t>. Utilidades de Base de Datos.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a:t>
            </a:fld>
            <a:endParaRPr lang="es-E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dirty="0" smtClean="0"/>
              <a:t>Bonificaciones. Alta sobre ficha articulo</a:t>
            </a:r>
            <a:endParaRPr lang="es-ES" sz="40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150</a:t>
            </a:fld>
            <a:endParaRPr lang="es-ES" dirty="0"/>
          </a:p>
        </p:txBody>
      </p:sp>
      <p:pic>
        <p:nvPicPr>
          <p:cNvPr id="9218" name="Picture 2"/>
          <p:cNvPicPr>
            <a:picLocks noChangeAspect="1" noChangeArrowheads="1"/>
          </p:cNvPicPr>
          <p:nvPr/>
        </p:nvPicPr>
        <p:blipFill>
          <a:blip r:embed="rId2" cstate="print"/>
          <a:srcRect/>
          <a:stretch>
            <a:fillRect/>
          </a:stretch>
        </p:blipFill>
        <p:spPr bwMode="auto">
          <a:xfrm>
            <a:off x="1187623" y="2212034"/>
            <a:ext cx="7031467" cy="3953270"/>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tabLst>
                <a:tab pos="1790700" algn="l"/>
              </a:tabLst>
            </a:pPr>
            <a:r>
              <a:rPr lang="es-ES" b="1" dirty="0" smtClean="0"/>
              <a:t>GESTION DE LABORATORIOS</a:t>
            </a:r>
            <a:endParaRPr lang="es-ES" dirty="0"/>
          </a:p>
        </p:txBody>
      </p:sp>
      <p:sp>
        <p:nvSpPr>
          <p:cNvPr id="3" name="2 Marcador de contenido"/>
          <p:cNvSpPr>
            <a:spLocks noGrp="1"/>
          </p:cNvSpPr>
          <p:nvPr>
            <p:ph idx="1"/>
          </p:nvPr>
        </p:nvSpPr>
        <p:spPr/>
        <p:txBody>
          <a:bodyPr>
            <a:normAutofit fontScale="85000" lnSpcReduction="10000"/>
          </a:bodyPr>
          <a:lstStyle/>
          <a:p>
            <a:pPr>
              <a:buNone/>
            </a:pPr>
            <a:r>
              <a:rPr lang="es-ES" dirty="0" smtClean="0"/>
              <a:t>	Desde el momento en que se instala la base de datos del Consejo General de Colegios Oficiales de Farmacéuticos, todos los laboratorios en ella incluidos serán dados de alta en la aplicación FARMATIC, si bien los datos que en dicha base se recogen no podrán ser modificados por el usuario, del mismo modo que no podrán borrarse laboratorios incluidos en dicha base.</a:t>
            </a:r>
          </a:p>
          <a:p>
            <a:pPr>
              <a:buNone/>
            </a:pPr>
            <a:r>
              <a:rPr lang="es-ES" dirty="0" smtClean="0"/>
              <a:t>	Además de los laboratorios de la base de datos del C.G.C.O.F., el usuario puede dar de alta tantos laboratorios como precise. En todos los puntos de la aplicación donde se manejen laboratorios no se hará distinción alguna entre laboratorios de creación propia y laboratorios del C.G.C.O.F.</a:t>
            </a:r>
          </a:p>
          <a:p>
            <a:pPr>
              <a:buNone/>
            </a:pPr>
            <a:r>
              <a:rPr lang="es-ES" dirty="0" smtClean="0"/>
              <a:t>	La tecla consumos              permite visualizar los consumos de los productos de ese laboratorio.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151</a:t>
            </a:fld>
            <a:endParaRPr lang="es-ES" dirty="0"/>
          </a:p>
        </p:txBody>
      </p:sp>
      <p:pic>
        <p:nvPicPr>
          <p:cNvPr id="11268" name="Picture 4"/>
          <p:cNvPicPr>
            <a:picLocks noChangeAspect="1" noChangeArrowheads="1"/>
          </p:cNvPicPr>
          <p:nvPr/>
        </p:nvPicPr>
        <p:blipFill>
          <a:blip r:embed="rId2" cstate="print"/>
          <a:srcRect/>
          <a:stretch>
            <a:fillRect/>
          </a:stretch>
        </p:blipFill>
        <p:spPr bwMode="auto">
          <a:xfrm>
            <a:off x="3203848" y="5517232"/>
            <a:ext cx="676275" cy="200025"/>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Gestión de Laboratorios. Altas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dirty="0"/>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152</a:t>
            </a:fld>
            <a:endParaRPr lang="es-ES" dirty="0"/>
          </a:p>
        </p:txBody>
      </p:sp>
      <p:pic>
        <p:nvPicPr>
          <p:cNvPr id="10242" name="Picture 2"/>
          <p:cNvPicPr>
            <a:picLocks noChangeAspect="1" noChangeArrowheads="1"/>
          </p:cNvPicPr>
          <p:nvPr/>
        </p:nvPicPr>
        <p:blipFill>
          <a:blip r:embed="rId2" cstate="print"/>
          <a:srcRect/>
          <a:stretch>
            <a:fillRect/>
          </a:stretch>
        </p:blipFill>
        <p:spPr bwMode="auto">
          <a:xfrm>
            <a:off x="1043608" y="2204864"/>
            <a:ext cx="7060159" cy="3969401"/>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LOTES DE ARTICULOS </a:t>
            </a:r>
            <a:endParaRPr lang="es-ES" dirty="0"/>
          </a:p>
        </p:txBody>
      </p:sp>
      <p:sp>
        <p:nvSpPr>
          <p:cNvPr id="3" name="2 Marcador de contenido"/>
          <p:cNvSpPr>
            <a:spLocks noGrp="1"/>
          </p:cNvSpPr>
          <p:nvPr>
            <p:ph idx="1"/>
          </p:nvPr>
        </p:nvSpPr>
        <p:spPr/>
        <p:txBody>
          <a:bodyPr>
            <a:normAutofit fontScale="92500" lnSpcReduction="10000"/>
          </a:bodyPr>
          <a:lstStyle/>
          <a:p>
            <a:pPr>
              <a:buNone/>
            </a:pPr>
            <a:r>
              <a:rPr lang="es-ES" dirty="0" smtClean="0"/>
              <a:t>	En el apartado </a:t>
            </a:r>
            <a:r>
              <a:rPr lang="es-ES" i="1" dirty="0" smtClean="0"/>
              <a:t>GESTION DE ARTICULOS del menú MAESTROS se encuentra </a:t>
            </a:r>
            <a:r>
              <a:rPr lang="es-ES" dirty="0" smtClean="0"/>
              <a:t>ubicado el proceso LOTES que permite la definición de lotes de artículos. Un lote no es más que un conjunto de artículos que se desea vender de forma conjunta, por ejemplo, como promoción de ciertos productos, o como lotes de venta habitual a botiquines, etc. </a:t>
            </a:r>
          </a:p>
          <a:p>
            <a:pPr>
              <a:buNone/>
            </a:pPr>
            <a:r>
              <a:rPr lang="es-ES" dirty="0" smtClean="0"/>
              <a:t>	Este proceso consta de cuatro opciones:</a:t>
            </a:r>
          </a:p>
          <a:p>
            <a:r>
              <a:rPr lang="es-ES" dirty="0" smtClean="0"/>
              <a:t>Lotes de artículos</a:t>
            </a:r>
          </a:p>
          <a:p>
            <a:r>
              <a:rPr lang="es-ES" dirty="0" smtClean="0"/>
              <a:t>Artículos en lote</a:t>
            </a:r>
          </a:p>
          <a:p>
            <a:r>
              <a:rPr lang="es-ES" dirty="0" smtClean="0"/>
              <a:t>Histórico de lotes</a:t>
            </a:r>
          </a:p>
          <a:p>
            <a:r>
              <a:rPr lang="es-ES" dirty="0" smtClean="0"/>
              <a:t>Estadística de artículos en lote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153</a:t>
            </a:fld>
            <a:endParaRPr lang="es-E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Histórico de Lotes</a:t>
            </a:r>
            <a:endParaRPr lang="es-ES" dirty="0"/>
          </a:p>
        </p:txBody>
      </p:sp>
      <p:sp>
        <p:nvSpPr>
          <p:cNvPr id="3" name="2 Marcador de contenido"/>
          <p:cNvSpPr>
            <a:spLocks noGrp="1"/>
          </p:cNvSpPr>
          <p:nvPr>
            <p:ph idx="1"/>
          </p:nvPr>
        </p:nvSpPr>
        <p:spPr>
          <a:xfrm>
            <a:off x="457200" y="1935480"/>
            <a:ext cx="2026568" cy="4389120"/>
          </a:xfrm>
        </p:spPr>
        <p:txBody>
          <a:bodyPr>
            <a:normAutofit fontScale="62500" lnSpcReduction="20000"/>
          </a:bodyPr>
          <a:lstStyle/>
          <a:p>
            <a:pPr>
              <a:buNone/>
            </a:pPr>
            <a:r>
              <a:rPr lang="es-ES" dirty="0" smtClean="0"/>
              <a:t>	</a:t>
            </a:r>
            <a:r>
              <a:rPr lang="es-ES" sz="2200" dirty="0" smtClean="0"/>
              <a:t>En este proceso se dispondrá de información sobre los diferentes movimientos que han tenido los lotes. De cada movimiento se dará la siguiente información:</a:t>
            </a:r>
          </a:p>
          <a:p>
            <a:r>
              <a:rPr lang="es-ES" b="1" dirty="0" smtClean="0"/>
              <a:t>Fecha:</a:t>
            </a:r>
          </a:p>
          <a:p>
            <a:r>
              <a:rPr lang="es-ES" b="1" dirty="0" smtClean="0"/>
              <a:t>Hora:</a:t>
            </a:r>
          </a:p>
          <a:p>
            <a:r>
              <a:rPr lang="es-ES" b="1" dirty="0" smtClean="0"/>
              <a:t>Código:</a:t>
            </a:r>
          </a:p>
          <a:p>
            <a:r>
              <a:rPr lang="es-ES" b="1" dirty="0" smtClean="0"/>
              <a:t>Lote:</a:t>
            </a:r>
          </a:p>
          <a:p>
            <a:r>
              <a:rPr lang="es-ES" b="1" dirty="0" smtClean="0"/>
              <a:t>Concepto</a:t>
            </a:r>
          </a:p>
          <a:p>
            <a:r>
              <a:rPr lang="es-ES" b="1" dirty="0" smtClean="0"/>
              <a:t>Unid.:</a:t>
            </a:r>
          </a:p>
          <a:p>
            <a:r>
              <a:rPr lang="es-ES" b="1" dirty="0" smtClean="0"/>
              <a:t>Precio:</a:t>
            </a:r>
          </a:p>
          <a:p>
            <a:r>
              <a:rPr lang="es-ES" b="1" dirty="0" smtClean="0"/>
              <a:t>Importe:</a:t>
            </a:r>
          </a:p>
          <a:p>
            <a:r>
              <a:rPr lang="es-ES" b="1" dirty="0" smtClean="0"/>
              <a:t>Cliente:</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154</a:t>
            </a:fld>
            <a:endParaRPr lang="es-ES" dirty="0"/>
          </a:p>
        </p:txBody>
      </p:sp>
      <p:pic>
        <p:nvPicPr>
          <p:cNvPr id="4098" name="Picture 2"/>
          <p:cNvPicPr>
            <a:picLocks noChangeAspect="1" noChangeArrowheads="1"/>
          </p:cNvPicPr>
          <p:nvPr/>
        </p:nvPicPr>
        <p:blipFill>
          <a:blip r:embed="rId2" cstate="print"/>
          <a:srcRect/>
          <a:stretch>
            <a:fillRect/>
          </a:stretch>
        </p:blipFill>
        <p:spPr bwMode="auto">
          <a:xfrm>
            <a:off x="2411760" y="2348880"/>
            <a:ext cx="6292504" cy="3537806"/>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LOTES DE ARTICULOS </a:t>
            </a:r>
            <a:endParaRPr lang="es-ES" dirty="0"/>
          </a:p>
        </p:txBody>
      </p:sp>
      <p:sp>
        <p:nvSpPr>
          <p:cNvPr id="3" name="2 Marcador de contenido"/>
          <p:cNvSpPr>
            <a:spLocks noGrp="1"/>
          </p:cNvSpPr>
          <p:nvPr>
            <p:ph idx="1"/>
          </p:nvPr>
        </p:nvSpPr>
        <p:spPr>
          <a:xfrm>
            <a:off x="457200" y="2060848"/>
            <a:ext cx="2458616" cy="4263752"/>
          </a:xfrm>
        </p:spPr>
        <p:txBody>
          <a:bodyPr>
            <a:normAutofit fontScale="62500" lnSpcReduction="20000"/>
          </a:bodyPr>
          <a:lstStyle/>
          <a:p>
            <a:pPr>
              <a:buNone/>
            </a:pPr>
            <a:r>
              <a:rPr lang="es-ES" dirty="0" smtClean="0"/>
              <a:t>	Al entrar en ella se presenta una ventana en la que se encuentra una parrilla superior en la que se muestran todos los lotes ya dados de alta. En una parrilla inferior se muestran los artículos componentes del lote que se tenga seleccionado en la parrilla superior. Desde esta opción se podrán dar de alta, consultar, modificar y borrar lotes de artículos.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155</a:t>
            </a:fld>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2915816" y="2276872"/>
            <a:ext cx="5893217" cy="3313317"/>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Estadísticas de artículos en lotes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156</a:t>
            </a:fld>
            <a:endParaRPr lang="es-E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Artículos en Lotes</a:t>
            </a:r>
            <a:endParaRPr lang="es-ES" dirty="0"/>
          </a:p>
        </p:txBody>
      </p:sp>
      <p:sp>
        <p:nvSpPr>
          <p:cNvPr id="3" name="2 Marcador de contenido"/>
          <p:cNvSpPr>
            <a:spLocks noGrp="1"/>
          </p:cNvSpPr>
          <p:nvPr>
            <p:ph idx="1"/>
          </p:nvPr>
        </p:nvSpPr>
        <p:spPr>
          <a:xfrm>
            <a:off x="457200" y="1935480"/>
            <a:ext cx="2458616" cy="4389120"/>
          </a:xfrm>
        </p:spPr>
        <p:txBody>
          <a:bodyPr>
            <a:normAutofit fontScale="47500" lnSpcReduction="20000"/>
          </a:bodyPr>
          <a:lstStyle/>
          <a:p>
            <a:pPr>
              <a:buNone/>
            </a:pPr>
            <a:r>
              <a:rPr lang="es-ES" dirty="0" smtClean="0"/>
              <a:t>	Opción similar a la anterior con la salvedad de que al entrar en ella, en la parrilla superior se muestran todos los artículos que estén englobados en algún lote y en la parrilla inferior se muestran los lotes en que se incluye el artículo que se tenga seleccionado en la parrilla superior. </a:t>
            </a:r>
          </a:p>
          <a:p>
            <a:pPr>
              <a:buNone/>
            </a:pPr>
            <a:r>
              <a:rPr lang="es-ES" dirty="0" smtClean="0"/>
              <a:t>	En ambas modalidades se dispone en la zona derecha de la ventana de los botones que permiten las tres acciones posibles: </a:t>
            </a:r>
          </a:p>
          <a:p>
            <a:pPr>
              <a:buNone/>
            </a:pPr>
            <a:r>
              <a:rPr lang="es-ES" dirty="0" smtClean="0"/>
              <a:t>	- Botón Nuevo : Permite dar de alta un nuevo lote de artículos.</a:t>
            </a:r>
          </a:p>
          <a:p>
            <a:pPr>
              <a:buNone/>
            </a:pPr>
            <a:r>
              <a:rPr lang="es-ES" dirty="0" smtClean="0"/>
              <a:t>	- Botón Editar : Permite consultar/modificar los datos del lote que se tenga seleccionado en la parrilla de lotes.</a:t>
            </a:r>
          </a:p>
          <a:p>
            <a:pPr>
              <a:buNone/>
            </a:pPr>
            <a:r>
              <a:rPr lang="es-ES" dirty="0" smtClean="0"/>
              <a:t>	- Botón Borrar : Permite eliminar el lote que se tenga seleccionado en la parrilla de lotes.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157</a:t>
            </a:fld>
            <a:endParaRPr lang="es-ES" dirty="0"/>
          </a:p>
        </p:txBody>
      </p:sp>
      <p:pic>
        <p:nvPicPr>
          <p:cNvPr id="2050" name="Picture 2"/>
          <p:cNvPicPr>
            <a:picLocks noChangeAspect="1" noChangeArrowheads="1"/>
          </p:cNvPicPr>
          <p:nvPr/>
        </p:nvPicPr>
        <p:blipFill>
          <a:blip r:embed="rId2" cstate="print"/>
          <a:srcRect/>
          <a:stretch>
            <a:fillRect/>
          </a:stretch>
        </p:blipFill>
        <p:spPr bwMode="auto">
          <a:xfrm>
            <a:off x="3059832" y="2492896"/>
            <a:ext cx="5635376" cy="3168352"/>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Artículos en lotes (Nuevo o editar)</a:t>
            </a:r>
            <a:endParaRPr lang="es-ES" dirty="0"/>
          </a:p>
        </p:txBody>
      </p:sp>
      <p:sp>
        <p:nvSpPr>
          <p:cNvPr id="3" name="2 Marcador de contenido"/>
          <p:cNvSpPr>
            <a:spLocks noGrp="1"/>
          </p:cNvSpPr>
          <p:nvPr>
            <p:ph sz="half" idx="1"/>
          </p:nvPr>
        </p:nvSpPr>
        <p:spPr>
          <a:xfrm>
            <a:off x="457200" y="1920085"/>
            <a:ext cx="3250704" cy="4434840"/>
          </a:xfrm>
        </p:spPr>
        <p:txBody>
          <a:bodyPr>
            <a:normAutofit fontScale="85000" lnSpcReduction="10000"/>
          </a:bodyPr>
          <a:lstStyle/>
          <a:p>
            <a:r>
              <a:rPr lang="es-ES" sz="1500" b="1" dirty="0" smtClean="0"/>
              <a:t>Código Lote:</a:t>
            </a:r>
          </a:p>
          <a:p>
            <a:r>
              <a:rPr lang="es-ES" sz="1500" b="1" dirty="0" smtClean="0"/>
              <a:t>Descripción Lote:</a:t>
            </a:r>
          </a:p>
          <a:p>
            <a:r>
              <a:rPr lang="es-ES" sz="1500" b="1" dirty="0" smtClean="0"/>
              <a:t>Tipo de Lote:</a:t>
            </a:r>
          </a:p>
          <a:p>
            <a:r>
              <a:rPr lang="es-ES" sz="1500" b="1" dirty="0" smtClean="0"/>
              <a:t>Precio:</a:t>
            </a:r>
          </a:p>
          <a:p>
            <a:r>
              <a:rPr lang="es-ES" sz="1500" b="1" dirty="0" smtClean="0"/>
              <a:t>Stock</a:t>
            </a:r>
          </a:p>
          <a:p>
            <a:r>
              <a:rPr lang="es-ES" sz="1500" b="1" dirty="0" smtClean="0"/>
              <a:t>Recalcular el precio en cada venta</a:t>
            </a:r>
          </a:p>
          <a:p>
            <a:r>
              <a:rPr lang="es-ES" sz="1500" b="1" dirty="0" smtClean="0"/>
              <a:t>Lote Deshabilitado</a:t>
            </a:r>
          </a:p>
          <a:p>
            <a:r>
              <a:rPr lang="es-ES" sz="1500" b="1" dirty="0" smtClean="0"/>
              <a:t>Definición de lotes de Artículos</a:t>
            </a:r>
          </a:p>
          <a:p>
            <a:pPr>
              <a:buNone/>
            </a:pPr>
            <a:r>
              <a:rPr lang="es-ES" sz="1800" b="1" dirty="0" smtClean="0"/>
              <a:t>	</a:t>
            </a:r>
            <a:r>
              <a:rPr lang="es-ES" sz="1800" b="1" dirty="0" smtClean="0">
                <a:solidFill>
                  <a:srgbClr val="FF0000"/>
                </a:solidFill>
              </a:rPr>
              <a:t>PESTAÑA "COMPONENTES"</a:t>
            </a:r>
          </a:p>
          <a:p>
            <a:r>
              <a:rPr lang="es-ES" sz="1400" b="1" dirty="0" smtClean="0"/>
              <a:t>Código:</a:t>
            </a:r>
          </a:p>
          <a:p>
            <a:r>
              <a:rPr lang="es-ES" sz="1400" b="1" dirty="0" smtClean="0"/>
              <a:t>Descripción:</a:t>
            </a:r>
          </a:p>
          <a:p>
            <a:r>
              <a:rPr lang="es-ES" sz="1400" b="1" dirty="0" smtClean="0"/>
              <a:t>Unid:</a:t>
            </a:r>
          </a:p>
          <a:p>
            <a:r>
              <a:rPr lang="es-ES" sz="1400" b="1" dirty="0" smtClean="0"/>
              <a:t>P.V.P. Ficha:</a:t>
            </a:r>
          </a:p>
          <a:p>
            <a:r>
              <a:rPr lang="es-ES" sz="1400" b="1" dirty="0" smtClean="0"/>
              <a:t>P.V.P. Lote</a:t>
            </a:r>
          </a:p>
          <a:p>
            <a:r>
              <a:rPr lang="es-ES" sz="1400" b="1" dirty="0" smtClean="0"/>
              <a:t>% Dto.:</a:t>
            </a:r>
          </a:p>
          <a:p>
            <a:r>
              <a:rPr lang="es-ES" sz="1400" b="1" dirty="0" smtClean="0"/>
              <a:t>Stock:</a:t>
            </a:r>
          </a:p>
          <a:p>
            <a:r>
              <a:rPr lang="es-ES" sz="1400" b="1" dirty="0" smtClean="0"/>
              <a:t>Nº de Componentes:</a:t>
            </a:r>
          </a:p>
          <a:p>
            <a:r>
              <a:rPr lang="es-ES" sz="1400" b="1" dirty="0" smtClean="0"/>
              <a:t>Total P.V.P. Ficha:</a:t>
            </a:r>
          </a:p>
          <a:p>
            <a:r>
              <a:rPr lang="es-ES" sz="1400" b="1" dirty="0" smtClean="0"/>
              <a:t>Total P.V.P. Lote:</a:t>
            </a:r>
          </a:p>
          <a:p>
            <a:r>
              <a:rPr lang="es-ES" sz="1400" b="1" dirty="0" smtClean="0"/>
              <a:t>Dto. Final del Lote:</a:t>
            </a:r>
          </a:p>
          <a:p>
            <a:endParaRPr lang="es-ES" b="1" dirty="0" smtClean="0"/>
          </a:p>
          <a:p>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158</a:t>
            </a:fld>
            <a:endParaRPr lang="es-E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3707904" y="2708920"/>
            <a:ext cx="5239061" cy="3024336"/>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PROMOCIONES</a:t>
            </a:r>
            <a:endParaRPr lang="es-ES" dirty="0"/>
          </a:p>
        </p:txBody>
      </p:sp>
      <p:sp>
        <p:nvSpPr>
          <p:cNvPr id="3" name="2 Marcador de contenido"/>
          <p:cNvSpPr>
            <a:spLocks noGrp="1"/>
          </p:cNvSpPr>
          <p:nvPr>
            <p:ph idx="1"/>
          </p:nvPr>
        </p:nvSpPr>
        <p:spPr/>
        <p:txBody>
          <a:bodyPr/>
          <a:lstStyle/>
          <a:p>
            <a:pPr>
              <a:buNone/>
            </a:pPr>
            <a:r>
              <a:rPr lang="es-ES" dirty="0" smtClean="0"/>
              <a:t>	El mismo permite la definición de promociones  ofertas) a aplicar en la venta, así como su gestión y consulta. </a:t>
            </a:r>
          </a:p>
          <a:p>
            <a:pPr>
              <a:buNone/>
            </a:pPr>
            <a:r>
              <a:rPr lang="es-ES" dirty="0" smtClean="0"/>
              <a:t>	Este proceso consta de cinco opciones:</a:t>
            </a:r>
          </a:p>
          <a:p>
            <a:r>
              <a:rPr lang="es-ES" dirty="0" smtClean="0"/>
              <a:t>Gestión de promociones</a:t>
            </a:r>
          </a:p>
          <a:p>
            <a:r>
              <a:rPr lang="es-ES" dirty="0" smtClean="0"/>
              <a:t>Clientes en promoción</a:t>
            </a:r>
          </a:p>
          <a:p>
            <a:r>
              <a:rPr lang="es-ES" dirty="0" smtClean="0"/>
              <a:t>Duración y horario</a:t>
            </a:r>
          </a:p>
          <a:p>
            <a:r>
              <a:rPr lang="es-ES" dirty="0" smtClean="0"/>
              <a:t>Artículos canjeables</a:t>
            </a:r>
          </a:p>
          <a:p>
            <a:r>
              <a:rPr lang="es-ES" dirty="0" smtClean="0"/>
              <a:t>Histórico de promociones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159</a:t>
            </a:fld>
            <a:endParaRPr lang="es-E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MENU EDICION</a:t>
            </a:r>
            <a:endParaRPr lang="es-ES" dirty="0"/>
          </a:p>
        </p:txBody>
      </p:sp>
      <p:sp>
        <p:nvSpPr>
          <p:cNvPr id="3" name="2 Marcador de contenido"/>
          <p:cNvSpPr>
            <a:spLocks noGrp="1"/>
          </p:cNvSpPr>
          <p:nvPr>
            <p:ph idx="1"/>
          </p:nvPr>
        </p:nvSpPr>
        <p:spPr/>
        <p:txBody>
          <a:bodyPr>
            <a:normAutofit lnSpcReduction="10000"/>
          </a:bodyPr>
          <a:lstStyle/>
          <a:p>
            <a:pPr marL="273050" indent="-3175">
              <a:buNone/>
            </a:pPr>
            <a:r>
              <a:rPr lang="es-ES" dirty="0" smtClean="0"/>
              <a:t>Este menú engloba opciones de manejo de registros de información, siendo éstas las siguientes:</a:t>
            </a:r>
          </a:p>
          <a:p>
            <a:r>
              <a:rPr lang="es-ES" b="1" dirty="0" smtClean="0"/>
              <a:t>Cancelar</a:t>
            </a:r>
            <a:r>
              <a:rPr lang="es-ES" dirty="0" smtClean="0"/>
              <a:t>:</a:t>
            </a:r>
            <a:r>
              <a:rPr lang="es-ES" b="1" dirty="0" smtClean="0"/>
              <a:t> </a:t>
            </a:r>
            <a:r>
              <a:rPr lang="es-ES" dirty="0" smtClean="0"/>
              <a:t>Permite cancelar los cambios introducidos.</a:t>
            </a:r>
          </a:p>
          <a:p>
            <a:r>
              <a:rPr lang="es-ES" b="1" dirty="0" smtClean="0"/>
              <a:t>Seleccionar todo</a:t>
            </a:r>
            <a:r>
              <a:rPr lang="es-ES" dirty="0" smtClean="0"/>
              <a:t>: Permite seleccionar todos los registros de la información que se esté consultando, a fin de efectuar una acción sobre todos ellos simultáneamente.</a:t>
            </a:r>
          </a:p>
          <a:p>
            <a:r>
              <a:rPr lang="es-ES" b="1" dirty="0" smtClean="0"/>
              <a:t>Invertir </a:t>
            </a:r>
            <a:r>
              <a:rPr lang="es-ES" dirty="0" smtClean="0"/>
              <a:t>selección: Permite conmutar los estados de selección actuales. Es decir, los registros que estén</a:t>
            </a:r>
          </a:p>
          <a:p>
            <a:r>
              <a:rPr lang="es-ES" dirty="0" smtClean="0"/>
              <a:t>seleccionados dejarán de estarlo y quedarán seleccionados aquellos registros que no lo estuvieran.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a:t>
            </a:fld>
            <a:endParaRPr lang="es-E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Gestión de Promociones</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a:t>
            </a:r>
            <a:r>
              <a:rPr lang="es-ES" sz="3300" dirty="0" smtClean="0"/>
              <a:t>Permite definir las diferentes promociones que se desee aplicar posteriormente en el momento de dispensar. Se pueden definir cuatro tipos de promociones: </a:t>
            </a:r>
          </a:p>
          <a:p>
            <a:pPr>
              <a:buNone/>
            </a:pPr>
            <a:r>
              <a:rPr lang="es-ES" sz="3300" dirty="0" smtClean="0"/>
              <a:t>	."Descuentos" : descuentos que se aplicarán en ventas. Podrán ser descuentos negativos, es decir, cargos.</a:t>
            </a:r>
          </a:p>
          <a:p>
            <a:pPr>
              <a:buNone/>
            </a:pPr>
            <a:r>
              <a:rPr lang="es-ES" sz="3300" dirty="0" smtClean="0"/>
              <a:t>	."Puntos" : puntos acumulables para canjear por productos o regalos.</a:t>
            </a:r>
          </a:p>
          <a:p>
            <a:pPr>
              <a:buNone/>
            </a:pPr>
            <a:r>
              <a:rPr lang="es-ES" sz="3300" dirty="0" smtClean="0"/>
              <a:t>	."Euros" : dinero acumulable en la cuenta del cliente y que reducirá su saldo</a:t>
            </a:r>
          </a:p>
          <a:p>
            <a:pPr>
              <a:buNone/>
            </a:pPr>
            <a:r>
              <a:rPr lang="es-ES" sz="3300" dirty="0" smtClean="0"/>
              <a:t>	."Bonificación" : artículos o lotes de artículos que se regalarán, pudiéndose establecer que el regalo sea un artículo diferente al promocionado, un lote de artículos o la aplicación de una oferta tipo 3x2 del mismo artículo promocionado (se lleva 3 y paga 2).</a:t>
            </a:r>
          </a:p>
          <a:p>
            <a:pPr>
              <a:buNone/>
            </a:pPr>
            <a:r>
              <a:rPr lang="es-ES" sz="3300" dirty="0" smtClean="0"/>
              <a:t>	. “Vale” : supone que en las ventas en las que sea de aplicación (según la definición que se haga) se emitirá un vale descuento que se entregará al cliente para que pueda utilizarlo en próximas compras en la farmacia. Para el cálculo de este importe de descuento serán de aplicación las mismas consideraciones que en las promociones normales de descuento.</a:t>
            </a:r>
          </a:p>
          <a:p>
            <a:pPr>
              <a:buNone/>
            </a:pPr>
            <a:r>
              <a:rPr lang="es-ES" sz="3300" dirty="0" smtClean="0"/>
              <a:t>	La aplicación de una promoción puede restringirse a un volumen de venta dado, bien en unidades, bien en importes, o ambos, de tal forma que se aplique la promoción sólo en aquellas ventas que alcancen las unidades y/o importes estipulados.</a:t>
            </a:r>
          </a:p>
          <a:p>
            <a:pPr>
              <a:buNone/>
            </a:pPr>
            <a:r>
              <a:rPr lang="es-ES" sz="3300" dirty="0" smtClean="0"/>
              <a:t>	La definición de una promoción puede ir enfocada a la aplicación sólo en la venta de un artículo en concreto, en la venta de artículos de una determinada familia, artículos incluidos en una determinada lista o artículos englobados en una determinada categoría. Asimismo, puede optarse por aplicar la promoción sólo si además la venta es a un determinado tipo de clientes o bien una determinada categoría de clientes.</a:t>
            </a:r>
          </a:p>
          <a:p>
            <a:pPr>
              <a:buNone/>
            </a:pPr>
            <a:r>
              <a:rPr lang="es-ES" sz="3300" dirty="0" smtClean="0"/>
              <a:t>	Asimismo, la aplicación de una determinada promoción puede restringirse sólo a ventas libres, sólo ventas con receta o a cualquier tipo de línea de venta. Del mismo modo, puede establecerse la duración y horario de aplicación de cada promoción, así como indicarse si la aplicación de la promoción conlleva o no la imposibilidad de aplicación de cualquier otro tipo de descuento en la venta.</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160</a:t>
            </a:fld>
            <a:endParaRPr lang="es-E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Gestión de promociones. Pantalla</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161</a:t>
            </a:fld>
            <a:endParaRPr lang="es-E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457200" y="3002517"/>
            <a:ext cx="4038600" cy="2270604"/>
          </a:xfrm>
          <a:prstGeom prst="rect">
            <a:avLst/>
          </a:prstGeom>
          <a:noFill/>
          <a:ln w="9525">
            <a:noFill/>
            <a:miter lim="800000"/>
            <a:headEnd/>
            <a:tailEnd/>
          </a:ln>
        </p:spPr>
      </p:pic>
      <p:pic>
        <p:nvPicPr>
          <p:cNvPr id="1027" name="Picture 3"/>
          <p:cNvPicPr>
            <a:picLocks noGrp="1" noChangeAspect="1" noChangeArrowheads="1"/>
          </p:cNvPicPr>
          <p:nvPr>
            <p:ph sz="half" idx="2"/>
          </p:nvPr>
        </p:nvPicPr>
        <p:blipFill>
          <a:blip r:embed="rId3" cstate="print"/>
          <a:srcRect/>
          <a:stretch>
            <a:fillRect/>
          </a:stretch>
        </p:blipFill>
        <p:spPr bwMode="auto">
          <a:xfrm>
            <a:off x="4648200" y="3002517"/>
            <a:ext cx="4038600" cy="2270604"/>
          </a:xfrm>
          <a:prstGeom prst="rect">
            <a:avLst/>
          </a:prstGeom>
          <a:noFill/>
          <a:ln w="9525">
            <a:noFill/>
            <a:miter lim="800000"/>
            <a:headEnd/>
            <a:tailEnd/>
          </a:ln>
        </p:spPr>
      </p:pic>
      <p:sp>
        <p:nvSpPr>
          <p:cNvPr id="8" name="7 CuadroTexto"/>
          <p:cNvSpPr txBox="1"/>
          <p:nvPr/>
        </p:nvSpPr>
        <p:spPr>
          <a:xfrm>
            <a:off x="899592" y="5733256"/>
            <a:ext cx="6840760" cy="369332"/>
          </a:xfrm>
          <a:prstGeom prst="rect">
            <a:avLst/>
          </a:prstGeom>
          <a:noFill/>
        </p:spPr>
        <p:txBody>
          <a:bodyPr wrap="square" rtlCol="0">
            <a:spAutoFit/>
          </a:bodyPr>
          <a:lstStyle/>
          <a:p>
            <a:pPr algn="ctr"/>
            <a:r>
              <a:rPr lang="es-ES" b="1" dirty="0" smtClean="0"/>
              <a:t>DESCUENTOS-PUNTOS-EUROS-BONIFICACIONES</a:t>
            </a:r>
            <a:endParaRPr lang="es-E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Clientes en promoción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162</a:t>
            </a:fld>
            <a:endParaRPr lang="es-ES"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a:stretch>
            <a:fillRect/>
          </a:stretch>
        </p:blipFill>
        <p:spPr bwMode="auto">
          <a:xfrm>
            <a:off x="611560" y="1916832"/>
            <a:ext cx="7807254" cy="4389437"/>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Clientes en promoción</a:t>
            </a:r>
            <a:endParaRPr lang="es-ES" dirty="0"/>
          </a:p>
        </p:txBody>
      </p:sp>
      <p:sp>
        <p:nvSpPr>
          <p:cNvPr id="3" name="2 Marcador de contenido"/>
          <p:cNvSpPr>
            <a:spLocks noGrp="1"/>
          </p:cNvSpPr>
          <p:nvPr>
            <p:ph idx="1"/>
          </p:nvPr>
        </p:nvSpPr>
        <p:spPr/>
        <p:txBody>
          <a:bodyPr>
            <a:normAutofit fontScale="25000" lnSpcReduction="20000"/>
          </a:bodyPr>
          <a:lstStyle/>
          <a:p>
            <a:r>
              <a:rPr lang="es-ES" dirty="0" smtClean="0"/>
              <a:t>Puesto que las promociones por puntos y por euros son acumulables, es importante disponer de un punto de control que permita la consulta de los puntos y euros acumulados por cada cliente. Así, mediante este proceso se podrán efectuar dichas consultas. Asimismo, se dispone del botón Ticket que permite la obtención de un ticket con la información de los puntos y euros acumulados por el cliente seleccionado. No aparecerán en este apartado todos los clientes dados de alta en FARMATIC, sino sólo aquellos a los que se les ha aplicado alguna promoción en el momento de la venta, o bien manualmente se ha incluido como cliente en promoción haciendo uso del botón Nuevo de este mismo proceso. Téngase en cuenta que si se da de alta a un nuevo cliente desde este punto también implica estar dándolo de alta como cliente de FARMATIC.</a:t>
            </a:r>
          </a:p>
          <a:p>
            <a:pPr>
              <a:buNone/>
            </a:pPr>
            <a:r>
              <a:rPr lang="es-ES" dirty="0" smtClean="0"/>
              <a:t>	Así, de cada cliente en promoción se dispone de una ficha a la que se accede mediante el botón Editar, en la que se dan los siguientes campos:</a:t>
            </a:r>
          </a:p>
          <a:p>
            <a:pPr>
              <a:buNone/>
            </a:pPr>
            <a:r>
              <a:rPr lang="es-ES" b="1" dirty="0" smtClean="0"/>
              <a:t>	- DESDE :</a:t>
            </a:r>
            <a:r>
              <a:rPr lang="es-ES" dirty="0" smtClean="0"/>
              <a:t> En este campo se introducirá la fecha a partir de la que se desea efectuar la consulta de promociones aplicadas.</a:t>
            </a:r>
          </a:p>
          <a:p>
            <a:pPr>
              <a:buNone/>
            </a:pPr>
            <a:r>
              <a:rPr lang="es-ES" b="1" dirty="0" smtClean="0"/>
              <a:t>	- HASTA :</a:t>
            </a:r>
            <a:r>
              <a:rPr lang="es-ES" dirty="0" smtClean="0"/>
              <a:t> Introducir la fecha hasta la que efectuar la consulta de promociones aplicadas.</a:t>
            </a:r>
          </a:p>
          <a:p>
            <a:pPr>
              <a:buNone/>
            </a:pPr>
            <a:r>
              <a:rPr lang="es-ES" b="1" dirty="0" smtClean="0"/>
              <a:t>	- CLIENTE :</a:t>
            </a:r>
            <a:r>
              <a:rPr lang="es-ES" dirty="0" smtClean="0"/>
              <a:t> En este campo aparecerá el nombre del cliente en cuestión. Se dispone en este campo de los botones que permiten tanto la búsqueda de clientes como el alta de un cliente nuevo.</a:t>
            </a:r>
          </a:p>
          <a:p>
            <a:pPr>
              <a:buNone/>
            </a:pPr>
            <a:r>
              <a:rPr lang="es-ES" b="1" dirty="0" smtClean="0"/>
              <a:t>	- ULT. MOV. :</a:t>
            </a:r>
            <a:r>
              <a:rPr lang="es-ES" dirty="0" smtClean="0"/>
              <a:t> Fecha en que se ha realizado la última venta al cliente.</a:t>
            </a:r>
          </a:p>
          <a:p>
            <a:pPr>
              <a:buNone/>
            </a:pPr>
            <a:r>
              <a:rPr lang="es-ES" b="1" dirty="0" smtClean="0"/>
              <a:t>	- SALDO FARMACIA :</a:t>
            </a:r>
            <a:r>
              <a:rPr lang="es-ES" dirty="0" smtClean="0"/>
              <a:t> Deuda total que el cliente tiene con la farmacia.</a:t>
            </a:r>
          </a:p>
          <a:p>
            <a:pPr>
              <a:buNone/>
            </a:pPr>
            <a:r>
              <a:rPr lang="es-ES" b="1" dirty="0" smtClean="0"/>
              <a:t>	- SALDO PUNTOS :</a:t>
            </a:r>
            <a:r>
              <a:rPr lang="es-ES" dirty="0" smtClean="0"/>
              <a:t> Total de puntos que el cliente tiene acumulados como consecuencia de la aplicación de promociones.</a:t>
            </a:r>
          </a:p>
          <a:p>
            <a:pPr>
              <a:buNone/>
            </a:pPr>
            <a:r>
              <a:rPr lang="es-ES" b="1" dirty="0" smtClean="0"/>
              <a:t>	- SALDO EUROS :</a:t>
            </a:r>
            <a:r>
              <a:rPr lang="es-ES" dirty="0" smtClean="0"/>
              <a:t> Total de euros que el cliente tiene acumulados por la aplicación de promociones.</a:t>
            </a:r>
          </a:p>
          <a:p>
            <a:pPr>
              <a:buNone/>
            </a:pPr>
            <a:r>
              <a:rPr lang="es-ES" dirty="0" smtClean="0"/>
              <a:t>	De cada promoción aplicada entre las fechas seleccionadas se dará también la siguiente información:</a:t>
            </a:r>
          </a:p>
          <a:p>
            <a:pPr>
              <a:buNone/>
            </a:pPr>
            <a:r>
              <a:rPr lang="es-ES" b="1" dirty="0" smtClean="0"/>
              <a:t>	- FECHA :</a:t>
            </a:r>
            <a:r>
              <a:rPr lang="es-ES" dirty="0" smtClean="0"/>
              <a:t> Fecha de aplicación.</a:t>
            </a:r>
          </a:p>
          <a:p>
            <a:pPr>
              <a:buNone/>
            </a:pPr>
            <a:r>
              <a:rPr lang="es-ES" b="1" dirty="0" smtClean="0"/>
              <a:t>	- HORA :</a:t>
            </a:r>
            <a:r>
              <a:rPr lang="es-ES" dirty="0" smtClean="0"/>
              <a:t> Hora de aplicación.</a:t>
            </a:r>
          </a:p>
          <a:p>
            <a:pPr>
              <a:buNone/>
            </a:pPr>
            <a:r>
              <a:rPr lang="es-ES" b="1" dirty="0" smtClean="0"/>
              <a:t>	- CONCEPTO :</a:t>
            </a:r>
            <a:r>
              <a:rPr lang="es-ES" dirty="0" smtClean="0"/>
              <a:t> Concepto de aplicación, pudiendo ser los siguientes:</a:t>
            </a:r>
          </a:p>
          <a:p>
            <a:pPr>
              <a:buNone/>
            </a:pPr>
            <a:r>
              <a:rPr lang="es-ES" dirty="0" smtClean="0"/>
              <a:t>	. “</a:t>
            </a:r>
            <a:r>
              <a:rPr lang="es-ES" i="1" dirty="0" smtClean="0"/>
              <a:t>Venta</a:t>
            </a:r>
            <a:r>
              <a:rPr lang="es-ES" dirty="0" smtClean="0"/>
              <a:t>” : Correspondiente a una promoción aplicada en el proceso </a:t>
            </a:r>
            <a:r>
              <a:rPr lang="es-ES" i="1" dirty="0" smtClean="0"/>
              <a:t>VENTAS MOSTRADOR</a:t>
            </a:r>
            <a:r>
              <a:rPr lang="es-ES" dirty="0" smtClean="0"/>
              <a:t>.</a:t>
            </a:r>
          </a:p>
          <a:p>
            <a:pPr>
              <a:buNone/>
            </a:pPr>
            <a:r>
              <a:rPr lang="es-ES" dirty="0" smtClean="0"/>
              <a:t>	. “</a:t>
            </a:r>
            <a:r>
              <a:rPr lang="es-ES" i="1" dirty="0" smtClean="0"/>
              <a:t>Manual</a:t>
            </a:r>
            <a:r>
              <a:rPr lang="es-ES" dirty="0" smtClean="0"/>
              <a:t>” : Correspondiente a una anotación efectuada por el usuario haciendo uso del botón Apunte Manual.</a:t>
            </a:r>
          </a:p>
          <a:p>
            <a:pPr>
              <a:buNone/>
            </a:pPr>
            <a:r>
              <a:rPr lang="es-ES" dirty="0" smtClean="0"/>
              <a:t>	. “</a:t>
            </a:r>
            <a:r>
              <a:rPr lang="es-ES" i="1" dirty="0" smtClean="0"/>
              <a:t>Liquidación €</a:t>
            </a:r>
            <a:r>
              <a:rPr lang="es-ES" dirty="0" smtClean="0"/>
              <a:t>” : Indicará que se ha hecho uso del acumulado en euros por promociones del cliente mediante la opción correspondiente del proceso </a:t>
            </a:r>
            <a:r>
              <a:rPr lang="es-ES" i="1" dirty="0" smtClean="0"/>
              <a:t>SALDOS</a:t>
            </a:r>
            <a:r>
              <a:rPr lang="es-ES" dirty="0" smtClean="0"/>
              <a:t>.</a:t>
            </a:r>
          </a:p>
          <a:p>
            <a:pPr>
              <a:buNone/>
            </a:pPr>
            <a:r>
              <a:rPr lang="es-ES" b="1" dirty="0" smtClean="0"/>
              <a:t>	- DESCRIPCION :</a:t>
            </a:r>
            <a:r>
              <a:rPr lang="es-ES" dirty="0" smtClean="0"/>
              <a:t> Descripción de la promoción aplicada. Será la descripción dada por el usuario al definir dicha promoción. En el caso de anotaciones manuales, será la descripción dada por el usuario en su realización. En el caso de líneas de liquidación, la descripción será “Pago de Saldo”. En el caso de utilización de un vale promocional para obtener un descuento, aparecerá la descripción “Vale”.</a:t>
            </a:r>
          </a:p>
          <a:p>
            <a:pPr>
              <a:buNone/>
            </a:pPr>
            <a:r>
              <a:rPr lang="es-ES" b="1" dirty="0" smtClean="0"/>
              <a:t>	- PUNTOS - EUROS (DEBE) :</a:t>
            </a:r>
            <a:r>
              <a:rPr lang="es-ES" dirty="0" smtClean="0"/>
              <a:t> Puntos y/o euros aplicados a favor del cliente. Es decir, que se acumulan en el saldo de euros y/o puntos del cliente.</a:t>
            </a:r>
          </a:p>
          <a:p>
            <a:pPr>
              <a:buNone/>
            </a:pPr>
            <a:r>
              <a:rPr lang="es-ES" b="1" dirty="0" smtClean="0"/>
              <a:t>	- PUNTOS - EUROS (HABER) :</a:t>
            </a:r>
            <a:r>
              <a:rPr lang="es-ES" dirty="0" smtClean="0"/>
              <a:t> Puntos y/o euros aplicados en contra del cliente. Es decir, que se restan del saldo de euros y/o puntos del cliente.</a:t>
            </a:r>
          </a:p>
          <a:p>
            <a:pPr>
              <a:buNone/>
            </a:pPr>
            <a:r>
              <a:rPr lang="es-ES" b="1" dirty="0" smtClean="0"/>
              <a:t>	- VALE (DEBE) :</a:t>
            </a:r>
            <a:r>
              <a:rPr lang="es-ES" dirty="0" smtClean="0"/>
              <a:t> Importe de descuento por uso de un vale promocional a favor del cliente.</a:t>
            </a:r>
          </a:p>
          <a:p>
            <a:pPr>
              <a:buNone/>
            </a:pPr>
            <a:r>
              <a:rPr lang="es-ES" b="1" dirty="0" smtClean="0"/>
              <a:t>	- VALE (HABER) :</a:t>
            </a:r>
            <a:r>
              <a:rPr lang="es-ES" dirty="0" smtClean="0"/>
              <a:t> Importe de descuento por uso de un vale promocional a favor en contra del cliente. Es decir, un cargo realizado al cliente por aplicación de un vale.</a:t>
            </a:r>
          </a:p>
          <a:p>
            <a:pPr>
              <a:buNone/>
            </a:pPr>
            <a:r>
              <a:rPr lang="es-ES" b="1" dirty="0" smtClean="0"/>
              <a:t>	- VENDEDOR :</a:t>
            </a:r>
            <a:r>
              <a:rPr lang="es-ES" dirty="0" smtClean="0"/>
              <a:t> Vendedor que realizó la operación.</a:t>
            </a:r>
          </a:p>
          <a:p>
            <a:pPr>
              <a:buNone/>
            </a:pPr>
            <a:r>
              <a:rPr lang="es-ES" dirty="0" smtClean="0"/>
              <a:t>	En la zona inferior de la ventana se dispone de un panel gráfico donde se presentará información relativa a estadística de puntos por meses y a estadísticas de euros por meses por aplicación de promociones al cliente en cuestión. Para más información sobre las posibilidades al respecto.</a:t>
            </a:r>
          </a:p>
          <a:p>
            <a:pPr>
              <a:buNone/>
            </a:pPr>
            <a:r>
              <a:rPr lang="es-ES" dirty="0" smtClean="0"/>
              <a:t>	Se dispone del botón Limpiar Puntos, mediante el que se puede poner a 0 el contador de puntos promocionales, bien del cliente o clientes que se tengan seleccionados en la parrilla, bien de todos los clientes, según se indique. Se podrá optar por limpieza de todos los datos, o sólo los conseguidos en el período de tiempo que se indique. Cualquier puesta a cero quedará reflejada con la descripción “Limpiar Puntos”.</a:t>
            </a:r>
          </a:p>
          <a:p>
            <a:pPr>
              <a:buNone/>
            </a:pPr>
            <a:r>
              <a:rPr lang="es-ES" dirty="0" smtClean="0"/>
              <a:t>	También podrán efectuarse anotaciones manuales añadiendo o restando puntos y euros a la cuenta del cliente si así se estima oportuno. Este método se podrá aplicar, por ejemplo, cuando se canjeen los puntos o euros o cuando se deban realizar anotaciones de euros o puntos no ligados a una venta (como puntos iniciales al alta del cliente), etc.. También podrán realizarse apuntes manuales relativos a la utilización de vales promocionales. Para poder efectuar anotaciones manuales se dispone del botón Apunte Manual, mediante el cual se accede a una ventana en la que se cumplimentarán los siguientes campos: “</a:t>
            </a:r>
            <a:r>
              <a:rPr lang="es-ES" i="1" dirty="0" smtClean="0"/>
              <a:t>Fecha</a:t>
            </a:r>
            <a:r>
              <a:rPr lang="es-ES" dirty="0" smtClean="0"/>
              <a:t>”, “</a:t>
            </a:r>
            <a:r>
              <a:rPr lang="es-ES" i="1" dirty="0" smtClean="0"/>
              <a:t>Tipo</a:t>
            </a:r>
            <a:r>
              <a:rPr lang="es-ES" dirty="0" smtClean="0"/>
              <a:t>” (pudiendo optarse por indicar puntos, euros o vale), “</a:t>
            </a:r>
            <a:r>
              <a:rPr lang="es-ES" i="1" dirty="0" smtClean="0"/>
              <a:t>Puntos/Euros/Vales</a:t>
            </a:r>
            <a:r>
              <a:rPr lang="es-ES" dirty="0" smtClean="0"/>
              <a:t>” (donde se indicarán bien los puntos, bien los euros, bien el importe del vale, que se desean anotar manualmente), “</a:t>
            </a:r>
            <a:r>
              <a:rPr lang="es-ES" i="1" dirty="0" smtClean="0"/>
              <a:t>Cliente</a:t>
            </a:r>
            <a:r>
              <a:rPr lang="es-ES" dirty="0" smtClean="0"/>
              <a:t>” (nombre del cliente), “</a:t>
            </a:r>
            <a:r>
              <a:rPr lang="es-ES" i="1" dirty="0" smtClean="0"/>
              <a:t>Descripción</a:t>
            </a:r>
            <a:r>
              <a:rPr lang="es-ES" dirty="0" smtClean="0"/>
              <a:t>” (donde se puede incluir el texto de promoción deseado) y “</a:t>
            </a:r>
            <a:r>
              <a:rPr lang="es-ES" i="1" dirty="0" smtClean="0"/>
              <a:t>Vendedor</a:t>
            </a:r>
            <a:r>
              <a:rPr lang="es-ES" dirty="0" smtClean="0"/>
              <a:t>” (vendedor que efectúa la anotación manual).</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163</a:t>
            </a:fld>
            <a:endParaRPr lang="es-E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Clientes en promoción</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164</a:t>
            </a:fld>
            <a:endParaRPr lang="es-ES" dirty="0"/>
          </a:p>
        </p:txBody>
      </p:sp>
      <p:pic>
        <p:nvPicPr>
          <p:cNvPr id="21506" name="Picture 2"/>
          <p:cNvPicPr>
            <a:picLocks noGrp="1" noChangeAspect="1" noChangeArrowheads="1"/>
          </p:cNvPicPr>
          <p:nvPr>
            <p:ph sz="half" idx="1"/>
          </p:nvPr>
        </p:nvPicPr>
        <p:blipFill>
          <a:blip r:embed="rId2" cstate="print"/>
          <a:srcRect/>
          <a:stretch>
            <a:fillRect/>
          </a:stretch>
        </p:blipFill>
        <p:spPr bwMode="auto">
          <a:xfrm>
            <a:off x="323528" y="2780928"/>
            <a:ext cx="4038600" cy="2270604"/>
          </a:xfrm>
          <a:prstGeom prst="rect">
            <a:avLst/>
          </a:prstGeom>
          <a:noFill/>
          <a:ln w="9525">
            <a:noFill/>
            <a:miter lim="800000"/>
            <a:headEnd/>
            <a:tailEnd/>
          </a:ln>
        </p:spPr>
      </p:pic>
      <p:pic>
        <p:nvPicPr>
          <p:cNvPr id="21507" name="Picture 3"/>
          <p:cNvPicPr>
            <a:picLocks noGrp="1" noChangeAspect="1" noChangeArrowheads="1"/>
          </p:cNvPicPr>
          <p:nvPr>
            <p:ph sz="half" idx="2"/>
          </p:nvPr>
        </p:nvPicPr>
        <p:blipFill>
          <a:blip r:embed="rId3" cstate="print"/>
          <a:srcRect/>
          <a:stretch>
            <a:fillRect/>
          </a:stretch>
        </p:blipFill>
        <p:spPr bwMode="auto">
          <a:xfrm>
            <a:off x="4648200" y="2565440"/>
            <a:ext cx="4038600" cy="3144758"/>
          </a:xfrm>
          <a:prstGeom prst="rect">
            <a:avLst/>
          </a:prstGeom>
          <a:noFill/>
          <a:ln w="9525">
            <a:noFill/>
            <a:miter lim="800000"/>
            <a:headEnd/>
            <a:tailEnd/>
          </a:ln>
        </p:spPr>
      </p:pic>
      <p:sp>
        <p:nvSpPr>
          <p:cNvPr id="14" name="13 CuadroTexto"/>
          <p:cNvSpPr txBox="1"/>
          <p:nvPr/>
        </p:nvSpPr>
        <p:spPr>
          <a:xfrm>
            <a:off x="395536" y="5229200"/>
            <a:ext cx="3960440" cy="923330"/>
          </a:xfrm>
          <a:prstGeom prst="rect">
            <a:avLst/>
          </a:prstGeom>
          <a:noFill/>
        </p:spPr>
        <p:txBody>
          <a:bodyPr wrap="square" rtlCol="0">
            <a:spAutoFit/>
          </a:bodyPr>
          <a:lstStyle/>
          <a:p>
            <a:r>
              <a:rPr lang="es-ES" sz="900" dirty="0" smtClean="0"/>
              <a:t>	        También podrán efectuarse anotaciones manuales añadiendo o restando puntos y euros a la cuenta del cliente si así se  estima oportuno. Este método se podrá aplicar, por ejemplo, cuando se canjeen los puntos o euros o  cuando se deban realizar anotaciones de euros o puntos no ligados a una venta (como puntos iniciales al alta del cliente), etc..</a:t>
            </a:r>
          </a:p>
          <a:p>
            <a:endParaRPr lang="es-ES" sz="900" dirty="0"/>
          </a:p>
        </p:txBody>
      </p:sp>
      <p:pic>
        <p:nvPicPr>
          <p:cNvPr id="21510" name="Picture 6"/>
          <p:cNvPicPr>
            <a:picLocks noChangeAspect="1" noChangeArrowheads="1"/>
          </p:cNvPicPr>
          <p:nvPr/>
        </p:nvPicPr>
        <p:blipFill>
          <a:blip r:embed="rId4" cstate="print"/>
          <a:srcRect/>
          <a:stretch>
            <a:fillRect/>
          </a:stretch>
        </p:blipFill>
        <p:spPr bwMode="auto">
          <a:xfrm>
            <a:off x="611560" y="5229200"/>
            <a:ext cx="933450" cy="190500"/>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Duración y Horario</a:t>
            </a:r>
            <a:endParaRPr lang="es-ES" dirty="0"/>
          </a:p>
        </p:txBody>
      </p:sp>
      <p:sp>
        <p:nvSpPr>
          <p:cNvPr id="3" name="2 Marcador de contenido"/>
          <p:cNvSpPr>
            <a:spLocks noGrp="1"/>
          </p:cNvSpPr>
          <p:nvPr>
            <p:ph sz="half" idx="1"/>
          </p:nvPr>
        </p:nvSpPr>
        <p:spPr>
          <a:xfrm>
            <a:off x="467544" y="1920085"/>
            <a:ext cx="4028256" cy="4434840"/>
          </a:xfrm>
        </p:spPr>
        <p:txBody>
          <a:bodyPr>
            <a:normAutofit fontScale="77500" lnSpcReduction="20000"/>
          </a:bodyPr>
          <a:lstStyle/>
          <a:p>
            <a:pPr marL="0" indent="0">
              <a:buNone/>
            </a:pPr>
            <a:r>
              <a:rPr lang="es-ES" dirty="0" smtClean="0"/>
              <a:t>	</a:t>
            </a:r>
            <a:r>
              <a:rPr lang="es-ES" sz="2000" dirty="0" smtClean="0"/>
              <a:t>Mediante este proceso se definirán los  diferentes horarios de aplicación de las 	promociones, es decir, el rango de horas, días y/o meses en el que la promoción está activa. Estas duraciones se establecen de forma genérica, no ligadas en principio a ninguna promoción concreta. Posteriormente, cuando se esté definiendo una promoción en el proceso </a:t>
            </a:r>
            <a:r>
              <a:rPr lang="es-ES" sz="2000" i="1" dirty="0" smtClean="0"/>
              <a:t>GESTION DE  PROMOCIONES se le asignará el horario </a:t>
            </a:r>
            <a:r>
              <a:rPr lang="es-ES" sz="2000" dirty="0" smtClean="0"/>
              <a:t>deseado previamente definido desde este apartado. Los campos a cumplimentar serán:</a:t>
            </a:r>
          </a:p>
          <a:p>
            <a:pPr marL="0" indent="0"/>
            <a:r>
              <a:rPr lang="es-ES" sz="2000" b="1" dirty="0" smtClean="0"/>
              <a:t>Descripción:</a:t>
            </a:r>
          </a:p>
          <a:p>
            <a:pPr marL="0" indent="0"/>
            <a:r>
              <a:rPr lang="es-ES" sz="2000" b="1" dirty="0" smtClean="0"/>
              <a:t>Desde (Día-Mes):</a:t>
            </a:r>
          </a:p>
          <a:p>
            <a:pPr marL="0" indent="0"/>
            <a:r>
              <a:rPr lang="es-ES" sz="2000" b="1" dirty="0" smtClean="0"/>
              <a:t>Hasta (Día-Mes):</a:t>
            </a:r>
          </a:p>
          <a:p>
            <a:pPr marL="0" indent="0"/>
            <a:r>
              <a:rPr lang="es-ES" sz="2000" b="1" dirty="0" smtClean="0"/>
              <a:t>Desde (Hora):</a:t>
            </a:r>
          </a:p>
          <a:p>
            <a:pPr marL="0" indent="0"/>
            <a:r>
              <a:rPr lang="es-ES" sz="2000" b="1" dirty="0" smtClean="0"/>
              <a:t>Hasta (Hora):</a:t>
            </a:r>
          </a:p>
          <a:p>
            <a:pPr marL="0" indent="0"/>
            <a:r>
              <a:rPr lang="es-ES" sz="2000" b="1" dirty="0" smtClean="0"/>
              <a:t>Observaciones:</a:t>
            </a:r>
            <a:endParaRPr lang="es-ES" sz="2000"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165</a:t>
            </a:fld>
            <a:endParaRPr lang="es-ES" dirty="0"/>
          </a:p>
        </p:txBody>
      </p:sp>
      <p:pic>
        <p:nvPicPr>
          <p:cNvPr id="22530" name="Picture 2"/>
          <p:cNvPicPr>
            <a:picLocks noGrp="1" noChangeAspect="1" noChangeArrowheads="1"/>
          </p:cNvPicPr>
          <p:nvPr>
            <p:ph sz="half" idx="2"/>
          </p:nvPr>
        </p:nvPicPr>
        <p:blipFill>
          <a:blip r:embed="rId2"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Artículos canjeables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166</a:t>
            </a:fld>
            <a:endParaRPr lang="es-ES"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Histórico de promociones</a:t>
            </a:r>
            <a:endParaRPr lang="es-ES" dirty="0"/>
          </a:p>
        </p:txBody>
      </p:sp>
      <p:sp>
        <p:nvSpPr>
          <p:cNvPr id="3" name="2 Marcador de contenido"/>
          <p:cNvSpPr>
            <a:spLocks noGrp="1"/>
          </p:cNvSpPr>
          <p:nvPr>
            <p:ph sz="half" idx="1"/>
          </p:nvPr>
        </p:nvSpPr>
        <p:spPr/>
        <p:txBody>
          <a:bodyPr>
            <a:normAutofit fontScale="77500" lnSpcReduction="20000"/>
          </a:bodyPr>
          <a:lstStyle/>
          <a:p>
            <a:pPr>
              <a:buNone/>
            </a:pPr>
            <a:r>
              <a:rPr lang="es-ES" dirty="0" smtClean="0"/>
              <a:t>	Este proceso permitirá consultar un registro en el que figurarán todas las ventas que se hayan realizado que hayan implicado la aplicación de una promoción en puntos o en euros. Figurarán también todas las liquidaciones que de euros por promoción se realicen desde el proceso  S</a:t>
            </a:r>
            <a:r>
              <a:rPr lang="es-ES" i="1" dirty="0" smtClean="0"/>
              <a:t>ALDOS del cliente. Por último, se registrarán también </a:t>
            </a:r>
            <a:r>
              <a:rPr lang="es-ES" dirty="0" smtClean="0"/>
              <a:t>todas las altas, modificaciones y borrados de promociones de cualquier tipo que se realicen desde el proceso </a:t>
            </a:r>
            <a:r>
              <a:rPr lang="es-ES" i="1" dirty="0" smtClean="0"/>
              <a:t>GESTION DE PROMOCIONES.</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167</a:t>
            </a:fld>
            <a:endParaRPr lang="es-ES" dirty="0"/>
          </a:p>
        </p:txBody>
      </p:sp>
      <p:pic>
        <p:nvPicPr>
          <p:cNvPr id="23554" name="Picture 2"/>
          <p:cNvPicPr>
            <a:picLocks noGrp="1" noChangeAspect="1" noChangeArrowheads="1"/>
          </p:cNvPicPr>
          <p:nvPr>
            <p:ph sz="half" idx="2"/>
          </p:nvPr>
        </p:nvPicPr>
        <p:blipFill>
          <a:blip r:embed="rId2"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Definición de promociones</a:t>
            </a:r>
            <a:endParaRPr lang="es-ES" dirty="0"/>
          </a:p>
        </p:txBody>
      </p:sp>
      <p:sp>
        <p:nvSpPr>
          <p:cNvPr id="3" name="2 Marcador de contenido"/>
          <p:cNvSpPr>
            <a:spLocks noGrp="1"/>
          </p:cNvSpPr>
          <p:nvPr>
            <p:ph idx="1"/>
          </p:nvPr>
        </p:nvSpPr>
        <p:spPr/>
        <p:txBody>
          <a:bodyPr>
            <a:normAutofit fontScale="92500" lnSpcReduction="10000"/>
          </a:bodyPr>
          <a:lstStyle/>
          <a:p>
            <a:pPr>
              <a:buNone/>
            </a:pPr>
            <a:r>
              <a:rPr lang="es-ES" dirty="0" smtClean="0"/>
              <a:t>	Se pueden definir cuatro tipos de promociones:</a:t>
            </a:r>
          </a:p>
          <a:p>
            <a:r>
              <a:rPr lang="es-ES" b="1" dirty="0" smtClean="0"/>
              <a:t>Descuentos</a:t>
            </a:r>
            <a:r>
              <a:rPr lang="es-ES" dirty="0" smtClean="0"/>
              <a:t>: Descuentos que se aplicarán en la venta. Pueden ser descuentos negativos, es decir, cargos.</a:t>
            </a:r>
          </a:p>
          <a:p>
            <a:r>
              <a:rPr lang="es-ES" b="1" dirty="0" smtClean="0"/>
              <a:t>Puntos</a:t>
            </a:r>
            <a:r>
              <a:rPr lang="es-ES" dirty="0" smtClean="0"/>
              <a:t>: Puntos acumulables para canjear por productos o regalos.</a:t>
            </a:r>
          </a:p>
          <a:p>
            <a:r>
              <a:rPr lang="es-ES" b="1" dirty="0" smtClean="0"/>
              <a:t>Euros</a:t>
            </a:r>
            <a:r>
              <a:rPr lang="es-ES" dirty="0" smtClean="0"/>
              <a:t>: Dinero acumulable en la cuenta del cliente y que reducirá su saldo</a:t>
            </a:r>
          </a:p>
          <a:p>
            <a:r>
              <a:rPr lang="es-ES" b="1" dirty="0" smtClean="0"/>
              <a:t>Bonificaciones</a:t>
            </a:r>
            <a:r>
              <a:rPr lang="es-ES" dirty="0" smtClean="0"/>
              <a:t>: Artículos o lotes de artículos que se regalarán, pudiéndose establecer que el regalo sea un artículo diferente al promocionado, un lote de artículos o la aplicación de una oferta tipo 3x2 del mismo artículo promocionado (se lleva 3 y paga 2).</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168</a:t>
            </a:fld>
            <a:endParaRPr lang="es-E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Definición de promociones. Campos</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169</a:t>
            </a:fld>
            <a:endParaRPr lang="es-ES"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MENU VER</a:t>
            </a:r>
            <a:endParaRPr lang="es-ES" dirty="0"/>
          </a:p>
        </p:txBody>
      </p:sp>
      <p:sp>
        <p:nvSpPr>
          <p:cNvPr id="3" name="2 Marcador de contenido"/>
          <p:cNvSpPr>
            <a:spLocks noGrp="1"/>
          </p:cNvSpPr>
          <p:nvPr>
            <p:ph idx="1"/>
          </p:nvPr>
        </p:nvSpPr>
        <p:spPr/>
        <p:txBody>
          <a:bodyPr>
            <a:normAutofit fontScale="55000" lnSpcReduction="20000"/>
          </a:bodyPr>
          <a:lstStyle/>
          <a:p>
            <a:r>
              <a:rPr lang="es-ES" dirty="0" smtClean="0"/>
              <a:t>Este menú presenta las opciones relacionadas con elementos cuya visualización en</a:t>
            </a:r>
          </a:p>
          <a:p>
            <a:r>
              <a:rPr lang="es-ES" dirty="0" smtClean="0"/>
              <a:t>pantalla puede ser activada o desactivada, así como el acceso directo a utilidades</a:t>
            </a:r>
          </a:p>
          <a:p>
            <a:r>
              <a:rPr lang="es-ES" dirty="0" smtClean="0"/>
              <a:t>complementarias de aplicación en algunos procesos. Dichas opciones son:</a:t>
            </a:r>
          </a:p>
          <a:p>
            <a:r>
              <a:rPr lang="es-ES" b="1" dirty="0" smtClean="0"/>
              <a:t>Barra de</a:t>
            </a:r>
            <a:r>
              <a:rPr lang="es-ES" dirty="0" smtClean="0"/>
              <a:t> herramientas: Permite la activación o desactivación de la visualización de la barra de herramientas principal de la aplicación y/o barras de herramientas propias de procesos específicos.</a:t>
            </a:r>
          </a:p>
          <a:p>
            <a:r>
              <a:rPr lang="es-ES" b="1" dirty="0" smtClean="0"/>
              <a:t>Línea de </a:t>
            </a:r>
            <a:r>
              <a:rPr lang="es-ES" dirty="0" smtClean="0"/>
              <a:t>estado: Activa / desactiva la línea inferior de la pantalla donde figuran fecha y hora del</a:t>
            </a:r>
          </a:p>
          <a:p>
            <a:r>
              <a:rPr lang="es-ES" dirty="0" smtClean="0"/>
              <a:t>sistema.</a:t>
            </a:r>
          </a:p>
          <a:p>
            <a:r>
              <a:rPr lang="es-ES" b="1" dirty="0" smtClean="0"/>
              <a:t>Filtros</a:t>
            </a:r>
            <a:r>
              <a:rPr lang="es-ES" dirty="0" smtClean="0"/>
              <a:t>: Acceso directo a la ventana de aplicación de filtros, siempre y cuando el proceso que</a:t>
            </a:r>
          </a:p>
          <a:p>
            <a:r>
              <a:rPr lang="es-ES" dirty="0" smtClean="0"/>
              <a:t>se tenga abierto disponga de esta utilidad.</a:t>
            </a:r>
          </a:p>
          <a:p>
            <a:r>
              <a:rPr lang="es-ES" b="1" dirty="0" smtClean="0"/>
              <a:t>Gráficos</a:t>
            </a:r>
            <a:r>
              <a:rPr lang="es-ES" dirty="0" smtClean="0"/>
              <a:t>: Activa / desactiva la visualización de gráficos en aquellas ventanas donde se muestre</a:t>
            </a:r>
          </a:p>
          <a:p>
            <a:r>
              <a:rPr lang="es-ES" dirty="0" smtClean="0"/>
              <a:t>algún gráfico.</a:t>
            </a:r>
          </a:p>
          <a:p>
            <a:r>
              <a:rPr lang="es-ES" b="1" dirty="0" smtClean="0"/>
              <a:t>Actualizar</a:t>
            </a:r>
            <a:r>
              <a:rPr lang="es-ES" dirty="0" smtClean="0"/>
              <a:t>: Permite refrescar la información que se está visualizando, de forma que si desde</a:t>
            </a:r>
          </a:p>
          <a:p>
            <a:r>
              <a:rPr lang="es-ES" dirty="0" smtClean="0"/>
              <a:t>otro puesto de trabajo se ha efectuado alguna modificación sobre la misma ésta</a:t>
            </a:r>
          </a:p>
          <a:p>
            <a:r>
              <a:rPr lang="es-ES" dirty="0" smtClean="0"/>
              <a:t>quede reflejada.</a:t>
            </a:r>
          </a:p>
          <a:p>
            <a:r>
              <a:rPr lang="es-ES" b="1" dirty="0" smtClean="0"/>
              <a:t>Propiedades</a:t>
            </a:r>
            <a:r>
              <a:rPr lang="es-ES" dirty="0" smtClean="0"/>
              <a:t>: En aquellos procesos que lo permitan, esta opción dará acceso a la ventana de</a:t>
            </a:r>
          </a:p>
          <a:p>
            <a:r>
              <a:rPr lang="es-ES" dirty="0" smtClean="0"/>
              <a:t>resumen de propiedades de la información que se está consultando.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17</a:t>
            </a:fld>
            <a:endParaRPr lang="es-E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GESTION DE CLIENTES</a:t>
            </a:r>
            <a:endParaRPr lang="es-ES" dirty="0"/>
          </a:p>
        </p:txBody>
      </p:sp>
      <p:sp>
        <p:nvSpPr>
          <p:cNvPr id="3" name="2 Marcador de texto"/>
          <p:cNvSpPr>
            <a:spLocks noGrp="1"/>
          </p:cNvSpPr>
          <p:nvPr>
            <p:ph type="body" idx="1"/>
          </p:nvPr>
        </p:nvSpPr>
        <p:spPr>
          <a:xfrm>
            <a:off x="530352" y="2704664"/>
            <a:ext cx="7772400" cy="2740560"/>
          </a:xfrm>
        </p:spPr>
        <p:txBody>
          <a:bodyPr>
            <a:normAutofit fontScale="62500" lnSpcReduction="20000"/>
          </a:bodyPr>
          <a:lstStyle/>
          <a:p>
            <a:r>
              <a:rPr lang="es-ES" dirty="0" smtClean="0"/>
              <a:t>En la aplicación FARMATIC se dispone de varios procesos relacionados con las operaciones efectuadas a clientes, lo que redunda en un mayor control en la gestión de las mismas y una mejor y más satisfactoria atención a dichos clientes.</a:t>
            </a:r>
          </a:p>
          <a:p>
            <a:r>
              <a:rPr lang="es-ES" dirty="0" smtClean="0"/>
              <a:t>Para poder hacer uso de estos procesos es necesario </a:t>
            </a:r>
            <a:r>
              <a:rPr lang="es-ES" u="sng" dirty="0" smtClean="0"/>
              <a:t>haber dado de alta los clientes </a:t>
            </a:r>
            <a:r>
              <a:rPr lang="es-ES" dirty="0" smtClean="0"/>
              <a:t>con los que se va a trabajar. Dar de alta un cliente significa abrirle su correspondiente ficha asignándole un código identificativo. En dicha ficha figurarán sus datos personales e información respecto a las operaciones que se le han efectuado.</a:t>
            </a:r>
          </a:p>
          <a:p>
            <a:r>
              <a:rPr lang="es-ES" dirty="0" smtClean="0"/>
              <a:t>No es necesario abrir las fichas de todos los clientes cuando se instala la aplicación, sino que, a medida que se vaya presentando la necesidad se irán dando de alta los clientes oportunos.</a:t>
            </a:r>
          </a:p>
          <a:p>
            <a:r>
              <a:rPr lang="es-ES" dirty="0" smtClean="0"/>
              <a:t>De otra parte, puede resultar conveniente </a:t>
            </a:r>
            <a:r>
              <a:rPr lang="es-ES" u="sng" dirty="0" smtClean="0"/>
              <a:t>clasificar los clientes </a:t>
            </a:r>
            <a:r>
              <a:rPr lang="es-ES" dirty="0" smtClean="0"/>
              <a:t>siguiendo los criterios que el usuario determine, de forma que se puedan realizar seguimientos y procesos sobre grupos concretos de clientes. Por ello, se dispone en la aplicación de dos posibilidades: definir tipos de clientes, de forma que a cada cliente se le pueda catalogar dentro de un tipo, o definir categorías de clientes, lo que permite establecer un sistema más completo de catalogación de clientes.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170</a:t>
            </a:fld>
            <a:endParaRPr lang="es-E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Gestión de clientes. Menú</a:t>
            </a:r>
            <a:endParaRPr lang="es-ES" dirty="0"/>
          </a:p>
        </p:txBody>
      </p:sp>
      <p:sp>
        <p:nvSpPr>
          <p:cNvPr id="3" name="2 Marcador de contenido"/>
          <p:cNvSpPr>
            <a:spLocks noGrp="1"/>
          </p:cNvSpPr>
          <p:nvPr>
            <p:ph idx="1"/>
          </p:nvPr>
        </p:nvSpPr>
        <p:spPr>
          <a:xfrm>
            <a:off x="467544" y="2852936"/>
            <a:ext cx="8219256" cy="3471664"/>
          </a:xfrm>
        </p:spPr>
        <p:txBody>
          <a:bodyPr/>
          <a:lstStyle/>
          <a:p>
            <a:r>
              <a:rPr lang="es-ES" b="1" dirty="0" smtClean="0"/>
              <a:t>CLIENTES:</a:t>
            </a:r>
          </a:p>
          <a:p>
            <a:r>
              <a:rPr lang="es-ES" b="1" dirty="0" smtClean="0"/>
              <a:t>TIPOS DE CLIENTES:</a:t>
            </a:r>
          </a:p>
          <a:p>
            <a:r>
              <a:rPr lang="es-ES" b="1" dirty="0" smtClean="0"/>
              <a:t>CIRCULARES A CLIENTES: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171</a:t>
            </a:fld>
            <a:endParaRPr lang="es-E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Clientes</a:t>
            </a:r>
            <a:endParaRPr lang="es-ES" dirty="0"/>
          </a:p>
        </p:txBody>
      </p:sp>
      <p:sp>
        <p:nvSpPr>
          <p:cNvPr id="3" name="2 Marcador de contenido"/>
          <p:cNvSpPr>
            <a:spLocks noGrp="1"/>
          </p:cNvSpPr>
          <p:nvPr>
            <p:ph sz="half" idx="1"/>
          </p:nvPr>
        </p:nvSpPr>
        <p:spPr>
          <a:xfrm>
            <a:off x="457200" y="1920085"/>
            <a:ext cx="7931224" cy="4434840"/>
          </a:xfrm>
        </p:spPr>
        <p:txBody>
          <a:bodyPr>
            <a:normAutofit fontScale="55000" lnSpcReduction="20000"/>
          </a:bodyPr>
          <a:lstStyle/>
          <a:p>
            <a:pPr>
              <a:buNone/>
            </a:pPr>
            <a:r>
              <a:rPr lang="es-ES" dirty="0" smtClean="0"/>
              <a:t>	En el menú </a:t>
            </a:r>
            <a:r>
              <a:rPr lang="es-ES" i="1" dirty="0" smtClean="0"/>
              <a:t>MAESTROS se encuentra la opción GESTION DE CLIENTES donde </a:t>
            </a:r>
            <a:r>
              <a:rPr lang="es-ES" dirty="0" smtClean="0"/>
              <a:t>se incluye la subopción </a:t>
            </a:r>
            <a:r>
              <a:rPr lang="es-ES" i="1" dirty="0" smtClean="0"/>
              <a:t>CLIENTES que permite dar de alta un cliente nuevo, así </a:t>
            </a:r>
            <a:r>
              <a:rPr lang="es-ES" dirty="0" smtClean="0"/>
              <a:t>como modificar o borrar las fichas de clientes ya dados de alta previamente.</a:t>
            </a:r>
          </a:p>
          <a:p>
            <a:pPr>
              <a:buNone/>
            </a:pPr>
            <a:r>
              <a:rPr lang="es-ES" dirty="0" smtClean="0"/>
              <a:t>	Igualmente, este será el punto de acceso a los procesos que permitirán tanto la consulta como la facturación de las líneas de venta de los mismos.</a:t>
            </a:r>
          </a:p>
          <a:p>
            <a:pPr>
              <a:buNone/>
            </a:pPr>
            <a:r>
              <a:rPr lang="es-ES" dirty="0" smtClean="0"/>
              <a:t>	Así pues, al entrar en el proceso </a:t>
            </a:r>
            <a:r>
              <a:rPr lang="es-ES" i="1" dirty="0" smtClean="0"/>
              <a:t>CLIENTES se presenta una parrilla de exploración </a:t>
            </a:r>
            <a:r>
              <a:rPr lang="es-ES" dirty="0" smtClean="0"/>
              <a:t>en la que figuran todos los clientes dados de alta. En esta parrilla se mostrarán inicialmente el código, nombre y N.I.F. de cada cliente. Si se desea que se visualicen también el resto de datos de cada cliente (saldos, dirección, etc.) se deberá activar la caja de chequeo "</a:t>
            </a:r>
            <a:r>
              <a:rPr lang="es-ES" i="1" dirty="0" smtClean="0"/>
              <a:t>Vista Total".</a:t>
            </a:r>
          </a:p>
          <a:p>
            <a:pPr>
              <a:buNone/>
            </a:pPr>
            <a:r>
              <a:rPr lang="es-ES" i="1" dirty="0" smtClean="0"/>
              <a:t>	</a:t>
            </a:r>
            <a:r>
              <a:rPr lang="es-ES" dirty="0" smtClean="0"/>
              <a:t> Haciendo clic sobre esta parrilla con el botón derecho del ratón se dispone de todas las opciones que una parrilla de este tipo proporciona en cuanto a ordenación y acotación de la información, configuración e impresión de informes, etc. Junto a esta parrilla se dispone de los botones específicos que permitirán abrir nuevas fichas de clientes, así como modificar o borrar las fichas de clientes ya dados de alta.</a:t>
            </a:r>
          </a:p>
          <a:p>
            <a:pPr>
              <a:buNone/>
            </a:pPr>
            <a:r>
              <a:rPr lang="es-ES" dirty="0" smtClean="0"/>
              <a:t>	Asimismo, se dispone de los botones de acceso a los procesos de consulta de líneas, saldos y facturación de líneas de venta.</a:t>
            </a:r>
          </a:p>
          <a:p>
            <a:pPr>
              <a:buNone/>
            </a:pPr>
            <a:r>
              <a:rPr lang="es-ES" dirty="0" smtClean="0"/>
              <a:t>	Una vez en la ficha de un cliente, habiendo entrado a dar de alta un nuevo cliente o a modificar una ficha de un cliente ya existente, se dispone de varios apartados en los que se agrupan todos sus datos. El acceso a cada uno de ellos podrá realizarse pinchando con el ratón en la pestaña correspondiente que figura en la zona superior de la ventana.</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172</a:t>
            </a:fld>
            <a:endParaRPr lang="es-E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Clientes. Menú</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173</a:t>
            </a:fld>
            <a:endParaRPr lang="es-ES" dirty="0"/>
          </a:p>
        </p:txBody>
      </p:sp>
      <p:pic>
        <p:nvPicPr>
          <p:cNvPr id="27650" name="Picture 2"/>
          <p:cNvPicPr>
            <a:picLocks noGrp="1" noChangeAspect="1" noChangeArrowheads="1"/>
          </p:cNvPicPr>
          <p:nvPr>
            <p:ph sz="half" idx="1"/>
          </p:nvPr>
        </p:nvPicPr>
        <p:blipFill>
          <a:blip r:embed="rId2" cstate="print"/>
          <a:srcRect/>
          <a:stretch>
            <a:fillRect/>
          </a:stretch>
        </p:blipFill>
        <p:spPr bwMode="auto">
          <a:xfrm>
            <a:off x="457200" y="3002517"/>
            <a:ext cx="4038600" cy="2270604"/>
          </a:xfrm>
          <a:prstGeom prst="rect">
            <a:avLst/>
          </a:prstGeom>
          <a:noFill/>
          <a:ln w="9525">
            <a:noFill/>
            <a:miter lim="800000"/>
            <a:headEnd/>
            <a:tailEnd/>
          </a:ln>
        </p:spPr>
      </p:pic>
      <p:pic>
        <p:nvPicPr>
          <p:cNvPr id="27651" name="Picture 3"/>
          <p:cNvPicPr>
            <a:picLocks noGrp="1" noChangeAspect="1" noChangeArrowheads="1"/>
          </p:cNvPicPr>
          <p:nvPr>
            <p:ph sz="half" idx="2"/>
          </p:nvPr>
        </p:nvPicPr>
        <p:blipFill>
          <a:blip r:embed="rId3"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400" b="1" dirty="0" smtClean="0"/>
              <a:t>Estadísticas de consumo del cliente</a:t>
            </a:r>
            <a:endParaRPr lang="es-ES" sz="4400" dirty="0"/>
          </a:p>
        </p:txBody>
      </p:sp>
      <p:sp>
        <p:nvSpPr>
          <p:cNvPr id="3" name="2 Marcador de contenido"/>
          <p:cNvSpPr>
            <a:spLocks noGrp="1"/>
          </p:cNvSpPr>
          <p:nvPr>
            <p:ph sz="half" idx="1"/>
          </p:nvPr>
        </p:nvSpPr>
        <p:spPr>
          <a:xfrm>
            <a:off x="457200" y="1920085"/>
            <a:ext cx="7067128" cy="2733051"/>
          </a:xfrm>
        </p:spPr>
        <p:txBody>
          <a:bodyPr>
            <a:normAutofit fontScale="55000" lnSpcReduction="20000"/>
          </a:bodyPr>
          <a:lstStyle/>
          <a:p>
            <a:pPr>
              <a:buNone/>
            </a:pPr>
            <a:r>
              <a:rPr lang="es-ES" dirty="0" smtClean="0"/>
              <a:t>	En la zona inferior de la ficha del cliente, cuando se tiene activa la pestaña "DATOS GENERALES" o la pestaña "DATOS AUXILIARES" se dispone de un panel gráfico en el que se proporciona información sobre las estadísticas de ventas realizadas al cliente. Esta información se presenta inicialmente en forma gráfica, pudiendo dicho gráfico mostrarse en forma de barras, líneas, puntos, tartas, etc.</a:t>
            </a:r>
          </a:p>
          <a:p>
            <a:pPr>
              <a:buNone/>
            </a:pPr>
            <a:r>
              <a:rPr lang="es-ES" dirty="0" smtClean="0"/>
              <a:t>	Asimismo es posible representar la información en dos o tres dimensiones.</a:t>
            </a:r>
          </a:p>
          <a:p>
            <a:pPr>
              <a:buNone/>
            </a:pPr>
            <a:r>
              <a:rPr lang="es-ES" dirty="0" smtClean="0"/>
              <a:t>	La estadística puede ser consultada respecto a tres modalidades de información, que podrán seleccionarse haciendo clic con el botón  derecho del ratón sobre el panel gráfico. Dichas modalidades son:</a:t>
            </a:r>
          </a:p>
          <a:p>
            <a:pPr>
              <a:buNone/>
            </a:pPr>
            <a:r>
              <a:rPr lang="es-ES" dirty="0" smtClean="0"/>
              <a:t>	- Por unidades vendidas.</a:t>
            </a:r>
          </a:p>
          <a:p>
            <a:pPr>
              <a:buNone/>
            </a:pPr>
            <a:r>
              <a:rPr lang="es-ES" dirty="0" smtClean="0"/>
              <a:t>	- Por importe bruto que suponen las ventas realizadas.</a:t>
            </a:r>
          </a:p>
          <a:p>
            <a:pPr>
              <a:buNone/>
            </a:pPr>
            <a:r>
              <a:rPr lang="es-ES" dirty="0" smtClean="0"/>
              <a:t>	 - Por importe neto que las ventas representan, es decir, restados ya descuentos y  devoluciones.</a:t>
            </a:r>
          </a:p>
          <a:p>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174</a:t>
            </a:fld>
            <a:endParaRPr lang="es-ES" dirty="0"/>
          </a:p>
        </p:txBody>
      </p:sp>
      <p:pic>
        <p:nvPicPr>
          <p:cNvPr id="28674" name="Picture 2"/>
          <p:cNvPicPr>
            <a:picLocks noGrp="1" noChangeAspect="1" noChangeArrowheads="1"/>
          </p:cNvPicPr>
          <p:nvPr>
            <p:ph sz="half" idx="2"/>
          </p:nvPr>
        </p:nvPicPr>
        <p:blipFill>
          <a:blip r:embed="rId2" cstate="print"/>
          <a:srcRect/>
          <a:stretch>
            <a:fillRect/>
          </a:stretch>
        </p:blipFill>
        <p:spPr bwMode="auto">
          <a:xfrm>
            <a:off x="971600" y="4653136"/>
            <a:ext cx="6274258" cy="1296144"/>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63272" cy="1143000"/>
          </a:xfrm>
        </p:spPr>
        <p:txBody>
          <a:bodyPr>
            <a:normAutofit/>
          </a:bodyPr>
          <a:lstStyle/>
          <a:p>
            <a:pPr algn="ctr"/>
            <a:r>
              <a:rPr lang="es-ES" sz="3200" b="1" dirty="0" smtClean="0"/>
              <a:t>CONSULTA DE LINEAS DE VENTA DE CLIENTES</a:t>
            </a:r>
            <a:endParaRPr lang="es-ES" sz="3200"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175</a:t>
            </a:fld>
            <a:endParaRPr lang="es-ES" dirty="0"/>
          </a:p>
        </p:txBody>
      </p:sp>
      <p:pic>
        <p:nvPicPr>
          <p:cNvPr id="29698" name="Picture 2"/>
          <p:cNvPicPr>
            <a:picLocks noGrp="1" noChangeAspect="1" noChangeArrowheads="1"/>
          </p:cNvPicPr>
          <p:nvPr>
            <p:ph sz="half" idx="1"/>
          </p:nvPr>
        </p:nvPicPr>
        <p:blipFill>
          <a:blip r:embed="rId2" cstate="print"/>
          <a:srcRect/>
          <a:stretch>
            <a:fillRect/>
          </a:stretch>
        </p:blipFill>
        <p:spPr bwMode="auto">
          <a:xfrm>
            <a:off x="457200" y="3002517"/>
            <a:ext cx="4038600" cy="2270604"/>
          </a:xfrm>
          <a:prstGeom prst="rect">
            <a:avLst/>
          </a:prstGeom>
          <a:noFill/>
          <a:ln w="9525">
            <a:noFill/>
            <a:miter lim="800000"/>
            <a:headEnd/>
            <a:tailEnd/>
          </a:ln>
        </p:spPr>
      </p:pic>
      <p:pic>
        <p:nvPicPr>
          <p:cNvPr id="29699" name="Picture 3"/>
          <p:cNvPicPr>
            <a:picLocks noGrp="1" noChangeAspect="1" noChangeArrowheads="1"/>
          </p:cNvPicPr>
          <p:nvPr>
            <p:ph sz="half" idx="2"/>
          </p:nvPr>
        </p:nvPicPr>
        <p:blipFill>
          <a:blip r:embed="rId3"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b="1" dirty="0" smtClean="0"/>
              <a:t>CONSULTA DE SALDOS DE CLIENTES</a:t>
            </a:r>
            <a:endParaRPr lang="es-ES" sz="3600" dirty="0"/>
          </a:p>
        </p:txBody>
      </p:sp>
      <p:sp>
        <p:nvSpPr>
          <p:cNvPr id="3" name="2 Marcador de contenido"/>
          <p:cNvSpPr>
            <a:spLocks noGrp="1"/>
          </p:cNvSpPr>
          <p:nvPr>
            <p:ph sz="half" idx="1"/>
          </p:nvPr>
        </p:nvSpPr>
        <p:spPr/>
        <p:txBody>
          <a:bodyPr>
            <a:normAutofit fontScale="40000" lnSpcReduction="20000"/>
          </a:bodyPr>
          <a:lstStyle/>
          <a:p>
            <a:pPr>
              <a:buNone/>
            </a:pPr>
            <a:r>
              <a:rPr lang="es-ES" dirty="0" smtClean="0"/>
              <a:t>	La consulta de saldos de un cliente permite la visualización detallada de su estado de cuentas en relación a las operaciones de crédito que se le han efectuado: Facturas emitidas, entregas de euros que el cliente ha realizado a la farmacia, devoluciones de dinero que la farmacia le ha hecho al cliente, y ventas o devoluciones cerradas a crédito que están aún pendientes de facturar. En esta consulta se podrá diferenciar si una línea de venta o una factura están ya pagadas o no, informándose de la línea de pago que le corresponde. Asimismo será posible notificar pagos de líneas, independientemente de si éstas están ya facturadas o no.</a:t>
            </a:r>
          </a:p>
          <a:p>
            <a:pPr>
              <a:buNone/>
            </a:pPr>
            <a:r>
              <a:rPr lang="es-ES" dirty="0" smtClean="0"/>
              <a:t>	Toda la información que la consulta de saldos ofrece puede visualizarse también en el momento en que se realiza una venta a crédito a un cliente o en el momento en que un cliente realiza una entrega de euros, todo ello desde el proceso </a:t>
            </a:r>
            <a:r>
              <a:rPr lang="es-ES" i="1" dirty="0" smtClean="0"/>
              <a:t>VENTAS MOSTRADOR, haciendo clic sobre el Botón Saldos que aparecerá disponible o </a:t>
            </a:r>
            <a:r>
              <a:rPr lang="es-ES" dirty="0" smtClean="0"/>
              <a:t>directamente haciendo uso del botón Libreta-Cliente de la barra de herramientas del proceso de ventas.</a:t>
            </a:r>
          </a:p>
          <a:p>
            <a:pPr>
              <a:buNone/>
            </a:pPr>
            <a:r>
              <a:rPr lang="es-ES" dirty="0" smtClean="0"/>
              <a:t>	La consulta podrá ser acotada desde una fecha, pudiéndola indicar el usuario haciendo uso del Botón Seleccionar Fecha que a tal efecto se presenta.</a:t>
            </a:r>
          </a:p>
          <a:p>
            <a:pPr>
              <a:buNone/>
            </a:pPr>
            <a:r>
              <a:rPr lang="es-ES" dirty="0" smtClean="0"/>
              <a:t>	La información será presentada en una parrilla de exploración, con lo que un elemento de este tipo proporciona en cuanto a posibilidades de ordenación y acotación de la información, posibilidades de configuración e impresión de informes, etc.</a:t>
            </a:r>
          </a:p>
          <a:p>
            <a:pPr>
              <a:buNone/>
            </a:pPr>
            <a:r>
              <a:rPr lang="es-ES" dirty="0" smtClean="0"/>
              <a:t>	Se dispone de la caja de chequeo "Mostrar Sólo Líneas Pendientes". Si la misma se deja desactivada, se mostrarán todas las líneas que tenga el cliente, estén o no pagadas.</a:t>
            </a:r>
          </a:p>
          <a:p>
            <a:pPr>
              <a:buNone/>
            </a:pPr>
            <a:r>
              <a:rPr lang="es-ES" dirty="0" smtClean="0"/>
              <a:t>	Si, por el contrario, se activa esta caja se mostrarán solamente aquellas líneas del cliente que no estén pagadas.</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176</a:t>
            </a:fld>
            <a:endParaRPr lang="es-ES" dirty="0"/>
          </a:p>
        </p:txBody>
      </p:sp>
      <p:pic>
        <p:nvPicPr>
          <p:cNvPr id="30722" name="Picture 2"/>
          <p:cNvPicPr>
            <a:picLocks noGrp="1" noChangeAspect="1" noChangeArrowheads="1"/>
          </p:cNvPicPr>
          <p:nvPr>
            <p:ph sz="half" idx="2"/>
          </p:nvPr>
        </p:nvPicPr>
        <p:blipFill>
          <a:blip r:embed="rId2"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TIPOS DE CLIENTES</a:t>
            </a:r>
            <a:endParaRPr lang="es-ES" dirty="0"/>
          </a:p>
        </p:txBody>
      </p:sp>
      <p:sp>
        <p:nvSpPr>
          <p:cNvPr id="3" name="2 Marcador de contenido"/>
          <p:cNvSpPr>
            <a:spLocks noGrp="1"/>
          </p:cNvSpPr>
          <p:nvPr>
            <p:ph sz="half" idx="1"/>
          </p:nvPr>
        </p:nvSpPr>
        <p:spPr/>
        <p:txBody>
          <a:bodyPr>
            <a:normAutofit fontScale="40000" lnSpcReduction="20000"/>
          </a:bodyPr>
          <a:lstStyle/>
          <a:p>
            <a:pPr>
              <a:buNone/>
            </a:pPr>
            <a:r>
              <a:rPr lang="es-ES" dirty="0" smtClean="0"/>
              <a:t>	En este apartado se podrán definir, modificar y/o borrar los diferentes tipos de clientes que se desee establecer.</a:t>
            </a:r>
          </a:p>
          <a:p>
            <a:pPr>
              <a:buNone/>
            </a:pPr>
            <a:r>
              <a:rPr lang="es-ES" dirty="0" smtClean="0"/>
              <a:t>	El definir tipos de clientes permitirá asignar a cada cliente en su ficha el tipo al que pertenece, de forma que se establecerán grupos de clientes que tengan características comunes, de manera que se puedan efectuar procesos refiriéndolos sólo a un tipo de cliente en concreto.</a:t>
            </a:r>
          </a:p>
          <a:p>
            <a:pPr>
              <a:buNone/>
            </a:pPr>
            <a:r>
              <a:rPr lang="es-ES" dirty="0" smtClean="0"/>
              <a:t>	El usuario puede establecer tantos grupos de clientes como desee, atendiendo a los criterios que considere más oportunos. Para ello, según se ha indicado, se definirán los correspondientes tipos de cliente, asignando a cada uno un código y descripción con que identificarlos en el futuro.</a:t>
            </a:r>
          </a:p>
          <a:p>
            <a:pPr>
              <a:buNone/>
            </a:pPr>
            <a:r>
              <a:rPr lang="es-ES" dirty="0" smtClean="0"/>
              <a:t>	Al entrar en este proceso se presenta una parrilla de exploración en la que figurarán todos los tipos de clientes que ya se tengan definidos. Pulsando el botón derecho del ratón sobre dicha parrilla se dispondrá de todas las posibilidades que dicho elemento proporciona en cuanto a configuración de informes, impresión, creación de contactos en MS Outlook, etc. Asimismo se dispone de los botones que permitirán dar de alta un nuevo tipo de cliente y modificar o borrar un tipo de cliente ya dado de alta.</a:t>
            </a:r>
          </a:p>
          <a:p>
            <a:pPr>
              <a:buNone/>
            </a:pPr>
            <a:endParaRPr lang="es-ES" dirty="0" smtClean="0"/>
          </a:p>
          <a:p>
            <a:pPr>
              <a:buNone/>
            </a:pPr>
            <a:r>
              <a:rPr lang="es-ES" b="1" dirty="0" smtClean="0"/>
              <a:t>	Por ejemplo, se puede definir el tipo de cliente 01  correspondiente a "clientes con facturación mensual", o tipo de cliente 02 correspondiente a clientes "especial control de deuda", etc.</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177</a:t>
            </a:fld>
            <a:endParaRPr lang="es-ES" dirty="0"/>
          </a:p>
        </p:txBody>
      </p:sp>
      <p:pic>
        <p:nvPicPr>
          <p:cNvPr id="26626" name="Picture 2"/>
          <p:cNvPicPr>
            <a:picLocks noGrp="1" noChangeAspect="1" noChangeArrowheads="1"/>
          </p:cNvPicPr>
          <p:nvPr>
            <p:ph sz="half" idx="2"/>
          </p:nvPr>
        </p:nvPicPr>
        <p:blipFill>
          <a:blip r:embed="rId2"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S" sz="4000" b="1" dirty="0" smtClean="0"/>
              <a:t>CREACION DE CONTACTOS DE CLIENTES EN MS OUTLOOK</a:t>
            </a:r>
            <a:endParaRPr lang="es-ES" sz="4000"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Al entrar al proceso </a:t>
            </a:r>
            <a:r>
              <a:rPr lang="es-ES" i="1" dirty="0" smtClean="0"/>
              <a:t>CLIENTES se presenta una parrilla de exploración en la que </a:t>
            </a:r>
            <a:r>
              <a:rPr lang="es-ES" dirty="0" smtClean="0"/>
              <a:t>figuran todos los clientes dados de alta. Haciendo </a:t>
            </a:r>
            <a:r>
              <a:rPr lang="es-ES" b="1" dirty="0" smtClean="0"/>
              <a:t>clic con el botón derecho</a:t>
            </a:r>
            <a:r>
              <a:rPr lang="es-ES" dirty="0" smtClean="0"/>
              <a:t> del ratón sobre ella se presenta un menú de opciones entre las que se encuentra </a:t>
            </a:r>
            <a:r>
              <a:rPr lang="es-ES" i="1" dirty="0" smtClean="0"/>
              <a:t>EXPORTAR A CONTACTOS OUTLOOK.</a:t>
            </a:r>
          </a:p>
          <a:p>
            <a:pPr>
              <a:buNone/>
            </a:pPr>
            <a:r>
              <a:rPr lang="es-ES" dirty="0" smtClean="0"/>
              <a:t>	Este proceso permite crear contactos en la aplicación MS Outlook partiendo de los datos de clientes registrados en FARMATIC, a fin de poder enviarles desde dicha aplicación de forma automática correo electrónico, fax, etc.</a:t>
            </a:r>
          </a:p>
          <a:p>
            <a:pPr>
              <a:buNone/>
            </a:pPr>
            <a:r>
              <a:rPr lang="es-ES" dirty="0" smtClean="0"/>
              <a:t>	La ejecución de este proceso provocará la creación de contactos de todos los clientes presentes en la parrilla. Por tanto, si se desea efectuar alguna acotación de clientes debe realizarse de forma previa a la selección de la opción </a:t>
            </a:r>
            <a:r>
              <a:rPr lang="es-ES" i="1" dirty="0" smtClean="0"/>
              <a:t>EXPORTAR A CONTACTOS  OUTLOOK.</a:t>
            </a:r>
          </a:p>
          <a:p>
            <a:pPr>
              <a:buNone/>
            </a:pPr>
            <a:r>
              <a:rPr lang="es-ES" dirty="0" smtClean="0"/>
              <a:t>	Estos contactos se guardarán en Outlook en la carpeta que el usuario determine.</a:t>
            </a:r>
          </a:p>
          <a:p>
            <a:pPr>
              <a:buNone/>
            </a:pPr>
            <a:r>
              <a:rPr lang="es-ES" dirty="0" smtClean="0"/>
              <a:t>	Por ello, al entrar en el proceso se solicita en primer lugar la carpeta deseada, disponiéndose de una caja desplegable donde figurarán todas las carpetas dependientes de la carpeta "Contactos" que se tengan definidas en la aplicación Outlook. Por defecto se tomará la carpeta "Clientes Farmacia", dependiente de la carpeta "Contactos". Si dicha carpeta "Clientes Farmacia" no existiese, al generarse un contacto se crearía automáticamente. No obstante, si este campo de petición de carpeta se dejase vacío, los contactos se crearían directamente en la mencionada carpeta "Contactos" de Outlook.</a:t>
            </a:r>
          </a:p>
          <a:p>
            <a:pPr>
              <a:buNone/>
            </a:pPr>
            <a:r>
              <a:rPr lang="es-ES" dirty="0" smtClean="0"/>
              <a:t>	Si el cliente ya existiese en Outlook como contacto, se procederá con su actualización.</a:t>
            </a:r>
          </a:p>
          <a:p>
            <a:pPr>
              <a:buNone/>
            </a:pPr>
            <a:r>
              <a:rPr lang="es-ES" dirty="0" smtClean="0"/>
              <a:t>	La identificación de si el cliente existe como contacto será posible gracias a que al crearse el contacto se guardará el código de cliente FARMATIC en el campo "Sobrenombre" disponible en las fichas de contactos de Outlook.</a:t>
            </a:r>
          </a:p>
          <a:p>
            <a:pPr>
              <a:buNone/>
            </a:pPr>
            <a:r>
              <a:rPr lang="es-ES" dirty="0" smtClean="0"/>
              <a:t>	Para la generación de contactos no será necesario que la aplicación Outlook esté abierta, si bien el hecho de que lo esté agilizará el proceso.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178</a:t>
            </a:fld>
            <a:endParaRPr lang="es-ES"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CIRCULARES A CLIENTES</a:t>
            </a:r>
            <a:endParaRPr lang="es-ES" dirty="0"/>
          </a:p>
        </p:txBody>
      </p:sp>
      <p:sp>
        <p:nvSpPr>
          <p:cNvPr id="3" name="2 Marcador de contenido"/>
          <p:cNvSpPr>
            <a:spLocks noGrp="1"/>
          </p:cNvSpPr>
          <p:nvPr>
            <p:ph idx="1"/>
          </p:nvPr>
        </p:nvSpPr>
        <p:spPr>
          <a:xfrm>
            <a:off x="467544" y="2204864"/>
            <a:ext cx="2674640" cy="4013800"/>
          </a:xfrm>
        </p:spPr>
        <p:txBody>
          <a:bodyPr>
            <a:normAutofit fontScale="47500" lnSpcReduction="20000"/>
          </a:bodyPr>
          <a:lstStyle/>
          <a:p>
            <a:pPr>
              <a:buNone/>
            </a:pPr>
            <a:r>
              <a:rPr lang="es-ES" dirty="0" smtClean="0"/>
              <a:t>	El diseño de circulares se realizará mediante la aplicación MS Word, con lo que se contará con todas las prestaciones que este potente procesador de textos proporciona (uso de imágenes, tablas, líneas, formatos de letra, colores, etc.). Será, por tanto, imprescindible contar con dicha aplicación instalada para poder hacer uso de las circulares a clientes.</a:t>
            </a:r>
          </a:p>
          <a:p>
            <a:pPr>
              <a:buNone/>
            </a:pPr>
            <a:r>
              <a:rPr lang="es-ES" dirty="0" smtClean="0"/>
              <a:t>	Como aclaración inicial debe tenerse en cuenta que cada uno de los modelos o diseños de circular se corresponderán con plantillas de Word. Por tanto, por "plantilla" deberá entenderse en adelante "modelo" de una circular.</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179</a:t>
            </a:fld>
            <a:endParaRPr lang="es-ES" dirty="0"/>
          </a:p>
        </p:txBody>
      </p:sp>
      <p:pic>
        <p:nvPicPr>
          <p:cNvPr id="20482" name="Picture 2"/>
          <p:cNvPicPr>
            <a:picLocks noChangeAspect="1" noChangeArrowheads="1"/>
          </p:cNvPicPr>
          <p:nvPr/>
        </p:nvPicPr>
        <p:blipFill>
          <a:blip r:embed="rId2" cstate="print"/>
          <a:srcRect/>
          <a:stretch>
            <a:fillRect/>
          </a:stretch>
        </p:blipFill>
        <p:spPr bwMode="auto">
          <a:xfrm>
            <a:off x="3347864" y="2276872"/>
            <a:ext cx="5408851" cy="304099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MENU VENTANA</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Este menú permite seleccionar la forma de visualización en el caso de tener abiertas simultáneamente más de una ventana. Asimismo, informa sobre qué ventanas están abiertas, permitiendo el acceso directo a cualquiera de ellas.</a:t>
            </a:r>
          </a:p>
          <a:p>
            <a:pPr>
              <a:buNone/>
            </a:pPr>
            <a:r>
              <a:rPr lang="es-ES" dirty="0" smtClean="0"/>
              <a:t>	Así pues, las opciones que este menú engloba son las siguientes:</a:t>
            </a:r>
          </a:p>
          <a:p>
            <a:pPr>
              <a:buNone/>
            </a:pPr>
            <a:endParaRPr lang="es-ES" dirty="0" smtClean="0"/>
          </a:p>
          <a:p>
            <a:r>
              <a:rPr lang="es-ES" b="1" dirty="0" smtClean="0"/>
              <a:t>Cascada</a:t>
            </a:r>
            <a:r>
              <a:rPr lang="es-ES" dirty="0" smtClean="0"/>
              <a:t>: Seleccionando esta opción las diferentes ventanas que estén abiertas se mostrarán</a:t>
            </a:r>
          </a:p>
          <a:p>
            <a:pPr>
              <a:buNone/>
            </a:pPr>
            <a:r>
              <a:rPr lang="es-ES" dirty="0" smtClean="0"/>
              <a:t>	de forma superpuesta, estando al frente aquella sobre la que se está trabajando.</a:t>
            </a:r>
          </a:p>
          <a:p>
            <a:r>
              <a:rPr lang="es-ES" b="1" dirty="0" smtClean="0"/>
              <a:t>Mosaico horizontal</a:t>
            </a:r>
            <a:r>
              <a:rPr lang="es-ES" dirty="0" smtClean="0"/>
              <a:t>: En este caso las diferentes ventanas abiertas se mostrarán ocupando el ancho total  de la pantalla pero adecuando su altura de forma que quepan todas ellas una debajo de otra.</a:t>
            </a:r>
          </a:p>
          <a:p>
            <a:r>
              <a:rPr lang="es-ES" b="1" dirty="0" smtClean="0"/>
              <a:t>Mosaico vertical</a:t>
            </a:r>
            <a:r>
              <a:rPr lang="es-ES" dirty="0" smtClean="0"/>
              <a:t>: Seleccionando esta opción las diferentes ventanas abiertas se mostrarán unas al</a:t>
            </a:r>
          </a:p>
          <a:p>
            <a:r>
              <a:rPr lang="es-ES" dirty="0" smtClean="0"/>
              <a:t>lado de otras, adaptando su altura al tamaño máximo de la pantalla, pero adecuando su anchura para que quepan todas las pantallas abiertas.</a:t>
            </a:r>
          </a:p>
          <a:p>
            <a:r>
              <a:rPr lang="es-ES" b="1" dirty="0" smtClean="0"/>
              <a:t>Ventanas abiertas</a:t>
            </a:r>
            <a:r>
              <a:rPr lang="es-ES" dirty="0" smtClean="0"/>
              <a:t>: Se mencionará cada una de las ventanas que hay abiertas, apareciendo precedida de un punto aquella sobre la que se está trabajando. Desde aquí se podrá activar</a:t>
            </a:r>
          </a:p>
          <a:p>
            <a:r>
              <a:rPr lang="es-ES" dirty="0" smtClean="0"/>
              <a:t>directamente la ventana con la que se desee trabajar.</a:t>
            </a:r>
          </a:p>
          <a:p>
            <a:r>
              <a:rPr lang="es-ES" b="1" dirty="0" smtClean="0"/>
              <a:t>Selector de actividad</a:t>
            </a:r>
            <a:r>
              <a:rPr lang="es-ES" dirty="0" smtClean="0"/>
              <a:t>: Esta opción solamente estará disponible cuando se tenga activada gestión Multi-Nif  y se tenga abierto algún proceso en el que sea posible la selección de empresa con la que trabajar. Permitirá el acceso al selector donde figurarán disponibles las posibles empresas a tratar. </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a:t>
            </a:fld>
            <a:endParaRPr lang="es-ES"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400" dirty="0" smtClean="0"/>
              <a:t>GESTION DE PROVEEDORES</a:t>
            </a:r>
            <a:endParaRPr lang="es-ES" sz="4400" dirty="0"/>
          </a:p>
        </p:txBody>
      </p:sp>
      <p:sp>
        <p:nvSpPr>
          <p:cNvPr id="3" name="2 Marcador de texto"/>
          <p:cNvSpPr>
            <a:spLocks noGrp="1"/>
          </p:cNvSpPr>
          <p:nvPr>
            <p:ph type="body" idx="1"/>
          </p:nvPr>
        </p:nvSpPr>
        <p:spPr>
          <a:xfrm>
            <a:off x="539552" y="3645024"/>
            <a:ext cx="7772400" cy="1509712"/>
          </a:xfrm>
        </p:spPr>
        <p:txBody>
          <a:bodyPr>
            <a:normAutofit fontScale="70000" lnSpcReduction="20000"/>
          </a:bodyPr>
          <a:lstStyle/>
          <a:p>
            <a:r>
              <a:rPr lang="es-ES" dirty="0" smtClean="0"/>
              <a:t>Mediante este proceso se pueden abrir las fichas de los proveedores o distribuidores que   habitualmente suministran mercancía a la farmacia. Teniendo acceso a la consulta de estadísticas de compras. No deben confundirse los términos de proveedor  y  laboratorio, pues en FARMATIC el primero de ellos se refiere a centros distribuidores a quienes se realizan las compras de mercancía y el segundo a casas fabricantes. En el caso de comprar directamente a laboratorio, se debe dar de alta éste como un proveedor más.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180</a:t>
            </a:fld>
            <a:endParaRPr lang="es-E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Proveedores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181</a:t>
            </a:fld>
            <a:endParaRPr lang="es-E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800" dirty="0" smtClean="0"/>
              <a:t>Proveedores. Botón Consulta</a:t>
            </a:r>
            <a:endParaRPr lang="es-ES" sz="48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182</a:t>
            </a:fld>
            <a:endParaRPr lang="es-E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7740352" y="1412776"/>
            <a:ext cx="695325" cy="219075"/>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Proveedores. Ficha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183</a:t>
            </a:fld>
            <a:endParaRPr lang="es-ES"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Proveedores. Descuentos</a:t>
            </a:r>
            <a:endParaRPr lang="es-ES" dirty="0"/>
          </a:p>
        </p:txBody>
      </p:sp>
      <p:sp>
        <p:nvSpPr>
          <p:cNvPr id="3" name="2 Marcador de texto"/>
          <p:cNvSpPr>
            <a:spLocks noGrp="1"/>
          </p:cNvSpPr>
          <p:nvPr>
            <p:ph type="body" idx="1"/>
          </p:nvPr>
        </p:nvSpPr>
        <p:spPr/>
        <p:txBody>
          <a:bodyPr/>
          <a:lstStyle/>
          <a:p>
            <a:pPr algn="ctr"/>
            <a:r>
              <a:rPr lang="es-ES" dirty="0" smtClean="0"/>
              <a:t>Dto.(%)</a:t>
            </a:r>
            <a:endParaRPr lang="es-ES" dirty="0"/>
          </a:p>
        </p:txBody>
      </p:sp>
      <p:sp>
        <p:nvSpPr>
          <p:cNvPr id="4" name="3 Marcador de texto"/>
          <p:cNvSpPr>
            <a:spLocks noGrp="1"/>
          </p:cNvSpPr>
          <p:nvPr>
            <p:ph type="body" sz="half" idx="3"/>
          </p:nvPr>
        </p:nvSpPr>
        <p:spPr/>
        <p:txBody>
          <a:bodyPr/>
          <a:lstStyle/>
          <a:p>
            <a:pPr algn="ctr"/>
            <a:r>
              <a:rPr lang="es-ES" dirty="0" smtClean="0"/>
              <a:t>Tablas de descuentos</a:t>
            </a:r>
            <a:endParaRPr lang="es-ES" dirty="0"/>
          </a:p>
        </p:txBody>
      </p:sp>
      <p:sp>
        <p:nvSpPr>
          <p:cNvPr id="5" name="4 Marcador de contenido"/>
          <p:cNvSpPr>
            <a:spLocks noGrp="1"/>
          </p:cNvSpPr>
          <p:nvPr>
            <p:ph sz="quarter" idx="2"/>
          </p:nvPr>
        </p:nvSpPr>
        <p:spPr/>
        <p:txBody>
          <a:bodyPr>
            <a:normAutofit fontScale="85000" lnSpcReduction="20000"/>
          </a:bodyPr>
          <a:lstStyle/>
          <a:p>
            <a:pPr>
              <a:buNone/>
            </a:pPr>
            <a:r>
              <a:rPr lang="es-ES" dirty="0" smtClean="0"/>
              <a:t>	En este campo se debe indicar el  descuento general que hace este proveedor, y que se aplicará al recibir la mercancía cuando no existan tablas de descuento definidas o en éstas no se encuentren condiciones para los artículos recibidos. También en el caso de introducir albaranes manualmente mediante el proceso ALBARANES, se tomará inicialmente este descuento para calcular el importe del albarán a P.V.P. partiendo de un importe a precio de coste o viceversa.</a:t>
            </a:r>
            <a:endParaRPr lang="es-ES" dirty="0"/>
          </a:p>
        </p:txBody>
      </p:sp>
      <p:sp>
        <p:nvSpPr>
          <p:cNvPr id="6" name="5 Marcador de contenido"/>
          <p:cNvSpPr>
            <a:spLocks noGrp="1"/>
          </p:cNvSpPr>
          <p:nvPr>
            <p:ph sz="quarter" idx="4"/>
          </p:nvPr>
        </p:nvSpPr>
        <p:spPr/>
        <p:txBody>
          <a:bodyPr>
            <a:normAutofit fontScale="92500" lnSpcReduction="10000"/>
          </a:bodyPr>
          <a:lstStyle/>
          <a:p>
            <a:pPr>
              <a:buNone/>
            </a:pPr>
            <a:r>
              <a:rPr lang="es-ES" dirty="0" smtClean="0"/>
              <a:t>	En este campo se introducen las tablas de descuentos con las que el programa deberá trabajar al recibir la mercancía de este proveedor. Es en el momento de la recepción de la mercancía cuando se indicará con cuál de todas ellas se debe trabajar en ese caso concreto. Para más información sobre la definición y utilidad de estas tablas, ver apartado CONDICIONES DE COMPRA.</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184</a:t>
            </a:fld>
            <a:endParaRPr lang="es-E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Condiciones de albarán</a:t>
            </a:r>
            <a:endParaRPr lang="es-ES" dirty="0"/>
          </a:p>
        </p:txBody>
      </p:sp>
      <p:sp>
        <p:nvSpPr>
          <p:cNvPr id="3" name="2 Marcador de texto"/>
          <p:cNvSpPr>
            <a:spLocks noGrp="1"/>
          </p:cNvSpPr>
          <p:nvPr>
            <p:ph type="body" idx="1"/>
          </p:nvPr>
        </p:nvSpPr>
        <p:spPr/>
        <p:txBody>
          <a:bodyPr/>
          <a:lstStyle/>
          <a:p>
            <a:pPr algn="ctr"/>
            <a:r>
              <a:rPr lang="es-ES" sz="1600" dirty="0" smtClean="0"/>
              <a:t>PASO DE PRECIO DE ALBARAN A PRECIO DE COSTE</a:t>
            </a:r>
            <a:endParaRPr lang="es-ES" sz="1600" dirty="0"/>
          </a:p>
        </p:txBody>
      </p:sp>
      <p:sp>
        <p:nvSpPr>
          <p:cNvPr id="4" name="3 Marcador de texto"/>
          <p:cNvSpPr>
            <a:spLocks noGrp="1"/>
          </p:cNvSpPr>
          <p:nvPr>
            <p:ph type="body" sz="half" idx="3"/>
          </p:nvPr>
        </p:nvSpPr>
        <p:spPr/>
        <p:txBody>
          <a:bodyPr>
            <a:normAutofit/>
          </a:bodyPr>
          <a:lstStyle/>
          <a:p>
            <a:pPr algn="ctr"/>
            <a:r>
              <a:rPr lang="es-ES" sz="1600" dirty="0" smtClean="0"/>
              <a:t>CALCULO DEL P.V.P. A PARTIR DEL PRECIO DE ALBARAN</a:t>
            </a:r>
            <a:endParaRPr lang="es-ES" sz="1600"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185</a:t>
            </a:fld>
            <a:endParaRPr lang="es-ES" dirty="0"/>
          </a:p>
        </p:txBody>
      </p:sp>
      <p:pic>
        <p:nvPicPr>
          <p:cNvPr id="24578" name="Picture 2"/>
          <p:cNvPicPr>
            <a:picLocks noGrp="1" noChangeAspect="1" noChangeArrowheads="1"/>
          </p:cNvPicPr>
          <p:nvPr>
            <p:ph sz="quarter" idx="4"/>
          </p:nvPr>
        </p:nvPicPr>
        <p:blipFill>
          <a:blip r:embed="rId2" cstate="print"/>
          <a:srcRect/>
          <a:stretch>
            <a:fillRect/>
          </a:stretch>
        </p:blipFill>
        <p:spPr bwMode="auto">
          <a:xfrm>
            <a:off x="5364088" y="4221088"/>
            <a:ext cx="2460898" cy="1500547"/>
          </a:xfrm>
          <a:prstGeom prst="rect">
            <a:avLst/>
          </a:prstGeom>
          <a:noFill/>
          <a:ln w="9525">
            <a:noFill/>
            <a:miter lim="800000"/>
            <a:headEnd/>
            <a:tailEnd/>
          </a:ln>
        </p:spPr>
      </p:pic>
      <p:pic>
        <p:nvPicPr>
          <p:cNvPr id="24579" name="Picture 3"/>
          <p:cNvPicPr>
            <a:picLocks noGrp="1" noChangeAspect="1" noChangeArrowheads="1"/>
          </p:cNvPicPr>
          <p:nvPr>
            <p:ph sz="quarter" idx="2"/>
          </p:nvPr>
        </p:nvPicPr>
        <p:blipFill>
          <a:blip r:embed="rId3" cstate="print"/>
          <a:srcRect/>
          <a:stretch>
            <a:fillRect/>
          </a:stretch>
        </p:blipFill>
        <p:spPr bwMode="auto">
          <a:xfrm>
            <a:off x="1115616" y="4293096"/>
            <a:ext cx="2637277" cy="1398903"/>
          </a:xfrm>
          <a:prstGeom prst="rect">
            <a:avLst/>
          </a:prstGeom>
          <a:noFill/>
          <a:ln w="9525">
            <a:noFill/>
            <a:miter lim="800000"/>
            <a:headEnd/>
            <a:tailEnd/>
          </a:ln>
        </p:spPr>
      </p:pic>
      <p:sp>
        <p:nvSpPr>
          <p:cNvPr id="13" name="12 CuadroTexto"/>
          <p:cNvSpPr txBox="1"/>
          <p:nvPr/>
        </p:nvSpPr>
        <p:spPr>
          <a:xfrm>
            <a:off x="1043608" y="2636912"/>
            <a:ext cx="2592288" cy="1338828"/>
          </a:xfrm>
          <a:prstGeom prst="rect">
            <a:avLst/>
          </a:prstGeom>
          <a:noFill/>
        </p:spPr>
        <p:txBody>
          <a:bodyPr wrap="square" rtlCol="0">
            <a:spAutoFit/>
          </a:bodyPr>
          <a:lstStyle/>
          <a:p>
            <a:r>
              <a:rPr lang="es-ES" sz="900" dirty="0" smtClean="0"/>
              <a:t>Los datos indicados en este apartado servirán para relacionar precio de albarán y precio de</a:t>
            </a:r>
          </a:p>
          <a:p>
            <a:r>
              <a:rPr lang="es-ES" sz="900" dirty="0" smtClean="0"/>
              <a:t>coste. Si la recepción es a precio albarán, una vez dado éste se aplicarán los datos aquí especificados para hallar el precio de coste. Si la recepción es a precio de venta, una vez hallado el precio de coste se tendrán en cuenta estos datos para hallar el precio de albarán correspondiente.</a:t>
            </a:r>
          </a:p>
        </p:txBody>
      </p:sp>
      <p:sp>
        <p:nvSpPr>
          <p:cNvPr id="14" name="13 Rectángulo"/>
          <p:cNvSpPr/>
          <p:nvPr/>
        </p:nvSpPr>
        <p:spPr>
          <a:xfrm>
            <a:off x="5436096" y="2636912"/>
            <a:ext cx="2160240" cy="1200329"/>
          </a:xfrm>
          <a:prstGeom prst="rect">
            <a:avLst/>
          </a:prstGeom>
        </p:spPr>
        <p:txBody>
          <a:bodyPr wrap="square">
            <a:spAutoFit/>
          </a:bodyPr>
          <a:lstStyle/>
          <a:p>
            <a:r>
              <a:rPr lang="es-ES" dirty="0" smtClean="0"/>
              <a:t>Sólo ha lugar en el caso de recepción de mercancías a precio de albarán.</a:t>
            </a:r>
            <a:endParaRPr lang="es-E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dirty="0" smtClean="0"/>
              <a:t>Ejemplo de aplicación de condiciones de albarán</a:t>
            </a:r>
            <a:endParaRPr lang="es-ES" sz="3200" dirty="0"/>
          </a:p>
        </p:txBody>
      </p:sp>
      <p:sp>
        <p:nvSpPr>
          <p:cNvPr id="3" name="2 Marcador de contenido"/>
          <p:cNvSpPr>
            <a:spLocks noGrp="1"/>
          </p:cNvSpPr>
          <p:nvPr>
            <p:ph idx="1"/>
          </p:nvPr>
        </p:nvSpPr>
        <p:spPr/>
        <p:txBody>
          <a:bodyPr>
            <a:normAutofit fontScale="62500" lnSpcReduction="20000"/>
          </a:bodyPr>
          <a:lstStyle/>
          <a:p>
            <a:pPr>
              <a:buNone/>
            </a:pPr>
            <a:r>
              <a:rPr lang="es-ES" b="1" dirty="0" smtClean="0"/>
              <a:t>	Supóngase  que para hallar el precio de coste real hay que aplicar sobre el precio de albarán los siguientes descuentos (aplicables en cascada): 10% + 5% + 2%. Pero supóngase también que para hallar el P.V.P. no se desea tomar en consideración el precio de coste real, sino el precio de albarán afectado sólo por un 10% de descuento (el resto de descuentos son bonificaciones especiales que no deben repercutir en una bajada de los precios de venta). En el supuesto de que el precio de albarán ya incluye el I.V.A. y que sobre el precio de referencia para calcular el P.V.P. no hay que cargar el I.V.A., las condiciones de albarán en la ficha del proveedor deben definirse como sigue: </a:t>
            </a:r>
          </a:p>
          <a:p>
            <a:pPr>
              <a:buNone/>
            </a:pPr>
            <a:r>
              <a:rPr lang="es-ES" b="1" dirty="0" smtClean="0"/>
              <a:t>	Paso de precio albarán a precio coste: Marcar columnas 1, 2 y 3. Activar la caja de chequeo "</a:t>
            </a:r>
            <a:r>
              <a:rPr lang="es-ES" b="1" dirty="0" err="1" smtClean="0"/>
              <a:t>iva</a:t>
            </a:r>
            <a:r>
              <a:rPr lang="es-ES" b="1" dirty="0" smtClean="0"/>
              <a:t> incluido en el precio de albarán". </a:t>
            </a:r>
          </a:p>
          <a:p>
            <a:pPr>
              <a:buNone/>
            </a:pPr>
            <a:r>
              <a:rPr lang="es-ES" b="1" dirty="0" smtClean="0"/>
              <a:t>	Activar la caja de chequeo "PVP según margen y precio albarán" y marcar la columna 1. Dejar desactivada la caja de chequeo "Añadir además el </a:t>
            </a:r>
            <a:r>
              <a:rPr lang="es-ES" b="1" dirty="0" err="1" smtClean="0"/>
              <a:t>iva</a:t>
            </a:r>
            <a:r>
              <a:rPr lang="es-ES" b="1" dirty="0" smtClean="0"/>
              <a:t>".</a:t>
            </a:r>
          </a:p>
          <a:p>
            <a:pPr>
              <a:buNone/>
            </a:pPr>
            <a:r>
              <a:rPr lang="es-ES" b="1" dirty="0" smtClean="0"/>
              <a:t>	De esta forma, dado un precio de albarán de 50 €, para calcular el precio de coste se efectuarán los siguientes cálculos:</a:t>
            </a:r>
          </a:p>
          <a:p>
            <a:pPr>
              <a:buNone/>
            </a:pPr>
            <a:r>
              <a:rPr lang="es-ES" b="1" dirty="0" smtClean="0"/>
              <a:t>	P.U.C. = 50 - 10% - 5% - 2% = 48,20 €.</a:t>
            </a:r>
          </a:p>
          <a:p>
            <a:pPr>
              <a:buNone/>
            </a:pPr>
            <a:r>
              <a:rPr lang="es-ES" b="1" dirty="0" smtClean="0"/>
              <a:t>	Para hallar el nuevo P.V.P., suponiendo que el margen sobre P.V.P. que se desea obtener es de un 30% ("Dto. Fijo"): Primero se hallará el precio de referencia: 50 - 10% = 45 €. Luego se hallará el P.V.P: P.V.P. = (45 x 100) / (100 - Dto. Fijo) = 64,29 €.</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186</a:t>
            </a:fld>
            <a:endParaRPr lang="es-E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229600" cy="1143000"/>
          </a:xfrm>
        </p:spPr>
        <p:txBody>
          <a:bodyPr/>
          <a:lstStyle/>
          <a:p>
            <a:pPr algn="ctr"/>
            <a:r>
              <a:rPr lang="es-ES" dirty="0" smtClean="0"/>
              <a:t>CONDICIONES DE COMPRA </a:t>
            </a:r>
            <a:endParaRPr lang="es-ES" dirty="0"/>
          </a:p>
        </p:txBody>
      </p:sp>
      <p:sp>
        <p:nvSpPr>
          <p:cNvPr id="3" name="2 Marcador de contenido"/>
          <p:cNvSpPr>
            <a:spLocks noGrp="1"/>
          </p:cNvSpPr>
          <p:nvPr>
            <p:ph idx="1"/>
          </p:nvPr>
        </p:nvSpPr>
        <p:spPr/>
        <p:txBody>
          <a:bodyPr>
            <a:normAutofit fontScale="85000" lnSpcReduction="10000"/>
          </a:bodyPr>
          <a:lstStyle/>
          <a:p>
            <a:pPr>
              <a:buNone/>
            </a:pPr>
            <a:r>
              <a:rPr lang="es-ES" dirty="0" smtClean="0"/>
              <a:t>	El proceso </a:t>
            </a:r>
            <a:r>
              <a:rPr lang="es-ES" i="1" dirty="0" smtClean="0"/>
              <a:t>CONDICIONES DE COMPRA permite definir las diferentes tablas </a:t>
            </a:r>
            <a:r>
              <a:rPr lang="es-ES" dirty="0" smtClean="0"/>
              <a:t>de condiciones comerciales (descuentos y/o cargos) a aplicar cuando se realiza una  compra de artículos.</a:t>
            </a:r>
          </a:p>
          <a:p>
            <a:pPr>
              <a:buNone/>
            </a:pPr>
            <a:r>
              <a:rPr lang="es-ES" dirty="0" smtClean="0"/>
              <a:t>	Estas condiciones pueden clasificarse en dos tipos:</a:t>
            </a:r>
          </a:p>
          <a:p>
            <a:pPr>
              <a:buNone/>
            </a:pPr>
            <a:r>
              <a:rPr lang="es-ES" dirty="0" smtClean="0"/>
              <a:t>	a.- Condiciones generales, es decir, descuentos y/o cargos que se aplican en la compra independientemente del proveedor al que ésta se realice. Por ejemplo, margen legal de la farmacia.</a:t>
            </a:r>
          </a:p>
          <a:p>
            <a:pPr>
              <a:buNone/>
            </a:pPr>
            <a:r>
              <a:rPr lang="es-ES" dirty="0" smtClean="0"/>
              <a:t>	b.- Condiciones particulares de cada proveedor, es decir, descuentos y/o cargos que cada proveedor particularmente aplica a la hora de hacer sus ventas a la oficina de farmacia. Estas condiciones serán comunicadas al usuario por cada uno de los proveedores a los que compran mercancía.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187</a:t>
            </a:fld>
            <a:endParaRPr lang="es-E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CONDICIONES DE COMPRA </a:t>
            </a:r>
            <a:endParaRPr lang="es-ES" dirty="0"/>
          </a:p>
        </p:txBody>
      </p:sp>
      <p:sp>
        <p:nvSpPr>
          <p:cNvPr id="3" name="2 Marcador de texto"/>
          <p:cNvSpPr>
            <a:spLocks noGrp="1"/>
          </p:cNvSpPr>
          <p:nvPr>
            <p:ph type="body" idx="1"/>
          </p:nvPr>
        </p:nvSpPr>
        <p:spPr/>
        <p:txBody>
          <a:bodyPr/>
          <a:lstStyle/>
          <a:p>
            <a:pPr algn="ctr"/>
            <a:r>
              <a:rPr lang="es-ES" dirty="0" smtClean="0"/>
              <a:t>TABLA GENERAL</a:t>
            </a:r>
            <a:endParaRPr lang="es-ES" dirty="0"/>
          </a:p>
        </p:txBody>
      </p:sp>
      <p:sp>
        <p:nvSpPr>
          <p:cNvPr id="4" name="3 Marcador de texto"/>
          <p:cNvSpPr>
            <a:spLocks noGrp="1"/>
          </p:cNvSpPr>
          <p:nvPr>
            <p:ph type="body" sz="half" idx="3"/>
          </p:nvPr>
        </p:nvSpPr>
        <p:spPr/>
        <p:txBody>
          <a:bodyPr/>
          <a:lstStyle/>
          <a:p>
            <a:pPr algn="ctr"/>
            <a:r>
              <a:rPr lang="es-ES" dirty="0" smtClean="0"/>
              <a:t>TABLAS DE PROVEEDOR</a:t>
            </a:r>
            <a:endParaRPr lang="es-ES" dirty="0"/>
          </a:p>
        </p:txBody>
      </p:sp>
      <p:sp>
        <p:nvSpPr>
          <p:cNvPr id="5" name="4 Marcador de contenido"/>
          <p:cNvSpPr>
            <a:spLocks noGrp="1"/>
          </p:cNvSpPr>
          <p:nvPr>
            <p:ph sz="quarter" idx="2"/>
          </p:nvPr>
        </p:nvSpPr>
        <p:spPr/>
        <p:txBody>
          <a:bodyPr/>
          <a:lstStyle/>
          <a:p>
            <a:pPr>
              <a:buNone/>
            </a:pPr>
            <a:r>
              <a:rPr lang="es-ES" dirty="0" smtClean="0"/>
              <a:t>	Contendrá los descuentos y/o cargos que son de aplicación independientemente del proveedor al que se realice la compra. Solamente se podrá definir una tabla general, que será común para todos los proveedores.</a:t>
            </a:r>
            <a:endParaRPr lang="es-ES" dirty="0"/>
          </a:p>
        </p:txBody>
      </p:sp>
      <p:sp>
        <p:nvSpPr>
          <p:cNvPr id="6" name="5 Marcador de contenido"/>
          <p:cNvSpPr>
            <a:spLocks noGrp="1"/>
          </p:cNvSpPr>
          <p:nvPr>
            <p:ph sz="quarter" idx="4"/>
          </p:nvPr>
        </p:nvSpPr>
        <p:spPr/>
        <p:txBody>
          <a:bodyPr>
            <a:normAutofit lnSpcReduction="10000"/>
          </a:bodyPr>
          <a:lstStyle/>
          <a:p>
            <a:pPr>
              <a:buNone/>
            </a:pPr>
            <a:r>
              <a:rPr lang="es-ES" dirty="0" smtClean="0"/>
              <a:t>	Contendrá los descuentos y/o cargos que son de aplicación particular por cada proveedor. El usuario puede definir diferentes tablas y las debe asociar a los diferentes proveedores que las utilicen. Esta asignación se hace en este mismo proceso, introduciendo en el campo "Proveedor" el proveedor al que se va a ligar la tabla.</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188</a:t>
            </a:fld>
            <a:endParaRPr lang="es-E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Tabla general de descuentos</a:t>
            </a:r>
            <a:endParaRPr lang="es-ES" dirty="0"/>
          </a:p>
        </p:txBody>
      </p:sp>
      <p:sp>
        <p:nvSpPr>
          <p:cNvPr id="3" name="2 Marcador de contenido"/>
          <p:cNvSpPr>
            <a:spLocks noGrp="1"/>
          </p:cNvSpPr>
          <p:nvPr>
            <p:ph idx="1"/>
          </p:nvPr>
        </p:nvSpPr>
        <p:spPr>
          <a:xfrm>
            <a:off x="457200" y="1935480"/>
            <a:ext cx="8229600" cy="1061472"/>
          </a:xfrm>
        </p:spPr>
        <p:txBody>
          <a:bodyPr>
            <a:normAutofit fontScale="32500" lnSpcReduction="20000"/>
          </a:bodyPr>
          <a:lstStyle/>
          <a:p>
            <a:pPr>
              <a:buNone/>
            </a:pPr>
            <a:r>
              <a:rPr lang="es-ES" dirty="0" smtClean="0"/>
              <a:t>	En la tabla general de descuentos se introducirán aquellos descuentos y/o cargos que todos los proveedores aplican (por ejemplo, el margen legal de compra de la farmacia). Sólo se podrá definir una tabla de condiciones generales, que será de aplicación en la compra que se realice a cualquier proveedor.</a:t>
            </a:r>
          </a:p>
          <a:p>
            <a:pPr>
              <a:buNone/>
            </a:pPr>
            <a:r>
              <a:rPr lang="es-ES" dirty="0" smtClean="0"/>
              <a:t>	Cuando la compra sea a P.V.P., se calculará el precio de coste del artículo aplicando sobre su P.V.P. las condiciones definidas en la tabla general de descuentos. A continuación, sobre el resultado obtenido, se aplicarán los descuentos y/o cargos definidos en la tabla particular del proveedor al que se esté realizando la compra.</a:t>
            </a:r>
          </a:p>
          <a:p>
            <a:pPr>
              <a:buNone/>
            </a:pPr>
            <a:r>
              <a:rPr lang="es-ES" dirty="0" smtClean="0"/>
              <a:t>	Por tanto, los descuentos y/o cargos introducidos en esta tabla no deben ser ya introducidos en las tablas propias de cada proveedor, pues en dicho caso se aplicarían por duplicado.</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189</a:t>
            </a:fld>
            <a:endParaRPr lang="es-ES"/>
          </a:p>
        </p:txBody>
      </p:sp>
      <p:pic>
        <p:nvPicPr>
          <p:cNvPr id="22530" name="Picture 2"/>
          <p:cNvPicPr>
            <a:picLocks noChangeAspect="1" noChangeArrowheads="1"/>
          </p:cNvPicPr>
          <p:nvPr/>
        </p:nvPicPr>
        <p:blipFill>
          <a:blip r:embed="rId2" cstate="print"/>
          <a:srcRect/>
          <a:stretch>
            <a:fillRect/>
          </a:stretch>
        </p:blipFill>
        <p:spPr bwMode="auto">
          <a:xfrm>
            <a:off x="1835696" y="2852936"/>
            <a:ext cx="5307232" cy="349336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MENU AYUDA (?)</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En este menú se engloban opciones de consulta de versión de FARMATIC que se</a:t>
            </a:r>
          </a:p>
          <a:p>
            <a:pPr>
              <a:buNone/>
            </a:pPr>
            <a:r>
              <a:rPr lang="es-ES" dirty="0" smtClean="0"/>
              <a:t>	tiene instalada, ayudas sobre la aplicación y procesos de conexión a Internet y de</a:t>
            </a:r>
          </a:p>
          <a:p>
            <a:pPr>
              <a:buNone/>
            </a:pPr>
            <a:r>
              <a:rPr lang="es-ES" dirty="0" smtClean="0"/>
              <a:t>	correo electrónico. Dichas opciones son:</a:t>
            </a:r>
          </a:p>
          <a:p>
            <a:pPr>
              <a:buNone/>
            </a:pPr>
            <a:r>
              <a:rPr lang="es-ES" dirty="0" smtClean="0"/>
              <a:t>	</a:t>
            </a:r>
            <a:r>
              <a:rPr lang="es-ES" b="1" dirty="0" smtClean="0"/>
              <a:t>Ayuda farmatic</a:t>
            </a:r>
            <a:r>
              <a:rPr lang="es-ES" dirty="0" smtClean="0"/>
              <a:t>: Permite el acceso a los textos de ayuda sobre los diferentes procesos que presenta la</a:t>
            </a:r>
          </a:p>
          <a:p>
            <a:pPr>
              <a:buNone/>
            </a:pPr>
            <a:r>
              <a:rPr lang="es-ES" dirty="0" smtClean="0"/>
              <a:t>	aplicación. Para más información al respecto véase el capítulo AYUDAS : CONTENIDO de la sección ANEXOS de este mismo manual.</a:t>
            </a:r>
          </a:p>
          <a:p>
            <a:r>
              <a:rPr lang="es-ES" b="1" dirty="0" smtClean="0"/>
              <a:t>Acerca farmatic</a:t>
            </a:r>
            <a:r>
              <a:rPr lang="es-ES" dirty="0" smtClean="0"/>
              <a:t>: Permite consultar la versión de la aplicación que se tiene instalada, así como los</a:t>
            </a:r>
          </a:p>
          <a:p>
            <a:pPr>
              <a:buNone/>
            </a:pPr>
            <a:r>
              <a:rPr lang="es-ES" dirty="0" smtClean="0"/>
              <a:t>	números de registro de las mismas.</a:t>
            </a:r>
          </a:p>
          <a:p>
            <a:r>
              <a:rPr lang="es-ES" b="1" dirty="0" smtClean="0"/>
              <a:t>Información de módulos</a:t>
            </a:r>
            <a:r>
              <a:rPr lang="es-ES" dirty="0" smtClean="0"/>
              <a:t>: Permite consultar la versión de los diferentes módulos que se tengan instalados (Atención Farmacéutica, Farmatic Grupos, Multialmacén, Base de Datos del C.G.C.O.F.....).</a:t>
            </a:r>
          </a:p>
          <a:p>
            <a:r>
              <a:rPr lang="es-ES" b="1" dirty="0" smtClean="0"/>
              <a:t>Pagina web de Consoft</a:t>
            </a:r>
            <a:r>
              <a:rPr lang="es-ES" dirty="0" smtClean="0"/>
              <a:t>: Facilita la conexión a la página Web que Consoft dispone en Internet.</a:t>
            </a:r>
          </a:p>
          <a:p>
            <a:r>
              <a:rPr lang="es-ES" b="1" dirty="0" smtClean="0"/>
              <a:t>Pagina web de Farmatic</a:t>
            </a:r>
            <a:r>
              <a:rPr lang="es-ES" dirty="0" smtClean="0"/>
              <a:t>: Conexión a la página Web sobre FARMATIC disponible en Internet. Desde dicha Web será posible la actualización de la aplicación con las nuevas versiones, consultar</a:t>
            </a:r>
          </a:p>
          <a:p>
            <a:pPr>
              <a:buNone/>
            </a:pPr>
            <a:r>
              <a:rPr lang="es-ES" dirty="0" smtClean="0"/>
              <a:t>	información sobre cambios habidos en las actualizaciones, disponer de herramientas</a:t>
            </a:r>
          </a:p>
          <a:p>
            <a:pPr>
              <a:buNone/>
            </a:pPr>
            <a:r>
              <a:rPr lang="es-ES" dirty="0" smtClean="0"/>
              <a:t>	de trabajo adicionales, etc..</a:t>
            </a:r>
          </a:p>
          <a:p>
            <a:r>
              <a:rPr lang="es-ES" b="1" dirty="0" smtClean="0"/>
              <a:t>Enviar e-mail a Consoft</a:t>
            </a:r>
            <a:r>
              <a:rPr lang="es-ES" dirty="0" smtClean="0"/>
              <a:t>: Facilita el envío de correo electrónico a Consoft. El usuario podrá hacer uso de esta vía para hacer llegar sus sugerencias, consultas técnicas, dudas, etc.., agilizándose así</a:t>
            </a:r>
          </a:p>
          <a:p>
            <a:pPr>
              <a:buNone/>
            </a:pPr>
            <a:r>
              <a:rPr lang="es-ES" dirty="0" smtClean="0"/>
              <a:t>	la obtención de respuestas y soluciones por parte de Consoft.</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a:t>
            </a:fld>
            <a:endParaRPr lang="es-ES"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ormAutofit/>
          </a:bodyPr>
          <a:lstStyle/>
          <a:p>
            <a:pPr algn="ctr"/>
            <a:r>
              <a:rPr lang="es-ES" sz="3200" b="1" dirty="0" smtClean="0"/>
              <a:t>Tabla general de descuentos. Campo </a:t>
            </a:r>
            <a:r>
              <a:rPr lang="es-ES" sz="3200" b="1" dirty="0" err="1" smtClean="0"/>
              <a:t>Valor+Verif</a:t>
            </a:r>
            <a:r>
              <a:rPr lang="es-ES" sz="3200" b="1" dirty="0" smtClean="0"/>
              <a:t>.</a:t>
            </a:r>
            <a:endParaRPr lang="es-ES" sz="3200" dirty="0"/>
          </a:p>
        </p:txBody>
      </p:sp>
      <p:sp>
        <p:nvSpPr>
          <p:cNvPr id="3" name="2 Marcador de contenido"/>
          <p:cNvSpPr>
            <a:spLocks noGrp="1"/>
          </p:cNvSpPr>
          <p:nvPr>
            <p:ph idx="1"/>
          </p:nvPr>
        </p:nvSpPr>
        <p:spPr>
          <a:xfrm>
            <a:off x="457200" y="1935480"/>
            <a:ext cx="8229600" cy="4085808"/>
          </a:xfrm>
        </p:spPr>
        <p:txBody>
          <a:bodyPr>
            <a:normAutofit fontScale="47500" lnSpcReduction="20000"/>
          </a:bodyPr>
          <a:lstStyle/>
          <a:p>
            <a:pPr>
              <a:buNone/>
            </a:pPr>
            <a:r>
              <a:rPr lang="es-ES" dirty="0" smtClean="0"/>
              <a:t>	(P.U.C.). Estos descuentos y/o cargos que se definan en esta tabla podrán ser tanto porcentajes como importes fijos en euros por unidad comprada. En aquellos campos en los que se desee introducir importes fijos se deberá activar la caja de chequeo "La celda seleccionada indica valor absoluto (no %)". En aquellos campos de descuentos/ cargos en que dicha caja de chequeo esté desactivada se entenderá que los valores introducidos expresan porcentajes. En cualquier caso, los valores introducidos en positivo se tomarán como descuentos, mientras que los valores introducidos con signo negativo se tomarán como cargos.</a:t>
            </a:r>
          </a:p>
          <a:p>
            <a:endParaRPr lang="es-ES" b="1" dirty="0" smtClean="0"/>
          </a:p>
          <a:p>
            <a:endParaRPr lang="es-ES" b="1" dirty="0" smtClean="0"/>
          </a:p>
          <a:p>
            <a:pPr algn="ctr">
              <a:buNone/>
            </a:pPr>
            <a:r>
              <a:rPr lang="es-ES" b="1" dirty="0" smtClean="0"/>
              <a:t>EJEMPLO</a:t>
            </a:r>
          </a:p>
          <a:p>
            <a:pPr>
              <a:buNone/>
            </a:pPr>
            <a:r>
              <a:rPr lang="es-ES" b="1" dirty="0" smtClean="0"/>
              <a:t>	Si se ha de aplicar un porcentaje de un 27 ,9% de descuento cuando el artículo tenga un P.V.P. inferior a 120 €. cuando el artículo sea especialidad, la línea a definir será: Rango Familias : Especialidades. PVP Desde : 0,01  PVP Hasta : 120,00  Valor + </a:t>
            </a:r>
            <a:r>
              <a:rPr lang="es-ES" b="1" dirty="0" err="1" smtClean="0"/>
              <a:t>Verif</a:t>
            </a:r>
            <a:r>
              <a:rPr lang="es-ES" b="1" dirty="0" smtClean="0"/>
              <a:t> : 27,90 (puesto que este campo expresa un porcentaje se deberá dejar desactivada la caja de chequeo "La celda seleccionada indica valor absoluto (no %)".</a:t>
            </a:r>
          </a:p>
          <a:p>
            <a:pPr>
              <a:buNone/>
            </a:pPr>
            <a:r>
              <a:rPr lang="es-ES" b="1" dirty="0" smtClean="0"/>
              <a:t>	Del mismo modo, si para especialidades se debe aplicar un descuento de 30 € por unidad cuando el P.V.P. del artículo sea  Superior a 120 €., la línea de la tabla a definir será: Rango Familias : Especialidades.  PVP Desde : 120,01  PVP Hasta : 9.999.999,99Valor + </a:t>
            </a:r>
            <a:r>
              <a:rPr lang="es-ES" b="1" dirty="0" err="1" smtClean="0"/>
              <a:t>Verif</a:t>
            </a:r>
            <a:r>
              <a:rPr lang="es-ES" b="1" dirty="0" smtClean="0"/>
              <a:t> : 30,00 (puesto que este campo expresa un importe fijo se deberá dejar activada la caja de chequeo "La celda seleccionada indica valor  absoluto (no %)".  </a:t>
            </a:r>
          </a:p>
          <a:p>
            <a:pPr>
              <a:buNone/>
            </a:pPr>
            <a:endParaRPr lang="es-ES" b="1" dirty="0" smtClean="0"/>
          </a:p>
          <a:p>
            <a:pPr>
              <a:buNone/>
            </a:pPr>
            <a:endParaRPr lang="es-ES" b="1" dirty="0" smtClean="0"/>
          </a:p>
          <a:p>
            <a:pPr>
              <a:buNone/>
            </a:pPr>
            <a:r>
              <a:rPr lang="es-ES" dirty="0" smtClean="0"/>
              <a:t>	Por último indicar que todos los descuentos y/o cargos que se definan en esta tabla serán considerados "</a:t>
            </a:r>
            <a:r>
              <a:rPr lang="es-ES" dirty="0" err="1" smtClean="0"/>
              <a:t>Vl</a:t>
            </a:r>
            <a:r>
              <a:rPr lang="es-ES" dirty="0" smtClean="0"/>
              <a:t> +</a:t>
            </a:r>
            <a:r>
              <a:rPr lang="es-ES" dirty="0" err="1" smtClean="0"/>
              <a:t>Vf</a:t>
            </a:r>
            <a:r>
              <a:rPr lang="es-ES" dirty="0" smtClean="0"/>
              <a:t>" (valoración + verificación). Es decir, se entiende que se aplican tanto en factura como en albarán del proveedor. </a:t>
            </a:r>
          </a:p>
          <a:p>
            <a:pPr>
              <a:buNone/>
            </a:pPr>
            <a:r>
              <a:rPr lang="es-ES" dirty="0" smtClean="0"/>
              <a:t>	El resto de campos que figuran en esta ventana (proveedor, rango de unidades, condiciones financieras) habrán quedado deshabilitados al indicarse que se trata de una tabla general de descuentos, pues no han lugar.</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190</a:t>
            </a:fld>
            <a:endParaRPr lang="es-E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rmAutofit fontScale="90000"/>
          </a:bodyPr>
          <a:lstStyle/>
          <a:p>
            <a:pPr algn="ctr"/>
            <a:r>
              <a:rPr lang="es-ES" b="1" dirty="0" smtClean="0"/>
              <a:t>Tablas de descuento por línea</a:t>
            </a:r>
            <a:endParaRPr lang="es-ES" dirty="0"/>
          </a:p>
        </p:txBody>
      </p:sp>
      <p:sp>
        <p:nvSpPr>
          <p:cNvPr id="3" name="2 Marcador de contenido"/>
          <p:cNvSpPr>
            <a:spLocks noGrp="1"/>
          </p:cNvSpPr>
          <p:nvPr>
            <p:ph idx="1"/>
          </p:nvPr>
        </p:nvSpPr>
        <p:spPr>
          <a:xfrm>
            <a:off x="611560" y="1484784"/>
            <a:ext cx="8229600" cy="1872208"/>
          </a:xfrm>
        </p:spPr>
        <p:txBody>
          <a:bodyPr>
            <a:normAutofit fontScale="47500" lnSpcReduction="20000"/>
          </a:bodyPr>
          <a:lstStyle/>
          <a:p>
            <a:pPr>
              <a:buNone/>
            </a:pPr>
            <a:r>
              <a:rPr lang="es-ES" dirty="0" smtClean="0"/>
              <a:t>	En este caso, donde los descuentos se aplican a cada línea del pedido, los proveedores suelen confeccionar sus tablas conforme a una o varias de las siguientes condiciones:</a:t>
            </a:r>
          </a:p>
          <a:p>
            <a:pPr>
              <a:buNone/>
            </a:pPr>
            <a:r>
              <a:rPr lang="es-ES" dirty="0" smtClean="0"/>
              <a:t>	- Tipo de artículo, es decir, familia (especialidad, ortopedia, etc.).</a:t>
            </a:r>
          </a:p>
          <a:p>
            <a:pPr>
              <a:buNone/>
            </a:pPr>
            <a:r>
              <a:rPr lang="es-ES" dirty="0" smtClean="0"/>
              <a:t>	- Número de unidades compradas de cada artículo.</a:t>
            </a:r>
          </a:p>
          <a:p>
            <a:pPr>
              <a:buNone/>
            </a:pPr>
            <a:r>
              <a:rPr lang="es-ES" dirty="0" smtClean="0"/>
              <a:t>	- Importe de dichas unidades o P.V.P. unitario del artículo. Si las condiciones se refieren a importe total de las unidades compradas de un artículo, se deberá definir una tabla "Por Línea (Importe)", activando el correspondiente botón radio. Si </a:t>
            </a:r>
            <a:r>
              <a:rPr lang="es-ES" dirty="0" err="1" smtClean="0"/>
              <a:t>las</a:t>
            </a:r>
            <a:r>
              <a:rPr lang="es-ES" b="1" dirty="0" err="1" smtClean="0"/>
              <a:t>Tablas</a:t>
            </a:r>
            <a:r>
              <a:rPr lang="es-ES" b="1" dirty="0" smtClean="0"/>
              <a:t> de descuento por línea </a:t>
            </a:r>
            <a:r>
              <a:rPr lang="es-ES" dirty="0" smtClean="0"/>
              <a:t>condiciones se fijan en función del precio unitario del artículo se debe definir una tabla "Por Línea (pvp)", activando el correspondiente botón radio. </a:t>
            </a:r>
          </a:p>
          <a:p>
            <a:pPr>
              <a:buNone/>
            </a:pPr>
            <a:r>
              <a:rPr lang="es-ES" dirty="0" smtClean="0"/>
              <a:t>	En cada línea de definición de la tabla hay que hacer referencia a cada una de ellas.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191</a:t>
            </a:fld>
            <a:endParaRPr lang="es-ES"/>
          </a:p>
        </p:txBody>
      </p:sp>
      <p:pic>
        <p:nvPicPr>
          <p:cNvPr id="23554" name="Picture 2"/>
          <p:cNvPicPr>
            <a:picLocks noChangeAspect="1" noChangeArrowheads="1"/>
          </p:cNvPicPr>
          <p:nvPr/>
        </p:nvPicPr>
        <p:blipFill>
          <a:blip r:embed="rId2" cstate="print"/>
          <a:srcRect/>
          <a:stretch>
            <a:fillRect/>
          </a:stretch>
        </p:blipFill>
        <p:spPr bwMode="auto">
          <a:xfrm>
            <a:off x="683568" y="3356992"/>
            <a:ext cx="7650842" cy="2766814"/>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b="1" dirty="0" smtClean="0"/>
              <a:t>Tablas de descuento por total pedido</a:t>
            </a:r>
            <a:endParaRPr lang="es-ES" sz="3600" dirty="0"/>
          </a:p>
        </p:txBody>
      </p:sp>
      <p:sp>
        <p:nvSpPr>
          <p:cNvPr id="3" name="2 Marcador de contenido"/>
          <p:cNvSpPr>
            <a:spLocks noGrp="1"/>
          </p:cNvSpPr>
          <p:nvPr>
            <p:ph idx="1"/>
          </p:nvPr>
        </p:nvSpPr>
        <p:spPr/>
        <p:txBody>
          <a:bodyPr>
            <a:normAutofit fontScale="85000" lnSpcReduction="20000"/>
          </a:bodyPr>
          <a:lstStyle/>
          <a:p>
            <a:pPr>
              <a:buNone/>
            </a:pPr>
            <a:r>
              <a:rPr lang="es-ES" dirty="0" smtClean="0"/>
              <a:t>	Este tipo de tablas se define de forma idéntica que las lineales (por importe), salvo que, puesto que los descuentos o cargos introducidos no van referidos a línea de pedido, sino a importe global del mismo, no influye para nada el número de unidades por línea, por lo que dicho dato no es solicitado.</a:t>
            </a:r>
          </a:p>
          <a:p>
            <a:pPr>
              <a:buNone/>
            </a:pPr>
            <a:r>
              <a:rPr lang="es-ES" dirty="0" smtClean="0"/>
              <a:t>	También hay que señalar que no se solicita el dato de importe línea, sino el de total rango familias, donde hay que introducir los importes totales de pedido a P.V.P. entre los que es válido el descuento que se aplica.</a:t>
            </a:r>
          </a:p>
          <a:p>
            <a:pPr>
              <a:buNone/>
            </a:pPr>
            <a:r>
              <a:rPr lang="es-ES" dirty="0" smtClean="0"/>
              <a:t>	En cuanto al apartado de condiciones financieras (días de facturación, aplazamiento del pago y % coste del dinero), puesto que son datos útiles tan sólo a nivel de optimización y la misma no hace uso de tablas de condiciones sobre total pedido, en este tipo de tablas dichos datos no se encontrarán habilitados, pues no ha lugar.</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192</a:t>
            </a:fld>
            <a:endParaRPr lang="es-E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Condiciones financieras</a:t>
            </a:r>
            <a:endParaRPr lang="es-ES" dirty="0"/>
          </a:p>
        </p:txBody>
      </p:sp>
      <p:sp>
        <p:nvSpPr>
          <p:cNvPr id="3" name="2 Marcador de contenido"/>
          <p:cNvSpPr>
            <a:spLocks noGrp="1"/>
          </p:cNvSpPr>
          <p:nvPr>
            <p:ph sz="half" idx="1"/>
          </p:nvPr>
        </p:nvSpPr>
        <p:spPr/>
        <p:txBody>
          <a:bodyPr>
            <a:normAutofit fontScale="77500" lnSpcReduction="20000"/>
          </a:bodyPr>
          <a:lstStyle/>
          <a:p>
            <a:pPr>
              <a:buNone/>
            </a:pPr>
            <a:r>
              <a:rPr lang="es-ES" dirty="0" smtClean="0"/>
              <a:t>	En el proceso de definición de  condiciones de compra (tablas de cargos y/o descuentos que el proveedor aplica cuando se le compra mercancía) se incluye un apartado en el que se pueden definir las condiciones financieras que el proveedor ofrece. Estos datos son tenidos en cuenta únicamente a la hora de optimizar carteras de pedidos, pues estas condiciones financieras pueden ser influyentes a la hora de determinar a qué proveedor conviene efectuar una determinada compra.</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193</a:t>
            </a:fld>
            <a:endParaRPr lang="es-ES"/>
          </a:p>
        </p:txBody>
      </p:sp>
      <p:pic>
        <p:nvPicPr>
          <p:cNvPr id="24578" name="Picture 2"/>
          <p:cNvPicPr>
            <a:picLocks noGrp="1" noChangeAspect="1" noChangeArrowheads="1"/>
          </p:cNvPicPr>
          <p:nvPr>
            <p:ph sz="half" idx="2"/>
          </p:nvPr>
        </p:nvPicPr>
        <p:blipFill>
          <a:blip r:embed="rId2" cstate="print"/>
          <a:srcRect/>
          <a:stretch>
            <a:fillRect/>
          </a:stretch>
        </p:blipFill>
        <p:spPr bwMode="auto">
          <a:xfrm>
            <a:off x="5004048" y="1772816"/>
            <a:ext cx="3143103" cy="2167657"/>
          </a:xfrm>
          <a:prstGeom prst="rect">
            <a:avLst/>
          </a:prstGeom>
          <a:noFill/>
          <a:ln w="9525">
            <a:noFill/>
            <a:miter lim="800000"/>
            <a:headEnd/>
            <a:tailEnd/>
          </a:ln>
        </p:spPr>
      </p:pic>
      <p:sp>
        <p:nvSpPr>
          <p:cNvPr id="9" name="8 CuadroTexto"/>
          <p:cNvSpPr txBox="1"/>
          <p:nvPr/>
        </p:nvSpPr>
        <p:spPr>
          <a:xfrm>
            <a:off x="4860032" y="4221089"/>
            <a:ext cx="3888432" cy="1785104"/>
          </a:xfrm>
          <a:prstGeom prst="rect">
            <a:avLst/>
          </a:prstGeom>
          <a:noFill/>
        </p:spPr>
        <p:txBody>
          <a:bodyPr wrap="square" rtlCol="0">
            <a:spAutoFit/>
          </a:bodyPr>
          <a:lstStyle/>
          <a:p>
            <a:r>
              <a:rPr lang="es-ES" sz="1000" b="1" dirty="0" smtClean="0"/>
              <a:t>Ejemplo: En el supuesto de que el % coste del dinero indicado sea de un 2%, el proveedor facturara los días 1, 15 y 30 de cada mes y aplazara el pago 20 días, si se emite un pedido el día 20 se harían los siguientes cálculos: Como el día de facturación más próximo es el día 30, entre la emisión del pedido y su facturación transcurren 10 días. Si a éstos se le suman los 20 días de aplazamiento de pago se tiene que entre la emisión del pedido y su pago transcurren 30 días. De otra parte, si en 365 días el coste del dinero es de un 2%, en 30 días este coste sería de 0' 16 %. Este 0' 16 % es el porcentaje que será aplicado como un descuento más para calcular el coste en el proceso</a:t>
            </a:r>
            <a:endParaRPr lang="es-ES" sz="1000"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BASES DE DATOS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Los centros distribuidores ponen a disposición del usuario la actualización periódica de su catálogo de artículos (precios, familias, laboratorios, etc.).</a:t>
            </a:r>
          </a:p>
          <a:p>
            <a:pPr>
              <a:buNone/>
            </a:pPr>
            <a:r>
              <a:rPr lang="es-ES" dirty="0" smtClean="0"/>
              <a:t>	Una vez incorporada a FARMATIC, podrá ser utilizada en procesos tales como el de ventas, al hacer búsquedas de artículo por descripción, en recepción de mercancías, etc. desde donde se pueden manejar, complementando así la información de la propia farmacia y la suministrada por el Consejo. Asimismo, algunos datos podrán ser actualizados directamente sobre las propias fichas de los artículos.</a:t>
            </a:r>
          </a:p>
          <a:p>
            <a:pPr>
              <a:buNone/>
            </a:pPr>
            <a:r>
              <a:rPr lang="es-ES" dirty="0" smtClean="0"/>
              <a:t>	De otra parte, el centro distribuidor puede también proporcionar información sobre ofertas y descuentos puntuales sobre artículos concretos. También esta información puede ser incorporada a FARMATIC para ser explotada en procesos de revisión de carteras, elaboración de pedidos, recepción de mercancías, etc.</a:t>
            </a:r>
          </a:p>
          <a:p>
            <a:pPr>
              <a:buNone/>
            </a:pPr>
            <a:r>
              <a:rPr lang="es-ES" dirty="0" smtClean="0"/>
              <a:t>	Ambos tipos de información se suministran en diskettes o bien vía módem, presentando un diseño de fichero no coincidente para todos los centros de distribución. Por tanto, para poder hacer uso de este tipo de información el usuario deberá definir previamente en FARMATIC el formato en que los datos están grabados en los diskettes o bien el formato en que los datos son recibidos vía módem.</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194</a:t>
            </a:fld>
            <a:endParaRPr lang="es-E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BASES DE DATOS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195</a:t>
            </a:fld>
            <a:endParaRPr lang="es-ES"/>
          </a:p>
        </p:txBody>
      </p:sp>
      <p:pic>
        <p:nvPicPr>
          <p:cNvPr id="2560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BASES DE DATOS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196</a:t>
            </a:fld>
            <a:endParaRPr lang="es-ES"/>
          </a:p>
        </p:txBody>
      </p:sp>
      <p:pic>
        <p:nvPicPr>
          <p:cNvPr id="2662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COMUNICACIONES</a:t>
            </a:r>
            <a:endParaRPr lang="es-ES" dirty="0"/>
          </a:p>
        </p:txBody>
      </p:sp>
      <p:sp>
        <p:nvSpPr>
          <p:cNvPr id="3" name="2 Marcador de texto"/>
          <p:cNvSpPr>
            <a:spLocks noGrp="1"/>
          </p:cNvSpPr>
          <p:nvPr>
            <p:ph type="body" idx="1"/>
          </p:nvPr>
        </p:nvSpPr>
        <p:spPr>
          <a:xfrm>
            <a:off x="467544" y="3645024"/>
            <a:ext cx="7772400" cy="2088232"/>
          </a:xfrm>
        </p:spPr>
        <p:txBody>
          <a:bodyPr>
            <a:normAutofit fontScale="55000" lnSpcReduction="20000"/>
          </a:bodyPr>
          <a:lstStyle/>
          <a:p>
            <a:r>
              <a:rPr lang="es-ES" dirty="0" smtClean="0"/>
              <a:t>Englobaría los procesos de definición de los protocolos necesarios para establecer comunicaciones vía módem con los proveedores, a fin de poder enviar pedidos y recibir las posibles incidencias que el proveedor envíe al respecto de los mismos.</a:t>
            </a:r>
          </a:p>
          <a:p>
            <a:r>
              <a:rPr lang="es-ES" dirty="0" smtClean="0"/>
              <a:t>Asimismo, se dispone de la posibilidad de capturar automáticamente el protocolo de un proveedor mediante la recepción de información vía M.S.I. Por último, se incluye en este apartado la definición de los parámetros necesarios para el manejo del módem.</a:t>
            </a:r>
          </a:p>
          <a:p>
            <a:r>
              <a:rPr lang="es-ES" dirty="0" smtClean="0"/>
              <a:t>Dichos procesos se tratan en los siguientes apartados:</a:t>
            </a:r>
          </a:p>
          <a:p>
            <a:r>
              <a:rPr lang="es-ES" dirty="0" smtClean="0"/>
              <a:t>. Definición de protocolos de envío.</a:t>
            </a:r>
          </a:p>
          <a:p>
            <a:r>
              <a:rPr lang="es-ES" dirty="0" smtClean="0"/>
              <a:t>. Definición de protocolos de recepción.</a:t>
            </a:r>
          </a:p>
          <a:p>
            <a:r>
              <a:rPr lang="es-ES" dirty="0" smtClean="0"/>
              <a:t>. Definición de parámetros del módem.</a:t>
            </a:r>
          </a:p>
          <a:p>
            <a:r>
              <a:rPr lang="es-ES" dirty="0" smtClean="0"/>
              <a:t>. Captura de protocolos vía M.S.I.</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197</a:t>
            </a:fld>
            <a:endParaRPr lang="es-E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PROTOCOLOS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Cuando se trasmite un pedido vía módem a un proveedor se establece una comunicación entre dos elementos, el proveedor y la farmacia. Para que estos dos elementos puedan mantener un diálogo inteligible debe adoptarse un lenguaje de comunicación común, se debe establecer el formato en que se envían los datos, la velocidad a la que se envían, etc. Estos factores son los que conforman los denominados protocolos de comunicación. Así pues, un protocolo de comunicación no es más que una serie de normas a la hora de establecer una comunicación vía módem.</a:t>
            </a:r>
          </a:p>
          <a:p>
            <a:pPr>
              <a:buNone/>
            </a:pPr>
            <a:r>
              <a:rPr lang="es-ES" dirty="0" smtClean="0"/>
              <a:t>	Se puede establecer dos tipos de comunicación con un proveedor:</a:t>
            </a:r>
          </a:p>
          <a:p>
            <a:pPr>
              <a:buNone/>
            </a:pPr>
            <a:r>
              <a:rPr lang="es-ES" dirty="0" smtClean="0"/>
              <a:t>	. </a:t>
            </a:r>
            <a:r>
              <a:rPr lang="es-ES" b="1" dirty="0" smtClean="0"/>
              <a:t>Comunicación Unidireccional</a:t>
            </a:r>
            <a:r>
              <a:rPr lang="es-ES" dirty="0" smtClean="0"/>
              <a:t>: Se tratará de una comunicación de este tipo cuando el proveedor, tras recibir el pedido enviado por la farmacia, se limite a enviar una secuencia indicando que ha recibido la información correctamente.</a:t>
            </a:r>
          </a:p>
          <a:p>
            <a:pPr>
              <a:buNone/>
            </a:pPr>
            <a:r>
              <a:rPr lang="es-ES" dirty="0" smtClean="0"/>
              <a:t>	</a:t>
            </a:r>
            <a:r>
              <a:rPr lang="es-ES" b="1" dirty="0" smtClean="0"/>
              <a:t>. Comunicación Bidireccional</a:t>
            </a:r>
            <a:r>
              <a:rPr lang="es-ES" dirty="0" smtClean="0"/>
              <a:t>: Se tratará de una comunicación de este tipo cuando el proveedor, tras recibir el pedido enviado por la farmacia, envíe a su vez una contestación indicando incidencias halladas, como pueda ser la comunicación de que un artículo ya no es fabricado, que no puede servir lo pedido por no tener existencias, etc. Así pues, sólo en el caso de tratarse de una comunicación bidireccional, el protocolo de comunicación constará de dos apartados: El referido al envío del pedido y el referido a la recepción de incidencias.</a:t>
            </a:r>
          </a:p>
          <a:p>
            <a:pPr>
              <a:buNone/>
            </a:pPr>
            <a:r>
              <a:rPr lang="es-ES" dirty="0" smtClean="0"/>
              <a:t>	</a:t>
            </a:r>
            <a:r>
              <a:rPr lang="es-ES" b="1" dirty="0" smtClean="0"/>
              <a:t>. </a:t>
            </a:r>
            <a:r>
              <a:rPr lang="es-ES" b="1" dirty="0" err="1" smtClean="0"/>
              <a:t>Fedicom</a:t>
            </a:r>
            <a:r>
              <a:rPr lang="es-ES" b="1" dirty="0" smtClean="0"/>
              <a:t> Internet </a:t>
            </a:r>
            <a:r>
              <a:rPr lang="es-ES" dirty="0" smtClean="0"/>
              <a:t>: Algunos proveedores disponen de un sistema de pedidos vía Internet adoptando un protocolo estandarizado llamado protocolo </a:t>
            </a:r>
            <a:r>
              <a:rPr lang="es-ES" dirty="0" err="1" smtClean="0"/>
              <a:t>Fedicom</a:t>
            </a:r>
            <a:r>
              <a:rPr lang="es-ES" dirty="0" smtClean="0"/>
              <a:t>. Esta modalidad permite tanto el envío del pedido por parte de la farmacia como el envío de incidencias por parte del distribuidor. En el caso de tratarse de una de este tipo, el protocolo de comunicación constará de tres apartados: El referido al envío del pedido, el referido a la recepción de incidencias y el referido a los parámetros de Internet a utilizar en la comunicación. Ahora bien, téngase en cuenta que sólo podrán enviarse pedidos </a:t>
            </a:r>
            <a:r>
              <a:rPr lang="es-ES" dirty="0" err="1" smtClean="0"/>
              <a:t>Fedicom</a:t>
            </a:r>
            <a:r>
              <a:rPr lang="es-ES" dirty="0" smtClean="0"/>
              <a:t> vía Internet con FARMATIC si se está trabajando </a:t>
            </a:r>
            <a:r>
              <a:rPr lang="en-US" dirty="0" smtClean="0"/>
              <a:t>con Windows XP, Windows 2000 o Windows NT.</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198</a:t>
            </a:fld>
            <a:endParaRPr lang="es-E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fontScale="90000"/>
          </a:bodyPr>
          <a:lstStyle/>
          <a:p>
            <a:pPr algn="ctr"/>
            <a:r>
              <a:rPr lang="es-ES" dirty="0" smtClean="0"/>
              <a:t>PROTOCOLO CINFA</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199</a:t>
            </a:fld>
            <a:endParaRPr lang="es-ES"/>
          </a:p>
        </p:txBody>
      </p:sp>
      <p:pic>
        <p:nvPicPr>
          <p:cNvPr id="209922" name="Picture 2"/>
          <p:cNvPicPr>
            <a:picLocks noGrp="1" noChangeAspect="1" noChangeArrowheads="1"/>
          </p:cNvPicPr>
          <p:nvPr>
            <p:ph sz="half" idx="1"/>
          </p:nvPr>
        </p:nvPicPr>
        <p:blipFill>
          <a:blip r:embed="rId2" cstate="print"/>
          <a:srcRect/>
          <a:stretch>
            <a:fillRect/>
          </a:stretch>
        </p:blipFill>
        <p:spPr bwMode="auto">
          <a:xfrm>
            <a:off x="323528" y="1484784"/>
            <a:ext cx="4038600" cy="2270604"/>
          </a:xfrm>
          <a:prstGeom prst="rect">
            <a:avLst/>
          </a:prstGeom>
          <a:noFill/>
          <a:ln w="9525">
            <a:noFill/>
            <a:miter lim="800000"/>
            <a:headEnd/>
            <a:tailEnd/>
          </a:ln>
        </p:spPr>
      </p:pic>
      <p:pic>
        <p:nvPicPr>
          <p:cNvPr id="209923" name="Picture 3"/>
          <p:cNvPicPr>
            <a:picLocks noGrp="1" noChangeAspect="1" noChangeArrowheads="1"/>
          </p:cNvPicPr>
          <p:nvPr>
            <p:ph sz="half" idx="2"/>
          </p:nvPr>
        </p:nvPicPr>
        <p:blipFill>
          <a:blip r:embed="rId3" cstate="print"/>
          <a:srcRect/>
          <a:stretch>
            <a:fillRect/>
          </a:stretch>
        </p:blipFill>
        <p:spPr bwMode="auto">
          <a:xfrm>
            <a:off x="4572000" y="1484784"/>
            <a:ext cx="4038600" cy="2270604"/>
          </a:xfrm>
          <a:prstGeom prst="rect">
            <a:avLst/>
          </a:prstGeom>
          <a:noFill/>
          <a:ln w="9525">
            <a:noFill/>
            <a:miter lim="800000"/>
            <a:headEnd/>
            <a:tailEnd/>
          </a:ln>
        </p:spPr>
      </p:pic>
      <p:pic>
        <p:nvPicPr>
          <p:cNvPr id="209925" name="Picture 5"/>
          <p:cNvPicPr>
            <a:picLocks noChangeAspect="1" noChangeArrowheads="1"/>
          </p:cNvPicPr>
          <p:nvPr/>
        </p:nvPicPr>
        <p:blipFill>
          <a:blip r:embed="rId4" cstate="print"/>
          <a:srcRect/>
          <a:stretch>
            <a:fillRect/>
          </a:stretch>
        </p:blipFill>
        <p:spPr bwMode="auto">
          <a:xfrm>
            <a:off x="2123728" y="3933056"/>
            <a:ext cx="4248472" cy="238859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La informática en una OF</a:t>
            </a:r>
            <a:endParaRPr lang="es-ES" dirty="0"/>
          </a:p>
        </p:txBody>
      </p:sp>
      <p:sp>
        <p:nvSpPr>
          <p:cNvPr id="3" name="2 Marcador de contenido"/>
          <p:cNvSpPr>
            <a:spLocks noGrp="1"/>
          </p:cNvSpPr>
          <p:nvPr>
            <p:ph idx="1"/>
          </p:nvPr>
        </p:nvSpPr>
        <p:spPr/>
        <p:txBody>
          <a:bodyPr/>
          <a:lstStyle/>
          <a:p>
            <a:r>
              <a:rPr lang="es-ES" dirty="0" smtClean="0"/>
              <a:t>Sistemas de información en una OF</a:t>
            </a:r>
          </a:p>
          <a:p>
            <a:r>
              <a:rPr lang="es-ES" dirty="0" smtClean="0"/>
              <a:t>Redes</a:t>
            </a:r>
          </a:p>
          <a:p>
            <a:r>
              <a:rPr lang="es-ES" dirty="0" smtClean="0"/>
              <a:t>Elementos anexos</a:t>
            </a:r>
          </a:p>
          <a:p>
            <a:r>
              <a:rPr lang="es-ES" dirty="0" smtClean="0"/>
              <a:t>¿Qué es un AGF?. Aplicativo de Gestión de Farmacias</a:t>
            </a:r>
          </a:p>
          <a:p>
            <a:r>
              <a:rPr lang="es-ES" dirty="0" smtClean="0"/>
              <a:t>Peculiaridades en Galicia</a:t>
            </a:r>
          </a:p>
          <a:p>
            <a:endParaRPr lang="es-ES" dirty="0" smtClean="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a:t>
            </a:fld>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El panel gráfico</a:t>
            </a:r>
            <a:endParaRPr lang="es-ES" dirty="0"/>
          </a:p>
        </p:txBody>
      </p:sp>
      <p:sp>
        <p:nvSpPr>
          <p:cNvPr id="3" name="2 Marcador de contenido"/>
          <p:cNvSpPr>
            <a:spLocks noGrp="1"/>
          </p:cNvSpPr>
          <p:nvPr>
            <p:ph idx="1"/>
          </p:nvPr>
        </p:nvSpPr>
        <p:spPr/>
        <p:txBody>
          <a:bodyPr>
            <a:normAutofit fontScale="55000" lnSpcReduction="20000"/>
          </a:bodyPr>
          <a:lstStyle/>
          <a:p>
            <a:r>
              <a:rPr lang="es-ES" dirty="0" smtClean="0"/>
              <a:t>Cuando en una ventana se ha de presentar información gráfica, por ejemplo estadísticas de artículo, la misma se ubica en una zona específica de la ventana denominada panel gráfico.</a:t>
            </a:r>
          </a:p>
          <a:p>
            <a:r>
              <a:rPr lang="es-ES" dirty="0" smtClean="0"/>
              <a:t>Los componentes de un panel gráfico son constantes en todos los puntos de la aplicación, siendo éstos los siguientes:</a:t>
            </a:r>
          </a:p>
          <a:p>
            <a:r>
              <a:rPr lang="es-ES" dirty="0" smtClean="0"/>
              <a:t>- Selección del tipo de representación: Se presenta una </a:t>
            </a:r>
            <a:r>
              <a:rPr lang="es-ES" dirty="0" smtClean="0">
                <a:hlinkClick r:id="rId2"/>
              </a:rPr>
              <a:t>caja desplegable</a:t>
            </a:r>
            <a:r>
              <a:rPr lang="es-ES" dirty="0" smtClean="0"/>
              <a:t> en la que se debe indicar la modalidad en que desea que sean representados los gráficos, pudiéndose optar entre: Barras, líneas, áreas, puntos, barras horizontales o gráficos tipo tarta.</a:t>
            </a:r>
          </a:p>
          <a:p>
            <a:r>
              <a:rPr lang="es-ES" dirty="0" smtClean="0"/>
              <a:t>- 3-D : Se presenta una </a:t>
            </a:r>
            <a:r>
              <a:rPr lang="es-ES" dirty="0" smtClean="0">
                <a:hlinkClick r:id="rId3"/>
              </a:rPr>
              <a:t>caja de chequeo</a:t>
            </a:r>
            <a:r>
              <a:rPr lang="es-ES" dirty="0" smtClean="0"/>
              <a:t> donde se debe indicar si se desea que los gráficos sean representados en tres dimensiones. Si se activa esta caja se representará en dichas tres dimensiones y si la misma está desactivada se obtendrán gráficos planos, es decir, en dos dimensiones.</a:t>
            </a:r>
          </a:p>
          <a:p>
            <a:r>
              <a:rPr lang="es-ES" dirty="0" smtClean="0"/>
              <a:t>- Botón Opciones : Pinchando con el ratón en este botón se presentará una lista de posibles opciones, dependiendo del entorno en que se esté. Por ejemplo, las opciones de modificar estadística o mostrar tabla.</a:t>
            </a:r>
          </a:p>
          <a:p>
            <a:r>
              <a:rPr lang="es-ES" dirty="0" smtClean="0"/>
              <a:t>- Tipo de estadística: Se presentan una serie de </a:t>
            </a:r>
            <a:r>
              <a:rPr lang="es-ES" dirty="0" smtClean="0">
                <a:hlinkClick r:id="rId4"/>
              </a:rPr>
              <a:t>botones radio</a:t>
            </a:r>
            <a:r>
              <a:rPr lang="es-ES" dirty="0" smtClean="0"/>
              <a:t> que permiten elegir si se desea una estadística mensual, decenal o quincenal.</a:t>
            </a:r>
          </a:p>
          <a:p>
            <a:r>
              <a:rPr lang="es-ES" dirty="0" smtClean="0"/>
              <a:t>- Zona de representación del gráfico: En la zona inferior del panel gráfico se visualiza el gráfico propiamente dicho que se está consultando, siendo su apariencia conforme a lo seleccionado por el usuario. Recuérdese que los colores de representación que se tomarán por omisión podrán ser especificados por el usuario desde el apartado </a:t>
            </a:r>
            <a:r>
              <a:rPr lang="es-ES" i="1" dirty="0" smtClean="0"/>
              <a:t>CONFIGURACION / PARAMETROS.</a:t>
            </a:r>
            <a:endParaRPr lang="es-ES" dirty="0" smtClean="0"/>
          </a:p>
          <a:p>
            <a:r>
              <a:rPr lang="es-ES" dirty="0" smtClean="0"/>
              <a:t>- Cuadro recordatorio sobre la equivalencia entre colores del gráfico e información a la que va referida, situándose dicho cuadro junto al gráfico. Ahora bien, recuérdese que situando el cursor del ratón sobre un elemento del gráfico (línea, barra, porción de "tarta", etc.) se visualiza un indicativo de la información que éste representa.</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20</a:t>
            </a:fld>
            <a:endParaRPr lang="es-E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VENDEDORES</a:t>
            </a:r>
            <a:endParaRPr lang="es-ES" dirty="0"/>
          </a:p>
        </p:txBody>
      </p:sp>
      <p:sp>
        <p:nvSpPr>
          <p:cNvPr id="3" name="2 Marcador de texto"/>
          <p:cNvSpPr>
            <a:spLocks noGrp="1"/>
          </p:cNvSpPr>
          <p:nvPr>
            <p:ph type="body" idx="1"/>
          </p:nvPr>
        </p:nvSpPr>
        <p:spPr/>
        <p:txBody>
          <a:bodyPr/>
          <a:lstStyle/>
          <a:p>
            <a:endParaRPr lang="es-ES"/>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200</a:t>
            </a:fld>
            <a:endParaRPr lang="es-E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Vendedores</a:t>
            </a:r>
            <a:endParaRPr lang="es-ES" dirty="0"/>
          </a:p>
        </p:txBody>
      </p:sp>
      <p:sp>
        <p:nvSpPr>
          <p:cNvPr id="4" name="3 Marcador de contenido"/>
          <p:cNvSpPr>
            <a:spLocks noGrp="1"/>
          </p:cNvSpPr>
          <p:nvPr>
            <p:ph sz="half" idx="2"/>
          </p:nvPr>
        </p:nvSpPr>
        <p:spPr>
          <a:xfrm>
            <a:off x="1187624" y="1920085"/>
            <a:ext cx="7272808" cy="1220883"/>
          </a:xfrm>
        </p:spPr>
        <p:txBody>
          <a:bodyPr>
            <a:normAutofit fontScale="32500" lnSpcReduction="20000"/>
          </a:bodyPr>
          <a:lstStyle/>
          <a:p>
            <a:pPr>
              <a:buNone/>
            </a:pPr>
            <a:r>
              <a:rPr lang="es-ES" dirty="0" smtClean="0"/>
              <a:t>	Este proceso permite dar de alta, modificar o dar de baja a los diferentes auxiliares que trabajen en la oficina de farmacia.</a:t>
            </a:r>
          </a:p>
          <a:p>
            <a:pPr>
              <a:buNone/>
            </a:pPr>
            <a:r>
              <a:rPr lang="es-ES" dirty="0" smtClean="0"/>
              <a:t>	Al entrar en él se muestra una ventana en la que figura una parrilla de exploración donde se presenta código y nombre de todos los vendedores ya dados de alta. A la derecha de esta parrilla se dispone de tres botones que facilitan las 5 acciones posibles:</a:t>
            </a:r>
          </a:p>
          <a:p>
            <a:r>
              <a:rPr lang="es-ES" dirty="0" smtClean="0"/>
              <a:t>Nuevo</a:t>
            </a:r>
          </a:p>
          <a:p>
            <a:r>
              <a:rPr lang="es-ES" dirty="0" smtClean="0"/>
              <a:t>Editar</a:t>
            </a:r>
          </a:p>
          <a:p>
            <a:r>
              <a:rPr lang="es-ES" dirty="0" smtClean="0"/>
              <a:t>Borrar</a:t>
            </a:r>
          </a:p>
          <a:p>
            <a:r>
              <a:rPr lang="es-ES" dirty="0" smtClean="0"/>
              <a:t>Mensaje</a:t>
            </a:r>
          </a:p>
          <a:p>
            <a:r>
              <a:rPr lang="es-ES" dirty="0" smtClean="0"/>
              <a:t>Cajas</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201</a:t>
            </a:fld>
            <a:endParaRPr lang="es-ES"/>
          </a:p>
        </p:txBody>
      </p:sp>
      <p:pic>
        <p:nvPicPr>
          <p:cNvPr id="212994" name="Picture 2"/>
          <p:cNvPicPr>
            <a:picLocks noGrp="1" noChangeAspect="1" noChangeArrowheads="1"/>
          </p:cNvPicPr>
          <p:nvPr>
            <p:ph sz="half" idx="1"/>
          </p:nvPr>
        </p:nvPicPr>
        <p:blipFill>
          <a:blip r:embed="rId2" cstate="print"/>
          <a:srcRect/>
          <a:stretch>
            <a:fillRect/>
          </a:stretch>
        </p:blipFill>
        <p:spPr bwMode="auto">
          <a:xfrm>
            <a:off x="5076056" y="3169520"/>
            <a:ext cx="3675509" cy="2566440"/>
          </a:xfrm>
          <a:prstGeom prst="rect">
            <a:avLst/>
          </a:prstGeom>
          <a:noFill/>
          <a:ln w="9525">
            <a:noFill/>
            <a:miter lim="800000"/>
            <a:headEnd/>
            <a:tailEnd/>
          </a:ln>
        </p:spPr>
      </p:pic>
      <p:pic>
        <p:nvPicPr>
          <p:cNvPr id="212995" name="Picture 3"/>
          <p:cNvPicPr>
            <a:picLocks noChangeAspect="1" noChangeArrowheads="1"/>
          </p:cNvPicPr>
          <p:nvPr/>
        </p:nvPicPr>
        <p:blipFill>
          <a:blip r:embed="rId3" cstate="print"/>
          <a:srcRect/>
          <a:stretch>
            <a:fillRect/>
          </a:stretch>
        </p:blipFill>
        <p:spPr bwMode="auto">
          <a:xfrm>
            <a:off x="251520" y="3212976"/>
            <a:ext cx="4610762" cy="2592288"/>
          </a:xfrm>
          <a:prstGeom prst="rect">
            <a:avLst/>
          </a:prstGeom>
          <a:noFill/>
          <a:ln w="9525">
            <a:noFill/>
            <a:miter lim="800000"/>
            <a:headEnd/>
            <a:tailEnd/>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Vendedores. Asignación de cajas</a:t>
            </a:r>
            <a:endParaRPr lang="es-ES" dirty="0"/>
          </a:p>
        </p:txBody>
      </p:sp>
      <p:sp>
        <p:nvSpPr>
          <p:cNvPr id="3" name="2 Marcador de contenido"/>
          <p:cNvSpPr>
            <a:spLocks noGrp="1"/>
          </p:cNvSpPr>
          <p:nvPr>
            <p:ph sz="half" idx="1"/>
          </p:nvPr>
        </p:nvSpPr>
        <p:spPr/>
        <p:txBody>
          <a:bodyPr>
            <a:normAutofit fontScale="70000" lnSpcReduction="20000"/>
          </a:bodyPr>
          <a:lstStyle/>
          <a:p>
            <a:pPr>
              <a:buNone/>
            </a:pPr>
            <a:r>
              <a:rPr lang="es-ES" dirty="0" smtClean="0"/>
              <a:t>	Mediante el botón Cajas, disponible en la opción </a:t>
            </a:r>
            <a:r>
              <a:rPr lang="es-ES" i="1" dirty="0" smtClean="0"/>
              <a:t>VENDEDORES del menú MAESTROS, se accede directamente al proceso ASIGNACION DE CAJAS POR VENDEDOR Y MAQUINA. Dicho proceso tiene también entrada desde la </a:t>
            </a:r>
            <a:r>
              <a:rPr lang="es-ES" dirty="0" smtClean="0"/>
              <a:t>opción </a:t>
            </a:r>
            <a:r>
              <a:rPr lang="es-ES" i="1" dirty="0" smtClean="0"/>
              <a:t>UTILIDADES del menú ARCHIVO.</a:t>
            </a:r>
          </a:p>
          <a:p>
            <a:pPr>
              <a:buNone/>
            </a:pPr>
            <a:r>
              <a:rPr lang="es-ES" dirty="0" smtClean="0"/>
              <a:t>	El mismo permite establecer relaciones entre vendedores y/o puestos de trabajo con cajones de dinero, de forma que se puedan efectuar los cierres de caja correspondientes a cada cajón de forma independiente.</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202</a:t>
            </a:fld>
            <a:endParaRPr lang="es-ES"/>
          </a:p>
        </p:txBody>
      </p:sp>
      <p:pic>
        <p:nvPicPr>
          <p:cNvPr id="214018" name="Picture 2"/>
          <p:cNvPicPr>
            <a:picLocks noGrp="1" noChangeAspect="1" noChangeArrowheads="1"/>
          </p:cNvPicPr>
          <p:nvPr>
            <p:ph sz="half" idx="2"/>
          </p:nvPr>
        </p:nvPicPr>
        <p:blipFill>
          <a:blip r:embed="rId2" cstate="print"/>
          <a:srcRect/>
          <a:stretch>
            <a:fillRect/>
          </a:stretch>
        </p:blipFill>
        <p:spPr bwMode="auto">
          <a:xfrm>
            <a:off x="4648200" y="3190438"/>
            <a:ext cx="4038600" cy="1894762"/>
          </a:xfrm>
          <a:prstGeom prst="rect">
            <a:avLst/>
          </a:prstGeom>
          <a:noFill/>
          <a:ln w="9525">
            <a:no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PROTECCIONES</a:t>
            </a:r>
            <a:endParaRPr lang="es-ES" dirty="0"/>
          </a:p>
        </p:txBody>
      </p:sp>
      <p:sp>
        <p:nvSpPr>
          <p:cNvPr id="3" name="2 Marcador de texto"/>
          <p:cNvSpPr>
            <a:spLocks noGrp="1"/>
          </p:cNvSpPr>
          <p:nvPr>
            <p:ph type="body" idx="1"/>
          </p:nvPr>
        </p:nvSpPr>
        <p:spPr>
          <a:xfrm>
            <a:off x="539552" y="3501008"/>
            <a:ext cx="7772400" cy="1509712"/>
          </a:xfrm>
        </p:spPr>
        <p:txBody>
          <a:bodyPr>
            <a:normAutofit fontScale="70000" lnSpcReduction="20000"/>
          </a:bodyPr>
          <a:lstStyle/>
          <a:p>
            <a:r>
              <a:rPr lang="es-ES" dirty="0" smtClean="0"/>
              <a:t>En ocasiones puede no interesar que una serie de datos sean del dominio público.</a:t>
            </a:r>
          </a:p>
          <a:p>
            <a:r>
              <a:rPr lang="es-ES" dirty="0" smtClean="0"/>
              <a:t>Por ello, hay procesos que el usuario puede desear realizar él exclusivamente.</a:t>
            </a:r>
          </a:p>
          <a:p>
            <a:r>
              <a:rPr lang="es-ES" dirty="0" smtClean="0"/>
              <a:t>También puede darse el caso de que el usuario estime conveniente que ciertos </a:t>
            </a:r>
          </a:p>
          <a:p>
            <a:r>
              <a:rPr lang="es-ES" dirty="0" smtClean="0"/>
              <a:t>procesos sean accesibles por algunas personas y no por otras.</a:t>
            </a:r>
          </a:p>
          <a:p>
            <a:r>
              <a:rPr lang="es-ES" dirty="0" smtClean="0"/>
              <a:t>Se dispone de dos modalidades de protecciones, pudiéndose optar por una, otra o</a:t>
            </a:r>
          </a:p>
          <a:p>
            <a:r>
              <a:rPr lang="es-ES" dirty="0" smtClean="0"/>
              <a:t>bien combinar ambas.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203</a:t>
            </a:fld>
            <a:endParaRPr lang="es-E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Protecciones. Modalidades</a:t>
            </a:r>
            <a:endParaRPr lang="es-ES" dirty="0"/>
          </a:p>
        </p:txBody>
      </p:sp>
      <p:sp>
        <p:nvSpPr>
          <p:cNvPr id="3" name="2 Marcador de texto"/>
          <p:cNvSpPr>
            <a:spLocks noGrp="1"/>
          </p:cNvSpPr>
          <p:nvPr>
            <p:ph type="body" idx="1"/>
          </p:nvPr>
        </p:nvSpPr>
        <p:spPr/>
        <p:txBody>
          <a:bodyPr/>
          <a:lstStyle/>
          <a:p>
            <a:pPr algn="ctr"/>
            <a:r>
              <a:rPr lang="es-ES" sz="1400" dirty="0" smtClean="0"/>
              <a:t>PROTECCION MEDIANTE CONTRASEÑA COMUN Y ESTABLECIMIENTO DE NIVELES DE PROTECCION</a:t>
            </a:r>
            <a:endParaRPr lang="es-ES" sz="1400" dirty="0"/>
          </a:p>
        </p:txBody>
      </p:sp>
      <p:sp>
        <p:nvSpPr>
          <p:cNvPr id="4" name="3 Marcador de texto"/>
          <p:cNvSpPr>
            <a:spLocks noGrp="1"/>
          </p:cNvSpPr>
          <p:nvPr>
            <p:ph type="body" sz="half" idx="3"/>
          </p:nvPr>
        </p:nvSpPr>
        <p:spPr/>
        <p:txBody>
          <a:bodyPr>
            <a:noAutofit/>
          </a:bodyPr>
          <a:lstStyle/>
          <a:p>
            <a:r>
              <a:rPr lang="es-ES" sz="1400" dirty="0" smtClean="0"/>
              <a:t>PROTECCION MEDIANTE</a:t>
            </a:r>
          </a:p>
          <a:p>
            <a:r>
              <a:rPr lang="es-ES" sz="1400" dirty="0" smtClean="0"/>
              <a:t>IDENTIFICACION DE USUARIO Y</a:t>
            </a:r>
          </a:p>
          <a:p>
            <a:r>
              <a:rPr lang="es-ES" sz="1400" dirty="0" smtClean="0"/>
              <a:t>CONTRASEÑA INDIVIDUAL</a:t>
            </a:r>
            <a:endParaRPr lang="es-ES" sz="1400" dirty="0"/>
          </a:p>
        </p:txBody>
      </p:sp>
      <p:sp>
        <p:nvSpPr>
          <p:cNvPr id="5" name="4 Marcador de contenido"/>
          <p:cNvSpPr>
            <a:spLocks noGrp="1"/>
          </p:cNvSpPr>
          <p:nvPr>
            <p:ph sz="quarter" idx="2"/>
          </p:nvPr>
        </p:nvSpPr>
        <p:spPr>
          <a:xfrm>
            <a:off x="467544" y="2852936"/>
            <a:ext cx="4029844" cy="3507384"/>
          </a:xfrm>
        </p:spPr>
        <p:txBody>
          <a:bodyPr>
            <a:normAutofit fontScale="70000" lnSpcReduction="20000"/>
          </a:bodyPr>
          <a:lstStyle/>
          <a:p>
            <a:pPr>
              <a:buNone/>
            </a:pPr>
            <a:r>
              <a:rPr lang="es-ES" dirty="0" smtClean="0"/>
              <a:t>	</a:t>
            </a:r>
            <a:r>
              <a:rPr lang="es-ES" sz="2000" dirty="0" smtClean="0"/>
              <a:t>Dicho sistema de protecciones consiste en que el usuario establece una contraseña genérica. A continuación asigna a aquellos procesos que desea proteger un nivel de acceso. De esta forma, para acceder a un proceso protegido se solicita la contraseña.</a:t>
            </a:r>
          </a:p>
          <a:p>
            <a:pPr>
              <a:buNone/>
            </a:pPr>
            <a:r>
              <a:rPr lang="es-ES" sz="2000" dirty="0" smtClean="0"/>
              <a:t>	El operador deberá teclear tantos caracteres de la contraseña como nivel de protección se haya asignado al proceso. Si la contraseña  introducida no fuese correcta se denegaría el acceso a dicho proceso emitiéndose el mensaje "Acceso no autorizado o contraseña incorrecta".</a:t>
            </a:r>
          </a:p>
          <a:p>
            <a:pPr>
              <a:buNone/>
            </a:pPr>
            <a:r>
              <a:rPr lang="es-ES" sz="2000" dirty="0" smtClean="0"/>
              <a:t>	Así pues, el usuario dará a conocer a cada persona los caracteres de la contraseña que estime convenientes, sabiendo que esa persona no podrá acceder a procesos cuyo nivel de protección sea superior al número de caracteres de la contraseña conocidos.</a:t>
            </a:r>
            <a:endParaRPr lang="es-ES" sz="2000" dirty="0"/>
          </a:p>
        </p:txBody>
      </p:sp>
      <p:sp>
        <p:nvSpPr>
          <p:cNvPr id="6" name="5 Marcador de contenido"/>
          <p:cNvSpPr>
            <a:spLocks noGrp="1"/>
          </p:cNvSpPr>
          <p:nvPr>
            <p:ph sz="quarter" idx="4"/>
          </p:nvPr>
        </p:nvSpPr>
        <p:spPr>
          <a:xfrm>
            <a:off x="4645025" y="2852936"/>
            <a:ext cx="4041775" cy="3507384"/>
          </a:xfrm>
        </p:spPr>
        <p:txBody>
          <a:bodyPr>
            <a:normAutofit fontScale="77500" lnSpcReduction="20000"/>
          </a:bodyPr>
          <a:lstStyle/>
          <a:p>
            <a:pPr>
              <a:buNone/>
            </a:pPr>
            <a:r>
              <a:rPr lang="es-ES" dirty="0" smtClean="0"/>
              <a:t>	</a:t>
            </a:r>
            <a:r>
              <a:rPr lang="es-ES" sz="2000" dirty="0" smtClean="0"/>
              <a:t>Esta modalidad de protecciones permite indicar para un determinado proceso qué usuarios (vendedores) están autorizados para su acceso y qué vendedores tienen totalmente desautorizada su ejecución.</a:t>
            </a:r>
          </a:p>
          <a:p>
            <a:pPr>
              <a:buNone/>
            </a:pPr>
            <a:r>
              <a:rPr lang="es-ES" sz="2000" dirty="0" smtClean="0"/>
              <a:t>	Así, en dichos procesos se solicitará la identificación del vendedor, así como la</a:t>
            </a:r>
          </a:p>
          <a:p>
            <a:pPr>
              <a:buNone/>
            </a:pPr>
            <a:r>
              <a:rPr lang="es-ES" sz="2000" dirty="0" smtClean="0"/>
              <a:t>	introducción de su contraseña, a fin de verificar si dicho vendedor está o no autorizado a entrar en el proceso en cuestión. No obstante, cabe recordar al respecto que será posible activar el parámetro "Identificación y autenticación por Contraseña" de forma que en la identificación no se solicite la introducción del vendedor, sino solamente su  contraseña.</a:t>
            </a:r>
            <a:endParaRPr lang="es-ES" sz="2000"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204</a:t>
            </a:fld>
            <a:endParaRPr lang="es-E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Protecciones y LOPD</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El establecimiento de protecciones por un método u otro nada tiene que ver con la activación o no del parámetro "Identificación y Autenticación en Datos E.P.". Así:</a:t>
            </a:r>
          </a:p>
          <a:p>
            <a:pPr>
              <a:buNone/>
            </a:pPr>
            <a:r>
              <a:rPr lang="es-ES" dirty="0" smtClean="0"/>
              <a:t>	- Si se tiene activo este parámetro se pedirá identificación de usuario en todos los procesos de acceso a datos de especial protección, sea cual sea la protección que se haya adjudicado a dichos procesos desde </a:t>
            </a:r>
            <a:r>
              <a:rPr lang="es-ES" i="1" dirty="0" smtClean="0"/>
              <a:t>PROTECCIONES. Será posible activar el </a:t>
            </a:r>
            <a:r>
              <a:rPr lang="es-ES" dirty="0" smtClean="0"/>
              <a:t>parámetro "Identificación y autenticación por Contraseña" de forma que en la identificación no se solicite la introducción del vendedor, sino solamente su contraseña.</a:t>
            </a:r>
          </a:p>
          <a:p>
            <a:pPr>
              <a:buNone/>
            </a:pPr>
            <a:r>
              <a:rPr lang="es-ES" dirty="0" smtClean="0"/>
              <a:t>	- Si así se ha establecido desde </a:t>
            </a:r>
            <a:r>
              <a:rPr lang="es-ES" i="1" dirty="0" smtClean="0"/>
              <a:t>PROTECCIONES, se pedirá identificación de usuario </a:t>
            </a:r>
            <a:r>
              <a:rPr lang="es-ES" dirty="0" smtClean="0"/>
              <a:t>para aquellos procesos en los que se haya optado por este sistema de protección, independientemente del parámetro "Identificación y Autenticación en Datos E.P.“ citado. Será posible activar el parámetro "Identificación y autenticación por Contraseña" de forma que en la identificación no se solicite la introducción del vendedor, sino solamente su contraseña.</a:t>
            </a:r>
          </a:p>
          <a:p>
            <a:pPr>
              <a:buNone/>
            </a:pPr>
            <a:r>
              <a:rPr lang="es-ES" dirty="0" smtClean="0"/>
              <a:t>	- Si se tiene activo el parámetro "Identificación y Autenticación en Datos E.P.". Y para un proceso de acceso a datos de especial protección se ha establecido una protección mediante contraseña general, al entrar en dicho proceso se solicitará tanto la identificación del vendedor y su contraseña de autentificación, como la contraseña general necesaria para el nivel de protección establecido para dicho proceso. Obviamente, no se solicitará la introducción de vendedor, sino sólo su contraseña si se tiene activo el parámetro "Identificación y autenticación por Contraseña".</a:t>
            </a:r>
          </a:p>
          <a:p>
            <a:pPr>
              <a:buNone/>
            </a:pPr>
            <a:r>
              <a:rPr lang="es-ES" dirty="0" smtClean="0"/>
              <a:t>	Si cuando se solicite la identificación y autenticación de vendedor en un proceso se introduce una contraseña errónea se emitirá el aviso "La contraseña introducida no es correcta". Por contra, si se identifica correctamente un vendedor pero el mismo no está autorizado a entrar en el proceso en cuestión se emitirá el aviso "Acceso No Autorizado“.</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205</a:t>
            </a:fld>
            <a:endParaRPr lang="es-E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Protecciones. Niveles</a:t>
            </a:r>
            <a:endParaRPr lang="es-ES" dirty="0"/>
          </a:p>
        </p:txBody>
      </p:sp>
      <p:sp>
        <p:nvSpPr>
          <p:cNvPr id="4" name="3 Marcador de contenido"/>
          <p:cNvSpPr>
            <a:spLocks noGrp="1"/>
          </p:cNvSpPr>
          <p:nvPr>
            <p:ph sz="half" idx="2"/>
          </p:nvPr>
        </p:nvSpPr>
        <p:spPr>
          <a:xfrm>
            <a:off x="4648200" y="2204863"/>
            <a:ext cx="4038600" cy="4150061"/>
          </a:xfrm>
        </p:spPr>
        <p:txBody>
          <a:bodyPr>
            <a:normAutofit fontScale="62500" lnSpcReduction="20000"/>
          </a:bodyPr>
          <a:lstStyle/>
          <a:p>
            <a:pPr>
              <a:buNone/>
            </a:pPr>
            <a:r>
              <a:rPr lang="es-ES" dirty="0" smtClean="0"/>
              <a:t>	A fin de que la identificación de vendedor en cada proceso no resulte una carga en exceso engorrosa e innecesaria, una vez se ha identificado un vendedor en un puesto de trabajo, mientras no se cierren todas las ventanas de la aplicación en ese puesto se entenderá que es el mismo vendedor quien está operando en él, por lo que no se volverá a solicitar la identificación de vendedor en las sucesivas ventanas que se abran. Por tanto, todo usuario debería cerrar todas las ventanas de la aplicación que haya abierto cuando deje de trabajar en un puesto de trabajo, a fin de que en dichas ventanas no trabaje otro usuario sin previa identificación.</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206</a:t>
            </a:fld>
            <a:endParaRPr lang="es-ES"/>
          </a:p>
        </p:txBody>
      </p:sp>
      <p:pic>
        <p:nvPicPr>
          <p:cNvPr id="215042" name="Picture 2"/>
          <p:cNvPicPr>
            <a:picLocks noGrp="1" noChangeAspect="1" noChangeArrowheads="1"/>
          </p:cNvPicPr>
          <p:nvPr>
            <p:ph sz="half" idx="1"/>
          </p:nvPr>
        </p:nvPicPr>
        <p:blipFill>
          <a:blip r:embed="rId2" cstate="print"/>
          <a:srcRect/>
          <a:stretch>
            <a:fillRect/>
          </a:stretch>
        </p:blipFill>
        <p:spPr bwMode="auto">
          <a:xfrm>
            <a:off x="457200" y="2805870"/>
            <a:ext cx="4038600" cy="2663897"/>
          </a:xfrm>
          <a:prstGeom prst="rect">
            <a:avLst/>
          </a:prstGeom>
          <a:noFill/>
          <a:ln w="9525">
            <a:no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Protecciones. Niveles-</a:t>
            </a:r>
            <a:r>
              <a:rPr lang="es-ES" dirty="0" err="1" smtClean="0"/>
              <a:t>Arbol</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207</a:t>
            </a:fld>
            <a:endParaRPr lang="es-ES"/>
          </a:p>
        </p:txBody>
      </p:sp>
      <p:pic>
        <p:nvPicPr>
          <p:cNvPr id="216066" name="Picture 2"/>
          <p:cNvPicPr>
            <a:picLocks noChangeAspect="1" noChangeArrowheads="1"/>
          </p:cNvPicPr>
          <p:nvPr/>
        </p:nvPicPr>
        <p:blipFill>
          <a:blip r:embed="rId2" cstate="print"/>
          <a:srcRect/>
          <a:stretch>
            <a:fillRect/>
          </a:stretch>
        </p:blipFill>
        <p:spPr bwMode="auto">
          <a:xfrm>
            <a:off x="899592" y="2132856"/>
            <a:ext cx="7044220" cy="3960440"/>
          </a:xfrm>
          <a:prstGeom prst="rect">
            <a:avLst/>
          </a:prstGeom>
          <a:noFill/>
          <a:ln w="9525">
            <a:noFill/>
            <a:miter lim="800000"/>
            <a:headEnd/>
            <a:tailEnd/>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a:t>
            </a:r>
            <a:r>
              <a:rPr lang="es-ES" dirty="0" err="1" smtClean="0"/>
              <a:t>Seccion</a:t>
            </a:r>
            <a:r>
              <a:rPr lang="es-ES" dirty="0" smtClean="0"/>
              <a:t> 4)</a:t>
            </a:r>
            <a:endParaRPr lang="es-ES" dirty="0"/>
          </a:p>
        </p:txBody>
      </p:sp>
      <p:sp>
        <p:nvSpPr>
          <p:cNvPr id="3" name="2 Marcador de texto"/>
          <p:cNvSpPr>
            <a:spLocks noGrp="1"/>
          </p:cNvSpPr>
          <p:nvPr>
            <p:ph type="body" idx="1"/>
          </p:nvPr>
        </p:nvSpPr>
        <p:spPr>
          <a:xfrm>
            <a:off x="539552" y="3212976"/>
            <a:ext cx="7772400" cy="2596544"/>
          </a:xfrm>
        </p:spPr>
        <p:txBody>
          <a:bodyPr>
            <a:normAutofit fontScale="70000" lnSpcReduction="20000"/>
          </a:bodyPr>
          <a:lstStyle/>
          <a:p>
            <a:r>
              <a:rPr lang="es-ES" i="1" dirty="0" smtClean="0"/>
              <a:t>En esta opción del menú se incluyen aquellos procesos que permiten la realización de ventas, así como procesos de caja, clientes, pacientes y organismos. Dichos procesos son:</a:t>
            </a:r>
          </a:p>
          <a:p>
            <a:r>
              <a:rPr lang="es-ES" i="1" dirty="0" smtClean="0"/>
              <a:t>- VENTAS MOSTRADOR</a:t>
            </a:r>
          </a:p>
          <a:p>
            <a:r>
              <a:rPr lang="es-ES" i="1" dirty="0" smtClean="0"/>
              <a:t>- CAJA</a:t>
            </a:r>
          </a:p>
          <a:p>
            <a:r>
              <a:rPr lang="es-ES" i="1" dirty="0" smtClean="0"/>
              <a:t>- HISTORICO DE VENTAS</a:t>
            </a:r>
          </a:p>
          <a:p>
            <a:r>
              <a:rPr lang="es-ES" i="1" dirty="0" smtClean="0"/>
              <a:t>- DIARIO DE VENTAS</a:t>
            </a:r>
          </a:p>
          <a:p>
            <a:r>
              <a:rPr lang="es-ES" i="1" dirty="0" smtClean="0"/>
              <a:t>- OPERACIONES DE VENTA PENDIENTES DE CIERRE</a:t>
            </a:r>
          </a:p>
          <a:p>
            <a:r>
              <a:rPr lang="es-ES" i="1" dirty="0" smtClean="0"/>
              <a:t>- FACTURACION A CLIENTES</a:t>
            </a:r>
          </a:p>
          <a:p>
            <a:r>
              <a:rPr lang="es-ES" i="1" dirty="0" smtClean="0"/>
              <a:t>- LIBRO RECETARIO</a:t>
            </a:r>
          </a:p>
          <a:p>
            <a:r>
              <a:rPr lang="es-ES" i="1" dirty="0" smtClean="0"/>
              <a:t>- GESTION DE PACIENTES</a:t>
            </a:r>
          </a:p>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208</a:t>
            </a:fld>
            <a:endParaRPr lang="es-ES"/>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fontScale="90000"/>
          </a:bodyPr>
          <a:lstStyle/>
          <a:p>
            <a:pPr algn="ctr"/>
            <a:r>
              <a:rPr lang="es-ES" dirty="0" smtClean="0"/>
              <a:t>Ventas de mostrador</a:t>
            </a:r>
            <a:endParaRPr lang="es-ES" dirty="0"/>
          </a:p>
        </p:txBody>
      </p:sp>
      <p:sp>
        <p:nvSpPr>
          <p:cNvPr id="3" name="2 Marcador de contenido"/>
          <p:cNvSpPr>
            <a:spLocks noGrp="1"/>
          </p:cNvSpPr>
          <p:nvPr>
            <p:ph idx="1"/>
          </p:nvPr>
        </p:nvSpPr>
        <p:spPr>
          <a:xfrm>
            <a:off x="457200" y="1196752"/>
            <a:ext cx="8229600" cy="648072"/>
          </a:xfrm>
        </p:spPr>
        <p:txBody>
          <a:bodyPr>
            <a:normAutofit fontScale="32500" lnSpcReduction="20000"/>
          </a:bodyPr>
          <a:lstStyle/>
          <a:p>
            <a:pPr>
              <a:buNone/>
            </a:pPr>
            <a:r>
              <a:rPr lang="es-ES" dirty="0" smtClean="0"/>
              <a:t>	Este proceso registra las ventas realizadas desde el mostrador, recogiendo todos los datos que de ellas se desprenden. En la aplicación FARMATIC se ha considerado</a:t>
            </a:r>
          </a:p>
          <a:p>
            <a:pPr>
              <a:buNone/>
            </a:pPr>
            <a:r>
              <a:rPr lang="es-ES" dirty="0" smtClean="0"/>
              <a:t>	primordial el facilitar al máximo la dispensación en mostrador. Es por ello que se ha incluido en esta pantalla toda la información que se entiende conveniente conocer en el momento de la venta.</a:t>
            </a:r>
          </a:p>
          <a:p>
            <a:pPr>
              <a:buNone/>
            </a:pPr>
            <a:r>
              <a:rPr lang="es-ES" dirty="0" smtClean="0"/>
              <a:t>	En la pantalla de ventas se pueden distinguir tres zonas bien diferenciadas. En la zona superior se da información sobre el artículo que se esté introduciendo.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209</a:t>
            </a:fld>
            <a:endParaRPr lang="es-ES"/>
          </a:p>
        </p:txBody>
      </p:sp>
      <p:pic>
        <p:nvPicPr>
          <p:cNvPr id="217090" name="Picture 2"/>
          <p:cNvPicPr>
            <a:picLocks noChangeAspect="1" noChangeArrowheads="1"/>
          </p:cNvPicPr>
          <p:nvPr/>
        </p:nvPicPr>
        <p:blipFill>
          <a:blip r:embed="rId2" cstate="print"/>
          <a:srcRect/>
          <a:stretch>
            <a:fillRect/>
          </a:stretch>
        </p:blipFill>
        <p:spPr bwMode="auto">
          <a:xfrm>
            <a:off x="971600" y="1844824"/>
            <a:ext cx="7153275" cy="1466850"/>
          </a:xfrm>
          <a:prstGeom prst="rect">
            <a:avLst/>
          </a:prstGeom>
          <a:noFill/>
          <a:ln w="9525">
            <a:noFill/>
            <a:miter lim="800000"/>
            <a:headEnd/>
            <a:tailEnd/>
          </a:ln>
        </p:spPr>
      </p:pic>
      <p:sp>
        <p:nvSpPr>
          <p:cNvPr id="8" name="7 CuadroTexto"/>
          <p:cNvSpPr txBox="1"/>
          <p:nvPr/>
        </p:nvSpPr>
        <p:spPr>
          <a:xfrm>
            <a:off x="1043608" y="3429000"/>
            <a:ext cx="7272808" cy="215444"/>
          </a:xfrm>
          <a:prstGeom prst="rect">
            <a:avLst/>
          </a:prstGeom>
          <a:noFill/>
        </p:spPr>
        <p:txBody>
          <a:bodyPr wrap="square" rtlCol="0">
            <a:spAutoFit/>
          </a:bodyPr>
          <a:lstStyle/>
          <a:p>
            <a:r>
              <a:rPr lang="es-ES" sz="800" dirty="0" smtClean="0"/>
              <a:t>La zona central está destinada a la introducción de artículos para su dispensación.</a:t>
            </a:r>
            <a:endParaRPr lang="es-ES" sz="800" dirty="0"/>
          </a:p>
        </p:txBody>
      </p:sp>
      <p:pic>
        <p:nvPicPr>
          <p:cNvPr id="217091" name="Picture 3"/>
          <p:cNvPicPr>
            <a:picLocks noChangeAspect="1" noChangeArrowheads="1"/>
          </p:cNvPicPr>
          <p:nvPr/>
        </p:nvPicPr>
        <p:blipFill>
          <a:blip r:embed="rId3" cstate="print"/>
          <a:srcRect/>
          <a:stretch>
            <a:fillRect/>
          </a:stretch>
        </p:blipFill>
        <p:spPr bwMode="auto">
          <a:xfrm>
            <a:off x="1043608" y="3645024"/>
            <a:ext cx="5819775" cy="685800"/>
          </a:xfrm>
          <a:prstGeom prst="rect">
            <a:avLst/>
          </a:prstGeom>
          <a:noFill/>
          <a:ln w="9525">
            <a:noFill/>
            <a:miter lim="800000"/>
            <a:headEnd/>
            <a:tailEnd/>
          </a:ln>
        </p:spPr>
      </p:pic>
      <p:sp>
        <p:nvSpPr>
          <p:cNvPr id="10" name="9 CuadroTexto"/>
          <p:cNvSpPr txBox="1"/>
          <p:nvPr/>
        </p:nvSpPr>
        <p:spPr>
          <a:xfrm>
            <a:off x="1043608" y="4509120"/>
            <a:ext cx="7056784" cy="461665"/>
          </a:xfrm>
          <a:prstGeom prst="rect">
            <a:avLst/>
          </a:prstGeom>
          <a:noFill/>
        </p:spPr>
        <p:txBody>
          <a:bodyPr wrap="square" rtlCol="0">
            <a:spAutoFit/>
          </a:bodyPr>
          <a:lstStyle/>
          <a:p>
            <a:r>
              <a:rPr lang="es-ES" sz="800" dirty="0" smtClean="0"/>
              <a:t>La zona inferior se reserva para la introducción y presentación de datos relacionados con la </a:t>
            </a:r>
            <a:r>
              <a:rPr lang="es-ES" sz="800" dirty="0" err="1" smtClean="0"/>
              <a:t>venta.Debe</a:t>
            </a:r>
            <a:r>
              <a:rPr lang="es-ES" sz="800" dirty="0" smtClean="0"/>
              <a:t> tenerse en cuenta que toda aquella información concerniente a un artículo concreto (stock, unidades en cartera, etc.), si en la pantalla de ventas se tienen introducidas varias líneas, irá referida al artículo sobre el que se tenga situado el cursor.</a:t>
            </a:r>
            <a:endParaRPr lang="es-ES" sz="800" dirty="0"/>
          </a:p>
        </p:txBody>
      </p:sp>
      <p:pic>
        <p:nvPicPr>
          <p:cNvPr id="217092" name="Picture 4"/>
          <p:cNvPicPr>
            <a:picLocks noChangeAspect="1" noChangeArrowheads="1"/>
          </p:cNvPicPr>
          <p:nvPr/>
        </p:nvPicPr>
        <p:blipFill>
          <a:blip r:embed="rId4" cstate="print"/>
          <a:srcRect/>
          <a:stretch>
            <a:fillRect/>
          </a:stretch>
        </p:blipFill>
        <p:spPr bwMode="auto">
          <a:xfrm>
            <a:off x="1115616" y="5013176"/>
            <a:ext cx="5848350" cy="11715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EJEMPLO DE PANEL GRAFICO</a:t>
            </a:r>
            <a:endParaRPr lang="es-ES" dirty="0"/>
          </a:p>
        </p:txBody>
      </p:sp>
      <p:sp>
        <p:nvSpPr>
          <p:cNvPr id="4" name="3 Marcador de contenido"/>
          <p:cNvSpPr>
            <a:spLocks noGrp="1"/>
          </p:cNvSpPr>
          <p:nvPr>
            <p:ph sz="half" idx="2"/>
          </p:nvPr>
        </p:nvSpPr>
        <p:spPr/>
        <p:txBody>
          <a:bodyPr>
            <a:normAutofit fontScale="32500" lnSpcReduction="20000"/>
          </a:bodyPr>
          <a:lstStyle/>
          <a:p>
            <a:pPr>
              <a:buNone/>
            </a:pPr>
            <a:r>
              <a:rPr lang="es-ES" dirty="0" smtClean="0"/>
              <a:t>	Además de las opciones comentadas, si se pulsa el botón derecho del ratón sobre un elemento del gráfico en sí se presentan disponibles las siguientes opciones:</a:t>
            </a:r>
          </a:p>
          <a:p>
            <a:pPr>
              <a:buNone/>
            </a:pPr>
            <a:r>
              <a:rPr lang="es-ES" dirty="0" smtClean="0"/>
              <a:t>	- Cambiar color : Permite cambiar el color del elemento del gráfico sobre el que se ha ejecutado esta acción. Por ejemplo, si se ha pulsado el botón derecho del ratón sobre la línea del gráfico correspondiente a "ventas año 2009" se tendrá acceso a cambiar el color de este elemento.</a:t>
            </a:r>
          </a:p>
          <a:p>
            <a:pPr>
              <a:buNone/>
            </a:pPr>
            <a:r>
              <a:rPr lang="es-ES" dirty="0" smtClean="0"/>
              <a:t>	- Cambiar parámetros gráficos : Permite cambiar el tipo de representación, volver a elegir entre dos o tres dimensiones y cambiar el color de cualquiera de las series (elementos) que contiene el gráfico. Para cambiar el color basta con pinchar sobre el cuadro de color que figura junto al elemento a cambiar, con lo que se accede a la paleta de colores de Windows.</a:t>
            </a:r>
          </a:p>
          <a:p>
            <a:pPr>
              <a:buNone/>
            </a:pPr>
            <a:r>
              <a:rPr lang="es-ES" dirty="0" smtClean="0"/>
              <a:t>	- Eliminar panel diseño : Esta opción hará que no se visualice en el panel gráfico la barra de herramientas con las opciones especificadas anteriormente (selección tipo de representación, tipo de estadística…). Si dicha barra ya estaba deshabilitada, al pulsar el botón derecho del ratón esta opción será sustituida por mostrar panel diseño.</a:t>
            </a:r>
          </a:p>
          <a:p>
            <a:pPr>
              <a:buNone/>
            </a:pPr>
            <a:r>
              <a:rPr lang="es-ES" dirty="0" smtClean="0"/>
              <a:t>	- Mostrar tabla : La selección de esta opción conlleva que se presente una parrilla de exploración (en su modalidad consulta) en la que se mostrará la información gráfica en forma de tabla de valores, con todas las posibilidades de tratamiento de la información que este tipo de parrilla conlleva.</a:t>
            </a:r>
          </a:p>
          <a:p>
            <a:pPr>
              <a:buNone/>
            </a:pPr>
            <a:r>
              <a:rPr lang="es-ES" dirty="0" smtClean="0"/>
              <a:t>	Sólo en el caso de tratarse de una representación mediante áreas, en las que éstas se encuentran superpuestas, si se pulsa el botón derecho del ratón sobre un área concreta, se dispondrá también de las siguientes opciones:</a:t>
            </a:r>
          </a:p>
          <a:p>
            <a:pPr>
              <a:buNone/>
            </a:pPr>
            <a:r>
              <a:rPr lang="es-ES" dirty="0" smtClean="0"/>
              <a:t>	- Enviar al frente : Implica que el área sobre la que se ha ejecutado la opción pase a ocupar la primera posición en la superposición de áreas.</a:t>
            </a:r>
          </a:p>
          <a:p>
            <a:pPr>
              <a:buNone/>
            </a:pPr>
            <a:r>
              <a:rPr lang="es-ES" dirty="0" smtClean="0"/>
              <a:t>	- Enviar al fondo : Implica que el área pase a ocupar la última posición en la superposición de áreas.</a:t>
            </a:r>
          </a:p>
          <a:p>
            <a:pPr>
              <a:buNone/>
            </a:pPr>
            <a:r>
              <a:rPr lang="es-ES" dirty="0" smtClean="0"/>
              <a:t>	- Mover hacia detrás : Mueve el área un nivel hacia atrás.</a:t>
            </a:r>
          </a:p>
          <a:p>
            <a:pPr>
              <a:buNone/>
            </a:pPr>
            <a:r>
              <a:rPr lang="es-ES" dirty="0" smtClean="0"/>
              <a:t>	- Mover hacia delante : Mueve el área un nivel hacia adelante.</a:t>
            </a:r>
          </a:p>
          <a:p>
            <a:pPr>
              <a:buNone/>
            </a:pPr>
            <a:r>
              <a:rPr lang="es-ES" dirty="0" smtClean="0"/>
              <a:t>	- Volver al orden original : Deshace el último movimiento de áreas que se haya realizado.</a:t>
            </a:r>
          </a:p>
          <a:p>
            <a:pPr>
              <a:buNone/>
            </a:pPr>
            <a:r>
              <a:rPr lang="es-ES" dirty="0" smtClean="0"/>
              <a:t>	Todas estas opciones permiten al usuario presentar la información estadística de la forma más conveniente en cada momento según los estudios y comparativas que se quieran realizar.</a:t>
            </a:r>
          </a:p>
          <a:p>
            <a:pPr>
              <a:buNone/>
            </a:pPr>
            <a:r>
              <a:rPr lang="es-ES" dirty="0" smtClean="0"/>
              <a:t>	Si se pulsa el botón derecho del ratón sobre cualquier punto del panel gráfico que no sea un elemento del propio gráfico, tan sólo se dispondrá de las opciones "</a:t>
            </a:r>
            <a:r>
              <a:rPr lang="es-ES" i="1" dirty="0" smtClean="0"/>
              <a:t>eliminar panel diseño</a:t>
            </a:r>
            <a:r>
              <a:rPr lang="es-ES" dirty="0" smtClean="0"/>
              <a:t>" y "</a:t>
            </a:r>
            <a:r>
              <a:rPr lang="es-ES" i="1" dirty="0" smtClean="0"/>
              <a:t>mostrar tabla</a:t>
            </a:r>
            <a:r>
              <a:rPr lang="es-ES" dirty="0" smtClean="0"/>
              <a:t>".</a:t>
            </a:r>
          </a:p>
          <a:p>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21</a:t>
            </a:fld>
            <a:endParaRPr lang="es-ES" dirty="0"/>
          </a:p>
        </p:txBody>
      </p:sp>
      <p:pic>
        <p:nvPicPr>
          <p:cNvPr id="71683" name="Picture 3"/>
          <p:cNvPicPr>
            <a:picLocks noGrp="1" noChangeAspect="1" noChangeArrowheads="1"/>
          </p:cNvPicPr>
          <p:nvPr>
            <p:ph sz="half" idx="1"/>
          </p:nvPr>
        </p:nvPicPr>
        <p:blipFill>
          <a:blip r:embed="rId2" cstate="print"/>
          <a:srcRect/>
          <a:stretch>
            <a:fillRect/>
          </a:stretch>
        </p:blipFill>
        <p:spPr bwMode="auto">
          <a:xfrm>
            <a:off x="457200" y="2782205"/>
            <a:ext cx="4038600" cy="2711228"/>
          </a:xfrm>
          <a:prstGeom prst="rect">
            <a:avLst/>
          </a:prstGeom>
          <a:noFill/>
          <a:ln w="9525">
            <a:noFill/>
            <a:miter lim="800000"/>
            <a:headEnd/>
            <a:tailEnd/>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Pantalla Ventas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210</a:t>
            </a:fld>
            <a:endParaRPr lang="es-ES"/>
          </a:p>
        </p:txBody>
      </p:sp>
      <p:pic>
        <p:nvPicPr>
          <p:cNvPr id="2050" name="Picture 2"/>
          <p:cNvPicPr>
            <a:picLocks noChangeAspect="1" noChangeArrowheads="1"/>
          </p:cNvPicPr>
          <p:nvPr/>
        </p:nvPicPr>
        <p:blipFill>
          <a:blip r:embed="rId2" cstate="print"/>
          <a:srcRect/>
          <a:stretch>
            <a:fillRect/>
          </a:stretch>
        </p:blipFill>
        <p:spPr bwMode="auto">
          <a:xfrm>
            <a:off x="1259632" y="2276872"/>
            <a:ext cx="7168327" cy="4030216"/>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Pantalla de </a:t>
            </a:r>
            <a:r>
              <a:rPr lang="es-ES" dirty="0" err="1" smtClean="0"/>
              <a:t>ventas.Edicion</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211</a:t>
            </a:fld>
            <a:endParaRPr lang="es-ES"/>
          </a:p>
        </p:txBody>
      </p:sp>
      <p:sp>
        <p:nvSpPr>
          <p:cNvPr id="6" name="5 Rectángulo"/>
          <p:cNvSpPr/>
          <p:nvPr/>
        </p:nvSpPr>
        <p:spPr>
          <a:xfrm>
            <a:off x="2123728" y="2060848"/>
            <a:ext cx="242374" cy="369332"/>
          </a:xfrm>
          <a:prstGeom prst="rect">
            <a:avLst/>
          </a:prstGeom>
        </p:spPr>
        <p:txBody>
          <a:bodyPr wrap="none">
            <a:spAutoFit/>
          </a:bodyPr>
          <a:lstStyle/>
          <a:p>
            <a:r>
              <a:rPr lang="es-ES" dirty="0" smtClean="0"/>
              <a:t> </a:t>
            </a:r>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899592" y="2204864"/>
            <a:ext cx="7300372" cy="4104456"/>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Pantalla Ventas. Selección de producto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212</a:t>
            </a:fld>
            <a:endParaRPr lang="es-ES"/>
          </a:p>
        </p:txBody>
      </p:sp>
      <p:pic>
        <p:nvPicPr>
          <p:cNvPr id="3074" name="Picture 2"/>
          <p:cNvPicPr>
            <a:picLocks noChangeAspect="1" noChangeArrowheads="1"/>
          </p:cNvPicPr>
          <p:nvPr/>
        </p:nvPicPr>
        <p:blipFill>
          <a:blip r:embed="rId2" cstate="print"/>
          <a:srcRect/>
          <a:stretch>
            <a:fillRect/>
          </a:stretch>
        </p:blipFill>
        <p:spPr bwMode="auto">
          <a:xfrm>
            <a:off x="251520" y="2113295"/>
            <a:ext cx="8439150" cy="4744705"/>
          </a:xfrm>
          <a:prstGeom prst="rect">
            <a:avLst/>
          </a:prstGeom>
          <a:noFill/>
          <a:ln w="9525">
            <a:noFill/>
            <a:miter lim="800000"/>
            <a:headEnd/>
            <a:tailEnd/>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Pantalla Ventas. Pestaña Ventas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213</a:t>
            </a:fld>
            <a:endParaRPr lang="es-ES"/>
          </a:p>
        </p:txBody>
      </p:sp>
      <p:pic>
        <p:nvPicPr>
          <p:cNvPr id="4098" name="Picture 2"/>
          <p:cNvPicPr>
            <a:picLocks noChangeAspect="1" noChangeArrowheads="1"/>
          </p:cNvPicPr>
          <p:nvPr/>
        </p:nvPicPr>
        <p:blipFill>
          <a:blip r:embed="rId2" cstate="print"/>
          <a:srcRect/>
          <a:stretch>
            <a:fillRect/>
          </a:stretch>
        </p:blipFill>
        <p:spPr bwMode="auto">
          <a:xfrm>
            <a:off x="611560" y="2204864"/>
            <a:ext cx="7863086" cy="4420827"/>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704088"/>
            <a:ext cx="8640960" cy="1143000"/>
          </a:xfrm>
        </p:spPr>
        <p:txBody>
          <a:bodyPr>
            <a:normAutofit/>
          </a:bodyPr>
          <a:lstStyle/>
          <a:p>
            <a:pPr algn="ctr"/>
            <a:r>
              <a:rPr lang="es-ES" sz="4400" dirty="0" smtClean="0"/>
              <a:t>Pantalla Ventas. Pestaña Operaciones</a:t>
            </a:r>
            <a:endParaRPr lang="es-ES" sz="44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214</a:t>
            </a:fld>
            <a:endParaRPr lang="es-ES"/>
          </a:p>
        </p:txBody>
      </p:sp>
      <p:pic>
        <p:nvPicPr>
          <p:cNvPr id="5122" name="Picture 2"/>
          <p:cNvPicPr>
            <a:picLocks noChangeAspect="1" noChangeArrowheads="1"/>
          </p:cNvPicPr>
          <p:nvPr/>
        </p:nvPicPr>
        <p:blipFill>
          <a:blip r:embed="rId2" cstate="print"/>
          <a:srcRect/>
          <a:stretch>
            <a:fillRect/>
          </a:stretch>
        </p:blipFill>
        <p:spPr bwMode="auto">
          <a:xfrm>
            <a:off x="971600" y="2132856"/>
            <a:ext cx="7375774" cy="4146848"/>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smtClean="0"/>
              <a:t>Pantalla </a:t>
            </a:r>
            <a:r>
              <a:rPr lang="es-ES" dirty="0" err="1" smtClean="0"/>
              <a:t>Ventas.Pestaña</a:t>
            </a:r>
            <a:r>
              <a:rPr lang="es-ES" dirty="0" smtClean="0"/>
              <a:t> Línea</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215</a:t>
            </a:fld>
            <a:endParaRPr lang="es-ES"/>
          </a:p>
        </p:txBody>
      </p:sp>
      <p:pic>
        <p:nvPicPr>
          <p:cNvPr id="6146" name="Picture 2"/>
          <p:cNvPicPr>
            <a:picLocks noChangeAspect="1" noChangeArrowheads="1"/>
          </p:cNvPicPr>
          <p:nvPr/>
        </p:nvPicPr>
        <p:blipFill>
          <a:blip r:embed="rId2" cstate="print"/>
          <a:srcRect/>
          <a:stretch>
            <a:fillRect/>
          </a:stretch>
        </p:blipFill>
        <p:spPr bwMode="auto">
          <a:xfrm>
            <a:off x="827584" y="2204864"/>
            <a:ext cx="7488832" cy="4210412"/>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55000" lnSpcReduction="20000"/>
          </a:bodyPr>
          <a:lstStyle/>
          <a:p>
            <a:pPr>
              <a:buNone/>
            </a:pPr>
            <a:r>
              <a:rPr lang="es-ES" b="1" dirty="0" smtClean="0"/>
              <a:t>	- CODIGO DE ARTICULO:</a:t>
            </a:r>
            <a:r>
              <a:rPr lang="es-ES" dirty="0" smtClean="0"/>
              <a:t> Donde se introduce el código del artículo que se desea dispensar, ya sea a través de teclado o vía scanner. También se da acceso a buscar por descripción en la base del Almacén, Consejo y Externas. A continuación se detalla cada una de las diferentes bases.</a:t>
            </a:r>
          </a:p>
          <a:p>
            <a:pPr>
              <a:buNone/>
            </a:pPr>
            <a:r>
              <a:rPr lang="es-ES" b="1" dirty="0" smtClean="0"/>
              <a:t>	- Almacén :</a:t>
            </a:r>
            <a:r>
              <a:rPr lang="es-ES" dirty="0" smtClean="0"/>
              <a:t> Es la base propia, la que se crea tal cual se dan de alta artículos. Nos indica la descripción con su código, P.V.P. y stock actual.</a:t>
            </a:r>
          </a:p>
          <a:p>
            <a:pPr>
              <a:buNone/>
            </a:pPr>
            <a:r>
              <a:rPr lang="es-ES" b="1" dirty="0" smtClean="0"/>
              <a:t>	- Consejo : </a:t>
            </a:r>
            <a:r>
              <a:rPr lang="es-ES" dirty="0" smtClean="0"/>
              <a:t>Es la base de datos del Consejo General de Colegios Oficiales de Farmacéuticos. Nos indica la descripción con su código, presentación y P.V.P.</a:t>
            </a:r>
          </a:p>
          <a:p>
            <a:pPr>
              <a:buNone/>
            </a:pPr>
            <a:r>
              <a:rPr lang="es-ES" b="1" dirty="0" smtClean="0"/>
              <a:t>	- Externas </a:t>
            </a:r>
            <a:r>
              <a:rPr lang="es-ES" dirty="0" smtClean="0"/>
              <a:t>: Es la base que se va generando en el momento que se actualizan bases de proveedores, las cuales son suministradas por estos vía diskette. En este tipo de búsqueda se proporciona información sobre la descripción y código del artículo, P.V.P. y P.V.F. (precio de venta a farmacia) que figuran en la base del proveedor y nombre de la base externa a la que corresponde esta información. Asimismo, si hay bonificaciones se mostrará la base de bonificación y la cantidad bonificada.</a:t>
            </a:r>
          </a:p>
          <a:p>
            <a:pPr>
              <a:buNone/>
            </a:pPr>
            <a:r>
              <a:rPr lang="es-ES" dirty="0" smtClean="0"/>
              <a:t>	Téngase en cuenta que si se introduce un artículo que en su ficha tiene definidas observaciones y se activó la caja de chequeo "</a:t>
            </a:r>
            <a:r>
              <a:rPr lang="es-ES" i="1" dirty="0" smtClean="0"/>
              <a:t>Mostrar en Ventas</a:t>
            </a:r>
            <a:r>
              <a:rPr lang="es-ES" dirty="0" smtClean="0"/>
              <a:t>", dichas observaciones serán mostradas en pantalla.</a:t>
            </a:r>
          </a:p>
          <a:p>
            <a:pPr>
              <a:buNone/>
            </a:pPr>
            <a:r>
              <a:rPr lang="es-ES" dirty="0" smtClean="0"/>
              <a:t>	Si se tratase de un medicamento de obligada sustitución, se avisará de ello o no según se haya establecido en el parámetro </a:t>
            </a:r>
            <a:r>
              <a:rPr lang="es-ES" i="1" dirty="0" smtClean="0"/>
              <a:t>Aviso al dispensar un medicamento de Sustitución Obligatoria</a:t>
            </a:r>
            <a:r>
              <a:rPr lang="es-ES" dirty="0" smtClean="0"/>
              <a:t>.</a:t>
            </a:r>
          </a:p>
          <a:p>
            <a:pPr>
              <a:buNone/>
            </a:pPr>
            <a:r>
              <a:rPr lang="es-ES" dirty="0" smtClean="0"/>
              <a:t>	Si se detectara que el código introducido figura asociado a más de un artículo (ya sea como código o como sinónimo), se presentará una relación de todos ellos dándose opción a seleccionar con cuál de ellos se desea trabajar en este momento.</a:t>
            </a:r>
          </a:p>
          <a:p>
            <a:pPr>
              <a:buNone/>
            </a:pPr>
            <a:r>
              <a:rPr lang="es-ES" dirty="0" smtClean="0"/>
              <a:t>	Por último, si se desea crear en este momento un nuevo artículo asignándole un código automáticamente, bastará con pulsar en este campo las teclas </a:t>
            </a:r>
            <a:r>
              <a:rPr lang="es-ES" b="1" dirty="0" smtClean="0"/>
              <a:t>&lt;CTRL&gt; + &lt;SHIFT&gt; + &lt;U&gt;</a:t>
            </a:r>
            <a:r>
              <a:rPr lang="es-ES" dirty="0" smtClean="0"/>
              <a:t> y cumplimentar los datos que se solicitan.</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216</a:t>
            </a:fld>
            <a:endParaRPr lang="es-ES"/>
          </a:p>
        </p:txBody>
      </p:sp>
      <p:sp>
        <p:nvSpPr>
          <p:cNvPr id="7" name="1 Título"/>
          <p:cNvSpPr>
            <a:spLocks noGrp="1"/>
          </p:cNvSpPr>
          <p:nvPr>
            <p:ph type="title"/>
          </p:nvPr>
        </p:nvSpPr>
        <p:spPr/>
        <p:txBody>
          <a:bodyPr/>
          <a:lstStyle/>
          <a:p>
            <a:pPr algn="ctr"/>
            <a:r>
              <a:rPr lang="es-ES" dirty="0" smtClean="0"/>
              <a:t>Pantalla de ventas. Campos (1)</a:t>
            </a:r>
            <a:endParaRPr lang="es-E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217</a:t>
            </a:fld>
            <a:endParaRPr lang="es-ES"/>
          </a:p>
        </p:txBody>
      </p:sp>
      <p:sp>
        <p:nvSpPr>
          <p:cNvPr id="6" name="1 Título"/>
          <p:cNvSpPr>
            <a:spLocks noGrp="1"/>
          </p:cNvSpPr>
          <p:nvPr>
            <p:ph type="title"/>
          </p:nvPr>
        </p:nvSpPr>
        <p:spPr/>
        <p:txBody>
          <a:bodyPr/>
          <a:lstStyle/>
          <a:p>
            <a:pPr algn="ctr"/>
            <a:r>
              <a:rPr lang="es-ES" dirty="0" smtClean="0"/>
              <a:t>Pantalla de ventas. </a:t>
            </a:r>
            <a:r>
              <a:rPr lang="es-ES" dirty="0" err="1" smtClean="0"/>
              <a:t>Busqueda</a:t>
            </a:r>
            <a:endParaRPr lang="es-ES" dirty="0"/>
          </a:p>
        </p:txBody>
      </p:sp>
      <p:pic>
        <p:nvPicPr>
          <p:cNvPr id="72706" name="Picture 2"/>
          <p:cNvPicPr>
            <a:picLocks noChangeAspect="1" noChangeArrowheads="1"/>
          </p:cNvPicPr>
          <p:nvPr/>
        </p:nvPicPr>
        <p:blipFill>
          <a:blip r:embed="rId2" cstate="print"/>
          <a:srcRect/>
          <a:stretch>
            <a:fillRect/>
          </a:stretch>
        </p:blipFill>
        <p:spPr bwMode="auto">
          <a:xfrm>
            <a:off x="539552" y="2204864"/>
            <a:ext cx="7556527" cy="4248472"/>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Pantalla de ventas. Campos (2)</a:t>
            </a:r>
            <a:endParaRPr lang="es-ES" dirty="0"/>
          </a:p>
        </p:txBody>
      </p:sp>
      <p:sp>
        <p:nvSpPr>
          <p:cNvPr id="3" name="2 Marcador de contenido"/>
          <p:cNvSpPr>
            <a:spLocks noGrp="1"/>
          </p:cNvSpPr>
          <p:nvPr>
            <p:ph idx="1"/>
          </p:nvPr>
        </p:nvSpPr>
        <p:spPr>
          <a:xfrm>
            <a:off x="457200" y="1844824"/>
            <a:ext cx="8229600" cy="4479776"/>
          </a:xfrm>
        </p:spPr>
        <p:txBody>
          <a:bodyPr>
            <a:normAutofit fontScale="25000" lnSpcReduction="20000"/>
          </a:bodyPr>
          <a:lstStyle/>
          <a:p>
            <a:pPr>
              <a:buNone/>
            </a:pPr>
            <a:r>
              <a:rPr lang="es-ES" b="1" dirty="0" smtClean="0"/>
              <a:t>	</a:t>
            </a:r>
            <a:r>
              <a:rPr lang="es-ES" sz="3200" b="1" dirty="0" smtClean="0"/>
              <a:t>- DESCRIPCION DEL ARTICULO</a:t>
            </a:r>
            <a:r>
              <a:rPr lang="es-ES" sz="3200" dirty="0" smtClean="0"/>
              <a:t> que se está vendiendo. Se podrá acceder a esta descripción y efectuar modificaciones sobre ella sin que éstas se reflejen en la ficha del artículo. Para ello, basta con situarse sobre este dato y efectuar las modificaciones deseadas. En todos los puntos de la aplicación donde se detalle información de ventas (ticket de operación, diario de ventas, histórico de ventas, consulta de líneas de clientes, etc.) figurará la descripción modificada. En la ficha del artículo permanecerá no obstante su descripción original. De desear modificar ésta se deberá hacer desde la propia ficha de artículo (a la que puede accederse directamente pulsando </a:t>
            </a:r>
            <a:r>
              <a:rPr lang="es-ES" sz="3200" b="1" dirty="0" smtClean="0"/>
              <a:t>&lt;F6&gt;</a:t>
            </a:r>
            <a:r>
              <a:rPr lang="es-ES" sz="3200" dirty="0" smtClean="0"/>
              <a:t> sobre la línea de venta en cuestión).</a:t>
            </a:r>
          </a:p>
          <a:p>
            <a:pPr>
              <a:buNone/>
            </a:pPr>
            <a:r>
              <a:rPr lang="es-ES" sz="3200" b="1" dirty="0" smtClean="0"/>
              <a:t>	- STOCK :</a:t>
            </a:r>
            <a:r>
              <a:rPr lang="es-ES" sz="3200" dirty="0" smtClean="0"/>
              <a:t> Este campo sólo aparecerá si se tiene activado el parámetro “</a:t>
            </a:r>
            <a:r>
              <a:rPr lang="es-ES" sz="3200" i="1" dirty="0" smtClean="0"/>
              <a:t>Mostrar Stock en línea de ventas</a:t>
            </a:r>
            <a:r>
              <a:rPr lang="es-ES" sz="3200" dirty="0" smtClean="0"/>
              <a:t>” el entorno VENTAS del proceso </a:t>
            </a:r>
            <a:r>
              <a:rPr lang="es-ES" sz="3200" i="1" dirty="0" smtClean="0"/>
              <a:t>CONFIGURACION / PARAMETROS</a:t>
            </a:r>
            <a:r>
              <a:rPr lang="es-ES" sz="3200" dirty="0" smtClean="0"/>
              <a:t>. En dicho caso, en este campo se dará el stock actual de la ficha del artículo. En caso de que el artículo se encontrase bajo mínimo, se mostraría en este campo el icono Bajo Mínimo. Debe tenerse en cuenta que si el artículo que se intenta vender tiene en ese momento un stock igual o inferior a la cantidad que se intenta vender, se permitirá o no la venta en función de lo indicado en el parámetro “</a:t>
            </a:r>
            <a:r>
              <a:rPr lang="es-ES" sz="3200" i="1" dirty="0" smtClean="0"/>
              <a:t>Permitir ventas de artículos con stock &lt;=0</a:t>
            </a:r>
            <a:r>
              <a:rPr lang="es-ES" sz="3200" dirty="0" smtClean="0"/>
              <a:t>”. Para comprobar si las unidades a dispensar superan o no el stock del artículo se tendrán en cuenta todas las líneas de un mismo artículo que haya en la misma operación de venta. Ahora bien, este parámetro no será de aplicación en el caso de trabajarse con </a:t>
            </a:r>
            <a:r>
              <a:rPr lang="es-ES" sz="3200" dirty="0" err="1" smtClean="0"/>
              <a:t>Multialmacén</a:t>
            </a:r>
            <a:r>
              <a:rPr lang="es-ES" sz="3200" dirty="0" smtClean="0"/>
              <a:t>, en cuyo caso se aplicaría lo indicado en el parámetro de </a:t>
            </a:r>
            <a:r>
              <a:rPr lang="es-ES" sz="3200" dirty="0" err="1" smtClean="0"/>
              <a:t>Multialmacén</a:t>
            </a:r>
            <a:r>
              <a:rPr lang="es-ES" sz="3200" dirty="0" smtClean="0"/>
              <a:t> “</a:t>
            </a:r>
            <a:r>
              <a:rPr lang="es-ES" sz="3200" i="1" dirty="0" smtClean="0"/>
              <a:t>Cantidad en Ventas</a:t>
            </a:r>
            <a:r>
              <a:rPr lang="es-ES" sz="3200" dirty="0" smtClean="0"/>
              <a:t>”.</a:t>
            </a:r>
          </a:p>
          <a:p>
            <a:pPr>
              <a:buNone/>
            </a:pPr>
            <a:r>
              <a:rPr lang="es-ES" sz="3200" b="1" dirty="0" smtClean="0"/>
              <a:t>	- TA :</a:t>
            </a:r>
            <a:r>
              <a:rPr lang="es-ES" sz="3200" dirty="0" smtClean="0"/>
              <a:t> Tipo de aportación. En este campo se debe introducir el código de aportación que corresponda en caso de tratarse de una receta. Si así se ha especificado en el parámetro “</a:t>
            </a:r>
            <a:r>
              <a:rPr lang="es-ES" sz="3200" i="1" dirty="0" smtClean="0"/>
              <a:t>Proponer último tipo de </a:t>
            </a:r>
            <a:r>
              <a:rPr lang="es-ES" sz="3200" dirty="0" smtClean="0"/>
              <a:t>aportación” en el entorno VENTAS del proceso </a:t>
            </a:r>
            <a:r>
              <a:rPr lang="es-ES" sz="3200" i="1" dirty="0" smtClean="0"/>
              <a:t>CONFIGURACION / PARAMETROS</a:t>
            </a:r>
            <a:r>
              <a:rPr lang="es-ES" sz="3200" dirty="0" smtClean="0"/>
              <a:t>, al introducirse una nueva línea de venta se asumirá por omisión el último tipo de aportación que se haya utilizado en dicha operación de venta. No obstante, en el caso de que el nuevo artículo introducido sea EFP, excluido S.S., pertenezca a un tipo de artículo o a una familia no soportada por dicho tipo de aportación, no se propondrá ningún tipo de aportación. Téngase en cuenta que la marca de excluido S.S. se tomará de la ficha del artículo o de la base de datos del C.G.C.O.F. según se haya especificado en el parámetro </a:t>
            </a:r>
            <a:r>
              <a:rPr lang="es-ES" sz="3200" i="1" dirty="0" smtClean="0"/>
              <a:t>Gestión de medicamentos Excluidos de la S.S. en ventas</a:t>
            </a:r>
            <a:r>
              <a:rPr lang="es-ES" sz="3200" dirty="0" smtClean="0"/>
              <a:t>. Especial mención cabe hacer para los artículos excluidos con excepciones, puesto que en estos casos, por la particular atención que requieren sí se propondrá el último tipo de aportación y se hará la gestión oportuna requerida respecto a artículos excluidos de prestación con excepciones. Por último, se avisará si el artículo necesita Visado de Inspección siempre y cuando se haya introducido un tipo de aportación que controle esta </a:t>
            </a:r>
            <a:r>
              <a:rPr lang="es-ES" sz="3200" dirty="0" err="1" smtClean="0"/>
              <a:t>circunstanca</a:t>
            </a:r>
            <a:r>
              <a:rPr lang="es-ES" sz="3200" dirty="0" smtClean="0"/>
              <a:t> y, además, el artículo tenga marcado en que necesita dicho visado (bien en su ficha, bien en la base de datos del C.G.C.O.F., según se haya especificado en el parámetro </a:t>
            </a:r>
            <a:r>
              <a:rPr lang="es-ES" sz="3200" i="1" dirty="0" smtClean="0"/>
              <a:t>Gestión de medicamentos Visados en ventas</a:t>
            </a:r>
            <a:r>
              <a:rPr lang="es-ES" sz="3200" dirty="0" smtClean="0"/>
              <a:t>), o bien esté incluido en el parámetro “</a:t>
            </a:r>
            <a:r>
              <a:rPr lang="es-ES" sz="3200" i="1" dirty="0" smtClean="0"/>
              <a:t>Artículos con marca de visado especial</a:t>
            </a:r>
            <a:r>
              <a:rPr lang="es-ES" sz="3200" dirty="0" smtClean="0"/>
              <a:t>”.</a:t>
            </a:r>
          </a:p>
          <a:p>
            <a:pPr>
              <a:buNone/>
            </a:pPr>
            <a:r>
              <a:rPr lang="es-ES" sz="3200" b="1" dirty="0" smtClean="0"/>
              <a:t>	- CAN :</a:t>
            </a:r>
            <a:r>
              <a:rPr lang="es-ES" sz="3200" dirty="0" smtClean="0"/>
              <a:t> Se introduce la cantidad a dispensar, en positivo si se trata de una venta, en negativo si se trata de una devolución. No se podrá modificar este campo si se trata de una confirmación de recetas. En el caso de devolución de recetas, al introducir la línea se solicitará la palabra de paso en el caso de que se tenga protegida la devolución de recetas. Si se tiene protegida la devolución de ventas (con y sin receta) se pedirá la palabra de paso no en el momento de introducción de la línea, sino posteriormente cuando se cierre la operación de venta.</a:t>
            </a:r>
          </a:p>
          <a:p>
            <a:pPr>
              <a:buNone/>
            </a:pPr>
            <a:r>
              <a:rPr lang="es-ES" sz="3200" dirty="0" smtClean="0"/>
              <a:t>	Asimismo, si se tiene activo el parámetro “</a:t>
            </a:r>
            <a:r>
              <a:rPr lang="es-ES" sz="3200" i="1" dirty="0" smtClean="0"/>
              <a:t>Control de desabastecimientos</a:t>
            </a:r>
            <a:r>
              <a:rPr lang="es-ES" sz="3200" dirty="0" smtClean="0"/>
              <a:t>”, ubicado en el entorno ARTICULOS del proceso </a:t>
            </a:r>
            <a:r>
              <a:rPr lang="es-ES" sz="3200" i="1" dirty="0" smtClean="0"/>
              <a:t>CONFIGURACION / PARAMETROS</a:t>
            </a:r>
            <a:r>
              <a:rPr lang="es-ES" sz="3200" dirty="0" smtClean="0"/>
              <a:t>, cuando en una línea de venta se introduzca cantidad a dispensar 0, se preguntará si se desea registrar una línea de desabastecimiento con una unidad como cantidad en falta. Si se contesta afirmativamente, se registrará el desabastecimiento y desaparecerá la línea de la ventana de </a:t>
            </a:r>
            <a:r>
              <a:rPr lang="es-ES" sz="3200" i="1" dirty="0" smtClean="0"/>
              <a:t>VENTAS MOSTRADOR</a:t>
            </a:r>
            <a:r>
              <a:rPr lang="es-ES" sz="3200" dirty="0" smtClean="0"/>
              <a:t>. Si se contesta negativamente, no se registra desabastecimiento, y en la ventana de </a:t>
            </a:r>
            <a:r>
              <a:rPr lang="es-ES" sz="3200" i="1" dirty="0" smtClean="0"/>
              <a:t>VENTAS MOSTRADOR</a:t>
            </a:r>
            <a:r>
              <a:rPr lang="es-ES" sz="3200" dirty="0" smtClean="0"/>
              <a:t> permanecerá la línea con el valor que tuviera en el campo de cantidad antes de indicarse 0 en él. Para más información sobre los desabastecimientos, véase </a:t>
            </a:r>
            <a:r>
              <a:rPr lang="es-ES" sz="3200" dirty="0" smtClean="0">
                <a:hlinkClick r:id="rId2"/>
              </a:rPr>
              <a:t>DESABASTECIMIENTOS</a:t>
            </a:r>
            <a:r>
              <a:rPr lang="es-ES" sz="3200" dirty="0" smtClean="0"/>
              <a:t>.</a:t>
            </a:r>
          </a:p>
          <a:p>
            <a:pPr>
              <a:buNone/>
            </a:pPr>
            <a:r>
              <a:rPr lang="es-ES" sz="3200" dirty="0" smtClean="0"/>
              <a:t>	Si se introduce una cantidad a dispensar tal que el stock resultante tras la venta no fuese suficiente para satisfacer los encargos que haya apuntados del artículo en cuestión, se avisará de ello y se preguntará si se desea o no proseguir con la venta si se tiene activo el parámetro “</a:t>
            </a:r>
            <a:r>
              <a:rPr lang="es-ES" sz="3200" i="1" dirty="0" smtClean="0"/>
              <a:t>Avisar si unidades encargadas superan el stock</a:t>
            </a:r>
            <a:r>
              <a:rPr lang="es-ES" sz="3200" dirty="0" smtClean="0"/>
              <a:t>”, ubicado en el entorno VENTAS del proceso </a:t>
            </a:r>
            <a:r>
              <a:rPr lang="es-ES" sz="3200" i="1" dirty="0" smtClean="0"/>
              <a:t>CONFIGURACION / PARAMETRO</a:t>
            </a:r>
            <a:r>
              <a:rPr lang="es-ES" sz="3200" dirty="0" smtClean="0"/>
              <a:t>. De no activarse este parámetro, no se realizará este control.</a:t>
            </a:r>
          </a:p>
          <a:p>
            <a:pPr>
              <a:buNone/>
            </a:pPr>
            <a:r>
              <a:rPr lang="es-ES" sz="3200" b="1" dirty="0" smtClean="0"/>
              <a:t>	- P.V.P. :</a:t>
            </a:r>
            <a:r>
              <a:rPr lang="es-ES" sz="3200" dirty="0" smtClean="0"/>
              <a:t> Donde se recoge de forma automática el precio de venta del artículo, si bien éste puede ser modificado. De modificarse el precio, éste será actualizado o no en la ficha del artículo según dicho artículo tenga especificado en su ficha que se actualice o no P.V.P. En cualquier caso, toda modificación de precio que se realice desde el proceso de ventas quedará registrado en el histórico de cambios de P.V.P. del artículo en cuestión. A tal respecto debe tenerse en cuenta que se emitirá una advertencia si se modifica este campo introduciendo un valor superior a 6000, si bien previa confirmación se permitiría su introducción. Téngase en cuenta que si se cierra una operación de venta que incluya alguna línea cuyo campo P.V.P. sea 0 se avisará de ello, preguntándose si se acepta o no esta situación. En caso de contestar negativamente a esta cuestión, se retornará a la ventana de venta para que se introduzca el P.V.P. correctamente en dichas líneas. En el caso de que el artículo tenga en su ficha un P.V.P. auxiliar se indicará en este campo mediante el icono Segundo PVP. Dicho icono aparecerá también en este campo en el caso de líneas de dispensación ligadas a gestión de artículos afectados por acuerdos de precios máximos (para más información sobre este tipo de dispensación véase DISPENSACION DE ARTICULOS SEGUN ACUERDO DE PRECIOS MENORES).</a:t>
            </a:r>
          </a:p>
          <a:p>
            <a:pPr>
              <a:buNone/>
            </a:pPr>
            <a:r>
              <a:rPr lang="es-ES" sz="3200" b="1" dirty="0" smtClean="0"/>
              <a:t>	- IMPORTE </a:t>
            </a:r>
            <a:r>
              <a:rPr lang="es-ES" sz="3200" dirty="0" smtClean="0"/>
              <a:t>total de la línea, que se obtiene como resultado de multiplicar el P.V.P. del artículo por las unidades que se dispensan, y aplicando el porcentaje de aportación oportuno si se trata de una venta con receta. Asimismo, si en la línea se aplica algún descuento, el importe reflejado tendrá éste en cuenta. Para más información sobre la aplicación de descuentos véase el apartado GESTION DE DESCUENTOS.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218</a:t>
            </a:fld>
            <a:endParaRPr lang="es-ES"/>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a:t>
            </a:r>
            <a:endParaRPr lang="es-ES" dirty="0"/>
          </a:p>
        </p:txBody>
      </p:sp>
      <p:sp>
        <p:nvSpPr>
          <p:cNvPr id="3" name="2 Marcador de contenido"/>
          <p:cNvSpPr>
            <a:spLocks noGrp="1"/>
          </p:cNvSpPr>
          <p:nvPr>
            <p:ph idx="1"/>
          </p:nvPr>
        </p:nvSpPr>
        <p:spPr>
          <a:xfrm>
            <a:off x="457200" y="3429000"/>
            <a:ext cx="8229600" cy="2895600"/>
          </a:xfrm>
        </p:spPr>
        <p:txBody>
          <a:bodyPr/>
          <a:lstStyle/>
          <a:p>
            <a:pPr algn="ctr">
              <a:buNone/>
            </a:pPr>
            <a:r>
              <a:rPr lang="es-ES" dirty="0" smtClean="0"/>
              <a:t>PESTAÑA OPERACIONES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219</a:t>
            </a:fld>
            <a:endParaRPr lang="es-E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ICONOS  en Farmatic</a:t>
            </a:r>
            <a:endParaRPr lang="es-ES" dirty="0"/>
          </a:p>
        </p:txBody>
      </p:sp>
      <p:sp>
        <p:nvSpPr>
          <p:cNvPr id="3" name="2 Marcador de contenido"/>
          <p:cNvSpPr>
            <a:spLocks noGrp="1"/>
          </p:cNvSpPr>
          <p:nvPr>
            <p:ph idx="1"/>
          </p:nvPr>
        </p:nvSpPr>
        <p:spPr>
          <a:xfrm>
            <a:off x="3347864" y="3645024"/>
            <a:ext cx="2520280" cy="936104"/>
          </a:xfrm>
        </p:spPr>
        <p:txBody>
          <a:bodyPr>
            <a:normAutofit fontScale="92500"/>
          </a:bodyPr>
          <a:lstStyle/>
          <a:p>
            <a:r>
              <a:rPr lang="es-ES" dirty="0" smtClean="0">
                <a:hlinkClick r:id="rId2" action="ppaction://hlinkfile"/>
              </a:rPr>
              <a:t>Ficheros\Iconos farmatic.docx</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22</a:t>
            </a:fld>
            <a:endParaRPr lang="es-E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Pantalla ventas. Operaciones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220</a:t>
            </a:fld>
            <a:endParaRPr lang="es-ES"/>
          </a:p>
        </p:txBody>
      </p:sp>
      <p:pic>
        <p:nvPicPr>
          <p:cNvPr id="219139" name="Picture 3"/>
          <p:cNvPicPr>
            <a:picLocks noChangeAspect="1" noChangeArrowheads="1"/>
          </p:cNvPicPr>
          <p:nvPr/>
        </p:nvPicPr>
        <p:blipFill>
          <a:blip r:embed="rId2" cstate="print"/>
          <a:srcRect/>
          <a:stretch>
            <a:fillRect/>
          </a:stretch>
        </p:blipFill>
        <p:spPr bwMode="auto">
          <a:xfrm>
            <a:off x="1331640" y="2132856"/>
            <a:ext cx="6788068" cy="3816424"/>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lstStyle/>
          <a:p>
            <a:pPr algn="ctr"/>
            <a:r>
              <a:rPr lang="es-ES" dirty="0" smtClean="0"/>
              <a:t>Venta Contado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221</a:t>
            </a:fld>
            <a:endParaRPr lang="es-ES"/>
          </a:p>
        </p:txBody>
      </p:sp>
      <p:pic>
        <p:nvPicPr>
          <p:cNvPr id="221186" name="Picture 2"/>
          <p:cNvPicPr>
            <a:picLocks noChangeAspect="1" noChangeArrowheads="1"/>
          </p:cNvPicPr>
          <p:nvPr/>
        </p:nvPicPr>
        <p:blipFill>
          <a:blip r:embed="rId2" cstate="print"/>
          <a:srcRect/>
          <a:stretch>
            <a:fillRect/>
          </a:stretch>
        </p:blipFill>
        <p:spPr bwMode="auto">
          <a:xfrm>
            <a:off x="971600" y="1988840"/>
            <a:ext cx="7172297" cy="4032448"/>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305800" cy="792088"/>
          </a:xfrm>
        </p:spPr>
        <p:txBody>
          <a:bodyPr>
            <a:normAutofit fontScale="90000"/>
          </a:bodyPr>
          <a:lstStyle/>
          <a:p>
            <a:pPr algn="ctr"/>
            <a:r>
              <a:rPr lang="es-ES" dirty="0" smtClean="0"/>
              <a:t>Venta </a:t>
            </a:r>
            <a:r>
              <a:rPr lang="es-ES" dirty="0" err="1" smtClean="0"/>
              <a:t>Credito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222</a:t>
            </a:fld>
            <a:endParaRPr lang="es-ES"/>
          </a:p>
        </p:txBody>
      </p:sp>
      <p:pic>
        <p:nvPicPr>
          <p:cNvPr id="220162" name="Picture 2"/>
          <p:cNvPicPr>
            <a:picLocks noChangeAspect="1" noChangeArrowheads="1"/>
          </p:cNvPicPr>
          <p:nvPr/>
        </p:nvPicPr>
        <p:blipFill>
          <a:blip r:embed="rId2" cstate="print"/>
          <a:srcRect/>
          <a:stretch>
            <a:fillRect/>
          </a:stretch>
        </p:blipFill>
        <p:spPr bwMode="auto">
          <a:xfrm>
            <a:off x="467544" y="1772816"/>
            <a:ext cx="7940758" cy="4464496"/>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lstStyle/>
          <a:p>
            <a:pPr algn="ctr"/>
            <a:r>
              <a:rPr lang="es-ES" dirty="0" smtClean="0"/>
              <a:t>Venta. Cliente</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223</a:t>
            </a:fld>
            <a:endParaRPr lang="es-ES"/>
          </a:p>
        </p:txBody>
      </p:sp>
      <p:pic>
        <p:nvPicPr>
          <p:cNvPr id="221186" name="Picture 2"/>
          <p:cNvPicPr>
            <a:picLocks noChangeAspect="1" noChangeArrowheads="1"/>
          </p:cNvPicPr>
          <p:nvPr/>
        </p:nvPicPr>
        <p:blipFill>
          <a:blip r:embed="rId2" cstate="print"/>
          <a:srcRect/>
          <a:stretch>
            <a:fillRect/>
          </a:stretch>
        </p:blipFill>
        <p:spPr bwMode="auto">
          <a:xfrm>
            <a:off x="971600" y="1988840"/>
            <a:ext cx="7172297" cy="4032448"/>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Cliente </a:t>
            </a:r>
            <a:r>
              <a:rPr lang="es-ES" dirty="0" err="1" smtClean="0"/>
              <a:t>seleccion</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224</a:t>
            </a:fld>
            <a:endParaRPr lang="es-ES"/>
          </a:p>
        </p:txBody>
      </p:sp>
      <p:pic>
        <p:nvPicPr>
          <p:cNvPr id="222210" name="Picture 2"/>
          <p:cNvPicPr>
            <a:picLocks noGrp="1" noChangeAspect="1" noChangeArrowheads="1"/>
          </p:cNvPicPr>
          <p:nvPr>
            <p:ph sz="half" idx="1"/>
          </p:nvPr>
        </p:nvPicPr>
        <p:blipFill>
          <a:blip r:embed="rId2" cstate="print"/>
          <a:srcRect/>
          <a:stretch>
            <a:fillRect/>
          </a:stretch>
        </p:blipFill>
        <p:spPr bwMode="auto">
          <a:xfrm>
            <a:off x="457200" y="3002517"/>
            <a:ext cx="4038600" cy="2270604"/>
          </a:xfrm>
          <a:prstGeom prst="rect">
            <a:avLst/>
          </a:prstGeom>
          <a:noFill/>
          <a:ln w="9525">
            <a:noFill/>
            <a:miter lim="800000"/>
            <a:headEnd/>
            <a:tailEnd/>
          </a:ln>
        </p:spPr>
      </p:pic>
      <p:pic>
        <p:nvPicPr>
          <p:cNvPr id="222211" name="Picture 3"/>
          <p:cNvPicPr>
            <a:picLocks noGrp="1" noChangeAspect="1" noChangeArrowheads="1"/>
          </p:cNvPicPr>
          <p:nvPr>
            <p:ph sz="half" idx="2"/>
          </p:nvPr>
        </p:nvPicPr>
        <p:blipFill>
          <a:blip r:embed="rId3"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lstStyle/>
          <a:p>
            <a:pPr algn="ctr"/>
            <a:r>
              <a:rPr lang="es-ES" dirty="0" smtClean="0"/>
              <a:t>Venta. Pagos varios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225</a:t>
            </a:fld>
            <a:endParaRPr lang="es-ES"/>
          </a:p>
        </p:txBody>
      </p:sp>
      <p:pic>
        <p:nvPicPr>
          <p:cNvPr id="223235" name="Picture 3"/>
          <p:cNvPicPr>
            <a:picLocks noChangeAspect="1" noChangeArrowheads="1"/>
          </p:cNvPicPr>
          <p:nvPr/>
        </p:nvPicPr>
        <p:blipFill>
          <a:blip r:embed="rId2" cstate="print"/>
          <a:srcRect/>
          <a:stretch>
            <a:fillRect/>
          </a:stretch>
        </p:blipFill>
        <p:spPr bwMode="auto">
          <a:xfrm>
            <a:off x="611560" y="2132856"/>
            <a:ext cx="7556527" cy="4248472"/>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lstStyle/>
          <a:p>
            <a:pPr algn="ctr"/>
            <a:r>
              <a:rPr lang="es-ES" dirty="0" smtClean="0"/>
              <a:t>Venta. Ultima </a:t>
            </a:r>
            <a:r>
              <a:rPr lang="es-ES" dirty="0" err="1" smtClean="0"/>
              <a:t>operacion</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226</a:t>
            </a:fld>
            <a:endParaRPr lang="es-ES"/>
          </a:p>
        </p:txBody>
      </p:sp>
      <p:pic>
        <p:nvPicPr>
          <p:cNvPr id="224258" name="Picture 2"/>
          <p:cNvPicPr>
            <a:picLocks noChangeAspect="1" noChangeArrowheads="1"/>
          </p:cNvPicPr>
          <p:nvPr/>
        </p:nvPicPr>
        <p:blipFill>
          <a:blip r:embed="rId2" cstate="print"/>
          <a:srcRect/>
          <a:stretch>
            <a:fillRect/>
          </a:stretch>
        </p:blipFill>
        <p:spPr bwMode="auto">
          <a:xfrm>
            <a:off x="611560" y="1988840"/>
            <a:ext cx="7428451" cy="4176464"/>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a:bodyPr>
          <a:lstStyle/>
          <a:p>
            <a:pPr algn="ctr"/>
            <a:r>
              <a:rPr lang="es-ES" sz="3600" dirty="0" smtClean="0"/>
              <a:t>Venta. Operaciones pendientes de cierre</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227</a:t>
            </a:fld>
            <a:endParaRPr lang="es-ES"/>
          </a:p>
        </p:txBody>
      </p:sp>
      <p:pic>
        <p:nvPicPr>
          <p:cNvPr id="225282" name="Picture 2"/>
          <p:cNvPicPr>
            <a:picLocks noChangeAspect="1" noChangeArrowheads="1"/>
          </p:cNvPicPr>
          <p:nvPr/>
        </p:nvPicPr>
        <p:blipFill>
          <a:blip r:embed="rId2" cstate="print"/>
          <a:srcRect/>
          <a:stretch>
            <a:fillRect/>
          </a:stretch>
        </p:blipFill>
        <p:spPr bwMode="auto">
          <a:xfrm>
            <a:off x="899592" y="2492896"/>
            <a:ext cx="6491221" cy="3649530"/>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a:bodyPr>
          <a:lstStyle/>
          <a:p>
            <a:pPr algn="ctr"/>
            <a:r>
              <a:rPr lang="es-ES" sz="3600" dirty="0" smtClean="0"/>
              <a:t>Venta. Interacciones </a:t>
            </a:r>
            <a:r>
              <a:rPr lang="es-ES" sz="3600" dirty="0" err="1" smtClean="0"/>
              <a:t>automaticas</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228</a:t>
            </a:fld>
            <a:endParaRPr lang="es-ES"/>
          </a:p>
        </p:txBody>
      </p:sp>
      <p:pic>
        <p:nvPicPr>
          <p:cNvPr id="226306" name="Picture 2"/>
          <p:cNvPicPr>
            <a:picLocks noChangeAspect="1" noChangeArrowheads="1"/>
          </p:cNvPicPr>
          <p:nvPr/>
        </p:nvPicPr>
        <p:blipFill>
          <a:blip r:embed="rId2" cstate="print"/>
          <a:srcRect/>
          <a:stretch>
            <a:fillRect/>
          </a:stretch>
        </p:blipFill>
        <p:spPr bwMode="auto">
          <a:xfrm>
            <a:off x="1043608" y="1844824"/>
            <a:ext cx="6840760" cy="3846049"/>
          </a:xfrm>
          <a:prstGeom prst="rect">
            <a:avLst/>
          </a:prstGeom>
          <a:noFill/>
          <a:ln w="9525">
            <a:noFill/>
            <a:miter lim="800000"/>
            <a:headEnd/>
            <a:tailEnd/>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a:bodyPr>
          <a:lstStyle/>
          <a:p>
            <a:pPr algn="ctr"/>
            <a:r>
              <a:rPr lang="es-ES" sz="3600" dirty="0" smtClean="0"/>
              <a:t>Venta. Saldos de clientes</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229</a:t>
            </a:fld>
            <a:endParaRPr lang="es-ES"/>
          </a:p>
        </p:txBody>
      </p:sp>
      <p:pic>
        <p:nvPicPr>
          <p:cNvPr id="228354" name="Picture 2"/>
          <p:cNvPicPr>
            <a:picLocks noChangeAspect="1" noChangeArrowheads="1"/>
          </p:cNvPicPr>
          <p:nvPr/>
        </p:nvPicPr>
        <p:blipFill>
          <a:blip r:embed="rId2" cstate="print"/>
          <a:srcRect/>
          <a:stretch>
            <a:fillRect/>
          </a:stretch>
        </p:blipFill>
        <p:spPr bwMode="auto">
          <a:xfrm>
            <a:off x="1115616" y="2348880"/>
            <a:ext cx="7044220" cy="396044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MAESTROS</a:t>
            </a:r>
            <a:endParaRPr lang="es-ES" dirty="0"/>
          </a:p>
        </p:txBody>
      </p:sp>
      <p:sp>
        <p:nvSpPr>
          <p:cNvPr id="3" name="2 Marcador de contenido"/>
          <p:cNvSpPr>
            <a:spLocks noGrp="1"/>
          </p:cNvSpPr>
          <p:nvPr>
            <p:ph idx="1"/>
          </p:nvPr>
        </p:nvSpPr>
        <p:spPr/>
        <p:txBody>
          <a:bodyPr>
            <a:normAutofit fontScale="85000" lnSpcReduction="20000"/>
          </a:bodyPr>
          <a:lstStyle/>
          <a:p>
            <a:r>
              <a:rPr lang="es-ES" dirty="0" smtClean="0"/>
              <a:t>Artículos</a:t>
            </a:r>
          </a:p>
          <a:p>
            <a:r>
              <a:rPr lang="es-ES" dirty="0" smtClean="0"/>
              <a:t>Aportaciones</a:t>
            </a:r>
          </a:p>
          <a:p>
            <a:r>
              <a:rPr lang="es-ES" dirty="0" smtClean="0"/>
              <a:t>Familias</a:t>
            </a:r>
          </a:p>
          <a:p>
            <a:r>
              <a:rPr lang="es-ES" dirty="0" smtClean="0"/>
              <a:t>Gestión de artículos</a:t>
            </a:r>
          </a:p>
          <a:p>
            <a:r>
              <a:rPr lang="es-ES" dirty="0" smtClean="0"/>
              <a:t>Gestión de clientes</a:t>
            </a:r>
          </a:p>
          <a:p>
            <a:r>
              <a:rPr lang="es-ES" dirty="0" smtClean="0"/>
              <a:t>Gestión de proveedores</a:t>
            </a:r>
          </a:p>
          <a:p>
            <a:r>
              <a:rPr lang="es-ES" dirty="0" smtClean="0"/>
              <a:t>Comunicaciones</a:t>
            </a:r>
          </a:p>
          <a:p>
            <a:r>
              <a:rPr lang="es-ES" dirty="0" smtClean="0"/>
              <a:t>Vendedores</a:t>
            </a:r>
          </a:p>
          <a:p>
            <a:r>
              <a:rPr lang="es-ES" dirty="0" smtClean="0"/>
              <a:t>Formas de pago</a:t>
            </a:r>
          </a:p>
          <a:p>
            <a:r>
              <a:rPr lang="es-ES" dirty="0" smtClean="0"/>
              <a:t>Tarjetas de crédito</a:t>
            </a:r>
          </a:p>
          <a:p>
            <a:r>
              <a:rPr lang="es-ES" dirty="0" smtClean="0"/>
              <a:t>Series</a:t>
            </a:r>
          </a:p>
          <a:p>
            <a:r>
              <a:rPr lang="es-ES" dirty="0" smtClean="0"/>
              <a:t>Grupos de IVA</a:t>
            </a:r>
          </a:p>
          <a:p>
            <a:r>
              <a:rPr lang="es-ES" dirty="0" smtClean="0"/>
              <a:t>Protecciones</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23</a:t>
            </a:fld>
            <a:endParaRPr lang="es-ES"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a:bodyPr>
          <a:lstStyle/>
          <a:p>
            <a:pPr algn="ctr"/>
            <a:r>
              <a:rPr lang="es-ES" sz="3600" dirty="0" smtClean="0"/>
              <a:t>Venta. Control de recetas pendientes</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230</a:t>
            </a:fld>
            <a:endParaRPr lang="es-ES"/>
          </a:p>
        </p:txBody>
      </p:sp>
      <p:pic>
        <p:nvPicPr>
          <p:cNvPr id="227330" name="Picture 2"/>
          <p:cNvPicPr>
            <a:picLocks noChangeAspect="1" noChangeArrowheads="1"/>
          </p:cNvPicPr>
          <p:nvPr/>
        </p:nvPicPr>
        <p:blipFill>
          <a:blip r:embed="rId2" cstate="print"/>
          <a:srcRect/>
          <a:stretch>
            <a:fillRect/>
          </a:stretch>
        </p:blipFill>
        <p:spPr bwMode="auto">
          <a:xfrm>
            <a:off x="1403648" y="2132856"/>
            <a:ext cx="6788067" cy="3816424"/>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a:bodyPr>
          <a:lstStyle/>
          <a:p>
            <a:pPr algn="ctr"/>
            <a:r>
              <a:rPr lang="es-ES" sz="3600" dirty="0" smtClean="0"/>
              <a:t>Venta. Ver información del paciente</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231</a:t>
            </a:fld>
            <a:endParaRPr lang="es-ES"/>
          </a:p>
        </p:txBody>
      </p:sp>
      <p:pic>
        <p:nvPicPr>
          <p:cNvPr id="229378" name="Picture 2"/>
          <p:cNvPicPr>
            <a:picLocks noChangeAspect="1" noChangeArrowheads="1"/>
          </p:cNvPicPr>
          <p:nvPr/>
        </p:nvPicPr>
        <p:blipFill>
          <a:blip r:embed="rId2" cstate="print"/>
          <a:srcRect/>
          <a:stretch>
            <a:fillRect/>
          </a:stretch>
        </p:blipFill>
        <p:spPr bwMode="auto">
          <a:xfrm>
            <a:off x="827584" y="2132856"/>
            <a:ext cx="7300374" cy="4104456"/>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fontScale="90000"/>
          </a:bodyPr>
          <a:lstStyle/>
          <a:p>
            <a:pPr algn="ctr"/>
            <a:r>
              <a:rPr lang="es-ES" sz="3600" dirty="0" smtClean="0"/>
              <a:t>Venta. Tarjeta de cliente. Programa de puntos</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232</a:t>
            </a:fld>
            <a:endParaRPr lang="es-ES"/>
          </a:p>
        </p:txBody>
      </p:sp>
      <p:pic>
        <p:nvPicPr>
          <p:cNvPr id="230402" name="Picture 2"/>
          <p:cNvPicPr>
            <a:picLocks noChangeAspect="1" noChangeArrowheads="1"/>
          </p:cNvPicPr>
          <p:nvPr/>
        </p:nvPicPr>
        <p:blipFill>
          <a:blip r:embed="rId2" cstate="print"/>
          <a:srcRect/>
          <a:stretch>
            <a:fillRect/>
          </a:stretch>
        </p:blipFill>
        <p:spPr bwMode="auto">
          <a:xfrm>
            <a:off x="971600" y="1844824"/>
            <a:ext cx="7044220" cy="3960440"/>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852704"/>
          </a:xfrm>
        </p:spPr>
        <p:txBody>
          <a:bodyPr>
            <a:normAutofit/>
          </a:bodyPr>
          <a:lstStyle/>
          <a:p>
            <a:pPr algn="ctr"/>
            <a:r>
              <a:rPr lang="es-ES" sz="3600" dirty="0" smtClean="0"/>
              <a:t>Venta. Gestión de presupuestos</a:t>
            </a:r>
            <a:endParaRPr lang="es-ES" sz="36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233</a:t>
            </a:fld>
            <a:endParaRPr lang="es-ES"/>
          </a:p>
        </p:txBody>
      </p:sp>
      <p:pic>
        <p:nvPicPr>
          <p:cNvPr id="231426" name="Picture 2"/>
          <p:cNvPicPr>
            <a:picLocks noChangeAspect="1" noChangeArrowheads="1"/>
          </p:cNvPicPr>
          <p:nvPr/>
        </p:nvPicPr>
        <p:blipFill>
          <a:blip r:embed="rId2" cstate="print"/>
          <a:srcRect/>
          <a:stretch>
            <a:fillRect/>
          </a:stretch>
        </p:blipFill>
        <p:spPr bwMode="auto">
          <a:xfrm>
            <a:off x="827584" y="1844824"/>
            <a:ext cx="7172297" cy="4032448"/>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a:t>
            </a:r>
            <a:endParaRPr lang="es-ES" dirty="0"/>
          </a:p>
        </p:txBody>
      </p:sp>
      <p:sp>
        <p:nvSpPr>
          <p:cNvPr id="3" name="2 Marcador de contenido"/>
          <p:cNvSpPr>
            <a:spLocks noGrp="1"/>
          </p:cNvSpPr>
          <p:nvPr>
            <p:ph idx="1"/>
          </p:nvPr>
        </p:nvSpPr>
        <p:spPr>
          <a:xfrm>
            <a:off x="457200" y="3429000"/>
            <a:ext cx="8229600" cy="2895600"/>
          </a:xfrm>
        </p:spPr>
        <p:txBody>
          <a:bodyPr/>
          <a:lstStyle/>
          <a:p>
            <a:pPr algn="ctr">
              <a:buNone/>
            </a:pPr>
            <a:r>
              <a:rPr lang="es-ES" dirty="0" smtClean="0"/>
              <a:t>PESTAÑA LINEA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234</a:t>
            </a:fld>
            <a:endParaRPr lang="es-ES"/>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Pestaña </a:t>
            </a:r>
            <a:r>
              <a:rPr lang="es-ES" dirty="0" err="1" smtClean="0"/>
              <a:t>linea</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235</a:t>
            </a:fld>
            <a:endParaRPr lang="es-ES"/>
          </a:p>
        </p:txBody>
      </p:sp>
      <p:pic>
        <p:nvPicPr>
          <p:cNvPr id="133122" name="Picture 2"/>
          <p:cNvPicPr>
            <a:picLocks noChangeAspect="1" noChangeArrowheads="1"/>
          </p:cNvPicPr>
          <p:nvPr/>
        </p:nvPicPr>
        <p:blipFill>
          <a:blip r:embed="rId2" cstate="print"/>
          <a:srcRect/>
          <a:stretch>
            <a:fillRect/>
          </a:stretch>
        </p:blipFill>
        <p:spPr bwMode="auto">
          <a:xfrm>
            <a:off x="1259632" y="2492896"/>
            <a:ext cx="6788066" cy="3816424"/>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Encargos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236</a:t>
            </a:fld>
            <a:endParaRPr lang="es-ES"/>
          </a:p>
        </p:txBody>
      </p:sp>
      <p:pic>
        <p:nvPicPr>
          <p:cNvPr id="134146" name="Picture 2"/>
          <p:cNvPicPr>
            <a:picLocks noChangeAspect="1" noChangeArrowheads="1"/>
          </p:cNvPicPr>
          <p:nvPr/>
        </p:nvPicPr>
        <p:blipFill>
          <a:blip r:embed="rId2" cstate="print"/>
          <a:srcRect/>
          <a:stretch>
            <a:fillRect/>
          </a:stretch>
        </p:blipFill>
        <p:spPr bwMode="auto">
          <a:xfrm>
            <a:off x="899592" y="2636912"/>
            <a:ext cx="7172296" cy="4032448"/>
          </a:xfrm>
          <a:prstGeom prst="rect">
            <a:avLst/>
          </a:prstGeom>
          <a:noFill/>
          <a:ln w="9525">
            <a:noFill/>
            <a:miter lim="800000"/>
            <a:headEnd/>
            <a:tailEnd/>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Ventas. Faltas-Desabastecimiento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237</a:t>
            </a:fld>
            <a:endParaRPr lang="es-ES"/>
          </a:p>
        </p:txBody>
      </p:sp>
      <p:pic>
        <p:nvPicPr>
          <p:cNvPr id="135170" name="Picture 2"/>
          <p:cNvPicPr>
            <a:picLocks noChangeAspect="1" noChangeArrowheads="1"/>
          </p:cNvPicPr>
          <p:nvPr/>
        </p:nvPicPr>
        <p:blipFill>
          <a:blip r:embed="rId2" cstate="print"/>
          <a:srcRect/>
          <a:stretch>
            <a:fillRect/>
          </a:stretch>
        </p:blipFill>
        <p:spPr bwMode="auto">
          <a:xfrm>
            <a:off x="827584" y="2769042"/>
            <a:ext cx="7272808" cy="4088958"/>
          </a:xfrm>
          <a:prstGeom prst="rect">
            <a:avLst/>
          </a:prstGeom>
          <a:noFill/>
          <a:ln w="9525">
            <a:noFill/>
            <a:miter lim="800000"/>
            <a:headEnd/>
            <a:tailEnd/>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Control de ceros</a:t>
            </a:r>
            <a:endParaRPr lang="es-ES" dirty="0"/>
          </a:p>
        </p:txBody>
      </p:sp>
      <p:sp>
        <p:nvSpPr>
          <p:cNvPr id="4" name="3 Marcador de contenido"/>
          <p:cNvSpPr>
            <a:spLocks noGrp="1"/>
          </p:cNvSpPr>
          <p:nvPr>
            <p:ph sz="half" idx="2"/>
          </p:nvPr>
        </p:nvSpPr>
        <p:spPr/>
        <p:txBody>
          <a:bodyPr>
            <a:normAutofit fontScale="70000" lnSpcReduction="20000"/>
          </a:bodyPr>
          <a:lstStyle/>
          <a:p>
            <a:pPr>
              <a:buNone/>
            </a:pPr>
            <a:r>
              <a:rPr lang="es-ES" dirty="0" smtClean="0"/>
              <a:t>	Permite la consideración de las líneas </a:t>
            </a:r>
            <a:r>
              <a:rPr lang="es-ES" dirty="0" err="1" smtClean="0"/>
              <a:t>seleccionaas</a:t>
            </a:r>
            <a:r>
              <a:rPr lang="es-ES" dirty="0" smtClean="0"/>
              <a:t> como faltas en mostrador. Así, en la cartera que se haya asignado en parámetros para "control de ceros" se incluirán estas líneas con las cantidades  correspondientes para ser pedidas. Cada vez que se realice esta acción se irán sumando en la cartera las unidades, de forma que las unidades en esa cartera será fiel reflejo de las unidades que no se han podido servir en ventas. Esta acción puede realizarse directamente mediante la pulsación de las teclas </a:t>
            </a:r>
            <a:r>
              <a:rPr lang="es-ES" b="1" dirty="0" smtClean="0"/>
              <a:t>&lt;CTRL&gt; + &lt;U&gt;.</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238</a:t>
            </a:fld>
            <a:endParaRPr lang="es-ES"/>
          </a:p>
        </p:txBody>
      </p:sp>
      <p:pic>
        <p:nvPicPr>
          <p:cNvPr id="137218" name="Picture 2"/>
          <p:cNvPicPr>
            <a:picLocks noGrp="1" noChangeAspect="1" noChangeArrowheads="1"/>
          </p:cNvPicPr>
          <p:nvPr>
            <p:ph sz="half" idx="1"/>
          </p:nvPr>
        </p:nvPicPr>
        <p:blipFill>
          <a:blip r:embed="rId2" cstate="print"/>
          <a:srcRect/>
          <a:stretch>
            <a:fillRect/>
          </a:stretch>
        </p:blipFill>
        <p:spPr bwMode="auto">
          <a:xfrm>
            <a:off x="457200" y="3002517"/>
            <a:ext cx="4038600" cy="2270604"/>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Ventas. </a:t>
            </a:r>
            <a:r>
              <a:rPr lang="es-ES" dirty="0" err="1" smtClean="0"/>
              <a:t>Dasabastecimientos</a:t>
            </a:r>
            <a:r>
              <a:rPr lang="es-ES" dirty="0" smtClean="0"/>
              <a:t/>
            </a:r>
            <a:br>
              <a:rPr lang="es-ES" dirty="0" smtClean="0"/>
            </a:br>
            <a:r>
              <a:rPr lang="es-ES" sz="4400" dirty="0" err="1" smtClean="0"/>
              <a:t>Informes.Almacen.Desabastecimiento</a:t>
            </a:r>
            <a:endParaRPr lang="es-ES" sz="4400"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En esta opción </a:t>
            </a:r>
            <a:r>
              <a:rPr lang="es-ES" i="1" dirty="0" smtClean="0"/>
              <a:t>DESABASTECIMIENTOS</a:t>
            </a:r>
            <a:r>
              <a:rPr lang="es-ES" dirty="0" smtClean="0"/>
              <a:t> del apartado </a:t>
            </a:r>
            <a:r>
              <a:rPr lang="es-ES" i="1" dirty="0" smtClean="0"/>
              <a:t>ALMACEN</a:t>
            </a:r>
            <a:r>
              <a:rPr lang="es-ES" dirty="0" smtClean="0"/>
              <a:t> del menú </a:t>
            </a:r>
            <a:r>
              <a:rPr lang="es-ES" i="1" dirty="0" smtClean="0"/>
              <a:t>INFORMES</a:t>
            </a:r>
            <a:r>
              <a:rPr lang="es-ES" dirty="0" smtClean="0"/>
              <a:t> se engloban los procesos que van a permitir registrar las faltas que se den tanto en la recepción de mercancías como en el proceso de venta.</a:t>
            </a:r>
          </a:p>
          <a:p>
            <a:pPr>
              <a:buNone/>
            </a:pPr>
            <a:r>
              <a:rPr lang="es-ES" dirty="0" smtClean="0"/>
              <a:t>	Es decir, se podrá llevar un control de aquella mercancía que fue pedida a proveedor pero no fue servida por éste, y también de aquellos productos que el cliente solicite en mostrador y la farmacia no haya podido dispensarle.</a:t>
            </a:r>
          </a:p>
          <a:p>
            <a:pPr>
              <a:buNone/>
            </a:pPr>
            <a:r>
              <a:rPr lang="es-ES" dirty="0" smtClean="0"/>
              <a:t>	Además, será posible enviar al Colegio Oficial de Farmacéuticos la información de faltas en el suministro a la farmacia (pedidos no servidos) si éste solicita esta información.</a:t>
            </a:r>
          </a:p>
          <a:p>
            <a:pPr>
              <a:buNone/>
            </a:pPr>
            <a:r>
              <a:rPr lang="es-ES" dirty="0" smtClean="0"/>
              <a:t>	Debe tenerse en cuenta, no obstante, que el hecho de que los desabastecimientos en pedidos, recepción y ventas se registren automáticamente estará condicionado al parámetro “</a:t>
            </a:r>
            <a:r>
              <a:rPr lang="es-ES" i="1" dirty="0" smtClean="0"/>
              <a:t>Control de desabastecimientos</a:t>
            </a:r>
            <a:r>
              <a:rPr lang="es-ES" dirty="0" smtClean="0"/>
              <a:t>”, ubicado en el entorno ARTICULOS del proceso </a:t>
            </a:r>
            <a:r>
              <a:rPr lang="es-ES" i="1" dirty="0" smtClean="0"/>
              <a:t>CONFIGURACION / PARAMETROS</a:t>
            </a:r>
            <a:r>
              <a:rPr lang="es-ES" dirty="0" smtClean="0"/>
              <a:t>. Sólo si dicho parámetro está activado, se registrarán automáticamente los desabastecimientos.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239</a:t>
            </a:fld>
            <a:endParaRPr lang="es-E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FICHERO DE ARTICULOS (1)</a:t>
            </a:r>
            <a:endParaRPr lang="es-ES" dirty="0"/>
          </a:p>
        </p:txBody>
      </p:sp>
      <p:sp>
        <p:nvSpPr>
          <p:cNvPr id="3" name="2 Marcador de contenido"/>
          <p:cNvSpPr>
            <a:spLocks noGrp="1"/>
          </p:cNvSpPr>
          <p:nvPr>
            <p:ph idx="1"/>
          </p:nvPr>
        </p:nvSpPr>
        <p:spPr/>
        <p:txBody>
          <a:bodyPr>
            <a:normAutofit fontScale="92500" lnSpcReduction="10000"/>
          </a:bodyPr>
          <a:lstStyle/>
          <a:p>
            <a:pPr>
              <a:buNone/>
            </a:pPr>
            <a:r>
              <a:rPr lang="es-ES" dirty="0" smtClean="0"/>
              <a:t>	Entradas:</a:t>
            </a:r>
          </a:p>
          <a:p>
            <a:r>
              <a:rPr lang="es-ES" dirty="0" smtClean="0"/>
              <a:t>Base de datos del CGOF</a:t>
            </a:r>
          </a:p>
          <a:p>
            <a:r>
              <a:rPr lang="es-ES" dirty="0" smtClean="0"/>
              <a:t>Directamente desde </a:t>
            </a:r>
            <a:r>
              <a:rPr lang="es-ES" i="1" dirty="0" smtClean="0"/>
              <a:t>VENTAS MOSTRADOR, a medida que se vayan vendiendo.</a:t>
            </a:r>
          </a:p>
          <a:p>
            <a:r>
              <a:rPr lang="es-ES" dirty="0" smtClean="0"/>
              <a:t>Directamente desde </a:t>
            </a:r>
            <a:r>
              <a:rPr lang="es-ES" i="1" dirty="0" smtClean="0"/>
              <a:t>RECEPCION DE MERCANCIAS, a medida que se vaya </a:t>
            </a:r>
            <a:r>
              <a:rPr lang="es-ES" dirty="0" smtClean="0"/>
              <a:t>recibiendo la nueva mercancía.</a:t>
            </a:r>
          </a:p>
          <a:p>
            <a:r>
              <a:rPr lang="es-ES" dirty="0" smtClean="0"/>
              <a:t> Abriéndole una ficha desde el proceso </a:t>
            </a:r>
            <a:r>
              <a:rPr lang="es-ES" i="1" dirty="0" smtClean="0"/>
              <a:t>ARTICULOS.</a:t>
            </a:r>
          </a:p>
          <a:p>
            <a:r>
              <a:rPr lang="es-ES" dirty="0" smtClean="0"/>
              <a:t>Desde cualquier proceso que permita el alta. Normalmente, en todos aquellos puntos donde se solicita el código del artículo, pulsando </a:t>
            </a:r>
            <a:r>
              <a:rPr lang="es-ES" b="1" dirty="0" smtClean="0"/>
              <a:t>&lt;F6&gt; se tendrá acceso a la </a:t>
            </a:r>
            <a:r>
              <a:rPr lang="es-ES" dirty="0" smtClean="0"/>
              <a:t>creación de un nuevo artículo.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24</a:t>
            </a:fld>
            <a:endParaRPr lang="es-ES"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Desabastecimientos. Faltas</a:t>
            </a:r>
            <a:endParaRPr lang="es-ES" dirty="0"/>
          </a:p>
        </p:txBody>
      </p:sp>
      <p:sp>
        <p:nvSpPr>
          <p:cNvPr id="3" name="2 Marcador de texto"/>
          <p:cNvSpPr>
            <a:spLocks noGrp="1"/>
          </p:cNvSpPr>
          <p:nvPr>
            <p:ph type="body" idx="1"/>
          </p:nvPr>
        </p:nvSpPr>
        <p:spPr/>
        <p:txBody>
          <a:bodyPr/>
          <a:lstStyle/>
          <a:p>
            <a:r>
              <a:rPr lang="es-ES" sz="1600" dirty="0" smtClean="0"/>
              <a:t>DESABASTECIMIENTOS EN COMPRAS</a:t>
            </a:r>
            <a:endParaRPr lang="es-ES" sz="1600" dirty="0"/>
          </a:p>
        </p:txBody>
      </p:sp>
      <p:sp>
        <p:nvSpPr>
          <p:cNvPr id="4" name="3 Marcador de texto"/>
          <p:cNvSpPr>
            <a:spLocks noGrp="1"/>
          </p:cNvSpPr>
          <p:nvPr>
            <p:ph type="body" sz="half" idx="3"/>
          </p:nvPr>
        </p:nvSpPr>
        <p:spPr/>
        <p:txBody>
          <a:bodyPr>
            <a:normAutofit/>
          </a:bodyPr>
          <a:lstStyle/>
          <a:p>
            <a:pPr algn="ctr"/>
            <a:r>
              <a:rPr lang="es-ES" sz="1600" dirty="0" smtClean="0"/>
              <a:t>DESABASTECIMIENTOS EN VENTAS</a:t>
            </a:r>
            <a:endParaRPr lang="es-ES" sz="1600" dirty="0"/>
          </a:p>
        </p:txBody>
      </p:sp>
      <p:sp>
        <p:nvSpPr>
          <p:cNvPr id="5" name="4 Marcador de contenido"/>
          <p:cNvSpPr>
            <a:spLocks noGrp="1"/>
          </p:cNvSpPr>
          <p:nvPr>
            <p:ph sz="quarter" idx="2"/>
          </p:nvPr>
        </p:nvSpPr>
        <p:spPr/>
        <p:txBody>
          <a:bodyPr>
            <a:normAutofit fontScale="25000" lnSpcReduction="20000"/>
          </a:bodyPr>
          <a:lstStyle/>
          <a:p>
            <a:pPr>
              <a:buNone/>
            </a:pPr>
            <a:r>
              <a:rPr lang="es-ES" dirty="0" smtClean="0"/>
              <a:t>	</a:t>
            </a:r>
            <a:r>
              <a:rPr lang="es-ES" sz="3200" dirty="0" smtClean="0"/>
              <a:t>Se entiende por desabastecimiento en compra el hecho de que la farmacia solicite una mercancía a un proveedor y éste no se la suministre, o al menos no en su totalidad.</a:t>
            </a:r>
          </a:p>
          <a:p>
            <a:pPr>
              <a:buNone/>
            </a:pPr>
            <a:r>
              <a:rPr lang="es-ES" sz="3200" dirty="0" smtClean="0"/>
              <a:t>	En el momento en que en Farmatic se detecte esta circunstancia, si se tiene activo el control de desabastecimientos (parámetro “</a:t>
            </a:r>
            <a:r>
              <a:rPr lang="es-ES" sz="3200" i="1" dirty="0" smtClean="0"/>
              <a:t>Control de desabastecimientos</a:t>
            </a:r>
            <a:r>
              <a:rPr lang="es-ES" sz="3200" dirty="0" smtClean="0"/>
              <a:t>”, ubicado en el entorno ARTICULOS del proceso </a:t>
            </a:r>
            <a:r>
              <a:rPr lang="es-ES" sz="3200" i="1" dirty="0" smtClean="0"/>
              <a:t>CONFIGURACION / PARAMETROS</a:t>
            </a:r>
            <a:r>
              <a:rPr lang="es-ES" sz="3200" dirty="0" smtClean="0"/>
              <a:t>), se registrará automáticamente y de forma transparente para el usuario. De no tener activo este parámetro, no habrá registro automático, si bien el usuario podrá anotar manualmente los desabastecimientos de compras desde el proceso </a:t>
            </a:r>
            <a:r>
              <a:rPr lang="es-ES" sz="3200" i="1" dirty="0" smtClean="0"/>
              <a:t>CONSULTAS</a:t>
            </a:r>
            <a:r>
              <a:rPr lang="es-ES" sz="3200" dirty="0" smtClean="0"/>
              <a:t> que se comenta más adelante si así lo estima oportuno.</a:t>
            </a:r>
          </a:p>
          <a:p>
            <a:pPr>
              <a:buNone/>
            </a:pPr>
            <a:r>
              <a:rPr lang="es-ES" sz="3200" dirty="0" smtClean="0"/>
              <a:t>	En cualquier caso, los desabastecimientos podrán ser posteriormente consultados y enviados al Colegio si ello fuera necesario, como se comenta más adelante.</a:t>
            </a:r>
          </a:p>
          <a:p>
            <a:pPr>
              <a:buNone/>
            </a:pPr>
            <a:r>
              <a:rPr lang="es-ES" sz="3200" dirty="0" smtClean="0"/>
              <a:t>	Existen dos puntos en Farmatic donde se puede detectar que el proveedor no sirve toda la mercancía solicitada: Al enviar un pedido vía módem, si el proveedor le contesta con las faltas, y al </a:t>
            </a:r>
            <a:r>
              <a:rPr lang="es-ES" sz="3200" dirty="0" err="1" smtClean="0"/>
              <a:t>recepcionar</a:t>
            </a:r>
            <a:r>
              <a:rPr lang="es-ES" sz="3200" dirty="0" smtClean="0"/>
              <a:t> la mercancía pedida. A continuación se comentan ambos puntos.</a:t>
            </a:r>
          </a:p>
          <a:p>
            <a:pPr>
              <a:buNone/>
            </a:pPr>
            <a:r>
              <a:rPr lang="es-ES" sz="3200" i="1" dirty="0" smtClean="0"/>
              <a:t>	. Desabastecimientos en pedido: </a:t>
            </a:r>
            <a:r>
              <a:rPr lang="es-ES" sz="3200" dirty="0" smtClean="0"/>
              <a:t>Cuando se envía un pedido bidireccional vía módem a un proveedor, puede ser que éste conteste en ese mismo momento indicando las faltas, es decir, qué mercancía no va a poder suministrar.</a:t>
            </a:r>
          </a:p>
          <a:p>
            <a:pPr>
              <a:buNone/>
            </a:pPr>
            <a:r>
              <a:rPr lang="es-ES" sz="3200" dirty="0" smtClean="0"/>
              <a:t>	Si ese fuera el caso, en el mismo momento en que se reciba una incidencia en la que se identifique que no se va a servir la totalidad de la mercancía recibida, se registrará un desabastecimiento en compras que quedará catalogado como tipo de movimiento “Pedido”.</a:t>
            </a:r>
          </a:p>
          <a:p>
            <a:pPr>
              <a:buNone/>
            </a:pPr>
            <a:r>
              <a:rPr lang="es-ES" sz="3200" dirty="0" smtClean="0"/>
              <a:t>	Para más información sobre la recepción de faltas en pedidos bidireccionales, véase la ayuda de Farmatic.</a:t>
            </a:r>
          </a:p>
          <a:p>
            <a:pPr>
              <a:buNone/>
            </a:pPr>
            <a:r>
              <a:rPr lang="es-ES" sz="3200" i="1" dirty="0" smtClean="0"/>
              <a:t>	. Desabastecimientos en recepción:</a:t>
            </a:r>
            <a:r>
              <a:rPr lang="es-ES" sz="3200" dirty="0" smtClean="0"/>
              <a:t> Cuando en Farmatic se grabe la recepción de un pedido, se registrará automáticamente un desabastecimiento para cada uno de los artículos en los que las unidades recibidas hayan sido inferiores a las unidades pedidas. Este tipo de desabastecimiento será catalogado como desabastecimiento en compra y tipo de movimiento “Recepción”.</a:t>
            </a:r>
          </a:p>
          <a:p>
            <a:pPr>
              <a:buNone/>
            </a:pPr>
            <a:endParaRPr lang="es-ES" sz="3600" dirty="0"/>
          </a:p>
        </p:txBody>
      </p:sp>
      <p:sp>
        <p:nvSpPr>
          <p:cNvPr id="6" name="5 Marcador de contenido"/>
          <p:cNvSpPr>
            <a:spLocks noGrp="1"/>
          </p:cNvSpPr>
          <p:nvPr>
            <p:ph sz="quarter" idx="4"/>
          </p:nvPr>
        </p:nvSpPr>
        <p:spPr/>
        <p:txBody>
          <a:bodyPr>
            <a:normAutofit fontScale="47500" lnSpcReduction="20000"/>
          </a:bodyPr>
          <a:lstStyle/>
          <a:p>
            <a:pPr>
              <a:buNone/>
            </a:pPr>
            <a:r>
              <a:rPr lang="es-ES" dirty="0" smtClean="0"/>
              <a:t>	Se entiende por desabastecimiento en venta el hecho de que un cliente solicite un producto a la farmacia y ésta no se lo pueda servir, o al menos no en su totalidad.</a:t>
            </a:r>
          </a:p>
          <a:p>
            <a:pPr>
              <a:buNone/>
            </a:pPr>
            <a:r>
              <a:rPr lang="es-ES" dirty="0" smtClean="0"/>
              <a:t>	Las faltas en mostrador pueden registrarse de dos formas en Farmatic:</a:t>
            </a:r>
          </a:p>
          <a:p>
            <a:pPr>
              <a:buNone/>
            </a:pPr>
            <a:r>
              <a:rPr lang="es-ES" i="1" dirty="0" smtClean="0"/>
              <a:t>	. Automáticamente:</a:t>
            </a:r>
            <a:r>
              <a:rPr lang="es-ES" dirty="0" smtClean="0"/>
              <a:t> Sólo si se tiene activo el parámetro “</a:t>
            </a:r>
            <a:r>
              <a:rPr lang="es-ES" i="1" dirty="0" smtClean="0"/>
              <a:t>Control de desabastecimientos</a:t>
            </a:r>
            <a:r>
              <a:rPr lang="es-ES" dirty="0" smtClean="0"/>
              <a:t>”, ubicado en el entorno ARTICULOS del proceso </a:t>
            </a:r>
            <a:r>
              <a:rPr lang="es-ES" i="1" dirty="0" smtClean="0"/>
              <a:t>CONFIGURACION / PARAMETROS</a:t>
            </a:r>
            <a:r>
              <a:rPr lang="es-ES" dirty="0" smtClean="0"/>
              <a:t>, cuando en una línea de venta se introduzca cantidad a dispensar 0, se preguntará si se desea registrar una línea de desabastecimiento con una unidad como cantidad en falta.</a:t>
            </a:r>
          </a:p>
          <a:p>
            <a:pPr>
              <a:buNone/>
            </a:pPr>
            <a:r>
              <a:rPr lang="es-ES" dirty="0" smtClean="0"/>
              <a:t>	Si se contesta afirmativamente, se registrará el desabastecimiento y desaparecerá la línea de la ventana de </a:t>
            </a:r>
            <a:r>
              <a:rPr lang="es-ES" i="1" dirty="0" smtClean="0"/>
              <a:t>VENTAS MOSTRADOR</a:t>
            </a:r>
            <a:r>
              <a:rPr lang="es-ES" dirty="0" smtClean="0"/>
              <a:t>. Si se contesta negativamente, no se registra desabastecimiento, y en la ventana de </a:t>
            </a:r>
            <a:r>
              <a:rPr lang="es-ES" i="1" dirty="0" smtClean="0"/>
              <a:t>VENTAS MOSTRADOR</a:t>
            </a:r>
            <a:r>
              <a:rPr lang="es-ES" dirty="0" smtClean="0"/>
              <a:t> permanecerá la línea con el valor que tuviera en el campo de cantidad antes de indicarse 0 en él.</a:t>
            </a:r>
          </a:p>
          <a:p>
            <a:pPr>
              <a:buNone/>
            </a:pPr>
            <a:r>
              <a:rPr lang="es-ES" i="1" dirty="0" smtClean="0"/>
              <a:t>	. Manualmente:</a:t>
            </a:r>
            <a:r>
              <a:rPr lang="es-ES" dirty="0" smtClean="0"/>
              <a:t> Será el usuario quien, cuando así lo estime oportuno, anote manualmente el desabastecimiento habido. Esta opción es posible aún no teniendo activo el parámetro “</a:t>
            </a:r>
            <a:r>
              <a:rPr lang="es-ES" i="1" dirty="0" smtClean="0"/>
              <a:t>Control de desabastecimientos</a:t>
            </a:r>
            <a:r>
              <a:rPr lang="es-ES" dirty="0" smtClean="0"/>
              <a:t>”. Para ello, en el menú </a:t>
            </a:r>
            <a:r>
              <a:rPr lang="es-ES" i="1" dirty="0" smtClean="0"/>
              <a:t>LINEA</a:t>
            </a:r>
            <a:r>
              <a:rPr lang="es-ES" dirty="0" smtClean="0"/>
              <a:t> del proceso </a:t>
            </a:r>
            <a:r>
              <a:rPr lang="es-ES" i="1" dirty="0" smtClean="0"/>
              <a:t>VENTAS MOSTRADOR</a:t>
            </a:r>
            <a:r>
              <a:rPr lang="es-ES" dirty="0" smtClean="0"/>
              <a:t> se dispondrá del proceso </a:t>
            </a:r>
            <a:r>
              <a:rPr lang="es-ES" i="1" dirty="0" smtClean="0"/>
              <a:t>DESABASTECIMIENTOS</a:t>
            </a:r>
            <a:r>
              <a:rPr lang="es-ES" dirty="0" smtClean="0"/>
              <a:t>, equivalente a las teclas </a:t>
            </a:r>
            <a:r>
              <a:rPr lang="es-ES" b="1" dirty="0" smtClean="0"/>
              <a:t>&lt;SHIFT&gt; + &lt;F9&gt;</a:t>
            </a:r>
            <a:r>
              <a:rPr lang="es-ES" dirty="0" smtClean="0"/>
              <a:t>. Para más información al respecto véase el apartado OPCIONES EN MENU LINEA.</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240</a:t>
            </a:fld>
            <a:endParaRPr lang="es-ES"/>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Desabastecimiento. Pestañas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241</a:t>
            </a:fld>
            <a:endParaRPr lang="es-ES"/>
          </a:p>
        </p:txBody>
      </p:sp>
      <p:pic>
        <p:nvPicPr>
          <p:cNvPr id="138242" name="Picture 2"/>
          <p:cNvPicPr>
            <a:picLocks noChangeAspect="1" noChangeArrowheads="1"/>
          </p:cNvPicPr>
          <p:nvPr/>
        </p:nvPicPr>
        <p:blipFill>
          <a:blip r:embed="rId2" cstate="print"/>
          <a:srcRect/>
          <a:stretch>
            <a:fillRect/>
          </a:stretch>
        </p:blipFill>
        <p:spPr bwMode="auto">
          <a:xfrm>
            <a:off x="827584" y="2688072"/>
            <a:ext cx="7416824" cy="4169928"/>
          </a:xfrm>
          <a:prstGeom prst="rect">
            <a:avLst/>
          </a:prstGeom>
          <a:noFill/>
          <a:ln w="9525">
            <a:noFill/>
            <a:miter lim="800000"/>
            <a:headEnd/>
            <a:tailEnd/>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Desabastecimiento. Configuración</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242</a:t>
            </a:fld>
            <a:endParaRPr lang="es-ES"/>
          </a:p>
        </p:txBody>
      </p:sp>
      <p:pic>
        <p:nvPicPr>
          <p:cNvPr id="139266" name="Picture 2"/>
          <p:cNvPicPr>
            <a:picLocks noChangeAspect="1" noChangeArrowheads="1"/>
          </p:cNvPicPr>
          <p:nvPr/>
        </p:nvPicPr>
        <p:blipFill>
          <a:blip r:embed="rId2" cstate="print"/>
          <a:srcRect/>
          <a:stretch>
            <a:fillRect/>
          </a:stretch>
        </p:blipFill>
        <p:spPr bwMode="auto">
          <a:xfrm>
            <a:off x="899592" y="2276872"/>
            <a:ext cx="7556527" cy="4248472"/>
          </a:xfrm>
          <a:prstGeom prst="rect">
            <a:avLst/>
          </a:prstGeom>
          <a:noFill/>
          <a:ln w="9525">
            <a:noFill/>
            <a:miter lim="800000"/>
            <a:headEnd/>
            <a:tailEnd/>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Desabastecimiento. Consultas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243</a:t>
            </a:fld>
            <a:endParaRPr lang="es-ES"/>
          </a:p>
        </p:txBody>
      </p:sp>
      <p:pic>
        <p:nvPicPr>
          <p:cNvPr id="140290" name="Picture 2"/>
          <p:cNvPicPr>
            <a:picLocks noChangeAspect="1" noChangeArrowheads="1"/>
          </p:cNvPicPr>
          <p:nvPr/>
        </p:nvPicPr>
        <p:blipFill>
          <a:blip r:embed="rId2" cstate="print"/>
          <a:srcRect/>
          <a:stretch>
            <a:fillRect/>
          </a:stretch>
        </p:blipFill>
        <p:spPr bwMode="auto">
          <a:xfrm>
            <a:off x="755576" y="2132856"/>
            <a:ext cx="7428450" cy="4176464"/>
          </a:xfrm>
          <a:prstGeom prst="rect">
            <a:avLst/>
          </a:prstGeom>
          <a:noFill/>
          <a:ln w="9525">
            <a:noFill/>
            <a:miter lim="800000"/>
            <a:headEnd/>
            <a:tailEnd/>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smtClean="0"/>
              <a:t>Ventas. Cartera</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244</a:t>
            </a:fld>
            <a:endParaRPr lang="es-ES"/>
          </a:p>
        </p:txBody>
      </p:sp>
      <p:pic>
        <p:nvPicPr>
          <p:cNvPr id="136194" name="Picture 2"/>
          <p:cNvPicPr>
            <a:picLocks noChangeAspect="1" noChangeArrowheads="1"/>
          </p:cNvPicPr>
          <p:nvPr/>
        </p:nvPicPr>
        <p:blipFill>
          <a:blip r:embed="rId2" cstate="print"/>
          <a:srcRect/>
          <a:stretch>
            <a:fillRect/>
          </a:stretch>
        </p:blipFill>
        <p:spPr bwMode="auto">
          <a:xfrm>
            <a:off x="899592" y="2420888"/>
            <a:ext cx="6916143" cy="3888432"/>
          </a:xfrm>
          <a:prstGeom prst="rect">
            <a:avLst/>
          </a:prstGeom>
          <a:noFill/>
          <a:ln w="9525">
            <a:noFill/>
            <a:miter lim="800000"/>
            <a:headEnd/>
            <a:tailEnd/>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Descuento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245</a:t>
            </a:fld>
            <a:endParaRPr lang="es-ES"/>
          </a:p>
        </p:txBody>
      </p:sp>
      <p:pic>
        <p:nvPicPr>
          <p:cNvPr id="141314" name="Picture 2"/>
          <p:cNvPicPr>
            <a:picLocks noChangeAspect="1" noChangeArrowheads="1"/>
          </p:cNvPicPr>
          <p:nvPr/>
        </p:nvPicPr>
        <p:blipFill>
          <a:blip r:embed="rId2" cstate="print"/>
          <a:srcRect/>
          <a:stretch>
            <a:fillRect/>
          </a:stretch>
        </p:blipFill>
        <p:spPr bwMode="auto">
          <a:xfrm>
            <a:off x="827584" y="2348880"/>
            <a:ext cx="7428451" cy="4176464"/>
          </a:xfrm>
          <a:prstGeom prst="rect">
            <a:avLst/>
          </a:prstGeom>
          <a:noFill/>
          <a:ln w="9525">
            <a:noFill/>
            <a:miter lim="800000"/>
            <a:headEnd/>
            <a:tailEnd/>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Consultas al catalogo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246</a:t>
            </a:fld>
            <a:endParaRPr lang="es-ES"/>
          </a:p>
        </p:txBody>
      </p:sp>
      <p:pic>
        <p:nvPicPr>
          <p:cNvPr id="142338" name="Picture 2"/>
          <p:cNvPicPr>
            <a:picLocks noChangeAspect="1" noChangeArrowheads="1"/>
          </p:cNvPicPr>
          <p:nvPr/>
        </p:nvPicPr>
        <p:blipFill>
          <a:blip r:embed="rId2" cstate="print"/>
          <a:srcRect/>
          <a:stretch>
            <a:fillRect/>
          </a:stretch>
        </p:blipFill>
        <p:spPr bwMode="auto">
          <a:xfrm>
            <a:off x="1187624" y="2276872"/>
            <a:ext cx="7044220" cy="3960440"/>
          </a:xfrm>
          <a:prstGeom prst="rect">
            <a:avLst/>
          </a:prstGeom>
          <a:noFill/>
          <a:ln w="9525">
            <a:noFill/>
            <a:miter lim="800000"/>
            <a:headEnd/>
            <a:tailEnd/>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Ventas. </a:t>
            </a:r>
            <a:r>
              <a:rPr lang="es-ES" dirty="0" err="1" smtClean="0"/>
              <a:t>Generico</a:t>
            </a:r>
            <a:r>
              <a:rPr lang="es-ES" dirty="0" smtClean="0"/>
              <a:t> intercambiable</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247</a:t>
            </a:fld>
            <a:endParaRPr lang="es-ES"/>
          </a:p>
        </p:txBody>
      </p:sp>
      <p:pic>
        <p:nvPicPr>
          <p:cNvPr id="65538" name="Picture 2"/>
          <p:cNvPicPr>
            <a:picLocks noChangeAspect="1" noChangeArrowheads="1"/>
          </p:cNvPicPr>
          <p:nvPr/>
        </p:nvPicPr>
        <p:blipFill>
          <a:blip r:embed="rId2" cstate="print"/>
          <a:srcRect/>
          <a:stretch>
            <a:fillRect/>
          </a:stretch>
        </p:blipFill>
        <p:spPr bwMode="auto">
          <a:xfrm>
            <a:off x="1115616" y="2348880"/>
            <a:ext cx="7251667" cy="4077072"/>
          </a:xfrm>
          <a:prstGeom prst="rect">
            <a:avLst/>
          </a:prstGeom>
          <a:noFill/>
          <a:ln w="9525">
            <a:noFill/>
            <a:miter lim="800000"/>
            <a:headEnd/>
            <a:tailEnd/>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 Venta a entidad TSI</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248</a:t>
            </a:fld>
            <a:endParaRPr lang="es-ES"/>
          </a:p>
        </p:txBody>
      </p:sp>
      <p:pic>
        <p:nvPicPr>
          <p:cNvPr id="66562" name="Picture 2"/>
          <p:cNvPicPr>
            <a:picLocks noChangeAspect="1" noChangeArrowheads="1"/>
          </p:cNvPicPr>
          <p:nvPr/>
        </p:nvPicPr>
        <p:blipFill>
          <a:blip r:embed="rId2" cstate="print"/>
          <a:srcRect/>
          <a:stretch>
            <a:fillRect/>
          </a:stretch>
        </p:blipFill>
        <p:spPr bwMode="auto">
          <a:xfrm>
            <a:off x="1187624" y="2276872"/>
            <a:ext cx="7056784" cy="3967504"/>
          </a:xfrm>
          <a:prstGeom prst="rect">
            <a:avLst/>
          </a:prstGeom>
          <a:noFill/>
          <a:ln w="9525">
            <a:noFill/>
            <a:miter lim="800000"/>
            <a:headEnd/>
            <a:tailEnd/>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 Libro recetario</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249</a:t>
            </a:fld>
            <a:endParaRPr lang="es-ES"/>
          </a:p>
        </p:txBody>
      </p:sp>
      <p:pic>
        <p:nvPicPr>
          <p:cNvPr id="67586" name="Picture 2"/>
          <p:cNvPicPr>
            <a:picLocks noChangeAspect="1" noChangeArrowheads="1"/>
          </p:cNvPicPr>
          <p:nvPr/>
        </p:nvPicPr>
        <p:blipFill>
          <a:blip r:embed="rId2" cstate="print"/>
          <a:srcRect/>
          <a:stretch>
            <a:fillRect/>
          </a:stretch>
        </p:blipFill>
        <p:spPr bwMode="auto">
          <a:xfrm>
            <a:off x="755576" y="2060848"/>
            <a:ext cx="7596656" cy="427103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FICHERO DE ARTICULOS (2)</a:t>
            </a:r>
            <a:endParaRPr lang="es-ES" dirty="0"/>
          </a:p>
        </p:txBody>
      </p:sp>
      <p:sp>
        <p:nvSpPr>
          <p:cNvPr id="3" name="2 Marcador de contenido"/>
          <p:cNvSpPr>
            <a:spLocks noGrp="1"/>
          </p:cNvSpPr>
          <p:nvPr>
            <p:ph idx="1"/>
          </p:nvPr>
        </p:nvSpPr>
        <p:spPr/>
        <p:txBody>
          <a:bodyPr/>
          <a:lstStyle/>
          <a:p>
            <a:pPr>
              <a:buNone/>
            </a:pPr>
            <a:r>
              <a:rPr lang="es-ES" dirty="0" smtClean="0"/>
              <a:t>	</a:t>
            </a:r>
          </a:p>
          <a:p>
            <a:pPr>
              <a:buNone/>
            </a:pPr>
            <a:r>
              <a:rPr lang="es-ES" dirty="0" smtClean="0"/>
              <a:t>	Clasificación según utilidad:</a:t>
            </a:r>
          </a:p>
          <a:p>
            <a:r>
              <a:rPr lang="es-ES" dirty="0" smtClean="0"/>
              <a:t>Base de datos del CGCOF</a:t>
            </a:r>
          </a:p>
          <a:p>
            <a:r>
              <a:rPr lang="es-ES" dirty="0" smtClean="0"/>
              <a:t>Base de datos propia</a:t>
            </a:r>
          </a:p>
          <a:p>
            <a:r>
              <a:rPr lang="es-ES" dirty="0" smtClean="0"/>
              <a:t>Base de datos de proveedores</a:t>
            </a:r>
          </a:p>
          <a:p>
            <a:r>
              <a:rPr lang="es-ES" dirty="0" smtClean="0"/>
              <a:t>Base de datos de laboratorios</a:t>
            </a:r>
          </a:p>
          <a:p>
            <a:r>
              <a:rPr lang="es-ES" dirty="0" smtClean="0"/>
              <a:t>Otras bases de datos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25</a:t>
            </a:fld>
            <a:endParaRPr lang="es-ES"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dirty="0" smtClean="0"/>
              <a:t>Venta. Realizar pedido desde ventas</a:t>
            </a:r>
            <a:endParaRPr lang="es-ES" sz="40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250</a:t>
            </a:fld>
            <a:endParaRPr lang="es-ES"/>
          </a:p>
        </p:txBody>
      </p:sp>
      <p:pic>
        <p:nvPicPr>
          <p:cNvPr id="68610" name="Picture 2"/>
          <p:cNvPicPr>
            <a:picLocks noChangeAspect="1" noChangeArrowheads="1"/>
          </p:cNvPicPr>
          <p:nvPr/>
        </p:nvPicPr>
        <p:blipFill>
          <a:blip r:embed="rId2" cstate="print"/>
          <a:srcRect/>
          <a:stretch>
            <a:fillRect/>
          </a:stretch>
        </p:blipFill>
        <p:spPr bwMode="auto">
          <a:xfrm>
            <a:off x="611560" y="1916832"/>
            <a:ext cx="7684604" cy="4320480"/>
          </a:xfrm>
          <a:prstGeom prst="rect">
            <a:avLst/>
          </a:prstGeom>
          <a:noFill/>
          <a:ln w="9525">
            <a:noFill/>
            <a:miter lim="800000"/>
            <a:headEnd/>
            <a:tailEnd/>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Promociones</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251</a:t>
            </a:fld>
            <a:endParaRPr lang="es-ES"/>
          </a:p>
        </p:txBody>
      </p:sp>
      <p:pic>
        <p:nvPicPr>
          <p:cNvPr id="69634" name="Picture 2"/>
          <p:cNvPicPr>
            <a:picLocks noGrp="1" noChangeAspect="1" noChangeArrowheads="1"/>
          </p:cNvPicPr>
          <p:nvPr>
            <p:ph sz="half" idx="1"/>
          </p:nvPr>
        </p:nvPicPr>
        <p:blipFill>
          <a:blip r:embed="rId2" cstate="print"/>
          <a:srcRect/>
          <a:stretch>
            <a:fillRect/>
          </a:stretch>
        </p:blipFill>
        <p:spPr bwMode="auto">
          <a:xfrm>
            <a:off x="457200" y="3002517"/>
            <a:ext cx="4038600" cy="2270604"/>
          </a:xfrm>
          <a:prstGeom prst="rect">
            <a:avLst/>
          </a:prstGeom>
          <a:noFill/>
          <a:ln w="9525">
            <a:noFill/>
            <a:miter lim="800000"/>
            <a:headEnd/>
            <a:tailEnd/>
          </a:ln>
        </p:spPr>
      </p:pic>
      <p:pic>
        <p:nvPicPr>
          <p:cNvPr id="69635" name="Picture 3"/>
          <p:cNvPicPr>
            <a:picLocks noGrp="1" noChangeAspect="1" noChangeArrowheads="1"/>
          </p:cNvPicPr>
          <p:nvPr>
            <p:ph sz="half" idx="2"/>
          </p:nvPr>
        </p:nvPicPr>
        <p:blipFill>
          <a:blip r:embed="rId3"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err="1" smtClean="0"/>
              <a:t>Ventas.Promociones</a:t>
            </a:r>
            <a:r>
              <a:rPr lang="es-ES" dirty="0" smtClean="0"/>
              <a:t> aplicadas</a:t>
            </a:r>
            <a:endParaRPr lang="es-ES" dirty="0"/>
          </a:p>
        </p:txBody>
      </p:sp>
      <p:sp>
        <p:nvSpPr>
          <p:cNvPr id="4" name="3 Marcador de contenido"/>
          <p:cNvSpPr>
            <a:spLocks noGrp="1"/>
          </p:cNvSpPr>
          <p:nvPr>
            <p:ph sz="half" idx="2"/>
          </p:nvPr>
        </p:nvSpPr>
        <p:spPr>
          <a:xfrm>
            <a:off x="4644008" y="1844824"/>
            <a:ext cx="4042792" cy="4510101"/>
          </a:xfrm>
        </p:spPr>
        <p:txBody>
          <a:bodyPr>
            <a:normAutofit fontScale="25000" lnSpcReduction="20000"/>
          </a:bodyPr>
          <a:lstStyle/>
          <a:p>
            <a:pPr>
              <a:buNone/>
            </a:pPr>
            <a:r>
              <a:rPr lang="es-ES" dirty="0" smtClean="0"/>
              <a:t>	</a:t>
            </a:r>
            <a:r>
              <a:rPr lang="es-ES" sz="4000" dirty="0" smtClean="0"/>
              <a:t>- PROMOCION: Descripción de la promoción.</a:t>
            </a:r>
          </a:p>
          <a:p>
            <a:pPr>
              <a:buNone/>
            </a:pPr>
            <a:r>
              <a:rPr lang="es-ES" sz="4000" dirty="0" smtClean="0"/>
              <a:t>	- APLICADO : Euros o puntos aplicados en la promoción.</a:t>
            </a:r>
          </a:p>
          <a:p>
            <a:pPr>
              <a:buNone/>
            </a:pPr>
            <a:r>
              <a:rPr lang="es-ES" sz="4000" dirty="0" smtClean="0"/>
              <a:t>	- BONIFICACION : Texto de bonificación que aparece en la venta.</a:t>
            </a:r>
          </a:p>
          <a:p>
            <a:pPr>
              <a:buNone/>
            </a:pPr>
            <a:r>
              <a:rPr lang="es-ES" sz="4000" dirty="0" smtClean="0"/>
              <a:t>	- VALOR : Importe en euros al que asciende la promoción.</a:t>
            </a:r>
          </a:p>
          <a:p>
            <a:pPr>
              <a:buNone/>
            </a:pPr>
            <a:r>
              <a:rPr lang="es-ES" sz="4000" dirty="0" smtClean="0"/>
              <a:t>	- DTOS. EN VTAS. : Indicación de si esa promoción es o no compatible con otros descuentos.</a:t>
            </a:r>
          </a:p>
          <a:p>
            <a:pPr>
              <a:buNone/>
            </a:pPr>
            <a:r>
              <a:rPr lang="es-ES" sz="4000" dirty="0" smtClean="0"/>
              <a:t>	- TOTAL VENTA BRUTA : Total de venta a P.V.P., es decir, resultado de multiplicar el P.V.P. de cada línea por sus unidades correspondientes y sumar todos los resultados.</a:t>
            </a:r>
          </a:p>
          <a:p>
            <a:pPr>
              <a:buNone/>
            </a:pPr>
            <a:r>
              <a:rPr lang="es-ES" sz="4000" dirty="0" smtClean="0"/>
              <a:t>	- VALOR PROMOCIONES : Suma del valor en euros de todas las promociones aplicadas.</a:t>
            </a:r>
          </a:p>
          <a:p>
            <a:pPr>
              <a:buNone/>
            </a:pPr>
            <a:r>
              <a:rPr lang="es-ES" sz="4000" dirty="0" smtClean="0"/>
              <a:t>	- % VALOR PROMOCIONES : Porcentaje que el valor de las promociones suponen sobre el total de venta bruta.</a:t>
            </a:r>
          </a:p>
          <a:p>
            <a:pPr>
              <a:buNone/>
            </a:pPr>
            <a:r>
              <a:rPr lang="es-ES" sz="4000" dirty="0" smtClean="0"/>
              <a:t>	- DESCUENTO ACUMULADO : Porcentaje global de descuento aplicado en la venta.</a:t>
            </a:r>
          </a:p>
          <a:p>
            <a:pPr>
              <a:buNone/>
            </a:pPr>
            <a:r>
              <a:rPr lang="es-ES" sz="4000" dirty="0" smtClean="0"/>
              <a:t>	- PUNTOS ACUMULADOS : Total de puntos de promoción alcanzados en la</a:t>
            </a:r>
          </a:p>
          <a:p>
            <a:pPr>
              <a:buNone/>
            </a:pPr>
            <a:r>
              <a:rPr lang="es-ES" sz="4000" dirty="0" smtClean="0"/>
              <a:t>	venta.</a:t>
            </a:r>
          </a:p>
          <a:p>
            <a:pPr lvl="1">
              <a:buNone/>
            </a:pPr>
            <a:r>
              <a:rPr lang="es-ES" sz="4000" dirty="0" smtClean="0"/>
              <a:t>- EUROS ACUMULADOS : Total de euros por promoción alcanzados en la</a:t>
            </a:r>
          </a:p>
          <a:p>
            <a:pPr lvl="1">
              <a:buNone/>
            </a:pPr>
            <a:r>
              <a:rPr lang="es-ES" sz="4000" dirty="0" smtClean="0"/>
              <a:t>venta.</a:t>
            </a:r>
          </a:p>
          <a:p>
            <a:pPr>
              <a:buNone/>
            </a:pPr>
            <a:r>
              <a:rPr lang="es-ES" sz="4000" dirty="0" smtClean="0"/>
              <a:t>	- TOTAL BONIFICACIONES (ARTICULOS – LOTES) : Unidades de artículos y/o lotes bonificados en la venta.</a:t>
            </a:r>
          </a:p>
          <a:p>
            <a:pPr>
              <a:buNone/>
            </a:pPr>
            <a:r>
              <a:rPr lang="es-ES" sz="4000" dirty="0" smtClean="0"/>
              <a:t>	- LINEAS QUE HAN ENTRADO EN LA PROMOCION : Desglose de</a:t>
            </a:r>
          </a:p>
          <a:p>
            <a:pPr>
              <a:buNone/>
            </a:pPr>
            <a:r>
              <a:rPr lang="es-ES" sz="4000" dirty="0" smtClean="0"/>
              <a:t>	líneas de venta implicadas en la aplicación de la oferta seleccionada en la parrilla</a:t>
            </a:r>
          </a:p>
          <a:p>
            <a:pPr>
              <a:buNone/>
            </a:pPr>
            <a:r>
              <a:rPr lang="es-ES" sz="4000" dirty="0" smtClean="0"/>
              <a:t>	superior.</a:t>
            </a:r>
          </a:p>
          <a:p>
            <a:pPr>
              <a:buNone/>
            </a:pPr>
            <a:r>
              <a:rPr lang="es-ES" sz="4000" dirty="0" smtClean="0"/>
              <a:t>	- DATOS DE LA PROMOCION : Datos con que se definió la promoción</a:t>
            </a:r>
          </a:p>
          <a:p>
            <a:pPr>
              <a:buNone/>
            </a:pPr>
            <a:r>
              <a:rPr lang="es-ES" sz="4000" dirty="0" smtClean="0"/>
              <a:t>	seleccionada en la parrilla superior.</a:t>
            </a:r>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252</a:t>
            </a:fld>
            <a:endParaRPr lang="es-ES"/>
          </a:p>
        </p:txBody>
      </p:sp>
      <p:pic>
        <p:nvPicPr>
          <p:cNvPr id="70658" name="Picture 2"/>
          <p:cNvPicPr>
            <a:picLocks noGrp="1" noChangeAspect="1" noChangeArrowheads="1"/>
          </p:cNvPicPr>
          <p:nvPr>
            <p:ph sz="half" idx="1"/>
          </p:nvPr>
        </p:nvPicPr>
        <p:blipFill>
          <a:blip r:embed="rId2" cstate="print"/>
          <a:srcRect/>
          <a:stretch>
            <a:fillRect/>
          </a:stretch>
        </p:blipFill>
        <p:spPr bwMode="auto">
          <a:xfrm>
            <a:off x="457200" y="2832413"/>
            <a:ext cx="4038600" cy="2610812"/>
          </a:xfrm>
          <a:prstGeom prst="rect">
            <a:avLst/>
          </a:prstGeom>
          <a:noFill/>
          <a:ln w="9525">
            <a:noFill/>
            <a:miter lim="800000"/>
            <a:headEnd/>
            <a:tailEnd/>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Ejemplos</a:t>
            </a:r>
            <a:endParaRPr lang="es-ES" dirty="0"/>
          </a:p>
        </p:txBody>
      </p:sp>
      <p:sp>
        <p:nvSpPr>
          <p:cNvPr id="3" name="2 Marcador de contenido"/>
          <p:cNvSpPr>
            <a:spLocks noGrp="1"/>
          </p:cNvSpPr>
          <p:nvPr>
            <p:ph idx="1"/>
          </p:nvPr>
        </p:nvSpPr>
        <p:spPr/>
        <p:txBody>
          <a:bodyPr>
            <a:normAutofit lnSpcReduction="10000"/>
          </a:bodyPr>
          <a:lstStyle/>
          <a:p>
            <a:pPr marL="514350" indent="-514350">
              <a:buFont typeface="+mj-lt"/>
              <a:buAutoNum type="arabicPeriod"/>
            </a:pPr>
            <a:r>
              <a:rPr lang="es-ES" dirty="0" smtClean="0"/>
              <a:t>Venta contado</a:t>
            </a:r>
          </a:p>
          <a:p>
            <a:pPr marL="514350" indent="-514350">
              <a:buFont typeface="+mj-lt"/>
              <a:buAutoNum type="arabicPeriod"/>
            </a:pPr>
            <a:r>
              <a:rPr lang="es-ES" dirty="0" smtClean="0"/>
              <a:t>Venta crédito</a:t>
            </a:r>
          </a:p>
          <a:p>
            <a:pPr marL="514350" indent="-514350">
              <a:buFont typeface="+mj-lt"/>
              <a:buAutoNum type="arabicPeriod"/>
            </a:pPr>
            <a:r>
              <a:rPr lang="es-ES" dirty="0" smtClean="0"/>
              <a:t>Cobro con tarjeta o mixto</a:t>
            </a:r>
          </a:p>
          <a:p>
            <a:pPr marL="514350" indent="-514350">
              <a:buFont typeface="+mj-lt"/>
              <a:buAutoNum type="arabicPeriod"/>
            </a:pPr>
            <a:r>
              <a:rPr lang="es-ES" dirty="0" smtClean="0"/>
              <a:t>Vender a un cliente (</a:t>
            </a:r>
            <a:r>
              <a:rPr lang="es-ES" dirty="0" err="1" smtClean="0"/>
              <a:t>clinica</a:t>
            </a:r>
            <a:r>
              <a:rPr lang="es-ES" dirty="0" smtClean="0"/>
              <a:t>) al que luego se le factura a fin de mes</a:t>
            </a:r>
          </a:p>
          <a:p>
            <a:pPr marL="514350" indent="-514350">
              <a:buFont typeface="+mj-lt"/>
              <a:buAutoNum type="arabicPeriod"/>
            </a:pPr>
            <a:r>
              <a:rPr lang="es-ES" dirty="0" smtClean="0"/>
              <a:t>Facturar </a:t>
            </a:r>
            <a:r>
              <a:rPr lang="es-ES" dirty="0" err="1" smtClean="0"/>
              <a:t>lineas</a:t>
            </a:r>
            <a:endParaRPr lang="es-ES" dirty="0" smtClean="0"/>
          </a:p>
          <a:p>
            <a:pPr marL="514350" indent="-514350">
              <a:buFont typeface="+mj-lt"/>
              <a:buAutoNum type="arabicPeriod"/>
            </a:pPr>
            <a:r>
              <a:rPr lang="es-ES" dirty="0" smtClean="0"/>
              <a:t>Cobro a clientes</a:t>
            </a:r>
          </a:p>
          <a:p>
            <a:pPr marL="514350" indent="-514350">
              <a:buFont typeface="+mj-lt"/>
              <a:buAutoNum type="arabicPeriod"/>
            </a:pPr>
            <a:r>
              <a:rPr lang="es-ES" dirty="0" smtClean="0"/>
              <a:t>Venta a entidades</a:t>
            </a:r>
          </a:p>
          <a:p>
            <a:pPr marL="514350" indent="-514350">
              <a:buFont typeface="+mj-lt"/>
              <a:buAutoNum type="arabicPeriod"/>
            </a:pPr>
            <a:r>
              <a:rPr lang="es-ES" dirty="0" smtClean="0"/>
              <a:t>Cobro receta pendiente</a:t>
            </a:r>
          </a:p>
          <a:p>
            <a:pPr marL="514350" indent="-514350">
              <a:buFont typeface="+mj-lt"/>
              <a:buAutoNum type="arabicPeriod"/>
            </a:pPr>
            <a:r>
              <a:rPr lang="es-ES" dirty="0" smtClean="0"/>
              <a:t>Dormir una </a:t>
            </a:r>
            <a:r>
              <a:rPr lang="es-ES" dirty="0" err="1" smtClean="0"/>
              <a:t>operacion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253</a:t>
            </a:fld>
            <a:endParaRPr lang="es-ES"/>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CAJA</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De forma básica, el proceso de cierre de caja consiste en: </a:t>
            </a:r>
          </a:p>
          <a:p>
            <a:pPr>
              <a:buNone/>
            </a:pPr>
            <a:r>
              <a:rPr lang="es-ES" dirty="0" smtClean="0"/>
              <a:t>	- Comprobar la información recogida por la aplicación desde todos los procesos que afectan a caja (</a:t>
            </a:r>
            <a:r>
              <a:rPr lang="es-ES" i="1" dirty="0" smtClean="0"/>
              <a:t>VENTAS MOSTRADOR, GESTION DE CLIENTES</a:t>
            </a:r>
            <a:r>
              <a:rPr lang="es-ES" dirty="0" smtClean="0"/>
              <a:t>, etc.), y verificar si el dinero físico en caja coincide con el indicado por el programa, detectándose las posibles diferencias.</a:t>
            </a:r>
          </a:p>
          <a:p>
            <a:pPr>
              <a:buNone/>
            </a:pPr>
            <a:r>
              <a:rPr lang="es-ES" dirty="0" smtClean="0"/>
              <a:t>	- Sacar el dinero de caja, dejando la cantidad que se desee para cambios del día siguiente.</a:t>
            </a:r>
          </a:p>
          <a:p>
            <a:pPr>
              <a:buNone/>
            </a:pPr>
            <a:r>
              <a:rPr lang="es-ES" dirty="0" smtClean="0"/>
              <a:t>	- Comunicar el banco donde se desea ingresar el dinero que sale de caja, pudiendo éste ser un banco puente ficticio, desde el que posteriormente pasar a los bancos reales.</a:t>
            </a:r>
          </a:p>
          <a:p>
            <a:pPr>
              <a:buNone/>
            </a:pPr>
            <a:r>
              <a:rPr lang="es-ES" dirty="0" smtClean="0"/>
              <a:t>	- Generar los correspondientes apuntes contables (sólo si se tiene activada la contabilización automática).</a:t>
            </a:r>
          </a:p>
          <a:p>
            <a:pPr>
              <a:buNone/>
            </a:pPr>
            <a:r>
              <a:rPr lang="es-ES" dirty="0" smtClean="0"/>
              <a:t>	De esta forma, se efectúa un riguroso control de caja y la información queda registrada y debidamente actualizada en todos los puntos de la aplicación, quedando ésta preparada para iniciar un nuevo día.</a:t>
            </a:r>
          </a:p>
          <a:p>
            <a:pPr>
              <a:buNone/>
            </a:pPr>
            <a:r>
              <a:rPr lang="es-ES" dirty="0" smtClean="0"/>
              <a:t>	Recuérdese que es optativo llevar el control de una única caja o de varias cajas independientemente, según se definan o no las correspondientes relaciones entre vendedores y/o puestos de trabajo en el proceso </a:t>
            </a:r>
            <a:r>
              <a:rPr lang="es-ES" i="1" dirty="0" smtClean="0"/>
              <a:t>ASIGNACION DE CAJAS POR VENDEDOR Y MAQUINA</a:t>
            </a:r>
            <a:r>
              <a:rPr lang="es-ES" dirty="0" smtClean="0"/>
              <a:t>. Así, de llevarse cajas independientes, en el proceso </a:t>
            </a:r>
            <a:r>
              <a:rPr lang="es-ES" i="1" dirty="0" smtClean="0"/>
              <a:t>CAJA </a:t>
            </a:r>
            <a:r>
              <a:rPr lang="es-ES" dirty="0" smtClean="0"/>
              <a:t>se podrá seleccionar la caja a consultar o cerrar. Asimismo, se tendrá la posibilidad de efectuar consultas conjuntas de todas las cajas.</a:t>
            </a:r>
          </a:p>
          <a:p>
            <a:pPr>
              <a:buNone/>
            </a:pPr>
            <a:r>
              <a:rPr lang="es-ES" dirty="0" smtClean="0"/>
              <a:t>	Al entrar en este proceso aparece una ventana en la que figura la siguiente información, inicialmente referida al estado actual de caja:</a:t>
            </a:r>
          </a:p>
          <a:p>
            <a:pPr>
              <a:buNone/>
            </a:pPr>
            <a:r>
              <a:rPr lang="es-ES" dirty="0" smtClean="0"/>
              <a:t>	- Si se llevan cajas independientes se dispondrá del campo "</a:t>
            </a:r>
            <a:r>
              <a:rPr lang="es-ES" i="1" dirty="0" smtClean="0"/>
              <a:t>Cajón Seleccionado</a:t>
            </a:r>
            <a:r>
              <a:rPr lang="es-ES" dirty="0" smtClean="0"/>
              <a:t>", donde se podrá elegir el cajón que se desea consultar o cerrar. En dicho campo se dispone de una caja desplegable donde figurarán todos los cajones que se tengan definidos, pudiéndose elegir el deseado. Asimismo se dispone en dicha caja de "</a:t>
            </a:r>
            <a:r>
              <a:rPr lang="es-ES" i="1" dirty="0" smtClean="0"/>
              <a:t>Cajón consolidado</a:t>
            </a:r>
            <a:r>
              <a:rPr lang="es-ES" dirty="0" smtClean="0"/>
              <a:t>", que permite indicar que se desea visualizar el estado total de caja, es decir, de todos los cajones conjuntamente. Si se efectúa el cierre de caja teniendo seleccionado un cajón concreto se realizará el cierre del mismo. Si se efectúa el cierre de caja teniendo seleccionada "</a:t>
            </a:r>
            <a:r>
              <a:rPr lang="es-ES" i="1" dirty="0" smtClean="0"/>
              <a:t>Cajón consolidado</a:t>
            </a:r>
            <a:r>
              <a:rPr lang="es-ES" dirty="0" smtClean="0"/>
              <a:t>" se efectuará el cierre de todos los cajones, solicitándose para cada uno de ellos los datos de cierre (dinero para cambios, dinero retirado, impresión o no de informe, etc.). Será posible, también, obtener un informe del cajón consolidado. La contabilización se realizará de cada uno de los cajones de forma independiente.</a:t>
            </a:r>
          </a:p>
          <a:p>
            <a:pPr>
              <a:buNone/>
            </a:pPr>
            <a:r>
              <a:rPr lang="es-ES" dirty="0" smtClean="0"/>
              <a:t>	- La parte superior de la ventana presenta una serie de botones radio y de cajas de chequeo mediante las cuales se va a especificar si se desea consultar la caja actual o alguna anterior; los tipos de movimientos (entregas de contado, entregas de crédito, etc.); las formas de pago y el/los vendedor(es) que se desean consultar.</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254</a:t>
            </a:fld>
            <a:endParaRPr lang="es-E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Caja. Pantalla</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255</a:t>
            </a:fld>
            <a:endParaRPr lang="es-ES"/>
          </a:p>
        </p:txBody>
      </p:sp>
      <p:pic>
        <p:nvPicPr>
          <p:cNvPr id="74754" name="Picture 2"/>
          <p:cNvPicPr>
            <a:picLocks noChangeAspect="1" noChangeArrowheads="1"/>
          </p:cNvPicPr>
          <p:nvPr/>
        </p:nvPicPr>
        <p:blipFill>
          <a:blip r:embed="rId2" cstate="print"/>
          <a:srcRect/>
          <a:stretch>
            <a:fillRect/>
          </a:stretch>
        </p:blipFill>
        <p:spPr bwMode="auto">
          <a:xfrm>
            <a:off x="683568" y="2348880"/>
            <a:ext cx="7428450" cy="4176464"/>
          </a:xfrm>
          <a:prstGeom prst="rect">
            <a:avLst/>
          </a:prstGeom>
          <a:noFill/>
          <a:ln w="9525">
            <a:noFill/>
            <a:miter lim="800000"/>
            <a:headEnd/>
            <a:tailEnd/>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Caja. Pantallas</a:t>
            </a:r>
            <a:endParaRPr lang="es-ES" dirty="0"/>
          </a:p>
        </p:txBody>
      </p:sp>
      <p:sp>
        <p:nvSpPr>
          <p:cNvPr id="4" name="3 Marcador de contenido"/>
          <p:cNvSpPr>
            <a:spLocks noGrp="1"/>
          </p:cNvSpPr>
          <p:nvPr>
            <p:ph sz="half" idx="2"/>
          </p:nvPr>
        </p:nvSpPr>
        <p:spPr/>
        <p:txBody>
          <a:bodyPr>
            <a:normAutofit fontScale="55000" lnSpcReduction="20000"/>
          </a:bodyPr>
          <a:lstStyle/>
          <a:p>
            <a:pPr>
              <a:buNone/>
            </a:pPr>
            <a:r>
              <a:rPr lang="es-ES" dirty="0" smtClean="0"/>
              <a:t>	-La parte superior de la ventana presenta una serie de botones radio y de cajas de chequeo mediante las cuales se va a especificar si se desea consultar la caja actual o alguna anterior; los tipos de movimientos (entregas de contado, entregas de crédito, etc.); las formas de pago y el/los vendedor(es) que se desean consultar.</a:t>
            </a:r>
          </a:p>
          <a:p>
            <a:pPr>
              <a:buNone/>
            </a:pPr>
            <a:r>
              <a:rPr lang="es-ES" dirty="0" smtClean="0"/>
              <a:t>	-La parte central de la ventana presenta un resumen del estado actual de caja desglosado por tipo de movimiento, forma de pago, número de operaciones y total en caja. El que se muestre más o menos información en este resumen dependerá de lo indicado en el parámetro “</a:t>
            </a:r>
            <a:r>
              <a:rPr lang="es-ES" i="1" dirty="0" smtClean="0"/>
              <a:t>Mostrar Información general en Cierre de Caja</a:t>
            </a:r>
            <a:r>
              <a:rPr lang="es-ES" dirty="0" smtClean="0"/>
              <a:t>” (toda, ninguna o parcial, es decir, todo menos importes).</a:t>
            </a:r>
          </a:p>
          <a:p>
            <a:pPr>
              <a:buNone/>
            </a:pPr>
            <a:r>
              <a:rPr lang="es-ES" dirty="0" smtClean="0"/>
              <a:t>	- La parte inferior de la ventana presenta un detalle de las operaciones realizadas especificando su fecha, hora, vendedor que la realizó, importe de la operación y nombre del cliente. </a:t>
            </a:r>
          </a:p>
          <a:p>
            <a:pPr>
              <a:buNone/>
            </a:pP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256</a:t>
            </a:fld>
            <a:endParaRPr lang="es-ES"/>
          </a:p>
        </p:txBody>
      </p:sp>
      <p:pic>
        <p:nvPicPr>
          <p:cNvPr id="73730" name="Picture 2"/>
          <p:cNvPicPr>
            <a:picLocks noGrp="1" noChangeAspect="1" noChangeArrowheads="1"/>
          </p:cNvPicPr>
          <p:nvPr>
            <p:ph sz="half" idx="1"/>
          </p:nvPr>
        </p:nvPicPr>
        <p:blipFill>
          <a:blip r:embed="rId2" cstate="print"/>
          <a:srcRect/>
          <a:stretch>
            <a:fillRect/>
          </a:stretch>
        </p:blipFill>
        <p:spPr bwMode="auto">
          <a:xfrm>
            <a:off x="611560" y="2492896"/>
            <a:ext cx="4038600" cy="2270604"/>
          </a:xfrm>
          <a:prstGeom prst="rect">
            <a:avLst/>
          </a:prstGeom>
          <a:noFill/>
          <a:ln w="9525">
            <a:noFill/>
            <a:miter lim="800000"/>
            <a:headEnd/>
            <a:tailEnd/>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Caja. Cierre</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257</a:t>
            </a:fld>
            <a:endParaRPr lang="es-ES"/>
          </a:p>
        </p:txBody>
      </p:sp>
      <p:pic>
        <p:nvPicPr>
          <p:cNvPr id="7577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Caja. Conteo de monedas y billetes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258</a:t>
            </a:fld>
            <a:endParaRPr lang="es-ES"/>
          </a:p>
        </p:txBody>
      </p:sp>
      <p:pic>
        <p:nvPicPr>
          <p:cNvPr id="7680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Caja. Cierre-Campos</a:t>
            </a:r>
            <a:endParaRPr lang="es-ES" dirty="0"/>
          </a:p>
        </p:txBody>
      </p:sp>
      <p:sp>
        <p:nvSpPr>
          <p:cNvPr id="3" name="2 Marcador de contenido"/>
          <p:cNvSpPr>
            <a:spLocks noGrp="1"/>
          </p:cNvSpPr>
          <p:nvPr>
            <p:ph idx="1"/>
          </p:nvPr>
        </p:nvSpPr>
        <p:spPr/>
        <p:txBody>
          <a:bodyPr>
            <a:normAutofit fontScale="25000" lnSpcReduction="20000"/>
          </a:bodyPr>
          <a:lstStyle/>
          <a:p>
            <a:pPr>
              <a:buNone/>
            </a:pPr>
            <a:r>
              <a:rPr lang="es-ES" dirty="0" smtClean="0"/>
              <a:t>	</a:t>
            </a:r>
            <a:r>
              <a:rPr lang="es-ES" sz="3600" dirty="0" smtClean="0"/>
              <a:t>Para cerrar la caja habrá de hacerse clic sobre el botón Cierre Caja, con lo que se presenta una ventana en la que figura la fecha inicial del cierre de caja que se va a </a:t>
            </a:r>
            <a:r>
              <a:rPr lang="es-ES" sz="3600" dirty="0" err="1" smtClean="0"/>
              <a:t>relizar</a:t>
            </a:r>
            <a:r>
              <a:rPr lang="es-ES" sz="3600" dirty="0" smtClean="0"/>
              <a:t> (es decir, la fecha en que se cerró la caja anterior, dato este no modificable) y la fecha final deseada para el cierre. Es decir, hasta qué fecha se desea incluir en el cierre que se va a ejecutar.</a:t>
            </a:r>
          </a:p>
          <a:p>
            <a:pPr>
              <a:buNone/>
            </a:pPr>
            <a:r>
              <a:rPr lang="es-ES" sz="3600" dirty="0" smtClean="0"/>
              <a:t>	Una vez se haya indicado hasta qué fecha se desea cerrar, aparece una ventana posterior donde figuran los siguientes campos:</a:t>
            </a:r>
          </a:p>
          <a:p>
            <a:pPr>
              <a:buNone/>
            </a:pPr>
            <a:r>
              <a:rPr lang="es-ES" sz="3600" b="1" dirty="0" smtClean="0"/>
              <a:t>	- VENDEDOR :</a:t>
            </a:r>
            <a:r>
              <a:rPr lang="es-ES" sz="3600" dirty="0" smtClean="0"/>
              <a:t> Seleccionar en esta caja desplegable el vendedor que está realizando el cierre de caja.</a:t>
            </a:r>
          </a:p>
          <a:p>
            <a:pPr>
              <a:buNone/>
            </a:pPr>
            <a:r>
              <a:rPr lang="es-ES" sz="3600" b="1" dirty="0" smtClean="0"/>
              <a:t>	- SALDO ACTUAL EN CAJA :</a:t>
            </a:r>
            <a:r>
              <a:rPr lang="es-ES" sz="3600" dirty="0" smtClean="0"/>
              <a:t> En este campo se informará del importe que debe haber en caja según la información registrada. Este dato no puede ser modificado por el usuario. En el caso de tener activo el parámetro "</a:t>
            </a:r>
            <a:r>
              <a:rPr lang="es-ES" sz="3600" i="1" dirty="0" smtClean="0"/>
              <a:t>Trabajar con Doble Moneda</a:t>
            </a:r>
            <a:r>
              <a:rPr lang="es-ES" sz="3600" dirty="0" smtClean="0"/>
              <a:t>", este campo se dará por partida doble recogiéndose por separado el saldo en moneda base y el saldo en moneda auxiliar. De no tener activo este parámetro, solamente se dará el saldo en la moneda base.</a:t>
            </a:r>
          </a:p>
          <a:p>
            <a:pPr>
              <a:buNone/>
            </a:pPr>
            <a:r>
              <a:rPr lang="es-ES" sz="3600" b="1" dirty="0" smtClean="0"/>
              <a:t>	- IMPORTE RETIRADO :</a:t>
            </a:r>
            <a:r>
              <a:rPr lang="es-ES" sz="3600" dirty="0" smtClean="0"/>
              <a:t> Importe que el usuario retira de caja. El usuario debe introducir el saldo que realmente retira. El criterio a seguir en este campo dependerá de si se tiene o no activo el parámetro </a:t>
            </a:r>
            <a:r>
              <a:rPr lang="es-ES" sz="3600" i="1" dirty="0" smtClean="0"/>
              <a:t>Imp. Retirado de Caja incluye Saldo de Tarjetas</a:t>
            </a:r>
            <a:r>
              <a:rPr lang="es-ES" sz="3600" dirty="0" smtClean="0"/>
              <a:t>. Así, si dicho parámetro está activo (valor Sí), el importe retirado de caja deberá indicarse teniendo incluidos los importes correspondientes a operaciones con tarjetas de crédito. Si está desactivado (valor No), el importe indicado como retirado de caja no debe incluir las operaciones con tarjetas. En este último caso, el programa, interna y automáticamente, realizará las gestiones oportunas en el cierre para tener en consideración los importes de tarjetas.</a:t>
            </a:r>
          </a:p>
          <a:p>
            <a:pPr>
              <a:buNone/>
            </a:pPr>
            <a:r>
              <a:rPr lang="es-ES" sz="3600" b="1" dirty="0" smtClean="0"/>
              <a:t>	- IMPORTE DE APERTURA :</a:t>
            </a:r>
            <a:r>
              <a:rPr lang="es-ES" sz="3600" dirty="0" smtClean="0"/>
              <a:t> Importe que se deja en caja como saldo de apertura para el día siguiente. Por omisión se asume la diferencia entre saldo actual en caja e importe retirado. Si no fuese esta la cantidad real que se deja como apertura, modificar este campo. En el caso de tener activo el parámetro "</a:t>
            </a:r>
            <a:r>
              <a:rPr lang="es-ES" sz="3600" i="1" dirty="0" smtClean="0"/>
              <a:t>Trabajar con Doble Moneda</a:t>
            </a:r>
            <a:r>
              <a:rPr lang="es-ES" sz="3600" dirty="0" smtClean="0"/>
              <a:t>", este campo se dará por partida doble recogiéndose por separado el importe de apertura en moneda base y el importe de apertura en moneda auxiliar.</a:t>
            </a:r>
          </a:p>
          <a:p>
            <a:pPr>
              <a:buNone/>
            </a:pPr>
            <a:r>
              <a:rPr lang="es-ES" sz="3600" b="1" dirty="0" smtClean="0"/>
              <a:t>	- DIFERENCIAS :</a:t>
            </a:r>
            <a:r>
              <a:rPr lang="es-ES" sz="3600" dirty="0" smtClean="0"/>
              <a:t> Importe de diferencias entre el saldo actual en caja y la suma de importe retirado e importe de apertura. Es decir, importe que se había registrado y ni se retira de caja ni queda en ella como importe de apertura. Estas diferencias serán contabilizadas como tal en la cuenta de diferencias en caja. Este campo no es modificable por el usuario, sino que será consecuencia de los valores introducidos como importe retirado e importe de apertura. En el caso de tener activo el parámetro "</a:t>
            </a:r>
            <a:r>
              <a:rPr lang="es-ES" sz="3600" i="1" dirty="0" smtClean="0"/>
              <a:t>Trabajar con Doble Moneda</a:t>
            </a:r>
            <a:r>
              <a:rPr lang="es-ES" sz="3600" dirty="0" smtClean="0"/>
              <a:t>", este campo se dará por partida doble recogiéndose por separado las diferencias en moneda base (resta entre saldo actual en moneda base menos importes retirado y de apertura en moneda base) y las diferencias en moneda auxiliar (resta entre el saldo actual en moneda auxiliar menos importes retirado y de apertura en moneda auxiliar).</a:t>
            </a:r>
          </a:p>
          <a:p>
            <a:pPr>
              <a:buNone/>
            </a:pPr>
            <a:r>
              <a:rPr lang="es-ES" sz="3600" b="1" dirty="0" smtClean="0"/>
              <a:t>	- IMPORTE DE TARJETAS :</a:t>
            </a:r>
            <a:r>
              <a:rPr lang="es-ES" sz="3600" dirty="0" smtClean="0"/>
              <a:t> Importe registrado en ventas cuya modalidad de pago ha sido tarjetas de crédito. Este importe no es modificable por el usuario.</a:t>
            </a:r>
          </a:p>
          <a:p>
            <a:pPr>
              <a:buNone/>
            </a:pPr>
            <a:r>
              <a:rPr lang="es-ES" sz="3600" b="1" dirty="0" smtClean="0"/>
              <a:t>	- TRANSFERENCIA BCO. :</a:t>
            </a:r>
            <a:r>
              <a:rPr lang="es-ES" sz="3600" dirty="0" smtClean="0"/>
              <a:t> Importe de ventas a crédito cuya modalidad de pago haya sido por transferencia bancaria (forma de pago "</a:t>
            </a:r>
            <a:r>
              <a:rPr lang="es-ES" sz="3600" i="1" dirty="0" smtClean="0"/>
              <a:t>Banco</a:t>
            </a:r>
            <a:r>
              <a:rPr lang="es-ES" sz="3600" dirty="0" smtClean="0"/>
              <a:t>"), así como las transferencias que se hayan realizado desde cualquiera de las opciones disponibles a tal efecto en</a:t>
            </a:r>
            <a:r>
              <a:rPr lang="es-ES" sz="3600" i="1" dirty="0" smtClean="0"/>
              <a:t> GESTION DE CLIENTES</a:t>
            </a:r>
            <a:r>
              <a:rPr lang="es-ES" sz="3600" dirty="0" smtClean="0"/>
              <a:t>. Este importe no es modificable por el usuario.</a:t>
            </a:r>
          </a:p>
          <a:p>
            <a:pPr>
              <a:buNone/>
            </a:pPr>
            <a:r>
              <a:rPr lang="es-ES" sz="3600" b="1" dirty="0" smtClean="0"/>
              <a:t>	- IMPORTE A INGRESAR :</a:t>
            </a:r>
            <a:r>
              <a:rPr lang="es-ES" sz="3600" dirty="0" smtClean="0"/>
              <a:t> Importe que se ingresará en banco. En este campo se presentará por omisión el importe retirado menos el importe de tarjetas de crédito. No obstante, si en este campo se teclea otro importe, se entenderá que el mismo es el metálico que realmente se va a ingresar en banco, tomándose la diferencia entre lo tecleado y el valor que este campo presentaba por omisión como importe de apertura, pues automáticamente ya se tiene en consideración tanto el importe de tarjetas como de las transferencias que se ha efectuado.</a:t>
            </a:r>
          </a:p>
          <a:p>
            <a:pPr>
              <a:buNone/>
            </a:pPr>
            <a:r>
              <a:rPr lang="es-ES" sz="3600" b="1" dirty="0" smtClean="0"/>
              <a:t>	- A INGRESAR EN…:</a:t>
            </a:r>
            <a:r>
              <a:rPr lang="es-ES" sz="3600" dirty="0" smtClean="0"/>
              <a:t> Indicar banco en el que se ingresa el “importe a ingresar”.</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259</a:t>
            </a:fld>
            <a:endParaRPr lang="es-E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smtClean="0"/>
              <a:t>Ficha de Artículos. Pestañas</a:t>
            </a:r>
            <a:endParaRPr lang="es-ES" dirty="0"/>
          </a:p>
        </p:txBody>
      </p:sp>
      <p:sp>
        <p:nvSpPr>
          <p:cNvPr id="3" name="2 Marcador de contenido"/>
          <p:cNvSpPr>
            <a:spLocks noGrp="1"/>
          </p:cNvSpPr>
          <p:nvPr>
            <p:ph idx="1"/>
          </p:nvPr>
        </p:nvSpPr>
        <p:spPr/>
        <p:txBody>
          <a:bodyPr>
            <a:normAutofit fontScale="47500" lnSpcReduction="20000"/>
          </a:bodyPr>
          <a:lstStyle/>
          <a:p>
            <a:r>
              <a:rPr lang="es-ES" b="1" dirty="0" smtClean="0"/>
              <a:t>Datos generales del articulo</a:t>
            </a:r>
            <a:r>
              <a:rPr lang="es-ES" dirty="0" smtClean="0"/>
              <a:t>: Referida a los datos principales de la ficha del artículo. De su correcta</a:t>
            </a:r>
          </a:p>
          <a:p>
            <a:pPr>
              <a:buNone/>
            </a:pPr>
            <a:r>
              <a:rPr lang="es-ES" dirty="0" smtClean="0"/>
              <a:t>	cumplimentación depende que el posterior tratamiento del artículo sea el adecuado, ya sea en su utilización en ventas, pedidos, facturación, etc..</a:t>
            </a:r>
          </a:p>
          <a:p>
            <a:r>
              <a:rPr lang="es-ES" b="1" dirty="0" smtClean="0"/>
              <a:t>Datos auxiliares</a:t>
            </a:r>
            <a:r>
              <a:rPr lang="es-ES" dirty="0" smtClean="0"/>
              <a:t>: Este apartado abarca todos aquellos datos referidos a la situación puntual del artículo en el momento de la consulta. Son pues un complemento de los datos generales, no por ello menos importantes en cuanto a su repercusión en el tratamiento de artículos.</a:t>
            </a:r>
          </a:p>
          <a:p>
            <a:r>
              <a:rPr lang="es-ES" b="1" dirty="0" smtClean="0"/>
              <a:t>Estadística: </a:t>
            </a:r>
            <a:r>
              <a:rPr lang="es-ES" dirty="0" smtClean="0"/>
              <a:t>Permite llevar un seguimiento en cuanto a las unidades vendidas del artículo por períodos.</a:t>
            </a:r>
          </a:p>
          <a:p>
            <a:r>
              <a:rPr lang="es-ES" b="1" dirty="0" smtClean="0"/>
              <a:t>Histórico</a:t>
            </a:r>
            <a:r>
              <a:rPr lang="es-ES" dirty="0" smtClean="0"/>
              <a:t>: Facilita el control de todos los movimientos que un artículo ha sufrido, ya sea en cuanto a ventas,   devoluciones, recetas pendientes, pedidos, etc..</a:t>
            </a:r>
          </a:p>
          <a:p>
            <a:r>
              <a:rPr lang="es-ES" b="1" dirty="0" smtClean="0"/>
              <a:t>Sinónimos</a:t>
            </a:r>
            <a:r>
              <a:rPr lang="es-ES" dirty="0" smtClean="0"/>
              <a:t>: Permite la asignación de códigos alternativos a un artículo, ya sea para su utilización en el envío de pedidos a proveedores o para su utilización en la venta.</a:t>
            </a:r>
          </a:p>
          <a:p>
            <a:r>
              <a:rPr lang="es-ES" b="1" dirty="0" smtClean="0"/>
              <a:t>Bonificaciones</a:t>
            </a:r>
            <a:r>
              <a:rPr lang="es-ES" dirty="0" smtClean="0"/>
              <a:t>: Permite indicar las posibles bonificaciones que del artículo en cuestión oferten los diferentes proveedores, a fin de que éstas puedan ser tenidas en cuenta a la hora de determinar a qué proveedor es más conveniente realizar una compra.</a:t>
            </a:r>
          </a:p>
          <a:p>
            <a:r>
              <a:rPr lang="es-ES" b="1" dirty="0" smtClean="0"/>
              <a:t>Rastro</a:t>
            </a:r>
            <a:r>
              <a:rPr lang="es-ES" dirty="0" smtClean="0"/>
              <a:t>: Permite consultar si el artículo está presente en diferentes entornos de la aplicación, como pueden ser carteras, pedidos, bloques de recetas, recetas pendientes, etc..</a:t>
            </a:r>
          </a:p>
          <a:p>
            <a:r>
              <a:rPr lang="es-ES" b="1" dirty="0" smtClean="0"/>
              <a:t>Recetas pendientes</a:t>
            </a:r>
            <a:r>
              <a:rPr lang="es-ES" dirty="0" smtClean="0"/>
              <a:t>: Permite consultar las recetas pendientes que hay del artículo.</a:t>
            </a:r>
          </a:p>
          <a:p>
            <a:r>
              <a:rPr lang="es-ES" b="1" dirty="0" smtClean="0"/>
              <a:t>Multialmacen</a:t>
            </a:r>
            <a:r>
              <a:rPr lang="es-ES" dirty="0" smtClean="0"/>
              <a:t>: Sólo si se tiene activa dicha gestión se dispondrá de esta pestaña en la que se da información del artículo en los diferentes almacenes que tenga definidos la farmacia. Para más información véase FICHA DE ARTICULO CON MULTIALMACEN.</a:t>
            </a:r>
          </a:p>
          <a:p>
            <a:r>
              <a:rPr lang="es-ES" b="1" dirty="0" smtClean="0"/>
              <a:t>Farmatic Grupos</a:t>
            </a:r>
            <a:r>
              <a:rPr lang="es-ES" dirty="0" smtClean="0"/>
              <a:t>: Sólo si se tiene activo el enlace con esta aplicación se dispondrá de esta pestaña en la que se da información del artículo en las diferentes farmacias que conforman el grupo. </a:t>
            </a:r>
          </a:p>
          <a:p>
            <a:endParaRPr lang="es-ES" dirty="0" smtClean="0"/>
          </a:p>
          <a:p>
            <a:endParaRPr lang="es-ES" dirty="0" smtClean="0"/>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a:t>
            </a:fld>
            <a:endParaRPr lang="es-ES" dirty="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Histórico de ventas</a:t>
            </a:r>
            <a:endParaRPr lang="es-ES" dirty="0"/>
          </a:p>
        </p:txBody>
      </p:sp>
      <p:sp>
        <p:nvSpPr>
          <p:cNvPr id="4" name="3 Marcador de contenido"/>
          <p:cNvSpPr>
            <a:spLocks noGrp="1"/>
          </p:cNvSpPr>
          <p:nvPr>
            <p:ph sz="half" idx="2"/>
          </p:nvPr>
        </p:nvSpPr>
        <p:spPr/>
        <p:txBody>
          <a:bodyPr>
            <a:normAutofit fontScale="32500" lnSpcReduction="20000"/>
          </a:bodyPr>
          <a:lstStyle/>
          <a:p>
            <a:pPr>
              <a:buNone/>
            </a:pPr>
            <a:r>
              <a:rPr lang="es-ES" dirty="0" smtClean="0"/>
              <a:t>	Este proceso permite consultar las operaciones de venta, bien por pantalla o por impresora.</a:t>
            </a:r>
          </a:p>
          <a:p>
            <a:pPr>
              <a:buNone/>
            </a:pPr>
            <a:r>
              <a:rPr lang="es-ES" dirty="0" smtClean="0"/>
              <a:t>	La información relativa a dichas ventas se muestra también mediante una </a:t>
            </a:r>
            <a:r>
              <a:rPr lang="es-ES" dirty="0" smtClean="0">
                <a:hlinkClick r:id="rId2"/>
              </a:rPr>
              <a:t>parrilla de exploración</a:t>
            </a:r>
            <a:r>
              <a:rPr lang="es-ES" dirty="0" smtClean="0"/>
              <a:t>, con lo que ello conlleva en cuanto a posibilidades de ordenación de las líneas por los diferentes campos, posibilidad de crear informes y visualizarlos por pantalla o imprimirlos, etc. </a:t>
            </a:r>
          </a:p>
          <a:p>
            <a:pPr>
              <a:buNone/>
            </a:pPr>
            <a:r>
              <a:rPr lang="es-ES" dirty="0" smtClean="0"/>
              <a:t>	Los datos que se dan sobre cada línea de venta son los siguientes:</a:t>
            </a:r>
          </a:p>
          <a:p>
            <a:pPr>
              <a:buNone/>
            </a:pPr>
            <a:r>
              <a:rPr lang="es-ES" b="1" dirty="0" smtClean="0"/>
              <a:t>	- FECHA </a:t>
            </a:r>
            <a:r>
              <a:rPr lang="es-ES" dirty="0" smtClean="0"/>
              <a:t>en la que se realizó la operación.</a:t>
            </a:r>
          </a:p>
          <a:p>
            <a:pPr>
              <a:buNone/>
            </a:pPr>
            <a:r>
              <a:rPr lang="es-ES" b="1" dirty="0" smtClean="0"/>
              <a:t>	- HORA</a:t>
            </a:r>
            <a:r>
              <a:rPr lang="es-ES" dirty="0" smtClean="0"/>
              <a:t> de realización de la operación.</a:t>
            </a:r>
          </a:p>
          <a:p>
            <a:pPr>
              <a:buNone/>
            </a:pPr>
            <a:r>
              <a:rPr lang="es-ES" b="1" dirty="0" smtClean="0"/>
              <a:t>	- VENDEDOR</a:t>
            </a:r>
            <a:r>
              <a:rPr lang="es-ES" dirty="0" smtClean="0"/>
              <a:t> que realizó la venta.</a:t>
            </a:r>
          </a:p>
          <a:p>
            <a:pPr>
              <a:buNone/>
            </a:pPr>
            <a:r>
              <a:rPr lang="es-ES" b="1" dirty="0" smtClean="0"/>
              <a:t>	- CODIGO</a:t>
            </a:r>
            <a:r>
              <a:rPr lang="es-ES" dirty="0" smtClean="0"/>
              <a:t> del artículo que fue vendido.</a:t>
            </a:r>
          </a:p>
          <a:p>
            <a:pPr>
              <a:buNone/>
            </a:pPr>
            <a:r>
              <a:rPr lang="es-ES" b="1" dirty="0" smtClean="0"/>
              <a:t>	- DESCRIPCION</a:t>
            </a:r>
            <a:r>
              <a:rPr lang="es-ES" dirty="0" smtClean="0"/>
              <a:t> del artículo.</a:t>
            </a:r>
          </a:p>
          <a:p>
            <a:pPr>
              <a:buNone/>
            </a:pPr>
            <a:r>
              <a:rPr lang="es-ES" b="1" dirty="0" smtClean="0"/>
              <a:t>	- CANTIDAD</a:t>
            </a:r>
            <a:r>
              <a:rPr lang="es-ES" dirty="0" smtClean="0"/>
              <a:t> </a:t>
            </a:r>
            <a:r>
              <a:rPr lang="es-ES" b="1" dirty="0" smtClean="0"/>
              <a:t>:</a:t>
            </a:r>
            <a:r>
              <a:rPr lang="es-ES" dirty="0" smtClean="0"/>
              <a:t> Unidades que fueron vendidas.</a:t>
            </a:r>
          </a:p>
          <a:p>
            <a:pPr>
              <a:buNone/>
            </a:pPr>
            <a:r>
              <a:rPr lang="es-ES" b="1" dirty="0" smtClean="0"/>
              <a:t>	- APORTACION :</a:t>
            </a:r>
            <a:r>
              <a:rPr lang="es-ES" dirty="0" smtClean="0"/>
              <a:t> Código del tipo de aportación que fue aplicado, en caso de tratarse de una venta con receta.</a:t>
            </a:r>
          </a:p>
          <a:p>
            <a:pPr>
              <a:buNone/>
            </a:pPr>
            <a:r>
              <a:rPr lang="es-ES" b="1" dirty="0" smtClean="0"/>
              <a:t>	- P.V.P.</a:t>
            </a:r>
            <a:r>
              <a:rPr lang="es-ES" dirty="0" smtClean="0"/>
              <a:t> al que fue vendido el artículo.</a:t>
            </a:r>
          </a:p>
          <a:p>
            <a:pPr>
              <a:buNone/>
            </a:pPr>
            <a:r>
              <a:rPr lang="es-ES" b="1" dirty="0" smtClean="0"/>
              <a:t>	- IMPORTE BRUTO</a:t>
            </a:r>
            <a:r>
              <a:rPr lang="es-ES" dirty="0" smtClean="0"/>
              <a:t> al que la operación asciende. Será resultado de multiplicar el P.V.P. por las unidades vendidas. En el caso de tratarse de operaciones con receta, se tomará tan sólo el importe correspondiente a la aportación.</a:t>
            </a:r>
          </a:p>
          <a:p>
            <a:pPr>
              <a:buNone/>
            </a:pPr>
            <a:r>
              <a:rPr lang="es-ES" b="1" dirty="0" smtClean="0"/>
              <a:t>	- IMPORTE NETO</a:t>
            </a:r>
            <a:r>
              <a:rPr lang="es-ES" dirty="0" smtClean="0"/>
              <a:t> que la operación supone. Se corresponde al importe bruto restándose los posibles descuentos que se hubiesen realizado.</a:t>
            </a:r>
          </a:p>
          <a:p>
            <a:pPr>
              <a:buNone/>
            </a:pPr>
            <a:r>
              <a:rPr lang="es-ES" b="1" dirty="0" smtClean="0"/>
              <a:t>	- CLIENTE :</a:t>
            </a:r>
            <a:r>
              <a:rPr lang="es-ES" dirty="0" smtClean="0"/>
              <a:t> Cliente al que se realizó la venta, siempre y cuando éste se especificara en el momento de realizar la misma.</a:t>
            </a:r>
          </a:p>
          <a:p>
            <a:pPr>
              <a:buNone/>
            </a:pPr>
            <a:r>
              <a:rPr lang="es-ES" dirty="0" smtClean="0"/>
              <a:t>	Si así se desea, se puede activar la presentación en la zona inferior de la parrilla de una serie de datos totalizadores referidos a la suma de todas ellas:</a:t>
            </a:r>
          </a:p>
          <a:p>
            <a:pPr>
              <a:buNone/>
            </a:pPr>
            <a:r>
              <a:rPr lang="es-ES" b="1" dirty="0" smtClean="0"/>
              <a:t>	- Nº DE LINEAS :</a:t>
            </a:r>
            <a:r>
              <a:rPr lang="es-ES" dirty="0" smtClean="0"/>
              <a:t> Suma de líneas de venta presentes en la parrilla.</a:t>
            </a:r>
          </a:p>
          <a:p>
            <a:pPr>
              <a:buNone/>
            </a:pPr>
            <a:r>
              <a:rPr lang="es-ES" b="1" dirty="0" smtClean="0"/>
              <a:t>	- Nº DE ARTICULOS :</a:t>
            </a:r>
            <a:r>
              <a:rPr lang="es-ES" dirty="0" smtClean="0"/>
              <a:t> Número total de artículos vendidos. Es decir, suma de los campos cantidad de cada línea.</a:t>
            </a:r>
          </a:p>
          <a:p>
            <a:pPr>
              <a:buNone/>
            </a:pPr>
            <a:r>
              <a:rPr lang="es-ES" b="1" dirty="0" smtClean="0"/>
              <a:t>	- TOTAL IMPORTE VENTA :</a:t>
            </a:r>
            <a:r>
              <a:rPr lang="es-ES" dirty="0" smtClean="0"/>
              <a:t> Recoge la suma de los resultados obtenidos de la multiplicación de P.V.P. por cantidad de cada línea.</a:t>
            </a:r>
          </a:p>
          <a:p>
            <a:pPr>
              <a:buNone/>
            </a:pPr>
            <a:r>
              <a:rPr lang="es-ES" b="1" smtClean="0"/>
              <a:t>	- </a:t>
            </a:r>
            <a:r>
              <a:rPr lang="es-ES" b="1" dirty="0" smtClean="0"/>
              <a:t>TOTAL IMPORTE NETO :</a:t>
            </a:r>
            <a:r>
              <a:rPr lang="es-ES" dirty="0" smtClean="0"/>
              <a:t> Suma de importes netos de todas las líneas.</a:t>
            </a:r>
          </a:p>
          <a:p>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260</a:t>
            </a:fld>
            <a:endParaRPr lang="es-ES"/>
          </a:p>
        </p:txBody>
      </p:sp>
      <p:pic>
        <p:nvPicPr>
          <p:cNvPr id="79874" name="Picture 2"/>
          <p:cNvPicPr>
            <a:picLocks noGrp="1" noChangeAspect="1" noChangeArrowheads="1"/>
          </p:cNvPicPr>
          <p:nvPr>
            <p:ph sz="half" idx="1"/>
          </p:nvPr>
        </p:nvPicPr>
        <p:blipFill>
          <a:blip r:embed="rId3" cstate="print"/>
          <a:srcRect/>
          <a:stretch>
            <a:fillRect/>
          </a:stretch>
        </p:blipFill>
        <p:spPr bwMode="auto">
          <a:xfrm>
            <a:off x="457200" y="3002517"/>
            <a:ext cx="4038600" cy="2270604"/>
          </a:xfrm>
          <a:prstGeom prst="rect">
            <a:avLst/>
          </a:prstGeom>
          <a:noFill/>
          <a:ln w="9525">
            <a:noFill/>
            <a:miter lim="800000"/>
            <a:headEnd/>
            <a:tailEnd/>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Diario de Ventas.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261</a:t>
            </a:fld>
            <a:endParaRPr lang="es-ES"/>
          </a:p>
        </p:txBody>
      </p:sp>
      <p:pic>
        <p:nvPicPr>
          <p:cNvPr id="7782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996720"/>
          </a:xfrm>
        </p:spPr>
        <p:txBody>
          <a:bodyPr/>
          <a:lstStyle/>
          <a:p>
            <a:pPr algn="ctr"/>
            <a:r>
              <a:rPr lang="es-ES" dirty="0" smtClean="0"/>
              <a:t>Diario de Ventas. Campos</a:t>
            </a:r>
            <a:endParaRPr lang="es-ES" dirty="0"/>
          </a:p>
        </p:txBody>
      </p:sp>
      <p:sp>
        <p:nvSpPr>
          <p:cNvPr id="3" name="2 Marcador de contenido"/>
          <p:cNvSpPr>
            <a:spLocks noGrp="1"/>
          </p:cNvSpPr>
          <p:nvPr>
            <p:ph idx="1"/>
          </p:nvPr>
        </p:nvSpPr>
        <p:spPr>
          <a:xfrm>
            <a:off x="457200" y="1772816"/>
            <a:ext cx="8229600" cy="4551784"/>
          </a:xfrm>
        </p:spPr>
        <p:txBody>
          <a:bodyPr>
            <a:normAutofit fontScale="32500" lnSpcReduction="20000"/>
          </a:bodyPr>
          <a:lstStyle/>
          <a:p>
            <a:pPr>
              <a:buNone/>
            </a:pPr>
            <a:r>
              <a:rPr lang="es-ES" dirty="0" smtClean="0"/>
              <a:t>	El proceso </a:t>
            </a:r>
            <a:r>
              <a:rPr lang="es-ES" i="1" dirty="0" smtClean="0"/>
              <a:t>DIARIO DE VENTAS</a:t>
            </a:r>
            <a:r>
              <a:rPr lang="es-ES" dirty="0" smtClean="0"/>
              <a:t> proporciona un diario en el que figuran cada una de las operaciones de venta efectuadas. El mismo tiene dos puntos de acceso en la aplicación: Menú </a:t>
            </a:r>
            <a:r>
              <a:rPr lang="es-ES" i="1" dirty="0" smtClean="0"/>
              <a:t>VENTAS</a:t>
            </a:r>
            <a:r>
              <a:rPr lang="es-ES" dirty="0" smtClean="0"/>
              <a:t> y apartado </a:t>
            </a:r>
            <a:r>
              <a:rPr lang="es-ES" i="1" dirty="0" smtClean="0"/>
              <a:t>VENTAS</a:t>
            </a:r>
            <a:r>
              <a:rPr lang="es-ES" dirty="0" smtClean="0"/>
              <a:t> del menú </a:t>
            </a:r>
            <a:r>
              <a:rPr lang="es-ES" i="1" dirty="0" smtClean="0"/>
              <a:t>INFORMES</a:t>
            </a:r>
            <a:r>
              <a:rPr lang="es-ES" dirty="0" smtClean="0"/>
              <a:t>. Ambos puntos de entrada conducen pues a este mismo proceso.</a:t>
            </a:r>
          </a:p>
          <a:p>
            <a:pPr>
              <a:buNone/>
            </a:pPr>
            <a:r>
              <a:rPr lang="es-ES" dirty="0" smtClean="0"/>
              <a:t>	Al entrar en él se presenta una ventana en cuya zona superior se dispone de dos pestañas que van a permitir el acceso a los diferentes criterios de acotación de la información de ventas a consultar. Dichas pestañas son las siguientes:</a:t>
            </a:r>
          </a:p>
          <a:p>
            <a:pPr>
              <a:buNone/>
            </a:pPr>
            <a:r>
              <a:rPr lang="es-ES" b="1" u="sng" dirty="0" smtClean="0"/>
              <a:t>	- Pestaña "CRITERIOS GENERALES" :</a:t>
            </a:r>
            <a:r>
              <a:rPr lang="es-ES" dirty="0" smtClean="0"/>
              <a:t> Desde este apartado el usuario puede efectuar una serie de acotaciones generales sobre las líneas que desea consultar, de forma que en el diario de ventas sólo se visualizarán las operaciones de venta realizadas que cumplan las especificaciones dadas. Las posibilidades de acotación que presenta esta opción son las siguientes:</a:t>
            </a:r>
          </a:p>
          <a:p>
            <a:pPr>
              <a:buNone/>
            </a:pPr>
            <a:r>
              <a:rPr lang="es-ES" b="1" dirty="0" smtClean="0"/>
              <a:t>	- FECHA Y HORA DESDE :</a:t>
            </a:r>
            <a:r>
              <a:rPr lang="es-ES" dirty="0" smtClean="0"/>
              <a:t> En este campo el usuario debe introducir la fecha más antigua desde la que desea realizar la consulta, así como la hora a partir de la que realizarla, de forma que en la parrilla de exploración solamente se presentarán líneas de venta cuya fecha de realización sea igual o posterior a la y hora dada. Para introducir este dato se dispone del botón Seleccionar Fecha, mediante el cual se accede a una ventana en la que será posible elegir día, mes y año, así como introducir la hora deseada. Para más información véase el apartado </a:t>
            </a:r>
            <a:r>
              <a:rPr lang="es-ES" dirty="0" smtClean="0">
                <a:hlinkClick r:id="rId2"/>
              </a:rPr>
              <a:t>Introducción de Fechas</a:t>
            </a:r>
            <a:r>
              <a:rPr lang="es-ES" dirty="0" smtClean="0"/>
              <a:t>.</a:t>
            </a:r>
          </a:p>
          <a:p>
            <a:pPr>
              <a:buNone/>
            </a:pPr>
            <a:r>
              <a:rPr lang="es-ES" b="1" dirty="0" smtClean="0"/>
              <a:t>	- FECHA Y HORA HASTA :</a:t>
            </a:r>
            <a:r>
              <a:rPr lang="es-ES" dirty="0" smtClean="0"/>
              <a:t> En este campo el usuario introducirá la fecha y hora tope hasta la que desea consultar, de forma que sólo se incluirán en la parrilla de exploración las líneas de venta con fecha y hora igual o anterior a la introducida. Para cumplimentar este dato se procederá de idéntica manera que en el campo anterior.</a:t>
            </a:r>
          </a:p>
          <a:p>
            <a:pPr>
              <a:buNone/>
            </a:pPr>
            <a:r>
              <a:rPr lang="es-ES" b="1" dirty="0" smtClean="0"/>
              <a:t>	- MOSTRAR % MARGEN :</a:t>
            </a:r>
            <a:r>
              <a:rPr lang="es-ES" dirty="0" smtClean="0"/>
              <a:t> De activarse esta caja de chequeo, en la consulta se incluirá el dato de porcentaje de beneficio obtenido en cada venta, en lugar de mostrarse el número de documento de venta. Debe tenerse en cuenta que si se tiene protegida “Diario de Ventas – Ver Resumen”, englobada en “Opciones Especiales/Ventas” del proceso </a:t>
            </a:r>
            <a:r>
              <a:rPr lang="es-ES" i="1" dirty="0" smtClean="0"/>
              <a:t>PROTECCIONES </a:t>
            </a:r>
            <a:r>
              <a:rPr lang="es-ES" dirty="0" smtClean="0"/>
              <a:t>del menú </a:t>
            </a:r>
            <a:r>
              <a:rPr lang="es-ES" i="1" dirty="0" smtClean="0"/>
              <a:t>MAESTROS</a:t>
            </a:r>
            <a:r>
              <a:rPr lang="es-ES" dirty="0" smtClean="0"/>
              <a:t>, al intentar activar esta caja de chequeo se solicitará identificación. De esta forma, se puede proteger la visualización de márgenes sin tener por ello que proteger el acceso al </a:t>
            </a:r>
            <a:r>
              <a:rPr lang="es-ES" i="1" dirty="0" smtClean="0"/>
              <a:t>DIARIO DE VENTAS</a:t>
            </a:r>
            <a:r>
              <a:rPr lang="es-ES" dirty="0" smtClean="0"/>
              <a:t>.</a:t>
            </a:r>
          </a:p>
          <a:p>
            <a:pPr>
              <a:buNone/>
            </a:pPr>
            <a:r>
              <a:rPr lang="es-ES" b="1" dirty="0" smtClean="0"/>
              <a:t>	- COSTES :</a:t>
            </a:r>
            <a:r>
              <a:rPr lang="es-ES" dirty="0" smtClean="0"/>
              <a:t> Esta caja sólo estará habilitada si se ha activado previamente la anteriormente mencionada caja “Mostrar %Margen en la venta”. De activarse ambas cajas, en lugar de mostrarse el margen de beneficio o el número de documento, se mostrará el valor a precio de coste de las unidades vendidas en esa línea de venta.</a:t>
            </a:r>
          </a:p>
          <a:p>
            <a:pPr>
              <a:buNone/>
            </a:pPr>
            <a:r>
              <a:rPr lang="es-ES" b="1" dirty="0" smtClean="0"/>
              <a:t>	- TIPO DE VISTA :</a:t>
            </a:r>
            <a:r>
              <a:rPr lang="es-ES" dirty="0" smtClean="0"/>
              <a:t> Permite seleccionar si se desea consultar todas las ventas, sólo devoluciones o sólo ventas con descuentos aplicados (ya sea sobre total de venta o sobre alguna de sus líneas). </a:t>
            </a:r>
          </a:p>
          <a:p>
            <a:pPr>
              <a:buNone/>
            </a:pPr>
            <a:r>
              <a:rPr lang="es-ES" b="1" dirty="0" smtClean="0"/>
              <a:t>	- MOSTRAR DETALLE :</a:t>
            </a:r>
            <a:r>
              <a:rPr lang="es-ES" dirty="0" smtClean="0"/>
              <a:t> De activar esta caja de chequeo, por cada línea de venta se incluirá una línea de cabecera de operación y además todas las líneas de detalle que incluyó la venta. De no activarse esta caja, en el informe solamente se mostrará una línea por operación, no detallándose cada una de las líneas que incluyó cada venta.</a:t>
            </a:r>
          </a:p>
          <a:p>
            <a:pPr>
              <a:buNone/>
            </a:pPr>
            <a:r>
              <a:rPr lang="es-ES" b="1" dirty="0" smtClean="0"/>
              <a:t>	- FAMILIAS :</a:t>
            </a:r>
            <a:r>
              <a:rPr lang="es-ES" dirty="0" smtClean="0"/>
              <a:t> El usuario puede restringir la consulta de líneas refiriéndola a aquellas ventas de artículos pertenecientes a la familia o familias que estime conveniente. Este campo presenta dos posibles alternativas:</a:t>
            </a:r>
          </a:p>
          <a:p>
            <a:pPr>
              <a:buNone/>
            </a:pPr>
            <a:r>
              <a:rPr lang="es-ES" dirty="0" smtClean="0"/>
              <a:t>	. Todas : Si se activa este </a:t>
            </a:r>
            <a:r>
              <a:rPr lang="es-ES" dirty="0" smtClean="0">
                <a:hlinkClick r:id="rId3"/>
              </a:rPr>
              <a:t>botón radio</a:t>
            </a:r>
            <a:r>
              <a:rPr lang="es-ES" dirty="0" smtClean="0"/>
              <a:t> no se efectúa acotación alguna por familia.</a:t>
            </a:r>
          </a:p>
          <a:p>
            <a:pPr>
              <a:buNone/>
            </a:pPr>
            <a:r>
              <a:rPr lang="es-ES" dirty="0" smtClean="0"/>
              <a:t>	. Selección : Si se activa este botón radio se accederá a una </a:t>
            </a:r>
            <a:r>
              <a:rPr lang="es-ES" dirty="0" smtClean="0">
                <a:hlinkClick r:id="rId4"/>
              </a:rPr>
              <a:t>ventana de selección</a:t>
            </a:r>
            <a:r>
              <a:rPr lang="es-ES" dirty="0" smtClean="0"/>
              <a:t> donde se podrá elegir las familias cuyas ventas se desea incluir en la consulta.</a:t>
            </a:r>
          </a:p>
          <a:p>
            <a:pPr>
              <a:buNone/>
            </a:pPr>
            <a:r>
              <a:rPr lang="es-ES" b="1" dirty="0" smtClean="0"/>
              <a:t>	- TIPO DE CLIENTE :</a:t>
            </a:r>
            <a:r>
              <a:rPr lang="es-ES" dirty="0" smtClean="0"/>
              <a:t> El usuario puede también acotar la consulta a líneas de venta realizada por uno o varios tipos de clientes. Por tanto, este campo incluye también dos alternativas:</a:t>
            </a:r>
          </a:p>
          <a:p>
            <a:pPr>
              <a:buNone/>
            </a:pPr>
            <a:r>
              <a:rPr lang="es-ES" dirty="0" smtClean="0"/>
              <a:t>	. Todos : Implica no acotar por tipo de cliente.</a:t>
            </a:r>
          </a:p>
          <a:p>
            <a:pPr>
              <a:buNone/>
            </a:pPr>
            <a:r>
              <a:rPr lang="es-ES" dirty="0" smtClean="0"/>
              <a:t>	. Selección : Al igual que se ha mencionado en la acotación por familia, de activar este botón radio se tendría acceso a seleccionar el tipo o tipos de clientes cuyas líneas se desea consultar.</a:t>
            </a:r>
          </a:p>
          <a:p>
            <a:pPr>
              <a:buNone/>
            </a:pPr>
            <a:r>
              <a:rPr lang="es-ES" b="1" dirty="0" smtClean="0"/>
              <a:t>	- VENDEDOR :</a:t>
            </a:r>
            <a:r>
              <a:rPr lang="es-ES" dirty="0" smtClean="0"/>
              <a:t> Es posible acotar la consulta a líneas de venta realizada por uno o varios vendedores en concreto. Por tanto, este campo incluye las dos alternativas:</a:t>
            </a:r>
          </a:p>
          <a:p>
            <a:pPr>
              <a:buNone/>
            </a:pPr>
            <a:r>
              <a:rPr lang="es-ES" dirty="0" smtClean="0"/>
              <a:t>	. Todos : Implica no acotar por vendedor.</a:t>
            </a:r>
          </a:p>
          <a:p>
            <a:pPr>
              <a:buNone/>
            </a:pPr>
            <a:r>
              <a:rPr lang="es-ES" dirty="0" smtClean="0"/>
              <a:t>	. Selección : Al igual que se ha mencionado en la acotación por familia, de activar este botón radio se tendría acceso a seleccionar el vendedor o vendedores cuyas líneas se desea consultar.</a:t>
            </a:r>
          </a:p>
          <a:p>
            <a:pPr>
              <a:buNone/>
            </a:pPr>
            <a:r>
              <a:rPr lang="es-ES" b="1" u="sng" dirty="0" smtClean="0"/>
              <a:t> 	- Pestaña "CARACTERISTICAS DE LAS LINEAS" :</a:t>
            </a:r>
            <a:endParaRPr lang="es-ES" dirty="0" smtClean="0"/>
          </a:p>
          <a:p>
            <a:pPr>
              <a:buNone/>
            </a:pPr>
            <a:endParaRPr lang="es-ES" dirty="0" smtClean="0"/>
          </a:p>
          <a:p>
            <a:pPr>
              <a:buNone/>
            </a:pPr>
            <a:r>
              <a:rPr lang="es-ES" b="1" u="sng" dirty="0" smtClean="0"/>
              <a:t>	- Pestaña “SELECCIÓN DE CLIENTES" :</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262</a:t>
            </a:fld>
            <a:endParaRPr lang="es-ES"/>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Diario de ventas. Asignar ventas a un cliente</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263</a:t>
            </a:fld>
            <a:endParaRPr lang="es-ES"/>
          </a:p>
        </p:txBody>
      </p:sp>
      <p:pic>
        <p:nvPicPr>
          <p:cNvPr id="7885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dirty="0" smtClean="0"/>
              <a:t>Operaciones de Venta </a:t>
            </a:r>
            <a:r>
              <a:rPr lang="es-ES" sz="3200" dirty="0" err="1" smtClean="0"/>
              <a:t>Pdtes</a:t>
            </a:r>
            <a:r>
              <a:rPr lang="es-ES" sz="3200" dirty="0" smtClean="0"/>
              <a:t>. de Cierre. Pantalla</a:t>
            </a:r>
            <a:endParaRPr lang="es-ES" sz="32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264</a:t>
            </a:fld>
            <a:endParaRPr lang="es-ES"/>
          </a:p>
        </p:txBody>
      </p:sp>
      <p:pic>
        <p:nvPicPr>
          <p:cNvPr id="145410" name="Picture 2"/>
          <p:cNvPicPr>
            <a:picLocks noChangeAspect="1" noChangeArrowheads="1"/>
          </p:cNvPicPr>
          <p:nvPr/>
        </p:nvPicPr>
        <p:blipFill>
          <a:blip r:embed="rId2" cstate="print"/>
          <a:srcRect/>
          <a:stretch>
            <a:fillRect/>
          </a:stretch>
        </p:blipFill>
        <p:spPr bwMode="auto">
          <a:xfrm>
            <a:off x="3275856" y="-4536504"/>
            <a:ext cx="6048672" cy="4536504"/>
          </a:xfrm>
          <a:prstGeom prst="rect">
            <a:avLst/>
          </a:prstGeom>
          <a:noFill/>
          <a:ln w="9525">
            <a:noFill/>
            <a:miter lim="800000"/>
            <a:headEnd/>
            <a:tailEnd/>
          </a:ln>
        </p:spPr>
      </p:pic>
      <p:pic>
        <p:nvPicPr>
          <p:cNvPr id="145411" name="Picture 3"/>
          <p:cNvPicPr>
            <a:picLocks noChangeAspect="1" noChangeArrowheads="1"/>
          </p:cNvPicPr>
          <p:nvPr/>
        </p:nvPicPr>
        <p:blipFill>
          <a:blip r:embed="rId3" cstate="print"/>
          <a:srcRect/>
          <a:stretch>
            <a:fillRect/>
          </a:stretch>
        </p:blipFill>
        <p:spPr bwMode="auto">
          <a:xfrm>
            <a:off x="1907704" y="2132856"/>
            <a:ext cx="5544616" cy="415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Operaciones de Venta </a:t>
            </a:r>
            <a:r>
              <a:rPr lang="es-ES" sz="3600" dirty="0" err="1" smtClean="0"/>
              <a:t>Pdtes</a:t>
            </a:r>
            <a:r>
              <a:rPr lang="es-ES" sz="3600" dirty="0" smtClean="0"/>
              <a:t>. de Cierre</a:t>
            </a:r>
            <a:endParaRPr lang="es-ES" sz="3600" dirty="0"/>
          </a:p>
        </p:txBody>
      </p:sp>
      <p:sp>
        <p:nvSpPr>
          <p:cNvPr id="3" name="2 Marcador de contenido"/>
          <p:cNvSpPr>
            <a:spLocks noGrp="1"/>
          </p:cNvSpPr>
          <p:nvPr>
            <p:ph idx="1"/>
          </p:nvPr>
        </p:nvSpPr>
        <p:spPr/>
        <p:txBody>
          <a:bodyPr>
            <a:normAutofit fontScale="92500" lnSpcReduction="20000"/>
          </a:bodyPr>
          <a:lstStyle/>
          <a:p>
            <a:pPr>
              <a:buNone/>
            </a:pPr>
            <a:r>
              <a:rPr lang="es-ES" dirty="0" smtClean="0"/>
              <a:t>	Este proceso permite recuperar tanto operaciones de venta "dormidas" como "pendientes de cierre y cobro" para su gestión. Así, desde este proceso será posible consultar qué ventas se encuentran en estas situaciones (bien consulta conjunta de ambas o por separado, según se active el botón radio “Operaciones Dormidas”, “Operaciones </a:t>
            </a:r>
            <a:r>
              <a:rPr lang="es-ES" dirty="0" err="1" smtClean="0"/>
              <a:t>Pdtes</a:t>
            </a:r>
            <a:r>
              <a:rPr lang="es-ES" dirty="0" smtClean="0"/>
              <a:t>. de Cobro” o “Todas”.).</a:t>
            </a:r>
          </a:p>
          <a:p>
            <a:pPr>
              <a:buNone/>
            </a:pPr>
            <a:r>
              <a:rPr lang="es-ES" dirty="0" smtClean="0"/>
              <a:t>	En cualquier de los casos, se muestran dos parrillas. En la superior se muestran las ventas dándose su fecha, hora, vendedor, cliente, total operación, tipo de operación (dormida o pendiente de cobro) y puesto de trabajo desde el que se realizó. En la parrilla inferior se da el detalle de líneas englobadas en la venta seleccionada en la parrilla superior.</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265</a:t>
            </a:fld>
            <a:endParaRPr lang="es-ES"/>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Facturación a Clientes</a:t>
            </a:r>
            <a:endParaRPr lang="es-ES"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266</a:t>
            </a:fld>
            <a:endParaRPr lang="es-ES"/>
          </a:p>
        </p:txBody>
      </p:sp>
      <p:pic>
        <p:nvPicPr>
          <p:cNvPr id="146434" name="Picture 2"/>
          <p:cNvPicPr>
            <a:picLocks noChangeAspect="1" noChangeArrowheads="1"/>
          </p:cNvPicPr>
          <p:nvPr/>
        </p:nvPicPr>
        <p:blipFill>
          <a:blip r:embed="rId2" cstate="print"/>
          <a:srcRect/>
          <a:stretch>
            <a:fillRect/>
          </a:stretch>
        </p:blipFill>
        <p:spPr bwMode="auto">
          <a:xfrm>
            <a:off x="2123728" y="1988840"/>
            <a:ext cx="5040561" cy="3780421"/>
          </a:xfrm>
          <a:prstGeom prst="rect">
            <a:avLst/>
          </a:prstGeom>
          <a:noFill/>
          <a:ln w="9525">
            <a:noFill/>
            <a:miter lim="800000"/>
            <a:headEnd/>
            <a:tailEnd/>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Facturación clientes. Criterios generales</a:t>
            </a:r>
            <a:endParaRPr lang="es-ES" sz="3600" dirty="0"/>
          </a:p>
        </p:txBody>
      </p:sp>
      <p:sp>
        <p:nvSpPr>
          <p:cNvPr id="3" name="2 Marcador de contenido"/>
          <p:cNvSpPr>
            <a:spLocks noGrp="1"/>
          </p:cNvSpPr>
          <p:nvPr>
            <p:ph idx="1"/>
          </p:nvPr>
        </p:nvSpPr>
        <p:spPr/>
        <p:txBody>
          <a:bodyPr>
            <a:normAutofit fontScale="40000" lnSpcReduction="20000"/>
          </a:bodyPr>
          <a:lstStyle/>
          <a:p>
            <a:pPr>
              <a:buNone/>
            </a:pPr>
            <a:r>
              <a:rPr lang="es-ES" b="1" dirty="0" smtClean="0"/>
              <a:t>	1.- CRITERIOS GENERALES :</a:t>
            </a:r>
            <a:r>
              <a:rPr lang="es-ES" dirty="0" smtClean="0"/>
              <a:t> Desde este apartado el usuario puede efectuar una serie de acotaciones generales sobre las líneas que desea facturar, de forma que en la parrilla de exploración sólo se visualizarán las operaciones de venta realizadas al cliente que cumplan las especificaciones dadas. Las posibilidades de acotación que presenta esta opción son las siguientes:</a:t>
            </a:r>
          </a:p>
          <a:p>
            <a:pPr>
              <a:buNone/>
            </a:pPr>
            <a:r>
              <a:rPr lang="es-ES" b="1" dirty="0" smtClean="0"/>
              <a:t>	- FECHA DESDE :</a:t>
            </a:r>
            <a:r>
              <a:rPr lang="es-ES" dirty="0" smtClean="0"/>
              <a:t> En este campo el usuario debe introducir la fecha más antigua desde la que desea realizar la facturación, de forma que en la parrilla de exploración solamente se presentarán líneas de venta cuya fecha de realización sea igual o posterior a ésta. Para introducir este dato se dispone del botón Seleccionar Fecha, mediante el cual se accede a una ventana en la que será posible elegir día, mes y año. Para más información véase el apartado </a:t>
            </a:r>
            <a:r>
              <a:rPr lang="es-ES" dirty="0" smtClean="0">
                <a:hlinkClick r:id="rId2"/>
              </a:rPr>
              <a:t>Introducción de Fechas.</a:t>
            </a:r>
            <a:endParaRPr lang="es-ES" dirty="0" smtClean="0"/>
          </a:p>
          <a:p>
            <a:pPr>
              <a:buNone/>
            </a:pPr>
            <a:r>
              <a:rPr lang="es-ES" b="1" dirty="0" smtClean="0"/>
              <a:t>	- FECHA HASTA :</a:t>
            </a:r>
            <a:r>
              <a:rPr lang="es-ES" dirty="0" smtClean="0"/>
              <a:t> En este campo el usuario introducirá la fecha tope hasta la que desea facturar, de forma que sólo se incluirán en la parrilla de exploración las líneas de venta con fecha igual o anterior a la introducida. Para cumplimentar este dato se procederá de idéntica manera que en el campo anterior.</a:t>
            </a:r>
          </a:p>
          <a:p>
            <a:pPr>
              <a:buNone/>
            </a:pPr>
            <a:r>
              <a:rPr lang="es-ES" b="1" dirty="0" smtClean="0"/>
              <a:t>	- FAMILIAS :</a:t>
            </a:r>
            <a:r>
              <a:rPr lang="es-ES" dirty="0" smtClean="0"/>
              <a:t> El usuario puede restringir la facturación de líneas refiriéndola a aquellas ventas de artículos pertenecientes a la familia o familias que estime conveniente. Este campo presenta dos posibles alternativas:</a:t>
            </a:r>
          </a:p>
          <a:p>
            <a:pPr>
              <a:buNone/>
            </a:pPr>
            <a:r>
              <a:rPr lang="es-ES" dirty="0" smtClean="0"/>
              <a:t>	. Todas : Si se activa este </a:t>
            </a:r>
            <a:r>
              <a:rPr lang="es-ES" dirty="0" smtClean="0">
                <a:hlinkClick r:id="rId3"/>
              </a:rPr>
              <a:t>botón radio</a:t>
            </a:r>
            <a:r>
              <a:rPr lang="es-ES" dirty="0" smtClean="0"/>
              <a:t> no se efectúa acotación alguna por familia.</a:t>
            </a:r>
          </a:p>
          <a:p>
            <a:pPr>
              <a:buNone/>
            </a:pPr>
            <a:r>
              <a:rPr lang="es-ES" dirty="0" smtClean="0"/>
              <a:t>	. Selección : Si se activa este botón radio se accederá a una </a:t>
            </a:r>
            <a:r>
              <a:rPr lang="es-ES" dirty="0" smtClean="0">
                <a:hlinkClick r:id="rId4"/>
              </a:rPr>
              <a:t>ventana de selección</a:t>
            </a:r>
            <a:r>
              <a:rPr lang="es-ES" dirty="0" smtClean="0"/>
              <a:t> donde se podrá elegir las familias cuyas ventas se desea incluir en la facturación.</a:t>
            </a:r>
          </a:p>
          <a:p>
            <a:pPr>
              <a:buNone/>
            </a:pPr>
            <a:r>
              <a:rPr lang="es-ES" b="1" dirty="0" smtClean="0"/>
              <a:t>	- TIPO DE CLIENTE :</a:t>
            </a:r>
            <a:r>
              <a:rPr lang="es-ES" dirty="0" smtClean="0"/>
              <a:t> El usuario puede también acotar la consulta a líneas de venta realizada por uno o varios tipos de clientes. Por tanto, este campo incluye también dos alternativas:</a:t>
            </a:r>
          </a:p>
          <a:p>
            <a:pPr>
              <a:buNone/>
            </a:pPr>
            <a:r>
              <a:rPr lang="es-ES" dirty="0" smtClean="0"/>
              <a:t>	. Todos : Implica no acotar por tipo de cliente.</a:t>
            </a:r>
          </a:p>
          <a:p>
            <a:pPr>
              <a:buNone/>
            </a:pPr>
            <a:r>
              <a:rPr lang="es-ES" dirty="0" smtClean="0"/>
              <a:t>	. Selección : Al igual que se ha mencionado en la acotación por familia, de activar este botón radio se tendría acceso a seleccionar el tipo o tipos de clientes cuyas líneas se desea consultar.</a:t>
            </a:r>
          </a:p>
          <a:p>
            <a:pPr>
              <a:buNone/>
            </a:pPr>
            <a:r>
              <a:rPr lang="es-ES" b="1" dirty="0" smtClean="0"/>
              <a:t>	- LISTA DE CLIENTE :</a:t>
            </a:r>
            <a:r>
              <a:rPr lang="es-ES" dirty="0" smtClean="0"/>
              <a:t> También es posible acotar la consulta a líneas de venta realizada por los clientes incluidos en una lista previamente creada. Este campo incluye también dos alternativas:</a:t>
            </a:r>
          </a:p>
          <a:p>
            <a:pPr>
              <a:buNone/>
            </a:pPr>
            <a:r>
              <a:rPr lang="es-ES" dirty="0" smtClean="0"/>
              <a:t>	. Todos : Implica no acotar a una lista concreta de clientes.</a:t>
            </a:r>
          </a:p>
          <a:p>
            <a:pPr>
              <a:buNone/>
            </a:pPr>
            <a:r>
              <a:rPr lang="es-ES" dirty="0" smtClean="0"/>
              <a:t>	. Selección : De activar este botón radio se tendría acceso a seleccionar la lista de clientes cuyas líneas se desea consultar.</a:t>
            </a:r>
          </a:p>
          <a:p>
            <a:pPr>
              <a:buNone/>
            </a:pPr>
            <a:r>
              <a:rPr lang="es-ES" b="1" dirty="0" smtClean="0"/>
              <a:t>	- VENDEDOR :</a:t>
            </a:r>
            <a:r>
              <a:rPr lang="es-ES" dirty="0" smtClean="0"/>
              <a:t> Puesto que el concepto de facturación de líneas de venta no incluye como criterio determinante el vendedor que realiza la operación, esta posibilidad de acotación aparecerá inactiva, pues no ha lugar.</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267</a:t>
            </a:fld>
            <a:endParaRPr lang="es-ES"/>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dirty="0" smtClean="0"/>
              <a:t>Facturación </a:t>
            </a:r>
            <a:r>
              <a:rPr lang="es-ES" sz="3200" dirty="0" err="1" smtClean="0"/>
              <a:t>clientes.Caracteristicas</a:t>
            </a:r>
            <a:r>
              <a:rPr lang="es-ES" sz="3200" dirty="0" smtClean="0"/>
              <a:t> de las </a:t>
            </a:r>
            <a:r>
              <a:rPr lang="es-ES" sz="3200" dirty="0" err="1" smtClean="0"/>
              <a:t>lineas</a:t>
            </a:r>
            <a:endParaRPr lang="es-ES" sz="3200" dirty="0"/>
          </a:p>
        </p:txBody>
      </p:sp>
      <p:sp>
        <p:nvSpPr>
          <p:cNvPr id="3" name="2 Marcador de contenido"/>
          <p:cNvSpPr>
            <a:spLocks noGrp="1"/>
          </p:cNvSpPr>
          <p:nvPr>
            <p:ph idx="1"/>
          </p:nvPr>
        </p:nvSpPr>
        <p:spPr/>
        <p:txBody>
          <a:bodyPr>
            <a:normAutofit fontScale="40000" lnSpcReduction="20000"/>
          </a:bodyPr>
          <a:lstStyle/>
          <a:p>
            <a:pPr>
              <a:buNone/>
            </a:pPr>
            <a:r>
              <a:rPr lang="es-ES" b="1" dirty="0" smtClean="0"/>
              <a:t>	2.- CARACTERISTICAS DE LAS LINEAS :</a:t>
            </a:r>
            <a:r>
              <a:rPr lang="es-ES" dirty="0" smtClean="0"/>
              <a:t> Como complemento a las acotaciones que se hayan podido realizar en cuanto a fechas y familias, este apartado incluye otra serie de condicionantes referidos propiamente a las líneas de venta. Ahora bien, sólo aparecerán disponibles aquellos conceptos de acotación que son significativos en el momento de realizar una facturación de líneas. Dichos condicionantes son los siguientes:</a:t>
            </a:r>
          </a:p>
          <a:p>
            <a:pPr>
              <a:buNone/>
            </a:pPr>
            <a:r>
              <a:rPr lang="es-ES" b="1" dirty="0" smtClean="0"/>
              <a:t>	- TIPO DE LINEA :</a:t>
            </a:r>
            <a:r>
              <a:rPr lang="es-ES" dirty="0" smtClean="0"/>
              <a:t> Puede acotarse la facturación a sólo líneas de venta libre (sin receta), sólo ventas con receta o ambos tipos. Estas dos opciones (venta libre y venta con receta) están precedidas de una caja de chequeo, que el usuario puede activar o desactivar, de forma que la facturación se verá restringida a líneas que cumplan las características marcadas por el usuario. Puesto que dichas características no son excluyentes entre sí se podrán marcar sólo una o las dos.</a:t>
            </a:r>
          </a:p>
          <a:p>
            <a:pPr>
              <a:buNone/>
            </a:pPr>
            <a:r>
              <a:rPr lang="es-ES" dirty="0" smtClean="0"/>
              <a:t>	El resto de características de línea no aparecen disponibles, pues por omisión una facturación irá siempre referida a líneas de venta cuya forma de pago sea crédito y estén pendientes de ser facturadas.</a:t>
            </a:r>
          </a:p>
          <a:p>
            <a:pPr>
              <a:buNone/>
            </a:pPr>
            <a:r>
              <a:rPr lang="es-ES" dirty="0" smtClean="0"/>
              <a:t>	Así pues, y a modo de resumen, el usuario debe seleccionar las fechas entre las que facturar, familias y tipos de línea (libre y/o con receta) que desee incluir en la facturación, de forma que en la parrilla de exploración sólo se presentarán las líneas de venta que cumplan las acotaciones especificadas. Una vez presente la información en la parrilla, el usuario puede disponer de ella ordenándola por el campo que desee, configurar informes, visualizarlos por pantalla o imprimirlos, etc. haciendo uso de todas las posibilidades que una parrilla de exploración dispone.</a:t>
            </a:r>
          </a:p>
          <a:p>
            <a:pPr>
              <a:buNone/>
            </a:pPr>
            <a:r>
              <a:rPr lang="es-ES" dirty="0" smtClean="0"/>
              <a:t>	Es posible situarse directamente en la primera línea de la parrilla, en la última, avanzar una línea o retroceder una línea haciendo clic con el ratón sobre el botón Primer Registro, botón Ultimo Registro, botón Siguiente Registro o botón Registro Anterior respectivamente. Dichos botones se ubican en la zona superior de la ventana.</a:t>
            </a:r>
          </a:p>
          <a:p>
            <a:pPr>
              <a:buNone/>
            </a:pPr>
            <a:r>
              <a:rPr lang="es-ES" dirty="0" smtClean="0"/>
              <a:t>	En este apartado de consulta de líneas se presenta un panel gráfico referido a la estadística referida a las líneas de venta presentes en la parrilla, es decir, sólo las líneas seleccionadas según las acotaciones efectuadas por el usuario.</a:t>
            </a:r>
          </a:p>
          <a:p>
            <a:pPr>
              <a:buNone/>
            </a:pPr>
            <a:r>
              <a:rPr lang="es-ES" dirty="0" smtClean="0"/>
              <a:t>	Ahora bien, si no se desea que este panel gráfico se visualice, hacer clic con el ratón en el botón Visibilidad Gráfico que se sitúa en la zona superior de la ventana. Del mismo modo, si dicho panel está desactivado, pinchando en este botón volverá a visualizarse.</a:t>
            </a:r>
          </a:p>
          <a:p>
            <a:pPr>
              <a:buNone/>
            </a:pPr>
            <a:r>
              <a:rPr lang="es-ES" dirty="0" smtClean="0"/>
              <a:t>	Cuando ya se hayan revisado las líneas a facturar y se quiera proceder con la facturación en sí, pinchar con el ratón en el botón Facturar que figura en la zona superior de la ventana. Con ello, previa petición de conformidad para seguir adelante con el proceso, se procederá a la impresión de la factura, a la que se asignará la numeración correspondiente, según las series que el usuario haya determinado. Las líneas incluidas en la facturación quedarán así automáticamente facturadas. Asimismo, esta factura quedará grabada en el Histórico de Facturas.</a:t>
            </a:r>
          </a:p>
          <a:p>
            <a:pPr>
              <a:buNone/>
            </a:pPr>
            <a:r>
              <a:rPr lang="es-ES" dirty="0" smtClean="0"/>
              <a:t>	Recuérdese que si se desea facturar sólo algunas de las líneas, de forma previa a la utilización del botón Facturar se debe activar la caja de chequeo "</a:t>
            </a:r>
            <a:r>
              <a:rPr lang="es-ES" i="1" dirty="0" smtClean="0"/>
              <a:t>Selección Parcial de Líneas</a:t>
            </a:r>
            <a:r>
              <a:rPr lang="es-ES" dirty="0" smtClean="0"/>
              <a:t>" e ir seleccionando las que se desea facturar, haciendo clic sobre cada una de ellas manteniendo pulsada la tecla </a:t>
            </a:r>
            <a:r>
              <a:rPr lang="es-ES" b="1" dirty="0" smtClean="0"/>
              <a:t>&lt;CTRL&gt;</a:t>
            </a:r>
            <a:r>
              <a:rPr lang="es-ES" dirty="0" smtClean="0"/>
              <a:t>. Las líneas elegidas aparecerán marcadas con un punto al inicio de las mismas.</a:t>
            </a:r>
          </a:p>
          <a:p>
            <a:pPr>
              <a:buNone/>
            </a:pPr>
            <a:r>
              <a:rPr lang="es-ES" dirty="0" smtClean="0"/>
              <a:t>	En la factura impresa se darán los datos del establecimiento, del cliente, número de factura, fecha de su obtención, detalle de las líneas de venta implicadas (fecha de realización, código y descripción del artículo vendido, aportación si la hubiere, P.V.P. bruto y neto, unidades vendidas e importe total de la línea de venta), desglose de bases imponibles y cuotas y total factura.</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268</a:t>
            </a:fld>
            <a:endParaRPr lang="es-ES"/>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Histórico de facturas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269</a:t>
            </a:fld>
            <a:endParaRPr lang="es-ES"/>
          </a:p>
        </p:txBody>
      </p:sp>
      <p:pic>
        <p:nvPicPr>
          <p:cNvPr id="284674" name="Picture 2"/>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smtClean="0"/>
              <a:t>Ficha de Artículos.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a:t>
            </a:fld>
            <a:endParaRPr lang="es-ES" dirty="0"/>
          </a:p>
        </p:txBody>
      </p:sp>
      <p:pic>
        <p:nvPicPr>
          <p:cNvPr id="41369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Libro recetario</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Dada la obligatoriedad de reflejar en los libros recetarios las ventas de psicótropos, estupefacientes, artículos de especial control médico y fórmulas, así como las recepciones de estupefacientes, FARMATIC incluye una serie de procesos que permiten elaborar y explotar dicho libro. Además, se podrán marcar artículos que, aún no perteneciendo a ninguno de los grupos citados, deban ser anotados en este libro.</a:t>
            </a:r>
          </a:p>
          <a:p>
            <a:pPr>
              <a:buNone/>
            </a:pPr>
            <a:r>
              <a:rPr lang="es-ES" dirty="0" smtClean="0"/>
              <a:t>	A partir de este Libro Recetario, se obtendrá un registro sólo de estupefacientes, es decir, habrá también un Libro de Estupefacientes que podrá ser listado de forma independiente.</a:t>
            </a:r>
          </a:p>
          <a:p>
            <a:pPr>
              <a:buNone/>
            </a:pPr>
            <a:r>
              <a:rPr lang="es-ES" dirty="0" smtClean="0"/>
              <a:t>	Optativamente, según se haya indicado en </a:t>
            </a:r>
            <a:r>
              <a:rPr lang="es-ES" i="1" dirty="0" smtClean="0">
                <a:hlinkClick r:id="rId2"/>
              </a:rPr>
              <a:t>CONFIGURACION / PARAMETROS</a:t>
            </a:r>
            <a:r>
              <a:rPr lang="es-ES" i="1" dirty="0" smtClean="0"/>
              <a:t>, estos libros se irán generando de forma automática, pidiéndose los datos necesarios en el mismo momento de la venta de un psicótropo, estupefaciente, E.C.M., fórmula o cualquier artículo que en su ficha haya sido marcado como de inclusión en el libro (se haya activado la caja de chequeo "Libro Recetario"). Ahora bien, los artículos de especial control médico (ECM), si bien entrarán en el Libro Recetario, entrarán o no en el Libro de Estupefacientes según lo que se haya indicado en el parámetro Gestión de ECM en Libro de Estupefacientes. </a:t>
            </a:r>
          </a:p>
          <a:p>
            <a:pPr>
              <a:buNone/>
            </a:pPr>
            <a:r>
              <a:rPr lang="es-ES" i="1" dirty="0" smtClean="0"/>
              <a:t>	También se pueden llevar los libros de forma manual, en cuyo caso no se piden datos en el momento de la venta, sino que se </a:t>
            </a:r>
            <a:r>
              <a:rPr lang="es-ES" i="1" dirty="0" err="1" smtClean="0"/>
              <a:t>introducendirectamente</a:t>
            </a:r>
            <a:r>
              <a:rPr lang="es-ES" i="1" dirty="0" smtClean="0"/>
              <a:t> en el libro en el momento que se desee. </a:t>
            </a:r>
          </a:p>
          <a:p>
            <a:pPr>
              <a:buNone/>
            </a:pPr>
            <a:r>
              <a:rPr lang="es-ES" i="1" dirty="0" smtClean="0"/>
              <a:t>	En cuanto a los movimientos correspondientes a recepciones de estupefacientes, será optativo el que se registren de forma automática en el proceso de recepción. Para que en la recepción se soliciten los datos correspondientes y se realice la anotación en el Libro Recetario se debe tener activo el parámetro “Gestión de Estupefacientes en Recepción”. Los artículos de especial control médico (ECM), entrarán o no en el Libro de Estupefacientes según lo que se haya indicado en el parámetro Gestión de ECM en Libro de Estupefacientes.</a:t>
            </a:r>
          </a:p>
          <a:p>
            <a:pPr>
              <a:buNone/>
            </a:pPr>
            <a:r>
              <a:rPr lang="es-ES" i="1" dirty="0" smtClean="0"/>
              <a:t>	No obstante, en cualquier caso, se pueden borrar, añadir o modificar registros del libro. Cualquier modificación que se realice sobre el registro de un estupefaciente, se verá reflejado tanto en el Libro Recetario como en el Libro de Estupefacientes, se haya efectuado la modificación tanto desde uno como desde otro punto.</a:t>
            </a:r>
          </a:p>
          <a:p>
            <a:pPr>
              <a:buNone/>
            </a:pPr>
            <a:r>
              <a:rPr lang="es-ES" i="1" dirty="0" smtClean="0"/>
              <a:t>	Del mismo modo, se dispone también de las correspondientes opciones para listar los libros por impresora, pudiéndose seleccionar los campos a imprimir, registros a incluir en el listado, etc., haciendo uso del botón Impresión. Asimismo, se puede modificar la numeración de los registros (para ello hacer clic en el Botón </a:t>
            </a:r>
            <a:r>
              <a:rPr lang="es-ES" i="1" dirty="0" err="1" smtClean="0"/>
              <a:t>Renumerar</a:t>
            </a:r>
            <a:r>
              <a:rPr lang="es-ES" i="1" dirty="0" smtClean="0"/>
              <a:t>). Todas estas opciones se disponen de forma independiente para el Libro Recetario y para el Libro de Estupefacientes.</a:t>
            </a:r>
          </a:p>
          <a:p>
            <a:pPr>
              <a:buNone/>
            </a:pPr>
            <a:r>
              <a:rPr lang="es-ES" i="1" dirty="0" smtClean="0"/>
              <a:t>	Así, al entrar en LIBRO RECETARIO del menú VENTAS, se muestra una ventana en la que se dispone de dos pestañas: “LIBRO RECETARIO” y “LIBRO DE ESTUPEFACIENTES”. </a:t>
            </a:r>
          </a:p>
          <a:p>
            <a:pPr>
              <a:buNone/>
            </a:pPr>
            <a:r>
              <a:rPr lang="es-ES" b="1" i="1" u="sng" dirty="0" smtClean="0"/>
              <a:t>	De activarse la pestaña “LIBRO RECETARIO” :</a:t>
            </a:r>
            <a:r>
              <a:rPr lang="es-ES" i="1" dirty="0" smtClean="0"/>
              <a:t> Se presenta una parrilla de exploración donde se presentan todos los registros que ya haya anotados en el libro, dándose de cada uno de ellos el número asignado en el Libro Recetario, la fecha de la venta, el código del artículo y la descripción, tipo, paciente, D.N.I., Número S.S., número y nombre del colegiado, precio y observaciones.. En la casilla tipo, se puede mostrar dependiendo del tipo de prescripción, </a:t>
            </a:r>
            <a:r>
              <a:rPr lang="es-ES" b="1" i="1" dirty="0" smtClean="0"/>
              <a:t>P</a:t>
            </a:r>
            <a:r>
              <a:rPr lang="es-ES" i="1" dirty="0" smtClean="0"/>
              <a:t> en el caso de psicótropo, </a:t>
            </a:r>
            <a:r>
              <a:rPr lang="es-ES" b="1" i="1" dirty="0" smtClean="0"/>
              <a:t>E</a:t>
            </a:r>
            <a:r>
              <a:rPr lang="es-ES" i="1" dirty="0" smtClean="0"/>
              <a:t> en el caso de estupefaciente, </a:t>
            </a:r>
            <a:r>
              <a:rPr lang="es-ES" b="1" i="1" dirty="0" smtClean="0"/>
              <a:t>M</a:t>
            </a:r>
            <a:r>
              <a:rPr lang="es-ES" i="1" dirty="0" smtClean="0"/>
              <a:t> si se trata de E.C.M., </a:t>
            </a:r>
            <a:r>
              <a:rPr lang="es-ES" b="1" i="1" dirty="0" smtClean="0"/>
              <a:t>F</a:t>
            </a:r>
            <a:r>
              <a:rPr lang="es-ES" i="1" dirty="0" smtClean="0"/>
              <a:t> si es una fórmula y </a:t>
            </a:r>
            <a:r>
              <a:rPr lang="es-ES" b="1" i="1" dirty="0" smtClean="0"/>
              <a:t>O</a:t>
            </a:r>
            <a:r>
              <a:rPr lang="es-ES" i="1" dirty="0" smtClean="0"/>
              <a:t> si es un artículo no perteneciente a ninguno de los grupos citados pero en su ficha está marcado como de anotación en libros.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270</a:t>
            </a:fld>
            <a:endParaRPr lang="es-ES"/>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Libro recetario.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271</a:t>
            </a:fld>
            <a:endParaRPr lang="es-ES"/>
          </a:p>
        </p:txBody>
      </p:sp>
      <p:pic>
        <p:nvPicPr>
          <p:cNvPr id="285698" name="Picture 2"/>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a:ln w="9525">
            <a:noFill/>
            <a:miter lim="800000"/>
            <a:headEnd/>
            <a:tailEnd/>
          </a:ln>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Gestión de pacientes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A continuación se detalla el proceso </a:t>
            </a:r>
            <a:r>
              <a:rPr lang="es-ES" i="1" dirty="0" smtClean="0"/>
              <a:t>GESTION DE PACIENTES </a:t>
            </a:r>
            <a:r>
              <a:rPr lang="es-ES" dirty="0" smtClean="0"/>
              <a:t>en el caso de no tener activo el módulo ATENCION FARMACEUTICA. En caso de estar utilizando dicho módulo, la gestión de pacientes diferirá de lo aquí explicado, debiéndose consultar la ayuda de ATENCION FARMACEUTICA para más información al respecto.</a:t>
            </a:r>
          </a:p>
          <a:p>
            <a:pPr>
              <a:buNone/>
            </a:pPr>
            <a:r>
              <a:rPr lang="es-ES" dirty="0" smtClean="0"/>
              <a:t>	Este proceso permite dar de alta, modificar y borrar pacientes. Al mismo se puede acceder también haciendo clic sobre el botón Atención Farmacéutica de la barra principal de herramientas o mediante </a:t>
            </a:r>
            <a:r>
              <a:rPr lang="es-ES" i="1" dirty="0" smtClean="0"/>
              <a:t>ATENCION FARMACEUTICA</a:t>
            </a:r>
            <a:r>
              <a:rPr lang="es-ES" dirty="0" smtClean="0"/>
              <a:t> del menú </a:t>
            </a:r>
            <a:r>
              <a:rPr lang="es-ES" i="1" dirty="0" smtClean="0"/>
              <a:t>UTILIDADES</a:t>
            </a:r>
            <a:r>
              <a:rPr lang="es-ES" dirty="0" smtClean="0"/>
              <a:t>.</a:t>
            </a:r>
          </a:p>
          <a:p>
            <a:pPr>
              <a:buNone/>
            </a:pPr>
            <a:r>
              <a:rPr lang="es-ES" dirty="0" smtClean="0"/>
              <a:t>	Debe tenerse en cuenta que si se tiene instalado el módulo FORMULACION MAGISTRAL, los pacientes dados de alta desde este punto serán utilizables desde dicho módulo y viceversa. De hecho, si se eliminase un paciente desde este punto se estaría eliminando también a efectos de utilización en el mencionado módulo.</a:t>
            </a:r>
          </a:p>
          <a:p>
            <a:pPr>
              <a:buNone/>
            </a:pPr>
            <a:r>
              <a:rPr lang="es-ES" dirty="0" smtClean="0"/>
              <a:t>	Un paciente puede ser asociado a un cliente, de forma que a nivel administrativo y contable las ventas sean asignadas a dicho cliente, aunque la dispensación y posible chequeo de interacciones, se realicen sobre el paciente. Por ejemplo, en el caso de una familia se puede dar de alta como cliente al padre y como pacientes ligados a él a todos los miembros de la unidad familiar. De esta forma, al efectuar las dispensaciones se podrá indicar como cliente al padre, si bien se podrá elegir cualquier paciente asociado para efectuar un chequeo de interacciones, pues realmente la medicación puede ir destinada a cualquier otro miembro de la familia. Un mismo cliente puede tener asociados tantos pacientes como se estime conveniente.</a:t>
            </a:r>
          </a:p>
          <a:p>
            <a:pPr>
              <a:buNone/>
            </a:pPr>
            <a:r>
              <a:rPr lang="es-ES" dirty="0" smtClean="0"/>
              <a:t>	Al entrar en el proceso </a:t>
            </a:r>
            <a:r>
              <a:rPr lang="es-ES" i="1" dirty="0" smtClean="0"/>
              <a:t>GESTION DE PACIENTES</a:t>
            </a:r>
            <a:r>
              <a:rPr lang="es-ES" dirty="0" smtClean="0"/>
              <a:t> se presenta una parrilla en la que se muestran todos los pacientes ya dados de alta. Se dispone de los botones adecuados que permitirán abrir ficha a un nuevo paciente, editar la ficha de una paciente ya existente o eliminar un paciente.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272</a:t>
            </a:fld>
            <a:endParaRPr lang="es-ES"/>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Gestión de pacientes. Pantalla</a:t>
            </a:r>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273</a:t>
            </a:fld>
            <a:endParaRPr lang="es-ES"/>
          </a:p>
        </p:txBody>
      </p:sp>
      <p:pic>
        <p:nvPicPr>
          <p:cNvPr id="287746" name="Picture 2"/>
          <p:cNvPicPr>
            <a:picLocks noGrp="1" noChangeAspect="1" noChangeArrowheads="1"/>
          </p:cNvPicPr>
          <p:nvPr>
            <p:ph sz="half" idx="2"/>
          </p:nvPr>
        </p:nvPicPr>
        <p:blipFill>
          <a:blip r:embed="rId2" cstate="print"/>
          <a:srcRect/>
          <a:stretch>
            <a:fillRect/>
          </a:stretch>
        </p:blipFill>
        <p:spPr bwMode="auto">
          <a:xfrm>
            <a:off x="4648200" y="2623344"/>
            <a:ext cx="4038600" cy="3028950"/>
          </a:xfrm>
          <a:prstGeom prst="rect">
            <a:avLst/>
          </a:prstGeom>
          <a:noFill/>
          <a:ln w="9525">
            <a:noFill/>
            <a:miter lim="800000"/>
            <a:headEnd/>
            <a:tailEnd/>
          </a:ln>
        </p:spPr>
      </p:pic>
      <p:pic>
        <p:nvPicPr>
          <p:cNvPr id="10" name="Picture 2"/>
          <p:cNvPicPr>
            <a:picLocks noGrp="1" noChangeAspect="1" noChangeArrowheads="1"/>
          </p:cNvPicPr>
          <p:nvPr>
            <p:ph sz="half" idx="1"/>
          </p:nvPr>
        </p:nvPicPr>
        <p:blipFill>
          <a:blip r:embed="rId3" cstate="print"/>
          <a:srcRect/>
          <a:stretch>
            <a:fillRect/>
          </a:stretch>
        </p:blipFill>
        <p:spPr bwMode="auto">
          <a:xfrm>
            <a:off x="457200" y="2623344"/>
            <a:ext cx="4038600" cy="3028950"/>
          </a:xfrm>
          <a:prstGeom prst="rect">
            <a:avLst/>
          </a:prstGeom>
          <a:noFill/>
          <a:ln w="9525">
            <a:noFill/>
            <a:miter lim="800000"/>
            <a:headEnd/>
            <a:tailEnd/>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COMPRAS</a:t>
            </a:r>
            <a:endParaRPr lang="es-ES" dirty="0"/>
          </a:p>
        </p:txBody>
      </p:sp>
      <p:sp>
        <p:nvSpPr>
          <p:cNvPr id="3" name="2 Marcador de texto"/>
          <p:cNvSpPr>
            <a:spLocks noGrp="1"/>
          </p:cNvSpPr>
          <p:nvPr>
            <p:ph type="body" idx="1"/>
          </p:nvPr>
        </p:nvSpPr>
        <p:spPr>
          <a:xfrm>
            <a:off x="467544" y="3429000"/>
            <a:ext cx="7772400" cy="1509712"/>
          </a:xfrm>
        </p:spPr>
        <p:txBody>
          <a:bodyPr>
            <a:normAutofit fontScale="32500" lnSpcReduction="20000"/>
          </a:bodyPr>
          <a:lstStyle/>
          <a:p>
            <a:r>
              <a:rPr lang="es-ES" dirty="0" smtClean="0"/>
              <a:t>En esta opción del menú se incluyen aquellos procesos que facilitan un riguroso control de todos los aspectos relacionados con la elaboración de pedidos a los diferentes proveedores, así como el control de la mercancía recibida, tanto en el ámbito de almacén como en el ámbito administrativo, pudiendo obtener datos estadísticos que faciliten alcanzar una ventajosa política de compras. Dichos procesos son:</a:t>
            </a:r>
          </a:p>
          <a:p>
            <a:r>
              <a:rPr lang="es-ES" dirty="0" smtClean="0"/>
              <a:t>- </a:t>
            </a:r>
            <a:r>
              <a:rPr lang="es-ES" dirty="0" smtClean="0">
                <a:hlinkClick r:id="rId2"/>
              </a:rPr>
              <a:t>CARTERAS</a:t>
            </a:r>
            <a:endParaRPr lang="es-ES" dirty="0" smtClean="0"/>
          </a:p>
          <a:p>
            <a:r>
              <a:rPr lang="es-ES" dirty="0" smtClean="0"/>
              <a:t>- </a:t>
            </a:r>
            <a:r>
              <a:rPr lang="es-ES" dirty="0" smtClean="0">
                <a:hlinkClick r:id="rId3"/>
              </a:rPr>
              <a:t>PEDIDOS</a:t>
            </a:r>
            <a:endParaRPr lang="es-ES" dirty="0" smtClean="0"/>
          </a:p>
          <a:p>
            <a:r>
              <a:rPr lang="es-ES" dirty="0" smtClean="0"/>
              <a:t>- </a:t>
            </a:r>
            <a:r>
              <a:rPr lang="es-ES" dirty="0" smtClean="0">
                <a:hlinkClick r:id="rId4"/>
              </a:rPr>
              <a:t>PROGRAMACION DE ENVIO DE PEDIDOS</a:t>
            </a:r>
            <a:endParaRPr lang="es-ES" dirty="0" smtClean="0"/>
          </a:p>
          <a:p>
            <a:r>
              <a:rPr lang="es-ES" dirty="0" smtClean="0"/>
              <a:t>- </a:t>
            </a:r>
            <a:r>
              <a:rPr lang="es-ES" dirty="0" smtClean="0">
                <a:hlinkClick r:id="rId5"/>
              </a:rPr>
              <a:t>PROGRAMACION DE CARTERA A PEDIDO</a:t>
            </a:r>
            <a:endParaRPr lang="es-ES" dirty="0" smtClean="0"/>
          </a:p>
          <a:p>
            <a:r>
              <a:rPr lang="es-ES" dirty="0" smtClean="0"/>
              <a:t>- </a:t>
            </a:r>
            <a:r>
              <a:rPr lang="es-ES" dirty="0" smtClean="0">
                <a:hlinkClick r:id="rId6"/>
              </a:rPr>
              <a:t>ALBARANES</a:t>
            </a:r>
            <a:endParaRPr lang="es-ES" dirty="0" smtClean="0"/>
          </a:p>
          <a:p>
            <a:r>
              <a:rPr lang="es-ES" dirty="0" smtClean="0"/>
              <a:t>- </a:t>
            </a:r>
            <a:r>
              <a:rPr lang="es-ES" dirty="0" smtClean="0">
                <a:hlinkClick r:id="rId7"/>
              </a:rPr>
              <a:t>FACTURAS</a:t>
            </a:r>
            <a:endParaRPr lang="es-ES" dirty="0" smtClean="0"/>
          </a:p>
          <a:p>
            <a:r>
              <a:rPr lang="es-ES" dirty="0" smtClean="0"/>
              <a:t>- </a:t>
            </a:r>
            <a:r>
              <a:rPr lang="es-ES" dirty="0" smtClean="0">
                <a:hlinkClick r:id="rId8"/>
              </a:rPr>
              <a:t>REAPROVISIONAMIENTOS</a:t>
            </a:r>
            <a:endParaRPr lang="es-ES" dirty="0" smtClean="0"/>
          </a:p>
          <a:p>
            <a:r>
              <a:rPr lang="es-ES" dirty="0" smtClean="0"/>
              <a:t>- </a:t>
            </a:r>
            <a:r>
              <a:rPr lang="es-ES" dirty="0" smtClean="0">
                <a:hlinkClick r:id="rId9"/>
              </a:rPr>
              <a:t>HISTORICO DE COMPRAS</a:t>
            </a:r>
            <a:endParaRPr lang="es-ES" dirty="0" smtClean="0"/>
          </a:p>
          <a:p>
            <a:r>
              <a:rPr lang="es-ES" dirty="0" smtClean="0"/>
              <a:t>- </a:t>
            </a:r>
            <a:r>
              <a:rPr lang="es-ES" dirty="0" smtClean="0">
                <a:hlinkClick r:id="rId10"/>
              </a:rPr>
              <a:t>DEVOLUCIONES</a:t>
            </a:r>
            <a:endParaRPr lang="es-ES" dirty="0" smtClean="0"/>
          </a:p>
          <a:p>
            <a:r>
              <a:rPr lang="es-ES" dirty="0" smtClean="0"/>
              <a:t>- </a:t>
            </a:r>
            <a:r>
              <a:rPr lang="es-ES" dirty="0" smtClean="0">
                <a:hlinkClick r:id="rId11"/>
              </a:rPr>
              <a:t>EXISTENCIAS MINIMAS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274</a:t>
            </a:fld>
            <a:endParaRPr lang="es-ES"/>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fontScale="90000"/>
          </a:bodyPr>
          <a:lstStyle/>
          <a:p>
            <a:pPr algn="ctr"/>
            <a:r>
              <a:rPr lang="es-ES" dirty="0" smtClean="0"/>
              <a:t>Compras</a:t>
            </a:r>
            <a:endParaRPr lang="es-ES" dirty="0"/>
          </a:p>
        </p:txBody>
      </p:sp>
      <p:sp>
        <p:nvSpPr>
          <p:cNvPr id="3" name="2 Marcador de contenido"/>
          <p:cNvSpPr>
            <a:spLocks noGrp="1"/>
          </p:cNvSpPr>
          <p:nvPr>
            <p:ph idx="1"/>
          </p:nvPr>
        </p:nvSpPr>
        <p:spPr>
          <a:xfrm>
            <a:off x="457200" y="1412776"/>
            <a:ext cx="8229600" cy="4911824"/>
          </a:xfrm>
        </p:spPr>
        <p:txBody>
          <a:bodyPr>
            <a:normAutofit fontScale="40000" lnSpcReduction="20000"/>
          </a:bodyPr>
          <a:lstStyle/>
          <a:p>
            <a:pPr>
              <a:buNone/>
            </a:pPr>
            <a:r>
              <a:rPr lang="es-ES" dirty="0" smtClean="0"/>
              <a:t>	En FARMATIC se pueden generar pedidos a proveedores de varias formas diferentes:</a:t>
            </a:r>
          </a:p>
          <a:p>
            <a:pPr>
              <a:buNone/>
            </a:pPr>
            <a:r>
              <a:rPr lang="es-ES" dirty="0" smtClean="0"/>
              <a:t>	1.- De forma manual, es decir, indicando el usuario directamente qué artículos desea pedir, en qué cantidad y a qué proveedor desea efectuar el pedido. Una vez elaborado el pedido, queda listo para que, en su momento, se notifique la recepción de la mercancía pedida.</a:t>
            </a:r>
          </a:p>
          <a:p>
            <a:pPr>
              <a:buNone/>
            </a:pPr>
            <a:r>
              <a:rPr lang="es-ES" dirty="0" smtClean="0"/>
              <a:t>	2.- De forma automática, basándose en rotura de stock. Es decir, cada artículo tiene asignado en su ficha un stock máximo, un mínimo y un stock actual. Cuando, por cualquier motivo según se comentará más adelante, el stock actual de un artículo llega a ser igual o inferior a su stock mínimo, el artículo entra en lo que se denomina una cartera, que no es más que una propuesta de pedido donde se van acumulando todos los artículos que estén en situación de ser pedidos. En este caso, el usuario podrá revisar la cartera, pudiendo efectuar las modificaciones que estime oportunas, y después generar un pedido en firme partiendo de dicha propuesta. Dicho pedido en firme quedará pendiente para, cuando se reciba la mercancía, notificar su entrada. Esta será la forma más habitual en el caso de los pedidos diarios.</a:t>
            </a:r>
          </a:p>
          <a:p>
            <a:pPr>
              <a:buNone/>
            </a:pPr>
            <a:r>
              <a:rPr lang="es-ES" dirty="0" smtClean="0"/>
              <a:t>	3.- Por reaprovisionamiento, basándose en consumos estadísticos de períodos anteriores. Es decir, se analizará el consumo habido en un período determinado por el usuario y se pedirá en base a dicho consumo para cubrir un cierto número de días. En este caso, el usuario generará una lista de aquellos artículos de los que desea efectuar pedido, elaborará una fórmula que analice los consumos habidos en un determinado período y señalará para cuántos días quiere pedir mercancía. De esta forma, el programa calculará las unidades que deberían ser pedidas de cada artículo y generará una propuesta de pedido, es decir, una cartera. La misma podrá ser revisada por el usuario y, posteriormente, emitirá un pedido partiendo de la misma. Al igual que en el caso anteriormente expuesto, este pedido quedará pendiente para, cuando se reciba la mercancía, notificar su entrada.</a:t>
            </a:r>
          </a:p>
          <a:p>
            <a:pPr>
              <a:buNone/>
            </a:pPr>
            <a:r>
              <a:rPr lang="es-ES" dirty="0" smtClean="0"/>
              <a:t>	4.- De forma directa, como fruto de una simulación de compras. Es decir, FARMATIC dispone de un proceso mediante el cual el usuario puede ir introduciendo de cada artículo las unidades a pedir y unidades de bonificación, así como condiciones de compra (descuentos) que un distribuidor ofrezca en un momento determinado, de forma que el programa proporcionará información sobre los márgenes reales que se obtendrían si se hiciera dicha compra en firme. Desde este mismo proceso, si el usuario así lo estima conveniente, se puede generar directamente el pedido de dichos artículos, quedando éste pendiente de su correspondiente notificación de recepción.</a:t>
            </a:r>
          </a:p>
          <a:p>
            <a:pPr>
              <a:buNone/>
            </a:pPr>
            <a:r>
              <a:rPr lang="es-ES" dirty="0" smtClean="0"/>
              <a:t>	5.- Haciendo uso de </a:t>
            </a:r>
            <a:r>
              <a:rPr lang="es-ES" i="1" dirty="0" smtClean="0"/>
              <a:t>REALIZAR PEDIDO</a:t>
            </a:r>
            <a:r>
              <a:rPr lang="es-ES" dirty="0" smtClean="0"/>
              <a:t> desde el proceso </a:t>
            </a:r>
            <a:r>
              <a:rPr lang="es-ES" i="1" dirty="0" smtClean="0"/>
              <a:t>VENTAS MOSTRADOR</a:t>
            </a:r>
            <a:r>
              <a:rPr lang="es-ES" dirty="0" smtClean="0"/>
              <a:t>, mediante la cual se puede pedir directamente al proveedor las líneas de venta seleccionadas.</a:t>
            </a:r>
          </a:p>
          <a:p>
            <a:pPr>
              <a:buNone/>
            </a:pPr>
            <a:r>
              <a:rPr lang="es-ES" dirty="0" smtClean="0"/>
              <a:t>	6.- Haciendo uso del botón Pedir disponible en </a:t>
            </a:r>
            <a:r>
              <a:rPr lang="es-ES" i="1" dirty="0" smtClean="0"/>
              <a:t>ENCARGOS</a:t>
            </a:r>
            <a:r>
              <a:rPr lang="es-ES" dirty="0" smtClean="0"/>
              <a:t> del proceso </a:t>
            </a:r>
            <a:r>
              <a:rPr lang="es-ES" i="1" dirty="0" smtClean="0"/>
              <a:t>VENTAS MOSTRADOR</a:t>
            </a:r>
            <a:r>
              <a:rPr lang="es-ES" dirty="0" smtClean="0"/>
              <a:t>, mediante el cual se puede pedir directamente al proveedor los artículos incluidos en el encargo que se esté editando.</a:t>
            </a:r>
          </a:p>
          <a:p>
            <a:pPr>
              <a:buNone/>
            </a:pPr>
            <a:r>
              <a:rPr lang="es-ES" dirty="0" smtClean="0"/>
              <a:t>	Cabe señalar que el usuario no debe optar por una forma u otra de efectuar pedidos, pues no son excluyentes entre sí, sino que podrán convivir, utilizando el usuario en cada momento el método que estime más conveniente. Sea cual sea la forma en que un pedido en firme ha sido generado, su posterior tratamiento y la notificación de su recepción será idéntica.</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275</a:t>
            </a:fld>
            <a:endParaRPr lang="es-ES"/>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648072"/>
          </a:xfrm>
        </p:spPr>
        <p:txBody>
          <a:bodyPr>
            <a:normAutofit fontScale="90000"/>
          </a:bodyPr>
          <a:lstStyle/>
          <a:p>
            <a:pPr algn="ctr"/>
            <a:r>
              <a:rPr lang="es-ES" dirty="0" smtClean="0"/>
              <a:t>Carteras</a:t>
            </a:r>
            <a:endParaRPr lang="es-ES" dirty="0"/>
          </a:p>
        </p:txBody>
      </p:sp>
      <p:sp>
        <p:nvSpPr>
          <p:cNvPr id="3" name="2 Marcador de contenido"/>
          <p:cNvSpPr>
            <a:spLocks noGrp="1"/>
          </p:cNvSpPr>
          <p:nvPr>
            <p:ph idx="1"/>
          </p:nvPr>
        </p:nvSpPr>
        <p:spPr>
          <a:xfrm>
            <a:off x="457200" y="1196752"/>
            <a:ext cx="8229600" cy="5127848"/>
          </a:xfrm>
        </p:spPr>
        <p:txBody>
          <a:bodyPr>
            <a:normAutofit fontScale="32500" lnSpcReduction="20000"/>
          </a:bodyPr>
          <a:lstStyle/>
          <a:p>
            <a:pPr>
              <a:buNone/>
            </a:pPr>
            <a:r>
              <a:rPr lang="es-ES" dirty="0" smtClean="0"/>
              <a:t>	Una cartera de pedidos no es más que un fichero donde se van incluyendo todos aquellos artículos que, por cualquier motivo, ha sido considerado conveniente ser pedidos. Puesto que se trata tan sólo de una propuesta, el usuario podrá modificarla si así lo desea, incluyendo nuevos artículos, eliminando los ya propuestos o modificando las cantidades a pedir.</a:t>
            </a:r>
          </a:p>
          <a:p>
            <a:pPr>
              <a:buNone/>
            </a:pPr>
            <a:r>
              <a:rPr lang="es-ES" dirty="0" smtClean="0"/>
              <a:t>	Los procesos que pueden provocar un paso automático a cartera son los siguientes:</a:t>
            </a:r>
          </a:p>
          <a:p>
            <a:pPr>
              <a:buNone/>
            </a:pPr>
            <a:r>
              <a:rPr lang="es-ES" i="1" dirty="0" smtClean="0"/>
              <a:t>	. VENTAS: </a:t>
            </a:r>
            <a:r>
              <a:rPr lang="es-ES" dirty="0" smtClean="0"/>
              <a:t>Si al vender un artículo su stock actual pasa a ser igual o inferior al mínimo, el artículo pasa a cartera. Pasará a la cartera de ventas, concretamente la que el usuario haya asignado a tal efecto. Ahora bien, debe recordarse que existe el parámetro </a:t>
            </a:r>
            <a:r>
              <a:rPr lang="es-ES" i="1" dirty="0" smtClean="0"/>
              <a:t>"Actualización de stocks en ventas</a:t>
            </a:r>
            <a:r>
              <a:rPr lang="es-ES" dirty="0" smtClean="0"/>
              <a:t>". Si este parámetro está desactivado, es decir, las ventas no actualizan el stock, no se producirán roturas de stock por la venta de artículos, por lo que no habrá paso automático a cartera. </a:t>
            </a:r>
          </a:p>
          <a:p>
            <a:pPr>
              <a:buNone/>
            </a:pPr>
            <a:r>
              <a:rPr lang="es-ES" dirty="0" smtClean="0"/>
              <a:t>	. </a:t>
            </a:r>
            <a:r>
              <a:rPr lang="es-ES" i="1" dirty="0" smtClean="0"/>
              <a:t>ENVIO DE PEDIDOS</a:t>
            </a:r>
            <a:r>
              <a:rPr lang="es-ES" dirty="0" smtClean="0"/>
              <a:t>: En el caso de enviar el pedido vía módem a un proveedor que en el mismo momento comunica que no puede servir la mercancía solicitada, de forma optativa se podrá incluir la cantidad que no se va a recibir en una cartera, de forma que se pueda pedir a otro proveedor. De esta forma dicha cantidad queda excluida del pedido inicial, gestionándose así las faltas en el mismo momento del envío del pedido, sin tener que esperar al momento de la recepción de dicha mercancía.</a:t>
            </a:r>
          </a:p>
          <a:p>
            <a:pPr>
              <a:buNone/>
            </a:pPr>
            <a:r>
              <a:rPr lang="es-ES" dirty="0" smtClean="0"/>
              <a:t>	.</a:t>
            </a:r>
            <a:r>
              <a:rPr lang="es-ES" i="1" dirty="0" smtClean="0"/>
              <a:t> RECEPCION</a:t>
            </a:r>
            <a:r>
              <a:rPr lang="es-ES" dirty="0" smtClean="0"/>
              <a:t>: Si al confirmar la entrada de un pedido se producen faltas, no se recibe ninguna unidad de algún artículo (es decir, la cantidad recibida es 0), las unidades que no se han recibido pasan la cartera de faltas en recepción, concretamente la que el usuario haya asignado para este proceso. Del mismo modo, al recibir mercancía, aunque se reciba en su totalidad la cantidad pedida, si el stock resultante (stock que había más lo recibido) no llega a superar el stock mínimo, el artículo también pasa a esta cartera, pues el artículo queda en una situación de rotura de stock.</a:t>
            </a:r>
          </a:p>
          <a:p>
            <a:pPr>
              <a:buNone/>
            </a:pPr>
            <a:r>
              <a:rPr lang="es-ES" dirty="0" smtClean="0"/>
              <a:t>	. </a:t>
            </a:r>
            <a:r>
              <a:rPr lang="es-ES" i="1" dirty="0" smtClean="0"/>
              <a:t>ARTICULOS</a:t>
            </a:r>
            <a:r>
              <a:rPr lang="es-ES" dirty="0" smtClean="0"/>
              <a:t>: En el momento de grabar la ficha de un artículo, ya sea porque se acaba de dar de alta, o porque se ha estado revisando, si el stock actual es igual o inferior al mínimo, el artículo pasará a la cartera que se tenga asignada para </a:t>
            </a:r>
            <a:r>
              <a:rPr lang="es-ES" i="1" dirty="0" smtClean="0"/>
              <a:t>VENTAS</a:t>
            </a:r>
            <a:r>
              <a:rPr lang="es-ES" dirty="0" smtClean="0"/>
              <a:t>. Ahora bien, este paso a cartera no se producirá si el artículo está pendiente de recibirse.</a:t>
            </a:r>
          </a:p>
          <a:p>
            <a:pPr>
              <a:buNone/>
            </a:pPr>
            <a:r>
              <a:rPr lang="es-ES" dirty="0" smtClean="0"/>
              <a:t>	. </a:t>
            </a:r>
            <a:r>
              <a:rPr lang="es-ES" i="1" dirty="0" smtClean="0"/>
              <a:t>REAPROVISIONAMIENTOS</a:t>
            </a:r>
            <a:r>
              <a:rPr lang="es-ES" dirty="0" smtClean="0"/>
              <a:t>: Cuando el usuario efectúe un cálculo de este tipo, los artículos implicados pasarán, de forma optativa, a la cartera.</a:t>
            </a:r>
          </a:p>
          <a:p>
            <a:pPr>
              <a:buNone/>
            </a:pPr>
            <a:r>
              <a:rPr lang="es-ES" dirty="0" smtClean="0"/>
              <a:t>	Siempre que se produce un paso automático de un artículo a cartera, salvo en el caso de un cálculo por reaprovisionamiento, la cantidad que se propone a pedir es aquella que, sumada al stock actual del artículo llega a igualar el stock máximo. Es decir, se propone a pedir la diferencia entre el stock máximo menos el actual. Ahora bien, en el caso de que el artículo tenga asignado un lote óptimo, éste es tenido en cuenta de forma que la cantidad a pedir será siempre múltiplo de dicho lote. Así pues, indicar un lote óptimo implica que cuando se generen pedidos automáticos la cantidad a pedir será siempre múltiplo de dicho lote. Por tanto, cuando el stock actual llegue a ser igual o inferior al stock mínimo, se efectúa una propuesta de pedido múltiplo del lote óptimo hasta llegar a igualar el stock máximo o quedar lo más cercano a él pero sin rebasarlo.</a:t>
            </a:r>
          </a:p>
          <a:p>
            <a:pPr>
              <a:buNone/>
            </a:pPr>
            <a:r>
              <a:rPr lang="es-ES" dirty="0" smtClean="0"/>
              <a:t>	Si en algún momento la diferencia entre stock mínimo y stock máximo fuese inferior al lote óptimo, situación ésta no muy coherente, al producirse la ruptura de stock se pediría un lote, aunque esto suponga sobrepasar el stock máximo. </a:t>
            </a:r>
          </a:p>
          <a:p>
            <a:pPr>
              <a:buNone/>
            </a:pPr>
            <a:r>
              <a:rPr lang="es-ES" dirty="0" smtClean="0"/>
              <a:t>	Ejemplo: Si el máximo es 5 y el mínimo 0, con un lote óptimo de 6, cuando el actual sea 0 se pedirán 6, pues una cantidad inferior, que no superase el máximo, no sería múltiplo del lote.</a:t>
            </a:r>
          </a:p>
          <a:p>
            <a:pPr>
              <a:buNone/>
            </a:pPr>
            <a:r>
              <a:rPr lang="es-ES" dirty="0" smtClean="0"/>
              <a:t>	Cada uno de los procesos antes mencionados, salvo </a:t>
            </a:r>
            <a:r>
              <a:rPr lang="es-ES" i="1" dirty="0" smtClean="0"/>
              <a:t>REAPROVISIONAMIENTOS</a:t>
            </a:r>
            <a:r>
              <a:rPr lang="es-ES" dirty="0" smtClean="0"/>
              <a:t>, cada vez que se ejecute actualizará la cartera con la que trabaja si ello fuese necesario. </a:t>
            </a:r>
          </a:p>
          <a:p>
            <a:pPr>
              <a:buNone/>
            </a:pPr>
            <a:r>
              <a:rPr lang="es-ES" dirty="0" smtClean="0"/>
              <a:t>	Ejemplo: Si un artículo al venderlo queda bajo mínimo y pasan a cartera 3 unidades, al vender una nueva unidad en cartera se actualizará quedando propuesto a pedir 4 unidades. </a:t>
            </a:r>
          </a:p>
          <a:p>
            <a:pPr>
              <a:buNone/>
            </a:pPr>
            <a:r>
              <a:rPr lang="es-ES" dirty="0" smtClean="0"/>
              <a:t>	Ahora bien, esta actualización no se hace efectuando sumas a las cantidades que ya habían en cartera, sino que cada vez se deja en cartera la diferencia entre stock máximo y actual. </a:t>
            </a:r>
          </a:p>
          <a:p>
            <a:pPr>
              <a:buNone/>
            </a:pPr>
            <a:r>
              <a:rPr lang="es-ES" dirty="0" smtClean="0"/>
              <a:t>	Ejemplo: Si habían 3 unidades y, por haber modificado stocks, al vender de nuevo una unidad y quedar bajo mínimo la diferencia entre stock máximo y actual fuese de 5 unidades, se proponen a pedir esas 5 unidades.</a:t>
            </a:r>
          </a:p>
          <a:p>
            <a:pPr>
              <a:buNone/>
            </a:pPr>
            <a:r>
              <a:rPr lang="es-ES" dirty="0" smtClean="0"/>
              <a:t>	Recuérdese que en la ficha del artículo se indica en todo momento si el mismo está en alguna cartera y cuántas unidades hay en ellas. Asimismo se informa de si el artículo está en algún pedido y, por tanto, pendiente de recibirse. Igualmente, si se tiene activado, el </a:t>
            </a:r>
            <a:r>
              <a:rPr lang="es-ES" i="1" dirty="0" smtClean="0"/>
              <a:t>HISTORICO DE ARTICULOS</a:t>
            </a:r>
            <a:r>
              <a:rPr lang="es-ES" dirty="0" smtClean="0"/>
              <a:t> refleja cualquier entrada o salida de un artículo de cartera, así como la generación de pedidos en firme, indicándose fecha y hora, proceso que provocó la entrada o salida de cartera y la variación que ha habido en cuanto a cantidad propuesta a pedir, así como las unidades que entran en la generación de un pedido, etc. Este proceso puede ser de una gran utilidad para llevar un seguimiento sobre si las propuestas de pedidos se adecuan o no a la realidad de la oficina de farmacia. </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276</a:t>
            </a:fld>
            <a:endParaRPr lang="es-ES"/>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Cartera. Pantalla (1)</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277</a:t>
            </a:fld>
            <a:endParaRPr lang="es-ES"/>
          </a:p>
        </p:txBody>
      </p:sp>
      <p:pic>
        <p:nvPicPr>
          <p:cNvPr id="288770" name="Picture 2"/>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a:ln w="9525">
            <a:noFill/>
            <a:miter lim="800000"/>
            <a:headEnd/>
            <a:tailEnd/>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Cartera. Pantalla (2)</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278</a:t>
            </a:fld>
            <a:endParaRPr lang="es-ES"/>
          </a:p>
        </p:txBody>
      </p:sp>
      <p:pic>
        <p:nvPicPr>
          <p:cNvPr id="289795" name="Picture 3"/>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a:ln w="9525">
            <a:noFill/>
            <a:miter lim="800000"/>
            <a:headEnd/>
            <a:tailEnd/>
          </a:ln>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Cartera de pedidos. Campos</a:t>
            </a:r>
            <a:endParaRPr lang="es-ES" dirty="0"/>
          </a:p>
        </p:txBody>
      </p:sp>
      <p:sp>
        <p:nvSpPr>
          <p:cNvPr id="3" name="2 Marcador de contenido"/>
          <p:cNvSpPr>
            <a:spLocks noGrp="1"/>
          </p:cNvSpPr>
          <p:nvPr>
            <p:ph idx="1"/>
          </p:nvPr>
        </p:nvSpPr>
        <p:spPr>
          <a:xfrm>
            <a:off x="457200" y="1935480"/>
            <a:ext cx="8229600" cy="4373840"/>
          </a:xfrm>
        </p:spPr>
        <p:txBody>
          <a:bodyPr>
            <a:normAutofit fontScale="92500" lnSpcReduction="10000"/>
          </a:bodyPr>
          <a:lstStyle/>
          <a:p>
            <a:r>
              <a:rPr lang="es-ES" sz="900" b="1" dirty="0" smtClean="0"/>
              <a:t> CODIGO </a:t>
            </a:r>
            <a:r>
              <a:rPr lang="es-ES" sz="900" dirty="0" smtClean="0"/>
              <a:t>del artículo. Este campo aparecerá resaltado en verde y acompañado del icono Bonificado si el artículo tiene alguna bonificación para algún proveedor, aunque la línea de cartera no esté asignada a proveedor con bonificación. Además, el código aparecerá en negrilla si el proveedor al que está asignada la línea de cartera tiene bonificación para el artículo.</a:t>
            </a:r>
          </a:p>
          <a:p>
            <a:r>
              <a:rPr lang="es-ES" sz="900" b="1" dirty="0" smtClean="0"/>
              <a:t>DESCRIPCION</a:t>
            </a:r>
            <a:r>
              <a:rPr lang="es-ES" sz="900" dirty="0" smtClean="0"/>
              <a:t> del artículo. Si el artículo está incluido en algún conjunto homogéneo, en este campo se identificará mediante el icono correspondiente (véase DISPENSACION DE ARTICULOS GENERICOS). Del mismo modo, si el artículo está incluido en algún grupo sujeto a gestión de precios máximos, se identificará en este campo mediante el icono </a:t>
            </a:r>
            <a:r>
              <a:rPr lang="es-ES" sz="900" dirty="0" err="1" smtClean="0"/>
              <a:t>P.Máximo</a:t>
            </a:r>
            <a:r>
              <a:rPr lang="es-ES" sz="900" dirty="0" smtClean="0"/>
              <a:t>, icono </a:t>
            </a:r>
            <a:r>
              <a:rPr lang="es-ES" sz="900" dirty="0" err="1" smtClean="0"/>
              <a:t>P.Máximo</a:t>
            </a:r>
            <a:r>
              <a:rPr lang="es-ES" sz="900" dirty="0" smtClean="0"/>
              <a:t> Financiado o icono </a:t>
            </a:r>
            <a:r>
              <a:rPr lang="es-ES" sz="900" dirty="0" err="1" smtClean="0"/>
              <a:t>P.Máximo</a:t>
            </a:r>
            <a:r>
              <a:rPr lang="es-ES" sz="900" dirty="0" smtClean="0"/>
              <a:t> No Financiado, según corresponda en función del P.V.P. y el precio de referencia máximo del grupo.</a:t>
            </a:r>
          </a:p>
          <a:p>
            <a:pPr>
              <a:buNone/>
            </a:pPr>
            <a:r>
              <a:rPr lang="es-ES" sz="900" dirty="0" smtClean="0"/>
              <a:t>	En los mencionados casos, situando el cursor sobre el icono se muestra una ventana informativa donde figura la siguiente información:</a:t>
            </a:r>
          </a:p>
          <a:p>
            <a:pPr>
              <a:buNone/>
            </a:pPr>
            <a:r>
              <a:rPr lang="es-ES" sz="900" dirty="0" smtClean="0"/>
              <a:t>	. Nombre del conjunto homogéneo o grupo de precio menor.</a:t>
            </a:r>
          </a:p>
          <a:p>
            <a:pPr>
              <a:buNone/>
            </a:pPr>
            <a:r>
              <a:rPr lang="es-ES" sz="900" dirty="0" smtClean="0"/>
              <a:t>	. Consumo del artículo en las 6 últimas decenas.</a:t>
            </a:r>
          </a:p>
          <a:p>
            <a:pPr>
              <a:buNone/>
            </a:pPr>
            <a:r>
              <a:rPr lang="es-ES" sz="900" dirty="0" smtClean="0"/>
              <a:t>	. Consumo del artículo en las 6 últimas quincenas.</a:t>
            </a:r>
          </a:p>
          <a:p>
            <a:pPr>
              <a:buNone/>
            </a:pPr>
            <a:r>
              <a:rPr lang="es-ES" sz="900" dirty="0" smtClean="0"/>
              <a:t>	. Consumo global del conjunto en las 6 últimas decenas.</a:t>
            </a:r>
          </a:p>
          <a:p>
            <a:pPr>
              <a:buNone/>
            </a:pPr>
            <a:r>
              <a:rPr lang="es-ES" sz="900" dirty="0" smtClean="0"/>
              <a:t>	. Consumo global del conjunto en las 6 últimas quincenas.</a:t>
            </a:r>
          </a:p>
          <a:p>
            <a:pPr>
              <a:buNone/>
            </a:pPr>
            <a:r>
              <a:rPr lang="es-ES" sz="900" dirty="0" smtClean="0"/>
              <a:t>	. % de venta del artículo sobre el total del grupo en las 6 últimas decenas.</a:t>
            </a:r>
          </a:p>
          <a:p>
            <a:pPr>
              <a:buNone/>
            </a:pPr>
            <a:r>
              <a:rPr lang="es-ES" sz="900" dirty="0" smtClean="0"/>
              <a:t>	. % de venta del artículo sobre el total del grupo en las 6 últimas quincenas.</a:t>
            </a:r>
          </a:p>
          <a:p>
            <a:pPr>
              <a:buNone/>
            </a:pPr>
            <a:r>
              <a:rPr lang="es-ES" sz="900" dirty="0" smtClean="0"/>
              <a:t>	. Stock total del grupo.</a:t>
            </a:r>
          </a:p>
          <a:p>
            <a:pPr>
              <a:buNone/>
            </a:pPr>
            <a:r>
              <a:rPr lang="es-ES" sz="900" dirty="0" smtClean="0"/>
              <a:t>	. Precio de Referencia.</a:t>
            </a:r>
          </a:p>
          <a:p>
            <a:pPr>
              <a:buNone/>
            </a:pPr>
            <a:r>
              <a:rPr lang="es-ES" sz="900" dirty="0" smtClean="0"/>
              <a:t>	. Menor Precio.</a:t>
            </a:r>
          </a:p>
          <a:p>
            <a:r>
              <a:rPr lang="es-ES" sz="900" b="1" dirty="0" smtClean="0"/>
              <a:t>UNI. :</a:t>
            </a:r>
            <a:r>
              <a:rPr lang="es-ES" sz="900" dirty="0" smtClean="0"/>
              <a:t> Cantidad que se propone a pedir. Si la cartera ha sido generada a través del menú de REAPROVISIONAMIENTOS, la cantidad a pedir será la resultante del cálculo efectuado, según se verá en el apartado dedicado a este tipo de pedidos. Si se trata de una cartera de pedidos diarios, la cantidad propuesta a pedir será la diferencia que había entre el stock máximo y el stock actual del artículo en el momento en que éste entró en la cartera, teniéndose en consideración que si el artículo tiene asignado un lote óptimo, la cantidad a pedir será siempre múltiplo de dicho lote. En cualquier caso, la cantidad a pedir puede diferir si el usuario la ha modificado manualmente. Asimismo, si se efectúa una optimización de cartera puede darse el caso de que la cantidad a pedir se modifique automáticamente para poder alcanzar las bonificaciones que el proveedor oferte.</a:t>
            </a:r>
          </a:p>
          <a:p>
            <a:r>
              <a:rPr lang="es-ES" sz="900" b="1" dirty="0" smtClean="0"/>
              <a:t>PROVEEDOR ASIGNADO :</a:t>
            </a:r>
            <a:r>
              <a:rPr lang="es-ES" sz="900" dirty="0" smtClean="0"/>
              <a:t> La función de este campo es asignar la línea de propuesta a un proveedor determinado, de forma que se incluye en el pedido cuando éste se genere al proveedor en cuestión. La asignación de proveedor puede ser manual por parte del usuario, o bien automática. En cualquier caso, el usuario puede modificarlo, situándose sobre el campo en cuestión, es posible visualizar una tabla con todos los proveedores dados de alta, pues para la introducción de este dato se dispone de una caja desplegable.</a:t>
            </a:r>
          </a:p>
          <a:p>
            <a:r>
              <a:rPr lang="es-ES" sz="900" b="1" dirty="0" smtClean="0"/>
              <a:t>S. ACT. :</a:t>
            </a:r>
            <a:r>
              <a:rPr lang="es-ES" sz="900" dirty="0" smtClean="0"/>
              <a:t> Stock actual del artículo.</a:t>
            </a:r>
          </a:p>
          <a:p>
            <a:r>
              <a:rPr lang="es-ES" sz="900" b="1" dirty="0" smtClean="0"/>
              <a:t> S. MIN. :</a:t>
            </a:r>
            <a:r>
              <a:rPr lang="es-ES" sz="900" dirty="0" smtClean="0"/>
              <a:t> Stock mínimo del artículo.</a:t>
            </a:r>
          </a:p>
          <a:p>
            <a:r>
              <a:rPr lang="es-ES" sz="900" b="1" dirty="0" smtClean="0"/>
              <a:t>S. MAX. :</a:t>
            </a:r>
            <a:r>
              <a:rPr lang="es-ES" sz="900" dirty="0" smtClean="0"/>
              <a:t> Stock máximo del artículo.</a:t>
            </a:r>
          </a:p>
          <a:p>
            <a:r>
              <a:rPr lang="es-ES" sz="900" b="1" dirty="0" smtClean="0"/>
              <a:t> U. PED. :</a:t>
            </a:r>
            <a:r>
              <a:rPr lang="es-ES" sz="900" dirty="0" smtClean="0"/>
              <a:t> Unidades pedidas en firme, que están pendientes de </a:t>
            </a:r>
            <a:r>
              <a:rPr lang="es-ES" sz="900" dirty="0" err="1" smtClean="0"/>
              <a:t>recepcionarse</a:t>
            </a:r>
            <a:r>
              <a:rPr lang="es-ES" sz="900" dirty="0" smtClean="0"/>
              <a:t>.</a:t>
            </a:r>
          </a:p>
          <a:p>
            <a:r>
              <a:rPr lang="es-ES" sz="900" b="1" dirty="0" smtClean="0"/>
              <a:t>U. ENC. :</a:t>
            </a:r>
            <a:r>
              <a:rPr lang="es-ES" sz="900" dirty="0" smtClean="0"/>
              <a:t> Unidades que hay encargadas de dicho artículo y están pendientes de servir al cliente que las encargó.</a:t>
            </a:r>
          </a:p>
          <a:p>
            <a:r>
              <a:rPr lang="es-ES" sz="800" b="1" dirty="0" smtClean="0"/>
              <a:t>U. CAR. :</a:t>
            </a:r>
            <a:r>
              <a:rPr lang="es-ES" sz="800" dirty="0" smtClean="0"/>
              <a:t> Se informa en este campo de cuántas unidades del artículo hay en carteras distintas a la que se está editando. Situando el cursor sobre este campo se presenta una ventana donde se detalla cuántas unidades hay en cada cartera.</a:t>
            </a:r>
            <a:endParaRPr lang="es-ES" sz="900" dirty="0" smtClean="0"/>
          </a:p>
          <a:p>
            <a:pPr>
              <a:buNone/>
            </a:pPr>
            <a:endParaRPr lang="es-ES" sz="900" dirty="0" smtClean="0"/>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279</a:t>
            </a:fld>
            <a:endParaRPr lang="es-E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DATOS GENERALES DEL ARTICULO</a:t>
            </a:r>
            <a:endParaRPr lang="es-ES" dirty="0"/>
          </a:p>
        </p:txBody>
      </p:sp>
      <p:sp>
        <p:nvSpPr>
          <p:cNvPr id="3" name="2 Marcador de texto"/>
          <p:cNvSpPr>
            <a:spLocks noGrp="1"/>
          </p:cNvSpPr>
          <p:nvPr>
            <p:ph type="body" idx="1"/>
          </p:nvPr>
        </p:nvSpPr>
        <p:spPr/>
        <p:txBody>
          <a:bodyPr anchor="ctr"/>
          <a:lstStyle/>
          <a:p>
            <a:pPr algn="ctr"/>
            <a:r>
              <a:rPr lang="es-ES" dirty="0" smtClean="0"/>
              <a:t>DATOS GENERALES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a:t>
            </a:fld>
            <a:endParaRPr lang="es-ES"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ormAutofit/>
          </a:bodyPr>
          <a:lstStyle/>
          <a:p>
            <a:pPr algn="ctr"/>
            <a:r>
              <a:rPr lang="es-ES" sz="4000" dirty="0" smtClean="0"/>
              <a:t>Campos cartera de pedidos. Pantalla</a:t>
            </a:r>
            <a:endParaRPr lang="es-ES" sz="4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280</a:t>
            </a:fld>
            <a:endParaRPr lang="es-ES"/>
          </a:p>
        </p:txBody>
      </p:sp>
      <p:pic>
        <p:nvPicPr>
          <p:cNvPr id="179202"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err="1" smtClean="0"/>
              <a:t>Valoracion</a:t>
            </a:r>
            <a:r>
              <a:rPr lang="es-ES" dirty="0" smtClean="0"/>
              <a:t> de carteras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Una vez se está visualizando la información de una cartera, si así se desea, la información estadística que por omisión se presenta en la zona inferior de la ventana puede ser sustituida por un cuadro en el que se da información sobre la valoración de cartera. En esta valoración se habrán excluido ya las unidades retenidas (las indicadas en el campo “</a:t>
            </a:r>
            <a:r>
              <a:rPr lang="es-ES" i="1" dirty="0" smtClean="0"/>
              <a:t>Reten</a:t>
            </a:r>
            <a:r>
              <a:rPr lang="es-ES" dirty="0" smtClean="0"/>
              <a:t>.” de la línea de cartera). Para visualizar esta información basta con hacer clic en el botón Gráficos / Panel Valoración de la barra de herramientas hasta que dicha información aparezca.</a:t>
            </a:r>
          </a:p>
          <a:p>
            <a:pPr>
              <a:buNone/>
            </a:pPr>
            <a:r>
              <a:rPr lang="es-ES" dirty="0" smtClean="0"/>
              <a:t>	Los datos que serán presentados son los siguientes:</a:t>
            </a:r>
          </a:p>
          <a:p>
            <a:pPr>
              <a:buNone/>
            </a:pPr>
            <a:r>
              <a:rPr lang="es-ES" b="1" dirty="0" smtClean="0"/>
              <a:t>	- PROVEEDOR :</a:t>
            </a:r>
            <a:r>
              <a:rPr lang="es-ES" dirty="0" smtClean="0"/>
              <a:t> Se dará el nombre de cada uno de los proveedores que tengan alguna línea de la cartera asignada.</a:t>
            </a:r>
          </a:p>
          <a:p>
            <a:pPr>
              <a:buNone/>
            </a:pPr>
            <a:r>
              <a:rPr lang="es-ES" b="1" dirty="0" smtClean="0"/>
              <a:t>	- PVP PEDIDO :</a:t>
            </a:r>
            <a:r>
              <a:rPr lang="es-ES" dirty="0" smtClean="0"/>
              <a:t> En este caso se dará el valor total a P.V.P. de las líneas asignadas al proveedor al que se refiere el dato (el indicado en el campo anterior).</a:t>
            </a:r>
          </a:p>
          <a:p>
            <a:pPr>
              <a:buNone/>
            </a:pPr>
            <a:r>
              <a:rPr lang="es-ES" b="1" dirty="0" smtClean="0"/>
              <a:t>	- % PVP :</a:t>
            </a:r>
            <a:r>
              <a:rPr lang="es-ES" dirty="0" smtClean="0"/>
              <a:t> Porcentaje que supone el importe a P.V.P. de las líneas asignadas a este proveedor con respecto al importe a P.V.P. total de la cartera completa.</a:t>
            </a:r>
          </a:p>
          <a:p>
            <a:pPr>
              <a:buNone/>
            </a:pPr>
            <a:r>
              <a:rPr lang="es-ES" b="1" dirty="0" smtClean="0"/>
              <a:t>	- PUC PEDIDO :</a:t>
            </a:r>
            <a:r>
              <a:rPr lang="es-ES" dirty="0" smtClean="0"/>
              <a:t> Valor total a P.U.C. (precio de última compra) de las líneas asignadas al proveedor al que se refiere el dato (el indicado en el campo anterior).</a:t>
            </a:r>
          </a:p>
          <a:p>
            <a:pPr>
              <a:buNone/>
            </a:pPr>
            <a:r>
              <a:rPr lang="es-ES" b="1" dirty="0" smtClean="0"/>
              <a:t>	- % PUC :</a:t>
            </a:r>
            <a:r>
              <a:rPr lang="es-ES" dirty="0" smtClean="0"/>
              <a:t> Porcentaje que supone el importe a P.U.C. de las líneas asignadas a este proveedor con respecto al importe a P.U.C. total de la cartera completa.</a:t>
            </a:r>
          </a:p>
          <a:p>
            <a:pPr>
              <a:buNone/>
            </a:pPr>
            <a:r>
              <a:rPr lang="es-ES" b="1" dirty="0" smtClean="0"/>
              <a:t>	- % DTO. :</a:t>
            </a:r>
            <a:r>
              <a:rPr lang="es-ES" dirty="0" smtClean="0"/>
              <a:t> Descuento global que se estaría obteniendo en la compra de las líneas asignadas a este proveedor. Es decir, sería el descuento que aplicado al valor total de las líneas del proveedor a P.V.P. (campo "</a:t>
            </a:r>
            <a:r>
              <a:rPr lang="es-ES" i="1" dirty="0" smtClean="0"/>
              <a:t>PVP Pedido</a:t>
            </a:r>
            <a:r>
              <a:rPr lang="es-ES" dirty="0" smtClean="0"/>
              <a:t>") daría el importe total de las líneas del proveedor a precio de coste (campo "</a:t>
            </a:r>
            <a:r>
              <a:rPr lang="es-ES" i="1" dirty="0" smtClean="0"/>
              <a:t>PUC. Pedido</a:t>
            </a:r>
            <a:r>
              <a:rPr lang="es-ES" dirty="0" smtClean="0"/>
              <a:t>").</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281</a:t>
            </a:fld>
            <a:endParaRPr lang="es-ES"/>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err="1" smtClean="0"/>
              <a:t>Valoracion</a:t>
            </a:r>
            <a:r>
              <a:rPr lang="es-ES" dirty="0" smtClean="0"/>
              <a:t> de carteras.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282</a:t>
            </a:fld>
            <a:endParaRPr lang="es-ES"/>
          </a:p>
        </p:txBody>
      </p:sp>
      <p:pic>
        <p:nvPicPr>
          <p:cNvPr id="178178"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Sincronización de carteras</a:t>
            </a:r>
            <a:br>
              <a:rPr lang="es-ES" dirty="0" smtClean="0"/>
            </a:b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La sincronización de carteras es un proceso que consiste en que cuando se está editando una cartera, si en ésta se producen cambios debidos al trabajo desde otros procesos, dichos cambios se irán actualizando sobre la cartera. El hecho de que exista esta sincronización garantiza que un usuario que está editando y revisando una cartera vea siempre la realidad de artículos presentes en ella. De no existir la sincronización, cuando se está revisando una cartera no se visualizan los cambios que otros procesos provocan en ella, pues dichos cambios no se ven reflejados en la cartera hasta que ésta no se cierra y se vuelve a editarla.</a:t>
            </a:r>
          </a:p>
          <a:p>
            <a:pPr>
              <a:buNone/>
            </a:pPr>
            <a:r>
              <a:rPr lang="es-ES" dirty="0" smtClean="0"/>
              <a:t>	El que se produzca o no sincronización de carteras es optativo, así como la modalidad en que dicha sincronización se produzca. Será en el apartado </a:t>
            </a:r>
            <a:r>
              <a:rPr lang="es-ES" i="1" dirty="0" smtClean="0"/>
              <a:t>CARTERAS</a:t>
            </a:r>
            <a:r>
              <a:rPr lang="es-ES" dirty="0" smtClean="0"/>
              <a:t> del proceso </a:t>
            </a:r>
            <a:r>
              <a:rPr lang="es-ES" i="1" dirty="0" smtClean="0"/>
              <a:t>CONFIGURACION / PARAMETROS</a:t>
            </a:r>
            <a:r>
              <a:rPr lang="es-ES" dirty="0" smtClean="0"/>
              <a:t> donde se establezcan las pautas de comportamiento de la sincronización.</a:t>
            </a:r>
          </a:p>
          <a:p>
            <a:pPr>
              <a:buNone/>
            </a:pPr>
            <a:r>
              <a:rPr lang="es-ES" dirty="0" smtClean="0"/>
              <a:t>	Así, en parámetros se ha podido optar por las siguientes posibilidades al respecto:</a:t>
            </a:r>
          </a:p>
          <a:p>
            <a:pPr>
              <a:buNone/>
            </a:pPr>
            <a:r>
              <a:rPr lang="es-ES" dirty="0" smtClean="0"/>
              <a:t>	- NO SINCRONIZACION : En este caso no se produce sincronización alguna. Es decir, una vez editada una cartera no se actualizarán sobre ella los cambios que se vayan produciendo en la misma. Para que dichos cambios se actualicen en la cartera será preciso cerrarla y volver a editarla.</a:t>
            </a:r>
          </a:p>
          <a:p>
            <a:pPr>
              <a:buNone/>
            </a:pPr>
            <a:r>
              <a:rPr lang="es-ES" dirty="0" smtClean="0"/>
              <a:t>	- SINCRONIZACION MANUAL : Con esta modalidad se consigue que cuando se está editando una cartera, cada x segundos determinados por el usuario en parámetros, se chequee si se han producido cambios en la cartera desde otros procesos y, de haberse producido, se avise de ello y se pregunte si se desea actualizarlos sobre la cartera. De contestar afirmativamente, dichos cambios se reflejarán en la cartera y quedarán resaltados apareciendo la línea en cursiva, para que el usuario los pueda localizar y revisar si lo desea. Si se trata de nuevos artículos a incluir en la cartera, además de aparecer la línea en cursiva se podrán localizar fácilmente porque son incluidos al final de la cartera.</a:t>
            </a:r>
          </a:p>
          <a:p>
            <a:pPr>
              <a:buNone/>
            </a:pPr>
            <a:r>
              <a:rPr lang="es-ES" dirty="0" smtClean="0"/>
              <a:t>	- SINCRONIZACION AUTOMATICA : Con esta modalidad se consigue que cuando se está editando una cartera, cada x segundos determinados por el usuario en parámetros, se vayan incluyendo en la cartera todos los cambios que se vayan produciendo por otros procesos. Cuando la sincronización se produzca no se pedirá confirmación alguna al respecto. Los nuevos artículos que se incluyan en la cartera se incluirán al final de ésta. Cualquier línea que se vea modificada quedará resaltada en cursiva para que el usuario tenga presente que esa línea se ha visto alterada automáticamente por la sincronización. Optativamente se podrá haber indicado en parámetros que cuando se produzca una sincronización automática se emita un aviso sonoro.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283</a:t>
            </a:fld>
            <a:endParaRPr lang="es-ES"/>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Mover / Copiar carteras</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Este proceso permite traspasar información de una cartera a otra, con esta opción se puede duplicar una cartera, o unir carteras de pedidos en una sola.</a:t>
            </a:r>
          </a:p>
          <a:p>
            <a:pPr>
              <a:buNone/>
            </a:pPr>
            <a:r>
              <a:rPr lang="es-ES" dirty="0" smtClean="0"/>
              <a:t>	Al seleccionar la opción de copiar / mover cartera, se tienen los siguientes campos de acotación:</a:t>
            </a:r>
          </a:p>
          <a:p>
            <a:pPr>
              <a:buNone/>
            </a:pPr>
            <a:r>
              <a:rPr lang="es-ES" b="1" dirty="0" smtClean="0"/>
              <a:t>	- LINEAS A CONSIDERAR :</a:t>
            </a:r>
            <a:r>
              <a:rPr lang="es-ES" dirty="0" smtClean="0"/>
              <a:t> Se pueden traspasar a otra cartera todas las líneas o solo las seleccionadas, si solo se desea traspasar cierto número de artículo, previo a seleccionar esta opción, se deben marcar las líneas a traspasar.</a:t>
            </a:r>
          </a:p>
          <a:p>
            <a:pPr>
              <a:buNone/>
            </a:pPr>
            <a:r>
              <a:rPr lang="es-ES" b="1" dirty="0" smtClean="0"/>
              <a:t>	- OPCIONES :</a:t>
            </a:r>
            <a:endParaRPr lang="es-ES" dirty="0" smtClean="0"/>
          </a:p>
          <a:p>
            <a:pPr>
              <a:buNone/>
            </a:pPr>
            <a:r>
              <a:rPr lang="es-ES" b="1" dirty="0" smtClean="0"/>
              <a:t>	. No reemplazar</a:t>
            </a:r>
            <a:r>
              <a:rPr lang="es-ES" dirty="0" smtClean="0"/>
              <a:t>, de forma que si alguna de las líneas existe ya en la cartera que seleccionamos como destino queda como cantidad a pedir la que en ella hubiera inicialmente, es decir, no se suman cantidades, solo se añaden a la cartera destino los artículos que hubiera en la cartera origen y no estuviesen en la destino.</a:t>
            </a:r>
          </a:p>
          <a:p>
            <a:pPr>
              <a:buNone/>
            </a:pPr>
            <a:r>
              <a:rPr lang="es-ES" b="1" dirty="0" smtClean="0"/>
              <a:t>	. Reemplazar</a:t>
            </a:r>
            <a:r>
              <a:rPr lang="es-ES" dirty="0" smtClean="0"/>
              <a:t>, de forma que si alguna de las líneas existe ya en la cartera que seleccionamos como destino, queda como cantidad a pedir la que hubiera en la origen, es decir, no se suman cantidades, solo se añaden a la cartera destino los artículos que hubiera en la cartera origen y no estuviesen en la destino y si el artículo existe se sustituye por la cantidad de origen.</a:t>
            </a:r>
          </a:p>
          <a:p>
            <a:pPr>
              <a:buNone/>
            </a:pPr>
            <a:r>
              <a:rPr lang="es-ES" b="1" dirty="0" smtClean="0"/>
              <a:t>	. Acumular</a:t>
            </a:r>
            <a:r>
              <a:rPr lang="es-ES" dirty="0" smtClean="0"/>
              <a:t>, de forma que si alguna de las líneas existe ya en la cartera que seleccionamos como destino queda como cantidad a pedir la suma de las cantidades que hubiera en cada una de ellas, se añaden a la cartera destino los artículos que hubiera en la cartera origen y no estuviesen en la destino y si el artículo existe se suman las cantidades.</a:t>
            </a:r>
          </a:p>
          <a:p>
            <a:pPr>
              <a:buNone/>
            </a:pPr>
            <a:r>
              <a:rPr lang="es-ES" dirty="0" smtClean="0"/>
              <a:t>	Sea cual sea la opción elegida, en la cartera destino además de los cambios mencionados en el campo de unidades en cartera (campo “</a:t>
            </a:r>
            <a:r>
              <a:rPr lang="es-ES" i="1" dirty="0" err="1" smtClean="0"/>
              <a:t>Uni</a:t>
            </a:r>
            <a:r>
              <a:rPr lang="es-ES" i="1" dirty="0" smtClean="0"/>
              <a:t>.</a:t>
            </a:r>
            <a:r>
              <a:rPr lang="es-ES" dirty="0" smtClean="0"/>
              <a:t>”) se modificarán también los datos de unidades retenidas (campo “</a:t>
            </a:r>
            <a:r>
              <a:rPr lang="es-ES" i="1" dirty="0" smtClean="0"/>
              <a:t>Reten.</a:t>
            </a:r>
            <a:r>
              <a:rPr lang="es-ES" dirty="0" smtClean="0"/>
              <a:t>”). Así, si de un artículo se hubiesen indicado unidades a retener tanto en la cartera origen como en la destino, en ésta última se sumarán o se sustituirán las unidades a retener según se haya escogido la opción de acumular o reemplazar respectivamente.</a:t>
            </a:r>
          </a:p>
          <a:p>
            <a:pPr>
              <a:buNone/>
            </a:pPr>
            <a:r>
              <a:rPr lang="es-ES" b="1" dirty="0" smtClean="0"/>
              <a:t>	- ELIMINAR LINEAS EN CARTERA ORIGEN : </a:t>
            </a:r>
            <a:r>
              <a:rPr lang="es-ES" dirty="0" smtClean="0"/>
              <a:t>Mediante la caja de chequeo a tal efecto, se puede seleccionar si los artículos que vamos a copiar o mover, se deben o no eliminar las líneas de la cartera origen.</a:t>
            </a:r>
          </a:p>
          <a:p>
            <a:pPr>
              <a:buNone/>
            </a:pPr>
            <a:r>
              <a:rPr lang="es-ES" b="1" dirty="0" smtClean="0"/>
              <a:t>	- CARTERA DESTINO : </a:t>
            </a:r>
            <a:r>
              <a:rPr lang="es-ES" dirty="0" smtClean="0"/>
              <a:t>Mediante la caja desplegable a tal efecto, seleccionaremos la cartera destino. Esta no podrá ser la misma cartera origen. De elegir la misma se emitirá un aviso indicándolo y se obligará a seleccionar como cartera destino una distinta a aquella tomada como origen.</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284</a:t>
            </a:fld>
            <a:endParaRPr lang="es-ES"/>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Mover / Copiar carteras.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285</a:t>
            </a:fld>
            <a:endParaRPr lang="es-ES"/>
          </a:p>
        </p:txBody>
      </p:sp>
      <p:pic>
        <p:nvPicPr>
          <p:cNvPr id="180226"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a:bodyPr>
          <a:lstStyle/>
          <a:p>
            <a:pPr algn="ctr"/>
            <a:r>
              <a:rPr lang="pt-BR" sz="3200" dirty="0" smtClean="0"/>
              <a:t>Cálculo de unidades a pedir mediante fórmula</a:t>
            </a:r>
            <a:endParaRPr lang="es-ES" sz="32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286</a:t>
            </a:fld>
            <a:endParaRPr lang="es-ES"/>
          </a:p>
        </p:txBody>
      </p:sp>
      <p:pic>
        <p:nvPicPr>
          <p:cNvPr id="181250"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a:bodyPr>
          <a:lstStyle/>
          <a:p>
            <a:pPr algn="ctr"/>
            <a:r>
              <a:rPr lang="pt-BR" sz="3200" dirty="0" smtClean="0"/>
              <a:t>Cálculo de unidades a pedir mediante fórmula</a:t>
            </a:r>
            <a:endParaRPr lang="es-ES" sz="32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287</a:t>
            </a:fld>
            <a:endParaRPr lang="es-ES"/>
          </a:p>
        </p:txBody>
      </p:sp>
      <p:sp>
        <p:nvSpPr>
          <p:cNvPr id="7" name="6 Marcador de contenido"/>
          <p:cNvSpPr>
            <a:spLocks noGrp="1"/>
          </p:cNvSpPr>
          <p:nvPr>
            <p:ph idx="1"/>
          </p:nvPr>
        </p:nvSpPr>
        <p:spPr/>
        <p:txBody>
          <a:bodyPr>
            <a:normAutofit fontScale="32500" lnSpcReduction="20000"/>
          </a:bodyPr>
          <a:lstStyle/>
          <a:p>
            <a:pPr>
              <a:buNone/>
            </a:pPr>
            <a:r>
              <a:rPr lang="es-ES" dirty="0" smtClean="0"/>
              <a:t>	Desde una cartera de pedidos es posible la utilización de fórmulas estadísticas de consumos para calcular automáticamente la cantidad a pedir.</a:t>
            </a:r>
          </a:p>
          <a:p>
            <a:pPr>
              <a:buNone/>
            </a:pPr>
            <a:r>
              <a:rPr lang="es-ES" dirty="0" smtClean="0"/>
              <a:t>	De esta forma, se podrá hacer un pedido en base a consumos de períodos anteriores, es decir, pedir en función de las unidades vendidas en un período determinado por el usuario.</a:t>
            </a:r>
          </a:p>
          <a:p>
            <a:pPr>
              <a:buNone/>
            </a:pPr>
            <a:r>
              <a:rPr lang="es-ES" dirty="0" smtClean="0"/>
              <a:t>	La fórmula a utilizar deberá haber sido previamente definida por el usuario desde </a:t>
            </a:r>
            <a:r>
              <a:rPr lang="es-ES" i="1" dirty="0" smtClean="0"/>
              <a:t>FORMULAS</a:t>
            </a:r>
            <a:r>
              <a:rPr lang="es-ES" dirty="0" smtClean="0"/>
              <a:t> del proceso </a:t>
            </a:r>
            <a:r>
              <a:rPr lang="es-ES" i="1" dirty="0" smtClean="0"/>
              <a:t>REAPROVISIONAMIENTOS</a:t>
            </a:r>
            <a:r>
              <a:rPr lang="es-ES" dirty="0" smtClean="0"/>
              <a:t>. Al definir la fórmula se determinará el período a considerar, así como el tratamiento a realizar para el cálculo de las unidades a incluir en cartera para ser pedidas: </a:t>
            </a:r>
          </a:p>
          <a:p>
            <a:pPr>
              <a:buNone/>
            </a:pPr>
            <a:r>
              <a:rPr lang="es-ES" dirty="0" smtClean="0"/>
              <a:t>	Pedir exactamente las mismas unidades que se vendieron en dicho período, aumentar o </a:t>
            </a:r>
            <a:r>
              <a:rPr lang="es-ES" dirty="0" err="1" smtClean="0"/>
              <a:t>decrementar</a:t>
            </a:r>
            <a:r>
              <a:rPr lang="es-ES" dirty="0" smtClean="0"/>
              <a:t> dichas unidades, etc.</a:t>
            </a:r>
          </a:p>
          <a:p>
            <a:pPr>
              <a:buNone/>
            </a:pPr>
            <a:r>
              <a:rPr lang="es-ES" dirty="0" smtClean="0"/>
              <a:t>	Así pues, desde la cartera se dispone del botón Aplicar-Fórmula, de forma que se podrá indicar la fórmula de consumo a aplicar y las líneas sobre las que realizar el cálculo (todas las de la cartera o sólo las seleccionadas). A continuación se debe introducir los días que se desea cubrir. Es decir, para cuántos días se desea hacer el pedido. Como la fórmula pasa el consumo diario habido, para hacer el pedido se multiplica dicho consumo diario por los días de cobertura, y el resultado son las unidades que se han de pedir. Automáticamente se aplicará la fórmula indicada y se fijarán en cartera las unidades calculadas como unidades a pedir. </a:t>
            </a:r>
          </a:p>
          <a:p>
            <a:pPr>
              <a:buNone/>
            </a:pPr>
            <a:r>
              <a:rPr lang="es-ES" dirty="0" smtClean="0"/>
              <a:t>	Ahora bien, en esta asignación se podrán especificar condicionantes adicionales, activando las cajas de chequeo correspondientes. Dichos condicionantes pueden ser:</a:t>
            </a:r>
          </a:p>
          <a:p>
            <a:pPr>
              <a:buNone/>
            </a:pPr>
            <a:r>
              <a:rPr lang="es-ES" dirty="0" smtClean="0"/>
              <a:t>	- Excluir aquellas líneas cuya cantidad a pedir en cartera haya sido introducida manualmente, de forma que se respeten las modificaciones efectuadas y no se sustituyan por las unidades calculadas. Para ello se deberá activar la caja de chequeo "</a:t>
            </a:r>
            <a:r>
              <a:rPr lang="es-ES" i="1" dirty="0" smtClean="0"/>
              <a:t>Respetar las modificaciones manuales</a:t>
            </a:r>
            <a:r>
              <a:rPr lang="es-ES" dirty="0" smtClean="0"/>
              <a:t>".</a:t>
            </a:r>
          </a:p>
          <a:p>
            <a:pPr>
              <a:buNone/>
            </a:pPr>
            <a:r>
              <a:rPr lang="es-ES" dirty="0" smtClean="0"/>
              <a:t>	- Tener en cuenta en la asignación definitiva de unidades a incluir en la cartera si el artículo tiene especificado en su ficha un lote óptimo. De tenerlo, una vez aplicada la fórmula, se ajustarán las unidades a pedir a una cifra que sea múltiplo de dicho lote óptimo. Para ello se deberá activar la caja de chequeo "</a:t>
            </a:r>
            <a:r>
              <a:rPr lang="es-ES" i="1" dirty="0" smtClean="0"/>
              <a:t>Considerar unidades de </a:t>
            </a:r>
            <a:r>
              <a:rPr lang="es-ES" dirty="0" smtClean="0"/>
              <a:t>lote óptimo". Téngase en cuenta que de activar esta caja de chequeo, si el artículo tiene lote óptimo se aplicará éste, aunque ello suponga superar el stock máximo y se haya especificado que se respete dicho máximo según se indica a continuación.</a:t>
            </a:r>
          </a:p>
          <a:p>
            <a:pPr>
              <a:buNone/>
            </a:pPr>
            <a:r>
              <a:rPr lang="es-ES" dirty="0" smtClean="0"/>
              <a:t>	- No asignar en cartera unidades a pedir 0. Es decir, cuando debido a la aplicación de la fórmula las unidades resultantes sean 0 no efectuar cambios en la cartera, sino dejar la cantidad que hubiera ya en ella. Para ello activar la caja de chequeo "</a:t>
            </a:r>
            <a:r>
              <a:rPr lang="es-ES" i="1" dirty="0" smtClean="0"/>
              <a:t>No asignar cantidades cero</a:t>
            </a:r>
            <a:r>
              <a:rPr lang="es-ES" dirty="0" smtClean="0"/>
              <a:t>".</a:t>
            </a:r>
          </a:p>
          <a:p>
            <a:pPr>
              <a:buNone/>
            </a:pPr>
            <a:r>
              <a:rPr lang="es-ES" dirty="0" smtClean="0"/>
              <a:t>	- Respetar el stock mínimo del artículo. Es decir, cuando debido a la aplicación de la fórmula las unidades resultantes más el stock que ya hay en la farmacia (stock actual del artículo) sean inferiores al mínimo, que en cartera se asuman unidades a pedir igual a ese mínimo, pero no una cantidad menor. Para ello activar la caja de chequeo "</a:t>
            </a:r>
            <a:r>
              <a:rPr lang="es-ES" i="1" dirty="0" smtClean="0"/>
              <a:t>Respetar stock mínimo del artículo</a:t>
            </a:r>
            <a:r>
              <a:rPr lang="es-ES" dirty="0" smtClean="0"/>
              <a:t>". Ahora bien, debe tenerse en cuenta que si se ha indicado que se considere lote óptimo éste se aplicará, aunque ello suponga quedar por debajo del mínimo.</a:t>
            </a:r>
          </a:p>
          <a:p>
            <a:pPr>
              <a:buNone/>
            </a:pPr>
            <a:r>
              <a:rPr lang="es-ES" dirty="0" smtClean="0"/>
              <a:t>	- Respetar el stock máximo del artículo. Es decir, conseguir que la cantidad a pedir más el stock actual que ya hay nunca supere el stock máximo fijado para el artículo en cuestión. Así, en cartera se asumirá como cantidad a pedir la calculada según la fórmula siempre y cuando al sumarse ésta al stock actual no se supere el stock máximo. Por tanto, si las unidades calculadas según fórmula más el stock actual superan al stock máximo, en cartera se fijará como cantidad a pedir la diferencia entre stock máximo y stock actual. Para ello activar la caja de chequeo "</a:t>
            </a:r>
            <a:r>
              <a:rPr lang="es-ES" i="1" dirty="0" smtClean="0"/>
              <a:t>Respetar stock máximo del artículo</a:t>
            </a:r>
            <a:r>
              <a:rPr lang="es-ES" dirty="0" smtClean="0"/>
              <a:t>". A continuación se cita un ejemplo: Si las unidades calculadas según fórmula fueran 7 y el artículo tuviera un stock actual de 3 y un máximo de 5, en cartera se asumirían como cantidad a pedir 2 unidades. De esta forma 2 unidades que se piden más 3 unidades que ya hay sumarían 5 unidades, sin sobrepasarse el máximo. No se pedirán las 7 unidades calculadas por la fórmula puesto que ello significaría que al sumarle las 3 unidades de stock que ya hay daría como resultado 8 unidades, superándose el máximo.</a:t>
            </a:r>
          </a:p>
          <a:p>
            <a:pPr>
              <a:buNone/>
            </a:pPr>
            <a:r>
              <a:rPr lang="es-ES" dirty="0" smtClean="0"/>
              <a:t>	Téngase en cuenta que si se ha indicado que se considere el lote óptimo, esta consideración primará. Es decir, se aplicará lote óptimo aunque ello suponga superar el stock máximo del artículo.</a:t>
            </a:r>
          </a:p>
          <a:p>
            <a:pPr>
              <a:buNone/>
            </a:pPr>
            <a:r>
              <a:rPr lang="es-ES" dirty="0" smtClean="0"/>
              <a:t>	- Incluir o no los artículos que estén en su ficha marcados para exclusión de cálculos de reaprovisionamientos. Es decir, dejando desactivada la caja de chequeo "</a:t>
            </a:r>
            <a:r>
              <a:rPr lang="es-ES" i="1" dirty="0" smtClean="0"/>
              <a:t>Incluir artículos excluidos de Reaprovisionamientos</a:t>
            </a:r>
            <a:r>
              <a:rPr lang="es-ES" dirty="0" smtClean="0"/>
              <a:t>" se consigue que aquellos artículos que en su ficha están marcados para ser excluidos de pedidos de </a:t>
            </a:r>
            <a:r>
              <a:rPr lang="es-ES" dirty="0" err="1" smtClean="0"/>
              <a:t>reprovisionamiento</a:t>
            </a:r>
            <a:r>
              <a:rPr lang="es-ES" dirty="0" smtClean="0"/>
              <a:t> sean obviados y que no se efectúe cálculo de unidades a pedir mediante fórmula, por lo que seguirán figurando en la cartera con la misma cantidad a pedir que tuvieran previamente. Si, por el contrario, se desea calcular las unidades a pedir aplicando la fórmula también en estos artículos, activar dicha caja de chequeo.</a:t>
            </a:r>
          </a:p>
          <a:p>
            <a:endParaRPr lang="es-ES"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Artículos bajo mínimo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288</a:t>
            </a:fld>
            <a:endParaRPr lang="es-ES"/>
          </a:p>
        </p:txBody>
      </p:sp>
      <p:pic>
        <p:nvPicPr>
          <p:cNvPr id="182274"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Artículos bajo mínimo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289</a:t>
            </a:fld>
            <a:endParaRPr lang="es-ES"/>
          </a:p>
        </p:txBody>
      </p:sp>
      <p:sp>
        <p:nvSpPr>
          <p:cNvPr id="7" name="6 Marcador de contenido"/>
          <p:cNvSpPr>
            <a:spLocks noGrp="1"/>
          </p:cNvSpPr>
          <p:nvPr>
            <p:ph idx="1"/>
          </p:nvPr>
        </p:nvSpPr>
        <p:spPr/>
        <p:txBody>
          <a:bodyPr>
            <a:normAutofit fontScale="55000" lnSpcReduction="20000"/>
          </a:bodyPr>
          <a:lstStyle/>
          <a:p>
            <a:pPr>
              <a:buNone/>
            </a:pPr>
            <a:r>
              <a:rPr lang="es-ES" dirty="0" smtClean="0"/>
              <a:t>	Una vez se está editando una cartera es posible incluir en ella de forma automática todos los artículos que en este momento estén bajo mínimo y no estén incluidos en ninguna cartera ni en ningún pedido pendiente de </a:t>
            </a:r>
            <a:r>
              <a:rPr lang="es-ES" dirty="0" err="1" smtClean="0"/>
              <a:t>recepcionarse</a:t>
            </a:r>
            <a:r>
              <a:rPr lang="es-ES" dirty="0" smtClean="0"/>
              <a:t>. Recuérdese que se considera que el artículo está bajo mínimo cuando su stock actual es igual o inferior a su stock mínimo. No se incluirán en la cartera aquellos artículos cuyo stock mínimo, máximo y actual sean iguales, pues ello supondría incluirlos en cartera con cantidad 0, cosa que no ha lugar.</a:t>
            </a:r>
          </a:p>
          <a:p>
            <a:pPr>
              <a:buNone/>
            </a:pPr>
            <a:r>
              <a:rPr lang="es-ES" dirty="0" smtClean="0"/>
              <a:t>	Para proceder a la inclusión de estos artículos en la cartera se debe elegir </a:t>
            </a:r>
            <a:r>
              <a:rPr lang="es-ES" i="1" dirty="0" smtClean="0"/>
              <a:t>ARTICULOS BAJO MINIMO</a:t>
            </a:r>
            <a:r>
              <a:rPr lang="es-ES" dirty="0" smtClean="0"/>
              <a:t> ubicada en el menú </a:t>
            </a:r>
            <a:r>
              <a:rPr lang="es-ES" i="1" dirty="0" smtClean="0"/>
              <a:t>CARTERA</a:t>
            </a:r>
            <a:r>
              <a:rPr lang="es-ES" dirty="0" smtClean="0"/>
              <a:t>. Tras seleccionar esta opción se pedirá conformidad para seguir con el proceso. De dar dicha conformidad se comprobarán todas las fichas de artículos y se emitirá un mensaje indicando cuántos artículos se han encontrado que están bajo mínimo y no están en ninguna cartera ni en ningún pedido. Se preguntará si se desea incluir estos artículos en la cartera.</a:t>
            </a:r>
          </a:p>
          <a:p>
            <a:pPr>
              <a:buNone/>
            </a:pPr>
            <a:r>
              <a:rPr lang="es-ES" dirty="0" smtClean="0"/>
              <a:t>	De contestar afirmativamente, se añadirán los mismos al final de la cartera editada. Las líneas añadidas a la cartera aparecerán resaltadas en cursiva y sus campos “</a:t>
            </a:r>
            <a:r>
              <a:rPr lang="es-ES" dirty="0" err="1" smtClean="0"/>
              <a:t>Uni</a:t>
            </a:r>
            <a:r>
              <a:rPr lang="es-ES" dirty="0" smtClean="0"/>
              <a:t>”, “</a:t>
            </a:r>
            <a:r>
              <a:rPr lang="es-ES" dirty="0" err="1" smtClean="0"/>
              <a:t>S.Act</a:t>
            </a:r>
            <a:r>
              <a:rPr lang="es-ES" dirty="0" smtClean="0"/>
              <a:t>.” y “</a:t>
            </a:r>
            <a:r>
              <a:rPr lang="es-ES" dirty="0" err="1" smtClean="0"/>
              <a:t>S.Min</a:t>
            </a:r>
            <a:r>
              <a:rPr lang="es-ES" dirty="0" smtClean="0"/>
              <a:t>.” aparecerán en negrita.</a:t>
            </a:r>
          </a:p>
          <a:p>
            <a:pPr>
              <a:buNone/>
            </a:pPr>
            <a:r>
              <a:rPr lang="es-ES" dirty="0" smtClean="0"/>
              <a:t>	Las unidades que se propondrán a pedir de estos artículos será la diferencia entre stock máximo y stock actual. Es decir, se pedirán unidades hasta llegar a cubrir el máximo. Si el artículo tuviese asignado en su ficha un lote óptimo, el mismo será respetado. Es decir, las unidades que se propongan a pedir serán siempre múltiplo de dicho lote. Como las unidades calculadas por este proceso nunca serán superiores al stock máximo, si para respetarse el lote óptimo es preciso, la cantidad que se propondrá a pedir puede llegar a exceder dicho stock máximo. Por ejemplo, si el stock actual es de 1 unidad, el máximo son 10 unidades y el lote óptimo son 6 unidades, la cantidad que se propondrá a pedir será de 12, puesto que la diferencia entre stock actual y máximo (9) no es múltiplo del lote óptimo.</a:t>
            </a:r>
          </a:p>
          <a:p>
            <a:endParaRPr lang="es-E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400" dirty="0" smtClean="0"/>
              <a:t>Artículos. Datos Generales. CODIGO</a:t>
            </a:r>
            <a:endParaRPr lang="es-ES" sz="4400" dirty="0"/>
          </a:p>
        </p:txBody>
      </p:sp>
      <p:sp>
        <p:nvSpPr>
          <p:cNvPr id="3" name="2 Marcador de contenido"/>
          <p:cNvSpPr>
            <a:spLocks noGrp="1"/>
          </p:cNvSpPr>
          <p:nvPr>
            <p:ph idx="1"/>
          </p:nvPr>
        </p:nvSpPr>
        <p:spPr/>
        <p:txBody>
          <a:bodyPr>
            <a:normAutofit fontScale="77500" lnSpcReduction="20000"/>
          </a:bodyPr>
          <a:lstStyle/>
          <a:p>
            <a:pPr>
              <a:buNone/>
            </a:pPr>
            <a:r>
              <a:rPr lang="es-ES" dirty="0" smtClean="0"/>
              <a:t>	CODIGO: En FARMATIC los códigos de artículo pueden ser de seis o siete dígitos numéricos.</a:t>
            </a:r>
          </a:p>
          <a:p>
            <a:r>
              <a:rPr lang="es-ES" dirty="0" smtClean="0"/>
              <a:t>De todos aquellos artículos que existen en la base de datos del Consejo se utilizará el código nacional que figura en ella. De ser artículos que no tienen codificación nacional, el usuario puede darle un código de libre definición o, por ejemplo, utilizar el código que dé a ese artículo el proveedor que normalmente lo sirve. Debe tenerse en cuenta que en el proceso </a:t>
            </a:r>
            <a:r>
              <a:rPr lang="es-ES" i="1" dirty="0" smtClean="0"/>
              <a:t>CONFIGURACION / PARAMETROS se habrá </a:t>
            </a:r>
            <a:r>
              <a:rPr lang="es-ES" dirty="0" smtClean="0"/>
              <a:t>indicado de qué códigos se desea llevar codificación de 6 ó de 7 dígitos, así como el tratamiento a efectuar en los diversos puntos de la aplicación respecto al chequeo de dígitos de control (sexto o séptimo dígito, según corresponda), presentación con separación o no del séptimo dígito, etc.. La introducción del código de artículo en este campo puede realizarse bien tecleándolo, bien mediante lectura con scanner.</a:t>
            </a:r>
          </a:p>
          <a:p>
            <a:r>
              <a:rPr lang="es-ES" dirty="0" smtClean="0"/>
              <a:t>Asignación de códigos libres mediante lista</a:t>
            </a:r>
          </a:p>
          <a:p>
            <a:r>
              <a:rPr lang="es-ES" dirty="0" smtClean="0"/>
              <a:t>Numeración códigos libres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a:t>
            </a:fld>
            <a:endParaRPr lang="es-ES"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Reasignar unidades respecto stock mínimo</a:t>
            </a:r>
            <a:endParaRPr lang="es-ES" sz="3600"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Una vez se está editando una cartera es posible incluir en ella de forma automática todos los artículos que en este momento estén bajo mínimo y no estén incluidos en ninguna cartera ni en ningún pedido pendiente de </a:t>
            </a:r>
            <a:r>
              <a:rPr lang="es-ES" dirty="0" err="1" smtClean="0"/>
              <a:t>recepcionarse</a:t>
            </a:r>
            <a:r>
              <a:rPr lang="es-ES" dirty="0" smtClean="0"/>
              <a:t>. Recuérdese que se considera que el artículo está bajo mínimo cuando su stock actual es igual o inferior a su stock mínimo. No se incluirán en la cartera aquellos artículos cuyo stock mínimo, máximo y actual sean iguales, pues ello supondría incluirlos en cartera con cantidad 0, cosa que no ha lugar.</a:t>
            </a:r>
          </a:p>
          <a:p>
            <a:pPr>
              <a:buNone/>
            </a:pPr>
            <a:r>
              <a:rPr lang="es-ES" dirty="0" smtClean="0"/>
              <a:t>	Para proceder a la inclusión de estos artículos en la cartera se debe elegir </a:t>
            </a:r>
            <a:r>
              <a:rPr lang="es-ES" i="1" dirty="0" smtClean="0"/>
              <a:t>ARTICULOS BAJO MINIMO</a:t>
            </a:r>
            <a:r>
              <a:rPr lang="es-ES" dirty="0" smtClean="0"/>
              <a:t> ubicada en el menú </a:t>
            </a:r>
            <a:r>
              <a:rPr lang="es-ES" i="1" dirty="0" smtClean="0"/>
              <a:t>CARTERA</a:t>
            </a:r>
            <a:r>
              <a:rPr lang="es-ES" dirty="0" smtClean="0"/>
              <a:t>. Tras seleccionar esta opción se pedirá conformidad para seguir con el proceso. De dar dicha conformidad se comprobarán todas las fichas de artículos y se emitirá un mensaje indicando cuántos artículos se han encontrado que están bajo mínimo y no están en ninguna cartera ni en ningún pedido. Se preguntará si se desea incluir estos artículos en la cartera.</a:t>
            </a:r>
          </a:p>
          <a:p>
            <a:pPr>
              <a:buNone/>
            </a:pPr>
            <a:r>
              <a:rPr lang="es-ES" dirty="0" smtClean="0"/>
              <a:t>	De contestar afirmativamente, se añadirán los mismos al final de la cartera editada. Las líneas añadidas a la cartera aparecerán resaltadas en cursiva y sus campos “</a:t>
            </a:r>
            <a:r>
              <a:rPr lang="es-ES" dirty="0" err="1" smtClean="0"/>
              <a:t>Uni</a:t>
            </a:r>
            <a:r>
              <a:rPr lang="es-ES" dirty="0" smtClean="0"/>
              <a:t>”, “</a:t>
            </a:r>
            <a:r>
              <a:rPr lang="es-ES" dirty="0" err="1" smtClean="0"/>
              <a:t>S.Act</a:t>
            </a:r>
            <a:r>
              <a:rPr lang="es-ES" dirty="0" smtClean="0"/>
              <a:t>.” y “</a:t>
            </a:r>
            <a:r>
              <a:rPr lang="es-ES" dirty="0" err="1" smtClean="0"/>
              <a:t>S.Min</a:t>
            </a:r>
            <a:r>
              <a:rPr lang="es-ES" dirty="0" smtClean="0"/>
              <a:t>.” aparecerán en negrita.</a:t>
            </a:r>
          </a:p>
          <a:p>
            <a:pPr>
              <a:buNone/>
            </a:pPr>
            <a:r>
              <a:rPr lang="es-ES" dirty="0" smtClean="0"/>
              <a:t>	Las unidades que se propondrán a pedir de estos artículos será la diferencia entre stock máximo y stock actual. Es decir, se pedirán unidades hasta llegar a cubrir el máximo. Si el artículo tuviese asignado en su ficha un lote óptimo, el mismo será respetado. Es decir, las unidades que se propongan a pedir serán siempre múltiplo de dicho lote. Como las unidades calculadas por este proceso nunca serán superiores al stock máximo, si para respetarse el lote óptimo es preciso, la cantidad que se propondrá a pedir puede llegar a exceder dicho stock máximo. Por ejemplo, si el stock actual es de 1 unidad, el máximo son 10 unidades y el lote óptimo son 6 unidades, la cantidad que se propondrá a pedir será de 12, puesto que la diferencia entre stock actual y máximo (9) no es múltiplo del lote óptimo.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290</a:t>
            </a:fld>
            <a:endParaRPr lang="es-ES"/>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229600" cy="648072"/>
          </a:xfrm>
        </p:spPr>
        <p:txBody>
          <a:bodyPr anchor="ctr">
            <a:normAutofit fontScale="90000"/>
          </a:bodyPr>
          <a:lstStyle/>
          <a:p>
            <a:pPr algn="ctr"/>
            <a:r>
              <a:rPr lang="es-ES" sz="3100" dirty="0" smtClean="0"/>
              <a:t>Reasignar unidades respecto stock máximo / lote óptimo</a:t>
            </a:r>
            <a:r>
              <a:rPr lang="es-ES" dirty="0" smtClean="0"/>
              <a:t/>
            </a:r>
            <a:br>
              <a:rPr lang="es-ES" dirty="0" smtClean="0"/>
            </a:b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Una vez editada una cartera se pueden reasignar automáticamente las cantidades a pedir de los artículos presentes en ella de forma que se pidan las unidades necesarias para llegar al stock máximo.</a:t>
            </a:r>
          </a:p>
          <a:p>
            <a:pPr>
              <a:buNone/>
            </a:pPr>
            <a:r>
              <a:rPr lang="es-ES" dirty="0" smtClean="0"/>
              <a:t>	Para ello se debe ejecutar </a:t>
            </a:r>
            <a:r>
              <a:rPr lang="es-ES" i="1" dirty="0" smtClean="0"/>
              <a:t>REASIGNAR UNIDADES RESPECTO STOCK MAXIMO/LOTE OPTIMO</a:t>
            </a:r>
            <a:r>
              <a:rPr lang="es-ES" dirty="0" smtClean="0"/>
              <a:t>, del menú </a:t>
            </a:r>
            <a:r>
              <a:rPr lang="es-ES" i="1" dirty="0" smtClean="0"/>
              <a:t>CARTERA</a:t>
            </a:r>
            <a:r>
              <a:rPr lang="es-ES" dirty="0" smtClean="0"/>
              <a:t>. Se emitirá un mensaje solicitando conformidad para continuar con el proceso. De contestar afirmativamente, en todas las líneas de la cartera la cantidad a pedir que se dejará será la diferencia entre stock máximo y stock actual. Es decir, se pedirán unidades hasta llegar a cubrir el máximo. Si el artículo tuviese asignado en su ficha un lote óptimo, el mismo será respetado. Es decir, las unidades que se propongan a pedir serán siempre múltiplo de dicho lote. Como las unidades calculadas por este proceso nunca serán superiores al stock máximo, si para respetarse el lote óptimo es preciso, la cantidad que se propondrá a pedir puede llegar a exceder dicho stock máximo. Por ejemplo, si el stock actual es de 1 unidad, el máximo son 10 unidades y el lote óptimo son 6 unidades, la cantidad que se propondrá a pedir será de 12, puesto que la diferencia entre stock actual y máximo (9) no es múltiplo del lote óptimo.</a:t>
            </a:r>
          </a:p>
          <a:p>
            <a:pPr>
              <a:buNone/>
            </a:pPr>
            <a:r>
              <a:rPr lang="es-ES" dirty="0" smtClean="0"/>
              <a:t>	Las líneas modificadas mediante este proceso quedarán marcadas en negrita, como modificadas manualmente.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291</a:t>
            </a:fld>
            <a:endParaRPr lang="es-ES"/>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dirty="0" smtClean="0"/>
              <a:t>Artículos según venta día</a:t>
            </a:r>
            <a:br>
              <a:rPr lang="es-ES" dirty="0" smtClean="0"/>
            </a:b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Esta opción ubicada en el menú </a:t>
            </a:r>
            <a:r>
              <a:rPr lang="es-ES" i="1" dirty="0" smtClean="0"/>
              <a:t>CARTERA</a:t>
            </a:r>
            <a:r>
              <a:rPr lang="es-ES" dirty="0" smtClean="0"/>
              <a:t> que se habilita cuando se edita una cartera, permite incluir en la cartera aquellos artículos que hayan sido vendidos en un período determinado por el usuario. </a:t>
            </a:r>
          </a:p>
          <a:p>
            <a:pPr>
              <a:buNone/>
            </a:pPr>
            <a:r>
              <a:rPr lang="es-ES" dirty="0" smtClean="0"/>
              <a:t>	Será optativo excluir o no aquellos artículos que en dicho momento estén ya en cartera o en pedidos. Para determinar esta cuestión se dispone de las cajas de chequeo "</a:t>
            </a:r>
            <a:r>
              <a:rPr lang="es-ES" i="1" dirty="0" smtClean="0"/>
              <a:t>Excluir artículos en Carteras</a:t>
            </a:r>
            <a:r>
              <a:rPr lang="es-ES" dirty="0" smtClean="0"/>
              <a:t>" (activándola se indica que no se desea incluir en la cartera a generar aquellos artículos que ya estén en alguna cartera) y "</a:t>
            </a:r>
            <a:r>
              <a:rPr lang="es-ES" i="1" dirty="0" smtClean="0"/>
              <a:t>Excluir artículos en Pedidos</a:t>
            </a:r>
            <a:r>
              <a:rPr lang="es-ES" dirty="0" smtClean="0"/>
              <a:t>" (su activación provocará que no se incluyan en la cartera aquellos artículos que figuren en algún pedido).</a:t>
            </a:r>
          </a:p>
          <a:p>
            <a:pPr>
              <a:buNone/>
            </a:pPr>
            <a:r>
              <a:rPr lang="es-ES" dirty="0" smtClean="0"/>
              <a:t>	Este período se puede acotar tanto entre fechas como entre horas. Ello permite, por ejemplo, hacer una reposición de lo vendido en un período, o bien tomar una imagen de artículos a pedir en función del movimiento de un determinado período (por ejemplo, las guardias).</a:t>
            </a:r>
          </a:p>
          <a:p>
            <a:pPr>
              <a:buNone/>
            </a:pPr>
            <a:r>
              <a:rPr lang="es-ES" dirty="0" smtClean="0"/>
              <a:t>	Al elegir esta opción se presenta una ventana en la que se debe indicar fecha y hora inicial y fecha y hora final a considerar. Asimismo, se deberá activar o no las cajas de chequeo "</a:t>
            </a:r>
            <a:r>
              <a:rPr lang="es-ES" i="1" dirty="0" smtClean="0"/>
              <a:t>Excluir artículos en Carteras</a:t>
            </a:r>
            <a:r>
              <a:rPr lang="es-ES" dirty="0" smtClean="0"/>
              <a:t>" y "</a:t>
            </a:r>
            <a:r>
              <a:rPr lang="es-ES" i="1" dirty="0" smtClean="0"/>
              <a:t>Excluir artículos en Pedidos</a:t>
            </a:r>
            <a:r>
              <a:rPr lang="es-ES" dirty="0" smtClean="0"/>
              <a:t>" mencionadas, según se estime oportuno. </a:t>
            </a:r>
          </a:p>
          <a:p>
            <a:pPr>
              <a:buNone/>
            </a:pPr>
            <a:r>
              <a:rPr lang="es-ES" dirty="0" smtClean="0"/>
              <a:t>	Si se tiene activo el parámetro Recordar </a:t>
            </a:r>
            <a:r>
              <a:rPr lang="es-ES" i="1" dirty="0" smtClean="0"/>
              <a:t>Datos de la opción “Artículos según Venta Día”</a:t>
            </a:r>
            <a:r>
              <a:rPr lang="es-ES" dirty="0" smtClean="0"/>
              <a:t>, el período a considerar se iniciará a partir de la última vez que se realizó un cálculo de este tipo. Es decir, se propondrá como fecha inicial la fecha en que se realizó la última vez este proceso más un minuto. Además, se propondrán por defecto los mismos valores que se utilizaron esa última vez en cuanto a exclusión o no de artículos en cartera y/o en pedidos.</a:t>
            </a:r>
          </a:p>
          <a:p>
            <a:pPr>
              <a:buNone/>
            </a:pPr>
            <a:r>
              <a:rPr lang="es-ES" dirty="0" smtClean="0"/>
              <a:t>	Una vez establecidas las pautas a seguir, hacer clic en el botón Aceptar, con lo que se presentará una ventana indicando cuántos artículos se han encontrado que se hayan vendido en ese período de tiempo y que en este momento cumplan con los condicionantes indicados en cuanto a su presencia en pedidos o carteras, y solicitándose conformidad para incluirlos en la cartera que se está editando. De dar esta conformidad, dichos artículos se incluirán al final de la cartera, apareciendo las líneas correspondientes en cursiva, y tomándose como cantidad a pedir el número de unidades que se hayan vendido en el período indicado.</a:t>
            </a:r>
          </a:p>
          <a:p>
            <a:pPr>
              <a:buNone/>
            </a:pPr>
            <a:r>
              <a:rPr lang="es-ES" dirty="0" smtClean="0"/>
              <a:t>	Si en el período indicado ha habido más devoluciones que ventas de un determinado artículo (con lo que su venta resulta ser negativa) será obviado en este proceso, no pasando a cartera. Si ha habido devoluciones, pero no superan las ventas, el artículo pasará a </a:t>
            </a:r>
            <a:r>
              <a:rPr lang="es-ES" dirty="0" err="1" smtClean="0"/>
              <a:t>catera</a:t>
            </a:r>
            <a:r>
              <a:rPr lang="es-ES" dirty="0" smtClean="0"/>
              <a:t>, proponiéndose a pedir la diferencia entre ventas y devoluciones.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292</a:t>
            </a:fld>
            <a:endParaRPr lang="es-ES"/>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Optimización de carteras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La optimización consiste en asignar cada línea de la cartera al proveedor que mejores condiciones comerciales ofrece. Para ello se tienen en cuenta los descuentos y/o cargos que cada proveedor aplica y las condiciones financieras que ofrece (plazo que transcurre entre la emisión del pedido y su pago y el % de coste del dinero). Asimismo, se tendrán en cuenta las posibles bonificaciones que los proveedores oferten, incluidos los descuentos que los artículos tengan definidos en sus fichas.</a:t>
            </a:r>
          </a:p>
          <a:p>
            <a:pPr>
              <a:buNone/>
            </a:pPr>
            <a:r>
              <a:rPr lang="es-ES" dirty="0" smtClean="0"/>
              <a:t>	En caso de que hayan bonificaciones, se modificará la cantidad a pedir de forma que se ajuste a la base bonificada y se pueda así conseguir la bonificación. No obstante, este ajuste en cuanto a cantidad a pedir para aprovechar bonificaciones podrá ser limitado por el usuario, como se indica más adelante al detallarse el concepto </a:t>
            </a:r>
            <a:r>
              <a:rPr lang="es-ES" i="1" dirty="0" smtClean="0"/>
              <a:t>"% Máxima desviación para unidades</a:t>
            </a:r>
            <a:r>
              <a:rPr lang="es-ES" dirty="0" smtClean="0"/>
              <a:t>". </a:t>
            </a:r>
          </a:p>
          <a:p>
            <a:pPr>
              <a:buNone/>
            </a:pPr>
            <a:r>
              <a:rPr lang="es-ES" dirty="0" smtClean="0"/>
              <a:t>	Recuérdese que tanto los descuentos y/o cargos como las condiciones financieras se habrán definido previamente en el proceso </a:t>
            </a:r>
            <a:r>
              <a:rPr lang="es-ES" i="1" dirty="0" smtClean="0">
                <a:hlinkClick r:id="rId2"/>
              </a:rPr>
              <a:t>CONDICIONES DE COMPRA</a:t>
            </a:r>
            <a:r>
              <a:rPr lang="es-ES" i="1" dirty="0" smtClean="0"/>
              <a:t>, englobado en GESTION DE PROVEEDORES del menú MAESTROS. Asimismo, las bonificaciones se habrán definido en el proceso </a:t>
            </a:r>
            <a:r>
              <a:rPr lang="es-ES" i="1" dirty="0" smtClean="0">
                <a:hlinkClick r:id="rId3"/>
              </a:rPr>
              <a:t>ARTICULOS</a:t>
            </a:r>
            <a:r>
              <a:rPr lang="es-ES" i="1" dirty="0" smtClean="0"/>
              <a:t> del menú MAESTROS. </a:t>
            </a:r>
          </a:p>
          <a:p>
            <a:pPr>
              <a:buNone/>
            </a:pPr>
            <a:r>
              <a:rPr lang="es-ES" i="1" dirty="0" smtClean="0"/>
              <a:t>	Al respecto debe tenerse en cuenta que la optimización se realizará siempre teniendo en cuenta las tablas de condiciones de compra definidas por total línea. En ningún momento se hará uso de las tablas definidas sobre total pedido.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293</a:t>
            </a:fld>
            <a:endParaRPr lang="es-ES"/>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Transformar una cartera en pedido</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Una vez realizadas las modificaciones pertinentes en la cartera, se está en disposición de emitir el pedido, al proveedor que se seleccione.</a:t>
            </a:r>
          </a:p>
          <a:p>
            <a:pPr>
              <a:buNone/>
            </a:pPr>
            <a:r>
              <a:rPr lang="es-ES" dirty="0" smtClean="0"/>
              <a:t>	Se permite acotar el pedido por líneas de artículo, o todas o solo las seleccionadas, a continuación se selecciona el proveedor al cual se emite el pedido. Podemos seleccionar con la caja de chequeo a tal efecto si se incluyen las líneas con proveedor no asignado. Si tenemos la caja de chequeo activa se traspasa al pedido todas las líneas de artículos que estuviesen asignadas a ese proveedor dado o estuviesen sin proveedor asignado. Se desactivará la caja de chequeo si no se desea que entren en el pedido las líneas que en la cartera no tengan proveedor asignado. De esta forma sólo entran en el pedido las líneas que estuviesen en cartera asignadas al proveedor que se indique. </a:t>
            </a:r>
          </a:p>
          <a:p>
            <a:pPr>
              <a:buNone/>
            </a:pPr>
            <a:r>
              <a:rPr lang="es-ES" dirty="0" smtClean="0"/>
              <a:t>	Asimismo, se dispone de la caja de chequeo “Generar tantos pedidos como proveedores presentes”. Si se activa, se generará un pedido para cada proveedor que tenga líneas asignadas en la cartera. Si se desactiva, se preguntará para qué proveedor se desea generar el pedido.</a:t>
            </a:r>
          </a:p>
          <a:p>
            <a:pPr>
              <a:buNone/>
            </a:pPr>
            <a:r>
              <a:rPr lang="es-ES" dirty="0" smtClean="0"/>
              <a:t>	Las líneas que no estén asignadas, como se ha indicado, se incluirán o no en el pedido según se haya activado o no la caja “Incluir líneas con proveedor no asignado”, y se asignarán al proveedor que específicamente se indique para ello.</a:t>
            </a:r>
          </a:p>
          <a:p>
            <a:pPr>
              <a:buNone/>
            </a:pPr>
            <a:r>
              <a:rPr lang="es-ES" dirty="0" smtClean="0"/>
              <a:t>	La cantidad que entrará en el pedido será la que figure en el campo “</a:t>
            </a:r>
            <a:r>
              <a:rPr lang="es-ES" i="1" dirty="0" err="1" smtClean="0"/>
              <a:t>Uni</a:t>
            </a:r>
            <a:r>
              <a:rPr lang="es-ES" i="1" dirty="0" smtClean="0"/>
              <a:t>.</a:t>
            </a:r>
            <a:r>
              <a:rPr lang="es-ES" dirty="0" smtClean="0"/>
              <a:t>” de la cartera. Si alguna de las líneas figurara en la cartera con unidades 0 no será incluida en el pedido, simplemente será eliminada de la cartera.</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294</a:t>
            </a:fld>
            <a:endParaRPr lang="es-ES"/>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PEDIDOS</a:t>
            </a:r>
            <a:endParaRPr lang="es-ES" dirty="0"/>
          </a:p>
        </p:txBody>
      </p:sp>
      <p:sp>
        <p:nvSpPr>
          <p:cNvPr id="3" name="2 Marcador de texto"/>
          <p:cNvSpPr>
            <a:spLocks noGrp="1"/>
          </p:cNvSpPr>
          <p:nvPr>
            <p:ph type="body" idx="1"/>
          </p:nvPr>
        </p:nvSpPr>
        <p:spPr/>
        <p:txBody>
          <a:bodyPr>
            <a:normAutofit fontScale="70000" lnSpcReduction="20000"/>
          </a:bodyPr>
          <a:lstStyle/>
          <a:p>
            <a:r>
              <a:rPr lang="es-ES" dirty="0" smtClean="0"/>
              <a:t>En este apartado se engloban todos los mecanismos que FARMATIC pone a disposición del usuario a fin de facilitar un riguroso control de todos aquellos procesos relacionados con la elaboración de pedidos a los diferentes proveedores, envío vía módem y posterior recepción de la mercancía cuando ésta sea recibida en la oficina de farmacia.</a:t>
            </a:r>
          </a:p>
          <a:p>
            <a:r>
              <a:rPr lang="es-ES" dirty="0" smtClean="0"/>
              <a:t>Se pueden generar pedidos de diversas formas, pero una vez emitido un pedido en firme, sea cual sea el método por el que se haya emitido, ya no habrá distinción. Así pues, su posterior tratamiento es idéntico (envío vía módem, recepción, etc.).</a:t>
            </a:r>
          </a:p>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295</a:t>
            </a:fld>
            <a:endParaRPr lang="es-ES"/>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smtClean="0"/>
              <a:t>Pedidos. Selección de pedidos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296</a:t>
            </a:fld>
            <a:endParaRPr lang="es-ES"/>
          </a:p>
        </p:txBody>
      </p:sp>
      <p:pic>
        <p:nvPicPr>
          <p:cNvPr id="183298"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Pedidos. Recepciones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297</a:t>
            </a:fld>
            <a:endParaRPr lang="es-ES"/>
          </a:p>
        </p:txBody>
      </p:sp>
      <p:pic>
        <p:nvPicPr>
          <p:cNvPr id="184323" name="Picture 3"/>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Pedidos. Clases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Al entrar al proceso </a:t>
            </a:r>
            <a:r>
              <a:rPr lang="es-ES" i="1" dirty="0" smtClean="0"/>
              <a:t>PEDIDOS </a:t>
            </a:r>
            <a:r>
              <a:rPr lang="es-ES" dirty="0" smtClean="0"/>
              <a:t>se muestra una ventana en la que figura una parrilla de exploración donde se presenta para cada pedido que haya pendiente de </a:t>
            </a:r>
            <a:r>
              <a:rPr lang="es-ES" dirty="0" err="1" smtClean="0"/>
              <a:t>recepcionar</a:t>
            </a:r>
            <a:r>
              <a:rPr lang="es-ES" dirty="0" smtClean="0"/>
              <a:t>, su número, fecha y hora en que se realizó el pedido, el proveedor al que se adjudicó el pedido al generarlo, número de líneas que tiene, si está ya enviado por módem o no y si ha sido tratado o no como pedido directo. Las posibilidades de tratamiento de la información de esta parrilla en cuanto a ordenación, acotación, etc. será la propia de este tipo de elementos.</a:t>
            </a:r>
          </a:p>
          <a:p>
            <a:pPr>
              <a:buNone/>
            </a:pPr>
            <a:r>
              <a:rPr lang="es-ES" dirty="0" smtClean="0"/>
              <a:t>	Se dispondrá de los botones oportunos que permitirán elaborar un nuevo pedido, modificar uno ya existente, borrar pedidos, enviar pedido vía módem o </a:t>
            </a:r>
            <a:r>
              <a:rPr lang="es-ES" dirty="0" err="1" smtClean="0"/>
              <a:t>recepcionar</a:t>
            </a:r>
            <a:r>
              <a:rPr lang="es-ES" dirty="0" smtClean="0"/>
              <a:t> un pedido.</a:t>
            </a:r>
          </a:p>
          <a:p>
            <a:pPr>
              <a:buNone/>
            </a:pPr>
            <a:r>
              <a:rPr lang="es-ES" dirty="0" smtClean="0"/>
              <a:t>	Por último, indicar que en la ficha de pedido existe un campo denominado “</a:t>
            </a:r>
            <a:r>
              <a:rPr lang="es-ES" b="1" dirty="0" smtClean="0"/>
              <a:t>Tipo de Pedido</a:t>
            </a:r>
            <a:r>
              <a:rPr lang="es-ES" dirty="0" smtClean="0"/>
              <a:t>” en el que se debe indicar qué modalidad de pedido es, siendo posibles:</a:t>
            </a:r>
          </a:p>
          <a:p>
            <a:pPr>
              <a:buNone/>
            </a:pPr>
            <a:r>
              <a:rPr lang="es-ES" dirty="0" smtClean="0"/>
              <a:t>	.</a:t>
            </a:r>
            <a:r>
              <a:rPr lang="es-ES" i="1" dirty="0" smtClean="0"/>
              <a:t>Normal</a:t>
            </a:r>
            <a:r>
              <a:rPr lang="es-ES" dirty="0" smtClean="0"/>
              <a:t>. Pedido a proveedor. Véase </a:t>
            </a:r>
            <a:r>
              <a:rPr lang="es-ES" dirty="0" smtClean="0">
                <a:hlinkClick r:id="rId2"/>
              </a:rPr>
              <a:t>PEDIDOS NORMALES</a:t>
            </a:r>
            <a:r>
              <a:rPr lang="es-ES" dirty="0" smtClean="0"/>
              <a:t>.</a:t>
            </a:r>
          </a:p>
          <a:p>
            <a:pPr>
              <a:buNone/>
            </a:pPr>
            <a:r>
              <a:rPr lang="es-ES" dirty="0" smtClean="0"/>
              <a:t>	.</a:t>
            </a:r>
            <a:r>
              <a:rPr lang="es-ES" i="1" dirty="0" smtClean="0"/>
              <a:t>Directo</a:t>
            </a:r>
            <a:r>
              <a:rPr lang="es-ES" dirty="0" smtClean="0"/>
              <a:t>. Pedido a proveedor en el que en el propio pedido se incluyen unas condiciones de compra específicas. Véase </a:t>
            </a:r>
            <a:r>
              <a:rPr lang="es-ES" dirty="0" smtClean="0">
                <a:hlinkClick r:id="rId3"/>
              </a:rPr>
              <a:t>PEDIDOS DIRECTOS</a:t>
            </a:r>
            <a:r>
              <a:rPr lang="es-ES" dirty="0" smtClean="0"/>
              <a:t>.</a:t>
            </a:r>
          </a:p>
          <a:p>
            <a:pPr>
              <a:buNone/>
            </a:pPr>
            <a:r>
              <a:rPr lang="es-ES" dirty="0" smtClean="0"/>
              <a:t>	.</a:t>
            </a:r>
            <a:r>
              <a:rPr lang="es-ES" i="1" dirty="0" err="1" smtClean="0"/>
              <a:t>Nomal</a:t>
            </a:r>
            <a:r>
              <a:rPr lang="es-ES" i="1" dirty="0" smtClean="0"/>
              <a:t> a largo plazo</a:t>
            </a:r>
            <a:r>
              <a:rPr lang="es-ES" dirty="0" smtClean="0"/>
              <a:t>. Pedido normal de recepción a largo plazo. Recepción a largo plazo implica que no debe afectar a la gestión de entradas en cartera mientras no se </a:t>
            </a:r>
            <a:r>
              <a:rPr lang="es-ES" dirty="0" err="1" smtClean="0"/>
              <a:t>recepciona</a:t>
            </a:r>
            <a:r>
              <a:rPr lang="es-ES" dirty="0" smtClean="0"/>
              <a:t>.</a:t>
            </a:r>
          </a:p>
          <a:p>
            <a:pPr>
              <a:buNone/>
            </a:pPr>
            <a:r>
              <a:rPr lang="es-ES" dirty="0" smtClean="0"/>
              <a:t>	.</a:t>
            </a:r>
            <a:r>
              <a:rPr lang="es-ES" i="1" dirty="0" smtClean="0"/>
              <a:t>Directo a largo plazo</a:t>
            </a:r>
            <a:r>
              <a:rPr lang="es-ES" dirty="0" smtClean="0"/>
              <a:t>. Pedido directo de recepción a largo plazo.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298</a:t>
            </a:fld>
            <a:endParaRPr lang="es-ES"/>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Pedidos. Clases.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299</a:t>
            </a:fld>
            <a:endParaRPr lang="es-ES"/>
          </a:p>
        </p:txBody>
      </p:sp>
      <p:pic>
        <p:nvPicPr>
          <p:cNvPr id="185346"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Entorno de una red farmacéutica</a:t>
            </a:r>
            <a:endParaRPr lang="es-ES" dirty="0"/>
          </a:p>
        </p:txBody>
      </p:sp>
      <p:sp>
        <p:nvSpPr>
          <p:cNvPr id="3" name="2 Marcador de contenido"/>
          <p:cNvSpPr>
            <a:spLocks noGrp="1"/>
          </p:cNvSpPr>
          <p:nvPr>
            <p:ph idx="1"/>
          </p:nvPr>
        </p:nvSpPr>
        <p:spPr>
          <a:xfrm>
            <a:off x="2483768" y="3284984"/>
            <a:ext cx="3456384" cy="1368152"/>
          </a:xfrm>
        </p:spPr>
        <p:txBody>
          <a:bodyPr/>
          <a:lstStyle/>
          <a:p>
            <a:r>
              <a:rPr lang="es-ES" dirty="0" smtClean="0">
                <a:hlinkClick r:id="rId2" action="ppaction://hlinkfile"/>
              </a:rPr>
              <a:t>ºAESIF.doc</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a:t>
            </a:fld>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DESCRIPCION</a:t>
            </a:r>
            <a:endParaRPr lang="es-ES" dirty="0"/>
          </a:p>
        </p:txBody>
      </p:sp>
      <p:sp>
        <p:nvSpPr>
          <p:cNvPr id="3" name="2 Marcador de contenido"/>
          <p:cNvSpPr>
            <a:spLocks noGrp="1"/>
          </p:cNvSpPr>
          <p:nvPr>
            <p:ph idx="1"/>
          </p:nvPr>
        </p:nvSpPr>
        <p:spPr/>
        <p:txBody>
          <a:bodyPr>
            <a:normAutofit/>
          </a:bodyPr>
          <a:lstStyle/>
          <a:p>
            <a:pPr>
              <a:buNone/>
            </a:pPr>
            <a:r>
              <a:rPr lang="es-ES" dirty="0" smtClean="0"/>
              <a:t>	Si el artículo ya estaba dado de alta o figura en la base de datos del Consejo, en este campo aparece la descripción del artículo. Si el código introducido no figura en la base de datos del Consejo ni corresponde a un artículo ya dado de alta, se solicita la descripción que el usuario desee asignar. En cualquier momento se puede actualizar la descripción que figure en la base de datos del C.G.C.O.F. haciendo uso del proceso </a:t>
            </a:r>
            <a:r>
              <a:rPr lang="es-ES" i="1" dirty="0" smtClean="0"/>
              <a:t>ACTUALIZACION DE ARTICULOS DESDE CGCOF.</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a:t>
            </a:fld>
            <a:endParaRPr lang="es-E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Pedidos normales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En estos pedidos, que han podido elaborarse a partir de una cartera o directamente de forma manual, tan sólo se especificará para cada artículo el número de unidades que se desea pedir. Al elaborarlos o consultarlos posteriormente se dispondrá, como datos adicionales, del stock actual en ficha en ese momento y del importe de las unidades pedidas tanto a P.V.P. como a P.U.C.</a:t>
            </a:r>
          </a:p>
          <a:p>
            <a:pPr>
              <a:buNone/>
            </a:pPr>
            <a:r>
              <a:rPr lang="es-ES" dirty="0" smtClean="0"/>
              <a:t>	Desde esta opción se permite generar un pedido de forma manual, en vez de generar un pedido a partir de una cartera, es el propio usuario quien introduce directamente qué artículos entran en el pedido y qué cantidad desea pedir. Es decir, no hay paso previo por cartera. Los artículos que van a componer este pedido se pueden introducir tecleando su código o bien haciendo una búsqueda por descripción. Si se introduce un artículo que no está dado de alta en FARMATIC, automáticamente se le abre su correspondiente ficha. En el campo cantidad se introducen las unidades a pedir del artículo. Una vez se graba el pedido se solicita el proveedor al que se le va a generar el nuevo pedido, se puede seleccionar el mismo mediante la caja desplegable a tal uso.</a:t>
            </a:r>
          </a:p>
          <a:p>
            <a:pPr>
              <a:buNone/>
            </a:pPr>
            <a:r>
              <a:rPr lang="es-ES" dirty="0" smtClean="0"/>
              <a:t>	Aquellos artículos que en la base de datos del C.G.C.O.F. se cataloguen como No Dispensables aparecerán marcados junto a su descripción con el icono “ND”</a:t>
            </a:r>
          </a:p>
          <a:p>
            <a:pPr>
              <a:buNone/>
            </a:pPr>
            <a:r>
              <a:rPr lang="es-ES" dirty="0" smtClean="0"/>
              <a:t>	</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300</a:t>
            </a:fld>
            <a:endParaRPr lang="es-ES"/>
          </a:p>
        </p:txBody>
      </p:sp>
      <p:sp>
        <p:nvSpPr>
          <p:cNvPr id="187395" name="AutoShape 3" descr="mk:@MSITStore:C:\Program%20Files%20(x86)\Farmatic\Bin\Farmatic.chm::/_Compras-4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87397" name="AutoShape 5" descr="mk:@MSITStore:C:\Program%20Files%20(x86)\Farmatic\Bin\Farmatic.chm::/_Compras-4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 normal.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301</a:t>
            </a:fld>
            <a:endParaRPr lang="es-ES"/>
          </a:p>
        </p:txBody>
      </p:sp>
      <p:pic>
        <p:nvPicPr>
          <p:cNvPr id="321538"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 directo</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En este apartado se va a hacer referencia a un proceso que permite al usuario simular unas determinadas condiciones de compra, dando para cada artículo las unidades que se comprarían, las unidades bonificadas que se obtendrían y los descuentos o cargos que se aplicarían a la compra. Partiendo de dichos datos el programa calculará tanto el precio de coste total como el margen real que se estaría obteniendo teniéndose en cuenta tanto los cargos y descuentos dados como la incidencia de las unidades bonificadas.</a:t>
            </a:r>
          </a:p>
          <a:p>
            <a:pPr>
              <a:buNone/>
            </a:pPr>
            <a:r>
              <a:rPr lang="es-ES" dirty="0" smtClean="0"/>
              <a:t>	Del mismo modo, en función de los consumos habidos de dichos productos en un determinado período elegido por el usuario, el programa calculará cuántos días se tardará en vender las unidades que supuestamente se comprarían. Es decir, cuántos días cubriría la mercancía comprada. También es posible indicarle cuántos días se desea cubrir y que se calculen las unidades a pedir.</a:t>
            </a:r>
          </a:p>
          <a:p>
            <a:pPr>
              <a:buNone/>
            </a:pPr>
            <a:r>
              <a:rPr lang="es-ES" dirty="0" smtClean="0"/>
              <a:t>	Asimismo, si el usuario así lo estima conveniente, se podrá generar de forma directa un pedido en firme de dicha mercancía, quedando dicho pedido pendiente de ser notificada su entrada cuando sea recibido.</a:t>
            </a:r>
          </a:p>
          <a:p>
            <a:pPr>
              <a:buNone/>
            </a:pPr>
            <a:r>
              <a:rPr lang="es-ES" dirty="0" smtClean="0"/>
              <a:t>	Este proceso puede resultar de especial utilidad ante la visita de un representante ofertando unas condiciones de compra determinadas para uno o varios productos en concreto, como puedan ser descuentos y/o bonificaciones, pues el usuario podrá comprobar de forma inmediata el margen real y concreto que se obtendría de la aplicación de dichas condiciones, y de ser éstas ventajosas podría incluso efectuar un pedido en el mismo momento.</a:t>
            </a:r>
          </a:p>
          <a:p>
            <a:pPr>
              <a:buNone/>
            </a:pPr>
            <a:r>
              <a:rPr lang="es-ES" dirty="0" smtClean="0"/>
              <a:t>	En estos pedidos se dispondrá de información adicional, de forma que se especificarán unidades a pedir, bonificaciones que el proveedor ofrece, descuentos y/o cargos que el proveedor va a aplicar, P.V.P. y/o precio de coste. El programa, dados estos datos, proporcionará información sobre cuánto será el montante total del pedido a precio de venta y a precio de coste, el descuento total que se estaría obteniendo, importes y descuentos para cada línea del pedido, teniendo en cuenta los cargos y/o abonos y la influencia de las unidades bonificadas, plazo de venta de las unidades que se están comprando, en función de la estadística de venta de cada artículo en un período determinado por el usuario, etc.</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302</a:t>
            </a:fld>
            <a:endParaRPr lang="es-ES"/>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Pedido directo.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303</a:t>
            </a:fld>
            <a:endParaRPr lang="es-ES"/>
          </a:p>
        </p:txBody>
      </p:sp>
      <p:pic>
        <p:nvPicPr>
          <p:cNvPr id="320514"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Envío de pedidos al proveedor</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Todos los pedidos en firme generados a través de la aplicación pueden ser enviados al proveedor a través del teléfono, utilizando para ello un módem, o bien vía Internet.</a:t>
            </a:r>
          </a:p>
          <a:p>
            <a:pPr>
              <a:buNone/>
            </a:pPr>
            <a:r>
              <a:rPr lang="es-ES" dirty="0" smtClean="0"/>
              <a:t>	De otra parte, cabe recordar que la comunicación con el proveedor puede ser de dos tipos:</a:t>
            </a:r>
          </a:p>
          <a:p>
            <a:pPr>
              <a:buNone/>
            </a:pPr>
            <a:r>
              <a:rPr lang="es-ES" dirty="0" smtClean="0"/>
              <a:t>	- Comunicación unidireccional. En este caso, la farmacia envía el pedido y el proveedor, a lo sumo, envía una secuencia indicando que ha recibido el pedido correctamente.</a:t>
            </a:r>
          </a:p>
          <a:p>
            <a:pPr>
              <a:buNone/>
            </a:pPr>
            <a:r>
              <a:rPr lang="es-ES" dirty="0" smtClean="0"/>
              <a:t>	- Comunicación bidireccional. En este caso, la farmacia envía el pedido y, posteriormente, el proveedor puede enviar incidencias al respecto, como puedan ser comunicaciones de cambios de P.V.P., avisos de baja en Vademécum, avisos de que no puede servir la mercancía solicitada por no tener existencias, etc.</a:t>
            </a:r>
          </a:p>
          <a:p>
            <a:pPr>
              <a:buNone/>
            </a:pPr>
            <a:r>
              <a:rPr lang="es-ES" dirty="0" smtClean="0"/>
              <a:t>	Será al definir la tabla de protocolos de comunicación con el proveedor cuando se indique el tipo de conexión de que se trata.</a:t>
            </a:r>
          </a:p>
          <a:p>
            <a:pPr>
              <a:buNone/>
            </a:pPr>
            <a:r>
              <a:rPr lang="es-ES" dirty="0" smtClean="0"/>
              <a:t>	Téngase en cuenta que si la comunicación es bidireccional se recibirán las incidencias enviadas por el proveedor. Asimismo, si hay faltas y el protocolo de comunicación se ha definido para que se gestionen las mismas en el momento del envío del pedido, al recibirse las incidencias se podrán eliminar las líneas de falta del pedido e introducirse en la cartera que el usuario determine.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304</a:t>
            </a:fld>
            <a:endParaRPr lang="es-ES"/>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Programación de envío de pedidos. Pantalla</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305</a:t>
            </a:fld>
            <a:endParaRPr lang="es-ES"/>
          </a:p>
        </p:txBody>
      </p:sp>
      <p:pic>
        <p:nvPicPr>
          <p:cNvPr id="32358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Programación de envío de pedidos</a:t>
            </a:r>
            <a:br>
              <a:rPr lang="es-ES" dirty="0" smtClean="0"/>
            </a:b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El proceso </a:t>
            </a:r>
            <a:r>
              <a:rPr lang="es-ES" i="1" dirty="0" smtClean="0"/>
              <a:t>PROGRAMACION DE ENVIO DE PEDIDOS</a:t>
            </a:r>
            <a:r>
              <a:rPr lang="es-ES" dirty="0" smtClean="0"/>
              <a:t> es accesible desde diferentes puntos de Farmatic:</a:t>
            </a:r>
          </a:p>
          <a:p>
            <a:pPr>
              <a:buNone/>
            </a:pPr>
            <a:r>
              <a:rPr lang="es-ES" dirty="0" smtClean="0"/>
              <a:t>	1. Desde el menú </a:t>
            </a:r>
            <a:r>
              <a:rPr lang="es-ES" i="1" dirty="0" smtClean="0"/>
              <a:t>COMPRAS</a:t>
            </a:r>
            <a:r>
              <a:rPr lang="es-ES" dirty="0" smtClean="0"/>
              <a:t>.</a:t>
            </a:r>
          </a:p>
          <a:p>
            <a:pPr>
              <a:buNone/>
            </a:pPr>
            <a:r>
              <a:rPr lang="es-ES" dirty="0" smtClean="0"/>
              <a:t>	2. Desde la opción </a:t>
            </a:r>
            <a:r>
              <a:rPr lang="es-ES" i="1" dirty="0" smtClean="0"/>
              <a:t>AVANZADAS</a:t>
            </a:r>
            <a:r>
              <a:rPr lang="es-ES" dirty="0" smtClean="0"/>
              <a:t> del proceso </a:t>
            </a:r>
            <a:r>
              <a:rPr lang="es-ES" i="1" dirty="0" smtClean="0"/>
              <a:t>COMUNICACIONES</a:t>
            </a:r>
            <a:r>
              <a:rPr lang="es-ES" dirty="0" smtClean="0"/>
              <a:t> del menú </a:t>
            </a:r>
            <a:r>
              <a:rPr lang="es-ES" i="1" dirty="0" smtClean="0"/>
              <a:t>MAESTROS</a:t>
            </a:r>
            <a:r>
              <a:rPr lang="es-ES" dirty="0" smtClean="0"/>
              <a:t>.</a:t>
            </a:r>
          </a:p>
          <a:p>
            <a:pPr>
              <a:buNone/>
            </a:pPr>
            <a:r>
              <a:rPr lang="es-ES" dirty="0" smtClean="0"/>
              <a:t>	3. Desde el proceso </a:t>
            </a:r>
            <a:r>
              <a:rPr lang="es-ES" i="1" dirty="0" smtClean="0"/>
              <a:t>PEDIDOS</a:t>
            </a:r>
            <a:r>
              <a:rPr lang="es-ES" dirty="0" smtClean="0"/>
              <a:t>, haciendo clic en el botón .</a:t>
            </a:r>
          </a:p>
          <a:p>
            <a:pPr>
              <a:buNone/>
            </a:pPr>
            <a:r>
              <a:rPr lang="es-ES" dirty="0" smtClean="0"/>
              <a:t>	En cualquier caso, el proceso </a:t>
            </a:r>
            <a:r>
              <a:rPr lang="es-ES" i="1" dirty="0" smtClean="0"/>
              <a:t>PROGRAMACION DE ENVIO DE PEDIDOS</a:t>
            </a:r>
            <a:r>
              <a:rPr lang="es-ES" dirty="0" smtClean="0"/>
              <a:t> permite establecer una programación para que los pedidos sean enviados al proveedor correspondiente automáticamente llegado el momento programado.</a:t>
            </a:r>
          </a:p>
          <a:p>
            <a:pPr>
              <a:buNone/>
            </a:pPr>
            <a:r>
              <a:rPr lang="es-ES" dirty="0" smtClean="0"/>
              <a:t>	En cualquier caso, la programación de pedidos puede referirse a un pedido en concreto o a todos los pedidos de un proveedor determinado, pudiéndose especificar fechas y horas para realizar los envíos, máquina por la que realizarlos, protocolo a utilizar, cartera de faltas a utilizar, número de reintentos…</a:t>
            </a:r>
          </a:p>
          <a:p>
            <a:pPr>
              <a:buNone/>
            </a:pPr>
            <a:r>
              <a:rPr lang="es-ES" dirty="0" smtClean="0"/>
              <a:t>	Se podrán establecer tantas programaciones de envío de pedidos como se estime pertinente, pudiendo activarlas o desactivarlas atendiendo a las necesidades de cada momento.</a:t>
            </a:r>
          </a:p>
          <a:p>
            <a:pPr>
              <a:buNone/>
            </a:pPr>
            <a:r>
              <a:rPr lang="es-ES" dirty="0" smtClean="0"/>
              <a:t>	Una vez en el proceso </a:t>
            </a:r>
            <a:r>
              <a:rPr lang="es-ES" i="1" dirty="0" smtClean="0"/>
              <a:t>PROGRAMACION DE ENVIO DE PEDIDOS</a:t>
            </a:r>
            <a:r>
              <a:rPr lang="es-ES" dirty="0" smtClean="0"/>
              <a:t>, se muestra una parrilla superior donde figuran las programaciones existentes, pudiéndose acotar que se muestren todas, sólo las activas o sólo las caducas (cuyo periodo de validez ha pasado), disponiéndose para ello de las cajas de chequeo </a:t>
            </a:r>
            <a:r>
              <a:rPr lang="es-ES" i="1" dirty="0" smtClean="0"/>
              <a:t>Programaciones Activas</a:t>
            </a:r>
            <a:r>
              <a:rPr lang="es-ES" dirty="0" smtClean="0"/>
              <a:t> y </a:t>
            </a:r>
            <a:r>
              <a:rPr lang="es-ES" i="1" dirty="0" smtClean="0"/>
              <a:t>Programaciones Caducas</a:t>
            </a:r>
            <a:r>
              <a:rPr lang="es-ES" dirty="0" smtClean="0"/>
              <a:t>, que activar o desactivar a voluntad. En la parrilla inferior se muestra el histórico de envíos correspondiente a la línea de programación seleccionada en la parrilla superior.</a:t>
            </a:r>
          </a:p>
          <a:p>
            <a:pPr>
              <a:buNone/>
            </a:pPr>
            <a:r>
              <a:rPr lang="es-ES" dirty="0" smtClean="0"/>
              <a:t>	Para establecer una nueva programación, una vez en el proceso </a:t>
            </a:r>
            <a:r>
              <a:rPr lang="es-ES" i="1" dirty="0" smtClean="0"/>
              <a:t>PROGRAMACION DE ENVIO DE PEDIDOS</a:t>
            </a:r>
            <a:r>
              <a:rPr lang="es-ES" dirty="0" smtClean="0"/>
              <a:t> hacer clic en el botón Nuevo y cumplimentar los datos que se requieren. Si se desea visualizar o modificar una programación ya existente, seleccionarla y hacer uso del botón Editar. Si se desea eliminarla definitivamente, seleccionarla y hacer uso del botón Borrar.</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306</a:t>
            </a:fld>
            <a:endParaRPr lang="es-ES"/>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Recepción</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En el capítulo PEDIDOS se ha comentado todo el proceso seguido desde que se produce una propuesta de pedido hasta que éste es emitido en firme, es comunicado al proveedor y queda en espera de ser </a:t>
            </a:r>
            <a:r>
              <a:rPr lang="es-ES" dirty="0" err="1" smtClean="0"/>
              <a:t>recepcionado</a:t>
            </a:r>
            <a:r>
              <a:rPr lang="es-ES" dirty="0" smtClean="0"/>
              <a:t>.</a:t>
            </a:r>
          </a:p>
          <a:p>
            <a:pPr>
              <a:buNone/>
            </a:pPr>
            <a:r>
              <a:rPr lang="es-ES" dirty="0" smtClean="0"/>
              <a:t>	En este capítulo se va a completar el circuito de compras, desde el momento en que la mercancía es recibida en la oficina de farmacia hasta que la misma es pagada al proveedor.</a:t>
            </a:r>
          </a:p>
          <a:p>
            <a:pPr>
              <a:buNone/>
            </a:pPr>
            <a:r>
              <a:rPr lang="es-ES" dirty="0" smtClean="0"/>
              <a:t>	Este circuito comenzará comunicando la mercancía que se recibe, bien sea de forma manual o vía lápiz óptico o scanner (en cualquiera de sus modalidades). Durante esta notificación, se podrán comunicar las posibles incidencias que puedan darse, como el hecho de no haber recibido la totalidad de la mercancía pedida, cambios de precios, cambios en las condiciones comerciales de compra, devolución de parte de la mercancía recibida, comunicación de unidades de bonificación, etc. Asimismo, se podrán actualizar datos relativos a artículos, como puedan ser la fecha de caducidad, laboratorio, ubicación física en el almacén, etc. Será posible también la generación de etiquetas de los artículos recibidos, si se estima conveniente.</a:t>
            </a:r>
          </a:p>
          <a:p>
            <a:pPr>
              <a:buNone/>
            </a:pPr>
            <a:r>
              <a:rPr lang="es-ES" dirty="0" smtClean="0"/>
              <a:t>	La recepción de un pedido puede realizarse en su totalidad o de forma parcial, de tal forma que puede efectuarse la recepción de forma fraccionada en diferentes momentos.</a:t>
            </a:r>
          </a:p>
          <a:p>
            <a:pPr>
              <a:buNone/>
            </a:pPr>
            <a:r>
              <a:rPr lang="es-ES" dirty="0" smtClean="0"/>
              <a:t>	De esta forma, la recepción de la mercancía quedará debidamente registrada, quedando el almacén totalmente actualizado. </a:t>
            </a:r>
          </a:p>
          <a:p>
            <a:pPr>
              <a:buNone/>
            </a:pPr>
            <a:r>
              <a:rPr lang="es-ES" dirty="0" smtClean="0"/>
              <a:t>	En el proceso de recepción de mercancía se controlará automáticamente el paso de los artículos que han sido falta de nuevo a cartera, para volver a pedirlos, así como también se gestionará la generación de nuevas propuestas de pedido de aquellos artículos que tras la recepción queden bajo mínimo.</a:t>
            </a:r>
          </a:p>
          <a:p>
            <a:pPr>
              <a:buNone/>
            </a:pPr>
            <a:r>
              <a:rPr lang="es-ES" dirty="0" smtClean="0"/>
              <a:t>	Si ha habido recepción de estupefacientes (o devoluciones), si se tiene activo el parámetro “</a:t>
            </a:r>
            <a:r>
              <a:rPr lang="es-ES" i="1" dirty="0" smtClean="0"/>
              <a:t>Gestión de Estupefacientes en Recepción</a:t>
            </a:r>
            <a:r>
              <a:rPr lang="es-ES" dirty="0" smtClean="0"/>
              <a:t>”, se solicitarán los datos oportunos para su correcta anotación en el </a:t>
            </a:r>
            <a:r>
              <a:rPr lang="es-ES" i="1" dirty="0" smtClean="0"/>
              <a:t>LIBRO RECETARIO. </a:t>
            </a:r>
          </a:p>
          <a:p>
            <a:pPr>
              <a:buNone/>
            </a:pPr>
            <a:r>
              <a:rPr lang="es-ES" i="1" dirty="0" smtClean="0"/>
              <a:t>	</a:t>
            </a:r>
            <a:r>
              <a:rPr lang="es-ES" dirty="0" smtClean="0"/>
              <a:t>La mercancía recibida podrá ser valorada tanto a precio de venta como a precio de coste. En este último caso, la valoración podrá efectuarse tanto atendiendo a las condiciones de compra que el proveedor aplicará en factura, como atendiendo sólo a las condiciones que el proveedor establezca en el albarán. En este último caso, podrá verificarse fácilmente si el albarán recibido es conforme a la mercancía recibida, pues los precios de compra calculados por FARMATIC deberán coincidir con los que refleje el albarán físico recibido.</a:t>
            </a:r>
          </a:p>
          <a:p>
            <a:pPr>
              <a:buNone/>
            </a:pPr>
            <a:r>
              <a:rPr lang="es-ES" dirty="0" smtClean="0"/>
              <a:t>	El proceso lógico continuaría notificando la recepción del albarán o albaranes correspondientes a la mercancía recibida, previa comprobación de que éste es conforme a la mercancía recibida, como ya se ha indicado. Los importes de estos albaranes serán calculados automáticamente por la aplicación, atendiendo a las condiciones comerciales que se hayan definido de cada proveedor, si bien podrán ser modificados si el usuario así lo estima conveniente. La introducción de los albaranes puede efectuarse en el mismo momento de la recepción de la mercancía o en cualquier otro momento. Los albaranes pueden introducirse efectuando un desglose del mismo por familias, de forma que se calcularán los márgenes obtenidos en cada una de ellas por separado, y se generarán estadísticas de compras por familias independientemente.</a:t>
            </a:r>
          </a:p>
          <a:p>
            <a:pPr>
              <a:buNone/>
            </a:pPr>
            <a:r>
              <a:rPr lang="es-ES" dirty="0" smtClean="0"/>
              <a:t>	Asimismo, si se han producido devoluciones de mercancías, por ejemplo, por venir deteriorada o haber sido recibida sin haberla pedido, el programa generará de forma automática el correspondiente albarán valorado de devolución. Todos los albaranes que se vayan introduciendo, correspondientes a las diferentes recepciones de mercancía que se produzcan, así como las posibles devoluciones, quedarán registrados y en espera de la recepción de sus correspondientes facturas.</a:t>
            </a:r>
          </a:p>
          <a:p>
            <a:pPr>
              <a:buNone/>
            </a:pPr>
            <a:r>
              <a:rPr lang="es-ES" dirty="0" smtClean="0"/>
              <a:t>	El siguiente paso del proceso se realizará cuando se reciban las facturas de las compras realizadas. En ese momento se podrá contrastar la información de la misma con los albaranes a los que la factura corresponda, y que ya fueron introducidos cuando fueron recibidos. De esta forma se podrá controlar si la factura es correcta o no. De ser conforme, se notificará su recepción, así como las posibles diferencias con respecto a los albaranes, si las hubiera. Asimismo, se podrán notificar posibles gastos relacionados con la compra. Una vez notificada la recepción de la factura, desaparecerán los albaranes como pendientes de recibir factura, y tan sólo quedará pendiente la notificación del pago correspondiente, que deberá realizarse cuando éste se haga efectivo. Los datos de factura introducidos podrán consultarse en cualquier momento mediante el proceso </a:t>
            </a:r>
            <a:r>
              <a:rPr lang="es-ES" i="1" dirty="0" smtClean="0"/>
              <a:t>FACTURAS</a:t>
            </a:r>
            <a:r>
              <a:rPr lang="es-ES" dirty="0" smtClean="0"/>
              <a:t>.</a:t>
            </a:r>
          </a:p>
          <a:p>
            <a:pPr>
              <a:buNone/>
            </a:pPr>
            <a:r>
              <a:rPr lang="es-ES" dirty="0" smtClean="0"/>
              <a:t>	Tanto la notificación de la recepción de la factura como su posterior pago, serán debidamente contabilizados si se tiene activada la contabilización automática en el proceso </a:t>
            </a:r>
            <a:r>
              <a:rPr lang="es-ES" i="1" dirty="0" smtClean="0"/>
              <a:t>CONFIGURACION / PARAMETROS</a:t>
            </a:r>
            <a:r>
              <a:rPr lang="es-ES" dirty="0" smtClean="0"/>
              <a:t>.</a:t>
            </a:r>
          </a:p>
          <a:p>
            <a:pPr>
              <a:buNone/>
            </a:pPr>
            <a:r>
              <a:rPr lang="es-ES" dirty="0" smtClean="0"/>
              <a:t>	Una vez se notifique el pago, en el momento en que éste se realice, se habrá completado totalmente el circuito de compras.</a:t>
            </a:r>
          </a:p>
          <a:p>
            <a:pPr>
              <a:buNone/>
            </a:pPr>
            <a:r>
              <a:rPr lang="es-ES" dirty="0" smtClean="0"/>
              <a:t>	Las mismas habrán generado automáticamente, desde el momento en que se introduce el albarán, unas estadísticas sobre volúmenes de compra realizadas a cada proveedor, en su totalidad o por familias. En ambos casos, se calculará el margen real obtenido, pudiendo comparar los márgenes reales que se están obteniendo con cada proveedor.</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307</a:t>
            </a:fld>
            <a:endParaRPr lang="es-ES"/>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Recepción.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308</a:t>
            </a:fld>
            <a:endParaRPr lang="es-ES"/>
          </a:p>
        </p:txBody>
      </p:sp>
      <p:pic>
        <p:nvPicPr>
          <p:cNvPr id="32461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dirty="0" smtClean="0"/>
              <a:t>Recepción de pedidos</a:t>
            </a:r>
            <a:br>
              <a:rPr lang="es-ES" dirty="0" smtClean="0"/>
            </a:b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Este proceso permite la notificación de la entrada y recepción de cierta mercancía en la oficina de farmacia, dando opción a comunicar posibles incidencias, faltas, cambios de algún dato del artículo, etc. </a:t>
            </a:r>
          </a:p>
          <a:p>
            <a:pPr>
              <a:buNone/>
            </a:pPr>
            <a:r>
              <a:rPr lang="es-ES" dirty="0" smtClean="0"/>
              <a:t>	Se utilizará este apartado tanto para notificar que se ha recibido la mercancía correspondiente a algún pedido realizado, como para notificar recepciones directas, es decir, introducir mercancía recibida que no corresponde a ningún pedido realizado, por ejemplo, si se trata de mercancía pedida directamente por teléfono al proveedor sin haber emitido el pedido correspondiente a través de FARMATIC. En ambos casos el proceso es similar.</a:t>
            </a:r>
          </a:p>
          <a:p>
            <a:pPr>
              <a:buNone/>
            </a:pPr>
            <a:r>
              <a:rPr lang="es-ES" dirty="0" smtClean="0"/>
              <a:t>	La notificación de la mercancía recibida puede hacerse tanto de forma manual como vía lápiz óptico o scanner. Así pues, cuando se accede al proceso de recepción de mercancías se presenta una primera ventana en la que se deben cumplimentar los siguientes campos:</a:t>
            </a:r>
          </a:p>
          <a:p>
            <a:pPr>
              <a:buNone/>
            </a:pPr>
            <a:r>
              <a:rPr lang="es-ES" b="1" dirty="0" smtClean="0"/>
              <a:t>	- PROVEEDOR :</a:t>
            </a:r>
            <a:r>
              <a:rPr lang="es-ES" dirty="0" smtClean="0"/>
              <a:t> Se debe seleccionar el proveedor del cual se recibe la mercancía.</a:t>
            </a:r>
          </a:p>
          <a:p>
            <a:pPr>
              <a:buNone/>
            </a:pPr>
            <a:r>
              <a:rPr lang="es-ES" b="1" dirty="0" smtClean="0"/>
              <a:t>	- CONDICIONES DE COMPRA :</a:t>
            </a:r>
            <a:r>
              <a:rPr lang="es-ES" dirty="0" smtClean="0"/>
              <a:t> Si el proveedor tiene definidas diferentes tablas de condiciones comerciales, se deberá indicar cual se debe aplicar en la recepción que va a efectuarse. Esta indicación se refiere a la tabla de condiciones particular de proveedor, no a la tabla general de condiciones, ya que ésta es única y común para todos los proveedores.</a:t>
            </a:r>
          </a:p>
          <a:p>
            <a:pPr>
              <a:buNone/>
            </a:pPr>
            <a:r>
              <a:rPr lang="es-ES" b="1" dirty="0" smtClean="0"/>
              <a:t>	- VENDEDOR :</a:t>
            </a:r>
            <a:r>
              <a:rPr lang="es-ES" dirty="0" smtClean="0"/>
              <a:t> Indicar el vendedor que va a notificar la recepción de mercancías.</a:t>
            </a:r>
          </a:p>
          <a:p>
            <a:pPr>
              <a:buNone/>
            </a:pPr>
            <a:r>
              <a:rPr lang="es-ES" b="1" dirty="0" smtClean="0"/>
              <a:t>	- RECEPCION VIA SCANNER :</a:t>
            </a:r>
            <a:r>
              <a:rPr lang="es-ES" dirty="0" smtClean="0"/>
              <a:t> De no activarse esta caja de chequeo se entenderá que se desea realizar la recepción en su modalidad manual, es decir, se presentará en pantalla el pedido inicial y manualmente se notificarán los cambios que se crea oportuno. Por el contrario, de activarse esta caja de chequeo se entenderá que la recepción de mercancías se va a efectuar introduciendo los artículos mediante un lector óptico, de forma que lo introducido será comparado con el pedido inicial. Esta comparación tiene a su vez dos modalidades, según se active una u otra de las cajas de chequeo que se comentan a continuación. Cuando se realiza la recepción vía scanner también se controlará si se introduce algún artículo que no estuviera incluido en el pedido que se está </a:t>
            </a:r>
            <a:r>
              <a:rPr lang="es-ES" dirty="0" err="1" smtClean="0"/>
              <a:t>recepcionando</a:t>
            </a:r>
            <a:r>
              <a:rPr lang="es-ES" dirty="0" smtClean="0"/>
              <a:t>. Esta circunstancia se avisa mediante una señal sonora y la inclusión en la línea de recepción del icono No Pedido.</a:t>
            </a:r>
          </a:p>
          <a:p>
            <a:pPr>
              <a:buNone/>
            </a:pPr>
            <a:r>
              <a:rPr lang="es-ES" b="1" dirty="0" smtClean="0"/>
              <a:t>	- NOTIFICAR RECIBIDO :</a:t>
            </a:r>
            <a:r>
              <a:rPr lang="es-ES" dirty="0" smtClean="0"/>
              <a:t> Esta caja sólo se podrá activar en caso de haberse indicado previamente que la recepción será vía scanner. Su activación implica que vía scanner se va a introducir la mercancía recibida, de forma que al compararse con el pedido, lo que no se haya introducido se considerará falta.</a:t>
            </a:r>
          </a:p>
          <a:p>
            <a:pPr>
              <a:buNone/>
            </a:pPr>
            <a:r>
              <a:rPr lang="es-ES" b="1" dirty="0" smtClean="0"/>
              <a:t>	- NOTIFICAR SOLO INCIDENCIAS :</a:t>
            </a:r>
            <a:r>
              <a:rPr lang="es-ES" dirty="0" smtClean="0"/>
              <a:t> Esta caja solo se podrá activar en caso de haberse indicado que la recepción es vía scanner, y su activación conllevará que sólo se introducirán vía scanner aquellas líneas del pedido que presenten alguna incidencia (no recibido en su totalidad, cambio de precio, etc.), entendiéndose que lo no introducido es conforme al pedido inicial.</a:t>
            </a:r>
          </a:p>
          <a:p>
            <a:pPr>
              <a:buNone/>
            </a:pPr>
            <a:r>
              <a:rPr lang="es-ES" dirty="0" smtClean="0"/>
              <a:t>	Respecto a la modalidad de recepción cabe resaltar que aparecerá activada aquella que por omisión se haya especificado en </a:t>
            </a:r>
            <a:r>
              <a:rPr lang="es-ES" i="1" dirty="0" smtClean="0"/>
              <a:t>CONFIGURACION / PARAMETROS</a:t>
            </a:r>
            <a:r>
              <a:rPr lang="es-ES" dirty="0" smtClean="0"/>
              <a:t>. No obstante, si así se desea, se podrá activar la modalidad que se crea conveniente en este momento.</a:t>
            </a:r>
          </a:p>
          <a:p>
            <a:pPr>
              <a:buNone/>
            </a:pPr>
            <a:r>
              <a:rPr lang="es-ES" dirty="0" smtClean="0"/>
              <a:t>	Si se trata de la notificación manual de mercancía correspondiente a un pedido, se presentan en pantalla todos los artículos del mismo, asumiéndose inicialmente que la cantidad recibida es igual a la cantidad pedida. El usuario, de forma manual, revisará las líneas del pedido corrigiendo la cantidad recibida, si no se ha recibido lo que se pidió, y notificando cualquier incidencia que estime conveniente (cambios de P.V.P., fechas de caducidad, etc.). Si, por el contrario, se trata de una entrada manual y directa de mercancías, será el usuario quien, vía teclado, vaya introduciendo los artículos que han entrado, indicando en qué cantidad, y cualquier dato que se deba modificar del artículo.</a:t>
            </a:r>
          </a:p>
          <a:p>
            <a:pPr>
              <a:buNone/>
            </a:pPr>
            <a:r>
              <a:rPr lang="es-ES" dirty="0" smtClean="0"/>
              <a:t>	En el caso de que la notificación de mercancía sea vía scanner, se presenta igualmente todo el pedido, asumiéndose inicialmente cantidad recibida 0 si se va a introducir lo recibido o cantidad recibida igual a la pedida en caso de que se vayan a notificar sólo incidencias. En la esquina superior izquierda de la ventana se presentará el campo </a:t>
            </a:r>
            <a:r>
              <a:rPr lang="es-ES" i="1" dirty="0" smtClean="0"/>
              <a:t>"Código </a:t>
            </a:r>
            <a:r>
              <a:rPr lang="es-ES" dirty="0" smtClean="0"/>
              <a:t>Scanner</a:t>
            </a:r>
            <a:r>
              <a:rPr lang="es-ES" i="1" dirty="0" smtClean="0"/>
              <a:t>"</a:t>
            </a:r>
            <a:r>
              <a:rPr lang="es-ES" dirty="0" smtClean="0"/>
              <a:t>, donde se irá visualizando el último código leído con scanner. Cuando se introduzca un artículo vía scanner será posible notificar cualquier incidencia que se crea necesaria, siempre teniendo presente la modalidad de trabajo elegida (notificar incidencias o lo realmente recibido). Para poder pasar a modificar datos de un artículo, una vez leído pulsar flecha abajo o la tecla</a:t>
            </a:r>
            <a:r>
              <a:rPr lang="es-ES" b="1" dirty="0" smtClean="0"/>
              <a:t> &lt;ESC&gt;</a:t>
            </a:r>
            <a:r>
              <a:rPr lang="es-ES" dirty="0" smtClean="0"/>
              <a:t> en el campo </a:t>
            </a:r>
            <a:r>
              <a:rPr lang="es-ES" i="1" dirty="0" smtClean="0"/>
              <a:t>"Código </a:t>
            </a:r>
            <a:r>
              <a:rPr lang="es-ES" dirty="0" smtClean="0"/>
              <a:t>Scanner</a:t>
            </a:r>
            <a:r>
              <a:rPr lang="es-ES" i="1" dirty="0" smtClean="0"/>
              <a:t>"</a:t>
            </a:r>
            <a:r>
              <a:rPr lang="es-ES" dirty="0" smtClean="0"/>
              <a:t>, con lo que el cursor se posicionará en el área de datos.</a:t>
            </a:r>
          </a:p>
          <a:p>
            <a:pPr>
              <a:buNone/>
            </a:pPr>
            <a:r>
              <a:rPr lang="es-ES" dirty="0" smtClean="0"/>
              <a:t>	Si se lee con scanner un artículo que no estuviese en el pedido, se emitirá un aviso sonoro y se marcará la línea con el icono No Pedido. Si dicho artículo se vuelve a leer ya no se emitirá el aviso sonoro.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309</a:t>
            </a:fld>
            <a:endParaRPr lang="es-E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FAMILIA</a:t>
            </a:r>
            <a:endParaRPr lang="es-ES" dirty="0"/>
          </a:p>
        </p:txBody>
      </p:sp>
      <p:sp>
        <p:nvSpPr>
          <p:cNvPr id="3" name="2 Marcador de contenido"/>
          <p:cNvSpPr>
            <a:spLocks noGrp="1"/>
          </p:cNvSpPr>
          <p:nvPr>
            <p:ph idx="1"/>
          </p:nvPr>
        </p:nvSpPr>
        <p:spPr/>
        <p:txBody>
          <a:bodyPr>
            <a:normAutofit fontScale="77500" lnSpcReduction="20000"/>
          </a:bodyPr>
          <a:lstStyle/>
          <a:p>
            <a:pPr>
              <a:buNone/>
            </a:pPr>
            <a:r>
              <a:rPr lang="es-ES" dirty="0" smtClean="0"/>
              <a:t>	Al dar de alta un nuevo artículo se le asigna automáticamente la familia según el  grupo terapéutico al que pertenece dicho artículo. La relación existente entre familias y grupos terapéuticos, por omisión, al instalar la aplicación será asumida de la base de datos del Consejo, si bien el usuario puede efectuar las modificaciones que estime convenientes desde el proceso </a:t>
            </a:r>
            <a:r>
              <a:rPr lang="es-ES" i="1" dirty="0" smtClean="0"/>
              <a:t>ASIGNACION DE FAMILIAS SEGUN GRUPOS TERAPEUTICOS, incluida en el apartado UTILIDADES del menú ARCHIVO.</a:t>
            </a:r>
          </a:p>
          <a:p>
            <a:pPr>
              <a:buNone/>
            </a:pPr>
            <a:r>
              <a:rPr lang="es-ES" dirty="0" smtClean="0"/>
              <a:t>	No obstante, se podrá introducir la familia a la que pertenece este artículo. Es posible visualizar una tabla con todas las familias dadas de alta, pues para la introducción de este dato se dispone de una caja desplegable. La familia se utiliza en diversos puntos de la aplicación, como por ejemplo en pedidos a proveedores (para seleccionar los artículos a pedir), para determinar la modalidad de recepción (a P.V.P. o a precio de albarán)., inventarios, etc..</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a:t>
            </a:fld>
            <a:endParaRPr lang="es-ES" dirty="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Recepción de pedidos.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310</a:t>
            </a:fld>
            <a:endParaRPr lang="es-ES"/>
          </a:p>
        </p:txBody>
      </p:sp>
      <p:pic>
        <p:nvPicPr>
          <p:cNvPr id="32563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Aplicación de descuentos.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311</a:t>
            </a:fld>
            <a:endParaRPr lang="es-ES"/>
          </a:p>
        </p:txBody>
      </p:sp>
      <p:pic>
        <p:nvPicPr>
          <p:cNvPr id="32768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Aplicación de descuentos</a:t>
            </a:r>
            <a:endParaRPr lang="es-ES" dirty="0"/>
          </a:p>
        </p:txBody>
      </p:sp>
      <p:sp>
        <p:nvSpPr>
          <p:cNvPr id="3" name="2 Marcador de contenido"/>
          <p:cNvSpPr>
            <a:spLocks noGrp="1"/>
          </p:cNvSpPr>
          <p:nvPr>
            <p:ph idx="1"/>
          </p:nvPr>
        </p:nvSpPr>
        <p:spPr/>
        <p:txBody>
          <a:bodyPr>
            <a:normAutofit fontScale="25000" lnSpcReduction="20000"/>
          </a:bodyPr>
          <a:lstStyle/>
          <a:p>
            <a:pPr>
              <a:buNone/>
            </a:pPr>
            <a:r>
              <a:rPr lang="es-ES" dirty="0" smtClean="0"/>
              <a:t>	A continuación se detallan todos los campos que figuran en la ventana de recepción de mercancías ligados a la aplicación de descuentos.</a:t>
            </a:r>
          </a:p>
          <a:p>
            <a:pPr>
              <a:buNone/>
            </a:pPr>
            <a:r>
              <a:rPr lang="es-ES" b="1" dirty="0" smtClean="0"/>
              <a:t>	- Dto. G.</a:t>
            </a:r>
            <a:r>
              <a:rPr lang="es-ES" dirty="0" smtClean="0"/>
              <a:t> : Porcentaje de descuento general. Sólo ha lugar en el caso de artículos cuya modalidad de recepción sea a P.V.P. (líneas en negro), es decir, cuando en su compra se halle el precio de coste (P.U.C.) a partir de su P.V.P. No se dará este dato, pues no ha lugar, cuando la modalidad de compra del artículo sea a </a:t>
            </a:r>
            <a:r>
              <a:rPr lang="es-ES" dirty="0" err="1" smtClean="0"/>
              <a:t>P.Albarán</a:t>
            </a:r>
            <a:r>
              <a:rPr lang="es-ES" dirty="0" smtClean="0"/>
              <a:t> (líneas en rojo o el color elegido a tal efecto). En este campo figurará el descuento (o cargo) que se haya establecido en la tabla general de condiciones para la familia a la que pertenece el artículo y el rango de precio venta al público unitario en el que se halle englobado el P.V.P. del artículo. Si dicho descuento (o cargo) se introdujo como un porcentaje, en este campo se recogerá automáticamente dicho porcentaje. Si en la tabla se introdujo dicho descuento (o cargo) como un importe fijo, en este campo "Dto. G." figurará el porcentaje que dicho importe fijo supone sobre el P.V.P. del artículo.</a:t>
            </a:r>
          </a:p>
          <a:p>
            <a:pPr>
              <a:buNone/>
            </a:pPr>
            <a:r>
              <a:rPr lang="es-ES" dirty="0" smtClean="0"/>
              <a:t>	Así, si se estableció un descuento general de un 20%, en este campo figurará 20. Si se estableció un descuento general fijo de 6 € y el artículo tiene un P.V.P. de 48 € en este campo figurará 12,5 que es el porcentaje de descuento que 6 € suponen sobre 48 €. El descuento general no puede ser modificado desde este punto de recepción de mercancías.</a:t>
            </a:r>
          </a:p>
          <a:p>
            <a:pPr>
              <a:buNone/>
            </a:pPr>
            <a:r>
              <a:rPr lang="es-ES" b="1" dirty="0" smtClean="0"/>
              <a:t>	- % D. FIJO :</a:t>
            </a:r>
            <a:r>
              <a:rPr lang="es-ES" dirty="0" smtClean="0"/>
              <a:t> Este campo sólo figurará si se trata de una línea de recepción a precio de albarán (líneas en rojo o en el color indicado para ello en </a:t>
            </a:r>
            <a:r>
              <a:rPr lang="es-ES" i="1" dirty="0" smtClean="0"/>
              <a:t>CONFIGURACION/PARAMETROS</a:t>
            </a:r>
            <a:r>
              <a:rPr lang="es-ES" dirty="0" smtClean="0"/>
              <a:t>) en la que el P.V.P. se calcule aplicando un porcentaje de margen de beneficio sobre P.V.P. En este campo figurará dicho porcentaje. Inicialmente se asumirá el porcentaje definido en la ficha del artículo o, en su defecto, el definido para la familia a la que éste pertenece. En cualquier caso, puntualmente para la recepción en curso podrá aplicarse el porcentaje que se desee, bastando para ello con introducirlo en este campo, al que podrá accederse si se activa la caja de chequeo "</a:t>
            </a:r>
            <a:r>
              <a:rPr lang="es-ES" i="1" dirty="0" smtClean="0"/>
              <a:t>Dto. Manual</a:t>
            </a:r>
            <a:r>
              <a:rPr lang="es-ES" dirty="0" smtClean="0"/>
              <a:t>".</a:t>
            </a:r>
          </a:p>
          <a:p>
            <a:pPr>
              <a:buNone/>
            </a:pPr>
            <a:r>
              <a:rPr lang="es-ES" b="1" dirty="0" smtClean="0"/>
              <a:t>	- BENEFICIO :</a:t>
            </a:r>
            <a:r>
              <a:rPr lang="es-ES" dirty="0" smtClean="0"/>
              <a:t> Este campo sólo figurará si se trata de una línea de recepción a precio de albarán (líneas en rojo o en el color indicado para ello en </a:t>
            </a:r>
            <a:r>
              <a:rPr lang="es-ES" i="1" dirty="0" smtClean="0"/>
              <a:t>CONFIGURACION/PARAMETROS</a:t>
            </a:r>
            <a:r>
              <a:rPr lang="es-ES" dirty="0" smtClean="0"/>
              <a:t>) en la que el P.V.P. se calcule aplicando un importe fijo de beneficio sobre precio de compra. En este campo figurará dicho importe. Inicialmente se asumirá el definido en la ficha del artículo. En cualquier caso, puntualmente para la recepción en curso podrá aplicarse el beneficio que se desee, bastando para ello con introducirlo en este campo, al que podrá accederse si se activa la caja de chequeo "</a:t>
            </a:r>
            <a:r>
              <a:rPr lang="es-ES" i="1" dirty="0" smtClean="0"/>
              <a:t>Dto. Manual</a:t>
            </a:r>
            <a:r>
              <a:rPr lang="es-ES" dirty="0" smtClean="0"/>
              <a:t>".</a:t>
            </a:r>
          </a:p>
          <a:p>
            <a:pPr>
              <a:buNone/>
            </a:pPr>
            <a:r>
              <a:rPr lang="es-ES" b="1" dirty="0" smtClean="0"/>
              <a:t>	- </a:t>
            </a:r>
            <a:r>
              <a:rPr lang="es-ES" b="1" dirty="0" err="1" smtClean="0"/>
              <a:t>Dto.x</a:t>
            </a:r>
            <a:r>
              <a:rPr lang="es-ES" b="1" dirty="0" smtClean="0"/>
              <a:t> (x será un número de 1 a 5).</a:t>
            </a:r>
            <a:r>
              <a:rPr lang="es-ES" dirty="0" smtClean="0"/>
              <a:t> En estos campos los datos que se recogerán irán en función de si se trata de una recepción a P.V.P. o a precio de albarán e irán referidos a la línea sobre la que se sitúe el cursor:</a:t>
            </a:r>
          </a:p>
          <a:p>
            <a:pPr>
              <a:buNone/>
            </a:pPr>
            <a:r>
              <a:rPr lang="es-ES" dirty="0" smtClean="0"/>
              <a:t>	. Si la recepción es a P.V.P., en principio, en estos campos aparecerán los hasta 5 posibles descuentos o cargos que se hayan definido en las condiciones de compra particulares del proveedor del que se está </a:t>
            </a:r>
            <a:r>
              <a:rPr lang="es-ES" dirty="0" err="1" smtClean="0"/>
              <a:t>recepcionando</a:t>
            </a:r>
            <a:r>
              <a:rPr lang="es-ES" dirty="0" smtClean="0"/>
              <a:t>. Si para una línea dada no se encuentran condiciones comerciales en la tabla de proveedor (por no haber condiciones para la familia a la que pertenece el artículo, o para las unidades o euros alcanzados en la línea en cuestión), aparecerá el descuento por omisión que el proveedor tenga asignado en su ficha, concretamente en el campo "</a:t>
            </a:r>
            <a:r>
              <a:rPr lang="es-ES" i="1" dirty="0" smtClean="0"/>
              <a:t>Dto. %</a:t>
            </a:r>
            <a:r>
              <a:rPr lang="es-ES" dirty="0" smtClean="0"/>
              <a:t>". Estos descuentos/cargos aplicados al P.V.P. darán como resultado el precio de coste (campo "</a:t>
            </a:r>
            <a:r>
              <a:rPr lang="es-ES" i="1" dirty="0" err="1" smtClean="0"/>
              <a:t>P.Coste</a:t>
            </a:r>
            <a:r>
              <a:rPr lang="es-ES" dirty="0" smtClean="0"/>
              <a:t>").</a:t>
            </a:r>
          </a:p>
          <a:p>
            <a:pPr>
              <a:buNone/>
            </a:pPr>
            <a:r>
              <a:rPr lang="es-ES" dirty="0" smtClean="0"/>
              <a:t>	. Si la recepción es a precio de albarán, en estos campos aparecerán los hasta 4 posibles descuentos o cargos que se hayan definido en las condiciones de compra particulares del proveedor del que se está </a:t>
            </a:r>
            <a:r>
              <a:rPr lang="es-ES" dirty="0" err="1" smtClean="0"/>
              <a:t>recepcionando</a:t>
            </a:r>
            <a:r>
              <a:rPr lang="es-ES" dirty="0" smtClean="0"/>
              <a:t>. No obstante, no aparecerán aquellas columnas de la tabla que no se estén aplicando en el cálculo del precio de coste, según lo indicado en la pestaña "CONDICIONES DE ALBARAN" de la ficha del proveedor del que se está </a:t>
            </a:r>
            <a:r>
              <a:rPr lang="es-ES" dirty="0" err="1" smtClean="0"/>
              <a:t>recepcionando</a:t>
            </a:r>
            <a:r>
              <a:rPr lang="es-ES" dirty="0" smtClean="0"/>
              <a:t>. Si para una línea dada no se encuentran condiciones comerciales en la tabla de proveedor (por no haber condiciones para la familia a la que pertenece el artículo, o para las unidades o euros alcanzados en la línea en cuestión), aparecerá el descuento por omisión que el proveedor tenga asignado en su ficha, concretamente en el campo "</a:t>
            </a:r>
            <a:r>
              <a:rPr lang="es-ES" i="1" dirty="0" smtClean="0"/>
              <a:t>Dto. %</a:t>
            </a:r>
            <a:r>
              <a:rPr lang="es-ES" dirty="0" smtClean="0"/>
              <a:t>". Estos descuentos/cargos aplicados al precio de albarán darán como resultado el precio de coste (campo "</a:t>
            </a:r>
            <a:r>
              <a:rPr lang="es-ES" i="1" dirty="0" err="1" smtClean="0"/>
              <a:t>P.Coste</a:t>
            </a:r>
            <a:r>
              <a:rPr lang="es-ES" dirty="0" smtClean="0"/>
              <a:t>").</a:t>
            </a:r>
          </a:p>
          <a:p>
            <a:pPr>
              <a:buNone/>
            </a:pPr>
            <a:r>
              <a:rPr lang="es-ES" dirty="0" smtClean="0"/>
              <a:t>	Los diferentes descuentos/cargos pueden ir expresados en porcentajes o en valores absolutos, según sea que para dicha celda de descuento se tenga desactivada o activada la caja de chequeo </a:t>
            </a:r>
            <a:r>
              <a:rPr lang="es-ES" b="1" dirty="0" smtClean="0"/>
              <a:t>La celda seleccionada indica valor absoluto (NO %)</a:t>
            </a:r>
            <a:r>
              <a:rPr lang="es-ES" dirty="0" smtClean="0"/>
              <a:t>. Los descuentos expresados en valor absoluto aparecerán resaltados con fondo verde. No obstante, bajo la parrilla de líneas de la recepción se muestran todos los descuentos ya expresados en porcentajes.</a:t>
            </a:r>
          </a:p>
          <a:p>
            <a:pPr>
              <a:buNone/>
            </a:pPr>
            <a:r>
              <a:rPr lang="es-ES" dirty="0" smtClean="0"/>
              <a:t>	Estos descuentos pueden ser modificados, como se comenta más adelante, no variándose por ello la tabla del proveedor, ni el descuento por omisión de la ficha del proveedor, sino que se aplica el nuevo descuento introducido en esa línea de recepción en concreto.</a:t>
            </a:r>
          </a:p>
          <a:p>
            <a:pPr>
              <a:buNone/>
            </a:pPr>
            <a:r>
              <a:rPr lang="es-ES" dirty="0" smtClean="0"/>
              <a:t>	Asimismo, debe recordarse que en las condiciones de compra del proveedor se pueden establecer descuentos de valoración y descuentos de verificación. Más adelante se comenta la finalidad de ambos. </a:t>
            </a:r>
          </a:p>
          <a:p>
            <a:pPr>
              <a:buNone/>
            </a:pPr>
            <a:r>
              <a:rPr lang="es-ES" dirty="0" smtClean="0"/>
              <a:t>	Tener en cuenta que se resaltan en rojo aquellos descuentos que se corresponden con la verificación.</a:t>
            </a:r>
          </a:p>
          <a:p>
            <a:pPr>
              <a:buNone/>
            </a:pPr>
            <a:r>
              <a:rPr lang="es-ES" b="1" dirty="0" smtClean="0"/>
              <a:t>	- % Total:</a:t>
            </a:r>
            <a:r>
              <a:rPr lang="es-ES" dirty="0" smtClean="0"/>
              <a:t> En este campo se da a título informativo el descuento total obtenido, es decir, el descuento que aplicado al P.V.P. da como resultado el precio de coste (campo "</a:t>
            </a:r>
            <a:r>
              <a:rPr lang="es-ES" i="1" dirty="0" err="1" smtClean="0"/>
              <a:t>P.Coste</a:t>
            </a:r>
            <a:r>
              <a:rPr lang="es-ES" dirty="0" smtClean="0"/>
              <a:t>"). Coincidirá con el valor del campo "</a:t>
            </a:r>
            <a:r>
              <a:rPr lang="es-ES" i="1" dirty="0" smtClean="0"/>
              <a:t>% Dto. Obtenido</a:t>
            </a:r>
            <a:r>
              <a:rPr lang="es-ES" dirty="0" smtClean="0"/>
              <a:t>". Así:</a:t>
            </a:r>
          </a:p>
          <a:p>
            <a:pPr>
              <a:buNone/>
            </a:pPr>
            <a:r>
              <a:rPr lang="es-ES" dirty="0" smtClean="0"/>
              <a:t>	. Si la recepción es a P.V.P. se tratará del descuento global resultante de la aplicación en cascada de todos los cargos o abonos anteriormente citados (tanto descuento general como particulares de proveedor). Por ejemplo, si se aplica un descuento general de un 29% y unos descuentos de tabla de un 3% y 0,4%, el % Total será de 31,41%.</a:t>
            </a:r>
          </a:p>
          <a:p>
            <a:pPr>
              <a:buNone/>
            </a:pPr>
            <a:r>
              <a:rPr lang="es-ES" dirty="0" smtClean="0"/>
              <a:t>	. Si la recepción es a precio de albarán con aplicación de % Dto. Fijo, este campo expresará el margen real obtenido. Por ejemplo, si el P.V.P. es de 3,64 € y el precio de coste es de 2,15 €, el % Total será de 40,93%.</a:t>
            </a:r>
          </a:p>
          <a:p>
            <a:pPr>
              <a:buNone/>
            </a:pPr>
            <a:r>
              <a:rPr lang="es-ES" dirty="0" smtClean="0"/>
              <a:t>	. Si la recepción es a precio de albarán con aplicación de beneficio sobre coste, este campo expresará el porcentaje de descuento que el importe fijo de beneficio supone sobre el P.V.P. del artículo. Así, si un artículo tiene un P.V.P. de 3 € y el importe de beneficio es de 0,5 €, el % Total será de 16,67 %.</a:t>
            </a:r>
          </a:p>
          <a:p>
            <a:pPr>
              <a:buNone/>
            </a:pPr>
            <a:r>
              <a:rPr lang="es-ES" b="1" dirty="0" smtClean="0"/>
              <a:t>	- Descuento Manual:</a:t>
            </a:r>
            <a:r>
              <a:rPr lang="es-ES" dirty="0" smtClean="0"/>
              <a:t> Permite asignar descuentos particulares, es decir, si en esta recepción no se aplican los descuentos de la tabla del proveedor, sino otros diferentes, con esta opción se pueden modificar los descuentos a aplicar. </a:t>
            </a:r>
          </a:p>
          <a:p>
            <a:pPr>
              <a:buNone/>
            </a:pPr>
            <a:r>
              <a:rPr lang="es-ES" b="1" dirty="0" smtClean="0"/>
              <a:t>	- % Dto. Fijo:</a:t>
            </a:r>
            <a:r>
              <a:rPr lang="es-ES" dirty="0" smtClean="0"/>
              <a:t> Permite que el descuento no se modifique y lo que se varía es o precio de venta y calcula coste o a la inversa.</a:t>
            </a:r>
          </a:p>
          <a:p>
            <a:pPr>
              <a:buNone/>
            </a:pPr>
            <a:r>
              <a:rPr lang="es-ES" b="1" dirty="0" smtClean="0"/>
              <a:t>	- </a:t>
            </a:r>
            <a:r>
              <a:rPr lang="es-ES" b="1" dirty="0" err="1" smtClean="0"/>
              <a:t>Verif</a:t>
            </a:r>
            <a:r>
              <a:rPr lang="es-ES" b="1" dirty="0" smtClean="0"/>
              <a:t>.:</a:t>
            </a:r>
            <a:r>
              <a:rPr lang="es-ES" dirty="0" smtClean="0"/>
              <a:t> Permite pasar del modo de valoración al de verificación del pedido. </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312</a:t>
            </a:fld>
            <a:endParaRPr lang="es-ES"/>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Recepción a PVP</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Existen dos filosofías diferentes en cuanto al tratamiento de precios al recibir la mercancía: Que se conozca el P.V.P. y en base a él haya que calcular el precio de coste (caso, por ejemplo, de las especialidades), o que se conozca un precio inicial de referencia de venta a la farmacia (que en la aplicación será denominado precio de albarán) y en base a él haya que calcular tanto el precio real de coste como el P.V.P. (caso frecuente en la parafarmacia). Por ello la aplicación contempla dos modalidades de recepción: Modalidad de recepción a P.V.P. y modalidad de recepción a Precio de Albarán. </a:t>
            </a:r>
          </a:p>
          <a:p>
            <a:pPr>
              <a:buNone/>
            </a:pPr>
            <a:r>
              <a:rPr lang="es-ES" dirty="0" smtClean="0"/>
              <a:t>	En la recepción a P.V.P. la filosofía seguida es la siguiente: Se toma como precio de referencia el P.V.P. que el artículo tiene en su ficha hasta ese momento. Sobre él se aplicarán en primer lugar los descuentos y/o cargos definidos en la tabla general de condiciones. A continuación, sobre el resultado obtenido se aplicarán los cargos y/o descuentos de valoración o valoración más verificación que figuren en la tabla particular de condiciones del proveedor del cual se está recibiendo la mercancía. De esta forma se halla el precio de coste al que se está recibiendo (P.U.C.). Una vez calculado el precio de coste se calculará el precio de albarán en función de los cargos y/o descuentos de la tabla de condiciones particulares que en la ficha del proveedor se hayan marcado como de aplicación sobre precio de albarán.</a:t>
            </a:r>
          </a:p>
          <a:p>
            <a:pPr>
              <a:buNone/>
            </a:pPr>
            <a:r>
              <a:rPr lang="es-ES" dirty="0" smtClean="0"/>
              <a:t>	Si no hubiesen definidas tablas de condiciones comerciales se pueden dar dos casos:</a:t>
            </a:r>
          </a:p>
          <a:p>
            <a:pPr>
              <a:buNone/>
            </a:pPr>
            <a:r>
              <a:rPr lang="es-ES" dirty="0" smtClean="0"/>
              <a:t>	. Si en algún momento ese artículo ya se ha </a:t>
            </a:r>
            <a:r>
              <a:rPr lang="es-ES" dirty="0" err="1" smtClean="0"/>
              <a:t>recepcionado</a:t>
            </a:r>
            <a:r>
              <a:rPr lang="es-ES" dirty="0" smtClean="0"/>
              <a:t> de ese proveedor, se tomará el precio de albarán de la última recepción y se calculará con él el P.U.C.. Con dicho P.U.C. y el P.V.P. del artículo se calcularán automáticamente los descuentos resultantes.</a:t>
            </a:r>
          </a:p>
          <a:p>
            <a:pPr>
              <a:buNone/>
            </a:pPr>
            <a:r>
              <a:rPr lang="es-ES" dirty="0" smtClean="0"/>
              <a:t>	. Si nunca se ha </a:t>
            </a:r>
            <a:r>
              <a:rPr lang="es-ES" dirty="0" err="1" smtClean="0"/>
              <a:t>recepcionado</a:t>
            </a:r>
            <a:r>
              <a:rPr lang="es-ES" dirty="0" smtClean="0"/>
              <a:t> ese artículo de ese proveedor, se aplicará sobre el P.V.P. el descuento por omisión que en la ficha del proveedor se haya estipulado. Si no existe tampoco descuento por omisión en ficha del proveedor, se asumirá el descuento por omisión que se haya estipulado en parámetros.</a:t>
            </a:r>
          </a:p>
          <a:p>
            <a:pPr>
              <a:buNone/>
            </a:pPr>
            <a:r>
              <a:rPr lang="es-ES" dirty="0" smtClean="0"/>
              <a:t>	En cualquier caso, el P.V.P. del artículo no se variará a no ser que el usuario lo cambie manualmente. </a:t>
            </a:r>
          </a:p>
          <a:p>
            <a:pPr>
              <a:buNone/>
            </a:pPr>
            <a:r>
              <a:rPr lang="es-ES" dirty="0" smtClean="0"/>
              <a:t>	Ahora bien, aunque por omisión en FARMATIC se trabaja como se ha comentado, también se dispone de posibilidades alternativas de trabajo, en función de si se activan o desactivan las cajas de chequeo "</a:t>
            </a:r>
            <a:r>
              <a:rPr lang="es-ES" i="1" dirty="0" smtClean="0"/>
              <a:t>Descuento Manual</a:t>
            </a:r>
            <a:r>
              <a:rPr lang="es-ES" dirty="0" smtClean="0"/>
              <a:t>" y/o </a:t>
            </a:r>
            <a:r>
              <a:rPr lang="es-ES" i="1" dirty="0" smtClean="0"/>
              <a:t>"%Dto. Fijo</a:t>
            </a:r>
            <a:r>
              <a:rPr lang="es-ES" dirty="0" smtClean="0"/>
              <a:t>". Así, debe tenerse en cuenta lo siguiente:</a:t>
            </a:r>
          </a:p>
          <a:p>
            <a:pPr>
              <a:buNone/>
            </a:pPr>
            <a:r>
              <a:rPr lang="es-ES" dirty="0" smtClean="0"/>
              <a:t>	. Nunca se podrán modificar los descuentos a aplicar salvo que se active "Descuento Manual". Aún así, no se podrá modificar el descuento general.</a:t>
            </a:r>
          </a:p>
          <a:p>
            <a:pPr>
              <a:buNone/>
            </a:pPr>
            <a:r>
              <a:rPr lang="es-ES" dirty="0" smtClean="0"/>
              <a:t>	. Siempre que se modifique manualmente el P.V.P. se recalculará el precio de coste, en base a los descuentos generales y de los descuentos de tabla o descuentos manuales que se hayan puesto en el caso de haber activado "</a:t>
            </a:r>
            <a:r>
              <a:rPr lang="es-ES" i="1" dirty="0" smtClean="0"/>
              <a:t>Descuento Manual</a:t>
            </a:r>
            <a:r>
              <a:rPr lang="es-ES" dirty="0" smtClean="0"/>
              <a:t>".</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313</a:t>
            </a:fld>
            <a:endParaRPr lang="es-ES"/>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sz="3600" dirty="0" smtClean="0"/>
              <a:t>Recepción de mercancías a precio de albarán</a:t>
            </a:r>
            <a:r>
              <a:rPr lang="es-ES" dirty="0" smtClean="0"/>
              <a:t/>
            </a:r>
            <a:br>
              <a:rPr lang="es-ES" dirty="0" smtClean="0"/>
            </a:b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En la recepción a Precio de Albarán la filosofía de trabajo cambia, siendo que se toma como precio de referencia un precio inicial de salida estipulado por el proveedor. Dicho precio se tendrá que introducir a mano, tomándolo del albarán que acompañe a la mercancía, o bien se tomará automáticamente de la base auxiliar del proveedor si ésta existe y se encuentra dicho dato para el artículo que se está </a:t>
            </a:r>
            <a:r>
              <a:rPr lang="es-ES" dirty="0" err="1" smtClean="0"/>
              <a:t>recepcionando</a:t>
            </a:r>
            <a:r>
              <a:rPr lang="es-ES" dirty="0" smtClean="0"/>
              <a:t>, teniéndose en cuenta para la localización del artículo en base auxiliar tanto el código del mismo como su sinónimo para el proveedor del que se está </a:t>
            </a:r>
            <a:r>
              <a:rPr lang="es-ES" dirty="0" err="1" smtClean="0"/>
              <a:t>recepcionando</a:t>
            </a:r>
            <a:r>
              <a:rPr lang="es-ES" dirty="0" smtClean="0"/>
              <a:t> (sólo si es la primera vez que el artículo se </a:t>
            </a:r>
            <a:r>
              <a:rPr lang="es-ES" dirty="0" err="1" smtClean="0"/>
              <a:t>recepciona</a:t>
            </a:r>
            <a:r>
              <a:rPr lang="es-ES" dirty="0" smtClean="0"/>
              <a:t>). En sucesivas recepciones, el precio de albarán por omisión será el de la última recepción o el de la base auxiliar del proveedor, según lo especificado en el parámetro “</a:t>
            </a:r>
            <a:r>
              <a:rPr lang="es-ES" i="1" dirty="0" smtClean="0"/>
              <a:t>Obtener Precio de Albarán desde </a:t>
            </a:r>
            <a:r>
              <a:rPr lang="es-ES" dirty="0" smtClean="0"/>
              <a:t>base externa”, a no ser que manualmente se introduzca otro. Sobre este precio de albarán se aplicarán los cargos y/o descuentos que se hayan indicado en la tabla particular de condiciones comerciales del proveedor, si ésta existe (nunca se hará uso de la tabla general de condiciones). Sobre el resultado obtenido se aplicarán o no impuestos (I.V.A. y Recargo de Equivalencia) en función de si el precio de albarán tomado es sin impuestos o con ellos. De esta forma se halla el precio de coste real al que se está </a:t>
            </a:r>
            <a:r>
              <a:rPr lang="es-ES" dirty="0" err="1" smtClean="0"/>
              <a:t>recepcionando</a:t>
            </a:r>
            <a:r>
              <a:rPr lang="es-ES" dirty="0" smtClean="0"/>
              <a:t> el artículo (P.U.C.).</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314</a:t>
            </a:fld>
            <a:endParaRPr lang="es-ES"/>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dirty="0" smtClean="0"/>
              <a:t>Aplicación de Rappel</a:t>
            </a:r>
            <a:br>
              <a:rPr lang="es-ES" dirty="0" smtClean="0"/>
            </a:b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En el menú </a:t>
            </a:r>
            <a:r>
              <a:rPr lang="es-ES" i="1" dirty="0" smtClean="0"/>
              <a:t>RECEPCION</a:t>
            </a:r>
            <a:r>
              <a:rPr lang="es-ES" dirty="0" smtClean="0"/>
              <a:t> se incluye la opción </a:t>
            </a:r>
            <a:r>
              <a:rPr lang="es-ES" i="1" dirty="0" smtClean="0"/>
              <a:t>APLICAR RAPPEL</a:t>
            </a:r>
            <a:r>
              <a:rPr lang="es-ES" dirty="0" smtClean="0"/>
              <a:t>, mediante la que se podrá aplicar un importe de descuento en valor absoluto global sobre la recepción en curso. Se podrá acceder directamente a esta opción mediante la pulsación de las teclas </a:t>
            </a:r>
            <a:r>
              <a:rPr lang="es-ES" b="1" dirty="0" smtClean="0"/>
              <a:t>&lt;CTRL&gt; + &lt;R&gt;</a:t>
            </a:r>
            <a:r>
              <a:rPr lang="es-ES" dirty="0" smtClean="0"/>
              <a:t>.</a:t>
            </a:r>
          </a:p>
          <a:p>
            <a:pPr>
              <a:buNone/>
            </a:pPr>
            <a:r>
              <a:rPr lang="es-ES" dirty="0" smtClean="0"/>
              <a:t>	Dicho valor absoluto se prorrateará entre toda la recepción o entre las líneas que se seleccionen.</a:t>
            </a:r>
          </a:p>
          <a:p>
            <a:pPr>
              <a:buNone/>
            </a:pPr>
            <a:r>
              <a:rPr lang="es-ES" dirty="0" smtClean="0"/>
              <a:t>	Así, a cada línea se le restará del PUC (precio de última compra, al que se está </a:t>
            </a:r>
            <a:r>
              <a:rPr lang="es-ES" dirty="0" err="1" smtClean="0"/>
              <a:t>recepcionando</a:t>
            </a:r>
            <a:r>
              <a:rPr lang="es-ES" dirty="0" smtClean="0"/>
              <a:t>) el importe resultante del prorrateo. </a:t>
            </a:r>
          </a:p>
          <a:p>
            <a:pPr>
              <a:buNone/>
            </a:pPr>
            <a:r>
              <a:rPr lang="es-ES" dirty="0" smtClean="0"/>
              <a:t>	Por tanto, al elegir dicha opción se presentará una ventana donde indicar el importe de rappel y si se desea aplicarlo a la totalidad de líneas de la recepción o sólo a las seleccionadas de forma previa a la selección del proceso. </a:t>
            </a:r>
          </a:p>
          <a:p>
            <a:pPr>
              <a:buNone/>
            </a:pPr>
            <a:r>
              <a:rPr lang="es-ES" dirty="0" smtClean="0"/>
              <a:t>	El importe de descuento a aplicar sobre cada línea implicada se calculará multiplicando el importe total de compra de dicha línea por el importe de rappel indicado, y dividiendo el resultado por el importe total de las líneas implicadas. Finalmente, el valor obtenido se dividirá por las unidades recibidas en dicha línea. Se partirá de PUC con o sin IVA incluido, según se active o no la caja de chequeo </a:t>
            </a:r>
            <a:r>
              <a:rPr lang="es-ES" i="1" dirty="0" smtClean="0"/>
              <a:t>Aplicar al PUC con IVA</a:t>
            </a:r>
            <a:r>
              <a:rPr lang="es-ES" dirty="0" smtClean="0"/>
              <a:t> que aparece en la ventana de aplicación de rappel (inicialmente estará desactivada, no obstante, si en una recepción se activa, en la siguiente recepción aparecerá activa por defecto).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315</a:t>
            </a:fld>
            <a:endParaRPr lang="es-ES"/>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Devolución de mercancías</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Si en el momento de la realización de una recepción de mercancías se presenta la necesidad de indicar la devolución de parte de la mercancía recibida, se podrán indicar las unidades a devolver en la caja de chequeo "</a:t>
            </a:r>
            <a:r>
              <a:rPr lang="es-ES" i="1" dirty="0" smtClean="0"/>
              <a:t>A Devolver</a:t>
            </a:r>
            <a:r>
              <a:rPr lang="es-ES" dirty="0" smtClean="0"/>
              <a:t>". Al grabar esa recepción, se generará albarán de devolución de dichas unidades, no dándose por recibidas.</a:t>
            </a:r>
          </a:p>
          <a:p>
            <a:pPr>
              <a:buNone/>
            </a:pPr>
            <a:r>
              <a:rPr lang="es-ES" dirty="0" smtClean="0"/>
              <a:t>	Ahora bien, también será posible realizar devolución de mercancías que ya hubiese en almacén. Ello será posible desde el proceso de recepción de mercancías, donde se podrán introducir los artículos a devolver, indicando las unidades correspondientes en el campo "</a:t>
            </a:r>
            <a:r>
              <a:rPr lang="es-ES" i="1" dirty="0" err="1" smtClean="0"/>
              <a:t>Rec</a:t>
            </a:r>
            <a:r>
              <a:rPr lang="es-ES" dirty="0" smtClean="0"/>
              <a:t>" (correspondiente a unidades recibidas cuando se trata de una recepción de mercancías), pero indicando que se trata de una devolución haciendo clic con el ratón sobre el botón Devolución.</a:t>
            </a:r>
          </a:p>
          <a:p>
            <a:pPr>
              <a:buNone/>
            </a:pPr>
            <a:r>
              <a:rPr lang="es-ES" dirty="0" smtClean="0"/>
              <a:t>	De esta forma, todas las líneas introducidas serán tratadas como una devolución, </a:t>
            </a:r>
            <a:r>
              <a:rPr lang="es-ES" dirty="0" err="1" smtClean="0"/>
              <a:t>decrementándose</a:t>
            </a:r>
            <a:r>
              <a:rPr lang="es-ES" dirty="0" smtClean="0"/>
              <a:t> las unidades especificadas en el stock de los artículos correspondientes. En el caso de devoluciones masivas será optativo generar o no albarán de devolución. Así, tras actualizarse en almacén, cuando se presente la ventana relativa a los datos de dicho albarán, si el usuario quiere generarlo deberá grabarlo. Si no desea generar albarán de devolución, ante dicha ventana se deberá cancelar. Si se ha optado por la generación de albarán, recuérdese que del mismo se imprimirán tantas copias como se haya especificado en el proceso </a:t>
            </a:r>
            <a:r>
              <a:rPr lang="es-ES" i="1" dirty="0" smtClean="0"/>
              <a:t>CONFIGURACION / PARAMETROS</a:t>
            </a:r>
            <a:r>
              <a:rPr lang="es-ES" dirty="0" smtClean="0"/>
              <a:t>. También cabe destacar al respecto de la generación de albaranes, que en una recepción en la que se indique que se trate como devolución en su totalidad se generará un solo albarán de devolución con las unidades indicadas en el campo "</a:t>
            </a:r>
            <a:r>
              <a:rPr lang="es-ES" i="1" dirty="0" err="1" smtClean="0"/>
              <a:t>Rec</a:t>
            </a:r>
            <a:r>
              <a:rPr lang="es-ES" dirty="0" smtClean="0"/>
              <a:t>" en negativo, obviándose las unidades que se hayan podido introducir en el campo "</a:t>
            </a:r>
            <a:r>
              <a:rPr lang="es-ES" i="1" dirty="0" smtClean="0"/>
              <a:t>A Devolver</a:t>
            </a:r>
            <a:r>
              <a:rPr lang="es-ES" dirty="0" smtClean="0"/>
              <a:t>" pues no ha lugar este campo en una recepción tratada como devolución en su totalidad.</a:t>
            </a:r>
          </a:p>
          <a:p>
            <a:pPr>
              <a:buNone/>
            </a:pPr>
            <a:r>
              <a:rPr lang="es-ES" dirty="0" smtClean="0"/>
              <a:t>	La valoración de la mercancía devuelta se realizará según lo especificado en el parámetro “</a:t>
            </a:r>
            <a:r>
              <a:rPr lang="es-ES" i="1" dirty="0" smtClean="0"/>
              <a:t>Valoración de las devoluciones</a:t>
            </a:r>
            <a:r>
              <a:rPr lang="es-ES" dirty="0" smtClean="0"/>
              <a:t>”, pudiéndose optar por:</a:t>
            </a:r>
          </a:p>
          <a:p>
            <a:pPr>
              <a:buNone/>
            </a:pPr>
            <a:r>
              <a:rPr lang="es-ES" dirty="0" smtClean="0"/>
              <a:t>	. </a:t>
            </a:r>
            <a:r>
              <a:rPr lang="es-ES" u="sng" dirty="0" smtClean="0"/>
              <a:t>Valorar normalmente, tanto a precio de venta como a precio de coste</a:t>
            </a:r>
            <a:r>
              <a:rPr lang="es-ES" dirty="0" smtClean="0"/>
              <a:t>, siendo el mecanismo de cálculo de precios similar a los utilizados en el caso de tratarse de una recepción de artículos. Es decir, al entrar al proceso se deberá indicar a qué proveedor se va a realizar la devolución, así como las condiciones comerciales (tabla de cargos y abonos) a aplicar.</a:t>
            </a:r>
          </a:p>
          <a:p>
            <a:pPr>
              <a:buNone/>
            </a:pPr>
            <a:r>
              <a:rPr lang="es-ES" dirty="0" smtClean="0"/>
              <a:t>	Asimismo, la aplicación de dichos cargos y/o abonos se realizará sobre el P.V.P. para calcular el precio de coste en caso de tratarse de un artículo con modalidad de recepción a P.V.P. Por contra, se aplicarán los cargos y/o descuentos sobre el precio de albarán para calcular el precio de coste en el caso de tratarse de un artículo cuya modalidad de recepción sea a precio de albarán. En ambos casos, si se genera el albarán de devolución, en el mismo se indicará el valor de la mercancía devuelta tanto a P.V.P. como P.U.C.</a:t>
            </a:r>
          </a:p>
          <a:p>
            <a:pPr>
              <a:buNone/>
            </a:pPr>
            <a:r>
              <a:rPr lang="es-ES" dirty="0" smtClean="0"/>
              <a:t>	. </a:t>
            </a:r>
            <a:r>
              <a:rPr lang="es-ES" u="sng" dirty="0" smtClean="0"/>
              <a:t>No aplicar condiciones de proveedor sino tomar directamente los precios que figuren en la ficha del artículo en ese momento (PVP y PUC)</a:t>
            </a:r>
            <a:r>
              <a:rPr lang="es-ES" dirty="0" smtClean="0"/>
              <a:t>. Este será el método más recomendable en el caso de devoluciones de pedidos que en su día fueron </a:t>
            </a:r>
            <a:r>
              <a:rPr lang="es-ES" dirty="0" err="1" smtClean="0"/>
              <a:t>recepcionados</a:t>
            </a:r>
            <a:r>
              <a:rPr lang="es-ES" dirty="0" smtClean="0"/>
              <a:t> con precios pactados, y en los que, por tanto, no se aplicaron condiciones de proveedor predefinidas.</a:t>
            </a:r>
          </a:p>
          <a:p>
            <a:pPr>
              <a:buNone/>
            </a:pPr>
            <a:r>
              <a:rPr lang="es-ES" dirty="0" smtClean="0"/>
              <a:t>	Los datos de precio de última compra (P.U.C.) y precio medio de compra (P.M.C.) quedarán o no actualizados en la ficha de los artículos tras la devolución según se haya indicado en los parámetros </a:t>
            </a:r>
            <a:r>
              <a:rPr lang="es-ES" i="1" dirty="0" smtClean="0"/>
              <a:t>Actualizar PUC al realizar una devolución</a:t>
            </a:r>
            <a:r>
              <a:rPr lang="es-ES" dirty="0" smtClean="0"/>
              <a:t> y </a:t>
            </a:r>
            <a:r>
              <a:rPr lang="es-ES" i="1" dirty="0" smtClean="0"/>
              <a:t>Actualizar PMC al realizar una devolución</a:t>
            </a:r>
            <a:r>
              <a:rPr lang="es-ES" dirty="0" smtClean="0"/>
              <a:t>, respectivamente.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316</a:t>
            </a:fld>
            <a:endParaRPr lang="es-ES"/>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smtClean="0"/>
              <a:t>Devolucion</a:t>
            </a:r>
            <a:r>
              <a:rPr lang="es-ES" dirty="0" smtClean="0"/>
              <a:t> </a:t>
            </a:r>
            <a:r>
              <a:rPr lang="es-ES" dirty="0" err="1" smtClean="0"/>
              <a:t>demercancias</a:t>
            </a:r>
            <a:r>
              <a:rPr lang="es-ES" dirty="0" smtClean="0"/>
              <a:t>.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317</a:t>
            </a:fld>
            <a:endParaRPr lang="es-ES"/>
          </a:p>
        </p:txBody>
      </p:sp>
      <p:pic>
        <p:nvPicPr>
          <p:cNvPr id="32870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Tratar como inventario</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Existe la posibilidad de tratar la recepción de mercancías como un punto de introducción de datos de inventario de forma que queden grabados para que, con posterioridad cuando el usuario lo desee, puedan ser actualizados en las fichas de artículos. Ello permite ir introduciendo datos de inventario en diferentes momentos e ir grabándolos, así como ir introduciendo datos de inventario desde diferentes puestos de trabajo, para posteriormente actualizarlos conjuntamente. Es decir, permite realizar introducciones de inventario por etapas y desde varios puestos de trabajo.</a:t>
            </a:r>
          </a:p>
          <a:p>
            <a:pPr>
              <a:buNone/>
            </a:pPr>
            <a:r>
              <a:rPr lang="es-ES" dirty="0" smtClean="0"/>
              <a:t>	Asimismo, existe la posibilidad de que las líneas introducidas en el proceso de recepción de mercancías (ya sea de forma manual o vía scanner) sean tratadas como una asignación de stock en fichas de artículo en vez de como una compra.</a:t>
            </a:r>
          </a:p>
          <a:p>
            <a:pPr>
              <a:buNone/>
            </a:pPr>
            <a:r>
              <a:rPr lang="es-ES" dirty="0" smtClean="0"/>
              <a:t>	Para que todo ello sea posible se incluye en el menú </a:t>
            </a:r>
            <a:r>
              <a:rPr lang="es-ES" i="1" dirty="0" smtClean="0"/>
              <a:t>RECEPCION</a:t>
            </a:r>
            <a:r>
              <a:rPr lang="es-ES" dirty="0" smtClean="0"/>
              <a:t> </a:t>
            </a:r>
            <a:r>
              <a:rPr lang="es-ES" i="1" dirty="0" smtClean="0"/>
              <a:t>TRATAR COMO INVENTARIO</a:t>
            </a:r>
            <a:r>
              <a:rPr lang="es-ES" dirty="0" smtClean="0"/>
              <a:t>, que engloba 5 posibilidades que a continuación se detallan:</a:t>
            </a:r>
          </a:p>
          <a:p>
            <a:pPr>
              <a:buNone/>
            </a:pPr>
            <a:r>
              <a:rPr lang="es-ES" b="1" u="sng" dirty="0" smtClean="0"/>
              <a:t>	1.- ACUMULAR STOCK EN INVENTARIO :</a:t>
            </a:r>
            <a:r>
              <a:rPr lang="es-ES" dirty="0" smtClean="0"/>
              <a:t> Haciendo uso de esta opción las unidades que figuran como recibidas en la recepción se sumarán a las unidades de inventario que figuren en el proceso </a:t>
            </a:r>
            <a:r>
              <a:rPr lang="es-ES" i="1" dirty="0" smtClean="0">
                <a:hlinkClick r:id="rId2"/>
              </a:rPr>
              <a:t>EDICION DE INVENTARIO</a:t>
            </a:r>
            <a:r>
              <a:rPr lang="es-ES" i="1" dirty="0" smtClean="0"/>
              <a:t> para su posterior actualización desde dicho proceso sobre fichas de artículos. Esta es la opción recomendada cuando se esté haciendo una introducción de inventario simultáneamente desde varios puestos o en diferentes etapas, y se deba considerar como stock actual la suma de las unidades introducidas. </a:t>
            </a:r>
          </a:p>
          <a:p>
            <a:pPr>
              <a:buNone/>
            </a:pPr>
            <a:r>
              <a:rPr lang="es-ES" i="1" dirty="0" smtClean="0"/>
              <a:t>	Tras hacer uso de esta opción los datos introducidos en la ventana de recepción permanecerán en ella, por lo que si no se desea proceder con una recepción en firme deberán anularse haciendo uso del botón Cancelar (equivalente a </a:t>
            </a:r>
            <a:r>
              <a:rPr lang="es-ES" b="1" i="1" dirty="0" smtClean="0"/>
              <a:t>&lt;F9&gt;</a:t>
            </a:r>
            <a:r>
              <a:rPr lang="es-ES" i="1" dirty="0" smtClean="0"/>
              <a:t>).</a:t>
            </a:r>
          </a:p>
          <a:p>
            <a:pPr>
              <a:buNone/>
            </a:pPr>
            <a:r>
              <a:rPr lang="es-ES" b="1" i="1" u="sng" dirty="0" smtClean="0"/>
              <a:t>	2.- REEMPLAZAR STOCK EN INVENTARIO :</a:t>
            </a:r>
            <a:r>
              <a:rPr lang="es-ES" i="1" dirty="0" smtClean="0"/>
              <a:t> Haciendo uso de esta opción las unidades que figuran como recibidas en la recepción sustituirán a las unidades de inventario que figuren en el proceso </a:t>
            </a:r>
            <a:r>
              <a:rPr lang="es-ES" i="1" dirty="0" smtClean="0">
                <a:hlinkClick r:id="rId2"/>
              </a:rPr>
              <a:t>EDICION DE INVENTARIO</a:t>
            </a:r>
            <a:r>
              <a:rPr lang="es-ES" i="1" dirty="0" smtClean="0"/>
              <a:t> para su posterior actualización desde dicho proceso sobre fichas de artículos. Tras hacer uso de esta opción los datos introducidos en la ventana de recepción permanecerán en ella, por lo que si no se desea proceder con una recepción en firme deberán anularse haciendo uso del botón Cancelar (equivalente a </a:t>
            </a:r>
            <a:r>
              <a:rPr lang="es-ES" b="1" i="1" dirty="0" smtClean="0"/>
              <a:t>&lt;F9&gt;</a:t>
            </a:r>
            <a:r>
              <a:rPr lang="es-ES" i="1" dirty="0" smtClean="0"/>
              <a:t>). </a:t>
            </a:r>
          </a:p>
          <a:p>
            <a:pPr>
              <a:buNone/>
            </a:pPr>
            <a:r>
              <a:rPr lang="es-ES" b="1" i="1" u="sng" dirty="0" smtClean="0"/>
              <a:t>	3.- DECREMENTAR STOCK EN INVENTARIO :</a:t>
            </a:r>
            <a:r>
              <a:rPr lang="es-ES" i="1" dirty="0" smtClean="0"/>
              <a:t> Haciendo uso de esta opción las unidades que figuran como recibidas en la recepción se restarán a las unidades de inventario que figuren en el proceso </a:t>
            </a:r>
            <a:r>
              <a:rPr lang="es-ES" i="1" dirty="0" smtClean="0">
                <a:hlinkClick r:id="rId2"/>
              </a:rPr>
              <a:t>EDICION DE INVENTARIO</a:t>
            </a:r>
            <a:r>
              <a:rPr lang="es-ES" i="1" dirty="0" smtClean="0"/>
              <a:t> para su posterior actualización desde dicho proceso sobre fichas de artículos. Tras hacer uso de esta opción los datos introducidos en la ventana de recepción permanecerán en ella, por lo que si no se desea proceder con una recepción en firme deberán anularse haciendo uso del botón Cancelar (equivalente a </a:t>
            </a:r>
            <a:r>
              <a:rPr lang="es-ES" b="1" i="1" dirty="0" smtClean="0"/>
              <a:t>&lt;F9&gt;</a:t>
            </a:r>
            <a:r>
              <a:rPr lang="es-ES" i="1" dirty="0" smtClean="0"/>
              <a:t>). </a:t>
            </a:r>
          </a:p>
          <a:p>
            <a:pPr>
              <a:buNone/>
            </a:pPr>
            <a:r>
              <a:rPr lang="es-ES" b="1" i="1" u="sng" dirty="0" smtClean="0"/>
              <a:t>	4.- EDITAR INVENTARIO :</a:t>
            </a:r>
            <a:r>
              <a:rPr lang="es-ES" i="1" dirty="0" smtClean="0"/>
              <a:t> Esta opción da acceso directamente al proceso </a:t>
            </a:r>
            <a:r>
              <a:rPr lang="es-ES" i="1" dirty="0" smtClean="0">
                <a:hlinkClick r:id="rId2"/>
              </a:rPr>
              <a:t>EDICION DE INVENTARIO</a:t>
            </a:r>
            <a:r>
              <a:rPr lang="es-ES" i="1" dirty="0" smtClean="0"/>
              <a:t> ubicado en UTILIDADES del menú ARCHIVO. Ello no implicará el cierre de la ventana de recepción, ni pérdida alguna de los datos ya introducidos en ella. </a:t>
            </a:r>
          </a:p>
          <a:p>
            <a:pPr>
              <a:buNone/>
            </a:pPr>
            <a:r>
              <a:rPr lang="es-ES" b="1" i="1" u="sng" dirty="0" smtClean="0"/>
              <a:t>	5.- ASIGNAR RECEPCION COMO STOCK :</a:t>
            </a:r>
            <a:r>
              <a:rPr lang="es-ES" i="1" dirty="0" smtClean="0"/>
              <a:t> Como ya se ha comentado, existe la posibilidad de que las líneas introducidas en el proceso de recepción de mercancías (ya sea de forma manual o vía scanner) sean tratadas como una asignación de stock en ficha, es decir, como una actualización de inventario en vez de como una compra. Para ello basta con introducir los artículos e introducir en el campo correspondiente a unidades recibidas la cantidad que se desea actualizar como stock actual del artículo. A continuación hacer clic sobre el Botón Inventario.</a:t>
            </a:r>
          </a:p>
          <a:p>
            <a:pPr>
              <a:buNone/>
            </a:pPr>
            <a:r>
              <a:rPr lang="es-ES" i="1" dirty="0" smtClean="0"/>
              <a:t>	Con ello se conseguirá que en las fichas de los artículos introducidos quede como stock actual la cantidad introducida en el proceso de recepción. También se actualizarán los datos de P.V.P., P.U.C. y fecha de caducidad si éstos se varían en el momento de la introducción desde el proceso de devolución. No se modificará en ficha de artículo el dato de fecha de última entrada, pues no se trata de una recepción real de mercancías.</a:t>
            </a:r>
          </a:p>
          <a:p>
            <a:pPr>
              <a:buNone/>
            </a:pPr>
            <a:r>
              <a:rPr lang="es-ES" i="1" dirty="0" smtClean="0"/>
              <a:t>	Será posible, si así se desea, obtener un listado de los datos introducidos en el inventario, bien sea en su totalidad o limitando el listado a aquellos artículos cuyo stock introducido no coincida con el stock que figuraba previamente en su ficha, es decir, un listado de inventario comparativo:</a:t>
            </a:r>
          </a:p>
          <a:p>
            <a:pPr>
              <a:buNone/>
            </a:pPr>
            <a:r>
              <a:rPr lang="es-ES" i="1" dirty="0" smtClean="0"/>
              <a:t>	- Para obtener el listado completo, cuando se presente la ventana de opciones para listado de valoración seleccionar "Imprimir listado completo de valoración de entradas".</a:t>
            </a:r>
          </a:p>
          <a:p>
            <a:pPr>
              <a:buNone/>
            </a:pPr>
            <a:r>
              <a:rPr lang="es-ES" i="1" dirty="0" smtClean="0"/>
              <a:t>	- Para restringir el listado sólo a artículos en que el stock real introducido no coincida con el de ficha, cuando se presente la ventana de opciones para listado de valoración elegir "Imprimir sólo listado de valoración con las incidencias detectadas" teniendo activada la caja de chequeo "Stock/Recibidas".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318</a:t>
            </a:fld>
            <a:endParaRPr lang="es-ES"/>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Tratar como inventario.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319</a:t>
            </a:fld>
            <a:endParaRPr lang="es-ES"/>
          </a:p>
        </p:txBody>
      </p:sp>
      <p:pic>
        <p:nvPicPr>
          <p:cNvPr id="32973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CATEGORIA  </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Junto al campo de familia se halla el botón Categoría Artículo, que permitirá incluir al artículo en cuestión en la categoría o categorías que se estime oportuno. Al hacer clic en él se presenta una ventana en cuya parte izquierda se encuentra el árbol de categorías que el usuario haya definido (véase el apartado CATEGORIAS DE ARTICULOS). La zona superior derecha de la ventana dispone de un espacio donde se introducirán las categorías en las que se desea englobar al artículo en cuestión. Para ello se dispone de dos formas de actuar:</a:t>
            </a:r>
          </a:p>
          <a:p>
            <a:pPr>
              <a:buNone/>
            </a:pPr>
            <a:r>
              <a:rPr lang="es-ES" dirty="0" smtClean="0"/>
              <a:t>	1.- Situarse sobre la categoría deseada en el árbol y hacer clic en el botón Incluir.</a:t>
            </a:r>
          </a:p>
          <a:p>
            <a:pPr>
              <a:buNone/>
            </a:pPr>
            <a:r>
              <a:rPr lang="es-ES" dirty="0" smtClean="0"/>
              <a:t>	2.- Hacer clic sobre la categoría deseada en el árbol y sin soltar el botón del ratón arrastrarla hasta la lista de categorías de la derecha.</a:t>
            </a:r>
          </a:p>
          <a:p>
            <a:pPr>
              <a:buNone/>
            </a:pPr>
            <a:r>
              <a:rPr lang="es-ES" dirty="0" smtClean="0"/>
              <a:t>	En caso de desear eliminar la relación del artículo con una categoría ya seleccionada,</a:t>
            </a:r>
          </a:p>
          <a:p>
            <a:pPr>
              <a:buNone/>
            </a:pPr>
            <a:r>
              <a:rPr lang="es-ES" dirty="0" smtClean="0"/>
              <a:t>	se dispone de las dos mismas alternativas, obviamente con la salvedad de que en la</a:t>
            </a:r>
          </a:p>
          <a:p>
            <a:pPr>
              <a:buNone/>
            </a:pPr>
            <a:r>
              <a:rPr lang="es-ES" dirty="0" smtClean="0"/>
              <a:t>	primera de ellas será el botón No Incluir el que se deberá utilizar, y en la segunda</a:t>
            </a:r>
          </a:p>
          <a:p>
            <a:pPr>
              <a:buNone/>
            </a:pPr>
            <a:r>
              <a:rPr lang="es-ES" dirty="0" smtClean="0"/>
              <a:t>	modalidad se arrastrará la categoría de la lista de categorías seleccionadas hasta el</a:t>
            </a:r>
          </a:p>
          <a:p>
            <a:pPr>
              <a:buNone/>
            </a:pPr>
            <a:r>
              <a:rPr lang="es-ES" dirty="0" smtClean="0"/>
              <a:t>	árbol (no al revés).</a:t>
            </a:r>
          </a:p>
          <a:p>
            <a:pPr>
              <a:buNone/>
            </a:pPr>
            <a:r>
              <a:rPr lang="es-ES" dirty="0" smtClean="0"/>
              <a:t>	En la zona inferior derecha se dispone de un espacio donde incluir las observaciones</a:t>
            </a:r>
          </a:p>
          <a:p>
            <a:pPr>
              <a:buNone/>
            </a:pPr>
            <a:r>
              <a:rPr lang="es-ES" dirty="0" smtClean="0"/>
              <a:t>	que se estimen oportunas respecto a la relación artículo-categoría seleccionada.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a:t>
            </a:fld>
            <a:endParaRPr lang="es-ES" dirty="0"/>
          </a:p>
        </p:txBody>
      </p:sp>
      <p:pic>
        <p:nvPicPr>
          <p:cNvPr id="3074" name="Picture 2"/>
          <p:cNvPicPr>
            <a:picLocks noChangeAspect="1" noChangeArrowheads="1"/>
          </p:cNvPicPr>
          <p:nvPr/>
        </p:nvPicPr>
        <p:blipFill>
          <a:blip r:embed="rId2" cstate="print"/>
          <a:srcRect/>
          <a:stretch>
            <a:fillRect/>
          </a:stretch>
        </p:blipFill>
        <p:spPr bwMode="auto">
          <a:xfrm flipH="1">
            <a:off x="6588224" y="1052736"/>
            <a:ext cx="805805" cy="805805"/>
          </a:xfrm>
          <a:prstGeom prst="rect">
            <a:avLst/>
          </a:prstGeom>
          <a:noFill/>
          <a:ln w="9525">
            <a:noFill/>
            <a:miter lim="800000"/>
            <a:headEnd/>
            <a:tailEnd/>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dirty="0" smtClean="0"/>
              <a:t>Generación automática de etiquetas</a:t>
            </a:r>
            <a:endParaRPr lang="es-ES" sz="3200"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La aplicación FARMATIC dispone de un apartado que permite obtener etiquetas impresas con información sobre artículos, pudiéndose definir qué datos incluir en la etiqueta, medidas de las mismas, si se desea utilizar códigos de barras, etc.</a:t>
            </a:r>
          </a:p>
          <a:p>
            <a:pPr>
              <a:buNone/>
            </a:pPr>
            <a:r>
              <a:rPr lang="es-ES" dirty="0" smtClean="0"/>
              <a:t>	En el momento de la recepción de mercancías se pueden generar automáticamente las etiquetas a imprimir de aquellos artículos que se estime conveniente. Para ello, una vez situados sobre la línea del artículo en cuestión se hará clic en el botón Generar Etiquetas ubicado en la barra de herramientas.</a:t>
            </a:r>
          </a:p>
          <a:p>
            <a:pPr>
              <a:buNone/>
            </a:pPr>
            <a:r>
              <a:rPr lang="es-ES" dirty="0" smtClean="0"/>
              <a:t>	Si se desea generar etiquetas de varios de los artículos, basta con seleccionar todas las líneas implicadas y entonces hacer clic en el botón Generar Etiquetas.</a:t>
            </a:r>
          </a:p>
          <a:p>
            <a:pPr>
              <a:buNone/>
            </a:pPr>
            <a:r>
              <a:rPr lang="es-ES" dirty="0" smtClean="0"/>
              <a:t>	Todas aquellas líneas en las que se ha realizado esta acción para la generación de etiquetas quedarán marcadas incluyendo junto al código el Icono Etiquetas. Repitiendo la acción sobre una línea marcada para la generación de etiquetas, se anulará esta selección, es decir, se estará indicando que no se desea generar etiquetas.</a:t>
            </a:r>
          </a:p>
          <a:p>
            <a:pPr>
              <a:buNone/>
            </a:pPr>
            <a:r>
              <a:rPr lang="es-ES" dirty="0" smtClean="0"/>
              <a:t>	Una vez marcadas las líneas de las que generar etiquetas, tras grabar la recepción de mercancías se generarán tantas etiquetas de dichos artículos como unidades se están recibiendo, quedando listas para ser impresas. Para proceder con la impresión se deberá elegir </a:t>
            </a:r>
            <a:r>
              <a:rPr lang="es-ES" i="1" dirty="0" smtClean="0"/>
              <a:t>ETIQUETAS</a:t>
            </a:r>
            <a:r>
              <a:rPr lang="es-ES" dirty="0" smtClean="0"/>
              <a:t> del menú </a:t>
            </a:r>
            <a:r>
              <a:rPr lang="es-ES" i="1" dirty="0" smtClean="0"/>
              <a:t>UTILIDADES</a:t>
            </a:r>
            <a:r>
              <a:rPr lang="es-ES" dirty="0" smtClean="0"/>
              <a:t>.</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320</a:t>
            </a:fld>
            <a:endParaRPr lang="es-ES"/>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chor="ctr">
            <a:normAutofit fontScale="90000"/>
          </a:bodyPr>
          <a:lstStyle/>
          <a:p>
            <a:pPr algn="ctr"/>
            <a:r>
              <a:rPr lang="es-ES" sz="3600" dirty="0" smtClean="0"/>
              <a:t>Generación automática de etiquetas. Pantalla</a:t>
            </a:r>
            <a:r>
              <a:rPr lang="es-ES" dirty="0" smtClean="0"/>
              <a:t/>
            </a:r>
            <a:br>
              <a:rPr lang="es-ES" dirty="0" smtClean="0"/>
            </a:b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321</a:t>
            </a:fld>
            <a:endParaRPr lang="es-ES"/>
          </a:p>
        </p:txBody>
      </p:sp>
      <p:pic>
        <p:nvPicPr>
          <p:cNvPr id="33075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Albaranes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Como ya se ha comentado en el apartado de </a:t>
            </a:r>
            <a:r>
              <a:rPr lang="es-ES" i="1" dirty="0" smtClean="0"/>
              <a:t>PEDIDOS</a:t>
            </a:r>
            <a:r>
              <a:rPr lang="es-ES" dirty="0" smtClean="0"/>
              <a:t>, tras la actualización del almacén se solicitan los datos de albarán correspondientes a esa recepción. </a:t>
            </a:r>
          </a:p>
          <a:p>
            <a:pPr>
              <a:buNone/>
            </a:pPr>
            <a:r>
              <a:rPr lang="es-ES" dirty="0" smtClean="0"/>
              <a:t>	De otra parte, FARMATIC dispone del proceso </a:t>
            </a:r>
            <a:r>
              <a:rPr lang="es-ES" i="1" dirty="0" smtClean="0"/>
              <a:t>ALBARANES</a:t>
            </a:r>
            <a:r>
              <a:rPr lang="es-ES" dirty="0" smtClean="0"/>
              <a:t>, mediante el que se pueden introducir albaranes de forma independiente, bien porque no se introdujeron en el momento de la recepción, bien porque son albaranes previos a la informatización, etc. </a:t>
            </a:r>
          </a:p>
          <a:p>
            <a:pPr>
              <a:buNone/>
            </a:pPr>
            <a:r>
              <a:rPr lang="es-ES" dirty="0" smtClean="0"/>
              <a:t>	También es mediante este proceso por el que se pueden anular o modificar albaranes que ya estén introducidos.</a:t>
            </a:r>
          </a:p>
          <a:p>
            <a:pPr>
              <a:buNone/>
            </a:pPr>
            <a:r>
              <a:rPr lang="es-ES" dirty="0" smtClean="0"/>
              <a:t>	El funcionamiento y la operatoria a seguir en el caso de la introducción del albarán en el momento de la recepción o en cualquier otro momento es idéntica, con la única salvedad de que en el primer caso son recogidos automáticamente los datos de valor de albarán a P.V.P. y P.U.C. </a:t>
            </a:r>
          </a:p>
          <a:p>
            <a:pPr>
              <a:buNone/>
            </a:pPr>
            <a:r>
              <a:rPr lang="es-ES" dirty="0" smtClean="0"/>
              <a:t>	En el momento de la generación automática del albarán partiendo de una recepción, debe tenerse en cuenta que el dato de valor a P.V.P. tendrá en cuenta tanto las unidades compradas como las bonificadas, mientras que el valor a P.U.C. tendrá en cuenta solamente las unidades compradas (excluyendo las bonificadas). Por tanto, el % de descuento obtenido estará teniendo en cuenta las bonificaciones que haya habido. Por ejemplo: Si se han comprado 3 unidades cuyo P.V.P. son 2 € y su P.U.C. son 1,6 € y además se ha recibido 1 unidad bonificada, el valor de albarán a P.V.P. será de 8 € (2 x 4) y el valor a P.U.C. será de 4,8 € (1,6 x 3). Por tanto, el descuento resultante será de un 40%.</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322</a:t>
            </a:fld>
            <a:endParaRPr lang="es-ES"/>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err="1" smtClean="0"/>
              <a:t>Albaran</a:t>
            </a:r>
            <a:r>
              <a:rPr lang="es-ES" dirty="0" smtClean="0"/>
              <a:t>. Pantalla	</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323</a:t>
            </a:fld>
            <a:endParaRPr lang="es-ES"/>
          </a:p>
        </p:txBody>
      </p:sp>
      <p:pic>
        <p:nvPicPr>
          <p:cNvPr id="33177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Albaranes fuera de pedido</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Como ya se ha comentado, este proceso permite la introducción de albaranes de proveedor que, en el momento de la recepción de la mercancía correspondiente, no fueron introducidos, así como la corrección de cualquier albarán que ya esté introducido pero se quiera modificar.</a:t>
            </a:r>
          </a:p>
          <a:p>
            <a:pPr>
              <a:buNone/>
            </a:pPr>
            <a:r>
              <a:rPr lang="es-ES" dirty="0" smtClean="0"/>
              <a:t>	El primer dato que se solicita es el proveedor al que corresponde el albarán, debiéndose seleccionar en la caja de chequeo correspondiente a tal efecto.</a:t>
            </a:r>
          </a:p>
          <a:p>
            <a:pPr>
              <a:buNone/>
            </a:pPr>
            <a:r>
              <a:rPr lang="es-ES" dirty="0" smtClean="0"/>
              <a:t>	A continuación se puede acotar entre fechas la consulta de albaranes, de forma que se presenta en pantalla una relación de sólo los albaranes que se introdujeron en el rango de fechas especificado.</a:t>
            </a:r>
          </a:p>
          <a:p>
            <a:pPr>
              <a:buNone/>
            </a:pPr>
            <a:r>
              <a:rPr lang="es-ES" dirty="0" smtClean="0"/>
              <a:t>	También podremos acotar por el tipo de albarán: normales, especiales o todos y por el estado de los albaranes: facturados, pendientes de facturar o todos los albaranes.</a:t>
            </a:r>
          </a:p>
          <a:p>
            <a:pPr>
              <a:buNone/>
            </a:pPr>
            <a:r>
              <a:rPr lang="es-ES" dirty="0" smtClean="0"/>
              <a:t>	Tanto si se ha acotado por fechas, tipo de albarán o estado, como si se ha solicitado la totalidad de albaranes, en la parte inferior de la pantalla se presentan éstos, dándose de cada uno de ellos los siguientes datos: proveedor, número de albarán, fecha que se imputó al albarán cuando se introdujo, importe a P.V.P. del albarán, importe a P.U.C. del albarán, % descuento aplicado, tipo de albarán, y si se encuentra o no facturado.</a:t>
            </a:r>
          </a:p>
          <a:p>
            <a:pPr>
              <a:buNone/>
            </a:pPr>
            <a:r>
              <a:rPr lang="es-ES" dirty="0" smtClean="0"/>
              <a:t>	Si lo que se desea es modificar un albarán ya introducido con anterioridad, situarse sobre él y pulsar el botón Editar o hacer doble clic sobre la línea en cuestión. Si el albarán ha sido ya confirmado, únicamente se muestra la información correspondiente, solo se podrá consultar, no se podrá modificar. Si el albarán no se encuentra facturado se podrá modificar desde este proceso, pudiéndose efectuar las modificaciones oportunas. Si se desea reimprimir el albarán seleccionado, hacer clic en el botón Imprimir.</a:t>
            </a:r>
          </a:p>
          <a:p>
            <a:pPr>
              <a:buNone/>
            </a:pPr>
            <a:r>
              <a:rPr lang="es-ES" dirty="0" smtClean="0"/>
              <a:t>	Si se trata de un albarán nuevo, pulsar sobre el botón Nuevo, e ir introduciendo los datos correspondientes.</a:t>
            </a:r>
          </a:p>
          <a:p>
            <a:pPr>
              <a:buNone/>
            </a:pPr>
            <a:r>
              <a:rPr lang="es-ES" dirty="0" smtClean="0"/>
              <a:t>	Si se desea eliminar un albarán, situarse sobre él y hacer clic en el botón Borrar. Si dicho albarán ya fue facturado, se presentará una advertencia de que dicho albarán dejará de figurar en el detalle de la factura en cuestión, pidiéndose conformidad para efectuar definitivamente el borrado.</a:t>
            </a:r>
          </a:p>
          <a:p>
            <a:pPr>
              <a:buNone/>
            </a:pPr>
            <a:r>
              <a:rPr lang="es-ES" dirty="0" smtClean="0"/>
              <a:t>	Asimismo, al eliminarse un albarán “Especial” se preguntará si se desea o no conservar el importe de dicho albarán como colchón disponible. Es decir, al borrar un albarán especial será optativo que su importe se reste o no de dicho colchón.</a:t>
            </a:r>
          </a:p>
          <a:p>
            <a:pPr>
              <a:buNone/>
            </a:pPr>
            <a:r>
              <a:rPr lang="es-ES" dirty="0" smtClean="0"/>
              <a:t>	En esta ventana se dispone también del botón Detalle-Artículos, que permite visualizar una relación de los artículos incluidos en el albarán que se tenga seleccionado. En la vista de este detalle, de cada artículo se dan los siguientes datos: número del pedido correspondiente, código y descripción del artículo, unidades pedidas, unidades recibidas, unidades a pedir tras la recepción, unidades a devolver, unidades bonificadas, precio de albarán, P.V.P. y P.U.C.</a:t>
            </a:r>
          </a:p>
          <a:p>
            <a:pPr>
              <a:buNone/>
            </a:pPr>
            <a:r>
              <a:rPr lang="es-ES" dirty="0" smtClean="0"/>
              <a:t>	Indicar que si se lleva gestión </a:t>
            </a:r>
            <a:r>
              <a:rPr lang="es-ES" dirty="0" err="1" smtClean="0"/>
              <a:t>multiempresa</a:t>
            </a:r>
            <a:r>
              <a:rPr lang="es-ES" dirty="0" smtClean="0"/>
              <a:t> (</a:t>
            </a:r>
            <a:r>
              <a:rPr lang="es-ES" dirty="0" err="1" smtClean="0"/>
              <a:t>Multi-Nif</a:t>
            </a:r>
            <a:r>
              <a:rPr lang="es-ES" dirty="0" smtClean="0"/>
              <a:t>), se dispondrá del selector de actividad para poder restringir las consultas a una empresa determinada. En dicho selector también se dispondrá de "</a:t>
            </a:r>
            <a:r>
              <a:rPr lang="es-ES" dirty="0" err="1" smtClean="0"/>
              <a:t>MultiActividad</a:t>
            </a:r>
            <a:r>
              <a:rPr lang="es-ES" dirty="0" smtClean="0"/>
              <a:t>" para poder restringir la consulta a albaranes </a:t>
            </a:r>
            <a:r>
              <a:rPr lang="es-ES" dirty="0" err="1" smtClean="0"/>
              <a:t>multi</a:t>
            </a:r>
            <a:r>
              <a:rPr lang="es-ES" dirty="0" smtClean="0"/>
              <a:t> actividad si en parámetros se ha indicado que sí se permite la generación de este tipo de albaranes.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324</a:t>
            </a:fld>
            <a:endParaRPr lang="es-ES"/>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err="1" smtClean="0"/>
              <a:t>Albaran</a:t>
            </a:r>
            <a:r>
              <a:rPr lang="es-ES" dirty="0" smtClean="0"/>
              <a:t> nuevo.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325</a:t>
            </a:fld>
            <a:endParaRPr lang="es-ES"/>
          </a:p>
        </p:txBody>
      </p:sp>
      <p:pic>
        <p:nvPicPr>
          <p:cNvPr id="33280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Facturación de albaranes</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Desde el proceso </a:t>
            </a:r>
            <a:r>
              <a:rPr lang="es-ES" i="1" dirty="0" smtClean="0"/>
              <a:t>ALBARANES</a:t>
            </a:r>
            <a:r>
              <a:rPr lang="es-ES" dirty="0" smtClean="0"/>
              <a:t>, haciendo clic sobre el botón Facturas se puede notificar la recepción de las facturas correspondientes a albaranes de compras a proveedor ya introducidos.</a:t>
            </a:r>
          </a:p>
          <a:p>
            <a:pPr>
              <a:buNone/>
            </a:pPr>
            <a:r>
              <a:rPr lang="es-ES" dirty="0" smtClean="0"/>
              <a:t>	Cuando se entra en este proceso, el primer dato que se solicita es el proveedor al que corresponde la factura que se desea notificar, para ello se dispone de una caja desplegable. A continuación, se puede acotar entre fechas la consulta de albaranes a confirmar, de forma que se presenta en pantalla una relación de sólo los albaranes que se introdujeron en el rango de fechas especificado. Si, por el contrario, se desea la relación de todos los albaranes que haya introducidos de ese proveedor, en el campo de acotación por fecha dejar en blanco.</a:t>
            </a:r>
          </a:p>
          <a:p>
            <a:pPr>
              <a:buNone/>
            </a:pPr>
            <a:r>
              <a:rPr lang="es-ES" dirty="0" smtClean="0"/>
              <a:t>	Debe tenerse en cuenta que en esta relación de albaranes pendientes no figurarán los albaranes marcados como tipo "especial", pues no ha lugar. Los albaranes especiales pueden marcarse como facturados situándose sobre ellos y haciendo clic sobre el botón Facturas. Aparecerá una ventana preguntando si se desea marcar el albarán especial como facturado. Haciendo clic sobre "</a:t>
            </a:r>
            <a:r>
              <a:rPr lang="es-ES" i="1" dirty="0" smtClean="0"/>
              <a:t>Sí</a:t>
            </a:r>
            <a:r>
              <a:rPr lang="es-ES" dirty="0" smtClean="0"/>
              <a:t>" dicho albarán dejará de figurar como pendiente, si bien no se habrá realizado una facturación como tal.</a:t>
            </a:r>
          </a:p>
          <a:p>
            <a:pPr>
              <a:buNone/>
            </a:pPr>
            <a:r>
              <a:rPr lang="es-ES" dirty="0" smtClean="0"/>
              <a:t>	Tanto si se ha acotado por fechas como si se ha solicitado la totalidad de albaranes (todos ellos del tipo "normal"), en la parte inferior de la pantalla se presentan los mismos.</a:t>
            </a:r>
          </a:p>
          <a:p>
            <a:pPr>
              <a:buNone/>
            </a:pPr>
            <a:r>
              <a:rPr lang="es-ES" b="1" dirty="0" smtClean="0"/>
              <a:t>	DATOS DE ALBARANES:</a:t>
            </a:r>
            <a:endParaRPr lang="es-ES" dirty="0" smtClean="0"/>
          </a:p>
          <a:p>
            <a:pPr>
              <a:buNone/>
            </a:pPr>
            <a:r>
              <a:rPr lang="es-ES" b="1" dirty="0" smtClean="0"/>
              <a:t>	- FACT. : </a:t>
            </a:r>
            <a:r>
              <a:rPr lang="es-ES" dirty="0" smtClean="0"/>
              <a:t>En principio este campo aparecerá con "</a:t>
            </a:r>
            <a:r>
              <a:rPr lang="es-ES" i="1" dirty="0" smtClean="0"/>
              <a:t>No</a:t>
            </a:r>
            <a:r>
              <a:rPr lang="es-ES" dirty="0" smtClean="0"/>
              <a:t>" en todos los albaranes. Cambiará a "</a:t>
            </a:r>
            <a:r>
              <a:rPr lang="es-ES" i="1" dirty="0" smtClean="0"/>
              <a:t>Sí</a:t>
            </a:r>
            <a:r>
              <a:rPr lang="es-ES" dirty="0" smtClean="0"/>
              <a:t>" en aquellos albaranes que se vayan seleccionando para ser facturados. </a:t>
            </a:r>
          </a:p>
          <a:p>
            <a:pPr>
              <a:buNone/>
            </a:pPr>
            <a:r>
              <a:rPr lang="es-ES" b="1" dirty="0" smtClean="0"/>
              <a:t>	- NUMERO DE ALBARAN</a:t>
            </a:r>
            <a:endParaRPr lang="es-ES" dirty="0" smtClean="0"/>
          </a:p>
          <a:p>
            <a:pPr>
              <a:buNone/>
            </a:pPr>
            <a:r>
              <a:rPr lang="es-ES" b="1" dirty="0" smtClean="0"/>
              <a:t>	- FECHA</a:t>
            </a:r>
            <a:r>
              <a:rPr lang="es-ES" dirty="0" smtClean="0"/>
              <a:t> que se imputó al albarán cuando se introdujo.</a:t>
            </a:r>
          </a:p>
          <a:p>
            <a:pPr>
              <a:buNone/>
            </a:pPr>
            <a:r>
              <a:rPr lang="es-ES" b="1" dirty="0" smtClean="0"/>
              <a:t>	- IMPORTE A P.V.P.</a:t>
            </a:r>
            <a:r>
              <a:rPr lang="es-ES" dirty="0" smtClean="0"/>
              <a:t> del albarán</a:t>
            </a:r>
          </a:p>
          <a:p>
            <a:pPr>
              <a:buNone/>
            </a:pPr>
            <a:r>
              <a:rPr lang="es-ES" b="1" dirty="0" smtClean="0"/>
              <a:t>	- IMPORTE A P.U.C</a:t>
            </a:r>
            <a:r>
              <a:rPr lang="es-ES" dirty="0" smtClean="0"/>
              <a:t>. del albarán</a:t>
            </a:r>
          </a:p>
          <a:p>
            <a:pPr>
              <a:buNone/>
            </a:pPr>
            <a:r>
              <a:rPr lang="es-ES" b="1" dirty="0" smtClean="0"/>
              <a:t>	- % DESCUENTO APLICADO</a:t>
            </a:r>
            <a:endParaRPr lang="es-ES" dirty="0" smtClean="0"/>
          </a:p>
          <a:p>
            <a:pPr>
              <a:buNone/>
            </a:pPr>
            <a:r>
              <a:rPr lang="es-ES" b="1" dirty="0" smtClean="0"/>
              <a:t>	- OBSERVACIONES</a:t>
            </a:r>
            <a:endParaRPr lang="es-ES" dirty="0" smtClean="0"/>
          </a:p>
          <a:p>
            <a:pPr>
              <a:buNone/>
            </a:pPr>
            <a:r>
              <a:rPr lang="es-ES" dirty="0" smtClean="0"/>
              <a:t>	Para seleccionar los albaranes correspondientes a la factura que se está notificando, situarse sobre cada uno de ellos y en el campo "</a:t>
            </a:r>
            <a:r>
              <a:rPr lang="es-ES" i="1" dirty="0" smtClean="0"/>
              <a:t>FACT.</a:t>
            </a:r>
            <a:r>
              <a:rPr lang="es-ES" dirty="0" smtClean="0"/>
              <a:t>", hacer uso de la caja desplegable, seleccionando con sí, los que se van a facturar. Al respecto se dispone también de dos botones: El Botón Seleccionar Todos permite seleccionar para facturar todos los albaranes presentes, evitando así tener que ir seleccionando uno a uno. Por el contrario, si se desease anular la selección para todos los albaranes se hará uso del botón Anular Selección.</a:t>
            </a:r>
          </a:p>
          <a:p>
            <a:pPr>
              <a:buNone/>
            </a:pPr>
            <a:r>
              <a:rPr lang="es-ES" dirty="0" smtClean="0"/>
              <a:t>	Si se desea visualizar en detalle los datos de un albarán en concreto, basta con hacer doble clic en la línea correspondiente, con lo que se presentan los datos del albarán (que podrán ser modificados incluso siempre y cuando no esté ya facturado).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326</a:t>
            </a:fld>
            <a:endParaRPr lang="es-ES"/>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dirty="0" smtClean="0"/>
              <a:t>Facturas</a:t>
            </a:r>
            <a:br>
              <a:rPr lang="es-ES" dirty="0" smtClean="0"/>
            </a:br>
            <a:endParaRPr lang="es-ES" dirty="0"/>
          </a:p>
        </p:txBody>
      </p:sp>
      <p:sp>
        <p:nvSpPr>
          <p:cNvPr id="3" name="2 Marcador de contenido"/>
          <p:cNvSpPr>
            <a:spLocks noGrp="1"/>
          </p:cNvSpPr>
          <p:nvPr>
            <p:ph idx="1"/>
          </p:nvPr>
        </p:nvSpPr>
        <p:spPr>
          <a:xfrm>
            <a:off x="457200" y="1268760"/>
            <a:ext cx="8229600" cy="5055840"/>
          </a:xfrm>
        </p:spPr>
        <p:txBody>
          <a:bodyPr>
            <a:normAutofit fontScale="32500" lnSpcReduction="20000"/>
          </a:bodyPr>
          <a:lstStyle/>
          <a:p>
            <a:pPr>
              <a:buNone/>
            </a:pPr>
            <a:r>
              <a:rPr lang="es-ES" dirty="0" smtClean="0"/>
              <a:t>	En el menú </a:t>
            </a:r>
            <a:r>
              <a:rPr lang="es-ES" i="1" dirty="0" smtClean="0"/>
              <a:t>COMPRAS</a:t>
            </a:r>
            <a:r>
              <a:rPr lang="es-ES" dirty="0" smtClean="0"/>
              <a:t> se ubica el proceso </a:t>
            </a:r>
            <a:r>
              <a:rPr lang="es-ES" i="1" dirty="0" smtClean="0"/>
              <a:t>FACTURAS</a:t>
            </a:r>
            <a:r>
              <a:rPr lang="es-ES" dirty="0" smtClean="0"/>
              <a:t>. El mismo permite consultar los datos de facturas de compra introducidos desde el proceso de facturación de albaranes, así como la introducción de nuevas facturas de compra (ligadas o no a albaranes introducidos previamente).</a:t>
            </a:r>
          </a:p>
          <a:p>
            <a:pPr>
              <a:buNone/>
            </a:pPr>
            <a:r>
              <a:rPr lang="es-ES" dirty="0" smtClean="0"/>
              <a:t>	Al entrar en este proceso se presenta una parrilla en la que figuran todas las facturas de compra ya introducidas. De cada una de ellas se da su número, proveedor, fecha de introducción de la factura, importe, diferencias y otros gastos.</a:t>
            </a:r>
          </a:p>
          <a:p>
            <a:pPr>
              <a:buNone/>
            </a:pPr>
            <a:r>
              <a:rPr lang="es-ES" dirty="0" smtClean="0"/>
              <a:t>	Podrá accederse a los datos de una factura situándose sobre ella y haciendo clic en el botón Editar (equivalente a las teclas </a:t>
            </a:r>
            <a:r>
              <a:rPr lang="es-ES" b="1" dirty="0" smtClean="0"/>
              <a:t>&lt;CTRL&gt; + &lt;F2&gt;</a:t>
            </a:r>
            <a:r>
              <a:rPr lang="es-ES" dirty="0" smtClean="0"/>
              <a:t>) o haciendo doble clic sobre esa línea. Al editar una factura se abre una ventana en la que se da la siguiente información, que no puede ser modificada ya por el usuario:</a:t>
            </a:r>
          </a:p>
          <a:p>
            <a:pPr>
              <a:buNone/>
            </a:pPr>
            <a:r>
              <a:rPr lang="es-ES" b="1" dirty="0" smtClean="0"/>
              <a:t>	- PROVEEDOR :</a:t>
            </a:r>
            <a:r>
              <a:rPr lang="es-ES" dirty="0" smtClean="0"/>
              <a:t> Proveedor al que corresponde la factura.</a:t>
            </a:r>
          </a:p>
          <a:p>
            <a:pPr>
              <a:buNone/>
            </a:pPr>
            <a:r>
              <a:rPr lang="es-ES" b="1" dirty="0" smtClean="0"/>
              <a:t>	- NUMERO DE FACTURA : </a:t>
            </a:r>
            <a:r>
              <a:rPr lang="es-ES" dirty="0" smtClean="0"/>
              <a:t>Número que se asignó a la factura en el momento de su introducción.</a:t>
            </a:r>
          </a:p>
          <a:p>
            <a:pPr>
              <a:buNone/>
            </a:pPr>
            <a:r>
              <a:rPr lang="es-ES" b="1" dirty="0" smtClean="0"/>
              <a:t>	- FECHA FACTURA : </a:t>
            </a:r>
            <a:r>
              <a:rPr lang="es-ES" dirty="0" smtClean="0"/>
              <a:t>Fecha indicada en el momento de introducción de la factura, estando referido este campo a la fecha de contabilización de la factura.</a:t>
            </a:r>
          </a:p>
          <a:p>
            <a:pPr>
              <a:buNone/>
            </a:pPr>
            <a:r>
              <a:rPr lang="es-ES" b="1" dirty="0" smtClean="0"/>
              <a:t>	- IMPORTE:</a:t>
            </a:r>
            <a:r>
              <a:rPr lang="es-ES" dirty="0" smtClean="0"/>
              <a:t> Importe de la factura.</a:t>
            </a:r>
          </a:p>
          <a:p>
            <a:pPr>
              <a:buNone/>
            </a:pPr>
            <a:r>
              <a:rPr lang="es-ES" b="1" dirty="0" smtClean="0"/>
              <a:t>	- DIFERENCIAS : </a:t>
            </a:r>
            <a:r>
              <a:rPr lang="es-ES" dirty="0" smtClean="0"/>
              <a:t>Diferencias que hubo entre la suma de albaranes incluidos en la factura y el importe de facturas y otros gastos.</a:t>
            </a:r>
          </a:p>
          <a:p>
            <a:pPr>
              <a:buNone/>
            </a:pPr>
            <a:r>
              <a:rPr lang="es-ES" b="1" dirty="0" smtClean="0"/>
              <a:t>	- OTROS GASTOS : </a:t>
            </a:r>
            <a:r>
              <a:rPr lang="es-ES" dirty="0" smtClean="0"/>
              <a:t>Otros gastos relacionados con la factura.</a:t>
            </a:r>
          </a:p>
          <a:p>
            <a:pPr>
              <a:buNone/>
            </a:pPr>
            <a:r>
              <a:rPr lang="es-ES" b="1" dirty="0" smtClean="0"/>
              <a:t>	- TOTAL P.V.P. :</a:t>
            </a:r>
            <a:r>
              <a:rPr lang="es-ES" dirty="0" smtClean="0"/>
              <a:t> Suma de importes a P.V.P. de los albaranes incluidos en la factura.</a:t>
            </a:r>
          </a:p>
          <a:p>
            <a:pPr>
              <a:buNone/>
            </a:pPr>
            <a:r>
              <a:rPr lang="es-ES" b="1" dirty="0" smtClean="0"/>
              <a:t>	- TOTAL P.U.C..:</a:t>
            </a:r>
            <a:r>
              <a:rPr lang="es-ES" dirty="0" smtClean="0"/>
              <a:t> Suma de importes a P.U.C. de los albaranes incluidos en la factura.</a:t>
            </a:r>
          </a:p>
          <a:p>
            <a:pPr>
              <a:buNone/>
            </a:pPr>
            <a:r>
              <a:rPr lang="es-ES" b="1" dirty="0" smtClean="0"/>
              <a:t>	- % DESCUENTO :</a:t>
            </a:r>
            <a:r>
              <a:rPr lang="es-ES" dirty="0" smtClean="0"/>
              <a:t> Descuento medio resultante teniendo en cuenta los dos campos anteriores.</a:t>
            </a:r>
          </a:p>
          <a:p>
            <a:pPr>
              <a:buNone/>
            </a:pPr>
            <a:r>
              <a:rPr lang="es-ES" b="1" dirty="0" smtClean="0"/>
              <a:t>	- NUMERO DE ALBARANES</a:t>
            </a:r>
            <a:r>
              <a:rPr lang="es-ES" dirty="0" smtClean="0"/>
              <a:t> que incluye la factura.</a:t>
            </a:r>
          </a:p>
          <a:p>
            <a:pPr>
              <a:buNone/>
            </a:pPr>
            <a:r>
              <a:rPr lang="es-ES" dirty="0" smtClean="0"/>
              <a:t>	En la parte media de la ventana se da información sobre cada uno de los albaranes que incluye la factura que se está editando:</a:t>
            </a:r>
          </a:p>
          <a:p>
            <a:pPr>
              <a:buNone/>
            </a:pPr>
            <a:r>
              <a:rPr lang="es-ES" b="1" dirty="0" smtClean="0"/>
              <a:t>	- FACT. : </a:t>
            </a:r>
            <a:r>
              <a:rPr lang="es-ES" dirty="0" smtClean="0"/>
              <a:t>Este campo aparecerá con "</a:t>
            </a:r>
            <a:r>
              <a:rPr lang="es-ES" i="1" dirty="0" smtClean="0"/>
              <a:t>Sí</a:t>
            </a:r>
            <a:r>
              <a:rPr lang="es-ES" dirty="0" smtClean="0"/>
              <a:t>" en todos los albaranes, puesto que se trata de albaranes ya facturados. </a:t>
            </a:r>
          </a:p>
          <a:p>
            <a:pPr>
              <a:buNone/>
            </a:pPr>
            <a:r>
              <a:rPr lang="es-ES" b="1" dirty="0" smtClean="0"/>
              <a:t>	- NUMERO DE ALBARAN</a:t>
            </a:r>
            <a:endParaRPr lang="es-ES" dirty="0" smtClean="0"/>
          </a:p>
          <a:p>
            <a:pPr>
              <a:buNone/>
            </a:pPr>
            <a:r>
              <a:rPr lang="es-ES" b="1" dirty="0" smtClean="0"/>
              <a:t>	- FECHA</a:t>
            </a:r>
            <a:r>
              <a:rPr lang="es-ES" dirty="0" smtClean="0"/>
              <a:t> que se imputó al albarán cuando se introdujo.</a:t>
            </a:r>
          </a:p>
          <a:p>
            <a:pPr>
              <a:buNone/>
            </a:pPr>
            <a:r>
              <a:rPr lang="es-ES" b="1" dirty="0" smtClean="0"/>
              <a:t>	- IMPORTE A P.V.P.</a:t>
            </a:r>
            <a:r>
              <a:rPr lang="es-ES" dirty="0" smtClean="0"/>
              <a:t> del albarán</a:t>
            </a:r>
          </a:p>
          <a:p>
            <a:pPr>
              <a:buNone/>
            </a:pPr>
            <a:r>
              <a:rPr lang="es-ES" b="1" dirty="0" smtClean="0"/>
              <a:t>	- IMPORTE A P.U.C</a:t>
            </a:r>
            <a:r>
              <a:rPr lang="es-ES" dirty="0" smtClean="0"/>
              <a:t>. del albarán</a:t>
            </a:r>
          </a:p>
          <a:p>
            <a:pPr>
              <a:buNone/>
            </a:pPr>
            <a:r>
              <a:rPr lang="es-ES" b="1" dirty="0" smtClean="0"/>
              <a:t>	- % DESCUENTO APLICADO</a:t>
            </a:r>
            <a:endParaRPr lang="es-ES" dirty="0" smtClean="0"/>
          </a:p>
          <a:p>
            <a:pPr>
              <a:buNone/>
            </a:pPr>
            <a:r>
              <a:rPr lang="es-ES" b="1" dirty="0" smtClean="0"/>
              <a:t>	- OBSERVACIONES</a:t>
            </a:r>
            <a:endParaRPr lang="es-ES" dirty="0" smtClean="0"/>
          </a:p>
          <a:p>
            <a:pPr lvl="1">
              <a:buNone/>
            </a:pPr>
            <a:r>
              <a:rPr lang="es-ES" dirty="0" smtClean="0"/>
              <a:t>En la parte inferior de la pantalla se muestra un desglose por tipos de I.V.A. correspondiente a la globalidad de albaranes incluidos en la factura.</a:t>
            </a:r>
          </a:p>
          <a:p>
            <a:pPr>
              <a:buNone/>
            </a:pPr>
            <a:r>
              <a:rPr lang="es-ES" dirty="0" smtClean="0"/>
              <a:t>	Haciendo clic sobre el botón Observaciones Factura se accede a las observaciones que en relación a la factura se introdujeron en su momento.</a:t>
            </a:r>
          </a:p>
          <a:p>
            <a:pPr>
              <a:buNone/>
            </a:pPr>
            <a:r>
              <a:rPr lang="es-ES" dirty="0" smtClean="0"/>
              <a:t>	En cualquier momento se puede obtener una “RELACION VALORADA DE ALBARANES” haciendo clic sobre el botón Vista Preliminar. Esta relación se obtendrá por pantalla, si bien se podrá imprimir si así se desea. Esta relación valorada irá referida a los albaranes que incluye la factura que se está editando. Los datos que figurarán en esta relación serán: proveedor, número y fecha de factura, fecha de confirmación (es decir, fecha en que se está </a:t>
            </a:r>
            <a:r>
              <a:rPr lang="es-ES" dirty="0" err="1" smtClean="0"/>
              <a:t>obtiendo</a:t>
            </a:r>
            <a:r>
              <a:rPr lang="es-ES" dirty="0" smtClean="0"/>
              <a:t> la relación valorada), número, fecha, importe a P.V.P., importe a P.U.C., % de descuento y observaciones de cada uno de los albaranes, total a P.V.P., a P.U.C. y total descuento global de todos los albaranes conjuntamente, importe de factura, importe de los albaranes confirmados, otros gastos y diferencias.</a:t>
            </a:r>
          </a:p>
          <a:p>
            <a:pPr>
              <a:buNone/>
            </a:pPr>
            <a:r>
              <a:rPr lang="es-ES" dirty="0" smtClean="0"/>
              <a:t>	Asimismo, haciendo clic en el botón Detalle-Artículos se presentará una relación de todos los artículos incluidos en los albaranes que incluye la factura. De cada uno de ellos se da la siguiente información: número del pedido correspondiente, código y descripción del artículo, unidades pedidas, unidades recibidas, unidades a pedir tras la recepción, unidades a devolver, unidades bonificadas, precio de albarán, P.V.P. y P.U.C.</a:t>
            </a:r>
          </a:p>
          <a:p>
            <a:pPr>
              <a:buNone/>
            </a:pPr>
            <a:r>
              <a:rPr lang="es-ES" dirty="0" smtClean="0"/>
              <a:t>	Si se desea visualizar en detalle los datos de un albarán en concreto, basta con hacer doble clic en la línea correspondiente, con lo que se presentan los datos del albarán (que ya no podrán ser modificados por tratarse de un albarán ya facturado).</a:t>
            </a:r>
          </a:p>
          <a:p>
            <a:pPr>
              <a:buNone/>
            </a:pPr>
            <a:r>
              <a:rPr lang="es-ES" dirty="0" smtClean="0"/>
              <a:t>	Si en vez de editar una factura ya existente se desea eliminarla, basta con situarse sobre ella en la parrilla de facturas y hacer uso del botón Borrar.</a:t>
            </a:r>
          </a:p>
          <a:p>
            <a:pPr>
              <a:buNone/>
            </a:pPr>
            <a:r>
              <a:rPr lang="es-ES" dirty="0" smtClean="0"/>
              <a:t>	Asimismo, desde el proceso </a:t>
            </a:r>
            <a:r>
              <a:rPr lang="es-ES" i="1" dirty="0" smtClean="0"/>
              <a:t>FACTURAS</a:t>
            </a:r>
            <a:r>
              <a:rPr lang="es-ES" dirty="0" smtClean="0"/>
              <a:t> es posible tanto la facturación de albaranes como la introducción de facturas sin albaranes previos. En ambos casos, la forma inicial de proceder es similar: hacer uso del botón Nuevo, con lo que se presenta la ventana ya descrita en el caso de la edición de una factura, si bien en este caso dicha ventana será operativa, pudiéndose introducir los datos de la nueva factura.</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327</a:t>
            </a:fld>
            <a:endParaRPr lang="es-ES"/>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Reaprovisionamiento</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La generación de pedidos de reaprovisionamiento tiene por finalidad pedir mercancía para cubrir un cierto período de tiempo basando el cálculo de las unidades a pedir en el consumo estadístico que los artículos hayan tenido en un período de tiempo elegido por el usuario. Es decir, para generar este tipo de pedidos la aplicación analizará el consumo habido en un período pasado determinado por el usuario y se pedirá en base a dicho consumo para cubrir un cierto número de días.</a:t>
            </a:r>
          </a:p>
          <a:p>
            <a:pPr>
              <a:buNone/>
            </a:pPr>
            <a:r>
              <a:rPr lang="es-ES" dirty="0" smtClean="0"/>
              <a:t>	Para que esto sea factible, el usuario deberá indicar sobre qué artículos desea efectuar el pedido (una lista, una familia, una categoría de artículos…), elaborará una fórmula que analice los consumos habidos en un determinado período de tiempo y señalará para cuántos días quiere pedir mercancía. De esta forma el programa calculará las unidades que deberían ser pedidas de cada artículo y generará una propuesta de pedido, es decir, una cartera. La misma podrá ser revisada por el usuario y, posteriormente, se podrá emitir un pedido en firme partiendo de la misma.</a:t>
            </a:r>
          </a:p>
          <a:p>
            <a:pPr>
              <a:buNone/>
            </a:pPr>
            <a:r>
              <a:rPr lang="es-ES" dirty="0" smtClean="0"/>
              <a:t>	Por ejemplo, se puede hacer un pedido de reaprovisionamiento de antigripales para cubrir los meses de Enero y Febrero del año 2004, basándose en que este año el consumo diario será similar al habido en dichos meses del año anterior (2003).</a:t>
            </a:r>
          </a:p>
          <a:p>
            <a:pPr>
              <a:buNone/>
            </a:pPr>
            <a:r>
              <a:rPr lang="es-ES" dirty="0" smtClean="0"/>
              <a:t>	Así pues, para realizar un pedido de reaprovisionamiento se deben seguir los siguientes pasos:</a:t>
            </a:r>
          </a:p>
          <a:p>
            <a:pPr>
              <a:buNone/>
            </a:pPr>
            <a:r>
              <a:rPr lang="es-ES" dirty="0" smtClean="0"/>
              <a:t>	- Generar una lista de los artículos que se desea incluir en el pedido. Retomando el ejemplo citado, antigripales. Para ello se dispone del proceso </a:t>
            </a:r>
            <a:r>
              <a:rPr lang="es-ES" i="1" dirty="0" smtClean="0"/>
              <a:t>GENERACION DE LISTAS</a:t>
            </a:r>
            <a:r>
              <a:rPr lang="es-ES" dirty="0" smtClean="0"/>
              <a:t> ubicado en </a:t>
            </a:r>
            <a:r>
              <a:rPr lang="es-ES" i="1" dirty="0" smtClean="0"/>
              <a:t>ALMACEN</a:t>
            </a:r>
            <a:r>
              <a:rPr lang="es-ES" dirty="0" smtClean="0"/>
              <a:t> del menú </a:t>
            </a:r>
            <a:r>
              <a:rPr lang="es-ES" i="1" dirty="0" smtClean="0"/>
              <a:t>INFORMES</a:t>
            </a:r>
            <a:r>
              <a:rPr lang="es-ES" dirty="0" smtClean="0"/>
              <a:t>.</a:t>
            </a:r>
          </a:p>
          <a:p>
            <a:pPr>
              <a:buNone/>
            </a:pPr>
            <a:r>
              <a:rPr lang="es-ES" dirty="0" smtClean="0"/>
              <a:t>	- Elegir el período de tiempo en el que se desea basar el cálculo de unidades a pedir. Según el ejemplo, Enero y Febrero del año 2003. Para ello, habría que crear una fórmula estadística de consumos basada en dichos meses, de forma que su resultado sea el consumo diario que en estos meses hubo, teniéndose en cuenta los días hábiles en los que la farmacia estuvo abierta. Para ello habría que remitirse al proceso </a:t>
            </a:r>
            <a:r>
              <a:rPr lang="es-ES" i="1" dirty="0" smtClean="0"/>
              <a:t>REAPROVISIONAMIENTOS</a:t>
            </a:r>
            <a:r>
              <a:rPr lang="es-ES" dirty="0" smtClean="0"/>
              <a:t> ubicado en el menú </a:t>
            </a:r>
            <a:r>
              <a:rPr lang="es-ES" i="1" dirty="0" smtClean="0"/>
              <a:t>COMPRAS</a:t>
            </a:r>
            <a:r>
              <a:rPr lang="es-ES" dirty="0" smtClean="0"/>
              <a:t>, debiéndose elegir "</a:t>
            </a:r>
            <a:r>
              <a:rPr lang="es-ES" i="1" dirty="0" smtClean="0"/>
              <a:t>FORMULAS</a:t>
            </a:r>
            <a:r>
              <a:rPr lang="es-ES" dirty="0" smtClean="0"/>
              <a:t>" que en dicho proceso se presenta.</a:t>
            </a:r>
          </a:p>
          <a:p>
            <a:pPr>
              <a:buNone/>
            </a:pPr>
            <a:r>
              <a:rPr lang="es-ES" dirty="0" smtClean="0"/>
              <a:t>	- Realizar el cálculo de reaprovisionamiento, indicándose la lista y fórmula a aplicar, así como los días de cobertura a tener en cuenta. Por días de cobertura debe entenderse el número de días que se desea cubrir con las unidades que se pedirán. Siguiendo con el ejemplo, serían los días que la farmacia va a estar abierta en los meses de Enero y Febrero de 2004 (período que se desea cubrir).</a:t>
            </a:r>
          </a:p>
          <a:p>
            <a:pPr algn="ctr">
              <a:buNone/>
            </a:pPr>
            <a:r>
              <a:rPr lang="es-ES" dirty="0" smtClean="0"/>
              <a:t>	De esta forma, se aplicará la fórmula estadística a cada uno de los artículos incluidos en la lista. Su resultado será el consumo diario habido en el período englobado en la fórmula. Dicho consumo diario se multiplicará por los días hábiles que va a haber en el período que se desea cubrir. El resultado obtenido será la cantidad a pedir. Para ello habría que remitirse al proceso </a:t>
            </a:r>
            <a:r>
              <a:rPr lang="es-ES" i="1" dirty="0" smtClean="0"/>
              <a:t>REAPROVISIONAMIENTOS</a:t>
            </a:r>
            <a:r>
              <a:rPr lang="es-ES" dirty="0" smtClean="0"/>
              <a:t> ubicado en el menú </a:t>
            </a:r>
            <a:r>
              <a:rPr lang="es-ES" i="1" dirty="0" smtClean="0"/>
              <a:t>COMPRAS</a:t>
            </a:r>
            <a:r>
              <a:rPr lang="es-ES" dirty="0" smtClean="0"/>
              <a:t>, debiéndose elegir "</a:t>
            </a:r>
            <a:r>
              <a:rPr lang="es-ES" i="1" dirty="0" smtClean="0"/>
              <a:t>CALCULOS</a:t>
            </a:r>
            <a:r>
              <a:rPr lang="es-ES" dirty="0" smtClean="0"/>
              <a:t>" que en dicho proceso se presenta.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328</a:t>
            </a:fld>
            <a:endParaRPr lang="es-ES"/>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Reaprovisionamiento.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329</a:t>
            </a:fld>
            <a:endParaRPr lang="es-ES"/>
          </a:p>
        </p:txBody>
      </p:sp>
      <p:pic>
        <p:nvPicPr>
          <p:cNvPr id="16486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LABORATORIO</a:t>
            </a:r>
            <a:endParaRPr lang="es-ES" dirty="0"/>
          </a:p>
        </p:txBody>
      </p:sp>
      <p:sp>
        <p:nvSpPr>
          <p:cNvPr id="3" name="2 Marcador de contenido"/>
          <p:cNvSpPr>
            <a:spLocks noGrp="1"/>
          </p:cNvSpPr>
          <p:nvPr>
            <p:ph idx="1"/>
          </p:nvPr>
        </p:nvSpPr>
        <p:spPr/>
        <p:txBody>
          <a:bodyPr>
            <a:normAutofit/>
          </a:bodyPr>
          <a:lstStyle/>
          <a:p>
            <a:pPr>
              <a:buNone/>
            </a:pPr>
            <a:r>
              <a:rPr lang="es-ES" dirty="0" smtClean="0"/>
              <a:t>	En este campo se debe introducir el laboratorio fabricante del artículo. Para ello se puede hacer una búsqueda del laboratorio por nombre, pudiéndose escribir directamente las iniciales del mismo o acceder a la lista de laboratorios desplegando el selector correspondiente. Asimismo, se puede actualizar la información de laboratorio asignado según conste en la base de datos del C.G.C.O.F. haciendo uso del proceso </a:t>
            </a:r>
            <a:r>
              <a:rPr lang="es-ES" i="1" dirty="0" smtClean="0"/>
              <a:t>ACTUALIZACION DE ARTICULOS DESDE CGCOF.</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a:t>
            </a:fld>
            <a:endParaRPr lang="es-ES" dirty="0"/>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rmAutofit/>
          </a:bodyPr>
          <a:lstStyle/>
          <a:p>
            <a:pPr algn="ctr"/>
            <a:r>
              <a:rPr lang="es-ES" sz="3200" dirty="0" smtClean="0"/>
              <a:t>Asignación de stocks mínimos y/o máximos</a:t>
            </a:r>
            <a:endParaRPr lang="es-ES" sz="3200"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Puesto que el proceso de generación automática de pedidos se basa en la rotura de stock, para su funcionamiento es imprescindible asociar a cada artículo un stock mínimo y un stock máximo. Si bien al informatizar la oficina de farmacia habrá sido necesario efectuar esta asignación, más adelante, en función del movimiento que cada artículo vaya presentando puede ser muy conveniente ir ajustando sus máximos y mínimos, de forma que la generación de pedidos diarios sea acorde al consumo real del artículo. Es decir, no se tenga en la farmacia más unidades de las necesarias según la venta real del artículo para no tener una inversión excesiva en stock, pero no se tengan existencias por debajo de un mínimo, para no dar faltas en mostrador.</a:t>
            </a:r>
          </a:p>
          <a:p>
            <a:pPr>
              <a:buNone/>
            </a:pPr>
            <a:r>
              <a:rPr lang="es-ES" dirty="0" smtClean="0"/>
              <a:t>	Para ello se dispone de la posibilidad de reasignar en la ficha de artículo bien su stock mínimo, bien su stock máximo o ambos, basándose para ello en la estadística de consumo que el artículo presente en un determinado período de tiempo elegido por el usuario. </a:t>
            </a:r>
          </a:p>
          <a:p>
            <a:pPr>
              <a:buNone/>
            </a:pPr>
            <a:r>
              <a:rPr lang="es-ES" dirty="0" smtClean="0"/>
              <a:t>	Por ejemplo, supóngase que no se desea tener en stock menos unidades de las que se venden por término medio en 2 días. Habría que tener en cuenta cuántas unidades se venden en 2 días de cada artículo del que se desee reasignar el stock mínimo y ese sería el mínimo a asignar en la ficha de dicho artículo.</a:t>
            </a:r>
          </a:p>
          <a:p>
            <a:pPr>
              <a:buNone/>
            </a:pPr>
            <a:r>
              <a:rPr lang="es-ES" dirty="0" smtClean="0"/>
              <a:t>	Para poder saber las unidades que por término medio se venden en un día habría que generar una fórmula estadística de consumos, de forma que basándose en las ventas habidas en un período pasado tomado como referencia diese como resultado la venta diaria de ese período.</a:t>
            </a:r>
          </a:p>
          <a:p>
            <a:pPr>
              <a:buNone/>
            </a:pPr>
            <a:r>
              <a:rPr lang="es-ES" dirty="0" smtClean="0"/>
              <a:t>	Por ejemplo, se podría tomar como referencia la venta de los últimos 3 meses, de forma que la fórmula a generar fuese el consumo habido en dichos meses, dividido por los días hábiles en que se tuvo abierta la farmacia. Con ello, la fórmula estaría dando como resultado la venta diaria en esos meses.</a:t>
            </a:r>
          </a:p>
          <a:p>
            <a:pPr>
              <a:buNone/>
            </a:pPr>
            <a:r>
              <a:rPr lang="es-ES" dirty="0" smtClean="0"/>
              <a:t>	Una vez generada una fórmula cuyo resultado diese el consumo diario habido en el período que se haya tomado como referencia, según haya estimado oportuno el usuario, bastaría con multiplicar ese consumo diario por los días mínimos que se quieren tener cubiertos. El resultado de esta multiplicación daría como resultado el stock mínimo a asignar al artículo.</a:t>
            </a:r>
          </a:p>
          <a:p>
            <a:pPr>
              <a:buNone/>
            </a:pPr>
            <a:r>
              <a:rPr lang="es-ES" dirty="0" smtClean="0"/>
              <a:t>	Por ejemplo, si la fórmula da un consumo diario de 3 unidades para un artículo y se desea tener en almacén como mínimo lo que se vende en 2 días, el stock mínimo que hay que tener, y por tanto asignar en la ficha del artículo, es de 6 unidades. </a:t>
            </a:r>
          </a:p>
          <a:p>
            <a:pPr>
              <a:buNone/>
            </a:pPr>
            <a:r>
              <a:rPr lang="es-ES" dirty="0" smtClean="0"/>
              <a:t>	Todo lo anteriormente dicho sería aplicable en el caso de la asignación de stock máximo, salvo que en este caso se multiplicaría el consumo diario obtenido por la aplicación de la fórmula por el número máximo de días que se quiera tener cubierto. </a:t>
            </a:r>
          </a:p>
          <a:p>
            <a:pPr>
              <a:buNone/>
            </a:pPr>
            <a:r>
              <a:rPr lang="es-ES" dirty="0" smtClean="0"/>
              <a:t>	Por ejemplo, si el consumo diario es de 3 unidades y no se desea tener en stock más de lo que se vende en 10 días, el stock máximo adecuado sería de 30 unidades.</a:t>
            </a:r>
          </a:p>
          <a:p>
            <a:pPr>
              <a:buNone/>
            </a:pPr>
            <a:r>
              <a:rPr lang="es-ES" dirty="0" smtClean="0"/>
              <a:t>	Así pues, para poder asignar máximos y/o mínimos en función del consumo habido en un período anterior se deben seguir los siguientes pasos:</a:t>
            </a:r>
          </a:p>
          <a:p>
            <a:pPr>
              <a:buNone/>
            </a:pPr>
            <a:r>
              <a:rPr lang="es-ES" dirty="0" smtClean="0"/>
              <a:t>	- Indicar sobre qué artículos desea efectuar el cálculo de stock mínimo y/o máximo (una lista, una familia, una categoría de artículos, etc.). </a:t>
            </a:r>
          </a:p>
          <a:p>
            <a:pPr>
              <a:buNone/>
            </a:pPr>
            <a:r>
              <a:rPr lang="es-ES" dirty="0" smtClean="0"/>
              <a:t>	- Elegir el período de tiempo en el que se desea basar el cálculo de consumo diario en el que basar la asignación. Para ello, habría que crear una fórmula estadística de consumos basada en dicho período de forma que su resultado sea el consumo diario que en el mismo hubo, teniéndose en cuenta los días hábiles en los que la farmacia estuvo abierta. Para ello habría que remitirse al proceso </a:t>
            </a:r>
            <a:r>
              <a:rPr lang="es-ES" i="1" dirty="0" smtClean="0"/>
              <a:t>REAPROVISIONAMIENTOS</a:t>
            </a:r>
            <a:r>
              <a:rPr lang="es-ES" dirty="0" smtClean="0"/>
              <a:t> ubicado en el menú </a:t>
            </a:r>
            <a:r>
              <a:rPr lang="es-ES" i="1" dirty="0" smtClean="0"/>
              <a:t>COMPRAS</a:t>
            </a:r>
            <a:r>
              <a:rPr lang="es-ES" dirty="0" smtClean="0"/>
              <a:t>, debiéndose elegir "</a:t>
            </a:r>
            <a:r>
              <a:rPr lang="es-ES" i="1" dirty="0" smtClean="0"/>
              <a:t>FORMULAS</a:t>
            </a:r>
            <a:r>
              <a:rPr lang="es-ES" dirty="0" smtClean="0"/>
              <a:t>" que en dicho proceso se presenta.</a:t>
            </a:r>
          </a:p>
          <a:p>
            <a:pPr>
              <a:buNone/>
            </a:pPr>
            <a:r>
              <a:rPr lang="es-ES" dirty="0" smtClean="0"/>
              <a:t>	- Realizar el cálculo bien para asignación de mínimo o de máximo (si se desea asignar ambos stocks debería efectuarse en dos pasos independientes), indicándose la lista y fórmula a aplicar, así como los días de cobertura a tener en cuenta. Por días de cobertura debe entenderse el número de días mínimo que se desea tener cubierto (en el caso de asignación de stock mínimo) o el máximo número de días a tener cubierto (caso de asignación de stock máximo).</a:t>
            </a:r>
          </a:p>
          <a:p>
            <a:pPr>
              <a:buNone/>
            </a:pPr>
            <a:r>
              <a:rPr lang="es-ES" dirty="0" smtClean="0"/>
              <a:t>	De esta forma, se aplicará la fórmula estadística a cada uno de los artículos incluidos en el entorno indicado (lista, etc.). Su resultado será el consumo diario habido en el período englobado en la fórmula. Dicho consumo diario se multiplicará por los días de cobertura que el usuario determine. El resultado obtenido será el stock mínimo o el stock máximo a asignar en la ficha del artículo, según se trate de uno u otro cálculo. En ambos casos, para ello habría que remitirse al proceso </a:t>
            </a:r>
            <a:r>
              <a:rPr lang="es-ES" i="1" dirty="0" smtClean="0"/>
              <a:t>REAPROVISIONAMIENTOS</a:t>
            </a:r>
            <a:r>
              <a:rPr lang="es-ES" dirty="0" smtClean="0"/>
              <a:t> ubicado en el menú </a:t>
            </a:r>
            <a:r>
              <a:rPr lang="es-ES" i="1" dirty="0" smtClean="0"/>
              <a:t>COMPRAS</a:t>
            </a:r>
            <a:r>
              <a:rPr lang="es-ES" dirty="0" smtClean="0"/>
              <a:t>, debiéndose elegir "</a:t>
            </a:r>
            <a:r>
              <a:rPr lang="es-ES" i="1" dirty="0" smtClean="0"/>
              <a:t>CALCULOS</a:t>
            </a:r>
            <a:r>
              <a:rPr lang="es-ES" dirty="0" smtClean="0"/>
              <a:t>" que en dicho proceso se presenta.</a:t>
            </a:r>
          </a:p>
          <a:p>
            <a:pPr>
              <a:buNone/>
            </a:pPr>
            <a:r>
              <a:rPr lang="es-ES" dirty="0" smtClean="0"/>
              <a:t>	- Una vez realizado el cálculo de asignación de máximo o mínimo, para visualizar los resultados obtenidos, revisarlos y actualizar los datos de stock en las fichas de los artículos si se estima conveniente, habría que remitirse al proceso </a:t>
            </a:r>
            <a:r>
              <a:rPr lang="es-ES" i="1" dirty="0" smtClean="0"/>
              <a:t>REAPROVISIONAMIENTOS </a:t>
            </a:r>
            <a:r>
              <a:rPr lang="es-ES" dirty="0" smtClean="0"/>
              <a:t>del menú </a:t>
            </a:r>
            <a:r>
              <a:rPr lang="es-ES" i="1" dirty="0" smtClean="0"/>
              <a:t>COMPRAS</a:t>
            </a:r>
            <a:r>
              <a:rPr lang="es-ES" dirty="0" smtClean="0"/>
              <a:t>, eligiéndose "</a:t>
            </a:r>
            <a:r>
              <a:rPr lang="es-ES" i="1" dirty="0" smtClean="0"/>
              <a:t>RESULTADOS</a:t>
            </a:r>
            <a:r>
              <a:rPr lang="es-ES" dirty="0" smtClean="0"/>
              <a:t>".</a:t>
            </a:r>
          </a:p>
          <a:p>
            <a:pPr>
              <a:buNone/>
            </a:pPr>
            <a:r>
              <a:rPr lang="es-ES" dirty="0" smtClean="0"/>
              <a:t>	Por último, recordar que se puede automatizar la asignación de máximos y/o mínimos para que se </a:t>
            </a:r>
            <a:r>
              <a:rPr lang="es-ES" dirty="0" err="1" smtClean="0"/>
              <a:t>efecute</a:t>
            </a:r>
            <a:r>
              <a:rPr lang="es-ES" dirty="0" smtClean="0"/>
              <a:t> de forma automática. Esta automatización podrá programarse desde el proceso </a:t>
            </a:r>
            <a:r>
              <a:rPr lang="es-ES" i="1" dirty="0" smtClean="0"/>
              <a:t>ASIGNACION DE MAXIMOS Y MINIMOS</a:t>
            </a:r>
            <a:r>
              <a:rPr lang="es-ES" dirty="0" smtClean="0"/>
              <a:t> ubicado en el apartado </a:t>
            </a:r>
            <a:r>
              <a:rPr lang="es-ES" i="1" dirty="0" smtClean="0"/>
              <a:t>UTILIDADES DE ARTICULOS</a:t>
            </a:r>
            <a:r>
              <a:rPr lang="es-ES" dirty="0" smtClean="0"/>
              <a:t> de </a:t>
            </a:r>
            <a:r>
              <a:rPr lang="es-ES" i="1" dirty="0" smtClean="0"/>
              <a:t>UTILIDADES</a:t>
            </a:r>
            <a:r>
              <a:rPr lang="es-ES" dirty="0" smtClean="0"/>
              <a:t> del menú </a:t>
            </a:r>
            <a:r>
              <a:rPr lang="es-ES" i="1" dirty="0" smtClean="0"/>
              <a:t>ARCHIVO</a:t>
            </a:r>
            <a:r>
              <a:rPr lang="es-ES" dirty="0" smtClean="0"/>
              <a:t>. Para más información véase </a:t>
            </a:r>
            <a:r>
              <a:rPr lang="es-ES" dirty="0" smtClean="0">
                <a:hlinkClick r:id="rId2"/>
              </a:rPr>
              <a:t>ASIGNACION DE MAXIMOS Y MINIMOS</a:t>
            </a:r>
            <a:r>
              <a:rPr lang="es-ES" dirty="0" smtClean="0"/>
              <a:t>.</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330</a:t>
            </a:fld>
            <a:endParaRPr lang="es-ES"/>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Fórmulas en reaprovisionamientos</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Mediante este proceso se puede definir la forma de calcular consumos habidos en función de una serie de variables, es decir, se pueden generar fórmulas de cálculo. </a:t>
            </a:r>
          </a:p>
          <a:p>
            <a:pPr>
              <a:buNone/>
            </a:pPr>
            <a:r>
              <a:rPr lang="es-ES" dirty="0" smtClean="0"/>
              <a:t>	Estas fórmulas, además de para efectuar cálculos de reaprovisionamiento, pueden ser aplicadas en varios procesos: Calcular unidades en cartera, actualizar stock mínimo o máximo, análisis de almacén, etc.</a:t>
            </a:r>
          </a:p>
          <a:p>
            <a:pPr>
              <a:buNone/>
            </a:pPr>
            <a:r>
              <a:rPr lang="es-ES" dirty="0" smtClean="0"/>
              <a:t>	La operatoria a seguir para la elaboración de las fórmulas es idéntica, sea cual sea el uso que posteriormente se le vaya a dar.</a:t>
            </a:r>
          </a:p>
          <a:p>
            <a:pPr>
              <a:buNone/>
            </a:pPr>
            <a:r>
              <a:rPr lang="es-ES" dirty="0" smtClean="0"/>
              <a:t>	Al entrar en este proceso aparece una parrilla con las fórmulas creadas, desde aquí se puede borrar una fórmula, modificarla o crear una nueva.</a:t>
            </a:r>
          </a:p>
          <a:p>
            <a:pPr>
              <a:buNone/>
            </a:pPr>
            <a:r>
              <a:rPr lang="es-ES" dirty="0" smtClean="0"/>
              <a:t>	Para crear una fórmula nueva, al entrar en este proceso aparece una pantalla en la que, en su mitad superior, se dan las variables de que se dispone para crear la fórmula. Las variables que pueden entrar en juego al definir una fórmula son:</a:t>
            </a:r>
          </a:p>
          <a:p>
            <a:pPr>
              <a:buNone/>
            </a:pPr>
            <a:r>
              <a:rPr lang="es-ES" b="1" dirty="0" smtClean="0"/>
              <a:t>	- Decenales : </a:t>
            </a:r>
            <a:r>
              <a:rPr lang="es-ES" dirty="0" smtClean="0"/>
              <a:t>Consumos habidos por decenas, la expresión a utilizar será </a:t>
            </a:r>
            <a:r>
              <a:rPr lang="es-ES" b="1" dirty="0" smtClean="0"/>
              <a:t>VDX</a:t>
            </a:r>
            <a:r>
              <a:rPr lang="es-ES" dirty="0" smtClean="0"/>
              <a:t>, donde X se corresponde con la decena a tener en cuenta.</a:t>
            </a:r>
          </a:p>
          <a:p>
            <a:pPr>
              <a:buNone/>
            </a:pPr>
            <a:r>
              <a:rPr lang="es-ES" b="1" dirty="0" smtClean="0"/>
              <a:t>	- Quincenales : </a:t>
            </a:r>
            <a:r>
              <a:rPr lang="es-ES" dirty="0" smtClean="0"/>
              <a:t>Consumos habidos por quincenas, la expresión a utilizar será </a:t>
            </a:r>
            <a:r>
              <a:rPr lang="es-ES" b="1" dirty="0" smtClean="0"/>
              <a:t>VQX</a:t>
            </a:r>
            <a:r>
              <a:rPr lang="es-ES" dirty="0" smtClean="0"/>
              <a:t>, donde X se corresponde con la quincena a tener en cuenta.</a:t>
            </a:r>
          </a:p>
          <a:p>
            <a:pPr>
              <a:buNone/>
            </a:pPr>
            <a:r>
              <a:rPr lang="es-ES" b="1" dirty="0" smtClean="0"/>
              <a:t>	- Mensuales :</a:t>
            </a:r>
            <a:r>
              <a:rPr lang="es-ES" dirty="0" smtClean="0"/>
              <a:t> Consumos habidos por meses, la expresión a utilizar será </a:t>
            </a:r>
            <a:r>
              <a:rPr lang="es-ES" b="1" dirty="0" smtClean="0"/>
              <a:t>V0X</a:t>
            </a:r>
            <a:r>
              <a:rPr lang="es-ES" dirty="0" smtClean="0"/>
              <a:t>, donde X se corresponde con el mes a tener en cuenta.</a:t>
            </a:r>
          </a:p>
          <a:p>
            <a:pPr>
              <a:buNone/>
            </a:pPr>
            <a:r>
              <a:rPr lang="es-ES" b="1" dirty="0" smtClean="0"/>
              <a:t>	- Anuales : </a:t>
            </a:r>
            <a:r>
              <a:rPr lang="es-ES" dirty="0" smtClean="0"/>
              <a:t>Consumos habidos por años, la expresión a utilizar será </a:t>
            </a:r>
            <a:r>
              <a:rPr lang="es-ES" b="1" dirty="0" smtClean="0"/>
              <a:t>VAX</a:t>
            </a:r>
            <a:r>
              <a:rPr lang="es-ES" dirty="0" smtClean="0"/>
              <a:t>, donde X se corresponde con el año a tener en cuenta.</a:t>
            </a:r>
          </a:p>
          <a:p>
            <a:pPr>
              <a:buNone/>
            </a:pPr>
            <a:r>
              <a:rPr lang="es-ES" b="1" dirty="0" smtClean="0"/>
              <a:t>	- Stock :</a:t>
            </a:r>
            <a:r>
              <a:rPr lang="es-ES" dirty="0" smtClean="0"/>
              <a:t> Valores de stock actual (</a:t>
            </a:r>
            <a:r>
              <a:rPr lang="es-ES" b="1" dirty="0" smtClean="0"/>
              <a:t>VSA</a:t>
            </a:r>
            <a:r>
              <a:rPr lang="es-ES" dirty="0" smtClean="0"/>
              <a:t>), mínimo (</a:t>
            </a:r>
            <a:r>
              <a:rPr lang="es-ES" b="1" dirty="0" smtClean="0"/>
              <a:t>VMI</a:t>
            </a:r>
            <a:r>
              <a:rPr lang="es-ES" dirty="0" smtClean="0"/>
              <a:t>), máximo (</a:t>
            </a:r>
            <a:r>
              <a:rPr lang="es-ES" b="1" dirty="0" smtClean="0"/>
              <a:t>VMA</a:t>
            </a:r>
            <a:r>
              <a:rPr lang="es-ES" dirty="0" smtClean="0"/>
              <a:t>) y lote óptimo (</a:t>
            </a:r>
            <a:r>
              <a:rPr lang="es-ES" b="1" dirty="0" smtClean="0"/>
              <a:t>VLO</a:t>
            </a:r>
            <a:r>
              <a:rPr lang="es-ES" dirty="0" smtClean="0"/>
              <a:t>).</a:t>
            </a:r>
          </a:p>
          <a:p>
            <a:pPr>
              <a:buNone/>
            </a:pPr>
            <a:r>
              <a:rPr lang="es-ES" dirty="0" smtClean="0"/>
              <a:t>	Las operaciones aritméticas permitidas en la definición de la fórmula son: suma.(</a:t>
            </a:r>
            <a:r>
              <a:rPr lang="es-ES" b="1" dirty="0" smtClean="0"/>
              <a:t>+</a:t>
            </a:r>
            <a:r>
              <a:rPr lang="es-ES" dirty="0" smtClean="0"/>
              <a:t>), resta.(</a:t>
            </a:r>
            <a:r>
              <a:rPr lang="es-ES" b="1" dirty="0" smtClean="0"/>
              <a:t>-</a:t>
            </a:r>
            <a:r>
              <a:rPr lang="es-ES" dirty="0" smtClean="0"/>
              <a:t>), multiplicación.(</a:t>
            </a:r>
            <a:r>
              <a:rPr lang="es-ES" b="1" dirty="0" smtClean="0"/>
              <a:t>*</a:t>
            </a:r>
            <a:r>
              <a:rPr lang="es-ES" dirty="0" smtClean="0"/>
              <a:t>), división.(</a:t>
            </a:r>
            <a:r>
              <a:rPr lang="es-ES" b="1" dirty="0" smtClean="0"/>
              <a:t>/</a:t>
            </a:r>
            <a:r>
              <a:rPr lang="es-ES" dirty="0" smtClean="0"/>
              <a:t>), paréntesis múltiples, variables mencionadas anteriormente.</a:t>
            </a:r>
          </a:p>
          <a:p>
            <a:pPr>
              <a:buNone/>
            </a:pPr>
            <a:r>
              <a:rPr lang="es-ES" dirty="0" smtClean="0"/>
              <a:t>	Para definir una fórmula hay que darle un nombre, tecleándolo en el campo "Descripción de Fórmula". Una vez introducido el nombre pulsar </a:t>
            </a:r>
            <a:r>
              <a:rPr lang="es-ES" b="1" dirty="0" smtClean="0"/>
              <a:t>&lt;TAB&gt;</a:t>
            </a:r>
            <a:r>
              <a:rPr lang="es-ES" dirty="0" smtClean="0"/>
              <a:t>, con lo que el cursor pasa al campo "Expresión". En el mismo se debe escribir la expresión de cálculo deseada. Las normas a seguir son puramente matemáticas (paréntesis, prioridad de operaciones, etc.). </a:t>
            </a:r>
          </a:p>
          <a:p>
            <a:pPr>
              <a:buNone/>
            </a:pPr>
            <a:r>
              <a:rPr lang="es-ES" dirty="0" smtClean="0"/>
              <a:t>	De esta forma, se elaboran fórmulas que dan el consumo habido en un período pasado determinado, según se utilicen unas variables u otras. En estos cálculos también pueden hacerse intervenir los datos concernientes a stock actual, mínimo, máximo y/o lote óptimo, haciendo uso de las variables a tal efecto disponibles.</a:t>
            </a:r>
          </a:p>
          <a:p>
            <a:pPr>
              <a:buNone/>
            </a:pPr>
            <a:r>
              <a:rPr lang="es-ES" dirty="0" smtClean="0"/>
              <a:t>	Siempre que se defina una fórmula para generar cartera, actualizar stock mínimo o máximo, el valor resultante debe ser el consumo diario habido en el período elegido, ya que este valor se va a multiplicar por unos días de cobertura. Por tanto, en esos casos, siempre se debe dividir el período elegido por los días hábiles habidos en dicho período, es decir, los días en que estuvo abierta la farmacia. De esta forma se consigue que el consumo habido que pasa la fórmula sea un consumo diario. </a:t>
            </a:r>
          </a:p>
          <a:p>
            <a:pPr>
              <a:buNone/>
            </a:pPr>
            <a:r>
              <a:rPr lang="es-ES" dirty="0" smtClean="0"/>
              <a:t>	En el caso de definición de fórmulas ratio para efectuar análisis de almacén ABCD, o de fórmulas para cálculo de máximos o unidades a pedir desde carteras, no es preciso que el dato que pase la fórmula sea un consumo diario, sino que el propio usuario debe decidir qué necesita que pase la fórmula para efectuar el análisis o cálculo según el criterio perseguido.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331</a:t>
            </a:fld>
            <a:endParaRPr lang="es-ES"/>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Formulas </a:t>
            </a:r>
            <a:r>
              <a:rPr lang="es-ES" sz="3600" dirty="0" err="1" smtClean="0"/>
              <a:t>dereaprovisionamiento</a:t>
            </a:r>
            <a:r>
              <a:rPr lang="es-ES" sz="3600" dirty="0" smtClean="0"/>
              <a:t>. Pantalla</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332</a:t>
            </a:fld>
            <a:endParaRPr lang="es-ES"/>
          </a:p>
        </p:txBody>
      </p:sp>
      <p:pic>
        <p:nvPicPr>
          <p:cNvPr id="16589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576064"/>
          </a:xfrm>
        </p:spPr>
        <p:txBody>
          <a:bodyPr>
            <a:normAutofit fontScale="90000"/>
          </a:bodyPr>
          <a:lstStyle/>
          <a:p>
            <a:pPr algn="ctr"/>
            <a:r>
              <a:rPr lang="es-ES" sz="3600" dirty="0" smtClean="0"/>
              <a:t>Opción Cálculos en reaprovisionamientos</a:t>
            </a:r>
            <a:endParaRPr lang="es-ES" sz="3600" dirty="0"/>
          </a:p>
        </p:txBody>
      </p:sp>
      <p:sp>
        <p:nvSpPr>
          <p:cNvPr id="3" name="2 Marcador de contenido"/>
          <p:cNvSpPr>
            <a:spLocks noGrp="1"/>
          </p:cNvSpPr>
          <p:nvPr>
            <p:ph idx="1"/>
          </p:nvPr>
        </p:nvSpPr>
        <p:spPr>
          <a:xfrm>
            <a:off x="457200" y="1268760"/>
            <a:ext cx="8229600" cy="5055840"/>
          </a:xfrm>
        </p:spPr>
        <p:txBody>
          <a:bodyPr>
            <a:normAutofit fontScale="25000" lnSpcReduction="20000"/>
          </a:bodyPr>
          <a:lstStyle/>
          <a:p>
            <a:pPr>
              <a:buNone/>
            </a:pPr>
            <a:r>
              <a:rPr lang="es-ES" dirty="0" smtClean="0"/>
              <a:t>	Este proceso permite calcular las unidades que se deben pedir de una serie de artículos para cubrir un determinado período de tiempo, basándose para ello en los consumos habidos de esos artículos en </a:t>
            </a:r>
            <a:r>
              <a:rPr lang="es-ES" sz="3200" dirty="0" smtClean="0"/>
              <a:t>períodos anteriores. </a:t>
            </a:r>
          </a:p>
          <a:p>
            <a:pPr>
              <a:buNone/>
            </a:pPr>
            <a:r>
              <a:rPr lang="es-ES" sz="3200" dirty="0" smtClean="0"/>
              <a:t>	En primer lugar se debe indicar el entorno sobre el que aplicar el cálculo. Haciendo uso de las cajas desplegables disponibles será posible seleccionar dicho entorno, pudiendo ser:</a:t>
            </a:r>
          </a:p>
          <a:p>
            <a:pPr>
              <a:buNone/>
            </a:pPr>
            <a:r>
              <a:rPr lang="es-ES" sz="3200" i="1" dirty="0" smtClean="0"/>
              <a:t>	Listas de artículos.</a:t>
            </a:r>
            <a:r>
              <a:rPr lang="es-ES" sz="3200" dirty="0" smtClean="0"/>
              <a:t> Para restringir la consulta a una lista de artículos ya creada con anterioridad, en la caja de selección de entorno seleccionar el icono Lista o bien pulsar las teclas </a:t>
            </a:r>
            <a:r>
              <a:rPr lang="es-ES" sz="3200" b="1" dirty="0" smtClean="0"/>
              <a:t>&lt;CTRL&gt; + &lt;1&gt;</a:t>
            </a:r>
            <a:r>
              <a:rPr lang="es-ES" sz="3200" dirty="0" smtClean="0"/>
              <a:t>. Se abrirá una ventana donde figurarán las listas de artículos existentes, pudiéndose seleccionar la deseada. Se incluye la lista “Almacén Completo” con la que quedan incluidos en el proceso todos los artículos dados de alta.</a:t>
            </a:r>
          </a:p>
          <a:p>
            <a:pPr>
              <a:buNone/>
            </a:pPr>
            <a:r>
              <a:rPr lang="es-ES" sz="3200" i="1" dirty="0" smtClean="0"/>
              <a:t>	Familias.</a:t>
            </a:r>
            <a:r>
              <a:rPr lang="es-ES" sz="3200" dirty="0" smtClean="0"/>
              <a:t> Para restringir la consulta a una familia de artículos, en la caja de selección de entorno seleccionar el icono Familia o bien pulsar las teclas </a:t>
            </a:r>
            <a:r>
              <a:rPr lang="es-ES" sz="3200" b="1" dirty="0" smtClean="0"/>
              <a:t>&lt;CTRL&gt; + &lt;2&gt;</a:t>
            </a:r>
            <a:r>
              <a:rPr lang="es-ES" sz="3200" dirty="0" smtClean="0"/>
              <a:t>. Se abrirá una ventana donde figurarán las familias de artículos existentes, pudiéndose seleccionar la deseada.</a:t>
            </a:r>
          </a:p>
          <a:p>
            <a:pPr>
              <a:buNone/>
            </a:pPr>
            <a:r>
              <a:rPr lang="es-ES" sz="3200" i="1" dirty="0" smtClean="0"/>
              <a:t>	Conjuntos de Precio Menor.</a:t>
            </a:r>
            <a:r>
              <a:rPr lang="es-ES" sz="3200" dirty="0" smtClean="0"/>
              <a:t> Para restringir la consulta a un conjunto homogéneo de precio menor, en la caja de selección de entorno seleccionar el icono Conjunto o bien pulsar las teclas </a:t>
            </a:r>
            <a:r>
              <a:rPr lang="es-ES" sz="3200" b="1" dirty="0" smtClean="0"/>
              <a:t>&lt;CTRL&gt; + &lt;3&gt;</a:t>
            </a:r>
            <a:r>
              <a:rPr lang="es-ES" sz="3200" dirty="0" smtClean="0"/>
              <a:t>. Se abrirá una ventana donde figurarán los conjuntos existentes, pudiéndose seleccionar el deseado.</a:t>
            </a:r>
          </a:p>
          <a:p>
            <a:pPr>
              <a:buNone/>
            </a:pPr>
            <a:r>
              <a:rPr lang="es-ES" sz="3200" i="1" dirty="0" smtClean="0"/>
              <a:t>	Laboratorios.</a:t>
            </a:r>
            <a:r>
              <a:rPr lang="es-ES" sz="3200" dirty="0" smtClean="0"/>
              <a:t> Para restringir la consulta a un laboratorio ya concreto, en la caja de selección de entorno seleccionar el icono Laboratorio o bien pulsar las teclas </a:t>
            </a:r>
            <a:r>
              <a:rPr lang="es-ES" sz="3200" b="1" dirty="0" smtClean="0"/>
              <a:t>&lt;CTRL&gt; + &lt;4&gt;</a:t>
            </a:r>
            <a:r>
              <a:rPr lang="es-ES" sz="3200" dirty="0" smtClean="0"/>
              <a:t>. Se abrirá una ventana donde figurarán los laboratorios existentes, pudiéndose seleccionar el adecuado.</a:t>
            </a:r>
          </a:p>
          <a:p>
            <a:pPr>
              <a:buNone/>
            </a:pPr>
            <a:r>
              <a:rPr lang="es-ES" sz="3200" i="1" dirty="0" smtClean="0"/>
              <a:t>	Grupos Terapéuticos.</a:t>
            </a:r>
            <a:r>
              <a:rPr lang="es-ES" sz="3200" dirty="0" smtClean="0"/>
              <a:t> Para restringir la consulta a los artículos de un determinado grupo terapéutico, en la caja de selección de entorno seleccionar el icono Grup. Terapéutico o bien pulsar las teclas </a:t>
            </a:r>
            <a:r>
              <a:rPr lang="es-ES" sz="3200" b="1" dirty="0" smtClean="0"/>
              <a:t>&lt;CTRL&gt; + &lt;5&gt;</a:t>
            </a:r>
            <a:r>
              <a:rPr lang="es-ES" sz="3200" dirty="0" smtClean="0"/>
              <a:t>. Se abrirá una 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pPr>
              <a:buNone/>
            </a:pPr>
            <a:r>
              <a:rPr lang="es-ES" sz="3200" i="1" dirty="0" smtClean="0"/>
              <a:t>	Categorías de artículos.</a:t>
            </a:r>
            <a:r>
              <a:rPr lang="es-ES" sz="3200" dirty="0" smtClean="0"/>
              <a:t> Para restringir la consulta a una categoría de artículos, en la caja de selección de entorno seleccionar el icono Categoría o bien pulsar las teclas </a:t>
            </a:r>
            <a:r>
              <a:rPr lang="es-ES" sz="3200" b="1" dirty="0" smtClean="0"/>
              <a:t>&lt;CTRL&gt; + &lt;6&gt;</a:t>
            </a:r>
            <a:r>
              <a:rPr lang="es-ES" sz="3200" dirty="0" smtClean="0"/>
              <a:t>. Se abrirá una ventana donde figurarán las categorías de artículos existentes, pudiéndose seleccionar la deseada.</a:t>
            </a:r>
          </a:p>
          <a:p>
            <a:pPr>
              <a:buNone/>
            </a:pPr>
            <a:r>
              <a:rPr lang="es-ES" sz="3200" i="1" dirty="0" smtClean="0"/>
              <a:t>	Almacenes.</a:t>
            </a:r>
            <a:r>
              <a:rPr lang="es-ES" sz="3200" dirty="0" smtClean="0"/>
              <a:t> Sólo disponible si se trabaja con MULTIALMACEN. Para restringir la consulta a un los artículos incluidos en un almacén determinado, en la caja de selección de entorno seleccionar el icono </a:t>
            </a:r>
            <a:r>
              <a:rPr lang="es-ES" sz="3200" dirty="0" err="1" smtClean="0"/>
              <a:t>Multialmacén</a:t>
            </a:r>
            <a:r>
              <a:rPr lang="es-ES" sz="3200" dirty="0" smtClean="0"/>
              <a:t> o bien pulsar las teclas </a:t>
            </a:r>
            <a:r>
              <a:rPr lang="es-ES" sz="3200" b="1" dirty="0" smtClean="0"/>
              <a:t>&lt;CTRL&gt; + &lt;7&gt;</a:t>
            </a:r>
            <a:r>
              <a:rPr lang="es-ES" sz="3200" dirty="0" smtClean="0"/>
              <a:t>. Se abrirá una ventana donde figurarán los almacenes existentes, pudiéndose seleccionar el deseado.</a:t>
            </a:r>
          </a:p>
          <a:p>
            <a:pPr>
              <a:buNone/>
            </a:pPr>
            <a:r>
              <a:rPr lang="es-ES" sz="3200" dirty="0" smtClean="0"/>
              <a:t>	En la caja de selección de entorno, al teclear rápidamente varios caracteres se buscará el primer elemento que coincida con ello, efectuándose esta búsqueda en todos los entornos citados (laboratorios, grupos terapéuticos, categorías…).</a:t>
            </a:r>
          </a:p>
          <a:p>
            <a:pPr>
              <a:buNone/>
            </a:pPr>
            <a:r>
              <a:rPr lang="es-ES" sz="3200"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a:t>
            </a:r>
          </a:p>
          <a:p>
            <a:pPr>
              <a:buNone/>
            </a:pPr>
            <a:r>
              <a:rPr lang="es-ES" sz="3200" dirty="0" smtClean="0"/>
              <a:t>	A continuación se habrá definido una fórmula en la que basar los cálculos, y en la que se especifica en base a los consumos de qué período anterior se ha de realizar el reaprovisionamiento.</a:t>
            </a:r>
          </a:p>
          <a:p>
            <a:pPr>
              <a:buNone/>
            </a:pPr>
            <a:r>
              <a:rPr lang="es-ES" sz="3200" dirty="0" smtClean="0"/>
              <a:t>	Una vez se tengan definidas las listas y fórmulas a utilizar, ya se puede realizar el reaprovisionamiento. Para ello, se piden los siguientes datos:</a:t>
            </a:r>
          </a:p>
          <a:p>
            <a:pPr>
              <a:buNone/>
            </a:pPr>
            <a:r>
              <a:rPr lang="es-ES" sz="3200" b="1" dirty="0" smtClean="0"/>
              <a:t>	- ARTICULOS :</a:t>
            </a:r>
            <a:r>
              <a:rPr lang="es-ES" sz="3200" dirty="0" smtClean="0"/>
              <a:t> Se dispone de una </a:t>
            </a:r>
            <a:r>
              <a:rPr lang="es-ES" sz="3200" dirty="0" smtClean="0">
                <a:hlinkClick r:id="rId2"/>
              </a:rPr>
              <a:t>caja desplegable</a:t>
            </a:r>
            <a:r>
              <a:rPr lang="es-ES" sz="3200" dirty="0" smtClean="0"/>
              <a:t> donde seleccionar el entorno de consulta (lista de artículos, familia, etc.).</a:t>
            </a:r>
          </a:p>
          <a:p>
            <a:pPr>
              <a:buNone/>
            </a:pPr>
            <a:r>
              <a:rPr lang="es-ES" sz="3200" b="1" dirty="0" smtClean="0"/>
              <a:t>	- FORMULA :</a:t>
            </a:r>
            <a:r>
              <a:rPr lang="es-ES" sz="3200" dirty="0" smtClean="0"/>
              <a:t> Se dispone de una caja desplegable con las fórmulas creadas, seleccionar la deseada, en la parte derecha una vez seleccionada la fórmula muestra la expresión de la misma. </a:t>
            </a:r>
          </a:p>
          <a:p>
            <a:pPr>
              <a:buNone/>
            </a:pPr>
            <a:r>
              <a:rPr lang="es-ES" sz="3200" b="1" dirty="0" smtClean="0"/>
              <a:t>	- CANTIDAD MINIMA A PEDIR :</a:t>
            </a:r>
            <a:r>
              <a:rPr lang="es-ES" sz="3200" dirty="0" smtClean="0"/>
              <a:t> En este campo se puede indicar una cantidad mínima de unidades a pedir, de forma que aquellos artículos cuya cantidad a pedir resultante del cálculo sea inferior a ella serán desestimados.</a:t>
            </a:r>
          </a:p>
          <a:p>
            <a:pPr>
              <a:buNone/>
            </a:pPr>
            <a:r>
              <a:rPr lang="es-ES" sz="3200" b="1" dirty="0" smtClean="0"/>
              <a:t>	- IMPORTE MAXIMO DE PEDIDO :</a:t>
            </a:r>
            <a:r>
              <a:rPr lang="es-ES" sz="3200" dirty="0" smtClean="0"/>
              <a:t> En este campo se puede indicar un importe máximo del pedido (</a:t>
            </a:r>
            <a:r>
              <a:rPr lang="es-ES" sz="3200" i="1" dirty="0" smtClean="0"/>
              <a:t>a P.U.C.</a:t>
            </a:r>
            <a:r>
              <a:rPr lang="es-ES" sz="3200" dirty="0" smtClean="0"/>
              <a:t> o </a:t>
            </a:r>
            <a:r>
              <a:rPr lang="es-ES" sz="3200" i="1" dirty="0" smtClean="0"/>
              <a:t>a P.V.P</a:t>
            </a:r>
            <a:r>
              <a:rPr lang="es-ES" sz="3200" dirty="0" smtClean="0"/>
              <a:t>. según se active un botón radio u otro), de tal forma que el pedido resultante del reaprovisionamiento no supere un importe total superior al dado. Es decir, una vez hecho el cálculo del reaprovisionamiento, se irán tomando artículos hasta que la suma total del importe que suponen llegue a este máximo (sin rebasarlo). El resto de artículos serán desechados, puesto que implicarían un pedido con un importe superior al deseado. Así, por orden ascendente de código de artículo se irán agregando artículos al pedido. Si llegados a un determinado artículo, al sumar su importe se supera el máximo indicado, se desecha ese artículo y se continúa adelante de la misma forma.</a:t>
            </a:r>
          </a:p>
          <a:p>
            <a:pPr>
              <a:buNone/>
            </a:pPr>
            <a:r>
              <a:rPr lang="es-ES" sz="3200" b="1" dirty="0" smtClean="0"/>
              <a:t>	- APLICAR PARA :</a:t>
            </a:r>
            <a:r>
              <a:rPr lang="es-ES" sz="3200" dirty="0" smtClean="0"/>
              <a:t> Se debe indicar si lo que se desea es generar cartera, actualizar el stock mínimo o máximo, para ello se dispone de </a:t>
            </a:r>
            <a:r>
              <a:rPr lang="es-ES" sz="3200" dirty="0" smtClean="0">
                <a:hlinkClick r:id="rId3"/>
              </a:rPr>
              <a:t>botones radio</a:t>
            </a:r>
            <a:r>
              <a:rPr lang="es-ES" sz="3200" dirty="0" smtClean="0"/>
              <a:t>.</a:t>
            </a:r>
          </a:p>
          <a:p>
            <a:pPr>
              <a:buNone/>
            </a:pPr>
            <a:r>
              <a:rPr lang="es-ES" sz="3200" b="1" dirty="0" smtClean="0"/>
              <a:t>	- DIAS DE COBERTURA :</a:t>
            </a:r>
            <a:r>
              <a:rPr lang="es-ES" sz="3200" dirty="0" smtClean="0"/>
              <a:t> Se debe introducir los días que se desea cubrir con el reaprovisionamiento. Como la fórmula pasa el consumo diario habido, para hacer el pedido se multiplica dicho consumo diario por los días de cobertura, y el resultado es las unidades que se han de pedir.</a:t>
            </a:r>
          </a:p>
          <a:p>
            <a:pPr>
              <a:buNone/>
            </a:pPr>
            <a:r>
              <a:rPr lang="es-ES" sz="3200" b="1" dirty="0" smtClean="0"/>
              <a:t>	- DESEA CONSIDERAR STOCK ACTUAL :</a:t>
            </a:r>
            <a:r>
              <a:rPr lang="es-ES" sz="3200" dirty="0" smtClean="0"/>
              <a:t> En el caso de que se haya seleccionado la opción generar cartera, se activará la caja de chequeo, para activar o no si cuando se quiere tener en cuenta el stock actual que hay en la farmacia o si no se quiere considerarlo.</a:t>
            </a:r>
          </a:p>
          <a:p>
            <a:pPr>
              <a:buNone/>
            </a:pPr>
            <a:r>
              <a:rPr lang="es-ES" sz="3200" dirty="0" smtClean="0"/>
              <a:t>	Una vez introducidos todos los datos, hacer clic en el botón Calcular, con lo que se realizarán automáticamente los cálculos de reaprovisionamiento. Recuérdese que se excluirán del cálculo aquellos artículos que en su ficha tengan activa la caja de chequeo "</a:t>
            </a:r>
            <a:r>
              <a:rPr lang="es-ES" sz="3200" i="1" dirty="0" smtClean="0"/>
              <a:t>Excluir en Cálculo de Reaprovisionamientos</a:t>
            </a:r>
            <a:r>
              <a:rPr lang="es-ES" sz="3200" dirty="0" smtClean="0"/>
              <a:t>".</a:t>
            </a:r>
          </a:p>
          <a:p>
            <a:pPr>
              <a:buNone/>
            </a:pPr>
            <a:r>
              <a:rPr lang="es-ES" sz="3200" b="1" dirty="0" smtClean="0"/>
              <a:t>	- EXCLUIR CEROS :</a:t>
            </a:r>
            <a:r>
              <a:rPr lang="es-ES" sz="3200" dirty="0" smtClean="0"/>
              <a:t> Marcando esta caja de chequeo se conseguirá que aquellos artículos cuya cantidad a pedir a resultas del cálculo de reaprovisionamiento sea cero sean desechados y no mostrados en la parrilla de resultados.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333</a:t>
            </a:fld>
            <a:endParaRPr lang="es-ES"/>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ormAutofit/>
          </a:bodyPr>
          <a:lstStyle/>
          <a:p>
            <a:pPr algn="ctr"/>
            <a:r>
              <a:rPr lang="es-ES" sz="3600" dirty="0" smtClean="0"/>
              <a:t>Opción Resultados en reaprovisionamientos</a:t>
            </a:r>
            <a:endParaRPr lang="es-ES" sz="3600"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Después de haber realizado un cálculo de reaprovisionamiento, en este apartado se obtiene el resultado con la previsión calculada. No se presentarán en esta parrilla de resultados los artículos cuyas unidades a pedir tras aplicar el cálculo sean inferiores a la cantidad mínima a pedir indicada. Asimismo, no se mostrarán aquellos artículos que hayan sido desechados para evitar así que el importe total del pedido exceda el importe máximo especificado. Por último, si se ha activado la caja de chequeo “Excluir Ceros” en la pestaña “CALCULOS”, en la parrilla de resultados no se mostrarán aquellos artículos cuya cantidad a pedir a resultas del cálculo sea 0. </a:t>
            </a:r>
          </a:p>
          <a:p>
            <a:pPr>
              <a:buNone/>
            </a:pPr>
            <a:r>
              <a:rPr lang="es-ES" dirty="0" smtClean="0"/>
              <a:t>	De los artículos que sí han sido dados como válidos en el reaprovisionamiento se darán los siguientes datos:</a:t>
            </a:r>
          </a:p>
          <a:p>
            <a:pPr>
              <a:buNone/>
            </a:pPr>
            <a:r>
              <a:rPr lang="es-ES" b="1" dirty="0" smtClean="0"/>
              <a:t>	. Código y descripción</a:t>
            </a:r>
            <a:r>
              <a:rPr lang="es-ES" dirty="0" smtClean="0"/>
              <a:t> del artículo.</a:t>
            </a:r>
          </a:p>
          <a:p>
            <a:pPr>
              <a:buNone/>
            </a:pPr>
            <a:r>
              <a:rPr lang="es-ES" b="1" dirty="0" smtClean="0"/>
              <a:t>	. Previsión D.:</a:t>
            </a:r>
            <a:r>
              <a:rPr lang="es-ES" dirty="0" smtClean="0"/>
              <a:t> Previsión de consumo diario, este dato se obtiene de la aplicación directa de la fórmula, es decir, es el resultado que da la fórmula al asumir cada variable el valor estadístico de consumo correspondiente para el artículo en concreto.</a:t>
            </a:r>
          </a:p>
          <a:p>
            <a:pPr>
              <a:buNone/>
            </a:pPr>
            <a:r>
              <a:rPr lang="es-ES" b="1" dirty="0" smtClean="0"/>
              <a:t>	. Consumo previsto:</a:t>
            </a:r>
            <a:r>
              <a:rPr lang="es-ES" dirty="0" smtClean="0"/>
              <a:t> Será la cantidad a pedir en el caso de generar una cartera o el stock mínimo o máximo, si se está realizando esté cálculo, como resultado de multiplicar el consumo diario por días de cobertura. Este dato puede ser modificado por el usuario.</a:t>
            </a:r>
          </a:p>
          <a:p>
            <a:pPr>
              <a:buNone/>
            </a:pPr>
            <a:r>
              <a:rPr lang="es-ES" b="1" dirty="0" smtClean="0"/>
              <a:t>	. Stock actual</a:t>
            </a:r>
            <a:r>
              <a:rPr lang="es-ES" dirty="0" smtClean="0"/>
              <a:t>.</a:t>
            </a:r>
          </a:p>
          <a:p>
            <a:pPr>
              <a:buNone/>
            </a:pPr>
            <a:r>
              <a:rPr lang="es-ES" b="1" dirty="0" smtClean="0"/>
              <a:t>	. P.V.P., P.M.C. y P.U.C.:</a:t>
            </a:r>
            <a:r>
              <a:rPr lang="es-ES" dirty="0" smtClean="0"/>
              <a:t> Precio de venta, precio medio de coste y precio de última compra. Estos datos se dan para cada artículo de la lista. </a:t>
            </a:r>
          </a:p>
          <a:p>
            <a:pPr>
              <a:buNone/>
            </a:pPr>
            <a:r>
              <a:rPr lang="es-ES" b="1" dirty="0" smtClean="0"/>
              <a:t>	. Stock mínimo y máximo</a:t>
            </a:r>
            <a:r>
              <a:rPr lang="es-ES" dirty="0" smtClean="0"/>
              <a:t> de cada artículo.</a:t>
            </a:r>
          </a:p>
          <a:p>
            <a:pPr>
              <a:buNone/>
            </a:pPr>
            <a:r>
              <a:rPr lang="es-ES" dirty="0" smtClean="0"/>
              <a:t>	. </a:t>
            </a:r>
            <a:r>
              <a:rPr lang="es-ES" b="1" dirty="0" smtClean="0"/>
              <a:t>Fecha de última salida</a:t>
            </a:r>
            <a:r>
              <a:rPr lang="es-ES" dirty="0" smtClean="0"/>
              <a:t> del artículo.</a:t>
            </a:r>
          </a:p>
          <a:p>
            <a:pPr>
              <a:buNone/>
            </a:pPr>
            <a:r>
              <a:rPr lang="es-ES" dirty="0" smtClean="0"/>
              <a:t>	En el caso de generar una cartera, al darle al botón Actualiza Cartera, solicita la cartera donde depositar dichos artículos, para ello se dispone de una </a:t>
            </a:r>
            <a:r>
              <a:rPr lang="es-ES" dirty="0" smtClean="0">
                <a:hlinkClick r:id="rId2"/>
              </a:rPr>
              <a:t>caja desplegable</a:t>
            </a:r>
            <a:r>
              <a:rPr lang="es-ES" dirty="0" smtClean="0"/>
              <a:t> con las carteras existentes. Téngase en cuenta que si para algún artículo el cálculo de reaprovisionamientos da como resultado unidades a pedir 0, dicho artículo no será pasado a la cartera. </a:t>
            </a:r>
          </a:p>
          <a:p>
            <a:pPr>
              <a:buNone/>
            </a:pPr>
            <a:r>
              <a:rPr lang="es-ES" dirty="0" smtClean="0"/>
              <a:t>	En el caso de actualizar stock mínimo o máximo se muestran los botones correspondientes, actualizando directamente la ficha del artículo.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334</a:t>
            </a:fld>
            <a:endParaRPr lang="es-ES"/>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800" dirty="0" smtClean="0"/>
              <a:t>Opción Resultados en reaprovisionamientos. Pantalla</a:t>
            </a:r>
            <a:endParaRPr lang="es-ES" sz="28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335</a:t>
            </a:fld>
            <a:endParaRPr lang="es-ES"/>
          </a:p>
        </p:txBody>
      </p:sp>
      <p:pic>
        <p:nvPicPr>
          <p:cNvPr id="16691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504056"/>
          </a:xfrm>
        </p:spPr>
        <p:txBody>
          <a:bodyPr>
            <a:normAutofit fontScale="90000"/>
          </a:bodyPr>
          <a:lstStyle/>
          <a:p>
            <a:pPr algn="ctr"/>
            <a:r>
              <a:rPr lang="es-ES" dirty="0" smtClean="0"/>
              <a:t>Histórico de compras</a:t>
            </a:r>
            <a:endParaRPr lang="es-ES" dirty="0"/>
          </a:p>
        </p:txBody>
      </p:sp>
      <p:sp>
        <p:nvSpPr>
          <p:cNvPr id="3" name="2 Marcador de contenido"/>
          <p:cNvSpPr>
            <a:spLocks noGrp="1"/>
          </p:cNvSpPr>
          <p:nvPr>
            <p:ph idx="1"/>
          </p:nvPr>
        </p:nvSpPr>
        <p:spPr>
          <a:xfrm>
            <a:off x="457200" y="908720"/>
            <a:ext cx="8229600" cy="5415880"/>
          </a:xfrm>
        </p:spPr>
        <p:txBody>
          <a:bodyPr>
            <a:normAutofit fontScale="25000" lnSpcReduction="20000"/>
          </a:bodyPr>
          <a:lstStyle/>
          <a:p>
            <a:pPr>
              <a:buNone/>
            </a:pPr>
            <a:r>
              <a:rPr lang="es-ES" dirty="0" smtClean="0"/>
              <a:t>	Este proceso proporciona información sobre las distintas recepciones que de cada artículo se han efectuado. Desde la ficha de un artículo en concreto también se podrá acceder a su histórico de compras particular haciendo doble clic sobre la parrilla de exploración referente a últimos pedidos que se presenta en la pestaña “AUXILIAR” de la ficha de artículo.</a:t>
            </a:r>
          </a:p>
          <a:p>
            <a:pPr>
              <a:buNone/>
            </a:pPr>
            <a:r>
              <a:rPr lang="es-ES" dirty="0" smtClean="0"/>
              <a:t>	Al entrar en el proceso HISTORICO DE COMPRAS se presenta una </a:t>
            </a:r>
            <a:r>
              <a:rPr lang="es-ES" dirty="0" err="1" smtClean="0"/>
              <a:t>ventan</a:t>
            </a:r>
            <a:r>
              <a:rPr lang="es-ES" dirty="0" smtClean="0"/>
              <a:t> en la que se dispone de los siguientes campos:</a:t>
            </a:r>
          </a:p>
          <a:p>
            <a:pPr>
              <a:buNone/>
            </a:pPr>
            <a:r>
              <a:rPr lang="es-ES" b="1" dirty="0" smtClean="0"/>
              <a:t>	- PERIODO :</a:t>
            </a:r>
            <a:r>
              <a:rPr lang="es-ES" dirty="0" smtClean="0"/>
              <a:t> Caja de chequeo donde seleccionar el período de tiempo cuyas compras se desea consultar. Las opciones disponibles son: Hoy, ayer, semana actual o pasada, mes actual o pasado, trimestre actual o pasado, semestre actual o pasado, año actual o pasado, período libre (en este caso se habilitarán los campos “Desde” y “Hasta” donde indicar las fechas de inicio y fin del período de tiempo que se desea consultar.</a:t>
            </a:r>
          </a:p>
          <a:p>
            <a:pPr>
              <a:buNone/>
            </a:pPr>
            <a:r>
              <a:rPr lang="es-ES" b="1" dirty="0" smtClean="0"/>
              <a:t>	- ENTORNO DE TRABAJO :</a:t>
            </a:r>
            <a:r>
              <a:rPr lang="es-ES" dirty="0" smtClean="0"/>
              <a:t> Haciendo uso de las cajas desplegables disponibles será posible seleccionar un entorno al que restringir consulta. Obviamente, si se ha accedido al histórico desde la ficha de un artículo concreto, esta selección de entorno no ha lugar, pues el artículo ya está identificado. Las opciones posibles en la selección de entorno son las siguientes:</a:t>
            </a:r>
          </a:p>
          <a:p>
            <a:pPr>
              <a:buNone/>
            </a:pPr>
            <a:r>
              <a:rPr lang="es-ES" i="1" dirty="0" smtClean="0"/>
              <a:t>	Listas de artículos.</a:t>
            </a:r>
            <a:r>
              <a:rPr lang="es-ES" dirty="0" smtClean="0"/>
              <a:t> Para restringir la consulta a una lista de artículos ya creada con anterioridad, en la caja de selección de entorno seleccionar el icono Lista o bien pulsar las teclas </a:t>
            </a:r>
            <a:r>
              <a:rPr lang="es-ES" b="1" dirty="0" smtClean="0"/>
              <a:t>&lt;CTRL&gt; + &lt;1&gt;</a:t>
            </a:r>
            <a:r>
              <a:rPr lang="es-ES" dirty="0" smtClean="0"/>
              <a:t>. Se abrirá una ventana donde figurarán las listas de artículos existentes, pudiéndose seleccionar. Se incluye la lista “Almacén Completo” con la que quedan incluidos en el proceso todos los artículos dados de alta.</a:t>
            </a:r>
          </a:p>
          <a:p>
            <a:pPr>
              <a:buNone/>
            </a:pPr>
            <a:r>
              <a:rPr lang="es-ES" i="1" dirty="0" smtClean="0"/>
              <a:t>	Familias.</a:t>
            </a:r>
            <a:r>
              <a:rPr lang="es-ES" dirty="0" smtClean="0"/>
              <a:t> Para restringir la consulta a una familia de artículos, en la caja de selección de entorno seleccionar el icono Familia o bien pulsar las teclas </a:t>
            </a:r>
            <a:r>
              <a:rPr lang="es-ES" b="1" dirty="0" smtClean="0"/>
              <a:t>&lt;CTRL&gt; + &lt;2&gt;</a:t>
            </a:r>
            <a:r>
              <a:rPr lang="es-ES" dirty="0" smtClean="0"/>
              <a:t>. Se abrirá una ventana donde figurarán las familias de artículos existentes, pudiéndose seleccionar las deseadas.</a:t>
            </a:r>
          </a:p>
          <a:p>
            <a:pPr>
              <a:buNone/>
            </a:pPr>
            <a:r>
              <a:rPr lang="es-ES" i="1" dirty="0" smtClean="0"/>
              <a:t>	Conjuntos Homogéneos.</a:t>
            </a:r>
            <a:r>
              <a:rPr lang="es-ES" dirty="0" smtClean="0"/>
              <a:t> Para restringir la consulta a un conjunto homogéneo de precio menor, en la caja de selección de entorno seleccionar el icono Conjunto o bien pulsar las teclas </a:t>
            </a:r>
            <a:r>
              <a:rPr lang="es-ES" b="1" dirty="0" smtClean="0"/>
              <a:t>&lt;CTRL&gt; + &lt;3&gt;</a:t>
            </a:r>
            <a:r>
              <a:rPr lang="es-ES" dirty="0" smtClean="0"/>
              <a:t>. Se abrirá una ventana donde figurarán los conjuntos existentes, pudiéndose seleccionar los deseados.</a:t>
            </a:r>
          </a:p>
          <a:p>
            <a:pPr>
              <a:buNone/>
            </a:pPr>
            <a:r>
              <a:rPr lang="es-ES" i="1" dirty="0" smtClean="0"/>
              <a:t>	Laboratorios.</a:t>
            </a:r>
            <a:r>
              <a:rPr lang="es-ES" dirty="0" smtClean="0"/>
              <a:t> Para restringir la consulta a un laboratorio ya concreto, en la caja de selección de entorno seleccionar el icono Laboratorio o bien pulsar las teclas </a:t>
            </a:r>
            <a:r>
              <a:rPr lang="es-ES" b="1" dirty="0" smtClean="0"/>
              <a:t>&lt;CTRL&gt; + &lt;4&gt;</a:t>
            </a:r>
            <a:r>
              <a:rPr lang="es-ES" dirty="0" smtClean="0"/>
              <a:t>. Se abrirá una ventana donde figurarán los laboratorios existentes, pudiéndose seleccionar el adecuado.</a:t>
            </a:r>
          </a:p>
          <a:p>
            <a:pPr>
              <a:buNone/>
            </a:pPr>
            <a:r>
              <a:rPr lang="es-ES" i="1" dirty="0" smtClean="0"/>
              <a:t>	Grupos Terapéuticos.</a:t>
            </a:r>
            <a:r>
              <a:rPr lang="es-ES" dirty="0" smtClean="0"/>
              <a:t> Para restringir la consulta a los artículos de un determinado grupo terapéutico, en la caja de selección de entorno seleccionar el icono Grup. Terapéutico o bien pulsar las teclas </a:t>
            </a:r>
            <a:r>
              <a:rPr lang="es-ES" b="1" dirty="0" smtClean="0"/>
              <a:t>&lt;CTRL&gt; + &lt;5&gt;</a:t>
            </a:r>
            <a:r>
              <a:rPr lang="es-ES" dirty="0" smtClean="0"/>
              <a:t>. Se abrirá una 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pPr>
              <a:buNone/>
            </a:pPr>
            <a:r>
              <a:rPr lang="es-ES" i="1" dirty="0" smtClean="0"/>
              <a:t>	Categorías de artículos.</a:t>
            </a:r>
            <a:r>
              <a:rPr lang="es-ES" dirty="0" smtClean="0"/>
              <a:t> Para restringir la consulta a una categoría de artículos, en la caja de selección de entorno seleccionar el icono Categoría o bien pulsar las teclas </a:t>
            </a:r>
            <a:r>
              <a:rPr lang="es-ES" b="1" dirty="0" smtClean="0"/>
              <a:t>&lt;CTRL&gt; + &lt;6&gt;</a:t>
            </a:r>
            <a:r>
              <a:rPr lang="es-ES" dirty="0" smtClean="0"/>
              <a:t>. Se abrirá una ventana donde figurarán las categorías de artículos existentes, pudiéndose seleccionar la deseada.</a:t>
            </a:r>
          </a:p>
          <a:p>
            <a:pPr>
              <a:buNone/>
            </a:pPr>
            <a:r>
              <a:rPr lang="es-ES" i="1" dirty="0" smtClean="0"/>
              <a:t>	Almacenes.</a:t>
            </a:r>
            <a:r>
              <a:rPr lang="es-ES" dirty="0" smtClean="0"/>
              <a:t> Sólo disponible si se trabaja con MULTIALMACEN. Para restringir la consulta a un los artículos incluidos en un almacén determinado, en la caja de selección de entorno seleccionar el icono </a:t>
            </a:r>
            <a:r>
              <a:rPr lang="es-ES" dirty="0" err="1" smtClean="0"/>
              <a:t>Multialmacén</a:t>
            </a:r>
            <a:r>
              <a:rPr lang="es-ES" dirty="0" smtClean="0"/>
              <a:t> o bien pulsar las teclas </a:t>
            </a:r>
            <a:r>
              <a:rPr lang="es-ES" b="1" dirty="0" smtClean="0"/>
              <a:t>&lt;CTRL&gt; + &lt;7&gt;</a:t>
            </a:r>
            <a:r>
              <a:rPr lang="es-ES" dirty="0" smtClean="0"/>
              <a:t>. Se abrirá una ventana donde figurarán los almacenes existentes, pudiéndose seleccionar el deseado. De esta forma el inventario se limitará a los artículos que consten en dicho almacén. Ahora bien, será opcional que sobre esos artículos se limite la consulta al stock existente en ese momento en un almacén concreto (eligiéndolo en la caja desplegable “Almacén”) o sobre el stock global que de ellos hay en la farmacia (eligiendo en dicha caja desplegable Almacén Total).</a:t>
            </a:r>
          </a:p>
          <a:p>
            <a:pPr>
              <a:buNone/>
            </a:pPr>
            <a:r>
              <a:rPr lang="es-ES" dirty="0" smtClean="0"/>
              <a:t>	En la caja de selección de entorno, al teclear rápidamente varios caracteres se buscará el primer elemento que coincida con ello, efectuándose esta búsqueda en todos los entornos citados (laboratorios, grupos terapéuticos, categorías…).</a:t>
            </a:r>
          </a:p>
          <a:p>
            <a:pPr>
              <a:buNone/>
            </a:pPr>
            <a:r>
              <a:rPr lang="es-ES"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a:t>
            </a:r>
          </a:p>
          <a:p>
            <a:pPr>
              <a:buNone/>
            </a:pPr>
            <a:r>
              <a:rPr lang="es-ES" dirty="0" smtClean="0"/>
              <a:t>	Una vez </a:t>
            </a:r>
            <a:r>
              <a:rPr lang="es-ES" dirty="0" err="1" smtClean="0"/>
              <a:t>seleccinado</a:t>
            </a:r>
            <a:r>
              <a:rPr lang="es-ES" dirty="0" smtClean="0"/>
              <a:t> período y entorno de consulta, la información que proporciona el </a:t>
            </a:r>
            <a:r>
              <a:rPr lang="es-ES" i="1" dirty="0" smtClean="0"/>
              <a:t>HISTORICO DE COMPRAS </a:t>
            </a:r>
            <a:r>
              <a:rPr lang="es-ES" dirty="0" smtClean="0"/>
              <a:t>se presenta en una parrilla de exploración, siendo la siguiente:</a:t>
            </a:r>
          </a:p>
          <a:p>
            <a:pPr>
              <a:buNone/>
            </a:pPr>
            <a:r>
              <a:rPr lang="es-ES" b="1" dirty="0" smtClean="0"/>
              <a:t>	- FECHA :</a:t>
            </a:r>
            <a:r>
              <a:rPr lang="es-ES" dirty="0" smtClean="0"/>
              <a:t> Fecha en la que se realizó la recepción.</a:t>
            </a:r>
          </a:p>
          <a:p>
            <a:pPr>
              <a:buNone/>
            </a:pPr>
            <a:r>
              <a:rPr lang="es-ES" b="1" dirty="0" smtClean="0"/>
              <a:t>	- HORA :</a:t>
            </a:r>
            <a:r>
              <a:rPr lang="es-ES" dirty="0" smtClean="0"/>
              <a:t> Hora en la que se realizó la recepción.</a:t>
            </a:r>
          </a:p>
          <a:p>
            <a:pPr>
              <a:buNone/>
            </a:pPr>
            <a:r>
              <a:rPr lang="es-ES" b="1" dirty="0" smtClean="0"/>
              <a:t>	- CODIGO :</a:t>
            </a:r>
            <a:r>
              <a:rPr lang="es-ES" dirty="0" smtClean="0"/>
              <a:t> Código del artículo. No se presentará si se ha accedido al histórico desde la ficha de un artículo en concreto, pues el artículo ya está identificado.</a:t>
            </a:r>
          </a:p>
          <a:p>
            <a:pPr>
              <a:buNone/>
            </a:pPr>
            <a:r>
              <a:rPr lang="es-ES" b="1" dirty="0" smtClean="0"/>
              <a:t>	- DESCRIPCION :</a:t>
            </a:r>
            <a:r>
              <a:rPr lang="es-ES" dirty="0" smtClean="0"/>
              <a:t> Descripción del artículo. No se presentará si se ha accedido al histórico desde la ficha de un artículo en concreto</a:t>
            </a:r>
          </a:p>
          <a:p>
            <a:pPr>
              <a:buNone/>
            </a:pPr>
            <a:r>
              <a:rPr lang="es-ES" b="1" dirty="0" smtClean="0"/>
              <a:t>	- PROVEEDOR :</a:t>
            </a:r>
            <a:r>
              <a:rPr lang="es-ES" dirty="0" smtClean="0"/>
              <a:t> Proveedor del que se </a:t>
            </a:r>
            <a:r>
              <a:rPr lang="es-ES" dirty="0" err="1" smtClean="0"/>
              <a:t>recepcionó</a:t>
            </a:r>
            <a:r>
              <a:rPr lang="es-ES" dirty="0" smtClean="0"/>
              <a:t> la mercancía.</a:t>
            </a:r>
          </a:p>
          <a:p>
            <a:pPr>
              <a:buNone/>
            </a:pPr>
            <a:r>
              <a:rPr lang="es-ES" b="1" dirty="0" smtClean="0"/>
              <a:t>	- PEDIDAS :</a:t>
            </a:r>
            <a:r>
              <a:rPr lang="es-ES" dirty="0" smtClean="0"/>
              <a:t> Unidades que se habían pedido.</a:t>
            </a:r>
          </a:p>
          <a:p>
            <a:pPr>
              <a:buNone/>
            </a:pPr>
            <a:r>
              <a:rPr lang="es-ES" b="1" dirty="0" smtClean="0"/>
              <a:t>	- RECIBIDAS :</a:t>
            </a:r>
            <a:r>
              <a:rPr lang="es-ES" dirty="0" smtClean="0"/>
              <a:t> Unidades que realmente se recibieron.</a:t>
            </a:r>
          </a:p>
          <a:p>
            <a:pPr>
              <a:buNone/>
            </a:pPr>
            <a:r>
              <a:rPr lang="es-ES" b="1" dirty="0" smtClean="0"/>
              <a:t>	- DEVUELTAS :</a:t>
            </a:r>
            <a:r>
              <a:rPr lang="es-ES" dirty="0" smtClean="0"/>
              <a:t> Unidades que se devolvieron, es decir, aquellas unidades notificadas en el campo “A Devolver“ en el momento de la recepción.</a:t>
            </a:r>
          </a:p>
          <a:p>
            <a:pPr>
              <a:buNone/>
            </a:pPr>
            <a:r>
              <a:rPr lang="es-ES" b="1" dirty="0" smtClean="0"/>
              <a:t>	- P.V.P. :</a:t>
            </a:r>
            <a:r>
              <a:rPr lang="es-ES" dirty="0" smtClean="0"/>
              <a:t> Precio de venta que tenía el artículo en el momento de la recepción.</a:t>
            </a:r>
          </a:p>
          <a:p>
            <a:pPr>
              <a:buNone/>
            </a:pPr>
            <a:r>
              <a:rPr lang="es-ES" b="1" dirty="0" smtClean="0"/>
              <a:t>	- P.U.C. :</a:t>
            </a:r>
            <a:r>
              <a:rPr lang="es-ES" dirty="0" smtClean="0"/>
              <a:t> Precio unitario al que se compró la mercancía.</a:t>
            </a:r>
          </a:p>
          <a:p>
            <a:pPr>
              <a:buNone/>
            </a:pPr>
            <a:r>
              <a:rPr lang="es-ES" b="1" dirty="0" smtClean="0"/>
              <a:t>	- IMPORTE :</a:t>
            </a:r>
            <a:r>
              <a:rPr lang="es-ES" dirty="0" smtClean="0"/>
              <a:t> Importe total de las unidades </a:t>
            </a:r>
            <a:r>
              <a:rPr lang="es-ES" dirty="0" err="1" smtClean="0"/>
              <a:t>recepcionadas</a:t>
            </a:r>
            <a:r>
              <a:rPr lang="es-ES" dirty="0" smtClean="0"/>
              <a:t> al precio de compra de la recepción en cuestión.</a:t>
            </a:r>
          </a:p>
          <a:p>
            <a:pPr>
              <a:buNone/>
            </a:pPr>
            <a:r>
              <a:rPr lang="es-ES" b="1" dirty="0" smtClean="0"/>
              <a:t>	- % DTO. 1, 2, 3, 4 y 5:</a:t>
            </a:r>
            <a:r>
              <a:rPr lang="es-ES" dirty="0" smtClean="0"/>
              <a:t> Descuentos y/o cargos que fueron aplicados en el momento de la recepción. Aparecerán resaltados en fondo verde aquellos que van expresados en valor absoluto y no en porcentaje.</a:t>
            </a:r>
          </a:p>
          <a:p>
            <a:pPr>
              <a:buNone/>
            </a:pPr>
            <a:r>
              <a:rPr lang="es-ES" b="1" dirty="0" smtClean="0"/>
              <a:t>	- % DTO. :</a:t>
            </a:r>
            <a:r>
              <a:rPr lang="es-ES" dirty="0" smtClean="0"/>
              <a:t> Descuento global obtenido, es decir, resultante de la aplicación de todos los cargos y/o descuentos aplicados.</a:t>
            </a:r>
          </a:p>
          <a:p>
            <a:pPr>
              <a:buNone/>
            </a:pPr>
            <a:r>
              <a:rPr lang="es-ES" b="1" dirty="0" smtClean="0"/>
              <a:t>	- RECEPCIONADO POR :</a:t>
            </a:r>
            <a:r>
              <a:rPr lang="es-ES" dirty="0" smtClean="0"/>
              <a:t> Usuario que realizó la recepción.</a:t>
            </a:r>
          </a:p>
          <a:p>
            <a:pPr>
              <a:buNone/>
            </a:pPr>
            <a:r>
              <a:rPr lang="es-ES" b="1" dirty="0" smtClean="0"/>
              <a:t>	- Nº PEDIDO :</a:t>
            </a:r>
            <a:r>
              <a:rPr lang="es-ES" dirty="0" smtClean="0"/>
              <a:t> Número del pedido al que corresponde la línea de recepción.</a:t>
            </a:r>
          </a:p>
          <a:p>
            <a:pPr>
              <a:buNone/>
            </a:pPr>
            <a:r>
              <a:rPr lang="es-ES" b="1" dirty="0" smtClean="0"/>
              <a:t>	- LABORATORIO :</a:t>
            </a:r>
            <a:r>
              <a:rPr lang="es-ES" dirty="0" smtClean="0"/>
              <a:t> Laboratorio fabricante del artículo, según conste en su ficha.</a:t>
            </a:r>
          </a:p>
          <a:p>
            <a:pPr>
              <a:buNone/>
            </a:pPr>
            <a:r>
              <a:rPr lang="es-ES" dirty="0" smtClean="0"/>
              <a:t>	Puesto que se trata de un histórico, ninguno de estos datos será modificable.</a:t>
            </a:r>
          </a:p>
          <a:p>
            <a:pPr>
              <a:buNone/>
            </a:pPr>
            <a:r>
              <a:rPr lang="es-ES" dirty="0" smtClean="0"/>
              <a:t>	Haciendo doble clic sobre una línea del histórico (o bien haciendo uso del botón Ver Albaranes), se presentará otra ventana en la que se informará de los albaranes derivados de la recepción en cuestión, dándose de cada albarán su fecha, proveedor, número, importe a PVP, importe a PUC y descuento aplicado.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336</a:t>
            </a:fld>
            <a:endParaRPr lang="es-ES"/>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Histórico de compras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337</a:t>
            </a:fld>
            <a:endParaRPr lang="es-ES"/>
          </a:p>
        </p:txBody>
      </p:sp>
      <p:pic>
        <p:nvPicPr>
          <p:cNvPr id="16793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576064"/>
          </a:xfrm>
        </p:spPr>
        <p:txBody>
          <a:bodyPr anchor="ctr">
            <a:normAutofit fontScale="90000"/>
          </a:bodyPr>
          <a:lstStyle/>
          <a:p>
            <a:pPr algn="ctr"/>
            <a:r>
              <a:rPr lang="es-ES" dirty="0" smtClean="0"/>
              <a:t>Devoluciones</a:t>
            </a:r>
            <a:br>
              <a:rPr lang="es-ES" dirty="0" smtClean="0"/>
            </a:br>
            <a:endParaRPr lang="es-ES" dirty="0"/>
          </a:p>
        </p:txBody>
      </p:sp>
      <p:sp>
        <p:nvSpPr>
          <p:cNvPr id="3" name="2 Marcador de contenido"/>
          <p:cNvSpPr>
            <a:spLocks noGrp="1"/>
          </p:cNvSpPr>
          <p:nvPr>
            <p:ph idx="1"/>
          </p:nvPr>
        </p:nvSpPr>
        <p:spPr>
          <a:xfrm>
            <a:off x="457200" y="620688"/>
            <a:ext cx="8229600" cy="5832648"/>
          </a:xfrm>
        </p:spPr>
        <p:txBody>
          <a:bodyPr>
            <a:normAutofit fontScale="25000" lnSpcReduction="20000"/>
          </a:bodyPr>
          <a:lstStyle/>
          <a:p>
            <a:pPr>
              <a:buNone/>
            </a:pPr>
            <a:r>
              <a:rPr lang="es-ES" dirty="0" smtClean="0"/>
              <a:t>	</a:t>
            </a:r>
            <a:r>
              <a:rPr lang="es-ES" sz="3200" dirty="0" smtClean="0"/>
              <a:t>Este proceso permite dar de alta y gestionar carteras de devolución. En las carteras de devolución, cuyo funcionamiento y operatorias esenciales son similares a las carteras de pedidos, se podrán ir introduciendo los artículos que posteriormente hayan de ser devueltos al proveedor (artículos caducos, deteriorados, etc.). Podrán crearse tantas carteras de devolución como se estime necesario.</a:t>
            </a:r>
          </a:p>
          <a:p>
            <a:pPr>
              <a:buNone/>
            </a:pPr>
            <a:r>
              <a:rPr lang="es-ES" sz="3200" dirty="0" smtClean="0"/>
              <a:t>	Así, se irán introduciendo manualmente los artículos a devolver en las carteras de devolución, indicándose las unidades a devolver en el campo </a:t>
            </a:r>
            <a:r>
              <a:rPr lang="es-ES" sz="3200" b="1" dirty="0" smtClean="0"/>
              <a:t>A Devolver</a:t>
            </a:r>
            <a:r>
              <a:rPr lang="es-ES" sz="3200" dirty="0" smtClean="0"/>
              <a:t>. La introducción del artículo en cartera de devolución no tiene por sí misma repercusión alguna. Será el usuario quien, cuando decida oportuno, ejecute la opción de restado de las unidades a devolver en el stock actual del artículo y ejecute el proceso en firme de devolución al proveedor.</a:t>
            </a:r>
          </a:p>
          <a:p>
            <a:pPr>
              <a:buNone/>
            </a:pPr>
            <a:r>
              <a:rPr lang="es-ES" sz="3200" dirty="0" smtClean="0"/>
              <a:t>	Estos dos pasos no tienen por qué darse al unísono. Es decir, perfectamente se puede indicar que se descuenten las unidades del stock actual del artículo, para apartarlas del circuito de venta, quedando las unidades en cartera en espera de ejecutarse la devolución en firme cuando ésta se produzca realmente.</a:t>
            </a:r>
          </a:p>
          <a:p>
            <a:pPr>
              <a:buNone/>
            </a:pPr>
            <a:r>
              <a:rPr lang="es-ES" sz="3200" dirty="0" smtClean="0"/>
              <a:t>	Cuando se estime conveniente se deberá indicar que las unidades a devolver se resten del stock actual del artículo, bastando para ello con seleccionar las líneas correspondientes y hacer uso del botón . En la cartera, esas unidades ya restadas del stock actual pasarán de figurar en el campo A Devolver a figurar en el campo </a:t>
            </a:r>
            <a:r>
              <a:rPr lang="es-ES" sz="3200" b="1" dirty="0" smtClean="0"/>
              <a:t>Descontadas</a:t>
            </a:r>
            <a:r>
              <a:rPr lang="es-ES" sz="3200" dirty="0" smtClean="0"/>
              <a:t>.</a:t>
            </a:r>
          </a:p>
          <a:p>
            <a:pPr>
              <a:buNone/>
            </a:pPr>
            <a:r>
              <a:rPr lang="es-ES" sz="3200" dirty="0" smtClean="0"/>
              <a:t>	Asimismo, en ese mismo momento, o posteriormente cuando sea pertinente, se deberá ejecutar el proceso en firme de devolución haciendo uso del botón . Con ello se obtendrá el correspondiente albarán de devolución y los artículos devueltos serán eliminados de la cartera de devolución, dándose por concluido el proceso.</a:t>
            </a:r>
          </a:p>
          <a:p>
            <a:pPr>
              <a:buNone/>
            </a:pPr>
            <a:r>
              <a:rPr lang="es-ES" sz="3200" dirty="0" smtClean="0"/>
              <a:t>	Si al realizar la devolución se detecta que existen líneas en la cartera cuyo stock aún no ha sido actualizado con las unidades que se van a devolver (o sea, el campo “A devolver” es distinto de cero), se avisará de ello y se tendrá opción a que automáticamente se actualice el stock y se proceda con su devolución, o a no actualizar el stock quedando por tanto esas líneas fuera de la devolución, quedando en cartera para ser devueltas en otro momento.</a:t>
            </a:r>
          </a:p>
          <a:p>
            <a:pPr>
              <a:buNone/>
            </a:pPr>
            <a:r>
              <a:rPr lang="es-ES" sz="3200" dirty="0" smtClean="0"/>
              <a:t>	Cuando se ejecuta la devolución en firme, si hay artículos que así lo requieren, se realizan las correspondientes anotaciones en el Libro de Estupefacientes.</a:t>
            </a:r>
          </a:p>
          <a:p>
            <a:pPr>
              <a:buNone/>
            </a:pPr>
            <a:r>
              <a:rPr lang="es-ES" sz="3200" dirty="0" smtClean="0"/>
              <a:t>	Los datos de precio de última compra (P.U.C.) y precio medio de compra (P.M.C.) quedarán o no actualizados en la ficha de los artículos tras la devolución según se haya indicado en los parámetros </a:t>
            </a:r>
            <a:r>
              <a:rPr lang="es-ES" sz="3200" i="1" dirty="0" smtClean="0"/>
              <a:t>Actualizar PUC al realizar una devolución</a:t>
            </a:r>
            <a:r>
              <a:rPr lang="es-ES" sz="3200" dirty="0" smtClean="0"/>
              <a:t> y </a:t>
            </a:r>
            <a:r>
              <a:rPr lang="es-ES" sz="3200" i="1" dirty="0" smtClean="0"/>
              <a:t>Actualizar PMC al realizar una devolución</a:t>
            </a:r>
            <a:r>
              <a:rPr lang="es-ES" sz="3200" dirty="0" smtClean="0"/>
              <a:t>, respectivamente.</a:t>
            </a:r>
          </a:p>
          <a:p>
            <a:pPr>
              <a:buNone/>
            </a:pPr>
            <a:r>
              <a:rPr lang="es-ES" sz="3200" dirty="0" smtClean="0"/>
              <a:t>	A continuación se detalla cada uno de los campos de una cartera de devolución:</a:t>
            </a:r>
          </a:p>
          <a:p>
            <a:pPr>
              <a:buNone/>
            </a:pPr>
            <a:r>
              <a:rPr lang="es-ES" sz="3200" b="1" dirty="0" smtClean="0"/>
              <a:t>	- CODIGO </a:t>
            </a:r>
            <a:r>
              <a:rPr lang="es-ES" sz="3200" dirty="0" smtClean="0"/>
              <a:t>del artículo. Este campo aparecerá resaltado en verde y acompañado del icono Bonificado si el artículo tiene alguna bonificación para algún proveedor, aunque la línea de cartera no esté asignada a proveedor con bonificación. Además, el código aparecerá en negrilla si el proveedor al que está asignada la línea de cartera tiene bonificación para el artículo. A pie de ventana se informa de las bonificaciones existentes para ese artículo. Puede darse el caso de que el código de un artículo aparezca resaltado en verde y con el icono Bonificado y, sin embargo, en el apartado de bonificaciones no aparezca ninguna. Ello es debido a que el artículo sí tiene bonificación dada de alta en su ficha pero la fecha de validez de la misma ya ha cumplido. Es decir, existe bonificación pero está caducada. Por último recordar que cuando se introduzca un artículo que tenga observaciones a mostrar en cartera, se presentará una ventana con dichas observaciones. Asimismo, se dispone del botón Observaciones, que permite acceder a las observaciones de todos los artículos presentes en la cartera que tengan observaciones a mostrar en cartera definidas en sus fichas.</a:t>
            </a:r>
          </a:p>
          <a:p>
            <a:pPr>
              <a:buNone/>
            </a:pPr>
            <a:r>
              <a:rPr lang="es-ES" sz="3200" b="1" dirty="0" smtClean="0"/>
              <a:t>	- DESCRIPCION</a:t>
            </a:r>
            <a:r>
              <a:rPr lang="es-ES" sz="3200" dirty="0" smtClean="0"/>
              <a:t> del artículo. Si el artículo está incluido en algún conjunto homogéneo, en este campo se identificará mediante el icono correspondiente (véase DISPENSACION DE ARTICULOS GENERICOS). Del mismo modo, si el artículo está incluido en algún grupo sujeto a gestión de precios máximos, se identificará en este campo mediante el icono </a:t>
            </a:r>
            <a:r>
              <a:rPr lang="es-ES" sz="3200" dirty="0" err="1" smtClean="0"/>
              <a:t>P.Máximo</a:t>
            </a:r>
            <a:r>
              <a:rPr lang="es-ES" sz="3200" dirty="0" smtClean="0"/>
              <a:t>, icono </a:t>
            </a:r>
            <a:r>
              <a:rPr lang="es-ES" sz="3200" dirty="0" err="1" smtClean="0"/>
              <a:t>P.Máximo</a:t>
            </a:r>
            <a:r>
              <a:rPr lang="es-ES" sz="3200" dirty="0" smtClean="0"/>
              <a:t> Financiado o icono </a:t>
            </a:r>
            <a:r>
              <a:rPr lang="es-ES" sz="3200" dirty="0" err="1" smtClean="0"/>
              <a:t>P.Máximo</a:t>
            </a:r>
            <a:r>
              <a:rPr lang="es-ES" sz="3200" dirty="0" smtClean="0"/>
              <a:t> No Financiado, según corresponda en función del P.V.P. y el precio máximo de referencia del grupo.</a:t>
            </a:r>
          </a:p>
          <a:p>
            <a:pPr>
              <a:buNone/>
            </a:pPr>
            <a:r>
              <a:rPr lang="es-ES" sz="3200" dirty="0" smtClean="0"/>
              <a:t>	En los mencionados casos, situando momentáneamente el cursor sobre el icono se muestra una ventana informativa donde figura la siguiente información:</a:t>
            </a:r>
          </a:p>
          <a:p>
            <a:pPr>
              <a:buNone/>
            </a:pPr>
            <a:r>
              <a:rPr lang="es-ES" sz="3200" dirty="0" smtClean="0"/>
              <a:t>	. Nombre del conjunto homogéneo o grupo de precio menor. . Consumo del artículo en las 6 últimas decenas. . Consumo del artículo en las 6 últimas quincenas. . Consumo global del conjunto en las 6 últimas decenas. . Consumo global del conjunto en las 6 últimas quincenas. . % de venta del artículo sobre el total del grupo en las 6 últimas decenas. . % de venta del artículo sobre el total del grupo en las 6 últimas quincenas. . Stock total del grupo. . Precio de Referencia. . Menor Precio.</a:t>
            </a:r>
          </a:p>
          <a:p>
            <a:pPr>
              <a:buNone/>
            </a:pPr>
            <a:r>
              <a:rPr lang="es-ES" sz="3200" dirty="0" smtClean="0"/>
              <a:t>	Del mismo modo, si el artículo tiene observaciones asociadas se mostrará el icono Observaciones. Por último, aparecerá el icono Artículo Preferido cuando el artículo esté en su ficha marcado como artículo preferido en búsquedas y sustituciones.</a:t>
            </a:r>
          </a:p>
          <a:p>
            <a:pPr>
              <a:buNone/>
            </a:pPr>
            <a:r>
              <a:rPr lang="es-ES" sz="3200" b="1" dirty="0" smtClean="0"/>
              <a:t>	- PROVEEDOR :</a:t>
            </a:r>
            <a:r>
              <a:rPr lang="es-ES" sz="3200" dirty="0" smtClean="0"/>
              <a:t> La función de este campo es asignar la línea a un proveedor determinado, de forma que se incluye en la devolución cuando ésta se genere al proveedor en cuestión. La asignación de proveedor puede ser manual por parte del usuario, o bien automática asumiéndose el proveedor habitual de la ficha del artículo. En cualquier caso, el usuario puede modificarlo, situándose sobre el campo en cuestión, es posible visualizar una relación de todos los proveedores dados de alta, pues para la introducción de este dato se dispone de una caja desplegable.</a:t>
            </a:r>
          </a:p>
          <a:p>
            <a:pPr>
              <a:buNone/>
            </a:pPr>
            <a:r>
              <a:rPr lang="es-ES" sz="3200" b="1" dirty="0" smtClean="0"/>
              <a:t>	- A DEVOLVER :</a:t>
            </a:r>
            <a:r>
              <a:rPr lang="es-ES" sz="3200" dirty="0" smtClean="0"/>
              <a:t> Unidades que se desea devolver. Las unidades reflejadas en este campo aún no han sido descontadas del stock actual del artículo.</a:t>
            </a:r>
          </a:p>
          <a:p>
            <a:pPr>
              <a:buNone/>
            </a:pPr>
            <a:r>
              <a:rPr lang="es-ES" sz="3200" b="1" dirty="0" smtClean="0"/>
              <a:t>	- DESCONTADAS :</a:t>
            </a:r>
            <a:r>
              <a:rPr lang="es-ES" sz="3200" dirty="0" smtClean="0"/>
              <a:t> Unidades ya descontadas del stock actual del artículo pero aún no devueltas en firme.</a:t>
            </a:r>
          </a:p>
          <a:p>
            <a:pPr>
              <a:buNone/>
            </a:pPr>
            <a:r>
              <a:rPr lang="es-ES" sz="3200" b="1" dirty="0" smtClean="0"/>
              <a:t>	- TOTAL :</a:t>
            </a:r>
            <a:r>
              <a:rPr lang="es-ES" sz="3200" dirty="0" smtClean="0"/>
              <a:t> Unidades totales a devolver, incluyendo tanto las aún no descontadas del stock actual (unidades “A Devolver”) como las ya descontadas (unidades “Descontadas”).</a:t>
            </a:r>
          </a:p>
          <a:p>
            <a:pPr>
              <a:buNone/>
            </a:pPr>
            <a:r>
              <a:rPr lang="es-ES" sz="3200" b="1" dirty="0" smtClean="0"/>
              <a:t>	- P.V.P. </a:t>
            </a:r>
            <a:r>
              <a:rPr lang="es-ES" sz="3200" dirty="0" smtClean="0"/>
              <a:t>del artículo. Si en vez del precio de venta se desea manejar el P.V.P. Auxiliar del artículo, pulsar </a:t>
            </a:r>
            <a:r>
              <a:rPr lang="es-ES" sz="3200" b="1" dirty="0" smtClean="0"/>
              <a:t>&lt;CTRL&gt; + &lt;B&gt;</a:t>
            </a:r>
            <a:r>
              <a:rPr lang="es-ES" sz="3200" dirty="0" smtClean="0"/>
              <a:t>, con lo que en la columna de precios de esa línea aparecerá el precio auxiliar. Pulsando de nuevo dichas teclas se volverá a mostrar el precio de venta del artículo. Cuando sea el PVP Auxiliar el que se esté mostrando, aparecerá sobre fondo verde.</a:t>
            </a:r>
          </a:p>
          <a:p>
            <a:pPr>
              <a:buNone/>
            </a:pPr>
            <a:r>
              <a:rPr lang="es-ES" sz="3200" b="1" dirty="0" smtClean="0"/>
              <a:t>	- P.U.C. :</a:t>
            </a:r>
            <a:r>
              <a:rPr lang="es-ES" sz="3200" dirty="0" smtClean="0"/>
              <a:t> Precio de última compra del artículo.</a:t>
            </a:r>
          </a:p>
          <a:p>
            <a:pPr>
              <a:buNone/>
            </a:pPr>
            <a:r>
              <a:rPr lang="es-ES" sz="3200" b="1" dirty="0" smtClean="0"/>
              <a:t>	- STOCK ACT. :</a:t>
            </a:r>
            <a:r>
              <a:rPr lang="es-ES" sz="3200" dirty="0" smtClean="0"/>
              <a:t> Stock actual </a:t>
            </a:r>
            <a:r>
              <a:rPr lang="es-ES" sz="3200" dirty="0" err="1" smtClean="0"/>
              <a:t>Stateplacedel</a:t>
            </a:r>
            <a:r>
              <a:rPr lang="es-ES" sz="3200" dirty="0" smtClean="0"/>
              <a:t> artículo.</a:t>
            </a:r>
          </a:p>
          <a:p>
            <a:pPr>
              <a:buNone/>
            </a:pPr>
            <a:r>
              <a:rPr lang="es-ES" sz="3200" b="1" dirty="0" smtClean="0"/>
              <a:t>	- STOCK MIN. :</a:t>
            </a:r>
            <a:r>
              <a:rPr lang="es-ES" sz="3200" dirty="0" smtClean="0"/>
              <a:t> Stock mínimo del artículo.</a:t>
            </a:r>
          </a:p>
          <a:p>
            <a:pPr>
              <a:buNone/>
            </a:pPr>
            <a:r>
              <a:rPr lang="es-ES" sz="3200" b="1" dirty="0" smtClean="0"/>
              <a:t>	- STOCK MAX. :</a:t>
            </a:r>
            <a:r>
              <a:rPr lang="es-ES" sz="3200" dirty="0" smtClean="0"/>
              <a:t> Stock máximo del artículo.</a:t>
            </a:r>
          </a:p>
          <a:p>
            <a:pPr>
              <a:buNone/>
            </a:pPr>
            <a:r>
              <a:rPr lang="es-ES" sz="3200" b="1" dirty="0" smtClean="0"/>
              <a:t>	- UNID. PEDIDAS :</a:t>
            </a:r>
            <a:r>
              <a:rPr lang="es-ES" sz="3200" dirty="0" smtClean="0"/>
              <a:t> Unidades pedidas en firme, que están pendientes de </a:t>
            </a:r>
            <a:r>
              <a:rPr lang="es-ES" sz="3200" dirty="0" err="1" smtClean="0"/>
              <a:t>recepcionarse</a:t>
            </a:r>
            <a:r>
              <a:rPr lang="es-ES" sz="3200" dirty="0" smtClean="0"/>
              <a:t>.</a:t>
            </a:r>
          </a:p>
          <a:p>
            <a:pPr>
              <a:buNone/>
            </a:pPr>
            <a:r>
              <a:rPr lang="es-ES" sz="3200" dirty="0" smtClean="0"/>
              <a:t>	A pie de pantalla se permiten tres modalidades de vista, que se podrán ir seleccionando haciendo clic sobre el botón Gráficos / Panel Valoración de la barra de herramientas.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338</a:t>
            </a:fld>
            <a:endParaRPr lang="es-ES"/>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Devoluciones.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339</a:t>
            </a:fld>
            <a:endParaRPr lang="es-ES"/>
          </a:p>
        </p:txBody>
      </p:sp>
      <p:pic>
        <p:nvPicPr>
          <p:cNvPr id="16896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TIPO DE IVA</a:t>
            </a: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En este campo se debe indicar el tipo impositivo que le corresponde al artículo (exento, reducido, normalizado, etc..). Será en el proceso </a:t>
            </a:r>
            <a:r>
              <a:rPr lang="es-ES" i="1" dirty="0" smtClean="0"/>
              <a:t>GRUPOS DE IVA donde </a:t>
            </a:r>
            <a:r>
              <a:rPr lang="es-ES" dirty="0" smtClean="0"/>
              <a:t>se definan dichos tipos y sus correspondientes porcentajes de I.V.A. Al dar de alta un artículo, por omisión se tomará el tipo impositivo correspondiente a la familia a la que pertenece.</a:t>
            </a:r>
          </a:p>
          <a:p>
            <a:pPr>
              <a:buNone/>
            </a:pPr>
            <a:r>
              <a:rPr lang="es-ES" dirty="0" smtClean="0"/>
              <a:t>	No obstante, debe tenerse en cuenta que el tratamiento que en la aplicación se dé respecto al I.V.A. irá en función de lo definido por el usuario en el proceso </a:t>
            </a:r>
            <a:r>
              <a:rPr lang="es-ES" i="1" dirty="0" smtClean="0"/>
              <a:t>CONFIGURACION / PARAMETROS, donde se especificará la zona de I.V.A. </a:t>
            </a:r>
            <a:r>
              <a:rPr lang="es-ES" dirty="0" smtClean="0"/>
              <a:t>local (impuestos que se deben aplicar según la zona en la que se encuentre la oficina de farmacia) así como si el P.V.P., P.V.P. de la base del Consejo y P.U.C. incluyen o no el I.V.A. y, de incluirlo, a qué zona de I.V.A. corresponde. Para más información al respecto véase GRUPOS DE I.V.A.</a:t>
            </a:r>
          </a:p>
          <a:p>
            <a:pPr>
              <a:buNone/>
            </a:pPr>
            <a:r>
              <a:rPr lang="es-ES" dirty="0" smtClean="0"/>
              <a:t>	Podrán reasignarse tipos impositivos según familias mediante los procesos</a:t>
            </a:r>
          </a:p>
          <a:p>
            <a:pPr>
              <a:buNone/>
            </a:pPr>
            <a:r>
              <a:rPr lang="es-ES" i="1" dirty="0" smtClean="0"/>
              <a:t>	ASIGNACION DE TIPOS IMPOSITIVOS SEGUN FAMILIAS ubicado en la</a:t>
            </a:r>
          </a:p>
          <a:p>
            <a:pPr>
              <a:buNone/>
            </a:pPr>
            <a:r>
              <a:rPr lang="es-ES" dirty="0" smtClean="0"/>
              <a:t>	opción </a:t>
            </a:r>
            <a:r>
              <a:rPr lang="es-ES" i="1" dirty="0" smtClean="0"/>
              <a:t>UTILIDADES del menú ARCHIVO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a:t>
            </a:fld>
            <a:endParaRPr lang="es-ES"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mtClean="0"/>
              <a:t>INFORMES</a:t>
            </a:r>
            <a:endParaRPr lang="es-ES"/>
          </a:p>
        </p:txBody>
      </p:sp>
      <p:sp>
        <p:nvSpPr>
          <p:cNvPr id="3" name="2 Marcador de texto"/>
          <p:cNvSpPr>
            <a:spLocks noGrp="1"/>
          </p:cNvSpPr>
          <p:nvPr>
            <p:ph type="body" idx="1"/>
          </p:nvPr>
        </p:nvSpPr>
        <p:spPr>
          <a:xfrm>
            <a:off x="611560" y="3573016"/>
            <a:ext cx="7772400" cy="1509712"/>
          </a:xfrm>
        </p:spPr>
        <p:txBody>
          <a:bodyPr>
            <a:normAutofit fontScale="40000" lnSpcReduction="20000"/>
          </a:bodyPr>
          <a:lstStyle/>
          <a:p>
            <a:r>
              <a:rPr lang="es-ES" dirty="0" smtClean="0"/>
              <a:t>En este menú se incluyen las siguientes opciones:</a:t>
            </a:r>
          </a:p>
          <a:p>
            <a:r>
              <a:rPr lang="es-ES" dirty="0" smtClean="0"/>
              <a:t>- </a:t>
            </a:r>
            <a:r>
              <a:rPr lang="es-ES" dirty="0" smtClean="0">
                <a:hlinkClick r:id="rId2"/>
              </a:rPr>
              <a:t>ALMACEN</a:t>
            </a:r>
            <a:r>
              <a:rPr lang="es-ES" dirty="0" smtClean="0"/>
              <a:t> : Incluye los procesos que proporcionan una amplia información sobre el estado y movimiento del almacén, a fin de facilitar un mayor control sobre éste de forma que se tenga un punto de referencia real en el que basar la toma de decisiones para lograr una mejor gestión de la oficina de farmacia. Asimismo, incluye los procesos que permiten llevar un control sobre el desabastecimiento de mercancía que se produzca en la farmacia (tanto faltas en compras como en ventas).</a:t>
            </a:r>
          </a:p>
          <a:p>
            <a:r>
              <a:rPr lang="es-ES" dirty="0" smtClean="0"/>
              <a:t>- </a:t>
            </a:r>
            <a:r>
              <a:rPr lang="es-ES" dirty="0" smtClean="0">
                <a:hlinkClick r:id="rId3"/>
              </a:rPr>
              <a:t>VENTAS</a:t>
            </a:r>
            <a:r>
              <a:rPr lang="es-ES" dirty="0" smtClean="0"/>
              <a:t> : Incluye los procesos que permitirán efectuar consultas sobre las ventas realizadas, tanto a nivel global de operación como a nivel de detalle de líneas, así como la consulta estadística de ventas por vendedor y del libro de operaciones de venta. Podrá consultarse también un resumen de los cierres de caja que se han realizado en un período determinado por el usuario. Asimismo, permitirá obtener estadísticas de ventas diarias, mensuales, anuales, por horas, por vendedor, por familia y por tipo de aportación. Por último, incluye también un proceso que permite la generación de listas de clientes y su automatización automática.</a:t>
            </a:r>
          </a:p>
          <a:p>
            <a:r>
              <a:rPr lang="es-ES" dirty="0" smtClean="0"/>
              <a:t>- </a:t>
            </a:r>
            <a:r>
              <a:rPr lang="es-ES" dirty="0" smtClean="0">
                <a:hlinkClick r:id="rId4"/>
              </a:rPr>
              <a:t>COMPRAS</a:t>
            </a:r>
            <a:r>
              <a:rPr lang="es-ES" dirty="0" smtClean="0"/>
              <a:t> : Incluye los procesos que proporcionan detallada información sobre las compras realizadas, compras por proveedor, por familias, etc.</a:t>
            </a:r>
          </a:p>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340</a:t>
            </a:fld>
            <a:endParaRPr lang="es-ES"/>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fontScale="90000"/>
          </a:bodyPr>
          <a:lstStyle/>
          <a:p>
            <a:pPr algn="ctr"/>
            <a:r>
              <a:rPr lang="es-ES" dirty="0" smtClean="0"/>
              <a:t>Almacén</a:t>
            </a:r>
            <a:br>
              <a:rPr lang="es-ES" dirty="0" smtClean="0"/>
            </a:b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En FARMATIC se incluyen los siguientes apartados, que facilitan el manejo y análisis de la información referida al almacén:</a:t>
            </a:r>
          </a:p>
          <a:p>
            <a:pPr>
              <a:buNone/>
            </a:pPr>
            <a:r>
              <a:rPr lang="es-ES" b="1" dirty="0" smtClean="0"/>
              <a:t>	. </a:t>
            </a:r>
            <a:r>
              <a:rPr lang="es-ES" b="1" i="1" dirty="0" smtClean="0"/>
              <a:t>INVENTARIO</a:t>
            </a:r>
            <a:r>
              <a:rPr lang="es-ES" b="1" dirty="0" smtClean="0"/>
              <a:t> : </a:t>
            </a:r>
            <a:r>
              <a:rPr lang="es-ES" dirty="0" smtClean="0"/>
              <a:t>Permite conocer el estado actual del almacén de la oficina de farmacia (en su totalidad o de forma parcial), ya sea de forma resumida (información global por familias) o en detalle (información específica sobre artículos concretos). Asimismo, permite conocer información sobre el movimiento de ventas en un período determinado por el usuario (unidades y euros vendidos, rendimiento, etc.). También permitirá grabar el estado del almacén en un momento dado para su posterior consulta cuando sea preciso. De otra parte, automáticamente cada día se realizará un inventario que quedará grabado, lo que permitirá explotar información sobre inventarios continuos.</a:t>
            </a:r>
          </a:p>
          <a:p>
            <a:pPr>
              <a:buNone/>
            </a:pPr>
            <a:r>
              <a:rPr lang="es-ES" b="1" dirty="0" smtClean="0"/>
              <a:t>	. </a:t>
            </a:r>
            <a:r>
              <a:rPr lang="es-ES" b="1" i="1" dirty="0" smtClean="0"/>
              <a:t>ANALISIS ABCD</a:t>
            </a:r>
            <a:r>
              <a:rPr lang="es-ES" b="1" dirty="0" smtClean="0"/>
              <a:t> : </a:t>
            </a:r>
            <a:r>
              <a:rPr lang="es-ES" dirty="0" smtClean="0"/>
              <a:t>La principal utilidad de este proceso estriba en poder efectuar estudios exhaustivos sobre el almacén (bien en su totalidad o de forma parcial), atendiendo a los criterios que el usuario estime convenientes. Ello permitirá obtener información en la que basar las acciones que se estimen oportunas en vistas a la optimización del almacén (aumentar rotación, disminuir inversión en stock, etc.).</a:t>
            </a:r>
          </a:p>
          <a:p>
            <a:pPr>
              <a:buNone/>
            </a:pPr>
            <a:r>
              <a:rPr lang="es-ES" b="1" dirty="0" smtClean="0"/>
              <a:t>	. </a:t>
            </a:r>
            <a:r>
              <a:rPr lang="es-ES" b="1" i="1" dirty="0" smtClean="0"/>
              <a:t>GENERACION DE LISTAS</a:t>
            </a:r>
            <a:r>
              <a:rPr lang="es-ES" b="1" dirty="0" smtClean="0"/>
              <a:t> :</a:t>
            </a:r>
            <a:r>
              <a:rPr lang="es-ES" dirty="0" smtClean="0"/>
              <a:t> Este proceso permitirá crear listas de artículos según las necesidades que en cada momento vayan surgiendo, de forma que dichas listas pueden ser utilizadas en procesos de la aplicación que así lo requieran (inventarios sobre artículos concretos, reaprovisionamientos, análisis de almacén puntuales, etc.).</a:t>
            </a:r>
          </a:p>
          <a:p>
            <a:pPr>
              <a:buNone/>
            </a:pPr>
            <a:r>
              <a:rPr lang="es-ES" b="1" dirty="0" smtClean="0"/>
              <a:t>	. </a:t>
            </a:r>
            <a:r>
              <a:rPr lang="es-ES" b="1" i="1" dirty="0" smtClean="0"/>
              <a:t>DESABASTECIMIENTOS</a:t>
            </a:r>
            <a:r>
              <a:rPr lang="es-ES" b="1" dirty="0" smtClean="0"/>
              <a:t> :</a:t>
            </a:r>
            <a:r>
              <a:rPr lang="es-ES" dirty="0" smtClean="0"/>
              <a:t> Esta opción engloba los procesos que van a permitir llevar un control sobre los desabastecimientos que se produzcan en la farmacia (tanto faltas en compras como en ventas). Sólo aparecerá disponible si se tiene activo el parámetro “</a:t>
            </a:r>
            <a:r>
              <a:rPr lang="es-ES" i="1" dirty="0" smtClean="0"/>
              <a:t>Control de desabastecimientos</a:t>
            </a:r>
            <a:r>
              <a:rPr lang="es-ES" dirty="0" smtClean="0"/>
              <a:t>”, ubicado en el entorno ARTICULOS del proceso </a:t>
            </a:r>
            <a:r>
              <a:rPr lang="es-ES" i="1" dirty="0" smtClean="0"/>
              <a:t>CONFIGURACION / PARAMETROS</a:t>
            </a:r>
            <a:r>
              <a:rPr lang="es-ES" dirty="0" smtClean="0"/>
              <a:t>.</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341</a:t>
            </a:fld>
            <a:endParaRPr lang="es-ES"/>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8075240" cy="792088"/>
          </a:xfrm>
        </p:spPr>
        <p:txBody>
          <a:bodyPr anchor="ctr">
            <a:normAutofit fontScale="90000"/>
          </a:bodyPr>
          <a:lstStyle/>
          <a:p>
            <a:pPr algn="ctr"/>
            <a:r>
              <a:rPr lang="es-ES" dirty="0" smtClean="0"/>
              <a:t>Almacén. Pantalla</a:t>
            </a:r>
            <a:br>
              <a:rPr lang="es-ES" dirty="0" smtClean="0"/>
            </a:b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342</a:t>
            </a:fld>
            <a:endParaRPr lang="es-ES"/>
          </a:p>
        </p:txBody>
      </p:sp>
      <p:pic>
        <p:nvPicPr>
          <p:cNvPr id="186369" name="Picture 1"/>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Inventario</a:t>
            </a:r>
            <a:endParaRPr lang="es-ES" dirty="0"/>
          </a:p>
        </p:txBody>
      </p:sp>
      <p:sp>
        <p:nvSpPr>
          <p:cNvPr id="3" name="2 Marcador de contenido"/>
          <p:cNvSpPr>
            <a:spLocks noGrp="1"/>
          </p:cNvSpPr>
          <p:nvPr>
            <p:ph idx="1"/>
          </p:nvPr>
        </p:nvSpPr>
        <p:spPr/>
        <p:txBody>
          <a:bodyPr>
            <a:normAutofit fontScale="25000" lnSpcReduction="20000"/>
          </a:bodyPr>
          <a:lstStyle/>
          <a:p>
            <a:pPr>
              <a:buNone/>
            </a:pPr>
            <a:r>
              <a:rPr lang="es-ES" dirty="0" smtClean="0"/>
              <a:t>	</a:t>
            </a:r>
            <a:r>
              <a:rPr lang="es-ES" sz="3600" dirty="0" smtClean="0"/>
              <a:t>Este proceso ofrece una amplia y completa visión sobre el estado actual del almacén, es decir, artículos con ficha abierta en FARMATIC en el momento de la obtención del inventario, efectuando un desglose por familias pudiéndose comparar unas familias con otras, y comprobar datos tales como cuántos artículos hay de cada familia, la inversión en stock de cada una de ellas, acumulados de venta, etc. Esta información también se puede obtener para una lista de artículos, con un criterio considerado por el usuario. La información en cuanto a movimiento de venta puede ser obtenida de distintos años.</a:t>
            </a:r>
          </a:p>
          <a:p>
            <a:pPr>
              <a:buNone/>
            </a:pPr>
            <a:r>
              <a:rPr lang="es-ES" sz="3600" dirty="0" smtClean="0"/>
              <a:t>	De otra parte, la situación de almacén puede ser grabada, de forma que se podrá recuperar la información posteriormente cuando sea preciso.</a:t>
            </a:r>
          </a:p>
          <a:p>
            <a:pPr>
              <a:buNone/>
            </a:pPr>
            <a:r>
              <a:rPr lang="es-ES" sz="3600" dirty="0" smtClean="0"/>
              <a:t>	Será optativo el que en el inventario influyan o no los artículos cuyo stock sea negativo en el momento de la consulta.</a:t>
            </a:r>
          </a:p>
          <a:p>
            <a:pPr>
              <a:buNone/>
            </a:pPr>
            <a:r>
              <a:rPr lang="es-ES" sz="3600" dirty="0" smtClean="0"/>
              <a:t>	El inventario ofrece dos modalidades:</a:t>
            </a:r>
          </a:p>
          <a:p>
            <a:pPr>
              <a:buNone/>
            </a:pPr>
            <a:r>
              <a:rPr lang="es-ES" sz="3600" b="1" dirty="0" smtClean="0"/>
              <a:t>	. </a:t>
            </a:r>
            <a:r>
              <a:rPr lang="es-ES" sz="3600" b="1" i="1" dirty="0" smtClean="0"/>
              <a:t>Resumen</a:t>
            </a:r>
            <a:r>
              <a:rPr lang="es-ES" sz="3600" b="1" dirty="0" smtClean="0"/>
              <a:t>:</a:t>
            </a:r>
            <a:r>
              <a:rPr lang="es-ES" sz="3600" dirty="0" smtClean="0"/>
              <a:t> Ofrece información global por familias. Ello permite analizar, por ejemplo, qué familias ofrecen más rentabilidad a la farmacia, si el volumen de ventas de artículos de una determinada familia compensa la inversión efectuada, o si por el contrario no es rentable seguir comprando tantos artículos de esa familia. O, del mismo modo, si dada la alta rotación que está teniendo una determinada familia, merece la pena "trabajarla" más. </a:t>
            </a:r>
          </a:p>
          <a:p>
            <a:pPr>
              <a:buNone/>
            </a:pPr>
            <a:r>
              <a:rPr lang="es-ES" sz="3600" dirty="0" smtClean="0"/>
              <a:t>	Todos los datos proporcionados se dan tanto para cada una de las familias como para la totalidad de ellas, es decir, de la totalidad del almacén, de forma que de una manera rápida y sencilla se puede obtener una valoración del inventario en tiempo real, tanto a precio de compra como a precio de coste.</a:t>
            </a:r>
          </a:p>
          <a:p>
            <a:pPr>
              <a:buNone/>
            </a:pPr>
            <a:r>
              <a:rPr lang="es-ES" sz="3600" dirty="0" smtClean="0"/>
              <a:t>	El resumen de inventario de un momento dado puede ser grabado, de forma que en el futuro se pueda consultar la situación de inventario en cualquier momento pasado en que esta grabación se ejecutase.</a:t>
            </a:r>
          </a:p>
          <a:p>
            <a:pPr>
              <a:buNone/>
            </a:pPr>
            <a:r>
              <a:rPr lang="es-ES" sz="3600" b="1" dirty="0" smtClean="0"/>
              <a:t>	. </a:t>
            </a:r>
            <a:r>
              <a:rPr lang="es-ES" sz="3600" b="1" i="1" dirty="0" smtClean="0"/>
              <a:t>Detalle</a:t>
            </a:r>
            <a:r>
              <a:rPr lang="es-ES" sz="3600" b="1" dirty="0" smtClean="0"/>
              <a:t>:</a:t>
            </a:r>
            <a:r>
              <a:rPr lang="es-ES" sz="3600" dirty="0" smtClean="0"/>
              <a:t> Ofrece información sobre artículos concretos, lo que permite efectuar estudios y tomar decisiones de forma puntual. Sólo podrá consultarse del estado del almacén en el momento de la consulta. No se ofrecerá este tipo de información referido a situaciones de inventario pasadas, aunque en su momento se optara por grabar la información del resumen de inventario.</a:t>
            </a:r>
          </a:p>
          <a:p>
            <a:pPr>
              <a:buNone/>
            </a:pPr>
            <a:r>
              <a:rPr lang="es-ES" sz="3600" dirty="0" smtClean="0"/>
              <a:t>	Cabe destacar que para obtener este gran volumen de información, tan útil para poder optimizar la gestión de la oficina de farmacia, basta con entrar en este proceso, pues automáticamente se procederá a procesar la información y presentarla en pantalla. Esta forma tan sencilla de obtener gran cantidad de datos, sin trabajo adicional al de las labores cotidianas del usuario, convierten a este proceso en una valiosa y práctica herramienta de gestión.</a:t>
            </a:r>
          </a:p>
          <a:p>
            <a:pPr>
              <a:buNone/>
            </a:pPr>
            <a:r>
              <a:rPr lang="es-ES" sz="3600" dirty="0" smtClean="0"/>
              <a:t>	De otra parte, toda la información que tanto el resumen como el detalle de inventario ofrecen se presenta mediante una parrilla de exploración, con lo que ello conlleva en cuanto a posibilidades de acotación y ordenación de los datos. Esta posibilidad de acotación y ordenación potencia en gran medida las posibilidades en cuanto a la consulta de información, facilitándose así el análisis de la situación del almacén. Asimismo, con la pulsación del botón derecho del ratón se dispone de las opciones</a:t>
            </a:r>
            <a:r>
              <a:rPr lang="es-ES" sz="3600" i="1" dirty="0" smtClean="0"/>
              <a:t> "Vista preliminar", "Configurar", "Imprimir" </a:t>
            </a:r>
            <a:r>
              <a:rPr lang="es-ES" sz="3600" dirty="0" smtClean="0"/>
              <a:t>y</a:t>
            </a:r>
            <a:r>
              <a:rPr lang="es-ES" sz="3600" i="1" dirty="0" smtClean="0"/>
              <a:t> "Personalizados</a:t>
            </a:r>
            <a:r>
              <a:rPr lang="es-ES" sz="3600" dirty="0" smtClean="0"/>
              <a:t>", propias de una parrilla de exploración, lo que permitirá desde este mismo proceso elaborar e imprimir informes relativos al almacén.</a:t>
            </a:r>
          </a:p>
          <a:p>
            <a:pPr>
              <a:buNone/>
            </a:pPr>
            <a:r>
              <a:rPr lang="es-ES" sz="3600" dirty="0" smtClean="0"/>
              <a:t>	De otra parte, cabe decir que se dispone también de la posibilidad de efectuar consultas en modo gráfico, si bien sólo del estado actual del almacén, no de situaciones pasadas.</a:t>
            </a:r>
          </a:p>
          <a:p>
            <a:pPr>
              <a:buNone/>
            </a:pPr>
            <a:r>
              <a:rPr lang="es-ES" sz="3600" dirty="0" smtClean="0"/>
              <a:t>	Por último, debe recordarse que todos los días, cuando se entre en la aplicación en el servidor y se esté un minuto sin tener ninguna ventana de la aplicación abierta, automáticamente se generará un inventario que quedará grabado. Estos inventarios se podrán explotar posteriormente desde el proceso </a:t>
            </a:r>
            <a:r>
              <a:rPr lang="es-ES" sz="3600" i="1" dirty="0" smtClean="0"/>
              <a:t>INVENTARIO CONTINUO</a:t>
            </a:r>
            <a:r>
              <a:rPr lang="es-ES" sz="3600" dirty="0" smtClean="0"/>
              <a:t>, según se detalla en el apartado correspondiente.</a:t>
            </a:r>
          </a:p>
          <a:p>
            <a:pPr>
              <a:buNone/>
            </a:pP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343</a:t>
            </a:fld>
            <a:endParaRPr lang="es-ES"/>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Inventario.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344</a:t>
            </a:fld>
            <a:endParaRPr lang="es-ES"/>
          </a:p>
        </p:txBody>
      </p:sp>
      <p:pic>
        <p:nvPicPr>
          <p:cNvPr id="36147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Inventario Continuo</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Por defecto, todos los días automáticamente FARMATIC realizará un inventario que quedará grabado. Esta grabación se realizará cuando en el equipo servidor se esté un minuto sin tener abierta ninguna ventana de la aplicación.</a:t>
            </a:r>
          </a:p>
          <a:p>
            <a:pPr>
              <a:buNone/>
            </a:pPr>
            <a:r>
              <a:rPr lang="es-ES" dirty="0" smtClean="0"/>
              <a:t>	Ahora bien, también será posible optar por automatizar esta grabación de inventario de tal forma que se realice a la hora deseada con la periodicidad que se estime oportuna. Asimismo, se tiene la posibilidad de programar la grabación de inventarios detallados (artículos por familias) de forma independiente de la programación de inventarios resumen (familias).</a:t>
            </a:r>
          </a:p>
          <a:p>
            <a:pPr>
              <a:buNone/>
            </a:pPr>
            <a:r>
              <a:rPr lang="es-ES" dirty="0" smtClean="0"/>
              <a:t>	Así, en la ventana de INVENTARIO CONTINUO se dispone del botón , que permitirá indicar los datos de programación en ambas </a:t>
            </a:r>
            <a:r>
              <a:rPr lang="es-ES" dirty="0" err="1" smtClean="0"/>
              <a:t>modalidade</a:t>
            </a:r>
            <a:r>
              <a:rPr lang="es-ES" dirty="0" smtClean="0"/>
              <a:t> de inventario: el tipo de automatización deseado (“Automatización por defecto” si se desea que se grabe el inventario todos los días al arrancar Farmatic, o “Automatizado por Farmatic” si se desea que se grabe el inventario a la hora que se indique y con la periodicidad que se indique). Debe tenerse en cuenta que los inventarios detallados sólo podrán programarse con una periodicidad mensual o anual, pudiéndose programar que se realicen el primer o último día del mes o año, o un día en concreto seleccionado por el </a:t>
            </a:r>
            <a:r>
              <a:rPr lang="es-ES" dirty="0" err="1" smtClean="0"/>
              <a:t>usario</a:t>
            </a:r>
            <a:r>
              <a:rPr lang="es-ES" dirty="0" smtClean="0"/>
              <a:t>. En esta misma ventana de configuración se dispondrá del botón que permite revisar el estado de automatización. Al hacer uso de él se presentar una ventana donde se informa sobre el tipo de automatización activo, periodicidad, hora, máquina desde la que se enviará, fechas de última y próxima ejecución automática. Si la automatización de la máquina es correcta se informará de ello, al igual que se avisaría si no lo fuera. En dicha ventana es posible también verificar la correcta obtención de dirección IP según el nombre de la máquina, es decir, dada una máquina se proporcionará su IP.</a:t>
            </a:r>
          </a:p>
          <a:p>
            <a:pPr>
              <a:buNone/>
            </a:pPr>
            <a:r>
              <a:rPr lang="es-ES" dirty="0" smtClean="0"/>
              <a:t>	Así pues, en el proceso </a:t>
            </a:r>
            <a:r>
              <a:rPr lang="es-ES" i="1" dirty="0" smtClean="0"/>
              <a:t>INVENTARIO</a:t>
            </a:r>
            <a:r>
              <a:rPr lang="es-ES" dirty="0" smtClean="0"/>
              <a:t> se dispone de </a:t>
            </a:r>
            <a:r>
              <a:rPr lang="es-ES" i="1" dirty="0" smtClean="0"/>
              <a:t>INVENTARIO CONTINUO</a:t>
            </a:r>
            <a:r>
              <a:rPr lang="es-ES" dirty="0" smtClean="0"/>
              <a:t>, desde donde se podrá explotar esta información recogida periódicamente de forma totalmente automática.</a:t>
            </a:r>
          </a:p>
          <a:p>
            <a:pPr>
              <a:buNone/>
            </a:pPr>
            <a:r>
              <a:rPr lang="es-ES" dirty="0" smtClean="0"/>
              <a:t>	La información que proporciona este inventario continuo podrá consultarse bien del total del almacén, bien de una familia concreta, según se haya situado el cursor en una línea u otra del resumen de inventario de forma previa a la entrada al proceso </a:t>
            </a:r>
            <a:r>
              <a:rPr lang="es-ES" i="1" dirty="0" smtClean="0"/>
              <a:t>INVENTARIO CONTINUO</a:t>
            </a:r>
            <a:r>
              <a:rPr lang="es-ES" dirty="0" smtClean="0"/>
              <a:t>.</a:t>
            </a:r>
          </a:p>
          <a:p>
            <a:pPr>
              <a:buNone/>
            </a:pPr>
            <a:r>
              <a:rPr lang="es-ES" dirty="0" smtClean="0"/>
              <a:t>	Al entrar en dicha opción se deberá indicar en primer lugar el tipo de información que se desea consultar. Para ello se deberá elegir la opción adecuada en la caja de chequeo "</a:t>
            </a:r>
            <a:r>
              <a:rPr lang="es-ES" b="1" i="1" dirty="0" smtClean="0"/>
              <a:t>VALOR A REPRESENTAR</a:t>
            </a:r>
            <a:r>
              <a:rPr lang="es-ES" dirty="0" smtClean="0"/>
              <a:t>", siendo posible:</a:t>
            </a:r>
          </a:p>
          <a:p>
            <a:pPr>
              <a:buNone/>
            </a:pPr>
            <a:r>
              <a:rPr lang="es-ES" b="1" dirty="0" smtClean="0"/>
              <a:t>	- Códigos / Stock :</a:t>
            </a:r>
            <a:r>
              <a:rPr lang="es-ES" dirty="0" smtClean="0"/>
              <a:t> Se dará información sobre el número total de referencias (artículos diferentes) y stock total que hay de ellos (número de cajetillas).</a:t>
            </a:r>
          </a:p>
          <a:p>
            <a:pPr>
              <a:buNone/>
            </a:pPr>
            <a:r>
              <a:rPr lang="es-ES" b="1" dirty="0" smtClean="0"/>
              <a:t>	- Valoración Stock :</a:t>
            </a:r>
            <a:r>
              <a:rPr lang="es-ES" dirty="0" smtClean="0"/>
              <a:t> Se dará el valor del stock tanto a P.V.P. como a P.U.C. (precio de última compra) como a P.M.C. (precio medio de compra).</a:t>
            </a:r>
          </a:p>
          <a:p>
            <a:pPr>
              <a:buNone/>
            </a:pPr>
            <a:r>
              <a:rPr lang="es-ES" b="1" dirty="0" smtClean="0"/>
              <a:t>	- Descuentos (Acumulado Ejercicio) :</a:t>
            </a:r>
            <a:r>
              <a:rPr lang="es-ES" dirty="0" smtClean="0"/>
              <a:t> Se dará el valor total de descuentos efectuados en las ventas.</a:t>
            </a:r>
          </a:p>
          <a:p>
            <a:pPr>
              <a:buNone/>
            </a:pPr>
            <a:r>
              <a:rPr lang="es-ES" b="1" dirty="0" smtClean="0"/>
              <a:t>	- </a:t>
            </a:r>
            <a:r>
              <a:rPr lang="es-ES" dirty="0" smtClean="0"/>
              <a:t>Rotación</a:t>
            </a:r>
            <a:r>
              <a:rPr lang="es-ES" b="1" dirty="0" smtClean="0"/>
              <a:t> (Acumulado Ejercicio) :</a:t>
            </a:r>
            <a:r>
              <a:rPr lang="es-ES" dirty="0" smtClean="0"/>
              <a:t> Se dará el valor de rotación, es decir, número de veces que se ha vendido el stock medio.</a:t>
            </a:r>
          </a:p>
          <a:p>
            <a:pPr>
              <a:buNone/>
            </a:pPr>
            <a:r>
              <a:rPr lang="es-ES" b="1" dirty="0" smtClean="0"/>
              <a:t>	- Unidades Venta (Acumulado Ejercicio) :</a:t>
            </a:r>
            <a:r>
              <a:rPr lang="es-ES" dirty="0" smtClean="0"/>
              <a:t> Se dará el número de unidades vendidas.</a:t>
            </a:r>
          </a:p>
          <a:p>
            <a:pPr>
              <a:buNone/>
            </a:pPr>
            <a:r>
              <a:rPr lang="es-ES" b="1" dirty="0" smtClean="0"/>
              <a:t>	- Importe Venta (Acumulado Ejercicio) :</a:t>
            </a:r>
            <a:r>
              <a:rPr lang="es-ES" dirty="0" smtClean="0"/>
              <a:t> Se dará el importe en euros de las ventas realizadas.</a:t>
            </a:r>
          </a:p>
          <a:p>
            <a:pPr>
              <a:buNone/>
            </a:pPr>
            <a:r>
              <a:rPr lang="es-ES" b="1" dirty="0" smtClean="0"/>
              <a:t>	- </a:t>
            </a:r>
            <a:r>
              <a:rPr lang="es-ES" dirty="0" smtClean="0"/>
              <a:t>Rendimiento</a:t>
            </a:r>
            <a:r>
              <a:rPr lang="es-ES" b="1" dirty="0" smtClean="0"/>
              <a:t> (Acumulado Ejercicio) :</a:t>
            </a:r>
            <a:r>
              <a:rPr lang="es-ES" dirty="0" smtClean="0"/>
              <a:t> Se dará el dato del rendimiento obtenido.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345</a:t>
            </a:fld>
            <a:endParaRPr lang="es-ES"/>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Inventario Continuo. Pantalla</a:t>
            </a:r>
            <a:br>
              <a:rPr lang="es-ES" dirty="0" smtClean="0"/>
            </a:b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346</a:t>
            </a:fld>
            <a:endParaRPr lang="es-ES"/>
          </a:p>
        </p:txBody>
      </p:sp>
      <p:pic>
        <p:nvPicPr>
          <p:cNvPr id="36249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ABCD</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Este proceso permite al usuario efectuar estudios sobre el almacén (al completo o parcialmente), clasificando los artículos en grupos, atendiendo a cualquier criterio que el usuario estime conveniente.</a:t>
            </a:r>
          </a:p>
          <a:p>
            <a:pPr>
              <a:buNone/>
            </a:pPr>
            <a:r>
              <a:rPr lang="es-ES" dirty="0" smtClean="0"/>
              <a:t>	Si bien mediante el proceso </a:t>
            </a:r>
            <a:r>
              <a:rPr lang="es-ES" i="1" dirty="0" smtClean="0"/>
              <a:t>INVENTARIO</a:t>
            </a:r>
            <a:r>
              <a:rPr lang="es-ES" dirty="0" smtClean="0"/>
              <a:t> se puede tener una visión global sobre el estado del almacén (en su totalidad o en divisiones de éste: por listas, Conjuntos Homogéneos, categorías de artículos…) y sobre cada una de las familias, pudiendo observar si una familia es más o menos rentable, si en la globalidad del almacén se está consiguiendo una buena rotación, etc., es necesario poder llegar más allá, es decir, obtener datos más concretos al respecto.</a:t>
            </a:r>
          </a:p>
          <a:p>
            <a:pPr>
              <a:buNone/>
            </a:pPr>
            <a:r>
              <a:rPr lang="es-ES" dirty="0" smtClean="0"/>
              <a:t>	Será necesario, por ejemplo, poder saber por qué una determinada familia está dando un bajo rendimiento o una baja rotación (relación entre el acumulado de euros vendidos y el valor de inventario, todo ello a P.V.P.), conocer el margen comercial que se está obteniendo con una determinada familia o un determinado grupo de artículos, poder conocer en qué medida hay una excesiva inversión en stock que podría disminuirse eliminando del almacén stock sobrante, etc.</a:t>
            </a:r>
          </a:p>
          <a:p>
            <a:pPr>
              <a:buNone/>
            </a:pPr>
            <a:r>
              <a:rPr lang="es-ES" dirty="0" smtClean="0"/>
              <a:t>	Asimismo, conocidos estos datos, habría que llegar al fondo de la cuestión concretando qué artículos son poco rentables porque se venden poco, qué artículos tienen un stock en la oficina de farmacia excesivo en función de su rotación, etc., para poder obrar en consecuencia.</a:t>
            </a:r>
          </a:p>
          <a:p>
            <a:pPr>
              <a:buNone/>
            </a:pPr>
            <a:r>
              <a:rPr lang="es-ES" dirty="0" smtClean="0"/>
              <a:t>	En definitiva, para poder conseguir una buena gestión, cuyo resultado sería aumentar la rentabilidad de la oficina de farmacia, es preciso disponer de una potente herramienta de gestión capaz de proporcionar el máximo de información posible para poder contestar todas estas preguntas que el usuario puede plantearse. </a:t>
            </a:r>
          </a:p>
          <a:p>
            <a:pPr>
              <a:buNone/>
            </a:pPr>
            <a:r>
              <a:rPr lang="es-ES" dirty="0" smtClean="0"/>
              <a:t>	Dicha herramienta debe ser lo suficientemente versátil como para adecuarse a cualquier tipo de análisis que se desee efectuar. Por ejemplo, analizar qué artículos se han vendido poco en los últimos 12 meses, o qué artículos de una determinada familia pueden ser eliminados del almacén porque no se venden, o bien qué artículos tienen una alta rotación y, por tanto, conviene pedir en grandes cantidades consiguiendo con ello unas mejores condiciones comerciales en su compra.</a:t>
            </a:r>
          </a:p>
          <a:p>
            <a:pPr>
              <a:buNone/>
            </a:pPr>
            <a:r>
              <a:rPr lang="es-ES" dirty="0" smtClean="0"/>
              <a:t>	Así pues, este proceso permite dividir, bien todo el almacén bien una parte restringida del mismo (una lista de artículos, una familia, artículos de un laboratorio, etc.), en cuatro grupos de artículos, siguiendo un criterio determinado por el propio usuario. Para cada grupo se dará la información necesaria para que el usuario pueda efectuar una valoración de la situación, obteniéndose también los mismos datos referidos a la totalidad de los cuatro grupos. Asimismo, siempre será posible efectuar un análisis más detallado de cada grupo independientemente, bajo el mismo u otros criterios, lo que ofrece una posibilidad ilimitada de profundización en los análisis.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347</a:t>
            </a:fld>
            <a:endParaRPr lang="es-ES"/>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ABCD.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348</a:t>
            </a:fld>
            <a:endParaRPr lang="es-ES"/>
          </a:p>
        </p:txBody>
      </p:sp>
      <p:pic>
        <p:nvPicPr>
          <p:cNvPr id="36352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Conceptos previos al Análisis ABCD</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Para poder llevar a cabo un análisis de almacén se tienen que establecer una serie de conceptos previos en los que basarlo. A continuación se citan los puntos que el usuario tiene que tener claros antes de abordar el proceso de análisis:</a:t>
            </a:r>
          </a:p>
          <a:p>
            <a:pPr>
              <a:buNone/>
            </a:pPr>
            <a:r>
              <a:rPr lang="es-ES" dirty="0" smtClean="0"/>
              <a:t>	1.- Tener claro el criterio en el que se desea basar el análisis, es decir, qué tipo de análisis se necesita realizar.</a:t>
            </a:r>
          </a:p>
          <a:p>
            <a:pPr>
              <a:buNone/>
            </a:pPr>
            <a:r>
              <a:rPr lang="es-ES" dirty="0" smtClean="0"/>
              <a:t>	2.- A continuación, habrá que definir una fórmula matemática, basada en consumos estadísticos de períodos anteriores, que refleje el criterio con el que se va a realizar el análisis. Es decir, habrá que definir una fórmula en la que, sumando, restando, multiplicando y/o dividiendo consumos de unos determinados períodos de tiempo (unidades vendidas en un período), dé como resultado para cada artículo, el dato relacionado con el criterio que se desea aplicar en el análisis. De esta forma, se podrán establecer los límites para determinar cada uno de los grupos en que se desea dividir el almacén. Esta fórmula, que en este proceso será denominada </a:t>
            </a:r>
            <a:r>
              <a:rPr lang="es-ES" b="1" dirty="0" smtClean="0"/>
              <a:t>"</a:t>
            </a:r>
            <a:r>
              <a:rPr lang="es-ES" b="1" i="1" dirty="0" smtClean="0"/>
              <a:t>Fórmula Ratio</a:t>
            </a:r>
            <a:r>
              <a:rPr lang="es-ES" b="1" dirty="0" smtClean="0"/>
              <a:t>"</a:t>
            </a:r>
            <a:r>
              <a:rPr lang="es-ES" dirty="0" smtClean="0"/>
              <a:t>, debe definirse mediante el proceso </a:t>
            </a:r>
            <a:r>
              <a:rPr lang="es-ES" i="1" dirty="0" smtClean="0"/>
              <a:t>FORMULAS</a:t>
            </a:r>
            <a:r>
              <a:rPr lang="es-ES" dirty="0" smtClean="0"/>
              <a:t>, del menú </a:t>
            </a:r>
            <a:r>
              <a:rPr lang="es-ES" i="1" dirty="0" smtClean="0"/>
              <a:t>REAPROVISIONAMIENTOS</a:t>
            </a:r>
            <a:r>
              <a:rPr lang="es-ES" dirty="0" smtClean="0"/>
              <a:t>. En dicho proceso se dispone de variables que hacen referencia a períodos de venta diferentes, de forma que según qué dato es el que se desea valorar para efectuar el análisis se debe trabajar con unas u otras variables. Para más información sobre la operatoria a seguir en esta definición, véase el apartado </a:t>
            </a:r>
            <a:r>
              <a:rPr lang="es-ES" i="1" dirty="0" smtClean="0"/>
              <a:t>REAPROVISIONAMIENTOS</a:t>
            </a:r>
            <a:r>
              <a:rPr lang="es-ES" dirty="0" smtClean="0"/>
              <a:t>, del menú </a:t>
            </a:r>
            <a:r>
              <a:rPr lang="es-ES" i="1" dirty="0" smtClean="0"/>
              <a:t>COMPRAS</a:t>
            </a:r>
            <a:r>
              <a:rPr lang="es-ES" dirty="0" smtClean="0"/>
              <a:t>.</a:t>
            </a:r>
          </a:p>
          <a:p>
            <a:pPr>
              <a:buNone/>
            </a:pPr>
            <a:r>
              <a:rPr lang="es-ES" dirty="0" smtClean="0"/>
              <a:t>	3.- Habrá que decidir cuáles van a ser los límites que se van a establecer, en función del criterio de análisis, para efectuar la clasificación de artículos en diferentes grupos. De esta forma, al aplicar la fórmula ratio a un artículo, en función del valor obtenido, dicho artículo quedará englobado en un grupo u otro, según los límites establecidos para cada grupo. Estos grupos se delimitarán en el apartado</a:t>
            </a:r>
            <a:r>
              <a:rPr lang="es-ES" i="1" dirty="0" smtClean="0"/>
              <a:t> ANALISIS ABCD </a:t>
            </a:r>
            <a:r>
              <a:rPr lang="es-ES" dirty="0" smtClean="0"/>
              <a:t>del proceso </a:t>
            </a:r>
            <a:r>
              <a:rPr lang="es-ES" i="1" dirty="0" smtClean="0"/>
              <a:t>CONFIGURACION / PARAMETROS </a:t>
            </a:r>
            <a:r>
              <a:rPr lang="es-ES" dirty="0" smtClean="0"/>
              <a:t>ubicado en el menú </a:t>
            </a:r>
            <a:r>
              <a:rPr lang="es-ES" i="1" dirty="0" smtClean="0"/>
              <a:t>ARCHIVO</a:t>
            </a:r>
            <a:r>
              <a:rPr lang="es-ES" dirty="0" smtClean="0"/>
              <a:t>.</a:t>
            </a:r>
          </a:p>
          <a:p>
            <a:pPr>
              <a:buNone/>
            </a:pPr>
            <a:r>
              <a:rPr lang="es-ES" dirty="0" smtClean="0"/>
              <a:t>	4.- Uno de los datos que proporciona este análisis es el acumulado de unidades vendidas. El usuario deberá decidir a qué período de tiempo debe ir referido este acumulado, pudiendo ser el mismo en el que se basa el análisis o un período diferente. Para delimitar el período al que va referido este dato, se debe definir una fórmula en la que las variables escogidas hagan referencia al período que se quiera considerar. Esta fórmula, que en este proceso será denominada </a:t>
            </a:r>
            <a:r>
              <a:rPr lang="es-ES" b="1" dirty="0" smtClean="0"/>
              <a:t>"</a:t>
            </a:r>
            <a:r>
              <a:rPr lang="es-ES" b="1" i="1" dirty="0" err="1" smtClean="0"/>
              <a:t>Form</a:t>
            </a:r>
            <a:r>
              <a:rPr lang="es-ES" b="1" i="1" dirty="0" smtClean="0"/>
              <a:t>. U. Vendidas</a:t>
            </a:r>
            <a:r>
              <a:rPr lang="es-ES" b="1" dirty="0" smtClean="0"/>
              <a:t>"</a:t>
            </a:r>
            <a:r>
              <a:rPr lang="es-ES" dirty="0" smtClean="0"/>
              <a:t> (fórmula de unidades vendidas), debe definirse mediante el proceso </a:t>
            </a:r>
            <a:r>
              <a:rPr lang="es-ES" i="1" dirty="0" smtClean="0"/>
              <a:t>FORMULAS</a:t>
            </a:r>
            <a:r>
              <a:rPr lang="es-ES" dirty="0" smtClean="0"/>
              <a:t>, del menú </a:t>
            </a:r>
            <a:r>
              <a:rPr lang="es-ES" i="1" dirty="0" smtClean="0"/>
              <a:t>REAPROVISIONAMIENTOS</a:t>
            </a:r>
            <a:r>
              <a:rPr lang="es-ES" dirty="0" smtClean="0"/>
              <a:t>. Si el dato de acumulado va a ser idéntico al que se refiera el análisis, no hará falta definir esta fórmula, pues ya se tendrá definida la fórmula ratio anteriormente comentada.</a:t>
            </a:r>
          </a:p>
          <a:p>
            <a:pPr>
              <a:buNone/>
            </a:pPr>
            <a:r>
              <a:rPr lang="es-ES" dirty="0" smtClean="0"/>
              <a:t>	5.- Por último, habrá que decidir si el análisis se desea hacerlo sobre todo el almacén o sólo sobre un grupo determinado de artículos. Así pues, se podrá determinar mediante una caja desplegable el entorno de consulta, pudiendo ser una lista de artículos, una familia, un laboratorio, un conjunto homogéneo o grupo de precio menor o una categoría de artículos determinada.</a:t>
            </a:r>
          </a:p>
          <a:p>
            <a:pPr>
              <a:buNone/>
            </a:pPr>
            <a:r>
              <a:rPr lang="es-ES" dirty="0" smtClean="0"/>
              <a:t>	Así pues, teniendo claros los 5 puntos a considerar para realizar un análisis, se estará en disposición de entrar al proceso </a:t>
            </a:r>
            <a:r>
              <a:rPr lang="es-ES" i="1" dirty="0" smtClean="0"/>
              <a:t>ANALISIS ABCD</a:t>
            </a:r>
            <a:r>
              <a:rPr lang="es-ES" dirty="0" smtClean="0"/>
              <a:t> y comunicar dichos datos, con lo que automáticamente se efectuará la división de artículos en grupos y se dará la información pertinente.</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349</a:t>
            </a:fld>
            <a:endParaRPr lang="es-E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PRESENTACION</a:t>
            </a:r>
            <a:endParaRPr lang="es-ES" dirty="0"/>
          </a:p>
        </p:txBody>
      </p:sp>
      <p:sp>
        <p:nvSpPr>
          <p:cNvPr id="3" name="2 Marcador de contenido"/>
          <p:cNvSpPr>
            <a:spLocks noGrp="1"/>
          </p:cNvSpPr>
          <p:nvPr>
            <p:ph idx="1"/>
          </p:nvPr>
        </p:nvSpPr>
        <p:spPr/>
        <p:txBody>
          <a:bodyPr/>
          <a:lstStyle/>
          <a:p>
            <a:pPr>
              <a:buNone/>
            </a:pPr>
            <a:r>
              <a:rPr lang="es-ES" dirty="0" smtClean="0"/>
              <a:t>	Introducir de forma abreviada (máximo tres caracteres numéricos o alfanuméricos) la presentación del artículo, por ejemplo COM para COMprimidos, SUP para SUPositorios, etc.. Si se está dando de alta el artículo y éste figura en la base de datos del Consejo, este valor será captado de la misma.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a:t>
            </a:fld>
            <a:endParaRPr lang="es-ES" dirty="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92664"/>
          </a:xfrm>
        </p:spPr>
        <p:txBody>
          <a:bodyPr>
            <a:normAutofit fontScale="90000"/>
          </a:bodyPr>
          <a:lstStyle/>
          <a:p>
            <a:pPr algn="ctr"/>
            <a:r>
              <a:rPr lang="es-ES" sz="4000" dirty="0" smtClean="0"/>
              <a:t>Datos a introducir para el Análisis ABCD</a:t>
            </a:r>
            <a:endParaRPr lang="es-ES" sz="4000" dirty="0"/>
          </a:p>
        </p:txBody>
      </p:sp>
      <p:sp>
        <p:nvSpPr>
          <p:cNvPr id="3" name="2 Marcador de contenido"/>
          <p:cNvSpPr>
            <a:spLocks noGrp="1"/>
          </p:cNvSpPr>
          <p:nvPr>
            <p:ph idx="1"/>
          </p:nvPr>
        </p:nvSpPr>
        <p:spPr>
          <a:xfrm>
            <a:off x="457200" y="1268760"/>
            <a:ext cx="8229600" cy="5055840"/>
          </a:xfrm>
        </p:spPr>
        <p:txBody>
          <a:bodyPr>
            <a:normAutofit fontScale="32500" lnSpcReduction="20000"/>
          </a:bodyPr>
          <a:lstStyle/>
          <a:p>
            <a:pPr>
              <a:buNone/>
            </a:pPr>
            <a:r>
              <a:rPr lang="es-ES" b="1" dirty="0" smtClean="0"/>
              <a:t>	DATOS GENERALES DE SELECCION</a:t>
            </a:r>
            <a:endParaRPr lang="es-ES" dirty="0" smtClean="0"/>
          </a:p>
          <a:p>
            <a:pPr>
              <a:buNone/>
            </a:pPr>
            <a:r>
              <a:rPr lang="es-ES" dirty="0" smtClean="0"/>
              <a:t>	. Fórmula ratio : En este campo hay que introducir el nombre de la fórmula ratio que se ha definido para basar en ella el análisis. Haciendo uso de la caja desplegable correspondiente a este campo se presenta el nombre de todas las fórmulas que el usuario tenga creadas, pudiéndose seleccionar la deseada situándose sobre ella y haciendo clic con el ratón. Recuérdese que las fórmulas pueden crearse desde el apartado </a:t>
            </a:r>
            <a:r>
              <a:rPr lang="es-ES" i="1" dirty="0" smtClean="0">
                <a:hlinkClick r:id="rId2"/>
              </a:rPr>
              <a:t>REAPROVISIONAMIENTOS</a:t>
            </a:r>
            <a:r>
              <a:rPr lang="es-ES" i="1" dirty="0" smtClean="0"/>
              <a:t> del menú COMPRAS. </a:t>
            </a:r>
          </a:p>
          <a:p>
            <a:pPr>
              <a:buNone/>
            </a:pPr>
            <a:r>
              <a:rPr lang="es-ES" i="1" dirty="0" smtClean="0"/>
              <a:t>	. Fórmula U. Vendidas : Introducir el nombre de la fórmula que se haya definido para el cálculo de unidades vendidas. Al igual que en el campo anterior, se dispone de una caja desplegable donde se presentará el nombre de todas las fórmulas que el usuario tenga creadas.</a:t>
            </a:r>
          </a:p>
          <a:p>
            <a:pPr>
              <a:buNone/>
            </a:pPr>
            <a:r>
              <a:rPr lang="es-ES" i="1" dirty="0" smtClean="0"/>
              <a:t>	. Entorno de consulta : Haciendo uso de las cajas desplegables disponibles será posible seleccionar un entorno al que restringir la consulta, pudiendo ser:</a:t>
            </a:r>
          </a:p>
          <a:p>
            <a:pPr>
              <a:buNone/>
            </a:pPr>
            <a:r>
              <a:rPr lang="es-ES" i="1" u="sng" dirty="0" smtClean="0"/>
              <a:t>	Listas de artículos</a:t>
            </a:r>
            <a:r>
              <a:rPr lang="es-ES" i="1" dirty="0" smtClean="0"/>
              <a:t>. Para restringir la consulta a una lista de artículos ya creada con anterioridad, en la caja de selección de entorno seleccionar el icono Lista o bien pulsar las teclas </a:t>
            </a:r>
            <a:r>
              <a:rPr lang="es-ES" b="1" i="1" dirty="0" smtClean="0"/>
              <a:t>&lt;CTRL&gt; + &lt;1&gt;</a:t>
            </a:r>
            <a:r>
              <a:rPr lang="es-ES" i="1" dirty="0" smtClean="0"/>
              <a:t>. Se abrirá una ventana donde figurarán las listas de artículos existentes, pudiéndose seleccionar la deseada. Se incluye la lista “Almacén Completo” con la que quedan incluidos en el proceso todos los artículos dados de alta.</a:t>
            </a:r>
          </a:p>
          <a:p>
            <a:pPr>
              <a:buNone/>
            </a:pPr>
            <a:r>
              <a:rPr lang="es-ES" i="1" u="sng" dirty="0" smtClean="0"/>
              <a:t> </a:t>
            </a:r>
            <a:r>
              <a:rPr lang="es-ES" i="1" dirty="0" smtClean="0"/>
              <a:t>	</a:t>
            </a:r>
            <a:r>
              <a:rPr lang="es-ES" i="1" u="sng" dirty="0" smtClean="0"/>
              <a:t>Familias</a:t>
            </a:r>
            <a:r>
              <a:rPr lang="es-ES" i="1" dirty="0" smtClean="0"/>
              <a:t>. Para restringir la consulta a una familia de artículos, en la caja de selección de entorno seleccionar el icono Familia o bien pulsar las teclas </a:t>
            </a:r>
            <a:r>
              <a:rPr lang="es-ES" b="1" i="1" dirty="0" smtClean="0"/>
              <a:t>&lt;CTRL&gt; + &lt;2&gt;</a:t>
            </a:r>
            <a:r>
              <a:rPr lang="es-ES" i="1" dirty="0" smtClean="0"/>
              <a:t>. Se abrirá una ventana donde figurarán las familias de artículos existentes, pudiéndose seleccionar la deseada.</a:t>
            </a:r>
          </a:p>
          <a:p>
            <a:pPr>
              <a:buNone/>
            </a:pPr>
            <a:r>
              <a:rPr lang="es-ES" i="1" dirty="0" smtClean="0"/>
              <a:t>	</a:t>
            </a:r>
            <a:r>
              <a:rPr lang="es-ES" i="1" u="sng" dirty="0" smtClean="0"/>
              <a:t>Conjuntos Homogéneos</a:t>
            </a:r>
            <a:r>
              <a:rPr lang="es-ES" i="1" dirty="0" smtClean="0"/>
              <a:t>. Para restringir la consulta a un conjunto homogéneo o grupo de precio menor, en la caja de selección de entorno seleccionar el icono Conjunto o bien pulsar las teclas </a:t>
            </a:r>
            <a:r>
              <a:rPr lang="es-ES" b="1" i="1" dirty="0" smtClean="0"/>
              <a:t>&lt;CTRL&gt; + &lt;3&gt;</a:t>
            </a:r>
            <a:r>
              <a:rPr lang="es-ES" i="1" dirty="0" smtClean="0"/>
              <a:t>. Se abrirá una ventana donde figurarán los conjuntos existentes, pudiéndose seleccionar el deseado.</a:t>
            </a:r>
          </a:p>
          <a:p>
            <a:pPr>
              <a:buNone/>
            </a:pPr>
            <a:r>
              <a:rPr lang="es-ES" i="1" dirty="0" smtClean="0"/>
              <a:t>	</a:t>
            </a:r>
            <a:r>
              <a:rPr lang="es-ES" i="1" u="sng" dirty="0" smtClean="0"/>
              <a:t>Laboratorios</a:t>
            </a:r>
            <a:r>
              <a:rPr lang="es-ES" i="1" dirty="0" smtClean="0"/>
              <a:t>. Para restringir la consulta a un laboratorio ya concreto, en la caja de selección de entorno seleccionar el icono Laboratorio o bien pulsar las teclas </a:t>
            </a:r>
            <a:r>
              <a:rPr lang="es-ES" b="1" i="1" dirty="0" smtClean="0"/>
              <a:t>&lt;CTRL&gt; + &lt;4&gt;</a:t>
            </a:r>
            <a:r>
              <a:rPr lang="es-ES" i="1" dirty="0" smtClean="0"/>
              <a:t>. Se abrirá una ventana donde figurarán los laboratorios existentes, pudiéndose seleccionar el adecuado.</a:t>
            </a:r>
          </a:p>
          <a:p>
            <a:pPr>
              <a:buNone/>
            </a:pPr>
            <a:r>
              <a:rPr lang="es-ES" i="1" dirty="0" smtClean="0"/>
              <a:t>	</a:t>
            </a:r>
            <a:r>
              <a:rPr lang="es-ES" i="1" u="sng" dirty="0" smtClean="0"/>
              <a:t>Grupos Terapéuticos</a:t>
            </a:r>
            <a:r>
              <a:rPr lang="es-ES" i="1" dirty="0" smtClean="0"/>
              <a:t>. Para restringir la consulta a los artículos de un determinado grupo terapéutico, en la caja de selección de entorno seleccionar el icono Grup. Terapéutico o bien pulsar las teclas </a:t>
            </a:r>
            <a:r>
              <a:rPr lang="es-ES" b="1" i="1" dirty="0" smtClean="0"/>
              <a:t>&lt;CTRL&gt; + &lt;5&gt;</a:t>
            </a:r>
            <a:r>
              <a:rPr lang="es-ES" i="1" dirty="0" smtClean="0"/>
              <a:t>. Se abrirá una 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pPr>
              <a:buNone/>
            </a:pPr>
            <a:r>
              <a:rPr lang="es-ES" i="1" dirty="0" smtClean="0"/>
              <a:t>	</a:t>
            </a:r>
            <a:r>
              <a:rPr lang="es-ES" i="1" u="sng" dirty="0" smtClean="0"/>
              <a:t>Categorías de artículos</a:t>
            </a:r>
            <a:r>
              <a:rPr lang="es-ES" i="1" dirty="0" smtClean="0"/>
              <a:t>. Para restringir la consulta a una categoría de artículos, en la caja de selección de entorno seleccionar el icono Categoría o bien pulsar las teclas </a:t>
            </a:r>
            <a:r>
              <a:rPr lang="es-ES" b="1" i="1" dirty="0" smtClean="0"/>
              <a:t>&lt;CTRL&gt; + &lt;6&gt;</a:t>
            </a:r>
            <a:r>
              <a:rPr lang="es-ES" i="1" dirty="0" smtClean="0"/>
              <a:t>. Se abrirá una ventana donde figurarán las categorías de artículos existentes, pudiéndose seleccionar la deseada.</a:t>
            </a:r>
          </a:p>
          <a:p>
            <a:pPr>
              <a:buNone/>
            </a:pPr>
            <a:r>
              <a:rPr lang="es-ES" i="1" dirty="0" smtClean="0"/>
              <a:t>	</a:t>
            </a:r>
            <a:r>
              <a:rPr lang="es-ES" i="1" u="sng" dirty="0" smtClean="0"/>
              <a:t>Almacenes</a:t>
            </a:r>
            <a:r>
              <a:rPr lang="es-ES" i="1" dirty="0" smtClean="0"/>
              <a:t>. Sólo disponible si se trabaja con MULTIALMACEN. Para restringir la consulta a un los artículos incluidos en un almacén determinado, en la caja de selección de entorno seleccionar el icono </a:t>
            </a:r>
            <a:r>
              <a:rPr lang="es-ES" i="1" dirty="0" err="1" smtClean="0"/>
              <a:t>Multialmacén</a:t>
            </a:r>
            <a:r>
              <a:rPr lang="es-ES" i="1" dirty="0" smtClean="0"/>
              <a:t> o bien pulsar las teclas </a:t>
            </a:r>
            <a:r>
              <a:rPr lang="es-ES" b="1" i="1" dirty="0" smtClean="0"/>
              <a:t>&lt;CTRL&gt; + &lt;7&gt;</a:t>
            </a:r>
            <a:r>
              <a:rPr lang="es-ES" i="1" dirty="0" smtClean="0"/>
              <a:t>. Se abrirá una ventana donde figurarán los almacenes existentes, pudiéndose seleccionar el deseado.</a:t>
            </a:r>
          </a:p>
          <a:p>
            <a:pPr>
              <a:buNone/>
            </a:pPr>
            <a:r>
              <a:rPr lang="es-ES" i="1" dirty="0" smtClean="0"/>
              <a:t>	En la caja de selección de entorno, al teclear rápidamente varios caracteres se buscará el primer elemento que coincida con ello, efectuándose esta búsqueda en todos los entornos citados (laboratorios, grupos terapéuticos, categorías…).</a:t>
            </a:r>
          </a:p>
          <a:p>
            <a:pPr>
              <a:buNone/>
            </a:pPr>
            <a:r>
              <a:rPr lang="es-ES" i="1"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a:t>
            </a:r>
          </a:p>
          <a:p>
            <a:pPr>
              <a:buNone/>
            </a:pPr>
            <a:r>
              <a:rPr lang="es-ES" b="1" i="1" dirty="0" smtClean="0"/>
              <a:t>	- LIMITES</a:t>
            </a:r>
            <a:endParaRPr lang="es-ES" i="1" dirty="0" smtClean="0"/>
          </a:p>
          <a:p>
            <a:pPr>
              <a:buNone/>
            </a:pPr>
            <a:r>
              <a:rPr lang="es-ES" i="1" dirty="0" smtClean="0"/>
              <a:t>	Bajo este encabezamiento se muestran los límites mínimo (Desde) y máximo (Hasta) de cada uno de los cuatro grupos en que se desea dividir el almacén. Estos límites servirán para, una vez aplicada la fórmula ratio sobre cada artículo, según el valor obtenido incluir el artículo en un grupo u otro. Así, un artículo se incluirá en un grupo si su valor ratio es mayor o igual que el rango mínimo de dicho grupo e inferior al rango mínimo del siguiente grupo.</a:t>
            </a:r>
          </a:p>
          <a:p>
            <a:pPr>
              <a:buNone/>
            </a:pPr>
            <a:r>
              <a:rPr lang="es-ES" i="1" dirty="0" smtClean="0"/>
              <a:t>	Recuérdese que la determinación de los límites de los 4 grupos de artículos se recoge y define dentro del proceso CONFIGURACION / PARAMETROS del menú ARCHIVO.</a:t>
            </a:r>
          </a:p>
          <a:p>
            <a:pPr>
              <a:buNone/>
            </a:pPr>
            <a:r>
              <a:rPr lang="es-ES" i="1" dirty="0" smtClean="0"/>
              <a:t>	Una vez cumplimentados todos estos datos, hacer clic con el ratón en el Botón Analizar, con lo que se procederá con el análisis, a cuyo fin se mostrarán en la parte inferior de la pantalla los resultados obtenidos.</a:t>
            </a:r>
          </a:p>
          <a:p>
            <a:pPr>
              <a:buNone/>
            </a:pPr>
            <a:r>
              <a:rPr lang="es-ES" i="1" dirty="0" smtClean="0"/>
              <a:t>	Una vez obtenidos los datos del análisis se habilitarán los siguientes botones:</a:t>
            </a:r>
          </a:p>
          <a:p>
            <a:pPr>
              <a:buNone/>
            </a:pPr>
            <a:r>
              <a:rPr lang="es-ES" i="1" dirty="0" smtClean="0"/>
              <a:t>	Botón Listas: El mismo permite indicar al programa si se desea generar una lista de uno o varios de los grupos en que se va a dividir el almacén. Recuérdese que estas listas generadas podrán ser utilizadas en otros puntos del programa, por ejemplo, REAPROVISIONAMIENTOS, etc., así como para analizar más en detalle una de las listas generadas desde este mismo proceso ANALISIS ABCD. Para cada grupo se puede especificar si se desea generar una lista. De desearlo, introducir el nombre que se le quiera dar a dicha lista en este campo (por omisión, la primera vez que se ejecuta este proceso, se asumen las listas GRUPOA, GRUPOB, GRUPOC, GRUPOD). De esta forma, como ya se ha comentado, queda grabada la lista con todos los artículos de ese grupo, pudiéndose utilizar posteriormente para analizarla aisladamente desde este mismo proceso, o para utilizarla en otros puntos de la aplicación. De no desear generar lista, dejar en blanco este campo.</a:t>
            </a:r>
          </a:p>
          <a:p>
            <a:pPr>
              <a:buNone/>
            </a:pPr>
            <a:r>
              <a:rPr lang="es-ES" i="1" dirty="0" smtClean="0"/>
              <a:t>	Botón Detalle : Haciendo clic sobre este botón se mostrará una parrilla de exploración donde se detallan todos los artículos que han tomado parte en el análisis, indicándose para cada uno de ellos: Código, descripción, grupo en el que se engloba, valor dado por la aplicación de la fórmula ratio, P.V.P., unidades vendidas según la aplicación de la fórmula escogida para este cálculo, stock actual, stock mínimo y stock máximo.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350</a:t>
            </a:fld>
            <a:endParaRPr lang="es-ES"/>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Datos proporcionados por el Análisis ABCD</a:t>
            </a:r>
            <a:endParaRPr lang="es-ES" sz="3600"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a:t>
            </a:r>
            <a:r>
              <a:rPr lang="es-ES" sz="2800" dirty="0" smtClean="0"/>
              <a:t>Todos los datos que se van a citar se dan para cada grupo y para el total de los artículos analizados, ya se haya analizado todo el almacén o una parte del mismo. </a:t>
            </a:r>
          </a:p>
          <a:p>
            <a:pPr>
              <a:buNone/>
            </a:pPr>
            <a:r>
              <a:rPr lang="es-ES" sz="2800" b="1" dirty="0" smtClean="0"/>
              <a:t>	NUMERO DE CODIGOS:</a:t>
            </a:r>
            <a:r>
              <a:rPr lang="es-ES" sz="2800" dirty="0" smtClean="0"/>
              <a:t> Número de artículos diferentes.</a:t>
            </a:r>
          </a:p>
          <a:p>
            <a:pPr>
              <a:buNone/>
            </a:pPr>
            <a:r>
              <a:rPr lang="es-ES" sz="2800" b="1" dirty="0" smtClean="0"/>
              <a:t>	UNIDADES EN STOCK:</a:t>
            </a:r>
            <a:r>
              <a:rPr lang="es-ES" sz="2800" dirty="0" smtClean="0"/>
              <a:t> Número de unidades totales, es decir, la suma de stocks actuales de los diferentes artículos.</a:t>
            </a:r>
          </a:p>
          <a:p>
            <a:pPr>
              <a:buNone/>
            </a:pPr>
            <a:r>
              <a:rPr lang="es-ES" sz="2800" b="1" dirty="0" smtClean="0"/>
              <a:t>	VALOR DE STOCK A P.V.P.:</a:t>
            </a:r>
            <a:r>
              <a:rPr lang="es-ES" sz="2800" dirty="0" smtClean="0"/>
              <a:t> Valor del stock a precio de venta. Se obtiene multiplicando el stock actual de cada artículo por el P.V.P. que figura en su ficha en el momento de la consulta, y sumando el importe resultante de cada uno de ellos.</a:t>
            </a:r>
          </a:p>
          <a:p>
            <a:pPr>
              <a:buNone/>
            </a:pPr>
            <a:r>
              <a:rPr lang="es-ES" sz="2800" b="1" dirty="0" smtClean="0"/>
              <a:t>	VALOR DE STOCK A P.M.C.:</a:t>
            </a:r>
            <a:r>
              <a:rPr lang="es-ES" sz="2800" dirty="0" smtClean="0"/>
              <a:t> Valor de stock a precio medio de coste. Similar al campo anterior, pero referido al precio medio de coste que figura en la ficha del artículo.</a:t>
            </a:r>
          </a:p>
          <a:p>
            <a:pPr>
              <a:buNone/>
            </a:pPr>
            <a:r>
              <a:rPr lang="es-ES" sz="2800" b="1" dirty="0" smtClean="0"/>
              <a:t>	% DESCUENTO MEDIO:</a:t>
            </a:r>
            <a:r>
              <a:rPr lang="es-ES" sz="2800" dirty="0" smtClean="0"/>
              <a:t> Partiendo del valor de stock a P.V.P. y el valor del mismo a P.M.C. (campos anteriores), se obtiene el descuento resultante. Es decir, el descuento medio es el descuento que aplicado al valor de stock a P.V.P. da como resultado el valor de stock a P.M.C.</a:t>
            </a:r>
          </a:p>
          <a:p>
            <a:pPr>
              <a:buNone/>
            </a:pPr>
            <a:r>
              <a:rPr lang="es-ES" sz="2800" b="1" dirty="0" smtClean="0"/>
              <a:t>	% MARGEN MEDIO:</a:t>
            </a:r>
            <a:r>
              <a:rPr lang="es-ES" sz="2800" dirty="0" smtClean="0"/>
              <a:t> Se obtiene realizando el siguiente cálculo: </a:t>
            </a:r>
          </a:p>
          <a:p>
            <a:pPr>
              <a:buNone/>
            </a:pPr>
            <a:r>
              <a:rPr lang="es-ES" sz="2800" i="1" dirty="0" smtClean="0"/>
              <a:t>	[(Valor Stock a P.V.P. / Valor de Stock a P.M.C.) - 1] x 100</a:t>
            </a:r>
            <a:endParaRPr lang="es-ES" sz="2800" dirty="0" smtClean="0"/>
          </a:p>
          <a:p>
            <a:pPr>
              <a:buNone/>
            </a:pPr>
            <a:r>
              <a:rPr lang="es-ES" sz="2800" dirty="0" smtClean="0"/>
              <a:t>	Recuérdese que el margen puede definirse como el porcentaje de la venta que son beneficios. Por ejemplo, un margen del 25% expresa que del total de la venta efectuada, una cuarta parte ha sido beneficio.</a:t>
            </a:r>
          </a:p>
          <a:p>
            <a:pPr>
              <a:buNone/>
            </a:pPr>
            <a:r>
              <a:rPr lang="es-ES" sz="2800" b="1" dirty="0" smtClean="0"/>
              <a:t>	VENTAS -&gt; IMPORTES:</a:t>
            </a:r>
            <a:r>
              <a:rPr lang="es-ES" sz="2800" dirty="0" smtClean="0"/>
              <a:t> Es la suma de euros vendidos en el período elegido. Se obtiene del resultado de la siguiente operación: Para cada artículo se obtiene las unidades vendidas en el período, aplicando la fórmula para unidades vendidas que se haya especificado. Estas unidades se multiplican por el P.V.P. que el artículo tenga en su ficha. Por último se suma el resultado de todos los artículos que entran en juego.</a:t>
            </a:r>
          </a:p>
          <a:p>
            <a:pPr>
              <a:buNone/>
            </a:pPr>
            <a:r>
              <a:rPr lang="es-ES" sz="2800" b="1" dirty="0" smtClean="0"/>
              <a:t>	VENTAS -&gt; UNIDADES:</a:t>
            </a:r>
            <a:r>
              <a:rPr lang="es-ES" sz="2800" dirty="0" smtClean="0"/>
              <a:t> Es la suma de las unidades vendidas en el período elegido. Se obtiene de la aplicación de la fórmula especificada en el campo "</a:t>
            </a:r>
            <a:r>
              <a:rPr lang="es-ES" sz="2800" i="1" dirty="0" smtClean="0"/>
              <a:t>Fórmula unidades vendidas</a:t>
            </a:r>
            <a:r>
              <a:rPr lang="es-ES" sz="2800" dirty="0" smtClean="0"/>
              <a:t>".</a:t>
            </a:r>
          </a:p>
          <a:p>
            <a:pPr>
              <a:buNone/>
            </a:pPr>
            <a:r>
              <a:rPr lang="es-ES" sz="2800" b="1" dirty="0" smtClean="0"/>
              <a:t>	STOCK MEDIO:</a:t>
            </a:r>
            <a:r>
              <a:rPr lang="es-ES" sz="2800" dirty="0" smtClean="0"/>
              <a:t> Stock medio del grupo. Se obtiene de dividir las unidades en stock por el número de artículos diferentes del grupo.</a:t>
            </a:r>
          </a:p>
          <a:p>
            <a:pPr>
              <a:buNone/>
            </a:pPr>
            <a:r>
              <a:rPr lang="es-ES" sz="2800" b="1" dirty="0" smtClean="0"/>
              <a:t>	ROTACION SOBRE EL STOCK ACTUAL</a:t>
            </a:r>
            <a:r>
              <a:rPr lang="es-ES" sz="2800" dirty="0" smtClean="0"/>
              <a:t>: Este campo indica el número de veces que se ha vendido el stock actual que hay en el momento de la consulta en el período determinado en la fórmula para cálculo de unidades vendidas. Se obtiene dividiendo el campo de euros vendidos por el valor del campo valor de stock a P.V.P.</a:t>
            </a:r>
          </a:p>
          <a:p>
            <a:pPr>
              <a:buNone/>
            </a:pPr>
            <a:r>
              <a:rPr lang="es-ES" sz="2800" b="1" dirty="0" smtClean="0"/>
              <a:t>	% SOBRE VENTAS:</a:t>
            </a:r>
            <a:r>
              <a:rPr lang="es-ES" sz="2800" dirty="0" smtClean="0"/>
              <a:t> Indica qué porcentaje de venta supone cada grupo sobre el total. La suma de todos los grupos dará el 100% de venta. Para cada grupo se obtiene multiplicando los euros vendidos del grupo por 100 y dividiendo el resultado por los euros totales vendidos.</a:t>
            </a:r>
          </a:p>
          <a:p>
            <a:pPr>
              <a:buNone/>
            </a:pPr>
            <a:r>
              <a:rPr lang="es-ES" sz="2800" b="1" dirty="0" smtClean="0"/>
              <a:t>	% SOBRE VALOR INVENTARIO:</a:t>
            </a:r>
            <a:r>
              <a:rPr lang="es-ES" sz="2800" dirty="0" smtClean="0"/>
              <a:t> Tanto por cien sobre valor de inventario. Indica qué porcentaje del valor total del inventario en el momento de la consulta supone cada grupo. La suma de todos los grupos da el 100%. Se obtiene considerando el valor de inventario a P.V.P. del grupo y multiplicándolo por 100, dividiendo el resultado por el valor total del inventario a P.V.P. </a:t>
            </a:r>
          </a:p>
          <a:p>
            <a:pPr>
              <a:buNone/>
            </a:pPr>
            <a:r>
              <a:rPr lang="es-ES" sz="2800" b="1" dirty="0" smtClean="0"/>
              <a:t>	VALOR MEDIO RATIO:</a:t>
            </a:r>
            <a:r>
              <a:rPr lang="es-ES" sz="2800" dirty="0" smtClean="0"/>
              <a:t> Este campo da, para cada grupo, la media de los valores que se han obtenido para cada artículo al aplicar la fórmula especificada en el campo "</a:t>
            </a:r>
            <a:r>
              <a:rPr lang="es-ES" sz="2800" i="1" dirty="0" smtClean="0"/>
              <a:t>Fórmula ratio</a:t>
            </a:r>
            <a:r>
              <a:rPr lang="es-ES" sz="2800" dirty="0" smtClean="0"/>
              <a:t>". Es decir, se aplica esta fórmula para cada artículo del grupo, se suman todos los resultados y por último se divide por el número de artículos. El valor medio ratio es un indicativo de si los límites establecidos para hacer la división de grupos es válida o no. Para cada grupo, el valor medio ratio debe estar comprendido dentro de los intervalos dados para ese grupo y no ser muy próximo a sus límites.</a:t>
            </a:r>
          </a:p>
          <a:p>
            <a:pPr>
              <a:buNone/>
            </a:pPr>
            <a:endParaRPr lang="es-ES" sz="28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351</a:t>
            </a:fld>
            <a:endParaRPr lang="es-ES"/>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a:bodyPr>
          <a:lstStyle/>
          <a:p>
            <a:pPr algn="ctr"/>
            <a:r>
              <a:rPr lang="es-ES" sz="2800" dirty="0" smtClean="0"/>
              <a:t>Datos proporcionados por el Análisis ABCD. Pantalla</a:t>
            </a:r>
            <a:endParaRPr lang="es-ES" sz="28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352</a:t>
            </a:fld>
            <a:endParaRPr lang="es-ES"/>
          </a:p>
        </p:txBody>
      </p:sp>
      <p:pic>
        <p:nvPicPr>
          <p:cNvPr id="36454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dirty="0" smtClean="0"/>
              <a:t>Generación de listas</a:t>
            </a:r>
            <a:br>
              <a:rPr lang="es-ES" dirty="0" smtClean="0"/>
            </a:b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Mediante el proceso </a:t>
            </a:r>
            <a:r>
              <a:rPr lang="es-ES" i="1" dirty="0" smtClean="0"/>
              <a:t>GENERADOR DE LISTAS</a:t>
            </a:r>
            <a:r>
              <a:rPr lang="es-ES" dirty="0" smtClean="0"/>
              <a:t> se podrán crear listas de artículos que cumplan una serie de requisitos especificados por el usuario. Estas listas quedarán grabadas y disponibles para poder ser utilizadas en cualquier momento en otros procesos que trabajan basándose en una lista como son los procesos </a:t>
            </a:r>
            <a:r>
              <a:rPr lang="es-ES" i="1" dirty="0" smtClean="0"/>
              <a:t>ELIMINACION DE INFORMACION</a:t>
            </a:r>
            <a:r>
              <a:rPr lang="es-ES" dirty="0" smtClean="0"/>
              <a:t>, </a:t>
            </a:r>
            <a:r>
              <a:rPr lang="es-ES" i="1" dirty="0" smtClean="0"/>
              <a:t>INVENTARIO, ANALISIS ABCD</a:t>
            </a:r>
            <a:r>
              <a:rPr lang="es-ES" dirty="0" smtClean="0"/>
              <a:t>, etc.</a:t>
            </a:r>
          </a:p>
          <a:p>
            <a:pPr>
              <a:buNone/>
            </a:pPr>
            <a:r>
              <a:rPr lang="es-ES" dirty="0" smtClean="0"/>
              <a:t>	La generación de listas se realizará aplicando filtros. Un filtro no es más que un conjunto de condiciones que los artículos deben cumplir para ser incluidos en una lista. Al crear una nueva lista se presenta en primer lugar estos condicionantes para que el usuario los defina convenientemente atendiendo a los criterios con los que quiere crear la lista. Una vez definidos se pueden grabar, adjudicándoles un nombre identificativo, de forma que se crea un filtro que podrá ser utilizado en la generación de otras listas sin tener que volver a definir todos los criterios. Si no se graba este conjunto de especificaciones se generará la lista, pero no se dejará creado este filtro para su utilización futura.</a:t>
            </a:r>
          </a:p>
          <a:p>
            <a:pPr>
              <a:buNone/>
            </a:pPr>
            <a:r>
              <a:rPr lang="es-ES" dirty="0" smtClean="0"/>
              <a:t>	Según se haya creado una lista utilizando un filtro creado en ese mismo momento o utilizando un filtro ya existente de antemano, la lista generada se denominará "Manual" o "Automática" respectivamente, y tendrá diferentes características.</a:t>
            </a:r>
          </a:p>
          <a:p>
            <a:pPr>
              <a:buNone/>
            </a:pPr>
            <a:r>
              <a:rPr lang="es-ES" dirty="0" smtClean="0"/>
              <a:t>	Desde este mismo proceso </a:t>
            </a:r>
            <a:r>
              <a:rPr lang="es-ES" i="1" dirty="0" smtClean="0"/>
              <a:t>GENERADOR DE LISTAS</a:t>
            </a:r>
            <a:r>
              <a:rPr lang="es-ES" dirty="0" smtClean="0"/>
              <a:t> será posible, además de la creación de listas, su consulta y modificación, su regeneración, su listado por impresora, así como su eliminación cuando sea necesario. También podrán guardarse filtros y borrarse cuando ya no se vayan a utilizar más, aunque un filtro no podrá ser borrado si existe alguna lista automática que lo utilice.</a:t>
            </a:r>
          </a:p>
          <a:p>
            <a:pPr>
              <a:buNone/>
            </a:pPr>
            <a:r>
              <a:rPr lang="es-ES" dirty="0" smtClean="0"/>
              <a:t>	Por último, cabe recordar que en la generación automática de listas no serán tenidos en cuenta aquellos artículos que en su ficha tengan activa la caja de chequeo “Excluir en Listas”. Dichos artículos no entrarán en ninguna lista generada automáticamente, ni desde este proceso ni desde ningún otro que permita la generación de listas.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353</a:t>
            </a:fld>
            <a:endParaRPr lang="es-ES"/>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fontScale="90000"/>
          </a:bodyPr>
          <a:lstStyle/>
          <a:p>
            <a:pPr algn="ctr"/>
            <a:r>
              <a:rPr lang="es-ES" dirty="0" smtClean="0"/>
              <a:t>Generación de listas. Pantalla</a:t>
            </a:r>
            <a:br>
              <a:rPr lang="es-ES" dirty="0" smtClean="0"/>
            </a:b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354</a:t>
            </a:fld>
            <a:endParaRPr lang="es-ES"/>
          </a:p>
        </p:txBody>
      </p:sp>
      <p:pic>
        <p:nvPicPr>
          <p:cNvPr id="36557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Tipos de listas de artículos</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Las listas generadas desde el proceso </a:t>
            </a:r>
            <a:r>
              <a:rPr lang="es-ES" i="1" dirty="0" smtClean="0"/>
              <a:t>GENERADOR DE LISTAS</a:t>
            </a:r>
            <a:r>
              <a:rPr lang="es-ES" dirty="0" smtClean="0"/>
              <a:t> van a poder ser de dos tipos:</a:t>
            </a:r>
          </a:p>
          <a:p>
            <a:pPr>
              <a:buNone/>
            </a:pPr>
            <a:r>
              <a:rPr lang="es-ES" b="1" dirty="0" smtClean="0"/>
              <a:t>	. LISTAS AUTOMATICAS: </a:t>
            </a:r>
            <a:r>
              <a:rPr lang="es-ES" dirty="0" smtClean="0"/>
              <a:t>Son listas generadas a partir de un filtro ya existente. Se distinguirán estas listas una vez generadas ya que en la ventana donde aparecen los artículos que la componen aparece el botón radio "</a:t>
            </a:r>
            <a:r>
              <a:rPr lang="es-ES" i="1" dirty="0" smtClean="0"/>
              <a:t>Automática</a:t>
            </a:r>
            <a:r>
              <a:rPr lang="es-ES" dirty="0" smtClean="0"/>
              <a:t>" activado.</a:t>
            </a:r>
          </a:p>
          <a:p>
            <a:pPr>
              <a:buNone/>
            </a:pPr>
            <a:r>
              <a:rPr lang="es-ES" dirty="0" smtClean="0"/>
              <a:t>	Este tipo de listas pueden ser regeneradas. La regeneración consiste en que si en la base de datos se han incluido nuevos artículos que cumplan las condiciones de la lista en cuestión, se incluirán en ella. Y de la misma forma, en el caso de que algún artículo que formaba parte de la lista haya sido dado de baja o haya cambiado alguna de sus características, desaparecerá de la lista en cuestión. La actualización puede realizarse manualmente, desde el proceso </a:t>
            </a:r>
            <a:r>
              <a:rPr lang="es-ES" i="1" dirty="0" smtClean="0"/>
              <a:t>GENERADOR DE LISTAS</a:t>
            </a:r>
            <a:r>
              <a:rPr lang="es-ES" dirty="0" smtClean="0"/>
              <a:t>, o bien de forma automática. Para más información sobre la actualización automática véase el proceso AUTOMATIZACION DE LISTAS.</a:t>
            </a:r>
          </a:p>
          <a:p>
            <a:pPr>
              <a:buNone/>
            </a:pPr>
            <a:r>
              <a:rPr lang="es-ES" dirty="0" smtClean="0"/>
              <a:t>	Otra de las funciones que se pueden efectuar sobre este tipo de listas es aplicar nuevos filtros sobre ella. En este caso se tienen dos opciones:</a:t>
            </a:r>
          </a:p>
          <a:p>
            <a:pPr>
              <a:buNone/>
            </a:pPr>
            <a:r>
              <a:rPr lang="es-ES" dirty="0" smtClean="0"/>
              <a:t>	. Añadir los artículos que cumplan las nuevas especificaciones a la lista original. En este caso, la lista pasará a ser Manual.</a:t>
            </a:r>
          </a:p>
          <a:p>
            <a:pPr>
              <a:buNone/>
            </a:pPr>
            <a:r>
              <a:rPr lang="es-ES" dirty="0" smtClean="0"/>
              <a:t>	. Reemplazar los artículos de la lista original por los artículos que cumplan las nuevas especificaciones: En este caso, la lista seguirá siendo Automática siempre y cuando el nuevo filtro tenga un nombre (sea un filtro existente previamente), porque de utilizar un filtro creado en este momento la lista pasaría a ser Manual.</a:t>
            </a:r>
          </a:p>
          <a:p>
            <a:pPr>
              <a:buNone/>
            </a:pPr>
            <a:r>
              <a:rPr lang="es-ES" dirty="0" smtClean="0"/>
              <a:t>	Por último indicar que una lista automática no puede ser modificada manualmente, es decir, no se pueden borrar o añadir artículos.</a:t>
            </a:r>
          </a:p>
          <a:p>
            <a:pPr>
              <a:buNone/>
            </a:pPr>
            <a:r>
              <a:rPr lang="es-ES" b="1" dirty="0" smtClean="0"/>
              <a:t>	. LISTAS MANUALES : </a:t>
            </a:r>
            <a:r>
              <a:rPr lang="es-ES" dirty="0" smtClean="0"/>
              <a:t>Son listas generadas de forma directa con un filtro creado en ese momento, es decir, sin utilizar un filtro existente previamente. Se distinguirán estas listas una vez generadas ya que en la ventana donde aparecen los artículos que la componen aparece el botón radio "</a:t>
            </a:r>
            <a:r>
              <a:rPr lang="es-ES" i="1" dirty="0" smtClean="0"/>
              <a:t>Manual</a:t>
            </a:r>
            <a:r>
              <a:rPr lang="es-ES" dirty="0" smtClean="0"/>
              <a:t>" activado.</a:t>
            </a:r>
          </a:p>
          <a:p>
            <a:pPr>
              <a:buNone/>
            </a:pPr>
            <a:r>
              <a:rPr lang="es-ES" dirty="0" smtClean="0"/>
              <a:t>	Este tipo de listas, al contrario que las automáticas, no disponen de la opción de regenerarse, pero sí la de aplicar nuevos filtros a dicha lista. En este caso existen dos opciones:</a:t>
            </a:r>
          </a:p>
          <a:p>
            <a:pPr>
              <a:buNone/>
            </a:pPr>
            <a:r>
              <a:rPr lang="es-ES" dirty="0" smtClean="0"/>
              <a:t>	. Añadir los artículos que cumplan las nuevas especificaciones a la lista original. En este caso, la lista seguirá siendo Manual.</a:t>
            </a:r>
          </a:p>
          <a:p>
            <a:pPr>
              <a:buNone/>
            </a:pPr>
            <a:r>
              <a:rPr lang="es-ES" dirty="0" smtClean="0"/>
              <a:t>	. Reemplazar los artículos de la lista original por los artículos que cumplan las nuevas especificaciones. En este caso, la lista pasará a ser Automática siempre y cuando el nuevo filtro tenga un nombre (sea un filtro existente de antemano), porque de utilizar un filtro creado en este momento la lista seguirá siendo Manual.</a:t>
            </a:r>
          </a:p>
          <a:p>
            <a:pPr>
              <a:buNone/>
            </a:pPr>
            <a:r>
              <a:rPr lang="es-ES" dirty="0" smtClean="0"/>
              <a:t>	Otra característica propia de las listas manuales es que se podrán eliminar o añadir artículos de forma manual por parte del usuario.</a:t>
            </a:r>
          </a:p>
          <a:p>
            <a:pPr>
              <a:buNone/>
            </a:pPr>
            <a:r>
              <a:rPr lang="es-ES" dirty="0" smtClean="0"/>
              <a:t>	En cualquier caso, cuando se esté editando una lista se dispondrá de los siguientes botones que permitirán aplicar de nuevo un filtro:</a:t>
            </a:r>
          </a:p>
          <a:p>
            <a:pPr>
              <a:buNone/>
            </a:pPr>
            <a:r>
              <a:rPr lang="es-ES" dirty="0" smtClean="0"/>
              <a:t>	Botón Filtrar Almacén: Permite aplicar un filtro sobre la totalidad de artículos del almacén, de forma que se rehace la lista que se está editando incluyéndose los artículos que atiendan al filtro aplicado. Es decir, se modifica la lista que se está editando partiendo de todos los artículos del almacén.</a:t>
            </a:r>
          </a:p>
          <a:p>
            <a:pPr>
              <a:buNone/>
            </a:pPr>
            <a:r>
              <a:rPr lang="es-ES" dirty="0" smtClean="0"/>
              <a:t>	Botón Nueva Lista : Permite aplicar un filtro sobre los artículos de la lista que se está editando, creándose una lista nueva con los artículos que cumplan las condiciones del filtro. Es decir, se crea una nueva lista partiendo de los artículos que haya en la lista que se está editando.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355</a:t>
            </a:fld>
            <a:endParaRPr lang="es-ES"/>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Desabastecimientos</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En esta opción </a:t>
            </a:r>
            <a:r>
              <a:rPr lang="es-ES" i="1" dirty="0" smtClean="0"/>
              <a:t>DESABASTECIMIENTOS</a:t>
            </a:r>
            <a:r>
              <a:rPr lang="es-ES" dirty="0" smtClean="0"/>
              <a:t> del apartado </a:t>
            </a:r>
            <a:r>
              <a:rPr lang="es-ES" i="1" dirty="0" smtClean="0"/>
              <a:t>ALMACEN</a:t>
            </a:r>
            <a:r>
              <a:rPr lang="es-ES" dirty="0" smtClean="0"/>
              <a:t> del menú </a:t>
            </a:r>
            <a:r>
              <a:rPr lang="es-ES" i="1" dirty="0" smtClean="0"/>
              <a:t>INFORMES</a:t>
            </a:r>
            <a:r>
              <a:rPr lang="es-ES" dirty="0" smtClean="0"/>
              <a:t> se engloban los procesos que van a permitir registrar las faltas que se den tanto en la recepción de mercancías como en el proceso de venta.</a:t>
            </a:r>
          </a:p>
          <a:p>
            <a:pPr>
              <a:buNone/>
            </a:pPr>
            <a:r>
              <a:rPr lang="es-ES" dirty="0" smtClean="0"/>
              <a:t>	Es decir, se podrá llevar un control de aquella mercancía que fue pedida a proveedor pero no fue servida por éste, y también de aquellos productos que el cliente solicite en mostrador y la farmacia no haya podido dispensarle.</a:t>
            </a:r>
          </a:p>
          <a:p>
            <a:pPr>
              <a:buNone/>
            </a:pPr>
            <a:r>
              <a:rPr lang="es-ES" dirty="0" smtClean="0"/>
              <a:t>	Además, será posible enviar al Colegio Oficial de Farmacéuticos la información de faltas en el suministro a la farmacia (pedidos no servidos) si éste solicita esta información.</a:t>
            </a:r>
          </a:p>
          <a:p>
            <a:pPr>
              <a:buNone/>
            </a:pPr>
            <a:r>
              <a:rPr lang="es-ES" dirty="0" smtClean="0"/>
              <a:t>	Debe tenerse en cuenta, no obstante, que el hecho de que los desabastecimientos en pedidos, recepción y ventas se registren automáticamente estará condicionado al parámetro “</a:t>
            </a:r>
            <a:r>
              <a:rPr lang="es-ES" i="1" dirty="0" smtClean="0"/>
              <a:t>Control de desabastecimientos</a:t>
            </a:r>
            <a:r>
              <a:rPr lang="es-ES" dirty="0" smtClean="0"/>
              <a:t>”, ubicado en el entorno ARTICULOS del proceso </a:t>
            </a:r>
            <a:r>
              <a:rPr lang="es-ES" i="1" dirty="0" smtClean="0"/>
              <a:t>CONFIGURACION / PARAMETROS</a:t>
            </a:r>
            <a:r>
              <a:rPr lang="es-ES" dirty="0" smtClean="0"/>
              <a:t>. Sólo si dicho parámetro está activado, se registrarán automáticamente los desabastecimientos.</a:t>
            </a:r>
          </a:p>
          <a:p>
            <a:pPr>
              <a:buNone/>
            </a:pPr>
            <a:r>
              <a:rPr lang="es-ES" dirty="0" smtClean="0"/>
              <a:t>	Así, en Farmatic se van a considerar dos tipos de desabastecimientos:</a:t>
            </a:r>
          </a:p>
          <a:p>
            <a:pPr>
              <a:buNone/>
            </a:pPr>
            <a:r>
              <a:rPr lang="es-ES" dirty="0" smtClean="0"/>
              <a:t>	</a:t>
            </a:r>
            <a:r>
              <a:rPr lang="es-ES" u="sng" dirty="0" smtClean="0"/>
              <a:t>- DESABASTECIMIENTOS EN COMPRAS:</a:t>
            </a:r>
            <a:r>
              <a:rPr lang="es-ES" dirty="0" smtClean="0"/>
              <a:t> Se entiende por desabastecimiento en compra el hecho de que la farmacia solicite una mercancía a un proveedor y éste no se la suministre, o al menos no en su totalidad.</a:t>
            </a:r>
          </a:p>
          <a:p>
            <a:pPr>
              <a:buNone/>
            </a:pPr>
            <a:r>
              <a:rPr lang="es-ES" dirty="0" smtClean="0"/>
              <a:t>	En el momento en que en Farmatic se detecte esta circunstancia, si se tiene activo el control de desabastecimientos (parámetro “</a:t>
            </a:r>
            <a:r>
              <a:rPr lang="es-ES" i="1" dirty="0" smtClean="0"/>
              <a:t>Control de desabastecimientos</a:t>
            </a:r>
            <a:r>
              <a:rPr lang="es-ES" dirty="0" smtClean="0"/>
              <a:t>”, ubicado en el entorno ARTICULOS del proceso </a:t>
            </a:r>
            <a:r>
              <a:rPr lang="es-ES" i="1" dirty="0" smtClean="0"/>
              <a:t>CONFIGURACION / PARAMETROS</a:t>
            </a:r>
            <a:r>
              <a:rPr lang="es-ES" dirty="0" smtClean="0"/>
              <a:t>), se registrará automáticamente y de forma transparente para el usuario. De no tener activo este parámetro, no habrá registro automático, si bien el usuario podrá anotar manualmente los desabastecimientos de compras desde el proceso </a:t>
            </a:r>
            <a:r>
              <a:rPr lang="es-ES" i="1" dirty="0" smtClean="0"/>
              <a:t>CONSULTAS</a:t>
            </a:r>
            <a:r>
              <a:rPr lang="es-ES" dirty="0" smtClean="0"/>
              <a:t> que se comenta más adelante si así lo estima oportuno.</a:t>
            </a:r>
          </a:p>
          <a:p>
            <a:pPr>
              <a:buNone/>
            </a:pPr>
            <a:r>
              <a:rPr lang="es-ES" dirty="0" smtClean="0"/>
              <a:t>	En cualquier caso, los desabastecimientos podrán ser posteriormente consultados y enviados al Colegio si ello fuera necesario, como se comenta más adelante.</a:t>
            </a:r>
          </a:p>
          <a:p>
            <a:pPr>
              <a:buNone/>
            </a:pPr>
            <a:r>
              <a:rPr lang="es-ES" dirty="0" smtClean="0"/>
              <a:t>	Existen dos puntos en Farmatic donde se puede detectar que el proveedor no sirve toda la mercancía solicitada: Al enviar un pedido vía módem, si el proveedor le contesta con las faltas, y al </a:t>
            </a:r>
            <a:r>
              <a:rPr lang="es-ES" dirty="0" err="1" smtClean="0"/>
              <a:t>recepcionar</a:t>
            </a:r>
            <a:r>
              <a:rPr lang="es-ES" dirty="0" smtClean="0"/>
              <a:t> la mercancía pedida. A continuación se comentan ambos puntos.</a:t>
            </a:r>
          </a:p>
          <a:p>
            <a:pPr>
              <a:buNone/>
            </a:pPr>
            <a:r>
              <a:rPr lang="es-ES" i="1" dirty="0" smtClean="0"/>
              <a:t>	. Desabastecimientos en pedido: </a:t>
            </a:r>
            <a:r>
              <a:rPr lang="es-ES" dirty="0" smtClean="0"/>
              <a:t>Cuando se envía un pedido bidireccional vía módem a un proveedor, puede ser que éste conteste en ese mismo momento indicando las faltas, es decir, qué mercancía no va a poder suministrar.</a:t>
            </a:r>
          </a:p>
          <a:p>
            <a:pPr>
              <a:buNone/>
            </a:pPr>
            <a:r>
              <a:rPr lang="es-ES" dirty="0" smtClean="0"/>
              <a:t>	Si ese fuera el caso, en el mismo momento en que se reciba una incidencia en la que se identifique que no se va a servir la totalidad de la mercancía recibida, se registrará un desabastecimiento en compras que quedará catalogado como tipo de movimiento “Pedido”.</a:t>
            </a:r>
          </a:p>
          <a:p>
            <a:pPr>
              <a:buNone/>
            </a:pPr>
            <a:r>
              <a:rPr lang="es-ES" dirty="0" smtClean="0"/>
              <a:t>	Para más información sobre la recepción de faltas en pedidos bidireccionales, véase la ayuda de Farmatic.</a:t>
            </a:r>
          </a:p>
          <a:p>
            <a:pPr>
              <a:buNone/>
            </a:pPr>
            <a:r>
              <a:rPr lang="es-ES" i="1" dirty="0" smtClean="0"/>
              <a:t>	. Desabastecimientos en recepción:</a:t>
            </a:r>
            <a:r>
              <a:rPr lang="es-ES" dirty="0" smtClean="0"/>
              <a:t> Cuando en Farmatic se grabe la recepción de un pedido, se registrará automáticamente un desabastecimiento para cada uno de los artículos en los que las unidades recibidas hayan sido inferiores a las unidades pedidas. Este tipo de desabastecimiento será catalogado como desabastecimiento en compra y tipo de movimiento “Recepción”.</a:t>
            </a:r>
          </a:p>
          <a:p>
            <a:pPr>
              <a:buNone/>
            </a:pPr>
            <a:r>
              <a:rPr lang="es-ES" dirty="0" smtClean="0"/>
              <a:t>	</a:t>
            </a:r>
            <a:r>
              <a:rPr lang="es-ES" u="sng" dirty="0" smtClean="0"/>
              <a:t>- DESABASTECIMIENTOS EN VENTAS :</a:t>
            </a:r>
            <a:r>
              <a:rPr lang="es-ES" dirty="0" smtClean="0"/>
              <a:t> Se entiende por desabastecimiento en venta el hecho de que un cliente solicite un producto a la farmacia y ésta no se lo pueda servir, o al menos no en su totalidad.</a:t>
            </a:r>
          </a:p>
          <a:p>
            <a:pPr>
              <a:buNone/>
            </a:pPr>
            <a:r>
              <a:rPr lang="es-ES" dirty="0" smtClean="0"/>
              <a:t>	Las faltas en mostrador pueden registrarse de dos formas en Farmatic:</a:t>
            </a:r>
          </a:p>
          <a:p>
            <a:pPr>
              <a:buNone/>
            </a:pPr>
            <a:r>
              <a:rPr lang="es-ES" i="1" dirty="0" smtClean="0"/>
              <a:t>	. Automáticamente:</a:t>
            </a:r>
            <a:r>
              <a:rPr lang="es-ES" dirty="0" smtClean="0"/>
              <a:t> Sólo si se tiene activo el parámetro “</a:t>
            </a:r>
            <a:r>
              <a:rPr lang="es-ES" i="1" dirty="0" smtClean="0"/>
              <a:t>Control de desabastecimientos</a:t>
            </a:r>
            <a:r>
              <a:rPr lang="es-ES" dirty="0" smtClean="0"/>
              <a:t>”, ubicado en el entorno ARTICULOS del proceso </a:t>
            </a:r>
            <a:r>
              <a:rPr lang="es-ES" i="1" dirty="0" smtClean="0"/>
              <a:t>CONFIGURACION / PARAMETROS</a:t>
            </a:r>
            <a:r>
              <a:rPr lang="es-ES" dirty="0" smtClean="0"/>
              <a:t>, cuando en una línea de venta se introduzca cantidad a dispensar 0, se preguntará si se desea registrar una línea de desabastecimiento con una unidad como cantidad en falta.</a:t>
            </a:r>
          </a:p>
          <a:p>
            <a:pPr>
              <a:buNone/>
            </a:pPr>
            <a:r>
              <a:rPr lang="es-ES" dirty="0" smtClean="0"/>
              <a:t>	Si se contesta afirmativamente, se registrará el desabastecimiento y desaparecerá la línea de la ventana de </a:t>
            </a:r>
            <a:r>
              <a:rPr lang="es-ES" i="1" dirty="0" smtClean="0"/>
              <a:t>VENTAS MOSTRADOR</a:t>
            </a:r>
            <a:r>
              <a:rPr lang="es-ES" dirty="0" smtClean="0"/>
              <a:t>. Si se contesta negativamente, no se registra desabastecimiento, y en la ventana de </a:t>
            </a:r>
            <a:r>
              <a:rPr lang="es-ES" i="1" dirty="0" smtClean="0"/>
              <a:t>VENTAS MOSTRADOR</a:t>
            </a:r>
            <a:r>
              <a:rPr lang="es-ES" dirty="0" smtClean="0"/>
              <a:t> permanecerá la línea con el valor que tuviera en el campo de cantidad antes de indicarse 0 en él.</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356</a:t>
            </a:fld>
            <a:endParaRPr lang="es-ES"/>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Desabastecimientos.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357</a:t>
            </a:fld>
            <a:endParaRPr lang="es-ES"/>
          </a:p>
        </p:txBody>
      </p:sp>
      <p:pic>
        <p:nvPicPr>
          <p:cNvPr id="36659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 Informe de Ventas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Este proceso incluye las opciones que posibilitarán varios tipos de consulta:</a:t>
            </a:r>
          </a:p>
          <a:p>
            <a:pPr>
              <a:buNone/>
            </a:pPr>
            <a:r>
              <a:rPr lang="es-ES" dirty="0" smtClean="0"/>
              <a:t>	- Conocer la estadística de unidades de venta mensual de los artículos de un determinado laboratorio.</a:t>
            </a:r>
          </a:p>
          <a:p>
            <a:pPr>
              <a:buNone/>
            </a:pPr>
            <a:r>
              <a:rPr lang="es-ES" dirty="0" smtClean="0"/>
              <a:t>	- Conocer la estadística de unidades de venta mensual de un grupo de artículos incluidos en una lista.</a:t>
            </a:r>
          </a:p>
          <a:p>
            <a:pPr>
              <a:buNone/>
            </a:pPr>
            <a:r>
              <a:rPr lang="es-ES" dirty="0" smtClean="0"/>
              <a:t>	- Dada una operación de venta, conocer todos sus datos y consultar el detalle de las líneas que incluyó.</a:t>
            </a:r>
          </a:p>
          <a:p>
            <a:pPr>
              <a:buNone/>
            </a:pPr>
            <a:r>
              <a:rPr lang="es-ES" dirty="0" smtClean="0"/>
              <a:t>	- Dada una línea de venta de artículo, poder conocer tanto los datos propios de esa línea como de la venta en que se produjo. </a:t>
            </a:r>
          </a:p>
          <a:p>
            <a:pPr>
              <a:buNone/>
            </a:pPr>
            <a:r>
              <a:rPr lang="es-ES" dirty="0" smtClean="0"/>
              <a:t>	- Obtener estadísticas de ventas diarias, por meses, por años, por horas, por vendedor, por familias, por tipos de aportación.</a:t>
            </a:r>
          </a:p>
          <a:p>
            <a:pPr>
              <a:buNone/>
            </a:pPr>
            <a:r>
              <a:rPr lang="es-ES" dirty="0" smtClean="0"/>
              <a:t>	- Dado un grupo de artículos, poder consultar estadísticas sobre sus ventas (descuentos, unidades por operación, venta neta, etc.), separándose la información según el tipo de venta (libre, con receta, mixta y total). Esta información se podrá consultar de cada uno de los vendedores o del total de ellos. </a:t>
            </a:r>
          </a:p>
          <a:p>
            <a:pPr>
              <a:buNone/>
            </a:pPr>
            <a:r>
              <a:rPr lang="es-ES" dirty="0" smtClean="0"/>
              <a:t>	- Consultar de forma resumida los cierres de caja que se han realizado en un período determinado por el usuario (fecha y hora del cierre, quién lo realizó, euros dejados para cambios, importe retirado, diferencias habidas, etc.).</a:t>
            </a:r>
          </a:p>
          <a:p>
            <a:pPr>
              <a:buNone/>
            </a:pPr>
            <a:r>
              <a:rPr lang="es-ES" dirty="0" smtClean="0"/>
              <a:t>	- Hacer consultas de líneas de clientes o recetas pendientes de varios clientes simultáneamente.</a:t>
            </a:r>
          </a:p>
          <a:p>
            <a:pPr>
              <a:buNone/>
            </a:pPr>
            <a:r>
              <a:rPr lang="es-ES" dirty="0" smtClean="0"/>
              <a:t>	Asimismo, será el punto de entrada a todos los procesos que permitirán consultar, modificar y listar el libro de operaciones donde quedan registradas todas las ventas efectuadas.</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358</a:t>
            </a:fld>
            <a:endParaRPr lang="es-ES"/>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por Laboratorio / Listas</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Este proceso permite, bien seleccionar un laboratorio para que se presenten todos los artículos a él ligados dándose su estadística de unidades vendidas mes a mes, o bien seleccionar una lista de artículos previamente generada por el usuario o un conjunto homogéneo de artículos </a:t>
            </a:r>
            <a:r>
              <a:rPr lang="es-ES" dirty="0" err="1" smtClean="0"/>
              <a:t>bioequivalentes</a:t>
            </a:r>
            <a:r>
              <a:rPr lang="es-ES" dirty="0" smtClean="0"/>
              <a:t> que se tenga definido, obteniéndose también de cada uno de ellos su estadística de unidades vendidas mes a mes.</a:t>
            </a:r>
          </a:p>
          <a:p>
            <a:pPr>
              <a:buNone/>
            </a:pPr>
            <a:r>
              <a:rPr lang="es-ES" dirty="0" smtClean="0"/>
              <a:t>	En ambos casos se podrá optar por consultar la estadística de los últimos trece meses o de los últimos 25 meses. Asimismo, en la consulta se podrá incluir o excluir aquellos artículos que no han tenido movimiento de venta, según se estime oportuno.</a:t>
            </a:r>
          </a:p>
          <a:p>
            <a:pPr>
              <a:buNone/>
            </a:pPr>
            <a:r>
              <a:rPr lang="es-ES" dirty="0" smtClean="0"/>
              <a:t>	Así pues, al entrar en este proceso, en primer lugar hay que determinar si se desea consultar artículos de un laboratorio o la consulta irá referida a una lista de artículos concretos o a los artículos de un conjunto homogéneo, familia, etc. Haciendo uso de las cajas desplegables disponibles será posible seleccionar un entorno al que restringir la consulta, que se referirá así únicamente a las ventas de artículos incluidos en el entorno de consulta seleccionado. Los posibles entornos son:</a:t>
            </a:r>
          </a:p>
          <a:p>
            <a:r>
              <a:rPr lang="es-ES" u="sng" dirty="0" smtClean="0"/>
              <a:t>Listas de artículos</a:t>
            </a:r>
            <a:r>
              <a:rPr lang="es-ES" i="1" dirty="0" smtClean="0"/>
              <a:t>.</a:t>
            </a:r>
            <a:r>
              <a:rPr lang="es-ES" dirty="0" smtClean="0"/>
              <a:t> Para restringir la consulta a una lista de artículos ya creada con anterioridad, en la caja de selección “Tipo” seleccionar el icono Lista o bien pulsar las teclas </a:t>
            </a:r>
            <a:r>
              <a:rPr lang="es-ES" b="1" dirty="0" smtClean="0"/>
              <a:t>&lt;CTRL&gt; + &lt;1&gt;</a:t>
            </a:r>
            <a:r>
              <a:rPr lang="es-ES" dirty="0" smtClean="0"/>
              <a:t>. Se abrirá una ventana donde figurarán las listas de artículos existentes, pudiéndose seleccionar la deseada. Se incluye la lista “Almacén Completo” con la que quedan incluidos en el proceso todos los artículos dados de alta.</a:t>
            </a:r>
          </a:p>
          <a:p>
            <a:r>
              <a:rPr lang="es-ES" u="sng" dirty="0" smtClean="0"/>
              <a:t>Familias</a:t>
            </a:r>
            <a:r>
              <a:rPr lang="es-ES" i="1" dirty="0" smtClean="0"/>
              <a:t>.</a:t>
            </a:r>
            <a:r>
              <a:rPr lang="es-ES" dirty="0" smtClean="0"/>
              <a:t> Para restringir la consulta a una familia de artículos, en la caja de selección “Tipo” seleccionar el icono Familia o bien pulsar las teclas </a:t>
            </a:r>
            <a:r>
              <a:rPr lang="es-ES" b="1" dirty="0" smtClean="0"/>
              <a:t>&lt;CTRL&gt; + &lt;2&gt;</a:t>
            </a:r>
            <a:r>
              <a:rPr lang="es-ES" dirty="0" smtClean="0"/>
              <a:t>. Se abrirá una ventana donde figurarán las familias de artículos existentes, pudiéndose seleccionar la deseada.</a:t>
            </a:r>
          </a:p>
          <a:p>
            <a:r>
              <a:rPr lang="es-ES" u="sng" dirty="0" smtClean="0"/>
              <a:t>Conjuntos Homogéneos</a:t>
            </a:r>
            <a:r>
              <a:rPr lang="es-ES" i="1" dirty="0" smtClean="0"/>
              <a:t>.</a:t>
            </a:r>
            <a:r>
              <a:rPr lang="es-ES" dirty="0" smtClean="0"/>
              <a:t> Para restringir la consulta a un conjunto homogéneo o grupo de precio menor, en la caja de selección caja de selección “Tipo” seleccionar el icono Conjunto o bien pulsar las teclas </a:t>
            </a:r>
            <a:r>
              <a:rPr lang="es-ES" b="1" dirty="0" smtClean="0"/>
              <a:t>&lt;CTRL&gt; + &lt;3&gt;</a:t>
            </a:r>
            <a:r>
              <a:rPr lang="es-ES" dirty="0" smtClean="0"/>
              <a:t>. Se abrirá una ventana donde figurarán los conjuntos existentes, pudiéndose seleccionar el deseado.</a:t>
            </a:r>
          </a:p>
          <a:p>
            <a:r>
              <a:rPr lang="es-ES" u="sng" dirty="0" smtClean="0"/>
              <a:t>Laboratorios</a:t>
            </a:r>
            <a:r>
              <a:rPr lang="es-ES" i="1" dirty="0" smtClean="0"/>
              <a:t>.</a:t>
            </a:r>
            <a:r>
              <a:rPr lang="es-ES" dirty="0" smtClean="0"/>
              <a:t> Para restringir la consulta a un laboratorio ya concreto, en la caja de selección caja de selección “Tipo” seleccionar el icono Laboratorio o bien pulsar las teclas </a:t>
            </a:r>
            <a:r>
              <a:rPr lang="es-ES" b="1" dirty="0" smtClean="0"/>
              <a:t>&lt;CTRL&gt; + &lt;4&gt;</a:t>
            </a:r>
            <a:r>
              <a:rPr lang="es-ES" dirty="0" smtClean="0"/>
              <a:t>. Se abrirá una ventana donde figurarán los laboratorios existentes, pudiéndose seleccionar el adecuado.</a:t>
            </a:r>
          </a:p>
          <a:p>
            <a:r>
              <a:rPr lang="es-ES" u="sng" dirty="0" smtClean="0"/>
              <a:t>Grupos Terapéuticos</a:t>
            </a:r>
            <a:r>
              <a:rPr lang="es-ES" i="1" dirty="0" smtClean="0"/>
              <a:t>.</a:t>
            </a:r>
            <a:r>
              <a:rPr lang="es-ES" dirty="0" smtClean="0"/>
              <a:t> Para restringir la consulta a los artículos de un determinado grupo terapéutico, en la caja de selección de entorno seleccionar el icono Grup. Terapéutico o bien pulsar las teclas </a:t>
            </a:r>
            <a:r>
              <a:rPr lang="es-ES" b="1" dirty="0" smtClean="0"/>
              <a:t>&lt;CTRL&gt; + &lt;5&gt;</a:t>
            </a:r>
            <a:r>
              <a:rPr lang="es-ES" dirty="0" smtClean="0"/>
              <a:t>. Se abrirá una 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r>
              <a:rPr lang="es-ES" u="sng" dirty="0" smtClean="0"/>
              <a:t>Categorías de artículos</a:t>
            </a:r>
            <a:r>
              <a:rPr lang="es-ES" i="1" dirty="0" smtClean="0"/>
              <a:t>.</a:t>
            </a:r>
            <a:r>
              <a:rPr lang="es-ES" dirty="0" smtClean="0"/>
              <a:t> Para restringir la consulta a una categoría de artículos, en la caja de selección de entorno seleccionar el icono Categoría o bien pulsar las teclas </a:t>
            </a:r>
            <a:r>
              <a:rPr lang="es-ES" b="1" dirty="0" smtClean="0"/>
              <a:t>&lt;CTRL&gt; + &lt;6&gt;</a:t>
            </a:r>
            <a:r>
              <a:rPr lang="es-ES" dirty="0" smtClean="0"/>
              <a:t>. Se abrirá una ventana donde figurarán las categorías de artículos existentes, pudiéndose seleccionar la deseada.</a:t>
            </a:r>
          </a:p>
          <a:p>
            <a:r>
              <a:rPr lang="es-ES" u="sng" dirty="0" smtClean="0"/>
              <a:t>Almacenes</a:t>
            </a:r>
            <a:r>
              <a:rPr lang="es-ES" i="1" dirty="0" smtClean="0"/>
              <a:t>.</a:t>
            </a:r>
            <a:r>
              <a:rPr lang="es-ES" dirty="0" smtClean="0"/>
              <a:t> Sólo disponible si se trabaja con MULTIALMACEN. Para restringir la consulta a un los artículos incluidos en un almacén determinado, en la caja de selección de entorno seleccionar el icono </a:t>
            </a:r>
            <a:r>
              <a:rPr lang="es-ES" dirty="0" err="1" smtClean="0"/>
              <a:t>Multialmacén</a:t>
            </a:r>
            <a:r>
              <a:rPr lang="es-ES" dirty="0" smtClean="0"/>
              <a:t> o bien pulsar las teclas </a:t>
            </a:r>
            <a:r>
              <a:rPr lang="es-ES" b="1" dirty="0" smtClean="0"/>
              <a:t>&lt;CTRL&gt; + &lt;7&gt;</a:t>
            </a:r>
            <a:r>
              <a:rPr lang="es-ES" dirty="0" smtClean="0"/>
              <a:t>. Se abrirá una ventana donde figurarán los almacenes existentes, pudiéndose seleccionar el deseado.</a:t>
            </a:r>
          </a:p>
          <a:p>
            <a:pPr>
              <a:buNone/>
            </a:pPr>
            <a:r>
              <a:rPr lang="es-ES" dirty="0" smtClean="0"/>
              <a:t>	En la caja de selección de entorno, al teclear rápidamente varios caracteres se buscará el primer elemento que coincida con ello, efectuándose esta búsqueda en todos los entornos citados (laboratorios, grupos terapéuticos, categorías…).</a:t>
            </a:r>
          </a:p>
          <a:p>
            <a:pPr>
              <a:buNone/>
            </a:pPr>
            <a:r>
              <a:rPr lang="es-ES"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a:t>
            </a:r>
          </a:p>
          <a:p>
            <a:pPr>
              <a:buNone/>
            </a:pPr>
            <a:r>
              <a:rPr lang="es-ES" dirty="0" smtClean="0"/>
              <a:t>	A continuación se debe especificar de qué período se desea consultar la estadística, activando el botón radio adecuado, estando disponibles "</a:t>
            </a:r>
            <a:r>
              <a:rPr lang="es-ES" i="1" dirty="0" smtClean="0"/>
              <a:t>Consumos de los 13 últimos meses</a:t>
            </a:r>
            <a:r>
              <a:rPr lang="es-ES" dirty="0" smtClean="0"/>
              <a:t>" y "</a:t>
            </a:r>
            <a:r>
              <a:rPr lang="es-ES" i="1" dirty="0" smtClean="0"/>
              <a:t>Consumos de los 25 últimos meses</a:t>
            </a:r>
            <a:r>
              <a:rPr lang="es-ES" dirty="0" smtClean="0"/>
              <a:t>".</a:t>
            </a:r>
          </a:p>
          <a:p>
            <a:pPr>
              <a:buNone/>
            </a:pPr>
            <a:r>
              <a:rPr lang="es-ES" dirty="0" smtClean="0"/>
              <a:t>	Por último, se deberá activar la caja de chequeo "</a:t>
            </a:r>
            <a:r>
              <a:rPr lang="es-ES" i="1" dirty="0" smtClean="0"/>
              <a:t>No presentar los artículos sin movimiento</a:t>
            </a:r>
            <a:r>
              <a:rPr lang="es-ES" dirty="0" smtClean="0"/>
              <a:t>" si no se desea que se presenten éstos en pantalla. De no activar esta caja, en la relación de artículos que se presentará se incluirán también aquellos que no hayan sido vendidos en el período seleccionado.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359</a:t>
            </a:fld>
            <a:endParaRPr lang="es-E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SITUACION</a:t>
            </a:r>
            <a:endParaRPr lang="es-ES" dirty="0"/>
          </a:p>
        </p:txBody>
      </p:sp>
      <p:sp>
        <p:nvSpPr>
          <p:cNvPr id="3" name="2 Marcador de contenido"/>
          <p:cNvSpPr>
            <a:spLocks noGrp="1"/>
          </p:cNvSpPr>
          <p:nvPr>
            <p:ph idx="1"/>
          </p:nvPr>
        </p:nvSpPr>
        <p:spPr/>
        <p:txBody>
          <a:bodyPr/>
          <a:lstStyle/>
          <a:p>
            <a:pPr>
              <a:buNone/>
            </a:pPr>
            <a:r>
              <a:rPr lang="es-ES" dirty="0" smtClean="0"/>
              <a:t>	En este campo se dispone de hasta 8 caracteres (numéricos o alfanuméricos) que podrán ser utilizados libremente por el usuario para indicar la ubicación física del artículo, a fin de facilitar su localización.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a:t>
            </a:fld>
            <a:endParaRPr lang="es-ES" dirty="0"/>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t>Ventas por Laboratorio / Listas. Pantalla</a:t>
            </a:r>
            <a:endParaRPr lang="es-ES" sz="4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360</a:t>
            </a:fld>
            <a:endParaRPr lang="es-ES"/>
          </a:p>
        </p:txBody>
      </p:sp>
      <p:pic>
        <p:nvPicPr>
          <p:cNvPr id="369666"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800" dirty="0" smtClean="0"/>
              <a:t>Ventas por Laboratorio / Listas. Datos obtenidos</a:t>
            </a:r>
            <a:endParaRPr lang="es-ES" sz="2800"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Una vez realizados todos los pasos mencionados, se presentará una relación de todos los artículos implicados (los incluidos en el entorno de consulta seleccionado), excluyendo aquellos que no se han vendido, si así se ha especificado.</a:t>
            </a:r>
          </a:p>
          <a:p>
            <a:pPr>
              <a:buNone/>
            </a:pPr>
            <a:r>
              <a:rPr lang="es-ES" dirty="0" smtClean="0"/>
              <a:t>	De cada artículo se dará la siguiente información:</a:t>
            </a:r>
          </a:p>
          <a:p>
            <a:pPr>
              <a:buNone/>
            </a:pPr>
            <a:r>
              <a:rPr lang="es-ES" b="1" dirty="0" smtClean="0"/>
              <a:t>	- CODIGO </a:t>
            </a:r>
            <a:endParaRPr lang="es-ES" dirty="0" smtClean="0"/>
          </a:p>
          <a:p>
            <a:pPr>
              <a:buNone/>
            </a:pPr>
            <a:r>
              <a:rPr lang="es-ES" b="1" dirty="0" smtClean="0"/>
              <a:t>	- DESCRIPCION</a:t>
            </a:r>
            <a:endParaRPr lang="es-ES" dirty="0" smtClean="0"/>
          </a:p>
          <a:p>
            <a:pPr>
              <a:buNone/>
            </a:pPr>
            <a:r>
              <a:rPr lang="es-ES" b="1" dirty="0" smtClean="0"/>
              <a:t>	- TOTAL :</a:t>
            </a:r>
            <a:r>
              <a:rPr lang="es-ES" dirty="0" smtClean="0"/>
              <a:t> Se dará el total de unidades vendidas del artículo en el total del período consultado. Será, pues, la suma de consumos de todos los meses de dicho período.</a:t>
            </a:r>
          </a:p>
          <a:p>
            <a:pPr>
              <a:buNone/>
            </a:pPr>
            <a:r>
              <a:rPr lang="es-ES" b="1" dirty="0" smtClean="0"/>
              <a:t>	- P.V.P. :</a:t>
            </a:r>
            <a:r>
              <a:rPr lang="es-ES" dirty="0" smtClean="0"/>
              <a:t> Precio de venta al público que tiene asignado el artículo en su ficha en el momento de la consulta.</a:t>
            </a:r>
          </a:p>
          <a:p>
            <a:pPr>
              <a:buNone/>
            </a:pPr>
            <a:r>
              <a:rPr lang="es-ES" b="1" dirty="0" smtClean="0"/>
              <a:t>	- ST. ACT. : </a:t>
            </a:r>
            <a:r>
              <a:rPr lang="es-ES" dirty="0" smtClean="0"/>
              <a:t>Stock actual en el momento de la consulta, según figure en la ficha del artículo.</a:t>
            </a:r>
          </a:p>
          <a:p>
            <a:pPr>
              <a:buNone/>
            </a:pPr>
            <a:r>
              <a:rPr lang="es-ES" b="1" dirty="0" smtClean="0"/>
              <a:t>	- </a:t>
            </a:r>
            <a:r>
              <a:rPr lang="es-ES" b="1" dirty="0" err="1" smtClean="0"/>
              <a:t>AAxx</a:t>
            </a:r>
            <a:r>
              <a:rPr lang="es-ES" b="1" dirty="0" smtClean="0"/>
              <a:t> :</a:t>
            </a:r>
            <a:r>
              <a:rPr lang="es-ES" dirty="0" smtClean="0"/>
              <a:t> Donde "AA" serán las primeras letras del mes y "</a:t>
            </a:r>
            <a:r>
              <a:rPr lang="es-ES" dirty="0" err="1" smtClean="0"/>
              <a:t>xx</a:t>
            </a:r>
            <a:r>
              <a:rPr lang="es-ES" dirty="0" smtClean="0"/>
              <a:t>" el año al que se refiere. Por ejemplo: En02 significa Enero de 2002. Ab03 significa Abril de 2003, etc. En estos campos figurarán las unidades vendidas de cada artículo en el mes en cuestión. Se mostrarán tantos meses como se haya especificado (los últimos 13 ó 25 meses).</a:t>
            </a:r>
          </a:p>
          <a:p>
            <a:pPr>
              <a:buNone/>
            </a:pPr>
            <a:r>
              <a:rPr lang="es-ES" dirty="0" smtClean="0"/>
              <a:t>	Toda esta información se presentará en una parrilla de exploración, con lo que ello conlleva en cuanto a posibilidades de ordenación, acotación, impresión, configuración de informes, etc.</a:t>
            </a:r>
          </a:p>
          <a:p>
            <a:pPr>
              <a:buNone/>
            </a:pPr>
            <a:r>
              <a:rPr lang="es-ES" dirty="0" smtClean="0"/>
              <a:t>	Por último, indicar que en la zona inferior de la ventana se dispone de las estadísticas generales del artículo sobre el que se sitúe el cursor, pudiendo ser éstas decenales, quincenales o mensuales, representarse en forma de gráficos o mediante tabla, etc.</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361</a:t>
            </a:fld>
            <a:endParaRPr lang="es-ES"/>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800" dirty="0" smtClean="0"/>
              <a:t>Ventas por Laboratorio / Listas. Datos obtenidos. Pantalla</a:t>
            </a:r>
            <a:endParaRPr lang="es-ES" sz="28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362</a:t>
            </a:fld>
            <a:endParaRPr lang="es-ES"/>
          </a:p>
        </p:txBody>
      </p:sp>
      <p:pic>
        <p:nvPicPr>
          <p:cNvPr id="370690" name="Picture 2"/>
          <p:cNvPicPr>
            <a:picLocks noGrp="1" noChangeAspect="1" noChangeArrowheads="1"/>
          </p:cNvPicPr>
          <p:nvPr>
            <p:ph idx="1"/>
          </p:nvPr>
        </p:nvPicPr>
        <p:blipFill>
          <a:blip r:embed="rId2" cstate="print"/>
          <a:srcRect/>
          <a:stretch>
            <a:fillRect/>
          </a:stretch>
        </p:blipFill>
        <p:spPr bwMode="auto">
          <a:xfrm>
            <a:off x="1828602" y="1935163"/>
            <a:ext cx="5486796" cy="4389437"/>
          </a:xfrm>
          <a:prstGeom prst="rect">
            <a:avLst/>
          </a:prstGeom>
          <a:noFill/>
          <a:ln w="9525">
            <a:noFill/>
            <a:miter lim="800000"/>
            <a:headEnd/>
            <a:tailEnd/>
          </a:ln>
        </p:spPr>
      </p:pic>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92664"/>
          </a:xfrm>
        </p:spPr>
        <p:txBody>
          <a:bodyPr>
            <a:normAutofit fontScale="90000"/>
          </a:bodyPr>
          <a:lstStyle/>
          <a:p>
            <a:pPr algn="ctr"/>
            <a:r>
              <a:rPr lang="es-ES" dirty="0" smtClean="0"/>
              <a:t>Operaciones/Líneas</a:t>
            </a:r>
            <a:endParaRPr lang="es-ES" dirty="0"/>
          </a:p>
        </p:txBody>
      </p:sp>
      <p:sp>
        <p:nvSpPr>
          <p:cNvPr id="3" name="2 Marcador de contenido"/>
          <p:cNvSpPr>
            <a:spLocks noGrp="1"/>
          </p:cNvSpPr>
          <p:nvPr>
            <p:ph idx="1"/>
          </p:nvPr>
        </p:nvSpPr>
        <p:spPr>
          <a:xfrm>
            <a:off x="457200" y="1268760"/>
            <a:ext cx="8229600" cy="5055840"/>
          </a:xfrm>
        </p:spPr>
        <p:txBody>
          <a:bodyPr>
            <a:normAutofit fontScale="32500" lnSpcReduction="20000"/>
          </a:bodyPr>
          <a:lstStyle/>
          <a:p>
            <a:pPr>
              <a:buNone/>
            </a:pPr>
            <a:r>
              <a:rPr lang="es-ES" dirty="0" smtClean="0"/>
              <a:t>	Este proceso proporciona información sobre cada una de las ventas que se han producido (fecha, vendedor, tipo de operación, etc.) pudiéndose consultar el detalle de las líneas que englobó cada una de esas ventas. </a:t>
            </a:r>
          </a:p>
          <a:p>
            <a:pPr>
              <a:buNone/>
            </a:pPr>
            <a:r>
              <a:rPr lang="es-ES" dirty="0" smtClean="0"/>
              <a:t>	Esta información se presenta automáticamente al entrar en el </a:t>
            </a:r>
            <a:r>
              <a:rPr lang="es-ES" i="1" dirty="0" smtClean="0"/>
              <a:t>proceso OPERACIONES/LINEAS - ARTICULOS/OPERACION</a:t>
            </a:r>
            <a:r>
              <a:rPr lang="es-ES" dirty="0" smtClean="0"/>
              <a:t>. Si en algún momento se ha pasado a consultar el informe sobre artículos por operación, se podrá retornar a visualizar la información de ventas y líneas por operación haciendo clic en el botón Ventas.</a:t>
            </a:r>
          </a:p>
          <a:p>
            <a:pPr>
              <a:buNone/>
            </a:pPr>
            <a:r>
              <a:rPr lang="es-ES" dirty="0" smtClean="0"/>
              <a:t>	Los datos se presentan en dos parrillas de exploración: En la superior se da una línea por cada operación de venta realizada, dándose todos sus datos a nivel global de operación. En la inferior se muestra el detalle de líneas que englobó la operación sobre la que se haya situado el cursor en la parrilla superior.</a:t>
            </a:r>
          </a:p>
          <a:p>
            <a:pPr>
              <a:buNone/>
            </a:pPr>
            <a:r>
              <a:rPr lang="es-ES" dirty="0" smtClean="0"/>
              <a:t>	Las operatorias y posibilidades de ordenación, acotación, etc. de que se dispone son las propias de una parrilla de exploración.</a:t>
            </a:r>
          </a:p>
          <a:p>
            <a:pPr>
              <a:buNone/>
            </a:pPr>
            <a:r>
              <a:rPr lang="es-ES" dirty="0" smtClean="0"/>
              <a:t>	A continuación se detalla la información que se ofrece en cuanto a nivel global de venta (parrilla superior):</a:t>
            </a:r>
          </a:p>
          <a:p>
            <a:pPr>
              <a:buNone/>
            </a:pPr>
            <a:r>
              <a:rPr lang="es-ES" b="1" dirty="0" smtClean="0"/>
              <a:t>	-VENDEDOR </a:t>
            </a:r>
            <a:r>
              <a:rPr lang="es-ES" dirty="0" smtClean="0"/>
              <a:t>que realizó la operación.</a:t>
            </a:r>
          </a:p>
          <a:p>
            <a:pPr>
              <a:buNone/>
            </a:pPr>
            <a:r>
              <a:rPr lang="es-ES" b="1" dirty="0" smtClean="0"/>
              <a:t>	- FECHA </a:t>
            </a:r>
            <a:r>
              <a:rPr lang="es-ES" dirty="0" smtClean="0"/>
              <a:t>en que se realizó la venta.</a:t>
            </a:r>
          </a:p>
          <a:p>
            <a:pPr>
              <a:buNone/>
            </a:pPr>
            <a:r>
              <a:rPr lang="es-ES" b="1" dirty="0" smtClean="0"/>
              <a:t>	- HORA </a:t>
            </a:r>
            <a:endParaRPr lang="es-ES" dirty="0" smtClean="0"/>
          </a:p>
          <a:p>
            <a:pPr>
              <a:buNone/>
            </a:pPr>
            <a:r>
              <a:rPr lang="es-ES" b="1" dirty="0" smtClean="0"/>
              <a:t>	- CLIENTE :</a:t>
            </a:r>
            <a:r>
              <a:rPr lang="es-ES" dirty="0" smtClean="0"/>
              <a:t> Sólo en el caso de que se asociara la venta a un cliente (créditos, recetas pendientes, etc.).</a:t>
            </a:r>
          </a:p>
          <a:p>
            <a:pPr>
              <a:buNone/>
            </a:pPr>
            <a:r>
              <a:rPr lang="es-ES" b="1" dirty="0" smtClean="0"/>
              <a:t>	- T. OP. :</a:t>
            </a:r>
            <a:r>
              <a:rPr lang="es-ES" dirty="0" smtClean="0"/>
              <a:t> En este campo se visualizará el prefijo serie ligado al tipo de venta de que se trate. Recuérdese que los prefijos de serie se habrán asignado desde el proceso </a:t>
            </a:r>
            <a:r>
              <a:rPr lang="es-ES" i="1" dirty="0" smtClean="0">
                <a:hlinkClick r:id="rId2"/>
              </a:rPr>
              <a:t>SERIES</a:t>
            </a:r>
            <a:r>
              <a:rPr lang="es-ES" i="1" dirty="0" smtClean="0"/>
              <a:t>. </a:t>
            </a:r>
          </a:p>
          <a:p>
            <a:pPr>
              <a:buNone/>
            </a:pPr>
            <a:r>
              <a:rPr lang="es-ES" b="1" i="1" dirty="0" smtClean="0"/>
              <a:t>	- TIPO :</a:t>
            </a:r>
            <a:r>
              <a:rPr lang="es-ES" i="1" dirty="0" smtClean="0"/>
              <a:t> Tipo de operación (contado, crédito, etc.).</a:t>
            </a:r>
          </a:p>
          <a:p>
            <a:pPr>
              <a:buNone/>
            </a:pPr>
            <a:r>
              <a:rPr lang="es-ES" b="1" i="1" dirty="0" smtClean="0"/>
              <a:t>	- BRUTO :</a:t>
            </a:r>
            <a:r>
              <a:rPr lang="es-ES" i="1" dirty="0" smtClean="0"/>
              <a:t> Importe bruto de la operación. Es decir, sin restar descuentos.</a:t>
            </a:r>
          </a:p>
          <a:p>
            <a:pPr>
              <a:buNone/>
            </a:pPr>
            <a:r>
              <a:rPr lang="es-ES" b="1" i="1" dirty="0" smtClean="0"/>
              <a:t>	- DTO. L. :</a:t>
            </a:r>
            <a:r>
              <a:rPr lang="es-ES" i="1" dirty="0" smtClean="0"/>
              <a:t> Importes de descuentos lineales, es decir, efectuados sobre líneas de la venta.</a:t>
            </a:r>
          </a:p>
          <a:p>
            <a:pPr>
              <a:buNone/>
            </a:pPr>
            <a:r>
              <a:rPr lang="es-ES" b="1" i="1" dirty="0" smtClean="0"/>
              <a:t>	- DTO. OP. :</a:t>
            </a:r>
            <a:r>
              <a:rPr lang="es-ES" i="1" dirty="0" smtClean="0"/>
              <a:t> Descuento realizado sobre el total operación, es decir, al cerrar la venta.</a:t>
            </a:r>
          </a:p>
          <a:p>
            <a:pPr>
              <a:buNone/>
            </a:pPr>
            <a:r>
              <a:rPr lang="es-ES" b="1" i="1" dirty="0" smtClean="0"/>
              <a:t>	- NETO :</a:t>
            </a:r>
            <a:r>
              <a:rPr lang="es-ES" i="1" dirty="0" smtClean="0"/>
              <a:t> Importe total de la venta una vez restados descuentos.</a:t>
            </a:r>
          </a:p>
          <a:p>
            <a:pPr>
              <a:buNone/>
            </a:pPr>
            <a:r>
              <a:rPr lang="es-ES" b="1" i="1" dirty="0" smtClean="0"/>
              <a:t>	- NUMERO DOC. :</a:t>
            </a:r>
            <a:r>
              <a:rPr lang="es-ES" i="1" dirty="0" smtClean="0"/>
              <a:t> Número del documento (irá en función de lo definido en el proceso SERIES).</a:t>
            </a:r>
          </a:p>
          <a:p>
            <a:pPr>
              <a:buNone/>
            </a:pPr>
            <a:r>
              <a:rPr lang="es-ES" b="1" i="1" dirty="0" smtClean="0"/>
              <a:t>	- FACTURADA :</a:t>
            </a:r>
            <a:r>
              <a:rPr lang="es-ES" i="1" dirty="0" smtClean="0"/>
              <a:t> Se indicará si la venta está ya facturada o no. Los posibles valores son: “</a:t>
            </a:r>
            <a:r>
              <a:rPr lang="es-ES" b="1" i="1" dirty="0" smtClean="0"/>
              <a:t>T</a:t>
            </a:r>
            <a:r>
              <a:rPr lang="es-ES" i="1" dirty="0" smtClean="0"/>
              <a:t>” (están facturadas todas las líneas de esa operación), “</a:t>
            </a:r>
            <a:r>
              <a:rPr lang="es-ES" b="1" i="1" dirty="0" smtClean="0"/>
              <a:t>P</a:t>
            </a:r>
            <a:r>
              <a:rPr lang="es-ES" i="1" dirty="0" smtClean="0"/>
              <a:t>” (están facturadas algunas líneas de la operación, pero no todas) y “</a:t>
            </a:r>
            <a:r>
              <a:rPr lang="es-ES" b="1" i="1" dirty="0" smtClean="0"/>
              <a:t>N</a:t>
            </a:r>
            <a:r>
              <a:rPr lang="es-ES" i="1" dirty="0" smtClean="0"/>
              <a:t>” (no está facturada ninguna línea de la operación).</a:t>
            </a:r>
          </a:p>
          <a:p>
            <a:pPr>
              <a:buNone/>
            </a:pPr>
            <a:r>
              <a:rPr lang="es-ES" b="1" i="1" dirty="0" smtClean="0"/>
              <a:t>	- A CUENTA :</a:t>
            </a:r>
            <a:r>
              <a:rPr lang="es-ES" i="1" dirty="0" smtClean="0"/>
              <a:t> Importe de entregas a cuenta.</a:t>
            </a:r>
          </a:p>
          <a:p>
            <a:pPr>
              <a:buNone/>
            </a:pPr>
            <a:r>
              <a:rPr lang="es-ES" b="1" i="1" dirty="0" smtClean="0"/>
              <a:t>	- C. CONTADO :</a:t>
            </a:r>
            <a:r>
              <a:rPr lang="es-ES" i="1" dirty="0" smtClean="0"/>
              <a:t> Importes cobrados al contado.</a:t>
            </a:r>
          </a:p>
          <a:p>
            <a:pPr>
              <a:buNone/>
            </a:pPr>
            <a:r>
              <a:rPr lang="es-ES" i="1" dirty="0" smtClean="0"/>
              <a:t>	A continuación se detalla la información que se ofrece en cuanto a detalle de líneas de una venta (parrilla inferior):</a:t>
            </a:r>
          </a:p>
          <a:p>
            <a:pPr>
              <a:buNone/>
            </a:pPr>
            <a:r>
              <a:rPr lang="es-ES" b="1" i="1" dirty="0" smtClean="0"/>
              <a:t>	- CODIGO </a:t>
            </a:r>
            <a:r>
              <a:rPr lang="es-ES" i="1" dirty="0" smtClean="0"/>
              <a:t>del artículo.</a:t>
            </a:r>
          </a:p>
          <a:p>
            <a:pPr>
              <a:buNone/>
            </a:pPr>
            <a:r>
              <a:rPr lang="es-ES" b="1" i="1" dirty="0" smtClean="0"/>
              <a:t>	- DESCRIPCION </a:t>
            </a:r>
            <a:r>
              <a:rPr lang="es-ES" i="1" dirty="0" smtClean="0"/>
              <a:t>del artículo.</a:t>
            </a:r>
          </a:p>
          <a:p>
            <a:pPr>
              <a:buNone/>
            </a:pPr>
            <a:r>
              <a:rPr lang="es-ES" b="1" i="1" dirty="0" smtClean="0"/>
              <a:t>	- CAN. :</a:t>
            </a:r>
            <a:r>
              <a:rPr lang="es-ES" i="1" dirty="0" smtClean="0"/>
              <a:t> Unidades vendidas.</a:t>
            </a:r>
          </a:p>
          <a:p>
            <a:pPr>
              <a:buNone/>
            </a:pPr>
            <a:r>
              <a:rPr lang="es-ES" b="1" i="1" dirty="0" smtClean="0"/>
              <a:t>	- P.V.P.</a:t>
            </a:r>
            <a:r>
              <a:rPr lang="es-ES" i="1" dirty="0" smtClean="0"/>
              <a:t> del artículo en el momento de la venta.</a:t>
            </a:r>
          </a:p>
          <a:p>
            <a:pPr>
              <a:buNone/>
            </a:pPr>
            <a:r>
              <a:rPr lang="es-ES" b="1" i="1" dirty="0" smtClean="0"/>
              <a:t>	- T.A. :</a:t>
            </a:r>
            <a:r>
              <a:rPr lang="es-ES" i="1" dirty="0" smtClean="0"/>
              <a:t> En el caso de venta con receta, en este campo figurará el código del tipo de aportación con que se vendió.</a:t>
            </a:r>
          </a:p>
          <a:p>
            <a:pPr>
              <a:buNone/>
            </a:pPr>
            <a:r>
              <a:rPr lang="es-ES" b="1" i="1" dirty="0" smtClean="0"/>
              <a:t>	- BRUTO :</a:t>
            </a:r>
            <a:r>
              <a:rPr lang="es-ES" i="1" dirty="0" smtClean="0"/>
              <a:t> Importe bruto de la línea, es decir, sin aplicar descuentos.</a:t>
            </a:r>
          </a:p>
          <a:p>
            <a:pPr>
              <a:buNone/>
            </a:pPr>
            <a:r>
              <a:rPr lang="es-ES" b="1" i="1" dirty="0" smtClean="0"/>
              <a:t>	- DTO. L. :</a:t>
            </a:r>
            <a:r>
              <a:rPr lang="es-ES" i="1" dirty="0" smtClean="0"/>
              <a:t> Descuento aplicado a la línea.</a:t>
            </a:r>
          </a:p>
          <a:p>
            <a:pPr>
              <a:buNone/>
            </a:pPr>
            <a:r>
              <a:rPr lang="es-ES" b="1" i="1" dirty="0" smtClean="0"/>
              <a:t>	- DTO. OP. :</a:t>
            </a:r>
            <a:r>
              <a:rPr lang="es-ES" i="1" dirty="0" smtClean="0"/>
              <a:t> Descuento efectuado sobre el importe total de la operación.</a:t>
            </a:r>
          </a:p>
          <a:p>
            <a:pPr>
              <a:buNone/>
            </a:pPr>
            <a:r>
              <a:rPr lang="es-ES" b="1" i="1" dirty="0" smtClean="0"/>
              <a:t>	- NETO :</a:t>
            </a:r>
            <a:r>
              <a:rPr lang="es-ES" i="1" dirty="0" smtClean="0"/>
              <a:t> Importe neto de la línea, es decir, restando ya los descuentos.</a:t>
            </a:r>
          </a:p>
          <a:p>
            <a:pPr>
              <a:buNone/>
            </a:pPr>
            <a:r>
              <a:rPr lang="es-ES" b="1" i="1" dirty="0" smtClean="0"/>
              <a:t>	- T. OP. :</a:t>
            </a:r>
            <a:r>
              <a:rPr lang="es-ES" i="1" dirty="0" smtClean="0"/>
              <a:t> En este campo se visualizará el prefijo serie ligado al tipo de venta de que se trate. Recuérdese que los prefijos de serie se habrán asignado desde el proceso </a:t>
            </a:r>
            <a:r>
              <a:rPr lang="es-ES" i="1" dirty="0" smtClean="0">
                <a:hlinkClick r:id="rId2"/>
              </a:rPr>
              <a:t>SERIES</a:t>
            </a:r>
            <a:r>
              <a:rPr lang="es-ES" i="1" dirty="0" smtClean="0"/>
              <a:t>. </a:t>
            </a:r>
          </a:p>
          <a:p>
            <a:pPr>
              <a:buNone/>
            </a:pPr>
            <a:r>
              <a:rPr lang="es-ES" b="1" i="1" dirty="0" smtClean="0"/>
              <a:t>	- TIPO :</a:t>
            </a:r>
            <a:r>
              <a:rPr lang="es-ES" i="1" dirty="0" smtClean="0"/>
              <a:t> Tipo de línea (contado, crédito, etc.).</a:t>
            </a:r>
          </a:p>
          <a:p>
            <a:pPr>
              <a:buNone/>
            </a:pPr>
            <a:r>
              <a:rPr lang="es-ES" b="1" i="1" dirty="0" smtClean="0"/>
              <a:t>	- R.P. :</a:t>
            </a:r>
            <a:r>
              <a:rPr lang="es-ES" i="1" dirty="0" smtClean="0"/>
              <a:t> En este campo se indicará si se trata o no de una receta pendiente.</a:t>
            </a:r>
          </a:p>
          <a:p>
            <a:pPr>
              <a:buNone/>
            </a:pPr>
            <a:r>
              <a:rPr lang="es-ES" b="1" i="1" dirty="0" smtClean="0"/>
              <a:t>	- FACTURADA :</a:t>
            </a:r>
            <a:r>
              <a:rPr lang="es-ES" i="1" dirty="0" smtClean="0"/>
              <a:t> Se indicará si la línea está ya o no facturada.</a:t>
            </a:r>
          </a:p>
          <a:p>
            <a:pPr>
              <a:buNone/>
            </a:pPr>
            <a:r>
              <a:rPr lang="es-ES" b="1" i="1" dirty="0" smtClean="0"/>
              <a:t>	- Nº FACTURA :</a:t>
            </a:r>
            <a:r>
              <a:rPr lang="es-ES" i="1" dirty="0" smtClean="0"/>
              <a:t> Número de la factura en la que se incluye la línea, caso de estar ya facturada. De no estarlo aparecerá como N/A (no asignado).</a:t>
            </a:r>
            <a:endParaRPr lang="es-ES" i="1"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363</a:t>
            </a:fld>
            <a:endParaRPr lang="es-ES"/>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Operaciones/Líneas.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364</a:t>
            </a:fld>
            <a:endParaRPr lang="es-ES"/>
          </a:p>
        </p:txBody>
      </p:sp>
      <p:pic>
        <p:nvPicPr>
          <p:cNvPr id="371714" name="Picture 2"/>
          <p:cNvPicPr>
            <a:picLocks noGrp="1" noChangeAspect="1" noChangeArrowheads="1"/>
          </p:cNvPicPr>
          <p:nvPr>
            <p:ph idx="1"/>
          </p:nvPr>
        </p:nvPicPr>
        <p:blipFill>
          <a:blip r:embed="rId2" cstate="print"/>
          <a:srcRect/>
          <a:stretch>
            <a:fillRect/>
          </a:stretch>
        </p:blipFill>
        <p:spPr bwMode="auto">
          <a:xfrm>
            <a:off x="1717081" y="1935163"/>
            <a:ext cx="5709837" cy="4389437"/>
          </a:xfrm>
          <a:prstGeom prst="rect">
            <a:avLst/>
          </a:prstGeom>
          <a:noFill/>
          <a:ln w="9525">
            <a:noFill/>
            <a:miter lim="800000"/>
            <a:headEnd/>
            <a:tailEnd/>
          </a:ln>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fontScale="90000"/>
          </a:bodyPr>
          <a:lstStyle/>
          <a:p>
            <a:pPr algn="ctr"/>
            <a:r>
              <a:rPr lang="es-ES" dirty="0" smtClean="0"/>
              <a:t>Cuadro estadístico de ventas</a:t>
            </a:r>
            <a:br>
              <a:rPr lang="es-ES" dirty="0" smtClean="0"/>
            </a:br>
            <a:endParaRPr lang="es-ES" dirty="0"/>
          </a:p>
        </p:txBody>
      </p:sp>
      <p:sp>
        <p:nvSpPr>
          <p:cNvPr id="3" name="2 Marcador de contenido"/>
          <p:cNvSpPr>
            <a:spLocks noGrp="1"/>
          </p:cNvSpPr>
          <p:nvPr>
            <p:ph idx="1"/>
          </p:nvPr>
        </p:nvSpPr>
        <p:spPr>
          <a:xfrm>
            <a:off x="457200" y="836712"/>
            <a:ext cx="8229600" cy="5487888"/>
          </a:xfrm>
        </p:spPr>
        <p:txBody>
          <a:bodyPr>
            <a:normAutofit fontScale="25000" lnSpcReduction="20000"/>
          </a:bodyPr>
          <a:lstStyle/>
          <a:p>
            <a:pPr>
              <a:buNone/>
            </a:pPr>
            <a:r>
              <a:rPr lang="es-ES" dirty="0" smtClean="0"/>
              <a:t>	Mediante este proceso se podrá obtener información estadística sobre ventas diarias, mensuales, anuales, por horas, por familias, por vendedores o por tipos de aportación, así como comparativas entre importes de ventas y compras generales. Dicha información podrá acotarse entre fechas.</a:t>
            </a:r>
          </a:p>
          <a:p>
            <a:pPr>
              <a:buNone/>
            </a:pPr>
            <a:r>
              <a:rPr lang="es-ES" dirty="0" smtClean="0"/>
              <a:t>	También será posible la obtención de esta información referida únicamente a una o varias categorías de artículos y/o clientes, o a artículos de un laboratorio, familia, lista, etc., según se comenta más adelante en esta misma ayuda.</a:t>
            </a:r>
          </a:p>
          <a:p>
            <a:pPr>
              <a:buNone/>
            </a:pPr>
            <a:r>
              <a:rPr lang="es-ES" dirty="0" smtClean="0"/>
              <a:t>	Para obtener la información deseada bastará con cumplimentar adecuadamente los siguientes campos:</a:t>
            </a:r>
          </a:p>
          <a:p>
            <a:pPr>
              <a:buNone/>
            </a:pPr>
            <a:r>
              <a:rPr lang="es-ES" b="1" dirty="0" smtClean="0"/>
              <a:t>	- MODALIDAD DE VISTA :</a:t>
            </a:r>
            <a:r>
              <a:rPr lang="es-ES" dirty="0" smtClean="0"/>
              <a:t> En este campo se indicará el tipo de estadística que se desea consultar, siendo posible:</a:t>
            </a:r>
          </a:p>
          <a:p>
            <a:pPr>
              <a:buNone/>
            </a:pPr>
            <a:r>
              <a:rPr lang="es-ES" dirty="0" smtClean="0"/>
              <a:t>	. Día-Mes-Año: Presentará la información estadística día a día. . Decenas-Mes-Año : Presentará la información estadística decena a decena. . Mes-Año: Presentará la información mes a mes.</a:t>
            </a:r>
          </a:p>
          <a:p>
            <a:pPr>
              <a:buNone/>
            </a:pPr>
            <a:r>
              <a:rPr lang="es-ES" dirty="0" smtClean="0"/>
              <a:t>	. Trimestral-año : Presentará la información trimestre a trimestre. . Anual: Presentará la información año a año. . Por horas: Presentará la información hora a hora. . Por medias horas: Presentarán la información en intervalos de 30 minutos.</a:t>
            </a:r>
          </a:p>
          <a:p>
            <a:pPr>
              <a:buNone/>
            </a:pPr>
            <a:r>
              <a:rPr lang="es-ES" dirty="0" smtClean="0"/>
              <a:t>	. Por familias: Presentará la información estadística de cada una de las familias, indicándose para cada una de ellas su nombre y, entre paréntesis, su código. Bajo la denominación de familia "</a:t>
            </a:r>
            <a:r>
              <a:rPr lang="es-ES" i="1" dirty="0" smtClean="0"/>
              <a:t>Indeterminada</a:t>
            </a:r>
            <a:r>
              <a:rPr lang="es-ES" dirty="0" smtClean="0"/>
              <a:t>" se recogerá la información estadística correspondiente a artículos que han sido borrados, es decir, ya no tienen ficha abierta pero en los históricos de ventas siguen figurando las ventas que de ellos se hicieron.</a:t>
            </a:r>
          </a:p>
          <a:p>
            <a:pPr>
              <a:buNone/>
            </a:pPr>
            <a:r>
              <a:rPr lang="es-ES" dirty="0" smtClean="0"/>
              <a:t>	. Por vendedores: Presentará la información para cada uno de los vendedores, mostrándose el nombre de cada vendedor y, entre paréntesis, su código.</a:t>
            </a:r>
          </a:p>
          <a:p>
            <a:pPr>
              <a:buNone/>
            </a:pPr>
            <a:r>
              <a:rPr lang="es-ES" dirty="0" smtClean="0"/>
              <a:t>	. Por tipos de aportación: Presentará la información para cada tipo de aportación, mostrándose la descripción de cada uno de ellos y, entre paréntesis, su código.</a:t>
            </a:r>
          </a:p>
          <a:p>
            <a:pPr>
              <a:buNone/>
            </a:pPr>
            <a:r>
              <a:rPr lang="es-ES" dirty="0" smtClean="0"/>
              <a:t>	. Por día de la Semana (LMXJVSD). Presentará la información agrupada por días de la semana: Información del Lunes, Martes, Miércoles, Jueves, Viernes, Sábado y Domingo. Si en el período acotado para la consulta se engloba más de una semana, la información de cada día de la semana estará sumada: La información del Lunes será suma de todos los Lunes englobados en el período que se está consultando, etc.</a:t>
            </a:r>
          </a:p>
          <a:p>
            <a:pPr>
              <a:buNone/>
            </a:pPr>
            <a:r>
              <a:rPr lang="es-ES" dirty="0" smtClean="0"/>
              <a:t>	. Por máquina: Presentará la información registrada en cada una de las máquinas desde las que se hayan realizado ventas.</a:t>
            </a:r>
          </a:p>
          <a:p>
            <a:pPr>
              <a:buNone/>
            </a:pPr>
            <a:r>
              <a:rPr lang="es-ES" dirty="0" smtClean="0"/>
              <a:t>	Activando la caja de chequeo “</a:t>
            </a:r>
            <a:r>
              <a:rPr lang="es-ES" i="1" dirty="0" smtClean="0"/>
              <a:t>Comparativo</a:t>
            </a:r>
            <a:r>
              <a:rPr lang="es-ES" dirty="0" smtClean="0"/>
              <a:t>” existente junto a este campo se tendrá la posibilidad de comparar dos situaciones diferentes del cuadro estadístico de ventas, según se comenta más adelante en esta misma ayuda.</a:t>
            </a:r>
          </a:p>
          <a:p>
            <a:pPr>
              <a:buNone/>
            </a:pPr>
            <a:r>
              <a:rPr lang="es-ES" b="1" dirty="0" smtClean="0"/>
              <a:t>	- ENTORNO DE CONSULTA :</a:t>
            </a:r>
            <a:r>
              <a:rPr lang="es-ES" dirty="0" smtClean="0"/>
              <a:t> Haciendo uso de las cajas desplegables disponibles será posible seleccionar un entorno al que restringir la consulta, que se referirá así únicamente a las ventas de artículos incluidos en el entorno de consulta seleccionado. Los posibles entornos son:</a:t>
            </a:r>
          </a:p>
          <a:p>
            <a:r>
              <a:rPr lang="es-ES" u="sng" dirty="0" smtClean="0"/>
              <a:t>. Listas de artículos</a:t>
            </a:r>
            <a:r>
              <a:rPr lang="es-ES" i="1" dirty="0" smtClean="0"/>
              <a:t>.</a:t>
            </a:r>
            <a:r>
              <a:rPr lang="es-ES" dirty="0" smtClean="0"/>
              <a:t> Para restringir la consulta a una lista de artículos ya creada con anterioridad, en la caja de selección “Tipo” seleccionar el icono Lista o bien pulsar las teclas </a:t>
            </a:r>
            <a:r>
              <a:rPr lang="es-ES" b="1" dirty="0" smtClean="0"/>
              <a:t>&lt;CTRL&gt; + &lt;1&gt;</a:t>
            </a:r>
            <a:r>
              <a:rPr lang="es-ES" dirty="0" smtClean="0"/>
              <a:t>. Se abrirá una ventana donde figurarán las listas de artículos existentes, pudiéndose seleccionar la deseada. Se incluye la lista “Almacén Completo” con la que quedan incluidos en el proceso todos los artículos dados de alta.</a:t>
            </a:r>
          </a:p>
          <a:p>
            <a:r>
              <a:rPr lang="es-ES" dirty="0" smtClean="0"/>
              <a:t>. </a:t>
            </a:r>
            <a:r>
              <a:rPr lang="es-ES" u="sng" dirty="0" smtClean="0"/>
              <a:t>Familias</a:t>
            </a:r>
            <a:r>
              <a:rPr lang="es-ES" i="1" dirty="0" smtClean="0"/>
              <a:t>.</a:t>
            </a:r>
            <a:r>
              <a:rPr lang="es-ES" dirty="0" smtClean="0"/>
              <a:t> Para restringir la consulta a una familia de artículos, en la caja de selección “Tipo” seleccionar el icono Familia o bien pulsar las teclas </a:t>
            </a:r>
            <a:r>
              <a:rPr lang="es-ES" b="1" dirty="0" smtClean="0"/>
              <a:t>&lt;CTRL&gt; + &lt;2&gt;</a:t>
            </a:r>
            <a:r>
              <a:rPr lang="es-ES" dirty="0" smtClean="0"/>
              <a:t>. Se abrirá una ventana donde figurarán las familias de artículos existentes, pudiéndose seleccionar la deseada.</a:t>
            </a:r>
          </a:p>
          <a:p>
            <a:r>
              <a:rPr lang="es-ES" dirty="0" smtClean="0"/>
              <a:t>. </a:t>
            </a:r>
            <a:r>
              <a:rPr lang="es-ES" u="sng" dirty="0" smtClean="0"/>
              <a:t>Conjuntos Homogéneos</a:t>
            </a:r>
            <a:r>
              <a:rPr lang="es-ES" i="1" dirty="0" smtClean="0"/>
              <a:t>.</a:t>
            </a:r>
            <a:r>
              <a:rPr lang="es-ES" dirty="0" smtClean="0"/>
              <a:t> Para restringir la consulta a un conjunto homogéneo o grupo de precio menor, en la caja de selección caja de selección “Tipo” seleccionar el icono Conjunto o bien pulsar las teclas </a:t>
            </a:r>
            <a:r>
              <a:rPr lang="es-ES" b="1" dirty="0" smtClean="0"/>
              <a:t>&lt;CTRL&gt; + &lt;3&gt;</a:t>
            </a:r>
            <a:r>
              <a:rPr lang="es-ES" dirty="0" smtClean="0"/>
              <a:t>. Se abrirá una ventana donde figurarán los conjuntos existentes, pudiéndose seleccionar el deseado.</a:t>
            </a:r>
          </a:p>
          <a:p>
            <a:r>
              <a:rPr lang="es-ES" dirty="0" smtClean="0"/>
              <a:t>. </a:t>
            </a:r>
            <a:r>
              <a:rPr lang="es-ES" u="sng" dirty="0" smtClean="0"/>
              <a:t>Laboratorios</a:t>
            </a:r>
            <a:r>
              <a:rPr lang="es-ES" i="1" dirty="0" smtClean="0"/>
              <a:t>.</a:t>
            </a:r>
            <a:r>
              <a:rPr lang="es-ES" dirty="0" smtClean="0"/>
              <a:t> Para restringir la consulta a un laboratorio ya concreto, en la caja de selección caja de selección “Tipo” seleccionar el icono Laboratorio o bien pulsar las teclas </a:t>
            </a:r>
            <a:r>
              <a:rPr lang="es-ES" b="1" dirty="0" smtClean="0"/>
              <a:t>&lt;CTRL&gt; + &lt;4&gt;</a:t>
            </a:r>
            <a:r>
              <a:rPr lang="es-ES" dirty="0" smtClean="0"/>
              <a:t>. Se abrirá una ventana donde figurarán los laboratorios existentes, pudiéndose seleccionar el adecuado.</a:t>
            </a:r>
          </a:p>
          <a:p>
            <a:r>
              <a:rPr lang="es-ES" dirty="0" smtClean="0"/>
              <a:t>. </a:t>
            </a:r>
            <a:r>
              <a:rPr lang="es-ES" u="sng" dirty="0" smtClean="0"/>
              <a:t>Grupos Terapéuticos</a:t>
            </a:r>
            <a:r>
              <a:rPr lang="es-ES" i="1" dirty="0" smtClean="0"/>
              <a:t>.</a:t>
            </a:r>
            <a:r>
              <a:rPr lang="es-ES" dirty="0" smtClean="0"/>
              <a:t> Para restringir la consulta a los artículos de un determinado grupo terapéutico, en la caja de selección de entorno seleccionar el icono Grup. Terapéutico o bien pulsar las teclas </a:t>
            </a:r>
            <a:r>
              <a:rPr lang="es-ES" b="1" dirty="0" smtClean="0"/>
              <a:t>&lt;CTRL&gt; + &lt;5&gt;</a:t>
            </a:r>
            <a:r>
              <a:rPr lang="es-ES" dirty="0" smtClean="0"/>
              <a:t>. Se abrirá una 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r>
              <a:rPr lang="es-ES" dirty="0" smtClean="0"/>
              <a:t>. </a:t>
            </a:r>
            <a:r>
              <a:rPr lang="es-ES" u="sng" dirty="0" smtClean="0"/>
              <a:t>Categorías de artículos</a:t>
            </a:r>
            <a:r>
              <a:rPr lang="es-ES" i="1" dirty="0" smtClean="0"/>
              <a:t>.</a:t>
            </a:r>
            <a:r>
              <a:rPr lang="es-ES" dirty="0" smtClean="0"/>
              <a:t> Para restringir la consulta a una categoría de artículos, en la caja de selección de entorno seleccionar el icono Categoría o bien pulsar las teclas </a:t>
            </a:r>
            <a:r>
              <a:rPr lang="es-ES" b="1" dirty="0" smtClean="0"/>
              <a:t>&lt;CTRL&gt; + &lt;6&gt;</a:t>
            </a:r>
            <a:r>
              <a:rPr lang="es-ES" dirty="0" smtClean="0"/>
              <a:t>. Se abrirá una ventana donde figurarán las categorías de artículos existentes, pudiéndose seleccionar la deseada.</a:t>
            </a:r>
          </a:p>
          <a:p>
            <a:r>
              <a:rPr lang="es-ES" dirty="0" smtClean="0"/>
              <a:t>. </a:t>
            </a:r>
            <a:r>
              <a:rPr lang="es-ES" u="sng" dirty="0" smtClean="0"/>
              <a:t>Almacenes</a:t>
            </a:r>
            <a:r>
              <a:rPr lang="es-ES" i="1" dirty="0" smtClean="0"/>
              <a:t>.</a:t>
            </a:r>
            <a:r>
              <a:rPr lang="es-ES" dirty="0" smtClean="0"/>
              <a:t> Sólo disponible si se trabaja con MULTIALMACEN. Para restringir la consulta a un los artículos incluidos en un almacén determinado, en la caja de selección de entorno seleccionar el icono </a:t>
            </a:r>
            <a:r>
              <a:rPr lang="es-ES" dirty="0" err="1" smtClean="0"/>
              <a:t>Multialmacén</a:t>
            </a:r>
            <a:r>
              <a:rPr lang="es-ES" dirty="0" smtClean="0"/>
              <a:t> o bien pulsar las teclas </a:t>
            </a:r>
            <a:r>
              <a:rPr lang="es-ES" b="1" dirty="0" smtClean="0"/>
              <a:t>&lt;CTRL&gt; + &lt;7&gt;</a:t>
            </a:r>
            <a:r>
              <a:rPr lang="es-ES" dirty="0" smtClean="0"/>
              <a:t>. Se abrirá una ventana donde figurarán los almacenes existentes, pudiéndose seleccionar el deseado.</a:t>
            </a:r>
          </a:p>
          <a:p>
            <a:pPr>
              <a:buNone/>
            </a:pPr>
            <a:r>
              <a:rPr lang="es-ES" dirty="0" smtClean="0"/>
              <a:t>	En la caja de selección de entorno, al teclear rápidamente varios caracteres se buscará el primer elemento que coincida con ello, efectuándose esta búsqueda en todos los entornos citados (laboratorios, grupos terapéuticos, categorías…).</a:t>
            </a:r>
          </a:p>
          <a:p>
            <a:pPr>
              <a:buNone/>
            </a:pPr>
            <a:r>
              <a:rPr lang="es-ES"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a:t>
            </a:r>
          </a:p>
          <a:p>
            <a:pPr>
              <a:buNone/>
            </a:pPr>
            <a:r>
              <a:rPr lang="es-ES" b="1" dirty="0" smtClean="0"/>
              <a:t>	- PERIODO DE PRESENTACION :</a:t>
            </a:r>
            <a:r>
              <a:rPr lang="es-ES" dirty="0" smtClean="0"/>
              <a:t> En este punto se seleccionará el período del que se desea realizar la consulta. Las opciones disponibles son:</a:t>
            </a:r>
          </a:p>
          <a:p>
            <a:pPr>
              <a:buNone/>
            </a:pPr>
            <a:r>
              <a:rPr lang="es-ES" dirty="0" smtClean="0"/>
              <a:t>	. Mes actual. . Ultimo mes completo. . Ejercicio actual. . Ultimo ejercicio completo. . Período libre: Mediante esta opción se está indicando que el período a consultar no es ninguno de los anteriores, pudiéndose en este caso fijar fechas de inicio y fin del período a consultar en los campos </a:t>
            </a:r>
            <a:r>
              <a:rPr lang="es-ES" i="1" dirty="0" smtClean="0"/>
              <a:t>"Ventas Desde"</a:t>
            </a:r>
            <a:r>
              <a:rPr lang="es-ES" dirty="0" smtClean="0"/>
              <a:t> y </a:t>
            </a:r>
            <a:r>
              <a:rPr lang="es-ES" i="1" dirty="0" smtClean="0"/>
              <a:t>"Ventas Hasta"</a:t>
            </a:r>
            <a:r>
              <a:rPr lang="es-ES" dirty="0" smtClean="0"/>
              <a:t>.</a:t>
            </a:r>
          </a:p>
          <a:p>
            <a:pPr>
              <a:buNone/>
            </a:pPr>
            <a:r>
              <a:rPr lang="es-ES" b="1" dirty="0" smtClean="0"/>
              <a:t>	- VENTAS DESDE :</a:t>
            </a:r>
            <a:r>
              <a:rPr lang="es-ES" dirty="0" smtClean="0"/>
              <a:t> En este campo se podrá introducir a partir de qué fecha se desea consultar la información.</a:t>
            </a:r>
          </a:p>
          <a:p>
            <a:pPr>
              <a:buNone/>
            </a:pPr>
            <a:r>
              <a:rPr lang="es-ES" b="1" dirty="0" smtClean="0"/>
              <a:t>	- VENTAS HASTA :</a:t>
            </a:r>
            <a:r>
              <a:rPr lang="es-ES" dirty="0" smtClean="0"/>
              <a:t> En este campo se podrá introducir la fecha hasta la que se desea consultar la información</a:t>
            </a:r>
          </a:p>
          <a:p>
            <a:pPr>
              <a:buNone/>
            </a:pPr>
            <a:r>
              <a:rPr lang="es-ES" dirty="0" smtClean="0"/>
              <a:t>	Los campos </a:t>
            </a:r>
            <a:r>
              <a:rPr lang="es-ES" i="1" dirty="0" smtClean="0"/>
              <a:t>"Ventas Desde"</a:t>
            </a:r>
            <a:r>
              <a:rPr lang="es-ES" dirty="0" smtClean="0"/>
              <a:t> y </a:t>
            </a:r>
            <a:r>
              <a:rPr lang="es-ES" i="1" dirty="0" smtClean="0"/>
              <a:t>"Ventas Hasta"</a:t>
            </a:r>
            <a:r>
              <a:rPr lang="es-ES" dirty="0" smtClean="0"/>
              <a:t> sólo podrán modificarse si en período de presentación se ha seleccionado </a:t>
            </a:r>
            <a:r>
              <a:rPr lang="es-ES" i="1" dirty="0" smtClean="0"/>
              <a:t>"Período Libre"</a:t>
            </a:r>
            <a:r>
              <a:rPr lang="es-ES" dirty="0" smtClean="0"/>
              <a:t>. De haber especificado cualquier otro período de presentación, estas fechas se asumirán automáticamente, adecuándose al principio y fin del período escogido.</a:t>
            </a:r>
          </a:p>
          <a:p>
            <a:pPr>
              <a:buNone/>
            </a:pPr>
            <a:r>
              <a:rPr lang="es-ES" dirty="0" smtClean="0"/>
              <a:t>	Asimismo se dispone de la caja de chequeo "</a:t>
            </a:r>
            <a:r>
              <a:rPr lang="es-ES" i="1" dirty="0" smtClean="0"/>
              <a:t>Mostrar Todas las Líneas</a:t>
            </a:r>
            <a:r>
              <a:rPr lang="es-ES" dirty="0" smtClean="0"/>
              <a:t>", cuya activación o desactivación implicará que se muestren en la parrilla o no líneas de períodos en los que no hay registrados datos estadísticos. Por omisión aparecerá desactivada, es decir, no se mostrarán períodos sin datos estadísticos. Si se activa, sí se mostrarán dichos períodos con sus datos a 0. Por ejemplo, si se está consultando la información por decenas y en alguna decena no hay datos, cuando esta caja esté desactivada no habrá en la parrilla ninguna línea correspondiente a las decenas que no tienen información. Si dicha caja se activa, dichas decenas sí figurarán en la parrilla aunque con todos los campos a 0.</a:t>
            </a:r>
          </a:p>
          <a:p>
            <a:pPr>
              <a:buNone/>
            </a:pPr>
            <a:r>
              <a:rPr lang="es-ES" dirty="0" smtClean="0"/>
              <a:t>	Se puede optar también por obtener los datos en porcentajes y no en valores absolutos. Para ello bastará con activar la caja de chequeo “</a:t>
            </a:r>
            <a:r>
              <a:rPr lang="es-ES" i="1" dirty="0" smtClean="0"/>
              <a:t>Mostrar Porcentajes</a:t>
            </a:r>
            <a:r>
              <a:rPr lang="es-ES" dirty="0" smtClean="0"/>
              <a:t>”.</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365</a:t>
            </a:fld>
            <a:endParaRPr lang="es-ES"/>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chor="ctr">
            <a:normAutofit fontScale="90000"/>
          </a:bodyPr>
          <a:lstStyle/>
          <a:p>
            <a:pPr algn="ctr"/>
            <a:r>
              <a:rPr lang="es-ES" sz="3600" dirty="0" smtClean="0"/>
              <a:t>Cuadro estadístico de ventas. Pantalla</a:t>
            </a:r>
            <a:r>
              <a:rPr lang="es-ES" dirty="0" smtClean="0"/>
              <a:t/>
            </a:r>
            <a:br>
              <a:rPr lang="es-ES" dirty="0" smtClean="0"/>
            </a:b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366</a:t>
            </a:fld>
            <a:endParaRPr lang="es-ES"/>
          </a:p>
        </p:txBody>
      </p:sp>
      <p:pic>
        <p:nvPicPr>
          <p:cNvPr id="248835" name="Picture 3"/>
          <p:cNvPicPr>
            <a:picLocks noGrp="1" noChangeAspect="1" noChangeArrowheads="1"/>
          </p:cNvPicPr>
          <p:nvPr>
            <p:ph idx="1"/>
          </p:nvPr>
        </p:nvPicPr>
        <p:blipFill>
          <a:blip r:embed="rId2" cstate="print"/>
          <a:srcRect/>
          <a:stretch>
            <a:fillRect/>
          </a:stretch>
        </p:blipFill>
        <p:spPr bwMode="auto">
          <a:xfrm>
            <a:off x="668338" y="1566049"/>
            <a:ext cx="7807325" cy="4389477"/>
          </a:xfrm>
          <a:prstGeom prst="rect">
            <a:avLst/>
          </a:prstGeom>
          <a:noFill/>
          <a:ln w="9525">
            <a:noFill/>
            <a:miter lim="800000"/>
            <a:headEnd/>
            <a:tailEnd/>
          </a:ln>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576064"/>
          </a:xfrm>
        </p:spPr>
        <p:txBody>
          <a:bodyPr>
            <a:normAutofit fontScale="90000"/>
          </a:bodyPr>
          <a:lstStyle/>
          <a:p>
            <a:pPr algn="ctr"/>
            <a:r>
              <a:rPr lang="es-ES" dirty="0" smtClean="0"/>
              <a:t>Cuadro estadístico de cajas</a:t>
            </a:r>
            <a:endParaRPr lang="es-ES" dirty="0"/>
          </a:p>
        </p:txBody>
      </p:sp>
      <p:sp>
        <p:nvSpPr>
          <p:cNvPr id="3" name="2 Marcador de contenido"/>
          <p:cNvSpPr>
            <a:spLocks noGrp="1"/>
          </p:cNvSpPr>
          <p:nvPr>
            <p:ph idx="1"/>
          </p:nvPr>
        </p:nvSpPr>
        <p:spPr>
          <a:xfrm>
            <a:off x="457200" y="764704"/>
            <a:ext cx="8435280" cy="5559896"/>
          </a:xfrm>
        </p:spPr>
        <p:txBody>
          <a:bodyPr>
            <a:normAutofit fontScale="25000" lnSpcReduction="20000"/>
          </a:bodyPr>
          <a:lstStyle/>
          <a:p>
            <a:pPr>
              <a:buNone/>
            </a:pPr>
            <a:r>
              <a:rPr lang="es-ES" dirty="0" smtClean="0"/>
              <a:t>	Mediante este proceso se puede consultar un resumen sobre los diferentes cierres de caja que se han realizado en un período determinado por el usuario.</a:t>
            </a:r>
          </a:p>
          <a:p>
            <a:pPr>
              <a:buNone/>
            </a:pPr>
            <a:r>
              <a:rPr lang="es-ES" dirty="0" smtClean="0"/>
              <a:t>	Para obtener esta información se deben cumplimentar los siguientes campos:</a:t>
            </a:r>
          </a:p>
          <a:p>
            <a:pPr>
              <a:buNone/>
            </a:pPr>
            <a:r>
              <a:rPr lang="es-ES" b="1" dirty="0" smtClean="0"/>
              <a:t>	- PERIODO DE PRESENTACION :</a:t>
            </a:r>
            <a:r>
              <a:rPr lang="es-ES" dirty="0" smtClean="0"/>
              <a:t> En este punto se seleccionará el período del que se desea realizar la consulta. Las opciones disponibles son:</a:t>
            </a:r>
          </a:p>
          <a:p>
            <a:pPr>
              <a:buNone/>
            </a:pPr>
            <a:r>
              <a:rPr lang="es-ES" dirty="0" smtClean="0"/>
              <a:t>	. Hoy. . Ayer. . Semana actual. . Semana pasada. . Mes actual. . Mes pasado. . Trimestre actual. . Trimestre pasado. . Semestre actual. . Semestre pasado. . Año actual. . Año pasado.</a:t>
            </a:r>
          </a:p>
          <a:p>
            <a:pPr>
              <a:buNone/>
            </a:pPr>
            <a:r>
              <a:rPr lang="es-ES" dirty="0" smtClean="0"/>
              <a:t>	. Libre: Mediante esta opción se está indicando que el período a consultar no es ninguno de los anteriores, pudiéndose en este caso fijar fechas de inicio y fin del período a consultar en los campos </a:t>
            </a:r>
            <a:r>
              <a:rPr lang="es-ES" i="1" dirty="0" smtClean="0"/>
              <a:t>"Cajas Desde"</a:t>
            </a:r>
            <a:r>
              <a:rPr lang="es-ES" dirty="0" smtClean="0"/>
              <a:t> y </a:t>
            </a:r>
            <a:r>
              <a:rPr lang="es-ES" i="1" dirty="0" smtClean="0"/>
              <a:t>"Cajas Hasta"</a:t>
            </a:r>
            <a:r>
              <a:rPr lang="es-ES" dirty="0" smtClean="0"/>
              <a:t>.</a:t>
            </a:r>
          </a:p>
          <a:p>
            <a:pPr>
              <a:buNone/>
            </a:pPr>
            <a:r>
              <a:rPr lang="es-ES" b="1" dirty="0" smtClean="0"/>
              <a:t>	- CAJAS DESDE :</a:t>
            </a:r>
            <a:r>
              <a:rPr lang="es-ES" dirty="0" smtClean="0"/>
              <a:t> En este campo se podrá introducir a partir de qué fecha se desea consultar la información.</a:t>
            </a:r>
          </a:p>
          <a:p>
            <a:pPr>
              <a:buNone/>
            </a:pPr>
            <a:r>
              <a:rPr lang="es-ES" b="1" dirty="0" smtClean="0"/>
              <a:t>	- CAJA HASTA :</a:t>
            </a:r>
            <a:r>
              <a:rPr lang="es-ES" dirty="0" smtClean="0"/>
              <a:t> En este campo se podrá introducir la fecha hasta la que se desea consultar la información.</a:t>
            </a:r>
          </a:p>
          <a:p>
            <a:pPr>
              <a:buNone/>
            </a:pPr>
            <a:r>
              <a:rPr lang="es-ES" dirty="0" smtClean="0"/>
              <a:t>	Los campos </a:t>
            </a:r>
            <a:r>
              <a:rPr lang="es-ES" i="1" dirty="0" smtClean="0"/>
              <a:t>"Cajas Desde"</a:t>
            </a:r>
            <a:r>
              <a:rPr lang="es-ES" dirty="0" smtClean="0"/>
              <a:t> y </a:t>
            </a:r>
            <a:r>
              <a:rPr lang="es-ES" i="1" dirty="0" smtClean="0"/>
              <a:t>"Cajas Hasta"</a:t>
            </a:r>
            <a:r>
              <a:rPr lang="es-ES" dirty="0" smtClean="0"/>
              <a:t> sólo podrán modificarse si en período de presentación se ha seleccionado </a:t>
            </a:r>
            <a:r>
              <a:rPr lang="es-ES" i="1" dirty="0" smtClean="0"/>
              <a:t>"Período Libre"</a:t>
            </a:r>
            <a:r>
              <a:rPr lang="es-ES" dirty="0" smtClean="0"/>
              <a:t>. De haber especificado cualquier otro período de presentación, estas fechas se asumirán automáticamente, adecuándose al principio y fin del período escogido.</a:t>
            </a:r>
          </a:p>
          <a:p>
            <a:pPr>
              <a:buNone/>
            </a:pPr>
            <a:r>
              <a:rPr lang="es-ES" b="1" dirty="0" smtClean="0"/>
              <a:t>	- CAJON SELECCIONADO :</a:t>
            </a:r>
            <a:r>
              <a:rPr lang="es-ES" dirty="0" smtClean="0"/>
              <a:t> Este campo sólo figurará en el caso de que se tengan asignados cajones físicos diferentes según vendedor/host. En este caso, será en este campo donde se indique de qué cajón se desea visualizar sus cierres de caja. Si se deseara ver los de todos los cajones, elegir “Cajón Consolidado”.</a:t>
            </a:r>
          </a:p>
          <a:p>
            <a:pPr>
              <a:buNone/>
            </a:pPr>
            <a:r>
              <a:rPr lang="es-ES" dirty="0" smtClean="0"/>
              <a:t>	Una vez cumplimentados los datos anteriores, se proporcionará la siguiente información sobre cada uno de los cierres de caja efectuados en el período elegido:</a:t>
            </a:r>
          </a:p>
          <a:p>
            <a:pPr>
              <a:buNone/>
            </a:pPr>
            <a:r>
              <a:rPr lang="es-ES" b="1" dirty="0" smtClean="0"/>
              <a:t>	- TIPO :</a:t>
            </a:r>
            <a:r>
              <a:rPr lang="es-ES" dirty="0" smtClean="0"/>
              <a:t> En este campo figurará la </a:t>
            </a:r>
            <a:r>
              <a:rPr lang="es-ES" dirty="0" err="1" smtClean="0"/>
              <a:t>especificación”Cierre</a:t>
            </a:r>
            <a:r>
              <a:rPr lang="es-ES" dirty="0" smtClean="0"/>
              <a:t>”, precedida entre paréntesis del número de cajón al que corresponde dicho cierre. De no llevarse cajones físicos independientes, sólo figurará “Cierre”.</a:t>
            </a:r>
          </a:p>
          <a:p>
            <a:pPr>
              <a:buNone/>
            </a:pPr>
            <a:r>
              <a:rPr lang="es-ES" b="1" dirty="0" smtClean="0"/>
              <a:t>	- FECHA CAJA :</a:t>
            </a:r>
            <a:r>
              <a:rPr lang="es-ES" dirty="0" smtClean="0"/>
              <a:t> Fecha en que se ejecutó el cierre de caja.</a:t>
            </a:r>
          </a:p>
          <a:p>
            <a:pPr>
              <a:buNone/>
            </a:pPr>
            <a:r>
              <a:rPr lang="es-ES" b="1" dirty="0" smtClean="0"/>
              <a:t>	- HORA CAJA :</a:t>
            </a:r>
            <a:r>
              <a:rPr lang="es-ES" dirty="0" smtClean="0"/>
              <a:t> Hora del cierre de caja.</a:t>
            </a:r>
          </a:p>
          <a:p>
            <a:pPr>
              <a:buNone/>
            </a:pPr>
            <a:r>
              <a:rPr lang="es-ES" b="1" dirty="0" smtClean="0"/>
              <a:t>	- SALDO INICIAL :</a:t>
            </a:r>
            <a:r>
              <a:rPr lang="es-ES" dirty="0" smtClean="0"/>
              <a:t> Euros que se habían dejado en caja en el cierre anterior. Es decir, dinero que había en caja al empezar el día.</a:t>
            </a:r>
          </a:p>
          <a:p>
            <a:pPr>
              <a:buNone/>
            </a:pPr>
            <a:r>
              <a:rPr lang="es-ES" b="1" dirty="0" smtClean="0"/>
              <a:t>	- SALDO CAJA :</a:t>
            </a:r>
            <a:r>
              <a:rPr lang="es-ES" dirty="0" smtClean="0"/>
              <a:t> Importe total que había en caja al efectuar el cierre. Se corresponderá con la suma del saldo inicial más los importes derivados de las operaciones de venta que se hayan efectuado.</a:t>
            </a:r>
          </a:p>
          <a:p>
            <a:pPr>
              <a:buNone/>
            </a:pPr>
            <a:r>
              <a:rPr lang="es-ES" b="1" dirty="0" smtClean="0"/>
              <a:t>	- RETIRADO CAJA :</a:t>
            </a:r>
            <a:r>
              <a:rPr lang="es-ES" dirty="0" smtClean="0"/>
              <a:t> Importe que se retiró de caja al efectuar el cierre.</a:t>
            </a:r>
          </a:p>
          <a:p>
            <a:pPr>
              <a:buNone/>
            </a:pPr>
            <a:r>
              <a:rPr lang="es-ES" b="1" dirty="0" smtClean="0"/>
              <a:t>	- DIFERENCIAS :</a:t>
            </a:r>
            <a:r>
              <a:rPr lang="es-ES" dirty="0" smtClean="0"/>
              <a:t> Diferencias que hubo entre el saldo de caja (dinero que debía haber) y el realmente retirado, teniéndose en cuenta el dinero dejado en cambios como saldo inicial para el siguiente día. Es decir, habrán habido diferencias si no coincide el "</a:t>
            </a:r>
            <a:r>
              <a:rPr lang="es-ES" i="1" dirty="0" smtClean="0"/>
              <a:t>Saldo Caja</a:t>
            </a:r>
            <a:r>
              <a:rPr lang="es-ES" dirty="0" smtClean="0"/>
              <a:t>" con la suma de importes de los campos "</a:t>
            </a:r>
            <a:r>
              <a:rPr lang="es-ES" i="1" dirty="0" smtClean="0"/>
              <a:t>Retirado Caja</a:t>
            </a:r>
            <a:r>
              <a:rPr lang="es-ES" dirty="0" smtClean="0"/>
              <a:t>" y "</a:t>
            </a:r>
            <a:r>
              <a:rPr lang="es-ES" i="1" dirty="0" smtClean="0"/>
              <a:t>Cambios</a:t>
            </a:r>
            <a:r>
              <a:rPr lang="es-ES" dirty="0" smtClean="0"/>
              <a:t>". Este importe de diferencias aparecerá con signo negativo si es a favor de la farmacia (se retiró más dinero del registrado como saldo de caja) o en positivo si es en contra de la farmacia (se retiró menos dinero del que debería haber según lo recogido como saldo de caja).</a:t>
            </a:r>
          </a:p>
          <a:p>
            <a:pPr>
              <a:buNone/>
            </a:pPr>
            <a:r>
              <a:rPr lang="es-ES" b="1" dirty="0" smtClean="0"/>
              <a:t>	- CAMBIOS :</a:t>
            </a:r>
            <a:r>
              <a:rPr lang="es-ES" dirty="0" smtClean="0"/>
              <a:t> Importe dejado en caja como saldo inicial para el siguiente día.</a:t>
            </a:r>
          </a:p>
          <a:p>
            <a:pPr>
              <a:buNone/>
            </a:pPr>
            <a:r>
              <a:rPr lang="es-ES" b="1" dirty="0" smtClean="0"/>
              <a:t>	- VENDEDOR :</a:t>
            </a:r>
            <a:r>
              <a:rPr lang="es-ES" dirty="0" smtClean="0"/>
              <a:t> Identificación del vendedor que realizó el cierre de caja.</a:t>
            </a:r>
          </a:p>
          <a:p>
            <a:pPr>
              <a:buNone/>
            </a:pPr>
            <a:r>
              <a:rPr lang="es-ES" b="1" dirty="0" smtClean="0"/>
              <a:t>	- OPERACIONES :</a:t>
            </a:r>
            <a:r>
              <a:rPr lang="es-ES" dirty="0" smtClean="0"/>
              <a:t> Número de operaciones englobadas en el cierre de caja.</a:t>
            </a:r>
          </a:p>
          <a:p>
            <a:pPr>
              <a:buNone/>
            </a:pPr>
            <a:r>
              <a:rPr lang="es-ES" dirty="0" smtClean="0"/>
              <a:t>	Por último, se darán los totales de los campos "</a:t>
            </a:r>
            <a:r>
              <a:rPr lang="es-ES" i="1" dirty="0" smtClean="0"/>
              <a:t>Saldo Caja</a:t>
            </a:r>
            <a:r>
              <a:rPr lang="es-ES" dirty="0" smtClean="0"/>
              <a:t>", "</a:t>
            </a:r>
            <a:r>
              <a:rPr lang="es-ES" i="1" dirty="0" smtClean="0"/>
              <a:t>Retirado Caja</a:t>
            </a:r>
            <a:r>
              <a:rPr lang="es-ES" dirty="0" smtClean="0"/>
              <a:t>", "</a:t>
            </a:r>
            <a:r>
              <a:rPr lang="es-ES" i="1" dirty="0" smtClean="0"/>
              <a:t>Diferencias</a:t>
            </a:r>
            <a:r>
              <a:rPr lang="es-ES" dirty="0" smtClean="0"/>
              <a:t>". "</a:t>
            </a:r>
            <a:r>
              <a:rPr lang="es-ES" i="1" dirty="0" smtClean="0"/>
              <a:t>Cambios</a:t>
            </a:r>
            <a:r>
              <a:rPr lang="es-ES" dirty="0" smtClean="0"/>
              <a:t>" y "</a:t>
            </a:r>
            <a:r>
              <a:rPr lang="es-ES" i="1" dirty="0" smtClean="0"/>
              <a:t>Operaciones</a:t>
            </a:r>
            <a:r>
              <a:rPr lang="es-ES" dirty="0" smtClean="0"/>
              <a:t>", lo que dará una visión global de lo sucedido en caja en el período indicado.</a:t>
            </a:r>
          </a:p>
          <a:p>
            <a:pPr>
              <a:buNone/>
            </a:pPr>
            <a:r>
              <a:rPr lang="es-ES" dirty="0" smtClean="0"/>
              <a:t>	Ahora bien, si se activa la caja de chequeo “</a:t>
            </a:r>
            <a:r>
              <a:rPr lang="es-ES" b="1" u="sng" dirty="0" smtClean="0"/>
              <a:t>Vista Ampliada</a:t>
            </a:r>
            <a:r>
              <a:rPr lang="es-ES" dirty="0" smtClean="0"/>
              <a:t>” se mostrará también la siguiente información adicional para cada caja:</a:t>
            </a:r>
          </a:p>
          <a:p>
            <a:pPr>
              <a:buNone/>
            </a:pPr>
            <a:r>
              <a:rPr lang="es-ES" dirty="0" smtClean="0"/>
              <a:t>	- </a:t>
            </a:r>
            <a:r>
              <a:rPr lang="es-ES" b="1" dirty="0" smtClean="0"/>
              <a:t>ENTREGAS CTA. :</a:t>
            </a:r>
            <a:r>
              <a:rPr lang="es-ES" dirty="0" smtClean="0"/>
              <a:t> Importe de entregas en metálico realizadas por clientes en concepto de entregas a cuenta.</a:t>
            </a:r>
          </a:p>
          <a:p>
            <a:pPr>
              <a:buNone/>
            </a:pPr>
            <a:r>
              <a:rPr lang="es-ES" b="1" dirty="0" smtClean="0"/>
              <a:t>	- PAGOS VARIOS :</a:t>
            </a:r>
            <a:r>
              <a:rPr lang="es-ES" dirty="0" smtClean="0"/>
              <a:t> Importes de pagos varios. Recuérdese que dichos pagos varios se realizan introduciendo asientos mediante esquemas en los que intervenga la cuenta de caja, bien sea desde </a:t>
            </a:r>
            <a:r>
              <a:rPr lang="es-ES" i="1" dirty="0" smtClean="0"/>
              <a:t>PAGOS VARIOS </a:t>
            </a:r>
            <a:r>
              <a:rPr lang="es-ES" dirty="0" smtClean="0"/>
              <a:t>del menú </a:t>
            </a:r>
            <a:r>
              <a:rPr lang="es-ES" i="1" dirty="0" smtClean="0"/>
              <a:t>OPERACION</a:t>
            </a:r>
            <a:r>
              <a:rPr lang="es-ES" dirty="0" smtClean="0"/>
              <a:t> en el proceso </a:t>
            </a:r>
            <a:r>
              <a:rPr lang="es-ES" i="1" dirty="0" smtClean="0"/>
              <a:t>VENTAS MOSTRADOR</a:t>
            </a:r>
            <a:r>
              <a:rPr lang="es-ES" dirty="0" smtClean="0"/>
              <a:t>, o bien sea desde </a:t>
            </a:r>
            <a:r>
              <a:rPr lang="es-ES" i="1" dirty="0" smtClean="0"/>
              <a:t>ASIENTOS</a:t>
            </a:r>
            <a:r>
              <a:rPr lang="es-ES" dirty="0" smtClean="0"/>
              <a:t> del menú </a:t>
            </a:r>
            <a:r>
              <a:rPr lang="es-ES" i="1" dirty="0" smtClean="0"/>
              <a:t>CONTABILIDAD</a:t>
            </a:r>
            <a:r>
              <a:rPr lang="es-ES" dirty="0" smtClean="0"/>
              <a:t>.</a:t>
            </a:r>
          </a:p>
          <a:p>
            <a:pPr>
              <a:buNone/>
            </a:pPr>
            <a:r>
              <a:rPr lang="es-ES" b="1" dirty="0" smtClean="0"/>
              <a:t>	- VTAS. TARJETA :</a:t>
            </a:r>
            <a:r>
              <a:rPr lang="es-ES" dirty="0" smtClean="0"/>
              <a:t> Importes cobrados mediante tarjetas de crédito.</a:t>
            </a:r>
          </a:p>
          <a:p>
            <a:pPr>
              <a:buNone/>
            </a:pPr>
            <a:r>
              <a:rPr lang="es-ES" b="1" dirty="0" smtClean="0"/>
              <a:t>	- VTA. CONTADO (LIBRE) :</a:t>
            </a:r>
            <a:r>
              <a:rPr lang="es-ES" dirty="0" smtClean="0"/>
              <a:t> Importe de operaciones de contado sin receta.</a:t>
            </a:r>
          </a:p>
          <a:p>
            <a:pPr>
              <a:buNone/>
            </a:pPr>
            <a:r>
              <a:rPr lang="es-ES" b="1" dirty="0" smtClean="0"/>
              <a:t>	- VTA. CONTADO (RECETA) :</a:t>
            </a:r>
            <a:r>
              <a:rPr lang="es-ES" dirty="0" smtClean="0"/>
              <a:t> Importe de operaciones de contado con receta (aportación + pendiente de cobro).</a:t>
            </a:r>
          </a:p>
          <a:p>
            <a:pPr>
              <a:buNone/>
            </a:pPr>
            <a:r>
              <a:rPr lang="es-ES" b="1" dirty="0" smtClean="0"/>
              <a:t>	- VTA. CREDITO (LIBRE) :</a:t>
            </a:r>
            <a:r>
              <a:rPr lang="es-ES" dirty="0" smtClean="0"/>
              <a:t> Importe de operaciones de crédito sin receta.</a:t>
            </a:r>
          </a:p>
          <a:p>
            <a:pPr>
              <a:buNone/>
            </a:pPr>
            <a:r>
              <a:rPr lang="es-ES" b="1" dirty="0" smtClean="0"/>
              <a:t>	- VTA. CREDITO (RECETA) :</a:t>
            </a:r>
            <a:r>
              <a:rPr lang="es-ES" dirty="0" smtClean="0"/>
              <a:t> Importe de operaciones de crédito con receta (aportación + pendiente de cobro).</a:t>
            </a:r>
          </a:p>
          <a:p>
            <a:pPr>
              <a:buNone/>
            </a:pPr>
            <a:r>
              <a:rPr lang="es-ES" b="1" dirty="0" smtClean="0"/>
              <a:t>	- VTA. BRUTA :</a:t>
            </a:r>
            <a:r>
              <a:rPr lang="es-ES" dirty="0" smtClean="0"/>
              <a:t> Importe total de ventas realizadas. Será la suma de los campos anteriores.</a:t>
            </a:r>
          </a:p>
          <a:p>
            <a:pPr>
              <a:buNone/>
            </a:pPr>
            <a:r>
              <a:rPr lang="es-ES" b="1" dirty="0" smtClean="0"/>
              <a:t>	- DTOS. CONTADO :</a:t>
            </a:r>
            <a:r>
              <a:rPr lang="es-ES" dirty="0" smtClean="0"/>
              <a:t> Importe correspondiente a descuentos efectuados en operaciones de contado (con y sin receta).</a:t>
            </a:r>
          </a:p>
          <a:p>
            <a:pPr>
              <a:buNone/>
            </a:pPr>
            <a:r>
              <a:rPr lang="es-ES" b="1" dirty="0" smtClean="0"/>
              <a:t>	- DTOS. CREDITO : </a:t>
            </a:r>
            <a:r>
              <a:rPr lang="es-ES" dirty="0" smtClean="0"/>
              <a:t>Importe de descuentos efectuados en operaciones de crédito (con o sin receta).</a:t>
            </a:r>
          </a:p>
          <a:p>
            <a:pPr>
              <a:buNone/>
            </a:pPr>
            <a:r>
              <a:rPr lang="es-ES" b="1" dirty="0" smtClean="0"/>
              <a:t>	- DEVOL. CONTADO :</a:t>
            </a:r>
            <a:r>
              <a:rPr lang="es-ES" dirty="0" smtClean="0"/>
              <a:t> Importe correspondiente a operaciones de devolución de artículos al contado (con y sin receta).</a:t>
            </a:r>
          </a:p>
          <a:p>
            <a:pPr>
              <a:buNone/>
            </a:pPr>
            <a:r>
              <a:rPr lang="es-ES" b="1" dirty="0" smtClean="0"/>
              <a:t>	- DEVOL. CREDITO :</a:t>
            </a:r>
            <a:r>
              <a:rPr lang="es-ES" dirty="0" smtClean="0"/>
              <a:t> Importe correspondiente a operaciones de devolución de artículos a crédito (con y sin receta).</a:t>
            </a:r>
          </a:p>
          <a:p>
            <a:pPr>
              <a:buNone/>
            </a:pPr>
            <a:r>
              <a:rPr lang="es-ES" b="1" dirty="0" smtClean="0"/>
              <a:t>	- VENTA NETA :</a:t>
            </a:r>
            <a:r>
              <a:rPr lang="es-ES" dirty="0" smtClean="0"/>
              <a:t> Importe de venta bruta restándole todos los descuentos y devoluciones.</a:t>
            </a:r>
          </a:p>
          <a:p>
            <a:pPr>
              <a:buNone/>
            </a:pPr>
            <a:r>
              <a:rPr lang="es-ES" dirty="0" smtClean="0"/>
              <a:t>	Todos los datos adicionales que proporciona la vista ampliada se darán para cada caja y para el total de ellas. Al activarse esta modalidad de vista se avisará de la tardanza que puede haber en presentar tanta cantidad de información, pudiéndose optar por no activarla antes de que se inicie el proceso de carga de datos. No obstante, una vez iniciada la carga puede cancelarse, avisándose en dicho caso que la información que se presente en pantalla puede estar incompleta.</a:t>
            </a:r>
          </a:p>
          <a:p>
            <a:pPr>
              <a:buNone/>
            </a:pPr>
            <a:r>
              <a:rPr lang="es-ES" dirty="0" smtClean="0"/>
              <a:t>	Debe tenerse en cuenta que en caso de que se lleven cajas físicas independientes, la información se dará por separado de cada una de ellas, debiéndose por tanto seleccionar el cajón que se desee consultar, no siendo posible la consulta conjunta de todos ellos.</a:t>
            </a:r>
          </a:p>
          <a:p>
            <a:pPr>
              <a:buNone/>
            </a:pPr>
            <a:r>
              <a:rPr lang="es-ES" dirty="0" smtClean="0"/>
              <a:t>	Si se desea obtener por impresora un informe detalle de una determinada caja, situarse sobre ella en la parrilla y hacer uso del botón Imprimir Detalle Caja. Será posible también obtener los detalles de varias cajas haciendo uso de este botón si previamente se han seleccionado las líneas correspondientes en la parrilla.</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367</a:t>
            </a:fld>
            <a:endParaRPr lang="es-ES"/>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dirty="0" smtClean="0"/>
              <a:t>Cuadro estadístico de cajas. Pantalla</a:t>
            </a:r>
            <a:endParaRPr lang="es-ES" sz="4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368</a:t>
            </a:fld>
            <a:endParaRPr lang="es-ES"/>
          </a:p>
        </p:txBody>
      </p:sp>
      <p:pic>
        <p:nvPicPr>
          <p:cNvPr id="25088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Cuadro estadístico de cajas. Pantalla vista ampliada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369</a:t>
            </a:fld>
            <a:endParaRPr lang="es-ES"/>
          </a:p>
        </p:txBody>
      </p:sp>
      <p:pic>
        <p:nvPicPr>
          <p:cNvPr id="24985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CADUCIDAD</a:t>
            </a:r>
            <a:endParaRPr lang="es-ES" dirty="0"/>
          </a:p>
        </p:txBody>
      </p:sp>
      <p:sp>
        <p:nvSpPr>
          <p:cNvPr id="3" name="2 Marcador de contenido"/>
          <p:cNvSpPr>
            <a:spLocks noGrp="1"/>
          </p:cNvSpPr>
          <p:nvPr>
            <p:ph idx="1"/>
          </p:nvPr>
        </p:nvSpPr>
        <p:spPr/>
        <p:txBody>
          <a:bodyPr>
            <a:normAutofit fontScale="92500" lnSpcReduction="10000"/>
          </a:bodyPr>
          <a:lstStyle/>
          <a:p>
            <a:pPr>
              <a:buNone/>
            </a:pPr>
            <a:r>
              <a:rPr lang="es-ES" dirty="0" smtClean="0"/>
              <a:t>	En este campo se debe introducir la fecha de caducidad del artículo, en formato MM/AA (mes/año). En el caso en que de un mismo artículo se disponga de existencias con diferentes fechas de caducidad, se debería reseñar la fecha de caducidad más próxima. Debe tenerse en cuenta que si se ha activado el parámetro "Anular fecha de caducidad con stock 0", cuando al venderse un artículo éste quede sin existencias se borrará automáticamente su fecha de caducidad. Del mismo modo, si se modifica directamente la ficha del artículo quedando su stock a 0, se emitirá un mensaje preguntando si se desea o no eliminar su fecha de caducidad.</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a:t>
            </a:fld>
            <a:endParaRPr lang="es-ES" dirty="0"/>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92664"/>
          </a:xfrm>
        </p:spPr>
        <p:txBody>
          <a:bodyPr>
            <a:normAutofit fontScale="90000"/>
          </a:bodyPr>
          <a:lstStyle/>
          <a:p>
            <a:pPr algn="ctr"/>
            <a:r>
              <a:rPr lang="es-ES" dirty="0" smtClean="0"/>
              <a:t>Diario de ventas</a:t>
            </a:r>
            <a:endParaRPr lang="es-ES" dirty="0"/>
          </a:p>
        </p:txBody>
      </p:sp>
      <p:sp>
        <p:nvSpPr>
          <p:cNvPr id="3" name="2 Marcador de contenido"/>
          <p:cNvSpPr>
            <a:spLocks noGrp="1"/>
          </p:cNvSpPr>
          <p:nvPr>
            <p:ph idx="1"/>
          </p:nvPr>
        </p:nvSpPr>
        <p:spPr>
          <a:xfrm>
            <a:off x="457200" y="1196752"/>
            <a:ext cx="8229600" cy="5127848"/>
          </a:xfrm>
        </p:spPr>
        <p:txBody>
          <a:bodyPr>
            <a:normAutofit fontScale="25000" lnSpcReduction="20000"/>
          </a:bodyPr>
          <a:lstStyle/>
          <a:p>
            <a:pPr>
              <a:buNone/>
            </a:pPr>
            <a:r>
              <a:rPr lang="es-ES" dirty="0" smtClean="0"/>
              <a:t>	</a:t>
            </a:r>
            <a:r>
              <a:rPr lang="es-ES" b="1" dirty="0" smtClean="0"/>
              <a:t>El proceso </a:t>
            </a:r>
            <a:r>
              <a:rPr lang="es-ES" b="1" i="1" dirty="0" smtClean="0"/>
              <a:t>DIARIO DE VENTAS</a:t>
            </a:r>
            <a:r>
              <a:rPr lang="es-ES" b="1" dirty="0" smtClean="0"/>
              <a:t> proporciona un diario en el que figuran cada una de las operaciones de venta efectuadas. El mismo tiene dos puntos de acceso en la aplicación: Menú </a:t>
            </a:r>
            <a:r>
              <a:rPr lang="es-ES" b="1" i="1" dirty="0" smtClean="0"/>
              <a:t>VENTAS</a:t>
            </a:r>
            <a:r>
              <a:rPr lang="es-ES" b="1" dirty="0" smtClean="0"/>
              <a:t> y apartado </a:t>
            </a:r>
            <a:r>
              <a:rPr lang="es-ES" b="1" i="1" dirty="0" smtClean="0"/>
              <a:t>VENTAS</a:t>
            </a:r>
            <a:r>
              <a:rPr lang="es-ES" b="1" dirty="0" smtClean="0"/>
              <a:t> del menú </a:t>
            </a:r>
            <a:r>
              <a:rPr lang="es-ES" b="1" i="1" dirty="0" smtClean="0"/>
              <a:t>INFORMES</a:t>
            </a:r>
            <a:r>
              <a:rPr lang="es-ES" b="1" dirty="0" smtClean="0"/>
              <a:t>. Ambos puntos de entrada conducen pues a este mismo proceso.</a:t>
            </a:r>
          </a:p>
          <a:p>
            <a:pPr>
              <a:buNone/>
            </a:pPr>
            <a:r>
              <a:rPr lang="es-ES" dirty="0" smtClean="0"/>
              <a:t>	Al entrar en él se presenta una ventana en cuya zona superior se dispone de tres pestañas que van a permitir el acceso a los diferentes criterios de acotación de la información de ventas a consultar. Dichas pestañas son las siguientes:</a:t>
            </a:r>
          </a:p>
          <a:p>
            <a:pPr marL="273050" indent="-6350">
              <a:buNone/>
            </a:pPr>
            <a:r>
              <a:rPr lang="es-ES" b="1" u="sng" dirty="0" smtClean="0"/>
              <a:t>- Pestaña "CRITERIOS GENERALES" :</a:t>
            </a:r>
            <a:r>
              <a:rPr lang="es-ES" dirty="0" smtClean="0"/>
              <a:t> Desde este apartado el usuario puede efectuar una serie de acotaciones generales sobre las líneas que desea consultar, de forma que en el diario de ventas sólo se visualizarán las operaciones de venta realizadas que cumplan las especificaciones dadas. Las posibilidades de acotación que presenta esta opción son las siguientes:</a:t>
            </a:r>
          </a:p>
          <a:p>
            <a:pPr>
              <a:buNone/>
            </a:pPr>
            <a:r>
              <a:rPr lang="es-ES" b="1" dirty="0" smtClean="0"/>
              <a:t>	- FECHA Y HORA DESDE :</a:t>
            </a:r>
            <a:r>
              <a:rPr lang="es-ES" dirty="0" smtClean="0"/>
              <a:t> En este campo el usuario debe introducir la fecha más antigua desde la que desea realizar la consulta, así como la hora a partir de la que realizarla, de forma que en la parrilla de exploración solamente se presentarán líneas de venta cuya fecha de realización sea igual o posterior a la y hora dada. Para introducir este dato se dispone del botón Seleccionar Fecha, mediante el cual se accede a una ventana en la que será posible elegir día, mes y año, así como introducir la hora deseada. Para más información véase el apartado </a:t>
            </a:r>
            <a:r>
              <a:rPr lang="es-ES" dirty="0" smtClean="0">
                <a:hlinkClick r:id="rId2"/>
              </a:rPr>
              <a:t>Introducción de Fechas</a:t>
            </a:r>
            <a:r>
              <a:rPr lang="es-ES" dirty="0" smtClean="0"/>
              <a:t>.</a:t>
            </a:r>
          </a:p>
          <a:p>
            <a:pPr>
              <a:buNone/>
            </a:pPr>
            <a:r>
              <a:rPr lang="es-ES" b="1" dirty="0" smtClean="0"/>
              <a:t>	- FECHA Y HORA HASTA :</a:t>
            </a:r>
            <a:r>
              <a:rPr lang="es-ES" dirty="0" smtClean="0"/>
              <a:t> En este campo el usuario introducirá la fecha y hora tope hasta la que desea consultar, de forma que sólo se incluirán en la parrilla de exploración las líneas de venta con fecha y hora igual o anterior a la introducida. Para cumplimentar este dato se procederá de idéntica manera que en el campo anterior.</a:t>
            </a:r>
          </a:p>
          <a:p>
            <a:pPr>
              <a:buNone/>
            </a:pPr>
            <a:r>
              <a:rPr lang="es-ES" b="1" dirty="0" smtClean="0"/>
              <a:t>	- MOSTRAR % MARGEN :</a:t>
            </a:r>
            <a:r>
              <a:rPr lang="es-ES" dirty="0" smtClean="0"/>
              <a:t> De activarse esta caja de chequeo, en la consulta se incluirá el dato de porcentaje de beneficio obtenido en cada venta, en lugar de mostrarse el número de documento de venta. Debe tenerse en cuenta que si se tiene protegida la opción “Diario de Ventas – Ver Resumen”, englobada en “Opciones Especiales/Ventas” del proceso </a:t>
            </a:r>
            <a:r>
              <a:rPr lang="es-ES" i="1" dirty="0" smtClean="0"/>
              <a:t>PROTECCIONES </a:t>
            </a:r>
            <a:r>
              <a:rPr lang="es-ES" dirty="0" smtClean="0"/>
              <a:t>del menú </a:t>
            </a:r>
            <a:r>
              <a:rPr lang="es-ES" i="1" dirty="0" smtClean="0"/>
              <a:t>MAESTROS</a:t>
            </a:r>
            <a:r>
              <a:rPr lang="es-ES" dirty="0" smtClean="0"/>
              <a:t>, al intentar activar esta caja de chequeo se solicitará identificación. De esta forma, se puede proteger la visualización de márgenes sin tener por ello que proteger el acceso al </a:t>
            </a:r>
            <a:r>
              <a:rPr lang="es-ES" i="1" dirty="0" smtClean="0"/>
              <a:t>DIARIO DE VENTAS</a:t>
            </a:r>
            <a:r>
              <a:rPr lang="es-ES" dirty="0" smtClean="0"/>
              <a:t>.</a:t>
            </a:r>
          </a:p>
          <a:p>
            <a:pPr>
              <a:buNone/>
            </a:pPr>
            <a:r>
              <a:rPr lang="es-ES" b="1" dirty="0" smtClean="0"/>
              <a:t>	- COSTES :</a:t>
            </a:r>
            <a:r>
              <a:rPr lang="es-ES" dirty="0" smtClean="0"/>
              <a:t> Esta caja sólo estará habilitada si se ha activado previamente la anteriormente mencionada caja “Mostrar %Margen en la venta”. De activarse ambas cajas, en lugar de mostrarse el margen de beneficio o el número de documento, se mostrará el valor a precio de coste de las unidades vendidas en esa línea de venta.</a:t>
            </a:r>
          </a:p>
          <a:p>
            <a:pPr>
              <a:buNone/>
            </a:pPr>
            <a:r>
              <a:rPr lang="es-ES" b="1" dirty="0" smtClean="0"/>
              <a:t>	- TIPO DE VISTA :</a:t>
            </a:r>
            <a:r>
              <a:rPr lang="es-ES" dirty="0" smtClean="0"/>
              <a:t> Permite seleccionar si se desea consultar todas las ventas, sólo devoluciones o sólo ventas con descuentos aplicados (ya sea sobre total de venta o sobre alguna de sus líneas).</a:t>
            </a:r>
          </a:p>
          <a:p>
            <a:pPr>
              <a:buNone/>
            </a:pPr>
            <a:r>
              <a:rPr lang="es-ES" b="1" dirty="0" smtClean="0"/>
              <a:t>	- MOSTRAR DETALLE :</a:t>
            </a:r>
            <a:r>
              <a:rPr lang="es-ES" dirty="0" smtClean="0"/>
              <a:t> De activar esta caja de chequeo, por cada línea de venta se incluirá una línea de cabecera de operación y además todas las líneas de detalle que incluyó la venta. De no </a:t>
            </a:r>
            <a:r>
              <a:rPr lang="es-ES" dirty="0" err="1" smtClean="0"/>
              <a:t>activarseesta</a:t>
            </a:r>
            <a:r>
              <a:rPr lang="es-ES" dirty="0" smtClean="0"/>
              <a:t> caja, en el informe solamente se mostrará una línea por operación, no detallándose cada una de las líneas que incluyó cada venta.</a:t>
            </a:r>
          </a:p>
          <a:p>
            <a:pPr>
              <a:buNone/>
            </a:pPr>
            <a:r>
              <a:rPr lang="es-ES" b="1" dirty="0" smtClean="0"/>
              <a:t>	- FAMILIAS :</a:t>
            </a:r>
            <a:r>
              <a:rPr lang="es-ES" dirty="0" smtClean="0"/>
              <a:t> El usuario puede restringir la consulta de líneas refiriéndola a aquellas ventas de artículos pertenecientes a la familia o familias que estime conveniente. Este campo presenta dos posibles alternativas:</a:t>
            </a:r>
          </a:p>
          <a:p>
            <a:pPr>
              <a:buNone/>
            </a:pPr>
            <a:r>
              <a:rPr lang="es-ES" dirty="0" smtClean="0"/>
              <a:t>	. Todas : Si se activa este </a:t>
            </a:r>
            <a:r>
              <a:rPr lang="es-ES" dirty="0" smtClean="0">
                <a:hlinkClick r:id="rId3"/>
              </a:rPr>
              <a:t>botón radio</a:t>
            </a:r>
            <a:r>
              <a:rPr lang="es-ES" dirty="0" smtClean="0"/>
              <a:t> no se efectúa acotación alguna por familia.</a:t>
            </a:r>
          </a:p>
          <a:p>
            <a:pPr>
              <a:buNone/>
            </a:pPr>
            <a:r>
              <a:rPr lang="es-ES" dirty="0" smtClean="0"/>
              <a:t>	. Selección : Si se activa este botón radio se accederá a una </a:t>
            </a:r>
            <a:r>
              <a:rPr lang="es-ES" dirty="0" smtClean="0">
                <a:hlinkClick r:id="rId4"/>
              </a:rPr>
              <a:t>ventana de selección</a:t>
            </a:r>
            <a:r>
              <a:rPr lang="es-ES" dirty="0" smtClean="0"/>
              <a:t> donde se podrá elegir las familias cuyas ventas se desea incluir en la consulta.</a:t>
            </a:r>
          </a:p>
          <a:p>
            <a:pPr>
              <a:buNone/>
            </a:pPr>
            <a:r>
              <a:rPr lang="es-ES" b="1" dirty="0" smtClean="0"/>
              <a:t>	- TIPO DE CLIENTE :</a:t>
            </a:r>
            <a:r>
              <a:rPr lang="es-ES" dirty="0" smtClean="0"/>
              <a:t> El usuario puede también acotar la consulta a líneas de ventas realizadas por uno o varios tipos de clientes. Por tanto, este campo incluye también dos alternativas:</a:t>
            </a:r>
          </a:p>
          <a:p>
            <a:pPr>
              <a:buNone/>
            </a:pPr>
            <a:r>
              <a:rPr lang="es-ES" dirty="0" smtClean="0"/>
              <a:t>	. Todos : Implica no acotar por tipo de cliente.</a:t>
            </a:r>
          </a:p>
          <a:p>
            <a:pPr>
              <a:buNone/>
            </a:pPr>
            <a:r>
              <a:rPr lang="es-ES" dirty="0" smtClean="0"/>
              <a:t>	. Selección : Al igual que se ha mencionado en la acotación por familia, de activar este botón radio se tendría acceso a seleccionar el tipo o tipos de clientes cuyas líneas se desea consultar.</a:t>
            </a:r>
          </a:p>
          <a:p>
            <a:pPr>
              <a:buNone/>
            </a:pPr>
            <a:r>
              <a:rPr lang="es-ES" b="1" dirty="0" smtClean="0"/>
              <a:t>	- VENDEDOR :</a:t>
            </a:r>
            <a:r>
              <a:rPr lang="es-ES" dirty="0" smtClean="0"/>
              <a:t> Es posible acotar la consulta a líneas de ventas realizadas por uno o varios vendedores en concreto. Por tanto, este campo incluye las dos alternativas:</a:t>
            </a:r>
          </a:p>
          <a:p>
            <a:pPr>
              <a:buNone/>
            </a:pPr>
            <a:r>
              <a:rPr lang="es-ES" dirty="0" smtClean="0"/>
              <a:t>	. Todos : Implica no acotar por vendedor.</a:t>
            </a:r>
          </a:p>
          <a:p>
            <a:pPr>
              <a:buNone/>
            </a:pPr>
            <a:r>
              <a:rPr lang="es-ES" dirty="0" smtClean="0"/>
              <a:t>	. Selección : Al igual que se ha mencionado en la acotación por familia, de activar este botón radio se tendría acceso a seleccionar el vendedor o vendedores cuyas líneas se desea consultar.</a:t>
            </a:r>
          </a:p>
          <a:p>
            <a:pPr>
              <a:buNone/>
            </a:pPr>
            <a:r>
              <a:rPr lang="es-ES" b="1" dirty="0" smtClean="0"/>
              <a:t>	- CAJONES :</a:t>
            </a:r>
            <a:r>
              <a:rPr lang="es-ES" dirty="0" smtClean="0"/>
              <a:t> Si se trabaja con más de un cajón de dinero, posible acotar la consulta a líneas de ventas incluidas en uno o varios cajones en concreto. Por tanto, este campo incluye las dos alternativas:</a:t>
            </a:r>
          </a:p>
          <a:p>
            <a:pPr>
              <a:buNone/>
            </a:pPr>
            <a:r>
              <a:rPr lang="es-ES" dirty="0" smtClean="0"/>
              <a:t>	. Todos : Implica no acotar por cajón.</a:t>
            </a:r>
          </a:p>
          <a:p>
            <a:pPr>
              <a:buNone/>
            </a:pPr>
            <a:r>
              <a:rPr lang="es-ES" dirty="0" smtClean="0"/>
              <a:t>	. Selección : De activar este botón radio se tendría acceso a seleccionar el cajón o cajones cuyas líneas se desea consultar.</a:t>
            </a:r>
          </a:p>
          <a:p>
            <a:pPr>
              <a:buNone/>
            </a:pPr>
            <a:r>
              <a:rPr lang="es-ES" dirty="0" smtClean="0"/>
              <a:t>	</a:t>
            </a:r>
          </a:p>
          <a:p>
            <a:pPr marL="273050" indent="-6350">
              <a:buNone/>
            </a:pPr>
            <a:r>
              <a:rPr lang="es-ES" b="1" u="sng" dirty="0" smtClean="0"/>
              <a:t>- Pestaña "CARACTERISTICAS DE LAS LINEAS" :</a:t>
            </a:r>
            <a:r>
              <a:rPr lang="es-ES" dirty="0" smtClean="0"/>
              <a:t> Como complemento a las acotaciones que se hayan podido realizar de forma general, este apartado incluye otra serie de condicionantes referidos propiamente a las líneas de venta, de forma que el usuario debe seleccionar aquellos que deben cumplir las líneas para que sean incluidas en el diario de ventas. Dichos condicionantes son los siguientes:</a:t>
            </a:r>
          </a:p>
          <a:p>
            <a:pPr>
              <a:buNone/>
            </a:pPr>
            <a:r>
              <a:rPr lang="es-ES" b="1" dirty="0" smtClean="0"/>
              <a:t>	- TIPO DE LINEA :</a:t>
            </a:r>
            <a:r>
              <a:rPr lang="es-ES" dirty="0" smtClean="0"/>
              <a:t> Puede acotarse la consulta a sólo líneas de venta libre (sin receta), sólo ventas con receta o ambos tipos.</a:t>
            </a:r>
          </a:p>
          <a:p>
            <a:pPr>
              <a:buNone/>
            </a:pPr>
            <a:r>
              <a:rPr lang="es-ES" b="1" dirty="0" smtClean="0"/>
              <a:t>	- FORMA DE PAGO :</a:t>
            </a:r>
            <a:r>
              <a:rPr lang="es-ES" dirty="0" smtClean="0"/>
              <a:t> Se puede restringir la consulta a sólo líneas de contado, sólo líneas de crédito, sólo depósitos (recetas pendientes) o combinaciones de estos tipos de línea.</a:t>
            </a:r>
          </a:p>
          <a:p>
            <a:pPr>
              <a:buNone/>
            </a:pPr>
            <a:r>
              <a:rPr lang="es-ES" b="1" dirty="0" smtClean="0"/>
              <a:t>	- LINEAS ESPECIALES :</a:t>
            </a:r>
            <a:r>
              <a:rPr lang="es-ES" dirty="0" smtClean="0"/>
              <a:t> Se puede restringir la consulta a sólo líneas correspondientes a entregas de dinero, sólo a líneas de pagos, líneas de redenciones y/o líneas correspondientes a vales promocionales.</a:t>
            </a:r>
          </a:p>
          <a:p>
            <a:pPr>
              <a:buNone/>
            </a:pPr>
            <a:r>
              <a:rPr lang="es-ES" b="1" dirty="0" smtClean="0"/>
              <a:t>	- ESTADO :</a:t>
            </a:r>
            <a:r>
              <a:rPr lang="es-ES" dirty="0" smtClean="0"/>
              <a:t> Acotación referida a sólo líneas de crédito facturadas, sólo pendientes de facturar o ambas.</a:t>
            </a:r>
          </a:p>
          <a:p>
            <a:pPr>
              <a:buNone/>
            </a:pPr>
            <a:r>
              <a:rPr lang="es-ES" b="1" dirty="0" smtClean="0"/>
              <a:t>	- RECETA PENDIENTE :</a:t>
            </a:r>
            <a:r>
              <a:rPr lang="es-ES" dirty="0" smtClean="0"/>
              <a:t> Acotación referida a sólo líneas de receta pendiente cobradas en el momento de la operación de venta, recetas pendientes con cobro diferido (es decir, que no se cobraron en el momento de la operación de venta), líneas de confirmación de receta, o combinaciones de estos tipos de operación. Téngase en cuenta que una línea de receta pendiente, en el momento de ser confirmada es considerada tanto receta pendiente como confirmación de receta. Es decir, si se desactiva la caja de chequeo “Confirmada”, las líneas de receta pendiente (tanto cobradas como diferidas) que ya hayan sido confirmadas no aparecerán.</a:t>
            </a:r>
          </a:p>
          <a:p>
            <a:pPr>
              <a:buNone/>
            </a:pPr>
            <a:r>
              <a:rPr lang="es-ES" b="1" dirty="0" smtClean="0"/>
              <a:t>	- TIPO DE PAGO :</a:t>
            </a:r>
            <a:r>
              <a:rPr lang="es-ES" dirty="0" smtClean="0"/>
              <a:t> Acotación referida al modo de pago: efectivo, talón, tarjeta o mixto.</a:t>
            </a:r>
          </a:p>
          <a:p>
            <a:pPr>
              <a:buNone/>
            </a:pPr>
            <a:r>
              <a:rPr lang="es-ES" dirty="0" smtClean="0"/>
              <a:t>	Todas las características de línea mencionadas están precedidas de una caja de chequeo, que el usuario puede activar o desactivar, de forma que la consulta se verá restringida a líneas que cumplan todas y cada una de las características marcadas por el usuario. Puesto que dichas características no son excluyentes entre sí se podrán marcar todas aquellas que se estimen oportunas.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370</a:t>
            </a:fld>
            <a:endParaRPr lang="es-ES"/>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Diario de ventas.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371</a:t>
            </a:fld>
            <a:endParaRPr lang="es-ES"/>
          </a:p>
        </p:txBody>
      </p:sp>
      <p:pic>
        <p:nvPicPr>
          <p:cNvPr id="25190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648072"/>
          </a:xfrm>
        </p:spPr>
        <p:txBody>
          <a:bodyPr>
            <a:normAutofit fontScale="90000"/>
          </a:bodyPr>
          <a:lstStyle/>
          <a:p>
            <a:pPr algn="ctr"/>
            <a:r>
              <a:rPr lang="es-ES" dirty="0" smtClean="0"/>
              <a:t>Comparativo ventas por vendedor</a:t>
            </a:r>
            <a:endParaRPr lang="es-ES" dirty="0"/>
          </a:p>
        </p:txBody>
      </p:sp>
      <p:sp>
        <p:nvSpPr>
          <p:cNvPr id="3" name="2 Marcador de contenido"/>
          <p:cNvSpPr>
            <a:spLocks noGrp="1"/>
          </p:cNvSpPr>
          <p:nvPr>
            <p:ph idx="1"/>
          </p:nvPr>
        </p:nvSpPr>
        <p:spPr>
          <a:xfrm>
            <a:off x="457200" y="908720"/>
            <a:ext cx="8229600" cy="5415880"/>
          </a:xfrm>
        </p:spPr>
        <p:txBody>
          <a:bodyPr>
            <a:normAutofit fontScale="32500" lnSpcReduction="20000"/>
          </a:bodyPr>
          <a:lstStyle/>
          <a:p>
            <a:pPr>
              <a:buNone/>
            </a:pPr>
            <a:r>
              <a:rPr lang="es-ES" dirty="0" smtClean="0"/>
              <a:t>	Mediante este proceso será posible, dado un grupo de artículos, consultar estadísticas sobre sus ventas (descuentos, unidades por operación, venta neta, etc.), separándose la información según el tipo de venta (libre, con receta, mixta y total). Esta información se podrá consultar de cada uno de los vendedores o del total de ellos. </a:t>
            </a:r>
          </a:p>
          <a:p>
            <a:pPr>
              <a:buNone/>
            </a:pPr>
            <a:r>
              <a:rPr lang="es-ES" dirty="0" smtClean="0"/>
              <a:t>	Al entrar en él se presenta una ventana en la que figuran los siguientes campos:</a:t>
            </a:r>
          </a:p>
          <a:p>
            <a:pPr>
              <a:buNone/>
            </a:pPr>
            <a:r>
              <a:rPr lang="es-ES" b="1" dirty="0" smtClean="0"/>
              <a:t>	- ENTORNO DE CONSULTA :</a:t>
            </a:r>
            <a:r>
              <a:rPr lang="es-ES" dirty="0" smtClean="0"/>
              <a:t> Haciendo uso de las cajas desplegables disponibles será posible seleccionar un entorno al que restringir la consulta, que se referirá así únicamente a las ventas de artículos incluidos en el entorno de consulta seleccionado. Los posibles entornos son:</a:t>
            </a:r>
          </a:p>
          <a:p>
            <a:r>
              <a:rPr lang="es-ES" u="sng" dirty="0" smtClean="0"/>
              <a:t>Listas de artículos</a:t>
            </a:r>
            <a:r>
              <a:rPr lang="es-ES" i="1" dirty="0" smtClean="0"/>
              <a:t>.</a:t>
            </a:r>
            <a:r>
              <a:rPr lang="es-ES" dirty="0" smtClean="0"/>
              <a:t> Para restringir la consulta a una lista de artículos ya creada con anterioridad, en la caja de selección “Tipo” seleccionar el icono Lista o bien pulsar las teclas </a:t>
            </a:r>
            <a:r>
              <a:rPr lang="es-ES" b="1" dirty="0" smtClean="0"/>
              <a:t>&lt;CTRL&gt; + &lt;1&gt;</a:t>
            </a:r>
            <a:r>
              <a:rPr lang="es-ES" dirty="0" smtClean="0"/>
              <a:t>. Se abrirá una ventana donde figurarán las listas de artículos existentes, pudiéndose seleccionar la deseada. Se incluye la lista “Almacén Completo” con la que quedan incluidos en el proceso todos los artículos dados de alta.</a:t>
            </a:r>
          </a:p>
          <a:p>
            <a:r>
              <a:rPr lang="es-ES" u="sng" dirty="0" smtClean="0"/>
              <a:t>Familias</a:t>
            </a:r>
            <a:r>
              <a:rPr lang="es-ES" i="1" dirty="0" smtClean="0"/>
              <a:t>.</a:t>
            </a:r>
            <a:r>
              <a:rPr lang="es-ES" dirty="0" smtClean="0"/>
              <a:t> Para restringir la consulta a una familia de artículos, en la caja de selección “Tipo” seleccionar el icono Familia o bien pulsar las teclas </a:t>
            </a:r>
            <a:r>
              <a:rPr lang="es-ES" b="1" dirty="0" smtClean="0"/>
              <a:t>&lt;CTRL&gt; + &lt;2&gt;</a:t>
            </a:r>
            <a:r>
              <a:rPr lang="es-ES" dirty="0" smtClean="0"/>
              <a:t>. Se abrirá una ventana donde figurarán las familias de artículos existentes, pudiéndose seleccionar la deseada.</a:t>
            </a:r>
          </a:p>
          <a:p>
            <a:r>
              <a:rPr lang="es-ES" u="sng" dirty="0" smtClean="0"/>
              <a:t>Conjuntos Homogéneos</a:t>
            </a:r>
            <a:r>
              <a:rPr lang="es-ES" i="1" dirty="0" smtClean="0"/>
              <a:t>.</a:t>
            </a:r>
            <a:r>
              <a:rPr lang="es-ES" dirty="0" smtClean="0"/>
              <a:t> Para restringir la consulta a un conjunto homogéneo de o grupo de precio menor, en la caja de selección caja de selección “Tipo” seleccionar el icono Conjunto o bien pulsar las teclas </a:t>
            </a:r>
            <a:r>
              <a:rPr lang="es-ES" b="1" dirty="0" smtClean="0"/>
              <a:t>&lt;CTRL&gt; + &lt;3&gt;</a:t>
            </a:r>
            <a:r>
              <a:rPr lang="es-ES" dirty="0" smtClean="0"/>
              <a:t>. Se abrirá una ventana donde figurarán los conjuntos existentes, pudiéndose seleccionar el deseado.</a:t>
            </a:r>
          </a:p>
          <a:p>
            <a:r>
              <a:rPr lang="es-ES" u="sng" dirty="0" smtClean="0"/>
              <a:t>Laboratorios</a:t>
            </a:r>
            <a:r>
              <a:rPr lang="es-ES" i="1" dirty="0" smtClean="0"/>
              <a:t>.</a:t>
            </a:r>
            <a:r>
              <a:rPr lang="es-ES" dirty="0" smtClean="0"/>
              <a:t> Para restringir la consulta a un laboratorio ya concreto, en la caja de selección caja de selección “Tipo” seleccionar el icono Laboratorio o bien pulsar las teclas </a:t>
            </a:r>
            <a:r>
              <a:rPr lang="es-ES" b="1" dirty="0" smtClean="0"/>
              <a:t>&lt;CTRL&gt; + &lt;4&gt;</a:t>
            </a:r>
            <a:r>
              <a:rPr lang="es-ES" dirty="0" smtClean="0"/>
              <a:t>. Se abrirá una ventana donde figurarán los laboratorios existentes, pudiéndose seleccionar el adecuado.</a:t>
            </a:r>
          </a:p>
          <a:p>
            <a:r>
              <a:rPr lang="es-ES" u="sng" dirty="0" smtClean="0"/>
              <a:t>Grupos Terapéuticos</a:t>
            </a:r>
            <a:r>
              <a:rPr lang="es-ES" i="1" dirty="0" smtClean="0"/>
              <a:t>.</a:t>
            </a:r>
            <a:r>
              <a:rPr lang="es-ES" dirty="0" smtClean="0"/>
              <a:t> Para restringir la consulta a los artículos de un determinado grupo terapéutico, en la caja de selección de entorno seleccionar el icono Grup. Terapéutico o bien pulsar las teclas </a:t>
            </a:r>
            <a:r>
              <a:rPr lang="es-ES" b="1" dirty="0" smtClean="0"/>
              <a:t>&lt;CTRL&gt; + &lt;5&gt;</a:t>
            </a:r>
            <a:r>
              <a:rPr lang="es-ES" dirty="0" smtClean="0"/>
              <a:t>. Se abrirá una ventana donde figurarán los grupos terapéuticos existentes, pudiéndose seleccionar el deseado. Se dispone en esta búsqueda de la posibilidad de ceñirse a grupos terapéuticos de especialidades o de parafarmacia, activando para ello la caja de chequeo correspondiente.</a:t>
            </a:r>
          </a:p>
          <a:p>
            <a:r>
              <a:rPr lang="es-ES" u="sng" dirty="0" smtClean="0"/>
              <a:t>Categorías de artículos</a:t>
            </a:r>
            <a:r>
              <a:rPr lang="es-ES" i="1" dirty="0" smtClean="0"/>
              <a:t>.</a:t>
            </a:r>
            <a:r>
              <a:rPr lang="es-ES" dirty="0" smtClean="0"/>
              <a:t> Para restringir la consulta a una categoría de artículos, en la caja de selección de entorno seleccionar el icono Categoría o bien pulsar las teclas </a:t>
            </a:r>
            <a:r>
              <a:rPr lang="es-ES" b="1" dirty="0" smtClean="0"/>
              <a:t>&lt;CTRL&gt; + &lt;6&gt;</a:t>
            </a:r>
            <a:r>
              <a:rPr lang="es-ES" dirty="0" smtClean="0"/>
              <a:t>. Se abrirá una ventana donde figurarán las categorías de artículos existentes, pudiéndose seleccionar la deseada.</a:t>
            </a:r>
          </a:p>
          <a:p>
            <a:r>
              <a:rPr lang="es-ES" u="sng" dirty="0" smtClean="0"/>
              <a:t>Almacenes</a:t>
            </a:r>
            <a:r>
              <a:rPr lang="es-ES" i="1" dirty="0" smtClean="0"/>
              <a:t>.</a:t>
            </a:r>
            <a:r>
              <a:rPr lang="es-ES" dirty="0" smtClean="0"/>
              <a:t> Sólo disponible si se trabaja con MULTIALMACEN. Para restringir la consulta a un los artículos incluidos en un almacén determinado, en la caja de selección de entorno seleccionar el icono </a:t>
            </a:r>
            <a:r>
              <a:rPr lang="es-ES" dirty="0" err="1" smtClean="0"/>
              <a:t>Multialmacén</a:t>
            </a:r>
            <a:r>
              <a:rPr lang="es-ES" dirty="0" smtClean="0"/>
              <a:t> o bien pulsar las teclas </a:t>
            </a:r>
            <a:r>
              <a:rPr lang="es-ES" b="1" dirty="0" smtClean="0"/>
              <a:t>&lt;CTRL&gt; + &lt;7&gt;</a:t>
            </a:r>
            <a:r>
              <a:rPr lang="es-ES" dirty="0" smtClean="0"/>
              <a:t>. Se abrirá una ventana donde figurarán los almacenes existentes, pudiéndose seleccionar el deseado.</a:t>
            </a:r>
          </a:p>
          <a:p>
            <a:pPr>
              <a:buNone/>
            </a:pPr>
            <a:r>
              <a:rPr lang="es-ES" dirty="0" smtClean="0"/>
              <a:t>	En la caja de selección de entorno, al teclear rápidamente varios caracteres se buscará el primer elemento que coincida con ello, efectuándose esta búsqueda en todos los entornos citados (laboratorios, grupos terapéuticos, categorías…).</a:t>
            </a:r>
          </a:p>
          <a:p>
            <a:pPr>
              <a:buNone/>
            </a:pPr>
            <a:r>
              <a:rPr lang="es-ES" dirty="0" smtClean="0"/>
              <a:t>	En el caso de Familias, Laboratorios y Conjuntos Homogéneos, será posible seleccionar varios de ellos. En el caso de selección múltiple, el icono pasará a ser . Situándose sobre la caja desplegable se mostrará un recordatorio de los elementos que se han seleccionado.</a:t>
            </a:r>
          </a:p>
          <a:p>
            <a:pPr>
              <a:buNone/>
            </a:pPr>
            <a:r>
              <a:rPr lang="es-ES" b="1" dirty="0" smtClean="0"/>
              <a:t>	- TIPO DE CONSULTA :</a:t>
            </a:r>
            <a:r>
              <a:rPr lang="es-ES" dirty="0" smtClean="0"/>
              <a:t> El usuario debe elegir el tipo de información que desea consultar, siendo posible:</a:t>
            </a:r>
          </a:p>
          <a:p>
            <a:pPr>
              <a:buNone/>
            </a:pPr>
            <a:r>
              <a:rPr lang="es-ES" dirty="0" smtClean="0"/>
              <a:t>	. Número de operaciones: Número de operaciones realizadas.</a:t>
            </a:r>
          </a:p>
          <a:p>
            <a:pPr>
              <a:buNone/>
            </a:pPr>
            <a:r>
              <a:rPr lang="es-ES" dirty="0" smtClean="0"/>
              <a:t>	. Número de líneas: Número de líneas dispensadas.</a:t>
            </a:r>
          </a:p>
          <a:p>
            <a:pPr>
              <a:buNone/>
            </a:pPr>
            <a:r>
              <a:rPr lang="es-ES" dirty="0" smtClean="0"/>
              <a:t>	. Número de artículos: Número total de unidades vendidas.</a:t>
            </a:r>
          </a:p>
          <a:p>
            <a:pPr>
              <a:buNone/>
            </a:pPr>
            <a:r>
              <a:rPr lang="es-ES" dirty="0" smtClean="0"/>
              <a:t>	. Artículos por operación (media): Media de artículos por cada operación realizada.</a:t>
            </a:r>
          </a:p>
          <a:p>
            <a:pPr>
              <a:buNone/>
            </a:pPr>
            <a:r>
              <a:rPr lang="es-ES" dirty="0" smtClean="0"/>
              <a:t>	. Euros por operación (media): Media de euros obtenidas en cada operación.</a:t>
            </a:r>
          </a:p>
          <a:p>
            <a:pPr>
              <a:buNone/>
            </a:pPr>
            <a:r>
              <a:rPr lang="es-ES" dirty="0" smtClean="0"/>
              <a:t>	. Euros por artículo (media): Media de euros obtenidas por artículo vendido.</a:t>
            </a:r>
          </a:p>
          <a:p>
            <a:pPr>
              <a:buNone/>
            </a:pPr>
            <a:r>
              <a:rPr lang="es-ES" dirty="0" smtClean="0"/>
              <a:t>	. Venta Bruta: Corresponde a la suma de operaciones de contado y crédito, con y sin receta, incluyendo descuentos y devoluciones.</a:t>
            </a:r>
          </a:p>
          <a:p>
            <a:pPr>
              <a:buNone/>
            </a:pPr>
            <a:r>
              <a:rPr lang="es-ES" dirty="0" smtClean="0"/>
              <a:t>	. Venta Bruta (Libre + Aportaciones): Corresponde a la suma de operaciones de contado y crédito, con y sin receta, incluyendo descuentos y devoluciones, menos el importe en la venta con receta del pendiente de cobro por parte del organismo correspondiente.</a:t>
            </a:r>
          </a:p>
          <a:p>
            <a:pPr>
              <a:buNone/>
            </a:pPr>
            <a:r>
              <a:rPr lang="es-ES" dirty="0" smtClean="0"/>
              <a:t>	. Descuentos: Suma de importes de descuentos.</a:t>
            </a:r>
          </a:p>
          <a:p>
            <a:pPr>
              <a:buNone/>
            </a:pPr>
            <a:r>
              <a:rPr lang="es-ES" dirty="0" smtClean="0"/>
              <a:t>	. Venta Neta: Importe de operaciones de venta al contado y a crédito, con y sin receta, menos devoluciones y descuentos en operaciones.</a:t>
            </a:r>
          </a:p>
          <a:p>
            <a:pPr>
              <a:buNone/>
            </a:pPr>
            <a:r>
              <a:rPr lang="es-ES" b="1" dirty="0" smtClean="0"/>
              <a:t>	- VENDEDORES :</a:t>
            </a:r>
            <a:r>
              <a:rPr lang="es-ES" dirty="0" smtClean="0"/>
              <a:t> Aparecerá una pestaña por cada vendedor y otra para "</a:t>
            </a:r>
            <a:r>
              <a:rPr lang="es-ES" i="1" dirty="0" smtClean="0"/>
              <a:t>Total Vendedores</a:t>
            </a:r>
            <a:r>
              <a:rPr lang="es-ES" dirty="0" smtClean="0"/>
              <a:t>". Hacer clic con el ratón en la pestaña correspondiente, según de quién se desee efectuar la consulta.</a:t>
            </a:r>
          </a:p>
          <a:p>
            <a:pPr>
              <a:buNone/>
            </a:pPr>
            <a:r>
              <a:rPr lang="es-ES" b="1" dirty="0" smtClean="0"/>
              <a:t>	- GRAFICOS ESTADISTICOS : </a:t>
            </a:r>
            <a:r>
              <a:rPr lang="es-ES" dirty="0" smtClean="0"/>
              <a:t>Se presentan cuatro gráficos que recogen los datos estadísticos que se han solicitado (atendiendo al grupo de artículos, vendedor y tipo de consulta). La estadística se presenta mediante sendos paneles gráficos, con lo que este tipo de paneles representan en cuanto a posibilidades de presentación (barras, tarta, dos o tres dimensiones, etc.) y operatoria (presentación de informe textual, etc.). Los cuatro gráficos corresponden a:</a:t>
            </a:r>
          </a:p>
          <a:p>
            <a:pPr>
              <a:buNone/>
            </a:pPr>
            <a:r>
              <a:rPr lang="es-ES" dirty="0" smtClean="0"/>
              <a:t>	. Información relativa a operaciones de Venta Libre (todas sus líneas fueron sin receta).</a:t>
            </a:r>
          </a:p>
          <a:p>
            <a:pPr>
              <a:buNone/>
            </a:pPr>
            <a:r>
              <a:rPr lang="es-ES" dirty="0" smtClean="0"/>
              <a:t>	. Información relativa a operaciones de Venta Receta (todas sus líneas fueron con receta).</a:t>
            </a:r>
          </a:p>
          <a:p>
            <a:pPr>
              <a:buNone/>
            </a:pPr>
            <a:r>
              <a:rPr lang="es-ES" dirty="0" smtClean="0"/>
              <a:t>	. Información relativa a operaciones de Venta Mixta (con líneas de venta libre y con receta).</a:t>
            </a:r>
          </a:p>
          <a:p>
            <a:pPr>
              <a:buNone/>
            </a:pPr>
            <a:r>
              <a:rPr lang="es-ES" dirty="0" smtClean="0"/>
              <a:t>	. Información relativa a operaciones de Venta Total (todos los tipos de venta conjuntamente).</a:t>
            </a:r>
          </a:p>
          <a:p>
            <a:pPr>
              <a:buNone/>
            </a:pPr>
            <a:endParaRPr lang="es-ES" b="1"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372</a:t>
            </a:fld>
            <a:endParaRPr lang="es-ES"/>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t>Comparativo ventas por vendedor. Pantalla</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373</a:t>
            </a:fld>
            <a:endParaRPr lang="es-ES"/>
          </a:p>
        </p:txBody>
      </p:sp>
      <p:pic>
        <p:nvPicPr>
          <p:cNvPr id="25293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Ventas por clientes</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a:t>
            </a:r>
            <a:r>
              <a:rPr lang="es-ES" sz="2800" dirty="0" smtClean="0"/>
              <a:t>Este proceso permite la consulta de ventas y/o recetas pendientes de uno o varios clientes simultáneamente. Al entrar en él se presenta una ventana en la que figuran las siguientes pestañas:</a:t>
            </a:r>
          </a:p>
          <a:p>
            <a:pPr marL="266700" indent="0">
              <a:buNone/>
            </a:pPr>
            <a:r>
              <a:rPr lang="es-ES" sz="2800" b="1" u="sng" dirty="0" smtClean="0"/>
              <a:t>- Pestaña “GENERAL” :</a:t>
            </a:r>
            <a:endParaRPr lang="es-ES" sz="2800" dirty="0" smtClean="0"/>
          </a:p>
          <a:p>
            <a:pPr>
              <a:buNone/>
            </a:pPr>
            <a:r>
              <a:rPr lang="es-ES" sz="2800" b="1" dirty="0" smtClean="0"/>
              <a:t>	- RANGO DE FECHAS (Desde – Hasta) :</a:t>
            </a:r>
            <a:r>
              <a:rPr lang="es-ES" sz="2800" dirty="0" smtClean="0"/>
              <a:t> Se deberá indicar entre qué fechas se desea efectuar la consulta, indicando para ello las fechas desde y hasta las que consultar.</a:t>
            </a:r>
          </a:p>
          <a:p>
            <a:pPr>
              <a:buNone/>
            </a:pPr>
            <a:r>
              <a:rPr lang="es-ES" sz="2800" b="1" dirty="0" smtClean="0"/>
              <a:t>	- HABILITAR SELECCION MULTIPLE DE CLIENTES :</a:t>
            </a:r>
            <a:r>
              <a:rPr lang="es-ES" sz="2800" dirty="0" smtClean="0"/>
              <a:t> Se deberá activar esta caja de chequeo cuando se desee poder efectuar selección de clientes dentro de la parrilla superior, a fin de obtener los informes solamente de dichos clientes y no de todos los incluidos en dicha parrilla. De no activarse esta caja, la obtención de informes siempre irá referida a todos los clientes que se hayan incluido en los rangos de búsqueda anteriormente mencionados, es decir, todos los clientes que se presenten en la parrilla superior.</a:t>
            </a:r>
          </a:p>
          <a:p>
            <a:pPr>
              <a:buNone/>
            </a:pPr>
            <a:r>
              <a:rPr lang="es-ES" sz="2800" b="1" dirty="0" smtClean="0"/>
              <a:t>	- AGRUPAR RECETAS PENDIENTES POR DIA Y ARTICULO :</a:t>
            </a:r>
            <a:r>
              <a:rPr lang="es-ES" sz="2800" dirty="0" smtClean="0"/>
              <a:t> Esta caja sólo será accesible en el caso de obtención de informe de recetas pendientes (es decir, se tiene activo el botón radio “</a:t>
            </a:r>
            <a:r>
              <a:rPr lang="es-ES" sz="2800" i="1" dirty="0" smtClean="0"/>
              <a:t>Recetas Pendientes</a:t>
            </a:r>
            <a:r>
              <a:rPr lang="es-ES" sz="2800" dirty="0" smtClean="0"/>
              <a:t>”). Así, la activación de esta caja de chequeo provocará que en el informe de recetas pendientes, en caso de que en un mismo día haya recetas pendientes de un mismo artículo y cliente, se agrupen en una </a:t>
            </a:r>
            <a:r>
              <a:rPr lang="es-ES" sz="2800" dirty="0" err="1" smtClean="0"/>
              <a:t>sóla</a:t>
            </a:r>
            <a:r>
              <a:rPr lang="es-ES" sz="2800" dirty="0" smtClean="0"/>
              <a:t> línea en vez de presentarse como líneas separadas en el informe.</a:t>
            </a:r>
          </a:p>
          <a:p>
            <a:pPr>
              <a:buNone/>
            </a:pPr>
            <a:r>
              <a:rPr lang="es-ES" sz="2800" b="1" dirty="0" smtClean="0"/>
              <a:t>	- LINEAS DE VENTA Y R. PENDIENTES :</a:t>
            </a:r>
            <a:r>
              <a:rPr lang="es-ES" sz="2800" dirty="0" smtClean="0"/>
              <a:t> Se deberá activar este botón radio cuando se desee consultar tanto recetas pendientes como líneas de venta.</a:t>
            </a:r>
          </a:p>
          <a:p>
            <a:pPr>
              <a:buNone/>
            </a:pPr>
            <a:r>
              <a:rPr lang="es-ES" sz="2800" b="1" dirty="0" smtClean="0"/>
              <a:t>	- RECETAS PENDIENTES :</a:t>
            </a:r>
            <a:r>
              <a:rPr lang="es-ES" sz="2800" dirty="0" smtClean="0"/>
              <a:t> Se deberá activar este botón radio cuando se desee consultar solamente recetas pendientes de los clientes seleccionados. </a:t>
            </a:r>
          </a:p>
          <a:p>
            <a:pPr>
              <a:buNone/>
            </a:pPr>
            <a:r>
              <a:rPr lang="es-ES" sz="2800" b="1" dirty="0" smtClean="0"/>
              <a:t>	- LINEAS DE VENTA :</a:t>
            </a:r>
            <a:r>
              <a:rPr lang="es-ES" sz="2800" dirty="0" smtClean="0"/>
              <a:t> Se deberá activar este botón radio cuando se desee consultar solamente líneas de venta (contados, créditos, etc.), pero no recetas pendientes.</a:t>
            </a:r>
          </a:p>
          <a:p>
            <a:pPr>
              <a:buNone/>
            </a:pPr>
            <a:r>
              <a:rPr lang="es-ES" sz="2800" b="1" dirty="0" smtClean="0"/>
              <a:t>	- VENTAS POR GRUPO TERAPEUTICO :</a:t>
            </a:r>
            <a:r>
              <a:rPr lang="es-ES" sz="2800" dirty="0" smtClean="0"/>
              <a:t> De activarse este botón se obtendrá información de líneas de venta pero clasificadas por grupos terapéuticos.</a:t>
            </a:r>
          </a:p>
          <a:p>
            <a:pPr marL="273050" indent="-6350">
              <a:buNone/>
            </a:pPr>
            <a:r>
              <a:rPr lang="es-ES" sz="2800" b="1" u="sng" dirty="0" smtClean="0"/>
              <a:t>- Pestaña "SELECCION DE CLIENTES" :</a:t>
            </a:r>
            <a:r>
              <a:rPr lang="es-ES" sz="2800" dirty="0" smtClean="0"/>
              <a:t> Desde este apartado el usuario puede efectuar las siguientes restricciones en cuanto a la consulta:</a:t>
            </a:r>
          </a:p>
          <a:p>
            <a:pPr>
              <a:buNone/>
            </a:pPr>
            <a:r>
              <a:rPr lang="es-ES" sz="2800" b="1" dirty="0" smtClean="0"/>
              <a:t>	- CLIENTES :</a:t>
            </a:r>
            <a:r>
              <a:rPr lang="es-ES" sz="2800" dirty="0" smtClean="0"/>
              <a:t> Se puede optar por consultar las ventas de “Todos” los clientes o una “Selección”. En éste último caso se podrá optar por indicar cliente desde-hasta, o bien utilizar una lista de clientes.</a:t>
            </a:r>
          </a:p>
          <a:p>
            <a:pPr>
              <a:buNone/>
            </a:pPr>
            <a:r>
              <a:rPr lang="es-ES" sz="2800" b="1" dirty="0" smtClean="0"/>
              <a:t>	- CLIENTES DESDE :</a:t>
            </a:r>
            <a:r>
              <a:rPr lang="es-ES" sz="2800" dirty="0" smtClean="0"/>
              <a:t> Indicar el primer cliente a incluir en </a:t>
            </a:r>
            <a:r>
              <a:rPr lang="es-ES" sz="2800" dirty="0" err="1" smtClean="0"/>
              <a:t>PersonNameProductIDla</a:t>
            </a:r>
            <a:r>
              <a:rPr lang="es-ES" sz="2800" dirty="0" smtClean="0"/>
              <a:t> consulta. </a:t>
            </a:r>
            <a:r>
              <a:rPr lang="es-ES" sz="2800" dirty="0" err="1" smtClean="0"/>
              <a:t>Sela</a:t>
            </a:r>
            <a:r>
              <a:rPr lang="es-ES" sz="2800" dirty="0" smtClean="0"/>
              <a:t> consulta. Se podrá introducir directamente su código o hacer una búsqueda por nombre mediante el botón Buscar de que dispone este campo.</a:t>
            </a:r>
          </a:p>
          <a:p>
            <a:pPr>
              <a:buNone/>
            </a:pPr>
            <a:r>
              <a:rPr lang="es-ES" sz="2800" b="1" dirty="0" smtClean="0"/>
              <a:t>	- CLIENTES HASTA :</a:t>
            </a:r>
            <a:r>
              <a:rPr lang="es-ES" sz="2800" dirty="0" smtClean="0"/>
              <a:t> Indicar el último cliente a incluir en </a:t>
            </a:r>
            <a:r>
              <a:rPr lang="es-ES" sz="2800" dirty="0" err="1" smtClean="0"/>
              <a:t>PersonNameProductIDla</a:t>
            </a:r>
            <a:r>
              <a:rPr lang="es-ES" sz="2800" dirty="0" smtClean="0"/>
              <a:t> consulta. </a:t>
            </a:r>
            <a:r>
              <a:rPr lang="es-ES" sz="2800" dirty="0" err="1" smtClean="0"/>
              <a:t>Alla</a:t>
            </a:r>
            <a:r>
              <a:rPr lang="es-ES" sz="2800" dirty="0" smtClean="0"/>
              <a:t> consulta. Al igual que en el campo anterior, se podrá introducir código de cliente o efectuar búsquedas por nombre.</a:t>
            </a:r>
          </a:p>
          <a:p>
            <a:pPr>
              <a:buNone/>
            </a:pPr>
            <a:r>
              <a:rPr lang="es-ES" sz="2800" dirty="0" smtClean="0"/>
              <a:t>	Los campos “Clientes Desde” y “Clientes Hasta” sólo estarán disponibles si se ha activado el </a:t>
            </a:r>
            <a:r>
              <a:rPr lang="es-ES" sz="2800" dirty="0" err="1" smtClean="0"/>
              <a:t>boton</a:t>
            </a:r>
            <a:r>
              <a:rPr lang="es-ES" sz="2800" dirty="0" smtClean="0"/>
              <a:t> radio “Selección” y no se activa la caja “Seleccionar Lista” que se comenta más adelante.</a:t>
            </a:r>
          </a:p>
          <a:p>
            <a:pPr>
              <a:buNone/>
            </a:pPr>
            <a:r>
              <a:rPr lang="es-ES" sz="2800" b="1" dirty="0" smtClean="0"/>
              <a:t>	- SELECCIONAR LISTA :</a:t>
            </a:r>
            <a:r>
              <a:rPr lang="es-ES" sz="2800" dirty="0" smtClean="0"/>
              <a:t> En el caso de haber activado el botón radio “Selección”, se dispondrá de esta opción que permitirá restringir la consulta a líneas de venta realizada por los clientes incluidos en una lista previamente creada. De activarse se dispondrá de la caja desplegable donde seleccionar la lista de clientes deseada.</a:t>
            </a:r>
          </a:p>
          <a:p>
            <a:pPr>
              <a:buNone/>
            </a:pPr>
            <a:r>
              <a:rPr lang="es-ES" sz="2800" b="1" dirty="0" smtClean="0"/>
              <a:t>	- TIPO DE CLIENTE :</a:t>
            </a:r>
            <a:r>
              <a:rPr lang="es-ES" sz="2800" dirty="0" smtClean="0"/>
              <a:t> En esta caja de chequeo será posible seleccionar el tipo de cliente al que restringir la consulta, o bien indicar “todos” con lo que no se haría restricción por tipo de cliente. Téngase en cuenta que en el caso de haber acotado entre códigos o lista y por tipo de cliente, ambas acotaciones serán tenidas en cuenta. Es decir, en la consulta solamente se incluirán clientes del tipo seleccionado y cuyo código se encuentre en el rango o lista indicada.</a:t>
            </a:r>
          </a:p>
          <a:p>
            <a:pPr>
              <a:buNone/>
            </a:pPr>
            <a:endParaRPr lang="es-ES" sz="28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374</a:t>
            </a:fld>
            <a:endParaRPr lang="es-ES"/>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lstStyle/>
          <a:p>
            <a:pPr algn="ctr"/>
            <a:r>
              <a:rPr lang="es-ES" dirty="0" smtClean="0"/>
              <a:t>Ventas por clientes.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375</a:t>
            </a:fld>
            <a:endParaRPr lang="es-ES"/>
          </a:p>
        </p:txBody>
      </p:sp>
      <p:pic>
        <p:nvPicPr>
          <p:cNvPr id="253954" name="Picture 2"/>
          <p:cNvPicPr>
            <a:picLocks noGrp="1" noChangeAspect="1" noChangeArrowheads="1"/>
          </p:cNvPicPr>
          <p:nvPr>
            <p:ph idx="1"/>
          </p:nvPr>
        </p:nvPicPr>
        <p:blipFill>
          <a:blip r:embed="rId2" cstate="print"/>
          <a:srcRect/>
          <a:stretch>
            <a:fillRect/>
          </a:stretch>
        </p:blipFill>
        <p:spPr bwMode="auto">
          <a:xfrm>
            <a:off x="668373" y="1556793"/>
            <a:ext cx="7807254" cy="4767808"/>
          </a:xfrm>
          <a:prstGeom prst="rect">
            <a:avLst/>
          </a:prstGeom>
          <a:noFill/>
          <a:ln w="9525">
            <a:noFill/>
            <a:miter lim="800000"/>
            <a:headEnd/>
            <a:tailEnd/>
          </a:ln>
        </p:spPr>
      </p:pic>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Generación de listas de clientes</a:t>
            </a:r>
            <a:endParaRPr lang="es-ES" dirty="0"/>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376</a:t>
            </a:fld>
            <a:endParaRPr lang="es-ES"/>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Generación de listas de clientes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Mediante el proceso </a:t>
            </a:r>
            <a:r>
              <a:rPr lang="es-ES" i="1" dirty="0" smtClean="0"/>
              <a:t>GENERADOR DE LISTAS DE CLIENTES</a:t>
            </a:r>
            <a:r>
              <a:rPr lang="es-ES" dirty="0" smtClean="0"/>
              <a:t> se podrán crear listas de clientes que cumplan una serie de requisitos especificados por el usuario. Estas listas quedarán grabadas y disponibles para poder ser utilizadas en cualquier momento en otros procesos que trabajan basándose en una lista como son los procesos </a:t>
            </a:r>
            <a:r>
              <a:rPr lang="es-ES" i="1" dirty="0" smtClean="0"/>
              <a:t>ELIMINACION DE INFORMACION</a:t>
            </a:r>
            <a:r>
              <a:rPr lang="es-ES" dirty="0" smtClean="0"/>
              <a:t>, </a:t>
            </a:r>
            <a:r>
              <a:rPr lang="es-ES" i="1" dirty="0" smtClean="0"/>
              <a:t>ETIQUETAS</a:t>
            </a:r>
            <a:r>
              <a:rPr lang="es-ES" dirty="0" smtClean="0"/>
              <a:t>,</a:t>
            </a:r>
            <a:r>
              <a:rPr lang="es-ES" i="1" dirty="0" smtClean="0"/>
              <a:t> CIRCULARES</a:t>
            </a:r>
            <a:r>
              <a:rPr lang="es-ES" dirty="0" smtClean="0"/>
              <a:t>, etc.</a:t>
            </a:r>
          </a:p>
          <a:p>
            <a:pPr>
              <a:buNone/>
            </a:pPr>
            <a:r>
              <a:rPr lang="es-ES" dirty="0" smtClean="0"/>
              <a:t>	La generación de listas se realizará aplicando filtros. Un filtro no es más que un conjunto de condiciones que los clientes deben cumplir para ser incluidos en una lista. Al crear una nueva lista se presenta en primer lugar estos condicionantes para que el usuario los defina convenientemente atendiendo a los criterios con los que quiere crear esta lista. Una vez definidos se pueden grabar, adjudicándoles un nombre identificativo, de forma que se crea un filtro que podrá ser utilizado en la generación de otras listas sin tener que volver a definir todos los criterios. Si no se graba este conjunto de especificaciones se generará la lista, pero no se dejará creado este filtro para su utilización futura.</a:t>
            </a:r>
          </a:p>
          <a:p>
            <a:pPr>
              <a:buNone/>
            </a:pPr>
            <a:r>
              <a:rPr lang="es-ES" dirty="0" smtClean="0"/>
              <a:t>	Según se haya creado una lista utilizando un filtro creado en ese mismo momento o utilizando un filtro ya existente de antemano, la lista generada se denominará "Manual" o "Automática" respectivamente, y tendrá diferentes características.</a:t>
            </a:r>
          </a:p>
          <a:p>
            <a:pPr>
              <a:buNone/>
            </a:pPr>
            <a:r>
              <a:rPr lang="es-ES" dirty="0" smtClean="0"/>
              <a:t>	Desde este mismo proceso </a:t>
            </a:r>
            <a:r>
              <a:rPr lang="es-ES" i="1" dirty="0" smtClean="0"/>
              <a:t>GENERADOR DE LISTAS DE CLIENTES</a:t>
            </a:r>
            <a:r>
              <a:rPr lang="es-ES" dirty="0" smtClean="0"/>
              <a:t> será posible, además de la creación de listas, su consulta y modificación, su regeneración, su listado por impresora, así como su eliminación cuando sea necesario. También podrán guardarse filtros y borrarse cuando ya no se vayan a utilizar más, aunque un filtro no podrá ser borrado si existe alguna lista automática que lo utilice.</a:t>
            </a:r>
          </a:p>
          <a:p>
            <a:pPr>
              <a:buNone/>
            </a:pPr>
            <a:r>
              <a:rPr lang="es-ES" dirty="0" smtClean="0"/>
              <a:t>	Por último recordar que cuando se está editando una lista se podrá acceder directamente a la ficha de un cliente situándose en la línea correspondiente y pulsando </a:t>
            </a:r>
            <a:r>
              <a:rPr lang="es-ES" b="1" dirty="0" smtClean="0"/>
              <a:t>&lt;F6&gt;</a:t>
            </a:r>
            <a:r>
              <a:rPr lang="es-ES" dirty="0" smtClean="0"/>
              <a:t>.</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377</a:t>
            </a:fld>
            <a:endParaRPr lang="es-ES"/>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924712"/>
          </a:xfrm>
        </p:spPr>
        <p:txBody>
          <a:bodyPr>
            <a:normAutofit/>
          </a:bodyPr>
          <a:lstStyle/>
          <a:p>
            <a:pPr algn="ctr"/>
            <a:r>
              <a:rPr lang="es-ES" sz="3600" dirty="0" smtClean="0"/>
              <a:t>Generación de listas de clientes. Pantalla</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378</a:t>
            </a:fld>
            <a:endParaRPr lang="es-ES"/>
          </a:p>
        </p:txBody>
      </p:sp>
      <p:pic>
        <p:nvPicPr>
          <p:cNvPr id="25497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Lista </a:t>
            </a:r>
            <a:r>
              <a:rPr lang="es-ES" dirty="0" err="1" smtClean="0"/>
              <a:t>declientes</a:t>
            </a:r>
            <a:r>
              <a:rPr lang="es-ES" dirty="0" smtClean="0"/>
              <a:t>. Tipos</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dirty="0" smtClean="0"/>
              <a:t>	Las listas generadas desde el proceso </a:t>
            </a:r>
            <a:r>
              <a:rPr lang="es-ES" i="1" dirty="0" smtClean="0"/>
              <a:t>GENERADOR DE LISTAS DE CLIENTES</a:t>
            </a:r>
            <a:r>
              <a:rPr lang="es-ES" dirty="0" smtClean="0"/>
              <a:t> van a poder ser de dos tipos:</a:t>
            </a:r>
          </a:p>
          <a:p>
            <a:pPr>
              <a:buNone/>
            </a:pPr>
            <a:r>
              <a:rPr lang="es-ES" b="1" dirty="0" smtClean="0"/>
              <a:t>	. LISTAS AUTOMATICAS: </a:t>
            </a:r>
            <a:r>
              <a:rPr lang="es-ES" dirty="0" smtClean="0"/>
              <a:t>Son listas generadas a partir de un filtro ya existente. Se distinguirán estas listas una vez generadas ya que en la ventana donde aparecen los clientes que la componen aparece el botón radio "</a:t>
            </a:r>
            <a:r>
              <a:rPr lang="es-ES" i="1" dirty="0" smtClean="0"/>
              <a:t>Automática</a:t>
            </a:r>
            <a:r>
              <a:rPr lang="es-ES" dirty="0" smtClean="0"/>
              <a:t>" activado.</a:t>
            </a:r>
          </a:p>
          <a:p>
            <a:pPr>
              <a:buNone/>
            </a:pPr>
            <a:r>
              <a:rPr lang="es-ES" dirty="0" smtClean="0"/>
              <a:t>	Este tipo de listas pueden ser regeneradas. La regeneración consiste en que si en la base de datos se han incluido nuevos clientes que cumplan las condiciones de la lista en cuestión, se incluirán en ella. Y de la misma forma, en el caso de que algún cliente que formaba parte de la lista haya sido dado de baja o haya cambiado alguna de sus características, desaparecerá de la lista en cuestión.</a:t>
            </a:r>
          </a:p>
          <a:p>
            <a:pPr>
              <a:buNone/>
            </a:pPr>
            <a:r>
              <a:rPr lang="es-ES" dirty="0" smtClean="0"/>
              <a:t>	Otra de las funciones que se pueden efectuar sobre este tipo de listas es aplicar nuevos filtros sobre ella. En este caso se tienen dos opciones:</a:t>
            </a:r>
          </a:p>
          <a:p>
            <a:pPr>
              <a:buNone/>
            </a:pPr>
            <a:r>
              <a:rPr lang="es-ES" dirty="0" smtClean="0"/>
              <a:t>	. Añadir los clientes que cumplan las nuevas especificaciones a la lista original. En este caso, la lista pasará a ser Manual.</a:t>
            </a:r>
          </a:p>
          <a:p>
            <a:pPr>
              <a:buNone/>
            </a:pPr>
            <a:r>
              <a:rPr lang="es-ES" dirty="0" smtClean="0"/>
              <a:t>	. Reemplazar los clientes de la lista original por los clientes que cumplan las nuevas especificaciones: En este caso, la lista seguirá siendo Automática siempre y cuando el nuevo filtro tenga un nombre (sea un filtro existente previamente), porque de utilizar un filtro creado en este momento la lista pasaría a ser Manual.</a:t>
            </a:r>
          </a:p>
          <a:p>
            <a:pPr>
              <a:buNone/>
            </a:pPr>
            <a:r>
              <a:rPr lang="es-ES" dirty="0" smtClean="0"/>
              <a:t>	Por último indicar que una lista automática no puede ser modificada manualmente, es decir, no se pueden borrar o añadir clientes.</a:t>
            </a:r>
          </a:p>
          <a:p>
            <a:pPr>
              <a:buNone/>
            </a:pPr>
            <a:r>
              <a:rPr lang="es-ES" b="1" dirty="0" smtClean="0"/>
              <a:t>	. LISTAS MANUALES : </a:t>
            </a:r>
            <a:r>
              <a:rPr lang="es-ES" dirty="0" smtClean="0"/>
              <a:t>Son listas generadas de forma directa con un filtro creado en ese momento, es decir, sin utilizar un filtro existente previamente. Se distinguirán estas listas una vez generadas ya que en la ventana donde aparecen los clientes que la componen aparece el botón radio "</a:t>
            </a:r>
            <a:r>
              <a:rPr lang="es-ES" i="1" dirty="0" smtClean="0"/>
              <a:t>Manual</a:t>
            </a:r>
            <a:r>
              <a:rPr lang="es-ES" dirty="0" smtClean="0"/>
              <a:t>" activado.</a:t>
            </a:r>
          </a:p>
          <a:p>
            <a:pPr>
              <a:buNone/>
            </a:pPr>
            <a:r>
              <a:rPr lang="es-ES" dirty="0" smtClean="0"/>
              <a:t>	Este tipo de listas, al contrario que las automáticas, no disponen de la opción de regenerarse, pero sí la de aplicar nuevos filtros a dicha lista. En este caso existen dos opciones:</a:t>
            </a:r>
          </a:p>
          <a:p>
            <a:pPr>
              <a:buNone/>
            </a:pPr>
            <a:r>
              <a:rPr lang="es-ES" dirty="0" smtClean="0"/>
              <a:t>	. Añadir los clientes que cumplan las nuevas especificaciones a la lista original. En este caso, la lista seguirá siendo Manual.</a:t>
            </a:r>
          </a:p>
          <a:p>
            <a:pPr>
              <a:buNone/>
            </a:pPr>
            <a:r>
              <a:rPr lang="es-ES" dirty="0" smtClean="0"/>
              <a:t>	. Reemplazar los clientes de la lista original por los clientes que cumplan las nuevas especificaciones. En este caso, la lista pasará a ser Automática siempre y cuando el nuevo filtro tenga un nombre (sea un filtro existente de antemano), porque de utilizar un filtro creado en este momento la lista seguirá siendo Manual.</a:t>
            </a:r>
          </a:p>
          <a:p>
            <a:pPr>
              <a:buNone/>
            </a:pPr>
            <a:r>
              <a:rPr lang="es-ES" dirty="0" smtClean="0"/>
              <a:t>	Otra característica propia de las listas manuales es que se podrán eliminar o añadir clientes de forma manual por parte del usuario.</a:t>
            </a:r>
          </a:p>
          <a:p>
            <a:pPr>
              <a:buNone/>
            </a:pPr>
            <a:r>
              <a:rPr lang="es-ES" dirty="0" smtClean="0"/>
              <a:t>	Botón Filtrar Clientes: Permite aplicar un filtro sobre la totalidad de los clientes dados de alta, de forma que se rehace la lista que se está editando incluyéndose los clientes que atiendan al filtro aplicado. Es decir, se modifica la lista que se está editando partiendo de todos los clientes existentes.</a:t>
            </a:r>
          </a:p>
          <a:p>
            <a:pPr>
              <a:buNone/>
            </a:pPr>
            <a:r>
              <a:rPr lang="es-ES" dirty="0" smtClean="0"/>
              <a:t>	Botón Nueva Lista : Permite aplicar un filtro sobre los clientes de la lista que se está editando, creándose una lista nueva con los clientes que cumplan las condiciones del filtro. Es decir, se crea una nueva lista partiendo de los clientes que haya en la lista que se está editando.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379</a:t>
            </a:fld>
            <a:endParaRPr lang="es-E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CADUCIDAD (*)</a:t>
            </a:r>
            <a:endParaRPr lang="es-ES" dirty="0"/>
          </a:p>
        </p:txBody>
      </p:sp>
      <p:sp>
        <p:nvSpPr>
          <p:cNvPr id="3" name="2 Marcador de contenido"/>
          <p:cNvSpPr>
            <a:spLocks noGrp="1"/>
          </p:cNvSpPr>
          <p:nvPr>
            <p:ph idx="1"/>
          </p:nvPr>
        </p:nvSpPr>
        <p:spPr/>
        <p:txBody>
          <a:bodyPr>
            <a:normAutofit/>
          </a:bodyPr>
          <a:lstStyle/>
          <a:p>
            <a:pPr>
              <a:buNone/>
            </a:pPr>
            <a:r>
              <a:rPr lang="es-ES" dirty="0" smtClean="0"/>
              <a:t>	Este campo aparecerá resaltado en rojo en el caso de que la fecha de caducidad que en él figure sea anterior a la fecha actual o se corresponda con el mes en curso.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a:t>
            </a:fld>
            <a:endParaRPr lang="es-ES" dirty="0"/>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000" dirty="0" smtClean="0"/>
              <a:t>Campos de un filtro para generación de listas de clientes: Datos </a:t>
            </a:r>
            <a:r>
              <a:rPr lang="es-ES" sz="2000" dirty="0" err="1" smtClean="0"/>
              <a:t>basicos</a:t>
            </a:r>
            <a:r>
              <a:rPr lang="es-ES" sz="2000" dirty="0" smtClean="0"/>
              <a:t/>
            </a:r>
            <a:br>
              <a:rPr lang="es-ES" sz="2000" dirty="0" smtClean="0"/>
            </a:br>
            <a:endParaRPr lang="es-ES" sz="2000" dirty="0"/>
          </a:p>
        </p:txBody>
      </p:sp>
      <p:sp>
        <p:nvSpPr>
          <p:cNvPr id="3" name="2 Marcador de contenido"/>
          <p:cNvSpPr>
            <a:spLocks noGrp="1"/>
          </p:cNvSpPr>
          <p:nvPr>
            <p:ph idx="1"/>
          </p:nvPr>
        </p:nvSpPr>
        <p:spPr/>
        <p:txBody>
          <a:bodyPr>
            <a:normAutofit fontScale="40000" lnSpcReduction="20000"/>
          </a:bodyPr>
          <a:lstStyle/>
          <a:p>
            <a:pPr>
              <a:buNone/>
            </a:pPr>
            <a:r>
              <a:rPr lang="es-ES" b="1" dirty="0" smtClean="0"/>
              <a:t>	. DATOS BASICOS:</a:t>
            </a:r>
            <a:r>
              <a:rPr lang="es-ES" dirty="0" smtClean="0"/>
              <a:t> </a:t>
            </a:r>
          </a:p>
          <a:p>
            <a:pPr>
              <a:buNone/>
            </a:pPr>
            <a:r>
              <a:rPr lang="es-ES" b="1" dirty="0" smtClean="0"/>
              <a:t>	Código desde:</a:t>
            </a:r>
            <a:r>
              <a:rPr lang="es-ES" dirty="0" smtClean="0"/>
              <a:t> Indicar el primer código de cliente a incluir en lista. No se incluirán clientes cuyo código sea inferior al dado.</a:t>
            </a:r>
          </a:p>
          <a:p>
            <a:pPr>
              <a:buNone/>
            </a:pPr>
            <a:r>
              <a:rPr lang="es-ES" b="1" dirty="0" smtClean="0"/>
              <a:t>	Código hasta:</a:t>
            </a:r>
            <a:r>
              <a:rPr lang="es-ES" dirty="0" smtClean="0"/>
              <a:t> Indicar último código de cliente a incluir en lista. No se incluirán artículos cuyo cliente sea superior al dado.</a:t>
            </a:r>
          </a:p>
          <a:p>
            <a:pPr>
              <a:buNone/>
            </a:pPr>
            <a:r>
              <a:rPr lang="es-ES" b="1" dirty="0" smtClean="0"/>
              <a:t>	Nombre:</a:t>
            </a:r>
            <a:r>
              <a:rPr lang="es-ES" dirty="0" smtClean="0"/>
              <a:t> Se podrá utilizar como condicionante en la generación de la lista el nombre del cliente. Al respecto se dispone de dos modalidades, según se active un botón radio u otro: Rango o Patrón.</a:t>
            </a:r>
          </a:p>
          <a:p>
            <a:pPr>
              <a:buNone/>
            </a:pPr>
            <a:r>
              <a:rPr lang="es-ES" dirty="0" smtClean="0"/>
              <a:t>	Si se opta por acotar por rango, se solicitarán los campos “Nombre desde:” (donde indicar primer nombre de cliente a incluir en la lista) y “Nombre hasta:” (donde indicar último nombre de cliente a incluir en la lista). No se incluirán en la lista clientes cuyo nombre sea alfabéticamente inferior al dado o alfabéticamente superior al dado.</a:t>
            </a:r>
          </a:p>
          <a:p>
            <a:pPr>
              <a:buNone/>
            </a:pPr>
            <a:r>
              <a:rPr lang="es-ES" dirty="0" smtClean="0"/>
              <a:t>	Si se opta por acotar por patrón, se solicitará el campo “Nombre”, donde indicar la raíz por la que debe empezar el nombre del cliente para que sea incluido </a:t>
            </a:r>
            <a:r>
              <a:rPr lang="es-ES" dirty="0" err="1" smtClean="0"/>
              <a:t>enla</a:t>
            </a:r>
            <a:r>
              <a:rPr lang="es-ES" dirty="0" smtClean="0"/>
              <a:t> lista.</a:t>
            </a:r>
          </a:p>
          <a:p>
            <a:pPr>
              <a:buNone/>
            </a:pPr>
            <a:r>
              <a:rPr lang="es-ES" b="1" dirty="0" smtClean="0"/>
              <a:t>	Tipo de cliente:</a:t>
            </a:r>
            <a:r>
              <a:rPr lang="es-ES" dirty="0" smtClean="0"/>
              <a:t> Sólo se incluirán en la lista clientes que en su ficha tengan asignado el valor que se indique.</a:t>
            </a:r>
          </a:p>
          <a:p>
            <a:pPr>
              <a:buNone/>
            </a:pPr>
            <a:r>
              <a:rPr lang="es-ES" b="1" dirty="0" smtClean="0"/>
              <a:t>	Fecha de nacimiento desde:</a:t>
            </a:r>
            <a:r>
              <a:rPr lang="es-ES" dirty="0" smtClean="0"/>
              <a:t> Indicar desde qué fecha de nacimiento se desea incluir en el informe.</a:t>
            </a:r>
          </a:p>
          <a:p>
            <a:pPr>
              <a:buNone/>
            </a:pPr>
            <a:r>
              <a:rPr lang="es-ES" b="1" dirty="0" smtClean="0"/>
              <a:t>	Fecha de nacimiento hasta:</a:t>
            </a:r>
            <a:r>
              <a:rPr lang="es-ES" dirty="0" smtClean="0"/>
              <a:t> Indicar hasta qué fecha de nacimiento se desea incluir en el informe.</a:t>
            </a:r>
          </a:p>
          <a:p>
            <a:pPr>
              <a:buNone/>
            </a:pPr>
            <a:r>
              <a:rPr lang="es-ES" b="1" dirty="0" smtClean="0"/>
              <a:t>	Fecha alta desde:</a:t>
            </a:r>
            <a:r>
              <a:rPr lang="es-ES" dirty="0" smtClean="0"/>
              <a:t> Indicar desde qué fecha de alta del cliente se desea incluir en el informe.</a:t>
            </a:r>
          </a:p>
          <a:p>
            <a:pPr>
              <a:buNone/>
            </a:pPr>
            <a:r>
              <a:rPr lang="es-ES" b="1" dirty="0" smtClean="0"/>
              <a:t>	Fecha alta hasta:</a:t>
            </a:r>
            <a:r>
              <a:rPr lang="es-ES" dirty="0" smtClean="0"/>
              <a:t> Indicar hasta qué fecha de alta del cliente se desea incluir en el informe.</a:t>
            </a:r>
          </a:p>
          <a:p>
            <a:pPr>
              <a:buNone/>
            </a:pPr>
            <a:r>
              <a:rPr lang="es-ES" b="1" dirty="0" smtClean="0"/>
              <a:t>	Domicilio:</a:t>
            </a:r>
            <a:r>
              <a:rPr lang="es-ES" dirty="0" smtClean="0"/>
              <a:t> Sólo se incluirán clientes con este domicilio. </a:t>
            </a:r>
          </a:p>
          <a:p>
            <a:pPr>
              <a:buNone/>
            </a:pPr>
            <a:r>
              <a:rPr lang="es-ES" b="1" dirty="0" smtClean="0"/>
              <a:t>	Población:</a:t>
            </a:r>
            <a:r>
              <a:rPr lang="es-ES" dirty="0" smtClean="0"/>
              <a:t> Sólo se incluirán clientes de esa población.</a:t>
            </a:r>
          </a:p>
          <a:p>
            <a:pPr>
              <a:buNone/>
            </a:pPr>
            <a:r>
              <a:rPr lang="es-ES" b="1" dirty="0" smtClean="0"/>
              <a:t>	</a:t>
            </a:r>
            <a:r>
              <a:rPr lang="es-ES" b="1" dirty="0" err="1" smtClean="0"/>
              <a:t>Cod</a:t>
            </a:r>
            <a:r>
              <a:rPr lang="es-ES" b="1" dirty="0" smtClean="0"/>
              <a:t>. Postal:</a:t>
            </a:r>
            <a:r>
              <a:rPr lang="es-ES" dirty="0" smtClean="0"/>
              <a:t> Sólo se incluirán clientes con ese código postal.</a:t>
            </a:r>
          </a:p>
          <a:p>
            <a:pPr>
              <a:buNone/>
            </a:pPr>
            <a:r>
              <a:rPr lang="es-ES" b="1" dirty="0" smtClean="0"/>
              <a:t>	Provincia:</a:t>
            </a:r>
            <a:r>
              <a:rPr lang="es-ES" dirty="0" smtClean="0"/>
              <a:t> Sólo se incluirán clientes de esa provincia.</a:t>
            </a:r>
          </a:p>
          <a:p>
            <a:pPr>
              <a:buNone/>
            </a:pPr>
            <a:r>
              <a:rPr lang="es-ES" b="1" dirty="0" smtClean="0"/>
              <a:t>	Alias:</a:t>
            </a:r>
            <a:r>
              <a:rPr lang="es-ES" dirty="0" smtClean="0"/>
              <a:t> Sólo se incluirán clientes con ese alias.</a:t>
            </a:r>
          </a:p>
          <a:p>
            <a:pPr>
              <a:buNone/>
            </a:pPr>
            <a:r>
              <a:rPr lang="es-ES" b="1" dirty="0" smtClean="0"/>
              <a:t>	NIF:</a:t>
            </a:r>
            <a:r>
              <a:rPr lang="es-ES" dirty="0" smtClean="0"/>
              <a:t> Sólo se incluirán clientes con ese NIF.</a:t>
            </a:r>
          </a:p>
          <a:p>
            <a:pPr>
              <a:buNone/>
            </a:pPr>
            <a:r>
              <a:rPr lang="es-ES" b="1" dirty="0" smtClean="0"/>
              <a:t>	</a:t>
            </a:r>
            <a:r>
              <a:rPr lang="es-ES" b="1" dirty="0" err="1" smtClean="0"/>
              <a:t>Num.</a:t>
            </a:r>
            <a:r>
              <a:rPr lang="es-ES" b="1" dirty="0" smtClean="0"/>
              <a:t> S.S. :</a:t>
            </a:r>
            <a:r>
              <a:rPr lang="es-ES" dirty="0" smtClean="0"/>
              <a:t> Sólo se incluirán clientes con ese número de Seguridad Social.</a:t>
            </a:r>
          </a:p>
          <a:p>
            <a:pPr>
              <a:buNone/>
            </a:pPr>
            <a:r>
              <a:rPr lang="es-ES" b="1" dirty="0" smtClean="0"/>
              <a:t>	Fax:</a:t>
            </a:r>
            <a:r>
              <a:rPr lang="es-ES" dirty="0" smtClean="0"/>
              <a:t> Sólo se incluirán clientes con ese fax.</a:t>
            </a:r>
          </a:p>
          <a:p>
            <a:pPr>
              <a:buNone/>
            </a:pPr>
            <a:r>
              <a:rPr lang="es-ES" b="1" dirty="0" smtClean="0"/>
              <a:t>	Email:</a:t>
            </a:r>
            <a:r>
              <a:rPr lang="es-ES" dirty="0" smtClean="0"/>
              <a:t> Sólo se incluirán clientes con esa dirección de correo electrónico.</a:t>
            </a:r>
          </a:p>
          <a:p>
            <a:pPr>
              <a:buNone/>
            </a:pPr>
            <a:r>
              <a:rPr lang="es-ES" b="1" dirty="0" smtClean="0"/>
              <a:t>	Teléfono 1 y Teléfono 2:</a:t>
            </a:r>
            <a:r>
              <a:rPr lang="es-ES" dirty="0" smtClean="0"/>
              <a:t> Sólo se incluirán clientes con esos teléfonos.</a:t>
            </a:r>
          </a:p>
          <a:p>
            <a:pPr>
              <a:buNone/>
            </a:pPr>
            <a:r>
              <a:rPr lang="es-ES" b="1" dirty="0" smtClean="0"/>
              <a:t>	Selección de clientes:</a:t>
            </a:r>
            <a:r>
              <a:rPr lang="es-ES" dirty="0" smtClean="0"/>
              <a:t> Todos, sólo los dados de baja o sólo los que figuran como altas (o sea, que no están dados de baja).</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380</a:t>
            </a:fld>
            <a:endParaRPr lang="es-ES"/>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1800" dirty="0" smtClean="0"/>
              <a:t>Campos de un filtro para generación de listas de clientes: Datos auxiliares y saldos</a:t>
            </a:r>
            <a:r>
              <a:rPr lang="es-ES" sz="2000" dirty="0" smtClean="0"/>
              <a:t/>
            </a:r>
            <a:br>
              <a:rPr lang="es-ES" sz="2000" dirty="0" smtClean="0"/>
            </a:br>
            <a:endParaRPr lang="es-ES" sz="2000" dirty="0"/>
          </a:p>
        </p:txBody>
      </p:sp>
      <p:sp>
        <p:nvSpPr>
          <p:cNvPr id="3" name="2 Marcador de contenido"/>
          <p:cNvSpPr>
            <a:spLocks noGrp="1"/>
          </p:cNvSpPr>
          <p:nvPr>
            <p:ph idx="1"/>
          </p:nvPr>
        </p:nvSpPr>
        <p:spPr/>
        <p:txBody>
          <a:bodyPr>
            <a:normAutofit fontScale="40000" lnSpcReduction="20000"/>
          </a:bodyPr>
          <a:lstStyle/>
          <a:p>
            <a:pPr>
              <a:buNone/>
            </a:pPr>
            <a:r>
              <a:rPr lang="es-ES" b="1" dirty="0" smtClean="0"/>
              <a:t>	. DATOS AUXILIARES:</a:t>
            </a:r>
            <a:r>
              <a:rPr lang="es-ES" dirty="0" smtClean="0"/>
              <a:t> </a:t>
            </a:r>
          </a:p>
          <a:p>
            <a:pPr>
              <a:buNone/>
            </a:pPr>
            <a:r>
              <a:rPr lang="es-ES" b="1" dirty="0" smtClean="0"/>
              <a:t>	Código tarjeta de fidelización Desde-Hasta:</a:t>
            </a:r>
            <a:r>
              <a:rPr lang="es-ES" dirty="0" smtClean="0"/>
              <a:t> Donde indicar el rango de valores entre los que debe estar la tarjeta de fidelización del cliente para que éste sea incluido en la lista.</a:t>
            </a:r>
          </a:p>
          <a:p>
            <a:pPr>
              <a:buNone/>
            </a:pPr>
            <a:r>
              <a:rPr lang="es-ES" b="1" dirty="0" smtClean="0"/>
              <a:t>	Descuento Desde-Hasta:</a:t>
            </a:r>
            <a:r>
              <a:rPr lang="es-ES" dirty="0" smtClean="0"/>
              <a:t> Cumplimentar si se desea generar la lista filtrando por este criterio.</a:t>
            </a:r>
          </a:p>
          <a:p>
            <a:pPr>
              <a:buNone/>
            </a:pPr>
            <a:r>
              <a:rPr lang="es-ES" b="1" dirty="0" smtClean="0"/>
              <a:t>	Saldo aviso Desde-Hasta: </a:t>
            </a:r>
            <a:r>
              <a:rPr lang="es-ES" dirty="0" smtClean="0"/>
              <a:t>Sólo se incluirán clientes con saldo de aviso comprendido en ese rango.</a:t>
            </a:r>
          </a:p>
          <a:p>
            <a:pPr>
              <a:buNone/>
            </a:pPr>
            <a:r>
              <a:rPr lang="es-ES" b="1" dirty="0" smtClean="0"/>
              <a:t>	Nº médico asociado: </a:t>
            </a:r>
            <a:r>
              <a:rPr lang="es-ES" dirty="0" smtClean="0"/>
              <a:t>Sólo se incluirán clientes con ese número de médico asociado.</a:t>
            </a:r>
          </a:p>
          <a:p>
            <a:pPr>
              <a:buNone/>
            </a:pPr>
            <a:r>
              <a:rPr lang="es-ES" b="1" dirty="0" smtClean="0"/>
              <a:t>	Ultima operación Desde-Hasta: </a:t>
            </a:r>
            <a:r>
              <a:rPr lang="es-ES" dirty="0" smtClean="0"/>
              <a:t>Sólo se incluirán clientes cuya última operación fuera en ese periodo.</a:t>
            </a:r>
          </a:p>
          <a:p>
            <a:pPr>
              <a:buNone/>
            </a:pPr>
            <a:r>
              <a:rPr lang="es-ES" b="1" dirty="0" smtClean="0"/>
              <a:t>	Código de cuenta contable: </a:t>
            </a:r>
            <a:r>
              <a:rPr lang="es-ES" dirty="0" smtClean="0"/>
              <a:t>Sólo se incluirán clientes con esa cuenta contable asociada.</a:t>
            </a:r>
          </a:p>
          <a:p>
            <a:pPr>
              <a:buNone/>
            </a:pPr>
            <a:r>
              <a:rPr lang="es-ES" b="1" dirty="0" smtClean="0"/>
              <a:t>	Descripción de la cuenta contable: </a:t>
            </a:r>
            <a:r>
              <a:rPr lang="es-ES" dirty="0" smtClean="0"/>
              <a:t>Sólo se incluirán clientes cuya cuenta contable coincida con la descripción dada.</a:t>
            </a:r>
          </a:p>
          <a:p>
            <a:pPr>
              <a:buNone/>
            </a:pPr>
            <a:r>
              <a:rPr lang="es-ES" b="1" dirty="0" smtClean="0"/>
              <a:t>	Código del vendedor: </a:t>
            </a:r>
            <a:r>
              <a:rPr lang="es-ES" dirty="0" smtClean="0"/>
              <a:t>Sólo se incluirán clientes con ese código de vendedor asociado en su ficha.</a:t>
            </a:r>
          </a:p>
          <a:p>
            <a:pPr>
              <a:buNone/>
            </a:pPr>
            <a:r>
              <a:rPr lang="es-ES" b="1" dirty="0" smtClean="0"/>
              <a:t>	Nombre del vendedor asociado: </a:t>
            </a:r>
            <a:r>
              <a:rPr lang="es-ES" dirty="0" smtClean="0"/>
              <a:t>Sólo se incluirán clientes con ese nombre de vendedor asociado.</a:t>
            </a:r>
          </a:p>
          <a:p>
            <a:pPr>
              <a:buNone/>
            </a:pPr>
            <a:r>
              <a:rPr lang="es-ES" b="1" dirty="0" smtClean="0"/>
              <a:t>	LOPD firmada: </a:t>
            </a:r>
            <a:r>
              <a:rPr lang="es-ES" dirty="0" smtClean="0"/>
              <a:t>Admite las siguientes posibilidades: Sí (sólo clientes con LOPD firmada), No (sólo clientes con LOPD no firmada) o vacío o no filtrar (es indiferente si tiene la LOPD firmada o no).</a:t>
            </a:r>
          </a:p>
          <a:p>
            <a:pPr>
              <a:buNone/>
            </a:pPr>
            <a:r>
              <a:rPr lang="es-ES" b="1" dirty="0" smtClean="0"/>
              <a:t>	LOPD cancelada: </a:t>
            </a:r>
            <a:r>
              <a:rPr lang="es-ES" dirty="0" smtClean="0"/>
              <a:t>Admite las siguientes posibilidades: Sí (sólo clientes con LOPD cancelada), No (sólo clientes con LOPD no cancelada) o vacío o no filtrar (es indiferente si tiene la LOPD cancelada o no).</a:t>
            </a:r>
          </a:p>
          <a:p>
            <a:pPr>
              <a:buNone/>
            </a:pPr>
            <a:r>
              <a:rPr lang="es-ES" b="1" dirty="0" smtClean="0"/>
              <a:t>	Cliente bloqueado: </a:t>
            </a:r>
            <a:r>
              <a:rPr lang="es-ES" dirty="0" smtClean="0"/>
              <a:t>Sólo se incluirán clientes con ese atributo activo en su ficha.</a:t>
            </a:r>
          </a:p>
          <a:p>
            <a:pPr>
              <a:buNone/>
            </a:pPr>
            <a:r>
              <a:rPr lang="es-ES" b="1" dirty="0" smtClean="0"/>
              <a:t>	Régimen Fiscal: </a:t>
            </a:r>
            <a:r>
              <a:rPr lang="es-ES" dirty="0" smtClean="0"/>
              <a:t>Sólo se incluirán clientes que trabajen con el régimen elegido en este campo.</a:t>
            </a:r>
          </a:p>
          <a:p>
            <a:pPr>
              <a:buNone/>
            </a:pPr>
            <a:r>
              <a:rPr lang="es-ES" b="1" dirty="0" smtClean="0"/>
              <a:t>	. SALDOS: </a:t>
            </a:r>
            <a:endParaRPr lang="es-ES" dirty="0" smtClean="0"/>
          </a:p>
          <a:p>
            <a:pPr>
              <a:buNone/>
            </a:pPr>
            <a:r>
              <a:rPr lang="es-ES" b="1" dirty="0" smtClean="0"/>
              <a:t>	Total ventas Desde-Hasta:</a:t>
            </a:r>
            <a:r>
              <a:rPr lang="es-ES" dirty="0" smtClean="0"/>
              <a:t> Sólo se incluirán en la lista clientes con importe total de ventas comprendido en el rango dado.</a:t>
            </a:r>
          </a:p>
          <a:p>
            <a:pPr>
              <a:buNone/>
            </a:pPr>
            <a:r>
              <a:rPr lang="es-ES" b="1" dirty="0" smtClean="0"/>
              <a:t>	Total entregas Desde-Hasta:</a:t>
            </a:r>
            <a:r>
              <a:rPr lang="es-ES" dirty="0" smtClean="0"/>
              <a:t> Sólo se incluirán clientes con importe total de entregas dentro de ese rango.</a:t>
            </a:r>
          </a:p>
          <a:p>
            <a:pPr>
              <a:buNone/>
            </a:pPr>
            <a:r>
              <a:rPr lang="es-ES" b="1" dirty="0" smtClean="0"/>
              <a:t>	Saldo parcial Desde-Hasta:</a:t>
            </a:r>
            <a:r>
              <a:rPr lang="es-ES" dirty="0" smtClean="0"/>
              <a:t> Sólo clientes con saldo parcial incluido en el rango dado.</a:t>
            </a:r>
          </a:p>
          <a:p>
            <a:pPr>
              <a:buNone/>
            </a:pPr>
            <a:r>
              <a:rPr lang="es-ES" b="1" dirty="0" smtClean="0"/>
              <a:t>	Saldo R.P. Desde-Hasta:</a:t>
            </a:r>
            <a:r>
              <a:rPr lang="es-ES" dirty="0" smtClean="0"/>
              <a:t> Sólo clientes con importe de recetas pendientes incluido en el rango dado.</a:t>
            </a:r>
          </a:p>
          <a:p>
            <a:pPr>
              <a:buNone/>
            </a:pPr>
            <a:r>
              <a:rPr lang="es-ES" b="1" dirty="0" smtClean="0"/>
              <a:t>	Saldo total Desde-Hasta:</a:t>
            </a:r>
            <a:r>
              <a:rPr lang="es-ES" dirty="0" smtClean="0"/>
              <a:t> Sólo clientes con saldo total incluido en el rango dado.</a:t>
            </a:r>
          </a:p>
          <a:p>
            <a:pPr>
              <a:buNone/>
            </a:pPr>
            <a:r>
              <a:rPr lang="es-ES" b="1" dirty="0" smtClean="0"/>
              <a:t>	Euros acumulados Desde-Hasta:</a:t>
            </a:r>
            <a:r>
              <a:rPr lang="es-ES" dirty="0" smtClean="0"/>
              <a:t> Sólo clientes con euros acumulados por promociones dentro del rango dado.</a:t>
            </a:r>
          </a:p>
          <a:p>
            <a:pPr>
              <a:buNone/>
            </a:pPr>
            <a:r>
              <a:rPr lang="es-ES" b="1" dirty="0" smtClean="0"/>
              <a:t>	Puntos acumulados Desde-Hasta: </a:t>
            </a:r>
            <a:r>
              <a:rPr lang="es-ES" dirty="0" smtClean="0"/>
              <a:t>Sólo clientes con puntos acumulados por promociones dentro del rango dado.</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381</a:t>
            </a:fld>
            <a:endParaRPr lang="es-ES"/>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1800" dirty="0" smtClean="0"/>
              <a:t>Campos de un filtro para generación de listas de clientes: </a:t>
            </a:r>
            <a:r>
              <a:rPr lang="es-ES" sz="1800" dirty="0" err="1" smtClean="0"/>
              <a:t>Consumode</a:t>
            </a:r>
            <a:r>
              <a:rPr lang="es-ES" sz="1800" dirty="0" smtClean="0"/>
              <a:t> ventas y RP</a:t>
            </a:r>
            <a:r>
              <a:rPr lang="es-ES" sz="2000" dirty="0" smtClean="0"/>
              <a:t/>
            </a:r>
            <a:br>
              <a:rPr lang="es-ES" sz="2000" dirty="0" smtClean="0"/>
            </a:br>
            <a:endParaRPr lang="es-ES" sz="2000" dirty="0"/>
          </a:p>
        </p:txBody>
      </p:sp>
      <p:sp>
        <p:nvSpPr>
          <p:cNvPr id="3" name="2 Marcador de contenido"/>
          <p:cNvSpPr>
            <a:spLocks noGrp="1"/>
          </p:cNvSpPr>
          <p:nvPr>
            <p:ph idx="1"/>
          </p:nvPr>
        </p:nvSpPr>
        <p:spPr/>
        <p:txBody>
          <a:bodyPr>
            <a:normAutofit fontScale="40000" lnSpcReduction="20000"/>
          </a:bodyPr>
          <a:lstStyle/>
          <a:p>
            <a:pPr>
              <a:buNone/>
            </a:pPr>
            <a:r>
              <a:rPr lang="es-ES" b="1" dirty="0" smtClean="0"/>
              <a:t>	. CONSUMOS DE VENTAS: </a:t>
            </a:r>
            <a:endParaRPr lang="es-ES" dirty="0" smtClean="0"/>
          </a:p>
          <a:p>
            <a:pPr>
              <a:buNone/>
            </a:pPr>
            <a:r>
              <a:rPr lang="es-ES" b="1" dirty="0" smtClean="0"/>
              <a:t>	Fecha Desde-Hasta:</a:t>
            </a:r>
            <a:r>
              <a:rPr lang="es-ES" dirty="0" smtClean="0"/>
              <a:t> En estos campos se especificará el período de tiempo al que se referirán los datos de consumos que se especifiquen en los campos siguientes.</a:t>
            </a:r>
          </a:p>
          <a:p>
            <a:pPr>
              <a:buNone/>
            </a:pPr>
            <a:r>
              <a:rPr lang="es-ES" b="1" dirty="0" smtClean="0"/>
              <a:t>	Importe Desde-Hasta:</a:t>
            </a:r>
            <a:r>
              <a:rPr lang="es-ES" dirty="0" smtClean="0"/>
              <a:t> Sólo se incluirán en la lista los clientes con un importe de ventas en las fechas dadas que se halle englobado en el rango especificado en estos campos.</a:t>
            </a:r>
          </a:p>
          <a:p>
            <a:pPr>
              <a:buNone/>
            </a:pPr>
            <a:r>
              <a:rPr lang="es-ES" b="1" dirty="0" smtClean="0"/>
              <a:t>	Unidades Desde-Hasta:</a:t>
            </a:r>
            <a:r>
              <a:rPr lang="es-ES" dirty="0" smtClean="0"/>
              <a:t> Sólo clientes con unidades vendidas en las fechas dadas dentro del rango dado.</a:t>
            </a:r>
          </a:p>
          <a:p>
            <a:pPr>
              <a:buNone/>
            </a:pPr>
            <a:r>
              <a:rPr lang="es-ES" b="1" dirty="0" smtClean="0"/>
              <a:t>	Nº de operaciones Desde-Hasta:</a:t>
            </a:r>
            <a:r>
              <a:rPr lang="es-ES" dirty="0" smtClean="0"/>
              <a:t> Sólo clientes con número de operaciones de venta en las fechas dadas dentro de este rango.</a:t>
            </a:r>
          </a:p>
          <a:p>
            <a:pPr>
              <a:buNone/>
            </a:pPr>
            <a:r>
              <a:rPr lang="es-ES" b="1" dirty="0" smtClean="0"/>
              <a:t>	Nº de Líneas Desde-Hasta:</a:t>
            </a:r>
            <a:r>
              <a:rPr lang="es-ES" dirty="0" smtClean="0"/>
              <a:t> Sólo clientes con número de líneas de venta en las fechas dadas dentro de este rango.</a:t>
            </a:r>
          </a:p>
          <a:p>
            <a:pPr>
              <a:buNone/>
            </a:pPr>
            <a:r>
              <a:rPr lang="es-ES" b="1" dirty="0" smtClean="0"/>
              <a:t>	Clientes sin movimiento alguno:</a:t>
            </a:r>
            <a:r>
              <a:rPr lang="es-ES" dirty="0" smtClean="0"/>
              <a:t> Activar esta caja de chequeo implica que en la lista se incluyan también artículos que no tengan ventas registradas.</a:t>
            </a:r>
          </a:p>
          <a:p>
            <a:pPr>
              <a:buNone/>
            </a:pPr>
            <a:r>
              <a:rPr lang="es-ES" b="1" dirty="0" smtClean="0"/>
              <a:t>	. CONSUMOS DE R.P.: </a:t>
            </a:r>
            <a:endParaRPr lang="es-ES" dirty="0" smtClean="0"/>
          </a:p>
          <a:p>
            <a:pPr>
              <a:buNone/>
            </a:pPr>
            <a:r>
              <a:rPr lang="es-ES" b="1" dirty="0" smtClean="0"/>
              <a:t>	Fecha Desde-Hasta:</a:t>
            </a:r>
            <a:r>
              <a:rPr lang="es-ES" dirty="0" smtClean="0"/>
              <a:t> En estos campos se especificará el período de tiempo al que se referirán los datos de recetas pendientes/confirmadas que se especifiquen en los campos siguientes.</a:t>
            </a:r>
          </a:p>
          <a:p>
            <a:pPr>
              <a:buNone/>
            </a:pPr>
            <a:r>
              <a:rPr lang="es-ES" b="1" dirty="0" smtClean="0"/>
              <a:t>	Importe total Desde-Hasta:</a:t>
            </a:r>
            <a:r>
              <a:rPr lang="es-ES" dirty="0" smtClean="0"/>
              <a:t> Sólo se incluirán en la lista los clientes con un importe de recetas totales (pendientes y confirmadas) en las fechas dadas que se halle englobado en el rango especificado en estos campos.</a:t>
            </a:r>
          </a:p>
          <a:p>
            <a:pPr>
              <a:buNone/>
            </a:pPr>
            <a:r>
              <a:rPr lang="es-ES" b="1" dirty="0" smtClean="0"/>
              <a:t>	Unidades totales Desde-Hasta:</a:t>
            </a:r>
            <a:r>
              <a:rPr lang="es-ES" dirty="0" smtClean="0"/>
              <a:t> Sólo clientes con unidades en recetas totales (pendientes y confirmadas) en las fechas dadas dentro del rango dado.</a:t>
            </a:r>
          </a:p>
          <a:p>
            <a:pPr>
              <a:buNone/>
            </a:pPr>
            <a:r>
              <a:rPr lang="es-ES" b="1" dirty="0" smtClean="0"/>
              <a:t>	Unidades confirmadas Desde-Hasta:</a:t>
            </a:r>
            <a:r>
              <a:rPr lang="es-ES" dirty="0" smtClean="0"/>
              <a:t> Sólo clientes con unidades en recetas confirmadas en las fechas dadas dentro del rango dado.</a:t>
            </a:r>
          </a:p>
          <a:p>
            <a:pPr>
              <a:buNone/>
            </a:pPr>
            <a:r>
              <a:rPr lang="es-ES" b="1" dirty="0" smtClean="0"/>
              <a:t>	Importe confirmado Desde-Hasta:</a:t>
            </a:r>
            <a:r>
              <a:rPr lang="es-ES" dirty="0" smtClean="0"/>
              <a:t> Sólo se incluirán en la lista los clientes con un importe de recetas confirmadas en las fechas dadas que se halle englobado en el rango especificado en estos campos.</a:t>
            </a:r>
          </a:p>
          <a:p>
            <a:pPr>
              <a:buNone/>
            </a:pPr>
            <a:r>
              <a:rPr lang="es-ES" b="1" dirty="0" smtClean="0"/>
              <a:t>	Unidades pendientes Desde-Hasta:</a:t>
            </a:r>
            <a:r>
              <a:rPr lang="es-ES" dirty="0" smtClean="0"/>
              <a:t> Sólo clientes con unidades en recetas pendientes en las fechas dadas dentro del rango dado.</a:t>
            </a:r>
          </a:p>
          <a:p>
            <a:pPr>
              <a:buNone/>
            </a:pPr>
            <a:r>
              <a:rPr lang="es-ES" b="1" dirty="0" smtClean="0"/>
              <a:t>	Importe pendiente Desde-Hasta:</a:t>
            </a:r>
            <a:r>
              <a:rPr lang="es-ES" dirty="0" smtClean="0"/>
              <a:t> Sólo se incluirán en la lista los clientes con un importe de recetas Pendientes en las fechas dadas que se halle englobado en el rango especificado en estos campos.</a:t>
            </a:r>
          </a:p>
          <a:p>
            <a:pPr>
              <a:buNone/>
            </a:pPr>
            <a:r>
              <a:rPr lang="es-ES" b="1" dirty="0" smtClean="0"/>
              <a:t>	Clientes sin movimiento alguno:</a:t>
            </a:r>
            <a:r>
              <a:rPr lang="es-ES" dirty="0" smtClean="0"/>
              <a:t> Activar esta caja de chequeo implica que en la lista se incluyan también artículos que no tengan recetas pendientes ni confirmadas.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382</a:t>
            </a:fld>
            <a:endParaRPr lang="es-ES"/>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fontScale="25000" lnSpcReduction="20000"/>
          </a:bodyPr>
          <a:lstStyle/>
          <a:p>
            <a:pPr>
              <a:buNone/>
            </a:pPr>
            <a:r>
              <a:rPr lang="es-ES" dirty="0" smtClean="0"/>
              <a:t>	</a:t>
            </a:r>
            <a:r>
              <a:rPr lang="es-ES" sz="3100" dirty="0" smtClean="0"/>
              <a:t>FARMATIC permite guardar un histórico de operaciones en el que quedan anotadas todas las ventas registradas. Esta opción permite la visualización por pantalla de las operaciones realizadas en la oficina de farmacia, así como su impresión cuando ello sea necesario.</a:t>
            </a:r>
          </a:p>
          <a:p>
            <a:pPr>
              <a:buNone/>
            </a:pPr>
            <a:r>
              <a:rPr lang="es-ES" sz="3100" dirty="0" smtClean="0"/>
              <a:t>	Existen dos modalidades de presentación del libro de operaciones: </a:t>
            </a:r>
            <a:r>
              <a:rPr lang="es-ES" sz="3100" i="1" dirty="0" smtClean="0"/>
              <a:t>AMPLIADO (INCLUYE IVA)</a:t>
            </a:r>
            <a:r>
              <a:rPr lang="es-ES" sz="3100" dirty="0" smtClean="0"/>
              <a:t> y </a:t>
            </a:r>
            <a:r>
              <a:rPr lang="es-ES" sz="3100" i="1" dirty="0" smtClean="0"/>
              <a:t>REDUCIDO (NO INCLUYE IVA)</a:t>
            </a:r>
            <a:r>
              <a:rPr lang="es-ES" sz="3100" dirty="0" smtClean="0"/>
              <a:t>. A continuación se detallan cada una de estas opciones.</a:t>
            </a:r>
          </a:p>
          <a:p>
            <a:r>
              <a:rPr lang="es-ES" sz="3100" b="1" u="sng" dirty="0" smtClean="0"/>
              <a:t>AMPLIADO (INCLUYE IVA) :</a:t>
            </a:r>
            <a:endParaRPr lang="es-ES" sz="3100" dirty="0" smtClean="0"/>
          </a:p>
          <a:p>
            <a:pPr>
              <a:buNone/>
            </a:pPr>
            <a:r>
              <a:rPr lang="es-ES" sz="3100" dirty="0" smtClean="0"/>
              <a:t>	Si se ha optado por esta modalidad de consulta del libro de operaciones se presentará una ventana en la que se visualizarán las operaciones registradas en el libro. Se podrá acotar la consulta entre fechas. Para obtener la información deseada bastará con cumplimentar adecuadamente los siguientes campos:</a:t>
            </a:r>
          </a:p>
          <a:p>
            <a:pPr>
              <a:buNone/>
            </a:pPr>
            <a:r>
              <a:rPr lang="es-ES" sz="3100" b="1" dirty="0" smtClean="0"/>
              <a:t>	- MODALIDAD DE TOTALIZACION :</a:t>
            </a:r>
            <a:r>
              <a:rPr lang="es-ES" sz="3100" dirty="0" smtClean="0"/>
              <a:t> Además de la información sobre cada una de las operaciones, se puede solicitar líneas de totales en el informe. En este campo se indicará en qué momentos se desea incluir líneas de totalización, siendo posible:</a:t>
            </a:r>
          </a:p>
          <a:p>
            <a:pPr>
              <a:buNone/>
            </a:pPr>
            <a:r>
              <a:rPr lang="es-ES" sz="3100" dirty="0" smtClean="0"/>
              <a:t>	. Serie/Día/Mes/Trimestre/Total: De elegir esta opción se incluirán líneas de totales diarios cada vez que cambie la serie de operaciones, cada día (del total de series), totales de cada mes, de cada trimestre y total del informe.</a:t>
            </a:r>
          </a:p>
          <a:p>
            <a:pPr>
              <a:buNone/>
            </a:pPr>
            <a:r>
              <a:rPr lang="es-ES" sz="3100" dirty="0" smtClean="0"/>
              <a:t>	. Día/Mes/Trimestre/Total : Se mostrarán totales de cada día, cada mes, cada trimestre y del total del informe. No se darán totales por series.</a:t>
            </a:r>
          </a:p>
          <a:p>
            <a:pPr>
              <a:buNone/>
            </a:pPr>
            <a:r>
              <a:rPr lang="es-ES" sz="3100" dirty="0" smtClean="0"/>
              <a:t>	. Mes/Trimestre/Total : Se darán totales de cada mes, cada trimestre y del total del informe.</a:t>
            </a:r>
          </a:p>
          <a:p>
            <a:pPr>
              <a:buNone/>
            </a:pPr>
            <a:r>
              <a:rPr lang="es-ES" sz="3100" dirty="0" smtClean="0"/>
              <a:t>	. Trimestre/Total : Se darán totales sólo de cada trimestre y del total del informe.</a:t>
            </a:r>
          </a:p>
          <a:p>
            <a:pPr>
              <a:buNone/>
            </a:pPr>
            <a:r>
              <a:rPr lang="es-ES" sz="3100" dirty="0" smtClean="0"/>
              <a:t>	. Total informe : Se dará un único total al final del informe.</a:t>
            </a:r>
          </a:p>
          <a:p>
            <a:pPr>
              <a:buNone/>
            </a:pPr>
            <a:r>
              <a:rPr lang="es-ES" sz="3100" dirty="0" smtClean="0"/>
              <a:t>	. Sin totalizadores : No se dará ningún total.</a:t>
            </a:r>
          </a:p>
          <a:p>
            <a:pPr>
              <a:buNone/>
            </a:pPr>
            <a:r>
              <a:rPr lang="es-ES" sz="3100" dirty="0" smtClean="0"/>
              <a:t>	Las líneas de totales serán resaltadas en negrilla dentro del informe.</a:t>
            </a:r>
          </a:p>
          <a:p>
            <a:r>
              <a:rPr lang="es-ES" sz="3100" b="1" u="sng" dirty="0" smtClean="0"/>
              <a:t>REDUCIDO (NO INCLUYE IVA) :</a:t>
            </a:r>
            <a:endParaRPr lang="es-ES" sz="3100" dirty="0" smtClean="0"/>
          </a:p>
          <a:p>
            <a:pPr>
              <a:buNone/>
            </a:pPr>
            <a:r>
              <a:rPr lang="es-ES" sz="3100" dirty="0" smtClean="0"/>
              <a:t>	Bajo esta modalidad de consulta, de cada una de las operaciones presentes en el libro se presenta en pantalla la siguiente información:</a:t>
            </a:r>
          </a:p>
          <a:p>
            <a:pPr>
              <a:buNone/>
            </a:pPr>
            <a:r>
              <a:rPr lang="es-ES" sz="3100" b="1" dirty="0" smtClean="0"/>
              <a:t>	- FECHA OPERACION : </a:t>
            </a:r>
            <a:r>
              <a:rPr lang="es-ES" sz="3100" dirty="0" smtClean="0"/>
              <a:t>Fecha en la que se realizó.</a:t>
            </a:r>
          </a:p>
          <a:p>
            <a:pPr>
              <a:buNone/>
            </a:pPr>
            <a:r>
              <a:rPr lang="es-ES" sz="3100" b="1" dirty="0" smtClean="0"/>
              <a:t>	- NUMERO DOCUMENTO : </a:t>
            </a:r>
            <a:r>
              <a:rPr lang="es-ES" sz="3100" dirty="0" smtClean="0"/>
              <a:t>Esta numeración atenderá a la definición de series que se haya establecido. Véase el apartado </a:t>
            </a:r>
            <a:r>
              <a:rPr lang="es-ES" sz="3100" i="1" dirty="0" smtClean="0">
                <a:hlinkClick r:id="rId2"/>
              </a:rPr>
              <a:t>SERIES</a:t>
            </a:r>
            <a:r>
              <a:rPr lang="es-ES" sz="3100" i="1" dirty="0" smtClean="0"/>
              <a:t>. </a:t>
            </a:r>
          </a:p>
          <a:p>
            <a:pPr>
              <a:buNone/>
            </a:pPr>
            <a:r>
              <a:rPr lang="es-ES" sz="3100" b="1" i="1" dirty="0" smtClean="0"/>
              <a:t>	- IMPORTE OPERACION : </a:t>
            </a:r>
            <a:r>
              <a:rPr lang="es-ES" sz="3100" i="1" dirty="0" smtClean="0"/>
              <a:t>Importe total de la operación. En operaciones con receta en este campo aparece el correspondiente a la aportación. Del mismo modo, si se trata de una operación de contado en la que se ha producido un descuento, el importe aquí reflejado llevará restado el importe de dicho descuento.</a:t>
            </a:r>
          </a:p>
          <a:p>
            <a:pPr>
              <a:buNone/>
            </a:pPr>
            <a:r>
              <a:rPr lang="es-ES" sz="3100" i="1" dirty="0" smtClean="0"/>
              <a:t>	Toda esta información se presenta en una </a:t>
            </a:r>
            <a:r>
              <a:rPr lang="es-ES" sz="3100" i="1" dirty="0" smtClean="0">
                <a:hlinkClick r:id="rId3"/>
              </a:rPr>
              <a:t>parrilla de exploración</a:t>
            </a:r>
            <a:r>
              <a:rPr lang="es-ES" sz="3100" i="1" dirty="0" smtClean="0"/>
              <a:t> de consulta con las posibilidades que un elemento de este tipo proporciona.</a:t>
            </a:r>
          </a:p>
          <a:p>
            <a:pPr>
              <a:buNone/>
            </a:pPr>
            <a:r>
              <a:rPr lang="es-ES" sz="3100" i="1" dirty="0" smtClean="0"/>
              <a:t>	En la zona inferior de la ventana se presenta una segunda parrilla de exploración en la que se da información adicional sobre la operación sobre la que se sitúe el cursor. Dicha información adicional es la siguiente:</a:t>
            </a:r>
          </a:p>
          <a:p>
            <a:pPr>
              <a:buNone/>
            </a:pPr>
            <a:r>
              <a:rPr lang="es-ES" sz="3100" b="1" i="1" dirty="0" smtClean="0"/>
              <a:t>	- TIPO IMPOSITIVO : </a:t>
            </a:r>
            <a:r>
              <a:rPr lang="es-ES" sz="3100" i="1" dirty="0" smtClean="0"/>
              <a:t>Indica el tipo impositivo correspondiente al artículo o artículos que componen esa venta. Si en la operación hay artículos en más de un tipo impositivo, se mostrará una línea para cada uno de los tipos.</a:t>
            </a:r>
          </a:p>
          <a:p>
            <a:pPr>
              <a:buNone/>
            </a:pPr>
            <a:r>
              <a:rPr lang="es-ES" sz="3100" b="1" i="1" dirty="0" smtClean="0"/>
              <a:t>	- BASE IMPONIBLE, % I.V.A. y CUOTA : </a:t>
            </a:r>
            <a:r>
              <a:rPr lang="es-ES" sz="3100" i="1" dirty="0" smtClean="0"/>
              <a:t>Correspondientes a cada uno de los tipos impositivos.</a:t>
            </a:r>
          </a:p>
          <a:p>
            <a:pPr>
              <a:buNone/>
            </a:pPr>
            <a:endParaRPr lang="es-ES" sz="31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383</a:t>
            </a:fld>
            <a:endParaRPr lang="es-ES"/>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384</a:t>
            </a:fld>
            <a:endParaRPr lang="es-ES"/>
          </a:p>
        </p:txBody>
      </p:sp>
      <p:pic>
        <p:nvPicPr>
          <p:cNvPr id="25600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i="1" dirty="0" smtClean="0"/>
              <a:t>COMPRAS POR PROVEEDOR </a:t>
            </a:r>
            <a:endParaRPr lang="es-ES" dirty="0"/>
          </a:p>
        </p:txBody>
      </p:sp>
      <p:sp>
        <p:nvSpPr>
          <p:cNvPr id="3" name="2 Marcador de contenido"/>
          <p:cNvSpPr>
            <a:spLocks noGrp="1"/>
          </p:cNvSpPr>
          <p:nvPr>
            <p:ph idx="1"/>
          </p:nvPr>
        </p:nvSpPr>
        <p:spPr/>
        <p:txBody>
          <a:bodyPr/>
          <a:lstStyle/>
          <a:p>
            <a:pPr>
              <a:buNone/>
            </a:pPr>
            <a:r>
              <a:rPr lang="es-ES" dirty="0" smtClean="0"/>
              <a:t>	Este proceso va a permitir definir grupos de familias de forma que se puedan realizar estudios de compras de cada uno de los grupos. Asimismo, este proceso permite realizar los siguientes estudios referidos al período escogido por el usuario: Acumulado de compras a P.V.P. y a P.U.C., así como el correspondiente porcentaje de descuento obtenido, de cada grupo definido, por proveedor, por familias, por familia y proveedores, por proveedor y familias.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385</a:t>
            </a:fld>
            <a:endParaRPr lang="es-ES"/>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b="1" i="1" dirty="0" smtClean="0"/>
              <a:t>COMPRAS POR PROVEEDOR. Campos</a:t>
            </a:r>
            <a:endParaRPr lang="es-ES" sz="3600" dirty="0"/>
          </a:p>
        </p:txBody>
      </p:sp>
      <p:sp>
        <p:nvSpPr>
          <p:cNvPr id="3" name="2 Marcador de contenido"/>
          <p:cNvSpPr>
            <a:spLocks noGrp="1"/>
          </p:cNvSpPr>
          <p:nvPr>
            <p:ph idx="1"/>
          </p:nvPr>
        </p:nvSpPr>
        <p:spPr/>
        <p:txBody>
          <a:bodyPr>
            <a:normAutofit fontScale="62500" lnSpcReduction="20000"/>
          </a:bodyPr>
          <a:lstStyle/>
          <a:p>
            <a:r>
              <a:rPr lang="es-ES" dirty="0" smtClean="0"/>
              <a:t>En el proceso </a:t>
            </a:r>
            <a:r>
              <a:rPr lang="es-ES" i="1" dirty="0" smtClean="0"/>
              <a:t>COMPRAS POR PROVEEDOR</a:t>
            </a:r>
            <a:r>
              <a:rPr lang="es-ES" dirty="0" smtClean="0"/>
              <a:t> englobado en </a:t>
            </a:r>
            <a:r>
              <a:rPr lang="es-ES" i="1" dirty="0" smtClean="0"/>
              <a:t>COMPRAS</a:t>
            </a:r>
            <a:r>
              <a:rPr lang="es-ES" dirty="0" smtClean="0"/>
              <a:t> del menú </a:t>
            </a:r>
            <a:r>
              <a:rPr lang="es-ES" i="1" dirty="0" smtClean="0"/>
              <a:t>INFORMES</a:t>
            </a:r>
            <a:r>
              <a:rPr lang="es-ES" dirty="0" smtClean="0"/>
              <a:t>, se presenta inicialmente una parrilla con información sobre compras por grupos de familias. En este proceso se dispone del botón Resumen/Proveedor que permite efectuar una consulta de las compras realizadas a cada proveedor en un determinado período. Este período será el correspondiente a la línea de la parrilla sobre la que se esté situado en el momento de hacer clic sobre este botón.</a:t>
            </a:r>
          </a:p>
          <a:p>
            <a:r>
              <a:rPr lang="es-ES" dirty="0" smtClean="0"/>
              <a:t>Una vez se ha hecho clic sobre el botón Resumen/Proveedor se accede a una ventana en la que se da la siguiente información sobre cada proveedor:</a:t>
            </a:r>
          </a:p>
          <a:p>
            <a:r>
              <a:rPr lang="es-ES" b="1" dirty="0" smtClean="0"/>
              <a:t>- CODIGO :</a:t>
            </a:r>
            <a:r>
              <a:rPr lang="es-ES" dirty="0" smtClean="0"/>
              <a:t> Código del proveedor.</a:t>
            </a:r>
          </a:p>
          <a:p>
            <a:r>
              <a:rPr lang="es-ES" b="1" dirty="0" smtClean="0"/>
              <a:t>- NOMBRE :</a:t>
            </a:r>
            <a:r>
              <a:rPr lang="es-ES" dirty="0" smtClean="0"/>
              <a:t> Nombre del proveedor.</a:t>
            </a:r>
          </a:p>
          <a:p>
            <a:r>
              <a:rPr lang="es-ES" b="1" dirty="0" smtClean="0"/>
              <a:t>- COMPRAS A P.V.P. :</a:t>
            </a:r>
            <a:r>
              <a:rPr lang="es-ES" dirty="0" smtClean="0"/>
              <a:t> Importe a P.V.P. de compras efectuadas a dicho proveedor.</a:t>
            </a:r>
          </a:p>
          <a:p>
            <a:r>
              <a:rPr lang="es-ES" b="1" dirty="0" smtClean="0"/>
              <a:t>- COMPRAS A P.U.C. :</a:t>
            </a:r>
            <a:r>
              <a:rPr lang="es-ES" dirty="0" smtClean="0"/>
              <a:t> Importe a P.U.C. de compras realizadas a ese proveedor.</a:t>
            </a:r>
          </a:p>
          <a:p>
            <a:r>
              <a:rPr lang="es-ES" b="1" dirty="0" smtClean="0"/>
              <a:t>- % DTO. COMPRAS :</a:t>
            </a:r>
            <a:r>
              <a:rPr lang="es-ES" dirty="0" smtClean="0"/>
              <a:t> Porcentaje de descuento obtenido en la compra al proveedor en cuestión. Es decir, descuento que aplicado a las compras a P.V.P. (campo "</a:t>
            </a:r>
            <a:r>
              <a:rPr lang="es-ES" i="1" dirty="0" smtClean="0"/>
              <a:t>Compras a P.V.P.</a:t>
            </a:r>
            <a:r>
              <a:rPr lang="es-ES" dirty="0" smtClean="0"/>
              <a:t>") da como resultado el importe de compras a P.U.C. (campo "</a:t>
            </a:r>
            <a:r>
              <a:rPr lang="es-ES" i="1" dirty="0" smtClean="0"/>
              <a:t>Compras a P.U.C.</a:t>
            </a:r>
            <a:r>
              <a:rPr lang="es-ES" dirty="0" smtClean="0"/>
              <a:t>").</a:t>
            </a:r>
          </a:p>
          <a:p>
            <a:r>
              <a:rPr lang="es-ES" dirty="0" smtClean="0"/>
              <a:t>Téngase en cuenta que en estos datos se incluyen las compras de todas las familias. Si se desease obtener información sobre las compras a un proveedor pero de una familia concreta, hacer uso del botón Detalle por Familias disponible en la barra de herramientas. Para más información sobre este detalle véase el apartado COMPRAS POR PROVEEDOR/FAMILIAS.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386</a:t>
            </a:fld>
            <a:endParaRPr lang="es-ES"/>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b="1" i="1" dirty="0" smtClean="0"/>
              <a:t>COMPRAS POR PROVEEDOR. Pantalla </a:t>
            </a:r>
            <a:endParaRPr lang="es-ES" sz="4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387</a:t>
            </a:fld>
            <a:endParaRPr lang="es-ES"/>
          </a:p>
        </p:txBody>
      </p:sp>
      <p:pic>
        <p:nvPicPr>
          <p:cNvPr id="25702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Definición de grupos de familias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Frecuentemente los proveedores establecen grupos de artículos bien diferenciados en cuanto a sus condiciones comerciales, por ejemplo, especialidades, parafarmacia, dietética, etc. Es conveniente que se puedan definir también estos grupos en FARMATIC, a fin de poder efectuar un estudio preciso de compras de cada uno de ellos.</a:t>
            </a:r>
          </a:p>
          <a:p>
            <a:pPr>
              <a:buNone/>
            </a:pPr>
            <a:r>
              <a:rPr lang="es-ES" dirty="0" smtClean="0"/>
              <a:t>	En el proceso </a:t>
            </a:r>
            <a:r>
              <a:rPr lang="es-ES" i="1" dirty="0" smtClean="0"/>
              <a:t>COMPRAS POR PROVEEDOR</a:t>
            </a:r>
            <a:r>
              <a:rPr lang="es-ES" dirty="0" smtClean="0"/>
              <a:t> englobado en la opción </a:t>
            </a:r>
            <a:r>
              <a:rPr lang="es-ES" i="1" dirty="0" smtClean="0"/>
              <a:t>COMPRAS</a:t>
            </a:r>
            <a:r>
              <a:rPr lang="es-ES" dirty="0" smtClean="0"/>
              <a:t> del menú </a:t>
            </a:r>
            <a:r>
              <a:rPr lang="es-ES" i="1" dirty="0" smtClean="0"/>
              <a:t>INFORMES</a:t>
            </a:r>
            <a:r>
              <a:rPr lang="es-ES" dirty="0" smtClean="0"/>
              <a:t>, se dispone del botón Definición Grupos, que permite establecer esta asociación de familias en grupos para poder estudiar su evolución de compras conjuntamente.</a:t>
            </a:r>
          </a:p>
          <a:p>
            <a:pPr>
              <a:buNone/>
            </a:pPr>
            <a:r>
              <a:rPr lang="es-ES" dirty="0" smtClean="0"/>
              <a:t>	Tras hacer clic en dicho botón se presenta una ventana en la que figuran los siguientes campos:</a:t>
            </a:r>
          </a:p>
          <a:p>
            <a:pPr>
              <a:buNone/>
            </a:pPr>
            <a:r>
              <a:rPr lang="es-ES" b="1" dirty="0" smtClean="0"/>
              <a:t>	- DESCRIPCION GRUPO :</a:t>
            </a:r>
            <a:r>
              <a:rPr lang="es-ES" dirty="0" smtClean="0"/>
              <a:t> En este campo se introducirá una breve descripción con la que identificar al grupo que se va a definir en esta línea de la parrilla.</a:t>
            </a:r>
          </a:p>
          <a:p>
            <a:pPr>
              <a:buNone/>
            </a:pPr>
            <a:r>
              <a:rPr lang="es-ES" b="1" dirty="0" smtClean="0"/>
              <a:t>	- FAMILIAS ASOCIADAS AL GRUPO :</a:t>
            </a:r>
            <a:r>
              <a:rPr lang="es-ES" dirty="0" smtClean="0"/>
              <a:t> En este campo se introducirán las familias que se desea englobar en el grupo. Para ello se seguirá la operatoria propia de una ventana de selección. A pie de ventana se mostrarán las descripciones de las familias indicadas.</a:t>
            </a:r>
          </a:p>
          <a:p>
            <a:pPr>
              <a:buNone/>
            </a:pPr>
            <a:r>
              <a:rPr lang="es-ES" dirty="0" smtClean="0"/>
              <a:t>	Una vez definidos los grupos, se podrá obtener información sobre sus compras según se detalla en el apartado COMPRAS POR GRUPOS DE FAMILIAS.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388</a:t>
            </a:fld>
            <a:endParaRPr lang="es-ES"/>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b="1" i="1" dirty="0" smtClean="0"/>
              <a:t>COMPRAS POR PROVEEDOR. Grupos</a:t>
            </a:r>
            <a:endParaRPr lang="es-ES" sz="36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389</a:t>
            </a:fld>
            <a:endParaRPr lang="es-ES"/>
          </a:p>
        </p:txBody>
      </p:sp>
      <p:pic>
        <p:nvPicPr>
          <p:cNvPr id="258050" name="Picture 2"/>
          <p:cNvPicPr>
            <a:picLocks noGrp="1" noChangeAspect="1" noChangeArrowheads="1"/>
          </p:cNvPicPr>
          <p:nvPr>
            <p:ph idx="1"/>
          </p:nvPr>
        </p:nvPicPr>
        <p:blipFill>
          <a:blip r:embed="rId2" cstate="print"/>
          <a:srcRect/>
          <a:stretch>
            <a:fillRect/>
          </a:stretch>
        </p:blipFill>
        <p:spPr bwMode="auto">
          <a:xfrm>
            <a:off x="1043608" y="2276872"/>
            <a:ext cx="6916143" cy="388843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PVP AUXILIAR</a:t>
            </a:r>
            <a:endParaRPr lang="es-ES" dirty="0"/>
          </a:p>
        </p:txBody>
      </p:sp>
      <p:sp>
        <p:nvSpPr>
          <p:cNvPr id="3" name="2 Marcador de contenido"/>
          <p:cNvSpPr>
            <a:spLocks noGrp="1"/>
          </p:cNvSpPr>
          <p:nvPr>
            <p:ph idx="1"/>
          </p:nvPr>
        </p:nvSpPr>
        <p:spPr>
          <a:xfrm>
            <a:off x="467544" y="2564904"/>
            <a:ext cx="8219256" cy="3759696"/>
          </a:xfrm>
        </p:spPr>
        <p:txBody>
          <a:bodyPr/>
          <a:lstStyle/>
          <a:p>
            <a:pPr>
              <a:buNone/>
            </a:pPr>
            <a:r>
              <a:rPr lang="es-ES" dirty="0" smtClean="0"/>
              <a:t>	En este campo se puede especificar un segundo precio de venta para el artículo, de forma que en el momento de su dispensación desde </a:t>
            </a:r>
            <a:r>
              <a:rPr lang="es-ES" i="1" dirty="0" smtClean="0"/>
              <a:t>VENTAS MOSTRADOR se </a:t>
            </a:r>
            <a:r>
              <a:rPr lang="es-ES" dirty="0" smtClean="0"/>
              <a:t>podrá optar por uno u otro precio de venta.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a:t>
            </a:fld>
            <a:endParaRPr lang="es-ES"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Cuadro estadístico de compras</a:t>
            </a:r>
            <a:endParaRPr lang="es-ES" dirty="0"/>
          </a:p>
        </p:txBody>
      </p:sp>
      <p:sp>
        <p:nvSpPr>
          <p:cNvPr id="3" name="2 Marcador de contenido"/>
          <p:cNvSpPr>
            <a:spLocks noGrp="1"/>
          </p:cNvSpPr>
          <p:nvPr>
            <p:ph sz="half" idx="1"/>
          </p:nvPr>
        </p:nvSpPr>
        <p:spPr/>
        <p:txBody>
          <a:bodyPr>
            <a:normAutofit fontScale="77500" lnSpcReduction="20000"/>
          </a:bodyPr>
          <a:lstStyle/>
          <a:p>
            <a:pPr>
              <a:buNone/>
            </a:pPr>
            <a:r>
              <a:rPr lang="es-ES" dirty="0" smtClean="0"/>
              <a:t>	El proceso </a:t>
            </a:r>
            <a:r>
              <a:rPr lang="es-ES" i="1" dirty="0" smtClean="0"/>
              <a:t>CUADRO ESTADISTICO DE COMPRAS</a:t>
            </a:r>
            <a:r>
              <a:rPr lang="es-ES" dirty="0" smtClean="0"/>
              <a:t> muestra al usuario información sobre qué compra y a quién se lo compra. También se puede realizar el comparativo entre unidades compradas y unidades vendidas en un período elegido.</a:t>
            </a:r>
          </a:p>
          <a:p>
            <a:pPr>
              <a:buNone/>
            </a:pPr>
            <a:r>
              <a:rPr lang="es-ES" dirty="0" smtClean="0"/>
              <a:t>	Todas las consultas pueden restringirse a un entorno determinado (lista de artículos, familia, grupo terapéutico, etc.) y un período de tiempo determinado. Asimismo, puede optarse por diferentes modos de vista: trimestral, anual, diario, por familias, por proveedores.</a:t>
            </a:r>
          </a:p>
          <a:p>
            <a:endParaRPr lang="es-ES"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390</a:t>
            </a:fld>
            <a:endParaRPr lang="es-ES"/>
          </a:p>
        </p:txBody>
      </p:sp>
      <p:pic>
        <p:nvPicPr>
          <p:cNvPr id="260098" name="Picture 2"/>
          <p:cNvPicPr>
            <a:picLocks noGrp="1" noChangeAspect="1" noChangeArrowheads="1"/>
          </p:cNvPicPr>
          <p:nvPr>
            <p:ph sz="half" idx="2"/>
          </p:nvPr>
        </p:nvPicPr>
        <p:blipFill>
          <a:blip r:embed="rId2" cstate="print"/>
          <a:srcRect/>
          <a:stretch>
            <a:fillRect/>
          </a:stretch>
        </p:blipFill>
        <p:spPr bwMode="auto">
          <a:xfrm>
            <a:off x="4648200" y="3002517"/>
            <a:ext cx="4038600" cy="2270604"/>
          </a:xfrm>
          <a:prstGeom prst="rect">
            <a:avLst/>
          </a:prstGeom>
          <a:noFill/>
          <a:ln w="9525">
            <a:noFill/>
            <a:miter lim="800000"/>
            <a:headEnd/>
            <a:tailEnd/>
          </a:ln>
        </p:spPr>
      </p:pic>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UTILIDADES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391</a:t>
            </a:fld>
            <a:endParaRPr lang="es-ES"/>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Utilidades</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En este menú, cuyas teclas de acceso directo son </a:t>
            </a:r>
            <a:r>
              <a:rPr lang="es-ES" b="1" dirty="0" smtClean="0"/>
              <a:t>&lt;ALT&gt; + &lt;U&gt;</a:t>
            </a:r>
            <a:r>
              <a:rPr lang="es-ES" dirty="0" smtClean="0"/>
              <a:t>, se engloban aquellos procesos que complementan a los propios de gestión de farmacia, siendo éstos:</a:t>
            </a:r>
          </a:p>
          <a:p>
            <a:pPr>
              <a:buNone/>
            </a:pPr>
            <a:r>
              <a:rPr lang="es-ES" dirty="0" smtClean="0"/>
              <a:t>	- CONSULTAS AL C.G.C.O.F. : Permite efectuar consultas sobre el </a:t>
            </a:r>
            <a:r>
              <a:rPr lang="es-ES" dirty="0" err="1" smtClean="0"/>
              <a:t>Bot</a:t>
            </a:r>
            <a:r>
              <a:rPr lang="es-ES" dirty="0" smtClean="0"/>
              <a:t> Plus del Consejo, como puedan ser características de artículos, interacciones, sustituciones de medicamentos, etc.</a:t>
            </a:r>
          </a:p>
          <a:p>
            <a:pPr>
              <a:buNone/>
            </a:pPr>
            <a:r>
              <a:rPr lang="es-ES" dirty="0" smtClean="0"/>
              <a:t>	- ETIQUETAS : Permite definir formatos de etiquetas, así como su generación e impresión.</a:t>
            </a:r>
          </a:p>
          <a:p>
            <a:pPr>
              <a:buNone/>
            </a:pPr>
            <a:r>
              <a:rPr lang="es-ES" dirty="0" smtClean="0"/>
              <a:t>	- ETIQUETAS ELECTRONICAS : Acceso al módulo </a:t>
            </a:r>
            <a:r>
              <a:rPr lang="es-ES" i="1" dirty="0" smtClean="0"/>
              <a:t>LABEL HEADWAY </a:t>
            </a:r>
            <a:r>
              <a:rPr lang="es-ES" dirty="0" smtClean="0"/>
              <a:t>(sólo si éste está instalado), que permite gestionar las etiquetas electrónicas </a:t>
            </a:r>
            <a:r>
              <a:rPr lang="es-ES" dirty="0" err="1" smtClean="0"/>
              <a:t>Label</a:t>
            </a:r>
            <a:r>
              <a:rPr lang="es-ES" dirty="0" smtClean="0"/>
              <a:t> </a:t>
            </a:r>
            <a:r>
              <a:rPr lang="es-ES" dirty="0" err="1" smtClean="0"/>
              <a:t>HeadWay</a:t>
            </a:r>
            <a:r>
              <a:rPr lang="es-ES" dirty="0" smtClean="0"/>
              <a:t>. Para más información, véase la documentación de dicho módulo.</a:t>
            </a:r>
          </a:p>
          <a:p>
            <a:pPr>
              <a:buNone/>
            </a:pPr>
            <a:r>
              <a:rPr lang="es-ES" dirty="0" smtClean="0"/>
              <a:t>	- ATENCION FARMACEUTICA : Permite el control y seguimiento exhaustivo en cuanto a historiales clínicos, tratamientos administrados y evolución médica de los pacientes.</a:t>
            </a:r>
          </a:p>
          <a:p>
            <a:pPr>
              <a:buNone/>
            </a:pPr>
            <a:r>
              <a:rPr lang="es-ES" dirty="0" smtClean="0"/>
              <a:t>	- FORMULACION MAGISTRAL : Permite la valoración y control de todos los aspectos relacionados con la fabricación de preparados en la propia oficina de farmacia.</a:t>
            </a:r>
          </a:p>
          <a:p>
            <a:pPr>
              <a:buNone/>
            </a:pPr>
            <a:r>
              <a:rPr lang="es-ES" dirty="0" smtClean="0"/>
              <a:t>	- HOMEOPATIA : Facilita la prescripción y/o dispensación de productos homeopáticos.</a:t>
            </a:r>
          </a:p>
          <a:p>
            <a:pPr>
              <a:buNone/>
            </a:pPr>
            <a:r>
              <a:rPr lang="es-ES" dirty="0" smtClean="0"/>
              <a:t>	- WEB DEL C.G.C.O.F. : Permite el acceso directo a la página Web que el Consejo General de Colegios Oficiales de Farmacéuticos presenta en Internet.</a:t>
            </a:r>
          </a:p>
          <a:p>
            <a:pPr>
              <a:buNone/>
            </a:pPr>
            <a:r>
              <a:rPr lang="es-ES" dirty="0" smtClean="0"/>
              <a:t>	- CALCULADORA : Presenta una calculadora de uso convencional. Para más información, consúltese la ayuda disponible en el menú de dicho proceso.</a:t>
            </a:r>
          </a:p>
          <a:p>
            <a:pPr>
              <a:buNone/>
            </a:pPr>
            <a:r>
              <a:rPr lang="es-ES" dirty="0" smtClean="0"/>
              <a:t>	- CONTEO Y VALORACION DE MONEDAS : Permite contar a cuánto asciende el valor de un determinado número de monedas basándose para ello bien en su peso, bien en su número. De esta forma se puede obviar el engorroso proceso de contar dinero sumando el importe de cada moneda.</a:t>
            </a:r>
          </a:p>
          <a:p>
            <a:pPr>
              <a:buNone/>
            </a:pPr>
            <a:r>
              <a:rPr lang="es-ES" dirty="0" smtClean="0"/>
              <a:t>	- FARMATIC MARKETING : Permite la creación de categorías, tanto de clientes como de artículo, así como los procesos propios de explotación de la información marketing recogida en la aplicación.</a:t>
            </a:r>
          </a:p>
          <a:p>
            <a:pPr>
              <a:buNone/>
            </a:pPr>
            <a:r>
              <a:rPr lang="es-ES" dirty="0" smtClean="0"/>
              <a:t>	- GENERADOR DE INFORMES : Permite el acceso al proceso que permite el diseño y obtención de informes creados por el usuario atendiendo a sus necesidades en cada momento. Para más información véase </a:t>
            </a:r>
            <a:r>
              <a:rPr lang="es-ES" dirty="0" smtClean="0">
                <a:hlinkClick r:id="rId2"/>
              </a:rPr>
              <a:t>su ayuda</a:t>
            </a:r>
            <a:r>
              <a:rPr lang="es-ES" dirty="0" smtClean="0"/>
              <a:t>.</a:t>
            </a:r>
          </a:p>
          <a:p>
            <a:pPr>
              <a:buNone/>
            </a:pPr>
            <a:r>
              <a:rPr lang="es-ES" dirty="0" smtClean="0"/>
              <a:t>	- DISEÑADOR DE DOCUMENTOS : Permite la definición de modelos de albaranes, facturas de contado y facturas de crédito, de forma que cada usuario pueda personalizarlos según estime conveniente.</a:t>
            </a:r>
          </a:p>
          <a:p>
            <a:pPr>
              <a:buNone/>
            </a:pPr>
            <a:r>
              <a:rPr lang="es-ES" dirty="0" smtClean="0"/>
              <a:t>	- GESTION DE AVISOS SMS : Proceso que permite el envío de mensajes al móvil (SMS) y/o correo electrónico a los clientes, vendedores, o cualquier otro destinatario cuando ello sea preciso.</a:t>
            </a:r>
          </a:p>
          <a:p>
            <a:pPr>
              <a:buNone/>
            </a:pPr>
            <a:r>
              <a:rPr lang="es-ES" dirty="0" smtClean="0"/>
              <a:t>	- MENSAJERIA : Engloba tanto la MENSAJERIA INTERNA (proceso de envío y recepción de mensajes entre vendedores. Por ejemplo, para que un vendedor pueda dejar un mensaje cuando se va, para que otro vendedor que lo sustituya lo lea al incorporarse a su puesto. O para que un vendedor que está trabajando en rebotica pueda pasar un aviso a los vendedores que están en la zona de despacho. O para cualquier otra utilidad que cada usuario estime pertinente), como la MENSAJERIA EXTERNA (envío de notificación de ejecución de tareas programadas y/o de alertas del sistema a direcciones de correo electrónico externas).</a:t>
            </a:r>
          </a:p>
          <a:p>
            <a:pPr>
              <a:buNone/>
            </a:pPr>
            <a:r>
              <a:rPr lang="es-ES" dirty="0" smtClean="0"/>
              <a:t>	- SISTEMA DE CONTROL POR OBJETIVOS : Permite la creación y aplicación de cuadros de mandos. En un cuadro de mandos el usuario podrá determinar, para los datos que estime convenientes (venta neta, venta bruta, importe de compras, etc.), unos objetivos a alcanzar, y podrá ir viendo la evolución real de dichos valores, y si las estimaciones propuestas se alcanzan o no en el tiempo.</a:t>
            </a:r>
          </a:p>
          <a:p>
            <a:pPr>
              <a:buNone/>
            </a:pPr>
            <a:r>
              <a:rPr lang="es-ES" dirty="0" smtClean="0"/>
              <a:t>	- NETCAMARA : Acceso al módulo (sólo si éste está instalado), que permite gestionar las grabaciones realizadas mediante videocámara. Para más información, véase la documentación de dicho módulo.</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392</a:t>
            </a:fld>
            <a:endParaRPr lang="es-ES"/>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dirty="0" smtClean="0"/>
              <a:t>Consulta a la Base de Datos del CGCOF</a:t>
            </a:r>
            <a:endParaRPr lang="es-ES" sz="4000" dirty="0"/>
          </a:p>
        </p:txBody>
      </p:sp>
      <p:sp>
        <p:nvSpPr>
          <p:cNvPr id="3" name="2 Marcador de contenido"/>
          <p:cNvSpPr>
            <a:spLocks noGrp="1"/>
          </p:cNvSpPr>
          <p:nvPr>
            <p:ph idx="1"/>
          </p:nvPr>
        </p:nvSpPr>
        <p:spPr/>
        <p:txBody>
          <a:bodyPr/>
          <a:lstStyle/>
          <a:p>
            <a:pPr>
              <a:buNone/>
            </a:pPr>
            <a:r>
              <a:rPr lang="es-ES" dirty="0" smtClean="0"/>
              <a:t>En este apartado se engloban todos aquellos procesos que ayudan a convertir la venta en la oficina de farmacia en una dispensación profesional, avalada por toda la información que el Consejo General de Colegios Oficiales de Farmacéuticos pone a disposición del farmacéutico mediante su base </a:t>
            </a:r>
            <a:r>
              <a:rPr lang="es-ES" dirty="0" err="1" smtClean="0"/>
              <a:t>Bot</a:t>
            </a:r>
            <a:r>
              <a:rPr lang="es-ES" dirty="0" smtClean="0"/>
              <a:t> Plus.</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393</a:t>
            </a:fld>
            <a:endParaRPr lang="es-ES"/>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dirty="0" smtClean="0"/>
              <a:t>Consulta a la Base de Datos del CGCOF. Pantalla</a:t>
            </a:r>
            <a:endParaRPr lang="es-ES" sz="32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394</a:t>
            </a:fld>
            <a:endParaRPr lang="es-ES"/>
          </a:p>
        </p:txBody>
      </p:sp>
      <p:pic>
        <p:nvPicPr>
          <p:cNvPr id="26112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Etiquetas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La aplicación FARMATIC dispone del apartado </a:t>
            </a:r>
            <a:r>
              <a:rPr lang="es-ES" i="1" dirty="0" smtClean="0"/>
              <a:t>ETIQUETAS</a:t>
            </a:r>
            <a:r>
              <a:rPr lang="es-ES" dirty="0" smtClean="0"/>
              <a:t> ubicado en el menú </a:t>
            </a:r>
            <a:r>
              <a:rPr lang="es-ES" i="1" dirty="0" smtClean="0"/>
              <a:t>UTILIDADES</a:t>
            </a:r>
            <a:r>
              <a:rPr lang="es-ES" dirty="0" smtClean="0"/>
              <a:t>, mediante el que se podrán obtener etiquetas impresas, tanto de artículos como de lotes de artículos, clientes, tipos de aportación y etiquetas con texto libre a definir por el usuario. En estas etiquetas se podrán incluir códigos de barras que podrán ser leídos mediante un lápiz óptico o scanner. Para la elaboración de códigos de barras se podrán utilizar los tipos Ean13, Ean8, Code39 y Code128.</a:t>
            </a:r>
          </a:p>
          <a:p>
            <a:pPr>
              <a:buNone/>
            </a:pPr>
            <a:r>
              <a:rPr lang="es-ES" dirty="0" smtClean="0"/>
              <a:t>	Se podrán definir tantos formatos de etiquetas como sean necesarios, adecuándose a los tamaños y contenidos de las diferentes etiquetas que se precisen generar. En la aplicación se dispone de las plantillas ya definidas correspondientes a los tipos estándar de etiquetas </a:t>
            </a:r>
            <a:r>
              <a:rPr lang="es-ES" dirty="0" err="1" smtClean="0"/>
              <a:t>Apli</a:t>
            </a:r>
            <a:r>
              <a:rPr lang="es-ES" dirty="0" smtClean="0"/>
              <a:t> </a:t>
            </a:r>
            <a:r>
              <a:rPr lang="es-ES" dirty="0" err="1" smtClean="0"/>
              <a:t>Paper</a:t>
            </a:r>
            <a:r>
              <a:rPr lang="es-ES" dirty="0" smtClean="0"/>
              <a:t> y </a:t>
            </a:r>
            <a:r>
              <a:rPr lang="es-ES" dirty="0" err="1" smtClean="0"/>
              <a:t>Avery</a:t>
            </a:r>
            <a:r>
              <a:rPr lang="es-ES" dirty="0" smtClean="0"/>
              <a:t> International.</a:t>
            </a:r>
          </a:p>
          <a:p>
            <a:pPr>
              <a:buNone/>
            </a:pPr>
            <a:r>
              <a:rPr lang="es-ES" dirty="0" smtClean="0"/>
              <a:t>	Para la impresión de etiquetas podrá utilizarse cualquiera de las impresoras que se tengan configuradas en el sistema.</a:t>
            </a:r>
          </a:p>
          <a:p>
            <a:pPr>
              <a:buNone/>
            </a:pPr>
            <a:r>
              <a:rPr lang="es-ES" dirty="0" smtClean="0"/>
              <a:t>	Para poder obtener etiquetas será preciso, en primer lugar, definir el “</a:t>
            </a:r>
            <a:r>
              <a:rPr lang="es-ES" i="1" dirty="0" smtClean="0"/>
              <a:t>tipo</a:t>
            </a:r>
            <a:r>
              <a:rPr lang="es-ES" dirty="0" smtClean="0"/>
              <a:t>” de etiqueta a utilizar (medidas físicas de la etiqueta). Asimismo será preciso definir el “</a:t>
            </a:r>
            <a:r>
              <a:rPr lang="es-ES" i="1" dirty="0" smtClean="0"/>
              <a:t>formato</a:t>
            </a:r>
            <a:r>
              <a:rPr lang="es-ES" dirty="0" smtClean="0"/>
              <a:t>” de la etiqueta (contenido, es decir, datos que deben figurar en ellas). Una vez establecidos formato y tipo de etiquetas, cuando se desee obtenerlas se deberán dar dos pasos:</a:t>
            </a:r>
          </a:p>
          <a:p>
            <a:pPr>
              <a:buNone/>
            </a:pPr>
            <a:r>
              <a:rPr lang="es-ES" dirty="0" smtClean="0"/>
              <a:t>	1.- Generar las etiquetas a obtener. Si se trata de artículos se podrán generar desde distintos puntos de la aplicación (ficha de artículo, recepción de mercancías, etc.). En el caso de tratarse de etiquetas de lotes de artículos, clientes, tipos de aportación o de libre definición, se deberán generar desde el apartado </a:t>
            </a:r>
            <a:r>
              <a:rPr lang="es-ES" i="1" dirty="0" smtClean="0"/>
              <a:t>ETIQUETAS</a:t>
            </a:r>
            <a:r>
              <a:rPr lang="es-ES" dirty="0" smtClean="0"/>
              <a:t> del menú </a:t>
            </a:r>
            <a:r>
              <a:rPr lang="es-ES" i="1" dirty="0" smtClean="0"/>
              <a:t>UTILIDADES</a:t>
            </a:r>
            <a:r>
              <a:rPr lang="es-ES" dirty="0" smtClean="0"/>
              <a:t>.</a:t>
            </a:r>
          </a:p>
          <a:p>
            <a:pPr>
              <a:buNone/>
            </a:pPr>
            <a:r>
              <a:rPr lang="es-ES" dirty="0" smtClean="0"/>
              <a:t>	2.- Imprimir las etiquetas generadas. Se realizará siempre esta impresión desde el apartado </a:t>
            </a:r>
            <a:r>
              <a:rPr lang="es-ES" i="1" dirty="0" smtClean="0"/>
              <a:t>ETIQUETAS</a:t>
            </a:r>
            <a:r>
              <a:rPr lang="es-ES" dirty="0" smtClean="0"/>
              <a:t> del menú </a:t>
            </a:r>
            <a:r>
              <a:rPr lang="es-ES" i="1" dirty="0" smtClean="0"/>
              <a:t>UTILIDADES</a:t>
            </a:r>
            <a:r>
              <a:rPr lang="es-ES" dirty="0" smtClean="0"/>
              <a:t>. Será en el momento de la impresión cuando se determine la impresora a utilizar.</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395</a:t>
            </a:fld>
            <a:endParaRPr lang="es-ES"/>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Etiquetas.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396</a:t>
            </a:fld>
            <a:endParaRPr lang="es-ES"/>
          </a:p>
        </p:txBody>
      </p:sp>
      <p:pic>
        <p:nvPicPr>
          <p:cNvPr id="26214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Conteo y </a:t>
            </a:r>
            <a:r>
              <a:rPr lang="es-ES" dirty="0" err="1" smtClean="0"/>
              <a:t>valoracion</a:t>
            </a:r>
            <a:r>
              <a:rPr lang="es-ES" dirty="0" smtClean="0"/>
              <a:t> de monedas</a:t>
            </a:r>
            <a:endParaRPr lang="es-ES" dirty="0"/>
          </a:p>
        </p:txBody>
      </p:sp>
      <p:sp>
        <p:nvSpPr>
          <p:cNvPr id="3" name="2 Marcador de contenido"/>
          <p:cNvSpPr>
            <a:spLocks noGrp="1"/>
          </p:cNvSpPr>
          <p:nvPr>
            <p:ph idx="1"/>
          </p:nvPr>
        </p:nvSpPr>
        <p:spPr/>
        <p:txBody>
          <a:bodyPr>
            <a:normAutofit fontScale="62500" lnSpcReduction="20000"/>
          </a:bodyPr>
          <a:lstStyle/>
          <a:p>
            <a:r>
              <a:rPr lang="es-ES" dirty="0" smtClean="0"/>
              <a:t>Esta utilidad estará disponible sólo si en el parámetro “</a:t>
            </a:r>
            <a:r>
              <a:rPr lang="es-ES" i="1" dirty="0" smtClean="0"/>
              <a:t>Nombre (singular) de la Moneda Base</a:t>
            </a:r>
            <a:r>
              <a:rPr lang="es-ES" dirty="0" smtClean="0"/>
              <a:t>”</a:t>
            </a:r>
            <a:r>
              <a:rPr lang="es-ES" i="1" dirty="0" smtClean="0"/>
              <a:t> </a:t>
            </a:r>
            <a:r>
              <a:rPr lang="es-ES" dirty="0" smtClean="0"/>
              <a:t>se ha especificado Euro o €</a:t>
            </a:r>
            <a:r>
              <a:rPr lang="es-ES" dirty="0" err="1" smtClean="0"/>
              <a:t>uro</a:t>
            </a:r>
            <a:r>
              <a:rPr lang="es-ES" dirty="0" smtClean="0"/>
              <a:t>. </a:t>
            </a:r>
          </a:p>
          <a:p>
            <a:r>
              <a:rPr lang="es-ES" dirty="0" smtClean="0"/>
              <a:t>Permite contar a cuánto asciende el valor de un determinado número de monedas basándose para ello bien en su peso, bien en su número. De esta forma se puede obviar el engorroso proceso de contar dinero sumando el importe de cada moneda.</a:t>
            </a:r>
          </a:p>
          <a:p>
            <a:r>
              <a:rPr lang="es-ES" dirty="0" smtClean="0"/>
              <a:t>Así, al entrar en el proceso </a:t>
            </a:r>
            <a:r>
              <a:rPr lang="es-ES" i="1" dirty="0" smtClean="0"/>
              <a:t>CONTEO Y VALORACION DE MONEDAS</a:t>
            </a:r>
            <a:r>
              <a:rPr lang="es-ES" dirty="0" smtClean="0"/>
              <a:t> ubicado en el menú </a:t>
            </a:r>
            <a:r>
              <a:rPr lang="es-ES" i="1" dirty="0" smtClean="0"/>
              <a:t>UTILIDADES</a:t>
            </a:r>
            <a:r>
              <a:rPr lang="es-ES" dirty="0" smtClean="0"/>
              <a:t>, se presenta una ventana en la que se dispone de dos formas de actuación:</a:t>
            </a:r>
          </a:p>
          <a:p>
            <a:r>
              <a:rPr lang="es-ES" u="sng" dirty="0" smtClean="0"/>
              <a:t>1.- Conteo de monedas :</a:t>
            </a:r>
            <a:r>
              <a:rPr lang="es-ES" dirty="0" smtClean="0"/>
              <a:t> Teniendo desactivada la caja de chequeo “</a:t>
            </a:r>
            <a:r>
              <a:rPr lang="es-ES" i="1" dirty="0" smtClean="0"/>
              <a:t>Recuento de Monedas por Pesada Gramos</a:t>
            </a:r>
            <a:r>
              <a:rPr lang="es-ES" dirty="0" smtClean="0"/>
              <a:t>” se podrá introducir el número de monedas y billetes diferentes cuyo importe se desea conocer (cuántas monedas de 2 euros, de 1 euro, de 50 céntimos, billetes de 20 euros, etc.). De esta forma, FARMATIC se encarga de realizar las sumas pertinentes para registrar el valor que dichas monedas y billetes suponen.</a:t>
            </a:r>
          </a:p>
          <a:p>
            <a:r>
              <a:rPr lang="es-ES" u="sng" dirty="0" smtClean="0"/>
              <a:t>2.- Pesada de monedas :</a:t>
            </a:r>
            <a:r>
              <a:rPr lang="es-ES" dirty="0" smtClean="0"/>
              <a:t> Si se activa la caja de chequeo “</a:t>
            </a:r>
            <a:r>
              <a:rPr lang="es-ES" i="1" dirty="0" smtClean="0"/>
              <a:t>Recuento de Monedas por Pesada Gramos</a:t>
            </a:r>
            <a:r>
              <a:rPr lang="es-ES" dirty="0" smtClean="0"/>
              <a:t>” se podrá introducir el peso en gramos que suponen las monedas de cada tipo cuyo importe se desea conocer. Como en el entorno MONEDA del proceso </a:t>
            </a:r>
            <a:r>
              <a:rPr lang="es-ES" i="1" dirty="0" smtClean="0"/>
              <a:t>CONFIGURACION / PARAMETROS</a:t>
            </a:r>
            <a:r>
              <a:rPr lang="es-ES" dirty="0" smtClean="0"/>
              <a:t> se habrá indicado el peso de una moneda, el programa calculará el importe que suponen los gramos de moneda introducidos. Los importes correspondientes a billetes se introducirán indicando el número de billetes de cada tipo que haya en la caja. Este método facilitará enormemente el proceso contar dinero, bastando con disponer de una báscula donde pesar las monedas de cada tipo.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397</a:t>
            </a:fld>
            <a:endParaRPr lang="es-ES"/>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Conteo y </a:t>
            </a:r>
            <a:r>
              <a:rPr lang="es-ES" dirty="0" err="1" smtClean="0"/>
              <a:t>valoracion</a:t>
            </a:r>
            <a:r>
              <a:rPr lang="es-ES" dirty="0" smtClean="0"/>
              <a:t> de monedas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398</a:t>
            </a:fld>
            <a:endParaRPr lang="es-ES"/>
          </a:p>
        </p:txBody>
      </p:sp>
      <p:pic>
        <p:nvPicPr>
          <p:cNvPr id="26419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Generador de informes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El Generador de Informes es una herramienta cuya finalidad es la obtención de informes de artículos o clientes adaptados a las necesidades que cada usuario tenga en cada momento.</a:t>
            </a:r>
          </a:p>
          <a:p>
            <a:pPr>
              <a:buNone/>
            </a:pPr>
            <a:r>
              <a:rPr lang="es-ES" dirty="0" smtClean="0"/>
              <a:t>	El usuario podrá decidir qué información incluir en el informe, a qué artículos o clientes debe referirse, cómo debe ordenarse y qué presentación debe tener el informe.</a:t>
            </a:r>
          </a:p>
          <a:p>
            <a:pPr>
              <a:buNone/>
            </a:pPr>
            <a:r>
              <a:rPr lang="es-ES" dirty="0" smtClean="0"/>
              <a:t>	Será posible incluir en los informes las cabeceras y pies que se estimen convenientes, con la posibilidad de incluir imágenes en ellos. Asimismo, serán configurables muchos aspectos, tales como la inclusión o no de fecha de obtención, título, numeración de páginas y modo de numeración, tipos y tamaños de letras para cada apartado, definición de colores de letra y/o de fondos, inclusión de observaciones adicionales, etc.</a:t>
            </a:r>
          </a:p>
          <a:p>
            <a:pPr>
              <a:buNone/>
            </a:pPr>
            <a:r>
              <a:rPr lang="es-ES" dirty="0" smtClean="0"/>
              <a:t>	La generación de un informe podrá realizarse tanto por pantalla como de forma impresa. Asimismo, puede obtenerse en ficheros de diferentes formatos (Word, Excel, </a:t>
            </a:r>
            <a:r>
              <a:rPr lang="es-ES" dirty="0" err="1" smtClean="0"/>
              <a:t>txt</a:t>
            </a:r>
            <a:r>
              <a:rPr lang="es-ES" dirty="0" smtClean="0"/>
              <a:t>, </a:t>
            </a:r>
            <a:r>
              <a:rPr lang="es-ES" dirty="0" err="1" smtClean="0"/>
              <a:t>html</a:t>
            </a:r>
            <a:r>
              <a:rPr lang="es-ES" dirty="0" smtClean="0"/>
              <a:t>, etc.).</a:t>
            </a:r>
          </a:p>
          <a:p>
            <a:pPr>
              <a:buNone/>
            </a:pPr>
            <a:r>
              <a:rPr lang="es-ES" dirty="0" smtClean="0"/>
              <a:t>	Una vez configurado un informe, podrá guardarse de forma que pueda ser reutilizado y/o regenerado en cualquier momento que se precise.</a:t>
            </a:r>
          </a:p>
          <a:p>
            <a:pPr>
              <a:buNone/>
            </a:pPr>
            <a:r>
              <a:rPr lang="es-ES" dirty="0" smtClean="0"/>
              <a:t>	Al entrar en el GENERADOR DE INFORMES por primera vez (o no habiendo ningún informe creado), se preguntará si se desea cargar los informes predefinidos. De contestar afirmativamente, se cargarán los informes contenidos en el directorio Plantillas\Generador de Informes\Predefinidos englobado en el directorio en el que esté instalado Farmatic.</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399</a:t>
            </a:fld>
            <a:endParaRPr lang="es-E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Red Farmacéutica en Galicia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a:t>
            </a:fld>
            <a:endParaRPr lang="es-ES" dirty="0"/>
          </a:p>
        </p:txBody>
      </p:sp>
      <p:sp>
        <p:nvSpPr>
          <p:cNvPr id="7" name="6 Marcador de contenido"/>
          <p:cNvSpPr>
            <a:spLocks noGrp="1"/>
          </p:cNvSpPr>
          <p:nvPr>
            <p:ph idx="1"/>
          </p:nvPr>
        </p:nvSpPr>
        <p:spPr/>
        <p:txBody>
          <a:bodyPr/>
          <a:lstStyle/>
          <a:p>
            <a:endParaRPr lang="es-ES" dirty="0"/>
          </a:p>
        </p:txBody>
      </p:sp>
      <p:sp>
        <p:nvSpPr>
          <p:cNvPr id="10" name="9 CuadroTexto">
            <a:hlinkClick r:id="rId2" action="ppaction://hlinkfile"/>
          </p:cNvPr>
          <p:cNvSpPr txBox="1"/>
          <p:nvPr/>
        </p:nvSpPr>
        <p:spPr>
          <a:xfrm>
            <a:off x="3275856" y="3356993"/>
            <a:ext cx="1224136" cy="2585323"/>
          </a:xfrm>
          <a:prstGeom prst="rect">
            <a:avLst/>
          </a:prstGeom>
          <a:noFill/>
        </p:spPr>
        <p:txBody>
          <a:bodyPr wrap="square" rtlCol="0">
            <a:spAutoFit/>
          </a:bodyPr>
          <a:lstStyle/>
          <a:p>
            <a:r>
              <a:rPr lang="es-ES" dirty="0" smtClean="0">
                <a:hlinkClick r:id="rId2" action="ppaction://hlinkfile"/>
              </a:rPr>
              <a:t>Ficheros\Documentacion Curso\Manual funcional AGFl v 6.06 (1).pdf</a:t>
            </a:r>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MARCA DE APORTACION</a:t>
            </a:r>
            <a:endParaRPr lang="es-ES" dirty="0"/>
          </a:p>
        </p:txBody>
      </p:sp>
      <p:sp>
        <p:nvSpPr>
          <p:cNvPr id="3" name="2 Marcador de contenido"/>
          <p:cNvSpPr>
            <a:spLocks noGrp="1"/>
          </p:cNvSpPr>
          <p:nvPr>
            <p:ph idx="1"/>
          </p:nvPr>
        </p:nvSpPr>
        <p:spPr/>
        <p:txBody>
          <a:bodyPr>
            <a:normAutofit fontScale="85000" lnSpcReduction="10000"/>
          </a:bodyPr>
          <a:lstStyle/>
          <a:p>
            <a:pPr>
              <a:buNone/>
            </a:pPr>
            <a:r>
              <a:rPr lang="es-ES" dirty="0" smtClean="0"/>
              <a:t>	En este campo se podrá indicar, si se considera oportuno, el tipo de artículo de que se trata. Se dispondrá de cinco posibilidades: Tipo A, B, C, D o E. Será el propio usuario quien dé a cada tipo la significación que estime conveniente. La utilidad de esta designación de tipo de artículo estriba en poder permitir o no la venta de un tipo de artículo  determinado con según que tipos de aportación, siendo en la propia definición de cada tipo de aportación donde se indiquen qué tipos de artículos pueden o no dispensarse con esa aportación. Sólo será posible la asignación de marcas de aportación si en el proceso </a:t>
            </a:r>
            <a:r>
              <a:rPr lang="es-ES" i="1" dirty="0" smtClean="0"/>
              <a:t>CONFIGURACION / PARAMETROS se </a:t>
            </a:r>
            <a:r>
              <a:rPr lang="es-ES" dirty="0" smtClean="0"/>
              <a:t>ha indicado que sí se desea llevar "gestión ampliada de excluidos". En caso contrario no será posible asignar marca de aportación a los artículos, pues ello no da lugar.</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a:t>
            </a:fld>
            <a:endParaRPr lang="es-ES" dirty="0"/>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Generador de informes.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400</a:t>
            </a:fld>
            <a:endParaRPr lang="es-ES"/>
          </a:p>
        </p:txBody>
      </p:sp>
      <p:pic>
        <p:nvPicPr>
          <p:cNvPr id="26521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401</a:t>
            </a:fld>
            <a:endParaRPr lang="es-ES"/>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800" dirty="0" smtClean="0"/>
              <a:t>FACTURACION DE RECETAS</a:t>
            </a:r>
            <a:endParaRPr lang="es-ES" sz="4800" dirty="0"/>
          </a:p>
        </p:txBody>
      </p:sp>
      <p:sp>
        <p:nvSpPr>
          <p:cNvPr id="3" name="2 Marcador de texto"/>
          <p:cNvSpPr>
            <a:spLocks noGrp="1"/>
          </p:cNvSpPr>
          <p:nvPr>
            <p:ph type="body" idx="1"/>
          </p:nvPr>
        </p:nvSpPr>
        <p:spPr/>
        <p:txBody>
          <a:bodyPr/>
          <a:lstStyle/>
          <a:p>
            <a:endParaRPr lang="es-ES"/>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402</a:t>
            </a:fld>
            <a:endParaRPr lang="es-ES"/>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Facturación recetas papel (COF)</a:t>
            </a:r>
            <a:endParaRPr lang="es-ES" dirty="0"/>
          </a:p>
        </p:txBody>
      </p:sp>
      <p:sp>
        <p:nvSpPr>
          <p:cNvPr id="3" name="2 Marcador de contenido"/>
          <p:cNvSpPr>
            <a:spLocks noGrp="1"/>
          </p:cNvSpPr>
          <p:nvPr>
            <p:ph sz="half" idx="1"/>
          </p:nvPr>
        </p:nvSpPr>
        <p:spPr/>
        <p:txBody>
          <a:bodyPr>
            <a:normAutofit fontScale="47500" lnSpcReduction="20000"/>
          </a:bodyPr>
          <a:lstStyle/>
          <a:p>
            <a:pPr>
              <a:buNone/>
            </a:pPr>
            <a:r>
              <a:rPr lang="es-ES" dirty="0" smtClean="0"/>
              <a:t>	Con motivo del cambio de sistema de aportaciones y de dispensación de recetas en papel del SERGAS con introducción de las mismas en el sistema de receta electrónica, y con el fin de realizar un filtrado de datos por parte del Colegio que evite la presentación de posibles incidencias derivadas de dicho nuevo sistema,</a:t>
            </a:r>
            <a:br>
              <a:rPr lang="es-ES" dirty="0" smtClean="0"/>
            </a:br>
            <a:r>
              <a:rPr lang="es-ES" dirty="0" smtClean="0"/>
              <a:t>Y una vez realizado el filtrado con el mes de Julio le informamos que las recetas de papel de SERGAS, se efectuará UNA SOLA ENTREGA los dos primeros días del mes siguiente del mes facturado. </a:t>
            </a:r>
          </a:p>
          <a:p>
            <a:pPr>
              <a:buNone/>
            </a:pPr>
            <a:r>
              <a:rPr lang="es-ES" dirty="0" smtClean="0"/>
              <a:t>	Tal y como ya se informó en su momento, las recetas del SERGAS y las de otras Comunidades Autónomas se enviarán al Colegio ordenadas por fecha con un boletín (cualquiera) que indique el número total de recetas. No hay que hacer grupos de 25 recetas ni diferenciación entre accidentes, activos y pensionistas, simplemente todas las recetas juntas y ordenadas por días.</a:t>
            </a:r>
          </a:p>
          <a:p>
            <a:pPr>
              <a:buNone/>
            </a:pPr>
            <a:r>
              <a:rPr lang="es-ES" dirty="0" smtClean="0"/>
              <a:t>	En el caso de las recetas de mutualidades (</a:t>
            </a:r>
            <a:r>
              <a:rPr lang="es-ES" dirty="0" err="1" smtClean="0"/>
              <a:t>Muface</a:t>
            </a:r>
            <a:r>
              <a:rPr lang="es-ES" dirty="0" smtClean="0"/>
              <a:t>, </a:t>
            </a:r>
            <a:r>
              <a:rPr lang="es-ES" dirty="0" err="1" smtClean="0"/>
              <a:t>Mugeju</a:t>
            </a:r>
            <a:r>
              <a:rPr lang="es-ES" dirty="0" smtClean="0"/>
              <a:t>, </a:t>
            </a:r>
            <a:r>
              <a:rPr lang="es-ES" dirty="0" err="1" smtClean="0"/>
              <a:t>Isfas</a:t>
            </a:r>
            <a:r>
              <a:rPr lang="es-ES" dirty="0" smtClean="0"/>
              <a:t> y Seguros Libres), Se seguirán agrupando como hasta ahora y se entregará realizará UNA SOLA ENTREGA en las fechas señaladas en el calendario adjunto</a:t>
            </a:r>
          </a:p>
          <a:p>
            <a:endParaRPr lang="es-ES" dirty="0"/>
          </a:p>
        </p:txBody>
      </p:sp>
      <p:sp>
        <p:nvSpPr>
          <p:cNvPr id="4" name="3 Marcador de contenido"/>
          <p:cNvSpPr>
            <a:spLocks noGrp="1"/>
          </p:cNvSpPr>
          <p:nvPr>
            <p:ph sz="half" idx="2"/>
          </p:nvPr>
        </p:nvSpPr>
        <p:spPr/>
        <p:txBody>
          <a:bodyPr>
            <a:normAutofit fontScale="47500" lnSpcReduction="20000"/>
          </a:bodyPr>
          <a:lstStyle/>
          <a:p>
            <a:endParaRPr lang="es-ES"/>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403</a:t>
            </a:fld>
            <a:endParaRPr lang="es-ES"/>
          </a:p>
        </p:txBody>
      </p:sp>
      <p:graphicFrame>
        <p:nvGraphicFramePr>
          <p:cNvPr id="21506" name="Object 2"/>
          <p:cNvGraphicFramePr>
            <a:graphicFrameLocks noChangeAspect="1"/>
          </p:cNvGraphicFramePr>
          <p:nvPr/>
        </p:nvGraphicFramePr>
        <p:xfrm>
          <a:off x="4644008" y="1916832"/>
          <a:ext cx="3972580" cy="3744416"/>
        </p:xfrm>
        <a:graphic>
          <a:graphicData uri="http://schemas.openxmlformats.org/presentationml/2006/ole">
            <p:oleObj spid="_x0000_s21506" name="Acrobat Document" r:id="rId3" imgW="8019943" imgH="5667255" progId="AcroExch.Document.7">
              <p:embed/>
            </p:oleObj>
          </a:graphicData>
        </a:graphic>
      </p:graphicFrame>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Facturación recetas papel (SIC)</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20120718_2</a:t>
            </a:r>
          </a:p>
          <a:p>
            <a:pPr>
              <a:buNone/>
            </a:pPr>
            <a:r>
              <a:rPr lang="es-ES" dirty="0" smtClean="0"/>
              <a:t>	18/07/2012</a:t>
            </a:r>
          </a:p>
          <a:p>
            <a:pPr>
              <a:buNone/>
            </a:pPr>
            <a:r>
              <a:rPr lang="es-ES" dirty="0" smtClean="0"/>
              <a:t> </a:t>
            </a:r>
          </a:p>
          <a:p>
            <a:pPr>
              <a:buNone/>
            </a:pPr>
            <a:r>
              <a:rPr lang="es-ES" dirty="0" smtClean="0"/>
              <a:t>	Estimados clientes:</a:t>
            </a:r>
          </a:p>
          <a:p>
            <a:pPr>
              <a:buNone/>
            </a:pPr>
            <a:r>
              <a:rPr lang="es-ES" dirty="0" smtClean="0"/>
              <a:t>	 A continuación os detallamos las instrucciones para obtener el </a:t>
            </a:r>
            <a:r>
              <a:rPr lang="es-ES" b="1" dirty="0" smtClean="0"/>
              <a:t>RESUMEN DE FACTURACIÓN DE RECETA EN PAPEL</a:t>
            </a:r>
            <a:r>
              <a:rPr lang="es-ES" dirty="0" smtClean="0"/>
              <a:t> que tenéis que enviar al Colegio junto con las recetas, pero antes os explico un par cosas que difieren de la antigua facturación de las recetas en papel:</a:t>
            </a:r>
            <a:br>
              <a:rPr lang="es-ES" dirty="0" smtClean="0"/>
            </a:br>
            <a:r>
              <a:rPr lang="es-ES" dirty="0" smtClean="0"/>
              <a:t/>
            </a:r>
            <a:br>
              <a:rPr lang="es-ES" dirty="0" smtClean="0"/>
            </a:br>
            <a:r>
              <a:rPr lang="es-ES" b="1" dirty="0" smtClean="0"/>
              <a:t>Primero:</a:t>
            </a:r>
            <a:r>
              <a:rPr lang="es-ES" dirty="0" smtClean="0"/>
              <a:t> Tenéis que tener muy en cuenta las </a:t>
            </a:r>
            <a:r>
              <a:rPr lang="es-ES" i="1" dirty="0" smtClean="0"/>
              <a:t>FECHAS</a:t>
            </a:r>
            <a:r>
              <a:rPr lang="es-ES" dirty="0" smtClean="0"/>
              <a:t>. Si estáis facturando hoy día 18, solo podéis enviar las recetas vendidas hasta el DIA 17. Lo mismo nos ocurrirá a fin de mes, por lo </a:t>
            </a:r>
            <a:r>
              <a:rPr lang="es-ES" dirty="0" err="1" smtClean="0"/>
              <a:t>que</a:t>
            </a:r>
            <a:r>
              <a:rPr lang="es-ES" b="1" dirty="0" err="1" smtClean="0"/>
              <a:t>NUNCA</a:t>
            </a:r>
            <a:r>
              <a:rPr lang="es-ES" dirty="0" smtClean="0"/>
              <a:t> podremos sacar el resumen de recetas el último día de mes, siempre el </a:t>
            </a:r>
            <a:r>
              <a:rPr lang="es-ES" i="1" dirty="0" smtClean="0"/>
              <a:t>DIA 1 o 2</a:t>
            </a:r>
            <a:r>
              <a:rPr lang="es-ES" dirty="0" smtClean="0"/>
              <a:t> del mes siguiente.</a:t>
            </a:r>
            <a:br>
              <a:rPr lang="es-ES" dirty="0" smtClean="0"/>
            </a:br>
            <a:r>
              <a:rPr lang="es-ES" dirty="0" smtClean="0"/>
              <a:t>El Sergas trabaja Receta Electrónica (de papel o no) por día o mes natural, y las recetas vendidas o anuladas por Web de Contingencia tardan hasta 6 horas en estar disponibles en vuestro sistema. Por eso tenemos que darle un margen y sacar el resumen al día siguiente.</a:t>
            </a:r>
            <a:br>
              <a:rPr lang="es-ES" dirty="0" smtClean="0"/>
            </a:br>
            <a:r>
              <a:rPr lang="es-ES" dirty="0" smtClean="0"/>
              <a:t/>
            </a:r>
            <a:br>
              <a:rPr lang="es-ES" dirty="0" smtClean="0"/>
            </a:br>
            <a:r>
              <a:rPr lang="es-ES" b="1" dirty="0" smtClean="0"/>
              <a:t>Segundo:</a:t>
            </a:r>
            <a:r>
              <a:rPr lang="es-ES" dirty="0" smtClean="0"/>
              <a:t> El resumen debe incluir las recetas en papel que estáis enviando en esa </a:t>
            </a:r>
            <a:r>
              <a:rPr lang="es-ES" dirty="0" err="1" smtClean="0"/>
              <a:t>caja,</a:t>
            </a:r>
            <a:r>
              <a:rPr lang="es-ES" b="1" dirty="0" err="1" smtClean="0"/>
              <a:t>INDEPENDIENTEMENTE</a:t>
            </a:r>
            <a:r>
              <a:rPr lang="es-ES" dirty="0" smtClean="0"/>
              <a:t> de si están facturadas o no.</a:t>
            </a:r>
          </a:p>
          <a:p>
            <a:pPr>
              <a:buNone/>
            </a:pPr>
            <a:r>
              <a:rPr lang="es-ES" dirty="0" smtClean="0"/>
              <a:t>	Si facturáis una vez por semana o una vez al mes, podéis seguir haciéndolo sin ningún problema.</a:t>
            </a:r>
          </a:p>
          <a:p>
            <a:pPr>
              <a:buNone/>
            </a:pPr>
            <a:r>
              <a:rPr lang="es-ES" dirty="0" smtClean="0"/>
              <a:t> </a:t>
            </a:r>
          </a:p>
          <a:p>
            <a:pPr>
              <a:buNone/>
            </a:pPr>
            <a:r>
              <a:rPr lang="es-ES" dirty="0" smtClean="0">
                <a:hlinkClick r:id="rId2"/>
              </a:rPr>
              <a:t>	Ver instrucciones gráficas para la obtención del resumen</a:t>
            </a:r>
            <a:endParaRPr lang="es-ES" dirty="0" smtClean="0"/>
          </a:p>
          <a:p>
            <a:pPr>
              <a:buNone/>
            </a:pPr>
            <a:r>
              <a:rPr lang="es-ES" dirty="0" smtClean="0"/>
              <a:t>	</a:t>
            </a:r>
            <a:br>
              <a:rPr lang="es-ES" dirty="0" smtClean="0"/>
            </a:br>
            <a:r>
              <a:rPr lang="es-ES" dirty="0" smtClean="0"/>
              <a:t/>
            </a:r>
            <a:br>
              <a:rPr lang="es-ES" dirty="0" smtClean="0"/>
            </a:br>
            <a:endParaRPr lang="es-ES" dirty="0" smtClean="0"/>
          </a:p>
          <a:p>
            <a:pPr>
              <a:buNone/>
            </a:pPr>
            <a:r>
              <a:rPr lang="es-ES" dirty="0" smtClean="0"/>
              <a:t>	Boletín para usuarios registrados en la página </a:t>
            </a:r>
            <a:r>
              <a:rPr lang="es-ES" dirty="0" err="1" smtClean="0"/>
              <a:t>WEB</a:t>
            </a:r>
            <a:r>
              <a:rPr lang="es-ES" dirty="0" err="1" smtClean="0">
                <a:hlinkClick r:id="rId3"/>
              </a:rPr>
              <a:t>Ver</a:t>
            </a:r>
            <a:r>
              <a:rPr lang="es-ES" dirty="0" smtClean="0">
                <a:hlinkClick r:id="rId3"/>
              </a:rPr>
              <a:t> todos los boletines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404</a:t>
            </a:fld>
            <a:endParaRPr lang="es-ES"/>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1450504" cy="5461216"/>
          </a:xfrm>
        </p:spPr>
        <p:txBody>
          <a:bodyPr vert="vert270">
            <a:normAutofit fontScale="90000"/>
          </a:bodyPr>
          <a:lstStyle/>
          <a:p>
            <a:pPr algn="ctr"/>
            <a:r>
              <a:rPr lang="es-ES" dirty="0" smtClean="0"/>
              <a:t>Facturación recetas papel</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405</a:t>
            </a:fld>
            <a:endParaRPr lang="es-ES"/>
          </a:p>
        </p:txBody>
      </p:sp>
      <p:graphicFrame>
        <p:nvGraphicFramePr>
          <p:cNvPr id="20482" name="Object 2"/>
          <p:cNvGraphicFramePr>
            <a:graphicFrameLocks noChangeAspect="1"/>
          </p:cNvGraphicFramePr>
          <p:nvPr/>
        </p:nvGraphicFramePr>
        <p:xfrm>
          <a:off x="3082346" y="548680"/>
          <a:ext cx="3641362" cy="5792192"/>
        </p:xfrm>
        <a:graphic>
          <a:graphicData uri="http://schemas.openxmlformats.org/presentationml/2006/ole">
            <p:oleObj spid="_x0000_s20482" name="Acrobat Document" r:id="rId3" imgW="5667139" imgH="8019997" progId="AcroExch.Document.7">
              <p:embed/>
            </p:oleObj>
          </a:graphicData>
        </a:graphic>
      </p:graphicFrame>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Cotejo de artículos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El proceso de ventas de Farmatic incorpora una utilidad que permite cotejar si los artículos que se han cogido del almacén para su dispensación coinciden realmente con los introducidos en la ventana de venta. </a:t>
            </a:r>
          </a:p>
          <a:p>
            <a:pPr>
              <a:buNone/>
            </a:pPr>
            <a:r>
              <a:rPr lang="es-ES" dirty="0" smtClean="0"/>
              <a:t>	La actuación al respecto dependerá de lo configurado en el parámetro </a:t>
            </a:r>
            <a:r>
              <a:rPr lang="es-ES" i="1" dirty="0" smtClean="0"/>
              <a:t>Tipo de Cotejo en Ventas</a:t>
            </a:r>
            <a:r>
              <a:rPr lang="es-ES" dirty="0" smtClean="0"/>
              <a:t>, englobado en la opción VENTAS del proceso </a:t>
            </a:r>
            <a:r>
              <a:rPr lang="es-ES" i="1" dirty="0" smtClean="0"/>
              <a:t>CONFIGURACION / PARAMETROS</a:t>
            </a:r>
            <a:r>
              <a:rPr lang="es-ES" dirty="0" smtClean="0"/>
              <a:t>. </a:t>
            </a:r>
          </a:p>
          <a:p>
            <a:pPr>
              <a:buNone/>
            </a:pPr>
            <a:r>
              <a:rPr lang="es-ES" dirty="0" smtClean="0"/>
              <a:t>	Así, se tiene la posibilidad de no efectuar cotejo alguno, cotejar sólo las líneas introducidas manualmente o cotejar todas las líneas. </a:t>
            </a:r>
          </a:p>
          <a:p>
            <a:pPr>
              <a:buNone/>
            </a:pPr>
            <a:r>
              <a:rPr lang="es-ES" dirty="0" smtClean="0"/>
              <a:t>	En caso de elección de alguna de las opciones de cotejo, al cerrarse la venta se presentará una ventana donde leer los artículos traídos del almacén. </a:t>
            </a:r>
          </a:p>
          <a:p>
            <a:pPr>
              <a:buNone/>
            </a:pPr>
            <a:r>
              <a:rPr lang="es-ES" dirty="0" smtClean="0"/>
              <a:t>	En dicha ventana se muestra una parrilla superior con los artículos incluidos en la ventana de ventas. La columna de unidades cotejadas aparecerá resaltada en verde cuando coincidan las unidades leídas con las unidades presentes en ventas. </a:t>
            </a:r>
          </a:p>
          <a:p>
            <a:pPr>
              <a:buNone/>
            </a:pPr>
            <a:r>
              <a:rPr lang="es-ES" dirty="0" smtClean="0"/>
              <a:t>	En la parrilla inferior irían apareciendo los artículos leídos que no coincidieran con los presentes en la ventana de ventas. De esta manera se detecta fácilmente si se van a entregar los artículos correctos y que no falte ninguno.</a:t>
            </a:r>
          </a:p>
          <a:p>
            <a:pPr>
              <a:buNone/>
            </a:pPr>
            <a:r>
              <a:rPr lang="es-ES" dirty="0" smtClean="0"/>
              <a:t>	Una vez efectuado el cotejo, si todo es correcto se continua con el cierre de la venta. Si se han hallado errores, se retorna a la ventana de ventas para su corrección.</a:t>
            </a:r>
          </a:p>
          <a:p>
            <a:pPr>
              <a:buNone/>
            </a:pPr>
            <a:r>
              <a:rPr lang="es-ES" dirty="0" smtClean="0"/>
              <a:t>	En el cotejo se podrán introducir códigos de 6 dígitos (vía lector de código de barras o manualmente), así como códigos de hasta 13 dígitos (introducidos vía lector de código de barras) que serán identificados como códigos sinónimos.</a:t>
            </a:r>
          </a:p>
          <a:p>
            <a:pPr>
              <a:buNone/>
            </a:pPr>
            <a:r>
              <a:rPr lang="es-ES" dirty="0" smtClean="0"/>
              <a:t>	Debe tenerse en cuenta que si se trabaja con Receta Electrónica, las líneas presentes en ventas que provengan de dicho </a:t>
            </a:r>
            <a:r>
              <a:rPr lang="es-ES" dirty="0" err="1" smtClean="0"/>
              <a:t>móulo</a:t>
            </a:r>
            <a:r>
              <a:rPr lang="es-ES" dirty="0" smtClean="0"/>
              <a:t> no se cotejarán si la modalidad de cotejo elegida es de sólo líneas introducidas manualmente.</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406</a:t>
            </a:fld>
            <a:endParaRPr lang="es-ES"/>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a:t>
            </a:r>
            <a:r>
              <a:rPr lang="es-ES" sz="4400" dirty="0" smtClean="0"/>
              <a:t>CTUALIZACIONES DE SOFT</a:t>
            </a:r>
            <a:endParaRPr lang="es-ES" sz="4400" dirty="0"/>
          </a:p>
        </p:txBody>
      </p:sp>
      <p:sp>
        <p:nvSpPr>
          <p:cNvPr id="3" name="2 Marcador de texto"/>
          <p:cNvSpPr>
            <a:spLocks noGrp="1"/>
          </p:cNvSpPr>
          <p:nvPr>
            <p:ph type="body" idx="1"/>
          </p:nvPr>
        </p:nvSpPr>
        <p:spPr/>
        <p:txBody>
          <a:bodyPr/>
          <a:lstStyle/>
          <a:p>
            <a:endParaRPr lang="es-ES"/>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407</a:t>
            </a:fld>
            <a:endParaRPr lang="es-ES"/>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91264" cy="648072"/>
          </a:xfrm>
        </p:spPr>
        <p:txBody>
          <a:bodyPr>
            <a:normAutofit fontScale="90000"/>
          </a:bodyPr>
          <a:lstStyle/>
          <a:p>
            <a:pPr algn="ctr"/>
            <a:r>
              <a:rPr lang="es-ES" sz="4000" dirty="0" smtClean="0"/>
              <a:t>Modificaciones 1 de Septiembre 2012</a:t>
            </a:r>
            <a:endParaRPr lang="es-ES" sz="4000" dirty="0"/>
          </a:p>
        </p:txBody>
      </p:sp>
      <p:sp>
        <p:nvSpPr>
          <p:cNvPr id="3" name="2 Marcador de fecha"/>
          <p:cNvSpPr>
            <a:spLocks noGrp="1"/>
          </p:cNvSpPr>
          <p:nvPr>
            <p:ph type="dt" sz="half" idx="10"/>
          </p:nvPr>
        </p:nvSpPr>
        <p:spPr/>
        <p:txBody>
          <a:bodyPr/>
          <a:lstStyle/>
          <a:p>
            <a:fld id="{11D72336-3447-48AA-AE2C-7FD73F1254B3}" type="datetime1">
              <a:rPr lang="es-ES" smtClean="0"/>
              <a:pPr/>
              <a:t>04/09/2012</a:t>
            </a:fld>
            <a:endParaRPr lang="es-ES"/>
          </a:p>
        </p:txBody>
      </p:sp>
      <p:sp>
        <p:nvSpPr>
          <p:cNvPr id="4" name="3 Marcador de pie de página"/>
          <p:cNvSpPr>
            <a:spLocks noGrp="1"/>
          </p:cNvSpPr>
          <p:nvPr>
            <p:ph type="ftr" sz="quarter" idx="11"/>
          </p:nvPr>
        </p:nvSpPr>
        <p:spPr/>
        <p:txBody>
          <a:bodyPr/>
          <a:lstStyle/>
          <a:p>
            <a:r>
              <a:rPr lang="es-ES" dirty="0" smtClean="0"/>
              <a:t>Farmacia E.Almorin Romo S.L.U.</a:t>
            </a:r>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408</a:t>
            </a:fld>
            <a:endParaRPr lang="es-ES"/>
          </a:p>
        </p:txBody>
      </p:sp>
      <p:graphicFrame>
        <p:nvGraphicFramePr>
          <p:cNvPr id="6" name="5 Tabla"/>
          <p:cNvGraphicFramePr>
            <a:graphicFrameLocks noGrp="1"/>
          </p:cNvGraphicFramePr>
          <p:nvPr/>
        </p:nvGraphicFramePr>
        <p:xfrm>
          <a:off x="2843808" y="2276872"/>
          <a:ext cx="3096344" cy="4158480"/>
        </p:xfrm>
        <a:graphic>
          <a:graphicData uri="http://schemas.openxmlformats.org/drawingml/2006/table">
            <a:tbl>
              <a:tblPr/>
              <a:tblGrid>
                <a:gridCol w="1959405"/>
                <a:gridCol w="1136939"/>
              </a:tblGrid>
              <a:tr h="175487">
                <a:tc>
                  <a:txBody>
                    <a:bodyPr/>
                    <a:lstStyle/>
                    <a:p>
                      <a:endParaRPr lang="es-ES" sz="1000" dirty="0"/>
                    </a:p>
                  </a:txBody>
                  <a:tcPr marL="5445" marR="5445" marT="5445" marB="5445" anchor="ctr">
                    <a:lnL>
                      <a:noFill/>
                    </a:lnL>
                    <a:lnR>
                      <a:noFill/>
                    </a:lnR>
                    <a:lnT>
                      <a:noFill/>
                    </a:lnT>
                    <a:lnB>
                      <a:noFill/>
                    </a:lnB>
                    <a:solidFill>
                      <a:srgbClr val="FFFFCC"/>
                    </a:solidFill>
                  </a:tcPr>
                </a:tc>
                <a:tc>
                  <a:txBody>
                    <a:bodyPr/>
                    <a:lstStyle/>
                    <a:p>
                      <a:endParaRPr lang="es-ES" sz="1000"/>
                    </a:p>
                  </a:txBody>
                  <a:tcPr marL="52270" marR="52270" marT="26135" marB="26135">
                    <a:lnL>
                      <a:noFill/>
                    </a:lnL>
                  </a:tcPr>
                </a:tc>
              </a:tr>
              <a:tr h="175487">
                <a:tc>
                  <a:txBody>
                    <a:bodyPr/>
                    <a:lstStyle/>
                    <a:p>
                      <a:pPr algn="ctr"/>
                      <a:r>
                        <a:rPr lang="es-ES" sz="800" dirty="0">
                          <a:solidFill>
                            <a:srgbClr val="800080"/>
                          </a:solidFill>
                          <a:latin typeface="Calibri"/>
                          <a:ea typeface="Times New Roman"/>
                          <a:cs typeface="Times New Roman"/>
                        </a:rPr>
                        <a:t>20120830_1</a:t>
                      </a:r>
                      <a:endParaRPr lang="es-ES" sz="600" dirty="0">
                        <a:latin typeface="Calibri"/>
                        <a:ea typeface="Times New Roman"/>
                        <a:cs typeface="Times New Roman"/>
                      </a:endParaRPr>
                    </a:p>
                  </a:txBody>
                  <a:tcPr marL="5445" marR="5445" marT="5445" marB="5445" anchor="ctr">
                    <a:lnL>
                      <a:noFill/>
                    </a:lnL>
                    <a:lnR>
                      <a:noFill/>
                    </a:lnR>
                    <a:lnT>
                      <a:noFill/>
                    </a:lnT>
                    <a:lnB>
                      <a:noFill/>
                    </a:lnB>
                    <a:solidFill>
                      <a:srgbClr val="FFCC66"/>
                    </a:solidFill>
                  </a:tcPr>
                </a:tc>
                <a:tc>
                  <a:txBody>
                    <a:bodyPr/>
                    <a:lstStyle/>
                    <a:p>
                      <a:endParaRPr lang="es-ES" sz="1000"/>
                    </a:p>
                  </a:txBody>
                  <a:tcPr marL="52270" marR="52270" marT="26135" marB="26135">
                    <a:lnL>
                      <a:noFill/>
                    </a:lnL>
                  </a:tcPr>
                </a:tc>
              </a:tr>
              <a:tr h="175487">
                <a:tc>
                  <a:txBody>
                    <a:bodyPr/>
                    <a:lstStyle/>
                    <a:p>
                      <a:pPr algn="ctr"/>
                      <a:endParaRPr lang="es-ES" sz="600">
                        <a:latin typeface="Calibri"/>
                        <a:ea typeface="Times New Roman"/>
                        <a:cs typeface="Times New Roman"/>
                      </a:endParaRPr>
                    </a:p>
                  </a:txBody>
                  <a:tcPr marL="5445" marR="5445" marT="5445" marB="5445" anchor="ctr">
                    <a:lnL>
                      <a:noFill/>
                    </a:lnL>
                    <a:lnR>
                      <a:noFill/>
                    </a:lnR>
                    <a:lnT>
                      <a:noFill/>
                    </a:lnT>
                    <a:lnB>
                      <a:noFill/>
                    </a:lnB>
                    <a:solidFill>
                      <a:srgbClr val="FFCC66"/>
                    </a:solidFill>
                  </a:tcPr>
                </a:tc>
                <a:tc>
                  <a:txBody>
                    <a:bodyPr/>
                    <a:lstStyle/>
                    <a:p>
                      <a:endParaRPr lang="es-ES" sz="1000"/>
                    </a:p>
                  </a:txBody>
                  <a:tcPr marL="52270" marR="52270" marT="26135" marB="26135">
                    <a:lnL>
                      <a:noFill/>
                    </a:lnL>
                  </a:tcPr>
                </a:tc>
              </a:tr>
              <a:tr h="175487">
                <a:tc>
                  <a:txBody>
                    <a:bodyPr/>
                    <a:lstStyle/>
                    <a:p>
                      <a:pPr algn="ctr"/>
                      <a:r>
                        <a:rPr lang="es-ES" sz="800">
                          <a:solidFill>
                            <a:srgbClr val="800080"/>
                          </a:solidFill>
                          <a:latin typeface="Calibri"/>
                          <a:ea typeface="Times New Roman"/>
                          <a:cs typeface="Times New Roman"/>
                        </a:rPr>
                        <a:t>30/08/2012</a:t>
                      </a:r>
                      <a:endParaRPr lang="es-ES" sz="600">
                        <a:latin typeface="Calibri"/>
                        <a:ea typeface="Times New Roman"/>
                        <a:cs typeface="Times New Roman"/>
                      </a:endParaRPr>
                    </a:p>
                  </a:txBody>
                  <a:tcPr marL="5445" marR="5445" marT="5445" marB="5445" anchor="ctr">
                    <a:lnL>
                      <a:noFill/>
                    </a:lnL>
                    <a:lnR>
                      <a:noFill/>
                    </a:lnR>
                    <a:lnT>
                      <a:noFill/>
                    </a:lnT>
                    <a:lnB>
                      <a:noFill/>
                    </a:lnB>
                    <a:solidFill>
                      <a:srgbClr val="FFCC66"/>
                    </a:solidFill>
                  </a:tcPr>
                </a:tc>
                <a:tc>
                  <a:txBody>
                    <a:bodyPr/>
                    <a:lstStyle/>
                    <a:p>
                      <a:endParaRPr lang="es-ES" sz="1000"/>
                    </a:p>
                  </a:txBody>
                  <a:tcPr marL="52270" marR="52270" marT="26135" marB="26135">
                    <a:lnL>
                      <a:noFill/>
                    </a:lnL>
                  </a:tcPr>
                </a:tc>
              </a:tr>
              <a:tr h="714954">
                <a:tc>
                  <a:txBody>
                    <a:bodyPr/>
                    <a:lstStyle/>
                    <a:p>
                      <a:r>
                        <a:rPr lang="es-ES" sz="600" dirty="0">
                          <a:latin typeface="Calibri"/>
                          <a:ea typeface="Times New Roman"/>
                          <a:cs typeface="Times New Roman"/>
                        </a:rPr>
                        <a:t>  </a:t>
                      </a:r>
                    </a:p>
                    <a:p>
                      <a:r>
                        <a:rPr lang="es-ES" sz="600" dirty="0">
                          <a:latin typeface="Calibri"/>
                          <a:ea typeface="Times New Roman"/>
                          <a:cs typeface="Times New Roman"/>
                        </a:rPr>
                        <a:t>Les recordamos que deben tener instalada la versión 6720 de Farmatic antes del día 1 de septiembre. </a:t>
                      </a:r>
                    </a:p>
                    <a:p>
                      <a:r>
                        <a:rPr lang="es-ES" sz="600" dirty="0">
                          <a:latin typeface="Calibri"/>
                          <a:ea typeface="Times New Roman"/>
                          <a:cs typeface="Times New Roman"/>
                        </a:rPr>
                        <a:t>Si todavía no lo ha hecho compruebe el servicio </a:t>
                      </a:r>
                      <a:r>
                        <a:rPr lang="es-ES" sz="600" dirty="0" err="1">
                          <a:latin typeface="Calibri"/>
                          <a:ea typeface="Times New Roman"/>
                          <a:cs typeface="Times New Roman"/>
                        </a:rPr>
                        <a:t>AutoUpdate</a:t>
                      </a:r>
                      <a:r>
                        <a:rPr lang="es-ES" sz="600" dirty="0">
                          <a:latin typeface="Calibri"/>
                          <a:ea typeface="Times New Roman"/>
                          <a:cs typeface="Times New Roman"/>
                        </a:rPr>
                        <a:t>. </a:t>
                      </a:r>
                    </a:p>
                    <a:p>
                      <a:r>
                        <a:rPr lang="es-ES" sz="600" dirty="0">
                          <a:latin typeface="Calibri"/>
                          <a:ea typeface="Times New Roman"/>
                          <a:cs typeface="Times New Roman"/>
                        </a:rPr>
                        <a:t>También puede descargarla desde nuestra página web, </a:t>
                      </a:r>
                      <a:r>
                        <a:rPr lang="es-ES" sz="600" b="1" dirty="0">
                          <a:latin typeface="Calibri"/>
                          <a:ea typeface="Times New Roman"/>
                          <a:cs typeface="Times New Roman"/>
                        </a:rPr>
                        <a:t>Sección Novedades, </a:t>
                      </a:r>
                      <a:r>
                        <a:rPr lang="es-ES" sz="600" dirty="0">
                          <a:latin typeface="Calibri"/>
                          <a:ea typeface="Times New Roman"/>
                          <a:cs typeface="Times New Roman"/>
                        </a:rPr>
                        <a:t>o desde el menú inferior</a:t>
                      </a:r>
                      <a:r>
                        <a:rPr lang="es-ES" sz="600" b="1" dirty="0">
                          <a:latin typeface="Calibri"/>
                          <a:ea typeface="Times New Roman"/>
                          <a:cs typeface="Times New Roman"/>
                        </a:rPr>
                        <a:t> </a:t>
                      </a:r>
                      <a:r>
                        <a:rPr lang="es-ES" sz="600" dirty="0">
                          <a:latin typeface="Calibri"/>
                          <a:ea typeface="Times New Roman"/>
                          <a:cs typeface="Times New Roman"/>
                        </a:rPr>
                        <a:t>donde también tendrá disponibles las actualizaciones necesarias para el 1 de septiembre, en caso que no las </a:t>
                      </a:r>
                      <a:r>
                        <a:rPr lang="es-ES" sz="600" dirty="0">
                          <a:latin typeface="Calibri"/>
                          <a:ea typeface="Times New Roman"/>
                          <a:cs typeface="Times New Roman"/>
                          <a:hlinkClick r:id="rId2" action="ppaction://hlinkfile"/>
                        </a:rPr>
                        <a:t>haya</a:t>
                      </a:r>
                      <a:r>
                        <a:rPr lang="es-ES" sz="600" dirty="0">
                          <a:latin typeface="Calibri"/>
                          <a:ea typeface="Times New Roman"/>
                          <a:cs typeface="Times New Roman"/>
                        </a:rPr>
                        <a:t> descargado a través de </a:t>
                      </a:r>
                      <a:r>
                        <a:rPr lang="es-ES" sz="600" dirty="0" err="1">
                          <a:latin typeface="Calibri"/>
                          <a:ea typeface="Times New Roman"/>
                          <a:cs typeface="Times New Roman"/>
                        </a:rPr>
                        <a:t>autoupdate</a:t>
                      </a:r>
                      <a:r>
                        <a:rPr lang="es-ES" sz="600" dirty="0">
                          <a:latin typeface="Calibri"/>
                          <a:ea typeface="Times New Roman"/>
                          <a:cs typeface="Times New Roman"/>
                        </a:rPr>
                        <a:t>. </a:t>
                      </a:r>
                    </a:p>
                    <a:p>
                      <a:pPr algn="ctr"/>
                      <a:r>
                        <a:rPr lang="es-ES" sz="600" b="1" dirty="0">
                          <a:solidFill>
                            <a:srgbClr val="008000"/>
                          </a:solidFill>
                          <a:latin typeface="Calibri"/>
                          <a:ea typeface="Times New Roman"/>
                          <a:cs typeface="Times New Roman"/>
                        </a:rPr>
                        <a:t>Novedades</a:t>
                      </a:r>
                      <a:r>
                        <a:rPr lang="es-ES" sz="600" dirty="0">
                          <a:latin typeface="Calibri"/>
                          <a:ea typeface="Times New Roman"/>
                          <a:cs typeface="Times New Roman"/>
                        </a:rPr>
                        <a:t>   </a:t>
                      </a:r>
                    </a:p>
                  </a:txBody>
                  <a:tcPr marL="5445" marR="5445" marT="5445" marB="5445" anchor="ctr">
                    <a:lnL>
                      <a:noFill/>
                    </a:lnL>
                    <a:lnR>
                      <a:noFill/>
                    </a:lnR>
                    <a:lnT>
                      <a:noFill/>
                    </a:lnT>
                    <a:lnB>
                      <a:noFill/>
                    </a:lnB>
                    <a:solidFill>
                      <a:srgbClr val="FFFFCC"/>
                    </a:solidFill>
                  </a:tcPr>
                </a:tc>
                <a:tc>
                  <a:txBody>
                    <a:bodyPr/>
                    <a:lstStyle/>
                    <a:p>
                      <a:endParaRPr lang="es-ES" sz="1000" dirty="0"/>
                    </a:p>
                  </a:txBody>
                  <a:tcPr marL="52270" marR="52270" marT="26135" marB="26135">
                    <a:lnL>
                      <a:noFill/>
                    </a:lnL>
                  </a:tcPr>
                </a:tc>
              </a:tr>
              <a:tr h="175487">
                <a:tc>
                  <a:txBody>
                    <a:bodyPr/>
                    <a:lstStyle/>
                    <a:p>
                      <a:pPr algn="ctr">
                        <a:spcAft>
                          <a:spcPts val="0"/>
                        </a:spcAft>
                      </a:pPr>
                      <a:r>
                        <a:rPr lang="es-ES" sz="700">
                          <a:solidFill>
                            <a:srgbClr val="FFFFFF"/>
                          </a:solidFill>
                          <a:latin typeface="Times New Roman"/>
                          <a:ea typeface="Times New Roman"/>
                          <a:cs typeface="Times New Roman"/>
                        </a:rPr>
                        <a:t>Fecha : 29/08/2012</a:t>
                      </a:r>
                      <a:endParaRPr lang="es-ES" sz="700">
                        <a:latin typeface="Times New Roman"/>
                        <a:ea typeface="Calibri"/>
                        <a:cs typeface="Times New Roman"/>
                      </a:endParaRPr>
                    </a:p>
                  </a:txBody>
                  <a:tcPr marL="5445" marR="5445" marT="5445" marB="5445" anchor="ctr">
                    <a:lnL>
                      <a:noFill/>
                    </a:lnL>
                    <a:lnR>
                      <a:noFill/>
                    </a:lnR>
                    <a:lnT>
                      <a:noFill/>
                    </a:lnT>
                    <a:lnB>
                      <a:noFill/>
                    </a:lnB>
                    <a:solidFill>
                      <a:srgbClr val="008000"/>
                    </a:solidFill>
                  </a:tcPr>
                </a:tc>
                <a:tc>
                  <a:txBody>
                    <a:bodyPr/>
                    <a:lstStyle/>
                    <a:p>
                      <a:endParaRPr lang="es-ES" sz="1000"/>
                    </a:p>
                  </a:txBody>
                  <a:tcPr marL="52270" marR="52270" marT="26135" marB="26135">
                    <a:lnL>
                      <a:noFill/>
                    </a:lnL>
                  </a:tcPr>
                </a:tc>
              </a:tr>
              <a:tr h="192275">
                <a:tc>
                  <a:txBody>
                    <a:bodyPr/>
                    <a:lstStyle/>
                    <a:p>
                      <a:pPr algn="ctr">
                        <a:spcAft>
                          <a:spcPts val="0"/>
                        </a:spcAft>
                      </a:pPr>
                      <a:r>
                        <a:rPr lang="es-ES" sz="700" u="sng" dirty="0">
                          <a:solidFill>
                            <a:srgbClr val="0000FF"/>
                          </a:solidFill>
                          <a:latin typeface="Times New Roman"/>
                          <a:ea typeface="Times New Roman"/>
                          <a:cs typeface="Times New Roman"/>
                          <a:hlinkClick r:id="rId3"/>
                        </a:rPr>
                        <a:t>Farmatic V. 6720</a:t>
                      </a:r>
                      <a:r>
                        <a:rPr lang="es-ES" sz="700" dirty="0">
                          <a:latin typeface="Times New Roman"/>
                          <a:ea typeface="Times New Roman"/>
                          <a:cs typeface="Times New Roman"/>
                        </a:rPr>
                        <a:t/>
                      </a:r>
                      <a:br>
                        <a:rPr lang="es-ES" sz="700" dirty="0">
                          <a:latin typeface="Times New Roman"/>
                          <a:ea typeface="Times New Roman"/>
                          <a:cs typeface="Times New Roman"/>
                        </a:rPr>
                      </a:br>
                      <a:r>
                        <a:rPr lang="es-ES" sz="700" dirty="0">
                          <a:latin typeface="Times New Roman"/>
                          <a:ea typeface="Times New Roman"/>
                          <a:cs typeface="Times New Roman"/>
                        </a:rPr>
                        <a:t> </a:t>
                      </a:r>
                      <a:endParaRPr lang="es-ES" sz="700" dirty="0">
                        <a:latin typeface="Times New Roman"/>
                        <a:ea typeface="Calibri"/>
                        <a:cs typeface="Times New Roman"/>
                      </a:endParaRPr>
                    </a:p>
                  </a:txBody>
                  <a:tcPr marL="5445" marR="5445" marT="5445" marB="5445" anchor="ctr">
                    <a:lnL>
                      <a:noFill/>
                    </a:lnL>
                    <a:lnR>
                      <a:noFill/>
                    </a:lnR>
                    <a:lnT>
                      <a:noFill/>
                    </a:lnT>
                    <a:lnB>
                      <a:noFill/>
                    </a:lnB>
                    <a:solidFill>
                      <a:srgbClr val="CCFFCC"/>
                    </a:solidFill>
                  </a:tcPr>
                </a:tc>
                <a:tc>
                  <a:txBody>
                    <a:bodyPr/>
                    <a:lstStyle/>
                    <a:p>
                      <a:endParaRPr lang="es-ES" sz="1000"/>
                    </a:p>
                  </a:txBody>
                  <a:tcPr marL="52270" marR="52270" marT="26135" marB="26135">
                    <a:lnL>
                      <a:noFill/>
                    </a:lnL>
                  </a:tcPr>
                </a:tc>
              </a:tr>
              <a:tr h="192275">
                <a:tc>
                  <a:txBody>
                    <a:bodyPr/>
                    <a:lstStyle/>
                    <a:p>
                      <a:pPr algn="ctr">
                        <a:spcAft>
                          <a:spcPts val="0"/>
                        </a:spcAft>
                      </a:pPr>
                      <a:r>
                        <a:rPr lang="es-ES" sz="700" u="sng">
                          <a:solidFill>
                            <a:srgbClr val="0000FF"/>
                          </a:solidFill>
                          <a:latin typeface="Times New Roman"/>
                          <a:ea typeface="Times New Roman"/>
                          <a:cs typeface="Times New Roman"/>
                          <a:hlinkClick r:id="rId4"/>
                        </a:rPr>
                        <a:t>Bajada Septiembre 2012</a:t>
                      </a:r>
                      <a:r>
                        <a:rPr lang="es-ES" sz="700">
                          <a:latin typeface="Times New Roman"/>
                          <a:ea typeface="Times New Roman"/>
                          <a:cs typeface="Times New Roman"/>
                        </a:rPr>
                        <a:t/>
                      </a:r>
                      <a:br>
                        <a:rPr lang="es-ES" sz="700">
                          <a:latin typeface="Times New Roman"/>
                          <a:ea typeface="Times New Roman"/>
                          <a:cs typeface="Times New Roman"/>
                        </a:rPr>
                      </a:br>
                      <a:r>
                        <a:rPr lang="es-ES" sz="700">
                          <a:latin typeface="Times New Roman"/>
                          <a:ea typeface="Times New Roman"/>
                          <a:cs typeface="Times New Roman"/>
                        </a:rPr>
                        <a:t> </a:t>
                      </a:r>
                      <a:endParaRPr lang="es-ES" sz="700">
                        <a:latin typeface="Times New Roman"/>
                        <a:ea typeface="Calibri"/>
                        <a:cs typeface="Times New Roman"/>
                      </a:endParaRPr>
                    </a:p>
                  </a:txBody>
                  <a:tcPr marL="5445" marR="5445" marT="5445" marB="5445" anchor="ctr">
                    <a:lnL>
                      <a:noFill/>
                    </a:lnL>
                    <a:lnR>
                      <a:noFill/>
                    </a:lnR>
                    <a:lnT>
                      <a:noFill/>
                    </a:lnT>
                    <a:lnB>
                      <a:noFill/>
                    </a:lnB>
                    <a:solidFill>
                      <a:srgbClr val="CCFFCC"/>
                    </a:solidFill>
                  </a:tcPr>
                </a:tc>
                <a:tc>
                  <a:txBody>
                    <a:bodyPr/>
                    <a:lstStyle/>
                    <a:p>
                      <a:endParaRPr lang="es-ES" sz="1000"/>
                    </a:p>
                  </a:txBody>
                  <a:tcPr marL="52270" marR="52270" marT="26135" marB="26135">
                    <a:lnL>
                      <a:noFill/>
                    </a:lnL>
                  </a:tcPr>
                </a:tc>
              </a:tr>
              <a:tr h="192275">
                <a:tc>
                  <a:txBody>
                    <a:bodyPr/>
                    <a:lstStyle/>
                    <a:p>
                      <a:pPr algn="ctr">
                        <a:spcAft>
                          <a:spcPts val="0"/>
                        </a:spcAft>
                      </a:pPr>
                      <a:r>
                        <a:rPr lang="es-ES" sz="700" u="sng">
                          <a:solidFill>
                            <a:srgbClr val="0000FF"/>
                          </a:solidFill>
                          <a:latin typeface="Times New Roman"/>
                          <a:ea typeface="Times New Roman"/>
                          <a:cs typeface="Times New Roman"/>
                          <a:hlinkClick r:id="rId5"/>
                        </a:rPr>
                        <a:t>Modificación IVA 2012</a:t>
                      </a:r>
                      <a:r>
                        <a:rPr lang="es-ES" sz="700">
                          <a:latin typeface="Times New Roman"/>
                          <a:ea typeface="Times New Roman"/>
                          <a:cs typeface="Times New Roman"/>
                        </a:rPr>
                        <a:t/>
                      </a:r>
                      <a:br>
                        <a:rPr lang="es-ES" sz="700">
                          <a:latin typeface="Times New Roman"/>
                          <a:ea typeface="Times New Roman"/>
                          <a:cs typeface="Times New Roman"/>
                        </a:rPr>
                      </a:br>
                      <a:r>
                        <a:rPr lang="es-ES" sz="700">
                          <a:latin typeface="Times New Roman"/>
                          <a:ea typeface="Times New Roman"/>
                          <a:cs typeface="Times New Roman"/>
                        </a:rPr>
                        <a:t> </a:t>
                      </a:r>
                      <a:endParaRPr lang="es-ES" sz="700">
                        <a:latin typeface="Times New Roman"/>
                        <a:ea typeface="Calibri"/>
                        <a:cs typeface="Times New Roman"/>
                      </a:endParaRPr>
                    </a:p>
                  </a:txBody>
                  <a:tcPr marL="5445" marR="5445" marT="5445" marB="5445" anchor="ctr">
                    <a:lnL>
                      <a:noFill/>
                    </a:lnL>
                    <a:lnR>
                      <a:noFill/>
                    </a:lnR>
                    <a:lnT>
                      <a:noFill/>
                    </a:lnT>
                    <a:lnB>
                      <a:noFill/>
                    </a:lnB>
                    <a:solidFill>
                      <a:srgbClr val="CCFFCC"/>
                    </a:solidFill>
                  </a:tcPr>
                </a:tc>
                <a:tc>
                  <a:txBody>
                    <a:bodyPr/>
                    <a:lstStyle/>
                    <a:p>
                      <a:endParaRPr lang="es-ES" sz="1000"/>
                    </a:p>
                  </a:txBody>
                  <a:tcPr marL="52270" marR="52270" marT="26135" marB="26135">
                    <a:lnL>
                      <a:noFill/>
                    </a:lnL>
                  </a:tcPr>
                </a:tc>
              </a:tr>
              <a:tr h="976294">
                <a:tc>
                  <a:txBody>
                    <a:bodyPr/>
                    <a:lstStyle/>
                    <a:p>
                      <a:pPr algn="ctr">
                        <a:spcAft>
                          <a:spcPts val="0"/>
                        </a:spcAft>
                      </a:pPr>
                      <a:r>
                        <a:rPr lang="es-ES" sz="700" u="sng" dirty="0">
                          <a:solidFill>
                            <a:srgbClr val="0000FF"/>
                          </a:solidFill>
                          <a:latin typeface="Times New Roman"/>
                          <a:ea typeface="Times New Roman"/>
                          <a:cs typeface="Times New Roman"/>
                          <a:hlinkClick r:id="rId6"/>
                        </a:rPr>
                        <a:t>Lista excluidos Sept.</a:t>
                      </a:r>
                      <a:r>
                        <a:rPr lang="es-ES" sz="700" dirty="0">
                          <a:latin typeface="Times New Roman"/>
                          <a:ea typeface="Times New Roman"/>
                          <a:cs typeface="Times New Roman"/>
                        </a:rPr>
                        <a:t/>
                      </a:r>
                      <a:br>
                        <a:rPr lang="es-ES" sz="700" dirty="0">
                          <a:latin typeface="Times New Roman"/>
                          <a:ea typeface="Times New Roman"/>
                          <a:cs typeface="Times New Roman"/>
                        </a:rPr>
                      </a:br>
                      <a:r>
                        <a:rPr lang="es-ES" sz="700" dirty="0">
                          <a:latin typeface="Times New Roman"/>
                          <a:ea typeface="Times New Roman"/>
                          <a:cs typeface="Times New Roman"/>
                        </a:rPr>
                        <a:t> </a:t>
                      </a:r>
                      <a:endParaRPr lang="es-ES" sz="700" dirty="0">
                        <a:latin typeface="Times New Roman"/>
                        <a:ea typeface="Calibri"/>
                        <a:cs typeface="Times New Roman"/>
                      </a:endParaRPr>
                    </a:p>
                    <a:p>
                      <a:r>
                        <a:rPr lang="es-ES" sz="600" dirty="0">
                          <a:latin typeface="Calibri"/>
                          <a:ea typeface="Times New Roman"/>
                          <a:cs typeface="Times New Roman"/>
                        </a:rPr>
                        <a:t>A continuación les recordamos los pasos a realizar. Antes del 1 de septiembre Instalar cuanto antes las siguientes actualizaciones: - Farmatic v. 6720 - Bajada Voluntaria septiembre 2012 - Modificación IVA 2012 Estas actualizaciones no modificarán ningún precio. Instale solo las actualizaciones que estén pendientes, si ya las ha instalado no es necesario repetir el proceso. Día 1 de septiembre El día 1 de septiembre a primera hora ( también puede realizarlo el día 31 de agosto a última hora) Realizar bajada voluntaria de precios Ver instrucciones... Realizar actualización de IVA Ver instrucciones...   </a:t>
                      </a:r>
                    </a:p>
                  </a:txBody>
                  <a:tcPr marL="5445" marR="5445" marT="5445" marB="5445" anchor="ctr">
                    <a:lnL>
                      <a:noFill/>
                    </a:lnL>
                    <a:lnR>
                      <a:noFill/>
                    </a:lnR>
                    <a:lnT>
                      <a:noFill/>
                    </a:lnT>
                    <a:lnB>
                      <a:noFill/>
                    </a:lnB>
                    <a:solidFill>
                      <a:srgbClr val="CCFFCC"/>
                    </a:solidFill>
                  </a:tcPr>
                </a:tc>
                <a:tc>
                  <a:txBody>
                    <a:bodyPr/>
                    <a:lstStyle/>
                    <a:p>
                      <a:endParaRPr lang="es-ES" sz="1000"/>
                    </a:p>
                  </a:txBody>
                  <a:tcPr marL="52270" marR="52270" marT="26135" marB="26135">
                    <a:lnL>
                      <a:noFill/>
                    </a:lnL>
                  </a:tcPr>
                </a:tc>
              </a:tr>
              <a:tr h="175487">
                <a:tc>
                  <a:txBody>
                    <a:bodyPr/>
                    <a:lstStyle/>
                    <a:p>
                      <a:endParaRPr lang="es-ES" sz="1000"/>
                    </a:p>
                  </a:txBody>
                  <a:tcPr marL="5445" marR="5445" marT="5445" marB="5445" anchor="ctr">
                    <a:lnL>
                      <a:noFill/>
                    </a:lnL>
                    <a:lnR>
                      <a:noFill/>
                    </a:lnR>
                    <a:lnT>
                      <a:noFill/>
                    </a:lnT>
                    <a:lnB>
                      <a:noFill/>
                    </a:lnB>
                    <a:solidFill>
                      <a:srgbClr val="FFCC66"/>
                    </a:solidFill>
                  </a:tcPr>
                </a:tc>
                <a:tc>
                  <a:txBody>
                    <a:bodyPr/>
                    <a:lstStyle/>
                    <a:p>
                      <a:endParaRPr lang="es-ES" sz="1000"/>
                    </a:p>
                  </a:txBody>
                  <a:tcPr marL="52270" marR="52270" marT="26135" marB="26135">
                    <a:lnL>
                      <a:noFill/>
                    </a:lnL>
                  </a:tcPr>
                </a:tc>
              </a:tr>
              <a:tr h="87739">
                <a:tc>
                  <a:txBody>
                    <a:bodyPr/>
                    <a:lstStyle/>
                    <a:p>
                      <a:pPr>
                        <a:spcAft>
                          <a:spcPts val="0"/>
                        </a:spcAft>
                      </a:pPr>
                      <a:r>
                        <a:rPr lang="es-ES" sz="600">
                          <a:latin typeface="Times New Roman"/>
                          <a:ea typeface="Times New Roman"/>
                          <a:cs typeface="Times New Roman"/>
                        </a:rPr>
                        <a:t>Boletín para usuarios registrados en la página WEB </a:t>
                      </a:r>
                      <a:endParaRPr lang="es-ES" sz="700">
                        <a:latin typeface="Times New Roman"/>
                        <a:ea typeface="Calibri"/>
                        <a:cs typeface="Times New Roman"/>
                      </a:endParaRPr>
                    </a:p>
                  </a:txBody>
                  <a:tcPr marL="5445" marR="5445" marT="5445" marB="5445" anchor="ctr">
                    <a:lnL>
                      <a:noFill/>
                    </a:lnL>
                    <a:lnR>
                      <a:noFill/>
                    </a:lnR>
                    <a:lnT>
                      <a:noFill/>
                    </a:lnT>
                    <a:lnB>
                      <a:noFill/>
                    </a:lnB>
                    <a:solidFill>
                      <a:srgbClr val="FFCC66"/>
                    </a:solidFill>
                  </a:tcPr>
                </a:tc>
                <a:tc>
                  <a:txBody>
                    <a:bodyPr/>
                    <a:lstStyle/>
                    <a:p>
                      <a:pPr>
                        <a:spcAft>
                          <a:spcPts val="0"/>
                        </a:spcAft>
                      </a:pPr>
                      <a:r>
                        <a:rPr lang="es-ES" sz="600" u="sng" dirty="0">
                          <a:solidFill>
                            <a:srgbClr val="006600"/>
                          </a:solidFill>
                          <a:latin typeface="Times New Roman"/>
                          <a:ea typeface="Times New Roman"/>
                          <a:cs typeface="Times New Roman"/>
                          <a:hlinkClick r:id="rId7"/>
                        </a:rPr>
                        <a:t>Ver todos los boletines</a:t>
                      </a:r>
                      <a:endParaRPr lang="es-ES" sz="700" dirty="0">
                        <a:latin typeface="Times New Roman"/>
                        <a:ea typeface="Calibri"/>
                        <a:cs typeface="Times New Roman"/>
                      </a:endParaRPr>
                    </a:p>
                  </a:txBody>
                  <a:tcPr marL="5445" marR="5445" marT="5445" marB="5445" anchor="ctr">
                    <a:lnL>
                      <a:noFill/>
                    </a:lnL>
                    <a:lnR>
                      <a:noFill/>
                    </a:lnR>
                    <a:lnB>
                      <a:noFill/>
                    </a:lnB>
                    <a:solidFill>
                      <a:srgbClr val="FFCC66"/>
                    </a:solidFill>
                  </a:tcPr>
                </a:tc>
              </a:tr>
            </a:tbl>
          </a:graphicData>
        </a:graphic>
      </p:graphicFrame>
      <p:pic>
        <p:nvPicPr>
          <p:cNvPr id="147457" name="Picture 1" descr="http://www.sicinformatica.net/Imgplant/Comun/Logo_Boletin.png">
            <a:hlinkClick r:id="rId8"/>
          </p:cNvPr>
          <p:cNvPicPr>
            <a:picLocks noChangeAspect="1" noChangeArrowheads="1"/>
          </p:cNvPicPr>
          <p:nvPr/>
        </p:nvPicPr>
        <p:blipFill>
          <a:blip r:embed="rId9" r:link="rId10" cstate="print"/>
          <a:srcRect/>
          <a:stretch>
            <a:fillRect/>
          </a:stretch>
        </p:blipFill>
        <p:spPr bwMode="auto">
          <a:xfrm>
            <a:off x="1547664" y="1268760"/>
            <a:ext cx="5715000" cy="876300"/>
          </a:xfrm>
          <a:prstGeom prst="rect">
            <a:avLst/>
          </a:prstGeom>
          <a:noFill/>
        </p:spPr>
      </p:pic>
      <p:sp>
        <p:nvSpPr>
          <p:cNvPr id="147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7236296" y="4941169"/>
            <a:ext cx="648072" cy="707886"/>
          </a:xfrm>
          <a:prstGeom prst="rect">
            <a:avLst/>
          </a:prstGeom>
          <a:noFill/>
        </p:spPr>
        <p:txBody>
          <a:bodyPr wrap="square" rtlCol="0">
            <a:spAutoFit/>
          </a:bodyPr>
          <a:lstStyle/>
          <a:p>
            <a:r>
              <a:rPr lang="es-ES" sz="800" dirty="0" smtClean="0">
                <a:hlinkClick r:id="rId2" action="ppaction://hlinkfile"/>
              </a:rPr>
              <a:t>Ficheros\Modificaciones 1 de Septiembre.doc</a:t>
            </a:r>
            <a:endParaRPr lang="es-ES" sz="800"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Modificaciones septiembre</a:t>
            </a:r>
            <a:endParaRPr lang="es-ES" dirty="0"/>
          </a:p>
        </p:txBody>
      </p:sp>
      <p:sp>
        <p:nvSpPr>
          <p:cNvPr id="3" name="2 Marcador de contenido"/>
          <p:cNvSpPr>
            <a:spLocks noGrp="1"/>
          </p:cNvSpPr>
          <p:nvPr>
            <p:ph idx="1"/>
          </p:nvPr>
        </p:nvSpPr>
        <p:spPr/>
        <p:txBody>
          <a:bodyPr/>
          <a:lstStyle/>
          <a:p>
            <a:r>
              <a:rPr lang="es-ES" dirty="0" smtClean="0"/>
              <a:t>653577</a:t>
            </a:r>
          </a:p>
          <a:p>
            <a:r>
              <a:rPr lang="es-ES" dirty="0" smtClean="0"/>
              <a:t>673141</a:t>
            </a:r>
          </a:p>
          <a:p>
            <a:r>
              <a:rPr lang="es-ES" dirty="0" smtClean="0"/>
              <a:t>848531</a:t>
            </a:r>
          </a:p>
          <a:p>
            <a:r>
              <a:rPr lang="es-ES" smtClean="0"/>
              <a:t>662221</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409</a:t>
            </a:fld>
            <a:endParaRPr lang="es-E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OPCIONES DE ACTUALIZACION</a:t>
            </a:r>
            <a:endParaRPr lang="es-ES" dirty="0"/>
          </a:p>
        </p:txBody>
      </p:sp>
      <p:sp>
        <p:nvSpPr>
          <p:cNvPr id="3" name="2 Marcador de contenido"/>
          <p:cNvSpPr>
            <a:spLocks noGrp="1"/>
          </p:cNvSpPr>
          <p:nvPr>
            <p:ph idx="1"/>
          </p:nvPr>
        </p:nvSpPr>
        <p:spPr/>
        <p:txBody>
          <a:bodyPr/>
          <a:lstStyle/>
          <a:p>
            <a:pPr>
              <a:buNone/>
            </a:pPr>
            <a:r>
              <a:rPr lang="es-ES" dirty="0" smtClean="0"/>
              <a:t>	Este campo consta de dos cajas de chequeo independientes: "STOCKS" y "P.V.P.".</a:t>
            </a:r>
          </a:p>
          <a:p>
            <a:pPr>
              <a:buNone/>
            </a:pPr>
            <a:r>
              <a:rPr lang="es-ES" dirty="0" smtClean="0"/>
              <a:t>	Permitirán indicar si se desea o no que para el artículo en cuestión se actualicen los datos de stock actual y/o P.V.P. de forma automática desde los distintos procesos de la aplicación (ventas, recepción de mercancía, etc..). Una caja activa indicará que sí se desea actualización y una caja desactivada indicará que no se desea que se actualice dicho dato.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41</a:t>
            </a:fld>
            <a:endParaRPr lang="es-E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DATOS GENERALES DEL ARTICULO</a:t>
            </a:r>
            <a:endParaRPr lang="es-ES" dirty="0"/>
          </a:p>
        </p:txBody>
      </p:sp>
      <p:sp>
        <p:nvSpPr>
          <p:cNvPr id="3" name="2 Marcador de texto"/>
          <p:cNvSpPr>
            <a:spLocks noGrp="1"/>
          </p:cNvSpPr>
          <p:nvPr>
            <p:ph type="body" idx="1"/>
          </p:nvPr>
        </p:nvSpPr>
        <p:spPr/>
        <p:txBody>
          <a:bodyPr anchor="ctr"/>
          <a:lstStyle/>
          <a:p>
            <a:pPr algn="ctr"/>
            <a:r>
              <a:rPr lang="es-ES" dirty="0" smtClean="0"/>
              <a:t>PRECIOS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42</a:t>
            </a:fld>
            <a:endParaRPr lang="es-E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PVP</a:t>
            </a:r>
            <a:endParaRPr lang="es-ES" dirty="0"/>
          </a:p>
        </p:txBody>
      </p:sp>
      <p:sp>
        <p:nvSpPr>
          <p:cNvPr id="3" name="2 Marcador de contenido"/>
          <p:cNvSpPr>
            <a:spLocks noGrp="1"/>
          </p:cNvSpPr>
          <p:nvPr>
            <p:ph idx="1"/>
          </p:nvPr>
        </p:nvSpPr>
        <p:spPr/>
        <p:txBody>
          <a:bodyPr>
            <a:normAutofit fontScale="70000" lnSpcReduction="20000"/>
          </a:bodyPr>
          <a:lstStyle/>
          <a:p>
            <a:r>
              <a:rPr lang="es-ES" dirty="0" smtClean="0"/>
              <a:t>Es el precio de venta al público vigente en este momento para ese artículo. Si fuera necesario vender un artículo con un P.V.P. diferente, éste puede ser modificado desde la propia pantalla de ventas, bien de forma definitiva (modificando la ficha) o  puntualmente para esa venta en concreto (aplicando coeficientes). No obstante, si así se desea se podrá desactivar la caja de chequeo de actualización de P.V.P., de forma que desde ningún proceso (ventas, recepción, etc..) se actualice este campo de forma automática.</a:t>
            </a:r>
          </a:p>
          <a:p>
            <a:pPr>
              <a:buNone/>
            </a:pPr>
            <a:r>
              <a:rPr lang="es-ES" dirty="0" smtClean="0"/>
              <a:t>	También será posible asignar al artículo un segundo P.V.P., según se comenta más adelante. </a:t>
            </a:r>
          </a:p>
          <a:p>
            <a:pPr>
              <a:buNone/>
            </a:pPr>
            <a:r>
              <a:rPr lang="es-ES" dirty="0" smtClean="0"/>
              <a:t>	Será en el apartado </a:t>
            </a:r>
            <a:r>
              <a:rPr lang="es-ES" i="1" dirty="0" smtClean="0"/>
              <a:t>CONFIGURACION / PARAMETROS donde se indique si el </a:t>
            </a:r>
            <a:r>
              <a:rPr lang="es-ES" dirty="0" smtClean="0"/>
              <a:t>P.V.P. incluye o no I.V.A., así como la zona a considerar en la aplicación de dicho I.V.A.</a:t>
            </a:r>
          </a:p>
          <a:p>
            <a:pPr>
              <a:buNone/>
            </a:pPr>
            <a:r>
              <a:rPr lang="es-ES" dirty="0" smtClean="0"/>
              <a:t>	Si se está dando de alta un artículo y éste figura en la base de datos del Consejo, se asume automáticamente el P.V.P. que figure en la misma, con o sin I.V.A. según se haya  parametrizado la aplicación. Se puede actualizar el P.V.P. de artículos asumiendo los precios que figuren en la base de datos del C.G.C.O.F. haciendo uso del proceso </a:t>
            </a:r>
            <a:r>
              <a:rPr lang="es-ES" i="1" dirty="0" smtClean="0"/>
              <a:t>ACTUALIZACION DE ARTICULOS DESDE CGCOF.</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43</a:t>
            </a:fld>
            <a:endParaRPr lang="es-E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HISTORICO DE PVP</a:t>
            </a: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Haciendo clic sobre el rótulo P.V.P. (o doble clic sobre su valor) se tendrá acceso al </a:t>
            </a:r>
            <a:r>
              <a:rPr lang="es-ES" i="1" dirty="0" smtClean="0"/>
              <a:t>HISTORICO DE  AMBIOS DE P.V.P. del artículo en cuestión. En dicho histórico </a:t>
            </a:r>
            <a:r>
              <a:rPr lang="es-ES" dirty="0" smtClean="0"/>
              <a:t>se reflejarán todas las modificaciones que haya sufrido el precio de venta al público de un artículo, ya se haya efectuado la modificación directamente en su ficha, desde el proceso ventas o desde el proceso de recepción de mercancías. </a:t>
            </a:r>
          </a:p>
          <a:p>
            <a:pPr>
              <a:buNone/>
            </a:pPr>
            <a:r>
              <a:rPr lang="es-ES" dirty="0" smtClean="0"/>
              <a:t>	En este histórico se indicará, para cada cambio, la fecha y hora en que se produjo, el vendedor que lo realizó, desde qué máquina y desde qué entorno (ficha, ventas o recepción), así como el precio antiguo (antes de la modificación) y el precio nuevo (precio que quedó tras la modificación). Esta información se presenta en una parrilla de exploración, con las opciones de acotación, ordenación, etc.. de que se dispone en un elemento de este tipo. Por omisión se presentan los cambios de P.V.P. ocurridos en los últimos 30 días, si bien se dispone el campo "Desde el" que permite seleccionar desde qué fecha se desea realizar la consulta. Asimismo, si se activa la caja de chequeo "Mostrar Todos los Artículos" se incluirán en la consulta los cambios de P.V.P. sufridos por cualquier artículo en las fechas seleccionadas. </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44</a:t>
            </a:fld>
            <a:endParaRPr lang="es-E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txBody>
          <a:bodyPr/>
          <a:lstStyle/>
          <a:p>
            <a:pPr algn="ctr"/>
            <a:r>
              <a:rPr lang="es-ES" dirty="0" smtClean="0"/>
              <a:t>HISTORICO DE PVP</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45</a:t>
            </a:fld>
            <a:endParaRPr lang="es-E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955002" y="1772816"/>
            <a:ext cx="6850922" cy="446449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PUC</a:t>
            </a: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Precio de Ultima Compra. Precio al que se compró el artículo en la última recepción del mismo. </a:t>
            </a:r>
          </a:p>
          <a:p>
            <a:pPr>
              <a:buNone/>
            </a:pPr>
            <a:r>
              <a:rPr lang="es-ES" dirty="0" smtClean="0"/>
              <a:t>	Cuando se da de alta el artículo por vez primera desde cualquier proceso que no sea el de recepción de mercancías, este dato se calcula automáticamente aplicando al P.V.P. el "descuento por omisión" para P.M.C. que se haya introducido en el proceso de </a:t>
            </a:r>
            <a:r>
              <a:rPr lang="es-ES" i="1" dirty="0" smtClean="0"/>
              <a:t>CONFIGURACION / PARAMETROS . Es decir, inicialmente el precio de </a:t>
            </a:r>
            <a:r>
              <a:rPr lang="es-ES" dirty="0" smtClean="0"/>
              <a:t>última compra es igual al precio medio de coste.</a:t>
            </a:r>
          </a:p>
          <a:p>
            <a:pPr>
              <a:buNone/>
            </a:pPr>
            <a:r>
              <a:rPr lang="es-ES" dirty="0" smtClean="0"/>
              <a:t>	</a:t>
            </a:r>
            <a:r>
              <a:rPr lang="es-ES" u="sng" dirty="0" smtClean="0"/>
              <a:t>Este P.U.C. incluirá o no I.V.A. según se haya indicado al establecer los parámetros. </a:t>
            </a:r>
          </a:p>
          <a:p>
            <a:pPr>
              <a:buNone/>
            </a:pPr>
            <a:r>
              <a:rPr lang="es-ES" dirty="0" smtClean="0"/>
              <a:t>	Será también en la parametrización de la aplicación donde se especifique la zona de I.V.A. a la que corresponde el I.V.A. ligado a este P.U.C. Ahora bien, cabe recordar que si cuando se realice una recepción de mercancías el P.U.C. resultante fuese 0 (por ejemplo, por ser todas las unidades recibidas bonificadas, etc..), dicho P.U.C</a:t>
            </a:r>
            <a:r>
              <a:rPr lang="es-ES" u="sng" dirty="0" smtClean="0"/>
              <a:t>. no será actualizado </a:t>
            </a:r>
            <a:r>
              <a:rPr lang="es-ES" dirty="0" smtClean="0"/>
              <a:t>en la ficha de artículo, sino que se conservará el P.U.C. que tuviese el artículo previamente a dicha recepción.</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46</a:t>
            </a:fld>
            <a:endParaRPr lang="es-E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PMC</a:t>
            </a:r>
            <a:endParaRPr lang="es-ES" dirty="0"/>
          </a:p>
        </p:txBody>
      </p:sp>
      <p:sp>
        <p:nvSpPr>
          <p:cNvPr id="3" name="2 Marcador de contenido"/>
          <p:cNvSpPr>
            <a:spLocks noGrp="1"/>
          </p:cNvSpPr>
          <p:nvPr>
            <p:ph idx="1"/>
          </p:nvPr>
        </p:nvSpPr>
        <p:spPr/>
        <p:txBody>
          <a:bodyPr>
            <a:normAutofit fontScale="92500" lnSpcReduction="20000"/>
          </a:bodyPr>
          <a:lstStyle/>
          <a:p>
            <a:pPr>
              <a:buNone/>
            </a:pPr>
            <a:r>
              <a:rPr lang="es-ES" dirty="0" smtClean="0"/>
              <a:t>	Precio Medio de Coste. Es el precio medio ponderado de compra, es decir, se obtiene partiendo de los diferentes precios a los que se vaya comprando el artículo.</a:t>
            </a:r>
          </a:p>
          <a:p>
            <a:pPr>
              <a:buNone/>
            </a:pPr>
            <a:r>
              <a:rPr lang="es-ES" dirty="0" smtClean="0"/>
              <a:t>	Este campo lo mantiene automáticamente la aplicación actualizándolo en cada recepción de mercancía, si bien en el alta inicial debe ser introducido manualmente.</a:t>
            </a:r>
          </a:p>
          <a:p>
            <a:pPr>
              <a:buNone/>
            </a:pPr>
            <a:r>
              <a:rPr lang="es-ES" dirty="0" smtClean="0"/>
              <a:t>	Por omisión se calcula automáticamente, aplicando sobre el P.V.P. el "descuento por omisión" que se haya introducido en el proceso de </a:t>
            </a:r>
            <a:r>
              <a:rPr lang="es-ES" i="1" dirty="0" smtClean="0"/>
              <a:t>CONFIGURACION /PARAMETROS.</a:t>
            </a:r>
          </a:p>
          <a:p>
            <a:pPr>
              <a:buNone/>
            </a:pPr>
            <a:r>
              <a:rPr lang="es-ES" dirty="0" smtClean="0"/>
              <a:t>	</a:t>
            </a:r>
            <a:r>
              <a:rPr lang="es-ES" sz="2100" i="1" dirty="0" smtClean="0"/>
              <a:t>Debe recordarse que el hecho de modificar en ficha el P.V.P. no altera el precio medio de coste (P.M.C.), puesto que este último se refiere únicamente a precios de compra. Será al hacer compras después de la modificación del P.V.P. cuando esta diferencia de P.V.P. se haga notar en el P.M.C</a:t>
            </a:r>
            <a:r>
              <a:rPr lang="es-ES" dirty="0" smtClean="0"/>
              <a:t>.</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47</a:t>
            </a:fld>
            <a:endParaRPr lang="es-E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PVL</a:t>
            </a:r>
            <a:endParaRPr lang="es-ES" dirty="0"/>
          </a:p>
        </p:txBody>
      </p:sp>
      <p:sp>
        <p:nvSpPr>
          <p:cNvPr id="3" name="2 Marcador de contenido"/>
          <p:cNvSpPr>
            <a:spLocks noGrp="1"/>
          </p:cNvSpPr>
          <p:nvPr>
            <p:ph idx="1"/>
          </p:nvPr>
        </p:nvSpPr>
        <p:spPr>
          <a:xfrm>
            <a:off x="467544" y="2924944"/>
            <a:ext cx="8219256" cy="3399656"/>
          </a:xfrm>
        </p:spPr>
        <p:txBody>
          <a:bodyPr/>
          <a:lstStyle/>
          <a:p>
            <a:pPr>
              <a:buNone/>
            </a:pPr>
            <a:r>
              <a:rPr lang="es-ES" dirty="0" smtClean="0"/>
              <a:t>	Precio Venta Laboratorio. Si el artículo se da de alta partiendo de una base auxiliar de proveedor, este dato se recogerá de ella. En cualquier otro caso será el usuario quien deba introducir manualmente el dato.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48</a:t>
            </a:fld>
            <a:endParaRPr lang="es-E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DATOS GENERALES DEL ARTICULO</a:t>
            </a:r>
            <a:endParaRPr lang="es-ES" dirty="0"/>
          </a:p>
        </p:txBody>
      </p:sp>
      <p:sp>
        <p:nvSpPr>
          <p:cNvPr id="3" name="2 Marcador de texto"/>
          <p:cNvSpPr>
            <a:spLocks noGrp="1"/>
          </p:cNvSpPr>
          <p:nvPr>
            <p:ph type="body" idx="1"/>
          </p:nvPr>
        </p:nvSpPr>
        <p:spPr/>
        <p:txBody>
          <a:bodyPr anchor="ctr"/>
          <a:lstStyle/>
          <a:p>
            <a:pPr algn="ctr"/>
            <a:r>
              <a:rPr lang="es-ES" dirty="0" smtClean="0"/>
              <a:t>STOCKS</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49</a:t>
            </a:fld>
            <a:endParaRPr lang="es-E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Homologación de AGF´s</a:t>
            </a:r>
            <a:endParaRPr lang="es-ES" dirty="0"/>
          </a:p>
        </p:txBody>
      </p:sp>
      <p:sp>
        <p:nvSpPr>
          <p:cNvPr id="3" name="2 Marcador de contenido"/>
          <p:cNvSpPr>
            <a:spLocks noGrp="1"/>
          </p:cNvSpPr>
          <p:nvPr>
            <p:ph idx="1"/>
          </p:nvPr>
        </p:nvSpPr>
        <p:spPr>
          <a:xfrm>
            <a:off x="1043608" y="3284984"/>
            <a:ext cx="7643192" cy="3039616"/>
          </a:xfrm>
        </p:spPr>
        <p:txBody>
          <a:bodyPr/>
          <a:lstStyle/>
          <a:p>
            <a:pPr>
              <a:buNone/>
            </a:pPr>
            <a:r>
              <a:rPr lang="es-ES" dirty="0" smtClean="0">
                <a:hlinkClick r:id="rId3" action="ppaction://hlinkfile"/>
              </a:rPr>
              <a:t>Ficheros\121_AGF_seguimiento_homologación26082010.pdf</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a:t>
            </a:fld>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STOCK ACTUAL</a:t>
            </a:r>
            <a:endParaRPr lang="es-ES" dirty="0"/>
          </a:p>
        </p:txBody>
      </p:sp>
      <p:sp>
        <p:nvSpPr>
          <p:cNvPr id="3" name="2 Marcador de contenido"/>
          <p:cNvSpPr>
            <a:spLocks noGrp="1"/>
          </p:cNvSpPr>
          <p:nvPr>
            <p:ph idx="1"/>
          </p:nvPr>
        </p:nvSpPr>
        <p:spPr/>
        <p:txBody>
          <a:bodyPr>
            <a:normAutofit fontScale="70000" lnSpcReduction="20000"/>
          </a:bodyPr>
          <a:lstStyle/>
          <a:p>
            <a:pPr>
              <a:buNone/>
            </a:pPr>
            <a:r>
              <a:rPr lang="es-ES" dirty="0" smtClean="0"/>
              <a:t>	Este dato refleja las existencias que hay en este momento del artículo en el almacén. </a:t>
            </a:r>
          </a:p>
          <a:p>
            <a:pPr>
              <a:buNone/>
            </a:pPr>
            <a:r>
              <a:rPr lang="es-ES" dirty="0" smtClean="0"/>
              <a:t>	Este campo es actualizado automáticamente por la aplicación en cada proceso que implique una entrada o salida de existencias, si bien existe la posibilidad de que las ventas no actualicen el stock, pudiéndose indicar así en la propia ficha del artículo. </a:t>
            </a:r>
          </a:p>
          <a:p>
            <a:pPr>
              <a:buNone/>
            </a:pPr>
            <a:r>
              <a:rPr lang="es-ES" dirty="0" smtClean="0"/>
              <a:t>	Puede llegar a darse el caso de que en este campo se indiquen unas existencias en negativo. Esta situación puede producirse si se vende mercancía sin haber notificado su recepción, es decir, si se producen salidas sin haber notificado al ordenador su entrada. Cuando estas entradas se notifiquen, la situación de stock actual quedará automáticamente regularizada.</a:t>
            </a:r>
          </a:p>
          <a:p>
            <a:pPr>
              <a:buNone/>
            </a:pPr>
            <a:r>
              <a:rPr lang="es-ES" dirty="0" smtClean="0"/>
              <a:t>	De otra parte, cabe resaltar que el acceso a este campo puede ser protegido de forma independiente, de forma que desde cualquier proceso de la aplicación se solicite la contraseña si se intenta modificar el stock del artículo. La protección de este campo deberá realizarse desde el proceso </a:t>
            </a:r>
            <a:r>
              <a:rPr lang="es-ES" i="1" dirty="0" smtClean="0"/>
              <a:t>PROTECCIONES del menú MAESTROS.</a:t>
            </a:r>
          </a:p>
          <a:p>
            <a:pPr>
              <a:buNone/>
            </a:pPr>
            <a:r>
              <a:rPr lang="es-ES" dirty="0" smtClean="0"/>
              <a:t>	</a:t>
            </a:r>
            <a:r>
              <a:rPr lang="es-ES" sz="1900" i="1" dirty="0" smtClean="0"/>
              <a:t>Situando el cursor momentáneamente sobre el campo de stock actual, si se tiene instalado y activo el módulo MULTIALMACEN, se visualizará una ventana en la que se informa de la situación de stock del artículo en cada uno de los almacenes. Para más información véase el manual de MULTIALMACEN.</a:t>
            </a:r>
            <a:endParaRPr lang="es-ES" sz="1900" i="1"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50</a:t>
            </a:fld>
            <a:endParaRPr lang="es-E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Stock mínimo</a:t>
            </a:r>
            <a:endParaRPr lang="es-ES" dirty="0"/>
          </a:p>
        </p:txBody>
      </p:sp>
      <p:sp>
        <p:nvSpPr>
          <p:cNvPr id="3" name="2 Marcador de contenido"/>
          <p:cNvSpPr>
            <a:spLocks noGrp="1"/>
          </p:cNvSpPr>
          <p:nvPr>
            <p:ph idx="1"/>
          </p:nvPr>
        </p:nvSpPr>
        <p:spPr/>
        <p:txBody>
          <a:bodyPr>
            <a:normAutofit/>
          </a:bodyPr>
          <a:lstStyle/>
          <a:p>
            <a:pPr>
              <a:buNone/>
            </a:pPr>
            <a:r>
              <a:rPr lang="es-ES" dirty="0" smtClean="0"/>
              <a:t>	En este campo se debe indicar las unidades de artículo que como mínimo debe haber siempre en almacén, de forma que se asegure el no dar faltas en mostrador.</a:t>
            </a:r>
          </a:p>
          <a:p>
            <a:pPr>
              <a:buNone/>
            </a:pPr>
            <a:r>
              <a:rPr lang="es-ES" dirty="0" smtClean="0"/>
              <a:t>	Esta cantidad marca el punto de ruptura de stock que provocará la generación automática de pedidos del artículo. Es decir, cuando el stock actual sea igual o inferior al stock mínimo se generará automáticamente una propuesta de pedido, para evitar que en almacén queden menos unidades de las establecidas como mínimo.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51</a:t>
            </a:fld>
            <a:endParaRPr lang="es-E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Stock máximo</a:t>
            </a:r>
            <a:endParaRPr lang="es-ES" dirty="0"/>
          </a:p>
        </p:txBody>
      </p:sp>
      <p:sp>
        <p:nvSpPr>
          <p:cNvPr id="3" name="2 Marcador de contenido"/>
          <p:cNvSpPr>
            <a:spLocks noGrp="1"/>
          </p:cNvSpPr>
          <p:nvPr>
            <p:ph idx="1"/>
          </p:nvPr>
        </p:nvSpPr>
        <p:spPr/>
        <p:txBody>
          <a:bodyPr/>
          <a:lstStyle/>
          <a:p>
            <a:pPr>
              <a:buNone/>
            </a:pPr>
            <a:r>
              <a:rPr lang="es-ES" dirty="0" smtClean="0"/>
              <a:t>	Es la cantidad máxima que se quiere tener como stock, de forma que se establezca un límite que evite que se den excesivas inversiones innecesarias en stock . Al igual que el stock mínimo marca un punto de ruptura para la generación de pedidos automáticos, el stock máximo fija un tope en cuanto a la cantidad a pedir.</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52</a:t>
            </a:fld>
            <a:endParaRPr lang="es-E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Generación automática de pedidos en función de stock max y min</a:t>
            </a:r>
            <a:endParaRPr lang="es-ES" dirty="0"/>
          </a:p>
        </p:txBody>
      </p:sp>
      <p:sp>
        <p:nvSpPr>
          <p:cNvPr id="3" name="2 Marcador de contenido"/>
          <p:cNvSpPr>
            <a:spLocks noGrp="1"/>
          </p:cNvSpPr>
          <p:nvPr>
            <p:ph idx="1"/>
          </p:nvPr>
        </p:nvSpPr>
        <p:spPr/>
        <p:txBody>
          <a:bodyPr>
            <a:normAutofit fontScale="77500" lnSpcReduction="20000"/>
          </a:bodyPr>
          <a:lstStyle/>
          <a:p>
            <a:pPr>
              <a:buNone/>
            </a:pPr>
            <a:r>
              <a:rPr lang="es-ES" dirty="0" smtClean="0"/>
              <a:t>	Así pues, la generación automática de pedidos se rige por el siguiente mecanismo: Cuando el stock actual es igual o inferior al stock mínimo se produce una propuesta de pedido de las unidades necesarias para que, sumadas al stock actual de ese momento, se llegue a igualar el stock máximo. De esta forma se pretende conseguir que el stock que haya en la farmacia esté siempre entre unos límites que eviten tener unas existencias innecesarias pero que impidan dar faltas al público.</a:t>
            </a:r>
          </a:p>
          <a:p>
            <a:pPr>
              <a:buNone/>
            </a:pPr>
            <a:r>
              <a:rPr lang="es-ES" dirty="0" smtClean="0"/>
              <a:t>	Ahora bien, en el caso de que el artículo tenga asignado un lote óptimo, como se comenta más adelante, este mecanismo tendrá en cuenta dicho lote. </a:t>
            </a:r>
          </a:p>
          <a:p>
            <a:pPr>
              <a:buNone/>
            </a:pPr>
            <a:r>
              <a:rPr lang="es-ES" dirty="0" smtClean="0"/>
              <a:t>	Si así se desea, tanto el stock máximo como el stock mínimo pueden asignarse de forma automática mediante dos procesos diferentes: ASIGNACION DE MAXIMOS Y MINIMOS (la asignación se basará en el stock actual del artículo) ubicado en el menú ARCHIVO y REAPROVISIONAMIENTOS (la asignación se basará en estadísticas de ventas de un período determinado por el usuario) ubicado en el menú COMPRAS.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53</a:t>
            </a:fld>
            <a:endParaRPr lang="es-E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LOTE OPTIMO DE PEDIDO</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Puede darse el caso de que en algunos artículos, por el motivo que fuere, convenga pedirlos por lotes. En este campo hay que especificar de cuántas unidades consta dicho lote. Este campo es especialmente útil en aquellos casos en que un artículo se compra por cajas de varias unidades, aunque se vende en unidades sueltas.</a:t>
            </a:r>
          </a:p>
          <a:p>
            <a:pPr>
              <a:buNone/>
            </a:pPr>
            <a:r>
              <a:rPr lang="es-ES" dirty="0" smtClean="0"/>
              <a:t>	Así pues, indicar un lote óptimo implica que cuando se generen pedidos automáticos</a:t>
            </a:r>
          </a:p>
          <a:p>
            <a:pPr>
              <a:buNone/>
            </a:pPr>
            <a:r>
              <a:rPr lang="es-ES" dirty="0" smtClean="0"/>
              <a:t>	la cantidad a pedir será siempre múltiplo de dicho lote. Por tanto, cuando el stock actual llegue a ser igual o inferior al stock mínimo, se efectúa una propuesta de pedido múltiplo del lote óptimo hasta llegar a igualar el stock máximo o quedar lo más cercano a él pero sin rebasarlo, siempre y cuando no haya un motivo que anule el paso a cartera.</a:t>
            </a:r>
          </a:p>
          <a:p>
            <a:pPr>
              <a:buNone/>
            </a:pPr>
            <a:r>
              <a:rPr lang="es-ES" dirty="0" smtClean="0"/>
              <a:t>	Si en algún momento la diferencia entre stock mínimo y stock máximo fuese inferior</a:t>
            </a:r>
          </a:p>
          <a:p>
            <a:pPr>
              <a:buNone/>
            </a:pPr>
            <a:r>
              <a:rPr lang="es-ES" dirty="0" smtClean="0"/>
              <a:t>	al lote óptimo, situación ésta no muy coherente, al producirse la ruptura de stock se</a:t>
            </a:r>
          </a:p>
          <a:p>
            <a:pPr>
              <a:buNone/>
            </a:pPr>
            <a:r>
              <a:rPr lang="es-ES" dirty="0" smtClean="0"/>
              <a:t>	pediría un lote, aunque esto suponga sobrepasar el stock máximo.</a:t>
            </a:r>
          </a:p>
          <a:p>
            <a:pPr>
              <a:buNone/>
            </a:pPr>
            <a:r>
              <a:rPr lang="es-ES" dirty="0" smtClean="0"/>
              <a:t>	Debe tenerse en cuenta que los campos de stock actual, mínimo, máximo y lote óptimo aparecerán deshabilitados si se ha desactivado la caja de chequeo de actualización de stocks.</a:t>
            </a:r>
          </a:p>
          <a:p>
            <a:pPr>
              <a:buNone/>
            </a:pPr>
            <a:r>
              <a:rPr lang="es-ES" b="1" dirty="0" smtClean="0"/>
              <a:t>	</a:t>
            </a:r>
            <a:r>
              <a:rPr lang="es-ES" sz="2200" i="1" dirty="0" smtClean="0"/>
              <a:t>Ejemplo: Si el máximo es 5 y el mínimo 0, con un lote óptimo de 6, cuando el actual sea 0 se pedirán 6, pues una cantidad inferior, que no superase el máximo, no sería múltiplo del lote.</a:t>
            </a:r>
            <a:endParaRPr lang="es-ES" sz="2200" i="1"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54</a:t>
            </a:fld>
            <a:endParaRPr lang="es-E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DATOS GENERALES DEL ARTICULO</a:t>
            </a:r>
            <a:endParaRPr lang="es-ES" dirty="0"/>
          </a:p>
        </p:txBody>
      </p:sp>
      <p:sp>
        <p:nvSpPr>
          <p:cNvPr id="3" name="2 Marcador de texto"/>
          <p:cNvSpPr>
            <a:spLocks noGrp="1"/>
          </p:cNvSpPr>
          <p:nvPr>
            <p:ph type="body" idx="1"/>
          </p:nvPr>
        </p:nvSpPr>
        <p:spPr/>
        <p:txBody>
          <a:bodyPr anchor="ctr"/>
          <a:lstStyle/>
          <a:p>
            <a:pPr algn="ctr"/>
            <a:r>
              <a:rPr lang="es-ES" dirty="0" smtClean="0"/>
              <a:t>INFORMACION DEL MEDICAMENTO</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55</a:t>
            </a:fld>
            <a:endParaRPr lang="es-E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INFORMACION DEL MEDICAMENTO</a:t>
            </a:r>
            <a:endParaRPr lang="es-ES" dirty="0"/>
          </a:p>
        </p:txBody>
      </p:sp>
      <p:sp>
        <p:nvSpPr>
          <p:cNvPr id="3" name="2 Marcador de contenido"/>
          <p:cNvSpPr>
            <a:spLocks noGrp="1"/>
          </p:cNvSpPr>
          <p:nvPr>
            <p:ph idx="1"/>
          </p:nvPr>
        </p:nvSpPr>
        <p:spPr/>
        <p:txBody>
          <a:bodyPr>
            <a:normAutofit fontScale="55000" lnSpcReduction="20000"/>
          </a:bodyPr>
          <a:lstStyle/>
          <a:p>
            <a:r>
              <a:rPr lang="es-ES" b="1" dirty="0" smtClean="0"/>
              <a:t>EFP</a:t>
            </a:r>
          </a:p>
          <a:p>
            <a:r>
              <a:rPr lang="es-ES" b="1" dirty="0" smtClean="0"/>
              <a:t>Con receta:</a:t>
            </a:r>
          </a:p>
          <a:p>
            <a:r>
              <a:rPr lang="es-ES" b="1" dirty="0" smtClean="0"/>
              <a:t>Psicótropo:</a:t>
            </a:r>
          </a:p>
          <a:p>
            <a:r>
              <a:rPr lang="es-ES" b="1" dirty="0" smtClean="0"/>
              <a:t>Estupefaciente:</a:t>
            </a:r>
          </a:p>
          <a:p>
            <a:r>
              <a:rPr lang="es-ES" b="1" dirty="0" smtClean="0"/>
              <a:t>Cícero:</a:t>
            </a:r>
          </a:p>
          <a:p>
            <a:r>
              <a:rPr lang="es-ES" b="1" dirty="0" smtClean="0"/>
              <a:t>Frigorífico:</a:t>
            </a:r>
          </a:p>
          <a:p>
            <a:r>
              <a:rPr lang="es-ES" b="1" dirty="0" smtClean="0"/>
              <a:t>Excluido en S.S. con excepciones:</a:t>
            </a:r>
          </a:p>
          <a:p>
            <a:r>
              <a:rPr lang="es-ES" b="1" dirty="0" smtClean="0"/>
              <a:t>E.F.G.:</a:t>
            </a:r>
          </a:p>
          <a:p>
            <a:r>
              <a:rPr lang="es-ES" b="1" dirty="0" smtClean="0"/>
              <a:t>Excluido en S.S.:</a:t>
            </a:r>
          </a:p>
          <a:p>
            <a:r>
              <a:rPr lang="es-ES" b="1" dirty="0" smtClean="0"/>
              <a:t>Caducidad: </a:t>
            </a:r>
          </a:p>
          <a:p>
            <a:r>
              <a:rPr lang="es-ES" b="1" dirty="0" smtClean="0"/>
              <a:t>Visado inspección:</a:t>
            </a:r>
          </a:p>
          <a:p>
            <a:r>
              <a:rPr lang="es-ES" b="1" dirty="0" smtClean="0"/>
              <a:t>E.C.M.:</a:t>
            </a:r>
          </a:p>
          <a:p>
            <a:r>
              <a:rPr lang="es-ES" b="1" dirty="0" smtClean="0"/>
              <a:t>Baja en Vademécum:</a:t>
            </a:r>
          </a:p>
          <a:p>
            <a:r>
              <a:rPr lang="es-ES" b="1" dirty="0" smtClean="0"/>
              <a:t>T.L.D.:</a:t>
            </a:r>
          </a:p>
          <a:p>
            <a:r>
              <a:rPr lang="es-ES" b="1" dirty="0" smtClean="0"/>
              <a:t>Libro Recetario:</a:t>
            </a:r>
          </a:p>
          <a:p>
            <a:pPr>
              <a:buNone/>
            </a:pPr>
            <a:r>
              <a:rPr lang="es-ES" dirty="0" smtClean="0"/>
              <a:t>	Todos estos datos pueden ser actualizados en cualquier momento de forma que se asuman los valores que figuran en la base de datos del C.G.C.O.F. haciendo uso del proceso </a:t>
            </a:r>
            <a:r>
              <a:rPr lang="es-ES" i="1" dirty="0" smtClean="0"/>
              <a:t>ACTUALIZACION DE ARTICULOS DESDE CGCOF, ubicado en el </a:t>
            </a:r>
            <a:r>
              <a:rPr lang="es-ES" dirty="0" smtClean="0"/>
              <a:t>apartado de </a:t>
            </a:r>
            <a:r>
              <a:rPr lang="es-ES" i="1" dirty="0" smtClean="0"/>
              <a:t>UTILIDADES DE BASE DE DATOS (MENU ARCHIVO -&gt; UTILIDADES).</a:t>
            </a:r>
            <a:endParaRPr lang="es-ES" b="1" dirty="0" smtClean="0"/>
          </a:p>
          <a:p>
            <a:endParaRPr lang="es-ES" b="1" dirty="0" smtClean="0"/>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56</a:t>
            </a:fld>
            <a:endParaRPr lang="es-ES" dirty="0"/>
          </a:p>
        </p:txBody>
      </p:sp>
      <p:pic>
        <p:nvPicPr>
          <p:cNvPr id="4099" name="Picture 3"/>
          <p:cNvPicPr>
            <a:picLocks noChangeAspect="1" noChangeArrowheads="1"/>
          </p:cNvPicPr>
          <p:nvPr/>
        </p:nvPicPr>
        <p:blipFill>
          <a:blip r:embed="rId2" cstate="print"/>
          <a:srcRect/>
          <a:stretch>
            <a:fillRect/>
          </a:stretch>
        </p:blipFill>
        <p:spPr bwMode="auto">
          <a:xfrm>
            <a:off x="4788024" y="2492896"/>
            <a:ext cx="3486497" cy="236856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DATOS AUXILIARES DEL ARTICULO</a:t>
            </a:r>
            <a:endParaRPr lang="es-ES" dirty="0"/>
          </a:p>
        </p:txBody>
      </p:sp>
      <p:sp>
        <p:nvSpPr>
          <p:cNvPr id="3" name="2 Marcador de texto"/>
          <p:cNvSpPr>
            <a:spLocks noGrp="1"/>
          </p:cNvSpPr>
          <p:nvPr>
            <p:ph type="body" idx="1"/>
          </p:nvPr>
        </p:nvSpPr>
        <p:spPr/>
        <p:txBody>
          <a:bodyPr anchor="ctr"/>
          <a:lstStyle/>
          <a:p>
            <a:pPr algn="ct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57</a:t>
            </a:fld>
            <a:endParaRPr lang="es-E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Información de pedidos</a:t>
            </a:r>
            <a:endParaRPr lang="es-ES" dirty="0"/>
          </a:p>
        </p:txBody>
      </p:sp>
      <p:sp>
        <p:nvSpPr>
          <p:cNvPr id="3" name="2 Marcador de contenido"/>
          <p:cNvSpPr>
            <a:spLocks noGrp="1"/>
          </p:cNvSpPr>
          <p:nvPr>
            <p:ph idx="1"/>
          </p:nvPr>
        </p:nvSpPr>
        <p:spPr/>
        <p:txBody>
          <a:bodyPr/>
          <a:lstStyle/>
          <a:p>
            <a:r>
              <a:rPr lang="es-ES" b="1" dirty="0" smtClean="0"/>
              <a:t>Proveedor habitual:</a:t>
            </a:r>
          </a:p>
          <a:p>
            <a:r>
              <a:rPr lang="es-ES" b="1" dirty="0" smtClean="0"/>
              <a:t>Cartera habitual:</a:t>
            </a:r>
          </a:p>
          <a:p>
            <a:r>
              <a:rPr lang="es-ES" b="1" dirty="0" smtClean="0"/>
              <a:t>Excluir en cálculos de</a:t>
            </a:r>
          </a:p>
          <a:p>
            <a:r>
              <a:rPr lang="es-ES" b="1" dirty="0" smtClean="0"/>
              <a:t>reaprovisionamientos:</a:t>
            </a:r>
          </a:p>
          <a:p>
            <a:r>
              <a:rPr lang="es-ES" b="1" dirty="0" smtClean="0"/>
              <a:t>P.V.P. según P.U.C.:</a:t>
            </a:r>
          </a:p>
          <a:p>
            <a:r>
              <a:rPr lang="es-ES" b="1" dirty="0" smtClean="0"/>
              <a:t>Margen absoluto:</a:t>
            </a:r>
          </a:p>
          <a:p>
            <a:r>
              <a:rPr lang="es-ES" b="1" dirty="0" smtClean="0"/>
              <a:t>% Dto. fijo:</a:t>
            </a:r>
          </a:p>
          <a:p>
            <a:r>
              <a:rPr lang="es-ES" b="1" dirty="0" smtClean="0"/>
              <a:t>Beneficio</a:t>
            </a:r>
          </a:p>
          <a:p>
            <a:r>
              <a:rPr lang="es-ES" b="1" dirty="0" smtClean="0"/>
              <a:t>% Desvío (+/-):</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58</a:t>
            </a:fld>
            <a:endParaRPr lang="es-E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Cambio de código</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Si en algún momento el código de un artículo cambiara, puede hacerse efectivo dicho  cambio en la aplicación, de forma que toda la información que haya registrada sobre el código anterior (histórico de ventas, líneas de clientes, estadísticas, etc..)  pase a estar ligada al nuevo código. Con ello, la ficha del código anterior desaparecerá como tal, quedando todos sus datos en la ficha del nuevo código que quedará así</a:t>
            </a:r>
          </a:p>
          <a:p>
            <a:pPr>
              <a:buNone/>
            </a:pPr>
            <a:r>
              <a:rPr lang="es-ES" dirty="0" smtClean="0"/>
              <a:t>	dado de alta. Es decir, en la ficha del nuevo código se asumirán los datos que tenía el código anterior (stock actual, mínimo y máximo, lote óptimo, etc..).</a:t>
            </a:r>
          </a:p>
          <a:p>
            <a:pPr>
              <a:buNone/>
            </a:pPr>
            <a:r>
              <a:rPr lang="es-ES" dirty="0" smtClean="0"/>
              <a:t>	Si el nuevo código especificado ya existe, es decir, tiene ficha abierta en FARMATIC, el P.V.P. que quedará será el que tenía asignado ya dicho código, salvo que éste fuera cero, en cuyo caso se tomará el P.V.P. que tuviera especificado el código antiguo en su ficha. Asimismo, para que sea posible seguir utilizando el código anterior, ya que pueden quedar existencias en el almacén en las que figure el código de barras del mismo, en la ficha del código nuevo quedará automáticamente reflejado el código anterior como sinónimo para ventas. De esta forma, cuando en ventas o ficha de artículo se introduzca el código anterior, automáticamente la aplicación lo traducirá al nuevo código, efectuando el mismo tratamiento como si se hubiese introducido dicho nuevo código directamente.</a:t>
            </a:r>
          </a:p>
          <a:p>
            <a:pPr>
              <a:buNone/>
            </a:pPr>
            <a:r>
              <a:rPr lang="es-ES" dirty="0" smtClean="0"/>
              <a:t>	Cabe resaltar, no obstante, el tratamiento especial en cuanto se trate de una receta: Si en un bloque de recetas se introduce directamente el antiguo código, se tomarán los datos de descripción, P.V.P., etc.. del nuevo código, pero se mantendrá el código antiguo tecleado, para mantener así la coherencia con respecto a la precinta. Si desde el proceso de venta se introduce el código antiguo se tomarán todos los datos del nuevo código, pero el paso a bloque de receta se realizará con el código antiguo introducido.</a:t>
            </a:r>
          </a:p>
          <a:p>
            <a:pPr>
              <a:buNone/>
            </a:pPr>
            <a:r>
              <a:rPr lang="es-ES" dirty="0" smtClean="0"/>
              <a:t>	Así pues, en este apartado de la ficha del artículo figurarán los siguientes campos: Se deberá activar esta caja de  chequeo cuando se desee cambiar el código del artículo. Se tendrá entonces acceso a una caja de edición donde se deberá introducir el nuevo código que se desea asignar al artículo. El mismo sustituirá al código anterior en todos los puntos de la aplicación donde éste se hallase y el cambio sea oportuno.</a:t>
            </a:r>
          </a:p>
          <a:p>
            <a:pPr>
              <a:buNone/>
            </a:pPr>
            <a:endParaRPr lang="es-ES" dirty="0" smtClean="0"/>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59</a:t>
            </a:fld>
            <a:endParaRPr lang="es-E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Menú básico de una AGF</a:t>
            </a:r>
            <a:endParaRPr lang="es-ES" dirty="0"/>
          </a:p>
        </p:txBody>
      </p:sp>
      <p:sp>
        <p:nvSpPr>
          <p:cNvPr id="3" name="2 Marcador de contenido"/>
          <p:cNvSpPr>
            <a:spLocks noGrp="1"/>
          </p:cNvSpPr>
          <p:nvPr>
            <p:ph idx="1"/>
          </p:nvPr>
        </p:nvSpPr>
        <p:spPr/>
        <p:txBody>
          <a:bodyPr/>
          <a:lstStyle/>
          <a:p>
            <a:r>
              <a:rPr lang="es-ES" dirty="0" smtClean="0"/>
              <a:t>Maestros</a:t>
            </a:r>
          </a:p>
          <a:p>
            <a:r>
              <a:rPr lang="es-ES" dirty="0" smtClean="0"/>
              <a:t>Ventas</a:t>
            </a:r>
          </a:p>
          <a:p>
            <a:r>
              <a:rPr lang="es-ES" dirty="0" smtClean="0"/>
              <a:t>Compras</a:t>
            </a:r>
          </a:p>
          <a:p>
            <a:r>
              <a:rPr lang="es-ES" dirty="0" smtClean="0"/>
              <a:t>Informes</a:t>
            </a:r>
          </a:p>
          <a:p>
            <a:r>
              <a:rPr lang="es-ES" dirty="0" smtClean="0"/>
              <a:t>Contabilidad</a:t>
            </a:r>
          </a:p>
          <a:p>
            <a:r>
              <a:rPr lang="es-ES" dirty="0" smtClean="0"/>
              <a:t>Utilidades</a:t>
            </a:r>
          </a:p>
          <a:p>
            <a:endParaRPr lang="es-ES" dirty="0"/>
          </a:p>
        </p:txBody>
      </p:sp>
      <p:sp>
        <p:nvSpPr>
          <p:cNvPr id="4" name="3 Marcador de fecha"/>
          <p:cNvSpPr>
            <a:spLocks noGrp="1"/>
          </p:cNvSpPr>
          <p:nvPr>
            <p:ph type="dt" sz="half" idx="10"/>
          </p:nvPr>
        </p:nvSpPr>
        <p:spPr/>
        <p:txBody>
          <a:bodyPr/>
          <a:lstStyle/>
          <a:p>
            <a:fld id="{6C2AB2B1-E981-4A5C-8359-D1CB876F0574}" type="datetime1">
              <a:rPr lang="es-ES" smtClean="0"/>
              <a:pPr/>
              <a:t>04/09/2012</a:t>
            </a:fld>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6</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Fechas de último movimiento</a:t>
            </a:r>
            <a:endParaRPr lang="es-ES" dirty="0"/>
          </a:p>
        </p:txBody>
      </p:sp>
      <p:sp>
        <p:nvSpPr>
          <p:cNvPr id="3" name="2 Marcador de contenido"/>
          <p:cNvSpPr>
            <a:spLocks noGrp="1"/>
          </p:cNvSpPr>
          <p:nvPr>
            <p:ph idx="1"/>
          </p:nvPr>
        </p:nvSpPr>
        <p:spPr/>
        <p:txBody>
          <a:bodyPr>
            <a:normAutofit/>
          </a:bodyPr>
          <a:lstStyle/>
          <a:p>
            <a:pPr>
              <a:buNone/>
            </a:pPr>
            <a:r>
              <a:rPr lang="es-ES" dirty="0" smtClean="0"/>
              <a:t>	En este apartado se visualizarán los datos referidos a las fechas en que el artículo fue comprado y vendido por última vez. Ambos campos se irán actualizando automáticamente por la aplicación.</a:t>
            </a:r>
          </a:p>
          <a:p>
            <a:r>
              <a:rPr lang="es-ES" b="1" dirty="0" smtClean="0"/>
              <a:t>Fecha de alta: </a:t>
            </a:r>
            <a:r>
              <a:rPr lang="es-ES" dirty="0" smtClean="0"/>
              <a:t>Fecha en la que se dio de alta el artículo en FARMATIC.</a:t>
            </a:r>
            <a:endParaRPr lang="es-ES" b="1" dirty="0" smtClean="0"/>
          </a:p>
          <a:p>
            <a:r>
              <a:rPr lang="es-ES" b="1" dirty="0" smtClean="0"/>
              <a:t>Ultima entrada: </a:t>
            </a:r>
            <a:r>
              <a:rPr lang="es-ES" dirty="0" smtClean="0"/>
              <a:t>Fecha en la que se ha realizado la última recepción de este artículo.</a:t>
            </a:r>
          </a:p>
          <a:p>
            <a:r>
              <a:rPr lang="es-ES" b="1" dirty="0" smtClean="0"/>
              <a:t>Ultima salida: </a:t>
            </a:r>
            <a:r>
              <a:rPr lang="es-ES" dirty="0" smtClean="0"/>
              <a:t>Fecha en la que el artículo ha sido vendido por última vez.</a:t>
            </a:r>
          </a:p>
          <a:p>
            <a:endParaRPr lang="es-ES" dirty="0" smtClean="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60</a:t>
            </a:fld>
            <a:endParaRPr lang="es-E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Varios</a:t>
            </a:r>
            <a:endParaRPr lang="es-ES" dirty="0"/>
          </a:p>
        </p:txBody>
      </p:sp>
      <p:sp>
        <p:nvSpPr>
          <p:cNvPr id="3" name="2 Marcador de contenido"/>
          <p:cNvSpPr>
            <a:spLocks noGrp="1"/>
          </p:cNvSpPr>
          <p:nvPr>
            <p:ph idx="1"/>
          </p:nvPr>
        </p:nvSpPr>
        <p:spPr/>
        <p:txBody>
          <a:bodyPr>
            <a:normAutofit fontScale="32500" lnSpcReduction="20000"/>
          </a:bodyPr>
          <a:lstStyle/>
          <a:p>
            <a:pPr>
              <a:buNone/>
            </a:pPr>
            <a:r>
              <a:rPr lang="es-ES" dirty="0" smtClean="0"/>
              <a:t>	Es posible establecer una gestión de aplicación de descuentos específica para un artículo concreto. Para ello, en la pestaña "AUXILIAR" de la ficha del artículo se dispone de los siguientes campos:</a:t>
            </a:r>
          </a:p>
          <a:p>
            <a:r>
              <a:rPr lang="es-ES" b="1" dirty="0" smtClean="0"/>
              <a:t>% Descuento máximo</a:t>
            </a:r>
            <a:r>
              <a:rPr lang="es-ES" dirty="0" smtClean="0"/>
              <a:t>: Descuento máximo que se podrá aplicar en la venta del artículo. Si en este campo se introduce el valor 0 se entenderá que se debe tomar como descuento máximo el que tenga asignado la familia a la que el artículo pertenece. Si en dicha familia el descuento</a:t>
            </a:r>
          </a:p>
          <a:p>
            <a:pPr>
              <a:buNone/>
            </a:pPr>
            <a:r>
              <a:rPr lang="es-ES" dirty="0" smtClean="0"/>
              <a:t>	máximo también fuera 0 se entenderá que no se permite efectuar descuentos. No se permite un valor de descuento superior al 100%.</a:t>
            </a:r>
          </a:p>
          <a:p>
            <a:r>
              <a:rPr lang="es-ES" b="1" dirty="0" smtClean="0"/>
              <a:t>% Descuento defecto: </a:t>
            </a:r>
            <a:r>
              <a:rPr lang="es-ES" dirty="0" smtClean="0"/>
              <a:t>Descuento por defecto que se aplicará en la venta del artículo, salvo que la venta se realice a un cliente que tenga otro descuento mayor asignado en su ficha. No se permite en este campo un valor superior al 100%.</a:t>
            </a:r>
          </a:p>
          <a:p>
            <a:r>
              <a:rPr lang="es-ES" b="1" dirty="0" smtClean="0"/>
              <a:t>Modo: </a:t>
            </a:r>
            <a:r>
              <a:rPr lang="es-ES" dirty="0" smtClean="0"/>
              <a:t>Forma en que se aplicarán los descuentos en el momento de la venta del artículo. Se pueden dar las siguientes modalidades:</a:t>
            </a:r>
          </a:p>
          <a:p>
            <a:pPr>
              <a:buNone/>
            </a:pPr>
            <a:r>
              <a:rPr lang="es-ES" i="1" dirty="0" smtClean="0"/>
              <a:t>	. De Familia : En este caso se tomarán para el artículo el descuento máximo y el </a:t>
            </a:r>
            <a:r>
              <a:rPr lang="es-ES" dirty="0" smtClean="0"/>
              <a:t>descuento por defecto que tenga asignados la familia a la que el artículo pertenece. En dicho caso, no estarán habilitados en la ficha del artículo los campos "% Dto. Máximo" y "%Dto. Defecto"  anteriormente comentados. Asimismo, el modo de aplicación de los descuentos será el indicado para la familia en cuestión.</a:t>
            </a:r>
          </a:p>
          <a:p>
            <a:pPr>
              <a:buNone/>
            </a:pPr>
            <a:r>
              <a:rPr lang="es-ES" i="1" dirty="0" smtClean="0"/>
              <a:t>	. Manual : En este caso sólo se aplicarán descuentos en ventas sobre este artículo de </a:t>
            </a:r>
            <a:r>
              <a:rPr lang="es-ES" dirty="0" smtClean="0"/>
              <a:t>forma manual o cuando se dispense a un cliente que tenga en su ficha un descuento asignado.</a:t>
            </a:r>
          </a:p>
          <a:p>
            <a:pPr>
              <a:buNone/>
            </a:pPr>
            <a:r>
              <a:rPr lang="es-ES" i="1" dirty="0" smtClean="0"/>
              <a:t>	. Automático : En este caso al dispensarse el artículo dentro de la franja horaria de </a:t>
            </a:r>
            <a:r>
              <a:rPr lang="es-ES" dirty="0" smtClean="0"/>
              <a:t>aplicación de descuentos fijada en parámetros, automáticamente se le aplicará el descuento por defecto que el artículo tenga definido, salvo que se esté vendiendo a un cliente que tenga un descuento mayor fijado en su ficha, en cuyo caso ese será el</a:t>
            </a:r>
          </a:p>
          <a:p>
            <a:pPr>
              <a:buNone/>
            </a:pPr>
            <a:r>
              <a:rPr lang="es-ES" dirty="0" smtClean="0"/>
              <a:t>	descuento que por omisión se aplicará.</a:t>
            </a:r>
          </a:p>
          <a:p>
            <a:pPr>
              <a:buNone/>
            </a:pPr>
            <a:r>
              <a:rPr lang="es-ES" i="1" dirty="0" smtClean="0"/>
              <a:t>	. Con Aviso : En este caso, si se dispensa en la franja horaria fijada en parámetros, se </a:t>
            </a:r>
            <a:r>
              <a:rPr lang="es-ES" dirty="0" smtClean="0"/>
              <a:t>presentará un mensaje pidiendo conformidad para aplicar el descuento por defecto que el artículo tenga definido, salvo que se esté vendiendo a un cliente que tenga descuento mayor fijado en ficha, en cuyo caso ese será el descuento que por omisión se presentará para su conformidad.</a:t>
            </a:r>
          </a:p>
          <a:p>
            <a:pPr>
              <a:buNone/>
            </a:pPr>
            <a:r>
              <a:rPr lang="es-ES" i="1" dirty="0" smtClean="0"/>
              <a:t>	. Deshabilitado : En este caso no se podrán efectuar descuentos sobre el artículo, </a:t>
            </a:r>
            <a:r>
              <a:rPr lang="es-ES" dirty="0" smtClean="0"/>
              <a:t>aunque se esté dispensando a un cliente que tenga asignado un descuento en su ficha. Para más información al respecto véase el apartado GESTION DE DESCUENTOS de la sección VENTAS MOSTRADOR. </a:t>
            </a:r>
          </a:p>
          <a:p>
            <a:pPr>
              <a:buNone/>
            </a:pPr>
            <a:r>
              <a:rPr lang="es-ES" dirty="0" smtClean="0"/>
              <a:t>	</a:t>
            </a:r>
            <a:r>
              <a:rPr lang="es-ES" b="1" dirty="0" smtClean="0"/>
              <a:t> Excluir en listas: </a:t>
            </a:r>
            <a:r>
              <a:rPr lang="es-ES" dirty="0" smtClean="0"/>
              <a:t>De activarse esta caja de chequeo, el artículo no será incluido en ninguna de las listas que se generen automáticamente ni desde el proceso </a:t>
            </a:r>
            <a:r>
              <a:rPr lang="es-ES" i="1" dirty="0" smtClean="0"/>
              <a:t>GENERACION DE LISTAS, </a:t>
            </a:r>
            <a:r>
              <a:rPr lang="es-ES" dirty="0" smtClean="0"/>
              <a:t>ni desde ninguno de los procesos que presentan esta prestación. </a:t>
            </a:r>
          </a:p>
          <a:p>
            <a:pPr>
              <a:buNone/>
            </a:pPr>
            <a:r>
              <a:rPr lang="es-ES" b="1" dirty="0" smtClean="0"/>
              <a:t>	Excluir de actualización en Bases de datos:</a:t>
            </a:r>
            <a:r>
              <a:rPr lang="es-ES" dirty="0" smtClean="0"/>
              <a:t>De activarse esta caja de chequeo, en ningún punto de la aplicación desde el que se actualice información desde bases externas de proveedor (COMUNICACIONES AVANZADAS, BASES EXTERNAS, etc..) se tendrá en cuenta este artículo. Téngase en cuenta que esta marca no afecta a la importación de la base externa en sí misma, sino sólo a la actualización de información desde bases externas. </a:t>
            </a:r>
          </a:p>
          <a:p>
            <a:pPr>
              <a:buNone/>
            </a:pPr>
            <a:r>
              <a:rPr lang="es-ES" dirty="0" smtClean="0"/>
              <a:t>	</a:t>
            </a:r>
            <a:r>
              <a:rPr lang="es-ES" b="1" dirty="0" smtClean="0"/>
              <a:t>Unidad: </a:t>
            </a:r>
            <a:r>
              <a:rPr lang="es-ES" dirty="0" smtClean="0"/>
              <a:t>Unidad de medida en la que se mide el artículo (litros, kilos, etc..). Es un campo meramente informativo que puede incluirse en las etiquetas que se generen desde el proceso </a:t>
            </a:r>
            <a:r>
              <a:rPr lang="es-ES" i="1" dirty="0" smtClean="0"/>
              <a:t>ETIQUETAS, para así poder dar cumplimiento a lo estipulado en el Real </a:t>
            </a:r>
            <a:r>
              <a:rPr lang="es-ES" dirty="0" smtClean="0"/>
              <a:t>Decreto 3423/2000, de 15 de diciembre, publicado en el BOE del 28 de diciembre, por el que se regula la indicación de los precios de los productos ofrecidos a los consumidores y usuarios, teniéndose que indicar el precio de venta y el precio por unidad de medida de los productos ofrecidos por los comerciantes a los consumidores, a fin de mejorar la información de los consumidores y facilitar la comparación de los precios.</a:t>
            </a:r>
          </a:p>
          <a:p>
            <a:pPr>
              <a:buNone/>
            </a:pPr>
            <a:r>
              <a:rPr lang="es-ES" dirty="0" smtClean="0"/>
              <a:t>	</a:t>
            </a:r>
            <a:r>
              <a:rPr lang="es-ES" b="1" dirty="0" smtClean="0"/>
              <a:t>Precio/Unidad: </a:t>
            </a:r>
            <a:r>
              <a:rPr lang="es-ES" dirty="0" smtClean="0"/>
              <a:t>Precio por unidad de medida. Es un campo meramente informativo que puede incluirse en las etiquetas que se generen desde el proceso </a:t>
            </a:r>
            <a:r>
              <a:rPr lang="es-ES" i="1" dirty="0" smtClean="0"/>
              <a:t>ETIQUETAS (en </a:t>
            </a:r>
            <a:r>
              <a:rPr lang="es-ES" dirty="0" smtClean="0"/>
              <a:t>cumplimiento del Real Decreto 3423/2000). Debe tenerse en cuenta que a todos los efectos el P.V.P. del artículo será el indicado en la pestaña "GENERAL" de su ficha.</a:t>
            </a:r>
          </a:p>
          <a:p>
            <a:pPr>
              <a:buNone/>
            </a:pPr>
            <a:r>
              <a:rPr lang="es-ES" dirty="0" smtClean="0"/>
              <a:t>	</a:t>
            </a:r>
            <a:r>
              <a:rPr lang="es-ES" b="1" dirty="0" smtClean="0"/>
              <a:t>Campo de usuario 1: </a:t>
            </a:r>
            <a:r>
              <a:rPr lang="es-ES" dirty="0" smtClean="0"/>
              <a:t>Este campo aparecerá con el nombre que el usuario haya estipulado en parámetros y admitirá el tipo de dato que el usuario haya indicado (sólo números, sólo letras, fechas).</a:t>
            </a:r>
          </a:p>
          <a:p>
            <a:pPr>
              <a:buNone/>
            </a:pPr>
            <a:r>
              <a:rPr lang="es-ES" b="1" dirty="0" smtClean="0"/>
              <a:t>	Campo de usuario 2: </a:t>
            </a:r>
            <a:r>
              <a:rPr lang="es-ES" dirty="0" smtClean="0"/>
              <a:t>Este campo aparecerá con el nombre que el usuario haya estipulado en parámetros y admitirá el tipo de dato que el usuario haya indicado (sólo números, sólo letras, fechas).</a:t>
            </a:r>
          </a:p>
          <a:p>
            <a:pPr>
              <a:buNone/>
            </a:pPr>
            <a:r>
              <a:rPr lang="es-ES" dirty="0" smtClean="0"/>
              <a:t>	Los dos campos de usuario mencionados tienen como finalidad el dotar al artículo de dos características adicionales que podrán hacerse servir tanto para efectuar búsquedas como en la generación de listas.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61</a:t>
            </a:fld>
            <a:endParaRPr lang="es-E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Detalle de carteras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En este apartado se puede consultar si el artículo está en el momento de la consulta incluido en alguna cartera de pedidos. La información que a tal efecto se facilita es la siguiente:</a:t>
            </a:r>
          </a:p>
          <a:p>
            <a:pPr>
              <a:buNone/>
            </a:pPr>
            <a:r>
              <a:rPr lang="es-ES" dirty="0" smtClean="0"/>
              <a:t>	</a:t>
            </a:r>
            <a:r>
              <a:rPr lang="es-ES" b="1" dirty="0" smtClean="0"/>
              <a:t>Fecha: </a:t>
            </a:r>
            <a:r>
              <a:rPr lang="es-ES" dirty="0" smtClean="0"/>
              <a:t>Fecha en la que el artículo ha entrado en la cartera.</a:t>
            </a:r>
          </a:p>
          <a:p>
            <a:pPr>
              <a:buNone/>
            </a:pPr>
            <a:r>
              <a:rPr lang="es-ES" dirty="0" smtClean="0"/>
              <a:t>	</a:t>
            </a:r>
            <a:r>
              <a:rPr lang="es-ES" b="1" dirty="0" smtClean="0"/>
              <a:t>Hora: </a:t>
            </a:r>
            <a:r>
              <a:rPr lang="es-ES" dirty="0" smtClean="0"/>
              <a:t>Hora de entrada del artículo en la cartera.</a:t>
            </a:r>
          </a:p>
          <a:p>
            <a:pPr>
              <a:buNone/>
            </a:pPr>
            <a:r>
              <a:rPr lang="es-ES" b="1" dirty="0" smtClean="0"/>
              <a:t>	Cartera: Cartera</a:t>
            </a:r>
            <a:r>
              <a:rPr lang="es-ES" dirty="0" smtClean="0"/>
              <a:t> en la que se encuentra incluido el artículo.</a:t>
            </a:r>
          </a:p>
          <a:p>
            <a:pPr>
              <a:buNone/>
            </a:pPr>
            <a:r>
              <a:rPr lang="es-ES" dirty="0" smtClean="0"/>
              <a:t>	</a:t>
            </a:r>
            <a:r>
              <a:rPr lang="es-ES" b="1" dirty="0" smtClean="0"/>
              <a:t>Motivo de entrada: </a:t>
            </a:r>
            <a:r>
              <a:rPr lang="es-ES" dirty="0" smtClean="0"/>
              <a:t>Motivo por el que el artículo se encuentra en dicha cartera (rotura de stock en ventas, introducción manual por parte del usuario, etc..).</a:t>
            </a:r>
          </a:p>
          <a:p>
            <a:pPr>
              <a:buNone/>
            </a:pPr>
            <a:r>
              <a:rPr lang="es-ES" dirty="0" smtClean="0"/>
              <a:t>	</a:t>
            </a:r>
            <a:r>
              <a:rPr lang="es-ES" b="1" dirty="0" smtClean="0"/>
              <a:t>Unidades: </a:t>
            </a:r>
            <a:r>
              <a:rPr lang="es-ES" dirty="0" smtClean="0"/>
              <a:t>Número de unidades del artículo presentes en cartera.</a:t>
            </a:r>
          </a:p>
          <a:p>
            <a:pPr>
              <a:buNone/>
            </a:pPr>
            <a:r>
              <a:rPr lang="es-ES" dirty="0" smtClean="0"/>
              <a:t>	</a:t>
            </a:r>
            <a:r>
              <a:rPr lang="es-ES" b="1" dirty="0" smtClean="0"/>
              <a:t>Importe PVP: </a:t>
            </a:r>
            <a:r>
              <a:rPr lang="es-ES" dirty="0" smtClean="0"/>
              <a:t>Importe que las unidades presentes en cartera suponen valoradas a precio de venta al público.</a:t>
            </a:r>
          </a:p>
          <a:p>
            <a:pPr>
              <a:buNone/>
            </a:pPr>
            <a:r>
              <a:rPr lang="es-ES" dirty="0" smtClean="0"/>
              <a:t>	</a:t>
            </a:r>
            <a:r>
              <a:rPr lang="es-ES" b="1" dirty="0" smtClean="0"/>
              <a:t>Importe PUC: </a:t>
            </a:r>
            <a:r>
              <a:rPr lang="es-ES" dirty="0" smtClean="0"/>
              <a:t>Importe que las unidades en cartera suponen valoradas a precio de última compra.</a:t>
            </a:r>
          </a:p>
          <a:p>
            <a:pPr>
              <a:buNone/>
            </a:pPr>
            <a:r>
              <a:rPr lang="es-ES" dirty="0" smtClean="0"/>
              <a:t>	</a:t>
            </a:r>
            <a:r>
              <a:rPr lang="es-ES" b="1" dirty="0" smtClean="0"/>
              <a:t>Proveedor: </a:t>
            </a:r>
            <a:r>
              <a:rPr lang="es-ES" dirty="0" smtClean="0"/>
              <a:t>Proveedor al que están asignadas las unidades de dicha cartera. Esta información se presenta mediante una parrilla de exploración, con todas las posibilidades que este tipo de elementos proporciona.</a:t>
            </a:r>
          </a:p>
          <a:p>
            <a:pPr>
              <a:buNone/>
            </a:pPr>
            <a:r>
              <a:rPr lang="es-ES" dirty="0" smtClean="0"/>
              <a:t>	Haciendo doble clic con el botón izquierdo del ratón sobre esta parrilla de exploración</a:t>
            </a:r>
          </a:p>
          <a:p>
            <a:pPr>
              <a:buNone/>
            </a:pPr>
            <a:r>
              <a:rPr lang="es-ES" dirty="0" smtClean="0"/>
              <a:t>	se tendrá acceso a la edición de carteras, pudiéndose así incluir, excluir o modificar las unidades que del artículo en cuestión figuren en cada cartera.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62</a:t>
            </a:fld>
            <a:endParaRPr lang="es-E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dirty="0" smtClean="0"/>
              <a:t>Detalle de carteras y últimos pedidos</a:t>
            </a:r>
            <a:endParaRPr lang="es-ES" sz="4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63</a:t>
            </a:fld>
            <a:endParaRPr lang="es-ES" dirty="0"/>
          </a:p>
        </p:txBody>
      </p:sp>
      <p:pic>
        <p:nvPicPr>
          <p:cNvPr id="41574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Edición rápida de carteras</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Haciendo doble clic con el ratón sobre la parrilla de exploración referida a detalle de carteras que se presenta en la ficha de un artículo se tendrá posibilidad de modificar directamente las unidades presentes de dicho artículo en una cartera, o bien a excluirlo o incluirlo en ella.</a:t>
            </a:r>
          </a:p>
          <a:p>
            <a:pPr>
              <a:buNone/>
            </a:pPr>
            <a:r>
              <a:rPr lang="es-ES" dirty="0" smtClean="0"/>
              <a:t>	Al realizar esta acción se abre una ventana en la que se presenta una parrilla de exploración en la que se incluye una línea por cada cartera en la que se encuentre el artículo en el momento de la consulta. Se dará información sobre la fecha y hora en la que el artículo entró en la cartera, cartera de que se trata, motivo de entrada y unidades presentes del artículo.</a:t>
            </a:r>
          </a:p>
          <a:p>
            <a:pPr>
              <a:buNone/>
            </a:pPr>
            <a:r>
              <a:rPr lang="es-ES" dirty="0" smtClean="0"/>
              <a:t>	Bajo dicha parrilla se ofrece un recordatorio sobre el código y nombre del artículo sobre el que se está haciendo la consulta, así como su stock actual, mínimo y máximo.</a:t>
            </a:r>
          </a:p>
          <a:p>
            <a:pPr>
              <a:buNone/>
            </a:pPr>
            <a:r>
              <a:rPr lang="es-ES" dirty="0" smtClean="0"/>
              <a:t>	Se dispondrá de una caja desplegable en la que se podrá seleccionar la cartera sobre la que se desea establecer modificaciones. Asimismo, se dispone de una caja de edición donde se podrán indicar las unidades que definitivamente se desea dejar en la cartera que se haya seleccionado.</a:t>
            </a:r>
          </a:p>
          <a:p>
            <a:pPr>
              <a:buNone/>
            </a:pPr>
            <a:r>
              <a:rPr lang="es-ES" dirty="0" smtClean="0"/>
              <a:t>	Por último, indicar que se dispone de los siguientes botones:</a:t>
            </a:r>
          </a:p>
          <a:p>
            <a:pPr>
              <a:buNone/>
            </a:pPr>
            <a:r>
              <a:rPr lang="es-ES" dirty="0" smtClean="0"/>
              <a:t>	- Botón Aplicar: Permitirá grabar los cambios introducidos sin abandonar el proceso de edición rápida de carteras.</a:t>
            </a:r>
          </a:p>
          <a:p>
            <a:pPr>
              <a:buNone/>
            </a:pPr>
            <a:r>
              <a:rPr lang="es-ES" dirty="0" smtClean="0"/>
              <a:t>	- Botón Aceptar : Permite grabar los cambios introducidos dando por finalizado el proceso de edición rápida de carteras, retornándose a la ficha del artículo.</a:t>
            </a:r>
          </a:p>
          <a:p>
            <a:pPr>
              <a:buNone/>
            </a:pPr>
            <a:r>
              <a:rPr lang="es-ES" dirty="0" smtClean="0"/>
              <a:t>	- Botón Cancelar : Permite abandonar el proceso de edición rápida de carteras sin grabar cambios introducidos.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64</a:t>
            </a:fld>
            <a:endParaRPr lang="es-E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Últimos pedidos</a:t>
            </a:r>
            <a:endParaRPr lang="es-ES" dirty="0"/>
          </a:p>
        </p:txBody>
      </p:sp>
      <p:sp>
        <p:nvSpPr>
          <p:cNvPr id="3" name="2 Marcador de contenido"/>
          <p:cNvSpPr>
            <a:spLocks noGrp="1"/>
          </p:cNvSpPr>
          <p:nvPr>
            <p:ph idx="1"/>
          </p:nvPr>
        </p:nvSpPr>
        <p:spPr/>
        <p:txBody>
          <a:bodyPr>
            <a:normAutofit fontScale="77500" lnSpcReduction="20000"/>
          </a:bodyPr>
          <a:lstStyle/>
          <a:p>
            <a:pPr>
              <a:buNone/>
            </a:pPr>
            <a:r>
              <a:rPr lang="es-ES" dirty="0" smtClean="0"/>
              <a:t>	Esta opción facilita información sobre los pedidos en firme que en el momento de la consulta están  pendientes de ser recepcionados e incluyen en su contenido el artículo que se está consultando. </a:t>
            </a:r>
          </a:p>
          <a:p>
            <a:pPr>
              <a:buNone/>
            </a:pPr>
            <a:r>
              <a:rPr lang="es-ES" dirty="0" smtClean="0"/>
              <a:t>	La información que se ofrece al respecto es la siguiente:</a:t>
            </a:r>
          </a:p>
          <a:p>
            <a:r>
              <a:rPr lang="es-ES" b="1" dirty="0" smtClean="0"/>
              <a:t>Fecha:</a:t>
            </a:r>
          </a:p>
          <a:p>
            <a:r>
              <a:rPr lang="es-ES" b="1" dirty="0" smtClean="0"/>
              <a:t>Hora:</a:t>
            </a:r>
          </a:p>
          <a:p>
            <a:r>
              <a:rPr lang="es-ES" b="1" dirty="0" smtClean="0"/>
              <a:t>N. Pedido:</a:t>
            </a:r>
          </a:p>
          <a:p>
            <a:r>
              <a:rPr lang="es-ES" b="1" dirty="0" smtClean="0"/>
              <a:t>N. Línea:</a:t>
            </a:r>
          </a:p>
          <a:p>
            <a:r>
              <a:rPr lang="es-ES" b="1" dirty="0" smtClean="0"/>
              <a:t>Unidades:</a:t>
            </a:r>
          </a:p>
          <a:p>
            <a:r>
              <a:rPr lang="es-ES" b="1" dirty="0" smtClean="0"/>
              <a:t>P.V.P.:</a:t>
            </a:r>
          </a:p>
          <a:p>
            <a:r>
              <a:rPr lang="es-ES" b="1" dirty="0" smtClean="0"/>
              <a:t>P.U.C.:</a:t>
            </a:r>
          </a:p>
          <a:p>
            <a:r>
              <a:rPr lang="es-ES" b="1" dirty="0" smtClean="0"/>
              <a:t>Importe P.V.P.:</a:t>
            </a:r>
          </a:p>
          <a:p>
            <a:r>
              <a:rPr lang="es-ES" b="1" dirty="0" smtClean="0"/>
              <a:t>Importe P.U.C.:</a:t>
            </a:r>
          </a:p>
          <a:p>
            <a:r>
              <a:rPr lang="es-ES" b="1" dirty="0" smtClean="0"/>
              <a:t>Proveedor</a:t>
            </a:r>
            <a:endParaRPr lang="es-ES" dirty="0" smtClean="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65</a:t>
            </a:fld>
            <a:endParaRPr lang="es-ES" dirty="0"/>
          </a:p>
        </p:txBody>
      </p:sp>
      <p:sp>
        <p:nvSpPr>
          <p:cNvPr id="7" name="6 CuadroTexto"/>
          <p:cNvSpPr txBox="1"/>
          <p:nvPr/>
        </p:nvSpPr>
        <p:spPr>
          <a:xfrm>
            <a:off x="3131840" y="3356993"/>
            <a:ext cx="5256584" cy="2800767"/>
          </a:xfrm>
          <a:prstGeom prst="rect">
            <a:avLst/>
          </a:prstGeom>
          <a:noFill/>
        </p:spPr>
        <p:txBody>
          <a:bodyPr wrap="square" rtlCol="0">
            <a:spAutoFit/>
          </a:bodyPr>
          <a:lstStyle/>
          <a:p>
            <a:r>
              <a:rPr lang="es-ES" sz="1600" i="1" dirty="0" smtClean="0"/>
              <a:t>Esta información se presenta mediante una parrilla de exploración, con todas las posibilidades que este tipo de elementos proporciona.</a:t>
            </a:r>
          </a:p>
          <a:p>
            <a:r>
              <a:rPr lang="es-ES" sz="1600" i="1" dirty="0" smtClean="0"/>
              <a:t>Haciendo doble clic con el botón izquierdo del  ratón sobre dicha parrilla se tendrá acceso a una consulta del histórico de compras del artículo en cuestión, donde se podrá consultar las diferentes recepciones que del artículo se han realizado. Para</a:t>
            </a:r>
          </a:p>
          <a:p>
            <a:r>
              <a:rPr lang="es-ES" sz="1600" i="1" dirty="0" smtClean="0"/>
              <a:t>más información véase el apartado HISTORICO DE COMPRAS de la sección</a:t>
            </a:r>
          </a:p>
          <a:p>
            <a:r>
              <a:rPr lang="es-ES" sz="1600" i="1" dirty="0" smtClean="0"/>
              <a:t>COMPRAS.</a:t>
            </a:r>
            <a:endParaRPr lang="es-ES" sz="1600" i="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400" dirty="0" smtClean="0"/>
              <a:t>ESTADISTICAS DE ARTICULO</a:t>
            </a:r>
            <a:endParaRPr lang="es-ES" sz="4400" dirty="0"/>
          </a:p>
        </p:txBody>
      </p:sp>
      <p:sp>
        <p:nvSpPr>
          <p:cNvPr id="3" name="2 Marcador de texto"/>
          <p:cNvSpPr>
            <a:spLocks noGrp="1"/>
          </p:cNvSpPr>
          <p:nvPr>
            <p:ph type="body" idx="1"/>
          </p:nvPr>
        </p:nvSpPr>
        <p:spPr>
          <a:xfrm>
            <a:off x="530352" y="2704664"/>
            <a:ext cx="7772400" cy="3244616"/>
          </a:xfrm>
        </p:spPr>
        <p:txBody>
          <a:bodyPr>
            <a:normAutofit fontScale="55000" lnSpcReduction="20000"/>
          </a:bodyPr>
          <a:lstStyle/>
          <a:p>
            <a:r>
              <a:rPr lang="es-ES" dirty="0" smtClean="0"/>
              <a:t>Permite la consulta de las estadísticas de unidades vendidas del artículo, pudiéndose consultar de forma decenal, quincenal o mensual. Esta información que se visualiza al activar la pestaña "ESTADISTICAS" de la ficha del artículo, se mostrará también a pie de la ventana estando activa la pestaña "GENERAL" si la ventana está maximizada.</a:t>
            </a:r>
          </a:p>
          <a:p>
            <a:r>
              <a:rPr lang="es-ES" dirty="0" smtClean="0"/>
              <a:t>En cualquier caso, se presentará la información por separado de cada año trabajado, distinguiéndose éstos por su color de representación. Recuérdese que los colores por omisión serán los especificados en el proceso </a:t>
            </a:r>
            <a:r>
              <a:rPr lang="es-ES" i="1" dirty="0" smtClean="0"/>
              <a:t>CONFIGURACION / PARAMETROS, si bien también pueden ser cambiados directamente desde este </a:t>
            </a:r>
            <a:r>
              <a:rPr lang="es-ES" dirty="0" smtClean="0"/>
              <a:t>punto haciendo uso de las opciones disponibles a tal efecto si se pulsa el botón derecho del ratón sobre el elemento del gráfico a modificar.</a:t>
            </a:r>
          </a:p>
          <a:p>
            <a:r>
              <a:rPr lang="es-ES" dirty="0" smtClean="0"/>
              <a:t>La información se puede presentar en diferentes tipos de gráficos (líneas, tarta, áreas, etc..) según seleccione el usuario. Asimismo, se puede optar por representación en dos o tres dimensiones.</a:t>
            </a:r>
          </a:p>
          <a:p>
            <a:r>
              <a:rPr lang="es-ES" dirty="0" smtClean="0"/>
              <a:t>Se dispone de la posibilidad de obtener una vista preliminar del gráfico, es decir, una vista ampliada de forma que se facilitará su consulta y dará una idea del resultado que se obtendrá en caso de solicitar su representación por impresora.</a:t>
            </a:r>
          </a:p>
          <a:p>
            <a:r>
              <a:rPr lang="es-ES" dirty="0" smtClean="0"/>
              <a:t>Será posible también obtener la información gráfica en forma de informe textual, pudiéndose configurar un informe ordenado y acotado según el usuario determine.</a:t>
            </a:r>
          </a:p>
          <a:p>
            <a:r>
              <a:rPr lang="es-ES" dirty="0" smtClean="0"/>
              <a:t>Tanto la información en forma de gráfico como en forma de texto podrá ser obtenida también por impresora.</a:t>
            </a:r>
          </a:p>
          <a:p>
            <a:r>
              <a:rPr lang="es-ES" dirty="0" smtClean="0"/>
              <a:t>Por último indicar que haciendo clic con el botón derecho del ratón sobre el gráfico de estadísticas se dispondrá de la opción "Modificar Estadísticas", cuya selección enlazará directamente con el proceso </a:t>
            </a:r>
            <a:r>
              <a:rPr lang="es-ES" i="1" dirty="0" smtClean="0"/>
              <a:t>MODIFICACION MANUAL DE 	ESTADISTICAS, desde el cual se podrán modificar manualmente los valores </a:t>
            </a:r>
            <a:r>
              <a:rPr lang="es-ES" dirty="0" smtClean="0"/>
              <a:t>estadísticos del artículo.</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66</a:t>
            </a:fld>
            <a:endParaRPr lang="es-E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Estadísticas del articulo.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67</a:t>
            </a:fld>
            <a:endParaRPr lang="es-ES" dirty="0"/>
          </a:p>
        </p:txBody>
      </p:sp>
      <p:pic>
        <p:nvPicPr>
          <p:cNvPr id="41677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400" dirty="0" smtClean="0"/>
              <a:t>EL HISTORICO DEL ARTICULO</a:t>
            </a:r>
            <a:endParaRPr lang="es-ES" sz="4400" dirty="0"/>
          </a:p>
        </p:txBody>
      </p:sp>
      <p:sp>
        <p:nvSpPr>
          <p:cNvPr id="3" name="2 Marcador de texto"/>
          <p:cNvSpPr>
            <a:spLocks noGrp="1"/>
          </p:cNvSpPr>
          <p:nvPr>
            <p:ph type="body" idx="1"/>
          </p:nvPr>
        </p:nvSpPr>
        <p:spPr>
          <a:xfrm>
            <a:off x="530352" y="2704664"/>
            <a:ext cx="7772400" cy="2308512"/>
          </a:xfrm>
        </p:spPr>
        <p:txBody>
          <a:bodyPr>
            <a:noAutofit/>
          </a:bodyPr>
          <a:lstStyle/>
          <a:p>
            <a:r>
              <a:rPr lang="es-ES" sz="1100" dirty="0" smtClean="0"/>
              <a:t>En el histórico se reflejarán todas las acciones que motiven una variación en el stock actual de los artículos, cualquier entrada o salida de cartera que se produzca, así como las variaciones que pueda haber entre la cantidad pedida y la cantidad recibida al confirmar entradas de mercancía. También se reflejarán los cambios de código que se hayan producido y las entradas del artículo en bloques de recetas, bien porque se hayan introducido recetas manualmente en bloques o automáticamente en el momento de la venta si se lleva gestión automática de recetas. De esta forma se tendrá una idea clara de la evolución sufrida por un artículo (ventas, devoluciones, recepción, paso a pedido, etc..), lo que puede servir, entre otras cosas, para llevar un seguimiento de las faltas dadas en mostrador, verificar si los datos de stock en ficha son correctos según el movimiento que el artículo ha tenido, localizar posibles errores de operatoria, comprobar si las propuestas de pedido que se efectúan son acordes a la necesidad real, etc.. Es decir, este proceso permite llevar un seguimiento exhaustivo del movimiento que han sufrido los artículos.</a:t>
            </a:r>
          </a:p>
          <a:p>
            <a:r>
              <a:rPr lang="es-ES" sz="1100" dirty="0" smtClean="0"/>
              <a:t>Ahora bien, para que dicho histórico se vaya generando de forma automática a medida que se va trabajando es imprescindible haberlo activado, es decir, haber indicado "Sí" en la opción "Histórico de artículos activado" en el proceso </a:t>
            </a:r>
            <a:r>
              <a:rPr lang="es-ES" sz="1100" i="1" dirty="0" smtClean="0"/>
              <a:t>CONFIGURACION /  PARAMETROS.</a:t>
            </a:r>
          </a:p>
          <a:p>
            <a:r>
              <a:rPr lang="es-ES" sz="1100" dirty="0" smtClean="0"/>
              <a:t>Téngase en cuenta que, además de al activarse la pestaña "HISTORICO" de la ficha  del artículo, se mostrará también el histórico de los últimos 30 días en la ventana estando activa la pestaña "GENERAL" si la ventana está maximizada.</a:t>
            </a:r>
            <a:endParaRPr lang="es-ES" sz="1100"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68</a:t>
            </a:fld>
            <a:endParaRPr lang="es-E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Histórico del articulo.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69</a:t>
            </a:fld>
            <a:endParaRPr lang="es-ES" dirty="0"/>
          </a:p>
        </p:txBody>
      </p:sp>
      <p:pic>
        <p:nvPicPr>
          <p:cNvPr id="41472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Procesos de Farmatic</a:t>
            </a:r>
            <a:endParaRPr lang="es-ES" dirty="0"/>
          </a:p>
        </p:txBody>
      </p:sp>
      <p:sp>
        <p:nvSpPr>
          <p:cNvPr id="3" name="2 Marcador de contenido"/>
          <p:cNvSpPr>
            <a:spLocks noGrp="1"/>
          </p:cNvSpPr>
          <p:nvPr>
            <p:ph idx="1"/>
          </p:nvPr>
        </p:nvSpPr>
        <p:spPr/>
        <p:txBody>
          <a:bodyPr>
            <a:normAutofit fontScale="55000" lnSpcReduction="20000"/>
          </a:bodyPr>
          <a:lstStyle/>
          <a:p>
            <a:r>
              <a:rPr lang="es-ES" b="1" dirty="0" smtClean="0"/>
              <a:t>VENTAS: </a:t>
            </a:r>
            <a:r>
              <a:rPr lang="es-ES" dirty="0" smtClean="0"/>
              <a:t>Rapidez, agilidad, fidelización, ergonomía y servicio al cliente.</a:t>
            </a:r>
          </a:p>
          <a:p>
            <a:r>
              <a:rPr lang="es-ES" b="1" dirty="0" smtClean="0"/>
              <a:t>GESTIÓN : </a:t>
            </a:r>
            <a:r>
              <a:rPr lang="es-ES" dirty="0" smtClean="0"/>
              <a:t>El objetivo de toda la gestión se encamina a obtener la mayor rentabilidad y control: Márgenes, conocimiento financiero del  producto, seguimientos exhaustivos (artículos, familias, grupos, auxiliares, tipo de venta...), control de objetivos mediante cuadros de mando, contabilidad automática...</a:t>
            </a:r>
          </a:p>
          <a:p>
            <a:r>
              <a:rPr lang="es-ES" b="1" dirty="0" smtClean="0"/>
              <a:t>ALMACÉN : </a:t>
            </a:r>
            <a:r>
              <a:rPr lang="es-ES" dirty="0" smtClean="0"/>
              <a:t>Control de la rotación y adaptación del stock a las ventas y al servicio de reposición. Innovador sistema de revisión de inventarios. Enorme facilidad para escrutar cualquier información.</a:t>
            </a:r>
          </a:p>
          <a:p>
            <a:r>
              <a:rPr lang="es-ES" b="1" dirty="0" smtClean="0"/>
              <a:t>COMUNICACIONES : </a:t>
            </a:r>
            <a:r>
              <a:rPr lang="es-ES" dirty="0" smtClean="0"/>
              <a:t>Adaptación al mercado y a las nuevas tecnologías: Proveedores, entre farmacias, administración…</a:t>
            </a:r>
          </a:p>
          <a:p>
            <a:r>
              <a:rPr lang="es-ES" b="1" dirty="0" smtClean="0"/>
              <a:t>PEDIDOS : </a:t>
            </a:r>
            <a:r>
              <a:rPr lang="es-ES" dirty="0" smtClean="0"/>
              <a:t>Control pormenorizado. Adecuación del pedido a la rotación y márgenes. Información exhaustiva del artículo y datos para facilitar las decisiones de a quién comprar, cuándo, cómo y cuánto. Automatización.</a:t>
            </a:r>
          </a:p>
          <a:p>
            <a:r>
              <a:rPr lang="es-ES" b="1" dirty="0" smtClean="0"/>
              <a:t>SERVICIO AL CLIENTE / PACIENTE : </a:t>
            </a:r>
            <a:r>
              <a:rPr lang="es-ES" dirty="0" smtClean="0"/>
              <a:t>Fidelización, facilidad de escrutar y clasificar clientes, facilidad para facturar y facilitar datos al momento. Envío de avisos SMS y e‐mail.</a:t>
            </a:r>
          </a:p>
          <a:p>
            <a:r>
              <a:rPr lang="es-ES" b="1" dirty="0" smtClean="0"/>
              <a:t>HERRAMIENTAS PROFESIONALES: </a:t>
            </a:r>
            <a:r>
              <a:rPr lang="es-ES" dirty="0" smtClean="0"/>
              <a:t>Diversas bases de datos de medicamento.  Base de datos del Consejo General de Colegios Oficiales de Farmacéuticos (C.G.C.O.F.). Formulación Magistral, Atención Farmacéutica, Homeopatía.</a:t>
            </a:r>
          </a:p>
          <a:p>
            <a:r>
              <a:rPr lang="es-ES" b="1" dirty="0" smtClean="0"/>
              <a:t>ENTORNO INFORMÁTICO: </a:t>
            </a:r>
            <a:r>
              <a:rPr lang="es-ES" dirty="0" smtClean="0"/>
              <a:t>Fácil, evolutivo, transportable, eficaz, robusto y muy seguro.</a:t>
            </a:r>
          </a:p>
          <a:p>
            <a:r>
              <a:rPr lang="es-ES" b="1" dirty="0" smtClean="0"/>
              <a:t>HERRAMIENTAS DE MARKETING: </a:t>
            </a:r>
            <a:r>
              <a:rPr lang="es-ES" dirty="0" smtClean="0"/>
              <a:t>Herramientas que facilitan y favorecen el estudio profundo de las ventas (qué se vende, por qué, cuándo, a quién) y del potencial que representan sus clientes en este sentido. Una forma eficaz y cómoda de aumentar la rentabilidad de su farmacia mediante el conocimiento y fomento de sus ventas, y de fidelización de sus clientes.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a:t>
            </a:fld>
            <a:endParaRPr lang="es-E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Datos en histórico de artículos (1)</a:t>
            </a:r>
            <a:endParaRPr lang="es-ES" dirty="0"/>
          </a:p>
        </p:txBody>
      </p:sp>
      <p:sp>
        <p:nvSpPr>
          <p:cNvPr id="3" name="2 Marcador de contenido"/>
          <p:cNvSpPr>
            <a:spLocks noGrp="1"/>
          </p:cNvSpPr>
          <p:nvPr>
            <p:ph idx="1"/>
          </p:nvPr>
        </p:nvSpPr>
        <p:spPr/>
        <p:txBody>
          <a:bodyPr>
            <a:normAutofit fontScale="77500" lnSpcReduction="20000"/>
          </a:bodyPr>
          <a:lstStyle/>
          <a:p>
            <a:pPr>
              <a:buNone/>
            </a:pPr>
            <a:r>
              <a:rPr lang="es-ES" dirty="0" smtClean="0"/>
              <a:t>	Si desde la ficha del artículo se elige la opción HISTORICO, por omisión se mostrarán los movimientos sólo de dicho artículo en los últimos 30 días. No obstante, se dispone del campo "Desde el " que permite indicar desde qué fecha se desea consultar el histórico. Asimismo, si se desea se puede activar la caja de chequeo "Mostrar Todos los Artículos", con lo que se pasará a visualizar los movimientos de todos los artículos que tengan datos de histórico en las fechas seleccionadas.</a:t>
            </a:r>
          </a:p>
          <a:p>
            <a:pPr>
              <a:buNone/>
            </a:pPr>
            <a:r>
              <a:rPr lang="es-ES" dirty="0" smtClean="0"/>
              <a:t>	En el histórico de artículo figuran los siguientes datos:</a:t>
            </a:r>
          </a:p>
          <a:p>
            <a:pPr>
              <a:buNone/>
            </a:pPr>
            <a:r>
              <a:rPr lang="es-ES" b="1" dirty="0" smtClean="0"/>
              <a:t>	Fecha: </a:t>
            </a:r>
            <a:r>
              <a:rPr lang="es-ES" dirty="0" smtClean="0"/>
              <a:t>Fecha en la que se produjo el movimiento del artículo.</a:t>
            </a:r>
          </a:p>
          <a:p>
            <a:pPr>
              <a:buNone/>
            </a:pPr>
            <a:r>
              <a:rPr lang="es-ES" b="1" dirty="0" smtClean="0"/>
              <a:t>	Hora: </a:t>
            </a:r>
            <a:r>
              <a:rPr lang="es-ES" dirty="0" smtClean="0"/>
              <a:t>Hora en que se produjo el movimiento.</a:t>
            </a:r>
          </a:p>
          <a:p>
            <a:pPr>
              <a:buNone/>
            </a:pPr>
            <a:r>
              <a:rPr lang="es-ES" dirty="0" smtClean="0"/>
              <a:t>	</a:t>
            </a:r>
            <a:r>
              <a:rPr lang="es-ES" b="1" dirty="0" smtClean="0"/>
              <a:t>Maquina: </a:t>
            </a:r>
            <a:r>
              <a:rPr lang="es-ES" dirty="0" smtClean="0"/>
              <a:t>Puesto de trabajo desde el que se produjo la modificación. Corresponderá al nombre que se haya asignado en la red a dicho puesto de trabajo. </a:t>
            </a:r>
          </a:p>
          <a:p>
            <a:pPr>
              <a:buNone/>
            </a:pPr>
            <a:r>
              <a:rPr lang="es-ES" b="1" dirty="0" smtClean="0"/>
              <a:t>	Usuario: </a:t>
            </a:r>
            <a:r>
              <a:rPr lang="es-ES" dirty="0" smtClean="0"/>
              <a:t>Nombre de usuario con el que se inició la sesión de trabajo en la red.</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70</a:t>
            </a:fld>
            <a:endParaRPr lang="es-E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Datos en histórico de artículos (2)</a:t>
            </a:r>
            <a:endParaRPr lang="es-ES" dirty="0"/>
          </a:p>
        </p:txBody>
      </p:sp>
      <p:sp>
        <p:nvSpPr>
          <p:cNvPr id="3" name="2 Marcador de contenido"/>
          <p:cNvSpPr>
            <a:spLocks noGrp="1"/>
          </p:cNvSpPr>
          <p:nvPr>
            <p:ph idx="1"/>
          </p:nvPr>
        </p:nvSpPr>
        <p:spPr/>
        <p:txBody>
          <a:bodyPr>
            <a:normAutofit fontScale="40000" lnSpcReduction="20000"/>
          </a:bodyPr>
          <a:lstStyle/>
          <a:p>
            <a:pPr>
              <a:buNone/>
            </a:pPr>
            <a:r>
              <a:rPr lang="es-ES" b="1" dirty="0" smtClean="0"/>
              <a:t> Acción: </a:t>
            </a:r>
            <a:r>
              <a:rPr lang="es-ES" dirty="0" smtClean="0"/>
              <a:t>Tipo de movimiento que ha originado el registro en histórico. Los posibles valores de este campo son los siguientes:</a:t>
            </a:r>
          </a:p>
          <a:p>
            <a:pPr>
              <a:buNone/>
            </a:pPr>
            <a:r>
              <a:rPr lang="es-ES" dirty="0" smtClean="0"/>
              <a:t>. Alta : Corresponde al alta del artículo.</a:t>
            </a:r>
          </a:p>
          <a:p>
            <a:pPr marL="85725" indent="-85725">
              <a:buNone/>
            </a:pPr>
            <a:r>
              <a:rPr lang="es-ES" dirty="0" smtClean="0"/>
              <a:t>. Stock Manual : Modificación manual del stock. También se identificará de esta forma un cambio en el stock de ficha producido por la   modificación de los stocks de los elementos monodosis del artículo desde el proceso </a:t>
            </a:r>
            <a:r>
              <a:rPr lang="es-ES" i="1" dirty="0" smtClean="0"/>
              <a:t>MONODOSIS.</a:t>
            </a:r>
          </a:p>
          <a:p>
            <a:pPr>
              <a:buNone/>
            </a:pPr>
            <a:r>
              <a:rPr lang="es-ES" dirty="0" smtClean="0"/>
              <a:t>. Act. Cartera : Actualización de las unidades en cartera, bien manualmente o bien por un proceso automático (ventas, faltas en recepción, etc..).</a:t>
            </a:r>
          </a:p>
          <a:p>
            <a:pPr>
              <a:buNone/>
            </a:pPr>
            <a:r>
              <a:rPr lang="es-ES" dirty="0" smtClean="0"/>
              <a:t>. Control Ceros : Actualización de las unidades de la cartera que se tenga asignada para "control de ceros" en parámetros.</a:t>
            </a:r>
          </a:p>
          <a:p>
            <a:pPr marL="85725" indent="-85725">
              <a:buNone/>
            </a:pPr>
            <a:r>
              <a:rPr lang="es-ES" dirty="0" smtClean="0"/>
              <a:t>. Borrado Cartera : Borrado o vaciado de cartera (por haber copiado/movido cartera eliminando líneas en origen, por haber generado pedido de la cartera, etc..).</a:t>
            </a:r>
          </a:p>
          <a:p>
            <a:pPr>
              <a:buNone/>
            </a:pPr>
            <a:r>
              <a:rPr lang="es-ES" dirty="0" smtClean="0"/>
              <a:t>. A Pedido : Corresponde a la generación de un pedido en firme que no ha sido marcado como de recepción a largo plazo.</a:t>
            </a:r>
          </a:p>
          <a:p>
            <a:pPr>
              <a:buNone/>
            </a:pPr>
            <a:r>
              <a:rPr lang="es-ES" dirty="0" smtClean="0"/>
              <a:t>. A Pedido L.P. : Corresponde a la generación de un pedido en firme marcándolo como de recepción a largo plazo.</a:t>
            </a:r>
          </a:p>
          <a:p>
            <a:pPr>
              <a:buNone/>
            </a:pPr>
            <a:r>
              <a:rPr lang="es-ES" dirty="0" smtClean="0"/>
              <a:t>. Borrado Pedido : Eliminación de un pedido en firme.</a:t>
            </a:r>
          </a:p>
          <a:p>
            <a:pPr>
              <a:buNone/>
            </a:pPr>
            <a:r>
              <a:rPr lang="es-ES" dirty="0" smtClean="0"/>
              <a:t>. Venta : Variación de stock desde ventas mostrador.</a:t>
            </a:r>
          </a:p>
          <a:p>
            <a:pPr>
              <a:buNone/>
            </a:pPr>
            <a:r>
              <a:rPr lang="es-ES" dirty="0" smtClean="0"/>
              <a:t>. Devolución Venta : Variación de stock por devolución desde ventas mostrador.</a:t>
            </a:r>
          </a:p>
          <a:p>
            <a:pPr>
              <a:buNone/>
            </a:pPr>
            <a:r>
              <a:rPr lang="es-ES" dirty="0" smtClean="0"/>
              <a:t>. Recepción : Variación de stock debido a una recepción de mercancía.</a:t>
            </a:r>
          </a:p>
          <a:p>
            <a:pPr>
              <a:buNone/>
            </a:pPr>
            <a:r>
              <a:rPr lang="es-ES" dirty="0" smtClean="0"/>
              <a:t>. Devolución Recepción : Variación de stock debido a devolución desde recepción de mercancías.</a:t>
            </a:r>
          </a:p>
          <a:p>
            <a:pPr>
              <a:buNone/>
            </a:pPr>
            <a:r>
              <a:rPr lang="es-ES" dirty="0" smtClean="0"/>
              <a:t>. Baja : Borrado del artículo.</a:t>
            </a:r>
          </a:p>
          <a:p>
            <a:pPr>
              <a:buNone/>
            </a:pPr>
            <a:r>
              <a:rPr lang="es-ES" dirty="0" smtClean="0"/>
              <a:t>. Cambio de código : Variaciones en el código del artículo.</a:t>
            </a:r>
          </a:p>
          <a:p>
            <a:pPr>
              <a:buNone/>
            </a:pPr>
            <a:r>
              <a:rPr lang="es-ES" dirty="0" smtClean="0"/>
              <a:t>. Bloque Receta Automática : Introducción en bloques de recetas automáticamente desde ventas.</a:t>
            </a:r>
          </a:p>
          <a:p>
            <a:pPr>
              <a:buNone/>
            </a:pPr>
            <a:r>
              <a:rPr lang="es-ES" dirty="0" smtClean="0"/>
              <a:t>. Bloque Receta Manual : Introducción en bloques de recetas manualmente.</a:t>
            </a:r>
          </a:p>
          <a:p>
            <a:pPr>
              <a:buNone/>
            </a:pPr>
            <a:r>
              <a:rPr lang="es-ES" dirty="0" smtClean="0"/>
              <a:t>. Devol. Receta Automátic: Salida de bloque de receta por devolución desde ventas mostrador.</a:t>
            </a:r>
          </a:p>
          <a:p>
            <a:pPr marL="85725" indent="-85725">
              <a:buNone/>
            </a:pPr>
            <a:r>
              <a:rPr lang="es-ES" dirty="0" smtClean="0"/>
              <a:t>. Stock Recepción : Corresponde a actualizaciones de stock mediante la opción de . Stock Recepción : Corresponde a actualizaciones de stock mediante la opción de introducción de inventario que presenta el proceso de recepción de mercancías.</a:t>
            </a:r>
          </a:p>
          <a:p>
            <a:pPr>
              <a:buNone/>
            </a:pPr>
            <a:r>
              <a:rPr lang="es-ES" dirty="0" smtClean="0"/>
              <a:t>. Cambio de PVP Venta : Modificaciones manuales del precio del artículo desde el proceso de ventas.</a:t>
            </a:r>
          </a:p>
          <a:p>
            <a:pPr>
              <a:buNone/>
            </a:pPr>
            <a:r>
              <a:rPr lang="es-ES" dirty="0" smtClean="0"/>
              <a:t>. Cambio de PVP Ficha : Modificaciones manuales del precio del artículo realizadas directamente en su ficha.</a:t>
            </a:r>
          </a:p>
          <a:p>
            <a:pPr>
              <a:buNone/>
            </a:pPr>
            <a:r>
              <a:rPr lang="es-ES" dirty="0" smtClean="0"/>
              <a:t>. Cambio de PVP Recepción : Modificaciones manuales del precio del artículo realizadas desde recepción de mercancías.</a:t>
            </a:r>
          </a:p>
          <a:p>
            <a:pPr>
              <a:buNone/>
            </a:pPr>
            <a:r>
              <a:rPr lang="es-ES" dirty="0" smtClean="0"/>
              <a:t>. Fabricación : Actualizaciones de stock de componentes de fórmulas magistrales como consecuencia de la fabricación de las mismas.</a:t>
            </a:r>
          </a:p>
          <a:p>
            <a:pPr>
              <a:buNone/>
            </a:pPr>
            <a:r>
              <a:rPr lang="es-ES" dirty="0" smtClean="0"/>
              <a:t>. Modif. Stock por lista : Modificaciones del stock realizadas desde el proceso de modificación de artículos mediante lista.</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71</a:t>
            </a:fld>
            <a:endParaRPr lang="es-E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Datos en histórico de artículos (3)</a:t>
            </a:r>
            <a:endParaRPr lang="es-ES" dirty="0"/>
          </a:p>
        </p:txBody>
      </p:sp>
      <p:sp>
        <p:nvSpPr>
          <p:cNvPr id="3" name="2 Marcador de contenido"/>
          <p:cNvSpPr>
            <a:spLocks noGrp="1"/>
          </p:cNvSpPr>
          <p:nvPr>
            <p:ph idx="1"/>
          </p:nvPr>
        </p:nvSpPr>
        <p:spPr>
          <a:xfrm>
            <a:off x="467544" y="2276872"/>
            <a:ext cx="8219256" cy="4047728"/>
          </a:xfrm>
        </p:spPr>
        <p:txBody>
          <a:bodyPr>
            <a:normAutofit fontScale="62500" lnSpcReduction="20000"/>
          </a:bodyPr>
          <a:lstStyle/>
          <a:p>
            <a:pPr>
              <a:buNone/>
            </a:pPr>
            <a:r>
              <a:rPr lang="es-ES" b="1" dirty="0" smtClean="0"/>
              <a:t> - TIPO MOVIMIENTO : </a:t>
            </a:r>
            <a:r>
              <a:rPr lang="es-ES" dirty="0" smtClean="0"/>
              <a:t>En esta columna se puede presentar alguno de estos valores:</a:t>
            </a:r>
          </a:p>
          <a:p>
            <a:pPr>
              <a:buNone/>
            </a:pPr>
            <a:r>
              <a:rPr lang="es-ES" dirty="0" smtClean="0"/>
              <a:t>.Entrada de Mercancía : Movimientos que implican un aumento del stock del artículo.</a:t>
            </a:r>
          </a:p>
          <a:p>
            <a:pPr>
              <a:buNone/>
            </a:pPr>
            <a:r>
              <a:rPr lang="es-ES" dirty="0" smtClean="0"/>
              <a:t>.Salida de Mercancía : Movimientos que implican una disminución en el stock del artículo.</a:t>
            </a:r>
          </a:p>
          <a:p>
            <a:pPr>
              <a:buNone/>
            </a:pPr>
            <a:r>
              <a:rPr lang="es-ES" dirty="0" smtClean="0"/>
              <a:t>.Entrada en Cartera : Movimientos que implican un aumento de unidades en cartera.</a:t>
            </a:r>
          </a:p>
          <a:p>
            <a:pPr>
              <a:buNone/>
            </a:pPr>
            <a:r>
              <a:rPr lang="es-ES" dirty="0" smtClean="0"/>
              <a:t>.Salida de Cartera : Movimientos que implican una disminución de unidades en cartera.</a:t>
            </a:r>
          </a:p>
          <a:p>
            <a:pPr>
              <a:buNone/>
            </a:pPr>
            <a:r>
              <a:rPr lang="es-ES" dirty="0" smtClean="0"/>
              <a:t>.Entrada en Pedido : Movimientos que implican un aumento de unidades en un pedido.</a:t>
            </a:r>
          </a:p>
          <a:p>
            <a:pPr>
              <a:buNone/>
            </a:pPr>
            <a:r>
              <a:rPr lang="es-ES" dirty="0" smtClean="0"/>
              <a:t>.Salida de Pedido : Movimientos que implican una disminución de unidades en un pedido.</a:t>
            </a:r>
          </a:p>
          <a:p>
            <a:pPr>
              <a:buNone/>
            </a:pPr>
            <a:r>
              <a:rPr lang="es-ES" dirty="0" smtClean="0"/>
              <a:t>.Entrada en Bloque : Movimientos que implican un aumento de recetas en bloques.</a:t>
            </a:r>
          </a:p>
          <a:p>
            <a:pPr>
              <a:buNone/>
            </a:pPr>
            <a:r>
              <a:rPr lang="es-ES" dirty="0" smtClean="0"/>
              <a:t>.Salida de Bloque : Movimientos que implican una disminución de recetas en bloques.</a:t>
            </a:r>
          </a:p>
          <a:p>
            <a:pPr marL="0" indent="0">
              <a:buNone/>
            </a:pPr>
            <a:r>
              <a:rPr lang="es-ES" dirty="0" smtClean="0"/>
              <a:t>Los movimientos del histórico que no puedan englobarse en ninguno de los tipos anteriormente mencionados, presentarán esta columna vacía.</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72</a:t>
            </a:fld>
            <a:endParaRPr lang="es-E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Datos en histórico de artículos (4)</a:t>
            </a:r>
            <a:endParaRPr lang="es-ES" dirty="0"/>
          </a:p>
        </p:txBody>
      </p:sp>
      <p:sp>
        <p:nvSpPr>
          <p:cNvPr id="3" name="2 Marcador de contenido"/>
          <p:cNvSpPr>
            <a:spLocks noGrp="1"/>
          </p:cNvSpPr>
          <p:nvPr>
            <p:ph idx="1"/>
          </p:nvPr>
        </p:nvSpPr>
        <p:spPr/>
        <p:txBody>
          <a:bodyPr>
            <a:normAutofit fontScale="55000" lnSpcReduction="20000"/>
          </a:bodyPr>
          <a:lstStyle/>
          <a:p>
            <a:r>
              <a:rPr lang="es-ES" b="1" dirty="0" smtClean="0"/>
              <a:t>Inicial: </a:t>
            </a:r>
            <a:r>
              <a:rPr lang="es-ES" dirty="0" smtClean="0"/>
              <a:t>En el caso de tratarse de una variación del stock actual, en este campo figurará el stock que había antes de producirse la acción citada en el campo anterior. Si se trata de una modificación de unidades en cartera, figurará en este campo las unidades presentes en cartera antes de realizarse la modificación. Si se trata de entrada de receta en bloques siempre será 0. Si se trata de salida de receta en bloques será siempre las unidades que esa receta incluye.</a:t>
            </a:r>
          </a:p>
          <a:p>
            <a:pPr>
              <a:buNone/>
            </a:pPr>
            <a:r>
              <a:rPr lang="es-ES" dirty="0" smtClean="0"/>
              <a:t>	</a:t>
            </a:r>
            <a:r>
              <a:rPr lang="es-ES" b="1" dirty="0" smtClean="0"/>
              <a:t>Variación: </a:t>
            </a:r>
            <a:r>
              <a:rPr lang="es-ES" dirty="0" smtClean="0"/>
              <a:t>Variación que ha experimentado el stock actual o las unidades en cartera (según la acción de que se trate). Si se trata de entrada o salida de receta en bloques será siempre las unidades que esa receta incluye (en positivo si es entrada, en negativo si es salida).</a:t>
            </a:r>
          </a:p>
          <a:p>
            <a:pPr>
              <a:buNone/>
            </a:pPr>
            <a:r>
              <a:rPr lang="es-ES" b="1" dirty="0" smtClean="0"/>
              <a:t>	Final: </a:t>
            </a:r>
            <a:r>
              <a:rPr lang="es-ES" dirty="0" smtClean="0"/>
              <a:t>Stock actual resultante de la modificación. En caso de tratarse de una modificación en cartera, unidades que quedan en ésta tras la modificación. Si se trata de entrada en bloque de receta será siempre las unidades que esa receta incluye. Si se trata de salida de receta en bloque será siempre 0.</a:t>
            </a:r>
          </a:p>
          <a:p>
            <a:pPr>
              <a:buNone/>
            </a:pPr>
            <a:r>
              <a:rPr lang="es-ES" dirty="0" smtClean="0"/>
              <a:t>	El histórico podrá ordenarse para su consulta como el usuario estime conveniente (por fechas, por tipo de acción, etc..), de forma que dicha consulta sea más ágil y concisa. Recuérdese que los campos por los cuales se puede efectuar una ordenación figuran marcados mediante el icono Campo  Ordenación.</a:t>
            </a:r>
          </a:p>
          <a:p>
            <a:pPr>
              <a:buNone/>
            </a:pPr>
            <a:r>
              <a:rPr lang="es-ES" dirty="0" smtClean="0"/>
              <a:t>	Asimismo, podrá acotarse la información por cualquiera de estos campos, pudiéndose así consultar sólo los cambios por recepción, sólo las ventas, etc..</a:t>
            </a:r>
          </a:p>
          <a:p>
            <a:pPr>
              <a:buNone/>
            </a:pPr>
            <a:r>
              <a:rPr lang="es-ES" dirty="0" smtClean="0"/>
              <a:t>	Bajo la parrilla se dispone del botón Imprimir, que permite obtener el histórico en su totalidad por impresora.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73</a:t>
            </a:fld>
            <a:endParaRPr lang="es-E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SINONIMOS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74</a:t>
            </a:fld>
            <a:endParaRPr lang="es-E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SINONIMOS (1)</a:t>
            </a:r>
            <a:endParaRPr lang="es-ES" dirty="0"/>
          </a:p>
        </p:txBody>
      </p:sp>
      <p:sp>
        <p:nvSpPr>
          <p:cNvPr id="3" name="2 Marcador de contenido"/>
          <p:cNvSpPr>
            <a:spLocks noGrp="1"/>
          </p:cNvSpPr>
          <p:nvPr>
            <p:ph idx="1"/>
          </p:nvPr>
        </p:nvSpPr>
        <p:spPr/>
        <p:txBody>
          <a:bodyPr>
            <a:normAutofit fontScale="55000" lnSpcReduction="20000"/>
          </a:bodyPr>
          <a:lstStyle/>
          <a:p>
            <a:pPr>
              <a:buNone/>
            </a:pPr>
            <a:r>
              <a:rPr lang="es-ES" dirty="0" smtClean="0"/>
              <a:t>	</a:t>
            </a:r>
            <a:r>
              <a:rPr lang="es-ES" b="1" dirty="0" smtClean="0"/>
              <a:t>Sinónimos para pedidos: </a:t>
            </a:r>
            <a:r>
              <a:rPr lang="es-ES" dirty="0" smtClean="0"/>
              <a:t>Cada artículo con el que se vaya a trabajar en la oficina de farmacia debe estar dado de alta, asignándole un código de seis dígitos numéricos. En lo referente a aquellos artículos que son especialidades farmacéuticas la codificación está establecida a nivel nacional, por lo que no se plantea ningún problema a la hora de pedírselo a diferentes proveedores, pues ellos estarán utilizando el mismo código que se está utilizando en  la farmacia.</a:t>
            </a:r>
          </a:p>
          <a:p>
            <a:pPr>
              <a:buNone/>
            </a:pPr>
            <a:r>
              <a:rPr lang="es-ES" dirty="0" smtClean="0"/>
              <a:t>	Sin embargo, en parafarmacia se dan casos en los que el artículo no tiene un código nacional, por lo que al darlo de alta en FARMATIC hay que asignarle un código de libre definición. Este código puede no coincidir con el que le hayan asignado los centros distribuidores a los que posteriormente se les pedirá este artículo.</a:t>
            </a:r>
          </a:p>
          <a:p>
            <a:pPr>
              <a:buNone/>
            </a:pPr>
            <a:r>
              <a:rPr lang="es-ES" dirty="0" smtClean="0"/>
              <a:t>	Esta situación es fácilmente subsanable si el artículo en cuestión sólo se pide a un centro distribuidor, pues basta con que al darlo de alta en FARMATIC se le asigne el mismo código que esté utilizando dicho centro. Pero puede darse el caso de que este artículo se esté comprando a más de un centro, y que cada uno de ellos haya dado un código diferente al artículo. Por tanto, aún adoptando como código propio el asignado por uno de los proveedores, a la hora de pedírselo a otro se daría un problema de incompatibilidad de códigos.</a:t>
            </a:r>
          </a:p>
          <a:p>
            <a:pPr>
              <a:buNone/>
            </a:pPr>
            <a:r>
              <a:rPr lang="es-ES" dirty="0" smtClean="0"/>
              <a:t>	La solución adoptada en FARMATIC consiste en establecer equivalencias entre el código interno de la farmacia y los códigos de cada uno de los distribuidores. De tal modo que cuando se realice un pedido a un distribuidor se traduzca automáticamente el código propio de la farmacia al código del  proveedor.</a:t>
            </a:r>
          </a:p>
          <a:p>
            <a:pPr>
              <a:buNone/>
            </a:pPr>
            <a:r>
              <a:rPr lang="es-ES" dirty="0" smtClean="0"/>
              <a:t>	Asimismo, cuando éste envíe la mercancía, se puede introducir ya sea por el código interno, ya por el código sinónimo del proveedor. Estos sinónimos pueden ser numéricos o alfanuméricos.</a:t>
            </a:r>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75</a:t>
            </a:fld>
            <a:endParaRPr lang="es-E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SINONIMOS (2)</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a:t>
            </a:r>
            <a:r>
              <a:rPr lang="es-ES" b="1" dirty="0" smtClean="0"/>
              <a:t>Sinónimos para ventas: </a:t>
            </a:r>
            <a:r>
              <a:rPr lang="es-ES" dirty="0" smtClean="0"/>
              <a:t>Su principal utilidad se encuentra en artículos de parafarmacia que no tienen codificación nacional por lo que cada proveedor les puede asignar un código diferente, con lo cual las cajetillas y envases de estos productos pueden llevar un código de</a:t>
            </a:r>
          </a:p>
          <a:p>
            <a:pPr>
              <a:buNone/>
            </a:pPr>
            <a:r>
              <a:rPr lang="es-ES" dirty="0" smtClean="0"/>
              <a:t>	barras diferente según se haya comprado a un proveedor u otro.</a:t>
            </a:r>
          </a:p>
          <a:p>
            <a:pPr>
              <a:buNone/>
            </a:pPr>
            <a:r>
              <a:rPr lang="es-ES" dirty="0" smtClean="0"/>
              <a:t>	Así pues, se trata de dar como sinónimo el código de barras que venga en la cajetilla para que al leerlo con el scanner en ventas, recepción o cualquier otro proceso lo traduzca automáticamente al código interno de la farmacia.</a:t>
            </a:r>
          </a:p>
          <a:p>
            <a:pPr>
              <a:buNone/>
            </a:pPr>
            <a:r>
              <a:rPr lang="es-ES" dirty="0" smtClean="0"/>
              <a:t>	Al definir sinónimos de este tipo debe tenerse en cuenta lo siguiente:</a:t>
            </a:r>
          </a:p>
          <a:p>
            <a:pPr>
              <a:buNone/>
            </a:pPr>
            <a:r>
              <a:rPr lang="es-ES" dirty="0" smtClean="0"/>
              <a:t>	- Se puede definir cualquier tipo de código barra (EAN13, EAN8, CODE39, etc..).</a:t>
            </a:r>
          </a:p>
          <a:p>
            <a:pPr>
              <a:buNone/>
            </a:pPr>
            <a:r>
              <a:rPr lang="es-ES" dirty="0" smtClean="0"/>
              <a:t>	- Los códigos EAN8 y CODE39 siempre son tratados como sinónimos.</a:t>
            </a:r>
          </a:p>
          <a:p>
            <a:pPr>
              <a:buNone/>
            </a:pPr>
            <a:r>
              <a:rPr lang="es-ES" i="1" dirty="0" smtClean="0"/>
              <a:t>	- Deben ser numéricos (sin letras).</a:t>
            </a:r>
          </a:p>
          <a:p>
            <a:pPr>
              <a:buNone/>
            </a:pPr>
            <a:r>
              <a:rPr lang="es-ES" dirty="0" smtClean="0"/>
              <a:t>	Téngase en cuenta que la denominación genérica con que se reconocerán los sinónimos para ventas se habrá definido en el apartado </a:t>
            </a:r>
            <a:r>
              <a:rPr lang="es-ES" i="1" dirty="0" smtClean="0"/>
              <a:t>CONFIGURACION /PARAMETROS, concretamente en "Descripción de sinónimos dedicados a C.B.".</a:t>
            </a:r>
          </a:p>
          <a:p>
            <a:pPr>
              <a:buNone/>
            </a:pPr>
            <a:r>
              <a:rPr lang="es-ES" dirty="0" smtClean="0"/>
              <a:t>	No obstante, recuérdese que se dispone del proceso </a:t>
            </a:r>
            <a:r>
              <a:rPr lang="es-ES" i="1" dirty="0" smtClean="0"/>
              <a:t>SINONIMOS ubicado en el </a:t>
            </a:r>
            <a:r>
              <a:rPr lang="es-ES" dirty="0" smtClean="0"/>
              <a:t>apartado </a:t>
            </a:r>
            <a:r>
              <a:rPr lang="es-ES" i="1" dirty="0" smtClean="0"/>
              <a:t>GESTION DE ARTICULOS del menú MAESTROS, desde el que </a:t>
            </a:r>
            <a:r>
              <a:rPr lang="es-ES" dirty="0" smtClean="0"/>
              <a:t>también se pueden dar de alta, modificar y borrar sinónimos de artículos sin tener que entrar específicamente en su ficha.</a:t>
            </a:r>
          </a:p>
          <a:p>
            <a:pPr>
              <a:buNone/>
            </a:pP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76</a:t>
            </a:fld>
            <a:endParaRPr lang="es-E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Sinónimos.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77</a:t>
            </a:fld>
            <a:endParaRPr lang="es-ES" dirty="0"/>
          </a:p>
        </p:txBody>
      </p:sp>
      <p:pic>
        <p:nvPicPr>
          <p:cNvPr id="417795" name="Picture 3"/>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BONIFICACIONES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78</a:t>
            </a:fld>
            <a:endParaRPr lang="es-E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BONIFICACIONES</a:t>
            </a:r>
            <a:endParaRPr lang="es-ES" dirty="0"/>
          </a:p>
        </p:txBody>
      </p:sp>
      <p:sp>
        <p:nvSpPr>
          <p:cNvPr id="3" name="2 Marcador de contenido"/>
          <p:cNvSpPr>
            <a:spLocks noGrp="1"/>
          </p:cNvSpPr>
          <p:nvPr>
            <p:ph idx="1"/>
          </p:nvPr>
        </p:nvSpPr>
        <p:spPr/>
        <p:txBody>
          <a:bodyPr>
            <a:normAutofit fontScale="62500" lnSpcReduction="20000"/>
          </a:bodyPr>
          <a:lstStyle/>
          <a:p>
            <a:pPr>
              <a:buNone/>
            </a:pPr>
            <a:r>
              <a:rPr lang="es-ES" dirty="0" smtClean="0"/>
              <a:t>	En el momento en que se ha de decidir a qué proveedor se efectúa el pedido de una determinada mercancía puede resultar conveniente estar bien informado de si alguno de los posibles proveedores oferta algún tipo de bonificación sobre los productos que van a ser pedidos. Por ejemplo, si un proveedor por la compra de 5 jabones de glicerina regala uno.</a:t>
            </a:r>
          </a:p>
          <a:p>
            <a:pPr>
              <a:buNone/>
            </a:pPr>
            <a:r>
              <a:rPr lang="es-ES" dirty="0" smtClean="0"/>
              <a:t>	Por ello, FARMATIC incluye este tipo de información en pantalla en el momento en que se está revisando una cartera o un pedido, de forma que el usuario la tenga visible y le sirva de apoyo a la hora de tomar una decisión. Asimismo, se utilizará esta información automáticamente en el momento de la recepción de mercancías.</a:t>
            </a:r>
          </a:p>
          <a:p>
            <a:pPr>
              <a:buNone/>
            </a:pPr>
            <a:r>
              <a:rPr lang="es-ES" dirty="0" smtClean="0"/>
              <a:t>	Será en la ficha del artículo donde el usuario introduzca las bonificaciones que cada proveedor disponga sobre el artículo en cuestión. Ahora bien, si el proveedor  facilita su lista de bonificaciones en diskettes, la información podrá ser incorporada automáticamente mediante el proceso </a:t>
            </a:r>
            <a:r>
              <a:rPr lang="es-ES" i="1" dirty="0" smtClean="0"/>
              <a:t>BASES DE DATOS englobado en la opción GESTION DE PROVEEDORES del menú MAESTROS.</a:t>
            </a:r>
          </a:p>
          <a:p>
            <a:pPr>
              <a:buNone/>
            </a:pPr>
            <a:r>
              <a:rPr lang="es-ES" dirty="0" smtClean="0"/>
              <a:t>	La información sobre bonificaciones se muestra mediante una parrilla de exploración, con todas las opciones que dicho elemento proporciona en cuanto a ordenación de información, acotación, generación de informes, etc..</a:t>
            </a:r>
          </a:p>
          <a:p>
            <a:pPr>
              <a:buNone/>
            </a:pPr>
            <a:r>
              <a:rPr lang="es-ES" dirty="0" smtClean="0"/>
              <a:t>	No obstante, recuérdese que se dispone del proceso </a:t>
            </a:r>
            <a:r>
              <a:rPr lang="es-ES" i="1" dirty="0" smtClean="0"/>
              <a:t>BONIFICACIONES ubicado </a:t>
            </a:r>
            <a:r>
              <a:rPr lang="es-ES" dirty="0" smtClean="0"/>
              <a:t>en el apartado </a:t>
            </a:r>
            <a:r>
              <a:rPr lang="es-ES" i="1" dirty="0" smtClean="0"/>
              <a:t>GESTION DE ARTICULOS del menú MAESTROS, desde el que </a:t>
            </a:r>
            <a:r>
              <a:rPr lang="es-ES" dirty="0" smtClean="0"/>
              <a:t>también se pueden dar de alta, modificar y borrar bonificaciones de artículos sin tener que entrar específicamente en su ficha.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79</a:t>
            </a:fld>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Otros procesos</a:t>
            </a:r>
            <a:endParaRPr lang="es-ES" dirty="0"/>
          </a:p>
        </p:txBody>
      </p:sp>
      <p:sp>
        <p:nvSpPr>
          <p:cNvPr id="3" name="2 Marcador de contenido"/>
          <p:cNvSpPr>
            <a:spLocks noGrp="1"/>
          </p:cNvSpPr>
          <p:nvPr>
            <p:ph idx="1"/>
          </p:nvPr>
        </p:nvSpPr>
        <p:spPr>
          <a:xfrm>
            <a:off x="467544" y="2708920"/>
            <a:ext cx="8219256" cy="3615680"/>
          </a:xfrm>
        </p:spPr>
        <p:txBody>
          <a:bodyPr/>
          <a:lstStyle/>
          <a:p>
            <a:r>
              <a:rPr lang="es-ES" dirty="0" smtClean="0"/>
              <a:t>Utilidades de bases de datos</a:t>
            </a:r>
          </a:p>
          <a:p>
            <a:r>
              <a:rPr lang="es-ES" dirty="0" smtClean="0"/>
              <a:t>Importación de ficheros</a:t>
            </a:r>
          </a:p>
          <a:p>
            <a:r>
              <a:rPr lang="es-ES" dirty="0" smtClean="0"/>
              <a:t>Configuración/Parámetros</a:t>
            </a:r>
          </a:p>
          <a:p>
            <a:r>
              <a:rPr lang="es-ES" dirty="0" smtClean="0"/>
              <a:t>Copias de Seguridad</a:t>
            </a:r>
          </a:p>
          <a:p>
            <a:pPr>
              <a:buNone/>
            </a:pPr>
            <a:endParaRPr lang="es-ES" dirty="0" smtClean="0"/>
          </a:p>
          <a:p>
            <a:endParaRPr lang="es-ES" dirty="0"/>
          </a:p>
        </p:txBody>
      </p:sp>
      <p:sp>
        <p:nvSpPr>
          <p:cNvPr id="4" name="3 Marcador de fecha"/>
          <p:cNvSpPr>
            <a:spLocks noGrp="1"/>
          </p:cNvSpPr>
          <p:nvPr>
            <p:ph type="dt" sz="half" idx="10"/>
          </p:nvPr>
        </p:nvSpPr>
        <p:spPr/>
        <p:txBody>
          <a:bodyPr/>
          <a:lstStyle/>
          <a:p>
            <a:fld id="{C2E2BED8-7BB9-481F-8DD1-4E78812BF3F7}" type="datetime1">
              <a:rPr lang="es-ES" smtClean="0"/>
              <a:pPr/>
              <a:t>04/09/2012</a:t>
            </a:fld>
            <a:endParaRPr lang="es-ES" dirty="0"/>
          </a:p>
        </p:txBody>
      </p:sp>
      <p:sp>
        <p:nvSpPr>
          <p:cNvPr id="5" name="4 Marcador de número de diapositiva"/>
          <p:cNvSpPr>
            <a:spLocks noGrp="1"/>
          </p:cNvSpPr>
          <p:nvPr>
            <p:ph type="sldNum" sz="quarter" idx="12"/>
          </p:nvPr>
        </p:nvSpPr>
        <p:spPr/>
        <p:txBody>
          <a:bodyPr/>
          <a:lstStyle/>
          <a:p>
            <a:fld id="{D8C47F87-8729-435B-90A6-808F8331C053}" type="slidenum">
              <a:rPr lang="es-ES" smtClean="0"/>
              <a:pPr/>
              <a:t>8</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smtClean="0"/>
              <a:t>Campos de las bonificaciones</a:t>
            </a:r>
            <a:endParaRPr lang="es-ES" dirty="0"/>
          </a:p>
        </p:txBody>
      </p:sp>
      <p:sp>
        <p:nvSpPr>
          <p:cNvPr id="3" name="2 Marcador de contenido"/>
          <p:cNvSpPr>
            <a:spLocks noGrp="1"/>
          </p:cNvSpPr>
          <p:nvPr>
            <p:ph idx="1"/>
          </p:nvPr>
        </p:nvSpPr>
        <p:spPr/>
        <p:txBody>
          <a:bodyPr/>
          <a:lstStyle/>
          <a:p>
            <a:r>
              <a:rPr lang="es-ES" b="1" dirty="0" smtClean="0"/>
              <a:t>Proveedor:</a:t>
            </a:r>
          </a:p>
          <a:p>
            <a:r>
              <a:rPr lang="es-ES" b="1" dirty="0" smtClean="0"/>
              <a:t>Base:</a:t>
            </a:r>
          </a:p>
          <a:p>
            <a:r>
              <a:rPr lang="es-ES" b="1" dirty="0" smtClean="0"/>
              <a:t>Bonificada:</a:t>
            </a:r>
          </a:p>
          <a:p>
            <a:r>
              <a:rPr lang="es-ES" b="1" dirty="0" smtClean="0"/>
              <a:t>Descripción Oferta/</a:t>
            </a:r>
          </a:p>
          <a:p>
            <a:r>
              <a:rPr lang="es-ES" b="1" dirty="0" smtClean="0"/>
              <a:t>Bonificación:</a:t>
            </a:r>
          </a:p>
          <a:p>
            <a:r>
              <a:rPr lang="es-ES" b="1" dirty="0" smtClean="0"/>
              <a:t>Válida hasta: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80</a:t>
            </a:fld>
            <a:endParaRPr lang="es-E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Bonificaciones.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81</a:t>
            </a:fld>
            <a:endParaRPr lang="es-ES" dirty="0"/>
          </a:p>
        </p:txBody>
      </p:sp>
      <p:pic>
        <p:nvPicPr>
          <p:cNvPr id="418818"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RASTRO DE ARTICULO</a:t>
            </a:r>
            <a:endParaRPr lang="es-ES" dirty="0"/>
          </a:p>
        </p:txBody>
      </p:sp>
      <p:sp>
        <p:nvSpPr>
          <p:cNvPr id="3" name="2 Marcador de texto"/>
          <p:cNvSpPr>
            <a:spLocks noGrp="1"/>
          </p:cNvSpPr>
          <p:nvPr>
            <p:ph type="body" idx="1"/>
          </p:nvPr>
        </p:nvSpPr>
        <p:spPr/>
        <p:txBody>
          <a:bodyPr/>
          <a:lstStyle/>
          <a:p>
            <a:r>
              <a:rPr lang="es-ES" dirty="0" smtClean="0"/>
              <a:t>En la ficha del artículo se incluye la pestaña "RASTRO" que permite acceder a un proceso que chequea la presencia del artículo en determinados entornos de la aplicación (ventas, carteras, encargos, bloques de recetas, etc..).</a:t>
            </a:r>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82</a:t>
            </a:fld>
            <a:endParaRPr lang="es-E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Rastro de artículos. Operativa</a:t>
            </a:r>
            <a:endParaRPr lang="es-ES" dirty="0"/>
          </a:p>
        </p:txBody>
      </p:sp>
      <p:sp>
        <p:nvSpPr>
          <p:cNvPr id="3" name="2 Marcador de contenido"/>
          <p:cNvSpPr>
            <a:spLocks noGrp="1"/>
          </p:cNvSpPr>
          <p:nvPr>
            <p:ph sz="half" idx="1"/>
          </p:nvPr>
        </p:nvSpPr>
        <p:spPr/>
        <p:txBody>
          <a:bodyPr>
            <a:normAutofit fontScale="92500" lnSpcReduction="10000"/>
          </a:bodyPr>
          <a:lstStyle/>
          <a:p>
            <a:pPr marL="273050" indent="-273050" algn="ctr">
              <a:buNone/>
            </a:pPr>
            <a:r>
              <a:rPr lang="es-ES" sz="1800" b="1" dirty="0" smtClean="0">
                <a:solidFill>
                  <a:srgbClr val="0070C0"/>
                </a:solidFill>
              </a:rPr>
              <a:t>Campos a cumplimentar en el  rastro de artículo</a:t>
            </a:r>
          </a:p>
          <a:p>
            <a:pPr marL="273050" indent="-273050"/>
            <a:r>
              <a:rPr lang="es-ES" sz="1500" b="1" dirty="0" smtClean="0"/>
              <a:t>FECHAS (DESDE-HASTA):</a:t>
            </a:r>
          </a:p>
          <a:p>
            <a:r>
              <a:rPr lang="es-ES" sz="1500" b="1" dirty="0" smtClean="0"/>
              <a:t>ENTORNOS:</a:t>
            </a:r>
          </a:p>
          <a:p>
            <a:r>
              <a:rPr lang="es-ES" sz="1500" b="1" dirty="0" smtClean="0"/>
              <a:t>Ventas</a:t>
            </a:r>
          </a:p>
          <a:p>
            <a:r>
              <a:rPr lang="es-ES" sz="1500" b="1" dirty="0" smtClean="0"/>
              <a:t>Recetas</a:t>
            </a:r>
          </a:p>
          <a:p>
            <a:r>
              <a:rPr lang="es-ES" sz="1500" b="1" dirty="0" smtClean="0"/>
              <a:t>Pedidos</a:t>
            </a:r>
          </a:p>
          <a:p>
            <a:r>
              <a:rPr lang="es-ES" sz="1500" b="1" dirty="0" smtClean="0"/>
              <a:t>Recepción</a:t>
            </a:r>
          </a:p>
          <a:p>
            <a:r>
              <a:rPr lang="es-ES" sz="1500" b="1" dirty="0" smtClean="0"/>
              <a:t>Carteras</a:t>
            </a:r>
          </a:p>
          <a:p>
            <a:r>
              <a:rPr lang="es-ES" sz="1500" b="1" dirty="0" smtClean="0"/>
              <a:t>Encargos</a:t>
            </a:r>
          </a:p>
          <a:p>
            <a:r>
              <a:rPr lang="es-ES" sz="1500" b="1" dirty="0" smtClean="0"/>
              <a:t>Listas</a:t>
            </a:r>
          </a:p>
          <a:p>
            <a:r>
              <a:rPr lang="es-ES" sz="1500" b="1" dirty="0" smtClean="0"/>
              <a:t>Histórico</a:t>
            </a:r>
          </a:p>
          <a:p>
            <a:r>
              <a:rPr lang="es-ES" sz="1500" b="1" dirty="0" smtClean="0"/>
              <a:t>PRESENTACION:</a:t>
            </a:r>
          </a:p>
          <a:p>
            <a:r>
              <a:rPr lang="es-ES" sz="1500" b="1" dirty="0" smtClean="0"/>
              <a:t>Tabulada</a:t>
            </a:r>
          </a:p>
          <a:p>
            <a:r>
              <a:rPr lang="es-ES" sz="1500" b="1" dirty="0" smtClean="0"/>
              <a:t>Textual</a:t>
            </a:r>
          </a:p>
          <a:p>
            <a:r>
              <a:rPr lang="es-ES" sz="1500" b="1" dirty="0" smtClean="0"/>
              <a:t>ORDENACION:</a:t>
            </a:r>
          </a:p>
          <a:p>
            <a:r>
              <a:rPr lang="es-ES" sz="1500" b="1" dirty="0" smtClean="0"/>
              <a:t>Por entornos</a:t>
            </a:r>
          </a:p>
          <a:p>
            <a:r>
              <a:rPr lang="es-ES" sz="1500" b="1" dirty="0" smtClean="0"/>
              <a:t>Cronológica</a:t>
            </a:r>
            <a:endParaRPr lang="es-ES" sz="1500" dirty="0"/>
          </a:p>
        </p:txBody>
      </p:sp>
      <p:sp>
        <p:nvSpPr>
          <p:cNvPr id="4" name="3 Marcador de contenido"/>
          <p:cNvSpPr>
            <a:spLocks noGrp="1"/>
          </p:cNvSpPr>
          <p:nvPr>
            <p:ph sz="half" idx="2"/>
          </p:nvPr>
        </p:nvSpPr>
        <p:spPr/>
        <p:txBody>
          <a:bodyPr>
            <a:normAutofit fontScale="92500" lnSpcReduction="10000"/>
          </a:bodyPr>
          <a:lstStyle/>
          <a:p>
            <a:pPr algn="ctr">
              <a:buNone/>
            </a:pPr>
            <a:r>
              <a:rPr lang="es-ES" sz="1900" b="1" dirty="0" smtClean="0">
                <a:solidFill>
                  <a:srgbClr val="0070C0"/>
                </a:solidFill>
              </a:rPr>
              <a:t>Pestañas disponibles en rastro de artículo</a:t>
            </a:r>
          </a:p>
          <a:p>
            <a:r>
              <a:rPr lang="es-ES" sz="1400" b="1" dirty="0" smtClean="0"/>
              <a:t>CRITERIOS GENERALES:</a:t>
            </a:r>
          </a:p>
          <a:p>
            <a:r>
              <a:rPr lang="es-ES" sz="1400" b="1" dirty="0" smtClean="0"/>
              <a:t>LINEAS DE VENTA:</a:t>
            </a:r>
          </a:p>
          <a:p>
            <a:r>
              <a:rPr lang="es-ES" sz="1400" b="1" dirty="0" smtClean="0"/>
              <a:t>Por forma de pago:</a:t>
            </a:r>
          </a:p>
          <a:p>
            <a:r>
              <a:rPr lang="es-ES" sz="1400" b="1" dirty="0" smtClean="0"/>
              <a:t>Por tipo de receta pendiente:</a:t>
            </a:r>
          </a:p>
          <a:p>
            <a:r>
              <a:rPr lang="es-ES" sz="1400" b="1" dirty="0" smtClean="0"/>
              <a:t>Por conceptos varios:</a:t>
            </a:r>
          </a:p>
          <a:p>
            <a:r>
              <a:rPr lang="es-ES" sz="1400" b="1" dirty="0" smtClean="0"/>
              <a:t>OPCIONES ADICIONALES:</a:t>
            </a:r>
          </a:p>
          <a:p>
            <a:r>
              <a:rPr lang="es-ES" sz="1400" b="1" dirty="0" smtClean="0"/>
              <a:t>Entorno de recetas</a:t>
            </a:r>
          </a:p>
          <a:p>
            <a:r>
              <a:rPr lang="es-ES" sz="1400" b="1" dirty="0" smtClean="0"/>
              <a:t>Presentación textual</a:t>
            </a:r>
            <a:endParaRPr lang="es-ES" sz="1500" dirty="0"/>
          </a:p>
        </p:txBody>
      </p:sp>
      <p:sp>
        <p:nvSpPr>
          <p:cNvPr id="5" name="4 Marcador de fecha"/>
          <p:cNvSpPr>
            <a:spLocks noGrp="1"/>
          </p:cNvSpPr>
          <p:nvPr>
            <p:ph type="dt" sz="half" idx="10"/>
          </p:nvPr>
        </p:nvSpPr>
        <p:spPr/>
        <p:txBody>
          <a:bodyPr/>
          <a:lstStyle/>
          <a:p>
            <a:fld id="{EAFF9748-DC7C-46F8-88A8-0783515AE04C}" type="datetime1">
              <a:rPr lang="es-ES" smtClean="0"/>
              <a:pPr/>
              <a:t>04/09/2012</a:t>
            </a:fld>
            <a:endParaRPr lang="es-ES" dirty="0"/>
          </a:p>
        </p:txBody>
      </p:sp>
      <p:sp>
        <p:nvSpPr>
          <p:cNvPr id="6" name="5 Marcador de pie de página"/>
          <p:cNvSpPr>
            <a:spLocks noGrp="1"/>
          </p:cNvSpPr>
          <p:nvPr>
            <p:ph type="ftr" sz="quarter" idx="11"/>
          </p:nvPr>
        </p:nvSpPr>
        <p:spPr/>
        <p:txBody>
          <a:bodyPr/>
          <a:lstStyle/>
          <a:p>
            <a:r>
              <a:rPr lang="es-ES" dirty="0" smtClean="0"/>
              <a:t>Farmacia E.Almorin Romo S.L.U.</a:t>
            </a:r>
            <a:endParaRPr lang="es-ES" dirty="0"/>
          </a:p>
        </p:txBody>
      </p:sp>
      <p:sp>
        <p:nvSpPr>
          <p:cNvPr id="7" name="6 Marcador de número de diapositiva"/>
          <p:cNvSpPr>
            <a:spLocks noGrp="1"/>
          </p:cNvSpPr>
          <p:nvPr>
            <p:ph type="sldNum" sz="quarter" idx="12"/>
          </p:nvPr>
        </p:nvSpPr>
        <p:spPr/>
        <p:txBody>
          <a:bodyPr/>
          <a:lstStyle/>
          <a:p>
            <a:fld id="{D8C47F87-8729-435B-90A6-808F8331C053}" type="slidenum">
              <a:rPr lang="es-ES" smtClean="0"/>
              <a:pPr/>
              <a:t>83</a:t>
            </a:fld>
            <a:endParaRPr lang="es-E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Datos proporcionados por el rastro de artículo (1)</a:t>
            </a:r>
            <a:endParaRPr lang="es-ES" dirty="0"/>
          </a:p>
        </p:txBody>
      </p:sp>
      <p:sp>
        <p:nvSpPr>
          <p:cNvPr id="3" name="2 Marcador de texto"/>
          <p:cNvSpPr>
            <a:spLocks noGrp="1"/>
          </p:cNvSpPr>
          <p:nvPr>
            <p:ph type="body" idx="1"/>
          </p:nvPr>
        </p:nvSpPr>
        <p:spPr/>
        <p:txBody>
          <a:bodyPr/>
          <a:lstStyle/>
          <a:p>
            <a:pPr algn="ctr"/>
            <a:r>
              <a:rPr lang="es-ES" dirty="0" smtClean="0"/>
              <a:t>RECETAS</a:t>
            </a:r>
          </a:p>
        </p:txBody>
      </p:sp>
      <p:sp>
        <p:nvSpPr>
          <p:cNvPr id="4" name="3 Marcador de texto"/>
          <p:cNvSpPr>
            <a:spLocks noGrp="1"/>
          </p:cNvSpPr>
          <p:nvPr>
            <p:ph type="body" sz="half" idx="3"/>
          </p:nvPr>
        </p:nvSpPr>
        <p:spPr/>
        <p:txBody>
          <a:bodyPr>
            <a:normAutofit/>
          </a:bodyPr>
          <a:lstStyle/>
          <a:p>
            <a:r>
              <a:rPr lang="es-ES" dirty="0" smtClean="0"/>
              <a:t>PEDIDOS</a:t>
            </a:r>
            <a:endParaRPr lang="es-ES" dirty="0"/>
          </a:p>
        </p:txBody>
      </p:sp>
      <p:sp>
        <p:nvSpPr>
          <p:cNvPr id="5" name="4 Marcador de contenido"/>
          <p:cNvSpPr>
            <a:spLocks noGrp="1"/>
          </p:cNvSpPr>
          <p:nvPr>
            <p:ph sz="quarter" idx="2"/>
          </p:nvPr>
        </p:nvSpPr>
        <p:spPr/>
        <p:txBody>
          <a:bodyPr>
            <a:normAutofit fontScale="92500" lnSpcReduction="20000"/>
          </a:bodyPr>
          <a:lstStyle/>
          <a:p>
            <a:r>
              <a:rPr lang="es-ES" b="1" dirty="0" smtClean="0"/>
              <a:t>Fecha:</a:t>
            </a:r>
          </a:p>
          <a:p>
            <a:r>
              <a:rPr lang="es-ES" b="1" dirty="0" smtClean="0"/>
              <a:t>Hora:</a:t>
            </a:r>
          </a:p>
          <a:p>
            <a:r>
              <a:rPr lang="es-ES" b="1" dirty="0" smtClean="0"/>
              <a:t>Cantidad:</a:t>
            </a:r>
          </a:p>
          <a:p>
            <a:r>
              <a:rPr lang="es-ES" b="1" dirty="0" smtClean="0"/>
              <a:t>Aportación:</a:t>
            </a:r>
          </a:p>
          <a:p>
            <a:r>
              <a:rPr lang="es-ES" b="1" dirty="0" smtClean="0"/>
              <a:t>Núm. bloque:</a:t>
            </a:r>
          </a:p>
          <a:p>
            <a:r>
              <a:rPr lang="es-ES" b="1" dirty="0" smtClean="0"/>
              <a:t>Núm. receta:</a:t>
            </a:r>
          </a:p>
          <a:p>
            <a:r>
              <a:rPr lang="es-ES" b="1" dirty="0" smtClean="0"/>
              <a:t>P.V.P.:</a:t>
            </a:r>
          </a:p>
          <a:p>
            <a:r>
              <a:rPr lang="es-ES" b="1" dirty="0" smtClean="0"/>
              <a:t>Importe afiliado:</a:t>
            </a:r>
          </a:p>
          <a:p>
            <a:r>
              <a:rPr lang="es-ES" b="1" dirty="0" smtClean="0"/>
              <a:t>Médico:</a:t>
            </a:r>
          </a:p>
          <a:p>
            <a:r>
              <a:rPr lang="es-ES" b="1" dirty="0" smtClean="0"/>
              <a:t>N.S.S. afiliado:</a:t>
            </a:r>
          </a:p>
          <a:p>
            <a:r>
              <a:rPr lang="es-ES" b="1" dirty="0" smtClean="0"/>
              <a:t>Cícero:</a:t>
            </a:r>
          </a:p>
          <a:p>
            <a:r>
              <a:rPr lang="es-ES" b="1" dirty="0" smtClean="0"/>
              <a:t>Solapa emitida:</a:t>
            </a:r>
            <a:endParaRPr lang="es-ES" dirty="0"/>
          </a:p>
        </p:txBody>
      </p:sp>
      <p:sp>
        <p:nvSpPr>
          <p:cNvPr id="6" name="5 Marcador de contenido"/>
          <p:cNvSpPr>
            <a:spLocks noGrp="1"/>
          </p:cNvSpPr>
          <p:nvPr>
            <p:ph sz="quarter" idx="4"/>
          </p:nvPr>
        </p:nvSpPr>
        <p:spPr/>
        <p:txBody>
          <a:bodyPr>
            <a:normAutofit fontScale="85000" lnSpcReduction="20000"/>
          </a:bodyPr>
          <a:lstStyle/>
          <a:p>
            <a:r>
              <a:rPr lang="es-ES" b="1" dirty="0" smtClean="0"/>
              <a:t>Fecha:</a:t>
            </a:r>
          </a:p>
          <a:p>
            <a:r>
              <a:rPr lang="es-ES" b="1" dirty="0" smtClean="0"/>
              <a:t>Hora:</a:t>
            </a:r>
          </a:p>
          <a:p>
            <a:r>
              <a:rPr lang="es-ES" b="1" dirty="0" smtClean="0"/>
              <a:t>Cantidad:</a:t>
            </a:r>
          </a:p>
          <a:p>
            <a:r>
              <a:rPr lang="es-ES" b="1" dirty="0" smtClean="0"/>
              <a:t>Pedido:</a:t>
            </a:r>
          </a:p>
          <a:p>
            <a:r>
              <a:rPr lang="es-ES" b="1" dirty="0" smtClean="0"/>
              <a:t>Proveedor:</a:t>
            </a:r>
          </a:p>
          <a:p>
            <a:r>
              <a:rPr lang="es-ES" b="1" dirty="0" smtClean="0"/>
              <a:t>P.V.P.:</a:t>
            </a:r>
          </a:p>
          <a:p>
            <a:r>
              <a:rPr lang="es-ES" b="1" dirty="0" smtClean="0"/>
              <a:t>P.U.C.:</a:t>
            </a:r>
          </a:p>
          <a:p>
            <a:r>
              <a:rPr lang="es-ES" b="1" dirty="0" smtClean="0"/>
              <a:t>Por módem:</a:t>
            </a:r>
          </a:p>
          <a:p>
            <a:r>
              <a:rPr lang="es-ES" b="1" dirty="0" smtClean="0"/>
              <a:t>Núm. líneas:</a:t>
            </a:r>
          </a:p>
          <a:p>
            <a:r>
              <a:rPr lang="es-ES" b="1" dirty="0" smtClean="0"/>
              <a:t>Importe P.V.P.:</a:t>
            </a:r>
          </a:p>
          <a:p>
            <a:r>
              <a:rPr lang="es-ES" b="1" dirty="0" smtClean="0"/>
              <a:t>Importe P.U.C.:</a:t>
            </a:r>
          </a:p>
          <a:p>
            <a:r>
              <a:rPr lang="es-ES" b="1" dirty="0" smtClean="0"/>
              <a:t>Directo:</a:t>
            </a:r>
          </a:p>
          <a:p>
            <a:r>
              <a:rPr lang="es-ES" b="1" dirty="0" smtClean="0"/>
              <a:t>Representante</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84</a:t>
            </a:fld>
            <a:endParaRPr lang="es-E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Datos proporcionados por el rastro de artículo (2)</a:t>
            </a:r>
            <a:endParaRPr lang="es-ES" dirty="0"/>
          </a:p>
        </p:txBody>
      </p:sp>
      <p:sp>
        <p:nvSpPr>
          <p:cNvPr id="3" name="2 Marcador de texto"/>
          <p:cNvSpPr>
            <a:spLocks noGrp="1"/>
          </p:cNvSpPr>
          <p:nvPr>
            <p:ph type="body" idx="1"/>
          </p:nvPr>
        </p:nvSpPr>
        <p:spPr/>
        <p:txBody>
          <a:bodyPr/>
          <a:lstStyle/>
          <a:p>
            <a:pPr algn="ctr"/>
            <a:r>
              <a:rPr lang="es-ES" dirty="0" smtClean="0"/>
              <a:t>VENTAS</a:t>
            </a:r>
          </a:p>
        </p:txBody>
      </p:sp>
      <p:sp>
        <p:nvSpPr>
          <p:cNvPr id="4" name="3 Marcador de texto"/>
          <p:cNvSpPr>
            <a:spLocks noGrp="1"/>
          </p:cNvSpPr>
          <p:nvPr>
            <p:ph type="body" sz="half" idx="3"/>
          </p:nvPr>
        </p:nvSpPr>
        <p:spPr/>
        <p:txBody>
          <a:bodyPr>
            <a:normAutofit fontScale="92500" lnSpcReduction="20000"/>
          </a:bodyPr>
          <a:lstStyle/>
          <a:p>
            <a:r>
              <a:rPr lang="es-ES" dirty="0" smtClean="0"/>
              <a:t>ANOTACIONES EN LIBRO</a:t>
            </a:r>
          </a:p>
          <a:p>
            <a:pPr algn="ctr"/>
            <a:r>
              <a:rPr lang="es-ES" dirty="0" smtClean="0"/>
              <a:t>RECETARIO</a:t>
            </a:r>
            <a:endParaRPr lang="es-ES" dirty="0"/>
          </a:p>
        </p:txBody>
      </p:sp>
      <p:sp>
        <p:nvSpPr>
          <p:cNvPr id="5" name="4 Marcador de contenido"/>
          <p:cNvSpPr>
            <a:spLocks noGrp="1"/>
          </p:cNvSpPr>
          <p:nvPr>
            <p:ph sz="quarter" idx="2"/>
          </p:nvPr>
        </p:nvSpPr>
        <p:spPr/>
        <p:txBody>
          <a:bodyPr>
            <a:normAutofit fontScale="70000" lnSpcReduction="20000"/>
          </a:bodyPr>
          <a:lstStyle/>
          <a:p>
            <a:r>
              <a:rPr lang="es-ES" b="1" dirty="0" smtClean="0"/>
              <a:t>Fecha:</a:t>
            </a:r>
          </a:p>
          <a:p>
            <a:r>
              <a:rPr lang="es-ES" b="1" dirty="0" smtClean="0"/>
              <a:t>Hora:</a:t>
            </a:r>
          </a:p>
          <a:p>
            <a:r>
              <a:rPr lang="es-ES" b="1" dirty="0" smtClean="0"/>
              <a:t>Cantidad:</a:t>
            </a:r>
          </a:p>
          <a:p>
            <a:r>
              <a:rPr lang="es-ES" b="1" dirty="0" smtClean="0"/>
              <a:t>Aportación:</a:t>
            </a:r>
          </a:p>
          <a:p>
            <a:r>
              <a:rPr lang="es-ES" b="1" dirty="0" smtClean="0"/>
              <a:t>P.V.P.:Dto. línea:</a:t>
            </a:r>
          </a:p>
          <a:p>
            <a:r>
              <a:rPr lang="es-ES" b="1" dirty="0" smtClean="0"/>
              <a:t>Bruto línea:</a:t>
            </a:r>
          </a:p>
          <a:p>
            <a:r>
              <a:rPr lang="es-ES" b="1" dirty="0" smtClean="0"/>
              <a:t>Neto línea:</a:t>
            </a:r>
          </a:p>
          <a:p>
            <a:r>
              <a:rPr lang="es-ES" b="1" dirty="0" smtClean="0"/>
              <a:t>Dto. operación:</a:t>
            </a:r>
          </a:p>
          <a:p>
            <a:r>
              <a:rPr lang="es-ES" b="1" dirty="0" smtClean="0"/>
              <a:t>Total venta:</a:t>
            </a:r>
          </a:p>
          <a:p>
            <a:r>
              <a:rPr lang="es-ES" b="1" dirty="0" smtClean="0"/>
              <a:t>Forma de pago:</a:t>
            </a:r>
          </a:p>
          <a:p>
            <a:r>
              <a:rPr lang="es-ES" b="1" dirty="0" smtClean="0"/>
              <a:t>Receta pend.:</a:t>
            </a:r>
          </a:p>
          <a:p>
            <a:r>
              <a:rPr lang="es-ES" b="1" dirty="0" smtClean="0"/>
              <a:t>Cliente:</a:t>
            </a:r>
          </a:p>
          <a:p>
            <a:r>
              <a:rPr lang="es-ES" b="1" dirty="0" smtClean="0"/>
              <a:t>Vendedor:</a:t>
            </a:r>
          </a:p>
          <a:p>
            <a:r>
              <a:rPr lang="es-ES" b="1" dirty="0" smtClean="0"/>
              <a:t>Usuario:</a:t>
            </a:r>
          </a:p>
          <a:p>
            <a:r>
              <a:rPr lang="es-ES" b="1" dirty="0" smtClean="0"/>
              <a:t>Máquina:</a:t>
            </a:r>
            <a:endParaRPr lang="es-ES" dirty="0"/>
          </a:p>
        </p:txBody>
      </p:sp>
      <p:sp>
        <p:nvSpPr>
          <p:cNvPr id="6" name="5 Marcador de contenido"/>
          <p:cNvSpPr>
            <a:spLocks noGrp="1"/>
          </p:cNvSpPr>
          <p:nvPr>
            <p:ph sz="quarter" idx="4"/>
          </p:nvPr>
        </p:nvSpPr>
        <p:spPr/>
        <p:txBody>
          <a:bodyPr>
            <a:normAutofit fontScale="85000" lnSpcReduction="20000"/>
          </a:bodyPr>
          <a:lstStyle/>
          <a:p>
            <a:r>
              <a:rPr lang="es-ES" b="1" dirty="0" smtClean="0"/>
              <a:t>Fecha:</a:t>
            </a:r>
          </a:p>
          <a:p>
            <a:r>
              <a:rPr lang="es-ES" b="1" dirty="0" smtClean="0"/>
              <a:t>Hora:</a:t>
            </a:r>
          </a:p>
          <a:p>
            <a:r>
              <a:rPr lang="es-ES" b="1" dirty="0" smtClean="0"/>
              <a:t>Cantidad:</a:t>
            </a:r>
          </a:p>
          <a:p>
            <a:r>
              <a:rPr lang="es-ES" b="1" dirty="0" smtClean="0"/>
              <a:t>Núm. de libro:</a:t>
            </a:r>
          </a:p>
          <a:p>
            <a:r>
              <a:rPr lang="es-ES" b="1" dirty="0" smtClean="0"/>
              <a:t>Paciente:</a:t>
            </a:r>
          </a:p>
          <a:p>
            <a:r>
              <a:rPr lang="es-ES" b="1" dirty="0" smtClean="0"/>
              <a:t>D.N.I.:</a:t>
            </a:r>
          </a:p>
          <a:p>
            <a:r>
              <a:rPr lang="es-ES" b="1" dirty="0" smtClean="0"/>
              <a:t>N.S.S. paciente:</a:t>
            </a:r>
          </a:p>
          <a:p>
            <a:r>
              <a:rPr lang="es-ES" b="1" dirty="0" smtClean="0"/>
              <a:t>Núm. médico:</a:t>
            </a:r>
          </a:p>
          <a:p>
            <a:r>
              <a:rPr lang="es-ES" b="1" dirty="0" smtClean="0"/>
              <a:t>Nom. médico:</a:t>
            </a:r>
          </a:p>
          <a:p>
            <a:r>
              <a:rPr lang="es-ES" b="1" dirty="0" smtClean="0"/>
              <a:t>P.V.P.:</a:t>
            </a:r>
          </a:p>
          <a:p>
            <a:r>
              <a:rPr lang="es-ES" b="1" dirty="0" smtClean="0"/>
              <a:t>Tipo:</a:t>
            </a:r>
          </a:p>
          <a:p>
            <a:r>
              <a:rPr lang="es-ES" b="1" dirty="0" smtClean="0"/>
              <a:t>Visita:</a:t>
            </a:r>
          </a:p>
          <a:p>
            <a:r>
              <a:rPr lang="es-ES" b="1" dirty="0" smtClean="0"/>
              <a:t>Recepción L/P</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85</a:t>
            </a:fld>
            <a:endParaRPr lang="es-E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Datos proporcionados por el rastro de artículo (3)</a:t>
            </a:r>
            <a:endParaRPr lang="es-ES" dirty="0"/>
          </a:p>
        </p:txBody>
      </p:sp>
      <p:sp>
        <p:nvSpPr>
          <p:cNvPr id="3" name="2 Marcador de texto"/>
          <p:cNvSpPr>
            <a:spLocks noGrp="1"/>
          </p:cNvSpPr>
          <p:nvPr>
            <p:ph type="body" idx="1"/>
          </p:nvPr>
        </p:nvSpPr>
        <p:spPr/>
        <p:txBody>
          <a:bodyPr/>
          <a:lstStyle/>
          <a:p>
            <a:r>
              <a:rPr lang="es-ES" dirty="0" smtClean="0"/>
              <a:t>RECEPCION</a:t>
            </a:r>
            <a:endParaRPr lang="es-ES" dirty="0"/>
          </a:p>
        </p:txBody>
      </p:sp>
      <p:sp>
        <p:nvSpPr>
          <p:cNvPr id="4" name="3 Marcador de texto"/>
          <p:cNvSpPr>
            <a:spLocks noGrp="1"/>
          </p:cNvSpPr>
          <p:nvPr>
            <p:ph type="body" sz="half" idx="3"/>
          </p:nvPr>
        </p:nvSpPr>
        <p:spPr/>
        <p:txBody>
          <a:bodyPr/>
          <a:lstStyle/>
          <a:p>
            <a:r>
              <a:rPr lang="es-ES" dirty="0" smtClean="0"/>
              <a:t>CARTERAS:</a:t>
            </a:r>
            <a:endParaRPr lang="es-ES" dirty="0"/>
          </a:p>
        </p:txBody>
      </p:sp>
      <p:sp>
        <p:nvSpPr>
          <p:cNvPr id="5" name="4 Marcador de contenido"/>
          <p:cNvSpPr>
            <a:spLocks noGrp="1"/>
          </p:cNvSpPr>
          <p:nvPr>
            <p:ph sz="quarter" idx="2"/>
          </p:nvPr>
        </p:nvSpPr>
        <p:spPr/>
        <p:txBody>
          <a:bodyPr>
            <a:normAutofit fontScale="55000" lnSpcReduction="20000"/>
          </a:bodyPr>
          <a:lstStyle/>
          <a:p>
            <a:r>
              <a:rPr lang="es-ES" b="1" dirty="0" smtClean="0"/>
              <a:t>Fecha:</a:t>
            </a:r>
          </a:p>
          <a:p>
            <a:r>
              <a:rPr lang="es-ES" b="1" dirty="0" smtClean="0"/>
              <a:t>Hora:</a:t>
            </a:r>
          </a:p>
          <a:p>
            <a:r>
              <a:rPr lang="es-ES" b="1" dirty="0" smtClean="0"/>
              <a:t>Cantidad:</a:t>
            </a:r>
          </a:p>
          <a:p>
            <a:r>
              <a:rPr lang="es-ES" b="1" dirty="0" smtClean="0"/>
              <a:t>Proveedor:</a:t>
            </a:r>
          </a:p>
          <a:p>
            <a:r>
              <a:rPr lang="es-ES" b="1" dirty="0" smtClean="0"/>
              <a:t>Condición:</a:t>
            </a:r>
          </a:p>
          <a:p>
            <a:r>
              <a:rPr lang="es-ES" b="1" dirty="0" smtClean="0"/>
              <a:t>Pedido:</a:t>
            </a:r>
          </a:p>
          <a:p>
            <a:r>
              <a:rPr lang="es-ES" b="1" dirty="0" smtClean="0"/>
              <a:t>Unid. pedidas:</a:t>
            </a:r>
          </a:p>
          <a:p>
            <a:r>
              <a:rPr lang="es-ES" b="1" dirty="0" smtClean="0"/>
              <a:t>P.V.P.:</a:t>
            </a:r>
          </a:p>
          <a:p>
            <a:r>
              <a:rPr lang="es-ES" b="1" dirty="0" smtClean="0"/>
              <a:t>P.U.C.:</a:t>
            </a:r>
          </a:p>
          <a:p>
            <a:r>
              <a:rPr lang="es-ES" b="1" dirty="0" smtClean="0"/>
              <a:t>Importe línea:</a:t>
            </a:r>
          </a:p>
          <a:p>
            <a:r>
              <a:rPr lang="es-ES" b="1" dirty="0" smtClean="0"/>
              <a:t>A pedir:</a:t>
            </a:r>
          </a:p>
          <a:p>
            <a:r>
              <a:rPr lang="es-ES" b="1" dirty="0" smtClean="0"/>
              <a:t>A devolver:</a:t>
            </a:r>
          </a:p>
          <a:p>
            <a:r>
              <a:rPr lang="es-ES" b="1" dirty="0" smtClean="0"/>
              <a:t>Bonificadas:</a:t>
            </a:r>
          </a:p>
          <a:p>
            <a:r>
              <a:rPr lang="es-ES" b="1" dirty="0" smtClean="0"/>
              <a:t>Caducidad:</a:t>
            </a:r>
          </a:p>
          <a:p>
            <a:r>
              <a:rPr lang="es-ES" b="1" dirty="0" smtClean="0"/>
              <a:t>Recib&lt;&gt;Pedidas:</a:t>
            </a:r>
          </a:p>
          <a:p>
            <a:r>
              <a:rPr lang="es-ES" b="1" dirty="0" smtClean="0"/>
              <a:t>PVP modificado:</a:t>
            </a:r>
          </a:p>
          <a:p>
            <a:r>
              <a:rPr lang="es-ES" b="1" dirty="0" smtClean="0"/>
              <a:t>PUC modificado:</a:t>
            </a:r>
          </a:p>
          <a:p>
            <a:r>
              <a:rPr lang="es-ES" b="1" dirty="0" smtClean="0"/>
              <a:t>Precio albarán:</a:t>
            </a:r>
          </a:p>
          <a:p>
            <a:r>
              <a:rPr lang="es-ES" b="1" dirty="0" smtClean="0"/>
              <a:t>Recibido por:</a:t>
            </a:r>
          </a:p>
          <a:p>
            <a:r>
              <a:rPr lang="es-ES" b="1" dirty="0" smtClean="0"/>
              <a:t>Finalizada</a:t>
            </a:r>
            <a:endParaRPr lang="es-ES" dirty="0"/>
          </a:p>
        </p:txBody>
      </p:sp>
      <p:sp>
        <p:nvSpPr>
          <p:cNvPr id="6" name="5 Marcador de contenido"/>
          <p:cNvSpPr>
            <a:spLocks noGrp="1"/>
          </p:cNvSpPr>
          <p:nvPr>
            <p:ph sz="quarter" idx="4"/>
          </p:nvPr>
        </p:nvSpPr>
        <p:spPr>
          <a:xfrm>
            <a:off x="4645025" y="2514600"/>
            <a:ext cx="4041775" cy="1418456"/>
          </a:xfrm>
        </p:spPr>
        <p:txBody>
          <a:bodyPr>
            <a:normAutofit fontScale="47500" lnSpcReduction="20000"/>
          </a:bodyPr>
          <a:lstStyle/>
          <a:p>
            <a:r>
              <a:rPr lang="es-ES" b="1" dirty="0" smtClean="0"/>
              <a:t>Fecha:</a:t>
            </a:r>
          </a:p>
          <a:p>
            <a:r>
              <a:rPr lang="es-ES" b="1" dirty="0" smtClean="0"/>
              <a:t>Hora</a:t>
            </a:r>
          </a:p>
          <a:p>
            <a:r>
              <a:rPr lang="es-ES" b="1" dirty="0" smtClean="0"/>
              <a:t>Cantidad:</a:t>
            </a:r>
          </a:p>
          <a:p>
            <a:r>
              <a:rPr lang="es-ES" b="1" dirty="0" smtClean="0"/>
              <a:t>Cartera:</a:t>
            </a:r>
          </a:p>
          <a:p>
            <a:r>
              <a:rPr lang="es-ES" b="1" dirty="0" smtClean="0"/>
              <a:t>Proveedor:</a:t>
            </a:r>
          </a:p>
          <a:p>
            <a:r>
              <a:rPr lang="es-ES" b="1" dirty="0" smtClean="0"/>
              <a:t>Motivo:</a:t>
            </a:r>
          </a:p>
          <a:p>
            <a:r>
              <a:rPr lang="es-ES" b="1" dirty="0" smtClean="0"/>
              <a:t>Modificado:</a:t>
            </a:r>
          </a:p>
          <a:p>
            <a:r>
              <a:rPr lang="es-ES" b="1" dirty="0" smtClean="0"/>
              <a:t>Retenidas</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86</a:t>
            </a:fld>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3563888" y="3923224"/>
            <a:ext cx="5279306" cy="2549551"/>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Datos proporcionados por el rastro de artículo (4)</a:t>
            </a:r>
            <a:endParaRPr lang="es-ES" dirty="0"/>
          </a:p>
        </p:txBody>
      </p:sp>
      <p:sp>
        <p:nvSpPr>
          <p:cNvPr id="3" name="2 Marcador de texto"/>
          <p:cNvSpPr>
            <a:spLocks noGrp="1"/>
          </p:cNvSpPr>
          <p:nvPr>
            <p:ph type="body" idx="1"/>
          </p:nvPr>
        </p:nvSpPr>
        <p:spPr/>
        <p:txBody>
          <a:bodyPr/>
          <a:lstStyle/>
          <a:p>
            <a:r>
              <a:rPr lang="es-ES" dirty="0" smtClean="0"/>
              <a:t>ENCARGOS</a:t>
            </a:r>
            <a:endParaRPr lang="es-ES" dirty="0"/>
          </a:p>
        </p:txBody>
      </p:sp>
      <p:sp>
        <p:nvSpPr>
          <p:cNvPr id="4" name="3 Marcador de texto"/>
          <p:cNvSpPr>
            <a:spLocks noGrp="1"/>
          </p:cNvSpPr>
          <p:nvPr>
            <p:ph type="body" sz="half" idx="3"/>
          </p:nvPr>
        </p:nvSpPr>
        <p:spPr/>
        <p:txBody>
          <a:bodyPr/>
          <a:lstStyle/>
          <a:p>
            <a:r>
              <a:rPr lang="es-ES" dirty="0" smtClean="0"/>
              <a:t>LISTAS</a:t>
            </a:r>
            <a:endParaRPr lang="es-ES" dirty="0"/>
          </a:p>
        </p:txBody>
      </p:sp>
      <p:sp>
        <p:nvSpPr>
          <p:cNvPr id="5" name="4 Marcador de contenido"/>
          <p:cNvSpPr>
            <a:spLocks noGrp="1"/>
          </p:cNvSpPr>
          <p:nvPr>
            <p:ph sz="quarter" idx="2"/>
          </p:nvPr>
        </p:nvSpPr>
        <p:spPr/>
        <p:txBody>
          <a:bodyPr/>
          <a:lstStyle/>
          <a:p>
            <a:r>
              <a:rPr lang="es-ES" b="1" dirty="0" smtClean="0"/>
              <a:t>Fecha:</a:t>
            </a:r>
          </a:p>
          <a:p>
            <a:r>
              <a:rPr lang="es-ES" b="1" dirty="0" smtClean="0"/>
              <a:t>Hora:</a:t>
            </a:r>
          </a:p>
          <a:p>
            <a:r>
              <a:rPr lang="es-ES" b="1" dirty="0" smtClean="0"/>
              <a:t>Cantidad:</a:t>
            </a:r>
          </a:p>
          <a:p>
            <a:r>
              <a:rPr lang="es-ES" b="1" dirty="0" smtClean="0"/>
              <a:t>Cliente:</a:t>
            </a:r>
          </a:p>
          <a:p>
            <a:r>
              <a:rPr lang="es-ES" b="1" dirty="0" smtClean="0"/>
              <a:t>Vendedor:</a:t>
            </a:r>
          </a:p>
          <a:p>
            <a:r>
              <a:rPr lang="es-ES" b="1" dirty="0" smtClean="0"/>
              <a:t>Entrega:</a:t>
            </a:r>
          </a:p>
          <a:p>
            <a:r>
              <a:rPr lang="es-ES" b="1" dirty="0" smtClean="0"/>
              <a:t>Observaciones</a:t>
            </a:r>
            <a:endParaRPr lang="es-ES" dirty="0"/>
          </a:p>
        </p:txBody>
      </p:sp>
      <p:sp>
        <p:nvSpPr>
          <p:cNvPr id="6" name="5 Marcador de contenido"/>
          <p:cNvSpPr>
            <a:spLocks noGrp="1"/>
          </p:cNvSpPr>
          <p:nvPr>
            <p:ph sz="quarter" idx="4"/>
          </p:nvPr>
        </p:nvSpPr>
        <p:spPr/>
        <p:txBody>
          <a:bodyPr/>
          <a:lstStyle/>
          <a:p>
            <a:r>
              <a:rPr lang="es-ES" b="1" dirty="0" smtClean="0"/>
              <a:t>Fecha</a:t>
            </a:r>
          </a:p>
          <a:p>
            <a:r>
              <a:rPr lang="es-ES" b="1" dirty="0" smtClean="0"/>
              <a:t>Hora:</a:t>
            </a:r>
          </a:p>
          <a:p>
            <a:r>
              <a:rPr lang="es-ES" b="1" dirty="0" smtClean="0"/>
              <a:t>Cantidad:</a:t>
            </a:r>
          </a:p>
          <a:p>
            <a:r>
              <a:rPr lang="es-ES" b="1" dirty="0" smtClean="0"/>
              <a:t>Fecha:</a:t>
            </a:r>
          </a:p>
          <a:p>
            <a:r>
              <a:rPr lang="es-ES" b="1" dirty="0" smtClean="0"/>
              <a:t>Nombre</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87</a:t>
            </a:fld>
            <a:endParaRPr lang="es-E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Datos proporcionados por el rastro de artículo (5)</a:t>
            </a:r>
            <a:endParaRPr lang="es-ES" dirty="0"/>
          </a:p>
        </p:txBody>
      </p:sp>
      <p:sp>
        <p:nvSpPr>
          <p:cNvPr id="3" name="2 Marcador de texto"/>
          <p:cNvSpPr>
            <a:spLocks noGrp="1"/>
          </p:cNvSpPr>
          <p:nvPr>
            <p:ph type="body" idx="1"/>
          </p:nvPr>
        </p:nvSpPr>
        <p:spPr/>
        <p:txBody>
          <a:bodyPr/>
          <a:lstStyle/>
          <a:p>
            <a:r>
              <a:rPr lang="es-ES" dirty="0" smtClean="0"/>
              <a:t>LISTAS</a:t>
            </a:r>
            <a:endParaRPr lang="es-ES" dirty="0"/>
          </a:p>
        </p:txBody>
      </p:sp>
      <p:sp>
        <p:nvSpPr>
          <p:cNvPr id="4" name="3 Marcador de texto"/>
          <p:cNvSpPr>
            <a:spLocks noGrp="1"/>
          </p:cNvSpPr>
          <p:nvPr>
            <p:ph type="body" sz="half" idx="3"/>
          </p:nvPr>
        </p:nvSpPr>
        <p:spPr/>
        <p:txBody>
          <a:bodyPr/>
          <a:lstStyle/>
          <a:p>
            <a:r>
              <a:rPr lang="es-ES" dirty="0" smtClean="0"/>
              <a:t>HISTORICO</a:t>
            </a:r>
            <a:endParaRPr lang="es-ES" dirty="0"/>
          </a:p>
        </p:txBody>
      </p:sp>
      <p:sp>
        <p:nvSpPr>
          <p:cNvPr id="5" name="4 Marcador de contenido"/>
          <p:cNvSpPr>
            <a:spLocks noGrp="1"/>
          </p:cNvSpPr>
          <p:nvPr>
            <p:ph sz="quarter" idx="2"/>
          </p:nvPr>
        </p:nvSpPr>
        <p:spPr/>
        <p:txBody>
          <a:bodyPr/>
          <a:lstStyle/>
          <a:p>
            <a:endParaRPr lang="es-ES" b="1" dirty="0" smtClean="0"/>
          </a:p>
          <a:p>
            <a:r>
              <a:rPr lang="es-ES" b="1" dirty="0" smtClean="0"/>
              <a:t>Fecha</a:t>
            </a:r>
          </a:p>
          <a:p>
            <a:r>
              <a:rPr lang="es-ES" b="1" dirty="0" smtClean="0"/>
              <a:t>Hora:</a:t>
            </a:r>
          </a:p>
          <a:p>
            <a:r>
              <a:rPr lang="es-ES" b="1" dirty="0" smtClean="0"/>
              <a:t>Cantidad:</a:t>
            </a:r>
          </a:p>
          <a:p>
            <a:r>
              <a:rPr lang="es-ES" b="1" dirty="0" smtClean="0"/>
              <a:t>Fecha:</a:t>
            </a:r>
          </a:p>
          <a:p>
            <a:r>
              <a:rPr lang="es-ES" b="1" dirty="0" smtClean="0"/>
              <a:t>Nombre</a:t>
            </a:r>
            <a:endParaRPr lang="es-ES" dirty="0"/>
          </a:p>
        </p:txBody>
      </p:sp>
      <p:sp>
        <p:nvSpPr>
          <p:cNvPr id="6" name="5 Marcador de contenido"/>
          <p:cNvSpPr>
            <a:spLocks noGrp="1"/>
          </p:cNvSpPr>
          <p:nvPr>
            <p:ph sz="quarter" idx="4"/>
          </p:nvPr>
        </p:nvSpPr>
        <p:spPr/>
        <p:txBody>
          <a:bodyPr/>
          <a:lstStyle/>
          <a:p>
            <a:r>
              <a:rPr lang="es-ES" b="1" dirty="0" smtClean="0"/>
              <a:t>Fecha:</a:t>
            </a:r>
          </a:p>
          <a:p>
            <a:r>
              <a:rPr lang="es-ES" b="1" dirty="0" smtClean="0"/>
              <a:t>Hora:</a:t>
            </a:r>
          </a:p>
          <a:p>
            <a:r>
              <a:rPr lang="es-ES" b="1" dirty="0" smtClean="0"/>
              <a:t>Cantidad:</a:t>
            </a:r>
          </a:p>
          <a:p>
            <a:r>
              <a:rPr lang="es-ES" b="1" dirty="0" smtClean="0"/>
              <a:t>Máquina:</a:t>
            </a:r>
          </a:p>
          <a:p>
            <a:r>
              <a:rPr lang="es-ES" b="1" dirty="0" smtClean="0"/>
              <a:t>Usuario:</a:t>
            </a:r>
          </a:p>
          <a:p>
            <a:r>
              <a:rPr lang="es-ES" b="1" dirty="0" smtClean="0"/>
              <a:t>Motivo:</a:t>
            </a:r>
          </a:p>
          <a:p>
            <a:r>
              <a:rPr lang="es-ES" b="1" dirty="0" smtClean="0"/>
              <a:t>Stock inicial:</a:t>
            </a:r>
          </a:p>
          <a:p>
            <a:r>
              <a:rPr lang="es-ES" b="1" dirty="0" smtClean="0"/>
              <a:t>Stock final</a:t>
            </a:r>
            <a:endParaRPr lang="es-ES" dirty="0"/>
          </a:p>
        </p:txBody>
      </p:sp>
      <p:sp>
        <p:nvSpPr>
          <p:cNvPr id="7" name="6 Marcador de fecha"/>
          <p:cNvSpPr>
            <a:spLocks noGrp="1"/>
          </p:cNvSpPr>
          <p:nvPr>
            <p:ph type="dt" sz="half" idx="10"/>
          </p:nvPr>
        </p:nvSpPr>
        <p:spPr/>
        <p:txBody>
          <a:bodyPr/>
          <a:lstStyle/>
          <a:p>
            <a:fld id="{599ADE10-AF2F-41AA-B359-75DCD0424E1D}" type="datetime1">
              <a:rPr lang="es-ES" smtClean="0"/>
              <a:pPr/>
              <a:t>04/09/2012</a:t>
            </a:fld>
            <a:endParaRPr lang="es-ES" dirty="0"/>
          </a:p>
        </p:txBody>
      </p:sp>
      <p:sp>
        <p:nvSpPr>
          <p:cNvPr id="8" name="7 Marcador de pie de página"/>
          <p:cNvSpPr>
            <a:spLocks noGrp="1"/>
          </p:cNvSpPr>
          <p:nvPr>
            <p:ph type="ftr" sz="quarter" idx="11"/>
          </p:nvPr>
        </p:nvSpPr>
        <p:spPr/>
        <p:txBody>
          <a:bodyPr/>
          <a:lstStyle/>
          <a:p>
            <a:r>
              <a:rPr lang="es-ES" dirty="0" smtClean="0"/>
              <a:t>Farmacia E.Almorin Romo S.L.U.</a:t>
            </a:r>
            <a:endParaRPr lang="es-ES" dirty="0"/>
          </a:p>
        </p:txBody>
      </p:sp>
      <p:sp>
        <p:nvSpPr>
          <p:cNvPr id="9" name="8 Marcador de número de diapositiva"/>
          <p:cNvSpPr>
            <a:spLocks noGrp="1"/>
          </p:cNvSpPr>
          <p:nvPr>
            <p:ph type="sldNum" sz="quarter" idx="12"/>
          </p:nvPr>
        </p:nvSpPr>
        <p:spPr/>
        <p:txBody>
          <a:bodyPr/>
          <a:lstStyle/>
          <a:p>
            <a:fld id="{D8C47F87-8729-435B-90A6-808F8331C053}" type="slidenum">
              <a:rPr lang="es-ES" smtClean="0"/>
              <a:pPr/>
              <a:t>88</a:t>
            </a:fld>
            <a:endParaRPr lang="es-E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Rastro de artículos. Pantalla</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89</a:t>
            </a:fld>
            <a:endParaRPr lang="es-ES" dirty="0"/>
          </a:p>
        </p:txBody>
      </p:sp>
      <p:pic>
        <p:nvPicPr>
          <p:cNvPr id="419842"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Farmatic y su entorno</a:t>
            </a:r>
            <a:endParaRPr lang="es-ES" dirty="0"/>
          </a:p>
        </p:txBody>
      </p:sp>
      <p:sp>
        <p:nvSpPr>
          <p:cNvPr id="3" name="2 Marcador de contenido"/>
          <p:cNvSpPr>
            <a:spLocks noGrp="1"/>
          </p:cNvSpPr>
          <p:nvPr>
            <p:ph idx="1"/>
          </p:nvPr>
        </p:nvSpPr>
        <p:spPr/>
        <p:txBody>
          <a:bodyPr>
            <a:normAutofit fontScale="47500" lnSpcReduction="20000"/>
          </a:bodyPr>
          <a:lstStyle/>
          <a:p>
            <a:pPr>
              <a:buNone/>
            </a:pPr>
            <a:r>
              <a:rPr lang="es-ES" dirty="0" smtClean="0"/>
              <a:t>	‐ Posibilidad de integración con robots dispensadores.‐ Integración con Internet: Consultas directas a páginas Web (C.G.C.O.F., Consoft y Farmatic) y envío directo E‐Mail Consoft.</a:t>
            </a:r>
          </a:p>
          <a:p>
            <a:pPr>
              <a:buNone/>
            </a:pPr>
            <a:r>
              <a:rPr lang="es-ES" dirty="0" smtClean="0"/>
              <a:t>	‐ Posibilidad de integración con sistemas de grabación por video cámara.</a:t>
            </a:r>
          </a:p>
          <a:p>
            <a:pPr>
              <a:buNone/>
            </a:pPr>
            <a:r>
              <a:rPr lang="es-ES" dirty="0" smtClean="0"/>
              <a:t>	‐ Implementación de etiquetas electrónicas.</a:t>
            </a:r>
          </a:p>
          <a:p>
            <a:pPr>
              <a:buNone/>
            </a:pPr>
            <a:r>
              <a:rPr lang="es-ES" dirty="0" smtClean="0"/>
              <a:t>	‐ Posibilidad de doble moneda.</a:t>
            </a:r>
          </a:p>
          <a:p>
            <a:pPr>
              <a:buNone/>
            </a:pPr>
            <a:r>
              <a:rPr lang="es-ES" dirty="0" smtClean="0"/>
              <a:t>	‐ Cumplimiento de la Ley Orgánica de Protección de Datos(L.O.P.D.).</a:t>
            </a:r>
          </a:p>
          <a:p>
            <a:pPr>
              <a:buNone/>
            </a:pPr>
            <a:r>
              <a:rPr lang="es-ES" dirty="0" smtClean="0"/>
              <a:t>	‐ AplicacióntotalmenteadaptadaalentornográficodeWindows,siendosumanejoencuanto a operatorias estándar similar a cualquier otra aplicación integrada en dicho entorno.</a:t>
            </a:r>
          </a:p>
          <a:p>
            <a:pPr>
              <a:buNone/>
            </a:pPr>
            <a:r>
              <a:rPr lang="es-ES" dirty="0" smtClean="0"/>
              <a:t>	‐ Adaptación de la tecla que simula al botón derecho del ratón en teclados Microsoft Natural Keyboard, así como soporte de mouse wheel (rueda central del ratón para simulación de scroll).</a:t>
            </a:r>
          </a:p>
          <a:p>
            <a:pPr>
              <a:buNone/>
            </a:pPr>
            <a:r>
              <a:rPr lang="es-ES" dirty="0" smtClean="0"/>
              <a:t>	‐  Entorno de ventanas redimensionables por el usuario, permitiéndose la presencia de múltiples ventanas abiertas, pudiéndose escoger el modo de organización de las mismas: En cascada, mosaico horizontal o mosaico vertical.</a:t>
            </a:r>
          </a:p>
          <a:p>
            <a:pPr>
              <a:buNone/>
            </a:pPr>
            <a:r>
              <a:rPr lang="es-ES" dirty="0" smtClean="0"/>
              <a:t>	‐ Homogeneidad de operatorias en toda la aplicación: Uso de las mismas teclas y botones genéricos en los diferentes procesos para realizar una misma acción.</a:t>
            </a:r>
          </a:p>
          <a:p>
            <a:pPr>
              <a:buNone/>
            </a:pPr>
            <a:r>
              <a:rPr lang="es-ES" dirty="0" smtClean="0"/>
              <a:t>	‐  Uso de elementos comunes propios de un entorno Windows: Botones radio, cajas desplegables, cajas de chequeo, ventanas de selección y de introducción de fechas... Introducción de fechas en modo abreviado, con o sin separador.</a:t>
            </a:r>
          </a:p>
          <a:p>
            <a:pPr>
              <a:buNone/>
            </a:pPr>
            <a:r>
              <a:rPr lang="es-ES" dirty="0" smtClean="0"/>
              <a:t>	‐ Búsquedasnuméricasyalfabéticasdirectas,conposibilidaddeajustartiemposderespuesta.</a:t>
            </a:r>
          </a:p>
          <a:p>
            <a:pPr>
              <a:buNone/>
            </a:pPr>
            <a:r>
              <a:rPr lang="es-ES" dirty="0" smtClean="0"/>
              <a:t>	‐ Posibilidad de uso de cualquier tipo de impresora configurable bajo Windows. Manejo de impresoras de tickets, pudiéndose especificar secuencias de corte de papel, letra roja, secuencias de activación y desactivación, etc. Conversión de caracteres Ansi ‐&gt;Oem. Soporte de caracteres acentuados. Amplia explotación de las prestaciones gráficas de la impresora (colores, gráficos, etc..).</a:t>
            </a:r>
          </a:p>
          <a:p>
            <a:pPr>
              <a:buNone/>
            </a:pPr>
            <a:r>
              <a:rPr lang="es-ES" dirty="0" smtClean="0"/>
              <a:t>	‐ Posibilidad de incorporación de scanner para lectura de códigos de barras. Posibilidad de conexión de display y cajón portamonedas, especificándose secuencias para su manejo (activación y desactivación de líneas del display, número de líneas a visualizar, apertura del cajón,etc.).</a:t>
            </a:r>
          </a:p>
          <a:p>
            <a:pPr>
              <a:buNone/>
            </a:pPr>
            <a:r>
              <a:rPr lang="es-ES" dirty="0" smtClean="0"/>
              <a:t>	‐ Conexión y configuración de periféricos independiente para cada puesto de trabajo, con  posibilidad de replicar configuraciones`predeterminadas.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a:t>
            </a:fld>
            <a:endParaRPr lang="es-E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OBSERVACIONES DE ARTICULOS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90</a:t>
            </a:fld>
            <a:endParaRPr lang="es-E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OBSERVACIONES DE ARTICULOS</a:t>
            </a:r>
            <a:endParaRPr lang="es-ES" dirty="0"/>
          </a:p>
        </p:txBody>
      </p:sp>
      <p:sp>
        <p:nvSpPr>
          <p:cNvPr id="3" name="2 Marcador de contenido"/>
          <p:cNvSpPr>
            <a:spLocks noGrp="1"/>
          </p:cNvSpPr>
          <p:nvPr>
            <p:ph idx="1"/>
          </p:nvPr>
        </p:nvSpPr>
        <p:spPr/>
        <p:txBody>
          <a:bodyPr>
            <a:normAutofit fontScale="70000" lnSpcReduction="20000"/>
          </a:bodyPr>
          <a:lstStyle/>
          <a:p>
            <a:pPr marL="273050" indent="-6350">
              <a:buNone/>
            </a:pPr>
            <a:r>
              <a:rPr lang="es-ES" dirty="0" smtClean="0"/>
              <a:t>En la ficha del artículo se dispone de la pestaña "OBSERVACIONES" en la que se podrán incluir aquellos textos que se estimen de interés. Para ello se dispone de todas las posibilidades que presenta un campo de observaciones en la aplicación FARMATIC: introducir directamente los textos, vincular un documento de Word, exportar textos de un documento Word, etc.. como se comenta más adelante.</a:t>
            </a:r>
          </a:p>
          <a:p>
            <a:pPr>
              <a:buNone/>
            </a:pPr>
            <a:r>
              <a:rPr lang="es-ES" dirty="0" smtClean="0"/>
              <a:t>	Además de poderse introducir los textos de observaciones se puede indicar que las mismas sean mostradas o no en los entornos de ventas mostrador, carteras, pedidos y/o recepción de mercancías, según se activen o no las cajas de chequeo "Mostrar en Ventas", "Mostrar en Carteras", "Mostrar en Pedidos" y/o "Mostrar en Recepción".</a:t>
            </a:r>
          </a:p>
          <a:p>
            <a:pPr>
              <a:buNone/>
            </a:pPr>
            <a:r>
              <a:rPr lang="es-ES" dirty="0" smtClean="0"/>
              <a:t>	El indicar que las observaciones de artículos sean mostradas en un entorno implica que en dicho entorno, cuando se introduzca el artículo se muestren sus observaciones.</a:t>
            </a:r>
          </a:p>
          <a:p>
            <a:pPr>
              <a:buNone/>
            </a:pPr>
            <a:r>
              <a:rPr lang="es-ES" dirty="0" smtClean="0"/>
              <a:t>	Además, en los entornos de cartera, pedidos y recepción se dispone del botón Observaciones, que permitirá visualizar las observaciones de todos los artículos presentes en ese momento que tengan observaciones en su ficha a mostrar en dicho entorno.</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91</a:t>
            </a:fld>
            <a:endParaRPr lang="es-E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Opciones de tratamiento de textos</a:t>
            </a:r>
            <a:endParaRPr lang="es-ES" dirty="0"/>
          </a:p>
        </p:txBody>
      </p:sp>
      <p:sp>
        <p:nvSpPr>
          <p:cNvPr id="3" name="2 Marcador de contenido"/>
          <p:cNvSpPr>
            <a:spLocks noGrp="1"/>
          </p:cNvSpPr>
          <p:nvPr>
            <p:ph idx="1"/>
          </p:nvPr>
        </p:nvSpPr>
        <p:spPr/>
        <p:txBody>
          <a:bodyPr/>
          <a:lstStyle/>
          <a:p>
            <a:pPr>
              <a:buNone/>
            </a:pPr>
            <a:r>
              <a:rPr lang="es-ES" b="1" dirty="0" smtClean="0"/>
              <a:t>	ASIGNAR A DOCUMENTO WORD</a:t>
            </a:r>
          </a:p>
          <a:p>
            <a:pPr>
              <a:buNone/>
            </a:pPr>
            <a:r>
              <a:rPr lang="es-ES" b="1" dirty="0" smtClean="0"/>
              <a:t>	DESASIGNAR DOCUMENTO WORD</a:t>
            </a:r>
          </a:p>
          <a:p>
            <a:pPr>
              <a:buNone/>
            </a:pPr>
            <a:r>
              <a:rPr lang="es-ES" b="1" dirty="0" smtClean="0"/>
              <a:t>	IMPORTAR DESDE WORD</a:t>
            </a:r>
          </a:p>
          <a:p>
            <a:pPr>
              <a:buNone/>
            </a:pPr>
            <a:r>
              <a:rPr lang="es-ES" b="1" dirty="0" smtClean="0"/>
              <a:t>	EXPORTAR A WORD</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92</a:t>
            </a:fld>
            <a:endParaRPr lang="es-E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GENERACION DE ETIQUETAS DE ARTICULOS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93</a:t>
            </a:fld>
            <a:endParaRPr lang="es-E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GENERACION DE ETIQUETAS DE ARTICULOS</a:t>
            </a:r>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94</a:t>
            </a:fld>
            <a:endParaRPr lang="es-E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804248" y="1412776"/>
            <a:ext cx="238125" cy="228600"/>
          </a:xfrm>
          <a:prstGeom prst="rect">
            <a:avLst/>
          </a:prstGeom>
          <a:noFill/>
          <a:ln w="9525">
            <a:noFill/>
            <a:miter lim="800000"/>
            <a:headEnd/>
            <a:tailEnd/>
          </a:ln>
        </p:spPr>
      </p:pic>
      <p:sp>
        <p:nvSpPr>
          <p:cNvPr id="10" name="9 CuadroTexto"/>
          <p:cNvSpPr txBox="1"/>
          <p:nvPr/>
        </p:nvSpPr>
        <p:spPr>
          <a:xfrm>
            <a:off x="1628056" y="2717304"/>
            <a:ext cx="6120680" cy="369332"/>
          </a:xfrm>
          <a:prstGeom prst="rect">
            <a:avLst/>
          </a:prstGeom>
          <a:noFill/>
        </p:spPr>
        <p:txBody>
          <a:bodyPr wrap="square" rtlCol="0">
            <a:spAutoFit/>
          </a:bodyPr>
          <a:lstStyle/>
          <a:p>
            <a:endParaRPr lang="es-ES" dirty="0"/>
          </a:p>
        </p:txBody>
      </p:sp>
      <p:sp>
        <p:nvSpPr>
          <p:cNvPr id="11" name="10 Rectángulo"/>
          <p:cNvSpPr/>
          <p:nvPr/>
        </p:nvSpPr>
        <p:spPr>
          <a:xfrm>
            <a:off x="827584" y="2276872"/>
            <a:ext cx="7056784" cy="4247317"/>
          </a:xfrm>
          <a:prstGeom prst="rect">
            <a:avLst/>
          </a:prstGeom>
        </p:spPr>
        <p:txBody>
          <a:bodyPr wrap="square">
            <a:spAutoFit/>
          </a:bodyPr>
          <a:lstStyle/>
          <a:p>
            <a:r>
              <a:rPr lang="es-ES" dirty="0" smtClean="0"/>
              <a:t>La aplicación FARMATIC dispone de un apartado que permite obtener etiquetas impresas con información sobre artículos, pudiéndose definir qué datos incluir en la etiqueta, medidas de las mismas, si se desea utilizar códigos de barras, etc..</a:t>
            </a:r>
          </a:p>
          <a:p>
            <a:r>
              <a:rPr lang="es-ES" dirty="0" smtClean="0"/>
              <a:t>Desde la ficha de un artículo se pueden generar automáticamente las etiquetas a imprimir. Para ello, una vez introducido el código del artículo se hará clic en el botón Generar Etiquetas ubicado en la barra de  herramientas. Se indicarán cuántas etiquetas se desea generar. Por omisión se propondrán tantas como stock actual tenga el artículo.</a:t>
            </a:r>
          </a:p>
          <a:p>
            <a:r>
              <a:rPr lang="es-ES" dirty="0" smtClean="0"/>
              <a:t>Estas etiquetas serán generadas quedando listas para ser impresas. Para proceder con la impresión se deberá elegir la opción </a:t>
            </a:r>
            <a:r>
              <a:rPr lang="es-ES" i="1" dirty="0" smtClean="0"/>
              <a:t>ETIQUETAS del menú UTILIDADES.</a:t>
            </a:r>
          </a:p>
          <a:p>
            <a:r>
              <a:rPr lang="es-ES" dirty="0" smtClean="0"/>
              <a:t>Para más información sobre la definición de formatos de etiquetas, su impresión, etc.. véase el apartado ETIQUETAS, en la sección UTILIDADES de este mismo manual.</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4000" dirty="0" smtClean="0"/>
              <a:t>Generación etiquetas desde articulo</a:t>
            </a:r>
            <a:endParaRPr lang="es-ES" sz="40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95</a:t>
            </a:fld>
            <a:endParaRPr lang="es-ES" dirty="0"/>
          </a:p>
        </p:txBody>
      </p:sp>
      <p:pic>
        <p:nvPicPr>
          <p:cNvPr id="420866"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MODIFICACION MANUAL DE ESTADISTICAS</a:t>
            </a:r>
            <a:endParaRPr lang="es-ES" dirty="0"/>
          </a:p>
        </p:txBody>
      </p:sp>
      <p:sp>
        <p:nvSpPr>
          <p:cNvPr id="3" name="2 Marcador de texto"/>
          <p:cNvSpPr>
            <a:spLocks noGrp="1"/>
          </p:cNvSpPr>
          <p:nvPr>
            <p:ph type="body" idx="1"/>
          </p:nvPr>
        </p:nvSpPr>
        <p:spPr/>
        <p:txBody>
          <a:bodyPr/>
          <a:lstStyle/>
          <a:p>
            <a:endParaRPr lang="es-ES" dirty="0"/>
          </a:p>
        </p:txBody>
      </p:sp>
      <p:sp>
        <p:nvSpPr>
          <p:cNvPr id="4" name="3 Marcador de fecha"/>
          <p:cNvSpPr>
            <a:spLocks noGrp="1"/>
          </p:cNvSpPr>
          <p:nvPr>
            <p:ph type="dt" sz="half" idx="10"/>
          </p:nvPr>
        </p:nvSpPr>
        <p:spPr/>
        <p:txBody>
          <a:bodyPr/>
          <a:lstStyle/>
          <a:p>
            <a:fld id="{E9C957A8-2B8A-4E52-8F53-AFE771A9C909}"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96</a:t>
            </a:fld>
            <a:endParaRPr lang="es-E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MODIFICACION MANUAL DE ESTADISTICAS</a:t>
            </a:r>
            <a:endParaRPr lang="es-ES" dirty="0"/>
          </a:p>
        </p:txBody>
      </p:sp>
      <p:sp>
        <p:nvSpPr>
          <p:cNvPr id="3" name="2 Marcador de contenido"/>
          <p:cNvSpPr>
            <a:spLocks noGrp="1"/>
          </p:cNvSpPr>
          <p:nvPr>
            <p:ph idx="1"/>
          </p:nvPr>
        </p:nvSpPr>
        <p:spPr/>
        <p:txBody>
          <a:bodyPr/>
          <a:lstStyle/>
          <a:p>
            <a:r>
              <a:rPr lang="es-ES" b="1" dirty="0" smtClean="0"/>
              <a:t>CRITERIOS DE BUSQUEDA:</a:t>
            </a:r>
          </a:p>
          <a:p>
            <a:pPr>
              <a:buNone/>
            </a:pPr>
            <a:r>
              <a:rPr lang="es-ES" b="1" dirty="0" smtClean="0"/>
              <a:t>	Período:</a:t>
            </a:r>
          </a:p>
          <a:p>
            <a:pPr>
              <a:buNone/>
            </a:pPr>
            <a:r>
              <a:rPr lang="es-ES" b="1" dirty="0" smtClean="0"/>
              <a:t>	Entorno de aplicación:</a:t>
            </a:r>
          </a:p>
          <a:p>
            <a:pPr>
              <a:buNone/>
            </a:pPr>
            <a:r>
              <a:rPr lang="es-ES" b="1" dirty="0" smtClean="0"/>
              <a:t>	Opciones de muestra:</a:t>
            </a:r>
          </a:p>
          <a:p>
            <a:r>
              <a:rPr lang="es-ES" b="1" dirty="0" smtClean="0"/>
              <a:t>DATOS VISUALIZADOS:</a:t>
            </a:r>
          </a:p>
          <a:p>
            <a:pPr>
              <a:buNone/>
            </a:pPr>
            <a:r>
              <a:rPr lang="es-ES" b="1" dirty="0" smtClean="0"/>
              <a:t>	Cod.:</a:t>
            </a:r>
          </a:p>
          <a:p>
            <a:pPr>
              <a:buNone/>
            </a:pPr>
            <a:r>
              <a:rPr lang="es-ES" b="1" dirty="0" smtClean="0"/>
              <a:t>	Ejerc.:Descripción:</a:t>
            </a:r>
          </a:p>
          <a:p>
            <a:pPr>
              <a:buNone/>
            </a:pPr>
            <a:r>
              <a:rPr lang="es-ES" b="1" dirty="0" smtClean="0"/>
              <a:t>	U. xx:</a:t>
            </a:r>
          </a:p>
          <a:p>
            <a:pPr>
              <a:buNone/>
            </a:pPr>
            <a:r>
              <a:rPr lang="es-ES" b="1" dirty="0" smtClean="0"/>
              <a:t>	Val. xx</a:t>
            </a:r>
          </a:p>
          <a:p>
            <a:endParaRPr lang="es-ES"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97</a:t>
            </a:fld>
            <a:endParaRPr lang="es-E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dirty="0" smtClean="0"/>
              <a:t>Modificación manual de estadísticas. Pantalla (1)</a:t>
            </a:r>
            <a:endParaRPr lang="es-ES" sz="32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98</a:t>
            </a:fld>
            <a:endParaRPr lang="es-ES" dirty="0"/>
          </a:p>
        </p:txBody>
      </p:sp>
      <p:pic>
        <p:nvPicPr>
          <p:cNvPr id="421890"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r>
              <a:rPr lang="es-ES" sz="3200" dirty="0" smtClean="0"/>
              <a:t>Modificación manual de estadísticas. Pantalla (2)</a:t>
            </a:r>
            <a:endParaRPr lang="es-ES" sz="3200" dirty="0"/>
          </a:p>
        </p:txBody>
      </p:sp>
      <p:sp>
        <p:nvSpPr>
          <p:cNvPr id="4" name="3 Marcador de fecha"/>
          <p:cNvSpPr>
            <a:spLocks noGrp="1"/>
          </p:cNvSpPr>
          <p:nvPr>
            <p:ph type="dt" sz="half" idx="10"/>
          </p:nvPr>
        </p:nvSpPr>
        <p:spPr/>
        <p:txBody>
          <a:bodyPr/>
          <a:lstStyle/>
          <a:p>
            <a:fld id="{290EF701-F267-495D-BDB9-5F198366552A}" type="datetime1">
              <a:rPr lang="es-ES" smtClean="0"/>
              <a:pPr/>
              <a:t>04/09/2012</a:t>
            </a:fld>
            <a:endParaRPr lang="es-ES" dirty="0"/>
          </a:p>
        </p:txBody>
      </p:sp>
      <p:sp>
        <p:nvSpPr>
          <p:cNvPr id="5" name="4 Marcador de pie de página"/>
          <p:cNvSpPr>
            <a:spLocks noGrp="1"/>
          </p:cNvSpPr>
          <p:nvPr>
            <p:ph type="ftr" sz="quarter" idx="11"/>
          </p:nvPr>
        </p:nvSpPr>
        <p:spPr/>
        <p:txBody>
          <a:bodyPr/>
          <a:lstStyle/>
          <a:p>
            <a:r>
              <a:rPr lang="es-ES" dirty="0" smtClean="0"/>
              <a:t>Farmacia E.Almorin Romo S.L.U.</a:t>
            </a:r>
            <a:endParaRPr lang="es-ES" dirty="0"/>
          </a:p>
        </p:txBody>
      </p:sp>
      <p:sp>
        <p:nvSpPr>
          <p:cNvPr id="6" name="5 Marcador de número de diapositiva"/>
          <p:cNvSpPr>
            <a:spLocks noGrp="1"/>
          </p:cNvSpPr>
          <p:nvPr>
            <p:ph type="sldNum" sz="quarter" idx="12"/>
          </p:nvPr>
        </p:nvSpPr>
        <p:spPr/>
        <p:txBody>
          <a:bodyPr/>
          <a:lstStyle/>
          <a:p>
            <a:fld id="{D8C47F87-8729-435B-90A6-808F8331C053}" type="slidenum">
              <a:rPr lang="es-ES" smtClean="0"/>
              <a:pPr/>
              <a:t>99</a:t>
            </a:fld>
            <a:endParaRPr lang="es-ES" dirty="0"/>
          </a:p>
        </p:txBody>
      </p:sp>
      <p:pic>
        <p:nvPicPr>
          <p:cNvPr id="422914" name="Picture 2"/>
          <p:cNvPicPr>
            <a:picLocks noGrp="1" noChangeAspect="1" noChangeArrowheads="1"/>
          </p:cNvPicPr>
          <p:nvPr>
            <p:ph idx="1"/>
          </p:nvPr>
        </p:nvPicPr>
        <p:blipFill>
          <a:blip r:embed="rId2" cstate="print"/>
          <a:srcRect/>
          <a:stretch>
            <a:fillRect/>
          </a:stretch>
        </p:blipFill>
        <p:spPr bwMode="auto">
          <a:xfrm>
            <a:off x="668373" y="1935163"/>
            <a:ext cx="7807254" cy="4389437"/>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5041</TotalTime>
  <Words>13071</Words>
  <Application>Microsoft Office PowerPoint</Application>
  <PresentationFormat>Presentación en pantalla (4:3)</PresentationFormat>
  <Paragraphs>3852</Paragraphs>
  <Slides>409</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409</vt:i4>
      </vt:variant>
    </vt:vector>
  </HeadingPairs>
  <TitlesOfParts>
    <vt:vector size="411" baseType="lpstr">
      <vt:lpstr>Flujo</vt:lpstr>
      <vt:lpstr>Acrobat Document</vt:lpstr>
      <vt:lpstr>MANEXO DE APLICATIVOS DE XESTIÓN DE FARMACIAS E PARAFARMACIA</vt:lpstr>
      <vt:lpstr>La informática en una OF</vt:lpstr>
      <vt:lpstr>Entorno de una red farmacéutica</vt:lpstr>
      <vt:lpstr>Red Farmacéutica en Galicia</vt:lpstr>
      <vt:lpstr>Homologación de AGF´s</vt:lpstr>
      <vt:lpstr>Menú básico de una AGF</vt:lpstr>
      <vt:lpstr>Procesos de Farmatic</vt:lpstr>
      <vt:lpstr>Otros procesos</vt:lpstr>
      <vt:lpstr>Farmatic y su entorno</vt:lpstr>
      <vt:lpstr>Menús de entorno Windows</vt:lpstr>
      <vt:lpstr>Primeros pasos</vt:lpstr>
      <vt:lpstr>LA BARRA DE HERRAMIENTAS</vt:lpstr>
      <vt:lpstr>Menú archivo. Pantalla</vt:lpstr>
      <vt:lpstr>MENU ARCHIVO (1)</vt:lpstr>
      <vt:lpstr>MENU ARCHIVO (2)</vt:lpstr>
      <vt:lpstr>MENU EDICION</vt:lpstr>
      <vt:lpstr>MENU VER</vt:lpstr>
      <vt:lpstr>MENU VENTANA</vt:lpstr>
      <vt:lpstr>MENU AYUDA (?)</vt:lpstr>
      <vt:lpstr>El panel gráfico</vt:lpstr>
      <vt:lpstr>EJEMPLO DE PANEL GRAFICO</vt:lpstr>
      <vt:lpstr>ICONOS  en Farmatic</vt:lpstr>
      <vt:lpstr>MAESTROS</vt:lpstr>
      <vt:lpstr>FICHERO DE ARTICULOS (1)</vt:lpstr>
      <vt:lpstr>FICHERO DE ARTICULOS (2)</vt:lpstr>
      <vt:lpstr>Ficha de Artículos. Pestañas</vt:lpstr>
      <vt:lpstr>Ficha de Artículos. Pantalla</vt:lpstr>
      <vt:lpstr>DATOS GENERALES DEL ARTICULO</vt:lpstr>
      <vt:lpstr>Artículos. Datos Generales. CODIGO</vt:lpstr>
      <vt:lpstr>DESCRIPCION</vt:lpstr>
      <vt:lpstr>FAMILIA</vt:lpstr>
      <vt:lpstr>CATEGORIA  </vt:lpstr>
      <vt:lpstr>LABORATORIO</vt:lpstr>
      <vt:lpstr>TIPO DE IVA</vt:lpstr>
      <vt:lpstr>PRESENTACION</vt:lpstr>
      <vt:lpstr>SITUACION</vt:lpstr>
      <vt:lpstr>CADUCIDAD</vt:lpstr>
      <vt:lpstr>CADUCIDAD (*)</vt:lpstr>
      <vt:lpstr>PVP AUXILIAR</vt:lpstr>
      <vt:lpstr>MARCA DE APORTACION</vt:lpstr>
      <vt:lpstr>OPCIONES DE ACTUALIZACION</vt:lpstr>
      <vt:lpstr>DATOS GENERALES DEL ARTICULO</vt:lpstr>
      <vt:lpstr>PVP</vt:lpstr>
      <vt:lpstr>HISTORICO DE PVP</vt:lpstr>
      <vt:lpstr>HISTORICO DE PVP</vt:lpstr>
      <vt:lpstr>PUC</vt:lpstr>
      <vt:lpstr>PMC</vt:lpstr>
      <vt:lpstr>PVL</vt:lpstr>
      <vt:lpstr>DATOS GENERALES DEL ARTICULO</vt:lpstr>
      <vt:lpstr>STOCK ACTUAL</vt:lpstr>
      <vt:lpstr>Stock mínimo</vt:lpstr>
      <vt:lpstr>Stock máximo</vt:lpstr>
      <vt:lpstr>Generación automática de pedidos en función de stock max y min</vt:lpstr>
      <vt:lpstr>LOTE OPTIMO DE PEDIDO</vt:lpstr>
      <vt:lpstr>DATOS GENERALES DEL ARTICULO</vt:lpstr>
      <vt:lpstr>INFORMACION DEL MEDICAMENTO</vt:lpstr>
      <vt:lpstr>DATOS AUXILIARES DEL ARTICULO</vt:lpstr>
      <vt:lpstr>Información de pedidos</vt:lpstr>
      <vt:lpstr>Cambio de código</vt:lpstr>
      <vt:lpstr>Fechas de último movimiento</vt:lpstr>
      <vt:lpstr>Varios</vt:lpstr>
      <vt:lpstr>Detalle de carteras</vt:lpstr>
      <vt:lpstr>Detalle de carteras y últimos pedidos</vt:lpstr>
      <vt:lpstr>Edición rápida de carteras</vt:lpstr>
      <vt:lpstr>Últimos pedidos</vt:lpstr>
      <vt:lpstr>ESTADISTICAS DE ARTICULO</vt:lpstr>
      <vt:lpstr>Estadísticas del articulo. pantalla</vt:lpstr>
      <vt:lpstr>EL HISTORICO DEL ARTICULO</vt:lpstr>
      <vt:lpstr>Histórico del articulo. Pantalla</vt:lpstr>
      <vt:lpstr>Datos en histórico de artículos (1)</vt:lpstr>
      <vt:lpstr>Datos en histórico de artículos (2)</vt:lpstr>
      <vt:lpstr>Datos en histórico de artículos (3)</vt:lpstr>
      <vt:lpstr>Datos en histórico de artículos (4)</vt:lpstr>
      <vt:lpstr>SINONIMOS</vt:lpstr>
      <vt:lpstr>SINONIMOS (1)</vt:lpstr>
      <vt:lpstr>SINONIMOS (2)</vt:lpstr>
      <vt:lpstr>Sinónimos. Pantalla</vt:lpstr>
      <vt:lpstr>BONIFICACIONES</vt:lpstr>
      <vt:lpstr>BONIFICACIONES</vt:lpstr>
      <vt:lpstr>Campos de las bonificaciones</vt:lpstr>
      <vt:lpstr>Bonificaciones. Pantalla</vt:lpstr>
      <vt:lpstr>RASTRO DE ARTICULO</vt:lpstr>
      <vt:lpstr>Rastro de artículos. Operativa</vt:lpstr>
      <vt:lpstr>Datos proporcionados por el rastro de artículo (1)</vt:lpstr>
      <vt:lpstr>Datos proporcionados por el rastro de artículo (2)</vt:lpstr>
      <vt:lpstr>Datos proporcionados por el rastro de artículo (3)</vt:lpstr>
      <vt:lpstr>Datos proporcionados por el rastro de artículo (4)</vt:lpstr>
      <vt:lpstr>Datos proporcionados por el rastro de artículo (5)</vt:lpstr>
      <vt:lpstr>Rastro de artículos. Pantalla</vt:lpstr>
      <vt:lpstr>OBSERVACIONES DE ARTICULOS</vt:lpstr>
      <vt:lpstr>OBSERVACIONES DE ARTICULOS</vt:lpstr>
      <vt:lpstr>Opciones de tratamiento de textos</vt:lpstr>
      <vt:lpstr>GENERACION DE ETIQUETAS DE ARTICULOS</vt:lpstr>
      <vt:lpstr>GENERACION DE ETIQUETAS DE ARTICULOS</vt:lpstr>
      <vt:lpstr>Generación etiquetas desde articulo</vt:lpstr>
      <vt:lpstr>MODIFICACION MANUAL DE ESTADISTICAS</vt:lpstr>
      <vt:lpstr>MODIFICACION MANUAL DE ESTADISTICAS</vt:lpstr>
      <vt:lpstr>Modificación manual de estadísticas. Pantalla (1)</vt:lpstr>
      <vt:lpstr>Modificación manual de estadísticas. Pantalla (2)</vt:lpstr>
      <vt:lpstr>MODIFICACION DE ARTICULOS MEDIANTE LISTA</vt:lpstr>
      <vt:lpstr>MODIFICACION DE ARTICULOS MEDIANTE LISTA</vt:lpstr>
      <vt:lpstr>Modificación de artículos mediante lista. Entorno de aplicación </vt:lpstr>
      <vt:lpstr>Modificación de artículos mediante lista. Campos de modificación de artículos</vt:lpstr>
      <vt:lpstr>Modificación de artículos mediante lista. GENERALIDADES</vt:lpstr>
      <vt:lpstr>Modificación de artículos mediante lista</vt:lpstr>
      <vt:lpstr>ASIGNACION DE MINIMOS Y MAXIMOS</vt:lpstr>
      <vt:lpstr>Pestaña "Asignar Mínimos y Máximos</vt:lpstr>
      <vt:lpstr>Asignar máximos y mínimos.  Entorno de aplicación</vt:lpstr>
      <vt:lpstr>ASIGNAR LOS ARTICULOS CUYO STOCK SE ENCUENTRE ENTRE</vt:lpstr>
      <vt:lpstr>ASIGNAR STOCKS MINIMO Y MAXIMO PARA REPOSICION CONTINUA</vt:lpstr>
      <vt:lpstr>Pantalla de asignación de mínimos y máximos</vt:lpstr>
      <vt:lpstr>Asignación de máximos y mínimos</vt:lpstr>
      <vt:lpstr>Pestaña "Programación"</vt:lpstr>
      <vt:lpstr>Pantalla de programación del cálculo de mínimos/máximos</vt:lpstr>
      <vt:lpstr>Programación de máximos y mínimos. Campos</vt:lpstr>
      <vt:lpstr>Programación de máximos y mínimos. Botones</vt:lpstr>
      <vt:lpstr>ASIGNACION DE FAMILIAS SEGUN GRUPOS TERAPEUTICOS</vt:lpstr>
      <vt:lpstr>Asignación de familias según grupo terapéutico</vt:lpstr>
      <vt:lpstr>EDICION DE INVENTARIO</vt:lpstr>
      <vt:lpstr>Edición de inventario</vt:lpstr>
      <vt:lpstr>Edición de inventario</vt:lpstr>
      <vt:lpstr>ANALISIS DE CAMBIOS DE PRECIOS</vt:lpstr>
      <vt:lpstr>Análisis de cambios de precio</vt:lpstr>
      <vt:lpstr>Análisis cambio de precios</vt:lpstr>
      <vt:lpstr>Detalle de los artículos</vt:lpstr>
      <vt:lpstr>Cálculo de PVP</vt:lpstr>
      <vt:lpstr>Cálculo de PVP</vt:lpstr>
      <vt:lpstr>APORTACIONES</vt:lpstr>
      <vt:lpstr>Aportaciones</vt:lpstr>
      <vt:lpstr>Facturación de recetas</vt:lpstr>
      <vt:lpstr>Datos de facturación</vt:lpstr>
      <vt:lpstr>Facturación de recetas</vt:lpstr>
      <vt:lpstr>LIQUIDACIONES</vt:lpstr>
      <vt:lpstr>FAMILIAS</vt:lpstr>
      <vt:lpstr>Datos para cada familia</vt:lpstr>
      <vt:lpstr>Familias.Pantalla</vt:lpstr>
      <vt:lpstr>Máximos y  mínimos</vt:lpstr>
      <vt:lpstr>Asignación max-min. Vías</vt:lpstr>
      <vt:lpstr>Máximos y mínimos manuales</vt:lpstr>
      <vt:lpstr>Max. Y Min. Programación </vt:lpstr>
      <vt:lpstr>Max. Y Min. Reaprovisionamiento</vt:lpstr>
      <vt:lpstr>GESTION DE ARTICULOS</vt:lpstr>
      <vt:lpstr>Gestión de artículos</vt:lpstr>
      <vt:lpstr>Articulo</vt:lpstr>
      <vt:lpstr>SINONIMOS DE ARTICULOS</vt:lpstr>
      <vt:lpstr>Sinónimo. Ficha de articulo</vt:lpstr>
      <vt:lpstr>Sinónimo. Listado general</vt:lpstr>
      <vt:lpstr>Bonificaciones</vt:lpstr>
      <vt:lpstr>Bonificaciones. Listado general</vt:lpstr>
      <vt:lpstr>Bonificaciones. Alta sobre ficha articulo</vt:lpstr>
      <vt:lpstr>GESTION DE LABORATORIOS</vt:lpstr>
      <vt:lpstr>Gestión de Laboratorios. Altas</vt:lpstr>
      <vt:lpstr>LOTES DE ARTICULOS </vt:lpstr>
      <vt:lpstr>Histórico de Lotes</vt:lpstr>
      <vt:lpstr>LOTES DE ARTICULOS </vt:lpstr>
      <vt:lpstr>Estadísticas de artículos en lotes</vt:lpstr>
      <vt:lpstr>Artículos en Lotes</vt:lpstr>
      <vt:lpstr>Artículos en lotes (Nuevo o editar)</vt:lpstr>
      <vt:lpstr>PROMOCIONES</vt:lpstr>
      <vt:lpstr>Gestión de Promociones</vt:lpstr>
      <vt:lpstr>Gestión de promociones. Pantalla</vt:lpstr>
      <vt:lpstr>Clientes en promoción</vt:lpstr>
      <vt:lpstr>Clientes en promoción</vt:lpstr>
      <vt:lpstr>Clientes en promoción</vt:lpstr>
      <vt:lpstr>Duración y Horario</vt:lpstr>
      <vt:lpstr>Artículos canjeables</vt:lpstr>
      <vt:lpstr>Histórico de promociones</vt:lpstr>
      <vt:lpstr>Definición de promociones</vt:lpstr>
      <vt:lpstr>Definición de promociones. Campos</vt:lpstr>
      <vt:lpstr>GESTION DE CLIENTES</vt:lpstr>
      <vt:lpstr>Gestión de clientes. Menú</vt:lpstr>
      <vt:lpstr>Clientes</vt:lpstr>
      <vt:lpstr>Clientes. Menú</vt:lpstr>
      <vt:lpstr>Estadísticas de consumo del cliente</vt:lpstr>
      <vt:lpstr>CONSULTA DE LINEAS DE VENTA DE CLIENTES</vt:lpstr>
      <vt:lpstr>CONSULTA DE SALDOS DE CLIENTES</vt:lpstr>
      <vt:lpstr>TIPOS DE CLIENTES</vt:lpstr>
      <vt:lpstr>CREACION DE CONTACTOS DE CLIENTES EN MS OUTLOOK</vt:lpstr>
      <vt:lpstr>CIRCULARES A CLIENTES</vt:lpstr>
      <vt:lpstr>GESTION DE PROVEEDORES</vt:lpstr>
      <vt:lpstr>Proveedores</vt:lpstr>
      <vt:lpstr>Proveedores. Botón Consulta</vt:lpstr>
      <vt:lpstr>Proveedores. Ficha</vt:lpstr>
      <vt:lpstr>Proveedores. Descuentos</vt:lpstr>
      <vt:lpstr>Condiciones de albarán</vt:lpstr>
      <vt:lpstr>Ejemplo de aplicación de condiciones de albarán</vt:lpstr>
      <vt:lpstr>CONDICIONES DE COMPRA </vt:lpstr>
      <vt:lpstr>CONDICIONES DE COMPRA </vt:lpstr>
      <vt:lpstr>Tabla general de descuentos</vt:lpstr>
      <vt:lpstr>Tabla general de descuentos. Campo Valor+Verif.</vt:lpstr>
      <vt:lpstr>Tablas de descuento por línea</vt:lpstr>
      <vt:lpstr>Tablas de descuento por total pedido</vt:lpstr>
      <vt:lpstr>Condiciones financieras</vt:lpstr>
      <vt:lpstr>BASES DE DATOS</vt:lpstr>
      <vt:lpstr>BASES DE DATOS</vt:lpstr>
      <vt:lpstr>BASES DE DATOS</vt:lpstr>
      <vt:lpstr>COMUNICACIONES</vt:lpstr>
      <vt:lpstr>PROTOCOLOS</vt:lpstr>
      <vt:lpstr>PROTOCOLO CINFA</vt:lpstr>
      <vt:lpstr>VENDEDORES</vt:lpstr>
      <vt:lpstr>Vendedores</vt:lpstr>
      <vt:lpstr>Vendedores. Asignación de cajas</vt:lpstr>
      <vt:lpstr>PROTECCIONES</vt:lpstr>
      <vt:lpstr>Protecciones. Modalidades</vt:lpstr>
      <vt:lpstr>Protecciones y LOPD</vt:lpstr>
      <vt:lpstr>Protecciones. Niveles</vt:lpstr>
      <vt:lpstr>Protecciones. Niveles-Arbol</vt:lpstr>
      <vt:lpstr>VENTAS (Seccion 4)</vt:lpstr>
      <vt:lpstr>Ventas de mostrador</vt:lpstr>
      <vt:lpstr>Pantalla Ventas</vt:lpstr>
      <vt:lpstr>Pantalla de ventas.Edicion</vt:lpstr>
      <vt:lpstr>Pantalla Ventas. Selección de producto</vt:lpstr>
      <vt:lpstr>Pantalla Ventas. Pestaña Ventas</vt:lpstr>
      <vt:lpstr>Pantalla Ventas. Pestaña Operaciones</vt:lpstr>
      <vt:lpstr>Pantalla Ventas.Pestaña Línea</vt:lpstr>
      <vt:lpstr>Pantalla de ventas. Campos (1)</vt:lpstr>
      <vt:lpstr>Pantalla de ventas. Busqueda</vt:lpstr>
      <vt:lpstr>Pantalla de ventas. Campos (2)</vt:lpstr>
      <vt:lpstr>VENTAS</vt:lpstr>
      <vt:lpstr>Pantalla ventas. Operaciones</vt:lpstr>
      <vt:lpstr>Venta Contado</vt:lpstr>
      <vt:lpstr>Venta Credito</vt:lpstr>
      <vt:lpstr>Venta. Cliente</vt:lpstr>
      <vt:lpstr>Ventas. Cliente seleccion</vt:lpstr>
      <vt:lpstr>Venta. Pagos varios</vt:lpstr>
      <vt:lpstr>Venta. Ultima operacion</vt:lpstr>
      <vt:lpstr>Venta. Operaciones pendientes de cierre</vt:lpstr>
      <vt:lpstr>Venta. Interacciones automaticas</vt:lpstr>
      <vt:lpstr>Venta. Saldos de clientes</vt:lpstr>
      <vt:lpstr>Venta. Control de recetas pendientes</vt:lpstr>
      <vt:lpstr>Venta. Ver información del paciente</vt:lpstr>
      <vt:lpstr>Venta. Tarjeta de cliente. Programa de puntos</vt:lpstr>
      <vt:lpstr>Venta. Gestión de presupuestos</vt:lpstr>
      <vt:lpstr>VENTAS</vt:lpstr>
      <vt:lpstr>Ventas. Pestaña linea</vt:lpstr>
      <vt:lpstr>Ventas. Encargos</vt:lpstr>
      <vt:lpstr>Ventas. Faltas-Desabastecimiento</vt:lpstr>
      <vt:lpstr>Ventas. Control de ceros</vt:lpstr>
      <vt:lpstr>Ventas. Dasabastecimientos Informes.Almacen.Desabastecimiento</vt:lpstr>
      <vt:lpstr>Desabastecimientos. Faltas</vt:lpstr>
      <vt:lpstr>Desabastecimiento. Pestañas</vt:lpstr>
      <vt:lpstr>Desabastecimiento. Configuración</vt:lpstr>
      <vt:lpstr>Desabastecimiento. Consultas</vt:lpstr>
      <vt:lpstr>Ventas. Cartera</vt:lpstr>
      <vt:lpstr>Ventas. Descuento</vt:lpstr>
      <vt:lpstr>Ventas. Consultas al catalogo</vt:lpstr>
      <vt:lpstr>Ventas. Generico intercambiable</vt:lpstr>
      <vt:lpstr>Venta. Venta a entidad TSI</vt:lpstr>
      <vt:lpstr>Venta. Libro recetario</vt:lpstr>
      <vt:lpstr>Venta. Realizar pedido desde ventas</vt:lpstr>
      <vt:lpstr>Ventas. Promociones</vt:lpstr>
      <vt:lpstr>Ventas.Promociones aplicadas</vt:lpstr>
      <vt:lpstr>Ventas. Ejemplos</vt:lpstr>
      <vt:lpstr>CAJA</vt:lpstr>
      <vt:lpstr>Caja. Pantalla</vt:lpstr>
      <vt:lpstr>Caja. Pantallas</vt:lpstr>
      <vt:lpstr>Caja. Cierre</vt:lpstr>
      <vt:lpstr>Caja. Conteo de monedas y billetes</vt:lpstr>
      <vt:lpstr>Caja. Cierre-Campos</vt:lpstr>
      <vt:lpstr>Histórico de ventas</vt:lpstr>
      <vt:lpstr>Diario de Ventas. Pantalla</vt:lpstr>
      <vt:lpstr>Diario de Ventas. Campos</vt:lpstr>
      <vt:lpstr>Diario de ventas. Asignar ventas a un cliente</vt:lpstr>
      <vt:lpstr>Operaciones de Venta Pdtes. de Cierre. Pantalla</vt:lpstr>
      <vt:lpstr>Operaciones de Venta Pdtes. de Cierre</vt:lpstr>
      <vt:lpstr>Facturación a Clientes</vt:lpstr>
      <vt:lpstr>Facturación clientes. Criterios generales</vt:lpstr>
      <vt:lpstr>Facturación clientes.Caracteristicas de las lineas</vt:lpstr>
      <vt:lpstr>Histórico de facturas</vt:lpstr>
      <vt:lpstr>Libro recetario</vt:lpstr>
      <vt:lpstr>Libro recetario. Pantalla</vt:lpstr>
      <vt:lpstr>Gestión de pacientes</vt:lpstr>
      <vt:lpstr>Gestión de pacientes. Pantalla</vt:lpstr>
      <vt:lpstr>COMPRAS</vt:lpstr>
      <vt:lpstr>Compras</vt:lpstr>
      <vt:lpstr>Carteras</vt:lpstr>
      <vt:lpstr>Cartera. Pantalla (1)</vt:lpstr>
      <vt:lpstr>Cartera. Pantalla (2)</vt:lpstr>
      <vt:lpstr>Cartera de pedidos. Campos</vt:lpstr>
      <vt:lpstr>Campos cartera de pedidos. Pantalla</vt:lpstr>
      <vt:lpstr>Valoracion de carteras</vt:lpstr>
      <vt:lpstr>Valoracion de carteras. Pantalla</vt:lpstr>
      <vt:lpstr>Sincronización de carteras </vt:lpstr>
      <vt:lpstr>Mover / Copiar carteras</vt:lpstr>
      <vt:lpstr>Mover / Copiar carteras. Pantalla</vt:lpstr>
      <vt:lpstr>Cálculo de unidades a pedir mediante fórmula</vt:lpstr>
      <vt:lpstr>Cálculo de unidades a pedir mediante fórmula</vt:lpstr>
      <vt:lpstr>Artículos bajo mínimo</vt:lpstr>
      <vt:lpstr>Artículos bajo mínimo</vt:lpstr>
      <vt:lpstr>Reasignar unidades respecto stock mínimo</vt:lpstr>
      <vt:lpstr>Reasignar unidades respecto stock máximo / lote óptimo </vt:lpstr>
      <vt:lpstr>Artículos según venta día </vt:lpstr>
      <vt:lpstr>Optimización de carteras</vt:lpstr>
      <vt:lpstr>Transformar una cartera en pedido</vt:lpstr>
      <vt:lpstr>PEDIDOS</vt:lpstr>
      <vt:lpstr>Pedidos. Selección de pedidos</vt:lpstr>
      <vt:lpstr>Pedidos. Recepciones</vt:lpstr>
      <vt:lpstr>Pedidos. Clases</vt:lpstr>
      <vt:lpstr>Pedidos. Clases. Pantalla</vt:lpstr>
      <vt:lpstr>Pedidos normales</vt:lpstr>
      <vt:lpstr>Pedido normal. Pantalla</vt:lpstr>
      <vt:lpstr>Pedido directo</vt:lpstr>
      <vt:lpstr>Pedido directo. Pantalla</vt:lpstr>
      <vt:lpstr>Envío de pedidos al proveedor</vt:lpstr>
      <vt:lpstr>Programación de envío de pedidos. Pantalla</vt:lpstr>
      <vt:lpstr>Programación de envío de pedidos </vt:lpstr>
      <vt:lpstr>Recepción</vt:lpstr>
      <vt:lpstr>Recepción. Pantalla</vt:lpstr>
      <vt:lpstr>Recepción de pedidos </vt:lpstr>
      <vt:lpstr>Recepción de pedidos. Pantalla</vt:lpstr>
      <vt:lpstr>Aplicación de descuentos. Pantalla</vt:lpstr>
      <vt:lpstr>Aplicación de descuentos</vt:lpstr>
      <vt:lpstr>Recepción a PVP</vt:lpstr>
      <vt:lpstr>Recepción de mercancías a precio de albarán </vt:lpstr>
      <vt:lpstr>Aplicación de Rappel </vt:lpstr>
      <vt:lpstr>Devolución de mercancías</vt:lpstr>
      <vt:lpstr>Devolucion demercancias. Pantalla</vt:lpstr>
      <vt:lpstr>Tratar como inventario</vt:lpstr>
      <vt:lpstr>Tratar como inventario. Pantalla</vt:lpstr>
      <vt:lpstr>Generación automática de etiquetas</vt:lpstr>
      <vt:lpstr>Generación automática de etiquetas. Pantalla </vt:lpstr>
      <vt:lpstr>Albaranes</vt:lpstr>
      <vt:lpstr>Albaran. Pantalla </vt:lpstr>
      <vt:lpstr>Albaranes fuera de pedido</vt:lpstr>
      <vt:lpstr>Albaran nuevo. Pantalla</vt:lpstr>
      <vt:lpstr>Facturación de albaranes</vt:lpstr>
      <vt:lpstr>Facturas </vt:lpstr>
      <vt:lpstr>Reaprovisionamiento</vt:lpstr>
      <vt:lpstr>Reaprovisionamiento. Pantalla</vt:lpstr>
      <vt:lpstr>Asignación de stocks mínimos y/o máximos</vt:lpstr>
      <vt:lpstr>Fórmulas en reaprovisionamientos</vt:lpstr>
      <vt:lpstr>Formulas dereaprovisionamiento. Pantalla</vt:lpstr>
      <vt:lpstr>Opción Cálculos en reaprovisionamientos</vt:lpstr>
      <vt:lpstr>Opción Resultados en reaprovisionamientos</vt:lpstr>
      <vt:lpstr>Opción Resultados en reaprovisionamientos. Pantalla</vt:lpstr>
      <vt:lpstr>Histórico de compras</vt:lpstr>
      <vt:lpstr>Histórico de compras</vt:lpstr>
      <vt:lpstr>Devoluciones </vt:lpstr>
      <vt:lpstr>Devoluciones. Pantalla</vt:lpstr>
      <vt:lpstr>INFORMES</vt:lpstr>
      <vt:lpstr>Almacén </vt:lpstr>
      <vt:lpstr>Almacén. Pantalla </vt:lpstr>
      <vt:lpstr>Inventario</vt:lpstr>
      <vt:lpstr>Inventario. Pantalla</vt:lpstr>
      <vt:lpstr>Inventario Continuo</vt:lpstr>
      <vt:lpstr>Inventario Continuo. Pantalla </vt:lpstr>
      <vt:lpstr>Análisis ABCD</vt:lpstr>
      <vt:lpstr>Análisis ABCD. Pantalla</vt:lpstr>
      <vt:lpstr>Conceptos previos al Análisis ABCD</vt:lpstr>
      <vt:lpstr>Datos a introducir para el Análisis ABCD</vt:lpstr>
      <vt:lpstr>Datos proporcionados por el Análisis ABCD</vt:lpstr>
      <vt:lpstr>Datos proporcionados por el Análisis ABCD. Pantalla</vt:lpstr>
      <vt:lpstr>Generación de listas </vt:lpstr>
      <vt:lpstr>Generación de listas. Pantalla </vt:lpstr>
      <vt:lpstr>Tipos de listas de artículos</vt:lpstr>
      <vt:lpstr>Desabastecimientos</vt:lpstr>
      <vt:lpstr>Desabastecimientos. Pantalla</vt:lpstr>
      <vt:lpstr> Informe de Ventas</vt:lpstr>
      <vt:lpstr>Ventas por Laboratorio / Listas</vt:lpstr>
      <vt:lpstr>Ventas por Laboratorio / Listas. Pantalla</vt:lpstr>
      <vt:lpstr>Ventas por Laboratorio / Listas. Datos obtenidos</vt:lpstr>
      <vt:lpstr>Ventas por Laboratorio / Listas. Datos obtenidos. Pantalla</vt:lpstr>
      <vt:lpstr>Operaciones/Líneas</vt:lpstr>
      <vt:lpstr>Operaciones/Líneas. Pantalla</vt:lpstr>
      <vt:lpstr>Cuadro estadístico de ventas </vt:lpstr>
      <vt:lpstr>Cuadro estadístico de ventas. Pantalla </vt:lpstr>
      <vt:lpstr>Cuadro estadístico de cajas</vt:lpstr>
      <vt:lpstr>Cuadro estadístico de cajas. Pantalla</vt:lpstr>
      <vt:lpstr>Cuadro estadístico de cajas. Pantalla vista ampliada</vt:lpstr>
      <vt:lpstr>Diario de ventas</vt:lpstr>
      <vt:lpstr>Diario de ventas. Pantalla</vt:lpstr>
      <vt:lpstr>Comparativo ventas por vendedor</vt:lpstr>
      <vt:lpstr>Comparativo ventas por vendedor. Pantalla</vt:lpstr>
      <vt:lpstr>Ventas por clientes</vt:lpstr>
      <vt:lpstr>Ventas por clientes. Pantalla</vt:lpstr>
      <vt:lpstr>Generación de listas de clientes</vt:lpstr>
      <vt:lpstr>Generación de listas de clientes</vt:lpstr>
      <vt:lpstr>Generación de listas de clientes. Pantalla</vt:lpstr>
      <vt:lpstr>Lista declientes. Tipos</vt:lpstr>
      <vt:lpstr>Campos de un filtro para generación de listas de clientes: Datos basicos </vt:lpstr>
      <vt:lpstr>Campos de un filtro para generación de listas de clientes: Datos auxiliares y saldos </vt:lpstr>
      <vt:lpstr>Campos de un filtro para generación de listas de clientes: Consumode ventas y RP </vt:lpstr>
      <vt:lpstr>Diapositiva 383</vt:lpstr>
      <vt:lpstr>Diapositiva 384</vt:lpstr>
      <vt:lpstr>COMPRAS POR PROVEEDOR </vt:lpstr>
      <vt:lpstr>COMPRAS POR PROVEEDOR. Campos</vt:lpstr>
      <vt:lpstr>COMPRAS POR PROVEEDOR. Pantalla </vt:lpstr>
      <vt:lpstr>Definición de grupos de familias</vt:lpstr>
      <vt:lpstr>COMPRAS POR PROVEEDOR. Grupos</vt:lpstr>
      <vt:lpstr>Cuadro estadístico de compras</vt:lpstr>
      <vt:lpstr>UTILIDADES</vt:lpstr>
      <vt:lpstr>Utilidades</vt:lpstr>
      <vt:lpstr>Consulta a la Base de Datos del CGCOF</vt:lpstr>
      <vt:lpstr>Consulta a la Base de Datos del CGCOF. Pantalla</vt:lpstr>
      <vt:lpstr>Etiquetas</vt:lpstr>
      <vt:lpstr>Etiquetas. Pantalla</vt:lpstr>
      <vt:lpstr>Conteo y valoracion de monedas</vt:lpstr>
      <vt:lpstr>Conteo y valoracion de monedas</vt:lpstr>
      <vt:lpstr>Generador de informes</vt:lpstr>
      <vt:lpstr>Generador de informes. Pantalla</vt:lpstr>
      <vt:lpstr>Diapositiva 401</vt:lpstr>
      <vt:lpstr>FACTURACION DE RECETAS</vt:lpstr>
      <vt:lpstr>Facturación recetas papel (COF)</vt:lpstr>
      <vt:lpstr>Facturación recetas papel (SIC)</vt:lpstr>
      <vt:lpstr>Facturación recetas papel</vt:lpstr>
      <vt:lpstr>Cotejo de artículos</vt:lpstr>
      <vt:lpstr>ACTUALIZACIONES DE SOFT</vt:lpstr>
      <vt:lpstr>Modificaciones 1 de Septiembre 2012</vt:lpstr>
      <vt:lpstr>Modificaciones septiembre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MANEXO DE APLICATIVOS DE XESTIÓN DE FARMACIAS E PARAFARMACIA</dc:title>
  <dc:creator>Media</dc:creator>
  <cp:lastModifiedBy>Media</cp:lastModifiedBy>
  <cp:revision>262</cp:revision>
  <dcterms:created xsi:type="dcterms:W3CDTF">2012-07-14T16:25:53Z</dcterms:created>
  <dcterms:modified xsi:type="dcterms:W3CDTF">2012-09-03T23:19:39Z</dcterms:modified>
</cp:coreProperties>
</file>