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72" r:id="rId1"/>
  </p:sldMasterIdLst>
  <p:notesMasterIdLst>
    <p:notesMasterId r:id="rId112"/>
  </p:notesMasterIdLst>
  <p:sldIdLst>
    <p:sldId id="256" r:id="rId2"/>
    <p:sldId id="317" r:id="rId3"/>
    <p:sldId id="343" r:id="rId4"/>
    <p:sldId id="319" r:id="rId5"/>
    <p:sldId id="365" r:id="rId6"/>
    <p:sldId id="364" r:id="rId7"/>
    <p:sldId id="344" r:id="rId8"/>
    <p:sldId id="321" r:id="rId9"/>
    <p:sldId id="322" r:id="rId10"/>
    <p:sldId id="323" r:id="rId11"/>
    <p:sldId id="324" r:id="rId12"/>
    <p:sldId id="325" r:id="rId13"/>
    <p:sldId id="326" r:id="rId14"/>
    <p:sldId id="327" r:id="rId15"/>
    <p:sldId id="328" r:id="rId16"/>
    <p:sldId id="352" r:id="rId17"/>
    <p:sldId id="257" r:id="rId18"/>
    <p:sldId id="258" r:id="rId19"/>
    <p:sldId id="259" r:id="rId20"/>
    <p:sldId id="260" r:id="rId21"/>
    <p:sldId id="261" r:id="rId22"/>
    <p:sldId id="367" r:id="rId23"/>
    <p:sldId id="262" r:id="rId24"/>
    <p:sldId id="293" r:id="rId25"/>
    <p:sldId id="294" r:id="rId26"/>
    <p:sldId id="298" r:id="rId27"/>
    <p:sldId id="370" r:id="rId28"/>
    <p:sldId id="264" r:id="rId29"/>
    <p:sldId id="263" r:id="rId30"/>
    <p:sldId id="265" r:id="rId31"/>
    <p:sldId id="267" r:id="rId32"/>
    <p:sldId id="266" r:id="rId33"/>
    <p:sldId id="268" r:id="rId34"/>
    <p:sldId id="270" r:id="rId35"/>
    <p:sldId id="269" r:id="rId36"/>
    <p:sldId id="271" r:id="rId37"/>
    <p:sldId id="272" r:id="rId38"/>
    <p:sldId id="313" r:id="rId39"/>
    <p:sldId id="273" r:id="rId40"/>
    <p:sldId id="314" r:id="rId41"/>
    <p:sldId id="309" r:id="rId42"/>
    <p:sldId id="310" r:id="rId43"/>
    <p:sldId id="311" r:id="rId44"/>
    <p:sldId id="274" r:id="rId45"/>
    <p:sldId id="358" r:id="rId46"/>
    <p:sldId id="275" r:id="rId47"/>
    <p:sldId id="276" r:id="rId48"/>
    <p:sldId id="368" r:id="rId49"/>
    <p:sldId id="277" r:id="rId50"/>
    <p:sldId id="279" r:id="rId51"/>
    <p:sldId id="280" r:id="rId52"/>
    <p:sldId id="281" r:id="rId53"/>
    <p:sldId id="282" r:id="rId54"/>
    <p:sldId id="283" r:id="rId55"/>
    <p:sldId id="284" r:id="rId56"/>
    <p:sldId id="285" r:id="rId57"/>
    <p:sldId id="381" r:id="rId58"/>
    <p:sldId id="372" r:id="rId59"/>
    <p:sldId id="382" r:id="rId60"/>
    <p:sldId id="287" r:id="rId61"/>
    <p:sldId id="288" r:id="rId62"/>
    <p:sldId id="289" r:id="rId63"/>
    <p:sldId id="290" r:id="rId64"/>
    <p:sldId id="354" r:id="rId65"/>
    <p:sldId id="295" r:id="rId66"/>
    <p:sldId id="296" r:id="rId67"/>
    <p:sldId id="291" r:id="rId68"/>
    <p:sldId id="345" r:id="rId69"/>
    <p:sldId id="346" r:id="rId70"/>
    <p:sldId id="353" r:id="rId71"/>
    <p:sldId id="303" r:id="rId72"/>
    <p:sldId id="347" r:id="rId73"/>
    <p:sldId id="297" r:id="rId74"/>
    <p:sldId id="355" r:id="rId75"/>
    <p:sldId id="299" r:id="rId76"/>
    <p:sldId id="378" r:id="rId77"/>
    <p:sldId id="379" r:id="rId78"/>
    <p:sldId id="300" r:id="rId79"/>
    <p:sldId id="359" r:id="rId80"/>
    <p:sldId id="302" r:id="rId81"/>
    <p:sldId id="348" r:id="rId82"/>
    <p:sldId id="304" r:id="rId83"/>
    <p:sldId id="362" r:id="rId84"/>
    <p:sldId id="305" r:id="rId85"/>
    <p:sldId id="306" r:id="rId86"/>
    <p:sldId id="349" r:id="rId87"/>
    <p:sldId id="350" r:id="rId88"/>
    <p:sldId id="307" r:id="rId89"/>
    <p:sldId id="383" r:id="rId90"/>
    <p:sldId id="308" r:id="rId91"/>
    <p:sldId id="373" r:id="rId92"/>
    <p:sldId id="312" r:id="rId93"/>
    <p:sldId id="315" r:id="rId94"/>
    <p:sldId id="337" r:id="rId95"/>
    <p:sldId id="363" r:id="rId96"/>
    <p:sldId id="374" r:id="rId97"/>
    <p:sldId id="330" r:id="rId98"/>
    <p:sldId id="331" r:id="rId99"/>
    <p:sldId id="356" r:id="rId100"/>
    <p:sldId id="357" r:id="rId101"/>
    <p:sldId id="333" r:id="rId102"/>
    <p:sldId id="334" r:id="rId103"/>
    <p:sldId id="335" r:id="rId104"/>
    <p:sldId id="338" r:id="rId105"/>
    <p:sldId id="351" r:id="rId106"/>
    <p:sldId id="339" r:id="rId107"/>
    <p:sldId id="340" r:id="rId108"/>
    <p:sldId id="341" r:id="rId109"/>
    <p:sldId id="342" r:id="rId110"/>
    <p:sldId id="380" r:id="rId11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9632"/>
    <a:srgbClr val="699C2C"/>
    <a:srgbClr val="CC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546E0F-1F0C-44F7-BABC-82F5C9C4C1FC}" type="datetimeFigureOut">
              <a:rPr lang="es-ES" smtClean="0"/>
              <a:pPr/>
              <a:t>17/10/2011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FFAE36-1F6E-48CA-8E68-1E8E2872392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FAE36-1F6E-48CA-8E68-1E8E28723928}" type="slidenum">
              <a:rPr lang="es-ES" smtClean="0"/>
              <a:pPr/>
              <a:t>101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0723AF03-17C3-439E-8331-D92CE25DB0E7}" type="datetimeFigureOut">
              <a:rPr lang="es-ES" smtClean="0"/>
              <a:pPr/>
              <a:t>17/10/2011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C21008D-AF37-44FB-AB53-BCE008DD0E5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3AF03-17C3-439E-8331-D92CE25DB0E7}" type="datetimeFigureOut">
              <a:rPr lang="es-ES" smtClean="0"/>
              <a:pPr/>
              <a:t>17/10/2011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1008D-AF37-44FB-AB53-BCE008DD0E5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0723AF03-17C3-439E-8331-D92CE25DB0E7}" type="datetimeFigureOut">
              <a:rPr lang="es-ES" smtClean="0"/>
              <a:pPr/>
              <a:t>17/10/2011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7" name="6 Rectángulo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4C21008D-AF37-44FB-AB53-BCE008DD0E5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3AF03-17C3-439E-8331-D92CE25DB0E7}" type="datetimeFigureOut">
              <a:rPr lang="es-ES" smtClean="0"/>
              <a:pPr/>
              <a:t>17/10/2011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C21008D-AF37-44FB-AB53-BCE008DD0E5B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7" name="6 Rectángulo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3AF03-17C3-439E-8331-D92CE25DB0E7}" type="datetimeFigureOut">
              <a:rPr lang="es-ES" smtClean="0"/>
              <a:pPr/>
              <a:t>17/10/2011</a:t>
            </a:fld>
            <a:endParaRPr lang="es-ES"/>
          </a:p>
        </p:txBody>
      </p:sp>
      <p:sp>
        <p:nvSpPr>
          <p:cNvPr id="13" name="1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4C21008D-AF37-44FB-AB53-BCE008DD0E5B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4" name="1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0723AF03-17C3-439E-8331-D92CE25DB0E7}" type="datetimeFigureOut">
              <a:rPr lang="es-ES" smtClean="0"/>
              <a:pPr/>
              <a:t>17/10/2011</a:t>
            </a:fld>
            <a:endParaRPr lang="es-ES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4C21008D-AF37-44FB-AB53-BCE008DD0E5B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2" name="11 Marcador de pie de página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0723AF03-17C3-439E-8331-D92CE25DB0E7}" type="datetimeFigureOut">
              <a:rPr lang="es-ES" smtClean="0"/>
              <a:pPr/>
              <a:t>17/10/2011</a:t>
            </a:fld>
            <a:endParaRPr lang="es-ES"/>
          </a:p>
        </p:txBody>
      </p:sp>
      <p:sp>
        <p:nvSpPr>
          <p:cNvPr id="12" name="11 Marcador de número de diapositiva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4C21008D-AF37-44FB-AB53-BCE008DD0E5B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4" name="13 Marcador de pie de página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s-ES"/>
          </a:p>
        </p:txBody>
      </p:sp>
      <p:sp>
        <p:nvSpPr>
          <p:cNvPr id="16" name="15 Marcador de texto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5" name="14 Marcador de texto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3AF03-17C3-439E-8331-D92CE25DB0E7}" type="datetimeFigureOut">
              <a:rPr lang="es-ES" smtClean="0"/>
              <a:pPr/>
              <a:t>17/10/2011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C21008D-AF37-44FB-AB53-BCE008DD0E5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3AF03-17C3-439E-8331-D92CE25DB0E7}" type="datetimeFigureOut">
              <a:rPr lang="es-ES" smtClean="0"/>
              <a:pPr/>
              <a:t>17/10/2011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C21008D-AF37-44FB-AB53-BCE008DD0E5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3AF03-17C3-439E-8331-D92CE25DB0E7}" type="datetimeFigureOut">
              <a:rPr lang="es-ES" smtClean="0"/>
              <a:pPr/>
              <a:t>17/10/2011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C21008D-AF37-44FB-AB53-BCE008DD0E5B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Rectángulo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1" name="10 Rectángulo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0723AF03-17C3-439E-8331-D92CE25DB0E7}" type="datetimeFigureOut">
              <a:rPr lang="es-ES" smtClean="0"/>
              <a:pPr/>
              <a:t>17/10/2011</a:t>
            </a:fld>
            <a:endParaRPr lang="es-ES"/>
          </a:p>
        </p:txBody>
      </p:sp>
      <p:sp>
        <p:nvSpPr>
          <p:cNvPr id="13" name="12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4C21008D-AF37-44FB-AB53-BCE008DD0E5B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4" name="13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723AF03-17C3-439E-8331-D92CE25DB0E7}" type="datetimeFigureOut">
              <a:rPr lang="es-ES" smtClean="0"/>
              <a:pPr/>
              <a:t>17/10/2011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6 Rectángulo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C21008D-AF37-44FB-AB53-BCE008DD0E5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hyperlink" Target="http://cpivirxedacelaxesteira.blogspot.com/" TargetMode="Externa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cpivirxedacelaxesteira.blogspot.com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hyperlink" Target="http://abuxaina.blogspot.com/" TargetMode="Externa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abuxaina.blogspot.com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http://obiblioblog.blogspot.com/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obiblioblog.blogspot.com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cpivirxedacelasolidario.blogspot.com/" TargetMode="Externa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9552" y="1484784"/>
            <a:ext cx="8064896" cy="1828800"/>
          </a:xfrm>
        </p:spPr>
        <p:txBody>
          <a:bodyPr/>
          <a:lstStyle/>
          <a:p>
            <a:pPr algn="ctr"/>
            <a:r>
              <a:rPr lang="gl-ES" b="1" dirty="0" smtClean="0"/>
              <a:t>Dando moito que </a:t>
            </a:r>
            <a:r>
              <a:rPr lang="gl-ES" b="1" dirty="0" err="1" smtClean="0"/>
              <a:t>falar…</a:t>
            </a:r>
            <a:endParaRPr lang="gl-ES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ES" dirty="0" smtClean="0"/>
              <a:t>EDLG</a:t>
            </a:r>
          </a:p>
          <a:p>
            <a:r>
              <a:rPr lang="es-ES" dirty="0" smtClean="0"/>
              <a:t>CPI </a:t>
            </a:r>
            <a:r>
              <a:rPr lang="gl-ES" dirty="0" smtClean="0"/>
              <a:t>Virxe da Cela, Monfero (A Coruña)</a:t>
            </a:r>
            <a:endParaRPr lang="gl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899592" y="4581128"/>
            <a:ext cx="7215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chemeClr val="accent3">
                    <a:lumMod val="50000"/>
                  </a:schemeClr>
                </a:solidFill>
              </a:rPr>
              <a:t>CURSO DE GALEGO PARA FUNICIONARIADO EN PRÁCTICAS</a:t>
            </a:r>
          </a:p>
          <a:p>
            <a:pPr algn="ctr"/>
            <a:endParaRPr lang="es-ES_tradnl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es-ES_tradnl" b="1" dirty="0" smtClean="0">
                <a:solidFill>
                  <a:schemeClr val="accent3">
                    <a:lumMod val="50000"/>
                  </a:schemeClr>
                </a:solidFill>
              </a:rPr>
              <a:t>A Coruña,</a:t>
            </a:r>
            <a:r>
              <a:rPr lang="gl-ES" b="1" dirty="0" smtClean="0">
                <a:solidFill>
                  <a:schemeClr val="accent3">
                    <a:lumMod val="50000"/>
                  </a:schemeClr>
                </a:solidFill>
              </a:rPr>
              <a:t> outubro </a:t>
            </a:r>
            <a:r>
              <a:rPr lang="es-ES_tradnl" b="1" dirty="0" smtClean="0">
                <a:solidFill>
                  <a:schemeClr val="accent3">
                    <a:lumMod val="50000"/>
                  </a:schemeClr>
                </a:solidFill>
              </a:rPr>
              <a:t>2011</a:t>
            </a:r>
            <a:endParaRPr lang="es-ES_tradnl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6021288"/>
            <a:ext cx="2195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Verónica </a:t>
            </a:r>
            <a:r>
              <a:rPr lang="es-ES" dirty="0" err="1" smtClean="0">
                <a:solidFill>
                  <a:schemeClr val="bg1"/>
                </a:solidFill>
              </a:rPr>
              <a:t>Dopico</a:t>
            </a:r>
            <a:endParaRPr lang="es-ES" dirty="0" smtClean="0">
              <a:solidFill>
                <a:schemeClr val="bg1"/>
              </a:solidFill>
            </a:endParaRPr>
          </a:p>
          <a:p>
            <a:pPr algn="ctr"/>
            <a:r>
              <a:rPr lang="es-ES" dirty="0" smtClean="0">
                <a:solidFill>
                  <a:schemeClr val="bg1"/>
                </a:solidFill>
              </a:rPr>
              <a:t>Yolanda Castro</a:t>
            </a:r>
            <a:endParaRPr lang="es-E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sz="2700" b="1" dirty="0" smtClean="0"/>
              <a:t/>
            </a:r>
            <a:br>
              <a:rPr lang="es-ES" sz="2700" b="1" dirty="0" smtClean="0"/>
            </a:br>
            <a:r>
              <a:rPr lang="es-ES" sz="2700" b="1" dirty="0" smtClean="0"/>
              <a:t>CONTEXTO 1</a:t>
            </a:r>
            <a:br>
              <a:rPr lang="es-ES" sz="2700" b="1" dirty="0" smtClean="0"/>
            </a:br>
            <a:r>
              <a:rPr lang="es-ES" sz="2700" b="1" dirty="0" smtClean="0"/>
              <a:t> </a:t>
            </a:r>
            <a:r>
              <a:rPr lang="es-ES" sz="2200" b="1" dirty="0" smtClean="0"/>
              <a:t>A COMUNIDADE EDUCATIVA. DINAMIZANDO A NOSA ESCOLA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gl-ES" sz="2600" b="1" dirty="0" smtClean="0"/>
              <a:t>DENTRO DO CENTRO EDUCATIVO:</a:t>
            </a:r>
            <a:endParaRPr lang="gl-ES" sz="2600" dirty="0" smtClean="0"/>
          </a:p>
          <a:p>
            <a:endParaRPr lang="gl-ES" dirty="0" smtClean="0"/>
          </a:p>
          <a:p>
            <a:pPr lvl="0" algn="just" fontAlgn="base" hangingPunct="0"/>
            <a:r>
              <a:rPr lang="gl-ES" sz="2600" b="1" dirty="0" smtClean="0"/>
              <a:t>Implicar activamente </a:t>
            </a:r>
            <a:r>
              <a:rPr lang="gl-ES" sz="2600" dirty="0" smtClean="0"/>
              <a:t>a todos os membros da comunidade no proxecto: alumnado das diferentes etapas educativas (EI, EP e ESO), profesorado de distintas etapas e áreas, familias e persoal non docente. </a:t>
            </a:r>
          </a:p>
          <a:p>
            <a:pPr lvl="0" algn="just" fontAlgn="base" hangingPunct="0"/>
            <a:endParaRPr lang="gl-ES" sz="2600" dirty="0" smtClean="0"/>
          </a:p>
          <a:p>
            <a:pPr lvl="0" algn="just" fontAlgn="base" hangingPunct="0"/>
            <a:r>
              <a:rPr lang="gl-ES" sz="2600" b="1" dirty="0" smtClean="0"/>
              <a:t>Establecer a escola como punto de unión </a:t>
            </a:r>
            <a:r>
              <a:rPr lang="gl-ES" sz="2600" dirty="0" smtClean="0"/>
              <a:t>e tratar de conciliar o clima social e familiar a través das actividades de dinamización, e desenvolver a totalidade destas en lingua galega. </a:t>
            </a:r>
          </a:p>
          <a:p>
            <a:pPr>
              <a:buNone/>
            </a:pP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11560" y="404664"/>
            <a:ext cx="799288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sz="2000" b="1" dirty="0" smtClean="0">
                <a:solidFill>
                  <a:srgbClr val="989632"/>
                </a:solidFill>
              </a:rPr>
              <a:t>4.- METODOLOXÍA DINÁMICA E MOTIVADORA:</a:t>
            </a:r>
            <a:r>
              <a:rPr lang="gl-ES" sz="2000" dirty="0" smtClean="0">
                <a:solidFill>
                  <a:srgbClr val="989632"/>
                </a:solidFill>
              </a:rPr>
              <a:t> </a:t>
            </a:r>
            <a:r>
              <a:rPr lang="gl-ES" sz="2000" dirty="0" smtClean="0"/>
              <a:t>Marcando liñas de actuación orientadas a captar a participación: </a:t>
            </a:r>
          </a:p>
          <a:p>
            <a:pPr algn="just"/>
            <a:endParaRPr lang="gl-ES" sz="2000" dirty="0" smtClean="0"/>
          </a:p>
          <a:p>
            <a:pPr lvl="0" algn="just" fontAlgn="base" hangingPunct="0">
              <a:buFont typeface="Wingdings" pitchFamily="2" charset="2"/>
              <a:buChar char="Ø"/>
            </a:pPr>
            <a:r>
              <a:rPr lang="gl-ES" sz="2000" dirty="0" smtClean="0"/>
              <a:t>Incluíndo as </a:t>
            </a:r>
            <a:r>
              <a:rPr lang="gl-ES" sz="2000" b="1" dirty="0" smtClean="0"/>
              <a:t>novas tecnoloxías da información e da comunicación (TIC), </a:t>
            </a:r>
            <a:r>
              <a:rPr lang="gl-ES" sz="2000" dirty="0" smtClean="0"/>
              <a:t>adecuando as nosas actividades aos nosos tempos. </a:t>
            </a:r>
          </a:p>
          <a:p>
            <a:pPr lvl="0" algn="just" fontAlgn="base" hangingPunct="0"/>
            <a:endParaRPr lang="gl-ES" sz="2000" dirty="0" smtClean="0"/>
          </a:p>
          <a:p>
            <a:pPr lvl="0" algn="just" fontAlgn="base" hangingPunct="0">
              <a:buFont typeface="Wingdings" pitchFamily="2" charset="2"/>
              <a:buChar char="Ø"/>
            </a:pPr>
            <a:r>
              <a:rPr lang="gl-ES" sz="2000" dirty="0" smtClean="0"/>
              <a:t>Empregando elementos motivadores para o alumnado á hora de realizar as actividades e participar nos grupos de traballo: realización de </a:t>
            </a:r>
            <a:r>
              <a:rPr lang="gl-ES" sz="2000" b="1" dirty="0" smtClean="0"/>
              <a:t>actividades lúdicas</a:t>
            </a:r>
            <a:r>
              <a:rPr lang="gl-ES" sz="2000" dirty="0" smtClean="0"/>
              <a:t>,  recoñecemento do seu labor mediante </a:t>
            </a:r>
            <a:r>
              <a:rPr lang="gl-ES" sz="2000" b="1" dirty="0" smtClean="0"/>
              <a:t>diplomas</a:t>
            </a:r>
            <a:r>
              <a:rPr lang="gl-ES" sz="2000" dirty="0" smtClean="0"/>
              <a:t> e </a:t>
            </a:r>
            <a:r>
              <a:rPr lang="gl-ES" sz="2000" b="1" dirty="0" smtClean="0"/>
              <a:t>premios</a:t>
            </a:r>
            <a:r>
              <a:rPr lang="gl-ES" sz="2000" dirty="0" smtClean="0"/>
              <a:t>, pequenos agasallos, </a:t>
            </a:r>
            <a:r>
              <a:rPr lang="gl-ES" sz="2000" dirty="0" err="1" smtClean="0"/>
              <a:t>etc</a:t>
            </a:r>
            <a:r>
              <a:rPr lang="gl-ES" sz="2000" dirty="0" smtClean="0"/>
              <a:t>. </a:t>
            </a:r>
          </a:p>
          <a:p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539552" y="4077072"/>
            <a:ext cx="82809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 hangingPunct="0"/>
            <a:r>
              <a:rPr lang="gl-ES" sz="2000" b="1" dirty="0" smtClean="0">
                <a:solidFill>
                  <a:srgbClr val="989632"/>
                </a:solidFill>
              </a:rPr>
              <a:t>5. – PROTAGONISMO O ALUMNADO</a:t>
            </a:r>
            <a:endParaRPr lang="gl-ES" sz="2000" dirty="0" smtClean="0">
              <a:solidFill>
                <a:srgbClr val="989632"/>
              </a:solidFill>
            </a:endParaRPr>
          </a:p>
          <a:p>
            <a:pPr algn="just" fontAlgn="base" hangingPunct="0"/>
            <a:endParaRPr lang="gl-ES" sz="2000" dirty="0" smtClean="0"/>
          </a:p>
          <a:p>
            <a:pPr algn="just" fontAlgn="base" hangingPunct="0"/>
            <a:r>
              <a:rPr lang="gl-ES" sz="2000" dirty="0" smtClean="0"/>
              <a:t>Especialmente aos </a:t>
            </a:r>
            <a:r>
              <a:rPr lang="gl-ES" sz="2000" b="1" dirty="0" smtClean="0"/>
              <a:t>mozos e mozas de secundaria</a:t>
            </a:r>
            <a:r>
              <a:rPr lang="gl-ES" sz="2000" dirty="0" smtClean="0"/>
              <a:t>.Queremos </a:t>
            </a:r>
            <a:r>
              <a:rPr lang="gl-ES" sz="2000" b="1" dirty="0" smtClean="0"/>
              <a:t>potenciar a súa autonomía</a:t>
            </a:r>
            <a:r>
              <a:rPr lang="gl-ES" sz="2000" dirty="0" smtClean="0"/>
              <a:t>, e tratamos de delegar </a:t>
            </a:r>
            <a:r>
              <a:rPr lang="gl-ES" sz="2000" b="1" dirty="0" smtClean="0"/>
              <a:t>responsabilidades</a:t>
            </a:r>
            <a:r>
              <a:rPr lang="gl-ES" sz="2000" dirty="0" smtClean="0"/>
              <a:t> neles. Isto aumenta o seu interese e implicación nas accións. Como relatores/as, xornalistas/as, actores, actrices, monitores/as, deseñadores/as gráficos, </a:t>
            </a:r>
            <a:r>
              <a:rPr lang="gl-ES" sz="2000" dirty="0" err="1" smtClean="0"/>
              <a:t>etc</a:t>
            </a:r>
            <a:r>
              <a:rPr lang="gl-ES" sz="2000" dirty="0" smtClean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95536" y="394692"/>
            <a:ext cx="784887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989632"/>
                </a:solidFill>
              </a:rPr>
              <a:t>6.- DIFUSIÓN DAS ACTIVIDADES</a:t>
            </a:r>
          </a:p>
          <a:p>
            <a:endParaRPr lang="es-ES" sz="2000" b="1" u="sng" dirty="0" smtClean="0">
              <a:solidFill>
                <a:srgbClr val="989632"/>
              </a:solidFill>
            </a:endParaRPr>
          </a:p>
          <a:p>
            <a:pPr algn="just"/>
            <a:endParaRPr lang="gl-ES" b="1" u="sng" dirty="0" smtClean="0"/>
          </a:p>
          <a:p>
            <a:pPr algn="just">
              <a:buFont typeface="Wingdings" pitchFamily="2" charset="2"/>
              <a:buChar char="Ø"/>
            </a:pPr>
            <a:r>
              <a:rPr lang="gl-ES" sz="2000" b="1" dirty="0" smtClean="0"/>
              <a:t>Documentamos</a:t>
            </a:r>
            <a:r>
              <a:rPr lang="gl-ES" sz="2000" dirty="0" smtClean="0"/>
              <a:t> cada unha das nosas actividades mediante fotografías, gravacións en vídeo, </a:t>
            </a:r>
            <a:r>
              <a:rPr lang="gl-ES" sz="2000" dirty="0" err="1" smtClean="0"/>
              <a:t>escaneado</a:t>
            </a:r>
            <a:r>
              <a:rPr lang="gl-ES" sz="2000" dirty="0" smtClean="0"/>
              <a:t> de imaxes e textos, </a:t>
            </a:r>
            <a:r>
              <a:rPr lang="gl-ES" sz="2000" dirty="0" err="1" smtClean="0"/>
              <a:t>etc</a:t>
            </a:r>
            <a:r>
              <a:rPr lang="gl-ES" sz="2000" dirty="0" smtClean="0"/>
              <a:t>.</a:t>
            </a:r>
          </a:p>
          <a:p>
            <a:pPr algn="just">
              <a:buFont typeface="Wingdings" pitchFamily="2" charset="2"/>
              <a:buChar char="Ø"/>
            </a:pPr>
            <a:endParaRPr lang="gl-ES" sz="2000" dirty="0" smtClean="0"/>
          </a:p>
          <a:p>
            <a:pPr algn="just">
              <a:buFont typeface="Wingdings" pitchFamily="2" charset="2"/>
              <a:buChar char="Ø"/>
            </a:pPr>
            <a:r>
              <a:rPr lang="gl-ES" sz="2000" dirty="0" smtClean="0"/>
              <a:t>Difundir as actividades significa </a:t>
            </a:r>
            <a:r>
              <a:rPr lang="gl-ES" sz="2000" b="1" dirty="0" smtClean="0"/>
              <a:t>facer visible o noso traballo</a:t>
            </a:r>
            <a:r>
              <a:rPr lang="gl-ES" sz="2000" dirty="0" smtClean="0"/>
              <a:t>. É moi importante que todas as actividades realizadas poidan ser presentadas a través de paneis expositivos con fotografías, </a:t>
            </a:r>
            <a:r>
              <a:rPr lang="gl-ES" sz="2000" i="1" dirty="0" err="1" smtClean="0"/>
              <a:t>blogue</a:t>
            </a:r>
            <a:r>
              <a:rPr lang="gl-ES" sz="2000" dirty="0" smtClean="0"/>
              <a:t>, boletíns, xornais, trípticos, proxeccións, </a:t>
            </a:r>
            <a:r>
              <a:rPr lang="gl-ES" sz="2000" dirty="0" err="1" smtClean="0"/>
              <a:t>etc</a:t>
            </a:r>
            <a:r>
              <a:rPr lang="gl-ES" sz="2000" dirty="0" smtClean="0"/>
              <a:t>.</a:t>
            </a:r>
          </a:p>
          <a:p>
            <a:pPr algn="just">
              <a:buFont typeface="Wingdings" pitchFamily="2" charset="2"/>
              <a:buChar char="Ø"/>
            </a:pPr>
            <a:endParaRPr lang="gl-ES" sz="2000" dirty="0" smtClean="0"/>
          </a:p>
          <a:p>
            <a:pPr algn="just">
              <a:buFont typeface="Wingdings" pitchFamily="2" charset="2"/>
              <a:buChar char="Ø"/>
            </a:pPr>
            <a:r>
              <a:rPr lang="gl-ES" sz="2000" i="1" dirty="0" err="1" smtClean="0"/>
              <a:t>Blogue</a:t>
            </a:r>
            <a:r>
              <a:rPr lang="gl-ES" sz="2000" i="1" dirty="0" smtClean="0"/>
              <a:t>: </a:t>
            </a:r>
            <a:r>
              <a:rPr lang="gl-ES" sz="2000" b="1" dirty="0" err="1" smtClean="0"/>
              <a:t>inmediatez</a:t>
            </a:r>
            <a:r>
              <a:rPr lang="gl-ES" sz="2000" b="1" dirty="0" smtClean="0"/>
              <a:t> da información</a:t>
            </a:r>
            <a:r>
              <a:rPr lang="gl-ES" sz="2000" dirty="0" smtClean="0"/>
              <a:t>. Colgamos o rexistro da actividade ás poucas horas de ser realizada. Ademais é un grande  almacén onde están gardadas todas as actividades desenvolvidas con anterioridade.  </a:t>
            </a:r>
          </a:p>
          <a:p>
            <a:pPr algn="just">
              <a:buFont typeface="Wingdings" pitchFamily="2" charset="2"/>
              <a:buChar char="Ø"/>
            </a:pPr>
            <a:endParaRPr lang="gl-ES" sz="2000" dirty="0" smtClean="0"/>
          </a:p>
          <a:p>
            <a:pPr algn="just">
              <a:buFont typeface="Wingdings" pitchFamily="2" charset="2"/>
              <a:buChar char="Ø"/>
            </a:pPr>
            <a:r>
              <a:rPr lang="gl-ES" sz="2000" dirty="0" smtClean="0"/>
              <a:t>Describimos o desenvolvemento de todo o proceso da actividade, e convidamos o propio </a:t>
            </a:r>
            <a:r>
              <a:rPr lang="gl-ES" sz="2000" b="1" dirty="0" smtClean="0"/>
              <a:t>alumnado a redactar as súas crónicas</a:t>
            </a:r>
            <a:r>
              <a:rPr lang="gl-ES" sz="2000" dirty="0" smtClean="0"/>
              <a:t>, achegando opinións, diferentes puntos de vista e frescura. </a:t>
            </a:r>
          </a:p>
          <a:p>
            <a:endParaRPr lang="es-ES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39552" y="188640"/>
            <a:ext cx="8280920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gl-ES" sz="2000" b="1" dirty="0" smtClean="0">
                <a:solidFill>
                  <a:srgbClr val="989632"/>
                </a:solidFill>
              </a:rPr>
              <a:t>7.- COLABORACIÓN CON OUTROS CENTROS/INSTITUCIÓNS.</a:t>
            </a:r>
            <a:endParaRPr lang="gl-ES" sz="2000" dirty="0" smtClean="0">
              <a:solidFill>
                <a:srgbClr val="989632"/>
              </a:solidFill>
            </a:endParaRPr>
          </a:p>
          <a:p>
            <a:r>
              <a:rPr lang="gl-ES" sz="2000" dirty="0" smtClean="0"/>
              <a:t> </a:t>
            </a:r>
          </a:p>
          <a:p>
            <a:r>
              <a:rPr lang="gl-ES" sz="2000" b="1" dirty="0" smtClean="0">
                <a:solidFill>
                  <a:srgbClr val="989632"/>
                </a:solidFill>
              </a:rPr>
              <a:t>A.- Con outros centros educativos:</a:t>
            </a:r>
            <a:endParaRPr lang="gl-ES" sz="2000" dirty="0" smtClean="0">
              <a:solidFill>
                <a:srgbClr val="989632"/>
              </a:solidFill>
            </a:endParaRPr>
          </a:p>
          <a:p>
            <a:r>
              <a:rPr lang="gl-ES" sz="2000" dirty="0" smtClean="0"/>
              <a:t> </a:t>
            </a:r>
          </a:p>
          <a:p>
            <a:pPr lvl="0">
              <a:buFont typeface="Wingdings" pitchFamily="2" charset="2"/>
              <a:buChar char="Ø"/>
            </a:pPr>
            <a:r>
              <a:rPr lang="gl-ES" sz="2000" b="1" dirty="0" smtClean="0"/>
              <a:t>I Xornada de Convivencia entre centros :  </a:t>
            </a:r>
            <a:r>
              <a:rPr lang="gl-ES" sz="2000" dirty="0" smtClean="0"/>
              <a:t>CPI Virxe da Cela e IES Monelos . Luns 12 de outubro de 2009. </a:t>
            </a:r>
          </a:p>
          <a:p>
            <a:pPr lvl="0">
              <a:buFont typeface="Wingdings" pitchFamily="2" charset="2"/>
              <a:buChar char="Ø"/>
            </a:pPr>
            <a:r>
              <a:rPr lang="gl-ES" sz="2000" b="1" dirty="0" smtClean="0"/>
              <a:t>De Escola a Escola: </a:t>
            </a:r>
            <a:r>
              <a:rPr lang="gl-ES" sz="2000" dirty="0" smtClean="0"/>
              <a:t>intercambio cultural e de tradicións coa escola </a:t>
            </a:r>
            <a:r>
              <a:rPr lang="gl-ES" sz="2000" dirty="0" err="1" smtClean="0"/>
              <a:t>Konampalli</a:t>
            </a:r>
            <a:r>
              <a:rPr lang="gl-ES" sz="2000" dirty="0" smtClean="0"/>
              <a:t>, de </a:t>
            </a:r>
            <a:r>
              <a:rPr lang="gl-ES" sz="2000" dirty="0" err="1" smtClean="0"/>
              <a:t>Anantapur</a:t>
            </a:r>
            <a:r>
              <a:rPr lang="gl-ES" sz="2000" dirty="0" smtClean="0"/>
              <a:t> (A India), a través dun proxecto da Fundación Vicente </a:t>
            </a:r>
            <a:r>
              <a:rPr lang="gl-ES" sz="2000" dirty="0" err="1" smtClean="0"/>
              <a:t>Ferrer</a:t>
            </a:r>
            <a:r>
              <a:rPr lang="gl-ES" sz="2000" dirty="0" smtClean="0"/>
              <a:t>. Curso 2009-2010 e 2010-2011.</a:t>
            </a:r>
          </a:p>
          <a:p>
            <a:pPr lvl="0">
              <a:buFont typeface="Wingdings" pitchFamily="2" charset="2"/>
              <a:buChar char="Ø"/>
            </a:pPr>
            <a:r>
              <a:rPr lang="gl-ES" sz="2000" b="1" dirty="0" smtClean="0"/>
              <a:t>Intercambio de materiais e recursos </a:t>
            </a:r>
            <a:r>
              <a:rPr lang="gl-ES" sz="2000" dirty="0" smtClean="0"/>
              <a:t>entre o EDLG de Monfero e o EDLG do CPI Conde de Fenosa, Ares.</a:t>
            </a:r>
          </a:p>
          <a:p>
            <a:r>
              <a:rPr lang="gl-ES" sz="2000" b="1" dirty="0" smtClean="0"/>
              <a:t> </a:t>
            </a:r>
            <a:endParaRPr lang="gl-ES" sz="2000" dirty="0" smtClean="0"/>
          </a:p>
          <a:p>
            <a:r>
              <a:rPr lang="gl-ES" sz="2000" b="1" dirty="0" smtClean="0">
                <a:solidFill>
                  <a:srgbClr val="989632"/>
                </a:solidFill>
              </a:rPr>
              <a:t>B.- Con outras institucións, entidades ou asociacións externas ao centro:</a:t>
            </a:r>
            <a:endParaRPr lang="gl-ES" sz="2000" dirty="0" smtClean="0">
              <a:solidFill>
                <a:srgbClr val="989632"/>
              </a:solidFill>
            </a:endParaRPr>
          </a:p>
          <a:p>
            <a:r>
              <a:rPr lang="gl-ES" sz="2000" dirty="0" smtClean="0"/>
              <a:t> </a:t>
            </a:r>
          </a:p>
          <a:p>
            <a:pPr lvl="0">
              <a:buFont typeface="Wingdings" pitchFamily="2" charset="2"/>
              <a:buChar char="Ø"/>
            </a:pPr>
            <a:r>
              <a:rPr lang="gl-ES" sz="2000" b="1" dirty="0" smtClean="0"/>
              <a:t>Servizo de Normalización Lingüística do Concello de Monfero. </a:t>
            </a:r>
            <a:r>
              <a:rPr lang="gl-ES" sz="2000" dirty="0" smtClean="0"/>
              <a:t>Proxecto </a:t>
            </a:r>
            <a:r>
              <a:rPr lang="gl-ES" sz="2000" i="1" dirty="0" err="1" smtClean="0"/>
              <a:t>Booktrailers</a:t>
            </a:r>
            <a:r>
              <a:rPr lang="gl-ES" sz="2000" dirty="0" smtClean="0"/>
              <a:t> (curso 2009-2010), Proxecto de </a:t>
            </a:r>
            <a:r>
              <a:rPr lang="gl-ES" sz="2000" dirty="0" err="1" smtClean="0"/>
              <a:t>microtoponimia</a:t>
            </a:r>
            <a:r>
              <a:rPr lang="gl-ES" sz="2000" dirty="0" smtClean="0"/>
              <a:t> (curso 2010-2011).</a:t>
            </a:r>
          </a:p>
          <a:p>
            <a:pPr lvl="0">
              <a:buFont typeface="Wingdings" pitchFamily="2" charset="2"/>
              <a:buChar char="Ø"/>
            </a:pPr>
            <a:r>
              <a:rPr lang="gl-ES" sz="2000" b="1" dirty="0" smtClean="0"/>
              <a:t>Consello de Maiores de </a:t>
            </a:r>
            <a:r>
              <a:rPr lang="gl-ES" sz="2000" b="1" dirty="0" err="1" smtClean="0"/>
              <a:t>Xestoso</a:t>
            </a:r>
            <a:r>
              <a:rPr lang="gl-ES" sz="2000" dirty="0" smtClean="0"/>
              <a:t>,  </a:t>
            </a:r>
            <a:r>
              <a:rPr lang="gl-ES" sz="2000" dirty="0" err="1" smtClean="0"/>
              <a:t>charla-obradoiro</a:t>
            </a:r>
            <a:r>
              <a:rPr lang="gl-ES" sz="2000" dirty="0" smtClean="0"/>
              <a:t> de “Oficios Antigos”, (xuño 2011)</a:t>
            </a:r>
          </a:p>
          <a:p>
            <a:r>
              <a:rPr lang="es-ES" dirty="0" smtClean="0"/>
              <a:t> </a:t>
            </a:r>
          </a:p>
          <a:p>
            <a:r>
              <a:rPr lang="es-ES" dirty="0" smtClean="0"/>
              <a:t> </a:t>
            </a:r>
          </a:p>
          <a:p>
            <a:r>
              <a:rPr lang="es-ES" dirty="0" smtClean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rmAutofit fontScale="90000"/>
          </a:bodyPr>
          <a:lstStyle/>
          <a:p>
            <a:pPr algn="ctr"/>
            <a:r>
              <a:rPr lang="es-ES" sz="3100" b="1" dirty="0" smtClean="0"/>
              <a:t/>
            </a:r>
            <a:br>
              <a:rPr lang="es-ES" sz="3100" b="1" dirty="0" smtClean="0"/>
            </a:br>
            <a:r>
              <a:rPr lang="es-ES" sz="3100" b="1" dirty="0" smtClean="0"/>
              <a:t>6.- ORGANIZACIÓN DE RECURSOS HUMANOS E MATERIAIS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179512" y="1600200"/>
            <a:ext cx="8586536" cy="5069160"/>
          </a:xfrm>
        </p:spPr>
        <p:txBody>
          <a:bodyPr>
            <a:normAutofit/>
          </a:bodyPr>
          <a:lstStyle/>
          <a:p>
            <a:endParaRPr lang="es-ES" dirty="0" smtClean="0"/>
          </a:p>
          <a:p>
            <a:pPr algn="just"/>
            <a:r>
              <a:rPr lang="gl-ES" b="1" dirty="0" smtClean="0"/>
              <a:t>RECURSOS MATERIAIS: </a:t>
            </a:r>
            <a:r>
              <a:rPr lang="gl-ES" sz="2000" dirty="0" smtClean="0"/>
              <a:t>En maio de 2009 a dirección do centro asignou ao equipo un </a:t>
            </a:r>
            <a:r>
              <a:rPr lang="gl-ES" sz="2000" b="1" dirty="0" smtClean="0"/>
              <a:t>ordenador portátil</a:t>
            </a:r>
            <a:r>
              <a:rPr lang="gl-ES" sz="2000" dirty="0" smtClean="0"/>
              <a:t>, para facilitar os nosos labores de construción e actualización do </a:t>
            </a:r>
            <a:r>
              <a:rPr lang="gl-ES" sz="2000" i="1" dirty="0" err="1" smtClean="0"/>
              <a:t>Blogue</a:t>
            </a:r>
            <a:r>
              <a:rPr lang="gl-ES" sz="2000" i="1" dirty="0" smtClean="0"/>
              <a:t> Xesteira.</a:t>
            </a:r>
            <a:r>
              <a:rPr lang="gl-ES" sz="2000" dirty="0" smtClean="0"/>
              <a:t> Contamos cunha </a:t>
            </a:r>
            <a:r>
              <a:rPr lang="gl-ES" sz="2000" b="1" dirty="0" smtClean="0"/>
              <a:t>cámara de vídeo dixital </a:t>
            </a:r>
            <a:r>
              <a:rPr lang="gl-ES" sz="2000" dirty="0" smtClean="0"/>
              <a:t>e unha </a:t>
            </a:r>
            <a:r>
              <a:rPr lang="gl-ES" sz="2000" b="1" dirty="0" smtClean="0"/>
              <a:t>cámara de fotos dixital</a:t>
            </a:r>
            <a:r>
              <a:rPr lang="gl-ES" sz="2000" dirty="0" smtClean="0"/>
              <a:t>, materiais imprescindibles para realizar moitas das actividades propostas. </a:t>
            </a:r>
          </a:p>
          <a:p>
            <a:pPr algn="just"/>
            <a:endParaRPr lang="gl-ES" dirty="0" smtClean="0"/>
          </a:p>
          <a:p>
            <a:pPr algn="just"/>
            <a:r>
              <a:rPr lang="gl-ES" b="1" dirty="0" smtClean="0"/>
              <a:t>RECURSOS HUMANOS:</a:t>
            </a:r>
            <a:r>
              <a:rPr lang="gl-ES" dirty="0" smtClean="0"/>
              <a:t> </a:t>
            </a:r>
            <a:r>
              <a:rPr lang="gl-ES" sz="2000" dirty="0" smtClean="0"/>
              <a:t>O EDLG está formado por </a:t>
            </a:r>
            <a:r>
              <a:rPr lang="gl-ES" sz="2000" b="1" dirty="0" smtClean="0"/>
              <a:t>4 </a:t>
            </a:r>
            <a:r>
              <a:rPr lang="gl-ES" sz="2000" dirty="0" smtClean="0"/>
              <a:t>mestras/profesoras: unha de EI, unha de EP, e dous de ESO. Contamos coa axuda doutros mestres/as en actividades puntuais. Hai un </a:t>
            </a:r>
            <a:r>
              <a:rPr lang="gl-ES" sz="2000" b="1" dirty="0" smtClean="0"/>
              <a:t>pequeno grupo </a:t>
            </a:r>
            <a:r>
              <a:rPr lang="gl-ES" sz="2000" dirty="0" smtClean="0"/>
              <a:t>de alumnos/as alumnas que colaboran activamente nas nosas iniciativas. 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/>
          <a:lstStyle/>
          <a:p>
            <a:pPr algn="ctr"/>
            <a:r>
              <a:rPr lang="es-ES" b="1" dirty="0" smtClean="0"/>
              <a:t>7.- AVALIACIÓN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539552" y="1988840"/>
            <a:ext cx="8153400" cy="449580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gl-ES" dirty="0" smtClean="0"/>
              <a:t>En conxunto, a valoración do noso proxecto é moi </a:t>
            </a:r>
            <a:r>
              <a:rPr lang="gl-ES" b="1" dirty="0" smtClean="0"/>
              <a:t>positiva</a:t>
            </a:r>
            <a:r>
              <a:rPr lang="gl-ES" dirty="0" smtClean="0"/>
              <a:t>. </a:t>
            </a:r>
          </a:p>
          <a:p>
            <a:pPr algn="just"/>
            <a:endParaRPr lang="gl-ES" dirty="0" smtClean="0"/>
          </a:p>
          <a:p>
            <a:pPr algn="just"/>
            <a:r>
              <a:rPr lang="gl-ES" dirty="0" smtClean="0"/>
              <a:t>Partimos dun modesto grupo de accións, desde os nosos  </a:t>
            </a:r>
            <a:r>
              <a:rPr lang="gl-ES" b="1" dirty="0" smtClean="0"/>
              <a:t>inicios en setembro de 2008</a:t>
            </a:r>
            <a:r>
              <a:rPr lang="gl-ES" dirty="0" smtClean="0"/>
              <a:t>. </a:t>
            </a:r>
          </a:p>
          <a:p>
            <a:pPr algn="just"/>
            <a:endParaRPr lang="gl-ES" dirty="0" smtClean="0"/>
          </a:p>
          <a:p>
            <a:pPr algn="just"/>
            <a:r>
              <a:rPr lang="gl-ES" dirty="0" smtClean="0"/>
              <a:t>O noso proxecto foi crecendo día a día, alcanzando un </a:t>
            </a:r>
            <a:r>
              <a:rPr lang="gl-ES" b="1" dirty="0" smtClean="0"/>
              <a:t>volume de traballo</a:t>
            </a:r>
            <a:r>
              <a:rPr lang="gl-ES" dirty="0" smtClean="0"/>
              <a:t> que ás veces nos resulta moi difícil asumir (tendo en conta as nosas carencias en canto a recursos humanos e materiais). </a:t>
            </a:r>
          </a:p>
          <a:p>
            <a:pPr algn="just"/>
            <a:endParaRPr lang="gl-ES" dirty="0" smtClean="0"/>
          </a:p>
          <a:p>
            <a:pPr algn="just"/>
            <a:r>
              <a:rPr lang="gl-ES" dirty="0" smtClean="0"/>
              <a:t>O noso traballo está sendo recoñecido máis aló do noso propio centro.</a:t>
            </a:r>
          </a:p>
          <a:p>
            <a:pPr algn="just"/>
            <a:endParaRPr lang="gl-ES" dirty="0" smtClean="0"/>
          </a:p>
          <a:p>
            <a:pPr algn="just"/>
            <a:r>
              <a:rPr lang="gl-ES" dirty="0" smtClean="0"/>
              <a:t>Temos a intención de </a:t>
            </a:r>
            <a:r>
              <a:rPr lang="gl-ES" b="1" dirty="0" smtClean="0"/>
              <a:t>continuar nesta liña</a:t>
            </a:r>
            <a:r>
              <a:rPr lang="gl-ES" dirty="0" smtClean="0"/>
              <a:t>, consolidando algunhas das nosas accións e comprometéndonos noutras iniciativas que vaian xurdindo. 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400" b="1" dirty="0" smtClean="0"/>
              <a:t>PUNTOS FORTES. CLAVES DO ÉXITO DO PROXECTO</a:t>
            </a:r>
            <a:r>
              <a:rPr lang="es-ES" sz="2000" dirty="0" smtClean="0"/>
              <a:t/>
            </a:r>
            <a:br>
              <a:rPr lang="es-ES" sz="2000" dirty="0" smtClean="0"/>
            </a:br>
            <a:endParaRPr lang="es-ES" sz="20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gl-ES" b="1" dirty="0" smtClean="0"/>
              <a:t>Dirección e profesorado</a:t>
            </a:r>
            <a:r>
              <a:rPr lang="gl-ES" dirty="0" smtClean="0"/>
              <a:t>: Contamos co apoio da dirección do centro e do profesorado,  que facilita o noso traballo. Non todo o mundo colabora activamente, pero non temos barreiras ou impedimentos.</a:t>
            </a:r>
          </a:p>
          <a:p>
            <a:pPr algn="just"/>
            <a:endParaRPr lang="gl-ES" dirty="0" smtClean="0"/>
          </a:p>
          <a:p>
            <a:pPr algn="just"/>
            <a:r>
              <a:rPr lang="gl-ES" b="1" dirty="0" smtClean="0"/>
              <a:t>Alumnado:</a:t>
            </a:r>
            <a:r>
              <a:rPr lang="gl-ES" dirty="0" smtClean="0"/>
              <a:t> </a:t>
            </a:r>
            <a:r>
              <a:rPr lang="gl-ES" b="1" dirty="0" smtClean="0"/>
              <a:t>entusiasmo e motivación</a:t>
            </a:r>
            <a:r>
              <a:rPr lang="gl-ES" dirty="0" smtClean="0"/>
              <a:t> nas actividades. A súa participación é froito do contexto no que se encontra o centro: unha contorna rural, con pouca oferta de actividades de lecer para a mocidade. Probablemente,  o impacto do noso proxecto sería menor nunha contorna urbano. </a:t>
            </a:r>
          </a:p>
          <a:p>
            <a:pPr algn="just"/>
            <a:endParaRPr lang="gl-ES" dirty="0" smtClean="0"/>
          </a:p>
          <a:p>
            <a:pPr lvl="0" algn="just"/>
            <a:r>
              <a:rPr lang="gl-ES" b="1" dirty="0" smtClean="0"/>
              <a:t>Mocidade como axente dinamizador:</a:t>
            </a:r>
            <a:r>
              <a:rPr lang="gl-ES" dirty="0" smtClean="0"/>
              <a:t> Deixar que eles se sintan axentes dinamizadores, e realicen as funcións que antes estaban asignadas aos profesores/as. Temos en conta o seus propios intereses,  eles achegan ideas e suxestións. Isto significa máis implicación nas actividades.</a:t>
            </a:r>
          </a:p>
          <a:p>
            <a:endParaRPr lang="es-ES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467544" y="836712"/>
            <a:ext cx="8280920" cy="5259288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gl-ES" sz="2600" b="1" dirty="0" smtClean="0"/>
              <a:t>Formación:</a:t>
            </a:r>
            <a:r>
              <a:rPr lang="gl-ES" sz="2600" dirty="0" smtClean="0"/>
              <a:t> </a:t>
            </a:r>
          </a:p>
          <a:p>
            <a:pPr lvl="0" algn="just">
              <a:buFont typeface="Wingdings" pitchFamily="2" charset="2"/>
              <a:buChar char="Ø"/>
            </a:pPr>
            <a:r>
              <a:rPr lang="gl-ES" sz="2600" dirty="0" smtClean="0"/>
              <a:t>Cursos de formación do profesorado no campo das </a:t>
            </a:r>
            <a:r>
              <a:rPr lang="gl-ES" sz="2600" dirty="0" err="1" smtClean="0"/>
              <a:t>TICs</a:t>
            </a:r>
            <a:r>
              <a:rPr lang="gl-ES" sz="2600" dirty="0" smtClean="0"/>
              <a:t>.</a:t>
            </a:r>
          </a:p>
          <a:p>
            <a:pPr lvl="0" algn="just">
              <a:buFont typeface="Wingdings" pitchFamily="2" charset="2"/>
              <a:buChar char="Ø"/>
            </a:pPr>
            <a:r>
              <a:rPr lang="gl-ES" sz="2600" dirty="0" smtClean="0"/>
              <a:t>Seminarios de Dinamización Lingüística. </a:t>
            </a:r>
          </a:p>
          <a:p>
            <a:pPr algn="just">
              <a:buNone/>
            </a:pPr>
            <a:r>
              <a:rPr lang="gl-ES" sz="2600" b="1" dirty="0" smtClean="0"/>
              <a:t> </a:t>
            </a:r>
            <a:endParaRPr lang="gl-ES" sz="2600" dirty="0" smtClean="0"/>
          </a:p>
          <a:p>
            <a:pPr algn="just"/>
            <a:r>
              <a:rPr lang="gl-ES" sz="2600" b="1" dirty="0" smtClean="0"/>
              <a:t>Colaboración con outras entidades</a:t>
            </a:r>
            <a:r>
              <a:rPr lang="gl-ES" sz="2600" dirty="0" smtClean="0"/>
              <a:t>: Intercambio con outros centros (IES Monelos), CPI Conde de Fenosa, Servizo de Normalización Lingüística do Concello de Monfero, Consello de Maiores de </a:t>
            </a:r>
            <a:r>
              <a:rPr lang="gl-ES" sz="2600" dirty="0" err="1" smtClean="0"/>
              <a:t>Xestoso</a:t>
            </a:r>
            <a:r>
              <a:rPr lang="gl-ES" sz="2600" dirty="0" smtClean="0"/>
              <a:t>.</a:t>
            </a:r>
          </a:p>
          <a:p>
            <a:pPr algn="just"/>
            <a:endParaRPr lang="gl-ES" sz="2600" dirty="0" smtClean="0"/>
          </a:p>
          <a:p>
            <a:pPr algn="just"/>
            <a:r>
              <a:rPr lang="gl-ES" sz="2600" b="1" dirty="0" smtClean="0"/>
              <a:t>Utilización das novas tecnoloxías</a:t>
            </a:r>
            <a:r>
              <a:rPr lang="gl-ES" sz="2600" dirty="0" smtClean="0"/>
              <a:t>: Queremos estar constantemente actualizados e valoramos o enorme potencial que as novas tecnoloxías ofrecen, facilitando ao alumnado ferramentas encamiñadas a facer un bo uso delas. </a:t>
            </a:r>
          </a:p>
          <a:p>
            <a:pPr algn="just"/>
            <a:endParaRPr lang="gl-ES" sz="2600" dirty="0" smtClean="0"/>
          </a:p>
          <a:p>
            <a:pPr algn="just"/>
            <a:r>
              <a:rPr lang="gl-ES" sz="2600" b="1" dirty="0" smtClean="0"/>
              <a:t>Difusión das  actividades</a:t>
            </a:r>
            <a:r>
              <a:rPr lang="gl-ES" sz="2600" dirty="0" smtClean="0"/>
              <a:t>: Facer visible o traballo. Importancia do </a:t>
            </a:r>
            <a:r>
              <a:rPr lang="gl-ES" sz="2600" i="1" dirty="0" err="1" smtClean="0"/>
              <a:t>blogue</a:t>
            </a:r>
            <a:r>
              <a:rPr lang="gl-ES" sz="2600" dirty="0" smtClean="0"/>
              <a:t> como soporte para a memoria de actividades. 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400" b="1" dirty="0" smtClean="0"/>
              <a:t>PUNTOS DÉBILES. LIMITACIÓNS.</a:t>
            </a:r>
            <a:r>
              <a:rPr lang="es-ES" sz="2800" dirty="0" smtClean="0"/>
              <a:t/>
            </a:r>
            <a:br>
              <a:rPr lang="es-ES" sz="2800" dirty="0" smtClean="0"/>
            </a:br>
            <a:endParaRPr lang="es-E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2578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endParaRPr lang="es-ES" dirty="0" smtClean="0"/>
          </a:p>
          <a:p>
            <a:pPr algn="just"/>
            <a:r>
              <a:rPr lang="gl-ES" b="1" dirty="0" smtClean="0"/>
              <a:t>Falta de recursos humanos</a:t>
            </a:r>
            <a:r>
              <a:rPr lang="gl-ES" dirty="0" smtClean="0"/>
              <a:t>: Cadro de persoal moi reducido, moitos docentes están encargados doutras tarefas (xefaturas de departamento, biblioteca, cargos directivos, </a:t>
            </a:r>
            <a:r>
              <a:rPr lang="gl-ES" dirty="0" err="1" smtClean="0"/>
              <a:t>etc</a:t>
            </a:r>
            <a:r>
              <a:rPr lang="gl-ES" dirty="0" smtClean="0"/>
              <a:t>). Temos problemas para coordinarnos os membros do equipo de diferentes niveis. Impartimos outras materias. Falta de tempo en xeral. </a:t>
            </a:r>
          </a:p>
          <a:p>
            <a:pPr algn="just"/>
            <a:endParaRPr lang="gl-ES" dirty="0" smtClean="0"/>
          </a:p>
          <a:p>
            <a:pPr algn="just"/>
            <a:r>
              <a:rPr lang="gl-ES" b="1" dirty="0" err="1" smtClean="0"/>
              <a:t>TICs</a:t>
            </a:r>
            <a:r>
              <a:rPr lang="gl-ES" b="1" dirty="0" smtClean="0"/>
              <a:t>:</a:t>
            </a:r>
            <a:r>
              <a:rPr lang="gl-ES" dirty="0" smtClean="0"/>
              <a:t> Conexión a internet lenta e a veces inexistente. O alumnado non ten internet na casa. Parte do profesorado non domina as ferramentas das </a:t>
            </a:r>
            <a:r>
              <a:rPr lang="gl-ES" dirty="0" err="1" smtClean="0"/>
              <a:t>TICs</a:t>
            </a:r>
            <a:r>
              <a:rPr lang="gl-ES" dirty="0" smtClean="0"/>
              <a:t>, e vese limitado a  participar nalgunhas actividades.</a:t>
            </a:r>
          </a:p>
          <a:p>
            <a:pPr algn="just"/>
            <a:endParaRPr lang="gl-ES" dirty="0" smtClean="0"/>
          </a:p>
          <a:p>
            <a:pPr algn="just"/>
            <a:r>
              <a:rPr lang="gl-ES" b="1" dirty="0" smtClean="0"/>
              <a:t>Centro rural, horario, transporte</a:t>
            </a:r>
            <a:r>
              <a:rPr lang="gl-ES" dirty="0" smtClean="0"/>
              <a:t>: O alumnado non pode permanecer no centro fóra do horario escolar. Utilización dos recreos.</a:t>
            </a:r>
          </a:p>
          <a:p>
            <a:pPr algn="just"/>
            <a:endParaRPr lang="gl-ES" dirty="0" smtClean="0"/>
          </a:p>
          <a:p>
            <a:pPr algn="just"/>
            <a:r>
              <a:rPr lang="gl-ES" b="1" dirty="0" smtClean="0"/>
              <a:t>Non somos lingüistas:</a:t>
            </a:r>
            <a:r>
              <a:rPr lang="gl-ES" dirty="0" smtClean="0"/>
              <a:t> Intentamos ser coidadosos co uso galego na escrita. Non é  posible facer unha revisión dos textos polo departamento de lingua galega. </a:t>
            </a:r>
          </a:p>
          <a:p>
            <a:pPr algn="just"/>
            <a:endParaRPr lang="gl-ES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gl-ES" b="1" dirty="0" smtClean="0"/>
              <a:t>Plans de futuro: 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00634"/>
          </a:xfrm>
        </p:spPr>
        <p:txBody>
          <a:bodyPr>
            <a:noAutofit/>
          </a:bodyPr>
          <a:lstStyle/>
          <a:p>
            <a:pPr algn="just"/>
            <a:r>
              <a:rPr lang="gl-ES" sz="2400" dirty="0" smtClean="0"/>
              <a:t>Establecer máis colaboracións na nosa contorna. </a:t>
            </a:r>
          </a:p>
          <a:p>
            <a:pPr algn="just"/>
            <a:endParaRPr lang="gl-ES" sz="2400" dirty="0" smtClean="0"/>
          </a:p>
          <a:p>
            <a:pPr algn="just"/>
            <a:r>
              <a:rPr lang="gl-ES" sz="2400" dirty="0" smtClean="0"/>
              <a:t>Afianzar a colaboración co</a:t>
            </a:r>
            <a:r>
              <a:rPr lang="gl-ES" sz="2400" b="1" dirty="0" smtClean="0"/>
              <a:t> CPI Conde de Fenosa en Ares</a:t>
            </a:r>
            <a:r>
              <a:rPr lang="gl-ES" sz="2400" dirty="0" smtClean="0"/>
              <a:t>, xa que está no noso equipo a coordinadora do EDLG dese centro. </a:t>
            </a:r>
            <a:r>
              <a:rPr lang="gl-ES" sz="2300" dirty="0" smtClean="0"/>
              <a:t>Compartir materiais, realizar intercambios, </a:t>
            </a:r>
            <a:r>
              <a:rPr lang="gl-ES" sz="2300" dirty="0" err="1" smtClean="0"/>
              <a:t>etc</a:t>
            </a:r>
            <a:r>
              <a:rPr lang="gl-ES" sz="2300" dirty="0" smtClean="0"/>
              <a:t>.</a:t>
            </a:r>
          </a:p>
          <a:p>
            <a:pPr algn="just"/>
            <a:endParaRPr lang="gl-ES" sz="2300" dirty="0" smtClean="0"/>
          </a:p>
          <a:p>
            <a:pPr algn="just"/>
            <a:r>
              <a:rPr lang="gl-ES" sz="2400" dirty="0" smtClean="0"/>
              <a:t>Encamiñar o traballo cara a </a:t>
            </a:r>
            <a:r>
              <a:rPr lang="gl-ES" sz="2400" b="1" dirty="0" smtClean="0"/>
              <a:t>educación en valores</a:t>
            </a:r>
            <a:r>
              <a:rPr lang="gl-ES" sz="2400" dirty="0" smtClean="0"/>
              <a:t>, pola necesidade neste momento social, e para minimizar os esforzos cara a unha mesma meta: proxecto </a:t>
            </a:r>
            <a:r>
              <a:rPr lang="gl-ES" sz="2400" b="1" i="1" dirty="0" err="1" smtClean="0"/>
              <a:t>Monferosolidario</a:t>
            </a:r>
            <a:r>
              <a:rPr lang="gl-ES" sz="2400" dirty="0" smtClean="0"/>
              <a:t>.</a:t>
            </a:r>
          </a:p>
          <a:p>
            <a:endParaRPr lang="es-E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Agradecementos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4351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gl-ES" dirty="0" smtClean="0"/>
          </a:p>
          <a:p>
            <a:r>
              <a:rPr lang="gl-ES" b="1" dirty="0" smtClean="0"/>
              <a:t>Alumnado CPI Virxe da Cela</a:t>
            </a:r>
            <a:r>
              <a:rPr lang="gl-ES" dirty="0" smtClean="0"/>
              <a:t>. Eles e elas son os auténticos/as protagonistas do noso proxecto.</a:t>
            </a:r>
          </a:p>
          <a:p>
            <a:endParaRPr lang="gl-ES" dirty="0" smtClean="0"/>
          </a:p>
          <a:p>
            <a:r>
              <a:rPr lang="gl-ES" b="1" dirty="0" smtClean="0"/>
              <a:t>Profesorado CPI Virxe da Cela</a:t>
            </a:r>
            <a:r>
              <a:rPr lang="gl-ES" dirty="0" smtClean="0"/>
              <a:t>. Pola axuda na realización de moitas das actividades.</a:t>
            </a:r>
          </a:p>
          <a:p>
            <a:endParaRPr lang="gl-ES" dirty="0" smtClean="0"/>
          </a:p>
          <a:p>
            <a:r>
              <a:rPr lang="gl-ES" b="1" dirty="0" smtClean="0"/>
              <a:t>Dirección do CPI Virxe da Cela</a:t>
            </a:r>
            <a:r>
              <a:rPr lang="gl-ES" dirty="0" smtClean="0"/>
              <a:t>. Por apoiar todas as nosas propostas e facilitar o noso traballo.</a:t>
            </a:r>
          </a:p>
          <a:p>
            <a:endParaRPr lang="gl-ES" dirty="0" smtClean="0"/>
          </a:p>
          <a:p>
            <a:r>
              <a:rPr lang="gl-ES" b="1" dirty="0" smtClean="0"/>
              <a:t>Colaboradores</a:t>
            </a:r>
            <a:r>
              <a:rPr lang="gl-ES" dirty="0" smtClean="0"/>
              <a:t>. </a:t>
            </a:r>
            <a:r>
              <a:rPr lang="gl-ES" i="1" dirty="0" err="1" smtClean="0"/>
              <a:t>Entreculturas</a:t>
            </a:r>
            <a:r>
              <a:rPr lang="gl-ES" i="1" dirty="0" smtClean="0"/>
              <a:t>, Fundación Vicente </a:t>
            </a:r>
            <a:r>
              <a:rPr lang="gl-ES" i="1" dirty="0" err="1" smtClean="0"/>
              <a:t>Ferrer</a:t>
            </a:r>
            <a:r>
              <a:rPr lang="gl-ES" i="1" dirty="0" smtClean="0"/>
              <a:t>, </a:t>
            </a:r>
            <a:r>
              <a:rPr lang="gl-ES" dirty="0" smtClean="0"/>
              <a:t>Servizo de Normalización Lingüística do Concello de Monfero, e outros.</a:t>
            </a:r>
          </a:p>
          <a:p>
            <a:endParaRPr lang="gl-ES" dirty="0" smtClean="0"/>
          </a:p>
          <a:p>
            <a:r>
              <a:rPr lang="gl-ES" b="1" dirty="0" smtClean="0"/>
              <a:t>Asistentes</a:t>
            </a:r>
            <a:r>
              <a:rPr lang="gl-ES" dirty="0" smtClean="0"/>
              <a:t>.</a:t>
            </a:r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611560" y="1412776"/>
            <a:ext cx="8153400" cy="4495800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endParaRPr lang="es-ES" dirty="0" smtClean="0"/>
          </a:p>
          <a:p>
            <a:pPr lvl="0" algn="just" fontAlgn="base" hangingPunct="0"/>
            <a:r>
              <a:rPr lang="gl-ES" sz="2600" b="1" dirty="0" smtClean="0"/>
              <a:t>Promover a interacción entre a escola e a súa contorna</a:t>
            </a:r>
            <a:r>
              <a:rPr lang="gl-ES" sz="2600" dirty="0" smtClean="0"/>
              <a:t>, facilitando  o coñecemento e a difusión da cultura máis próxima, valorando a súa riqueza e velando pola conservación  do patrimonio natural e cultural. </a:t>
            </a:r>
          </a:p>
          <a:p>
            <a:pPr lvl="0" algn="just" fontAlgn="base" hangingPunct="0"/>
            <a:endParaRPr lang="gl-ES" sz="2600" dirty="0" smtClean="0"/>
          </a:p>
          <a:p>
            <a:pPr lvl="0" algn="just" fontAlgn="base" hangingPunct="0"/>
            <a:r>
              <a:rPr lang="gl-ES" sz="2600" b="1" dirty="0" smtClean="0"/>
              <a:t>Fomentar a colaboración </a:t>
            </a:r>
            <a:r>
              <a:rPr lang="gl-ES" sz="2600" dirty="0" smtClean="0"/>
              <a:t>coas entidades culturais, asociativas, recreativas e deportivas do contorno do centro escolar para a organización de actividades conxuntas.</a:t>
            </a:r>
          </a:p>
          <a:p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539552" y="764704"/>
            <a:ext cx="8604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 smtClean="0"/>
              <a:t>RELACIÓNS ENTRE O CENTRO EDUCATIVO E A SÚA CONTORNA:</a:t>
            </a:r>
            <a:endParaRPr lang="es-ES" sz="2200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9552" y="1484784"/>
            <a:ext cx="8064896" cy="1828800"/>
          </a:xfrm>
        </p:spPr>
        <p:txBody>
          <a:bodyPr/>
          <a:lstStyle/>
          <a:p>
            <a:pPr algn="ctr"/>
            <a:r>
              <a:rPr lang="gl-ES" b="1" dirty="0" smtClean="0"/>
              <a:t>Dando moito que </a:t>
            </a:r>
            <a:r>
              <a:rPr lang="gl-ES" b="1" dirty="0" err="1" smtClean="0"/>
              <a:t>falar…</a:t>
            </a:r>
            <a:endParaRPr lang="gl-ES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ES" dirty="0" smtClean="0"/>
              <a:t>EDLG</a:t>
            </a:r>
          </a:p>
          <a:p>
            <a:r>
              <a:rPr lang="es-ES" dirty="0" smtClean="0"/>
              <a:t>CPI </a:t>
            </a:r>
            <a:r>
              <a:rPr lang="gl-ES" dirty="0" smtClean="0"/>
              <a:t>Virxe da Cela, Monfero (A Coruña)</a:t>
            </a:r>
            <a:endParaRPr lang="gl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899592" y="4581128"/>
            <a:ext cx="7215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chemeClr val="accent3">
                    <a:lumMod val="50000"/>
                  </a:schemeClr>
                </a:solidFill>
              </a:rPr>
              <a:t>CURSO DE GALEGO PARA FUNICIONARIADO EN PRÁCTICAS</a:t>
            </a:r>
          </a:p>
          <a:p>
            <a:pPr algn="ctr"/>
            <a:endParaRPr lang="es-ES_tradnl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es-ES_tradnl" b="1" dirty="0" smtClean="0">
                <a:solidFill>
                  <a:schemeClr val="accent3">
                    <a:lumMod val="50000"/>
                  </a:schemeClr>
                </a:solidFill>
              </a:rPr>
              <a:t>A Coruña, </a:t>
            </a:r>
            <a:r>
              <a:rPr lang="gl-ES" b="1" dirty="0" smtClean="0">
                <a:solidFill>
                  <a:schemeClr val="accent3">
                    <a:lumMod val="50000"/>
                  </a:schemeClr>
                </a:solidFill>
              </a:rPr>
              <a:t>outubro </a:t>
            </a:r>
            <a:r>
              <a:rPr lang="es-ES_tradnl" b="1" dirty="0" smtClean="0">
                <a:solidFill>
                  <a:schemeClr val="accent3">
                    <a:lumMod val="50000"/>
                  </a:schemeClr>
                </a:solidFill>
              </a:rPr>
              <a:t>2011</a:t>
            </a:r>
            <a:endParaRPr lang="es-ES_tradnl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6021288"/>
            <a:ext cx="2195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</a:rPr>
              <a:t>Verónica </a:t>
            </a:r>
            <a:r>
              <a:rPr lang="es-ES" dirty="0" err="1" smtClean="0">
                <a:solidFill>
                  <a:schemeClr val="bg1"/>
                </a:solidFill>
              </a:rPr>
              <a:t>Dopico</a:t>
            </a:r>
            <a:endParaRPr lang="es-ES" dirty="0" smtClean="0">
              <a:solidFill>
                <a:schemeClr val="bg1"/>
              </a:solidFill>
            </a:endParaRPr>
          </a:p>
          <a:p>
            <a:pPr algn="ctr"/>
            <a:r>
              <a:rPr lang="es-ES" dirty="0" smtClean="0">
                <a:solidFill>
                  <a:schemeClr val="bg1"/>
                </a:solidFill>
              </a:rPr>
              <a:t>Yolanda Castro</a:t>
            </a:r>
            <a:endParaRPr lang="es-E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4294967295"/>
          </p:nvPr>
        </p:nvSpPr>
        <p:spPr>
          <a:xfrm>
            <a:off x="500034" y="1071546"/>
            <a:ext cx="8496944" cy="558924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endParaRPr lang="es-ES" dirty="0" smtClean="0"/>
          </a:p>
          <a:p>
            <a:pPr algn="just" fontAlgn="base" hangingPunct="0"/>
            <a:r>
              <a:rPr lang="gl-ES" sz="2800" dirty="0" smtClean="0"/>
              <a:t>Establecer </a:t>
            </a:r>
            <a:r>
              <a:rPr lang="gl-ES" sz="2800" b="1" dirty="0" smtClean="0"/>
              <a:t>colaboracións con EDLG doutros centros próximos</a:t>
            </a:r>
            <a:r>
              <a:rPr lang="gl-ES" sz="2800" dirty="0" smtClean="0"/>
              <a:t>, para facilitar o intercambio de materiais curriculares e de experiencias (cabe destacar o traballo conxunto co EDLG do </a:t>
            </a:r>
            <a:r>
              <a:rPr lang="gl-ES" sz="2800" b="1" dirty="0" smtClean="0"/>
              <a:t>CPI Conde de Fenosa, Ares</a:t>
            </a:r>
            <a:r>
              <a:rPr lang="gl-ES" sz="2800" dirty="0" smtClean="0"/>
              <a:t>). </a:t>
            </a:r>
          </a:p>
          <a:p>
            <a:pPr algn="just" fontAlgn="base" hangingPunct="0"/>
            <a:endParaRPr lang="gl-ES" sz="2800" dirty="0" smtClean="0"/>
          </a:p>
          <a:p>
            <a:pPr algn="just" fontAlgn="base" hangingPunct="0"/>
            <a:r>
              <a:rPr lang="gl-ES" sz="2800" dirty="0" smtClean="0"/>
              <a:t>Establecer </a:t>
            </a:r>
            <a:r>
              <a:rPr lang="gl-ES" sz="2800" b="1" dirty="0" smtClean="0"/>
              <a:t>colaboracións con asociacións </a:t>
            </a:r>
            <a:r>
              <a:rPr lang="gl-ES" sz="2800" dirty="0" smtClean="0"/>
              <a:t>(especialmente con </a:t>
            </a:r>
            <a:r>
              <a:rPr lang="gl-ES" sz="2800" b="1" dirty="0" err="1" smtClean="0"/>
              <a:t>ONGs</a:t>
            </a:r>
            <a:r>
              <a:rPr lang="gl-ES" sz="2800" dirty="0" smtClean="0"/>
              <a:t> a través das actividades deseñadas e realizadas conxuntamente a través do proxecto </a:t>
            </a:r>
            <a:r>
              <a:rPr lang="gl-ES" sz="2800" b="1" i="1" dirty="0" err="1" smtClean="0"/>
              <a:t>Monferosolidario</a:t>
            </a:r>
            <a:r>
              <a:rPr lang="gl-ES" sz="2800" dirty="0" smtClean="0"/>
              <a:t>).</a:t>
            </a:r>
          </a:p>
          <a:p>
            <a:pPr lvl="0" algn="just" fontAlgn="base" hangingPunct="0">
              <a:buNone/>
            </a:pPr>
            <a:endParaRPr lang="gl-ES" sz="2800" dirty="0" smtClean="0"/>
          </a:p>
          <a:p>
            <a:pPr lvl="0" algn="just" fontAlgn="base" hangingPunct="0"/>
            <a:r>
              <a:rPr lang="gl-ES" sz="2800" b="1" dirty="0" smtClean="0"/>
              <a:t>Expandir o noso campo de acción </a:t>
            </a:r>
            <a:r>
              <a:rPr lang="gl-ES" sz="2800" dirty="0" smtClean="0"/>
              <a:t>e disolver fronteiras físicas: utilizando o noso </a:t>
            </a:r>
            <a:r>
              <a:rPr lang="gl-ES" sz="2800" b="1" i="1" dirty="0" err="1" smtClean="0"/>
              <a:t>blogue</a:t>
            </a:r>
            <a:r>
              <a:rPr lang="gl-ES" sz="2800" b="1" dirty="0" smtClean="0"/>
              <a:t> </a:t>
            </a:r>
            <a:r>
              <a:rPr lang="gl-ES" sz="2800" dirty="0" smtClean="0"/>
              <a:t>como unha plataforma de difusión das nosas actividades, transformando en destinatarios e ofrecendo a posibilidade de participar nas mesmas a calquera usuario da rede que así o desexe. 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827584" y="548680"/>
            <a:ext cx="6120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MÁIS ALÓ DO NOSO CENTRO: </a:t>
            </a:r>
            <a:endParaRPr lang="es-ES" sz="2400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sz="2700" b="1" dirty="0" smtClean="0"/>
              <a:t/>
            </a:r>
            <a:br>
              <a:rPr lang="es-ES" sz="2700" b="1" dirty="0" smtClean="0"/>
            </a:br>
            <a:r>
              <a:rPr lang="es-ES" sz="2700" b="1" dirty="0" smtClean="0"/>
              <a:t>CONTEXTO 2</a:t>
            </a:r>
            <a:br>
              <a:rPr lang="es-ES" sz="2700" b="1" dirty="0" smtClean="0"/>
            </a:br>
            <a:r>
              <a:rPr lang="es-ES" sz="2700" b="1" dirty="0" smtClean="0"/>
              <a:t>A IMPORTANCIA DA LINGUA E DA CULTURA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51520" y="1600200"/>
            <a:ext cx="8640960" cy="5257800"/>
          </a:xfrm>
        </p:spPr>
        <p:txBody>
          <a:bodyPr>
            <a:noAutofit/>
          </a:bodyPr>
          <a:lstStyle/>
          <a:p>
            <a:pPr lvl="0" fontAlgn="base" hangingPunct="0"/>
            <a:r>
              <a:rPr lang="gl-ES" sz="2200" b="1" dirty="0" smtClean="0"/>
              <a:t>Utilizar a lingua galega</a:t>
            </a:r>
            <a:r>
              <a:rPr lang="gl-ES" sz="2200" dirty="0" smtClean="0"/>
              <a:t>, oralmente e por escrito, como instrumento para a </a:t>
            </a:r>
            <a:r>
              <a:rPr lang="gl-ES" sz="2200" b="1" dirty="0" smtClean="0"/>
              <a:t>comunicación</a:t>
            </a:r>
            <a:r>
              <a:rPr lang="gl-ES" sz="2200" dirty="0" smtClean="0"/>
              <a:t> </a:t>
            </a:r>
            <a:r>
              <a:rPr lang="gl-ES" sz="2200" dirty="0" err="1" smtClean="0"/>
              <a:t>interpersoal</a:t>
            </a:r>
            <a:r>
              <a:rPr lang="gl-ES" sz="2200" dirty="0" smtClean="0"/>
              <a:t> e para a comprensión, análise e organización de feitos e saberes de calquera tipo. </a:t>
            </a:r>
          </a:p>
          <a:p>
            <a:pPr lvl="0" fontAlgn="base" hangingPunct="0"/>
            <a:endParaRPr lang="gl-ES" sz="2200" dirty="0" smtClean="0"/>
          </a:p>
          <a:p>
            <a:pPr lvl="0" fontAlgn="base" hangingPunct="0"/>
            <a:r>
              <a:rPr lang="gl-ES" sz="2200" b="1" dirty="0" smtClean="0"/>
              <a:t>Estender e diversificar os usos sociais </a:t>
            </a:r>
            <a:r>
              <a:rPr lang="gl-ES" sz="2200" dirty="0" smtClean="0"/>
              <a:t>da lingua galega.</a:t>
            </a:r>
          </a:p>
          <a:p>
            <a:pPr lvl="0" fontAlgn="base" hangingPunct="0"/>
            <a:endParaRPr lang="gl-ES" sz="2200" dirty="0" smtClean="0"/>
          </a:p>
          <a:p>
            <a:pPr lvl="0" fontAlgn="base" hangingPunct="0"/>
            <a:r>
              <a:rPr lang="gl-ES" sz="2200" b="1" dirty="0" smtClean="0"/>
              <a:t>Espertar unha conciencia crítica</a:t>
            </a:r>
            <a:r>
              <a:rPr lang="gl-ES" sz="2200" dirty="0" smtClean="0"/>
              <a:t>, fomentando a </a:t>
            </a:r>
            <a:r>
              <a:rPr lang="gl-ES" sz="2200" b="1" dirty="0" smtClean="0"/>
              <a:t>valoración e o respecto pola nosa cultura e patrimonio </a:t>
            </a:r>
            <a:r>
              <a:rPr lang="gl-ES" sz="2200" dirty="0" smtClean="0"/>
              <a:t>(en especial a lingua),  así como o respecto de outras culturas. </a:t>
            </a:r>
          </a:p>
          <a:p>
            <a:pPr lvl="0" fontAlgn="base" hangingPunct="0"/>
            <a:endParaRPr lang="gl-ES" sz="2200" dirty="0" smtClean="0"/>
          </a:p>
          <a:p>
            <a:pPr lvl="0" fontAlgn="base" hangingPunct="0"/>
            <a:r>
              <a:rPr lang="gl-ES" sz="2200" b="1" dirty="0" smtClean="0"/>
              <a:t>Recuperar e catalogar  manifestacións </a:t>
            </a:r>
            <a:r>
              <a:rPr lang="gl-ES" sz="2200" b="1" dirty="0" err="1" smtClean="0"/>
              <a:t>artístico-culturais</a:t>
            </a:r>
            <a:r>
              <a:rPr lang="gl-ES" sz="2200" b="1" dirty="0" smtClean="0"/>
              <a:t> da cultura galega </a:t>
            </a:r>
            <a:r>
              <a:rPr lang="gl-ES" sz="2200" dirty="0" smtClean="0"/>
              <a:t>e contribuír á súa divulgación a través da elaboración de materiais didácticos, exposicións, prensa escolar</a:t>
            </a:r>
            <a:r>
              <a:rPr lang="gl-ES" sz="23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sz="3100" b="1" dirty="0" smtClean="0"/>
              <a:t/>
            </a:r>
            <a:br>
              <a:rPr lang="es-ES" sz="3100" b="1" dirty="0" smtClean="0"/>
            </a:br>
            <a:r>
              <a:rPr lang="es-ES" sz="2700" b="1" dirty="0" smtClean="0"/>
              <a:t>CONTEXTO 3</a:t>
            </a:r>
            <a:br>
              <a:rPr lang="es-ES" sz="2700" b="1" dirty="0" smtClean="0"/>
            </a:br>
            <a:r>
              <a:rPr lang="es-ES" sz="2700" b="1" dirty="0" smtClean="0"/>
              <a:t>A SOCIEDADE DO S. XXI: AS NOVAS TECNOLOXÍAS 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323528" y="1600200"/>
            <a:ext cx="8820472" cy="5069160"/>
          </a:xfrm>
        </p:spPr>
        <p:txBody>
          <a:bodyPr>
            <a:normAutofit fontScale="77500" lnSpcReduction="20000"/>
          </a:bodyPr>
          <a:lstStyle/>
          <a:p>
            <a:pPr fontAlgn="base" hangingPunct="0"/>
            <a:r>
              <a:rPr lang="gl-ES" b="1" dirty="0" smtClean="0"/>
              <a:t>Potenciar a utilización </a:t>
            </a:r>
            <a:r>
              <a:rPr lang="gl-ES" dirty="0" smtClean="0"/>
              <a:t>das tecnoloxías da información e da comunicación (TIC).</a:t>
            </a:r>
          </a:p>
          <a:p>
            <a:pPr fontAlgn="base" hangingPunct="0"/>
            <a:endParaRPr lang="gl-ES" dirty="0" smtClean="0"/>
          </a:p>
          <a:p>
            <a:pPr lvl="0" fontAlgn="base" hangingPunct="0"/>
            <a:r>
              <a:rPr lang="gl-ES" dirty="0" smtClean="0"/>
              <a:t>Contribuír a unha </a:t>
            </a:r>
            <a:r>
              <a:rPr lang="gl-ES" b="1" dirty="0" smtClean="0"/>
              <a:t>renovación da práctica docente </a:t>
            </a:r>
            <a:r>
              <a:rPr lang="gl-ES" dirty="0" smtClean="0"/>
              <a:t>con ferramentas e estratexias adaptadas á época que nos toca vivir.</a:t>
            </a:r>
          </a:p>
          <a:p>
            <a:pPr lvl="0" fontAlgn="base" hangingPunct="0"/>
            <a:endParaRPr lang="gl-ES" dirty="0" smtClean="0"/>
          </a:p>
          <a:p>
            <a:pPr lvl="0" fontAlgn="base" hangingPunct="0"/>
            <a:r>
              <a:rPr lang="gl-ES" b="1" dirty="0" smtClean="0"/>
              <a:t>Motivar o alumnado </a:t>
            </a:r>
            <a:r>
              <a:rPr lang="gl-ES" dirty="0" smtClean="0"/>
              <a:t>nas súas aprendizaxes, especialmente o alumnado da ESO, ofrecéndolles un medio máis dinámico e atractivo. </a:t>
            </a:r>
          </a:p>
          <a:p>
            <a:pPr lvl="0" fontAlgn="base" hangingPunct="0"/>
            <a:endParaRPr lang="gl-ES" dirty="0" smtClean="0"/>
          </a:p>
          <a:p>
            <a:pPr lvl="0" fontAlgn="base" hangingPunct="0"/>
            <a:r>
              <a:rPr lang="gl-ES" b="1" dirty="0" smtClean="0"/>
              <a:t>Aproveitar a </a:t>
            </a:r>
            <a:r>
              <a:rPr lang="gl-ES" b="1" dirty="0" err="1" smtClean="0"/>
              <a:t>inmediatez</a:t>
            </a:r>
            <a:r>
              <a:rPr lang="gl-ES" b="1" dirty="0" smtClean="0"/>
              <a:t> e o enorme campo de acción da plataforma dixital </a:t>
            </a:r>
            <a:r>
              <a:rPr lang="gl-ES" dirty="0" smtClean="0"/>
              <a:t>(</a:t>
            </a:r>
            <a:r>
              <a:rPr lang="gl-ES" i="1" dirty="0" err="1" smtClean="0"/>
              <a:t>blogue</a:t>
            </a:r>
            <a:r>
              <a:rPr lang="gl-ES" dirty="0" smtClean="0"/>
              <a:t>) para a difusión das nosas actividades. </a:t>
            </a:r>
          </a:p>
          <a:p>
            <a:pPr lvl="0" fontAlgn="base" hangingPunct="0"/>
            <a:endParaRPr lang="gl-ES" dirty="0" smtClean="0"/>
          </a:p>
          <a:p>
            <a:pPr lvl="0" fontAlgn="base" hangingPunct="0"/>
            <a:r>
              <a:rPr lang="gl-ES" b="1" dirty="0" smtClean="0"/>
              <a:t>Conciencia ecolóxica: </a:t>
            </a:r>
            <a:r>
              <a:rPr lang="gl-ES" dirty="0" smtClean="0"/>
              <a:t>aforrar espazo (almacenaxe de papeis) e evitar os custos que supoñen a edición de materiais impresos ao substituílos por soportes dixitais (</a:t>
            </a:r>
            <a:r>
              <a:rPr lang="gl-ES" i="1" dirty="0" err="1" smtClean="0"/>
              <a:t>cd</a:t>
            </a:r>
            <a:r>
              <a:rPr lang="gl-ES" dirty="0" smtClean="0"/>
              <a:t>, </a:t>
            </a:r>
            <a:r>
              <a:rPr lang="gl-ES" i="1" dirty="0" err="1" smtClean="0"/>
              <a:t>dvd</a:t>
            </a:r>
            <a:r>
              <a:rPr lang="gl-ES" dirty="0" smtClean="0"/>
              <a:t>, </a:t>
            </a:r>
            <a:r>
              <a:rPr lang="gl-ES" i="1" dirty="0" err="1" smtClean="0"/>
              <a:t>blogue</a:t>
            </a:r>
            <a:r>
              <a:rPr lang="gl-ES" dirty="0" smtClean="0"/>
              <a:t>, ).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sz="2700" b="1" dirty="0" smtClean="0"/>
              <a:t/>
            </a:r>
            <a:br>
              <a:rPr lang="es-ES" sz="2700" b="1" dirty="0" smtClean="0"/>
            </a:br>
            <a:r>
              <a:rPr lang="es-ES" sz="2700" b="1" dirty="0" smtClean="0"/>
              <a:t>CONTEXTO 4</a:t>
            </a:r>
            <a:br>
              <a:rPr lang="es-ES" sz="2700" b="1" dirty="0" smtClean="0"/>
            </a:br>
            <a:r>
              <a:rPr lang="es-ES" sz="2700" b="1" dirty="0" smtClean="0"/>
              <a:t>O CAMBIO SOCIAL: A EDUCACIÓN EN VALORES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51520" y="1556792"/>
            <a:ext cx="8513440" cy="5301208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es-ES" dirty="0" smtClean="0"/>
          </a:p>
          <a:p>
            <a:pPr lvl="0" algn="just"/>
            <a:r>
              <a:rPr lang="gl-ES" b="1" dirty="0" smtClean="0"/>
              <a:t>Sensibilizar a comunidade educativa </a:t>
            </a:r>
            <a:r>
              <a:rPr lang="gl-ES" dirty="0" smtClean="0"/>
              <a:t>sobre a importancia da </a:t>
            </a:r>
            <a:r>
              <a:rPr lang="gl-ES" b="1" dirty="0" smtClean="0"/>
              <a:t>educación en valores </a:t>
            </a:r>
            <a:r>
              <a:rPr lang="gl-ES" dirty="0" smtClean="0"/>
              <a:t>e a necesidade dunha maior </a:t>
            </a:r>
            <a:r>
              <a:rPr lang="gl-ES" dirty="0" err="1" smtClean="0"/>
              <a:t>corresponsabilidade</a:t>
            </a:r>
            <a:r>
              <a:rPr lang="gl-ES" dirty="0" smtClean="0"/>
              <a:t> comunitaria. </a:t>
            </a:r>
          </a:p>
          <a:p>
            <a:pPr lvl="0" algn="just"/>
            <a:endParaRPr lang="gl-ES" dirty="0" smtClean="0"/>
          </a:p>
          <a:p>
            <a:pPr lvl="0" algn="just"/>
            <a:r>
              <a:rPr lang="gl-ES" dirty="0" smtClean="0"/>
              <a:t>Promover a </a:t>
            </a:r>
            <a:r>
              <a:rPr lang="gl-ES" b="1" dirty="0" smtClean="0"/>
              <a:t>educación para a solidariedade e a cooperación cun enfoque transversal</a:t>
            </a:r>
            <a:r>
              <a:rPr lang="gl-ES" dirty="0" smtClean="0"/>
              <a:t>, fomentando e facilitando a participación de todo o centro. </a:t>
            </a:r>
          </a:p>
          <a:p>
            <a:pPr lvl="0" algn="just"/>
            <a:endParaRPr lang="gl-ES" dirty="0" smtClean="0"/>
          </a:p>
          <a:p>
            <a:pPr lvl="0" algn="just"/>
            <a:r>
              <a:rPr lang="gl-ES" b="1" dirty="0" smtClean="0"/>
              <a:t>Potenciar unha conciencia crítica</a:t>
            </a:r>
            <a:r>
              <a:rPr lang="gl-ES" dirty="0" smtClean="0"/>
              <a:t>, intentando motivar a participación social, defendendo a idea dunha educación máis integral e solidaria e promover unha</a:t>
            </a:r>
            <a:r>
              <a:rPr lang="gl-ES" b="1" dirty="0" smtClean="0"/>
              <a:t> cidadanía activa, informada, e responsable</a:t>
            </a:r>
            <a:r>
              <a:rPr lang="gl-ES" dirty="0" smtClean="0"/>
              <a:t>.</a:t>
            </a:r>
          </a:p>
          <a:p>
            <a:pPr lvl="0" algn="just"/>
            <a:endParaRPr lang="gl-ES" dirty="0" smtClean="0"/>
          </a:p>
          <a:p>
            <a:pPr lvl="0" algn="just" fontAlgn="base" hangingPunct="0"/>
            <a:r>
              <a:rPr lang="gl-ES" dirty="0" smtClean="0"/>
              <a:t>Concienciar sobre o poder e </a:t>
            </a:r>
            <a:r>
              <a:rPr lang="gl-ES" b="1" dirty="0" smtClean="0"/>
              <a:t>capacidade que ten a mocidade</a:t>
            </a:r>
            <a:r>
              <a:rPr lang="gl-ES" dirty="0" smtClean="0"/>
              <a:t>, como nova xeración, para </a:t>
            </a:r>
            <a:r>
              <a:rPr lang="gl-ES" b="1" dirty="0" smtClean="0"/>
              <a:t>transformar o mundo</a:t>
            </a:r>
            <a:r>
              <a:rPr lang="gl-ES" dirty="0" smtClean="0"/>
              <a:t>.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57224" y="1052736"/>
            <a:ext cx="74295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sz="2000" dirty="0" smtClean="0"/>
              <a:t>Porque cremos que é necesario, nos tempos que corren, buscar unha forma de </a:t>
            </a:r>
            <a:r>
              <a:rPr lang="gl-ES" sz="2000" b="1" dirty="0" smtClean="0"/>
              <a:t>educación que fomente a apropiación de valores como a autonomía, a xustiza e o respecto</a:t>
            </a:r>
            <a:r>
              <a:rPr lang="gl-ES" sz="2000" dirty="0" smtClean="0"/>
              <a:t>,  colaborando na </a:t>
            </a:r>
            <a:r>
              <a:rPr lang="gl-ES" sz="2000" b="1" dirty="0" smtClean="0"/>
              <a:t>construción da propia identidade do alumnado</a:t>
            </a:r>
            <a:r>
              <a:rPr lang="gl-ES" sz="2000" dirty="0" smtClean="0"/>
              <a:t>, do seu futuro proxecto de vida e do seu desenvolvemento como persoas.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899592" y="3356992"/>
            <a:ext cx="731574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i="1" dirty="0" err="1" smtClean="0"/>
              <a:t>Monferosolidario</a:t>
            </a:r>
            <a:r>
              <a:rPr lang="es-ES" sz="2800" dirty="0" smtClean="0"/>
              <a:t> </a:t>
            </a:r>
            <a:r>
              <a:rPr lang="es-ES" dirty="0" smtClean="0"/>
              <a:t> 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785786" y="3861048"/>
            <a:ext cx="735811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gl-ES" sz="2000" i="1" dirty="0" smtClean="0"/>
          </a:p>
          <a:p>
            <a:pPr algn="just"/>
            <a:r>
              <a:rPr lang="gl-ES" sz="2000" i="1" dirty="0" err="1" smtClean="0"/>
              <a:t>Monferosolidario</a:t>
            </a:r>
            <a:r>
              <a:rPr lang="gl-ES" sz="2000" dirty="0" smtClean="0"/>
              <a:t> é unha iniciativa que naceu no curso académico </a:t>
            </a:r>
            <a:r>
              <a:rPr lang="gl-ES" sz="2000" b="1" dirty="0" smtClean="0"/>
              <a:t>2008-2009</a:t>
            </a:r>
            <a:r>
              <a:rPr lang="gl-ES" sz="2000" dirty="0" smtClean="0"/>
              <a:t>, </a:t>
            </a:r>
            <a:r>
              <a:rPr lang="gl-ES" sz="2000" dirty="0" smtClean="0"/>
              <a:t>como resultado </a:t>
            </a:r>
            <a:r>
              <a:rPr lang="gl-ES" sz="2000" dirty="0" smtClean="0"/>
              <a:t>da </a:t>
            </a:r>
            <a:r>
              <a:rPr lang="gl-ES" sz="2000" b="1" dirty="0" smtClean="0"/>
              <a:t>colaboración</a:t>
            </a:r>
            <a:r>
              <a:rPr lang="gl-ES" sz="2000" dirty="0" smtClean="0"/>
              <a:t> entre os departamentos de </a:t>
            </a:r>
            <a:r>
              <a:rPr lang="gl-ES" sz="2000" b="1" dirty="0" smtClean="0"/>
              <a:t>Educación para a Cidadanía </a:t>
            </a:r>
            <a:r>
              <a:rPr lang="gl-ES" sz="2000" dirty="0" smtClean="0"/>
              <a:t>e </a:t>
            </a:r>
            <a:r>
              <a:rPr lang="gl-ES" sz="2000" b="1" dirty="0" smtClean="0"/>
              <a:t>Relixión</a:t>
            </a:r>
            <a:r>
              <a:rPr lang="gl-ES" sz="2000" dirty="0" smtClean="0"/>
              <a:t>. Tras recibir o </a:t>
            </a:r>
            <a:r>
              <a:rPr lang="gl-ES" sz="2000" b="1" i="1" dirty="0" smtClean="0"/>
              <a:t>I Premio de Educación para o Desenvolvemento “Vicente </a:t>
            </a:r>
            <a:r>
              <a:rPr lang="gl-ES" sz="2000" b="1" i="1" dirty="0" err="1" smtClean="0"/>
              <a:t>Ferrer</a:t>
            </a:r>
            <a:r>
              <a:rPr lang="gl-ES" sz="2000" b="1" i="1" dirty="0" smtClean="0"/>
              <a:t>” </a:t>
            </a:r>
            <a:r>
              <a:rPr lang="gl-ES" sz="2000" dirty="0" smtClean="0"/>
              <a:t>en </a:t>
            </a:r>
            <a:r>
              <a:rPr lang="gl-ES" sz="2000" b="1" dirty="0" smtClean="0"/>
              <a:t>2009</a:t>
            </a:r>
            <a:r>
              <a:rPr lang="gl-ES" sz="2000" dirty="0" smtClean="0"/>
              <a:t>, o noso proxecto conta co apoio e colaboración de toda a comunidade educativa.</a:t>
            </a:r>
            <a:endParaRPr lang="gl-E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/>
          <a:lstStyle/>
          <a:p>
            <a:pPr algn="ctr"/>
            <a:r>
              <a:rPr lang="gl-ES" b="1" dirty="0" smtClean="0"/>
              <a:t>4.- ACTIVIDADES</a:t>
            </a:r>
            <a:endParaRPr lang="gl-ES" b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395536" y="1772816"/>
            <a:ext cx="8501122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dirty="0" smtClean="0"/>
              <a:t>Clasificamos as actividades en catro grandes bloques: </a:t>
            </a:r>
          </a:p>
          <a:p>
            <a:endParaRPr lang="gl-ES" sz="2400" dirty="0" smtClean="0"/>
          </a:p>
          <a:p>
            <a:pPr marL="342900" lvl="0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gl-ES" sz="2000" dirty="0" smtClean="0"/>
              <a:t>BLOQUE I: </a:t>
            </a:r>
            <a:r>
              <a:rPr lang="gl-ES" sz="2000" b="1" dirty="0" smtClean="0"/>
              <a:t>A transmisión de saberes</a:t>
            </a:r>
          </a:p>
          <a:p>
            <a:pPr marL="342900" lvl="0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gl-ES" sz="2000" dirty="0" smtClean="0"/>
              <a:t>BLOQUE II: </a:t>
            </a:r>
            <a:r>
              <a:rPr lang="gl-ES" sz="2000" b="1" dirty="0" smtClean="0"/>
              <a:t>Recuperación do patrimonio natural, cultural e artístico</a:t>
            </a:r>
          </a:p>
          <a:p>
            <a:pPr marL="342900" lvl="0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gl-ES" sz="2000" dirty="0" smtClean="0"/>
              <a:t>BLOQUE III: </a:t>
            </a:r>
            <a:r>
              <a:rPr lang="gl-ES" sz="2000" b="1" dirty="0" smtClean="0"/>
              <a:t>As novas tecnoloxías</a:t>
            </a:r>
          </a:p>
          <a:p>
            <a:pPr marL="342900" lvl="0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gl-ES" sz="2000" dirty="0" smtClean="0"/>
              <a:t>BLOQUE IV: </a:t>
            </a:r>
            <a:r>
              <a:rPr lang="gl-ES" sz="2000" b="1" dirty="0" smtClean="0"/>
              <a:t>Educación en valores</a:t>
            </a:r>
          </a:p>
          <a:p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rmAutofit/>
          </a:bodyPr>
          <a:lstStyle/>
          <a:p>
            <a:pPr algn="ctr"/>
            <a:r>
              <a:rPr lang="es-ES" sz="2000" b="1" dirty="0" smtClean="0"/>
              <a:t>BLOQUE I: A TRANSMISIÓN DE SABERES</a:t>
            </a:r>
            <a:endParaRPr lang="es-ES" sz="2000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971600" y="1628800"/>
            <a:ext cx="7128792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hangingPunct="0"/>
            <a:r>
              <a:rPr lang="gl-ES" sz="2000" dirty="0" smtClean="0"/>
              <a:t>Utilización do </a:t>
            </a:r>
            <a:r>
              <a:rPr lang="gl-ES" sz="2000" b="1" dirty="0" smtClean="0"/>
              <a:t>galego oral </a:t>
            </a:r>
            <a:r>
              <a:rPr lang="gl-ES" sz="2000" dirty="0" smtClean="0"/>
              <a:t>como vehículo e instrumento para a </a:t>
            </a:r>
            <a:r>
              <a:rPr lang="gl-ES" sz="2000" b="1" dirty="0" smtClean="0"/>
              <a:t>transmisión de  saberes de calquera tipo</a:t>
            </a:r>
            <a:r>
              <a:rPr lang="gl-ES" sz="2000" dirty="0" smtClean="0"/>
              <a:t>. </a:t>
            </a:r>
          </a:p>
          <a:p>
            <a:pPr fontAlgn="base" hangingPunct="0"/>
            <a:r>
              <a:rPr lang="gl-ES" sz="2000" dirty="0" smtClean="0"/>
              <a:t> </a:t>
            </a:r>
          </a:p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gl-ES" sz="2000" b="1" dirty="0" err="1" smtClean="0"/>
              <a:t>Contacontos</a:t>
            </a:r>
            <a:r>
              <a:rPr lang="gl-ES" sz="2000" dirty="0" smtClean="0"/>
              <a:t>. </a:t>
            </a:r>
          </a:p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gl-ES" sz="2000" b="1" dirty="0" smtClean="0"/>
              <a:t>Contos musicados</a:t>
            </a:r>
            <a:r>
              <a:rPr lang="gl-ES" sz="2000" dirty="0" smtClean="0"/>
              <a:t>. </a:t>
            </a:r>
          </a:p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gl-ES" sz="2000" b="1" dirty="0" smtClean="0"/>
              <a:t>Letras Galegas: recitais de poesía.</a:t>
            </a:r>
          </a:p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gl-ES" sz="2000" b="1" dirty="0" smtClean="0"/>
              <a:t>Lecturas dramatizadas. </a:t>
            </a:r>
            <a:r>
              <a:rPr lang="gl-ES" sz="2000" b="1" i="1" dirty="0" smtClean="0"/>
              <a:t>Grupo de teatro escolar</a:t>
            </a:r>
            <a:r>
              <a:rPr lang="gl-ES" sz="2000" b="1" dirty="0" smtClean="0"/>
              <a:t>. </a:t>
            </a:r>
          </a:p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gl-ES" sz="2000" b="1" i="1" dirty="0" smtClean="0"/>
              <a:t>Grupo de música tradicional galega. 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rmAutofit/>
          </a:bodyPr>
          <a:lstStyle/>
          <a:p>
            <a:pPr algn="ctr"/>
            <a:r>
              <a:rPr lang="es-ES" sz="2800" b="1" dirty="0" smtClean="0"/>
              <a:t>1.- </a:t>
            </a:r>
            <a:r>
              <a:rPr lang="es-ES" sz="2800" b="1" dirty="0" err="1" smtClean="0"/>
              <a:t>Contacontos</a:t>
            </a:r>
            <a:endParaRPr lang="es-ES" sz="28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257800"/>
          </a:xfrm>
        </p:spPr>
        <p:txBody>
          <a:bodyPr>
            <a:normAutofit/>
          </a:bodyPr>
          <a:lstStyle/>
          <a:p>
            <a:pPr lvl="0" algn="just" fontAlgn="base" hangingPunct="0"/>
            <a:r>
              <a:rPr lang="gl-ES" sz="2200" b="1" dirty="0" smtClean="0"/>
              <a:t>Potenciar o uso oral do galego</a:t>
            </a:r>
          </a:p>
          <a:p>
            <a:pPr lvl="0" algn="just" fontAlgn="base" hangingPunct="0"/>
            <a:endParaRPr lang="gl-ES" sz="2200" dirty="0" smtClean="0"/>
          </a:p>
          <a:p>
            <a:pPr algn="just"/>
            <a:r>
              <a:rPr lang="gl-ES" sz="2200" dirty="0" smtClean="0"/>
              <a:t>Dinamización da </a:t>
            </a:r>
            <a:r>
              <a:rPr lang="gl-ES" sz="2200" b="1" dirty="0" smtClean="0"/>
              <a:t>biblioteca escolar. </a:t>
            </a:r>
            <a:endParaRPr lang="gl-ES" sz="2200" dirty="0" smtClean="0"/>
          </a:p>
          <a:p>
            <a:pPr algn="just"/>
            <a:endParaRPr lang="gl-ES" sz="2200" dirty="0" smtClean="0"/>
          </a:p>
          <a:p>
            <a:pPr algn="just"/>
            <a:r>
              <a:rPr lang="gl-ES" sz="2200" b="1" dirty="0" smtClean="0"/>
              <a:t>Negociación</a:t>
            </a:r>
            <a:r>
              <a:rPr lang="gl-ES" sz="2200" dirty="0" smtClean="0"/>
              <a:t> </a:t>
            </a:r>
            <a:r>
              <a:rPr lang="gl-ES" sz="2200" b="1" dirty="0" smtClean="0"/>
              <a:t>coas editoriais </a:t>
            </a:r>
            <a:r>
              <a:rPr lang="gl-ES" sz="2200" dirty="0" smtClean="0"/>
              <a:t>para que esta actividade non supoña custos adicionais: editorial </a:t>
            </a:r>
            <a:r>
              <a:rPr lang="gl-ES" sz="2200" b="1" i="1" dirty="0" err="1" smtClean="0"/>
              <a:t>Kalandraka</a:t>
            </a:r>
            <a:r>
              <a:rPr lang="gl-ES" sz="2200" dirty="0" smtClean="0"/>
              <a:t> e </a:t>
            </a:r>
            <a:r>
              <a:rPr lang="gl-ES" sz="2200" b="1" i="1" dirty="0" smtClean="0"/>
              <a:t>Consorcio Editorial</a:t>
            </a:r>
            <a:r>
              <a:rPr lang="gl-ES" sz="2200" i="1" dirty="0" smtClean="0"/>
              <a:t> </a:t>
            </a:r>
            <a:r>
              <a:rPr lang="gl-ES" sz="2200" dirty="0" smtClean="0"/>
              <a:t>ofertan </a:t>
            </a:r>
            <a:r>
              <a:rPr lang="gl-ES" sz="2200" dirty="0" err="1" smtClean="0"/>
              <a:t>contacontos</a:t>
            </a:r>
            <a:r>
              <a:rPr lang="gl-ES" sz="2200" dirty="0" smtClean="0"/>
              <a:t> a cargo de </a:t>
            </a:r>
            <a:r>
              <a:rPr lang="gl-ES" sz="2200" dirty="0" err="1" smtClean="0"/>
              <a:t>Pablo</a:t>
            </a:r>
            <a:r>
              <a:rPr lang="gl-ES" sz="2200" dirty="0" smtClean="0"/>
              <a:t> Díaz e Mario </a:t>
            </a:r>
            <a:r>
              <a:rPr lang="gl-ES" sz="2200" dirty="0" err="1" smtClean="0"/>
              <a:t>Tomás</a:t>
            </a:r>
            <a:r>
              <a:rPr lang="gl-ES" sz="2200" dirty="0" smtClean="0"/>
              <a:t>, respectivamente. </a:t>
            </a:r>
          </a:p>
          <a:p>
            <a:pPr algn="just">
              <a:buNone/>
            </a:pPr>
            <a:endParaRPr lang="gl-ES" sz="2200" dirty="0" smtClean="0"/>
          </a:p>
          <a:p>
            <a:pPr algn="just"/>
            <a:r>
              <a:rPr lang="gl-ES" sz="2200" b="1" dirty="0" smtClean="0"/>
              <a:t>Obradoiro de </a:t>
            </a:r>
            <a:r>
              <a:rPr lang="gl-ES" sz="2200" b="1" dirty="0" err="1" smtClean="0"/>
              <a:t>contacontos</a:t>
            </a:r>
            <a:r>
              <a:rPr lang="gl-ES" sz="2200" dirty="0" smtClean="0"/>
              <a:t>, para aprender as técnicas narrativas orais. </a:t>
            </a:r>
            <a:r>
              <a:rPr lang="gl-ES" sz="2200" b="1" dirty="0" smtClean="0"/>
              <a:t>Anxo Moure</a:t>
            </a:r>
            <a:r>
              <a:rPr lang="gl-ES" sz="2200" dirty="0" smtClean="0"/>
              <a:t>, a través de </a:t>
            </a:r>
            <a:r>
              <a:rPr lang="gl-ES" sz="2200" b="1" dirty="0" err="1" smtClean="0"/>
              <a:t>Entreculturas</a:t>
            </a:r>
            <a:r>
              <a:rPr lang="gl-ES" sz="2200" dirty="0" smtClean="0"/>
              <a:t>. Abril 2011.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/>
          <a:lstStyle/>
          <a:p>
            <a:pPr algn="ctr"/>
            <a:r>
              <a:rPr lang="es-ES" b="1" dirty="0" smtClean="0"/>
              <a:t>1.- INTRODUCIÓN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72072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gl-ES" b="1" i="1" dirty="0" smtClean="0"/>
              <a:t>“Dando moito que falar…”</a:t>
            </a:r>
            <a:r>
              <a:rPr lang="gl-ES" b="1" dirty="0" smtClean="0"/>
              <a:t> </a:t>
            </a:r>
            <a:r>
              <a:rPr lang="gl-ES" dirty="0" smtClean="0"/>
              <a:t>é o título da nosa intervención, coa que trataremos de divulgar a práctica dinamizadora que o EDLG está levando a cabo no </a:t>
            </a:r>
            <a:r>
              <a:rPr lang="gl-ES" b="1" dirty="0" smtClean="0"/>
              <a:t>CPI Virxe da Cela, en Monfero </a:t>
            </a:r>
            <a:r>
              <a:rPr lang="gl-ES" dirty="0" smtClean="0"/>
              <a:t>(A Coruña).  </a:t>
            </a:r>
          </a:p>
          <a:p>
            <a:pPr algn="just"/>
            <a:endParaRPr lang="gl-ES" dirty="0" smtClean="0"/>
          </a:p>
          <a:p>
            <a:pPr algn="just"/>
            <a:r>
              <a:rPr lang="gl-ES" dirty="0" smtClean="0"/>
              <a:t>Este título pretende ser un reflexo da nosa filosofía de traballo, xa que nós concibimos a </a:t>
            </a:r>
            <a:r>
              <a:rPr lang="gl-ES" b="1" dirty="0" smtClean="0"/>
              <a:t>escola </a:t>
            </a:r>
            <a:r>
              <a:rPr lang="gl-ES" b="1" dirty="0" smtClean="0"/>
              <a:t> coma </a:t>
            </a:r>
            <a:r>
              <a:rPr lang="gl-ES" b="1" dirty="0" smtClean="0"/>
              <a:t>un lugar para a </a:t>
            </a:r>
            <a:r>
              <a:rPr lang="gl-ES" b="1" dirty="0" err="1" smtClean="0"/>
              <a:t>interrelación</a:t>
            </a:r>
            <a:r>
              <a:rPr lang="gl-ES" b="1" dirty="0" smtClean="0"/>
              <a:t> </a:t>
            </a:r>
            <a:r>
              <a:rPr lang="gl-ES" dirty="0" smtClean="0"/>
              <a:t>entre os individuos, e para iso é necesario un proceso de comunicación. Tratamos de potenciar unha </a:t>
            </a:r>
            <a:r>
              <a:rPr lang="gl-ES" b="1" dirty="0" smtClean="0"/>
              <a:t>comunicación fluída, directa, natural, case automática</a:t>
            </a:r>
            <a:r>
              <a:rPr lang="gl-ES" dirty="0" smtClean="0"/>
              <a:t>, a comunicación do día a día. </a:t>
            </a:r>
          </a:p>
          <a:p>
            <a:pPr algn="just"/>
            <a:endParaRPr lang="gl-ES" dirty="0" smtClean="0"/>
          </a:p>
          <a:p>
            <a:pPr algn="just"/>
            <a:r>
              <a:rPr lang="gl-ES" dirty="0" smtClean="0"/>
              <a:t>Son diversas as actividades que engloban o noso </a:t>
            </a:r>
            <a:r>
              <a:rPr lang="gl-ES" i="1" dirty="0" smtClean="0"/>
              <a:t>“Proxecto de fomento do uso do galego”</a:t>
            </a:r>
            <a:r>
              <a:rPr lang="gl-ES" dirty="0" smtClean="0"/>
              <a:t>, pero é observable un </a:t>
            </a:r>
            <a:r>
              <a:rPr lang="gl-ES" b="1" dirty="0" smtClean="0"/>
              <a:t>predominio da oralidade</a:t>
            </a:r>
            <a:r>
              <a:rPr lang="gl-ES" dirty="0" smtClean="0"/>
              <a:t>, e gran parte das nosas actividades están encamiñadas á creación de situacións nas que o alumnado teña que </a:t>
            </a:r>
            <a:r>
              <a:rPr lang="gl-ES" b="1" dirty="0" smtClean="0"/>
              <a:t>comunicar, debater, dialogar, entrevistar, charlar, disertar, recitar, contar, manifestar, comentar, cuestionar, explicar, enunciar, propoñer, formular, opinar</a:t>
            </a:r>
            <a:r>
              <a:rPr lang="gl-ES" dirty="0" smtClean="0"/>
              <a:t>, isto, é, </a:t>
            </a:r>
            <a:r>
              <a:rPr lang="gl-ES" i="1" dirty="0" smtClean="0"/>
              <a:t>“dámoslles moito que falar…</a:t>
            </a:r>
            <a:endParaRPr lang="gl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101056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85728"/>
            <a:ext cx="7704856" cy="5353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4 CuadroTexto"/>
          <p:cNvSpPr txBox="1"/>
          <p:nvPr/>
        </p:nvSpPr>
        <p:spPr>
          <a:xfrm>
            <a:off x="899592" y="5949280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Pablo Díaz e Patricia González, da Editorial </a:t>
            </a:r>
            <a:r>
              <a:rPr lang="es-ES" sz="2000" b="1" i="1" dirty="0" err="1" smtClean="0"/>
              <a:t>Kalandraka</a:t>
            </a:r>
            <a:endParaRPr lang="es-ES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971600" y="5589240"/>
            <a:ext cx="691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Mario Tomás, de </a:t>
            </a:r>
            <a:r>
              <a:rPr lang="es-ES" sz="2000" b="1" i="1" dirty="0" smtClean="0"/>
              <a:t>Consorcio Editorial</a:t>
            </a:r>
            <a:endParaRPr lang="es-ES" sz="2000" b="1" i="1" dirty="0"/>
          </a:p>
        </p:txBody>
      </p:sp>
      <p:pic>
        <p:nvPicPr>
          <p:cNvPr id="4" name="Picture 2" descr="IMG_02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826" y="404664"/>
            <a:ext cx="8470941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P10402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260648"/>
            <a:ext cx="7488832" cy="5472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4 CuadroTexto"/>
          <p:cNvSpPr txBox="1"/>
          <p:nvPr/>
        </p:nvSpPr>
        <p:spPr>
          <a:xfrm>
            <a:off x="1115616" y="5949280"/>
            <a:ext cx="6552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 smtClean="0"/>
              <a:t>Obradoiro</a:t>
            </a:r>
            <a:r>
              <a:rPr lang="es-ES" sz="2000" b="1" dirty="0" smtClean="0"/>
              <a:t> de </a:t>
            </a:r>
            <a:r>
              <a:rPr lang="es-ES" sz="2000" b="1" i="1" dirty="0" smtClean="0"/>
              <a:t>contos solidarios</a:t>
            </a:r>
            <a:r>
              <a:rPr lang="es-ES" sz="2000" b="1" dirty="0" smtClean="0"/>
              <a:t>, </a:t>
            </a:r>
            <a:r>
              <a:rPr lang="es-ES" sz="2000" b="1" dirty="0" err="1" smtClean="0"/>
              <a:t>Anxo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Moure</a:t>
            </a:r>
            <a:r>
              <a:rPr lang="es-ES" dirty="0" smtClean="0"/>
              <a:t>.</a:t>
            </a:r>
            <a:endParaRPr lang="es-E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rmAutofit/>
          </a:bodyPr>
          <a:lstStyle/>
          <a:p>
            <a:pPr algn="ctr"/>
            <a:r>
              <a:rPr lang="es-ES" sz="2800" b="1" dirty="0" smtClean="0"/>
              <a:t>2.- Contos  </a:t>
            </a:r>
            <a:r>
              <a:rPr lang="es-ES" sz="2800" b="1" dirty="0" err="1" smtClean="0"/>
              <a:t>musicados</a:t>
            </a:r>
            <a:endParaRPr lang="es-ES" sz="28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12648" y="1844824"/>
            <a:ext cx="8153400" cy="4680520"/>
          </a:xfrm>
        </p:spPr>
        <p:txBody>
          <a:bodyPr>
            <a:normAutofit fontScale="85000" lnSpcReduction="20000"/>
          </a:bodyPr>
          <a:lstStyle/>
          <a:p>
            <a:r>
              <a:rPr lang="gl-ES" dirty="0" smtClean="0"/>
              <a:t>Colaboración co </a:t>
            </a:r>
            <a:r>
              <a:rPr lang="gl-ES" b="1" dirty="0" smtClean="0"/>
              <a:t>departamento de música</a:t>
            </a:r>
            <a:r>
              <a:rPr lang="gl-ES" dirty="0" smtClean="0"/>
              <a:t>. </a:t>
            </a:r>
          </a:p>
          <a:p>
            <a:endParaRPr lang="gl-ES" dirty="0" smtClean="0"/>
          </a:p>
          <a:p>
            <a:r>
              <a:rPr lang="gl-ES" b="1" dirty="0" err="1" smtClean="0"/>
              <a:t>Musicalización</a:t>
            </a:r>
            <a:r>
              <a:rPr lang="gl-ES" b="1" dirty="0" smtClean="0"/>
              <a:t> dun conto</a:t>
            </a:r>
            <a:r>
              <a:rPr lang="gl-ES" dirty="0" smtClean="0"/>
              <a:t>. Partindo do texto do conto, composición dunha melodía. Elaboración de debuxos, texto, música, dramatizacións.</a:t>
            </a:r>
          </a:p>
          <a:p>
            <a:endParaRPr lang="gl-ES" dirty="0" smtClean="0"/>
          </a:p>
          <a:p>
            <a:r>
              <a:rPr lang="gl-ES" dirty="0" smtClean="0"/>
              <a:t>Curso 2008-2009. </a:t>
            </a:r>
            <a:r>
              <a:rPr lang="gl-ES" b="1" i="1" dirty="0" smtClean="0"/>
              <a:t>Dona Carme.  </a:t>
            </a:r>
            <a:r>
              <a:rPr lang="gl-ES" dirty="0" smtClean="0"/>
              <a:t>Alumnado 4º ESO de contan contos ao alumnado de EI.</a:t>
            </a:r>
          </a:p>
          <a:p>
            <a:endParaRPr lang="gl-ES" dirty="0" smtClean="0"/>
          </a:p>
          <a:p>
            <a:r>
              <a:rPr lang="gl-ES" dirty="0" smtClean="0"/>
              <a:t>Narración do conto con </a:t>
            </a:r>
            <a:r>
              <a:rPr lang="gl-ES" b="1" dirty="0" smtClean="0"/>
              <a:t>partes faladas e partas cantadas</a:t>
            </a:r>
            <a:r>
              <a:rPr lang="gl-ES" dirty="0" smtClean="0"/>
              <a:t>, nas que pode participar o público que recibe o conto. Voces e acompañamento instrumental.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rmAutofit/>
          </a:bodyPr>
          <a:lstStyle/>
          <a:p>
            <a:pPr algn="ctr"/>
            <a:r>
              <a:rPr lang="es-ES" sz="2800" b="1" dirty="0" smtClean="0"/>
              <a:t>3.- Día das Letras Galegas</a:t>
            </a:r>
            <a:endParaRPr lang="es-ES" sz="28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67544" y="1916832"/>
            <a:ext cx="8370512" cy="4495800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endParaRPr lang="gl-ES" dirty="0" smtClean="0"/>
          </a:p>
          <a:p>
            <a:pPr algn="just"/>
            <a:r>
              <a:rPr lang="gl-ES" b="1" dirty="0" smtClean="0"/>
              <a:t>Visita ás aulas </a:t>
            </a:r>
            <a:r>
              <a:rPr lang="gl-ES" dirty="0" smtClean="0"/>
              <a:t>de Educación Infantil e Educación Primaria, en horario lectivo, para </a:t>
            </a:r>
            <a:r>
              <a:rPr lang="gl-ES" b="1" dirty="0" smtClean="0"/>
              <a:t>realizar as lecturas</a:t>
            </a:r>
            <a:r>
              <a:rPr lang="gl-ES" dirty="0" smtClean="0"/>
              <a:t>, </a:t>
            </a:r>
            <a:r>
              <a:rPr lang="gl-ES" b="1" dirty="0" smtClean="0"/>
              <a:t>entrevistar</a:t>
            </a:r>
            <a:r>
              <a:rPr lang="gl-ES" dirty="0" smtClean="0"/>
              <a:t> o alumnado e </a:t>
            </a:r>
            <a:r>
              <a:rPr lang="gl-ES" b="1" dirty="0" smtClean="0"/>
              <a:t>reflexionar en voz alta</a:t>
            </a:r>
            <a:r>
              <a:rPr lang="gl-ES" dirty="0" smtClean="0"/>
              <a:t> sobre o Día das Letras Galegas.</a:t>
            </a:r>
          </a:p>
          <a:p>
            <a:pPr algn="just">
              <a:buNone/>
            </a:pPr>
            <a:endParaRPr lang="gl-ES" dirty="0" smtClean="0"/>
          </a:p>
          <a:p>
            <a:pPr algn="just"/>
            <a:r>
              <a:rPr lang="gl-ES" b="1" dirty="0" smtClean="0"/>
              <a:t>Lectura ou recitado de textos </a:t>
            </a:r>
            <a:r>
              <a:rPr lang="gl-ES" dirty="0" smtClean="0"/>
              <a:t>do autor homenaxeado. </a:t>
            </a:r>
          </a:p>
          <a:p>
            <a:pPr algn="just"/>
            <a:endParaRPr lang="gl-ES" dirty="0" smtClean="0"/>
          </a:p>
          <a:p>
            <a:pPr algn="just"/>
            <a:r>
              <a:rPr lang="gl-ES" b="1" dirty="0" smtClean="0"/>
              <a:t>Gravacións en vídeo </a:t>
            </a:r>
            <a:r>
              <a:rPr lang="gl-ES" dirty="0" smtClean="0"/>
              <a:t>e edición de materiais audiovisuais</a:t>
            </a:r>
            <a:endParaRPr lang="gl-E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2 fotos infantil letras galeg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500042"/>
            <a:ext cx="7103712" cy="4947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2 CuadroTexto"/>
          <p:cNvSpPr txBox="1"/>
          <p:nvPr/>
        </p:nvSpPr>
        <p:spPr>
          <a:xfrm>
            <a:off x="683568" y="5805264"/>
            <a:ext cx="7929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/>
              <a:t>Alumnado de EI contando a biografía de </a:t>
            </a:r>
            <a:r>
              <a:rPr lang="es-ES_tradnl" sz="2000" b="1" dirty="0" err="1" smtClean="0"/>
              <a:t>Uxío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Novoneyra</a:t>
            </a:r>
            <a:endParaRPr lang="es-ES_tradnl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3fotos infantil letras galeg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04664"/>
            <a:ext cx="7287888" cy="5167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3 CuadroTexto"/>
          <p:cNvSpPr txBox="1"/>
          <p:nvPr/>
        </p:nvSpPr>
        <p:spPr>
          <a:xfrm>
            <a:off x="500034" y="5857892"/>
            <a:ext cx="7786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/>
              <a:t>Alumno de E.P. recitado de poesías de </a:t>
            </a:r>
            <a:r>
              <a:rPr lang="es-ES_tradnl" sz="2000" b="1" dirty="0" err="1" smtClean="0"/>
              <a:t>Uxío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Novoneyra</a:t>
            </a:r>
            <a:endParaRPr lang="es-ES_tradnl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etras galegas 2011 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548680"/>
            <a:ext cx="8028384" cy="4515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2 CuadroTexto"/>
          <p:cNvSpPr txBox="1"/>
          <p:nvPr/>
        </p:nvSpPr>
        <p:spPr>
          <a:xfrm>
            <a:off x="467544" y="5517232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i="1" dirty="0" smtClean="0"/>
              <a:t>A lectura: </a:t>
            </a:r>
            <a:r>
              <a:rPr lang="es-ES" sz="2000" b="1" i="1" dirty="0" err="1" smtClean="0"/>
              <a:t>unha</a:t>
            </a:r>
            <a:r>
              <a:rPr lang="es-ES" sz="2000" b="1" i="1" dirty="0" smtClean="0"/>
              <a:t> porta </a:t>
            </a:r>
            <a:r>
              <a:rPr lang="es-ES" sz="2000" b="1" i="1" dirty="0" err="1" smtClean="0"/>
              <a:t>aberta</a:t>
            </a:r>
            <a:r>
              <a:rPr lang="es-ES" sz="2000" b="1" i="1" dirty="0" smtClean="0"/>
              <a:t> </a:t>
            </a:r>
            <a:r>
              <a:rPr lang="es-ES" sz="2000" b="1" i="1" dirty="0" err="1" smtClean="0"/>
              <a:t>ao</a:t>
            </a:r>
            <a:r>
              <a:rPr lang="es-ES" sz="2000" b="1" i="1" dirty="0" smtClean="0"/>
              <a:t> mundo</a:t>
            </a:r>
            <a:r>
              <a:rPr lang="es-ES" sz="2000" b="1" dirty="0" smtClean="0"/>
              <a:t>. Letras Galegas 2011</a:t>
            </a:r>
            <a:endParaRPr lang="es-ES" sz="2000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rmAutofit/>
          </a:bodyPr>
          <a:lstStyle/>
          <a:p>
            <a:r>
              <a:rPr lang="es-ES" sz="2800" b="1" dirty="0" smtClean="0"/>
              <a:t>4.- Lecturas dramatizadas. Grupo de teatro escolar </a:t>
            </a:r>
            <a:endParaRPr lang="es-ES" sz="28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51520" y="1556792"/>
            <a:ext cx="8676456" cy="4925144"/>
          </a:xfrm>
        </p:spPr>
        <p:txBody>
          <a:bodyPr>
            <a:normAutofit fontScale="77500" lnSpcReduction="20000"/>
          </a:bodyPr>
          <a:lstStyle/>
          <a:p>
            <a:pPr lvl="0" algn="just" fontAlgn="base" hangingPunct="0"/>
            <a:r>
              <a:rPr lang="gl-ES" b="1" dirty="0" smtClean="0"/>
              <a:t>Fomentar as capacidades expresivas </a:t>
            </a:r>
            <a:r>
              <a:rPr lang="gl-ES" dirty="0" smtClean="0"/>
              <a:t>do alumnado.</a:t>
            </a:r>
          </a:p>
          <a:p>
            <a:pPr lvl="0" algn="just" fontAlgn="base" hangingPunct="0"/>
            <a:endParaRPr lang="gl-ES" dirty="0" smtClean="0"/>
          </a:p>
          <a:p>
            <a:pPr algn="just"/>
            <a:r>
              <a:rPr lang="gl-ES" dirty="0" smtClean="0"/>
              <a:t>Utilizar o propio </a:t>
            </a:r>
            <a:r>
              <a:rPr lang="gl-ES" b="1" dirty="0" smtClean="0"/>
              <a:t>alumnado como elemento dinamizador</a:t>
            </a:r>
            <a:r>
              <a:rPr lang="gl-ES" dirty="0" smtClean="0"/>
              <a:t>. Preparación de obras de teatro en lingua galega para a súa representación en festivais e celebracións do centro.</a:t>
            </a:r>
          </a:p>
          <a:p>
            <a:pPr algn="just">
              <a:buNone/>
            </a:pPr>
            <a:r>
              <a:rPr lang="gl-ES" b="1" dirty="0" smtClean="0"/>
              <a:t> </a:t>
            </a:r>
            <a:endParaRPr lang="gl-ES" dirty="0" smtClean="0"/>
          </a:p>
          <a:p>
            <a:pPr algn="just"/>
            <a:r>
              <a:rPr lang="gl-ES" dirty="0" smtClean="0"/>
              <a:t>Grupo de teatro escolar: comezou a funcionar o pasado curso académico 2008-2009. </a:t>
            </a:r>
            <a:r>
              <a:rPr lang="gl-ES" b="1" dirty="0" smtClean="0"/>
              <a:t>Alumnado da ESO</a:t>
            </a:r>
            <a:r>
              <a:rPr lang="gl-ES" dirty="0" smtClean="0"/>
              <a:t>. Ao final de curso entrégase </a:t>
            </a:r>
            <a:r>
              <a:rPr lang="gl-ES" b="1" dirty="0" smtClean="0"/>
              <a:t>diploma acreditativo </a:t>
            </a:r>
            <a:r>
              <a:rPr lang="gl-ES" dirty="0" smtClean="0"/>
              <a:t>de participación</a:t>
            </a:r>
          </a:p>
          <a:p>
            <a:pPr algn="just"/>
            <a:endParaRPr lang="gl-ES" dirty="0" smtClean="0"/>
          </a:p>
          <a:p>
            <a:pPr algn="just"/>
            <a:r>
              <a:rPr lang="gl-ES" b="1" dirty="0" smtClean="0"/>
              <a:t>Dinamización da biblioteca</a:t>
            </a:r>
            <a:r>
              <a:rPr lang="gl-ES" dirty="0" smtClean="0"/>
              <a:t>. Ensaios nos recreos, na biblioteca escolar.</a:t>
            </a:r>
          </a:p>
          <a:p>
            <a:pPr algn="just"/>
            <a:endParaRPr lang="gl-ES" dirty="0" smtClean="0"/>
          </a:p>
          <a:p>
            <a:pPr algn="just"/>
            <a:r>
              <a:rPr lang="gl-ES" b="1" dirty="0" smtClean="0"/>
              <a:t>Selección de textos </a:t>
            </a:r>
            <a:r>
              <a:rPr lang="gl-ES" dirty="0" smtClean="0"/>
              <a:t>motivadores para o alumnado: </a:t>
            </a:r>
            <a:r>
              <a:rPr lang="gl-ES" i="1" dirty="0" err="1" smtClean="0"/>
              <a:t>Made</a:t>
            </a:r>
            <a:r>
              <a:rPr lang="gl-ES" i="1" dirty="0" smtClean="0"/>
              <a:t> in Galiza</a:t>
            </a:r>
            <a:r>
              <a:rPr lang="gl-ES" dirty="0" smtClean="0"/>
              <a:t>, </a:t>
            </a:r>
            <a:r>
              <a:rPr lang="gl-ES" dirty="0" err="1" smtClean="0"/>
              <a:t>Sechu</a:t>
            </a:r>
            <a:r>
              <a:rPr lang="gl-ES" dirty="0" smtClean="0"/>
              <a:t> </a:t>
            </a:r>
            <a:r>
              <a:rPr lang="gl-ES" dirty="0" err="1" smtClean="0"/>
              <a:t>Sende</a:t>
            </a:r>
            <a:r>
              <a:rPr lang="gl-ES" dirty="0" smtClean="0"/>
              <a:t>.  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GP269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642918"/>
            <a:ext cx="7072362" cy="5303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4 CuadroTexto"/>
          <p:cNvSpPr txBox="1"/>
          <p:nvPr/>
        </p:nvSpPr>
        <p:spPr>
          <a:xfrm>
            <a:off x="1187624" y="6165304"/>
            <a:ext cx="691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Grupo de Teatro Escolar durante un </a:t>
            </a:r>
            <a:r>
              <a:rPr lang="gl-ES" sz="2000" b="1" dirty="0" smtClean="0"/>
              <a:t>ensaio na </a:t>
            </a:r>
            <a:r>
              <a:rPr lang="es-ES" sz="2000" b="1" dirty="0" smtClean="0"/>
              <a:t>Biblioteca </a:t>
            </a:r>
            <a:endParaRPr lang="es-E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/>
          <a:lstStyle/>
          <a:p>
            <a:pPr algn="ctr"/>
            <a:r>
              <a:rPr lang="es-ES" b="1" dirty="0" smtClean="0"/>
              <a:t>2.- CONTEXTUALIZACIÓN: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gl-ES" sz="3400" b="1" dirty="0" smtClean="0"/>
              <a:t>O NOSO CENTRO</a:t>
            </a:r>
          </a:p>
          <a:p>
            <a:endParaRPr lang="gl-ES" b="1" dirty="0" smtClean="0"/>
          </a:p>
          <a:p>
            <a:pPr lvl="0"/>
            <a:r>
              <a:rPr lang="gl-ES" dirty="0" smtClean="0"/>
              <a:t>O CPI Virxe da Cela, de titularidade pública, oferta </a:t>
            </a:r>
            <a:r>
              <a:rPr lang="gl-ES" b="1" dirty="0" smtClean="0"/>
              <a:t>Educación Infantil, Educación Primaria, Educación Secundaria Obrigatoria e Programas de Cualificación Profesional.</a:t>
            </a:r>
            <a:r>
              <a:rPr lang="gl-ES" dirty="0" smtClean="0"/>
              <a:t> </a:t>
            </a:r>
          </a:p>
          <a:p>
            <a:pPr lvl="0"/>
            <a:r>
              <a:rPr lang="gl-ES" dirty="0" smtClean="0"/>
              <a:t>No presente curso 2011/2012 están matriculados no centro un total de </a:t>
            </a:r>
            <a:r>
              <a:rPr lang="gl-ES" b="1" dirty="0" smtClean="0"/>
              <a:t>174 alumnos/as: </a:t>
            </a:r>
            <a:r>
              <a:rPr lang="gl-ES" dirty="0" smtClean="0"/>
              <a:t>27 en Educación Infantil, 77 en Educación Primaria, 63 na ESO e 7 en PCPI.</a:t>
            </a:r>
          </a:p>
          <a:p>
            <a:pPr lvl="0"/>
            <a:r>
              <a:rPr lang="gl-ES" dirty="0" smtClean="0"/>
              <a:t>O claustro está formado por </a:t>
            </a:r>
            <a:r>
              <a:rPr lang="gl-ES" b="1" dirty="0" smtClean="0"/>
              <a:t>28 profesores/as</a:t>
            </a:r>
            <a:r>
              <a:rPr lang="gl-ES" dirty="0" smtClean="0"/>
              <a:t>, dos cales 2 imparten aulas en Educación Infantil, 11 en Educación Primaria e 15 en Educación Secundaria Obrigatoria.</a:t>
            </a:r>
          </a:p>
          <a:p>
            <a:pPr lvl="0"/>
            <a:r>
              <a:rPr lang="gl-ES" dirty="0" smtClean="0"/>
              <a:t>6 persoas constitúen o persoal de administración e servizo.</a:t>
            </a:r>
          </a:p>
          <a:p>
            <a:pPr lvl="0"/>
            <a:r>
              <a:rPr lang="gl-ES" dirty="0" smtClean="0"/>
              <a:t>No noso centro existe un comedor escolar xestionado polo propio centro e subvencionado pola Xunta de Galicia no que se ofrecen servizos  todos os días lectivos. 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10208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357166"/>
            <a:ext cx="4329978" cy="5812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4 CuadroTexto"/>
          <p:cNvSpPr txBox="1"/>
          <p:nvPr/>
        </p:nvSpPr>
        <p:spPr>
          <a:xfrm>
            <a:off x="611560" y="6309320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2000" b="1" dirty="0" smtClean="0"/>
              <a:t>Grupo de Teatro Escolar. Entrega de diplomas, xuño 2010</a:t>
            </a:r>
            <a:endParaRPr lang="gl-E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ondo cor diploma teatro 2009-2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428604"/>
            <a:ext cx="6912768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4 CuadroTexto"/>
          <p:cNvSpPr txBox="1"/>
          <p:nvPr/>
        </p:nvSpPr>
        <p:spPr>
          <a:xfrm>
            <a:off x="971600" y="6093296"/>
            <a:ext cx="691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Diploma de participación no Grupo de teatro escolar</a:t>
            </a:r>
            <a:endParaRPr lang="es-E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rmAutofit/>
          </a:bodyPr>
          <a:lstStyle/>
          <a:p>
            <a:pPr algn="ctr"/>
            <a:r>
              <a:rPr lang="es-ES" sz="2800" b="1" dirty="0" smtClean="0"/>
              <a:t>5.- Grupo de música tradicional</a:t>
            </a:r>
            <a:endParaRPr lang="es-ES" sz="28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11560" y="2060848"/>
            <a:ext cx="8153400" cy="4495800"/>
          </a:xfrm>
        </p:spPr>
        <p:txBody>
          <a:bodyPr>
            <a:normAutofit fontScale="77500" lnSpcReduction="20000"/>
          </a:bodyPr>
          <a:lstStyle/>
          <a:p>
            <a:pPr lvl="0" fontAlgn="base" hangingPunct="0"/>
            <a:r>
              <a:rPr lang="gl-ES" dirty="0" smtClean="0"/>
              <a:t>Colaboración co </a:t>
            </a:r>
            <a:r>
              <a:rPr lang="gl-ES" b="1" dirty="0" smtClean="0"/>
              <a:t>Departamento de Música</a:t>
            </a:r>
            <a:r>
              <a:rPr lang="gl-ES" dirty="0" smtClean="0"/>
              <a:t>. </a:t>
            </a:r>
          </a:p>
          <a:p>
            <a:pPr lvl="0" fontAlgn="base" hangingPunct="0"/>
            <a:r>
              <a:rPr lang="gl-ES" b="1" dirty="0" smtClean="0"/>
              <a:t>Creación dun grupo musical escolar </a:t>
            </a:r>
            <a:r>
              <a:rPr lang="gl-ES" dirty="0" smtClean="0"/>
              <a:t>conformado por voces e instrumentos de percusión galega. </a:t>
            </a:r>
          </a:p>
          <a:p>
            <a:pPr lvl="0" fontAlgn="base" hangingPunct="0"/>
            <a:r>
              <a:rPr lang="gl-ES" b="1" dirty="0" smtClean="0"/>
              <a:t>Recuperar e difundir o patrimonio cultural galego</a:t>
            </a:r>
            <a:r>
              <a:rPr lang="gl-ES" dirty="0" smtClean="0"/>
              <a:t>. Interpretación de repertorio do folclore galego.</a:t>
            </a:r>
          </a:p>
          <a:p>
            <a:pPr fontAlgn="base" hangingPunct="0"/>
            <a:r>
              <a:rPr lang="gl-ES" dirty="0" smtClean="0"/>
              <a:t>Utilizar o propio </a:t>
            </a:r>
            <a:r>
              <a:rPr lang="gl-ES" b="1" dirty="0" smtClean="0"/>
              <a:t>alumnado como elemento dinamizador</a:t>
            </a:r>
            <a:r>
              <a:rPr lang="gl-ES" dirty="0" smtClean="0"/>
              <a:t>. Actuacións en actividades </a:t>
            </a:r>
            <a:r>
              <a:rPr lang="gl-ES" dirty="0" err="1" smtClean="0"/>
              <a:t>extraescolares</a:t>
            </a:r>
            <a:r>
              <a:rPr lang="gl-ES" dirty="0" smtClean="0"/>
              <a:t> .</a:t>
            </a:r>
          </a:p>
          <a:p>
            <a:pPr lvl="0"/>
            <a:r>
              <a:rPr lang="gl-ES" b="1" dirty="0" smtClean="0"/>
              <a:t>Recoñecemento da participación</a:t>
            </a:r>
            <a:r>
              <a:rPr lang="gl-ES" dirty="0" smtClean="0"/>
              <a:t>: ao final de curso entrégase diploma acreditativo. </a:t>
            </a:r>
          </a:p>
          <a:p>
            <a:r>
              <a:rPr lang="gl-ES" b="1" dirty="0" smtClean="0"/>
              <a:t>Ensaios 30 minutos semanais</a:t>
            </a:r>
            <a:r>
              <a:rPr lang="gl-ES" dirty="0" smtClean="0"/>
              <a:t>: venres de 14:15 a 15: 45, no recreo de despois do xantar. </a:t>
            </a:r>
          </a:p>
          <a:p>
            <a:pPr lvl="0"/>
            <a:r>
              <a:rPr lang="gl-ES" dirty="0" smtClean="0"/>
              <a:t>Alumnado da ESO e posteriormente alumnado de EP.</a:t>
            </a:r>
          </a:p>
          <a:p>
            <a:pPr>
              <a:buNone/>
            </a:pP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10208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428604"/>
            <a:ext cx="7102002" cy="5362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5 CuadroTexto"/>
          <p:cNvSpPr txBox="1"/>
          <p:nvPr/>
        </p:nvSpPr>
        <p:spPr>
          <a:xfrm>
            <a:off x="714348" y="6143644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2000" b="1" dirty="0" smtClean="0"/>
              <a:t>Grupo de Música Tradicional. Ensaios na aula de música</a:t>
            </a:r>
            <a:endParaRPr lang="gl-E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G_02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500042"/>
            <a:ext cx="7675786" cy="4829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2 CuadroTexto"/>
          <p:cNvSpPr txBox="1"/>
          <p:nvPr/>
        </p:nvSpPr>
        <p:spPr>
          <a:xfrm>
            <a:off x="539552" y="5661248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2000" b="1" dirty="0" smtClean="0"/>
              <a:t>Entrega de diplomas Grupo de música tradicional, xuño 2010</a:t>
            </a:r>
            <a:endParaRPr lang="gl-E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ondo cordiploma grupo música 2009-2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57166"/>
            <a:ext cx="7460902" cy="5593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2 CuadroTexto"/>
          <p:cNvSpPr txBox="1"/>
          <p:nvPr/>
        </p:nvSpPr>
        <p:spPr>
          <a:xfrm>
            <a:off x="642910" y="6143644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Diploma de participación no Grupo de música tradicional</a:t>
            </a:r>
            <a:endParaRPr lang="es-E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rmAutofit/>
          </a:bodyPr>
          <a:lstStyle/>
          <a:p>
            <a:pPr algn="ctr"/>
            <a:r>
              <a:rPr lang="es-ES" sz="2000" b="1" dirty="0" smtClean="0"/>
              <a:t>BLOQUE II: </a:t>
            </a:r>
            <a:br>
              <a:rPr lang="es-ES" sz="2000" b="1" dirty="0" smtClean="0"/>
            </a:br>
            <a:r>
              <a:rPr lang="es-ES" sz="2000" b="1" dirty="0" smtClean="0"/>
              <a:t>RECUPERACIÓN DO PATRIMONIO NATURAL, CULTURAL E ARTÍSTICO</a:t>
            </a:r>
            <a:endParaRPr lang="es-ES" sz="20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539552" y="3212976"/>
            <a:ext cx="8153400" cy="345638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s-ES" dirty="0" smtClean="0"/>
              <a:t> </a:t>
            </a: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r>
              <a:rPr lang="gl-ES" sz="4000" b="1" dirty="0" smtClean="0"/>
              <a:t>Guía de tradición oral. Cancioneiro de Monfero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gl-ES" sz="4000" b="1" dirty="0" smtClean="0"/>
              <a:t>Guía de cultura popular</a:t>
            </a: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r>
              <a:rPr lang="gl-ES" sz="4000" b="1" dirty="0" smtClean="0"/>
              <a:t>Guía de </a:t>
            </a:r>
            <a:r>
              <a:rPr lang="gl-ES" sz="4000" b="1" dirty="0" err="1" smtClean="0"/>
              <a:t>microtoponimia</a:t>
            </a:r>
            <a:r>
              <a:rPr lang="gl-ES" sz="4000" b="1" dirty="0" smtClean="0"/>
              <a:t> da zona</a:t>
            </a: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r>
              <a:rPr lang="gl-ES" sz="4000" b="1" dirty="0" smtClean="0"/>
              <a:t>Recuperación de festas de carácter popular (Maios)</a:t>
            </a: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r>
              <a:rPr lang="gl-ES" sz="4000" b="1" dirty="0" smtClean="0"/>
              <a:t>Recuperación de xogos tradicionais. </a:t>
            </a: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r>
              <a:rPr lang="gl-ES" sz="4000" b="1" dirty="0" smtClean="0"/>
              <a:t>Aprendendo dos nosos maiores.</a:t>
            </a:r>
          </a:p>
          <a:p>
            <a:pPr marL="514350" lvl="0" indent="-514350">
              <a:lnSpc>
                <a:spcPct val="120000"/>
              </a:lnSpc>
              <a:buFont typeface="+mj-lt"/>
              <a:buAutoNum type="arabicPeriod"/>
            </a:pPr>
            <a:r>
              <a:rPr lang="gl-ES" sz="4000" b="1" dirty="0" smtClean="0"/>
              <a:t>Verbas esquecidas.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539552" y="1628800"/>
            <a:ext cx="784887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gl-ES" sz="2200" b="1" dirty="0" smtClean="0"/>
              <a:t>Valoración do  noso patrimonio cultural</a:t>
            </a:r>
            <a:r>
              <a:rPr lang="gl-ES" sz="2200" dirty="0" smtClean="0"/>
              <a:t>, que hai que respectar e protexer. </a:t>
            </a:r>
          </a:p>
          <a:p>
            <a:pPr algn="just">
              <a:buFont typeface="Wingdings" pitchFamily="2" charset="2"/>
              <a:buChar char="Ø"/>
            </a:pPr>
            <a:r>
              <a:rPr lang="gl-ES" sz="2200" b="1" dirty="0" smtClean="0"/>
              <a:t>Recuperación, catalogación e difusión </a:t>
            </a:r>
            <a:r>
              <a:rPr lang="gl-ES" sz="2200" dirty="0" smtClean="0"/>
              <a:t>de  manifestacións </a:t>
            </a:r>
            <a:r>
              <a:rPr lang="gl-ES" sz="2200" dirty="0" err="1" smtClean="0"/>
              <a:t>artístico-culturais</a:t>
            </a:r>
            <a:r>
              <a:rPr lang="gl-ES" sz="2200" dirty="0" smtClean="0"/>
              <a:t> da cultura galega.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Autofit/>
          </a:bodyPr>
          <a:lstStyle/>
          <a:p>
            <a:pPr algn="ctr"/>
            <a:r>
              <a:rPr lang="es-ES" sz="2800" b="1" dirty="0" smtClean="0"/>
              <a:t>1.- Guía de tradición oral: </a:t>
            </a:r>
            <a:r>
              <a:rPr lang="gl-ES" sz="2800" b="1" dirty="0" smtClean="0"/>
              <a:t>Cancioneiro de Monfero</a:t>
            </a:r>
            <a:endParaRPr lang="gl-ES" sz="28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97152"/>
          </a:xfrm>
        </p:spPr>
        <p:txBody>
          <a:bodyPr>
            <a:normAutofit fontScale="85000" lnSpcReduction="10000"/>
          </a:bodyPr>
          <a:lstStyle/>
          <a:p>
            <a:r>
              <a:rPr lang="gl-ES" dirty="0" smtClean="0"/>
              <a:t>Colaboración co </a:t>
            </a:r>
            <a:r>
              <a:rPr lang="gl-ES" b="1" dirty="0" smtClean="0"/>
              <a:t>Departamento de Música</a:t>
            </a:r>
            <a:r>
              <a:rPr lang="gl-ES" dirty="0" smtClean="0"/>
              <a:t>. Traballo de campo recollendo informacións variadas sobre da </a:t>
            </a:r>
            <a:r>
              <a:rPr lang="gl-ES" b="1" dirty="0" smtClean="0"/>
              <a:t>tradición oral da zona</a:t>
            </a:r>
            <a:r>
              <a:rPr lang="gl-ES" dirty="0" smtClean="0"/>
              <a:t>:</a:t>
            </a:r>
            <a:r>
              <a:rPr lang="gl-ES" b="1" dirty="0" smtClean="0"/>
              <a:t> cantigas, coplas, refráns, adiviñas, contos populares. </a:t>
            </a:r>
            <a:r>
              <a:rPr lang="gl-ES" dirty="0" smtClean="0"/>
              <a:t>Alumnado de ESO.</a:t>
            </a:r>
            <a:endParaRPr lang="gl-ES" b="1" dirty="0" smtClean="0"/>
          </a:p>
          <a:p>
            <a:r>
              <a:rPr lang="gl-ES" dirty="0" smtClean="0"/>
              <a:t>Busca de </a:t>
            </a:r>
            <a:r>
              <a:rPr lang="gl-ES" b="1" dirty="0" smtClean="0"/>
              <a:t>informantes</a:t>
            </a:r>
            <a:r>
              <a:rPr lang="gl-ES" dirty="0" smtClean="0"/>
              <a:t> na propia familia ou no ámbito social próximo.</a:t>
            </a:r>
          </a:p>
          <a:p>
            <a:pPr lvl="0" fontAlgn="base" hangingPunct="0"/>
            <a:r>
              <a:rPr lang="gl-ES" dirty="0" smtClean="0"/>
              <a:t>Creación dun </a:t>
            </a:r>
            <a:r>
              <a:rPr lang="gl-ES" b="1" dirty="0" smtClean="0"/>
              <a:t>arquivo documental</a:t>
            </a:r>
            <a:r>
              <a:rPr lang="gl-ES" dirty="0" smtClean="0"/>
              <a:t>, como fonte de coñecemento da tradición oral. Texto e rexistro sonoro.</a:t>
            </a:r>
          </a:p>
          <a:p>
            <a:pPr fontAlgn="base" hangingPunct="0"/>
            <a:r>
              <a:rPr lang="gl-ES" b="1" dirty="0" smtClean="0"/>
              <a:t> </a:t>
            </a:r>
            <a:r>
              <a:rPr lang="gl-ES" dirty="0" smtClean="0"/>
              <a:t>Presentación e </a:t>
            </a:r>
            <a:r>
              <a:rPr lang="gl-ES" b="1" dirty="0" smtClean="0"/>
              <a:t>difusión do material elaborado</a:t>
            </a:r>
            <a:r>
              <a:rPr lang="gl-ES" dirty="0" smtClean="0"/>
              <a:t>: libro con disco compacto.</a:t>
            </a:r>
          </a:p>
          <a:p>
            <a:pPr lvl="0" fontAlgn="base" hangingPunct="0"/>
            <a:r>
              <a:rPr lang="gl-ES" dirty="0" smtClean="0"/>
              <a:t>Mostra da </a:t>
            </a:r>
            <a:r>
              <a:rPr lang="gl-ES" b="1" dirty="0" smtClean="0"/>
              <a:t>tradición oral en vivo</a:t>
            </a:r>
            <a:r>
              <a:rPr lang="gl-ES" dirty="0" smtClean="0"/>
              <a:t>: visita dos informantes ao centro, con charla e actuación. </a:t>
            </a:r>
          </a:p>
          <a:p>
            <a:pPr fontAlgn="base" hangingPunct="0"/>
            <a:endParaRPr lang="gl-ES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portada cancioneiro monfe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476672"/>
            <a:ext cx="4011910" cy="5349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4 CuadroTexto"/>
          <p:cNvSpPr txBox="1"/>
          <p:nvPr/>
        </p:nvSpPr>
        <p:spPr>
          <a:xfrm>
            <a:off x="1475656" y="6021288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2000" b="1" dirty="0" smtClean="0"/>
              <a:t>Portada da maqueta do </a:t>
            </a:r>
            <a:r>
              <a:rPr lang="gl-ES" sz="2000" b="1" i="1" dirty="0" smtClean="0"/>
              <a:t>Cancioneiro de Monfero</a:t>
            </a:r>
            <a:endParaRPr lang="gl-ES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Fotograma grabado cancioneiro arsenio 6.bmp"/>
          <p:cNvPicPr>
            <a:picLocks noChangeAspect="1"/>
          </p:cNvPicPr>
          <p:nvPr/>
        </p:nvPicPr>
        <p:blipFill>
          <a:blip r:embed="rId2" cstate="print"/>
          <a:srcRect l="28724" t="2872" r="28887" b="3350"/>
          <a:stretch>
            <a:fillRect/>
          </a:stretch>
        </p:blipFill>
        <p:spPr>
          <a:xfrm>
            <a:off x="2428860" y="785794"/>
            <a:ext cx="3799758" cy="4728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5 CuadroTexto"/>
          <p:cNvSpPr txBox="1"/>
          <p:nvPr/>
        </p:nvSpPr>
        <p:spPr>
          <a:xfrm>
            <a:off x="971600" y="5661248"/>
            <a:ext cx="6840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2000" b="1" dirty="0" smtClean="0"/>
              <a:t>Fotograma do vídeo </a:t>
            </a:r>
            <a:r>
              <a:rPr lang="gl-ES" sz="2000" b="1" i="1" dirty="0" smtClean="0"/>
              <a:t>“Arsenio, acordeonista de </a:t>
            </a:r>
            <a:r>
              <a:rPr lang="gl-ES" sz="2000" b="1" i="1" dirty="0" err="1" smtClean="0"/>
              <a:t>Xestoso</a:t>
            </a:r>
            <a:r>
              <a:rPr lang="gl-ES" sz="2000" b="1" i="1" dirty="0" smtClean="0"/>
              <a:t>”</a:t>
            </a:r>
            <a:endParaRPr lang="gl-ES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" sz="2600" b="1" dirty="0" smtClean="0"/>
              <a:t>O CENTRO E A SÚA CONTORNA: </a:t>
            </a:r>
          </a:p>
          <a:p>
            <a:pPr>
              <a:buNone/>
            </a:pPr>
            <a:endParaRPr lang="gl-ES" sz="3100" b="1" dirty="0" smtClean="0"/>
          </a:p>
          <a:p>
            <a:pPr algn="just"/>
            <a:r>
              <a:rPr lang="gl-ES" sz="2100" dirty="0" smtClean="0"/>
              <a:t>O CPI Virxe da Cela está situado no </a:t>
            </a:r>
            <a:r>
              <a:rPr lang="gl-ES" sz="2100" b="1" dirty="0" smtClean="0"/>
              <a:t>Xestal</a:t>
            </a:r>
            <a:r>
              <a:rPr lang="gl-ES" sz="2100" dirty="0" smtClean="0"/>
              <a:t>, no </a:t>
            </a:r>
            <a:r>
              <a:rPr lang="gl-ES" sz="2100" b="1" dirty="0" smtClean="0"/>
              <a:t>Concello de Monfero</a:t>
            </a:r>
            <a:r>
              <a:rPr lang="gl-ES" sz="2100" dirty="0" smtClean="0"/>
              <a:t>, entre as localidades de Pontedeume, Betanzos e As Pontes (provincia de </a:t>
            </a:r>
            <a:r>
              <a:rPr lang="gl-ES" sz="2100" b="1" dirty="0" smtClean="0"/>
              <a:t>A Coruña</a:t>
            </a:r>
            <a:r>
              <a:rPr lang="gl-ES" sz="2100" dirty="0" smtClean="0"/>
              <a:t>).  </a:t>
            </a:r>
          </a:p>
          <a:p>
            <a:pPr algn="just"/>
            <a:endParaRPr lang="gl-ES" sz="2100" dirty="0" smtClean="0"/>
          </a:p>
          <a:p>
            <a:pPr algn="just"/>
            <a:r>
              <a:rPr lang="gl-ES" sz="2100" dirty="0" smtClean="0"/>
              <a:t>A superficie de Monfero é de  </a:t>
            </a:r>
            <a:r>
              <a:rPr lang="gl-ES" sz="2100" b="1" dirty="0" smtClean="0"/>
              <a:t>171,7 km²</a:t>
            </a:r>
            <a:r>
              <a:rPr lang="gl-ES" sz="2100" dirty="0" smtClean="0"/>
              <a:t>, e a súa poboación </a:t>
            </a:r>
            <a:r>
              <a:rPr lang="gl-ES" sz="2100" b="1" dirty="0" smtClean="0"/>
              <a:t>2978</a:t>
            </a:r>
            <a:r>
              <a:rPr lang="gl-ES" sz="2100" dirty="0" smtClean="0"/>
              <a:t> habitantes. </a:t>
            </a:r>
          </a:p>
          <a:p>
            <a:pPr algn="just"/>
            <a:endParaRPr lang="gl-ES" sz="2100" dirty="0" smtClean="0"/>
          </a:p>
          <a:p>
            <a:pPr algn="just"/>
            <a:r>
              <a:rPr lang="gl-ES" sz="2100" dirty="0" smtClean="0"/>
              <a:t>Comprende as parroquias de  O Alto de </a:t>
            </a:r>
            <a:r>
              <a:rPr lang="gl-ES" sz="2100" dirty="0" err="1" smtClean="0"/>
              <a:t>Xestoso</a:t>
            </a:r>
            <a:r>
              <a:rPr lang="gl-ES" sz="2100" dirty="0" smtClean="0"/>
              <a:t>, (Santa María), Queixeiro (San Xurxo), San Fiz de Monfero (San Fiz), Santa </a:t>
            </a:r>
            <a:r>
              <a:rPr lang="gl-ES" sz="2100" dirty="0" err="1" smtClean="0"/>
              <a:t>Xiá</a:t>
            </a:r>
            <a:r>
              <a:rPr lang="gl-ES" sz="2100" dirty="0" smtClean="0"/>
              <a:t> de Monfero (Santa </a:t>
            </a:r>
            <a:r>
              <a:rPr lang="gl-ES" sz="2100" dirty="0" err="1" smtClean="0"/>
              <a:t>Xiá</a:t>
            </a:r>
            <a:r>
              <a:rPr lang="gl-ES" sz="2100" dirty="0" smtClean="0"/>
              <a:t>), Taboada (Santa Mariña), O Val de </a:t>
            </a:r>
            <a:r>
              <a:rPr lang="gl-ES" sz="2100" dirty="0" err="1" smtClean="0"/>
              <a:t>Xestoso</a:t>
            </a:r>
            <a:r>
              <a:rPr lang="gl-ES" sz="2100" dirty="0" smtClean="0"/>
              <a:t>, (San Pedro), </a:t>
            </a:r>
            <a:r>
              <a:rPr lang="gl-ES" sz="2100" dirty="0" err="1" smtClean="0"/>
              <a:t>Vilachá</a:t>
            </a:r>
            <a:r>
              <a:rPr lang="gl-ES" sz="2100" dirty="0" smtClean="0"/>
              <a:t> (Santa María).</a:t>
            </a:r>
          </a:p>
          <a:p>
            <a:pPr algn="just"/>
            <a:endParaRPr lang="gl-ES" sz="2100" dirty="0" smtClean="0"/>
          </a:p>
          <a:p>
            <a:endParaRPr lang="es-ES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Fotograma grabado cancioneiro arsenio 4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41226"/>
            <a:ext cx="8284412" cy="4659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3 CuadroTexto"/>
          <p:cNvSpPr txBox="1"/>
          <p:nvPr/>
        </p:nvSpPr>
        <p:spPr>
          <a:xfrm>
            <a:off x="971600" y="5589240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2000" b="1" dirty="0" smtClean="0"/>
              <a:t>Fotograma do vídeo </a:t>
            </a:r>
            <a:r>
              <a:rPr lang="gl-ES" sz="2000" b="1" i="1" dirty="0" smtClean="0"/>
              <a:t>“Arsenio, acordeonista de </a:t>
            </a:r>
            <a:r>
              <a:rPr lang="gl-ES" sz="2000" b="1" i="1" dirty="0" err="1" smtClean="0"/>
              <a:t>Xestoso</a:t>
            </a:r>
            <a:r>
              <a:rPr lang="gl-ES" sz="2000" b="1" i="1" dirty="0" smtClean="0"/>
              <a:t>”</a:t>
            </a:r>
            <a:endParaRPr lang="gl-E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rmAutofit/>
          </a:bodyPr>
          <a:lstStyle/>
          <a:p>
            <a:pPr algn="ctr"/>
            <a:r>
              <a:rPr lang="es-ES" sz="2800" b="1" dirty="0" smtClean="0"/>
              <a:t>2.- Guía de cultura popular</a:t>
            </a:r>
            <a:endParaRPr lang="es-ES" sz="28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69160"/>
          </a:xfrm>
        </p:spPr>
        <p:txBody>
          <a:bodyPr>
            <a:noAutofit/>
          </a:bodyPr>
          <a:lstStyle/>
          <a:p>
            <a:pPr algn="just"/>
            <a:r>
              <a:rPr lang="gl-ES" sz="1900" dirty="0" smtClean="0"/>
              <a:t>Colaboración co </a:t>
            </a:r>
            <a:r>
              <a:rPr lang="gl-ES" sz="1900" b="1" dirty="0" smtClean="0"/>
              <a:t>Departamento de CCSS</a:t>
            </a:r>
            <a:r>
              <a:rPr lang="gl-ES" sz="1900" dirty="0" smtClean="0"/>
              <a:t>. Alumnado de </a:t>
            </a:r>
            <a:r>
              <a:rPr lang="gl-ES" sz="1900" b="1" dirty="0" smtClean="0"/>
              <a:t>4º da ESO</a:t>
            </a:r>
            <a:r>
              <a:rPr lang="gl-ES" sz="1900" dirty="0" smtClean="0"/>
              <a:t>. Traballo de campo recollendo informacións variadas sobre do </a:t>
            </a:r>
            <a:r>
              <a:rPr lang="gl-ES" sz="1900" b="1" dirty="0" smtClean="0"/>
              <a:t>saber popular e tradicións na zona</a:t>
            </a:r>
            <a:r>
              <a:rPr lang="gl-ES" sz="1900" dirty="0" smtClean="0"/>
              <a:t>: os oficios, os ciclos agrícolas, apeiros de labranza, gastronomía, festas, lugares, alcumes. </a:t>
            </a:r>
          </a:p>
          <a:p>
            <a:pPr algn="just"/>
            <a:r>
              <a:rPr lang="gl-ES" sz="1900" dirty="0" smtClean="0"/>
              <a:t>Actividade enmarcada no </a:t>
            </a:r>
            <a:r>
              <a:rPr lang="gl-ES" sz="1900" b="1" dirty="0" smtClean="0"/>
              <a:t>proxecto </a:t>
            </a:r>
            <a:r>
              <a:rPr lang="gl-ES" sz="1900" b="1" i="1" dirty="0" smtClean="0"/>
              <a:t>De Escola a Escola</a:t>
            </a:r>
            <a:r>
              <a:rPr lang="gl-ES" sz="1900" dirty="0" smtClean="0"/>
              <a:t>, da Fundación Vicente </a:t>
            </a:r>
            <a:r>
              <a:rPr lang="gl-ES" sz="1900" dirty="0" err="1" smtClean="0"/>
              <a:t>Ferrer</a:t>
            </a:r>
            <a:r>
              <a:rPr lang="gl-ES" sz="1900" dirty="0" smtClean="0"/>
              <a:t>:  intercambio cultural entre o noso centro e unha escola da India.</a:t>
            </a:r>
          </a:p>
          <a:p>
            <a:pPr algn="just"/>
            <a:r>
              <a:rPr lang="gl-ES" sz="1900" dirty="0" smtClean="0"/>
              <a:t>Busca de </a:t>
            </a:r>
            <a:r>
              <a:rPr lang="gl-ES" sz="1900" b="1" dirty="0" smtClean="0"/>
              <a:t>informantes</a:t>
            </a:r>
            <a:r>
              <a:rPr lang="gl-ES" sz="1900" dirty="0" smtClean="0"/>
              <a:t> na propia familia ou no ámbito social próximo.</a:t>
            </a:r>
          </a:p>
          <a:p>
            <a:pPr lvl="0" algn="just" fontAlgn="base" hangingPunct="0"/>
            <a:r>
              <a:rPr lang="gl-ES" sz="1900" b="1" dirty="0" smtClean="0"/>
              <a:t>Creación dun arquivo documental </a:t>
            </a:r>
            <a:r>
              <a:rPr lang="gl-ES" sz="1900" dirty="0" smtClean="0"/>
              <a:t>(fotografías, textos, arquivos sonoros) que ilustren o saber popular. Elaboración de textos a pé de páxina, con datos (localización </a:t>
            </a:r>
            <a:r>
              <a:rPr lang="gl-ES" sz="1900" dirty="0" err="1" smtClean="0"/>
              <a:t>espazo-temporal</a:t>
            </a:r>
            <a:r>
              <a:rPr lang="gl-ES" sz="1900" dirty="0" smtClean="0"/>
              <a:t>), explicacións e comentarios dos informantes. </a:t>
            </a:r>
          </a:p>
          <a:p>
            <a:pPr lvl="0" algn="just" fontAlgn="base" hangingPunct="0"/>
            <a:r>
              <a:rPr lang="gl-ES" sz="1900" dirty="0" smtClean="0"/>
              <a:t>Fomentar o emprego das </a:t>
            </a:r>
            <a:r>
              <a:rPr lang="gl-ES" sz="1900" b="1" dirty="0" smtClean="0"/>
              <a:t>novas tecnoloxías</a:t>
            </a:r>
            <a:r>
              <a:rPr lang="gl-ES" sz="1900" dirty="0" smtClean="0"/>
              <a:t>.</a:t>
            </a:r>
          </a:p>
          <a:p>
            <a:pPr lvl="0" algn="just" fontAlgn="base" hangingPunct="0"/>
            <a:r>
              <a:rPr lang="gl-ES" sz="1900" dirty="0" smtClean="0"/>
              <a:t>Presentación e </a:t>
            </a:r>
            <a:r>
              <a:rPr lang="gl-ES" sz="1900" b="1" dirty="0" smtClean="0"/>
              <a:t>difusión do material elaborado</a:t>
            </a:r>
            <a:r>
              <a:rPr lang="gl-ES" sz="1900" dirty="0" smtClean="0"/>
              <a:t>: paneis expositivos con imaxes acompañadas de texto; libro impreso: fotografías e texto;  soporte dixital: </a:t>
            </a:r>
            <a:r>
              <a:rPr lang="gl-ES" sz="1900" i="1" dirty="0" err="1" smtClean="0"/>
              <a:t>Cd-rom</a:t>
            </a:r>
            <a:r>
              <a:rPr lang="gl-ES" sz="1900" dirty="0" smtClean="0"/>
              <a:t> interactivo.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rubén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357166"/>
            <a:ext cx="7102572" cy="5188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2 CuadroTexto"/>
          <p:cNvSpPr txBox="1"/>
          <p:nvPr/>
        </p:nvSpPr>
        <p:spPr>
          <a:xfrm>
            <a:off x="827584" y="5877272"/>
            <a:ext cx="705678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2000" b="1" dirty="0" smtClean="0"/>
              <a:t>Arquivo documental: a Galicia rural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ristina couc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548680"/>
            <a:ext cx="3419872" cy="49179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2 CuadroTexto"/>
          <p:cNvSpPr txBox="1"/>
          <p:nvPr/>
        </p:nvSpPr>
        <p:spPr>
          <a:xfrm>
            <a:off x="899592" y="5877272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2000" b="1" dirty="0" smtClean="0"/>
              <a:t>Arquivo documental: a Galicia rural</a:t>
            </a:r>
            <a:endParaRPr lang="gl-E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rmAutofit/>
          </a:bodyPr>
          <a:lstStyle/>
          <a:p>
            <a:pPr algn="ctr"/>
            <a:r>
              <a:rPr lang="es-ES" sz="2800" b="1" dirty="0" smtClean="0"/>
              <a:t>3.- Guía de </a:t>
            </a:r>
            <a:r>
              <a:rPr lang="es-ES" sz="2800" b="1" dirty="0" err="1" smtClean="0"/>
              <a:t>microtoponimia</a:t>
            </a:r>
            <a:endParaRPr lang="es-ES" sz="28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11560" y="1916832"/>
            <a:ext cx="8153400" cy="4421088"/>
          </a:xfrm>
        </p:spPr>
        <p:txBody>
          <a:bodyPr>
            <a:noAutofit/>
          </a:bodyPr>
          <a:lstStyle/>
          <a:p>
            <a:r>
              <a:rPr lang="gl-ES" sz="2200" dirty="0" smtClean="0"/>
              <a:t>Colaboración coa materia </a:t>
            </a:r>
            <a:r>
              <a:rPr lang="gl-ES" sz="2200" b="1" dirty="0" smtClean="0"/>
              <a:t>Proxecto </a:t>
            </a:r>
            <a:r>
              <a:rPr lang="gl-ES" sz="2200" b="1" dirty="0" err="1" smtClean="0"/>
              <a:t>Interdisciplinar</a:t>
            </a:r>
            <a:r>
              <a:rPr lang="gl-ES" sz="2200" dirty="0" smtClean="0"/>
              <a:t>, 1º ESO </a:t>
            </a:r>
          </a:p>
          <a:p>
            <a:r>
              <a:rPr lang="gl-ES" sz="2200" dirty="0" smtClean="0"/>
              <a:t>Recuperación do </a:t>
            </a:r>
            <a:r>
              <a:rPr lang="gl-ES" sz="2200" b="1" dirty="0" smtClean="0"/>
              <a:t>patrimonio inmaterial</a:t>
            </a:r>
          </a:p>
          <a:p>
            <a:r>
              <a:rPr lang="gl-ES" sz="2200" dirty="0" smtClean="0"/>
              <a:t>Elaboración dun </a:t>
            </a:r>
            <a:r>
              <a:rPr lang="gl-ES" sz="2200" b="1" dirty="0" smtClean="0"/>
              <a:t>banco de datos </a:t>
            </a:r>
            <a:r>
              <a:rPr lang="gl-ES" sz="2200" dirty="0" smtClean="0"/>
              <a:t>coa </a:t>
            </a:r>
            <a:r>
              <a:rPr lang="gl-ES" sz="2200" dirty="0" err="1" smtClean="0"/>
              <a:t>microtoponimia</a:t>
            </a:r>
            <a:r>
              <a:rPr lang="gl-ES" sz="2200" dirty="0" smtClean="0"/>
              <a:t> da zona: nomes </a:t>
            </a:r>
            <a:r>
              <a:rPr lang="gl-ES" sz="2200" b="1" dirty="0" smtClean="0"/>
              <a:t>de predios, leiras, camiños, outeiros, montes</a:t>
            </a:r>
            <a:r>
              <a:rPr lang="gl-ES" sz="2200" dirty="0" smtClean="0"/>
              <a:t>, </a:t>
            </a:r>
            <a:r>
              <a:rPr lang="gl-ES" sz="2200" dirty="0" err="1" smtClean="0"/>
              <a:t>etc</a:t>
            </a:r>
            <a:r>
              <a:rPr lang="gl-ES" sz="2200" dirty="0" smtClean="0"/>
              <a:t>.</a:t>
            </a:r>
          </a:p>
          <a:p>
            <a:r>
              <a:rPr lang="gl-ES" sz="2200" dirty="0" smtClean="0"/>
              <a:t>Busca de </a:t>
            </a:r>
            <a:r>
              <a:rPr lang="gl-ES" sz="2200" b="1" dirty="0" smtClean="0"/>
              <a:t>informantes</a:t>
            </a:r>
            <a:r>
              <a:rPr lang="gl-ES" sz="2200" dirty="0" smtClean="0"/>
              <a:t> na propia familia ou no ámbito social próximo.</a:t>
            </a:r>
          </a:p>
          <a:p>
            <a:r>
              <a:rPr lang="gl-ES" sz="2200" b="1" dirty="0" err="1" smtClean="0"/>
              <a:t>Charla-obradoiro</a:t>
            </a:r>
            <a:r>
              <a:rPr lang="gl-ES" sz="2200" dirty="0" smtClean="0"/>
              <a:t>  sobre toponimia. </a:t>
            </a:r>
            <a:r>
              <a:rPr lang="gl-ES" sz="2200" b="1" dirty="0" smtClean="0"/>
              <a:t>Xosé Lois Vilar </a:t>
            </a:r>
            <a:r>
              <a:rPr lang="gl-ES" sz="2200" dirty="0" smtClean="0"/>
              <a:t>en </a:t>
            </a:r>
            <a:r>
              <a:rPr lang="gl-ES" sz="2200" b="1" dirty="0" smtClean="0"/>
              <a:t>“</a:t>
            </a:r>
            <a:r>
              <a:rPr lang="gl-ES" sz="2200" b="1" i="1" dirty="0" smtClean="0"/>
              <a:t>Os nomes da terra e do mar</a:t>
            </a:r>
            <a:r>
              <a:rPr lang="gl-ES" sz="2200" b="1" dirty="0" smtClean="0"/>
              <a:t>”. </a:t>
            </a:r>
            <a:r>
              <a:rPr lang="gl-ES" sz="2200" dirty="0" smtClean="0"/>
              <a:t>Contactada a través do Servizo de Normalización Lingüística do Concello. </a:t>
            </a:r>
            <a:endParaRPr lang="gl-ES" sz="2200" b="1" dirty="0" smtClean="0"/>
          </a:p>
          <a:p>
            <a:r>
              <a:rPr lang="gl-ES" sz="2200" b="1" dirty="0" smtClean="0"/>
              <a:t>Presentación e difusión </a:t>
            </a:r>
            <a:r>
              <a:rPr lang="gl-ES" sz="2200" dirty="0" smtClean="0"/>
              <a:t>do traballo realizado: paneis expositivos.</a:t>
            </a:r>
            <a:endParaRPr lang="gl-ES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39552" y="5589240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2000" b="1" dirty="0" smtClean="0"/>
              <a:t>Xosé Lois Vilar en “</a:t>
            </a:r>
            <a:r>
              <a:rPr lang="gl-ES" sz="2000" b="1" i="1" dirty="0" smtClean="0"/>
              <a:t>Os nomes da terra e do mar</a:t>
            </a:r>
            <a:r>
              <a:rPr lang="gl-ES" sz="2000" b="1" dirty="0" smtClean="0"/>
              <a:t>”</a:t>
            </a:r>
            <a:endParaRPr lang="es-ES" sz="2000" b="1" dirty="0"/>
          </a:p>
        </p:txBody>
      </p:sp>
      <p:pic>
        <p:nvPicPr>
          <p:cNvPr id="3" name="2 Imagen" descr="Fotograma grabado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642918"/>
            <a:ext cx="7715272" cy="4714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onfero, San FiZ, O Xestal"/>
          <p:cNvPicPr>
            <a:picLocks noChangeAspect="1" noChangeArrowheads="1"/>
          </p:cNvPicPr>
          <p:nvPr/>
        </p:nvPicPr>
        <p:blipFill>
          <a:blip r:embed="rId2" cstate="print"/>
          <a:srcRect t="19474" b="9502"/>
          <a:stretch>
            <a:fillRect/>
          </a:stretch>
        </p:blipFill>
        <p:spPr bwMode="auto">
          <a:xfrm>
            <a:off x="395536" y="836712"/>
            <a:ext cx="8388424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2 CuadroTexto"/>
          <p:cNvSpPr txBox="1"/>
          <p:nvPr/>
        </p:nvSpPr>
        <p:spPr>
          <a:xfrm>
            <a:off x="683568" y="5877272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2000" b="1" dirty="0" smtClean="0"/>
              <a:t>Mapa aéreo da zona onde se realiza o estudo de </a:t>
            </a:r>
            <a:r>
              <a:rPr lang="gl-ES" sz="2000" b="1" dirty="0" err="1" smtClean="0"/>
              <a:t>microtoponimia</a:t>
            </a:r>
            <a:endParaRPr lang="gl-E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icha microtoponimia"/>
          <p:cNvPicPr>
            <a:picLocks noChangeAspect="1" noChangeArrowheads="1"/>
          </p:cNvPicPr>
          <p:nvPr/>
        </p:nvPicPr>
        <p:blipFill>
          <a:blip r:embed="rId2" cstate="print">
            <a:lum bright="-22000"/>
          </a:blip>
          <a:srcRect/>
          <a:stretch>
            <a:fillRect/>
          </a:stretch>
        </p:blipFill>
        <p:spPr bwMode="auto">
          <a:xfrm>
            <a:off x="540233" y="332144"/>
            <a:ext cx="7992207" cy="5185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2 CuadroTexto"/>
          <p:cNvSpPr txBox="1"/>
          <p:nvPr/>
        </p:nvSpPr>
        <p:spPr>
          <a:xfrm>
            <a:off x="755576" y="5877272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Ficha para a elaboración da guía de </a:t>
            </a:r>
            <a:r>
              <a:rPr lang="es-ES" sz="2000" b="1" dirty="0" err="1" smtClean="0"/>
              <a:t>microtoponimia</a:t>
            </a:r>
            <a:endParaRPr lang="es-E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IMG_33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332656"/>
            <a:ext cx="7560840" cy="5042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3 CuadroTexto"/>
          <p:cNvSpPr txBox="1"/>
          <p:nvPr/>
        </p:nvSpPr>
        <p:spPr>
          <a:xfrm>
            <a:off x="1043608" y="5877272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Exposición sobre </a:t>
            </a:r>
            <a:r>
              <a:rPr lang="es-ES" sz="2000" b="1" i="1" dirty="0" err="1" smtClean="0"/>
              <a:t>Microtoponimia</a:t>
            </a:r>
            <a:endParaRPr lang="es-ES" sz="2000" b="1" i="1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rmAutofit/>
          </a:bodyPr>
          <a:lstStyle/>
          <a:p>
            <a:pPr algn="ctr"/>
            <a:r>
              <a:rPr lang="es-ES" sz="2800" b="1" dirty="0" smtClean="0"/>
              <a:t>4.- </a:t>
            </a:r>
            <a:r>
              <a:rPr lang="gl-ES" sz="2800" b="1" dirty="0" smtClean="0"/>
              <a:t>Recuperación de festas de carácter popular: </a:t>
            </a:r>
            <a:br>
              <a:rPr lang="gl-ES" sz="2800" b="1" dirty="0" smtClean="0"/>
            </a:br>
            <a:r>
              <a:rPr lang="gl-ES" sz="2800" b="1" dirty="0" smtClean="0"/>
              <a:t>Os Maios</a:t>
            </a:r>
            <a:endParaRPr lang="gl-ES" sz="28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gl-ES" b="1" dirty="0" smtClean="0"/>
              <a:t>Recuperación da tradición dos </a:t>
            </a:r>
            <a:r>
              <a:rPr lang="gl-ES" i="1" dirty="0" smtClean="0"/>
              <a:t>Maios</a:t>
            </a:r>
            <a:r>
              <a:rPr lang="gl-ES" dirty="0" smtClean="0"/>
              <a:t>, xa perdida na zona dende hai anos. </a:t>
            </a:r>
          </a:p>
          <a:p>
            <a:r>
              <a:rPr lang="gl-ES" dirty="0" smtClean="0"/>
              <a:t>Construción das </a:t>
            </a:r>
            <a:r>
              <a:rPr lang="gl-ES" b="1" dirty="0" smtClean="0"/>
              <a:t>estruturas dos </a:t>
            </a:r>
            <a:r>
              <a:rPr lang="gl-ES" b="1" i="1" dirty="0" err="1" smtClean="0"/>
              <a:t>maios</a:t>
            </a:r>
            <a:r>
              <a:rPr lang="gl-ES" dirty="0" smtClean="0"/>
              <a:t>; composición e interpretación de </a:t>
            </a:r>
            <a:r>
              <a:rPr lang="gl-ES" b="1" dirty="0" smtClean="0"/>
              <a:t>cantigas e danzas</a:t>
            </a:r>
            <a:r>
              <a:rPr lang="gl-ES" dirty="0" smtClean="0"/>
              <a:t>.  </a:t>
            </a:r>
          </a:p>
          <a:p>
            <a:r>
              <a:rPr lang="gl-ES" dirty="0" smtClean="0"/>
              <a:t>Durante o curso 2007-2008 e 2008-2009 celébrase un </a:t>
            </a:r>
            <a:r>
              <a:rPr lang="gl-ES" b="1" dirty="0" smtClean="0"/>
              <a:t>festival</a:t>
            </a:r>
            <a:r>
              <a:rPr lang="gl-ES" dirty="0" smtClean="0"/>
              <a:t> durante toda a tarde. </a:t>
            </a:r>
            <a:r>
              <a:rPr lang="gl-ES" b="1" dirty="0" smtClean="0"/>
              <a:t>Participación de todo o centro </a:t>
            </a:r>
            <a:r>
              <a:rPr lang="gl-ES" dirty="0" smtClean="0"/>
              <a:t>(actuacións e decoración floral)</a:t>
            </a:r>
          </a:p>
          <a:p>
            <a:r>
              <a:rPr lang="gl-ES" dirty="0" smtClean="0"/>
              <a:t>No 2009-2010 non se celebra un festival para todo o centro educativo. A celebración de Maios efectúase en </a:t>
            </a:r>
            <a:r>
              <a:rPr lang="gl-ES" b="1" dirty="0" smtClean="0"/>
              <a:t>coordinación coas profesoras de música de Educación Primaria e ESO.</a:t>
            </a:r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r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979712" y="2492896"/>
            <a:ext cx="4608512" cy="411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5" descr="cole monfer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88640"/>
            <a:ext cx="4536504" cy="1908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SCF26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428604"/>
            <a:ext cx="6588224" cy="4946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2 CuadroTexto"/>
          <p:cNvSpPr txBox="1"/>
          <p:nvPr/>
        </p:nvSpPr>
        <p:spPr>
          <a:xfrm>
            <a:off x="214282" y="5572140"/>
            <a:ext cx="8786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2000" b="1" dirty="0" smtClean="0"/>
              <a:t>Acompañamento instrumental conxunto tradicional galego. Maio 2009</a:t>
            </a:r>
            <a:endParaRPr lang="gl-E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52900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332656"/>
            <a:ext cx="7056784" cy="5288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2 CuadroTexto"/>
          <p:cNvSpPr txBox="1"/>
          <p:nvPr/>
        </p:nvSpPr>
        <p:spPr>
          <a:xfrm>
            <a:off x="357158" y="6000768"/>
            <a:ext cx="8429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2000" b="1" dirty="0" smtClean="0"/>
              <a:t>Cantigas con acompañamento do grupo de pandeiretas. Maio 2009</a:t>
            </a:r>
            <a:endParaRPr lang="gl-E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52900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332656"/>
            <a:ext cx="6876256" cy="5158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2 CuadroTexto"/>
          <p:cNvSpPr txBox="1"/>
          <p:nvPr/>
        </p:nvSpPr>
        <p:spPr>
          <a:xfrm>
            <a:off x="1187624" y="5805264"/>
            <a:ext cx="67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2000" b="1" dirty="0" smtClean="0"/>
              <a:t>Danzas de paus. Maio 2009</a:t>
            </a:r>
            <a:endParaRPr lang="gl-E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10207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32656"/>
            <a:ext cx="6599554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2 CuadroTexto"/>
          <p:cNvSpPr txBox="1"/>
          <p:nvPr/>
        </p:nvSpPr>
        <p:spPr>
          <a:xfrm>
            <a:off x="179512" y="5805264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Alumnado de 2º da ESO e EI  bailando danza de </a:t>
            </a:r>
            <a:r>
              <a:rPr lang="gl-ES" sz="2000" b="1" dirty="0" smtClean="0"/>
              <a:t>fitas. Maio 2010</a:t>
            </a:r>
            <a:endParaRPr lang="gl-E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rmAutofit/>
          </a:bodyPr>
          <a:lstStyle/>
          <a:p>
            <a:pPr algn="ctr"/>
            <a:r>
              <a:rPr lang="es-ES" sz="2800" b="1" dirty="0" smtClean="0"/>
              <a:t>5.- </a:t>
            </a:r>
            <a:r>
              <a:rPr lang="gl-ES" sz="2800" b="1" dirty="0" smtClean="0"/>
              <a:t>Recuperación de xogos tradicionais </a:t>
            </a:r>
            <a:endParaRPr lang="gl-ES" sz="28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endParaRPr lang="es-ES" b="1" dirty="0" smtClean="0"/>
          </a:p>
          <a:p>
            <a:r>
              <a:rPr lang="gl-ES" b="1" dirty="0" smtClean="0"/>
              <a:t>Colaboración</a:t>
            </a:r>
            <a:r>
              <a:rPr lang="gl-ES" dirty="0" smtClean="0"/>
              <a:t> coa mestra de educación física de EP. Traballo de campo recollendo informacións variadas acerca dos </a:t>
            </a:r>
            <a:r>
              <a:rPr lang="gl-ES" b="1" dirty="0" smtClean="0"/>
              <a:t>xogos tradicionais da zona</a:t>
            </a:r>
            <a:r>
              <a:rPr lang="gl-ES" dirty="0" smtClean="0"/>
              <a:t>. Busca de </a:t>
            </a:r>
            <a:r>
              <a:rPr lang="gl-ES" b="1" dirty="0" smtClean="0"/>
              <a:t>informantes</a:t>
            </a:r>
            <a:r>
              <a:rPr lang="gl-ES" dirty="0" smtClean="0"/>
              <a:t> nas propias familias do alumnado ou no seu ámbito social próximo. </a:t>
            </a:r>
          </a:p>
          <a:p>
            <a:r>
              <a:rPr lang="gl-ES" dirty="0" smtClean="0"/>
              <a:t>Visita ao </a:t>
            </a:r>
            <a:r>
              <a:rPr lang="gl-ES" b="1" i="1" dirty="0" smtClean="0"/>
              <a:t>Centro de Interpretación de xogos tradicionais “Brinquedos”.</a:t>
            </a:r>
            <a:r>
              <a:rPr lang="gl-ES" b="1" dirty="0" smtClean="0"/>
              <a:t> </a:t>
            </a:r>
            <a:r>
              <a:rPr lang="gl-ES" dirty="0" smtClean="0"/>
              <a:t>As Neves. A Capela. Alumnado 2º ciclo de EP. </a:t>
            </a:r>
          </a:p>
          <a:p>
            <a:r>
              <a:rPr lang="gl-ES" dirty="0" smtClean="0"/>
              <a:t> </a:t>
            </a:r>
            <a:r>
              <a:rPr lang="gl-ES" b="1" dirty="0" smtClean="0"/>
              <a:t>Realización de xogos populares </a:t>
            </a:r>
            <a:r>
              <a:rPr lang="gl-ES" dirty="0" smtClean="0"/>
              <a:t>en datas determinadas: magosto, fin de curso.</a:t>
            </a:r>
          </a:p>
          <a:p>
            <a:r>
              <a:rPr lang="gl-ES" b="1" dirty="0" smtClean="0"/>
              <a:t>Exposición e concurso de baile de peóns</a:t>
            </a:r>
            <a:r>
              <a:rPr lang="gl-ES" dirty="0" smtClean="0"/>
              <a:t>: para o alumnado de EI e EP con premios. </a:t>
            </a:r>
          </a:p>
          <a:p>
            <a:pPr algn="ctr"/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apela"/>
          <p:cNvPicPr>
            <a:picLocks noChangeAspect="1" noChangeArrowheads="1"/>
          </p:cNvPicPr>
          <p:nvPr/>
        </p:nvPicPr>
        <p:blipFill>
          <a:blip r:embed="rId2" cstate="print">
            <a:lum bright="4000"/>
          </a:blip>
          <a:srcRect/>
          <a:stretch>
            <a:fillRect/>
          </a:stretch>
        </p:blipFill>
        <p:spPr bwMode="auto">
          <a:xfrm>
            <a:off x="755577" y="260648"/>
            <a:ext cx="7200800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2 CuadroTexto"/>
          <p:cNvSpPr txBox="1"/>
          <p:nvPr/>
        </p:nvSpPr>
        <p:spPr>
          <a:xfrm>
            <a:off x="395536" y="5805264"/>
            <a:ext cx="896448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900" b="1" dirty="0" smtClean="0"/>
              <a:t>Xogos realizados no Centro de Interpretación de Xogos Populares da Capela</a:t>
            </a:r>
            <a:endParaRPr lang="gl-ES" sz="19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3º CICLO P 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32656"/>
            <a:ext cx="7203096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2 CuadroTexto"/>
          <p:cNvSpPr txBox="1"/>
          <p:nvPr/>
        </p:nvSpPr>
        <p:spPr>
          <a:xfrm>
            <a:off x="755576" y="6093296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2000" b="1" dirty="0" smtClean="0"/>
              <a:t>Obradoiro de decoración de peóns. Curso académico 2008-2009</a:t>
            </a:r>
            <a:endParaRPr lang="gl-E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rmAutofit/>
          </a:bodyPr>
          <a:lstStyle/>
          <a:p>
            <a:pPr algn="ctr"/>
            <a:r>
              <a:rPr lang="gl-ES" sz="2800" b="1" dirty="0" smtClean="0"/>
              <a:t>6.- A memoria dos nosos maiores</a:t>
            </a:r>
            <a:endParaRPr lang="gl-ES" sz="28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97152"/>
          </a:xfrm>
        </p:spPr>
        <p:txBody>
          <a:bodyPr>
            <a:normAutofit fontScale="92500" lnSpcReduction="20000"/>
          </a:bodyPr>
          <a:lstStyle/>
          <a:p>
            <a:endParaRPr lang="es-ES" b="1" dirty="0" smtClean="0"/>
          </a:p>
          <a:p>
            <a:r>
              <a:rPr lang="gl-ES" b="1" dirty="0" smtClean="0"/>
              <a:t>Recuperación do patrimonio inmaterial : </a:t>
            </a:r>
            <a:r>
              <a:rPr lang="gl-ES" dirty="0" smtClean="0"/>
              <a:t>a memoria dos maiores. Transmisión de saberes de xeración en xeración mediante a oralidade.</a:t>
            </a:r>
          </a:p>
          <a:p>
            <a:endParaRPr lang="gl-ES" dirty="0" smtClean="0"/>
          </a:p>
          <a:p>
            <a:r>
              <a:rPr lang="gl-ES" b="1" dirty="0" smtClean="0"/>
              <a:t>Consello de Maiores de </a:t>
            </a:r>
            <a:r>
              <a:rPr lang="gl-ES" b="1" dirty="0" err="1" smtClean="0"/>
              <a:t>Xestoso</a:t>
            </a:r>
            <a:r>
              <a:rPr lang="gl-ES" b="1" dirty="0" smtClean="0"/>
              <a:t>. </a:t>
            </a:r>
          </a:p>
          <a:p>
            <a:endParaRPr lang="gl-ES" b="1" dirty="0" smtClean="0"/>
          </a:p>
          <a:p>
            <a:r>
              <a:rPr lang="gl-ES" b="1" dirty="0" smtClean="0"/>
              <a:t>Temática: os oficios antigos: </a:t>
            </a:r>
            <a:r>
              <a:rPr lang="gl-ES" dirty="0" smtClean="0"/>
              <a:t>panadeiro, ferreiro, costureira, tecelá, </a:t>
            </a:r>
            <a:r>
              <a:rPr lang="gl-ES" dirty="0" err="1" smtClean="0"/>
              <a:t>etc</a:t>
            </a:r>
            <a:r>
              <a:rPr lang="gl-ES" dirty="0" smtClean="0"/>
              <a:t>. Proxección de vídeo e charla explicativa.</a:t>
            </a:r>
          </a:p>
          <a:p>
            <a:endParaRPr lang="gl-ES" dirty="0" smtClean="0"/>
          </a:p>
          <a:p>
            <a:r>
              <a:rPr lang="gl-ES" b="1" dirty="0" smtClean="0"/>
              <a:t>Exposición de obxectos </a:t>
            </a:r>
            <a:r>
              <a:rPr lang="gl-ES" dirty="0" smtClean="0"/>
              <a:t>realizados artesanalmente. </a:t>
            </a:r>
          </a:p>
          <a:p>
            <a:pPr algn="ctr"/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aiores xestoso 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76672"/>
            <a:ext cx="8532440" cy="48503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2 CuadroTexto"/>
          <p:cNvSpPr txBox="1"/>
          <p:nvPr/>
        </p:nvSpPr>
        <p:spPr>
          <a:xfrm>
            <a:off x="395536" y="6093296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2000" b="1" dirty="0" smtClean="0"/>
              <a:t>Aprendendo os oficios antigos co Consello de Maiores de </a:t>
            </a:r>
            <a:r>
              <a:rPr lang="gl-ES" sz="2000" b="1" dirty="0" err="1" smtClean="0"/>
              <a:t>Xestoso</a:t>
            </a:r>
            <a:endParaRPr lang="gl-ES" sz="2000" b="1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188640"/>
            <a:ext cx="8153400" cy="990600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rmAutofit/>
          </a:bodyPr>
          <a:lstStyle/>
          <a:p>
            <a:pPr algn="ctr"/>
            <a:r>
              <a:rPr lang="gl-ES" sz="2800" b="1" dirty="0" smtClean="0"/>
              <a:t>7.- Verbas esquecidas</a:t>
            </a:r>
            <a:endParaRPr lang="gl-ES" sz="28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97152"/>
          </a:xfrm>
        </p:spPr>
        <p:txBody>
          <a:bodyPr>
            <a:normAutofit fontScale="92500" lnSpcReduction="10000"/>
          </a:bodyPr>
          <a:lstStyle/>
          <a:p>
            <a:endParaRPr lang="es-ES" dirty="0" smtClean="0"/>
          </a:p>
          <a:p>
            <a:r>
              <a:rPr lang="gl-ES" dirty="0" smtClean="0"/>
              <a:t>Proposta para o curso académico 2011-2012. Alumnado de </a:t>
            </a:r>
            <a:r>
              <a:rPr lang="gl-ES" b="1" dirty="0" smtClean="0"/>
              <a:t>1º da ESO </a:t>
            </a:r>
            <a:r>
              <a:rPr lang="gl-ES" dirty="0" smtClean="0"/>
              <a:t>en </a:t>
            </a:r>
            <a:r>
              <a:rPr lang="gl-ES" b="1" dirty="0" smtClean="0"/>
              <a:t>Proxecto </a:t>
            </a:r>
            <a:r>
              <a:rPr lang="gl-ES" b="1" dirty="0" err="1" smtClean="0"/>
              <a:t>Interdisciplinar</a:t>
            </a:r>
            <a:r>
              <a:rPr lang="gl-ES" b="1" dirty="0" smtClean="0"/>
              <a:t>.</a:t>
            </a:r>
          </a:p>
          <a:p>
            <a:endParaRPr lang="gl-ES" b="1" dirty="0" smtClean="0"/>
          </a:p>
          <a:p>
            <a:r>
              <a:rPr lang="gl-ES" dirty="0" smtClean="0"/>
              <a:t>Recuperación do </a:t>
            </a:r>
            <a:r>
              <a:rPr lang="gl-ES" b="1" dirty="0" smtClean="0"/>
              <a:t>léxico</a:t>
            </a:r>
            <a:r>
              <a:rPr lang="gl-ES" dirty="0" smtClean="0"/>
              <a:t> que está a caer no </a:t>
            </a:r>
            <a:r>
              <a:rPr lang="gl-ES" b="1" dirty="0" smtClean="0"/>
              <a:t>desuso</a:t>
            </a:r>
            <a:r>
              <a:rPr lang="gl-ES" dirty="0" smtClean="0"/>
              <a:t>.</a:t>
            </a:r>
          </a:p>
          <a:p>
            <a:endParaRPr lang="gl-ES" dirty="0" smtClean="0"/>
          </a:p>
          <a:p>
            <a:r>
              <a:rPr lang="gl-ES" dirty="0" smtClean="0"/>
              <a:t>Busca de </a:t>
            </a:r>
            <a:r>
              <a:rPr lang="gl-ES" b="1" dirty="0" smtClean="0"/>
              <a:t>informantes </a:t>
            </a:r>
            <a:r>
              <a:rPr lang="gl-ES" dirty="0" smtClean="0"/>
              <a:t>no ámbito familiar.</a:t>
            </a:r>
          </a:p>
          <a:p>
            <a:endParaRPr lang="gl-ES" dirty="0" smtClean="0"/>
          </a:p>
          <a:p>
            <a:r>
              <a:rPr lang="gl-ES" dirty="0" smtClean="0"/>
              <a:t>Elaboración de </a:t>
            </a:r>
            <a:r>
              <a:rPr lang="gl-ES" b="1" dirty="0" smtClean="0"/>
              <a:t>materiais multimedia</a:t>
            </a:r>
            <a:r>
              <a:rPr lang="gl-ES" dirty="0" smtClean="0"/>
              <a:t>: texto, imaxe, son. </a:t>
            </a:r>
          </a:p>
          <a:p>
            <a:pPr algn="ctr"/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755576" y="764704"/>
            <a:ext cx="76328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gl-ES" dirty="0" smtClean="0"/>
              <a:t>O CPI Virxe da Cela está situado nunha </a:t>
            </a:r>
            <a:r>
              <a:rPr lang="gl-ES" b="1" dirty="0" smtClean="0"/>
              <a:t>contorna rural e galegofalante</a:t>
            </a:r>
            <a:r>
              <a:rPr lang="gl-ES" dirty="0" smtClean="0"/>
              <a:t>,  aproximadamente un </a:t>
            </a:r>
            <a:r>
              <a:rPr lang="gl-ES" b="1" dirty="0" smtClean="0"/>
              <a:t>80% dos/-as alumnos/-as son galegofalantes</a:t>
            </a:r>
            <a:r>
              <a:rPr lang="gl-ES" dirty="0" smtClean="0"/>
              <a:t>. </a:t>
            </a:r>
          </a:p>
          <a:p>
            <a:pPr algn="just"/>
            <a:endParaRPr lang="gl-ES" dirty="0" smtClean="0"/>
          </a:p>
          <a:p>
            <a:pPr algn="just">
              <a:buFont typeface="Wingdings" pitchFamily="2" charset="2"/>
              <a:buChar char="Ø"/>
            </a:pPr>
            <a:r>
              <a:rPr lang="gl-ES" dirty="0" smtClean="0"/>
              <a:t>O resto, podémolos catalogar como castelanfalantes ou ben na súa maioría, como castelanfalantes aparentes, xa que a súa lingua materna é o galego, e, en maior ou menor medida empregan estruturas sintácticas, morfolóxicas e mesmo fonolóxicas en galego, así como léxico propio do idioma galego. 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827584" y="4797152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dirty="0" smtClean="0"/>
              <a:t>Polo tanto, non se trata de fomentar o uso do galego, xa que é a lingua empregada habitualmente,  senón de </a:t>
            </a:r>
            <a:r>
              <a:rPr lang="gl-ES" b="1" dirty="0" smtClean="0"/>
              <a:t>potenciar a oralidade como unha vía para dinamizar o centro</a:t>
            </a:r>
            <a:r>
              <a:rPr lang="gl-ES" dirty="0" smtClean="0"/>
              <a:t>. Ofrecemos alternativas para a mocidade. Queremos dinamizar o noso centro porque é o lugar de socialización. 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755576" y="3068960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dirty="0" smtClean="0"/>
              <a:t>O noso alumnado procede dos concellos de Monfero e Irixoa.  É basicamente unha </a:t>
            </a:r>
            <a:r>
              <a:rPr lang="gl-ES" b="1" dirty="0" smtClean="0"/>
              <a:t>zona, agrícola e gandeira</a:t>
            </a:r>
            <a:r>
              <a:rPr lang="gl-ES" dirty="0" smtClean="0"/>
              <a:t>, onde </a:t>
            </a:r>
            <a:r>
              <a:rPr lang="gl-ES" b="1" dirty="0" smtClean="0"/>
              <a:t>a lingua de relación do alumnado e as súas familias é o galego e tamén a lingua oral empregada en calquera dos establecementos, lugares de ocio, </a:t>
            </a:r>
            <a:r>
              <a:rPr lang="gl-ES" b="1" dirty="0" err="1" smtClean="0"/>
              <a:t>etc</a:t>
            </a:r>
            <a:r>
              <a:rPr lang="gl-ES" dirty="0" smtClean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rmAutofit/>
          </a:bodyPr>
          <a:lstStyle/>
          <a:p>
            <a:pPr algn="ctr"/>
            <a:r>
              <a:rPr lang="es-ES" sz="2800" b="1" dirty="0" smtClean="0"/>
              <a:t>BLOQUE III: AS NOVAS TECNOLOXÍAS</a:t>
            </a:r>
            <a:endParaRPr lang="es-ES" sz="28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12648" y="3789040"/>
            <a:ext cx="8153400" cy="2376264"/>
          </a:xfrm>
        </p:spPr>
        <p:txBody>
          <a:bodyPr>
            <a:normAutofit/>
          </a:bodyPr>
          <a:lstStyle/>
          <a:p>
            <a:r>
              <a:rPr lang="gl-ES" sz="2400" b="1" i="1" dirty="0" err="1" smtClean="0"/>
              <a:t>Booktrailers</a:t>
            </a:r>
            <a:r>
              <a:rPr lang="gl-ES" sz="2400" b="1" dirty="0" smtClean="0"/>
              <a:t>.</a:t>
            </a:r>
          </a:p>
          <a:p>
            <a:pPr lvl="0"/>
            <a:r>
              <a:rPr lang="gl-ES" sz="2400" b="1" dirty="0" smtClean="0"/>
              <a:t>Guións cinematográficos</a:t>
            </a:r>
          </a:p>
          <a:p>
            <a:r>
              <a:rPr lang="gl-ES" sz="2400" b="1" dirty="0" smtClean="0"/>
              <a:t>Documentais e curtametraxes</a:t>
            </a:r>
          </a:p>
          <a:p>
            <a:r>
              <a:rPr lang="gl-ES" sz="2400" b="1" i="1" dirty="0" smtClean="0"/>
              <a:t>Avatares</a:t>
            </a:r>
          </a:p>
          <a:p>
            <a:pPr lvl="0"/>
            <a:r>
              <a:rPr lang="gl-ES" sz="2400" b="1" i="1" dirty="0" err="1" smtClean="0"/>
              <a:t>Blogues</a:t>
            </a:r>
            <a:endParaRPr lang="gl-ES" sz="2400" b="1" i="1" dirty="0" smtClean="0"/>
          </a:p>
          <a:p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611560" y="1700808"/>
            <a:ext cx="799288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hangingPunct="0">
              <a:buFont typeface="Wingdings" pitchFamily="2" charset="2"/>
              <a:buChar char="Ø"/>
            </a:pPr>
            <a:r>
              <a:rPr lang="gl-ES" sz="2000" b="1" dirty="0" smtClean="0"/>
              <a:t>Renovación da práctica educativa </a:t>
            </a:r>
            <a:r>
              <a:rPr lang="gl-ES" sz="2000" dirty="0" smtClean="0"/>
              <a:t>con ferramentas e estratexias adaptadas á época que nos toca vivir. </a:t>
            </a:r>
          </a:p>
          <a:p>
            <a:pPr fontAlgn="base" hangingPunct="0"/>
            <a:endParaRPr lang="gl-ES" sz="2000" dirty="0" smtClean="0"/>
          </a:p>
          <a:p>
            <a:pPr fontAlgn="base" hangingPunct="0">
              <a:buFont typeface="Wingdings" pitchFamily="2" charset="2"/>
              <a:buChar char="Ø"/>
            </a:pPr>
            <a:r>
              <a:rPr lang="gl-ES" sz="2000" b="1" dirty="0" smtClean="0"/>
              <a:t>Motivación do alumnado </a:t>
            </a:r>
            <a:r>
              <a:rPr lang="gl-ES" sz="2000" dirty="0" smtClean="0"/>
              <a:t>nas súas aprendizaxes, especialmente o alumnado da ESO, ofrecéndolle un medio máis dinámico e atractivo. 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188640"/>
            <a:ext cx="8153400" cy="990600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rmAutofit/>
          </a:bodyPr>
          <a:lstStyle/>
          <a:p>
            <a:pPr algn="ctr"/>
            <a:r>
              <a:rPr lang="es-ES" sz="2800" b="1" dirty="0" smtClean="0"/>
              <a:t>1.-</a:t>
            </a:r>
            <a:r>
              <a:rPr lang="es-ES" sz="2800" b="1" i="1" dirty="0" smtClean="0"/>
              <a:t> </a:t>
            </a:r>
            <a:r>
              <a:rPr lang="es-ES" sz="2800" b="1" i="1" dirty="0" err="1" smtClean="0"/>
              <a:t>Booktrailers</a:t>
            </a:r>
            <a:endParaRPr lang="es-ES" sz="2800" b="1" i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gl-ES" dirty="0" smtClean="0"/>
              <a:t>Colaboración co </a:t>
            </a:r>
            <a:r>
              <a:rPr lang="gl-ES" b="1" dirty="0" smtClean="0"/>
              <a:t>Servizo de Normalización do Concello de Monfero </a:t>
            </a:r>
            <a:r>
              <a:rPr lang="gl-ES" dirty="0" smtClean="0"/>
              <a:t>e o </a:t>
            </a:r>
            <a:r>
              <a:rPr lang="gl-ES" b="1" dirty="0" smtClean="0"/>
              <a:t>Departamento de Lingua Galega</a:t>
            </a:r>
            <a:r>
              <a:rPr lang="gl-ES" dirty="0" smtClean="0"/>
              <a:t>.</a:t>
            </a:r>
          </a:p>
          <a:p>
            <a:r>
              <a:rPr lang="gl-ES" dirty="0" smtClean="0"/>
              <a:t>Elaboración de </a:t>
            </a:r>
            <a:r>
              <a:rPr lang="gl-ES" b="1" dirty="0" smtClean="0"/>
              <a:t>publicidade en formato audiovisual </a:t>
            </a:r>
            <a:r>
              <a:rPr lang="gl-ES" dirty="0" smtClean="0"/>
              <a:t>para promover a lectura en galego.  </a:t>
            </a:r>
          </a:p>
          <a:p>
            <a:r>
              <a:rPr lang="gl-ES" b="1" dirty="0" smtClean="0"/>
              <a:t> </a:t>
            </a:r>
            <a:r>
              <a:rPr lang="gl-ES" dirty="0" smtClean="0"/>
              <a:t>Potenciar a creatividade e a imaxinación do alumnado</a:t>
            </a:r>
          </a:p>
          <a:p>
            <a:r>
              <a:rPr lang="gl-ES" b="1" dirty="0" smtClean="0"/>
              <a:t>Obradoiro de </a:t>
            </a:r>
            <a:r>
              <a:rPr lang="gl-ES" b="1" i="1" dirty="0" err="1" smtClean="0"/>
              <a:t>Booktrailers</a:t>
            </a:r>
            <a:r>
              <a:rPr lang="gl-ES" dirty="0" smtClean="0"/>
              <a:t>, impartido por Belén </a:t>
            </a:r>
            <a:r>
              <a:rPr lang="gl-ES" dirty="0" err="1" smtClean="0"/>
              <a:t>Martínez</a:t>
            </a:r>
            <a:r>
              <a:rPr lang="gl-ES" dirty="0" smtClean="0"/>
              <a:t> Delgado, encargada da Normalización Lingüística no Concello de Monfero. Novembro 2009</a:t>
            </a:r>
          </a:p>
          <a:p>
            <a:r>
              <a:rPr lang="gl-ES" b="1" dirty="0" smtClean="0"/>
              <a:t>Lectura</a:t>
            </a:r>
            <a:r>
              <a:rPr lang="gl-ES" dirty="0" smtClean="0"/>
              <a:t> de libros, elaboración de </a:t>
            </a:r>
            <a:r>
              <a:rPr lang="gl-ES" b="1" dirty="0" smtClean="0"/>
              <a:t>guións</a:t>
            </a:r>
            <a:r>
              <a:rPr lang="gl-ES" dirty="0" smtClean="0"/>
              <a:t> e </a:t>
            </a:r>
            <a:r>
              <a:rPr lang="gl-ES" b="1" dirty="0" smtClean="0"/>
              <a:t>gravacións </a:t>
            </a:r>
            <a:r>
              <a:rPr lang="gl-ES" dirty="0" smtClean="0"/>
              <a:t>en vídeo. Novembro 2009.</a:t>
            </a:r>
          </a:p>
          <a:p>
            <a:r>
              <a:rPr lang="gl-ES" b="1" dirty="0" smtClean="0"/>
              <a:t>Visita da  TVG </a:t>
            </a:r>
            <a:r>
              <a:rPr lang="gl-ES" dirty="0" smtClean="0"/>
              <a:t>entrevistar aos alumnos/as e profesores/as encargados da realización de </a:t>
            </a:r>
            <a:r>
              <a:rPr lang="gl-ES" i="1" dirty="0" err="1" smtClean="0"/>
              <a:t>Booktrailers</a:t>
            </a:r>
            <a:r>
              <a:rPr lang="gl-ES" dirty="0" smtClean="0"/>
              <a:t>. Marzo 2010.</a:t>
            </a:r>
          </a:p>
          <a:p>
            <a:r>
              <a:rPr lang="gl-ES" dirty="0" smtClean="0"/>
              <a:t>Curso académico 2010-2011: </a:t>
            </a:r>
            <a:r>
              <a:rPr lang="gl-ES" b="1" dirty="0" smtClean="0"/>
              <a:t>edición dixital </a:t>
            </a:r>
            <a:r>
              <a:rPr lang="gl-ES" dirty="0" smtClean="0"/>
              <a:t>do material gravado</a:t>
            </a:r>
            <a:r>
              <a:rPr lang="gl-ES" b="1" dirty="0" smtClean="0"/>
              <a:t>.  </a:t>
            </a:r>
            <a:endParaRPr lang="gl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10006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332656"/>
            <a:ext cx="6987650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4 CuadroTexto"/>
          <p:cNvSpPr txBox="1"/>
          <p:nvPr/>
        </p:nvSpPr>
        <p:spPr>
          <a:xfrm>
            <a:off x="179512" y="6021288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2000" b="1" dirty="0" smtClean="0"/>
              <a:t>Obradoiro de </a:t>
            </a:r>
            <a:r>
              <a:rPr lang="gl-ES" sz="2000" b="1" i="1" dirty="0" err="1" smtClean="0"/>
              <a:t>Booktrailers</a:t>
            </a:r>
            <a:r>
              <a:rPr lang="gl-ES" sz="2000" b="1" dirty="0" smtClean="0"/>
              <a:t> a cargo de Belén Delgado. Novembro 2009</a:t>
            </a:r>
            <a:endParaRPr lang="gl-E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maria santamarina"/>
          <p:cNvPicPr>
            <a:picLocks noChangeAspect="1" noChangeArrowheads="1"/>
          </p:cNvPicPr>
          <p:nvPr/>
        </p:nvPicPr>
        <p:blipFill>
          <a:blip r:embed="rId2" cstate="print"/>
          <a:srcRect t="5263" b="5263"/>
          <a:stretch>
            <a:fillRect/>
          </a:stretch>
        </p:blipFill>
        <p:spPr bwMode="auto">
          <a:xfrm>
            <a:off x="1187624" y="476672"/>
            <a:ext cx="6841918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2 CuadroTexto"/>
          <p:cNvSpPr txBox="1"/>
          <p:nvPr/>
        </p:nvSpPr>
        <p:spPr>
          <a:xfrm>
            <a:off x="827584" y="5877272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Fotograma do </a:t>
            </a:r>
            <a:r>
              <a:rPr lang="es-ES" sz="2000" b="1" i="1" dirty="0" err="1" smtClean="0"/>
              <a:t>Booktrailer</a:t>
            </a:r>
            <a:r>
              <a:rPr lang="es-ES" sz="2000" b="1" dirty="0" smtClean="0"/>
              <a:t> “Os trece anos de Branca” (versión I)</a:t>
            </a:r>
            <a:endParaRPr lang="es-E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683568" y="5877272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Fotograma do </a:t>
            </a:r>
            <a:r>
              <a:rPr lang="es-ES" sz="2000" b="1" i="1" dirty="0" err="1" smtClean="0"/>
              <a:t>Booktrailer</a:t>
            </a:r>
            <a:r>
              <a:rPr lang="es-ES" sz="2000" b="1" dirty="0" smtClean="0"/>
              <a:t> “Os trece anos de Branca” (versión II)</a:t>
            </a:r>
            <a:endParaRPr lang="es-ES" sz="2000" b="1" dirty="0"/>
          </a:p>
        </p:txBody>
      </p:sp>
      <p:pic>
        <p:nvPicPr>
          <p:cNvPr id="4" name="3 Imagen" descr="película anaís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548680"/>
            <a:ext cx="8172400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rmAutofit/>
          </a:bodyPr>
          <a:lstStyle/>
          <a:p>
            <a:pPr algn="ctr"/>
            <a:r>
              <a:rPr lang="es-ES" sz="2800" b="1" dirty="0" smtClean="0"/>
              <a:t>2.- </a:t>
            </a:r>
            <a:r>
              <a:rPr lang="gl-ES" sz="2800" b="1" dirty="0" smtClean="0"/>
              <a:t>Guións </a:t>
            </a:r>
            <a:r>
              <a:rPr lang="es-ES" sz="2800" b="1" dirty="0" smtClean="0"/>
              <a:t>cinematográficos</a:t>
            </a:r>
            <a:endParaRPr lang="es-ES" sz="28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51520" y="1600200"/>
            <a:ext cx="8514528" cy="4829196"/>
          </a:xfrm>
        </p:spPr>
        <p:txBody>
          <a:bodyPr>
            <a:noAutofit/>
          </a:bodyPr>
          <a:lstStyle/>
          <a:p>
            <a:pPr algn="just"/>
            <a:r>
              <a:rPr lang="gl-ES" sz="2000" dirty="0" smtClean="0"/>
              <a:t>Convocatoria de certame con motivo das </a:t>
            </a:r>
            <a:r>
              <a:rPr lang="gl-ES" sz="2000" b="1" dirty="0" smtClean="0"/>
              <a:t>Letras Galegas 2010 </a:t>
            </a:r>
            <a:r>
              <a:rPr lang="gl-ES" sz="2000" dirty="0" smtClean="0"/>
              <a:t>para potenciar o uso da lingua galega na escrita. Motivar o alumnado para potenciar </a:t>
            </a:r>
            <a:r>
              <a:rPr lang="gl-ES" sz="2000" b="1" dirty="0" smtClean="0"/>
              <a:t>escritura creativa </a:t>
            </a:r>
            <a:r>
              <a:rPr lang="gl-ES" sz="2000" dirty="0" smtClean="0"/>
              <a:t>en lingua galega.</a:t>
            </a:r>
          </a:p>
          <a:p>
            <a:pPr algn="just"/>
            <a:endParaRPr lang="gl-ES" sz="2000" dirty="0" smtClean="0"/>
          </a:p>
          <a:p>
            <a:pPr algn="just"/>
            <a:r>
              <a:rPr lang="gl-ES" sz="2000" b="1" dirty="0" smtClean="0"/>
              <a:t>Bases do concurso:  </a:t>
            </a:r>
            <a:r>
              <a:rPr lang="gl-ES" sz="2000" dirty="0" smtClean="0"/>
              <a:t>Poderán participar os/as alumnos/as de Educación Secundaria, de forma individual ou colectiva. Presentarase un guión escrito especificando e incluíndo todos os datos necesarios: escenografía, diálogos, lemas, imaxes, descrición da acción. Temática: Trátase de anunciar calquera manifestación da identidade e cultura galega: a nosa a nosa música, a nosa lingua, as nosas paisaxes, os nosos monumentos, as nosas festas, os nosos produtos, </a:t>
            </a:r>
            <a:r>
              <a:rPr lang="gl-ES" sz="2000" dirty="0" err="1" smtClean="0"/>
              <a:t>etc</a:t>
            </a:r>
            <a:r>
              <a:rPr lang="gl-ES" sz="2000" dirty="0" smtClean="0"/>
              <a:t>. </a:t>
            </a:r>
          </a:p>
          <a:p>
            <a:pPr algn="just"/>
            <a:endParaRPr lang="gl-ES" sz="2000" dirty="0" smtClean="0"/>
          </a:p>
          <a:p>
            <a:pPr algn="just"/>
            <a:r>
              <a:rPr lang="gl-ES" sz="2000" b="1" dirty="0" smtClean="0"/>
              <a:t>Xuño 2009</a:t>
            </a:r>
            <a:r>
              <a:rPr lang="gl-ES" sz="2000" dirty="0" smtClean="0"/>
              <a:t>. Debido á escasa participación no certame, o EDLG decidiu declarar os premios desertos.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04664"/>
            <a:ext cx="7632848" cy="5592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4 CuadroTexto"/>
          <p:cNvSpPr txBox="1"/>
          <p:nvPr/>
        </p:nvSpPr>
        <p:spPr>
          <a:xfrm>
            <a:off x="755576" y="6237312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2000" b="1" dirty="0" smtClean="0"/>
              <a:t>Cartel anunciador do concurso de guións cinematográficos</a:t>
            </a:r>
            <a:endParaRPr lang="gl-E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rmAutofit/>
          </a:bodyPr>
          <a:lstStyle/>
          <a:p>
            <a:pPr algn="ctr"/>
            <a:r>
              <a:rPr lang="es-ES" sz="2800" b="1" dirty="0" smtClean="0"/>
              <a:t>3.-</a:t>
            </a:r>
            <a:r>
              <a:rPr lang="gl-ES" sz="2800" b="1" dirty="0" smtClean="0"/>
              <a:t>Documentais e Curtametraxes</a:t>
            </a:r>
            <a:endParaRPr lang="gl-ES" sz="2800" b="1" dirty="0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1"/>
          </p:nvPr>
        </p:nvSpPr>
        <p:spPr>
          <a:xfrm>
            <a:off x="611560" y="5085184"/>
            <a:ext cx="8153400" cy="1512168"/>
          </a:xfrm>
        </p:spPr>
        <p:txBody>
          <a:bodyPr>
            <a:normAutofit fontScale="92500" lnSpcReduction="10000"/>
          </a:bodyPr>
          <a:lstStyle/>
          <a:p>
            <a:r>
              <a:rPr lang="gl-ES" sz="2400" b="1" i="1" dirty="0" smtClean="0"/>
              <a:t>A taberna de Antonio</a:t>
            </a:r>
            <a:r>
              <a:rPr lang="gl-ES" sz="2400" dirty="0" smtClean="0"/>
              <a:t>. Catro episodios: “A lei </a:t>
            </a:r>
            <a:r>
              <a:rPr lang="gl-ES" sz="2400" dirty="0" err="1" smtClean="0"/>
              <a:t>antitabaco</a:t>
            </a:r>
            <a:r>
              <a:rPr lang="gl-ES" sz="2400" dirty="0" smtClean="0"/>
              <a:t>”, “Unión Fenosa”, “Dixital </a:t>
            </a:r>
            <a:r>
              <a:rPr lang="gl-ES" sz="2400" dirty="0" err="1" smtClean="0"/>
              <a:t>Plus</a:t>
            </a:r>
            <a:r>
              <a:rPr lang="gl-ES" sz="2400" dirty="0" smtClean="0"/>
              <a:t>”, “As drogas”. </a:t>
            </a:r>
          </a:p>
          <a:p>
            <a:r>
              <a:rPr lang="gl-ES" sz="2400" b="1" i="1" dirty="0" smtClean="0"/>
              <a:t>Dereitos Humanos</a:t>
            </a:r>
          </a:p>
          <a:p>
            <a:r>
              <a:rPr lang="gl-ES" sz="2400" b="1" i="1" dirty="0" smtClean="0"/>
              <a:t>Operación Quilo</a:t>
            </a:r>
            <a:endParaRPr lang="gl-ES" sz="2400" b="1" i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611560" y="1628800"/>
            <a:ext cx="806489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gl-ES" sz="2000" dirty="0" smtClean="0"/>
              <a:t>Revisión do fracaso do concurso de guións cinematográficos: é necesario a participación do </a:t>
            </a:r>
            <a:r>
              <a:rPr lang="gl-ES" sz="2000" b="1" dirty="0" smtClean="0"/>
              <a:t>profesorado</a:t>
            </a:r>
            <a:r>
              <a:rPr lang="gl-ES" sz="2000" dirty="0" smtClean="0"/>
              <a:t> para </a:t>
            </a:r>
            <a:r>
              <a:rPr lang="gl-ES" sz="2000" b="1" dirty="0" smtClean="0"/>
              <a:t>guiar e orientar </a:t>
            </a:r>
            <a:r>
              <a:rPr lang="gl-ES" sz="2000" dirty="0" smtClean="0"/>
              <a:t>o alumando. </a:t>
            </a:r>
          </a:p>
          <a:p>
            <a:pPr>
              <a:buFont typeface="Wingdings" pitchFamily="2" charset="2"/>
              <a:buChar char="Ø"/>
            </a:pPr>
            <a:r>
              <a:rPr lang="gl-ES" sz="2000" dirty="0" smtClean="0"/>
              <a:t>Realización de </a:t>
            </a:r>
            <a:r>
              <a:rPr lang="gl-ES" sz="2000" b="1" dirty="0" smtClean="0"/>
              <a:t>guións e gravación de curtametraxes </a:t>
            </a:r>
            <a:r>
              <a:rPr lang="gl-ES" sz="2000" dirty="0" smtClean="0"/>
              <a:t>nas materias de </a:t>
            </a:r>
            <a:r>
              <a:rPr lang="gl-ES" sz="2000" b="1" dirty="0" smtClean="0"/>
              <a:t>Educación para a Cidadanía (2º ESO) e Ética (4º ESO</a:t>
            </a:r>
            <a:r>
              <a:rPr lang="gl-ES" sz="2000" dirty="0" smtClean="0"/>
              <a:t>).</a:t>
            </a:r>
          </a:p>
          <a:p>
            <a:pPr>
              <a:buFont typeface="Wingdings" pitchFamily="2" charset="2"/>
              <a:buChar char="Ø"/>
            </a:pPr>
            <a:r>
              <a:rPr lang="gl-ES" sz="2000" b="1" dirty="0" smtClean="0"/>
              <a:t>Temática social a debate</a:t>
            </a:r>
            <a:r>
              <a:rPr lang="gl-ES" sz="2000" dirty="0" smtClean="0"/>
              <a:t>:  igualdade, consumo, medio natural, política, </a:t>
            </a:r>
            <a:r>
              <a:rPr lang="gl-ES" sz="2000" dirty="0" err="1" smtClean="0"/>
              <a:t>etc</a:t>
            </a:r>
            <a:r>
              <a:rPr lang="gl-ES" sz="2000" dirty="0" smtClean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gl-ES" sz="2000" b="1" dirty="0" smtClean="0"/>
              <a:t>Festival de curtametraxes</a:t>
            </a:r>
            <a:r>
              <a:rPr lang="gl-ES" sz="2000" dirty="0" smtClean="0"/>
              <a:t>: exhibición de todo o material realizado. Previsto para xuño 2011. Edición de produtos audiovisuais (</a:t>
            </a:r>
            <a:r>
              <a:rPr lang="gl-ES" sz="2000" i="1" dirty="0" err="1" smtClean="0"/>
              <a:t>dvd</a:t>
            </a:r>
            <a:r>
              <a:rPr lang="gl-ES" sz="2000" dirty="0" smtClean="0"/>
              <a:t>) para a </a:t>
            </a:r>
            <a:r>
              <a:rPr lang="gl-ES" sz="2000" b="1" dirty="0" smtClean="0"/>
              <a:t>distribución</a:t>
            </a:r>
            <a:r>
              <a:rPr lang="gl-ES" sz="2000" dirty="0" smtClean="0"/>
              <a:t> entre o alumnado interesado.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Fotograma grabado taberna Antonio 2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692696"/>
            <a:ext cx="7764655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2 CuadroTexto"/>
          <p:cNvSpPr txBox="1"/>
          <p:nvPr/>
        </p:nvSpPr>
        <p:spPr>
          <a:xfrm>
            <a:off x="899592" y="5733256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2000" b="1" dirty="0" smtClean="0"/>
              <a:t>Fotograma da curtametraxe “</a:t>
            </a:r>
            <a:r>
              <a:rPr lang="gl-ES" sz="2000" b="1" i="1" dirty="0" smtClean="0"/>
              <a:t>A taberna de Antonio</a:t>
            </a:r>
            <a:r>
              <a:rPr lang="es-ES" dirty="0" smtClean="0"/>
              <a:t>”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Fotograma grabado dereitos humanos 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548680"/>
            <a:ext cx="7980603" cy="4824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2 CuadroTexto"/>
          <p:cNvSpPr txBox="1"/>
          <p:nvPr/>
        </p:nvSpPr>
        <p:spPr>
          <a:xfrm>
            <a:off x="827584" y="5661248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2000" b="1" dirty="0" smtClean="0"/>
              <a:t>Documental sobre os “</a:t>
            </a:r>
            <a:r>
              <a:rPr lang="gl-ES" sz="2000" b="1" i="1" dirty="0" smtClean="0"/>
              <a:t>Dereitos Humanos</a:t>
            </a:r>
            <a:r>
              <a:rPr lang="es-ES" sz="2000" b="1" dirty="0" smtClean="0"/>
              <a:t>”</a:t>
            </a:r>
            <a:endParaRPr lang="es-E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500034" y="394693"/>
            <a:ext cx="813690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gl-ES" dirty="0" smtClean="0"/>
          </a:p>
          <a:p>
            <a:pPr algn="just"/>
            <a:r>
              <a:rPr lang="gl-ES" b="1" dirty="0" smtClean="0"/>
              <a:t>Peculiaridades do noso centro e da súa contorna </a:t>
            </a:r>
            <a:r>
              <a:rPr lang="gl-ES" dirty="0" smtClean="0"/>
              <a:t>que van condicionar a liña de actuación do noso EDLG </a:t>
            </a:r>
          </a:p>
          <a:p>
            <a:pPr algn="just">
              <a:lnSpc>
                <a:spcPct val="200000"/>
              </a:lnSpc>
              <a:buFont typeface="Wingdings" pitchFamily="2" charset="2"/>
              <a:buChar char="§"/>
            </a:pPr>
            <a:r>
              <a:rPr lang="gl-ES" sz="2000" dirty="0" smtClean="0"/>
              <a:t>CPI</a:t>
            </a:r>
          </a:p>
          <a:p>
            <a:pPr algn="just">
              <a:lnSpc>
                <a:spcPct val="200000"/>
              </a:lnSpc>
              <a:buFont typeface="Wingdings" pitchFamily="2" charset="2"/>
              <a:buChar char="§"/>
            </a:pPr>
            <a:r>
              <a:rPr lang="gl-ES" sz="2000" dirty="0" smtClean="0"/>
              <a:t>Ámbito rural</a:t>
            </a:r>
          </a:p>
          <a:p>
            <a:pPr algn="just">
              <a:lnSpc>
                <a:spcPct val="200000"/>
              </a:lnSpc>
              <a:buFont typeface="Wingdings" pitchFamily="2" charset="2"/>
              <a:buChar char="§"/>
            </a:pPr>
            <a:r>
              <a:rPr lang="gl-ES" sz="2000" dirty="0" smtClean="0"/>
              <a:t>Xornada partida</a:t>
            </a:r>
          </a:p>
          <a:p>
            <a:pPr algn="just">
              <a:lnSpc>
                <a:spcPct val="200000"/>
              </a:lnSpc>
              <a:buFont typeface="Wingdings" pitchFamily="2" charset="2"/>
              <a:buChar char="§"/>
            </a:pPr>
            <a:r>
              <a:rPr lang="gl-ES" sz="2000" dirty="0" smtClean="0"/>
              <a:t>Matrícula reducida</a:t>
            </a:r>
          </a:p>
          <a:p>
            <a:pPr algn="just">
              <a:lnSpc>
                <a:spcPct val="200000"/>
              </a:lnSpc>
              <a:buFont typeface="Wingdings" pitchFamily="2" charset="2"/>
              <a:buChar char="§"/>
            </a:pPr>
            <a:r>
              <a:rPr lang="gl-ES" sz="2000" dirty="0" smtClean="0"/>
              <a:t>Cadro de persoal  con poucos profesores/as</a:t>
            </a:r>
          </a:p>
          <a:p>
            <a:pPr algn="just">
              <a:lnSpc>
                <a:spcPct val="200000"/>
              </a:lnSpc>
              <a:buFont typeface="Wingdings" pitchFamily="2" charset="2"/>
              <a:buChar char="§"/>
            </a:pPr>
            <a:r>
              <a:rPr lang="gl-ES" sz="2000" dirty="0" smtClean="0"/>
              <a:t>Poboación dispersa</a:t>
            </a:r>
          </a:p>
          <a:p>
            <a:pPr algn="just">
              <a:lnSpc>
                <a:spcPct val="200000"/>
              </a:lnSpc>
              <a:buFont typeface="Wingdings" pitchFamily="2" charset="2"/>
              <a:buChar char="§"/>
            </a:pPr>
            <a:r>
              <a:rPr lang="gl-ES" sz="2000" dirty="0" smtClean="0"/>
              <a:t>Transporte público case inexistente</a:t>
            </a:r>
          </a:p>
          <a:p>
            <a:pPr algn="just">
              <a:lnSpc>
                <a:spcPct val="200000"/>
              </a:lnSpc>
              <a:buFont typeface="Wingdings" pitchFamily="2" charset="2"/>
              <a:buChar char="§"/>
            </a:pPr>
            <a:r>
              <a:rPr lang="gl-ES" sz="2000" dirty="0" smtClean="0"/>
              <a:t>Pouca oferta cultural e de lecer por parte dos concellos</a:t>
            </a:r>
          </a:p>
          <a:p>
            <a:pPr algn="just"/>
            <a:endParaRPr lang="gl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27584" y="5877272"/>
            <a:ext cx="7500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/>
              <a:t>Documental “</a:t>
            </a:r>
            <a:r>
              <a:rPr lang="es-ES_tradnl" sz="2000" b="1" i="1" dirty="0" smtClean="0"/>
              <a:t>Operación Quilo</a:t>
            </a:r>
            <a:r>
              <a:rPr lang="es-ES_tradnl" sz="2000" b="1" dirty="0" smtClean="0"/>
              <a:t>”</a:t>
            </a:r>
            <a:endParaRPr lang="es-ES_tradnl" sz="2000" b="1" dirty="0"/>
          </a:p>
        </p:txBody>
      </p:sp>
      <p:pic>
        <p:nvPicPr>
          <p:cNvPr id="4" name="3 Imagen" descr="operación quilo 2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548680"/>
            <a:ext cx="8100392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rmAutofit/>
          </a:bodyPr>
          <a:lstStyle/>
          <a:p>
            <a:pPr algn="ctr"/>
            <a:r>
              <a:rPr lang="es-ES_tradnl" sz="2800" b="1" dirty="0" smtClean="0"/>
              <a:t>4.- Avatares</a:t>
            </a:r>
            <a:endParaRPr lang="es-ES_tradnl" sz="28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11560" y="1844824"/>
            <a:ext cx="8153400" cy="4781128"/>
          </a:xfrm>
        </p:spPr>
        <p:txBody>
          <a:bodyPr>
            <a:normAutofit fontScale="85000" lnSpcReduction="20000"/>
          </a:bodyPr>
          <a:lstStyle/>
          <a:p>
            <a:r>
              <a:rPr lang="gl-ES" dirty="0" smtClean="0"/>
              <a:t>Concurso </a:t>
            </a:r>
            <a:r>
              <a:rPr lang="gl-ES" b="1" dirty="0" smtClean="0"/>
              <a:t>declaracións de amor </a:t>
            </a:r>
            <a:r>
              <a:rPr lang="gl-ES" dirty="0" smtClean="0"/>
              <a:t>dentro da Campaña</a:t>
            </a:r>
            <a:r>
              <a:rPr lang="gl-ES" b="1" i="1" dirty="0" smtClean="0"/>
              <a:t> “Regala amor e recibirás moito a cambio”</a:t>
            </a:r>
            <a:r>
              <a:rPr lang="gl-ES" dirty="0" smtClean="0"/>
              <a:t>. Colaboración con </a:t>
            </a:r>
            <a:r>
              <a:rPr lang="gl-ES" b="1" i="1" dirty="0" err="1" smtClean="0"/>
              <a:t>Monferosolidario</a:t>
            </a:r>
            <a:r>
              <a:rPr lang="gl-ES" dirty="0" smtClean="0"/>
              <a:t>.</a:t>
            </a:r>
          </a:p>
          <a:p>
            <a:pPr>
              <a:buNone/>
            </a:pPr>
            <a:r>
              <a:rPr lang="gl-ES" dirty="0" smtClean="0"/>
              <a:t> </a:t>
            </a:r>
          </a:p>
          <a:p>
            <a:r>
              <a:rPr lang="gl-ES" dirty="0" smtClean="0"/>
              <a:t>Elaboración  de </a:t>
            </a:r>
            <a:r>
              <a:rPr lang="gl-ES" b="1" dirty="0" smtClean="0"/>
              <a:t>textos</a:t>
            </a:r>
            <a:r>
              <a:rPr lang="gl-ES" dirty="0" smtClean="0"/>
              <a:t>, </a:t>
            </a:r>
            <a:r>
              <a:rPr lang="gl-ES" b="1" dirty="0" smtClean="0"/>
              <a:t>gravacións en </a:t>
            </a:r>
            <a:r>
              <a:rPr lang="gl-ES" b="1" dirty="0" err="1" smtClean="0"/>
              <a:t>audio</a:t>
            </a:r>
            <a:r>
              <a:rPr lang="gl-ES" b="1" dirty="0" smtClean="0"/>
              <a:t> </a:t>
            </a:r>
            <a:r>
              <a:rPr lang="gl-ES" dirty="0" smtClean="0"/>
              <a:t>e </a:t>
            </a:r>
            <a:r>
              <a:rPr lang="gl-ES" b="1" dirty="0" smtClean="0"/>
              <a:t>selección de imaxes </a:t>
            </a:r>
            <a:r>
              <a:rPr lang="gl-ES" dirty="0" smtClean="0"/>
              <a:t>para a animación. </a:t>
            </a:r>
          </a:p>
          <a:p>
            <a:endParaRPr lang="gl-ES" dirty="0" smtClean="0"/>
          </a:p>
          <a:p>
            <a:r>
              <a:rPr lang="gl-ES" dirty="0" smtClean="0"/>
              <a:t>Utilización novas tecnoloxías: </a:t>
            </a:r>
            <a:r>
              <a:rPr lang="gl-ES" b="1" dirty="0" smtClean="0"/>
              <a:t>animación e edición de </a:t>
            </a:r>
            <a:r>
              <a:rPr lang="gl-ES" b="1" dirty="0" err="1" smtClean="0"/>
              <a:t>audio</a:t>
            </a:r>
            <a:r>
              <a:rPr lang="gl-ES" dirty="0" smtClean="0"/>
              <a:t> cos programas </a:t>
            </a:r>
            <a:r>
              <a:rPr lang="gl-ES" b="1" i="1" dirty="0" err="1" smtClean="0"/>
              <a:t>Crazy</a:t>
            </a:r>
            <a:r>
              <a:rPr lang="gl-ES" b="1" i="1" dirty="0" smtClean="0"/>
              <a:t> </a:t>
            </a:r>
            <a:r>
              <a:rPr lang="es-ES_tradnl" b="1" i="1" dirty="0" err="1" smtClean="0"/>
              <a:t>Talk</a:t>
            </a:r>
            <a:r>
              <a:rPr lang="es-ES_tradnl" i="1" dirty="0" smtClean="0"/>
              <a:t> </a:t>
            </a:r>
            <a:r>
              <a:rPr lang="es-ES_tradnl" dirty="0" smtClean="0"/>
              <a:t>e </a:t>
            </a:r>
            <a:r>
              <a:rPr lang="gl-ES" i="1" dirty="0" smtClean="0"/>
              <a:t> </a:t>
            </a:r>
            <a:r>
              <a:rPr lang="gl-ES" b="1" i="1" dirty="0" err="1" smtClean="0"/>
              <a:t>Audacity</a:t>
            </a:r>
            <a:r>
              <a:rPr lang="gl-ES" dirty="0" smtClean="0"/>
              <a:t>.</a:t>
            </a:r>
          </a:p>
          <a:p>
            <a:endParaRPr lang="gl-ES" dirty="0" smtClean="0"/>
          </a:p>
          <a:p>
            <a:r>
              <a:rPr lang="gl-ES" dirty="0" smtClean="0"/>
              <a:t>Colgados no </a:t>
            </a:r>
            <a:r>
              <a:rPr lang="gl-ES" b="1" i="1" dirty="0" err="1" smtClean="0"/>
              <a:t>blogue</a:t>
            </a:r>
            <a:r>
              <a:rPr lang="gl-ES" dirty="0" smtClean="0"/>
              <a:t> </a:t>
            </a:r>
            <a:r>
              <a:rPr lang="gl-ES" b="1" i="1" dirty="0" err="1" smtClean="0"/>
              <a:t>Monferosolidario</a:t>
            </a:r>
            <a:r>
              <a:rPr lang="gl-ES" dirty="0" smtClean="0"/>
              <a:t> e </a:t>
            </a:r>
            <a:r>
              <a:rPr lang="gl-ES" b="1" i="1" dirty="0" smtClean="0"/>
              <a:t>Xesteira</a:t>
            </a:r>
            <a:r>
              <a:rPr lang="gl-ES" dirty="0" smtClean="0"/>
              <a:t>, na entrada da actividade “Regala </a:t>
            </a:r>
            <a:r>
              <a:rPr lang="gl-ES" dirty="0" err="1" smtClean="0"/>
              <a:t>amor…</a:t>
            </a:r>
            <a:r>
              <a:rPr lang="gl-ES" dirty="0" smtClean="0"/>
              <a:t>”, a través da </a:t>
            </a:r>
            <a:r>
              <a:rPr lang="gl-ES" b="1" dirty="0" smtClean="0"/>
              <a:t>opción comentarios</a:t>
            </a:r>
            <a:r>
              <a:rPr lang="gl-ES" dirty="0" smtClean="0"/>
              <a:t>.</a:t>
            </a:r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71538" y="5786454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Fotograma </a:t>
            </a:r>
            <a:r>
              <a:rPr lang="es-ES" b="1" i="1" dirty="0" smtClean="0"/>
              <a:t>avatar</a:t>
            </a:r>
            <a:r>
              <a:rPr lang="es-ES" b="1" dirty="0" smtClean="0"/>
              <a:t> Gandhi </a:t>
            </a:r>
            <a:endParaRPr lang="es-ES" b="1" dirty="0"/>
          </a:p>
        </p:txBody>
      </p:sp>
      <p:pic>
        <p:nvPicPr>
          <p:cNvPr id="3" name="2 Imagen" descr="mahatma_gandhi_6336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32" y="285728"/>
            <a:ext cx="5146005" cy="4929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rmAutofit/>
          </a:bodyPr>
          <a:lstStyle/>
          <a:p>
            <a:pPr algn="ctr"/>
            <a:r>
              <a:rPr lang="es-ES" sz="3100" b="1" dirty="0" smtClean="0"/>
              <a:t>6.- </a:t>
            </a:r>
            <a:r>
              <a:rPr lang="es-ES" sz="3100" b="1" i="1" dirty="0" err="1" smtClean="0"/>
              <a:t>Blogues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 lvl="0" fontAlgn="base" hangingPunct="0"/>
            <a:r>
              <a:rPr lang="gl-ES" sz="2400" b="1" dirty="0" smtClean="0"/>
              <a:t>Marzo 2009</a:t>
            </a:r>
            <a:r>
              <a:rPr lang="gl-ES" sz="2400" dirty="0" smtClean="0"/>
              <a:t>: asistencia a un </a:t>
            </a:r>
            <a:r>
              <a:rPr lang="gl-ES" sz="2400" b="1" dirty="0" smtClean="0"/>
              <a:t>curso de formación </a:t>
            </a:r>
            <a:r>
              <a:rPr lang="gl-ES" sz="2400" dirty="0" smtClean="0"/>
              <a:t>do profesorado para a creación de </a:t>
            </a:r>
            <a:r>
              <a:rPr lang="gl-ES" sz="2400" i="1" dirty="0" err="1" smtClean="0"/>
              <a:t>blogues</a:t>
            </a:r>
            <a:r>
              <a:rPr lang="gl-ES" sz="2400" dirty="0" smtClean="0"/>
              <a:t>.</a:t>
            </a:r>
          </a:p>
          <a:p>
            <a:pPr lvl="0" fontAlgn="base" hangingPunct="0"/>
            <a:r>
              <a:rPr lang="gl-ES" sz="2400" dirty="0" smtClean="0"/>
              <a:t>Potenciar o uso de </a:t>
            </a:r>
            <a:r>
              <a:rPr lang="gl-ES" sz="2400" b="1" dirty="0" smtClean="0"/>
              <a:t>TIC</a:t>
            </a:r>
            <a:r>
              <a:rPr lang="gl-ES" sz="2400" dirty="0" smtClean="0"/>
              <a:t>: administración de </a:t>
            </a:r>
            <a:r>
              <a:rPr lang="gl-ES" sz="2400" i="1" dirty="0" err="1" smtClean="0"/>
              <a:t>blogues</a:t>
            </a:r>
            <a:r>
              <a:rPr lang="gl-ES" sz="2400" dirty="0" smtClean="0"/>
              <a:t>, utilización de fotografía dixital, vídeo dixital, </a:t>
            </a:r>
            <a:r>
              <a:rPr lang="gl-ES" sz="2400" dirty="0" err="1" smtClean="0"/>
              <a:t>etc</a:t>
            </a:r>
            <a:r>
              <a:rPr lang="gl-ES" sz="2400" dirty="0" smtClean="0"/>
              <a:t>. </a:t>
            </a:r>
          </a:p>
          <a:p>
            <a:pPr lvl="0" fontAlgn="base" hangingPunct="0"/>
            <a:r>
              <a:rPr lang="gl-ES" sz="2400" dirty="0" smtClean="0"/>
              <a:t>Promover a redacción de entradas e publicación de comentarios. </a:t>
            </a:r>
            <a:r>
              <a:rPr lang="gl-ES" sz="2400" b="1" dirty="0" smtClean="0"/>
              <a:t>Uso do galego nos textos escritos.</a:t>
            </a:r>
            <a:endParaRPr lang="gl-ES" sz="2400" dirty="0" smtClean="0"/>
          </a:p>
          <a:p>
            <a:pPr lvl="0" fontAlgn="base" hangingPunct="0"/>
            <a:r>
              <a:rPr lang="gl-ES" sz="2400" b="1" dirty="0" smtClean="0"/>
              <a:t>Difundir</a:t>
            </a:r>
            <a:r>
              <a:rPr lang="gl-ES" sz="2400" dirty="0" smtClean="0"/>
              <a:t> as actividades. </a:t>
            </a:r>
          </a:p>
          <a:p>
            <a:pPr lvl="0" fontAlgn="base" hangingPunct="0"/>
            <a:r>
              <a:rPr lang="gl-ES" sz="2400" dirty="0" smtClean="0"/>
              <a:t>Abrir un espazo para a </a:t>
            </a:r>
            <a:r>
              <a:rPr lang="gl-ES" sz="2400" b="1" dirty="0" smtClean="0"/>
              <a:t>participación de toda a comunidade educativa</a:t>
            </a:r>
            <a:r>
              <a:rPr lang="gl-ES" sz="2400" dirty="0" smtClean="0"/>
              <a:t>. </a:t>
            </a:r>
          </a:p>
          <a:p>
            <a:endParaRPr lang="gl-ES" sz="2400" b="1" dirty="0" smtClean="0"/>
          </a:p>
          <a:p>
            <a:pPr marL="457200" indent="-457200">
              <a:buFont typeface="+mj-lt"/>
              <a:buAutoNum type="arabicPeriod"/>
            </a:pPr>
            <a:r>
              <a:rPr lang="gl-ES" sz="2400" b="1" i="1" dirty="0" err="1" smtClean="0"/>
              <a:t>Blogue</a:t>
            </a:r>
            <a:r>
              <a:rPr lang="gl-ES" sz="2400" b="1" i="1" dirty="0" smtClean="0"/>
              <a:t> Xesteira</a:t>
            </a:r>
          </a:p>
          <a:p>
            <a:pPr marL="457200" indent="-457200">
              <a:buFont typeface="+mj-lt"/>
              <a:buAutoNum type="arabicPeriod"/>
            </a:pPr>
            <a:r>
              <a:rPr lang="gl-ES" sz="2400" b="1" i="1" dirty="0" smtClean="0"/>
              <a:t>Bloque A Buxaina</a:t>
            </a:r>
          </a:p>
          <a:p>
            <a:pPr marL="457200" indent="-457200">
              <a:buFont typeface="+mj-lt"/>
              <a:buAutoNum type="arabicPeriod"/>
            </a:pPr>
            <a:r>
              <a:rPr lang="gl-ES" sz="2400" b="1" i="1" dirty="0" err="1" smtClean="0"/>
              <a:t>Blogue</a:t>
            </a:r>
            <a:r>
              <a:rPr lang="gl-ES" sz="2400" b="1" i="1" dirty="0" smtClean="0"/>
              <a:t> </a:t>
            </a:r>
            <a:r>
              <a:rPr lang="gl-ES" sz="2400" b="1" i="1" dirty="0" err="1" smtClean="0"/>
              <a:t>Monferosolidario</a:t>
            </a:r>
            <a:endParaRPr lang="gl-ES" sz="2400" b="1" i="1" dirty="0" smtClean="0"/>
          </a:p>
          <a:p>
            <a:pPr marL="457200" indent="-457200">
              <a:buFont typeface="+mj-lt"/>
              <a:buAutoNum type="arabicPeriod"/>
            </a:pPr>
            <a:r>
              <a:rPr lang="gl-ES" sz="2400" b="1" i="1" dirty="0" err="1" smtClean="0"/>
              <a:t>Blogue</a:t>
            </a:r>
            <a:r>
              <a:rPr lang="gl-ES" sz="2400" b="1" i="1" dirty="0" smtClean="0"/>
              <a:t> da Biblioteca Castelao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b="1" dirty="0" err="1" smtClean="0"/>
              <a:t>Blogue</a:t>
            </a:r>
            <a:r>
              <a:rPr lang="es-ES" sz="2800" b="1" dirty="0" smtClean="0"/>
              <a:t> </a:t>
            </a:r>
            <a:r>
              <a:rPr lang="es-ES" sz="2800" b="1" i="1" dirty="0" err="1" smtClean="0"/>
              <a:t>Ciber-xesteira</a:t>
            </a:r>
            <a:endParaRPr lang="es-ES" sz="2800" b="1" i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755576" y="1556792"/>
            <a:ext cx="799288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sz="2000" b="1" dirty="0" smtClean="0"/>
              <a:t>Orixe: </a:t>
            </a:r>
            <a:r>
              <a:rPr lang="gl-ES" sz="2000" dirty="0" smtClean="0"/>
              <a:t>Xornal Xesteira. Publicación anual do EDLG. Último número publicado: xuño 2008.</a:t>
            </a:r>
          </a:p>
          <a:p>
            <a:pPr algn="just"/>
            <a:endParaRPr lang="gl-ES" sz="2000" dirty="0" smtClean="0"/>
          </a:p>
          <a:p>
            <a:pPr algn="just"/>
            <a:r>
              <a:rPr lang="gl-ES" sz="2000" b="1" dirty="0" err="1" smtClean="0"/>
              <a:t>Ciber-Xesteira</a:t>
            </a:r>
            <a:r>
              <a:rPr lang="gl-ES" sz="2000" b="1" dirty="0" smtClean="0"/>
              <a:t>. </a:t>
            </a:r>
            <a:r>
              <a:rPr lang="gl-ES" sz="2000" dirty="0" smtClean="0"/>
              <a:t>Revista </a:t>
            </a:r>
            <a:r>
              <a:rPr lang="gl-ES" sz="2000" dirty="0" err="1" smtClean="0"/>
              <a:t>on-line</a:t>
            </a:r>
            <a:r>
              <a:rPr lang="gl-ES" sz="2000" dirty="0" smtClean="0"/>
              <a:t> do EDLG. Elaboración dunha revista escolar dixital escrita en galego. Redución de custos de publicación; </a:t>
            </a:r>
            <a:r>
              <a:rPr lang="gl-ES" sz="2000" dirty="0" err="1" smtClean="0"/>
              <a:t>inmediatez</a:t>
            </a:r>
            <a:r>
              <a:rPr lang="gl-ES" sz="2000" dirty="0" smtClean="0"/>
              <a:t>, ampla difusión. </a:t>
            </a:r>
            <a:r>
              <a:rPr lang="es-ES" sz="2000" u="sng" dirty="0" smtClean="0">
                <a:hlinkClick r:id="rId2"/>
              </a:rPr>
              <a:t>http://cpivirxedacelaxesteira.blogspot.com</a:t>
            </a:r>
            <a:endParaRPr lang="gl-ES" sz="2000" dirty="0" smtClean="0"/>
          </a:p>
          <a:p>
            <a:pPr algn="just"/>
            <a:endParaRPr lang="gl-ES" sz="2000" dirty="0" smtClean="0"/>
          </a:p>
          <a:p>
            <a:pPr algn="just"/>
            <a:r>
              <a:rPr lang="gl-ES" sz="2000" b="1" dirty="0" smtClean="0"/>
              <a:t>Funcionamento: </a:t>
            </a:r>
            <a:r>
              <a:rPr lang="gl-ES" sz="2000" dirty="0" smtClean="0"/>
              <a:t>O profesorado dos diferentes ciclos e niveis achega documentos sobre as actividades, crónicas, propostas nos seus grupos, e a coordinadora do EDLG encárgase de colgar esta información no </a:t>
            </a:r>
            <a:r>
              <a:rPr lang="gl-ES" sz="2000" i="1" dirty="0" err="1" smtClean="0"/>
              <a:t>blogue</a:t>
            </a:r>
            <a:r>
              <a:rPr lang="gl-ES" sz="2000" dirty="0" smtClean="0"/>
              <a:t> e mantelo actualizado.</a:t>
            </a:r>
          </a:p>
          <a:p>
            <a:pPr algn="just"/>
            <a:endParaRPr lang="gl-ES" sz="2000" dirty="0" smtClean="0"/>
          </a:p>
          <a:p>
            <a:pPr algn="just"/>
            <a:r>
              <a:rPr lang="gl-ES" sz="2000" b="1" dirty="0" smtClean="0"/>
              <a:t>Creación dun grupo de traballo </a:t>
            </a:r>
            <a:r>
              <a:rPr lang="gl-ES" sz="2000" dirty="0" smtClean="0"/>
              <a:t>con profesores/as e alumnos/as encargados da redacción e colaboracións puntuais de entidades da zona (asociacións deportivas e culturais, hostalaría e turismo). En proceso. Dificultade por cuestións de horario.</a:t>
            </a:r>
            <a:endParaRPr lang="es-E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548680"/>
            <a:ext cx="7020272" cy="5143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2 CuadroTexto"/>
          <p:cNvSpPr txBox="1"/>
          <p:nvPr/>
        </p:nvSpPr>
        <p:spPr>
          <a:xfrm>
            <a:off x="899592" y="5805264"/>
            <a:ext cx="73448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hlinkClick r:id="rId3"/>
              </a:rPr>
              <a:t>http://cpivirxedacelaxesteira.blogspot.com</a:t>
            </a:r>
            <a:endParaRPr lang="es-ES" sz="2400" b="1" dirty="0" smtClean="0"/>
          </a:p>
          <a:p>
            <a:pPr algn="ctr"/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b="1" dirty="0" err="1" smtClean="0"/>
              <a:t>Blogue</a:t>
            </a:r>
            <a:r>
              <a:rPr lang="es-ES" sz="2800" b="1" dirty="0" smtClean="0"/>
              <a:t> </a:t>
            </a:r>
            <a:r>
              <a:rPr lang="es-ES" sz="2800" b="1" i="1" dirty="0" smtClean="0"/>
              <a:t>A </a:t>
            </a:r>
            <a:r>
              <a:rPr lang="es-ES" sz="2800" b="1" i="1" dirty="0" err="1" smtClean="0"/>
              <a:t>Buxaina</a:t>
            </a:r>
            <a:endParaRPr lang="es-ES" sz="2800" b="1" i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611560" y="1844824"/>
            <a:ext cx="792088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endParaRPr lang="gl-ES" sz="2400" dirty="0" smtClean="0"/>
          </a:p>
          <a:p>
            <a:pPr>
              <a:buFont typeface="Wingdings" pitchFamily="2" charset="2"/>
              <a:buChar char="Ø"/>
            </a:pPr>
            <a:r>
              <a:rPr lang="gl-ES" sz="2400" dirty="0" smtClean="0"/>
              <a:t>Enderezo: </a:t>
            </a:r>
            <a:r>
              <a:rPr lang="gl-ES" sz="2400" b="1" dirty="0" smtClean="0">
                <a:hlinkClick r:id="rId2"/>
              </a:rPr>
              <a:t>http://abuxaina.blogspot.com</a:t>
            </a:r>
            <a:endParaRPr lang="gl-ES" sz="2400" b="1" dirty="0" smtClean="0"/>
          </a:p>
          <a:p>
            <a:endParaRPr lang="gl-ES" sz="2400" dirty="0" smtClean="0"/>
          </a:p>
          <a:p>
            <a:pPr>
              <a:buFont typeface="Wingdings" pitchFamily="2" charset="2"/>
              <a:buChar char="Ø"/>
            </a:pPr>
            <a:r>
              <a:rPr lang="gl-ES" sz="2400" i="1" dirty="0" err="1" smtClean="0"/>
              <a:t>Blogue</a:t>
            </a:r>
            <a:r>
              <a:rPr lang="gl-ES" sz="2400" dirty="0" smtClean="0"/>
              <a:t> de </a:t>
            </a:r>
            <a:r>
              <a:rPr lang="gl-ES" sz="2400" b="1" dirty="0" smtClean="0"/>
              <a:t>Educación Infantil </a:t>
            </a:r>
            <a:r>
              <a:rPr lang="gl-ES" sz="2400" dirty="0" smtClean="0"/>
              <a:t>e </a:t>
            </a:r>
            <a:r>
              <a:rPr lang="gl-ES" sz="2400" b="1" dirty="0" smtClean="0"/>
              <a:t>Educación Primaria</a:t>
            </a:r>
            <a:r>
              <a:rPr lang="gl-ES" sz="2400" dirty="0" smtClean="0"/>
              <a:t>.</a:t>
            </a:r>
          </a:p>
          <a:p>
            <a:pPr>
              <a:buFont typeface="Wingdings" pitchFamily="2" charset="2"/>
              <a:buChar char="Ø"/>
            </a:pPr>
            <a:endParaRPr lang="gl-ES" sz="2400" dirty="0" smtClean="0"/>
          </a:p>
          <a:p>
            <a:pPr>
              <a:buFont typeface="Wingdings" pitchFamily="2" charset="2"/>
              <a:buChar char="Ø"/>
            </a:pPr>
            <a:r>
              <a:rPr lang="gl-ES" sz="2400" dirty="0" smtClean="0"/>
              <a:t>Creación: </a:t>
            </a:r>
            <a:r>
              <a:rPr lang="gl-ES" sz="2400" b="1" dirty="0" smtClean="0"/>
              <a:t>setembro de 2011</a:t>
            </a:r>
            <a:r>
              <a:rPr lang="gl-ES" sz="2400" dirty="0" smtClean="0"/>
              <a:t>.</a:t>
            </a:r>
          </a:p>
          <a:p>
            <a:pPr>
              <a:buFont typeface="Wingdings" pitchFamily="2" charset="2"/>
              <a:buChar char="Ø"/>
            </a:pPr>
            <a:endParaRPr lang="gl-ES" sz="2400" dirty="0" smtClean="0"/>
          </a:p>
          <a:p>
            <a:pPr>
              <a:buFont typeface="Wingdings" pitchFamily="2" charset="2"/>
              <a:buChar char="Ø"/>
            </a:pPr>
            <a:r>
              <a:rPr lang="gl-ES" sz="2400" dirty="0" smtClean="0"/>
              <a:t>Difusión de actividades de EI e EP e recursos didácticos para o profesorado que imparten clase nestes niveis. </a:t>
            </a:r>
          </a:p>
          <a:p>
            <a:pPr>
              <a:buFont typeface="Wingdings" pitchFamily="2" charset="2"/>
              <a:buChar char="Ø"/>
            </a:pPr>
            <a:endParaRPr lang="gl-ES" sz="2400" dirty="0" smtClean="0"/>
          </a:p>
          <a:p>
            <a:pPr>
              <a:buFont typeface="Wingdings" pitchFamily="2" charset="2"/>
              <a:buChar char="Ø"/>
            </a:pPr>
            <a:r>
              <a:rPr lang="gl-ES" sz="2400" dirty="0" smtClean="0"/>
              <a:t>División en apartados: A mariola (EI), A zorregada (1º ciclo EP), Os zancos (2º ciclo EP), As lombas (Educación Física).</a:t>
            </a:r>
          </a:p>
          <a:p>
            <a:pPr>
              <a:buFont typeface="Wingdings" pitchFamily="2" charset="2"/>
              <a:buChar char="Ø"/>
            </a:pPr>
            <a:endParaRPr lang="gl-ES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8192910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2 CuadroTexto"/>
          <p:cNvSpPr txBox="1"/>
          <p:nvPr/>
        </p:nvSpPr>
        <p:spPr>
          <a:xfrm>
            <a:off x="467544" y="5661248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2400" b="1" dirty="0" smtClean="0">
                <a:hlinkClick r:id="rId3"/>
              </a:rPr>
              <a:t>http://abuxaina.blogspot.com</a:t>
            </a:r>
            <a:endParaRPr lang="es-ES" sz="2400" b="1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rmAutofit fontScale="90000"/>
          </a:bodyPr>
          <a:lstStyle/>
          <a:p>
            <a:pPr algn="ctr"/>
            <a:r>
              <a:rPr lang="es-ES" sz="3100" b="1" i="1" dirty="0" smtClean="0"/>
              <a:t/>
            </a:r>
            <a:br>
              <a:rPr lang="es-ES" sz="3100" b="1" i="1" dirty="0" smtClean="0"/>
            </a:br>
            <a:r>
              <a:rPr lang="es-ES" sz="3100" b="1" i="1" dirty="0" err="1" smtClean="0"/>
              <a:t>Blogue</a:t>
            </a:r>
            <a:r>
              <a:rPr lang="es-ES" sz="3100" b="1" dirty="0" smtClean="0"/>
              <a:t> da Biblioteca </a:t>
            </a:r>
            <a:r>
              <a:rPr lang="es-ES" sz="3100" b="1" dirty="0" err="1" smtClean="0"/>
              <a:t>Castelao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25780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gl-ES" sz="3200" b="1" dirty="0" smtClean="0"/>
              <a:t>Colaboración do EDLG</a:t>
            </a:r>
            <a:r>
              <a:rPr lang="gl-ES" sz="3200" dirty="0" smtClean="0"/>
              <a:t> </a:t>
            </a:r>
            <a:r>
              <a:rPr lang="gl-ES" sz="3200" b="1" dirty="0" smtClean="0"/>
              <a:t>coa biblioteca escolar </a:t>
            </a:r>
            <a:r>
              <a:rPr lang="gl-ES" sz="3200" dirty="0" smtClean="0"/>
              <a:t>nos labores de administración e actualización do </a:t>
            </a:r>
            <a:r>
              <a:rPr lang="gl-ES" sz="3200" i="1" dirty="0" err="1" smtClean="0"/>
              <a:t>Blogue</a:t>
            </a:r>
            <a:r>
              <a:rPr lang="gl-ES" sz="3200" i="1" dirty="0" smtClean="0"/>
              <a:t> </a:t>
            </a:r>
            <a:r>
              <a:rPr lang="gl-ES" sz="3200" dirty="0" smtClean="0"/>
              <a:t>da Biblioteca Castelao.</a:t>
            </a:r>
          </a:p>
          <a:p>
            <a:pPr algn="just"/>
            <a:endParaRPr lang="gl-ES" sz="3200" dirty="0" smtClean="0"/>
          </a:p>
          <a:p>
            <a:pPr lvl="0" algn="just" fontAlgn="base" hangingPunct="0"/>
            <a:r>
              <a:rPr lang="gl-ES" sz="3200" dirty="0" smtClean="0"/>
              <a:t>Actividades do EDLG para </a:t>
            </a:r>
            <a:r>
              <a:rPr lang="gl-ES" sz="3200" b="1" dirty="0" smtClean="0"/>
              <a:t>a dinamización da biblioteca escolar</a:t>
            </a:r>
            <a:r>
              <a:rPr lang="gl-ES" sz="3200" dirty="0" smtClean="0"/>
              <a:t>: crónicas e material audiovisual relativo ás actividades en colaboración coa biblioteca: </a:t>
            </a:r>
            <a:r>
              <a:rPr lang="gl-ES" sz="3200" dirty="0" err="1" smtClean="0"/>
              <a:t>contacontos</a:t>
            </a:r>
            <a:r>
              <a:rPr lang="gl-ES" sz="3200" dirty="0" smtClean="0"/>
              <a:t>, exposicións (</a:t>
            </a:r>
            <a:r>
              <a:rPr lang="gl-ES" sz="3200" i="1" dirty="0" smtClean="0"/>
              <a:t>Letras Galegas, De Escola a Escola, E ti que les?</a:t>
            </a:r>
            <a:r>
              <a:rPr lang="gl-ES" sz="3200" dirty="0" smtClean="0"/>
              <a:t>), obradoiros (</a:t>
            </a:r>
            <a:r>
              <a:rPr lang="gl-ES" sz="3200" i="1" dirty="0" smtClean="0"/>
              <a:t>Comercio Xusto e Consumo Responsable</a:t>
            </a:r>
            <a:r>
              <a:rPr lang="gl-ES" sz="3200" dirty="0" smtClean="0"/>
              <a:t>, </a:t>
            </a:r>
            <a:r>
              <a:rPr lang="gl-ES" sz="3200" i="1" dirty="0" smtClean="0"/>
              <a:t>Cultura India</a:t>
            </a:r>
            <a:r>
              <a:rPr lang="gl-ES" sz="3200" dirty="0" smtClean="0"/>
              <a:t>)</a:t>
            </a:r>
          </a:p>
          <a:p>
            <a:pPr lvl="0" algn="just" fontAlgn="base" hangingPunct="0"/>
            <a:endParaRPr lang="gl-ES" sz="3200" dirty="0" smtClean="0"/>
          </a:p>
          <a:p>
            <a:pPr lvl="0" algn="just" fontAlgn="base" hangingPunct="0"/>
            <a:r>
              <a:rPr lang="gl-ES" sz="3200" dirty="0" smtClean="0"/>
              <a:t>Cesión á biblioteca de material impreso e audiovisual en galego para o gozo por parte de toda a comunidade educativa (</a:t>
            </a:r>
            <a:r>
              <a:rPr lang="gl-ES" sz="3200" dirty="0" err="1" smtClean="0"/>
              <a:t>Dvd</a:t>
            </a:r>
            <a:r>
              <a:rPr lang="gl-ES" sz="3200" dirty="0" smtClean="0"/>
              <a:t> </a:t>
            </a:r>
            <a:r>
              <a:rPr lang="gl-ES" sz="3200" i="1" dirty="0" smtClean="0"/>
              <a:t>Ben Falado</a:t>
            </a:r>
            <a:r>
              <a:rPr lang="gl-ES" sz="3200" dirty="0" smtClean="0"/>
              <a:t>, </a:t>
            </a:r>
            <a:r>
              <a:rPr lang="gl-ES" sz="3200" i="1" dirty="0" err="1" smtClean="0"/>
              <a:t>Made</a:t>
            </a:r>
            <a:r>
              <a:rPr lang="gl-ES" sz="3200" i="1" dirty="0" smtClean="0"/>
              <a:t> in Galiza</a:t>
            </a:r>
            <a:r>
              <a:rPr lang="gl-ES" sz="3200" dirty="0" smtClean="0"/>
              <a:t>, </a:t>
            </a:r>
            <a:r>
              <a:rPr lang="gl-ES" sz="3200" dirty="0" err="1" smtClean="0"/>
              <a:t>etc</a:t>
            </a:r>
            <a:r>
              <a:rPr lang="gl-ES" sz="3200" dirty="0" smtClean="0"/>
              <a:t>)</a:t>
            </a:r>
          </a:p>
          <a:p>
            <a:pPr lvl="0" algn="just" fontAlgn="base" hangingPunct="0"/>
            <a:endParaRPr lang="gl-ES" sz="3200" dirty="0" smtClean="0"/>
          </a:p>
          <a:p>
            <a:pPr lvl="0" algn="just" fontAlgn="base" hangingPunct="0"/>
            <a:r>
              <a:rPr lang="gl-ES" sz="3200" dirty="0" smtClean="0"/>
              <a:t>Potenciar a </a:t>
            </a:r>
            <a:r>
              <a:rPr lang="gl-ES" sz="3200" b="1" dirty="0" smtClean="0"/>
              <a:t>lectura en galego. </a:t>
            </a:r>
            <a:r>
              <a:rPr lang="gl-ES" sz="3200" i="1" dirty="0" err="1" smtClean="0"/>
              <a:t>Booktrailers</a:t>
            </a:r>
            <a:r>
              <a:rPr lang="gl-ES" sz="3200" b="1" dirty="0" smtClean="0"/>
              <a:t>.</a:t>
            </a:r>
          </a:p>
          <a:p>
            <a:pPr lvl="0" algn="just" fontAlgn="base" hangingPunct="0"/>
            <a:endParaRPr lang="gl-ES" sz="3200" b="1" dirty="0" smtClean="0"/>
          </a:p>
          <a:p>
            <a:pPr lvl="0" algn="just" fontAlgn="base" hangingPunct="0"/>
            <a:r>
              <a:rPr lang="gl-ES" sz="3200" dirty="0" smtClean="0"/>
              <a:t>Enderezo: </a:t>
            </a:r>
            <a:r>
              <a:rPr lang="gl-ES" sz="3200" u="sng" dirty="0" smtClean="0">
                <a:hlinkClick r:id="rId2"/>
              </a:rPr>
              <a:t>http://obiblioblog.blogspot.com/</a:t>
            </a:r>
            <a:endParaRPr lang="gl-E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8208912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4 CuadroTexto"/>
          <p:cNvSpPr txBox="1"/>
          <p:nvPr/>
        </p:nvSpPr>
        <p:spPr>
          <a:xfrm>
            <a:off x="1979712" y="5842337"/>
            <a:ext cx="540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  <a:hlinkClick r:id="rId3"/>
              </a:rPr>
              <a:t>http://obiblioblog.blogspot.com/</a:t>
            </a:r>
            <a:endParaRPr lang="es-ES" sz="2400" b="1" dirty="0" smtClean="0">
              <a:solidFill>
                <a:srgbClr val="FF0000"/>
              </a:solidFill>
            </a:endParaRPr>
          </a:p>
          <a:p>
            <a:endParaRPr lang="es-ES" dirty="0" smtClean="0">
              <a:solidFill>
                <a:srgbClr val="FF0000"/>
              </a:solidFill>
            </a:endParaRP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12648" y="260648"/>
            <a:ext cx="8153400" cy="6408712"/>
          </a:xfrm>
        </p:spPr>
        <p:txBody>
          <a:bodyPr>
            <a:normAutofit fontScale="85000" lnSpcReduction="20000"/>
          </a:bodyPr>
          <a:lstStyle/>
          <a:p>
            <a:endParaRPr lang="es-ES" dirty="0" smtClean="0"/>
          </a:p>
          <a:p>
            <a:pPr>
              <a:buNone/>
            </a:pPr>
            <a:r>
              <a:rPr lang="es-ES" sz="3800" b="1" dirty="0" smtClean="0"/>
              <a:t>O EDLG</a:t>
            </a:r>
          </a:p>
          <a:p>
            <a:pPr>
              <a:buNone/>
            </a:pPr>
            <a:r>
              <a:rPr lang="gl-ES" dirty="0" smtClean="0"/>
              <a:t>Peculiaridades que van definir a nosa liña de actuación: </a:t>
            </a:r>
          </a:p>
          <a:p>
            <a:pPr>
              <a:buNone/>
            </a:pPr>
            <a:endParaRPr lang="es-ES" dirty="0" smtClean="0"/>
          </a:p>
          <a:p>
            <a:pPr algn="just"/>
            <a:r>
              <a:rPr lang="gl-ES" b="1" dirty="0" smtClean="0"/>
              <a:t>Equipo pequeno e inestable:</a:t>
            </a:r>
            <a:r>
              <a:rPr lang="gl-ES" dirty="0" smtClean="0"/>
              <a:t> Nestes tres cursos o equipo estivo constituído por 3 ou 4 profesores/as. Os representantes do profesorado de EI e EP van mudando de ano en ano. </a:t>
            </a:r>
          </a:p>
          <a:p>
            <a:pPr algn="just"/>
            <a:endParaRPr lang="gl-ES" dirty="0" smtClean="0"/>
          </a:p>
          <a:p>
            <a:pPr algn="just"/>
            <a:r>
              <a:rPr lang="gl-ES" b="1" dirty="0" smtClean="0"/>
              <a:t>Dificultades do centro: </a:t>
            </a:r>
            <a:r>
              <a:rPr lang="gl-ES" dirty="0" smtClean="0"/>
              <a:t>CPI con diferentes horarios para EI, EP e ESO; xornada partida; problema do transporte. Problemas á hora de coordinar reunións e falta de tempo para o alumnado.</a:t>
            </a:r>
          </a:p>
          <a:p>
            <a:pPr algn="just"/>
            <a:endParaRPr lang="gl-ES" dirty="0" smtClean="0"/>
          </a:p>
          <a:p>
            <a:pPr algn="just"/>
            <a:r>
              <a:rPr lang="gl-ES" b="1" dirty="0" smtClean="0"/>
              <a:t>Non estamos vinculados coa area lingüística. </a:t>
            </a:r>
            <a:r>
              <a:rPr lang="gl-ES" dirty="0" smtClean="0"/>
              <a:t>Potenciación da oral sobre a escrita, porque non somos expertos. A nosa tarefa céntrase principalmente na dinamización. </a:t>
            </a:r>
          </a:p>
          <a:p>
            <a:pPr algn="just"/>
            <a:endParaRPr lang="gl-ES" dirty="0" smtClean="0"/>
          </a:p>
          <a:p>
            <a:pPr algn="just"/>
            <a:endParaRPr lang="gl-ES" dirty="0" smtClean="0"/>
          </a:p>
          <a:p>
            <a:pPr algn="just">
              <a:buNone/>
            </a:pPr>
            <a:endParaRPr lang="gl-ES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b="1" dirty="0" smtClean="0"/>
              <a:t> </a:t>
            </a:r>
            <a:r>
              <a:rPr lang="es-ES" sz="2800" b="1" i="1" dirty="0" err="1" smtClean="0"/>
              <a:t>Blogue</a:t>
            </a:r>
            <a:r>
              <a:rPr lang="es-ES" sz="2800" b="1" dirty="0" smtClean="0"/>
              <a:t> </a:t>
            </a:r>
            <a:r>
              <a:rPr lang="es-ES" sz="2800" b="1" i="1" dirty="0" err="1" smtClean="0"/>
              <a:t>Monferosolidario</a:t>
            </a:r>
            <a:endParaRPr lang="es-ES" sz="2800" b="1" i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gl-ES" dirty="0" smtClean="0"/>
              <a:t>Escrito </a:t>
            </a:r>
            <a:r>
              <a:rPr lang="gl-ES" b="1" dirty="0" smtClean="0"/>
              <a:t>integramente en lingua galega</a:t>
            </a:r>
            <a:r>
              <a:rPr lang="gl-ES" dirty="0" smtClean="0"/>
              <a:t>.</a:t>
            </a:r>
          </a:p>
          <a:p>
            <a:endParaRPr lang="gl-ES" dirty="0" smtClean="0"/>
          </a:p>
          <a:p>
            <a:r>
              <a:rPr lang="gl-ES" dirty="0" smtClean="0"/>
              <a:t>E o</a:t>
            </a:r>
            <a:r>
              <a:rPr lang="gl-ES" i="1" dirty="0" smtClean="0"/>
              <a:t> </a:t>
            </a:r>
            <a:r>
              <a:rPr lang="gl-ES" i="1" dirty="0" err="1" smtClean="0"/>
              <a:t>blogue</a:t>
            </a:r>
            <a:r>
              <a:rPr lang="gl-ES" i="1" dirty="0" smtClean="0"/>
              <a:t> </a:t>
            </a:r>
            <a:r>
              <a:rPr lang="gl-ES" dirty="0" smtClean="0"/>
              <a:t>máis </a:t>
            </a:r>
            <a:r>
              <a:rPr lang="gl-ES" b="1" dirty="0" smtClean="0"/>
              <a:t>dinámico</a:t>
            </a:r>
            <a:r>
              <a:rPr lang="gl-ES" dirty="0" smtClean="0"/>
              <a:t>. Constante </a:t>
            </a:r>
            <a:r>
              <a:rPr lang="gl-ES" b="1" dirty="0" smtClean="0"/>
              <a:t>actualización</a:t>
            </a:r>
            <a:r>
              <a:rPr lang="gl-ES" dirty="0" smtClean="0"/>
              <a:t>, entradas semanais. Amplo volume de actividades dentro do proxecto </a:t>
            </a:r>
            <a:r>
              <a:rPr lang="gl-ES" i="1" dirty="0" err="1" smtClean="0"/>
              <a:t>Monferosolidario</a:t>
            </a:r>
            <a:r>
              <a:rPr lang="gl-ES" i="1" dirty="0" smtClean="0"/>
              <a:t>.</a:t>
            </a:r>
          </a:p>
          <a:p>
            <a:endParaRPr lang="gl-ES" dirty="0" smtClean="0"/>
          </a:p>
          <a:p>
            <a:r>
              <a:rPr lang="gl-ES" dirty="0" smtClean="0"/>
              <a:t>Recibe as visitas de moitos usuarios a nivel </a:t>
            </a:r>
            <a:r>
              <a:rPr lang="gl-ES" b="1" dirty="0" smtClean="0"/>
              <a:t>nacional</a:t>
            </a:r>
            <a:r>
              <a:rPr lang="gl-ES" dirty="0" smtClean="0"/>
              <a:t> e </a:t>
            </a:r>
            <a:r>
              <a:rPr lang="gl-ES" b="1" dirty="0" smtClean="0"/>
              <a:t>internacional.</a:t>
            </a:r>
            <a:endParaRPr lang="gl-ES" dirty="0" smtClean="0"/>
          </a:p>
          <a:p>
            <a:endParaRPr lang="gl-ES" dirty="0" smtClean="0"/>
          </a:p>
          <a:p>
            <a:r>
              <a:rPr lang="gl-ES" dirty="0" smtClean="0"/>
              <a:t>Soporte para a realización de actividades nas materias de </a:t>
            </a:r>
            <a:r>
              <a:rPr lang="gl-ES" b="1" dirty="0" smtClean="0"/>
              <a:t>Relixión</a:t>
            </a:r>
            <a:r>
              <a:rPr lang="gl-ES" dirty="0" smtClean="0"/>
              <a:t>, </a:t>
            </a:r>
            <a:r>
              <a:rPr lang="gl-ES" b="1" dirty="0" smtClean="0"/>
              <a:t>Educación para a Cidadanía </a:t>
            </a:r>
            <a:r>
              <a:rPr lang="gl-ES" dirty="0" smtClean="0"/>
              <a:t>e </a:t>
            </a:r>
            <a:r>
              <a:rPr lang="gl-ES" b="1" dirty="0" smtClean="0"/>
              <a:t>Ética</a:t>
            </a:r>
            <a:r>
              <a:rPr lang="gl-ES" dirty="0" smtClean="0"/>
              <a:t> (ESO).</a:t>
            </a:r>
          </a:p>
          <a:p>
            <a:endParaRPr lang="gl-ES" dirty="0" smtClean="0"/>
          </a:p>
          <a:p>
            <a:r>
              <a:rPr lang="gl-ES" dirty="0" smtClean="0"/>
              <a:t>Están colgados numerosos recursos didácticos sobre a </a:t>
            </a:r>
            <a:r>
              <a:rPr lang="gl-ES" b="1" dirty="0" smtClean="0"/>
              <a:t>Educación para o Desenvolvemento </a:t>
            </a:r>
            <a:r>
              <a:rPr lang="gl-ES" dirty="0" smtClean="0"/>
              <a:t>e </a:t>
            </a:r>
            <a:r>
              <a:rPr lang="gl-ES" b="1" dirty="0" smtClean="0"/>
              <a:t>Educación en Valores</a:t>
            </a:r>
            <a:r>
              <a:rPr lang="gl-ES" dirty="0" smtClean="0"/>
              <a:t>, elaborados por </a:t>
            </a:r>
            <a:r>
              <a:rPr lang="gl-ES" i="1" dirty="0" err="1" smtClean="0"/>
              <a:t>Monferosolidario</a:t>
            </a:r>
            <a:r>
              <a:rPr lang="gl-ES" i="1" dirty="0" smtClean="0"/>
              <a:t> </a:t>
            </a:r>
            <a:r>
              <a:rPr lang="gl-ES" dirty="0" smtClean="0"/>
              <a:t>ou por </a:t>
            </a:r>
            <a:r>
              <a:rPr lang="gl-ES" dirty="0" err="1" smtClean="0"/>
              <a:t>ONGs</a:t>
            </a:r>
            <a:r>
              <a:rPr lang="gl-ES" dirty="0" smtClean="0"/>
              <a:t>.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27584" y="5949280"/>
            <a:ext cx="73448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hlinkClick r:id="rId2"/>
              </a:rPr>
              <a:t>http://cpivirxedacelasolidario.blogspot.com</a:t>
            </a:r>
            <a:endParaRPr lang="es-ES" sz="24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2656"/>
            <a:ext cx="8196911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rmAutofit/>
          </a:bodyPr>
          <a:lstStyle/>
          <a:p>
            <a:pPr algn="ctr"/>
            <a:r>
              <a:rPr lang="es-ES" sz="2800" b="1" dirty="0" smtClean="0"/>
              <a:t>BLOQUE IV.-  EDUCACIÓN EN VALORES</a:t>
            </a:r>
            <a:endParaRPr lang="es-E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12648" y="2996952"/>
            <a:ext cx="8153400" cy="30990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" dirty="0" smtClean="0"/>
              <a:t>	</a:t>
            </a:r>
            <a:endParaRPr lang="gl-ES" dirty="0" smtClean="0"/>
          </a:p>
          <a:p>
            <a:pPr marL="514350" lvl="0" indent="-514350">
              <a:buClr>
                <a:schemeClr val="tx1"/>
              </a:buClr>
              <a:buFont typeface="+mj-lt"/>
              <a:buAutoNum type="arabicPeriod"/>
            </a:pPr>
            <a:r>
              <a:rPr lang="gl-ES" sz="2600" b="1" dirty="0" smtClean="0"/>
              <a:t>Xornadas de convivencia con outros centros</a:t>
            </a:r>
            <a:r>
              <a:rPr lang="gl-ES" sz="2600" dirty="0" smtClean="0"/>
              <a:t>.  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gl-ES" sz="2600" b="1" dirty="0" smtClean="0"/>
              <a:t>Proxecto “De Escola a Escola”. </a:t>
            </a:r>
          </a:p>
          <a:p>
            <a:pPr marL="514350" lvl="0" indent="-514350">
              <a:buClr>
                <a:schemeClr val="tx1"/>
              </a:buClr>
              <a:buFont typeface="+mj-lt"/>
              <a:buAutoNum type="arabicPeriod"/>
            </a:pPr>
            <a:r>
              <a:rPr lang="gl-ES" sz="2600" b="1" dirty="0" smtClean="0"/>
              <a:t>Celebración de </a:t>
            </a:r>
            <a:r>
              <a:rPr lang="gl-ES" sz="2600" b="1" i="1" dirty="0" smtClean="0"/>
              <a:t>Días D</a:t>
            </a:r>
            <a:r>
              <a:rPr lang="gl-ES" sz="2600" b="1" dirty="0" smtClean="0"/>
              <a:t>:  </a:t>
            </a:r>
            <a:r>
              <a:rPr lang="gl-ES" sz="2600" dirty="0" smtClean="0"/>
              <a:t>(Paz, Dereitos Humanos, Medio natural, </a:t>
            </a:r>
            <a:r>
              <a:rPr lang="gl-ES" sz="2600" dirty="0" err="1" smtClean="0"/>
              <a:t>etc</a:t>
            </a:r>
            <a:r>
              <a:rPr lang="gl-ES" sz="2600" dirty="0" smtClean="0"/>
              <a:t>). </a:t>
            </a:r>
          </a:p>
          <a:p>
            <a:pPr marL="514350" lvl="0" indent="-514350">
              <a:buClr>
                <a:schemeClr val="tx1"/>
              </a:buClr>
              <a:buFont typeface="+mj-lt"/>
              <a:buAutoNum type="arabicPeriod"/>
            </a:pPr>
            <a:r>
              <a:rPr lang="gl-ES" sz="2600" b="1" dirty="0" smtClean="0"/>
              <a:t>Difusión do proxecto </a:t>
            </a:r>
            <a:r>
              <a:rPr lang="gl-ES" sz="2600" b="1" i="1" dirty="0" err="1" smtClean="0"/>
              <a:t>Monferosolidario</a:t>
            </a:r>
            <a:r>
              <a:rPr lang="gl-ES" sz="2600" b="1" i="1" dirty="0" smtClean="0"/>
              <a:t>.</a:t>
            </a:r>
          </a:p>
          <a:p>
            <a:pPr lvl="0"/>
            <a:endParaRPr lang="es-ES" dirty="0" smtClean="0"/>
          </a:p>
          <a:p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683568" y="1772816"/>
            <a:ext cx="8136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es-ES" b="1" dirty="0" smtClean="0"/>
              <a:t>PROXECTO MONFEROSOLIDARIO</a:t>
            </a:r>
            <a:r>
              <a:rPr lang="es-ES" dirty="0" smtClean="0"/>
              <a:t>: </a:t>
            </a:r>
          </a:p>
          <a:p>
            <a:pPr algn="just">
              <a:buNone/>
            </a:pPr>
            <a:endParaRPr lang="es-ES" dirty="0" smtClean="0"/>
          </a:p>
          <a:p>
            <a:pPr algn="just">
              <a:buFont typeface="Wingdings" pitchFamily="2" charset="2"/>
              <a:buChar char="Ø"/>
            </a:pPr>
            <a:r>
              <a:rPr lang="gl-ES" b="1" dirty="0" smtClean="0"/>
              <a:t>Transmisión de valores </a:t>
            </a:r>
            <a:r>
              <a:rPr lang="gl-ES" dirty="0" smtClean="0"/>
              <a:t>como a autonomía, a xustiza e o respecto,  colaborando na </a:t>
            </a:r>
            <a:r>
              <a:rPr lang="gl-ES" b="1" dirty="0" smtClean="0"/>
              <a:t>construción da propia identidade </a:t>
            </a:r>
            <a:r>
              <a:rPr lang="gl-ES" dirty="0" smtClean="0"/>
              <a:t>do alumnado, do seu futuro proxecto de vida e do seu desenvolvemento como persoas.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Logos Monferosolidar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83568" y="764704"/>
            <a:ext cx="7916610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2 CuadroTexto"/>
          <p:cNvSpPr txBox="1"/>
          <p:nvPr/>
        </p:nvSpPr>
        <p:spPr>
          <a:xfrm>
            <a:off x="1259632" y="5877272"/>
            <a:ext cx="6840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i="1" dirty="0" err="1" smtClean="0"/>
              <a:t>Monferosolidario</a:t>
            </a:r>
            <a:r>
              <a:rPr lang="es-ES" sz="2000" b="1" i="1" dirty="0" smtClean="0"/>
              <a:t>: </a:t>
            </a:r>
            <a:r>
              <a:rPr lang="es-ES" sz="2000" b="1" i="1" dirty="0" err="1" smtClean="0"/>
              <a:t>construíndo</a:t>
            </a:r>
            <a:r>
              <a:rPr lang="es-ES" sz="2000" b="1" i="1" dirty="0" smtClean="0"/>
              <a:t> un mundo </a:t>
            </a:r>
            <a:r>
              <a:rPr lang="es-ES" sz="2000" b="1" i="1" dirty="0" err="1" smtClean="0"/>
              <a:t>mellor</a:t>
            </a:r>
            <a:r>
              <a:rPr lang="es-ES" sz="2000" b="1" i="1" dirty="0" smtClean="0"/>
              <a:t>…</a:t>
            </a:r>
            <a:endParaRPr lang="es-ES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rmAutofit fontScale="90000"/>
          </a:bodyPr>
          <a:lstStyle/>
          <a:p>
            <a:pPr algn="ctr"/>
            <a:r>
              <a:rPr lang="gl-ES" sz="3100" b="1" dirty="0" smtClean="0"/>
              <a:t/>
            </a:r>
            <a:br>
              <a:rPr lang="gl-ES" sz="3100" b="1" dirty="0" smtClean="0"/>
            </a:br>
            <a:r>
              <a:rPr lang="gl-ES" sz="3100" b="1" dirty="0" smtClean="0"/>
              <a:t>1.- Xornadas de convivencia con outros centros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1"/>
          </p:nvPr>
        </p:nvSpPr>
        <p:spPr>
          <a:xfrm>
            <a:off x="251520" y="1772816"/>
            <a:ext cx="8640960" cy="4896544"/>
          </a:xfrm>
        </p:spPr>
        <p:txBody>
          <a:bodyPr>
            <a:noAutofit/>
          </a:bodyPr>
          <a:lstStyle/>
          <a:p>
            <a:pPr algn="just"/>
            <a:r>
              <a:rPr lang="gl-ES" sz="2300" dirty="0" smtClean="0"/>
              <a:t>Intercambio entre o alumnado de secundaria do </a:t>
            </a:r>
            <a:r>
              <a:rPr lang="gl-ES" sz="2300" b="1" dirty="0" smtClean="0"/>
              <a:t>CPI Virxe da Cela</a:t>
            </a:r>
            <a:r>
              <a:rPr lang="gl-ES" sz="2300" dirty="0" smtClean="0"/>
              <a:t> e o alumnado do </a:t>
            </a:r>
            <a:r>
              <a:rPr lang="gl-ES" sz="2300" b="1" dirty="0" smtClean="0"/>
              <a:t>IES Monelos </a:t>
            </a:r>
            <a:r>
              <a:rPr lang="gl-ES" sz="2300" dirty="0" smtClean="0"/>
              <a:t>de A Coruña.</a:t>
            </a:r>
            <a:r>
              <a:rPr lang="gl-ES" sz="2400" dirty="0" smtClean="0"/>
              <a:t> Luns 12 outubro 2009.</a:t>
            </a:r>
            <a:endParaRPr lang="gl-ES" sz="2300" dirty="0" smtClean="0"/>
          </a:p>
          <a:p>
            <a:pPr lvl="0" algn="just"/>
            <a:r>
              <a:rPr lang="gl-ES" sz="2300" dirty="0" smtClean="0"/>
              <a:t>Xornada de convivencia entre dous centros de características opostas: </a:t>
            </a:r>
            <a:r>
              <a:rPr lang="gl-ES" sz="2300" b="1" dirty="0" smtClean="0"/>
              <a:t>centro rural e centro urbano</a:t>
            </a:r>
            <a:r>
              <a:rPr lang="gl-ES" sz="2300" dirty="0" smtClean="0"/>
              <a:t>; centro castelán falante e galego falante. Adquisición dunha </a:t>
            </a:r>
            <a:r>
              <a:rPr lang="gl-ES" sz="2300" b="1" dirty="0" smtClean="0"/>
              <a:t>conciencia sociolingüística</a:t>
            </a:r>
            <a:r>
              <a:rPr lang="gl-ES" sz="2300" dirty="0" smtClean="0"/>
              <a:t>.</a:t>
            </a:r>
          </a:p>
          <a:p>
            <a:pPr algn="just"/>
            <a:r>
              <a:rPr lang="gl-ES" sz="2300" dirty="0" smtClean="0"/>
              <a:t>Actividades lúdicas, dinámicas de grupo, para </a:t>
            </a:r>
            <a:r>
              <a:rPr lang="gl-ES" sz="2300" b="1" dirty="0" smtClean="0"/>
              <a:t>potenciar o intercambio oral</a:t>
            </a:r>
            <a:r>
              <a:rPr lang="gl-ES" sz="2300" dirty="0" smtClean="0"/>
              <a:t>.</a:t>
            </a:r>
          </a:p>
          <a:p>
            <a:pPr algn="just"/>
            <a:r>
              <a:rPr lang="gl-ES" sz="2300" dirty="0" smtClean="0"/>
              <a:t> Temática da </a:t>
            </a:r>
            <a:r>
              <a:rPr lang="gl-ES" sz="2300" b="1" dirty="0" err="1" smtClean="0"/>
              <a:t>interculturalidade</a:t>
            </a:r>
            <a:r>
              <a:rPr lang="gl-ES" sz="2300" b="1" dirty="0" smtClean="0"/>
              <a:t>.</a:t>
            </a:r>
          </a:p>
          <a:p>
            <a:pPr algn="just"/>
            <a:r>
              <a:rPr lang="gl-ES" sz="2300" dirty="0" smtClean="0"/>
              <a:t> Visita guiada ao mosteiro.  </a:t>
            </a:r>
            <a:r>
              <a:rPr lang="gl-ES" sz="2300" b="1" dirty="0" smtClean="0"/>
              <a:t>Valoración do patrimonio cultural da zona.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60648"/>
            <a:ext cx="6912768" cy="5200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2 CuadroTexto"/>
          <p:cNvSpPr txBox="1"/>
          <p:nvPr/>
        </p:nvSpPr>
        <p:spPr>
          <a:xfrm>
            <a:off x="971600" y="5733256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2000" b="1" dirty="0" smtClean="0"/>
              <a:t>Alumnas na dinámica do </a:t>
            </a:r>
            <a:r>
              <a:rPr lang="gl-ES" sz="2000" b="1" dirty="0" err="1" smtClean="0"/>
              <a:t>Pasapalabra</a:t>
            </a:r>
            <a:endParaRPr lang="gl-E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rmAutofit/>
          </a:bodyPr>
          <a:lstStyle/>
          <a:p>
            <a:pPr algn="ctr"/>
            <a:r>
              <a:rPr lang="es-ES" sz="2800" b="1" dirty="0" smtClean="0"/>
              <a:t>2.- Rede Solidaria da </a:t>
            </a:r>
            <a:r>
              <a:rPr lang="es-ES" sz="2800" b="1" dirty="0" err="1" smtClean="0"/>
              <a:t>Mocidade</a:t>
            </a:r>
            <a:r>
              <a:rPr lang="es-ES" sz="2800" b="1" dirty="0" smtClean="0"/>
              <a:t> </a:t>
            </a:r>
            <a:r>
              <a:rPr lang="es-ES" sz="2800" b="1" dirty="0" err="1" smtClean="0"/>
              <a:t>Entreculturas</a:t>
            </a:r>
            <a:endParaRPr lang="es-ES" sz="28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323528" y="1340768"/>
            <a:ext cx="8514528" cy="5257800"/>
          </a:xfrm>
        </p:spPr>
        <p:txBody>
          <a:bodyPr>
            <a:normAutofit fontScale="62500" lnSpcReduction="20000"/>
          </a:bodyPr>
          <a:lstStyle/>
          <a:p>
            <a:pPr hangingPunct="0"/>
            <a:endParaRPr lang="es-ES_tradnl" b="1" dirty="0" smtClean="0"/>
          </a:p>
          <a:p>
            <a:pPr algn="just" hangingPunct="0"/>
            <a:r>
              <a:rPr lang="gl-ES" sz="3200" dirty="0" smtClean="0"/>
              <a:t>Curso </a:t>
            </a:r>
            <a:r>
              <a:rPr lang="gl-ES" sz="3200" b="1" dirty="0" smtClean="0"/>
              <a:t>2008-2009: </a:t>
            </a:r>
            <a:r>
              <a:rPr lang="gl-ES" sz="3200" dirty="0" smtClean="0"/>
              <a:t>inicio da colaboración coa </a:t>
            </a:r>
            <a:r>
              <a:rPr lang="gl-ES" sz="3200" b="1" dirty="0" smtClean="0"/>
              <a:t>ONG </a:t>
            </a:r>
            <a:r>
              <a:rPr lang="gl-ES" sz="3200" b="1" dirty="0" err="1" smtClean="0"/>
              <a:t>Entreculturas</a:t>
            </a:r>
            <a:r>
              <a:rPr lang="gl-ES" sz="3200" dirty="0" smtClean="0"/>
              <a:t>.</a:t>
            </a:r>
          </a:p>
          <a:p>
            <a:pPr algn="just" hangingPunct="0"/>
            <a:endParaRPr lang="gl-ES" sz="3200" dirty="0" smtClean="0"/>
          </a:p>
          <a:p>
            <a:pPr algn="just" hangingPunct="0"/>
            <a:r>
              <a:rPr lang="gl-ES" sz="3200" b="1" dirty="0" smtClean="0"/>
              <a:t>Obxectivos: </a:t>
            </a:r>
            <a:r>
              <a:rPr lang="gl-ES" sz="3200" dirty="0" smtClean="0"/>
              <a:t>valorar a importancia da participación; coñecer diferentes iniciativas de voluntariado e cooperación; comprender a necesidade das relacións humanas para o desenvolvemento dunha convivencia con respecto, compresión e cooperación. </a:t>
            </a:r>
          </a:p>
          <a:p>
            <a:pPr algn="just" hangingPunct="0"/>
            <a:endParaRPr lang="gl-ES" sz="3200" dirty="0" smtClean="0"/>
          </a:p>
          <a:p>
            <a:pPr algn="just" hangingPunct="0"/>
            <a:r>
              <a:rPr lang="gl-ES" sz="3200" dirty="0" smtClean="0"/>
              <a:t>“Encontros da Rede Solidaria da Mocidade </a:t>
            </a:r>
            <a:r>
              <a:rPr lang="gl-ES" sz="3200" dirty="0" err="1" smtClean="0"/>
              <a:t>Entreculturas</a:t>
            </a:r>
            <a:r>
              <a:rPr lang="gl-ES" sz="3200" dirty="0" smtClean="0"/>
              <a:t>”. </a:t>
            </a:r>
            <a:r>
              <a:rPr lang="gl-ES" sz="3200" b="1" dirty="0" smtClean="0"/>
              <a:t>Dous encontros anuais</a:t>
            </a:r>
            <a:r>
              <a:rPr lang="gl-ES" sz="3200" dirty="0" smtClean="0"/>
              <a:t>: un a </a:t>
            </a:r>
            <a:r>
              <a:rPr lang="gl-ES" sz="3200" b="1" dirty="0" smtClean="0"/>
              <a:t>principio de curso </a:t>
            </a:r>
            <a:r>
              <a:rPr lang="gl-ES" sz="3200" dirty="0" smtClean="0"/>
              <a:t>para definir a axenda de traballo  e outro a </a:t>
            </a:r>
            <a:r>
              <a:rPr lang="gl-ES" sz="3200" b="1" dirty="0" smtClean="0"/>
              <a:t>final de curso </a:t>
            </a:r>
            <a:r>
              <a:rPr lang="gl-ES" sz="3200" dirty="0" smtClean="0"/>
              <a:t>para a posta en común da memoria de actividades realizadas.</a:t>
            </a:r>
          </a:p>
          <a:p>
            <a:pPr algn="just" hangingPunct="0"/>
            <a:endParaRPr lang="gl-ES" sz="3200" dirty="0" smtClean="0"/>
          </a:p>
          <a:p>
            <a:pPr algn="just" hangingPunct="0"/>
            <a:r>
              <a:rPr lang="gl-ES" sz="3200" dirty="0" smtClean="0"/>
              <a:t>Xornada de sábado (</a:t>
            </a:r>
            <a:r>
              <a:rPr lang="gl-ES" sz="3200" b="1" dirty="0" smtClean="0"/>
              <a:t>horario non lectivo</a:t>
            </a:r>
            <a:r>
              <a:rPr lang="gl-ES" sz="3200" dirty="0" smtClean="0"/>
              <a:t>). Actividade voluntaria. </a:t>
            </a:r>
          </a:p>
          <a:p>
            <a:pPr algn="just" hangingPunct="0"/>
            <a:endParaRPr lang="gl-ES" sz="3200" dirty="0" smtClean="0"/>
          </a:p>
          <a:p>
            <a:pPr algn="just" hangingPunct="0"/>
            <a:r>
              <a:rPr lang="gl-ES" sz="3200" b="1" dirty="0" smtClean="0"/>
              <a:t>Descrición da xornada</a:t>
            </a:r>
            <a:r>
              <a:rPr lang="gl-ES" sz="3200" dirty="0" smtClean="0"/>
              <a:t>: recepción e presentación dos grupos, almorzo colectivo, obradoiros para alumnado e profesorado, xantar, elaboración da axenda ou presentación da memoria, actividades lúdicas. </a:t>
            </a:r>
          </a:p>
          <a:p>
            <a:pPr hangingPunct="0"/>
            <a:endParaRPr lang="es-ES_tradnl" dirty="0" smtClean="0"/>
          </a:p>
          <a:p>
            <a:pPr hangingPunct="0"/>
            <a:endParaRPr lang="es-ES_tradnl" b="1" dirty="0" smtClean="0"/>
          </a:p>
        </p:txBody>
      </p:sp>
      <p:sp>
        <p:nvSpPr>
          <p:cNvPr id="4" name="3 CuadroTexto"/>
          <p:cNvSpPr txBox="1"/>
          <p:nvPr/>
        </p:nvSpPr>
        <p:spPr>
          <a:xfrm>
            <a:off x="1000100" y="3214686"/>
            <a:ext cx="635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357290" y="5643578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i="1" dirty="0" smtClean="0"/>
              <a:t>Rede Solidaria da </a:t>
            </a:r>
            <a:r>
              <a:rPr lang="es-ES" b="1" i="1" dirty="0" err="1" smtClean="0"/>
              <a:t>Mocidade</a:t>
            </a:r>
            <a:r>
              <a:rPr lang="es-ES" b="1" i="1" dirty="0" smtClean="0"/>
              <a:t> </a:t>
            </a:r>
            <a:r>
              <a:rPr lang="es-ES" b="1" i="1" dirty="0" err="1" smtClean="0"/>
              <a:t>Entreculturas</a:t>
            </a:r>
            <a:r>
              <a:rPr lang="es-ES" b="1" dirty="0" smtClean="0"/>
              <a:t>. Santiago 2010</a:t>
            </a:r>
            <a:endParaRPr lang="es-ES" b="1" dirty="0"/>
          </a:p>
        </p:txBody>
      </p:sp>
      <p:pic>
        <p:nvPicPr>
          <p:cNvPr id="5" name="4 Imagen" descr="10_11_26_73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357166"/>
            <a:ext cx="6929486" cy="4965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rmAutofit/>
          </a:bodyPr>
          <a:lstStyle/>
          <a:p>
            <a:pPr algn="ctr"/>
            <a:r>
              <a:rPr lang="es-ES" sz="2800" b="1" dirty="0" smtClean="0"/>
              <a:t>3.- </a:t>
            </a:r>
            <a:r>
              <a:rPr lang="es-ES" sz="2800" b="1" dirty="0" err="1" smtClean="0"/>
              <a:t>Proxecto</a:t>
            </a:r>
            <a:r>
              <a:rPr lang="es-ES" sz="2800" b="1" dirty="0" smtClean="0"/>
              <a:t> “De </a:t>
            </a:r>
            <a:r>
              <a:rPr lang="es-ES" sz="2800" b="1" dirty="0" err="1" smtClean="0"/>
              <a:t>escola</a:t>
            </a:r>
            <a:r>
              <a:rPr lang="es-ES" sz="2800" b="1" dirty="0" smtClean="0"/>
              <a:t> a </a:t>
            </a:r>
            <a:r>
              <a:rPr lang="es-ES" sz="2800" b="1" dirty="0" err="1" smtClean="0"/>
              <a:t>Escola</a:t>
            </a:r>
            <a:r>
              <a:rPr lang="es-ES" sz="2800" b="1" dirty="0" smtClean="0"/>
              <a:t>”</a:t>
            </a:r>
            <a:endParaRPr lang="es-ES" sz="28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179512" y="1600200"/>
            <a:ext cx="8586536" cy="4925144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gl-ES" sz="9600" b="1" dirty="0" smtClean="0"/>
              <a:t>Intercambio cultural e de tradicións </a:t>
            </a:r>
            <a:r>
              <a:rPr lang="gl-ES" sz="9600" dirty="0" smtClean="0"/>
              <a:t>entre unha escola da India (</a:t>
            </a:r>
            <a:r>
              <a:rPr lang="gl-ES" sz="9600" dirty="0" err="1" smtClean="0"/>
              <a:t>Konampalli</a:t>
            </a:r>
            <a:r>
              <a:rPr lang="gl-ES" sz="9600" dirty="0" smtClean="0"/>
              <a:t> </a:t>
            </a:r>
            <a:r>
              <a:rPr lang="gl-ES" sz="9600" dirty="0" err="1" smtClean="0"/>
              <a:t>School</a:t>
            </a:r>
            <a:r>
              <a:rPr lang="gl-ES" sz="9600" dirty="0" smtClean="0"/>
              <a:t>, </a:t>
            </a:r>
            <a:r>
              <a:rPr lang="gl-ES" sz="9600" dirty="0" err="1" smtClean="0"/>
              <a:t>Pinnadari</a:t>
            </a:r>
            <a:r>
              <a:rPr lang="gl-ES" sz="9600" dirty="0" smtClean="0"/>
              <a:t> </a:t>
            </a:r>
            <a:r>
              <a:rPr lang="gl-ES" sz="9600" dirty="0" err="1" smtClean="0"/>
              <a:t>School</a:t>
            </a:r>
            <a:r>
              <a:rPr lang="gl-ES" sz="9600" dirty="0" smtClean="0"/>
              <a:t>)e o CPI Virxe da Cela, a través da </a:t>
            </a:r>
            <a:r>
              <a:rPr lang="gl-ES" sz="9600" b="1" dirty="0" smtClean="0"/>
              <a:t>Fundación Vicente </a:t>
            </a:r>
            <a:r>
              <a:rPr lang="gl-ES" sz="9600" b="1" dirty="0" err="1" smtClean="0"/>
              <a:t>Ferrer</a:t>
            </a:r>
            <a:r>
              <a:rPr lang="gl-ES" sz="9600" dirty="0" smtClean="0"/>
              <a:t>.</a:t>
            </a:r>
          </a:p>
          <a:p>
            <a:pPr algn="just"/>
            <a:endParaRPr lang="gl-ES" sz="9600" dirty="0" smtClean="0"/>
          </a:p>
          <a:p>
            <a:pPr algn="just"/>
            <a:r>
              <a:rPr lang="gl-ES" sz="9600" dirty="0" smtClean="0"/>
              <a:t> Achegamento entre dúas realidades culturais diferentes, para un enriquecemento mutuo. Establecemento de comparativas entre o </a:t>
            </a:r>
            <a:r>
              <a:rPr lang="gl-ES" sz="9600" b="1" dirty="0" smtClean="0"/>
              <a:t>mundo rural galego </a:t>
            </a:r>
            <a:r>
              <a:rPr lang="gl-ES" sz="9600" dirty="0" smtClean="0"/>
              <a:t>e o </a:t>
            </a:r>
            <a:r>
              <a:rPr lang="gl-ES" sz="9600" b="1" dirty="0" smtClean="0"/>
              <a:t>mundo rural indio</a:t>
            </a:r>
            <a:r>
              <a:rPr lang="gl-ES" sz="9600" dirty="0" smtClean="0"/>
              <a:t>. </a:t>
            </a:r>
          </a:p>
          <a:p>
            <a:pPr algn="just"/>
            <a:endParaRPr lang="gl-ES" sz="9600" dirty="0" smtClean="0"/>
          </a:p>
          <a:p>
            <a:pPr algn="just"/>
            <a:r>
              <a:rPr lang="gl-ES" sz="9600" dirty="0" smtClean="0"/>
              <a:t>Adquisición dunha conciencia sociolingüística, e análise da situación das linguas minoritarias no mundo.</a:t>
            </a:r>
          </a:p>
          <a:p>
            <a:pPr algn="just"/>
            <a:endParaRPr lang="gl-ES" sz="9600" dirty="0" smtClean="0"/>
          </a:p>
          <a:p>
            <a:pPr algn="just"/>
            <a:r>
              <a:rPr lang="gl-ES" sz="9600" b="1" dirty="0" smtClean="0"/>
              <a:t>Colaboracións</a:t>
            </a:r>
            <a:r>
              <a:rPr lang="gl-ES" sz="9600" dirty="0" smtClean="0"/>
              <a:t>: EDLG, </a:t>
            </a:r>
            <a:r>
              <a:rPr lang="gl-ES" sz="9600" i="1" dirty="0" err="1" smtClean="0"/>
              <a:t>Monferosolidario</a:t>
            </a:r>
            <a:r>
              <a:rPr lang="gl-ES" sz="9600" i="1" dirty="0" smtClean="0"/>
              <a:t>,</a:t>
            </a:r>
            <a:r>
              <a:rPr lang="gl-ES" sz="9600" dirty="0" smtClean="0"/>
              <a:t> Departamento de Lingua Estranxeira, Departamento de CCSS, Biblioteca Escolar. Todo o curso académico 2009-2010. 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200" b="1" dirty="0" smtClean="0"/>
              <a:t>PLANIFICACIÓN </a:t>
            </a:r>
            <a:endParaRPr lang="es-ES" sz="3200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683568" y="1412776"/>
            <a:ext cx="770485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gl-ES" b="1" dirty="0" smtClean="0"/>
          </a:p>
          <a:p>
            <a:pPr algn="just"/>
            <a:endParaRPr lang="gl-ES" sz="2400" b="1" dirty="0" smtClean="0"/>
          </a:p>
          <a:p>
            <a:pPr algn="just"/>
            <a:r>
              <a:rPr lang="gl-ES" sz="2400" b="1" dirty="0" smtClean="0"/>
              <a:t>1º trimestre</a:t>
            </a:r>
            <a:r>
              <a:rPr lang="gl-ES" sz="2400" dirty="0" smtClean="0"/>
              <a:t>: Conferencias e obradoiros. Cada curso académico elíxese unha temática a traballar: “A India rural”, “A gastronomía da India”, “A contorna natural”. </a:t>
            </a:r>
          </a:p>
          <a:p>
            <a:pPr algn="just"/>
            <a:endParaRPr lang="gl-ES" sz="2400" dirty="0" smtClean="0"/>
          </a:p>
          <a:p>
            <a:pPr algn="just"/>
            <a:r>
              <a:rPr lang="gl-ES" sz="2400" b="1" dirty="0" smtClean="0"/>
              <a:t>2º trimestre: </a:t>
            </a:r>
            <a:r>
              <a:rPr lang="gl-ES" sz="2400" dirty="0" smtClean="0"/>
              <a:t>Envío de memoria gráfica e descritiva do noso centro e das nosas actividades á escola da India.</a:t>
            </a:r>
          </a:p>
          <a:p>
            <a:pPr algn="just"/>
            <a:endParaRPr lang="gl-ES" sz="2400" dirty="0" smtClean="0"/>
          </a:p>
          <a:p>
            <a:pPr algn="just"/>
            <a:r>
              <a:rPr lang="gl-ES" sz="2400" b="1" dirty="0" smtClean="0"/>
              <a:t>3º trimestre: </a:t>
            </a:r>
            <a:r>
              <a:rPr lang="gl-ES" sz="2400" dirty="0" smtClean="0"/>
              <a:t>Recibo de paquete con memoria gráfica e descritiva da escola da India. Exposición con paneis na biblioteca escolar.</a:t>
            </a:r>
          </a:p>
          <a:p>
            <a:endParaRPr lang="es-E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rmAutofit fontScale="90000"/>
          </a:bodyPr>
          <a:lstStyle/>
          <a:p>
            <a:pPr algn="ctr"/>
            <a:r>
              <a:rPr lang="es-ES" dirty="0" smtClean="0"/>
              <a:t> </a:t>
            </a:r>
            <a:br>
              <a:rPr lang="es-ES" dirty="0" smtClean="0"/>
            </a:br>
            <a:r>
              <a:rPr lang="es-ES" b="1" dirty="0" smtClean="0"/>
              <a:t>3.- OBXECTIVOS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179512" y="2708920"/>
            <a:ext cx="8784976" cy="3816424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es-ES" dirty="0" smtClean="0"/>
          </a:p>
          <a:p>
            <a:pPr lvl="0" fontAlgn="base" hangingPunct="0">
              <a:lnSpc>
                <a:spcPct val="210000"/>
              </a:lnSpc>
            </a:pPr>
            <a:r>
              <a:rPr lang="gl-ES" dirty="0" smtClean="0"/>
              <a:t>Contexto 1: </a:t>
            </a:r>
            <a:r>
              <a:rPr lang="gl-ES" b="1" i="1" dirty="0" smtClean="0"/>
              <a:t>A comunidade educativa. Dinamizando a nosa escola.</a:t>
            </a:r>
            <a:endParaRPr lang="gl-ES" b="1" dirty="0" smtClean="0"/>
          </a:p>
          <a:p>
            <a:pPr lvl="0" fontAlgn="base" hangingPunct="0">
              <a:lnSpc>
                <a:spcPct val="210000"/>
              </a:lnSpc>
            </a:pPr>
            <a:r>
              <a:rPr lang="gl-ES" dirty="0" smtClean="0"/>
              <a:t>Contexto 2:  </a:t>
            </a:r>
            <a:r>
              <a:rPr lang="gl-ES" b="1" i="1" dirty="0" smtClean="0"/>
              <a:t>A importancia da lingua e da cultura.</a:t>
            </a:r>
            <a:endParaRPr lang="gl-ES" b="1" dirty="0" smtClean="0"/>
          </a:p>
          <a:p>
            <a:pPr lvl="0" fontAlgn="base" hangingPunct="0">
              <a:lnSpc>
                <a:spcPct val="210000"/>
              </a:lnSpc>
            </a:pPr>
            <a:r>
              <a:rPr lang="gl-ES" dirty="0" smtClean="0"/>
              <a:t>Contexto 3: </a:t>
            </a:r>
            <a:r>
              <a:rPr lang="gl-ES" b="1" dirty="0" smtClean="0"/>
              <a:t>A </a:t>
            </a:r>
            <a:r>
              <a:rPr lang="gl-ES" b="1" i="1" dirty="0" smtClean="0"/>
              <a:t>sociedade do S. XXI:  as novas tecnoloxías.</a:t>
            </a:r>
            <a:endParaRPr lang="gl-ES" b="1" dirty="0" smtClean="0"/>
          </a:p>
          <a:p>
            <a:pPr lvl="0" fontAlgn="base" hangingPunct="0">
              <a:lnSpc>
                <a:spcPct val="210000"/>
              </a:lnSpc>
            </a:pPr>
            <a:r>
              <a:rPr lang="gl-ES" dirty="0" smtClean="0"/>
              <a:t>Contexto 4: </a:t>
            </a:r>
            <a:r>
              <a:rPr lang="gl-ES" b="1" i="1" dirty="0" smtClean="0"/>
              <a:t>O cambio social: educación en valores.</a:t>
            </a:r>
            <a:r>
              <a:rPr lang="gl-ES" b="1" dirty="0" smtClean="0"/>
              <a:t> </a:t>
            </a:r>
          </a:p>
          <a:p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611560" y="1700808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dirty="0" smtClean="0"/>
              <a:t>Establecemos 4 grandes bloques de obxectivos, correspondéndose con contextos ou situacións nas que trataremos de reforzar a dimensión comunicativa do galego. 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1403648" y="5733256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Charla “A India Rural e a Fundación Vicente Ferrer”</a:t>
            </a:r>
          </a:p>
          <a:p>
            <a:pPr algn="ctr"/>
            <a:endParaRPr lang="es-ES" sz="2000" b="1" dirty="0"/>
          </a:p>
        </p:txBody>
      </p:sp>
      <p:pic>
        <p:nvPicPr>
          <p:cNvPr id="1026" name="Picture 2" descr="C:\Users\Normali\Desktop\VICENTEFERRER\ACTIVIDADES 1º TRIMESTRE\CHARLA LA INDIA RURAL\IMÁGENES CHARLA Y OBRADOIROS INDIA\3ºesoconferenciaindia\3º eso con 1ºcicloprimaria conferencia\Imagen 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8286183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G_3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404664"/>
            <a:ext cx="7228309" cy="4824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2 CuadroTexto"/>
          <p:cNvSpPr txBox="1"/>
          <p:nvPr/>
        </p:nvSpPr>
        <p:spPr>
          <a:xfrm>
            <a:off x="323528" y="5877272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A gastronomía da India: </a:t>
            </a:r>
            <a:r>
              <a:rPr lang="es-ES" sz="2000" b="1" dirty="0" err="1" smtClean="0"/>
              <a:t>obradoiro</a:t>
            </a:r>
            <a:r>
              <a:rPr lang="es-ES" sz="2000" b="1" dirty="0" smtClean="0"/>
              <a:t> “As especias”.</a:t>
            </a:r>
            <a:endParaRPr lang="es-ES" sz="2000" b="1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rmAutofit/>
          </a:bodyPr>
          <a:lstStyle/>
          <a:p>
            <a:pPr algn="ctr"/>
            <a:r>
              <a:rPr lang="es-ES" sz="2800" b="1" dirty="0" smtClean="0"/>
              <a:t>4.- Celebración Días D</a:t>
            </a:r>
            <a:endParaRPr lang="es-ES" sz="28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12648" y="5373216"/>
            <a:ext cx="8153400" cy="1296144"/>
          </a:xfrm>
        </p:spPr>
        <p:txBody>
          <a:bodyPr>
            <a:normAutofit fontScale="85000" lnSpcReduction="20000"/>
          </a:bodyPr>
          <a:lstStyle/>
          <a:p>
            <a:r>
              <a:rPr lang="gl-ES" b="1" dirty="0" smtClean="0"/>
              <a:t>Día da Paz</a:t>
            </a:r>
          </a:p>
          <a:p>
            <a:r>
              <a:rPr lang="gl-ES" b="1" dirty="0" smtClean="0"/>
              <a:t>Día de San Valentín: </a:t>
            </a:r>
            <a:r>
              <a:rPr lang="gl-ES" b="1" i="1" dirty="0" smtClean="0"/>
              <a:t>Campaña “Regala amor”</a:t>
            </a:r>
          </a:p>
          <a:p>
            <a:r>
              <a:rPr lang="gl-ES" b="1" dirty="0" smtClean="0"/>
              <a:t>Día dos Dereitos Humanos</a:t>
            </a:r>
            <a:endParaRPr lang="gl-ES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539552" y="1628800"/>
            <a:ext cx="80648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gl-ES" sz="2000" dirty="0" smtClean="0"/>
              <a:t>Resaltar a </a:t>
            </a:r>
            <a:r>
              <a:rPr lang="gl-ES" sz="2000" b="1" dirty="0" smtClean="0"/>
              <a:t>importancia de determinadas datas </a:t>
            </a:r>
            <a:r>
              <a:rPr lang="gl-ES" sz="2000" dirty="0" smtClean="0"/>
              <a:t>e realización dunha </a:t>
            </a:r>
            <a:r>
              <a:rPr lang="gl-ES" sz="2000" b="1" dirty="0" smtClean="0"/>
              <a:t>actividade conxunta </a:t>
            </a:r>
            <a:r>
              <a:rPr lang="gl-ES" sz="2000" dirty="0" smtClean="0"/>
              <a:t>para todo o CPI. </a:t>
            </a:r>
          </a:p>
          <a:p>
            <a:pPr algn="just">
              <a:buFont typeface="Wingdings" pitchFamily="2" charset="2"/>
              <a:buChar char="Ø"/>
            </a:pPr>
            <a:endParaRPr lang="gl-ES" sz="2000" dirty="0" smtClean="0"/>
          </a:p>
          <a:p>
            <a:pPr algn="just">
              <a:buFont typeface="Wingdings" pitchFamily="2" charset="2"/>
              <a:buChar char="Ø"/>
            </a:pPr>
            <a:r>
              <a:rPr lang="gl-ES" sz="2000" dirty="0" smtClean="0"/>
              <a:t>O alumnado de Educación Secundaria é o encargado de transmitir a información, converténdose </a:t>
            </a:r>
            <a:r>
              <a:rPr lang="gl-ES" sz="2000" b="1" dirty="0" smtClean="0"/>
              <a:t>en mestres/as por un día</a:t>
            </a:r>
            <a:r>
              <a:rPr lang="gl-ES" sz="2000" dirty="0" smtClean="0"/>
              <a:t>. Campaña visitando as aulas e difundindo unha mensaxe. </a:t>
            </a:r>
          </a:p>
          <a:p>
            <a:pPr algn="just">
              <a:buFont typeface="Wingdings" pitchFamily="2" charset="2"/>
              <a:buChar char="Ø"/>
            </a:pPr>
            <a:endParaRPr lang="gl-ES" sz="2000" dirty="0" smtClean="0"/>
          </a:p>
          <a:p>
            <a:pPr algn="just">
              <a:buFont typeface="Wingdings" pitchFamily="2" charset="2"/>
              <a:buChar char="Ø"/>
            </a:pPr>
            <a:r>
              <a:rPr lang="gl-ES" sz="2000" dirty="0" smtClean="0"/>
              <a:t>Elaboración de </a:t>
            </a:r>
            <a:r>
              <a:rPr lang="gl-ES" sz="2000" b="1" dirty="0" smtClean="0"/>
              <a:t>materiais impresos</a:t>
            </a:r>
            <a:r>
              <a:rPr lang="gl-ES" sz="2000" dirty="0" smtClean="0"/>
              <a:t>: adhesivos, carteis, </a:t>
            </a:r>
            <a:r>
              <a:rPr lang="gl-ES" sz="2000" dirty="0" err="1" smtClean="0"/>
              <a:t>etc</a:t>
            </a:r>
            <a:r>
              <a:rPr lang="gl-ES" sz="2000" dirty="0" smtClean="0"/>
              <a:t>.</a:t>
            </a:r>
          </a:p>
          <a:p>
            <a:pPr algn="just"/>
            <a:endParaRPr lang="gl-ES" sz="2000" dirty="0" smtClean="0"/>
          </a:p>
          <a:p>
            <a:pPr algn="just">
              <a:buFont typeface="Wingdings" pitchFamily="2" charset="2"/>
              <a:buChar char="Ø"/>
            </a:pPr>
            <a:r>
              <a:rPr lang="gl-ES" sz="2000" dirty="0" smtClean="0"/>
              <a:t>Gravación e edición de </a:t>
            </a:r>
            <a:r>
              <a:rPr lang="gl-ES" sz="2000" b="1" dirty="0" smtClean="0"/>
              <a:t>materiais audiovisuais</a:t>
            </a:r>
            <a:endParaRPr lang="gl-E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Fotograma grabado camapaña regala amor 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548680"/>
            <a:ext cx="8028384" cy="4515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2 CuadroTexto"/>
          <p:cNvSpPr txBox="1"/>
          <p:nvPr/>
        </p:nvSpPr>
        <p:spPr>
          <a:xfrm>
            <a:off x="0" y="5733256"/>
            <a:ext cx="8892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Campaña </a:t>
            </a:r>
            <a:r>
              <a:rPr lang="es-ES" sz="2000" b="1" i="1" dirty="0" smtClean="0"/>
              <a:t>“Regala amor e recibirás </a:t>
            </a:r>
            <a:r>
              <a:rPr lang="es-ES" sz="2000" b="1" i="1" dirty="0" err="1" smtClean="0"/>
              <a:t>moito</a:t>
            </a:r>
            <a:r>
              <a:rPr lang="es-ES" sz="2000" b="1" i="1" dirty="0" smtClean="0"/>
              <a:t> a cambio...”</a:t>
            </a:r>
            <a:endParaRPr lang="es-E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rmAutofit/>
          </a:bodyPr>
          <a:lstStyle/>
          <a:p>
            <a:pPr algn="ctr"/>
            <a:r>
              <a:rPr lang="gl-ES" sz="2800" b="1" dirty="0" smtClean="0"/>
              <a:t>5.- Difusión do proxecto </a:t>
            </a:r>
            <a:r>
              <a:rPr lang="gl-ES" sz="2800" b="1" i="1" dirty="0" err="1" smtClean="0"/>
              <a:t>Monferosolidario</a:t>
            </a:r>
            <a:endParaRPr lang="gl-ES" sz="2800" b="1" i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85720" y="1600200"/>
            <a:ext cx="8480328" cy="5043510"/>
          </a:xfrm>
        </p:spPr>
        <p:txBody>
          <a:bodyPr>
            <a:normAutofit fontScale="25000" lnSpcReduction="20000"/>
          </a:bodyPr>
          <a:lstStyle/>
          <a:p>
            <a:endParaRPr lang="es-ES" dirty="0" smtClean="0"/>
          </a:p>
          <a:p>
            <a:r>
              <a:rPr lang="gl-ES" sz="8000" b="1" dirty="0" smtClean="0"/>
              <a:t>Presentado polo alumnado</a:t>
            </a:r>
            <a:r>
              <a:rPr lang="gl-ES" sz="8000" dirty="0" smtClean="0"/>
              <a:t>: </a:t>
            </a:r>
          </a:p>
          <a:p>
            <a:pPr>
              <a:buFont typeface="Arial" pitchFamily="34" charset="0"/>
              <a:buChar char="•"/>
            </a:pPr>
            <a:r>
              <a:rPr lang="gl-ES" sz="7200" i="1" dirty="0" smtClean="0"/>
              <a:t>SAME, Semana de Acción Mundial pola Educación. Madrid, abril 2011.</a:t>
            </a:r>
          </a:p>
          <a:p>
            <a:pPr>
              <a:buFont typeface="Arial" pitchFamily="34" charset="0"/>
              <a:buChar char="•"/>
            </a:pPr>
            <a:r>
              <a:rPr lang="gl-ES" sz="7200" i="1" dirty="0" smtClean="0"/>
              <a:t>Encontros da Rede Solidaria da Mocidade </a:t>
            </a:r>
            <a:r>
              <a:rPr lang="gl-ES" sz="7200" i="1" dirty="0" err="1" smtClean="0"/>
              <a:t>Entreculturas</a:t>
            </a:r>
            <a:r>
              <a:rPr lang="gl-ES" sz="7200" i="1" dirty="0" smtClean="0"/>
              <a:t> </a:t>
            </a:r>
            <a:r>
              <a:rPr lang="gl-ES" sz="7200" dirty="0" smtClean="0"/>
              <a:t>(Vigo, Rianxo, A Coruña)</a:t>
            </a:r>
          </a:p>
          <a:p>
            <a:pPr>
              <a:buFont typeface="Arial" pitchFamily="34" charset="0"/>
              <a:buChar char="•"/>
            </a:pPr>
            <a:r>
              <a:rPr lang="gl-ES" sz="7200" dirty="0" smtClean="0"/>
              <a:t>CPI Cruz do </a:t>
            </a:r>
            <a:r>
              <a:rPr lang="gl-ES" sz="7200" dirty="0" err="1" smtClean="0"/>
              <a:t>Sar</a:t>
            </a:r>
            <a:r>
              <a:rPr lang="gl-ES" sz="7200" dirty="0" smtClean="0"/>
              <a:t> (Bergondo), novembro 2009.</a:t>
            </a:r>
          </a:p>
          <a:p>
            <a:pPr>
              <a:buFont typeface="Arial" pitchFamily="34" charset="0"/>
              <a:buChar char="•"/>
            </a:pPr>
            <a:r>
              <a:rPr lang="gl-ES" sz="7200" dirty="0" smtClean="0"/>
              <a:t>IES Terra de </a:t>
            </a:r>
            <a:r>
              <a:rPr lang="gl-ES" sz="7200" dirty="0" err="1" smtClean="0"/>
              <a:t>Trasancos</a:t>
            </a:r>
            <a:r>
              <a:rPr lang="gl-ES" sz="7200" dirty="0" smtClean="0"/>
              <a:t> (Narón), xaneiro 2011</a:t>
            </a:r>
          </a:p>
          <a:p>
            <a:pPr>
              <a:buNone/>
            </a:pPr>
            <a:endParaRPr lang="gl-ES" sz="6400" dirty="0" smtClean="0"/>
          </a:p>
          <a:p>
            <a:r>
              <a:rPr lang="gl-ES" sz="8000" b="1" dirty="0" smtClean="0"/>
              <a:t>Presentado polas coordinadoras do proxecto: </a:t>
            </a:r>
          </a:p>
          <a:p>
            <a:pPr>
              <a:buFont typeface="Wingdings" pitchFamily="2" charset="2"/>
              <a:buChar char="§"/>
            </a:pPr>
            <a:r>
              <a:rPr lang="gl-ES" sz="7200" i="1" dirty="0" smtClean="0"/>
              <a:t>Encontro de profesores da Rede </a:t>
            </a:r>
            <a:r>
              <a:rPr lang="gl-ES" sz="7200" i="1" dirty="0" err="1" smtClean="0"/>
              <a:t>Entreculturas</a:t>
            </a:r>
            <a:r>
              <a:rPr lang="gl-ES" sz="7200" i="1" dirty="0" smtClean="0"/>
              <a:t> </a:t>
            </a:r>
            <a:r>
              <a:rPr lang="gl-ES" sz="7200" dirty="0" smtClean="0"/>
              <a:t>. Santiago de Compostela,  novembro 2009.</a:t>
            </a:r>
          </a:p>
          <a:p>
            <a:pPr>
              <a:buFont typeface="Wingdings" pitchFamily="2" charset="2"/>
              <a:buChar char="§"/>
            </a:pPr>
            <a:r>
              <a:rPr lang="gl-ES" sz="7200" i="1" dirty="0" smtClean="0"/>
              <a:t>Panel de Experiencias “Educando para o Desenvolvemento</a:t>
            </a:r>
            <a:r>
              <a:rPr lang="gl-ES" sz="7200" dirty="0" smtClean="0"/>
              <a:t>.  </a:t>
            </a:r>
            <a:r>
              <a:rPr lang="gl-ES" sz="7200" dirty="0" err="1" smtClean="0"/>
              <a:t>Entreculturas</a:t>
            </a:r>
            <a:r>
              <a:rPr lang="gl-ES" sz="7200" dirty="0" smtClean="0"/>
              <a:t>. Madrid, febreiro 2010</a:t>
            </a:r>
          </a:p>
          <a:p>
            <a:pPr>
              <a:buFont typeface="Wingdings" pitchFamily="2" charset="2"/>
              <a:buChar char="§"/>
            </a:pPr>
            <a:r>
              <a:rPr lang="gl-ES" sz="7200" i="1" dirty="0" smtClean="0"/>
              <a:t>Xornadas de Atención á diversidade,  “Mellora do Clima de aula”. </a:t>
            </a:r>
            <a:r>
              <a:rPr lang="gl-ES" sz="7200" dirty="0" smtClean="0"/>
              <a:t>Santiago de Compostela, decembro 2009. Xunta de Galicia.</a:t>
            </a:r>
          </a:p>
          <a:p>
            <a:pPr>
              <a:buFont typeface="Wingdings" pitchFamily="2" charset="2"/>
              <a:buChar char="§"/>
            </a:pPr>
            <a:r>
              <a:rPr lang="gl-ES" sz="7200" i="1" dirty="0" smtClean="0"/>
              <a:t>Seminario de Boas Prácticas en Educación para o Desenvolvemento</a:t>
            </a:r>
            <a:r>
              <a:rPr lang="gl-ES" sz="7200" dirty="0" smtClean="0"/>
              <a:t>. Guatemala, agosto 2009. AECID e Ministerio de Educación. </a:t>
            </a:r>
          </a:p>
          <a:p>
            <a:pPr>
              <a:buFont typeface="Wingdings" pitchFamily="2" charset="2"/>
              <a:buChar char="§"/>
            </a:pPr>
            <a:r>
              <a:rPr lang="gl-ES" sz="7200" i="1" dirty="0" smtClean="0"/>
              <a:t>Encontro  sobre a Cooperación Internacional en Galicia</a:t>
            </a:r>
            <a:r>
              <a:rPr lang="gl-ES" sz="7200" dirty="0" smtClean="0"/>
              <a:t>. Santiago de Compostela, marzo 2011.</a:t>
            </a:r>
            <a:endParaRPr lang="gl-ES" sz="7200" b="1" dirty="0" smtClean="0"/>
          </a:p>
          <a:p>
            <a:endParaRPr lang="gl-ES" sz="6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71538" y="5786454"/>
            <a:ext cx="7358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/>
              <a:t>Alumnas presentando </a:t>
            </a:r>
            <a:r>
              <a:rPr lang="es-ES_tradnl" b="1" i="1" dirty="0" err="1" smtClean="0"/>
              <a:t>Monferosolidario</a:t>
            </a:r>
            <a:r>
              <a:rPr lang="es-ES_tradnl" b="1" dirty="0" smtClean="0"/>
              <a:t>. Santiago, </a:t>
            </a:r>
            <a:r>
              <a:rPr lang="es-ES_tradnl" b="1" dirty="0" err="1" smtClean="0"/>
              <a:t>novembro</a:t>
            </a:r>
            <a:r>
              <a:rPr lang="es-ES_tradnl" b="1" dirty="0" smtClean="0"/>
              <a:t> 2010</a:t>
            </a:r>
            <a:endParaRPr lang="es-ES_tradnl" b="1" dirty="0"/>
          </a:p>
        </p:txBody>
      </p:sp>
      <p:pic>
        <p:nvPicPr>
          <p:cNvPr id="3" name="2 Imagen" descr="10_11_26_79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357166"/>
            <a:ext cx="7358082" cy="4980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10400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692696"/>
            <a:ext cx="8064896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2 CuadroTexto"/>
          <p:cNvSpPr txBox="1"/>
          <p:nvPr/>
        </p:nvSpPr>
        <p:spPr>
          <a:xfrm>
            <a:off x="539552" y="5661248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2000" b="1" dirty="0" smtClean="0"/>
              <a:t>Rolda de prensa da SAME (Semana de Acción Mundial pola Educación)</a:t>
            </a:r>
            <a:endParaRPr lang="gl-ES" sz="2000" b="1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/>
              <a:t>5.- METODOLOXÍA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83568" y="2060848"/>
            <a:ext cx="8153400" cy="4495800"/>
          </a:xfrm>
        </p:spPr>
        <p:txBody>
          <a:bodyPr>
            <a:normAutofit/>
          </a:bodyPr>
          <a:lstStyle/>
          <a:p>
            <a:pPr lvl="0"/>
            <a:r>
              <a:rPr lang="es-ES" dirty="0" smtClean="0"/>
              <a:t>Planificación específica para un CPI</a:t>
            </a:r>
          </a:p>
          <a:p>
            <a:pPr lvl="0"/>
            <a:r>
              <a:rPr lang="gl-ES" dirty="0" smtClean="0"/>
              <a:t>Viabilidade</a:t>
            </a:r>
          </a:p>
          <a:p>
            <a:pPr lvl="0"/>
            <a:r>
              <a:rPr lang="gl-ES" dirty="0" smtClean="0"/>
              <a:t>Flexibilidade</a:t>
            </a:r>
          </a:p>
          <a:p>
            <a:pPr lvl="0"/>
            <a:r>
              <a:rPr lang="gl-ES" dirty="0" smtClean="0"/>
              <a:t>Metodoloxía dinámica e motivadora</a:t>
            </a:r>
          </a:p>
          <a:p>
            <a:pPr lvl="0"/>
            <a:r>
              <a:rPr lang="gl-ES" dirty="0" err="1" smtClean="0"/>
              <a:t>Protagonismo</a:t>
            </a:r>
            <a:r>
              <a:rPr lang="gl-ES" dirty="0" smtClean="0"/>
              <a:t> ao alumnado</a:t>
            </a:r>
          </a:p>
          <a:p>
            <a:pPr lvl="0"/>
            <a:r>
              <a:rPr lang="es-ES" dirty="0" smtClean="0"/>
              <a:t>Difusión das actividades</a:t>
            </a:r>
          </a:p>
          <a:p>
            <a:pPr lvl="0"/>
            <a:r>
              <a:rPr lang="gl-ES" dirty="0" smtClean="0"/>
              <a:t>Colaboración con outros centros/institucións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1560" y="620689"/>
            <a:ext cx="8136904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989632"/>
                </a:solidFill>
              </a:rPr>
              <a:t>1.- PLANIFICACIÓN ESPECÍFICA PARA UN C.P.I.</a:t>
            </a:r>
          </a:p>
          <a:p>
            <a:endParaRPr lang="es-ES" b="1" dirty="0" smtClean="0"/>
          </a:p>
          <a:p>
            <a:pPr algn="just"/>
            <a:endParaRPr lang="gl-ES" dirty="0" smtClean="0"/>
          </a:p>
          <a:p>
            <a:pPr algn="just"/>
            <a:r>
              <a:rPr lang="gl-ES" sz="2000" dirty="0" smtClean="0"/>
              <a:t>No noso centro están agrupados dentro dun mesmo espazo as </a:t>
            </a:r>
            <a:r>
              <a:rPr lang="gl-ES" sz="2000" b="1" dirty="0" smtClean="0"/>
              <a:t>tres etapas educativas</a:t>
            </a:r>
            <a:r>
              <a:rPr lang="gl-ES" sz="2000" dirty="0" smtClean="0"/>
              <a:t>: Educación Infantil, Educación Primaria e Educación Secundaria Obrigatoria. </a:t>
            </a:r>
          </a:p>
          <a:p>
            <a:pPr algn="just"/>
            <a:endParaRPr lang="gl-ES" sz="2000" dirty="0" smtClean="0"/>
          </a:p>
          <a:p>
            <a:pPr algn="just">
              <a:buFont typeface="Wingdings" pitchFamily="2" charset="2"/>
              <a:buChar char="Ø"/>
            </a:pPr>
            <a:r>
              <a:rPr lang="gl-ES" sz="2000" dirty="0" smtClean="0"/>
              <a:t>Isto supón </a:t>
            </a:r>
            <a:r>
              <a:rPr lang="gl-ES" sz="2000" b="1" dirty="0" smtClean="0"/>
              <a:t>dificultades á hora de organizar espazos e horarios</a:t>
            </a:r>
            <a:r>
              <a:rPr lang="gl-ES" sz="2000" dirty="0" smtClean="0"/>
              <a:t>, pero tamén implica unha grande riqueza en relación á diversidade do alumnado en canto á franxa de idades. </a:t>
            </a:r>
          </a:p>
          <a:p>
            <a:pPr algn="just"/>
            <a:endParaRPr lang="gl-ES" sz="2000" dirty="0" smtClean="0"/>
          </a:p>
          <a:p>
            <a:pPr algn="just">
              <a:buFont typeface="Wingdings" pitchFamily="2" charset="2"/>
              <a:buChar char="Ø"/>
            </a:pPr>
            <a:r>
              <a:rPr lang="gl-ES" sz="2000" dirty="0" smtClean="0"/>
              <a:t>Ofertamos actividades para todas as etapas educativas, e </a:t>
            </a:r>
            <a:r>
              <a:rPr lang="gl-ES" sz="2000" b="1" dirty="0" smtClean="0"/>
              <a:t>fomentamos a participación de todo o centro </a:t>
            </a:r>
            <a:r>
              <a:rPr lang="gl-ES" sz="2000" dirty="0" smtClean="0"/>
              <a:t>en actividades colectivas que engloben a todo o alumnado e profesorado do centro, creando un </a:t>
            </a:r>
            <a:r>
              <a:rPr lang="gl-ES" sz="2000" b="1" dirty="0" smtClean="0"/>
              <a:t>clima de unidade e de convivencia</a:t>
            </a:r>
            <a:r>
              <a:rPr lang="gl-ES" sz="2000" dirty="0" smtClean="0"/>
              <a:t> (por exemplo: celebración do Antroido, celebración dos Maios, Día das Letras Galegas, Días D, </a:t>
            </a:r>
            <a:r>
              <a:rPr lang="gl-ES" sz="2000" dirty="0" err="1" smtClean="0"/>
              <a:t>etc</a:t>
            </a:r>
            <a:r>
              <a:rPr lang="gl-ES" sz="2000" dirty="0" smtClean="0"/>
              <a:t>..)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67544" y="2132856"/>
            <a:ext cx="824440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gl-ES" sz="2000" b="1" dirty="0" smtClean="0">
                <a:solidFill>
                  <a:srgbClr val="989632"/>
                </a:solidFill>
              </a:rPr>
              <a:t>3.-FLEXIBILIDADE</a:t>
            </a:r>
            <a:r>
              <a:rPr lang="gl-ES" sz="2000" dirty="0" smtClean="0">
                <a:solidFill>
                  <a:srgbClr val="989632"/>
                </a:solidFill>
              </a:rPr>
              <a:t>: </a:t>
            </a:r>
          </a:p>
          <a:p>
            <a:pPr algn="just">
              <a:buNone/>
            </a:pPr>
            <a:endParaRPr lang="gl-ES" sz="2000" dirty="0" smtClean="0"/>
          </a:p>
          <a:p>
            <a:pPr algn="just">
              <a:buNone/>
            </a:pPr>
            <a:r>
              <a:rPr lang="gl-ES" sz="2000" dirty="0" smtClean="0"/>
              <a:t>Non presentemos unha programación ríxida e pechada, máis ben </a:t>
            </a:r>
            <a:r>
              <a:rPr lang="gl-ES" sz="2000" b="1" dirty="0" smtClean="0"/>
              <a:t>o proxecto vaise reorientando ao longo do curso</a:t>
            </a:r>
            <a:r>
              <a:rPr lang="gl-ES" sz="2000" dirty="0" smtClean="0"/>
              <a:t>, modificándose e secuenciándose dependendo en cada momento das nosas posibilidades: </a:t>
            </a:r>
          </a:p>
          <a:p>
            <a:pPr algn="just">
              <a:buNone/>
            </a:pPr>
            <a:endParaRPr lang="gl-ES" sz="2000" dirty="0" smtClean="0"/>
          </a:p>
          <a:p>
            <a:pPr algn="just">
              <a:buFont typeface="Wingdings" pitchFamily="2" charset="2"/>
              <a:buChar char="Ø"/>
            </a:pPr>
            <a:r>
              <a:rPr lang="gl-ES" sz="2000" b="1" dirty="0" smtClean="0"/>
              <a:t>Os recursos humanos e materiais con que contamos </a:t>
            </a:r>
            <a:r>
              <a:rPr lang="gl-ES" sz="2000" dirty="0" smtClean="0"/>
              <a:t>(grao de compromiso das persoas implicadas, contía das axudas no financiamento, infraestrutura do centro).</a:t>
            </a:r>
          </a:p>
          <a:p>
            <a:pPr lvl="0" algn="just" fontAlgn="base" hangingPunct="0">
              <a:buFont typeface="Wingdings" pitchFamily="2" charset="2"/>
              <a:buChar char="Ø"/>
            </a:pPr>
            <a:r>
              <a:rPr lang="gl-ES" sz="2000" dirty="0" smtClean="0"/>
              <a:t>A </a:t>
            </a:r>
            <a:r>
              <a:rPr lang="gl-ES" sz="2000" b="1" dirty="0" smtClean="0"/>
              <a:t>oferta de actividades organizadas </a:t>
            </a:r>
            <a:r>
              <a:rPr lang="gl-ES" sz="2000" dirty="0" smtClean="0"/>
              <a:t>por outras institucións ofertadas ao longo do curso.</a:t>
            </a:r>
          </a:p>
          <a:p>
            <a:pPr lvl="0" algn="just" fontAlgn="base" hangingPunct="0">
              <a:buFont typeface="Wingdings" pitchFamily="2" charset="2"/>
              <a:buChar char="Ø"/>
            </a:pPr>
            <a:r>
              <a:rPr lang="gl-ES" sz="2000" dirty="0" smtClean="0"/>
              <a:t>As observacións obtidas a través  dunha </a:t>
            </a:r>
            <a:r>
              <a:rPr lang="gl-ES" sz="2000" b="1" dirty="0" smtClean="0"/>
              <a:t>avaliación continua</a:t>
            </a:r>
            <a:r>
              <a:rPr lang="gl-ES" sz="2000" dirty="0" smtClean="0"/>
              <a:t>, revisando periodicamente as actividades que se foron desenvolvendo e así poder reconducir as pautas de actuación. </a:t>
            </a:r>
            <a:endParaRPr lang="gl-ES" sz="2000" dirty="0"/>
          </a:p>
        </p:txBody>
      </p:sp>
      <p:sp>
        <p:nvSpPr>
          <p:cNvPr id="4" name="3 Rectángulo"/>
          <p:cNvSpPr/>
          <p:nvPr/>
        </p:nvSpPr>
        <p:spPr>
          <a:xfrm>
            <a:off x="539552" y="548680"/>
            <a:ext cx="80648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gl-ES" sz="2000" b="1" dirty="0" smtClean="0">
                <a:solidFill>
                  <a:srgbClr val="989632"/>
                </a:solidFill>
              </a:rPr>
              <a:t>2.- VIABILIDADE</a:t>
            </a:r>
            <a:r>
              <a:rPr lang="gl-ES" sz="2000" dirty="0" smtClean="0">
                <a:solidFill>
                  <a:srgbClr val="989632"/>
                </a:solidFill>
              </a:rPr>
              <a:t>:</a:t>
            </a:r>
          </a:p>
          <a:p>
            <a:pPr algn="just"/>
            <a:endParaRPr lang="gl-ES" sz="2000" dirty="0" smtClean="0"/>
          </a:p>
          <a:p>
            <a:pPr algn="just"/>
            <a:r>
              <a:rPr lang="gl-ES" sz="2000" dirty="0" smtClean="0"/>
              <a:t>Propoñemos metas que estean ao noso alcance, adaptadas aos nosos recursos (tanto materiais como humanos).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rmedio">
  <a:themeElements>
    <a:clrScheme name="Papel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Intermedio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2203</TotalTime>
  <Words>5779</Words>
  <Application>Microsoft Office PowerPoint</Application>
  <PresentationFormat>Presentación en pantalla (4:3)</PresentationFormat>
  <Paragraphs>563</Paragraphs>
  <Slides>110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110</vt:i4>
      </vt:variant>
    </vt:vector>
  </HeadingPairs>
  <TitlesOfParts>
    <vt:vector size="111" baseType="lpstr">
      <vt:lpstr>Intermedio</vt:lpstr>
      <vt:lpstr>Dando moito que falar…</vt:lpstr>
      <vt:lpstr>1.- INTRODUCIÓN</vt:lpstr>
      <vt:lpstr>2.- CONTEXTUALIZACIÓN:</vt:lpstr>
      <vt:lpstr>Diapositiva 4</vt:lpstr>
      <vt:lpstr>Diapositiva 5</vt:lpstr>
      <vt:lpstr>Diapositiva 6</vt:lpstr>
      <vt:lpstr>Diapositiva 7</vt:lpstr>
      <vt:lpstr>Diapositiva 8</vt:lpstr>
      <vt:lpstr>  3.- OBXECTIVOS </vt:lpstr>
      <vt:lpstr> CONTEXTO 1  A COMUNIDADE EDUCATIVA. DINAMIZANDO A NOSA ESCOLA </vt:lpstr>
      <vt:lpstr>Diapositiva 11</vt:lpstr>
      <vt:lpstr>Diapositiva 12</vt:lpstr>
      <vt:lpstr> CONTEXTO 2 A IMPORTANCIA DA LINGUA E DA CULTURA </vt:lpstr>
      <vt:lpstr> CONTEXTO 3 A SOCIEDADE DO S. XXI: AS NOVAS TECNOLOXÍAS  </vt:lpstr>
      <vt:lpstr> CONTEXTO 4 O CAMBIO SOCIAL: A EDUCACIÓN EN VALORES </vt:lpstr>
      <vt:lpstr>Diapositiva 16</vt:lpstr>
      <vt:lpstr>4.- ACTIVIDADES</vt:lpstr>
      <vt:lpstr>BLOQUE I: A TRANSMISIÓN DE SABERES</vt:lpstr>
      <vt:lpstr>1.- Contacontos</vt:lpstr>
      <vt:lpstr>Diapositiva 20</vt:lpstr>
      <vt:lpstr>Diapositiva 21</vt:lpstr>
      <vt:lpstr>Diapositiva 22</vt:lpstr>
      <vt:lpstr>2.- Contos  musicados</vt:lpstr>
      <vt:lpstr>3.- Día das Letras Galegas</vt:lpstr>
      <vt:lpstr>Diapositiva 25</vt:lpstr>
      <vt:lpstr>Diapositiva 26</vt:lpstr>
      <vt:lpstr>Diapositiva 27</vt:lpstr>
      <vt:lpstr>4.- Lecturas dramatizadas. Grupo de teatro escolar </vt:lpstr>
      <vt:lpstr>Diapositiva 29</vt:lpstr>
      <vt:lpstr>Diapositiva 30</vt:lpstr>
      <vt:lpstr>Diapositiva 31</vt:lpstr>
      <vt:lpstr>5.- Grupo de música tradicional</vt:lpstr>
      <vt:lpstr>Diapositiva 33</vt:lpstr>
      <vt:lpstr>Diapositiva 34</vt:lpstr>
      <vt:lpstr>Diapositiva 35</vt:lpstr>
      <vt:lpstr>BLOQUE II:  RECUPERACIÓN DO PATRIMONIO NATURAL, CULTURAL E ARTÍSTICO</vt:lpstr>
      <vt:lpstr>1.- Guía de tradición oral: Cancioneiro de Monfero</vt:lpstr>
      <vt:lpstr>Diapositiva 38</vt:lpstr>
      <vt:lpstr>Diapositiva 39</vt:lpstr>
      <vt:lpstr>Diapositiva 40</vt:lpstr>
      <vt:lpstr>2.- Guía de cultura popular</vt:lpstr>
      <vt:lpstr>Diapositiva 42</vt:lpstr>
      <vt:lpstr>Diapositiva 43</vt:lpstr>
      <vt:lpstr>3.- Guía de microtoponimia</vt:lpstr>
      <vt:lpstr>Diapositiva 45</vt:lpstr>
      <vt:lpstr>Diapositiva 46</vt:lpstr>
      <vt:lpstr>Diapositiva 47</vt:lpstr>
      <vt:lpstr>Diapositiva 48</vt:lpstr>
      <vt:lpstr>4.- Recuperación de festas de carácter popular:  Os Maios</vt:lpstr>
      <vt:lpstr>Diapositiva 50</vt:lpstr>
      <vt:lpstr>Diapositiva 51</vt:lpstr>
      <vt:lpstr>Diapositiva 52</vt:lpstr>
      <vt:lpstr>Diapositiva 53</vt:lpstr>
      <vt:lpstr>5.- Recuperación de xogos tradicionais </vt:lpstr>
      <vt:lpstr>Diapositiva 55</vt:lpstr>
      <vt:lpstr>Diapositiva 56</vt:lpstr>
      <vt:lpstr>6.- A memoria dos nosos maiores</vt:lpstr>
      <vt:lpstr>Diapositiva 58</vt:lpstr>
      <vt:lpstr>7.- Verbas esquecidas</vt:lpstr>
      <vt:lpstr>BLOQUE III: AS NOVAS TECNOLOXÍAS</vt:lpstr>
      <vt:lpstr>1.- Booktrailers</vt:lpstr>
      <vt:lpstr>Diapositiva 62</vt:lpstr>
      <vt:lpstr>Diapositiva 63</vt:lpstr>
      <vt:lpstr>Diapositiva 64</vt:lpstr>
      <vt:lpstr>2.- Guións cinematográficos</vt:lpstr>
      <vt:lpstr>Diapositiva 66</vt:lpstr>
      <vt:lpstr>3.-Documentais e Curtametraxes</vt:lpstr>
      <vt:lpstr>Diapositiva 68</vt:lpstr>
      <vt:lpstr>Diapositiva 69</vt:lpstr>
      <vt:lpstr>Diapositiva 70</vt:lpstr>
      <vt:lpstr>4.- Avatares</vt:lpstr>
      <vt:lpstr>Diapositiva 72</vt:lpstr>
      <vt:lpstr>6.- Blogues</vt:lpstr>
      <vt:lpstr>Blogue Ciber-xesteira</vt:lpstr>
      <vt:lpstr>Diapositiva 75</vt:lpstr>
      <vt:lpstr>Blogue A Buxaina</vt:lpstr>
      <vt:lpstr>Diapositiva 77</vt:lpstr>
      <vt:lpstr> Blogue da Biblioteca Castelao </vt:lpstr>
      <vt:lpstr>Diapositiva 79</vt:lpstr>
      <vt:lpstr> Blogue Monferosolidario</vt:lpstr>
      <vt:lpstr>Diapositiva 81</vt:lpstr>
      <vt:lpstr>BLOQUE IV.-  EDUCACIÓN EN VALORES</vt:lpstr>
      <vt:lpstr>Diapositiva 83</vt:lpstr>
      <vt:lpstr> 1.- Xornadas de convivencia con outros centros </vt:lpstr>
      <vt:lpstr>Diapositiva 85</vt:lpstr>
      <vt:lpstr>2.- Rede Solidaria da Mocidade Entreculturas</vt:lpstr>
      <vt:lpstr>Diapositiva 87</vt:lpstr>
      <vt:lpstr>3.- Proxecto “De escola a Escola”</vt:lpstr>
      <vt:lpstr>PLANIFICACIÓN </vt:lpstr>
      <vt:lpstr>Diapositiva 90</vt:lpstr>
      <vt:lpstr>Diapositiva 91</vt:lpstr>
      <vt:lpstr>4.- Celebración Días D</vt:lpstr>
      <vt:lpstr>Diapositiva 93</vt:lpstr>
      <vt:lpstr>5.- Difusión do proxecto Monferosolidario</vt:lpstr>
      <vt:lpstr>Diapositiva 95</vt:lpstr>
      <vt:lpstr>Diapositiva 96</vt:lpstr>
      <vt:lpstr> 5.- METODOLOXÍA </vt:lpstr>
      <vt:lpstr>Diapositiva 98</vt:lpstr>
      <vt:lpstr>Diapositiva 99</vt:lpstr>
      <vt:lpstr>Diapositiva 100</vt:lpstr>
      <vt:lpstr>Diapositiva 101</vt:lpstr>
      <vt:lpstr>Diapositiva 102</vt:lpstr>
      <vt:lpstr> 6.- ORGANIZACIÓN DE RECURSOS HUMANOS E MATERIAIS </vt:lpstr>
      <vt:lpstr>7.- AVALIACIÓN </vt:lpstr>
      <vt:lpstr>PUNTOS FORTES. CLAVES DO ÉXITO DO PROXECTO </vt:lpstr>
      <vt:lpstr>Diapositiva 106</vt:lpstr>
      <vt:lpstr>PUNTOS DÉBILES. LIMITACIÓNS. </vt:lpstr>
      <vt:lpstr> Plans de futuro:  </vt:lpstr>
      <vt:lpstr>Agradecementos</vt:lpstr>
      <vt:lpstr>Dando moito que falar…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Dando moito do que falar…</dc:title>
  <dc:creator>Normali</dc:creator>
  <cp:lastModifiedBy>CPI Virxe da Cela</cp:lastModifiedBy>
  <cp:revision>245</cp:revision>
  <dcterms:created xsi:type="dcterms:W3CDTF">2011-02-18T23:47:32Z</dcterms:created>
  <dcterms:modified xsi:type="dcterms:W3CDTF">2011-10-17T13:18:21Z</dcterms:modified>
</cp:coreProperties>
</file>