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e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gl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00CB6BF-758F-41EC-BFAB-66CF8D95E263}" type="datetimeFigureOut">
              <a:rPr lang="gl-ES" smtClean="0"/>
              <a:t>03/03/2016</a:t>
            </a:fld>
            <a:endParaRPr lang="gl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gl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D5B8D0-8A06-40A4-AE60-0C2C6C1223B2}" type="slidenum">
              <a:rPr lang="gl-ES" smtClean="0"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Boas%20pra&#769;cticas%20II%202016_v1.pdf" TargetMode="External"/><Relationship Id="rId2" Type="http://schemas.openxmlformats.org/officeDocument/2006/relationships/hyperlink" Target="https://goo.gl/X8m9iP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"/><Relationship Id="rId5" Type="http://schemas.openxmlformats.org/officeDocument/2006/relationships/hyperlink" Target="http://www.goo.gl/X8m9iP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90370"/>
            <a:ext cx="7772400" cy="1829761"/>
          </a:xfrm>
        </p:spPr>
        <p:txBody>
          <a:bodyPr>
            <a:normAutofit/>
          </a:bodyPr>
          <a:lstStyle/>
          <a:p>
            <a:r>
              <a:rPr lang="es-ES_tradnl" sz="2000" dirty="0">
                <a:effectLst/>
              </a:rPr>
              <a:t>II </a:t>
            </a:r>
            <a:r>
              <a:rPr lang="es-ES_tradnl" sz="2000" dirty="0" err="1">
                <a:effectLst/>
              </a:rPr>
              <a:t>Encontros</a:t>
            </a:r>
            <a:r>
              <a:rPr lang="es-ES_tradnl" sz="2000" dirty="0">
                <a:effectLst/>
              </a:rPr>
              <a:t> de intercambio de experiencias educativas. </a:t>
            </a:r>
            <a:r>
              <a:rPr lang="es-ES_tradnl" sz="2000" dirty="0" err="1">
                <a:effectLst/>
              </a:rPr>
              <a:t>Compartindo</a:t>
            </a:r>
            <a:r>
              <a:rPr lang="es-ES_tradnl" sz="2000" dirty="0">
                <a:effectLst/>
              </a:rPr>
              <a:t> boas </a:t>
            </a:r>
            <a:r>
              <a:rPr lang="es-ES_tradnl" sz="2000" dirty="0" err="1">
                <a:effectLst/>
              </a:rPr>
              <a:t>pra</a:t>
            </a:r>
            <a:r>
              <a:rPr lang="gl-ES" sz="2000" dirty="0">
                <a:effectLst/>
              </a:rPr>
              <a:t>́</a:t>
            </a:r>
            <a:r>
              <a:rPr lang="es-ES_tradnl" sz="2000" dirty="0" err="1" smtClean="0">
                <a:effectLst/>
              </a:rPr>
              <a:t>cticas</a:t>
            </a:r>
            <a:endParaRPr lang="gl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949376"/>
            <a:ext cx="7772400" cy="1199704"/>
          </a:xfrm>
        </p:spPr>
        <p:txBody>
          <a:bodyPr>
            <a:normAutofit/>
          </a:bodyPr>
          <a:lstStyle/>
          <a:p>
            <a:r>
              <a:rPr lang="es-ES" sz="1400" dirty="0" smtClean="0"/>
              <a:t>26, 27 de abril e 5 de </a:t>
            </a:r>
            <a:r>
              <a:rPr lang="es-ES" sz="1400" dirty="0" err="1" smtClean="0"/>
              <a:t>maio</a:t>
            </a:r>
            <a:r>
              <a:rPr lang="es-ES" sz="1400" dirty="0" smtClean="0"/>
              <a:t> de 2016</a:t>
            </a:r>
            <a:endParaRPr lang="gl-ES" sz="1400" dirty="0"/>
          </a:p>
        </p:txBody>
      </p:sp>
      <p:pic>
        <p:nvPicPr>
          <p:cNvPr id="1026" name="Picture 2" descr="cons_cul_edu-c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240982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7" name="Picture 3" descr="0b5a20bce1ca30bee6a767ee161b15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020" y="404664"/>
            <a:ext cx="3638476" cy="44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33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s-ES_tradnl" sz="3600" b="1" dirty="0"/>
              <a:t>Que debemos enviar </a:t>
            </a:r>
            <a:r>
              <a:rPr lang="es-ES_tradnl" sz="3600" b="1" dirty="0" err="1"/>
              <a:t>ao</a:t>
            </a:r>
            <a:r>
              <a:rPr lang="es-ES_tradnl" sz="3600" b="1" dirty="0"/>
              <a:t> asesor de </a:t>
            </a:r>
            <a:r>
              <a:rPr lang="es-ES_tradnl" sz="3600" b="1" dirty="0" smtClean="0"/>
              <a:t>referencia? </a:t>
            </a:r>
            <a:r>
              <a:rPr lang="es-ES_tradnl" sz="3600" b="1" dirty="0"/>
              <a:t>(Continuación)</a:t>
            </a:r>
            <a:endParaRPr lang="gl-ES" sz="3600" b="1" dirty="0"/>
          </a:p>
          <a:p>
            <a:pPr lvl="1" fontAlgn="base"/>
            <a:r>
              <a:rPr lang="es-ES_tradnl" sz="2900" b="1" dirty="0"/>
              <a:t>Breve reseña curricular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 smtClean="0"/>
              <a:t>5-10 </a:t>
            </a:r>
            <a:r>
              <a:rPr lang="es-ES_tradnl" dirty="0" err="1" smtClean="0"/>
              <a:t>liñas</a:t>
            </a:r>
            <a:r>
              <a:rPr lang="es-ES_tradnl" dirty="0" smtClean="0"/>
              <a:t>.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 err="1" smtClean="0"/>
              <a:t>Enviarase</a:t>
            </a:r>
            <a:r>
              <a:rPr lang="es-ES_tradnl" dirty="0" smtClean="0"/>
              <a:t> </a:t>
            </a:r>
            <a:r>
              <a:rPr lang="es-ES_tradnl" dirty="0"/>
              <a:t>en formato </a:t>
            </a:r>
            <a:r>
              <a:rPr lang="es-ES_tradnl" dirty="0" smtClean="0"/>
              <a:t>editable (</a:t>
            </a:r>
            <a:r>
              <a:rPr lang="es-ES_tradnl" dirty="0" err="1" smtClean="0"/>
              <a:t>txt</a:t>
            </a:r>
            <a:r>
              <a:rPr lang="es-ES_tradnl" dirty="0" smtClean="0"/>
              <a:t>, </a:t>
            </a:r>
            <a:r>
              <a:rPr lang="es-ES_tradnl" dirty="0" err="1" smtClean="0"/>
              <a:t>doc</a:t>
            </a:r>
            <a:r>
              <a:rPr lang="es-ES_tradnl" dirty="0" smtClean="0"/>
              <a:t>, </a:t>
            </a:r>
            <a:r>
              <a:rPr lang="es-ES_tradnl" dirty="0" err="1" smtClean="0"/>
              <a:t>docx</a:t>
            </a:r>
            <a:r>
              <a:rPr lang="es-ES_tradnl" dirty="0" smtClean="0"/>
              <a:t>, </a:t>
            </a:r>
            <a:r>
              <a:rPr lang="es-ES_tradnl" dirty="0" err="1" smtClean="0"/>
              <a:t>odt</a:t>
            </a:r>
            <a:r>
              <a:rPr lang="es-ES_tradnl" dirty="0" smtClean="0"/>
              <a:t>…)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 err="1" smtClean="0"/>
              <a:t>Nome</a:t>
            </a:r>
            <a:r>
              <a:rPr lang="es-ES_tradnl" dirty="0" smtClean="0"/>
              <a:t>: nomedocentro_primeiroapelido_nome_curriculo.doc</a:t>
            </a:r>
            <a:endParaRPr lang="gl-ES" dirty="0"/>
          </a:p>
          <a:p>
            <a:pPr lvl="2">
              <a:buClr>
                <a:schemeClr val="accent1"/>
              </a:buClr>
            </a:pPr>
            <a:r>
              <a:rPr lang="es-ES_tradnl" dirty="0" err="1"/>
              <a:t>Enviarar</a:t>
            </a:r>
            <a:r>
              <a:rPr lang="es-ES_tradnl" dirty="0"/>
              <a:t> </a:t>
            </a:r>
            <a:r>
              <a:rPr lang="es-ES_tradnl" dirty="0" err="1"/>
              <a:t>ao</a:t>
            </a:r>
            <a:r>
              <a:rPr lang="es-ES_tradnl" dirty="0"/>
              <a:t> asesor de referencia</a:t>
            </a:r>
            <a:endParaRPr lang="gl-ES" dirty="0"/>
          </a:p>
          <a:p>
            <a:pPr lvl="2">
              <a:buClr>
                <a:schemeClr val="accent1"/>
              </a:buClr>
            </a:pPr>
            <a:r>
              <a:rPr lang="es-ES_tradnl" dirty="0"/>
              <a:t>Data límite: 12 de abril </a:t>
            </a:r>
            <a:endParaRPr lang="gl-ES" dirty="0"/>
          </a:p>
          <a:p>
            <a:pPr lvl="1" fontAlgn="base">
              <a:spcBef>
                <a:spcPts val="1200"/>
              </a:spcBef>
            </a:pPr>
            <a:r>
              <a:rPr lang="es-ES_tradnl" sz="2900" b="1" dirty="0" smtClean="0"/>
              <a:t>Actualizar </a:t>
            </a:r>
            <a:r>
              <a:rPr lang="es-ES_tradnl" sz="2900" b="1" dirty="0"/>
              <a:t>currículo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 smtClean="0"/>
              <a:t>en </a:t>
            </a:r>
            <a:r>
              <a:rPr lang="es-ES_tradnl" b="1" dirty="0" err="1" smtClean="0"/>
              <a:t>fprofe</a:t>
            </a:r>
            <a:r>
              <a:rPr lang="es-ES_tradnl" dirty="0" smtClean="0"/>
              <a:t>, no </a:t>
            </a:r>
            <a:r>
              <a:rPr lang="es-ES_tradnl" dirty="0"/>
              <a:t>apartado de currículo actualizar a </a:t>
            </a:r>
            <a:r>
              <a:rPr lang="es-ES_tradnl" dirty="0" smtClean="0"/>
              <a:t>información.</a:t>
            </a:r>
          </a:p>
          <a:p>
            <a:pPr fontAlgn="base">
              <a:spcBef>
                <a:spcPts val="1200"/>
              </a:spcBef>
            </a:pPr>
            <a:r>
              <a:rPr lang="es-ES_tradnl" sz="3600" b="1" dirty="0"/>
              <a:t>O día </a:t>
            </a:r>
            <a:r>
              <a:rPr lang="es-ES_tradnl" sz="3600" b="1" dirty="0" smtClean="0"/>
              <a:t>dos </a:t>
            </a:r>
            <a:r>
              <a:rPr lang="es-ES_tradnl" sz="3600" b="1" dirty="0" err="1" smtClean="0"/>
              <a:t>encontros</a:t>
            </a:r>
            <a:r>
              <a:rPr lang="es-ES_tradnl" sz="3600" b="1" dirty="0" smtClean="0"/>
              <a:t> o </a:t>
            </a:r>
            <a:r>
              <a:rPr lang="es-ES_tradnl" sz="3600" b="1" dirty="0"/>
              <a:t>asesor de referencia de cada mesa </a:t>
            </a:r>
            <a:r>
              <a:rPr lang="es-ES_tradnl" sz="3600" b="1" dirty="0" err="1"/>
              <a:t>terá</a:t>
            </a:r>
            <a:r>
              <a:rPr lang="es-ES_tradnl" sz="3600" b="1" dirty="0"/>
              <a:t>: </a:t>
            </a:r>
            <a:endParaRPr lang="gl-ES" sz="3600" b="1" dirty="0"/>
          </a:p>
          <a:p>
            <a:pPr lvl="2" fontAlgn="base">
              <a:buClr>
                <a:schemeClr val="accent1"/>
              </a:buClr>
            </a:pPr>
            <a:r>
              <a:rPr lang="es-ES_tradnl" dirty="0" smtClean="0"/>
              <a:t>Un </a:t>
            </a:r>
            <a:r>
              <a:rPr lang="es-ES_tradnl" dirty="0" err="1" smtClean="0"/>
              <a:t>usb</a:t>
            </a:r>
            <a:r>
              <a:rPr lang="es-ES_tradnl" dirty="0" smtClean="0"/>
              <a:t> coas </a:t>
            </a:r>
            <a:r>
              <a:rPr lang="es-ES_tradnl" dirty="0"/>
              <a:t>presentación e coa breve reseña </a:t>
            </a:r>
            <a:r>
              <a:rPr lang="es-ES_tradnl" dirty="0" smtClean="0"/>
              <a:t>curricular.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 smtClean="0"/>
              <a:t>A </a:t>
            </a:r>
            <a:r>
              <a:rPr lang="es-ES_tradnl" dirty="0" err="1" smtClean="0"/>
              <a:t>súa</a:t>
            </a:r>
            <a:r>
              <a:rPr lang="es-ES_tradnl" dirty="0" smtClean="0"/>
              <a:t> presentación subida </a:t>
            </a:r>
            <a:r>
              <a:rPr lang="es-ES_tradnl" dirty="0"/>
              <a:t>á</a:t>
            </a:r>
            <a:r>
              <a:rPr lang="es-ES_tradnl" dirty="0" smtClean="0"/>
              <a:t> </a:t>
            </a:r>
            <a:r>
              <a:rPr lang="es-ES_tradnl" dirty="0"/>
              <a:t>aula virtual, para acceder a </a:t>
            </a:r>
            <a:r>
              <a:rPr lang="es-ES_tradnl" dirty="0" err="1"/>
              <a:t>ela</a:t>
            </a:r>
            <a:r>
              <a:rPr lang="es-ES_tradnl" dirty="0"/>
              <a:t> se </a:t>
            </a:r>
            <a:r>
              <a:rPr lang="es-ES_tradnl" dirty="0" err="1"/>
              <a:t>se</a:t>
            </a:r>
            <a:r>
              <a:rPr lang="es-ES_tradnl" dirty="0"/>
              <a:t> </a:t>
            </a:r>
            <a:r>
              <a:rPr lang="es-ES_tradnl" dirty="0" err="1"/>
              <a:t>desexa</a:t>
            </a:r>
            <a:r>
              <a:rPr lang="es-ES_tradnl" dirty="0" smtClean="0"/>
              <a:t>.</a:t>
            </a:r>
            <a:endParaRPr lang="gl-ES" dirty="0"/>
          </a:p>
          <a:p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Mesas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121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b="1" dirty="0" err="1" smtClean="0"/>
              <a:t>Recomendacións</a:t>
            </a:r>
            <a:r>
              <a:rPr lang="es-ES_tradnl" b="1" dirty="0" smtClean="0"/>
              <a:t>:</a:t>
            </a:r>
            <a:endParaRPr lang="gl-ES" dirty="0"/>
          </a:p>
          <a:p>
            <a:pPr lvl="1" fontAlgn="base"/>
            <a:r>
              <a:rPr lang="es-ES_tradnl" dirty="0" err="1" smtClean="0"/>
              <a:t>Necesidade</a:t>
            </a:r>
            <a:r>
              <a:rPr lang="es-ES_tradnl" dirty="0" smtClean="0"/>
              <a:t> </a:t>
            </a:r>
            <a:r>
              <a:rPr lang="es-ES_tradnl" dirty="0"/>
              <a:t>no centro/ idea</a:t>
            </a:r>
            <a:r>
              <a:rPr lang="es-ES_tradnl" dirty="0" smtClean="0"/>
              <a:t>/ problema</a:t>
            </a:r>
          </a:p>
          <a:p>
            <a:pPr lvl="1" fontAlgn="base"/>
            <a:r>
              <a:rPr lang="es-ES_tradnl" dirty="0" err="1" smtClean="0"/>
              <a:t>Obxectivos</a:t>
            </a:r>
            <a:r>
              <a:rPr lang="es-ES_tradnl" dirty="0" smtClean="0"/>
              <a:t> didácticos que se </a:t>
            </a:r>
            <a:r>
              <a:rPr lang="es-ES_tradnl" dirty="0" err="1" smtClean="0"/>
              <a:t>prentenden</a:t>
            </a:r>
            <a:r>
              <a:rPr lang="es-ES_tradnl" dirty="0" smtClean="0"/>
              <a:t> conseguir</a:t>
            </a:r>
            <a:endParaRPr lang="gl-ES" dirty="0"/>
          </a:p>
          <a:p>
            <a:pPr lvl="1" fontAlgn="base"/>
            <a:r>
              <a:rPr lang="es-ES_tradnl" dirty="0"/>
              <a:t>Como </a:t>
            </a:r>
            <a:r>
              <a:rPr lang="es-ES_tradnl" dirty="0" smtClean="0"/>
              <a:t>e </a:t>
            </a:r>
            <a:r>
              <a:rPr lang="es-ES_tradnl" dirty="0" err="1" smtClean="0"/>
              <a:t>quen</a:t>
            </a:r>
            <a:r>
              <a:rPr lang="es-ES_tradnl" dirty="0" smtClean="0"/>
              <a:t> </a:t>
            </a:r>
            <a:r>
              <a:rPr lang="es-ES_tradnl" dirty="0" err="1" smtClean="0"/>
              <a:t>comezou</a:t>
            </a:r>
            <a:r>
              <a:rPr lang="es-ES_tradnl" dirty="0" smtClean="0"/>
              <a:t>?</a:t>
            </a:r>
          </a:p>
          <a:p>
            <a:pPr lvl="1" fontAlgn="base"/>
            <a:r>
              <a:rPr lang="es-ES_tradnl" dirty="0" smtClean="0"/>
              <a:t>Papel </a:t>
            </a:r>
            <a:r>
              <a:rPr lang="es-ES_tradnl" dirty="0"/>
              <a:t>do profesorado, alumnado, </a:t>
            </a:r>
            <a:r>
              <a:rPr lang="es-ES_tradnl" dirty="0" smtClean="0"/>
              <a:t>familias…</a:t>
            </a:r>
            <a:endParaRPr lang="gl-ES" dirty="0"/>
          </a:p>
          <a:p>
            <a:pPr lvl="1" fontAlgn="base"/>
            <a:r>
              <a:rPr lang="es-ES_tradnl" dirty="0" err="1"/>
              <a:t>Materiais</a:t>
            </a:r>
            <a:r>
              <a:rPr lang="es-ES_tradnl" dirty="0"/>
              <a:t> e recursos</a:t>
            </a:r>
            <a:endParaRPr lang="gl-ES" dirty="0"/>
          </a:p>
          <a:p>
            <a:pPr lvl="1" fontAlgn="base"/>
            <a:r>
              <a:rPr lang="es-ES_tradnl" dirty="0" err="1" smtClean="0"/>
              <a:t>Continuidade</a:t>
            </a:r>
            <a:endParaRPr lang="gl-ES" dirty="0"/>
          </a:p>
          <a:p>
            <a:pPr lvl="1" fontAlgn="base"/>
            <a:r>
              <a:rPr lang="es-ES_tradnl" dirty="0"/>
              <a:t>Relación con </a:t>
            </a:r>
            <a:r>
              <a:rPr lang="es-ES_tradnl" dirty="0" err="1"/>
              <a:t>outras</a:t>
            </a:r>
            <a:r>
              <a:rPr lang="es-ES_tradnl" dirty="0"/>
              <a:t> </a:t>
            </a:r>
            <a:r>
              <a:rPr lang="es-ES_tradnl" dirty="0" err="1"/>
              <a:t>actuacións</a:t>
            </a:r>
            <a:r>
              <a:rPr lang="es-ES_tradnl" dirty="0"/>
              <a:t> no centro</a:t>
            </a:r>
            <a:endParaRPr lang="gl-ES" dirty="0"/>
          </a:p>
          <a:p>
            <a:pPr lvl="1" fontAlgn="base"/>
            <a:r>
              <a:rPr lang="es-ES_tradnl" dirty="0"/>
              <a:t>Datos de contacto das </a:t>
            </a:r>
            <a:r>
              <a:rPr lang="es-ES_tradnl" dirty="0" err="1"/>
              <a:t>persoas</a:t>
            </a:r>
            <a:r>
              <a:rPr lang="es-ES_tradnl" dirty="0"/>
              <a:t> que a presentan, centro</a:t>
            </a:r>
            <a:r>
              <a:rPr lang="es-ES_tradnl" dirty="0" smtClean="0"/>
              <a:t>…</a:t>
            </a:r>
            <a:endParaRPr lang="gl-ES" dirty="0"/>
          </a:p>
          <a:p>
            <a:pPr lvl="1"/>
            <a:r>
              <a:rPr lang="es-ES_tradnl" dirty="0"/>
              <a:t>A idea e </a:t>
            </a:r>
            <a:r>
              <a:rPr lang="es-ES_tradnl" b="1" dirty="0" err="1"/>
              <a:t>achegar</a:t>
            </a:r>
            <a:r>
              <a:rPr lang="es-ES_tradnl" b="1" dirty="0"/>
              <a:t> </a:t>
            </a:r>
            <a:r>
              <a:rPr lang="es-ES_tradnl" dirty="0"/>
              <a:t>de forma </a:t>
            </a:r>
            <a:r>
              <a:rPr lang="es-ES_tradnl" dirty="0" err="1"/>
              <a:t>xeral</a:t>
            </a:r>
            <a:r>
              <a:rPr lang="es-ES_tradnl" dirty="0"/>
              <a:t> a boa práctica </a:t>
            </a:r>
            <a:r>
              <a:rPr lang="es-ES_tradnl" b="1" dirty="0"/>
              <a:t>e </a:t>
            </a:r>
            <a:r>
              <a:rPr lang="es-ES_tradnl" b="1" dirty="0" err="1"/>
              <a:t>espertar</a:t>
            </a:r>
            <a:r>
              <a:rPr lang="es-ES_tradnl" b="1" dirty="0"/>
              <a:t> </a:t>
            </a:r>
            <a:r>
              <a:rPr lang="es-ES_tradnl" dirty="0"/>
              <a:t>nos asistentes </a:t>
            </a:r>
            <a:r>
              <a:rPr lang="es-ES_tradnl" b="1" dirty="0"/>
              <a:t>a </a:t>
            </a:r>
            <a:r>
              <a:rPr lang="es-ES_tradnl" b="1" dirty="0" err="1"/>
              <a:t>curiosidade</a:t>
            </a:r>
            <a:r>
              <a:rPr lang="es-ES_tradnl" dirty="0"/>
              <a:t> </a:t>
            </a:r>
            <a:r>
              <a:rPr lang="es-ES_tradnl" dirty="0" smtClean="0"/>
              <a:t>sobre </a:t>
            </a:r>
            <a:r>
              <a:rPr lang="es-ES_tradnl" dirty="0"/>
              <a:t>a </a:t>
            </a:r>
            <a:r>
              <a:rPr lang="es-ES_tradnl" dirty="0" err="1" smtClean="0"/>
              <a:t>mesma</a:t>
            </a:r>
            <a:endParaRPr lang="gl-ES" dirty="0"/>
          </a:p>
          <a:p>
            <a:pPr lvl="1"/>
            <a:r>
              <a:rPr lang="gl-ES" dirty="0" smtClean="0"/>
              <a:t>Evitar entrar en tecnicismos propios da materia</a:t>
            </a:r>
            <a:endParaRPr lang="gl-ES" dirty="0"/>
          </a:p>
          <a:p>
            <a:pPr lvl="1"/>
            <a:r>
              <a:rPr lang="es-ES_tradnl" dirty="0" err="1"/>
              <a:t>Persoas</a:t>
            </a:r>
            <a:r>
              <a:rPr lang="es-ES_tradnl" dirty="0"/>
              <a:t> na </a:t>
            </a:r>
            <a:r>
              <a:rPr lang="es-ES_tradnl" dirty="0" smtClean="0"/>
              <a:t>exposición: Máximo 2</a:t>
            </a:r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Comunicacións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60193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/>
            <a:r>
              <a:rPr lang="es-ES_tradnl" sz="2900" b="1" dirty="0"/>
              <a:t>Recepción o día da </a:t>
            </a:r>
            <a:r>
              <a:rPr lang="es-ES_tradnl" sz="2900" b="1" dirty="0" err="1"/>
              <a:t>actividade</a:t>
            </a:r>
            <a:r>
              <a:rPr lang="es-ES_tradnl" sz="2900" b="1" dirty="0"/>
              <a:t> por parte da organización:</a:t>
            </a:r>
            <a:endParaRPr lang="gl-ES" sz="2900" b="1" dirty="0"/>
          </a:p>
          <a:p>
            <a:pPr lvl="1"/>
            <a:r>
              <a:rPr lang="es-ES_tradnl" dirty="0" smtClean="0"/>
              <a:t>As </a:t>
            </a:r>
            <a:r>
              <a:rPr lang="es-ES_tradnl" dirty="0"/>
              <a:t>16:30 no </a:t>
            </a:r>
            <a:r>
              <a:rPr lang="es-ES_tradnl" dirty="0" smtClean="0"/>
              <a:t>CFR — sito no </a:t>
            </a:r>
            <a:r>
              <a:rPr lang="es-ES_tradnl" dirty="0"/>
              <a:t>segundo </a:t>
            </a:r>
            <a:r>
              <a:rPr lang="es-ES_tradnl" dirty="0" smtClean="0"/>
              <a:t>andar— estarán </a:t>
            </a:r>
            <a:r>
              <a:rPr lang="es-ES_tradnl" dirty="0"/>
              <a:t>os asesores de referencia.</a:t>
            </a:r>
            <a:endParaRPr lang="gl-ES" dirty="0"/>
          </a:p>
          <a:p>
            <a:pPr lvl="1"/>
            <a:r>
              <a:rPr lang="es-ES_tradnl" dirty="0" err="1"/>
              <a:t>Aquelas</a:t>
            </a:r>
            <a:r>
              <a:rPr lang="es-ES_tradnl" dirty="0"/>
              <a:t> </a:t>
            </a:r>
            <a:r>
              <a:rPr lang="es-ES_tradnl" dirty="0" err="1"/>
              <a:t>persoas</a:t>
            </a:r>
            <a:r>
              <a:rPr lang="es-ES_tradnl" dirty="0"/>
              <a:t> que non </a:t>
            </a:r>
            <a:r>
              <a:rPr lang="es-ES_tradnl" dirty="0" err="1"/>
              <a:t>poidan</a:t>
            </a:r>
            <a:r>
              <a:rPr lang="es-ES_tradnl" dirty="0"/>
              <a:t> estar as </a:t>
            </a:r>
            <a:r>
              <a:rPr lang="es-ES_tradnl" dirty="0" smtClean="0"/>
              <a:t>16:30:</a:t>
            </a:r>
          </a:p>
          <a:p>
            <a:pPr lvl="2">
              <a:buClr>
                <a:schemeClr val="accent1"/>
              </a:buClr>
            </a:pPr>
            <a:r>
              <a:rPr lang="es-ES_tradnl" dirty="0" err="1" smtClean="0"/>
              <a:t>ao</a:t>
            </a:r>
            <a:r>
              <a:rPr lang="es-ES_tradnl" dirty="0" smtClean="0"/>
              <a:t> </a:t>
            </a:r>
            <a:r>
              <a:rPr lang="es-ES_tradnl" dirty="0" err="1"/>
              <a:t>chegar</a:t>
            </a:r>
            <a:r>
              <a:rPr lang="es-ES_tradnl" dirty="0"/>
              <a:t> </a:t>
            </a:r>
            <a:r>
              <a:rPr lang="es-ES_tradnl" dirty="0" err="1"/>
              <a:t>dirixiranse</a:t>
            </a:r>
            <a:r>
              <a:rPr lang="es-ES_tradnl" dirty="0"/>
              <a:t> </a:t>
            </a:r>
            <a:r>
              <a:rPr lang="es-ES_tradnl" dirty="0" err="1"/>
              <a:t>ao</a:t>
            </a:r>
            <a:r>
              <a:rPr lang="es-ES_tradnl" dirty="0"/>
              <a:t> </a:t>
            </a:r>
            <a:r>
              <a:rPr lang="es-ES_tradnl" dirty="0" smtClean="0"/>
              <a:t>CFR</a:t>
            </a:r>
          </a:p>
          <a:p>
            <a:pPr lvl="2">
              <a:buClr>
                <a:schemeClr val="accent1"/>
              </a:buClr>
            </a:pPr>
            <a:r>
              <a:rPr lang="es-ES_tradnl" dirty="0" err="1" smtClean="0"/>
              <a:t>alí</a:t>
            </a:r>
            <a:r>
              <a:rPr lang="es-ES_tradnl" dirty="0" smtClean="0"/>
              <a:t> </a:t>
            </a:r>
            <a:r>
              <a:rPr lang="es-ES_tradnl" dirty="0" err="1"/>
              <a:t>haberá</a:t>
            </a:r>
            <a:r>
              <a:rPr lang="es-ES_tradnl" dirty="0"/>
              <a:t> </a:t>
            </a:r>
            <a:r>
              <a:rPr lang="es-ES_tradnl" dirty="0" err="1"/>
              <a:t>unha</a:t>
            </a:r>
            <a:r>
              <a:rPr lang="es-ES_tradnl" dirty="0"/>
              <a:t> </a:t>
            </a:r>
            <a:r>
              <a:rPr lang="es-ES_tradnl" dirty="0" err="1"/>
              <a:t>persoa</a:t>
            </a:r>
            <a:r>
              <a:rPr lang="es-ES_tradnl" dirty="0"/>
              <a:t> responsable que a acompañará a </a:t>
            </a:r>
            <a:r>
              <a:rPr lang="es-ES_tradnl" dirty="0" smtClean="0"/>
              <a:t>aula</a:t>
            </a:r>
          </a:p>
          <a:p>
            <a:pPr lvl="2">
              <a:buClr>
                <a:schemeClr val="accent1"/>
              </a:buClr>
            </a:pPr>
            <a:r>
              <a:rPr lang="es-ES_tradnl" dirty="0" smtClean="0"/>
              <a:t>Deberemos </a:t>
            </a:r>
            <a:r>
              <a:rPr lang="es-ES_tradnl" dirty="0" err="1" smtClean="0"/>
              <a:t>indicarlle</a:t>
            </a:r>
            <a:r>
              <a:rPr lang="es-ES_tradnl" dirty="0" smtClean="0"/>
              <a:t> </a:t>
            </a:r>
            <a:r>
              <a:rPr lang="es-ES_tradnl" dirty="0"/>
              <a:t>en que mesa </a:t>
            </a:r>
            <a:r>
              <a:rPr lang="es-ES_tradnl" dirty="0" smtClean="0"/>
              <a:t>está </a:t>
            </a:r>
            <a:r>
              <a:rPr lang="es-ES_tradnl" dirty="0"/>
              <a:t>para facilitar a </a:t>
            </a:r>
            <a:r>
              <a:rPr lang="es-ES_tradnl" dirty="0" smtClean="0"/>
              <a:t>organización</a:t>
            </a:r>
            <a:endParaRPr lang="gl-ES" dirty="0"/>
          </a:p>
          <a:p>
            <a:pPr lvl="0" fontAlgn="base">
              <a:spcBef>
                <a:spcPts val="1200"/>
              </a:spcBef>
            </a:pPr>
            <a:r>
              <a:rPr lang="es-ES_tradnl" b="1" dirty="0" err="1"/>
              <a:t>Aparcamento</a:t>
            </a:r>
            <a:endParaRPr lang="gl-ES" b="1" dirty="0"/>
          </a:p>
          <a:p>
            <a:pPr lvl="1" fontAlgn="base"/>
            <a:r>
              <a:rPr lang="es-ES_tradnl" dirty="0" err="1" smtClean="0"/>
              <a:t>Aparcamento</a:t>
            </a:r>
            <a:r>
              <a:rPr lang="es-ES_tradnl" dirty="0" smtClean="0"/>
              <a:t> </a:t>
            </a:r>
            <a:r>
              <a:rPr lang="es-ES_tradnl" dirty="0"/>
              <a:t>da UNED</a:t>
            </a:r>
            <a:endParaRPr lang="gl-ES" dirty="0"/>
          </a:p>
          <a:p>
            <a:pPr lvl="1" fontAlgn="base"/>
            <a:r>
              <a:rPr lang="es-ES_tradnl" dirty="0" err="1"/>
              <a:t>Aparcamento</a:t>
            </a:r>
            <a:r>
              <a:rPr lang="es-ES_tradnl" dirty="0"/>
              <a:t> no centro comercial os Rosales, situado </a:t>
            </a:r>
            <a:r>
              <a:rPr lang="es-ES_tradnl" dirty="0" err="1"/>
              <a:t>moi</a:t>
            </a:r>
            <a:r>
              <a:rPr lang="es-ES_tradnl" dirty="0"/>
              <a:t> cerca do </a:t>
            </a:r>
            <a:r>
              <a:rPr lang="es-ES_tradnl" dirty="0" smtClean="0"/>
              <a:t>CFR</a:t>
            </a:r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Que acontecerá ese día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66174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100" dirty="0" err="1" smtClean="0"/>
              <a:t>Certificarase</a:t>
            </a:r>
            <a:r>
              <a:rPr lang="es-ES_tradnl" sz="2100" dirty="0" smtClean="0"/>
              <a:t> </a:t>
            </a:r>
            <a:r>
              <a:rPr lang="es-ES_tradnl" sz="2100" dirty="0" err="1"/>
              <a:t>unha</a:t>
            </a:r>
            <a:r>
              <a:rPr lang="es-ES_tradnl" sz="2100" dirty="0"/>
              <a:t> hora de docencia a cada un dos relatores. </a:t>
            </a:r>
            <a:endParaRPr lang="gl-ES" sz="2100" dirty="0"/>
          </a:p>
          <a:p>
            <a:r>
              <a:rPr lang="es-ES_tradnl" sz="2100" dirty="0"/>
              <a:t>Para o </a:t>
            </a:r>
            <a:r>
              <a:rPr lang="es-ES_tradnl" sz="2100" dirty="0" err="1"/>
              <a:t>recoñecemento</a:t>
            </a:r>
            <a:r>
              <a:rPr lang="es-ES_tradnl" sz="2100" dirty="0"/>
              <a:t> é preciso </a:t>
            </a:r>
            <a:r>
              <a:rPr lang="es-ES_tradnl" sz="2100" dirty="0" err="1"/>
              <a:t>asinar</a:t>
            </a:r>
            <a:r>
              <a:rPr lang="es-ES_tradnl" sz="2100" dirty="0"/>
              <a:t> un contrato de colaboración e </a:t>
            </a:r>
            <a:r>
              <a:rPr lang="es-ES_tradnl" sz="2100" dirty="0" err="1"/>
              <a:t>unha</a:t>
            </a:r>
            <a:r>
              <a:rPr lang="es-ES_tradnl" sz="2100" dirty="0"/>
              <a:t> declaración </a:t>
            </a:r>
            <a:r>
              <a:rPr lang="es-ES_tradnl" sz="2100" dirty="0" err="1"/>
              <a:t>xurada</a:t>
            </a:r>
            <a:r>
              <a:rPr lang="es-ES_tradnl" sz="2100" dirty="0"/>
              <a:t>. Esta documentación </a:t>
            </a:r>
            <a:r>
              <a:rPr lang="es-ES_tradnl" sz="2100" dirty="0" err="1" smtClean="0"/>
              <a:t>teráa</a:t>
            </a:r>
            <a:r>
              <a:rPr lang="es-ES_tradnl" sz="2100" dirty="0" smtClean="0"/>
              <a:t> </a:t>
            </a:r>
            <a:r>
              <a:rPr lang="es-ES_tradnl" sz="2100" dirty="0"/>
              <a:t>preparada o asesor de referencia. </a:t>
            </a:r>
            <a:endParaRPr lang="gl-ES" sz="2100" dirty="0"/>
          </a:p>
          <a:p>
            <a:r>
              <a:rPr lang="es-ES_tradnl" sz="2100" dirty="0" err="1"/>
              <a:t>Pagarase</a:t>
            </a:r>
            <a:r>
              <a:rPr lang="es-ES_tradnl" sz="2100" dirty="0"/>
              <a:t> 50 euros polo </a:t>
            </a:r>
            <a:r>
              <a:rPr lang="es-ES_tradnl" sz="2100" dirty="0" err="1" smtClean="0"/>
              <a:t>relatorio</a:t>
            </a:r>
            <a:r>
              <a:rPr lang="es-ES_tradnl" sz="2100" dirty="0" smtClean="0"/>
              <a:t>.</a:t>
            </a:r>
            <a:endParaRPr lang="gl-ES" sz="2100" dirty="0"/>
          </a:p>
          <a:p>
            <a:r>
              <a:rPr lang="es-ES_tradnl" sz="2100" dirty="0"/>
              <a:t>O </a:t>
            </a:r>
            <a:r>
              <a:rPr lang="es-ES_tradnl" sz="2100" b="1" dirty="0" err="1"/>
              <a:t>desprazamento</a:t>
            </a:r>
            <a:r>
              <a:rPr lang="es-ES_tradnl" sz="2100" dirty="0"/>
              <a:t> </a:t>
            </a:r>
            <a:r>
              <a:rPr lang="es-ES_tradnl" sz="2100" dirty="0" err="1"/>
              <a:t>pagarase</a:t>
            </a:r>
            <a:r>
              <a:rPr lang="es-ES_tradnl" sz="2100" dirty="0"/>
              <a:t> a </a:t>
            </a:r>
            <a:r>
              <a:rPr lang="es-ES_tradnl" sz="2100" dirty="0" err="1"/>
              <a:t>aqueles</a:t>
            </a:r>
            <a:r>
              <a:rPr lang="es-ES_tradnl" sz="2100" dirty="0"/>
              <a:t> relatores que </a:t>
            </a:r>
            <a:r>
              <a:rPr lang="es-ES_tradnl" sz="2100" b="1" dirty="0"/>
              <a:t>viven</a:t>
            </a:r>
            <a:r>
              <a:rPr lang="es-ES_tradnl" sz="2100" dirty="0"/>
              <a:t> e </a:t>
            </a:r>
            <a:r>
              <a:rPr lang="es-ES_tradnl" sz="2100" dirty="0" err="1"/>
              <a:t>teñen</a:t>
            </a:r>
            <a:r>
              <a:rPr lang="es-ES_tradnl" sz="2100" dirty="0"/>
              <a:t> o </a:t>
            </a:r>
            <a:r>
              <a:rPr lang="es-ES_tradnl" sz="2100" b="1" dirty="0"/>
              <a:t>centro</a:t>
            </a:r>
            <a:r>
              <a:rPr lang="es-ES_tradnl" sz="2100" dirty="0"/>
              <a:t> a </a:t>
            </a:r>
            <a:r>
              <a:rPr lang="es-ES_tradnl" sz="2100" dirty="0" err="1"/>
              <a:t>máis</a:t>
            </a:r>
            <a:r>
              <a:rPr lang="es-ES_tradnl" sz="2100" dirty="0"/>
              <a:t> de </a:t>
            </a:r>
            <a:r>
              <a:rPr lang="es-ES_tradnl" sz="2100" b="1" dirty="0"/>
              <a:t>5</a:t>
            </a:r>
            <a:r>
              <a:rPr lang="es-ES_tradnl" sz="2100" b="1" dirty="0" smtClean="0"/>
              <a:t>0 </a:t>
            </a:r>
            <a:r>
              <a:rPr lang="es-ES_tradnl" sz="2100" b="1" dirty="0"/>
              <a:t>km do </a:t>
            </a:r>
            <a:r>
              <a:rPr lang="es-ES_tradnl" sz="2100" b="1" dirty="0" smtClean="0"/>
              <a:t>CFR A Coruña</a:t>
            </a:r>
            <a:r>
              <a:rPr lang="es-ES_tradnl" sz="2100" dirty="0" smtClean="0"/>
              <a:t>. </a:t>
            </a:r>
            <a:r>
              <a:rPr lang="gl-ES" sz="2100" dirty="0"/>
              <a:t> 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Outros</a:t>
            </a:r>
            <a:r>
              <a:rPr lang="es-ES" dirty="0" smtClean="0"/>
              <a:t> aspectos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321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effectLst/>
              </a:rPr>
              <a:t>Asesores responsables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4221088"/>
            <a:ext cx="4040188" cy="195111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 fontAlgn="base"/>
            <a:r>
              <a:rPr lang="es-ES_tradnl" sz="1800" b="1" dirty="0"/>
              <a:t>Sabela </a:t>
            </a:r>
            <a:r>
              <a:rPr lang="es-ES_tradnl" sz="1800" b="1" dirty="0" smtClean="0"/>
              <a:t>Fernández</a:t>
            </a:r>
          </a:p>
          <a:p>
            <a:pPr lvl="0" fontAlgn="base"/>
            <a:r>
              <a:rPr lang="es-ES_tradnl" sz="1600" dirty="0" smtClean="0"/>
              <a:t>Mesa </a:t>
            </a:r>
            <a:r>
              <a:rPr lang="es-ES_tradnl" sz="1600" dirty="0"/>
              <a:t>de educación </a:t>
            </a:r>
            <a:r>
              <a:rPr lang="es-ES_tradnl" sz="1600" dirty="0" smtClean="0"/>
              <a:t>infantil</a:t>
            </a:r>
          </a:p>
          <a:p>
            <a:pPr lvl="0" fontAlgn="base"/>
            <a:r>
              <a:rPr lang="es-ES_tradnl" sz="1600" dirty="0" smtClean="0"/>
              <a:t>Asesora </a:t>
            </a:r>
            <a:r>
              <a:rPr lang="es-ES_tradnl" sz="1600" dirty="0"/>
              <a:t>de referencia </a:t>
            </a:r>
            <a:endParaRPr lang="gl-ES" sz="1600" dirty="0"/>
          </a:p>
          <a:p>
            <a:r>
              <a:rPr lang="es-ES_tradnl" sz="1400" b="1" u="sng" dirty="0" smtClean="0">
                <a:solidFill>
                  <a:schemeClr val="bg2"/>
                </a:solidFill>
              </a:rPr>
              <a:t>cfr.coruna.eip1@edu.xunta.es</a:t>
            </a:r>
            <a:endParaRPr lang="gl-ES" sz="1400" b="1" dirty="0">
              <a:solidFill>
                <a:schemeClr val="bg2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28800"/>
            <a:ext cx="2064618" cy="23247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6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628800"/>
            <a:ext cx="2232248" cy="23404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2 Marcador de texto"/>
          <p:cNvSpPr>
            <a:spLocks noGrp="1"/>
          </p:cNvSpPr>
          <p:nvPr>
            <p:ph type="body" idx="1"/>
          </p:nvPr>
        </p:nvSpPr>
        <p:spPr>
          <a:xfrm>
            <a:off x="4644008" y="4221088"/>
            <a:ext cx="4040188" cy="1951112"/>
          </a:xfrm>
        </p:spPr>
        <p:txBody>
          <a:bodyPr>
            <a:normAutofit/>
          </a:bodyPr>
          <a:lstStyle/>
          <a:p>
            <a:pPr lvl="0" fontAlgn="base"/>
            <a:r>
              <a:rPr lang="es-ES_tradnl" sz="1800" b="1" dirty="0"/>
              <a:t>Lucía Lorenzo</a:t>
            </a:r>
          </a:p>
          <a:p>
            <a:pPr lvl="0" fontAlgn="base"/>
            <a:r>
              <a:rPr lang="es-ES_tradnl" sz="1600" dirty="0"/>
              <a:t>Mesa de educación </a:t>
            </a:r>
            <a:r>
              <a:rPr lang="es-ES_tradnl" sz="1600" dirty="0" smtClean="0"/>
              <a:t>primaria</a:t>
            </a:r>
          </a:p>
          <a:p>
            <a:pPr lvl="0" fontAlgn="base"/>
            <a:endParaRPr lang="gl-ES" sz="1600" dirty="0"/>
          </a:p>
          <a:p>
            <a:r>
              <a:rPr lang="es-ES_tradnl" sz="1400" b="1" u="sng" dirty="0" smtClean="0">
                <a:solidFill>
                  <a:schemeClr val="bg2"/>
                </a:solidFill>
              </a:rPr>
              <a:t>cfr.coruna.edufisica@edu.xunta.es</a:t>
            </a:r>
            <a:endParaRPr lang="gl-ES" sz="1400" b="1" u="sng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>
                <a:effectLst/>
              </a:rPr>
              <a:t>Asesores responsables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4221088"/>
            <a:ext cx="4040188" cy="1951112"/>
          </a:xfrm>
        </p:spPr>
        <p:txBody>
          <a:bodyPr>
            <a:normAutofit/>
          </a:bodyPr>
          <a:lstStyle/>
          <a:p>
            <a:pPr lvl="0" fontAlgn="base"/>
            <a:r>
              <a:rPr lang="es-ES_tradnl" sz="1800" b="1" dirty="0"/>
              <a:t>Celina Santa María</a:t>
            </a:r>
          </a:p>
          <a:p>
            <a:pPr lvl="0" fontAlgn="base"/>
            <a:r>
              <a:rPr lang="es-ES_tradnl" sz="1600" dirty="0"/>
              <a:t>Mesa de educación </a:t>
            </a:r>
            <a:r>
              <a:rPr lang="es-ES_tradnl" sz="1600" dirty="0" smtClean="0"/>
              <a:t>secundaria</a:t>
            </a:r>
            <a:endParaRPr lang="es-ES_tradnl" sz="1800" dirty="0"/>
          </a:p>
          <a:p>
            <a:pPr lvl="0" fontAlgn="base"/>
            <a:endParaRPr lang="gl-ES" sz="1800" dirty="0"/>
          </a:p>
          <a:p>
            <a:r>
              <a:rPr lang="es-ES_tradnl" sz="1400" b="1" u="sng" dirty="0">
                <a:solidFill>
                  <a:schemeClr val="bg2"/>
                </a:solidFill>
              </a:rPr>
              <a:t>cfr.coruna.tic2@edu.xunta.es</a:t>
            </a:r>
            <a:endParaRPr lang="gl-ES" sz="1400" b="1" u="sng" dirty="0">
              <a:solidFill>
                <a:schemeClr val="bg2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8"/>
            <a:ext cx="2514033" cy="2705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6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340768"/>
            <a:ext cx="2520280" cy="27412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2 Marcador de texto"/>
          <p:cNvSpPr>
            <a:spLocks noGrp="1"/>
          </p:cNvSpPr>
          <p:nvPr>
            <p:ph type="body" idx="1"/>
          </p:nvPr>
        </p:nvSpPr>
        <p:spPr>
          <a:xfrm>
            <a:off x="4644008" y="4221088"/>
            <a:ext cx="4040188" cy="1951112"/>
          </a:xfrm>
        </p:spPr>
        <p:txBody>
          <a:bodyPr>
            <a:normAutofit/>
          </a:bodyPr>
          <a:lstStyle/>
          <a:p>
            <a:pPr lvl="0" fontAlgn="base"/>
            <a:r>
              <a:rPr lang="es-ES_tradnl" sz="1800" b="1" dirty="0"/>
              <a:t>Montserrat Cortés-</a:t>
            </a:r>
            <a:r>
              <a:rPr lang="es-ES_tradnl" sz="1800" b="1" dirty="0" err="1"/>
              <a:t>Penelas</a:t>
            </a:r>
            <a:endParaRPr lang="es-ES_tradnl" sz="1800" b="1" dirty="0"/>
          </a:p>
          <a:p>
            <a:pPr lvl="0" fontAlgn="base"/>
            <a:r>
              <a:rPr lang="es-ES_tradnl" sz="1600" dirty="0" smtClean="0"/>
              <a:t>Mesa </a:t>
            </a:r>
            <a:r>
              <a:rPr lang="es-ES_tradnl" sz="1600" dirty="0"/>
              <a:t>de </a:t>
            </a:r>
            <a:r>
              <a:rPr lang="es-ES_tradnl" sz="1600" dirty="0" smtClean="0"/>
              <a:t>FP</a:t>
            </a:r>
          </a:p>
          <a:p>
            <a:pPr lvl="0" fontAlgn="base"/>
            <a:endParaRPr lang="gl-ES" sz="1600" dirty="0"/>
          </a:p>
          <a:p>
            <a:r>
              <a:rPr lang="es-ES_tradnl" sz="1400" b="1" u="sng" dirty="0">
                <a:solidFill>
                  <a:schemeClr val="bg2"/>
                </a:solidFill>
              </a:rPr>
              <a:t>cfr.coruna.fp@edu.xunta.es</a:t>
            </a:r>
            <a:endParaRPr lang="gl-ES" sz="1400" b="1" u="sng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1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>
                <a:effectLst/>
              </a:rPr>
              <a:t>Asesores responsables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4221088"/>
            <a:ext cx="7931224" cy="1951112"/>
          </a:xfrm>
        </p:spPr>
        <p:txBody>
          <a:bodyPr>
            <a:normAutofit/>
          </a:bodyPr>
          <a:lstStyle/>
          <a:p>
            <a:pPr lvl="0" algn="ctr" fontAlgn="base"/>
            <a:r>
              <a:rPr lang="es-ES_tradnl" sz="1800" b="1" dirty="0"/>
              <a:t>Gerardo </a:t>
            </a:r>
            <a:r>
              <a:rPr lang="es-ES_tradnl" sz="1800" b="1" dirty="0" err="1"/>
              <a:t>Nistal</a:t>
            </a:r>
            <a:endParaRPr lang="es-ES_tradnl" sz="1800" b="1" dirty="0"/>
          </a:p>
          <a:p>
            <a:pPr lvl="0" algn="ctr" fontAlgn="base"/>
            <a:r>
              <a:rPr lang="es-ES_tradnl" sz="1600" dirty="0"/>
              <a:t>Coordinador das boas prácticas</a:t>
            </a:r>
            <a:endParaRPr lang="gl-ES" sz="1600" dirty="0"/>
          </a:p>
          <a:p>
            <a:r>
              <a:rPr lang="gl-ES" sz="1800" dirty="0"/>
              <a:t> </a:t>
            </a:r>
          </a:p>
          <a:p>
            <a:pPr algn="ctr"/>
            <a:r>
              <a:rPr lang="es-ES_tradnl" sz="1400" b="1" u="sng" dirty="0" smtClean="0">
                <a:solidFill>
                  <a:schemeClr val="bg2"/>
                </a:solidFill>
              </a:rPr>
              <a:t>cfr.coruna.organizacionediversidade@edu.xunta.es</a:t>
            </a:r>
            <a:endParaRPr lang="gl-ES" sz="1400" b="1" u="sng" dirty="0">
              <a:solidFill>
                <a:schemeClr val="bg2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838" y="1341438"/>
            <a:ext cx="2687387" cy="27035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978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b="1" dirty="0" err="1"/>
              <a:t>Obxectivos</a:t>
            </a:r>
            <a:endParaRPr lang="gl-ES" dirty="0"/>
          </a:p>
          <a:p>
            <a:pPr lvl="1" fontAlgn="base"/>
            <a:r>
              <a:rPr lang="pt-PT" dirty="0" smtClean="0"/>
              <a:t>Dinamizar </a:t>
            </a:r>
            <a:r>
              <a:rPr lang="pt-PT" dirty="0"/>
              <a:t>e impulsar a reflexio</a:t>
            </a:r>
            <a:r>
              <a:rPr lang="gl-ES" dirty="0"/>
              <a:t>́</a:t>
            </a:r>
            <a:r>
              <a:rPr lang="pt-PT" dirty="0"/>
              <a:t>n sobre a pra</a:t>
            </a:r>
            <a:r>
              <a:rPr lang="gl-ES" dirty="0"/>
              <a:t>́</a:t>
            </a:r>
            <a:r>
              <a:rPr lang="pt-PT" dirty="0"/>
              <a:t>ctica educativa nos centros escolares.</a:t>
            </a:r>
            <a:endParaRPr lang="gl-ES" dirty="0"/>
          </a:p>
          <a:p>
            <a:pPr lvl="1" fontAlgn="base"/>
            <a:r>
              <a:rPr lang="pt-PT" dirty="0"/>
              <a:t>Presentar experiencias educativas innovadoras e con</a:t>
            </a:r>
            <a:r>
              <a:rPr lang="gl-ES" dirty="0"/>
              <a:t>̃</a:t>
            </a:r>
            <a:r>
              <a:rPr lang="pt-PT" dirty="0"/>
              <a:t>ecer recursos, materiais e iniciativas que favorezan a innovacio</a:t>
            </a:r>
            <a:r>
              <a:rPr lang="gl-ES" dirty="0" err="1"/>
              <a:t>́n</a:t>
            </a:r>
            <a:r>
              <a:rPr lang="gl-ES" dirty="0"/>
              <a:t> na aula.</a:t>
            </a:r>
          </a:p>
          <a:p>
            <a:pPr lvl="1" fontAlgn="base">
              <a:spcAft>
                <a:spcPts val="1200"/>
              </a:spcAft>
            </a:pPr>
            <a:r>
              <a:rPr lang="nl-NL" dirty="0" smtClean="0"/>
              <a:t>Construi</a:t>
            </a:r>
            <a:r>
              <a:rPr lang="pt-PT" dirty="0" smtClean="0"/>
              <a:t>r </a:t>
            </a:r>
            <a:r>
              <a:rPr lang="pt-PT" dirty="0"/>
              <a:t>unha comunidade de intercambio de boas pra</a:t>
            </a:r>
            <a:r>
              <a:rPr lang="gl-ES" dirty="0"/>
              <a:t>́</a:t>
            </a:r>
            <a:r>
              <a:rPr lang="es-ES_tradnl" dirty="0" err="1"/>
              <a:t>cticas</a:t>
            </a:r>
            <a:r>
              <a:rPr lang="es-ES_tradnl" dirty="0"/>
              <a:t> educativas</a:t>
            </a:r>
            <a:r>
              <a:rPr lang="es-ES_tradnl" dirty="0" smtClean="0"/>
              <a:t>.</a:t>
            </a:r>
            <a:endParaRPr lang="gl-ES" dirty="0"/>
          </a:p>
          <a:p>
            <a:r>
              <a:rPr lang="es-ES_tradnl" b="1" dirty="0" err="1"/>
              <a:t>Contidos</a:t>
            </a:r>
            <a:endParaRPr lang="gl-ES" dirty="0"/>
          </a:p>
          <a:p>
            <a:pPr lvl="1" fontAlgn="base"/>
            <a:r>
              <a:rPr lang="pt-PT" dirty="0"/>
              <a:t>Retos educativos da sociedade actual.</a:t>
            </a:r>
            <a:endParaRPr lang="gl-ES" dirty="0"/>
          </a:p>
          <a:p>
            <a:pPr lvl="1" fontAlgn="base"/>
            <a:r>
              <a:rPr lang="es-ES_tradnl" dirty="0" err="1"/>
              <a:t>Innovacio</a:t>
            </a:r>
            <a:r>
              <a:rPr lang="gl-ES" dirty="0"/>
              <a:t>́</a:t>
            </a:r>
            <a:r>
              <a:rPr lang="pt-PT" dirty="0"/>
              <a:t>n educativa e mellora dos procesos de ensino-aprendizaxe nas </a:t>
            </a:r>
            <a:r>
              <a:rPr lang="pt-PT" dirty="0" smtClean="0"/>
              <a:t>aulas.</a:t>
            </a:r>
          </a:p>
          <a:p>
            <a:pPr lvl="1" fontAlgn="base"/>
            <a:r>
              <a:rPr lang="pt-PT" dirty="0" smtClean="0"/>
              <a:t>Ensino </a:t>
            </a:r>
            <a:r>
              <a:rPr lang="pt-PT" dirty="0"/>
              <a:t>por competencias e implicacio</a:t>
            </a:r>
            <a:r>
              <a:rPr lang="gl-ES" dirty="0"/>
              <a:t>́</a:t>
            </a:r>
            <a:r>
              <a:rPr lang="en-US" dirty="0"/>
              <a:t>ns </a:t>
            </a:r>
            <a:r>
              <a:rPr lang="en-US" dirty="0" err="1"/>
              <a:t>dida</a:t>
            </a:r>
            <a:r>
              <a:rPr lang="gl-ES" dirty="0"/>
              <a:t>́</a:t>
            </a:r>
            <a:r>
              <a:rPr lang="pt-PT" dirty="0"/>
              <a:t>cticas no centro </a:t>
            </a:r>
            <a:r>
              <a:rPr lang="pt-PT" dirty="0" smtClean="0"/>
              <a:t>educativo.</a:t>
            </a:r>
          </a:p>
          <a:p>
            <a:pPr lvl="1" fontAlgn="base"/>
            <a:r>
              <a:rPr lang="pt-PT" dirty="0" smtClean="0"/>
              <a:t>Estratexias </a:t>
            </a:r>
            <a:r>
              <a:rPr lang="pt-PT" dirty="0"/>
              <a:t>innovadoras nos procesos de aprendizaxe.</a:t>
            </a:r>
            <a:endParaRPr lang="gl-ES" dirty="0"/>
          </a:p>
          <a:p>
            <a:pPr lvl="1" fontAlgn="base"/>
            <a:r>
              <a:rPr lang="es-ES_tradnl" dirty="0"/>
              <a:t>Experiencias de aula nos centros educativos.</a:t>
            </a:r>
            <a:endParaRPr lang="gl-ES" dirty="0"/>
          </a:p>
          <a:p>
            <a:pPr lvl="1" fontAlgn="base"/>
            <a:r>
              <a:rPr lang="gl-ES" dirty="0" err="1"/>
              <a:t>Liñ</a:t>
            </a:r>
            <a:r>
              <a:rPr lang="pt-PT" dirty="0"/>
              <a:t>as actuais de investigacio</a:t>
            </a:r>
            <a:r>
              <a:rPr lang="gl-ES" dirty="0"/>
              <a:t>́</a:t>
            </a:r>
            <a:r>
              <a:rPr lang="en-US" dirty="0"/>
              <a:t>n </a:t>
            </a:r>
            <a:r>
              <a:rPr lang="en-US" dirty="0" err="1"/>
              <a:t>dida</a:t>
            </a:r>
            <a:r>
              <a:rPr lang="gl-ES" dirty="0"/>
              <a:t>́</a:t>
            </a:r>
            <a:r>
              <a:rPr lang="en-US" dirty="0" err="1"/>
              <a:t>ctica</a:t>
            </a:r>
            <a:r>
              <a:rPr lang="en-US" dirty="0"/>
              <a:t>.</a:t>
            </a:r>
            <a:endParaRPr lang="gl-ES" dirty="0"/>
          </a:p>
          <a:p>
            <a:endParaRPr lang="gl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Obxectivos</a:t>
            </a:r>
            <a:r>
              <a:rPr lang="es-ES" dirty="0" smtClean="0"/>
              <a:t> e </a:t>
            </a:r>
            <a:r>
              <a:rPr lang="es-ES" dirty="0" err="1" smtClean="0"/>
              <a:t>contidos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60271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Borrador do p</a:t>
            </a:r>
            <a:r>
              <a:rPr lang="es-ES" dirty="0" smtClean="0"/>
              <a:t>rograma</a:t>
            </a:r>
            <a:r>
              <a:rPr lang="es-ES" dirty="0" smtClean="0"/>
              <a:t>:</a:t>
            </a:r>
          </a:p>
          <a:p>
            <a:pPr lvl="1"/>
            <a:endParaRPr lang="gl-ES" dirty="0"/>
          </a:p>
          <a:p>
            <a:endParaRPr lang="gl-ES" dirty="0" smtClean="0"/>
          </a:p>
          <a:p>
            <a:endParaRPr lang="gl-ES" dirty="0"/>
          </a:p>
          <a:p>
            <a:endParaRPr lang="gl-ES" dirty="0"/>
          </a:p>
          <a:p>
            <a:r>
              <a:rPr lang="es-ES_tradnl" dirty="0"/>
              <a:t>Dirección da aula </a:t>
            </a:r>
            <a:r>
              <a:rPr lang="es-ES_tradnl" dirty="0" smtClean="0"/>
              <a:t>virtual:</a:t>
            </a:r>
          </a:p>
          <a:p>
            <a:pPr marL="109728" indent="0">
              <a:buNone/>
            </a:pPr>
            <a:endParaRPr lang="es-ES_tradnl" dirty="0" smtClean="0"/>
          </a:p>
          <a:p>
            <a:pPr marL="109728" indent="0">
              <a:buNone/>
            </a:pPr>
            <a:endParaRPr lang="es-ES_tradnl" sz="1800" dirty="0" smtClean="0"/>
          </a:p>
          <a:p>
            <a:pPr lvl="8"/>
            <a:r>
              <a:rPr lang="es-ES" dirty="0" smtClean="0"/>
              <a:t>                   </a:t>
            </a:r>
            <a:r>
              <a:rPr lang="es-ES" dirty="0" smtClean="0">
                <a:hlinkClick r:id="rId2"/>
              </a:rPr>
              <a:t>goo.gl/X8m9iP</a:t>
            </a:r>
            <a:endParaRPr lang="gl-ES" dirty="0"/>
          </a:p>
          <a:p>
            <a:pPr lvl="8"/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da </a:t>
            </a:r>
            <a:r>
              <a:rPr lang="es-ES" dirty="0" err="1" smtClean="0"/>
              <a:t>actividade</a:t>
            </a:r>
            <a:endParaRPr lang="gl-ES" dirty="0"/>
          </a:p>
        </p:txBody>
      </p:sp>
      <p:pic>
        <p:nvPicPr>
          <p:cNvPr id="4" name="3 Imagen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187071"/>
            <a:ext cx="1296144" cy="1169921"/>
          </a:xfrm>
          <a:prstGeom prst="rect">
            <a:avLst/>
          </a:prstGeom>
        </p:spPr>
      </p:pic>
      <p:pic>
        <p:nvPicPr>
          <p:cNvPr id="6" name="5 Imagen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082" y="4354730"/>
            <a:ext cx="1897467" cy="14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94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300" b="1" dirty="0"/>
              <a:t>Ata o de </a:t>
            </a:r>
            <a:r>
              <a:rPr lang="es-ES_tradnl" sz="2300" b="1" dirty="0" err="1"/>
              <a:t>agora</a:t>
            </a:r>
            <a:r>
              <a:rPr lang="es-ES_tradnl" sz="2300" b="1" dirty="0"/>
              <a:t>…</a:t>
            </a:r>
            <a:endParaRPr lang="gl-ES" sz="2300" b="1" dirty="0"/>
          </a:p>
          <a:p>
            <a:pPr lvl="1"/>
            <a:r>
              <a:rPr lang="es-ES_tradnl" sz="2000" dirty="0" err="1" smtClean="0"/>
              <a:t>Solicitude</a:t>
            </a:r>
            <a:r>
              <a:rPr lang="es-ES_tradnl" sz="2000" dirty="0" smtClean="0"/>
              <a:t> </a:t>
            </a:r>
            <a:r>
              <a:rPr lang="es-ES_tradnl" sz="2000" dirty="0"/>
              <a:t>de boas prácticas </a:t>
            </a:r>
            <a:r>
              <a:rPr lang="es-ES_tradnl" sz="2000" dirty="0" err="1"/>
              <a:t>aos</a:t>
            </a:r>
            <a:r>
              <a:rPr lang="es-ES_tradnl" sz="2000" dirty="0"/>
              <a:t> centros educativos </a:t>
            </a:r>
            <a:r>
              <a:rPr lang="es-ES_tradnl" sz="2000" dirty="0" err="1"/>
              <a:t>pertencentes</a:t>
            </a:r>
            <a:r>
              <a:rPr lang="es-ES_tradnl" sz="2000" dirty="0"/>
              <a:t> </a:t>
            </a:r>
            <a:r>
              <a:rPr lang="es-ES_tradnl" sz="2000" dirty="0" err="1"/>
              <a:t>ao</a:t>
            </a:r>
            <a:r>
              <a:rPr lang="es-ES_tradnl" sz="2000" dirty="0"/>
              <a:t> CFR de A </a:t>
            </a:r>
            <a:r>
              <a:rPr lang="es-ES_tradnl" sz="2000" dirty="0" smtClean="0"/>
              <a:t>Coruña</a:t>
            </a:r>
          </a:p>
          <a:p>
            <a:pPr lvl="1"/>
            <a:endParaRPr lang="gl-ES" sz="2000" dirty="0"/>
          </a:p>
          <a:p>
            <a:pPr lvl="1" fontAlgn="base"/>
            <a:r>
              <a:rPr lang="es-ES_tradnl" sz="2000" dirty="0"/>
              <a:t>Recepción das fichas </a:t>
            </a:r>
            <a:r>
              <a:rPr lang="es-ES_tradnl" sz="2000" dirty="0" err="1" smtClean="0"/>
              <a:t>iniciais</a:t>
            </a:r>
            <a:endParaRPr lang="gl-ES" sz="20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Organización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82007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b="1" dirty="0"/>
              <a:t>Como </a:t>
            </a:r>
            <a:r>
              <a:rPr lang="es-ES_tradnl" b="1" dirty="0" err="1"/>
              <a:t>imos</a:t>
            </a:r>
            <a:r>
              <a:rPr lang="es-ES_tradnl" b="1" dirty="0"/>
              <a:t> organizar as </a:t>
            </a:r>
            <a:r>
              <a:rPr lang="es-ES_tradnl" b="1" dirty="0" err="1" smtClean="0"/>
              <a:t>xornadas</a:t>
            </a:r>
            <a:r>
              <a:rPr lang="es-ES_tradnl" b="1" dirty="0" smtClean="0"/>
              <a:t>?</a:t>
            </a:r>
            <a:endParaRPr lang="gl-ES" dirty="0"/>
          </a:p>
          <a:p>
            <a:pPr lvl="1"/>
            <a:r>
              <a:rPr lang="es-ES_tradnl" dirty="0"/>
              <a:t>En mesas</a:t>
            </a:r>
            <a:r>
              <a:rPr lang="es-ES_tradnl" dirty="0" smtClean="0"/>
              <a:t>: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Mesa de Educación </a:t>
            </a:r>
            <a:r>
              <a:rPr lang="es-ES_tradnl" dirty="0" smtClean="0"/>
              <a:t>Infantil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Mesa de Educación </a:t>
            </a:r>
            <a:r>
              <a:rPr lang="es-ES_tradnl" dirty="0" smtClean="0"/>
              <a:t>Primaria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Mesa de Educación </a:t>
            </a:r>
            <a:r>
              <a:rPr lang="es-ES_tradnl" dirty="0" smtClean="0"/>
              <a:t>Secundaria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Mesa de </a:t>
            </a:r>
            <a:r>
              <a:rPr lang="es-ES_tradnl" dirty="0" smtClean="0"/>
              <a:t>Formación Profesional</a:t>
            </a:r>
            <a:endParaRPr lang="gl-ES" dirty="0"/>
          </a:p>
          <a:p>
            <a:pPr>
              <a:spcBef>
                <a:spcPts val="1200"/>
              </a:spcBef>
            </a:pPr>
            <a:r>
              <a:rPr lang="es-ES_tradnl" b="1" dirty="0" err="1"/>
              <a:t>Onde</a:t>
            </a:r>
            <a:r>
              <a:rPr lang="es-ES_tradnl" b="1" dirty="0"/>
              <a:t> estarán situadas</a:t>
            </a:r>
            <a:r>
              <a:rPr lang="es-ES_tradnl" b="1" dirty="0" smtClean="0"/>
              <a:t>?</a:t>
            </a:r>
            <a:endParaRPr lang="gl-ES" dirty="0"/>
          </a:p>
          <a:p>
            <a:pPr lvl="1"/>
            <a:r>
              <a:rPr lang="es-ES_tradnl" dirty="0"/>
              <a:t>En diferentes </a:t>
            </a:r>
            <a:r>
              <a:rPr lang="es-ES_tradnl" dirty="0" smtClean="0"/>
              <a:t>aulas-</a:t>
            </a:r>
            <a:r>
              <a:rPr lang="es-ES_tradnl" dirty="0" err="1" smtClean="0"/>
              <a:t>obradorios</a:t>
            </a:r>
            <a:r>
              <a:rPr lang="es-ES_tradnl" dirty="0" smtClean="0"/>
              <a:t>.</a:t>
            </a:r>
          </a:p>
          <a:p>
            <a:pPr lvl="1"/>
            <a:r>
              <a:rPr lang="es-ES_tradnl" dirty="0" smtClean="0"/>
              <a:t>Cada asistente solicitará un único </a:t>
            </a:r>
            <a:r>
              <a:rPr lang="es-ES_tradnl" dirty="0" err="1" smtClean="0"/>
              <a:t>obradoiro</a:t>
            </a:r>
            <a:r>
              <a:rPr lang="es-ES_tradnl" dirty="0" smtClean="0"/>
              <a:t> do </a:t>
            </a:r>
            <a:r>
              <a:rPr lang="es-ES_tradnl" dirty="0" err="1" smtClean="0"/>
              <a:t>seu</a:t>
            </a:r>
            <a:r>
              <a:rPr lang="es-ES_tradnl" dirty="0" smtClean="0"/>
              <a:t> interese.</a:t>
            </a:r>
          </a:p>
          <a:p>
            <a:pPr lvl="1"/>
            <a:r>
              <a:rPr lang="es-ES_tradnl" dirty="0" smtClean="0"/>
              <a:t>En </a:t>
            </a:r>
            <a:r>
              <a:rPr lang="es-ES_tradnl" dirty="0"/>
              <a:t>función do número de asistentes, </a:t>
            </a:r>
            <a:r>
              <a:rPr lang="es-ES_tradnl" dirty="0" err="1"/>
              <a:t>asignaranse</a:t>
            </a:r>
            <a:r>
              <a:rPr lang="es-ES_tradnl" dirty="0"/>
              <a:t> as aulas</a:t>
            </a:r>
            <a:r>
              <a:rPr lang="es-ES_tradnl" dirty="0" smtClean="0"/>
              <a:t>.</a:t>
            </a:r>
            <a:endParaRPr lang="gl-ES" dirty="0"/>
          </a:p>
          <a:p>
            <a:pPr marL="432000">
              <a:spcBef>
                <a:spcPts val="1200"/>
              </a:spcBef>
            </a:pPr>
            <a:r>
              <a:rPr lang="es-ES_tradnl" b="1" dirty="0"/>
              <a:t>Tempo para cada exposición?</a:t>
            </a:r>
            <a:endParaRPr lang="gl-ES" dirty="0"/>
          </a:p>
          <a:p>
            <a:pPr lvl="1"/>
            <a:r>
              <a:rPr lang="es-ES_tradn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 minutos. </a:t>
            </a:r>
            <a:r>
              <a:rPr lang="es-ES_tradnl" dirty="0"/>
              <a:t>Tentaremos </a:t>
            </a:r>
            <a:r>
              <a:rPr lang="es-ES_tradnl" dirty="0" err="1"/>
              <a:t>axustarnos</a:t>
            </a:r>
            <a:r>
              <a:rPr lang="es-ES_tradnl" dirty="0"/>
              <a:t> </a:t>
            </a:r>
            <a:r>
              <a:rPr lang="es-ES_tradnl" dirty="0" err="1"/>
              <a:t>ao</a:t>
            </a:r>
            <a:r>
              <a:rPr lang="es-ES_tradnl" dirty="0"/>
              <a:t> tempo para non retrasar a intervención dos </a:t>
            </a:r>
            <a:r>
              <a:rPr lang="es-ES_tradnl" dirty="0" err="1"/>
              <a:t>compañeiros</a:t>
            </a:r>
            <a:r>
              <a:rPr lang="es-ES_tradnl" dirty="0"/>
              <a:t> que nos </a:t>
            </a:r>
            <a:r>
              <a:rPr lang="es-ES_tradnl" dirty="0" err="1"/>
              <a:t>seguen</a:t>
            </a:r>
            <a:r>
              <a:rPr lang="es-ES_tradnl" dirty="0"/>
              <a:t>.</a:t>
            </a:r>
            <a:endParaRPr lang="gl-ES" dirty="0"/>
          </a:p>
          <a:p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Mesas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0156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sz="3600" b="1" dirty="0"/>
              <a:t>Que debemos enviar </a:t>
            </a:r>
            <a:r>
              <a:rPr lang="es-ES_tradnl" sz="3600" b="1" dirty="0" err="1"/>
              <a:t>ao</a:t>
            </a:r>
            <a:r>
              <a:rPr lang="es-ES_tradnl" sz="3600" b="1" dirty="0"/>
              <a:t> asesor de </a:t>
            </a:r>
            <a:r>
              <a:rPr lang="es-ES_tradnl" sz="3600" b="1" dirty="0" smtClean="0"/>
              <a:t>referencia?</a:t>
            </a:r>
            <a:endParaRPr lang="gl-ES" sz="3600" b="1" dirty="0"/>
          </a:p>
          <a:p>
            <a:pPr lvl="1" fontAlgn="base"/>
            <a:r>
              <a:rPr lang="es-ES_tradnl" b="1" dirty="0" err="1" smtClean="0"/>
              <a:t>Requerimentos</a:t>
            </a:r>
            <a:r>
              <a:rPr lang="es-ES_tradnl" b="1" dirty="0" smtClean="0"/>
              <a:t> </a:t>
            </a:r>
            <a:r>
              <a:rPr lang="es-ES_tradnl" b="1" dirty="0"/>
              <a:t>das </a:t>
            </a:r>
            <a:r>
              <a:rPr lang="es-ES_tradnl" b="1" dirty="0" smtClean="0"/>
              <a:t>presentación: software…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5 de abril como data límite.</a:t>
            </a:r>
            <a:endParaRPr lang="gl-ES" dirty="0"/>
          </a:p>
          <a:p>
            <a:pPr lvl="1" fontAlgn="base">
              <a:spcBef>
                <a:spcPts val="1200"/>
              </a:spcBef>
            </a:pPr>
            <a:r>
              <a:rPr lang="es-ES_tradnl" b="1" dirty="0" smtClean="0"/>
              <a:t>Presentación</a:t>
            </a:r>
            <a:endParaRPr lang="es-ES_tradnl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No formato creado e en PDF (Plan “b”)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Tamaño máximo: 20 Mb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Uso de </a:t>
            </a:r>
            <a:r>
              <a:rPr lang="es-ES_tradnl" dirty="0" err="1"/>
              <a:t>imaxes</a:t>
            </a:r>
            <a:r>
              <a:rPr lang="es-ES_tradnl" dirty="0"/>
              <a:t>: libres, ben referenciadas…</a:t>
            </a:r>
            <a:endParaRPr lang="gl-ES" dirty="0"/>
          </a:p>
          <a:p>
            <a:pPr lvl="2" fontAlgn="base">
              <a:buClr>
                <a:schemeClr val="accent1"/>
              </a:buClr>
            </a:pPr>
            <a:r>
              <a:rPr lang="es-ES_tradnl" dirty="0"/>
              <a:t>O día 12 de abril como data límite</a:t>
            </a:r>
            <a:r>
              <a:rPr lang="es-ES_tradnl" dirty="0" smtClean="0"/>
              <a:t>.</a:t>
            </a:r>
            <a:endParaRPr lang="gl-ES" dirty="0"/>
          </a:p>
          <a:p>
            <a:pPr lvl="1" fontAlgn="base">
              <a:spcBef>
                <a:spcPts val="1200"/>
              </a:spcBef>
            </a:pPr>
            <a:r>
              <a:rPr lang="es-ES_tradnl" b="1" dirty="0"/>
              <a:t>Foto </a:t>
            </a:r>
            <a:r>
              <a:rPr lang="es-ES_tradnl" b="1" dirty="0" smtClean="0"/>
              <a:t>tipo </a:t>
            </a:r>
            <a:r>
              <a:rPr lang="es-ES_tradnl" b="1" dirty="0"/>
              <a:t>carné</a:t>
            </a:r>
          </a:p>
          <a:p>
            <a:pPr lvl="2" fontAlgn="base">
              <a:buClr>
                <a:schemeClr val="accent1"/>
              </a:buClr>
            </a:pPr>
            <a:r>
              <a:rPr lang="es-ES_tradnl" dirty="0" smtClean="0"/>
              <a:t>100x100 píxeles en </a:t>
            </a:r>
            <a:r>
              <a:rPr lang="es-ES_tradnl" dirty="0"/>
              <a:t>formato </a:t>
            </a:r>
            <a:r>
              <a:rPr lang="es-ES_tradnl" dirty="0" err="1" smtClean="0"/>
              <a:t>jpg</a:t>
            </a:r>
            <a:r>
              <a:rPr lang="es-ES_tradnl" dirty="0" smtClean="0"/>
              <a:t> </a:t>
            </a:r>
            <a:r>
              <a:rPr lang="es-ES_tradnl" dirty="0" err="1"/>
              <a:t>ou</a:t>
            </a:r>
            <a:r>
              <a:rPr lang="es-ES_tradnl" dirty="0"/>
              <a:t> </a:t>
            </a:r>
            <a:r>
              <a:rPr lang="es-ES_tradnl" dirty="0" err="1" smtClean="0"/>
              <a:t>png</a:t>
            </a:r>
            <a:r>
              <a:rPr lang="es-ES_tradnl" dirty="0" smtClean="0"/>
              <a:t>.</a:t>
            </a:r>
          </a:p>
          <a:p>
            <a:pPr lvl="2" fontAlgn="base">
              <a:buClr>
                <a:schemeClr val="accent1"/>
              </a:buClr>
            </a:pPr>
            <a:r>
              <a:rPr lang="es-ES" dirty="0" err="1" smtClean="0"/>
              <a:t>Nome</a:t>
            </a:r>
            <a:r>
              <a:rPr lang="es-ES" dirty="0" smtClean="0"/>
              <a:t> da </a:t>
            </a:r>
            <a:r>
              <a:rPr lang="es-ES" dirty="0" err="1" smtClean="0"/>
              <a:t>imaxe</a:t>
            </a:r>
            <a:r>
              <a:rPr lang="es-ES" dirty="0" smtClean="0"/>
              <a:t>: </a:t>
            </a:r>
            <a:r>
              <a:rPr lang="es-ES" dirty="0" err="1" smtClean="0"/>
              <a:t>nome</a:t>
            </a:r>
            <a:r>
              <a:rPr lang="es-ES_tradnl" dirty="0" err="1" smtClean="0"/>
              <a:t>docentroeducativo_primeiro</a:t>
            </a:r>
            <a:r>
              <a:rPr lang="es-ES_tradnl" dirty="0" smtClean="0"/>
              <a:t> </a:t>
            </a:r>
            <a:r>
              <a:rPr lang="es-ES_tradnl" dirty="0" err="1" smtClean="0"/>
              <a:t>apelido_nome</a:t>
            </a:r>
            <a:endParaRPr lang="es-ES_tradnl" dirty="0" smtClean="0"/>
          </a:p>
          <a:p>
            <a:pPr lvl="2" fontAlgn="base">
              <a:buClr>
                <a:schemeClr val="accent1"/>
              </a:buClr>
            </a:pPr>
            <a:r>
              <a:rPr lang="es-ES_tradnl" dirty="0" err="1" smtClean="0"/>
              <a:t>Débese</a:t>
            </a:r>
            <a:r>
              <a:rPr lang="es-ES_tradnl" dirty="0" smtClean="0"/>
              <a:t> </a:t>
            </a:r>
            <a:r>
              <a:rPr lang="es-ES_tradnl" dirty="0"/>
              <a:t>enviar </a:t>
            </a:r>
            <a:r>
              <a:rPr lang="es-ES_tradnl" dirty="0" err="1"/>
              <a:t>ao</a:t>
            </a:r>
            <a:r>
              <a:rPr lang="es-ES_tradnl" dirty="0"/>
              <a:t> correo do asesor de referencia. </a:t>
            </a:r>
            <a:endParaRPr lang="gl-ES" dirty="0"/>
          </a:p>
          <a:p>
            <a:pPr lvl="2">
              <a:buClr>
                <a:schemeClr val="accent1"/>
              </a:buClr>
            </a:pPr>
            <a:r>
              <a:rPr lang="es-ES_tradnl" dirty="0"/>
              <a:t>Data límite: </a:t>
            </a:r>
            <a:r>
              <a:rPr lang="es-ES_tradnl" dirty="0" smtClean="0"/>
              <a:t>5 de abril</a:t>
            </a:r>
            <a:endParaRPr lang="gl-ES" dirty="0"/>
          </a:p>
        </p:txBody>
      </p:sp>
      <p:sp>
        <p:nvSpPr>
          <p:cNvPr id="4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Mesas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88503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</TotalTime>
  <Words>684</Words>
  <Application>Microsoft Office PowerPoint</Application>
  <PresentationFormat>Presentación en pantalla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Concurrencia</vt:lpstr>
      <vt:lpstr>II Encontros de intercambio de experiencias educativas. Compartindo boas prácticas</vt:lpstr>
      <vt:lpstr>Asesores responsables</vt:lpstr>
      <vt:lpstr>Asesores responsables</vt:lpstr>
      <vt:lpstr>Asesores responsables</vt:lpstr>
      <vt:lpstr>Obxectivos e contidos</vt:lpstr>
      <vt:lpstr>Programa da actividade</vt:lpstr>
      <vt:lpstr>Organización</vt:lpstr>
      <vt:lpstr>Mesas</vt:lpstr>
      <vt:lpstr>Mesas</vt:lpstr>
      <vt:lpstr>Mesas</vt:lpstr>
      <vt:lpstr>Comunicacións</vt:lpstr>
      <vt:lpstr>Que acontecerá ese día</vt:lpstr>
      <vt:lpstr>Outros aspectos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Encontros de intercambio de experiencias educativas. Compartindo boas prácticas</dc:title>
  <dc:creator>Luffi</dc:creator>
  <cp:lastModifiedBy>Óscar</cp:lastModifiedBy>
  <cp:revision>30</cp:revision>
  <dcterms:created xsi:type="dcterms:W3CDTF">2016-03-02T09:21:56Z</dcterms:created>
  <dcterms:modified xsi:type="dcterms:W3CDTF">2016-03-03T10:47:45Z</dcterms:modified>
</cp:coreProperties>
</file>