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4"/>
  </p:notesMasterIdLst>
  <p:handoutMasterIdLst>
    <p:handoutMasterId r:id="rId65"/>
  </p:handoutMasterIdLst>
  <p:sldIdLst>
    <p:sldId id="257" r:id="rId2"/>
    <p:sldId id="362" r:id="rId3"/>
    <p:sldId id="397" r:id="rId4"/>
    <p:sldId id="373" r:id="rId5"/>
    <p:sldId id="433" r:id="rId6"/>
    <p:sldId id="398" r:id="rId7"/>
    <p:sldId id="396" r:id="rId8"/>
    <p:sldId id="390" r:id="rId9"/>
    <p:sldId id="391" r:id="rId10"/>
    <p:sldId id="392" r:id="rId11"/>
    <p:sldId id="393" r:id="rId12"/>
    <p:sldId id="394" r:id="rId13"/>
    <p:sldId id="395" r:id="rId14"/>
    <p:sldId id="439" r:id="rId15"/>
    <p:sldId id="434" r:id="rId16"/>
    <p:sldId id="435" r:id="rId17"/>
    <p:sldId id="436" r:id="rId18"/>
    <p:sldId id="437" r:id="rId19"/>
    <p:sldId id="438" r:id="rId20"/>
    <p:sldId id="441" r:id="rId21"/>
    <p:sldId id="442" r:id="rId22"/>
    <p:sldId id="443" r:id="rId23"/>
    <p:sldId id="444" r:id="rId24"/>
    <p:sldId id="445" r:id="rId25"/>
    <p:sldId id="446" r:id="rId26"/>
    <p:sldId id="447" r:id="rId27"/>
    <p:sldId id="448" r:id="rId28"/>
    <p:sldId id="449" r:id="rId29"/>
    <p:sldId id="450" r:id="rId30"/>
    <p:sldId id="452" r:id="rId31"/>
    <p:sldId id="463" r:id="rId32"/>
    <p:sldId id="458" r:id="rId33"/>
    <p:sldId id="459" r:id="rId34"/>
    <p:sldId id="460" r:id="rId35"/>
    <p:sldId id="454" r:id="rId36"/>
    <p:sldId id="455" r:id="rId37"/>
    <p:sldId id="456" r:id="rId38"/>
    <p:sldId id="457" r:id="rId39"/>
    <p:sldId id="462" r:id="rId40"/>
    <p:sldId id="461" r:id="rId41"/>
    <p:sldId id="389" r:id="rId42"/>
    <p:sldId id="385" r:id="rId43"/>
    <p:sldId id="372" r:id="rId44"/>
    <p:sldId id="384" r:id="rId45"/>
    <p:sldId id="386" r:id="rId46"/>
    <p:sldId id="359" r:id="rId47"/>
    <p:sldId id="407" r:id="rId48"/>
    <p:sldId id="405" r:id="rId49"/>
    <p:sldId id="413" r:id="rId50"/>
    <p:sldId id="417" r:id="rId51"/>
    <p:sldId id="418" r:id="rId52"/>
    <p:sldId id="419" r:id="rId53"/>
    <p:sldId id="432" r:id="rId54"/>
    <p:sldId id="431" r:id="rId55"/>
    <p:sldId id="430" r:id="rId56"/>
    <p:sldId id="429" r:id="rId57"/>
    <p:sldId id="428" r:id="rId58"/>
    <p:sldId id="427" r:id="rId59"/>
    <p:sldId id="426" r:id="rId60"/>
    <p:sldId id="425" r:id="rId61"/>
    <p:sldId id="421" r:id="rId62"/>
    <p:sldId id="422" r:id="rId6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25110"/>
    </p:cViewPr>
  </p:outlineViewPr>
  <p:notesTextViewPr>
    <p:cViewPr>
      <p:scale>
        <a:sx n="100" d="100"/>
        <a:sy n="100" d="100"/>
      </p:scale>
      <p:origin x="0" y="0"/>
    </p:cViewPr>
  </p:notesTextViewPr>
  <p:sorterViewPr>
    <p:cViewPr varScale="1">
      <p:scale>
        <a:sx n="1" d="1"/>
        <a:sy n="1" d="1"/>
      </p:scale>
      <p:origin x="0" y="1092"/>
    </p:cViewPr>
  </p:sorterViewPr>
  <p:notesViewPr>
    <p:cSldViewPr>
      <p:cViewPr varScale="1">
        <p:scale>
          <a:sx n="69" d="100"/>
          <a:sy n="69" d="100"/>
        </p:scale>
        <p:origin x="-33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288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288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288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BEE0EC-0F74-4F0A-83BF-AD3963C1571D}" type="slidenum">
              <a:rPr lang="es-ES_tradnl"/>
              <a:pPr>
                <a:defRPr/>
              </a:pPr>
              <a:t>‹Nº›</a:t>
            </a:fld>
            <a:endParaRPr lang="es-ES_tradnl"/>
          </a:p>
        </p:txBody>
      </p:sp>
    </p:spTree>
    <p:extLst>
      <p:ext uri="{BB962C8B-B14F-4D97-AF65-F5344CB8AC3E}">
        <p14:creationId xmlns:p14="http://schemas.microsoft.com/office/powerpoint/2010/main" val="3002251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9125F4E-E12A-4133-A82F-B3FD74642460}" type="slidenum">
              <a:rPr lang="es-ES"/>
              <a:pPr>
                <a:defRPr/>
              </a:pPr>
              <a:t>‹Nº›</a:t>
            </a:fld>
            <a:endParaRPr lang="es-ES"/>
          </a:p>
        </p:txBody>
      </p:sp>
    </p:spTree>
    <p:extLst>
      <p:ext uri="{BB962C8B-B14F-4D97-AF65-F5344CB8AC3E}">
        <p14:creationId xmlns:p14="http://schemas.microsoft.com/office/powerpoint/2010/main" val="1732105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7003C61A-992E-432C-B8AD-C345EC90EAFE}" type="slidenum">
              <a:rPr lang="es-ES" smtClean="0"/>
              <a:pPr/>
              <a:t>1</a:t>
            </a:fld>
            <a:endParaRPr lang="es-E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916EE229-4C75-43E1-A926-995094A2020A}" type="slidenum">
              <a:rPr lang="es-ES" smtClean="0"/>
              <a:pPr/>
              <a:t>46</a:t>
            </a:fld>
            <a:endParaRPr lang="es-E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53250" name="Rectangle 7"/>
          <p:cNvSpPr>
            <a:spLocks noGrp="1" noChangeArrowheads="1"/>
          </p:cNvSpPr>
          <p:nvPr>
            <p:ph type="sldNum" sz="quarter" idx="5"/>
          </p:nvPr>
        </p:nvSpPr>
        <p:spPr>
          <a:noFill/>
        </p:spPr>
        <p:txBody>
          <a:bodyPr/>
          <a:lstStyle/>
          <a:p>
            <a:fld id="{323EA220-E957-42B6-9FF2-E000AA5DCBB5}" type="slidenum">
              <a:rPr lang="es-ES" smtClean="0"/>
              <a:pPr/>
              <a:t>47</a:t>
            </a:fld>
            <a:endParaRPr lang="es-E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55298" name="Rectangle 7"/>
          <p:cNvSpPr>
            <a:spLocks noGrp="1" noChangeArrowheads="1"/>
          </p:cNvSpPr>
          <p:nvPr>
            <p:ph type="sldNum" sz="quarter" idx="5"/>
          </p:nvPr>
        </p:nvSpPr>
        <p:spPr>
          <a:noFill/>
        </p:spPr>
        <p:txBody>
          <a:bodyPr/>
          <a:lstStyle/>
          <a:p>
            <a:fld id="{BE270A1A-7ED5-49FE-8D1F-59776129DD6F}" type="slidenum">
              <a:rPr lang="es-ES" smtClean="0"/>
              <a:pPr/>
              <a:t>48</a:t>
            </a:fld>
            <a:endParaRPr lang="es-E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57346" name="Rectangle 7"/>
          <p:cNvSpPr>
            <a:spLocks noGrp="1" noChangeArrowheads="1"/>
          </p:cNvSpPr>
          <p:nvPr>
            <p:ph type="sldNum" sz="quarter" idx="5"/>
          </p:nvPr>
        </p:nvSpPr>
        <p:spPr>
          <a:noFill/>
        </p:spPr>
        <p:txBody>
          <a:bodyPr/>
          <a:lstStyle/>
          <a:p>
            <a:fld id="{210A5F6E-1C0E-45B2-8CC6-73D7ECB020A6}" type="slidenum">
              <a:rPr lang="es-ES" smtClean="0"/>
              <a:pPr/>
              <a:t>49</a:t>
            </a:fld>
            <a:endParaRPr lang="es-E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59394" name="Rectangle 7"/>
          <p:cNvSpPr>
            <a:spLocks noGrp="1" noChangeArrowheads="1"/>
          </p:cNvSpPr>
          <p:nvPr>
            <p:ph type="sldNum" sz="quarter" idx="5"/>
          </p:nvPr>
        </p:nvSpPr>
        <p:spPr>
          <a:noFill/>
        </p:spPr>
        <p:txBody>
          <a:bodyPr/>
          <a:lstStyle/>
          <a:p>
            <a:fld id="{0BC85A8E-57F5-4325-B8E6-72C0FBF4209B}" type="slidenum">
              <a:rPr lang="es-ES" smtClean="0"/>
              <a:pPr/>
              <a:t>50</a:t>
            </a:fld>
            <a:endParaRPr lang="es-E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61442" name="Rectangle 7"/>
          <p:cNvSpPr>
            <a:spLocks noGrp="1" noChangeArrowheads="1"/>
          </p:cNvSpPr>
          <p:nvPr>
            <p:ph type="sldNum" sz="quarter" idx="5"/>
          </p:nvPr>
        </p:nvSpPr>
        <p:spPr>
          <a:noFill/>
        </p:spPr>
        <p:txBody>
          <a:bodyPr/>
          <a:lstStyle/>
          <a:p>
            <a:fld id="{B1954567-43F6-43D5-BF15-E00A82999854}" type="slidenum">
              <a:rPr lang="es-ES" smtClean="0"/>
              <a:pPr/>
              <a:t>51</a:t>
            </a:fld>
            <a:endParaRPr lang="es-E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63490" name="Rectangle 7"/>
          <p:cNvSpPr>
            <a:spLocks noGrp="1" noChangeArrowheads="1"/>
          </p:cNvSpPr>
          <p:nvPr>
            <p:ph type="sldNum" sz="quarter" idx="5"/>
          </p:nvPr>
        </p:nvSpPr>
        <p:spPr>
          <a:noFill/>
        </p:spPr>
        <p:txBody>
          <a:bodyPr/>
          <a:lstStyle/>
          <a:p>
            <a:fld id="{F4E3C10A-E626-4626-840A-208DB79B683E}" type="slidenum">
              <a:rPr lang="es-ES" smtClean="0"/>
              <a:pPr/>
              <a:t>52</a:t>
            </a:fld>
            <a:endParaRPr lang="es-E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65538" name="Rectangle 7"/>
          <p:cNvSpPr>
            <a:spLocks noGrp="1" noChangeArrowheads="1"/>
          </p:cNvSpPr>
          <p:nvPr>
            <p:ph type="sldNum" sz="quarter" idx="5"/>
          </p:nvPr>
        </p:nvSpPr>
        <p:spPr>
          <a:noFill/>
        </p:spPr>
        <p:txBody>
          <a:bodyPr/>
          <a:lstStyle/>
          <a:p>
            <a:fld id="{A50BF582-2D77-46CA-B0E4-CCE8E60EF657}" type="slidenum">
              <a:rPr lang="es-ES" smtClean="0"/>
              <a:pPr/>
              <a:t>53</a:t>
            </a:fld>
            <a:endParaRPr lang="es-E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67586" name="Rectangle 7"/>
          <p:cNvSpPr>
            <a:spLocks noGrp="1" noChangeArrowheads="1"/>
          </p:cNvSpPr>
          <p:nvPr>
            <p:ph type="sldNum" sz="quarter" idx="5"/>
          </p:nvPr>
        </p:nvSpPr>
        <p:spPr>
          <a:noFill/>
        </p:spPr>
        <p:txBody>
          <a:bodyPr/>
          <a:lstStyle/>
          <a:p>
            <a:fld id="{EF25B470-6644-4AB9-9DD9-9CACA371FAA6}" type="slidenum">
              <a:rPr lang="es-ES" smtClean="0"/>
              <a:pPr/>
              <a:t>54</a:t>
            </a:fld>
            <a:endParaRPr lang="es-E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69634" name="Rectangle 7"/>
          <p:cNvSpPr>
            <a:spLocks noGrp="1" noChangeArrowheads="1"/>
          </p:cNvSpPr>
          <p:nvPr>
            <p:ph type="sldNum" sz="quarter" idx="5"/>
          </p:nvPr>
        </p:nvSpPr>
        <p:spPr>
          <a:noFill/>
        </p:spPr>
        <p:txBody>
          <a:bodyPr/>
          <a:lstStyle/>
          <a:p>
            <a:fld id="{C265D472-AA63-427C-856B-DE822AE11F84}" type="slidenum">
              <a:rPr lang="es-ES" smtClean="0"/>
              <a:pPr/>
              <a:t>55</a:t>
            </a:fld>
            <a:endParaRPr lang="es-E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F4D81F33-7B07-44A4-84D8-2B74C3D6F80C}" type="slidenum">
              <a:rPr lang="es-ES" smtClean="0"/>
              <a:pPr/>
              <a:t>2</a:t>
            </a:fld>
            <a:endParaRPr lang="es-E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71682" name="Rectangle 7"/>
          <p:cNvSpPr>
            <a:spLocks noGrp="1" noChangeArrowheads="1"/>
          </p:cNvSpPr>
          <p:nvPr>
            <p:ph type="sldNum" sz="quarter" idx="5"/>
          </p:nvPr>
        </p:nvSpPr>
        <p:spPr>
          <a:noFill/>
        </p:spPr>
        <p:txBody>
          <a:bodyPr/>
          <a:lstStyle/>
          <a:p>
            <a:fld id="{C2BFC820-9B8D-441A-9147-F166161F36DA}" type="slidenum">
              <a:rPr lang="es-ES" smtClean="0"/>
              <a:pPr/>
              <a:t>56</a:t>
            </a:fld>
            <a:endParaRPr lang="es-E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s-ES_tradn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73730" name="Rectangle 7"/>
          <p:cNvSpPr>
            <a:spLocks noGrp="1" noChangeArrowheads="1"/>
          </p:cNvSpPr>
          <p:nvPr>
            <p:ph type="sldNum" sz="quarter" idx="5"/>
          </p:nvPr>
        </p:nvSpPr>
        <p:spPr>
          <a:noFill/>
        </p:spPr>
        <p:txBody>
          <a:bodyPr/>
          <a:lstStyle/>
          <a:p>
            <a:fld id="{61C660DA-8BED-46DF-ABE1-43273C6591A7}" type="slidenum">
              <a:rPr lang="es-ES" smtClean="0"/>
              <a:pPr/>
              <a:t>57</a:t>
            </a:fld>
            <a:endParaRPr lang="es-E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75778" name="Rectangle 7"/>
          <p:cNvSpPr>
            <a:spLocks noGrp="1" noChangeArrowheads="1"/>
          </p:cNvSpPr>
          <p:nvPr>
            <p:ph type="sldNum" sz="quarter" idx="5"/>
          </p:nvPr>
        </p:nvSpPr>
        <p:spPr>
          <a:noFill/>
        </p:spPr>
        <p:txBody>
          <a:bodyPr/>
          <a:lstStyle/>
          <a:p>
            <a:fld id="{52192E56-66DF-4840-8851-5F1E23988E07}" type="slidenum">
              <a:rPr lang="es-ES" smtClean="0"/>
              <a:pPr/>
              <a:t>58</a:t>
            </a:fld>
            <a:endParaRPr lang="es-E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77826" name="Rectangle 7"/>
          <p:cNvSpPr>
            <a:spLocks noGrp="1" noChangeArrowheads="1"/>
          </p:cNvSpPr>
          <p:nvPr>
            <p:ph type="sldNum" sz="quarter" idx="5"/>
          </p:nvPr>
        </p:nvSpPr>
        <p:spPr>
          <a:noFill/>
        </p:spPr>
        <p:txBody>
          <a:bodyPr/>
          <a:lstStyle/>
          <a:p>
            <a:fld id="{1B040026-7892-4647-840F-2A3F801EAA17}" type="slidenum">
              <a:rPr lang="es-ES" smtClean="0"/>
              <a:pPr/>
              <a:t>59</a:t>
            </a:fld>
            <a:endParaRPr lang="es-E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79874" name="Rectangle 7"/>
          <p:cNvSpPr>
            <a:spLocks noGrp="1" noChangeArrowheads="1"/>
          </p:cNvSpPr>
          <p:nvPr>
            <p:ph type="sldNum" sz="quarter" idx="5"/>
          </p:nvPr>
        </p:nvSpPr>
        <p:spPr>
          <a:noFill/>
        </p:spPr>
        <p:txBody>
          <a:bodyPr/>
          <a:lstStyle/>
          <a:p>
            <a:fld id="{2FA6095C-20D3-4CC5-AEED-3A4207BDE727}" type="slidenum">
              <a:rPr lang="es-ES" smtClean="0"/>
              <a:pPr/>
              <a:t>60</a:t>
            </a:fld>
            <a:endParaRPr lang="es-E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81922" name="Rectangle 7"/>
          <p:cNvSpPr>
            <a:spLocks noGrp="1" noChangeArrowheads="1"/>
          </p:cNvSpPr>
          <p:nvPr>
            <p:ph type="sldNum" sz="quarter" idx="5"/>
          </p:nvPr>
        </p:nvSpPr>
        <p:spPr>
          <a:noFill/>
        </p:spPr>
        <p:txBody>
          <a:bodyPr/>
          <a:lstStyle/>
          <a:p>
            <a:fld id="{BD1B2C5E-6B79-45AB-AF0C-06F2B8CC298B}" type="slidenum">
              <a:rPr lang="es-ES" smtClean="0"/>
              <a:pPr/>
              <a:t>61</a:t>
            </a:fld>
            <a:endParaRPr lang="es-E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83970" name="Rectangle 7"/>
          <p:cNvSpPr>
            <a:spLocks noGrp="1" noChangeArrowheads="1"/>
          </p:cNvSpPr>
          <p:nvPr>
            <p:ph type="sldNum" sz="quarter" idx="5"/>
          </p:nvPr>
        </p:nvSpPr>
        <p:spPr>
          <a:noFill/>
        </p:spPr>
        <p:txBody>
          <a:bodyPr/>
          <a:lstStyle/>
          <a:p>
            <a:fld id="{5812566A-8812-4A15-9321-5DD055D82572}" type="slidenum">
              <a:rPr lang="es-ES" smtClean="0"/>
              <a:pPr/>
              <a:t>62</a:t>
            </a:fld>
            <a:endParaRPr lang="es-E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ftr" sz="quarter" idx="4"/>
          </p:nvPr>
        </p:nvSpPr>
        <p:spPr>
          <a:noFill/>
        </p:spPr>
        <p:txBody>
          <a:bodyPr/>
          <a:lstStyle/>
          <a:p>
            <a:r>
              <a:rPr lang="es-ES" smtClean="0"/>
              <a:t>Cambre, 2005                    Formación de usuarios en Bibliotecas Escolares            Cristina Ameijeiras</a:t>
            </a:r>
          </a:p>
        </p:txBody>
      </p:sp>
      <p:sp>
        <p:nvSpPr>
          <p:cNvPr id="20482" name="Rectangle 7"/>
          <p:cNvSpPr>
            <a:spLocks noGrp="1" noChangeArrowheads="1"/>
          </p:cNvSpPr>
          <p:nvPr>
            <p:ph type="sldNum" sz="quarter" idx="5"/>
          </p:nvPr>
        </p:nvSpPr>
        <p:spPr>
          <a:noFill/>
        </p:spPr>
        <p:txBody>
          <a:bodyPr/>
          <a:lstStyle/>
          <a:p>
            <a:fld id="{04C13CB3-3875-4333-A704-35F3CA1CA0BE}" type="slidenum">
              <a:rPr lang="es-ES" smtClean="0"/>
              <a:pPr/>
              <a:t>3</a:t>
            </a:fld>
            <a:endParaRPr lang="es-E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A5A3B36-75FF-4D4E-ACF4-79BBD72BA8DF}" type="slidenum">
              <a:rPr lang="es-ES" smtClean="0"/>
              <a:pPr/>
              <a:t>4</a:t>
            </a:fld>
            <a:endParaRPr lang="es-E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0175D73D-65CF-4EB3-93FE-D1FC0717738B}" type="slidenum">
              <a:rPr lang="es-ES" smtClean="0"/>
              <a:pPr/>
              <a:t>41</a:t>
            </a:fld>
            <a:endParaRPr lang="es-E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3B426641-0869-41BD-8F2A-5ED59A60C644}" type="slidenum">
              <a:rPr lang="es-ES" smtClean="0"/>
              <a:pPr/>
              <a:t>42</a:t>
            </a:fld>
            <a:endParaRPr lang="es-E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4134C7D-A5AB-4025-B606-D6DF91F11049}" type="slidenum">
              <a:rPr lang="es-ES" smtClean="0"/>
              <a:pPr/>
              <a:t>43</a:t>
            </a:fld>
            <a:endParaRPr lang="es-E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0AA4F94C-7ADC-40D4-9CFC-E8F65848F659}" type="slidenum">
              <a:rPr lang="es-ES" smtClean="0"/>
              <a:pPr/>
              <a:t>44</a:t>
            </a:fld>
            <a:endParaRPr lang="es-E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E48221F-1B15-47B2-82FB-CA6A7D7497D4}" type="slidenum">
              <a:rPr lang="es-ES" smtClean="0"/>
              <a:pPr/>
              <a:t>45</a:t>
            </a:fld>
            <a:endParaRPr lang="es-E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s-ES"/>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s-ES_tradnl"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s-ES_tradnl">
                <a:latin typeface="Arial" charset="0"/>
              </a:endParaRPr>
            </a:p>
          </p:txBody>
        </p:sp>
      </p:grpSp>
      <p:sp>
        <p:nvSpPr>
          <p:cNvPr id="247814" name="Rectangle 6"/>
          <p:cNvSpPr>
            <a:spLocks noGrp="1" noChangeArrowheads="1"/>
          </p:cNvSpPr>
          <p:nvPr>
            <p:ph type="ctrTitle"/>
          </p:nvPr>
        </p:nvSpPr>
        <p:spPr>
          <a:xfrm>
            <a:off x="1443038" y="985838"/>
            <a:ext cx="7239000" cy="1444625"/>
          </a:xfrm>
        </p:spPr>
        <p:txBody>
          <a:bodyPr/>
          <a:lstStyle>
            <a:lvl1pPr>
              <a:defRPr sz="4000"/>
            </a:lvl1pPr>
          </a:lstStyle>
          <a:p>
            <a:r>
              <a:rPr lang="es-ES"/>
              <a:t>Haga clic para cambiar el estilo de título	</a:t>
            </a:r>
          </a:p>
        </p:txBody>
      </p:sp>
      <p:sp>
        <p:nvSpPr>
          <p:cNvPr id="24781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8" name="Rectangle 8"/>
          <p:cNvSpPr>
            <a:spLocks noGrp="1" noChangeArrowheads="1"/>
          </p:cNvSpPr>
          <p:nvPr>
            <p:ph type="dt" sz="half" idx="10"/>
          </p:nvPr>
        </p:nvSpPr>
        <p:spPr/>
        <p:txBody>
          <a:bodyPr/>
          <a:lstStyle>
            <a:lvl1pPr>
              <a:defRPr/>
            </a:lvl1pPr>
          </a:lstStyle>
          <a:p>
            <a:pPr>
              <a:defRPr/>
            </a:pPr>
            <a:endParaRPr lang="es-ES"/>
          </a:p>
        </p:txBody>
      </p:sp>
      <p:sp>
        <p:nvSpPr>
          <p:cNvPr id="9" name="Rectangle 9"/>
          <p:cNvSpPr>
            <a:spLocks noGrp="1" noChangeArrowheads="1"/>
          </p:cNvSpPr>
          <p:nvPr>
            <p:ph type="ftr" sz="quarter" idx="11"/>
          </p:nvPr>
        </p:nvSpPr>
        <p:spPr/>
        <p:txBody>
          <a:bodyPr/>
          <a:lstStyle>
            <a:lvl1pPr>
              <a:defRPr/>
            </a:lvl1pPr>
          </a:lstStyle>
          <a:p>
            <a:pPr>
              <a:defRPr/>
            </a:pPr>
            <a:endParaRPr lang="es-ES"/>
          </a:p>
        </p:txBody>
      </p:sp>
      <p:sp>
        <p:nvSpPr>
          <p:cNvPr id="10" name="Rectangle 10"/>
          <p:cNvSpPr>
            <a:spLocks noGrp="1" noChangeArrowheads="1"/>
          </p:cNvSpPr>
          <p:nvPr>
            <p:ph type="sldNum" sz="quarter" idx="12"/>
          </p:nvPr>
        </p:nvSpPr>
        <p:spPr/>
        <p:txBody>
          <a:bodyPr/>
          <a:lstStyle>
            <a:lvl1pPr>
              <a:defRPr/>
            </a:lvl1pPr>
          </a:lstStyle>
          <a:p>
            <a:pPr>
              <a:defRPr/>
            </a:pPr>
            <a:fld id="{37232EA0-901F-4ACE-8454-98855484182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C3233E34-7366-4C4E-8F29-AA4AC9D24E5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6413" y="301625"/>
            <a:ext cx="1827212" cy="56403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370013" y="301625"/>
            <a:ext cx="5334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45B63DE5-2272-497B-BCF7-129AE1657C3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dt" sz="half" idx="10"/>
          </p:nvPr>
        </p:nvSpPr>
        <p:spPr>
          <a:ln/>
        </p:spPr>
        <p:txBody>
          <a:bodyPr/>
          <a:lstStyle>
            <a:lvl1pPr>
              <a:defRPr/>
            </a:lvl1pPr>
          </a:lstStyle>
          <a:p>
            <a:pPr>
              <a:defRPr/>
            </a:pPr>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EDD4F48B-E81E-4837-9287-D011D1B4D43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sz="half" idx="10"/>
          </p:nvPr>
        </p:nvSpPr>
        <p:spPr>
          <a:ln/>
        </p:spPr>
        <p:txBody>
          <a:bodyPr/>
          <a:lstStyle>
            <a:lvl1pPr>
              <a:defRPr/>
            </a:lvl1pPr>
          </a:lstStyle>
          <a:p>
            <a:pPr>
              <a:defRPr/>
            </a:pPr>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C3411773-52AD-40C5-B45C-2D2F1734C30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
          <p:cNvSpPr>
            <a:spLocks noGrp="1" noChangeArrowheads="1"/>
          </p:cNvSpPr>
          <p:nvPr>
            <p:ph type="dt" sz="half" idx="10"/>
          </p:nvPr>
        </p:nvSpPr>
        <p:spPr>
          <a:ln/>
        </p:spPr>
        <p:txBody>
          <a:bodyPr/>
          <a:lstStyle>
            <a:lvl1pPr>
              <a:defRPr/>
            </a:lvl1pPr>
          </a:lstStyle>
          <a:p>
            <a:pPr>
              <a:defRPr/>
            </a:pPr>
            <a:endParaRPr lang="es-ES"/>
          </a:p>
        </p:txBody>
      </p:sp>
      <p:sp>
        <p:nvSpPr>
          <p:cNvPr id="6" name="Rectangle 9"/>
          <p:cNvSpPr>
            <a:spLocks noGrp="1" noChangeArrowheads="1"/>
          </p:cNvSpPr>
          <p:nvPr>
            <p:ph type="ftr" sz="quarter" idx="11"/>
          </p:nvPr>
        </p:nvSpPr>
        <p:spPr>
          <a:ln/>
        </p:spPr>
        <p:txBody>
          <a:bodyPr/>
          <a:lstStyle>
            <a:lvl1pPr>
              <a:defRPr/>
            </a:lvl1pPr>
          </a:lstStyle>
          <a:p>
            <a:pPr>
              <a:defRPr/>
            </a:pPr>
            <a:endParaRPr lang="es-ES"/>
          </a:p>
        </p:txBody>
      </p:sp>
      <p:sp>
        <p:nvSpPr>
          <p:cNvPr id="7" name="Rectangle 10"/>
          <p:cNvSpPr>
            <a:spLocks noGrp="1" noChangeArrowheads="1"/>
          </p:cNvSpPr>
          <p:nvPr>
            <p:ph type="sldNum" sz="quarter" idx="12"/>
          </p:nvPr>
        </p:nvSpPr>
        <p:spPr>
          <a:ln/>
        </p:spPr>
        <p:txBody>
          <a:bodyPr/>
          <a:lstStyle>
            <a:lvl1pPr>
              <a:defRPr/>
            </a:lvl1pPr>
          </a:lstStyle>
          <a:p>
            <a:pPr>
              <a:defRPr/>
            </a:pPr>
            <a:fld id="{DDEE9F85-6009-41A4-895E-A5C8E2936C87}"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
          <p:cNvSpPr>
            <a:spLocks noGrp="1" noChangeArrowheads="1"/>
          </p:cNvSpPr>
          <p:nvPr>
            <p:ph type="dt" sz="half" idx="10"/>
          </p:nvPr>
        </p:nvSpPr>
        <p:spPr>
          <a:ln/>
        </p:spPr>
        <p:txBody>
          <a:bodyPr/>
          <a:lstStyle>
            <a:lvl1pPr>
              <a:defRPr/>
            </a:lvl1pPr>
          </a:lstStyle>
          <a:p>
            <a:pPr>
              <a:defRPr/>
            </a:pPr>
            <a:endParaRPr lang="es-ES"/>
          </a:p>
        </p:txBody>
      </p:sp>
      <p:sp>
        <p:nvSpPr>
          <p:cNvPr id="8" name="Rectangle 9"/>
          <p:cNvSpPr>
            <a:spLocks noGrp="1" noChangeArrowheads="1"/>
          </p:cNvSpPr>
          <p:nvPr>
            <p:ph type="ftr" sz="quarter" idx="11"/>
          </p:nvPr>
        </p:nvSpPr>
        <p:spPr>
          <a:ln/>
        </p:spPr>
        <p:txBody>
          <a:bodyPr/>
          <a:lstStyle>
            <a:lvl1pPr>
              <a:defRPr/>
            </a:lvl1pPr>
          </a:lstStyle>
          <a:p>
            <a:pPr>
              <a:defRPr/>
            </a:pPr>
            <a:endParaRPr lang="es-ES"/>
          </a:p>
        </p:txBody>
      </p:sp>
      <p:sp>
        <p:nvSpPr>
          <p:cNvPr id="9" name="Rectangle 10"/>
          <p:cNvSpPr>
            <a:spLocks noGrp="1" noChangeArrowheads="1"/>
          </p:cNvSpPr>
          <p:nvPr>
            <p:ph type="sldNum" sz="quarter" idx="12"/>
          </p:nvPr>
        </p:nvSpPr>
        <p:spPr>
          <a:ln/>
        </p:spPr>
        <p:txBody>
          <a:bodyPr/>
          <a:lstStyle>
            <a:lvl1pPr>
              <a:defRPr/>
            </a:lvl1pPr>
          </a:lstStyle>
          <a:p>
            <a:pPr>
              <a:defRPr/>
            </a:pPr>
            <a:fld id="{68F88ED7-3BDD-465B-93B6-2228497352F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
          <p:cNvSpPr>
            <a:spLocks noGrp="1" noChangeArrowheads="1"/>
          </p:cNvSpPr>
          <p:nvPr>
            <p:ph type="dt" sz="half" idx="10"/>
          </p:nvPr>
        </p:nvSpPr>
        <p:spPr>
          <a:ln/>
        </p:spPr>
        <p:txBody>
          <a:bodyPr/>
          <a:lstStyle>
            <a:lvl1pPr>
              <a:defRPr/>
            </a:lvl1pPr>
          </a:lstStyle>
          <a:p>
            <a:pPr>
              <a:defRPr/>
            </a:pPr>
            <a:endParaRPr lang="es-ES"/>
          </a:p>
        </p:txBody>
      </p:sp>
      <p:sp>
        <p:nvSpPr>
          <p:cNvPr id="4" name="Rectangle 9"/>
          <p:cNvSpPr>
            <a:spLocks noGrp="1" noChangeArrowheads="1"/>
          </p:cNvSpPr>
          <p:nvPr>
            <p:ph type="ftr" sz="quarter" idx="11"/>
          </p:nvPr>
        </p:nvSpPr>
        <p:spPr>
          <a:ln/>
        </p:spPr>
        <p:txBody>
          <a:bodyPr/>
          <a:lstStyle>
            <a:lvl1pPr>
              <a:defRPr/>
            </a:lvl1pPr>
          </a:lstStyle>
          <a:p>
            <a:pPr>
              <a:defRPr/>
            </a:pPr>
            <a:endParaRPr lang="es-ES"/>
          </a:p>
        </p:txBody>
      </p:sp>
      <p:sp>
        <p:nvSpPr>
          <p:cNvPr id="5" name="Rectangle 10"/>
          <p:cNvSpPr>
            <a:spLocks noGrp="1" noChangeArrowheads="1"/>
          </p:cNvSpPr>
          <p:nvPr>
            <p:ph type="sldNum" sz="quarter" idx="12"/>
          </p:nvPr>
        </p:nvSpPr>
        <p:spPr>
          <a:ln/>
        </p:spPr>
        <p:txBody>
          <a:bodyPr/>
          <a:lstStyle>
            <a:lvl1pPr>
              <a:defRPr/>
            </a:lvl1pPr>
          </a:lstStyle>
          <a:p>
            <a:pPr>
              <a:defRPr/>
            </a:pPr>
            <a:fld id="{0AF93461-C68E-4F88-8943-44B4116A8F9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s-ES"/>
          </a:p>
        </p:txBody>
      </p:sp>
      <p:sp>
        <p:nvSpPr>
          <p:cNvPr id="3" name="Rectangle 9"/>
          <p:cNvSpPr>
            <a:spLocks noGrp="1" noChangeArrowheads="1"/>
          </p:cNvSpPr>
          <p:nvPr>
            <p:ph type="ftr" sz="quarter" idx="11"/>
          </p:nvPr>
        </p:nvSpPr>
        <p:spPr>
          <a:ln/>
        </p:spPr>
        <p:txBody>
          <a:bodyPr/>
          <a:lstStyle>
            <a:lvl1pPr>
              <a:defRPr/>
            </a:lvl1pPr>
          </a:lstStyle>
          <a:p>
            <a:pPr>
              <a:defRPr/>
            </a:pPr>
            <a:endParaRPr lang="es-ES"/>
          </a:p>
        </p:txBody>
      </p:sp>
      <p:sp>
        <p:nvSpPr>
          <p:cNvPr id="4" name="Rectangle 10"/>
          <p:cNvSpPr>
            <a:spLocks noGrp="1" noChangeArrowheads="1"/>
          </p:cNvSpPr>
          <p:nvPr>
            <p:ph type="sldNum" sz="quarter" idx="12"/>
          </p:nvPr>
        </p:nvSpPr>
        <p:spPr>
          <a:ln/>
        </p:spPr>
        <p:txBody>
          <a:bodyPr/>
          <a:lstStyle>
            <a:lvl1pPr>
              <a:defRPr/>
            </a:lvl1pPr>
          </a:lstStyle>
          <a:p>
            <a:pPr>
              <a:defRPr/>
            </a:pPr>
            <a:fld id="{C2370483-1C85-4C51-9248-D309A9B851FA}"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endParaRPr lang="es-ES"/>
          </a:p>
        </p:txBody>
      </p:sp>
      <p:sp>
        <p:nvSpPr>
          <p:cNvPr id="6" name="Rectangle 9"/>
          <p:cNvSpPr>
            <a:spLocks noGrp="1" noChangeArrowheads="1"/>
          </p:cNvSpPr>
          <p:nvPr>
            <p:ph type="ftr" sz="quarter" idx="11"/>
          </p:nvPr>
        </p:nvSpPr>
        <p:spPr>
          <a:ln/>
        </p:spPr>
        <p:txBody>
          <a:bodyPr/>
          <a:lstStyle>
            <a:lvl1pPr>
              <a:defRPr/>
            </a:lvl1pPr>
          </a:lstStyle>
          <a:p>
            <a:pPr>
              <a:defRPr/>
            </a:pPr>
            <a:endParaRPr lang="es-ES"/>
          </a:p>
        </p:txBody>
      </p:sp>
      <p:sp>
        <p:nvSpPr>
          <p:cNvPr id="7" name="Rectangle 10"/>
          <p:cNvSpPr>
            <a:spLocks noGrp="1" noChangeArrowheads="1"/>
          </p:cNvSpPr>
          <p:nvPr>
            <p:ph type="sldNum" sz="quarter" idx="12"/>
          </p:nvPr>
        </p:nvSpPr>
        <p:spPr>
          <a:ln/>
        </p:spPr>
        <p:txBody>
          <a:bodyPr/>
          <a:lstStyle>
            <a:lvl1pPr>
              <a:defRPr/>
            </a:lvl1pPr>
          </a:lstStyle>
          <a:p>
            <a:pPr>
              <a:defRPr/>
            </a:pPr>
            <a:fld id="{20DB8B2E-6D11-47CE-A903-ECBC1D825F5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endParaRPr lang="es-ES"/>
          </a:p>
        </p:txBody>
      </p:sp>
      <p:sp>
        <p:nvSpPr>
          <p:cNvPr id="6" name="Rectangle 9"/>
          <p:cNvSpPr>
            <a:spLocks noGrp="1" noChangeArrowheads="1"/>
          </p:cNvSpPr>
          <p:nvPr>
            <p:ph type="ftr" sz="quarter" idx="11"/>
          </p:nvPr>
        </p:nvSpPr>
        <p:spPr>
          <a:ln/>
        </p:spPr>
        <p:txBody>
          <a:bodyPr/>
          <a:lstStyle>
            <a:lvl1pPr>
              <a:defRPr/>
            </a:lvl1pPr>
          </a:lstStyle>
          <a:p>
            <a:pPr>
              <a:defRPr/>
            </a:pPr>
            <a:endParaRPr lang="es-ES"/>
          </a:p>
        </p:txBody>
      </p:sp>
      <p:sp>
        <p:nvSpPr>
          <p:cNvPr id="7" name="Rectangle 10"/>
          <p:cNvSpPr>
            <a:spLocks noGrp="1" noChangeArrowheads="1"/>
          </p:cNvSpPr>
          <p:nvPr>
            <p:ph type="sldNum" sz="quarter" idx="12"/>
          </p:nvPr>
        </p:nvSpPr>
        <p:spPr>
          <a:ln/>
        </p:spPr>
        <p:txBody>
          <a:bodyPr/>
          <a:lstStyle>
            <a:lvl1pPr>
              <a:defRPr/>
            </a:lvl1pPr>
          </a:lstStyle>
          <a:p>
            <a:pPr>
              <a:defRPr/>
            </a:pPr>
            <a:fld id="{14CF618B-8BCF-4541-BF13-60FA2E7E952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24678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s-ES_tradnl" sz="2400">
                <a:latin typeface="Times New Roman" pitchFamily="18" charset="0"/>
              </a:endParaRPr>
            </a:p>
          </p:txBody>
        </p:sp>
        <p:sp>
          <p:nvSpPr>
            <p:cNvPr id="24678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s-ES_tradnl">
                <a:latin typeface="Arial" charset="0"/>
              </a:endParaRPr>
            </a:p>
          </p:txBody>
        </p:sp>
        <p:sp>
          <p:nvSpPr>
            <p:cNvPr id="24678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s-ES"/>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4679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4679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ES"/>
          </a:p>
        </p:txBody>
      </p:sp>
      <p:sp>
        <p:nvSpPr>
          <p:cNvPr id="24679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B5AA64-371A-4585-995B-511EEA0696B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defRPr>
      </a:lvl2pPr>
      <a:lvl3pPr algn="l" rtl="0" eaLnBrk="0" fontAlgn="base" hangingPunct="0">
        <a:spcBef>
          <a:spcPct val="0"/>
        </a:spcBef>
        <a:spcAft>
          <a:spcPct val="0"/>
        </a:spcAft>
        <a:defRPr sz="3600">
          <a:solidFill>
            <a:schemeClr val="tx2"/>
          </a:solidFill>
          <a:latin typeface="Calibri" pitchFamily="34" charset="0"/>
        </a:defRPr>
      </a:lvl3pPr>
      <a:lvl4pPr algn="l" rtl="0" eaLnBrk="0" fontAlgn="base" hangingPunct="0">
        <a:spcBef>
          <a:spcPct val="0"/>
        </a:spcBef>
        <a:spcAft>
          <a:spcPct val="0"/>
        </a:spcAft>
        <a:defRPr sz="3600">
          <a:solidFill>
            <a:schemeClr val="tx2"/>
          </a:solidFill>
          <a:latin typeface="Calibri" pitchFamily="34" charset="0"/>
        </a:defRPr>
      </a:lvl4pPr>
      <a:lvl5pPr algn="l" rtl="0" eaLnBrk="0" fontAlgn="base" hangingPunct="0">
        <a:spcBef>
          <a:spcPct val="0"/>
        </a:spcBef>
        <a:spcAft>
          <a:spcPct val="0"/>
        </a:spcAft>
        <a:defRPr sz="3600">
          <a:solidFill>
            <a:schemeClr val="tx2"/>
          </a:solidFill>
          <a:latin typeface="Calibri" pitchFamily="34"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meijeiras@coruna.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nesco.org/webworld/libraries/manifestos/school_manifesto_e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edu.xunta.es/biblioteca/blo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du.xunta.es/biblioteca/blog/files/Taboacores_06.pdf" TargetMode="External"/><Relationship Id="rId2" Type="http://schemas.openxmlformats.org/officeDocument/2006/relationships/hyperlink" Target="http://www.edu.xunta.es/biblioteca/blog/files/Proposta_2007.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emf"/></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nce.mec.es/pub/pubintn.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fla.org/VII/s11/pubs/sguide02-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331913" y="908721"/>
            <a:ext cx="7056437" cy="2767930"/>
          </a:xfrm>
        </p:spPr>
        <p:txBody>
          <a:bodyPr/>
          <a:lstStyle/>
          <a:p>
            <a:pPr algn="ctr" eaLnBrk="1" hangingPunct="1"/>
            <a:r>
              <a:rPr lang="es-ES" sz="3300" dirty="0" smtClean="0">
                <a:solidFill>
                  <a:schemeClr val="hlink"/>
                </a:solidFill>
              </a:rPr>
              <a:t>A COLECCIÓN DUNHA BIBLIOTECA ESCOLAR: FORMACIÓN E ORGANIZACIÓN</a:t>
            </a:r>
            <a:endParaRPr lang="es-ES" sz="3300" dirty="0" smtClean="0">
              <a:solidFill>
                <a:srgbClr val="000099"/>
              </a:solidFill>
            </a:endParaRPr>
          </a:p>
        </p:txBody>
      </p:sp>
      <p:sp>
        <p:nvSpPr>
          <p:cNvPr id="3075" name="Rectangle 3"/>
          <p:cNvSpPr>
            <a:spLocks noGrp="1" noChangeArrowheads="1"/>
          </p:cNvSpPr>
          <p:nvPr>
            <p:ph type="subTitle" idx="1"/>
          </p:nvPr>
        </p:nvSpPr>
        <p:spPr>
          <a:xfrm>
            <a:off x="1524000" y="3810000"/>
            <a:ext cx="6372225" cy="2209800"/>
          </a:xfrm>
        </p:spPr>
        <p:txBody>
          <a:bodyPr/>
          <a:lstStyle/>
          <a:p>
            <a:pPr eaLnBrk="1" hangingPunct="1">
              <a:defRPr/>
            </a:pPr>
            <a:r>
              <a:rPr lang="es-ES" dirty="0">
                <a:solidFill>
                  <a:schemeClr val="accent6">
                    <a:lumMod val="50000"/>
                  </a:schemeClr>
                </a:solidFill>
              </a:rPr>
              <a:t>Cristina</a:t>
            </a:r>
            <a:r>
              <a:rPr lang="es-ES" dirty="0">
                <a:solidFill>
                  <a:schemeClr val="hlink"/>
                </a:solidFill>
              </a:rPr>
              <a:t> </a:t>
            </a:r>
            <a:r>
              <a:rPr lang="es-ES" dirty="0" err="1">
                <a:solidFill>
                  <a:schemeClr val="hlink"/>
                </a:solidFill>
              </a:rPr>
              <a:t>Ameijeiras</a:t>
            </a:r>
            <a:r>
              <a:rPr lang="es-ES" dirty="0">
                <a:solidFill>
                  <a:schemeClr val="hlink"/>
                </a:solidFill>
              </a:rPr>
              <a:t> </a:t>
            </a:r>
            <a:r>
              <a:rPr lang="es-ES" dirty="0" err="1">
                <a:solidFill>
                  <a:schemeClr val="hlink"/>
                </a:solidFill>
              </a:rPr>
              <a:t>Sáiz</a:t>
            </a:r>
            <a:endParaRPr lang="es-ES" dirty="0">
              <a:solidFill>
                <a:schemeClr val="hlink"/>
              </a:solidFill>
            </a:endParaRPr>
          </a:p>
          <a:p>
            <a:pPr eaLnBrk="1" hangingPunct="1">
              <a:defRPr/>
            </a:pPr>
            <a:r>
              <a:rPr lang="es-ES" dirty="0" smtClean="0">
                <a:solidFill>
                  <a:srgbClr val="000099"/>
                </a:solidFill>
                <a:hlinkClick r:id="rId3"/>
              </a:rPr>
              <a:t>c.ameijeiras@coruna.es</a:t>
            </a:r>
            <a:endParaRPr lang="es-ES" dirty="0">
              <a:solidFill>
                <a:srgbClr val="000099"/>
              </a:solidFill>
            </a:endParaRPr>
          </a:p>
          <a:p>
            <a:pPr eaLnBrk="1" hangingPunct="1">
              <a:defRPr/>
            </a:pPr>
            <a:endParaRPr lang="es-ES" dirty="0">
              <a:solidFill>
                <a:srgbClr val="000099"/>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pPr algn="ctr" eaLnBrk="1" hangingPunct="1"/>
            <a:r>
              <a:rPr lang="es-ES" sz="3200" smtClean="0"/>
              <a:t>Criterios para unha selección equilibrada da colección</a:t>
            </a:r>
          </a:p>
        </p:txBody>
      </p:sp>
      <p:sp>
        <p:nvSpPr>
          <p:cNvPr id="3" name="2 Marcador de contenido"/>
          <p:cNvSpPr>
            <a:spLocks noGrp="1"/>
          </p:cNvSpPr>
          <p:nvPr>
            <p:ph idx="1"/>
          </p:nvPr>
        </p:nvSpPr>
        <p:spPr/>
        <p:txBody>
          <a:bodyPr/>
          <a:lstStyle/>
          <a:p>
            <a:pPr eaLnBrk="1" hangingPunct="1">
              <a:defRPr/>
            </a:pPr>
            <a:r>
              <a:rPr lang="pt-BR" sz="2800" dirty="0" err="1" smtClean="0">
                <a:solidFill>
                  <a:schemeClr val="accent6">
                    <a:lumMod val="50000"/>
                  </a:schemeClr>
                </a:solidFill>
              </a:rPr>
              <a:t>Analizar</a:t>
            </a:r>
            <a:r>
              <a:rPr lang="pt-BR" sz="2800" dirty="0" smtClean="0">
                <a:solidFill>
                  <a:schemeClr val="accent6">
                    <a:lumMod val="50000"/>
                  </a:schemeClr>
                </a:solidFill>
              </a:rPr>
              <a:t> e </a:t>
            </a:r>
            <a:r>
              <a:rPr lang="pt-BR" sz="2800" dirty="0" err="1" smtClean="0">
                <a:solidFill>
                  <a:schemeClr val="accent6">
                    <a:lumMod val="50000"/>
                  </a:schemeClr>
                </a:solidFill>
              </a:rPr>
              <a:t>coñecer</a:t>
            </a:r>
            <a:r>
              <a:rPr lang="pt-BR" sz="2800" dirty="0" smtClean="0">
                <a:solidFill>
                  <a:schemeClr val="accent6">
                    <a:lumMod val="50000"/>
                  </a:schemeClr>
                </a:solidFill>
              </a:rPr>
              <a:t> os </a:t>
            </a:r>
            <a:r>
              <a:rPr lang="pt-BR" sz="2800" dirty="0" err="1" smtClean="0">
                <a:solidFill>
                  <a:schemeClr val="accent6">
                    <a:lumMod val="50000"/>
                  </a:schemeClr>
                </a:solidFill>
              </a:rPr>
              <a:t>fondos</a:t>
            </a:r>
            <a:r>
              <a:rPr lang="pt-BR" sz="2800" dirty="0" smtClean="0">
                <a:solidFill>
                  <a:schemeClr val="accent6">
                    <a:lumMod val="50000"/>
                  </a:schemeClr>
                </a:solidFill>
              </a:rPr>
              <a:t> </a:t>
            </a:r>
            <a:r>
              <a:rPr lang="pt-BR" sz="2800" dirty="0" err="1" smtClean="0">
                <a:solidFill>
                  <a:schemeClr val="accent6">
                    <a:lumMod val="50000"/>
                  </a:schemeClr>
                </a:solidFill>
              </a:rPr>
              <a:t>cos</a:t>
            </a:r>
            <a:r>
              <a:rPr lang="pt-BR" sz="2800" dirty="0" smtClean="0">
                <a:solidFill>
                  <a:schemeClr val="accent6">
                    <a:lumMod val="50000"/>
                  </a:schemeClr>
                </a:solidFill>
              </a:rPr>
              <a:t> que conta a </a:t>
            </a:r>
            <a:r>
              <a:rPr lang="es-ES" sz="2800" dirty="0" smtClean="0">
                <a:solidFill>
                  <a:schemeClr val="accent6">
                    <a:lumMod val="50000"/>
                  </a:schemeClr>
                </a:solidFill>
              </a:rPr>
              <a:t>biblioteca do centro.</a:t>
            </a:r>
          </a:p>
          <a:p>
            <a:pPr eaLnBrk="1" hangingPunct="1">
              <a:defRPr/>
            </a:pPr>
            <a:r>
              <a:rPr lang="es-ES" sz="2800" dirty="0" smtClean="0">
                <a:solidFill>
                  <a:schemeClr val="accent6">
                    <a:lumMod val="50000"/>
                  </a:schemeClr>
                </a:solidFill>
              </a:rPr>
              <a:t>Realizar </a:t>
            </a:r>
            <a:r>
              <a:rPr lang="es-ES" sz="2800" dirty="0" err="1" smtClean="0">
                <a:solidFill>
                  <a:schemeClr val="accent6">
                    <a:lumMod val="50000"/>
                  </a:schemeClr>
                </a:solidFill>
              </a:rPr>
              <a:t>unha</a:t>
            </a:r>
            <a:r>
              <a:rPr lang="es-ES" sz="2800" dirty="0" smtClean="0">
                <a:solidFill>
                  <a:schemeClr val="accent6">
                    <a:lumMod val="50000"/>
                  </a:schemeClr>
                </a:solidFill>
              </a:rPr>
              <a:t> expurgación dos fondos (retirando o </a:t>
            </a:r>
            <a:r>
              <a:rPr lang="pt-BR" sz="2800" dirty="0" smtClean="0">
                <a:solidFill>
                  <a:schemeClr val="accent6">
                    <a:lumMod val="50000"/>
                  </a:schemeClr>
                </a:solidFill>
              </a:rPr>
              <a:t>que está deteriorado, obsoleto ou </a:t>
            </a:r>
            <a:r>
              <a:rPr lang="pt-BR" sz="2800" dirty="0" err="1" smtClean="0">
                <a:solidFill>
                  <a:schemeClr val="accent6">
                    <a:lumMod val="50000"/>
                  </a:schemeClr>
                </a:solidFill>
              </a:rPr>
              <a:t>non</a:t>
            </a:r>
            <a:r>
              <a:rPr lang="pt-BR" sz="2800" dirty="0" smtClean="0">
                <a:solidFill>
                  <a:schemeClr val="accent6">
                    <a:lumMod val="50000"/>
                  </a:schemeClr>
                </a:solidFill>
              </a:rPr>
              <a:t> responde ás </a:t>
            </a:r>
            <a:r>
              <a:rPr lang="es-ES" sz="2800" dirty="0" smtClean="0">
                <a:solidFill>
                  <a:schemeClr val="accent6">
                    <a:lumMod val="50000"/>
                  </a:schemeClr>
                </a:solidFill>
              </a:rPr>
              <a:t>necesidades dos lectores e lectoras).</a:t>
            </a:r>
            <a:endParaRPr lang="es-ES" sz="2800" dirty="0">
              <a:solidFill>
                <a:schemeClr val="accent6">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p:txBody>
          <a:bodyPr/>
          <a:lstStyle/>
          <a:p>
            <a:pPr algn="ctr" eaLnBrk="1" hangingPunct="1"/>
            <a:r>
              <a:rPr lang="es-ES" smtClean="0"/>
              <a:t>Criterios para unha selección equilibrada da colección</a:t>
            </a:r>
          </a:p>
        </p:txBody>
      </p:sp>
      <p:sp>
        <p:nvSpPr>
          <p:cNvPr id="3" name="2 Marcador de contenido"/>
          <p:cNvSpPr>
            <a:spLocks noGrp="1"/>
          </p:cNvSpPr>
          <p:nvPr>
            <p:ph idx="1"/>
          </p:nvPr>
        </p:nvSpPr>
        <p:spPr/>
        <p:txBody>
          <a:bodyPr/>
          <a:lstStyle/>
          <a:p>
            <a:pPr eaLnBrk="1" hangingPunct="1">
              <a:defRPr/>
            </a:pPr>
            <a:r>
              <a:rPr lang="pt-BR" sz="2400" dirty="0" smtClean="0">
                <a:solidFill>
                  <a:schemeClr val="accent6">
                    <a:lumMod val="50000"/>
                  </a:schemeClr>
                </a:solidFill>
              </a:rPr>
              <a:t>Localizar todos os materiais </a:t>
            </a:r>
            <a:r>
              <a:rPr lang="pt-BR" sz="2400" dirty="0" err="1" smtClean="0">
                <a:solidFill>
                  <a:schemeClr val="accent6">
                    <a:lumMod val="50000"/>
                  </a:schemeClr>
                </a:solidFill>
              </a:rPr>
              <a:t>espallados</a:t>
            </a:r>
            <a:r>
              <a:rPr lang="pt-BR" sz="2400" dirty="0" smtClean="0">
                <a:solidFill>
                  <a:schemeClr val="accent6">
                    <a:lumMod val="50000"/>
                  </a:schemeClr>
                </a:solidFill>
              </a:rPr>
              <a:t> por</a:t>
            </a:r>
          </a:p>
          <a:p>
            <a:pPr eaLnBrk="1" hangingPunct="1">
              <a:buFont typeface="Wingdings" pitchFamily="2" charset="2"/>
              <a:buNone/>
              <a:defRPr/>
            </a:pPr>
            <a:r>
              <a:rPr lang="pt-BR" sz="2400" dirty="0" smtClean="0">
                <a:solidFill>
                  <a:schemeClr val="accent6">
                    <a:lumMod val="50000"/>
                  </a:schemeClr>
                </a:solidFill>
              </a:rPr>
              <a:t>     distintos </a:t>
            </a:r>
            <a:r>
              <a:rPr lang="pt-BR" sz="2400" dirty="0" err="1" smtClean="0">
                <a:solidFill>
                  <a:schemeClr val="accent6">
                    <a:lumMod val="50000"/>
                  </a:schemeClr>
                </a:solidFill>
              </a:rPr>
              <a:t>espazos</a:t>
            </a:r>
            <a:r>
              <a:rPr lang="pt-BR" sz="2400" dirty="0" smtClean="0">
                <a:solidFill>
                  <a:schemeClr val="accent6">
                    <a:lumMod val="50000"/>
                  </a:schemeClr>
                </a:solidFill>
              </a:rPr>
              <a:t> do centro (departamentos, </a:t>
            </a:r>
            <a:r>
              <a:rPr lang="es-ES" sz="2400" dirty="0" smtClean="0">
                <a:solidFill>
                  <a:schemeClr val="accent6">
                    <a:lumMod val="50000"/>
                  </a:schemeClr>
                </a:solidFill>
              </a:rPr>
              <a:t>seminarios, bibliotecas de aula, aulas de informática, aulas de música, laboratorios, salas de </a:t>
            </a:r>
            <a:r>
              <a:rPr lang="pt-BR" sz="2400" dirty="0" smtClean="0">
                <a:solidFill>
                  <a:schemeClr val="accent6">
                    <a:lumMod val="50000"/>
                  </a:schemeClr>
                </a:solidFill>
              </a:rPr>
              <a:t>audiovisuais, etc.), significativos para a </a:t>
            </a:r>
            <a:r>
              <a:rPr lang="pt-BR" sz="2400" dirty="0" err="1" smtClean="0">
                <a:solidFill>
                  <a:schemeClr val="accent6">
                    <a:lumMod val="50000"/>
                  </a:schemeClr>
                </a:solidFill>
              </a:rPr>
              <a:t>súa</a:t>
            </a:r>
            <a:r>
              <a:rPr lang="pt-BR" sz="2400" dirty="0" smtClean="0">
                <a:solidFill>
                  <a:schemeClr val="accent6">
                    <a:lumMod val="50000"/>
                  </a:schemeClr>
                </a:solidFill>
              </a:rPr>
              <a:t> </a:t>
            </a:r>
            <a:r>
              <a:rPr lang="es-ES" sz="2400" dirty="0" smtClean="0">
                <a:solidFill>
                  <a:schemeClr val="accent6">
                    <a:lumMod val="50000"/>
                  </a:schemeClr>
                </a:solidFill>
              </a:rPr>
              <a:t>incorporación </a:t>
            </a:r>
            <a:r>
              <a:rPr lang="es-ES" sz="2400" dirty="0" err="1" smtClean="0">
                <a:solidFill>
                  <a:schemeClr val="accent6">
                    <a:lumMod val="50000"/>
                  </a:schemeClr>
                </a:solidFill>
              </a:rPr>
              <a:t>ao</a:t>
            </a:r>
            <a:r>
              <a:rPr lang="es-ES" sz="2400" dirty="0" smtClean="0">
                <a:solidFill>
                  <a:schemeClr val="accent6">
                    <a:lumMod val="50000"/>
                  </a:schemeClr>
                </a:solidFill>
              </a:rPr>
              <a:t> </a:t>
            </a:r>
            <a:r>
              <a:rPr lang="es-ES" sz="2400" dirty="0" err="1" smtClean="0">
                <a:solidFill>
                  <a:schemeClr val="accent6">
                    <a:lumMod val="50000"/>
                  </a:schemeClr>
                </a:solidFill>
              </a:rPr>
              <a:t>rexistro</a:t>
            </a:r>
            <a:r>
              <a:rPr lang="es-ES" sz="2400" dirty="0" smtClean="0">
                <a:solidFill>
                  <a:schemeClr val="accent6">
                    <a:lumMod val="50000"/>
                  </a:schemeClr>
                </a:solidFill>
              </a:rPr>
              <a:t> centralizado.</a:t>
            </a:r>
          </a:p>
          <a:p>
            <a:pPr eaLnBrk="1" hangingPunct="1">
              <a:defRPr/>
            </a:pPr>
            <a:r>
              <a:rPr lang="es-ES" sz="2400" dirty="0" err="1" smtClean="0">
                <a:solidFill>
                  <a:schemeClr val="accent6">
                    <a:lumMod val="50000"/>
                  </a:schemeClr>
                </a:solidFill>
              </a:rPr>
              <a:t>Avaliar</a:t>
            </a:r>
            <a:r>
              <a:rPr lang="es-ES" sz="2400" dirty="0" smtClean="0">
                <a:solidFill>
                  <a:schemeClr val="accent6">
                    <a:lumMod val="50000"/>
                  </a:schemeClr>
                </a:solidFill>
              </a:rPr>
              <a:t> a adecuación dos fondos da biblioteca </a:t>
            </a:r>
            <a:r>
              <a:rPr lang="es-ES" sz="2400" dirty="0" err="1" smtClean="0">
                <a:solidFill>
                  <a:schemeClr val="accent6">
                    <a:lumMod val="50000"/>
                  </a:schemeClr>
                </a:solidFill>
              </a:rPr>
              <a:t>ao</a:t>
            </a:r>
            <a:r>
              <a:rPr lang="es-ES" sz="2400" dirty="0" smtClean="0">
                <a:solidFill>
                  <a:schemeClr val="accent6">
                    <a:lumMod val="50000"/>
                  </a:schemeClr>
                </a:solidFill>
              </a:rPr>
              <a:t> currículo escolar.</a:t>
            </a:r>
            <a:endParaRPr lang="es-ES" sz="2400" dirty="0">
              <a:solidFill>
                <a:schemeClr val="accent6">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pPr algn="ctr" eaLnBrk="1" hangingPunct="1"/>
            <a:r>
              <a:rPr lang="es-ES" smtClean="0"/>
              <a:t>Criterios para unha selección equilibrada da colección</a:t>
            </a:r>
          </a:p>
        </p:txBody>
      </p:sp>
      <p:sp>
        <p:nvSpPr>
          <p:cNvPr id="3" name="2 Marcador de contenido"/>
          <p:cNvSpPr>
            <a:spLocks noGrp="1"/>
          </p:cNvSpPr>
          <p:nvPr>
            <p:ph idx="1"/>
          </p:nvPr>
        </p:nvSpPr>
        <p:spPr/>
        <p:txBody>
          <a:bodyPr/>
          <a:lstStyle/>
          <a:p>
            <a:pPr eaLnBrk="1" hangingPunct="1">
              <a:defRPr/>
            </a:pPr>
            <a:r>
              <a:rPr lang="pt-BR" sz="2400" dirty="0" smtClean="0">
                <a:solidFill>
                  <a:schemeClr val="accent6">
                    <a:lumMod val="50000"/>
                  </a:schemeClr>
                </a:solidFill>
              </a:rPr>
              <a:t>Arbitrar as medidas para </a:t>
            </a:r>
            <a:r>
              <a:rPr lang="pt-BR" sz="2400" dirty="0" err="1" smtClean="0">
                <a:solidFill>
                  <a:schemeClr val="accent6">
                    <a:lumMod val="50000"/>
                  </a:schemeClr>
                </a:solidFill>
              </a:rPr>
              <a:t>coñecer</a:t>
            </a:r>
            <a:r>
              <a:rPr lang="pt-BR" sz="2400" dirty="0" smtClean="0">
                <a:solidFill>
                  <a:schemeClr val="accent6">
                    <a:lumMod val="50000"/>
                  </a:schemeClr>
                </a:solidFill>
              </a:rPr>
              <a:t> as </a:t>
            </a:r>
            <a:r>
              <a:rPr lang="pt-BR" sz="2400" dirty="0" err="1" smtClean="0">
                <a:solidFill>
                  <a:schemeClr val="accent6">
                    <a:lumMod val="50000"/>
                  </a:schemeClr>
                </a:solidFill>
              </a:rPr>
              <a:t>necesidades</a:t>
            </a:r>
            <a:r>
              <a:rPr lang="pt-BR" sz="2400" dirty="0" smtClean="0">
                <a:solidFill>
                  <a:schemeClr val="accent6">
                    <a:lumMod val="50000"/>
                  </a:schemeClr>
                </a:solidFill>
              </a:rPr>
              <a:t> dos distintos ciclos, departamentos, áreas </a:t>
            </a:r>
            <a:r>
              <a:rPr lang="es-ES" sz="2400" dirty="0" smtClean="0">
                <a:solidFill>
                  <a:schemeClr val="accent6">
                    <a:lumMod val="50000"/>
                  </a:schemeClr>
                </a:solidFill>
              </a:rPr>
              <a:t>curriculares, así como os intereses de profesorado e alumnado.</a:t>
            </a:r>
          </a:p>
          <a:p>
            <a:pPr eaLnBrk="1" hangingPunct="1">
              <a:defRPr/>
            </a:pPr>
            <a:r>
              <a:rPr lang="es-ES" sz="2400" dirty="0" err="1" smtClean="0">
                <a:solidFill>
                  <a:schemeClr val="accent6">
                    <a:lumMod val="50000"/>
                  </a:schemeClr>
                </a:solidFill>
              </a:rPr>
              <a:t>Deseñar</a:t>
            </a:r>
            <a:r>
              <a:rPr lang="es-ES" sz="2400" dirty="0" smtClean="0">
                <a:solidFill>
                  <a:schemeClr val="accent6">
                    <a:lumMod val="50000"/>
                  </a:schemeClr>
                </a:solidFill>
              </a:rPr>
              <a:t> un plan de </a:t>
            </a:r>
            <a:r>
              <a:rPr lang="es-ES" sz="2400" dirty="0" err="1" smtClean="0">
                <a:solidFill>
                  <a:schemeClr val="accent6">
                    <a:lumMod val="50000"/>
                  </a:schemeClr>
                </a:solidFill>
              </a:rPr>
              <a:t>adquisicións</a:t>
            </a:r>
            <a:r>
              <a:rPr lang="es-ES" sz="2400" dirty="0" smtClean="0">
                <a:solidFill>
                  <a:schemeClr val="accent6">
                    <a:lumMod val="50000"/>
                  </a:schemeClr>
                </a:solidFill>
              </a:rPr>
              <a:t>, priorizando </a:t>
            </a:r>
            <a:r>
              <a:rPr lang="pt-BR" sz="2400" dirty="0" smtClean="0">
                <a:solidFill>
                  <a:schemeClr val="accent6">
                    <a:lumMod val="50000"/>
                  </a:schemeClr>
                </a:solidFill>
              </a:rPr>
              <a:t>segundo as </a:t>
            </a:r>
            <a:r>
              <a:rPr lang="pt-BR" sz="2400" dirty="0" err="1" smtClean="0">
                <a:solidFill>
                  <a:schemeClr val="accent6">
                    <a:lumMod val="50000"/>
                  </a:schemeClr>
                </a:solidFill>
              </a:rPr>
              <a:t>necesidades</a:t>
            </a:r>
            <a:r>
              <a:rPr lang="pt-BR" sz="2400" dirty="0" smtClean="0">
                <a:solidFill>
                  <a:schemeClr val="accent6">
                    <a:lumMod val="50000"/>
                  </a:schemeClr>
                </a:solidFill>
              </a:rPr>
              <a:t> detectadas, e </a:t>
            </a:r>
            <a:r>
              <a:rPr lang="pt-BR" sz="2400" dirty="0" err="1" smtClean="0">
                <a:solidFill>
                  <a:schemeClr val="accent6">
                    <a:lumMod val="50000"/>
                  </a:schemeClr>
                </a:solidFill>
              </a:rPr>
              <a:t>moi</a:t>
            </a:r>
            <a:r>
              <a:rPr lang="pt-BR" sz="2400" dirty="0" smtClean="0">
                <a:solidFill>
                  <a:schemeClr val="accent6">
                    <a:lumMod val="50000"/>
                  </a:schemeClr>
                </a:solidFill>
              </a:rPr>
              <a:t> </a:t>
            </a:r>
            <a:r>
              <a:rPr lang="es-ES" sz="2400" dirty="0" smtClean="0">
                <a:solidFill>
                  <a:schemeClr val="accent6">
                    <a:lumMod val="50000"/>
                  </a:schemeClr>
                </a:solidFill>
              </a:rPr>
              <a:t>especialmente, a incorporación dos </a:t>
            </a:r>
            <a:r>
              <a:rPr lang="es-ES" sz="2400" dirty="0" err="1" smtClean="0">
                <a:solidFill>
                  <a:schemeClr val="accent6">
                    <a:lumMod val="50000"/>
                  </a:schemeClr>
                </a:solidFill>
              </a:rPr>
              <a:t>novos</a:t>
            </a:r>
            <a:r>
              <a:rPr lang="es-ES" sz="2400" dirty="0" smtClean="0">
                <a:solidFill>
                  <a:schemeClr val="accent6">
                    <a:lumMod val="50000"/>
                  </a:schemeClr>
                </a:solidFill>
              </a:rPr>
              <a:t> soportes.</a:t>
            </a:r>
          </a:p>
          <a:p>
            <a:pPr eaLnBrk="1" hangingPunct="1">
              <a:defRPr/>
            </a:pPr>
            <a:r>
              <a:rPr lang="es-ES" sz="2400" dirty="0" smtClean="0">
                <a:solidFill>
                  <a:schemeClr val="accent6">
                    <a:lumMod val="50000"/>
                  </a:schemeClr>
                </a:solidFill>
              </a:rPr>
              <a:t>Destinar un </a:t>
            </a:r>
            <a:r>
              <a:rPr lang="es-ES" sz="2400" dirty="0" err="1" smtClean="0">
                <a:solidFill>
                  <a:schemeClr val="accent6">
                    <a:lumMod val="50000"/>
                  </a:schemeClr>
                </a:solidFill>
              </a:rPr>
              <a:t>orzamento</a:t>
            </a:r>
            <a:r>
              <a:rPr lang="es-ES" sz="2400" dirty="0" smtClean="0">
                <a:solidFill>
                  <a:schemeClr val="accent6">
                    <a:lumMod val="50000"/>
                  </a:schemeClr>
                </a:solidFill>
              </a:rPr>
              <a:t> específico a novas </a:t>
            </a:r>
            <a:r>
              <a:rPr lang="es-ES" sz="2400" dirty="0" err="1" smtClean="0">
                <a:solidFill>
                  <a:schemeClr val="accent6">
                    <a:lumMod val="50000"/>
                  </a:schemeClr>
                </a:solidFill>
              </a:rPr>
              <a:t>adquisicións</a:t>
            </a:r>
            <a:r>
              <a:rPr lang="es-ES" sz="2400" dirty="0" smtClean="0">
                <a:solidFill>
                  <a:schemeClr val="accent6">
                    <a:lumMod val="50000"/>
                  </a:schemeClr>
                </a:solidFill>
              </a:rPr>
              <a:t>, para a revisión e actualización da colección.</a:t>
            </a:r>
          </a:p>
          <a:p>
            <a:pPr eaLnBrk="1" hangingPunct="1">
              <a:defRPr/>
            </a:pPr>
            <a:endParaRPr lang="es-ES" sz="2400" dirty="0">
              <a:solidFill>
                <a:schemeClr val="accent6">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pPr algn="ctr" eaLnBrk="1" hangingPunct="1"/>
            <a:r>
              <a:rPr lang="es-ES" smtClean="0"/>
              <a:t>Recomendacións sobre o orzamento</a:t>
            </a:r>
          </a:p>
        </p:txBody>
      </p:sp>
      <p:sp>
        <p:nvSpPr>
          <p:cNvPr id="3" name="2 Marcador de contenido"/>
          <p:cNvSpPr>
            <a:spLocks noGrp="1"/>
          </p:cNvSpPr>
          <p:nvPr>
            <p:ph idx="1"/>
          </p:nvPr>
        </p:nvSpPr>
        <p:spPr/>
        <p:txBody>
          <a:bodyPr/>
          <a:lstStyle/>
          <a:p>
            <a:pPr eaLnBrk="1" hangingPunct="1">
              <a:defRPr/>
            </a:pPr>
            <a:r>
              <a:rPr lang="es-ES" sz="2800" dirty="0" smtClean="0">
                <a:solidFill>
                  <a:schemeClr val="accent6">
                    <a:lumMod val="50000"/>
                  </a:schemeClr>
                </a:solidFill>
              </a:rPr>
              <a:t>As Directrices IFLA /UNESCO para a BE especifican que “o </a:t>
            </a:r>
            <a:r>
              <a:rPr lang="es-ES" sz="2800" dirty="0" err="1" smtClean="0">
                <a:solidFill>
                  <a:schemeClr val="accent6">
                    <a:lumMod val="50000"/>
                  </a:schemeClr>
                </a:solidFill>
              </a:rPr>
              <a:t>orzamento</a:t>
            </a:r>
            <a:r>
              <a:rPr lang="es-ES" sz="2800" dirty="0" smtClean="0">
                <a:solidFill>
                  <a:schemeClr val="accent6">
                    <a:lumMod val="50000"/>
                  </a:schemeClr>
                </a:solidFill>
              </a:rPr>
              <a:t> da BE para material debe ser polo menos do 5% da </a:t>
            </a:r>
            <a:r>
              <a:rPr lang="es-ES" sz="2800" dirty="0" err="1" smtClean="0">
                <a:solidFill>
                  <a:schemeClr val="accent6">
                    <a:lumMod val="50000"/>
                  </a:schemeClr>
                </a:solidFill>
              </a:rPr>
              <a:t>cantidade</a:t>
            </a:r>
            <a:r>
              <a:rPr lang="es-ES" sz="2800" dirty="0" smtClean="0">
                <a:solidFill>
                  <a:schemeClr val="accent6">
                    <a:lumMod val="50000"/>
                  </a:schemeClr>
                </a:solidFill>
              </a:rPr>
              <a:t> destinada a cada estudiante”</a:t>
            </a:r>
          </a:p>
          <a:p>
            <a:pPr eaLnBrk="1" hangingPunct="1">
              <a:defRPr/>
            </a:pPr>
            <a:r>
              <a:rPr lang="es-ES" sz="2800" dirty="0" smtClean="0">
                <a:solidFill>
                  <a:schemeClr val="accent6">
                    <a:lumMod val="50000"/>
                  </a:schemeClr>
                </a:solidFill>
              </a:rPr>
              <a:t>Definir </a:t>
            </a:r>
            <a:r>
              <a:rPr lang="es-ES" sz="2800" dirty="0" err="1" smtClean="0">
                <a:solidFill>
                  <a:schemeClr val="accent6">
                    <a:lumMod val="50000"/>
                  </a:schemeClr>
                </a:solidFill>
              </a:rPr>
              <a:t>unha</a:t>
            </a:r>
            <a:r>
              <a:rPr lang="es-ES" sz="2800" dirty="0" smtClean="0">
                <a:solidFill>
                  <a:schemeClr val="accent6">
                    <a:lumMod val="50000"/>
                  </a:schemeClr>
                </a:solidFill>
              </a:rPr>
              <a:t> política de colección: </a:t>
            </a:r>
            <a:r>
              <a:rPr lang="es-ES" sz="2800" dirty="0" err="1" smtClean="0">
                <a:solidFill>
                  <a:schemeClr val="accent6">
                    <a:lumMod val="50000"/>
                  </a:schemeClr>
                </a:solidFill>
              </a:rPr>
              <a:t>análise</a:t>
            </a:r>
            <a:r>
              <a:rPr lang="es-ES" sz="2800" dirty="0" smtClean="0">
                <a:solidFill>
                  <a:schemeClr val="accent6">
                    <a:lumMod val="50000"/>
                  </a:schemeClr>
                </a:solidFill>
              </a:rPr>
              <a:t> previo das necesidades</a:t>
            </a:r>
          </a:p>
          <a:p>
            <a:pPr eaLnBrk="1" hangingPunct="1">
              <a:defRPr/>
            </a:pPr>
            <a:r>
              <a:rPr lang="es-ES" sz="2800" dirty="0" smtClean="0">
                <a:solidFill>
                  <a:schemeClr val="accent6">
                    <a:lumMod val="50000"/>
                  </a:schemeClr>
                </a:solidFill>
              </a:rPr>
              <a:t>Compras centralizadas: contar coa colaboración dos responsables de ciclos e departamentos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pPr eaLnBrk="1" hangingPunct="1"/>
            <a:r>
              <a:rPr lang="es-ES" smtClean="0"/>
              <a:t>Recomendacións sobre o orzamento</a:t>
            </a:r>
          </a:p>
        </p:txBody>
      </p:sp>
      <p:sp>
        <p:nvSpPr>
          <p:cNvPr id="3" name="2 Marcador de contenido"/>
          <p:cNvSpPr>
            <a:spLocks noGrp="1"/>
          </p:cNvSpPr>
          <p:nvPr>
            <p:ph idx="1"/>
          </p:nvPr>
        </p:nvSpPr>
        <p:spPr/>
        <p:txBody>
          <a:bodyPr/>
          <a:lstStyle/>
          <a:p>
            <a:pPr eaLnBrk="1" hangingPunct="1">
              <a:defRPr/>
            </a:pPr>
            <a:r>
              <a:rPr lang="es-ES" sz="3200" dirty="0" smtClean="0">
                <a:solidFill>
                  <a:schemeClr val="accent6">
                    <a:lumMod val="50000"/>
                  </a:schemeClr>
                </a:solidFill>
              </a:rPr>
              <a:t>Establecer un </a:t>
            </a:r>
            <a:r>
              <a:rPr lang="es-ES" sz="3200" dirty="0" err="1" smtClean="0">
                <a:solidFill>
                  <a:schemeClr val="accent6">
                    <a:lumMod val="50000"/>
                  </a:schemeClr>
                </a:solidFill>
              </a:rPr>
              <a:t>orzamento</a:t>
            </a:r>
            <a:r>
              <a:rPr lang="es-ES" sz="3200" dirty="0" smtClean="0">
                <a:solidFill>
                  <a:schemeClr val="accent6">
                    <a:lumMod val="50000"/>
                  </a:schemeClr>
                </a:solidFill>
              </a:rPr>
              <a:t> ordinario</a:t>
            </a:r>
          </a:p>
          <a:p>
            <a:pPr eaLnBrk="1" hangingPunct="1">
              <a:defRPr/>
            </a:pPr>
            <a:r>
              <a:rPr lang="es-ES" sz="3200" dirty="0" smtClean="0">
                <a:solidFill>
                  <a:schemeClr val="accent6">
                    <a:lumMod val="50000"/>
                  </a:schemeClr>
                </a:solidFill>
              </a:rPr>
              <a:t>Establecer prioridades </a:t>
            </a:r>
          </a:p>
          <a:p>
            <a:pPr eaLnBrk="1" hangingPunct="1">
              <a:defRPr/>
            </a:pPr>
            <a:r>
              <a:rPr lang="es-ES" sz="3200" dirty="0" smtClean="0">
                <a:solidFill>
                  <a:schemeClr val="accent6">
                    <a:lumMod val="50000"/>
                  </a:schemeClr>
                </a:solidFill>
              </a:rPr>
              <a:t>Ter en </a:t>
            </a:r>
            <a:r>
              <a:rPr lang="es-ES" sz="3200" dirty="0" err="1" smtClean="0">
                <a:solidFill>
                  <a:schemeClr val="accent6">
                    <a:lumMod val="50000"/>
                  </a:schemeClr>
                </a:solidFill>
              </a:rPr>
              <a:t>conta</a:t>
            </a:r>
            <a:r>
              <a:rPr lang="es-ES" sz="3200" dirty="0" smtClean="0">
                <a:solidFill>
                  <a:schemeClr val="accent6">
                    <a:lumMod val="50000"/>
                  </a:schemeClr>
                </a:solidFill>
              </a:rPr>
              <a:t> os recursos </a:t>
            </a:r>
            <a:r>
              <a:rPr lang="es-ES" sz="3200" dirty="0" err="1" smtClean="0">
                <a:solidFill>
                  <a:schemeClr val="accent6">
                    <a:lumMod val="50000"/>
                  </a:schemeClr>
                </a:solidFill>
              </a:rPr>
              <a:t>doutras</a:t>
            </a:r>
            <a:r>
              <a:rPr lang="es-ES" sz="3200" dirty="0" smtClean="0">
                <a:solidFill>
                  <a:schemeClr val="accent6">
                    <a:lumMod val="50000"/>
                  </a:schemeClr>
                </a:solidFill>
              </a:rPr>
              <a:t> bibliotecas próximas: </a:t>
            </a:r>
            <a:r>
              <a:rPr lang="es-ES" sz="3200" dirty="0" err="1" smtClean="0">
                <a:solidFill>
                  <a:schemeClr val="accent6">
                    <a:lumMod val="50000"/>
                  </a:schemeClr>
                </a:solidFill>
              </a:rPr>
              <a:t>plans</a:t>
            </a:r>
            <a:r>
              <a:rPr lang="es-ES" sz="3200" dirty="0" smtClean="0">
                <a:solidFill>
                  <a:schemeClr val="accent6">
                    <a:lumMod val="50000"/>
                  </a:schemeClr>
                </a:solidFill>
              </a:rPr>
              <a:t> de colaboración con </a:t>
            </a:r>
            <a:r>
              <a:rPr lang="es-ES" sz="3200" dirty="0" err="1" smtClean="0">
                <a:solidFill>
                  <a:schemeClr val="accent6">
                    <a:lumMod val="50000"/>
                  </a:schemeClr>
                </a:solidFill>
              </a:rPr>
              <a:t>outras</a:t>
            </a:r>
            <a:r>
              <a:rPr lang="es-ES" sz="3200" dirty="0" smtClean="0">
                <a:solidFill>
                  <a:schemeClr val="accent6">
                    <a:lumMod val="50000"/>
                  </a:schemeClr>
                </a:solidFill>
              </a:rPr>
              <a:t> bibliotecas</a:t>
            </a:r>
          </a:p>
          <a:p>
            <a:pPr eaLnBrk="1" hangingPunct="1">
              <a:defRPr/>
            </a:pPr>
            <a:r>
              <a:rPr lang="es-ES" sz="3200" dirty="0" smtClean="0">
                <a:solidFill>
                  <a:schemeClr val="accent6">
                    <a:lumMod val="50000"/>
                  </a:schemeClr>
                </a:solidFill>
              </a:rPr>
              <a:t>Organizar as compras: </a:t>
            </a:r>
            <a:r>
              <a:rPr lang="es-ES" sz="3200" dirty="0" err="1" smtClean="0">
                <a:solidFill>
                  <a:schemeClr val="accent6">
                    <a:lumMod val="50000"/>
                  </a:schemeClr>
                </a:solidFill>
              </a:rPr>
              <a:t>deixar</a:t>
            </a:r>
            <a:r>
              <a:rPr lang="es-ES" sz="3200" dirty="0" smtClean="0">
                <a:solidFill>
                  <a:schemeClr val="accent6">
                    <a:lumMod val="50000"/>
                  </a:schemeClr>
                </a:solidFill>
              </a:rPr>
              <a:t> </a:t>
            </a:r>
            <a:r>
              <a:rPr lang="es-ES" sz="3200" dirty="0" err="1" smtClean="0">
                <a:solidFill>
                  <a:schemeClr val="accent6">
                    <a:lumMod val="50000"/>
                  </a:schemeClr>
                </a:solidFill>
              </a:rPr>
              <a:t>unha</a:t>
            </a:r>
            <a:r>
              <a:rPr lang="es-ES" sz="3200" dirty="0" smtClean="0">
                <a:solidFill>
                  <a:schemeClr val="accent6">
                    <a:lumMod val="50000"/>
                  </a:schemeClr>
                </a:solidFill>
              </a:rPr>
              <a:t> parte do </a:t>
            </a:r>
            <a:r>
              <a:rPr lang="es-ES" sz="3200" dirty="0" err="1" smtClean="0">
                <a:solidFill>
                  <a:schemeClr val="accent6">
                    <a:lumMod val="50000"/>
                  </a:schemeClr>
                </a:solidFill>
              </a:rPr>
              <a:t>orzamento</a:t>
            </a:r>
            <a:r>
              <a:rPr lang="es-ES" sz="3200" dirty="0" smtClean="0">
                <a:solidFill>
                  <a:schemeClr val="accent6">
                    <a:lumMod val="50000"/>
                  </a:schemeClr>
                </a:solidFill>
              </a:rPr>
              <a:t> para as </a:t>
            </a:r>
            <a:r>
              <a:rPr lang="es-ES" sz="3200" dirty="0" err="1" smtClean="0">
                <a:solidFill>
                  <a:schemeClr val="accent6">
                    <a:lumMod val="50000"/>
                  </a:schemeClr>
                </a:solidFill>
              </a:rPr>
              <a:t>novidades</a:t>
            </a:r>
            <a:endParaRPr lang="es-ES" sz="3200" dirty="0" smtClean="0">
              <a:solidFill>
                <a:schemeClr val="accent6">
                  <a:lumMod val="50000"/>
                </a:schemeClr>
              </a:solidFill>
            </a:endParaRPr>
          </a:p>
          <a:p>
            <a:pPr eaLnBrk="1" hangingPunct="1">
              <a:defRPr/>
            </a:pP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pPr algn="ctr" eaLnBrk="1" hangingPunct="1"/>
            <a:r>
              <a:rPr lang="es-ES" smtClean="0"/>
              <a:t>Recomendacións sobre a colección</a:t>
            </a:r>
          </a:p>
        </p:txBody>
      </p:sp>
      <p:sp>
        <p:nvSpPr>
          <p:cNvPr id="3" name="2 Marcador de contenido"/>
          <p:cNvSpPr>
            <a:spLocks noGrp="1"/>
          </p:cNvSpPr>
          <p:nvPr>
            <p:ph idx="1"/>
          </p:nvPr>
        </p:nvSpPr>
        <p:spPr/>
        <p:txBody>
          <a:bodyPr/>
          <a:lstStyle/>
          <a:p>
            <a:pPr eaLnBrk="1" hangingPunct="1">
              <a:defRPr/>
            </a:pPr>
            <a:r>
              <a:rPr lang="es-ES" dirty="0" smtClean="0">
                <a:solidFill>
                  <a:schemeClr val="accent6">
                    <a:lumMod val="50000"/>
                  </a:schemeClr>
                </a:solidFill>
              </a:rPr>
              <a:t>Renovación anual para </a:t>
            </a:r>
            <a:r>
              <a:rPr lang="es-ES" dirty="0" err="1" smtClean="0">
                <a:solidFill>
                  <a:schemeClr val="accent6">
                    <a:lumMod val="50000"/>
                  </a:schemeClr>
                </a:solidFill>
              </a:rPr>
              <a:t>coleccións</a:t>
            </a:r>
            <a:r>
              <a:rPr lang="es-ES" dirty="0" smtClean="0">
                <a:solidFill>
                  <a:schemeClr val="accent6">
                    <a:lumMod val="50000"/>
                  </a:schemeClr>
                </a:solidFill>
              </a:rPr>
              <a:t> consolidadas. </a:t>
            </a:r>
            <a:r>
              <a:rPr lang="es-ES" dirty="0" err="1" smtClean="0">
                <a:solidFill>
                  <a:schemeClr val="accent6">
                    <a:lumMod val="50000"/>
                  </a:schemeClr>
                </a:solidFill>
              </a:rPr>
              <a:t>Porcentaxe</a:t>
            </a:r>
            <a:r>
              <a:rPr lang="es-ES" dirty="0" smtClean="0">
                <a:solidFill>
                  <a:schemeClr val="accent6">
                    <a:lumMod val="50000"/>
                  </a:schemeClr>
                </a:solidFill>
              </a:rPr>
              <a:t> de documentos incorporados á colección no último ano. Indica </a:t>
            </a:r>
            <a:r>
              <a:rPr lang="es-ES" dirty="0" err="1" smtClean="0">
                <a:solidFill>
                  <a:schemeClr val="accent6">
                    <a:lumMod val="50000"/>
                  </a:schemeClr>
                </a:solidFill>
              </a:rPr>
              <a:t>actualidade</a:t>
            </a:r>
            <a:r>
              <a:rPr lang="es-ES" dirty="0" smtClean="0">
                <a:solidFill>
                  <a:schemeClr val="accent6">
                    <a:lumMod val="50000"/>
                  </a:schemeClr>
                </a:solidFill>
              </a:rPr>
              <a:t> da oferta documental. </a:t>
            </a:r>
            <a:r>
              <a:rPr lang="es-ES" dirty="0" err="1" smtClean="0">
                <a:solidFill>
                  <a:schemeClr val="accent6">
                    <a:lumMod val="50000"/>
                  </a:schemeClr>
                </a:solidFill>
              </a:rPr>
              <a:t>Calcúlase</a:t>
            </a:r>
            <a:r>
              <a:rPr lang="es-ES" dirty="0" smtClean="0">
                <a:solidFill>
                  <a:schemeClr val="accent6">
                    <a:lumMod val="50000"/>
                  </a:schemeClr>
                </a:solidFill>
              </a:rPr>
              <a:t>: nº de documentos dados de alta no ano * 100 / nº total de documentos. </a:t>
            </a:r>
            <a:r>
              <a:rPr lang="es-ES" dirty="0" err="1" smtClean="0">
                <a:solidFill>
                  <a:schemeClr val="accent6">
                    <a:lumMod val="50000"/>
                  </a:schemeClr>
                </a:solidFill>
              </a:rPr>
              <a:t>Establécese</a:t>
            </a:r>
            <a:r>
              <a:rPr lang="es-ES" dirty="0" smtClean="0">
                <a:solidFill>
                  <a:schemeClr val="accent6">
                    <a:lumMod val="50000"/>
                  </a:schemeClr>
                </a:solidFill>
              </a:rPr>
              <a:t> </a:t>
            </a:r>
            <a:r>
              <a:rPr lang="es-ES" dirty="0" err="1" smtClean="0">
                <a:solidFill>
                  <a:schemeClr val="accent6">
                    <a:lumMod val="50000"/>
                  </a:schemeClr>
                </a:solidFill>
              </a:rPr>
              <a:t>unha</a:t>
            </a:r>
            <a:r>
              <a:rPr lang="es-ES" dirty="0" smtClean="0">
                <a:solidFill>
                  <a:schemeClr val="accent6">
                    <a:lumMod val="50000"/>
                  </a:schemeClr>
                </a:solidFill>
              </a:rPr>
              <a:t> renovación anual do 5% para cada etapa educativa</a:t>
            </a:r>
            <a:endParaRPr lang="es-ES" dirty="0">
              <a:solidFill>
                <a:schemeClr val="accent6">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p:txBody>
          <a:bodyPr/>
          <a:lstStyle/>
          <a:p>
            <a:pPr eaLnBrk="1" hangingPunct="1"/>
            <a:r>
              <a:rPr lang="es-ES" smtClean="0"/>
              <a:t>Expurgación: argumentos en contra</a:t>
            </a:r>
          </a:p>
        </p:txBody>
      </p:sp>
      <p:sp>
        <p:nvSpPr>
          <p:cNvPr id="3" name="2 Marcador de contenido"/>
          <p:cNvSpPr>
            <a:spLocks noGrp="1"/>
          </p:cNvSpPr>
          <p:nvPr>
            <p:ph idx="1"/>
          </p:nvPr>
        </p:nvSpPr>
        <p:spPr/>
        <p:txBody>
          <a:bodyPr/>
          <a:lstStyle/>
          <a:p>
            <a:pPr eaLnBrk="1" hangingPunct="1">
              <a:defRPr/>
            </a:pPr>
            <a:r>
              <a:rPr lang="es-ES" sz="2400" dirty="0" smtClean="0">
                <a:solidFill>
                  <a:schemeClr val="accent6">
                    <a:lumMod val="50000"/>
                  </a:schemeClr>
                </a:solidFill>
              </a:rPr>
              <a:t>A misión do bibliotecario é reunir, almacenar e conservar as </a:t>
            </a:r>
            <a:r>
              <a:rPr lang="es-ES" sz="2400" dirty="0" err="1" smtClean="0">
                <a:solidFill>
                  <a:schemeClr val="accent6">
                    <a:lumMod val="50000"/>
                  </a:schemeClr>
                </a:solidFill>
              </a:rPr>
              <a:t>coleccións</a:t>
            </a:r>
            <a:r>
              <a:rPr lang="es-ES" sz="2400" dirty="0" smtClean="0">
                <a:solidFill>
                  <a:schemeClr val="accent6">
                    <a:lumMod val="50000"/>
                  </a:schemeClr>
                </a:solidFill>
              </a:rPr>
              <a:t> </a:t>
            </a:r>
          </a:p>
          <a:p>
            <a:pPr eaLnBrk="1" hangingPunct="1">
              <a:defRPr/>
            </a:pPr>
            <a:r>
              <a:rPr lang="es-ES" sz="2400" dirty="0" smtClean="0">
                <a:solidFill>
                  <a:schemeClr val="accent6">
                    <a:lumMod val="50000"/>
                  </a:schemeClr>
                </a:solidFill>
              </a:rPr>
              <a:t>Os libros son sagrados. Transmiten o saber e as bibliotecas </a:t>
            </a:r>
            <a:r>
              <a:rPr lang="es-ES" sz="2400" dirty="0" err="1" smtClean="0">
                <a:solidFill>
                  <a:schemeClr val="accent6">
                    <a:lumMod val="50000"/>
                  </a:schemeClr>
                </a:solidFill>
              </a:rPr>
              <a:t>constrúen</a:t>
            </a:r>
            <a:r>
              <a:rPr lang="es-ES" sz="2400" dirty="0" smtClean="0">
                <a:solidFill>
                  <a:schemeClr val="accent6">
                    <a:lumMod val="50000"/>
                  </a:schemeClr>
                </a:solidFill>
              </a:rPr>
              <a:t> a memoria da </a:t>
            </a:r>
            <a:r>
              <a:rPr lang="es-ES" sz="2400" dirty="0" err="1" smtClean="0">
                <a:solidFill>
                  <a:schemeClr val="accent6">
                    <a:lumMod val="50000"/>
                  </a:schemeClr>
                </a:solidFill>
              </a:rPr>
              <a:t>humanidade</a:t>
            </a:r>
            <a:endParaRPr lang="es-ES" sz="2400" dirty="0" smtClean="0">
              <a:solidFill>
                <a:schemeClr val="accent6">
                  <a:lumMod val="50000"/>
                </a:schemeClr>
              </a:solidFill>
            </a:endParaRPr>
          </a:p>
          <a:p>
            <a:pPr eaLnBrk="1" hangingPunct="1">
              <a:defRPr/>
            </a:pPr>
            <a:r>
              <a:rPr lang="es-ES" sz="2400" dirty="0" smtClean="0">
                <a:solidFill>
                  <a:schemeClr val="accent6">
                    <a:lumMod val="50000"/>
                  </a:schemeClr>
                </a:solidFill>
              </a:rPr>
              <a:t>Non se deben destruir os </a:t>
            </a:r>
            <a:r>
              <a:rPr lang="es-ES" sz="2400" dirty="0" err="1" smtClean="0">
                <a:solidFill>
                  <a:schemeClr val="accent6">
                    <a:lumMod val="50000"/>
                  </a:schemeClr>
                </a:solidFill>
              </a:rPr>
              <a:t>bens</a:t>
            </a:r>
            <a:r>
              <a:rPr lang="es-ES" sz="2400" dirty="0" smtClean="0">
                <a:solidFill>
                  <a:schemeClr val="accent6">
                    <a:lumMod val="50000"/>
                  </a:schemeClr>
                </a:solidFill>
              </a:rPr>
              <a:t> adquiridos </a:t>
            </a:r>
            <a:r>
              <a:rPr lang="es-ES" sz="2400" dirty="0" err="1" smtClean="0">
                <a:solidFill>
                  <a:schemeClr val="accent6">
                    <a:lumMod val="50000"/>
                  </a:schemeClr>
                </a:solidFill>
              </a:rPr>
              <a:t>co</a:t>
            </a:r>
            <a:r>
              <a:rPr lang="es-ES" sz="2400" dirty="0" smtClean="0">
                <a:solidFill>
                  <a:schemeClr val="accent6">
                    <a:lumMod val="50000"/>
                  </a:schemeClr>
                </a:solidFill>
              </a:rPr>
              <a:t> </a:t>
            </a:r>
            <a:r>
              <a:rPr lang="es-ES" sz="2400" dirty="0" err="1" smtClean="0">
                <a:solidFill>
                  <a:schemeClr val="accent6">
                    <a:lumMod val="50000"/>
                  </a:schemeClr>
                </a:solidFill>
              </a:rPr>
              <a:t>diñeiro</a:t>
            </a:r>
            <a:r>
              <a:rPr lang="es-ES" sz="2400" dirty="0" smtClean="0">
                <a:solidFill>
                  <a:schemeClr val="accent6">
                    <a:lumMod val="50000"/>
                  </a:schemeClr>
                </a:solidFill>
              </a:rPr>
              <a:t> público</a:t>
            </a:r>
          </a:p>
          <a:p>
            <a:pPr eaLnBrk="1" hangingPunct="1">
              <a:defRPr/>
            </a:pPr>
            <a:r>
              <a:rPr lang="es-ES" sz="2400" dirty="0" smtClean="0">
                <a:solidFill>
                  <a:schemeClr val="accent6">
                    <a:lumMod val="50000"/>
                  </a:schemeClr>
                </a:solidFill>
              </a:rPr>
              <a:t>O que tiramos </a:t>
            </a:r>
            <a:r>
              <a:rPr lang="es-ES" sz="2400" dirty="0" err="1" smtClean="0">
                <a:solidFill>
                  <a:schemeClr val="accent6">
                    <a:lumMod val="50000"/>
                  </a:schemeClr>
                </a:solidFill>
              </a:rPr>
              <a:t>hoxe</a:t>
            </a:r>
            <a:r>
              <a:rPr lang="es-ES" sz="2400" dirty="0" smtClean="0">
                <a:solidFill>
                  <a:schemeClr val="accent6">
                    <a:lumMod val="50000"/>
                  </a:schemeClr>
                </a:solidFill>
              </a:rPr>
              <a:t>, pode ser necesario </a:t>
            </a:r>
            <a:r>
              <a:rPr lang="es-ES" sz="2400" dirty="0" err="1" smtClean="0">
                <a:solidFill>
                  <a:schemeClr val="accent6">
                    <a:lumMod val="50000"/>
                  </a:schemeClr>
                </a:solidFill>
              </a:rPr>
              <a:t>mañá</a:t>
            </a:r>
            <a:endParaRPr lang="es-ES" sz="2400" dirty="0" smtClean="0">
              <a:solidFill>
                <a:schemeClr val="accent6">
                  <a:lumMod val="50000"/>
                </a:schemeClr>
              </a:solidFill>
            </a:endParaRPr>
          </a:p>
          <a:p>
            <a:pPr eaLnBrk="1" hangingPunct="1">
              <a:defRPr/>
            </a:pPr>
            <a:r>
              <a:rPr lang="es-ES" sz="2400" dirty="0" smtClean="0">
                <a:solidFill>
                  <a:schemeClr val="accent6">
                    <a:lumMod val="50000"/>
                  </a:schemeClr>
                </a:solidFill>
              </a:rPr>
              <a:t>Quedaremos con </a:t>
            </a:r>
            <a:r>
              <a:rPr lang="es-ES" sz="2400" dirty="0" err="1" smtClean="0">
                <a:solidFill>
                  <a:schemeClr val="accent6">
                    <a:lumMod val="50000"/>
                  </a:schemeClr>
                </a:solidFill>
              </a:rPr>
              <a:t>poucos</a:t>
            </a:r>
            <a:r>
              <a:rPr lang="es-ES" sz="2400" dirty="0" smtClean="0">
                <a:solidFill>
                  <a:schemeClr val="accent6">
                    <a:lumMod val="50000"/>
                  </a:schemeClr>
                </a:solidFill>
              </a:rPr>
              <a:t> libros</a:t>
            </a:r>
          </a:p>
          <a:p>
            <a:pPr eaLnBrk="1" hangingPunct="1">
              <a:defRPr/>
            </a:pPr>
            <a:r>
              <a:rPr lang="es-ES" sz="2400" dirty="0" smtClean="0">
                <a:solidFill>
                  <a:schemeClr val="accent6">
                    <a:lumMod val="50000"/>
                  </a:schemeClr>
                </a:solidFill>
              </a:rPr>
              <a:t>É </a:t>
            </a:r>
            <a:r>
              <a:rPr lang="es-ES" sz="2400" dirty="0" err="1" smtClean="0">
                <a:solidFill>
                  <a:schemeClr val="accent6">
                    <a:lumMod val="50000"/>
                  </a:schemeClr>
                </a:solidFill>
              </a:rPr>
              <a:t>mellor</a:t>
            </a:r>
            <a:r>
              <a:rPr lang="es-ES" sz="2400" dirty="0" smtClean="0">
                <a:solidFill>
                  <a:schemeClr val="accent6">
                    <a:lumMod val="50000"/>
                  </a:schemeClr>
                </a:solidFill>
              </a:rPr>
              <a:t> ter algo sobre un tema que nada</a:t>
            </a:r>
          </a:p>
          <a:p>
            <a:pPr eaLnBrk="1" hangingPunct="1">
              <a:defRPr/>
            </a:pPr>
            <a:r>
              <a:rPr lang="es-ES" sz="2400" dirty="0" smtClean="0">
                <a:solidFill>
                  <a:schemeClr val="accent6">
                    <a:lumMod val="50000"/>
                  </a:schemeClr>
                </a:solidFill>
              </a:rPr>
              <a:t>Pode ser que tiremos libros de valor</a:t>
            </a:r>
            <a:endParaRPr lang="es-ES" sz="2400" dirty="0">
              <a:solidFill>
                <a:schemeClr val="accent6">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p:txBody>
          <a:bodyPr/>
          <a:lstStyle/>
          <a:p>
            <a:pPr eaLnBrk="1" hangingPunct="1"/>
            <a:r>
              <a:rPr lang="es-ES" smtClean="0"/>
              <a:t>Expurgación: Os beneficios</a:t>
            </a:r>
          </a:p>
        </p:txBody>
      </p:sp>
      <p:sp>
        <p:nvSpPr>
          <p:cNvPr id="3" name="2 Marcador de contenido"/>
          <p:cNvSpPr>
            <a:spLocks noGrp="1"/>
          </p:cNvSpPr>
          <p:nvPr>
            <p:ph idx="1"/>
          </p:nvPr>
        </p:nvSpPr>
        <p:spPr/>
        <p:txBody>
          <a:bodyPr/>
          <a:lstStyle/>
          <a:p>
            <a:pPr eaLnBrk="1" hangingPunct="1">
              <a:defRPr/>
            </a:pPr>
            <a:r>
              <a:rPr lang="es-ES" sz="2400" dirty="0" smtClean="0">
                <a:solidFill>
                  <a:schemeClr val="accent6">
                    <a:lumMod val="50000"/>
                  </a:schemeClr>
                </a:solidFill>
              </a:rPr>
              <a:t>Os documentos que non son adecuados para a BE </a:t>
            </a:r>
            <a:r>
              <a:rPr lang="es-ES" sz="2400" dirty="0" err="1" smtClean="0">
                <a:solidFill>
                  <a:schemeClr val="accent6">
                    <a:lumMod val="50000"/>
                  </a:schemeClr>
                </a:solidFill>
              </a:rPr>
              <a:t>teñen</a:t>
            </a:r>
            <a:r>
              <a:rPr lang="es-ES" sz="2400" dirty="0" smtClean="0">
                <a:solidFill>
                  <a:schemeClr val="accent6">
                    <a:lumMod val="50000"/>
                  </a:schemeClr>
                </a:solidFill>
              </a:rPr>
              <a:t> un </a:t>
            </a:r>
            <a:r>
              <a:rPr lang="es-ES" sz="2400" dirty="0" err="1" smtClean="0">
                <a:solidFill>
                  <a:schemeClr val="accent6">
                    <a:lumMod val="50000"/>
                  </a:schemeClr>
                </a:solidFill>
              </a:rPr>
              <a:t>custo</a:t>
            </a:r>
            <a:endParaRPr lang="es-ES" sz="2400" dirty="0" smtClean="0">
              <a:solidFill>
                <a:schemeClr val="accent6">
                  <a:lumMod val="50000"/>
                </a:schemeClr>
              </a:solidFill>
            </a:endParaRPr>
          </a:p>
          <a:p>
            <a:pPr eaLnBrk="1" hangingPunct="1">
              <a:defRPr/>
            </a:pPr>
            <a:r>
              <a:rPr lang="es-ES" sz="2400" dirty="0" err="1" smtClean="0">
                <a:solidFill>
                  <a:schemeClr val="accent6">
                    <a:lumMod val="50000"/>
                  </a:schemeClr>
                </a:solidFill>
              </a:rPr>
              <a:t>Maior</a:t>
            </a:r>
            <a:r>
              <a:rPr lang="es-ES" sz="2400" dirty="0" smtClean="0">
                <a:solidFill>
                  <a:schemeClr val="accent6">
                    <a:lumMod val="50000"/>
                  </a:schemeClr>
                </a:solidFill>
              </a:rPr>
              <a:t> espacio e tempo para usuario e personal</a:t>
            </a:r>
          </a:p>
          <a:p>
            <a:pPr eaLnBrk="1" hangingPunct="1">
              <a:defRPr/>
            </a:pPr>
            <a:r>
              <a:rPr lang="es-ES" sz="2400" dirty="0" err="1" smtClean="0">
                <a:solidFill>
                  <a:schemeClr val="accent6">
                    <a:lumMod val="50000"/>
                  </a:schemeClr>
                </a:solidFill>
              </a:rPr>
              <a:t>Mellora</a:t>
            </a:r>
            <a:r>
              <a:rPr lang="es-ES" sz="2400" dirty="0" smtClean="0">
                <a:solidFill>
                  <a:schemeClr val="accent6">
                    <a:lumMod val="50000"/>
                  </a:schemeClr>
                </a:solidFill>
              </a:rPr>
              <a:t> do aspecto </a:t>
            </a:r>
            <a:r>
              <a:rPr lang="es-ES" sz="2400" dirty="0" err="1" smtClean="0">
                <a:solidFill>
                  <a:schemeClr val="accent6">
                    <a:lumMod val="50000"/>
                  </a:schemeClr>
                </a:solidFill>
              </a:rPr>
              <a:t>xeral</a:t>
            </a:r>
            <a:endParaRPr lang="es-ES" sz="2400" dirty="0" smtClean="0">
              <a:solidFill>
                <a:schemeClr val="accent6">
                  <a:lumMod val="50000"/>
                </a:schemeClr>
              </a:solidFill>
            </a:endParaRPr>
          </a:p>
          <a:p>
            <a:pPr eaLnBrk="1" hangingPunct="1">
              <a:defRPr/>
            </a:pPr>
            <a:r>
              <a:rPr lang="es-ES" sz="2400" dirty="0" smtClean="0">
                <a:solidFill>
                  <a:schemeClr val="accent6">
                    <a:lumMod val="50000"/>
                  </a:schemeClr>
                </a:solidFill>
              </a:rPr>
              <a:t>Actualización dos fondos, fiabilidad da información</a:t>
            </a:r>
          </a:p>
          <a:p>
            <a:pPr eaLnBrk="1" hangingPunct="1">
              <a:defRPr/>
            </a:pPr>
            <a:r>
              <a:rPr lang="es-ES" sz="2400" dirty="0" smtClean="0">
                <a:solidFill>
                  <a:schemeClr val="accent6">
                    <a:lumMod val="50000"/>
                  </a:schemeClr>
                </a:solidFill>
              </a:rPr>
              <a:t>A revisión proporciona información sobre os documentos da colección </a:t>
            </a:r>
          </a:p>
          <a:p>
            <a:pPr eaLnBrk="1" hangingPunct="1">
              <a:defRPr/>
            </a:pPr>
            <a:r>
              <a:rPr lang="es-ES" sz="2400" dirty="0" smtClean="0">
                <a:solidFill>
                  <a:schemeClr val="accent6">
                    <a:lumMod val="50000"/>
                  </a:schemeClr>
                </a:solidFill>
              </a:rPr>
              <a:t>Reevaluación da colección para localizar e </a:t>
            </a:r>
            <a:r>
              <a:rPr lang="es-ES" sz="2400" dirty="0" err="1" smtClean="0">
                <a:solidFill>
                  <a:schemeClr val="accent6">
                    <a:lumMod val="50000"/>
                  </a:schemeClr>
                </a:solidFill>
              </a:rPr>
              <a:t>corrixir</a:t>
            </a:r>
            <a:r>
              <a:rPr lang="es-ES" sz="2400" dirty="0" smtClean="0">
                <a:solidFill>
                  <a:schemeClr val="accent6">
                    <a:lumMod val="50000"/>
                  </a:schemeClr>
                </a:solidFill>
              </a:rPr>
              <a:t> as debilidades do fondo</a:t>
            </a:r>
            <a:endParaRPr lang="es-ES" sz="2400" dirty="0">
              <a:solidFill>
                <a:schemeClr val="accent6">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pPr eaLnBrk="1" hangingPunct="1"/>
            <a:r>
              <a:rPr lang="es-ES" smtClean="0"/>
              <a:t>A expurgación: criterios</a:t>
            </a:r>
          </a:p>
        </p:txBody>
      </p:sp>
      <p:sp>
        <p:nvSpPr>
          <p:cNvPr id="3" name="2 Marcador de contenido"/>
          <p:cNvSpPr>
            <a:spLocks noGrp="1"/>
          </p:cNvSpPr>
          <p:nvPr>
            <p:ph idx="1"/>
          </p:nvPr>
        </p:nvSpPr>
        <p:spPr/>
        <p:txBody>
          <a:bodyPr/>
          <a:lstStyle/>
          <a:p>
            <a:pPr eaLnBrk="1" hangingPunct="1">
              <a:defRPr/>
            </a:pPr>
            <a:r>
              <a:rPr lang="es-ES" dirty="0" smtClean="0">
                <a:solidFill>
                  <a:schemeClr val="accent6">
                    <a:lumMod val="50000"/>
                  </a:schemeClr>
                </a:solidFill>
              </a:rPr>
              <a:t>Documentos deteriorados</a:t>
            </a:r>
          </a:p>
          <a:p>
            <a:pPr eaLnBrk="1" hangingPunct="1">
              <a:defRPr/>
            </a:pPr>
            <a:r>
              <a:rPr lang="es-ES" dirty="0" smtClean="0">
                <a:solidFill>
                  <a:schemeClr val="accent6">
                    <a:lumMod val="50000"/>
                  </a:schemeClr>
                </a:solidFill>
              </a:rPr>
              <a:t>Libros vellos, antiguos</a:t>
            </a:r>
          </a:p>
          <a:p>
            <a:pPr eaLnBrk="1" hangingPunct="1">
              <a:defRPr/>
            </a:pPr>
            <a:r>
              <a:rPr lang="es-ES" dirty="0" smtClean="0">
                <a:solidFill>
                  <a:schemeClr val="accent6">
                    <a:lumMod val="50000"/>
                  </a:schemeClr>
                </a:solidFill>
              </a:rPr>
              <a:t>Documentos inadecuados</a:t>
            </a:r>
          </a:p>
          <a:p>
            <a:pPr eaLnBrk="1" hangingPunct="1">
              <a:defRPr/>
            </a:pPr>
            <a:r>
              <a:rPr lang="es-ES" dirty="0" smtClean="0">
                <a:solidFill>
                  <a:schemeClr val="accent6">
                    <a:lumMod val="50000"/>
                  </a:schemeClr>
                </a:solidFill>
              </a:rPr>
              <a:t>Obras obsoletas </a:t>
            </a:r>
            <a:r>
              <a:rPr lang="es-ES" dirty="0" err="1" smtClean="0">
                <a:solidFill>
                  <a:schemeClr val="accent6">
                    <a:lumMod val="50000"/>
                  </a:schemeClr>
                </a:solidFill>
              </a:rPr>
              <a:t>ou</a:t>
            </a:r>
            <a:r>
              <a:rPr lang="es-ES" dirty="0" smtClean="0">
                <a:solidFill>
                  <a:schemeClr val="accent6">
                    <a:lumMod val="50000"/>
                  </a:schemeClr>
                </a:solidFill>
              </a:rPr>
              <a:t> que aportan información incorrecta </a:t>
            </a:r>
            <a:r>
              <a:rPr lang="es-ES" dirty="0" err="1" smtClean="0">
                <a:solidFill>
                  <a:schemeClr val="accent6">
                    <a:lumMod val="50000"/>
                  </a:schemeClr>
                </a:solidFill>
              </a:rPr>
              <a:t>ou</a:t>
            </a:r>
            <a:r>
              <a:rPr lang="es-ES" dirty="0" smtClean="0">
                <a:solidFill>
                  <a:schemeClr val="accent6">
                    <a:lumMod val="50000"/>
                  </a:schemeClr>
                </a:solidFill>
              </a:rPr>
              <a:t> falsa</a:t>
            </a:r>
          </a:p>
          <a:p>
            <a:pPr eaLnBrk="1" hangingPunct="1">
              <a:defRPr/>
            </a:pPr>
            <a:r>
              <a:rPr lang="es-ES" dirty="0" smtClean="0">
                <a:solidFill>
                  <a:schemeClr val="accent6">
                    <a:lumMod val="50000"/>
                  </a:schemeClr>
                </a:solidFill>
              </a:rPr>
              <a:t>Documentos repetidos</a:t>
            </a:r>
          </a:p>
          <a:p>
            <a:pPr eaLnBrk="1" hangingPunct="1">
              <a:defRPr/>
            </a:pPr>
            <a:r>
              <a:rPr lang="es-ES" dirty="0" smtClean="0">
                <a:solidFill>
                  <a:schemeClr val="accent6">
                    <a:lumMod val="50000"/>
                  </a:schemeClr>
                </a:solidFill>
              </a:rPr>
              <a:t>Donativos inadecuados</a:t>
            </a:r>
          </a:p>
          <a:p>
            <a:pPr eaLnBrk="1" hangingPunct="1">
              <a:defRPr/>
            </a:pPr>
            <a:r>
              <a:rPr lang="es-ES" dirty="0" smtClean="0">
                <a:solidFill>
                  <a:schemeClr val="accent6">
                    <a:lumMod val="50000"/>
                  </a:schemeClr>
                </a:solidFill>
              </a:rPr>
              <a:t>Documentos que non se prestan</a:t>
            </a:r>
          </a:p>
          <a:p>
            <a:pPr eaLnBrk="1" hangingPunct="1">
              <a:defRPr/>
            </a:pPr>
            <a:endParaRPr lang="es-ES" dirty="0">
              <a:solidFill>
                <a:schemeClr val="accent6">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p:txBody>
          <a:bodyPr/>
          <a:lstStyle/>
          <a:p>
            <a:pPr algn="ctr" eaLnBrk="1" hangingPunct="1"/>
            <a:r>
              <a:rPr lang="es-ES" smtClean="0"/>
              <a:t>A expurgación: destino dos documentos</a:t>
            </a:r>
          </a:p>
        </p:txBody>
      </p:sp>
      <p:sp>
        <p:nvSpPr>
          <p:cNvPr id="3" name="2 Marcador de contenido"/>
          <p:cNvSpPr>
            <a:spLocks noGrp="1"/>
          </p:cNvSpPr>
          <p:nvPr>
            <p:ph idx="1"/>
          </p:nvPr>
        </p:nvSpPr>
        <p:spPr/>
        <p:txBody>
          <a:bodyPr/>
          <a:lstStyle/>
          <a:p>
            <a:pPr eaLnBrk="1" hangingPunct="1">
              <a:defRPr/>
            </a:pPr>
            <a:r>
              <a:rPr lang="es-ES" dirty="0" smtClean="0">
                <a:solidFill>
                  <a:schemeClr val="accent6">
                    <a:lumMod val="50000"/>
                  </a:schemeClr>
                </a:solidFill>
              </a:rPr>
              <a:t>As posibilidades de destino </a:t>
            </a:r>
            <a:r>
              <a:rPr lang="es-ES" dirty="0" err="1" smtClean="0">
                <a:solidFill>
                  <a:schemeClr val="accent6">
                    <a:lumMod val="50000"/>
                  </a:schemeClr>
                </a:solidFill>
              </a:rPr>
              <a:t>dun</a:t>
            </a:r>
            <a:r>
              <a:rPr lang="es-ES" dirty="0" smtClean="0">
                <a:solidFill>
                  <a:schemeClr val="accent6">
                    <a:lumMod val="50000"/>
                  </a:schemeClr>
                </a:solidFill>
              </a:rPr>
              <a:t> </a:t>
            </a:r>
            <a:r>
              <a:rPr lang="es-ES" dirty="0" smtClean="0">
                <a:solidFill>
                  <a:schemeClr val="accent6">
                    <a:lumMod val="50000"/>
                  </a:schemeClr>
                </a:solidFill>
              </a:rPr>
              <a:t>documento como resultado </a:t>
            </a:r>
            <a:r>
              <a:rPr lang="es-ES" dirty="0" err="1" smtClean="0">
                <a:solidFill>
                  <a:schemeClr val="accent6">
                    <a:lumMod val="50000"/>
                  </a:schemeClr>
                </a:solidFill>
              </a:rPr>
              <a:t>dunha</a:t>
            </a:r>
            <a:r>
              <a:rPr lang="es-ES" dirty="0" smtClean="0">
                <a:solidFill>
                  <a:schemeClr val="accent6">
                    <a:lumMod val="50000"/>
                  </a:schemeClr>
                </a:solidFill>
              </a:rPr>
              <a:t> revisión poden ser:</a:t>
            </a:r>
          </a:p>
          <a:p>
            <a:pPr lvl="1" eaLnBrk="1" hangingPunct="1">
              <a:defRPr/>
            </a:pPr>
            <a:r>
              <a:rPr lang="es-ES" dirty="0" smtClean="0">
                <a:solidFill>
                  <a:schemeClr val="accent6">
                    <a:lumMod val="50000"/>
                  </a:schemeClr>
                </a:solidFill>
              </a:rPr>
              <a:t>Volver </a:t>
            </a:r>
            <a:r>
              <a:rPr lang="es-ES" dirty="0" err="1" smtClean="0">
                <a:solidFill>
                  <a:schemeClr val="accent6">
                    <a:lumMod val="50000"/>
                  </a:schemeClr>
                </a:solidFill>
              </a:rPr>
              <a:t>aos</a:t>
            </a:r>
            <a:r>
              <a:rPr lang="es-ES" dirty="0" smtClean="0">
                <a:solidFill>
                  <a:schemeClr val="accent6">
                    <a:lumMod val="50000"/>
                  </a:schemeClr>
                </a:solidFill>
              </a:rPr>
              <a:t> estantes (</a:t>
            </a:r>
            <a:r>
              <a:rPr lang="es-ES" dirty="0" err="1" smtClean="0">
                <a:solidFill>
                  <a:schemeClr val="accent6">
                    <a:lumMod val="50000"/>
                  </a:schemeClr>
                </a:solidFill>
              </a:rPr>
              <a:t>trala</a:t>
            </a:r>
            <a:r>
              <a:rPr lang="es-ES" dirty="0" smtClean="0">
                <a:solidFill>
                  <a:schemeClr val="accent6">
                    <a:lumMod val="50000"/>
                  </a:schemeClr>
                </a:solidFill>
              </a:rPr>
              <a:t> </a:t>
            </a:r>
            <a:r>
              <a:rPr lang="es-ES" dirty="0" err="1" smtClean="0">
                <a:solidFill>
                  <a:schemeClr val="accent6">
                    <a:lumMod val="50000"/>
                  </a:schemeClr>
                </a:solidFill>
              </a:rPr>
              <a:t>avaliación</a:t>
            </a:r>
            <a:r>
              <a:rPr lang="es-ES" dirty="0" smtClean="0">
                <a:solidFill>
                  <a:schemeClr val="accent6">
                    <a:lumMod val="50000"/>
                  </a:schemeClr>
                </a:solidFill>
              </a:rPr>
              <a:t>)</a:t>
            </a:r>
          </a:p>
          <a:p>
            <a:pPr lvl="1" eaLnBrk="1" hangingPunct="1">
              <a:defRPr/>
            </a:pPr>
            <a:r>
              <a:rPr lang="es-ES" dirty="0" smtClean="0">
                <a:solidFill>
                  <a:schemeClr val="accent6">
                    <a:lumMod val="50000"/>
                  </a:schemeClr>
                </a:solidFill>
              </a:rPr>
              <a:t>Levar a un almacén (provisionalmente)</a:t>
            </a:r>
          </a:p>
          <a:p>
            <a:pPr lvl="1" eaLnBrk="1" hangingPunct="1">
              <a:defRPr/>
            </a:pPr>
            <a:r>
              <a:rPr lang="es-ES" dirty="0" smtClean="0">
                <a:solidFill>
                  <a:schemeClr val="accent6">
                    <a:lumMod val="50000"/>
                  </a:schemeClr>
                </a:solidFill>
              </a:rPr>
              <a:t>Constituir </a:t>
            </a:r>
            <a:r>
              <a:rPr lang="es-ES" dirty="0" err="1" smtClean="0">
                <a:solidFill>
                  <a:schemeClr val="accent6">
                    <a:lumMod val="50000"/>
                  </a:schemeClr>
                </a:solidFill>
              </a:rPr>
              <a:t>unha</a:t>
            </a:r>
            <a:r>
              <a:rPr lang="es-ES" dirty="0" smtClean="0">
                <a:solidFill>
                  <a:schemeClr val="accent6">
                    <a:lumMod val="50000"/>
                  </a:schemeClr>
                </a:solidFill>
              </a:rPr>
              <a:t> colección nova</a:t>
            </a:r>
          </a:p>
          <a:p>
            <a:pPr lvl="1" eaLnBrk="1" hangingPunct="1">
              <a:defRPr/>
            </a:pPr>
            <a:r>
              <a:rPr lang="es-ES" dirty="0" smtClean="0">
                <a:solidFill>
                  <a:schemeClr val="accent6">
                    <a:lumMod val="50000"/>
                  </a:schemeClr>
                </a:solidFill>
              </a:rPr>
              <a:t>Reparar </a:t>
            </a:r>
            <a:r>
              <a:rPr lang="es-ES" dirty="0" err="1" smtClean="0">
                <a:solidFill>
                  <a:schemeClr val="accent6">
                    <a:lumMod val="50000"/>
                  </a:schemeClr>
                </a:solidFill>
              </a:rPr>
              <a:t>ou</a:t>
            </a:r>
            <a:r>
              <a:rPr lang="es-ES" dirty="0" smtClean="0">
                <a:solidFill>
                  <a:schemeClr val="accent6">
                    <a:lumMod val="50000"/>
                  </a:schemeClr>
                </a:solidFill>
              </a:rPr>
              <a:t> </a:t>
            </a:r>
            <a:r>
              <a:rPr lang="es-ES" dirty="0" err="1" smtClean="0">
                <a:solidFill>
                  <a:schemeClr val="accent6">
                    <a:lumMod val="50000"/>
                  </a:schemeClr>
                </a:solidFill>
              </a:rPr>
              <a:t>encadernar</a:t>
            </a:r>
            <a:endParaRPr lang="es-ES" dirty="0" smtClean="0">
              <a:solidFill>
                <a:schemeClr val="accent6">
                  <a:lumMod val="50000"/>
                </a:schemeClr>
              </a:solidFill>
            </a:endParaRPr>
          </a:p>
          <a:p>
            <a:pPr lvl="1" eaLnBrk="1" hangingPunct="1">
              <a:defRPr/>
            </a:pPr>
            <a:r>
              <a:rPr lang="es-ES" dirty="0" smtClean="0">
                <a:solidFill>
                  <a:schemeClr val="accent6">
                    <a:lumMod val="50000"/>
                  </a:schemeClr>
                </a:solidFill>
              </a:rPr>
              <a:t>Donar a </a:t>
            </a:r>
            <a:r>
              <a:rPr lang="es-ES" dirty="0" err="1" smtClean="0">
                <a:solidFill>
                  <a:schemeClr val="accent6">
                    <a:lumMod val="50000"/>
                  </a:schemeClr>
                </a:solidFill>
              </a:rPr>
              <a:t>outras</a:t>
            </a:r>
            <a:r>
              <a:rPr lang="es-ES" dirty="0" smtClean="0">
                <a:solidFill>
                  <a:schemeClr val="accent6">
                    <a:lumMod val="50000"/>
                  </a:schemeClr>
                </a:solidFill>
              </a:rPr>
              <a:t> bibliotecas</a:t>
            </a:r>
          </a:p>
          <a:p>
            <a:pPr lvl="1" eaLnBrk="1" hangingPunct="1">
              <a:defRPr/>
            </a:pPr>
            <a:r>
              <a:rPr lang="es-ES" dirty="0" smtClean="0">
                <a:solidFill>
                  <a:schemeClr val="accent6">
                    <a:lumMod val="50000"/>
                  </a:schemeClr>
                </a:solidFill>
              </a:rPr>
              <a:t>Destruir</a:t>
            </a:r>
          </a:p>
          <a:p>
            <a:pPr lvl="1" eaLnBrk="1" hangingPunct="1">
              <a:defRPr/>
            </a:pPr>
            <a:endParaRPr lang="es-ES" dirty="0">
              <a:solidFill>
                <a:schemeClr val="accent6">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s-ES_tradnl" smtClean="0"/>
              <a:t>As bibliotecas e a sociedade do coñecemento</a:t>
            </a:r>
          </a:p>
        </p:txBody>
      </p:sp>
      <p:sp>
        <p:nvSpPr>
          <p:cNvPr id="260099" name="Rectangle 3"/>
          <p:cNvSpPr>
            <a:spLocks noGrp="1" noChangeArrowheads="1"/>
          </p:cNvSpPr>
          <p:nvPr>
            <p:ph type="body" idx="1"/>
          </p:nvPr>
        </p:nvSpPr>
        <p:spPr/>
        <p:txBody>
          <a:bodyPr/>
          <a:lstStyle/>
          <a:p>
            <a:pPr algn="just" eaLnBrk="1" hangingPunct="1">
              <a:defRPr/>
            </a:pPr>
            <a:r>
              <a:rPr lang="es-ES" sz="2000" dirty="0">
                <a:solidFill>
                  <a:schemeClr val="accent6">
                    <a:lumMod val="50000"/>
                  </a:schemeClr>
                </a:solidFill>
              </a:rPr>
              <a:t>A </a:t>
            </a:r>
            <a:r>
              <a:rPr lang="es-ES" sz="2000" dirty="0" err="1">
                <a:solidFill>
                  <a:schemeClr val="accent6">
                    <a:lumMod val="50000"/>
                  </a:schemeClr>
                </a:solidFill>
              </a:rPr>
              <a:t>aprendizaxe</a:t>
            </a:r>
            <a:r>
              <a:rPr lang="es-ES" sz="2000" dirty="0">
                <a:solidFill>
                  <a:schemeClr val="accent6">
                    <a:lumMod val="50000"/>
                  </a:schemeClr>
                </a:solidFill>
              </a:rPr>
              <a:t> </a:t>
            </a:r>
            <a:r>
              <a:rPr lang="es-ES" sz="2000" dirty="0" err="1">
                <a:solidFill>
                  <a:schemeClr val="accent6">
                    <a:lumMod val="50000"/>
                  </a:schemeClr>
                </a:solidFill>
              </a:rPr>
              <a:t>hoxe</a:t>
            </a:r>
            <a:r>
              <a:rPr lang="es-ES" sz="2000" dirty="0">
                <a:solidFill>
                  <a:schemeClr val="accent6">
                    <a:lumMod val="50000"/>
                  </a:schemeClr>
                </a:solidFill>
              </a:rPr>
              <a:t> en día debería ser </a:t>
            </a:r>
            <a:r>
              <a:rPr lang="es-ES" sz="2000" dirty="0" err="1">
                <a:solidFill>
                  <a:schemeClr val="accent6">
                    <a:lumMod val="50000"/>
                  </a:schemeClr>
                </a:solidFill>
              </a:rPr>
              <a:t>máis</a:t>
            </a:r>
            <a:r>
              <a:rPr lang="es-ES" sz="2000" dirty="0">
                <a:solidFill>
                  <a:schemeClr val="accent6">
                    <a:lumMod val="50000"/>
                  </a:schemeClr>
                </a:solidFill>
              </a:rPr>
              <a:t> adquirir as habilidades para localizar, analizar, utilizar e comunicar a información </a:t>
            </a:r>
            <a:r>
              <a:rPr lang="es-ES" sz="2000" dirty="0" err="1">
                <a:solidFill>
                  <a:schemeClr val="accent6">
                    <a:lumMod val="50000"/>
                  </a:schemeClr>
                </a:solidFill>
              </a:rPr>
              <a:t>obtida</a:t>
            </a:r>
            <a:r>
              <a:rPr lang="es-ES" sz="2000" dirty="0">
                <a:solidFill>
                  <a:schemeClr val="accent6">
                    <a:lumMod val="50000"/>
                  </a:schemeClr>
                </a:solidFill>
              </a:rPr>
              <a:t> en </a:t>
            </a:r>
            <a:r>
              <a:rPr lang="es-ES" sz="2000" dirty="0" err="1">
                <a:solidFill>
                  <a:schemeClr val="accent6">
                    <a:lumMod val="50000"/>
                  </a:schemeClr>
                </a:solidFill>
              </a:rPr>
              <a:t>fontes</a:t>
            </a:r>
            <a:r>
              <a:rPr lang="es-ES" sz="2000" dirty="0">
                <a:solidFill>
                  <a:schemeClr val="accent6">
                    <a:lumMod val="50000"/>
                  </a:schemeClr>
                </a:solidFill>
              </a:rPr>
              <a:t> múltiples que memorizar </a:t>
            </a:r>
            <a:r>
              <a:rPr lang="es-ES" sz="2000" dirty="0" err="1">
                <a:solidFill>
                  <a:schemeClr val="accent6">
                    <a:lumMod val="50000"/>
                  </a:schemeClr>
                </a:solidFill>
              </a:rPr>
              <a:t>feitos</a:t>
            </a:r>
            <a:r>
              <a:rPr lang="es-ES" sz="2000" dirty="0">
                <a:solidFill>
                  <a:schemeClr val="accent6">
                    <a:lumMod val="50000"/>
                  </a:schemeClr>
                </a:solidFill>
              </a:rPr>
              <a:t> e información. Paralelamente, as bibliotecas escolares deberían transformarse en centros de </a:t>
            </a:r>
            <a:r>
              <a:rPr lang="es-ES" sz="2000" dirty="0" err="1">
                <a:solidFill>
                  <a:schemeClr val="accent6">
                    <a:lumMod val="50000"/>
                  </a:schemeClr>
                </a:solidFill>
              </a:rPr>
              <a:t>aprendizaxe</a:t>
            </a:r>
            <a:r>
              <a:rPr lang="es-ES" sz="2000" dirty="0">
                <a:solidFill>
                  <a:schemeClr val="accent6">
                    <a:lumMod val="50000"/>
                  </a:schemeClr>
                </a:solidFill>
              </a:rPr>
              <a:t> colaborativo, </a:t>
            </a:r>
            <a:r>
              <a:rPr lang="es-ES" sz="2000" dirty="0" err="1">
                <a:solidFill>
                  <a:schemeClr val="accent6">
                    <a:lumMod val="50000"/>
                  </a:schemeClr>
                </a:solidFill>
              </a:rPr>
              <a:t>onde</a:t>
            </a:r>
            <a:r>
              <a:rPr lang="es-ES" sz="2000" dirty="0">
                <a:solidFill>
                  <a:schemeClr val="accent6">
                    <a:lumMod val="50000"/>
                  </a:schemeClr>
                </a:solidFill>
              </a:rPr>
              <a:t> acceder a </a:t>
            </a:r>
            <a:r>
              <a:rPr lang="es-ES" sz="2000" dirty="0" err="1">
                <a:solidFill>
                  <a:schemeClr val="accent6">
                    <a:lumMod val="50000"/>
                  </a:schemeClr>
                </a:solidFill>
              </a:rPr>
              <a:t>unha</a:t>
            </a:r>
            <a:r>
              <a:rPr lang="es-ES" sz="2000" dirty="0">
                <a:solidFill>
                  <a:schemeClr val="accent6">
                    <a:lumMod val="50000"/>
                  </a:schemeClr>
                </a:solidFill>
              </a:rPr>
              <a:t> gran </a:t>
            </a:r>
            <a:r>
              <a:rPr lang="es-ES" sz="2000" dirty="0" err="1">
                <a:solidFill>
                  <a:schemeClr val="accent6">
                    <a:lumMod val="50000"/>
                  </a:schemeClr>
                </a:solidFill>
              </a:rPr>
              <a:t>variedade</a:t>
            </a:r>
            <a:r>
              <a:rPr lang="es-ES" sz="2000" dirty="0">
                <a:solidFill>
                  <a:schemeClr val="accent6">
                    <a:lumMod val="50000"/>
                  </a:schemeClr>
                </a:solidFill>
              </a:rPr>
              <a:t> de recursos (libros, revistas, enciclopedias en línea, CD-</a:t>
            </a:r>
            <a:r>
              <a:rPr lang="es-ES" sz="2000" dirty="0" err="1">
                <a:solidFill>
                  <a:schemeClr val="accent6">
                    <a:lumMod val="50000"/>
                  </a:schemeClr>
                </a:solidFill>
              </a:rPr>
              <a:t>Rom</a:t>
            </a:r>
            <a:r>
              <a:rPr lang="es-ES" sz="2000" dirty="0">
                <a:solidFill>
                  <a:schemeClr val="accent6">
                    <a:lumMod val="50000"/>
                  </a:schemeClr>
                </a:solidFill>
              </a:rPr>
              <a:t>, </a:t>
            </a:r>
            <a:r>
              <a:rPr lang="es-ES" sz="2000" dirty="0" err="1">
                <a:solidFill>
                  <a:schemeClr val="accent6">
                    <a:lumMod val="50000"/>
                  </a:schemeClr>
                </a:solidFill>
              </a:rPr>
              <a:t>DVD's</a:t>
            </a:r>
            <a:r>
              <a:rPr lang="es-ES" sz="2000" dirty="0">
                <a:solidFill>
                  <a:schemeClr val="accent6">
                    <a:lumMod val="50000"/>
                  </a:schemeClr>
                </a:solidFill>
              </a:rPr>
              <a:t>, e Internet) a disposición dos  estudiantes e profesores,  pero </a:t>
            </a:r>
            <a:r>
              <a:rPr lang="es-ES" sz="2000" dirty="0" err="1">
                <a:solidFill>
                  <a:schemeClr val="accent6">
                    <a:lumMod val="50000"/>
                  </a:schemeClr>
                </a:solidFill>
              </a:rPr>
              <a:t>tamén</a:t>
            </a:r>
            <a:r>
              <a:rPr lang="es-ES" sz="2000" dirty="0">
                <a:solidFill>
                  <a:schemeClr val="accent6">
                    <a:lumMod val="50000"/>
                  </a:schemeClr>
                </a:solidFill>
              </a:rPr>
              <a:t> de toda a </a:t>
            </a:r>
            <a:r>
              <a:rPr lang="es-ES" sz="2000" dirty="0" err="1">
                <a:solidFill>
                  <a:schemeClr val="accent6">
                    <a:lumMod val="50000"/>
                  </a:schemeClr>
                </a:solidFill>
              </a:rPr>
              <a:t>comunidade</a:t>
            </a:r>
            <a:r>
              <a:rPr lang="es-ES" sz="2000" dirty="0">
                <a:solidFill>
                  <a:schemeClr val="accent6">
                    <a:lumMod val="50000"/>
                  </a:schemeClr>
                </a:solidFill>
              </a:rPr>
              <a:t> educativa. </a:t>
            </a:r>
            <a:endParaRPr lang="es-ES_tradnl" sz="2000" dirty="0">
              <a:solidFill>
                <a:schemeClr val="accent6">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ES" smtClean="0"/>
              <a:t>Realización do expurgo</a:t>
            </a:r>
          </a:p>
        </p:txBody>
      </p:sp>
      <p:sp>
        <p:nvSpPr>
          <p:cNvPr id="96259" name="Rectangle 3"/>
          <p:cNvSpPr>
            <a:spLocks noGrp="1" noChangeArrowheads="1"/>
          </p:cNvSpPr>
          <p:nvPr>
            <p:ph type="body" idx="1"/>
          </p:nvPr>
        </p:nvSpPr>
        <p:spPr/>
        <p:txBody>
          <a:bodyPr/>
          <a:lstStyle/>
          <a:p>
            <a:r>
              <a:rPr lang="es-ES" sz="2500" b="1" smtClean="0">
                <a:solidFill>
                  <a:schemeClr val="hlink"/>
                </a:solidFill>
              </a:rPr>
              <a:t>030</a:t>
            </a:r>
            <a:r>
              <a:rPr lang="es-ES" sz="2500" smtClean="0">
                <a:solidFill>
                  <a:schemeClr val="hlink"/>
                </a:solidFill>
              </a:rPr>
              <a:t>Enciclopedias</a:t>
            </a:r>
          </a:p>
          <a:p>
            <a:pPr lvl="1"/>
            <a:endParaRPr lang="es-ES" sz="2100" smtClean="0">
              <a:solidFill>
                <a:schemeClr val="hlink"/>
              </a:solidFill>
            </a:endParaRPr>
          </a:p>
          <a:p>
            <a:pPr lvl="1"/>
            <a:r>
              <a:rPr lang="es-ES" sz="2100" smtClean="0">
                <a:solidFill>
                  <a:schemeClr val="hlink"/>
                </a:solidFill>
              </a:rPr>
              <a:t>10. Eliminar las enciclopedias es una de las decisiones más difíciles. Se puede mantener en almacén las enciclopedias retiradas del libre acceso. Estudiar el número de ellas que se poseen. Es más fácil descartar aquellas que no se actualizan. Estudiar las actualizaciones en función del precio, la importancia de las consultas, la aparición de nuevas ediciones actualizadas en otros soportes. Por ejemplo, puede ser adecuado mantener una enciclopedia en papel y adquirir las actualizaciones en soporte digital.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s-ES" smtClean="0"/>
              <a:t>Realización do expurgo</a:t>
            </a:r>
          </a:p>
        </p:txBody>
      </p:sp>
      <p:sp>
        <p:nvSpPr>
          <p:cNvPr id="97283" name="Rectangle 3"/>
          <p:cNvSpPr>
            <a:spLocks noGrp="1" noChangeArrowheads="1"/>
          </p:cNvSpPr>
          <p:nvPr>
            <p:ph type="body" idx="1"/>
          </p:nvPr>
        </p:nvSpPr>
        <p:spPr/>
        <p:txBody>
          <a:bodyPr/>
          <a:lstStyle/>
          <a:p>
            <a:pPr>
              <a:lnSpc>
                <a:spcPct val="80000"/>
              </a:lnSpc>
            </a:pPr>
            <a:r>
              <a:rPr lang="es-ES" sz="2500" b="1" smtClean="0">
                <a:solidFill>
                  <a:schemeClr val="hlink"/>
                </a:solidFill>
              </a:rPr>
              <a:t>1. </a:t>
            </a:r>
            <a:r>
              <a:rPr lang="es-ES" sz="2500" smtClean="0">
                <a:solidFill>
                  <a:schemeClr val="hlink"/>
                </a:solidFill>
              </a:rPr>
              <a:t>Filosofía, Psicología</a:t>
            </a:r>
          </a:p>
          <a:p>
            <a:pPr lvl="1">
              <a:lnSpc>
                <a:spcPct val="80000"/>
              </a:lnSpc>
            </a:pPr>
            <a:endParaRPr lang="es-ES" sz="2100" smtClean="0">
              <a:solidFill>
                <a:schemeClr val="hlink"/>
              </a:solidFill>
            </a:endParaRPr>
          </a:p>
          <a:p>
            <a:pPr lvl="1">
              <a:lnSpc>
                <a:spcPct val="80000"/>
              </a:lnSpc>
            </a:pPr>
            <a:r>
              <a:rPr lang="es-ES" sz="2100" smtClean="0">
                <a:solidFill>
                  <a:schemeClr val="hlink"/>
                </a:solidFill>
              </a:rPr>
              <a:t>Los libros de divulgación sobre psicología y autoayuda tienen una vigencia relativa. Mantener en almacén un ejemplar de diccionarios y enciclopedias de esta materia, así como de ejemplares de autores clásicos o recopilatorios sobre estos autores o sistemas filosóficos.</a:t>
            </a:r>
          </a:p>
          <a:p>
            <a:pPr lvl="1">
              <a:lnSpc>
                <a:spcPct val="80000"/>
              </a:lnSpc>
            </a:pPr>
            <a:r>
              <a:rPr lang="es-ES" sz="2100" b="1" smtClean="0">
                <a:solidFill>
                  <a:schemeClr val="hlink"/>
                </a:solidFill>
              </a:rPr>
              <a:t>1</a:t>
            </a:r>
            <a:r>
              <a:rPr lang="es-ES" sz="2100" smtClean="0">
                <a:solidFill>
                  <a:schemeClr val="hlink"/>
                </a:solidFill>
              </a:rPr>
              <a:t>Filosofía. 10. El valor lo determina sobre todo el uso. Descartar textos históricos y explicativos cuando están desfasados.</a:t>
            </a:r>
          </a:p>
          <a:p>
            <a:pPr lvl="1">
              <a:lnSpc>
                <a:spcPct val="80000"/>
              </a:lnSpc>
            </a:pPr>
            <a:r>
              <a:rPr lang="es-ES" sz="2100" b="1" smtClean="0">
                <a:solidFill>
                  <a:schemeClr val="hlink"/>
                </a:solidFill>
              </a:rPr>
              <a:t>15 </a:t>
            </a:r>
            <a:r>
              <a:rPr lang="es-ES" sz="2100" smtClean="0">
                <a:solidFill>
                  <a:schemeClr val="hlink"/>
                </a:solidFill>
              </a:rPr>
              <a:t>Psicología. 10. Intentar tener los libros de temas de interés para el alumnado y que se van renovando en el mercado.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s-ES" smtClean="0"/>
              <a:t>Realización do expurgo</a:t>
            </a:r>
          </a:p>
        </p:txBody>
      </p:sp>
      <p:sp>
        <p:nvSpPr>
          <p:cNvPr id="98307" name="Rectangle 3"/>
          <p:cNvSpPr>
            <a:spLocks noGrp="1" noChangeArrowheads="1"/>
          </p:cNvSpPr>
          <p:nvPr>
            <p:ph type="body" idx="1"/>
          </p:nvPr>
        </p:nvSpPr>
        <p:spPr/>
        <p:txBody>
          <a:bodyPr/>
          <a:lstStyle/>
          <a:p>
            <a:pPr>
              <a:lnSpc>
                <a:spcPct val="90000"/>
              </a:lnSpc>
              <a:buFont typeface="Wingdings" pitchFamily="2" charset="2"/>
              <a:buNone/>
            </a:pPr>
            <a:endParaRPr lang="es-ES" sz="2500" b="1" smtClean="0">
              <a:solidFill>
                <a:schemeClr val="hlink"/>
              </a:solidFill>
            </a:endParaRPr>
          </a:p>
          <a:p>
            <a:pPr>
              <a:lnSpc>
                <a:spcPct val="90000"/>
              </a:lnSpc>
            </a:pPr>
            <a:endParaRPr lang="es-ES" sz="2500" b="1" smtClean="0">
              <a:solidFill>
                <a:schemeClr val="hlink"/>
              </a:solidFill>
            </a:endParaRPr>
          </a:p>
          <a:p>
            <a:pPr>
              <a:lnSpc>
                <a:spcPct val="90000"/>
              </a:lnSpc>
            </a:pPr>
            <a:r>
              <a:rPr lang="es-ES" sz="2500" b="1" smtClean="0">
                <a:solidFill>
                  <a:schemeClr val="hlink"/>
                </a:solidFill>
              </a:rPr>
              <a:t>2 </a:t>
            </a:r>
            <a:r>
              <a:rPr lang="es-ES" sz="2500" smtClean="0">
                <a:solidFill>
                  <a:schemeClr val="hlink"/>
                </a:solidFill>
              </a:rPr>
              <a:t>Religiones Mitología. 5. 10/3/Conservar en almacén un ejemplar de los diccionarios y enciclopedias de este grupo. Descartar obras de teología más antiguas, comentarios sobre la Biblia, literatura sectaria, sermones. Debe de haber en la biblioteca información actualizada de las religiones más frecuentes. Hay algunos aspectos que necesitan una renovación más frecuente, es el caso de información sobre las sectas.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s-ES" smtClean="0"/>
              <a:t>Realización do expurgo</a:t>
            </a:r>
          </a:p>
        </p:txBody>
      </p:sp>
      <p:sp>
        <p:nvSpPr>
          <p:cNvPr id="99331" name="Rectangle 3"/>
          <p:cNvSpPr>
            <a:spLocks noGrp="1" noChangeArrowheads="1"/>
          </p:cNvSpPr>
          <p:nvPr>
            <p:ph type="body" idx="1"/>
          </p:nvPr>
        </p:nvSpPr>
        <p:spPr/>
        <p:txBody>
          <a:bodyPr/>
          <a:lstStyle/>
          <a:p>
            <a:pPr>
              <a:lnSpc>
                <a:spcPct val="80000"/>
              </a:lnSpc>
            </a:pPr>
            <a:r>
              <a:rPr lang="es-ES" sz="2000" b="1" dirty="0" smtClean="0">
                <a:solidFill>
                  <a:schemeClr val="hlink"/>
                </a:solidFill>
              </a:rPr>
              <a:t>3 Ciencias Sociales</a:t>
            </a:r>
            <a:r>
              <a:rPr lang="es-ES" sz="2000" dirty="0" smtClean="0">
                <a:solidFill>
                  <a:schemeClr val="hlink"/>
                </a:solidFill>
              </a:rPr>
              <a:t>. Revisar  a menudo porque las obras de estas materias tienen interés temporal. Mantener trabajos históricos sobre economía, educación, ciencias políticas… si tienen demanda.</a:t>
            </a:r>
          </a:p>
          <a:p>
            <a:pPr lvl="1">
              <a:lnSpc>
                <a:spcPct val="80000"/>
              </a:lnSpc>
            </a:pPr>
            <a:r>
              <a:rPr lang="es-ES" sz="2000" dirty="0" smtClean="0">
                <a:solidFill>
                  <a:schemeClr val="hlink"/>
                </a:solidFill>
              </a:rPr>
              <a:t>Política. Si fuera posible (aquí el problema es el mercado editorial para el sector infantil y juvenil), diversidad de opiniones, información actualizada y divulgativa.</a:t>
            </a:r>
          </a:p>
          <a:p>
            <a:pPr lvl="1">
              <a:lnSpc>
                <a:spcPct val="80000"/>
              </a:lnSpc>
            </a:pPr>
            <a:r>
              <a:rPr lang="es-ES" sz="2000" dirty="0" smtClean="0">
                <a:solidFill>
                  <a:schemeClr val="hlink"/>
                </a:solidFill>
              </a:rPr>
              <a:t>Derecho. La Constitución, o recopilatorios actualizados. Las leyes pueden encontrarse en Internet. </a:t>
            </a:r>
          </a:p>
          <a:p>
            <a:pPr lvl="1">
              <a:lnSpc>
                <a:spcPct val="80000"/>
              </a:lnSpc>
            </a:pPr>
            <a:r>
              <a:rPr lang="es-ES" sz="2000" dirty="0" smtClean="0">
                <a:solidFill>
                  <a:schemeClr val="hlink"/>
                </a:solidFill>
              </a:rPr>
              <a:t>Costumbres, folklore Deben mantenerse materiales básicos sobre folklore y costumbres. Suelen ser muy utilizados y necesitan renovación.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s-ES" smtClean="0"/>
              <a:t>Realización do expurgo</a:t>
            </a:r>
          </a:p>
        </p:txBody>
      </p:sp>
      <p:sp>
        <p:nvSpPr>
          <p:cNvPr id="100355" name="Rectangle 3"/>
          <p:cNvSpPr>
            <a:spLocks noGrp="1" noChangeArrowheads="1"/>
          </p:cNvSpPr>
          <p:nvPr>
            <p:ph type="body" idx="1"/>
          </p:nvPr>
        </p:nvSpPr>
        <p:spPr/>
        <p:txBody>
          <a:bodyPr/>
          <a:lstStyle/>
          <a:p>
            <a:endParaRPr lang="es-ES" b="1" smtClean="0">
              <a:solidFill>
                <a:schemeClr val="hlink"/>
              </a:solidFill>
            </a:endParaRPr>
          </a:p>
          <a:p>
            <a:endParaRPr lang="es-ES" b="1" smtClean="0">
              <a:solidFill>
                <a:schemeClr val="hlink"/>
              </a:solidFill>
            </a:endParaRPr>
          </a:p>
          <a:p>
            <a:r>
              <a:rPr lang="es-ES" b="1" smtClean="0">
                <a:solidFill>
                  <a:schemeClr val="hlink"/>
                </a:solidFill>
              </a:rPr>
              <a:t>5 </a:t>
            </a:r>
            <a:r>
              <a:rPr lang="es-ES" smtClean="0">
                <a:solidFill>
                  <a:schemeClr val="hlink"/>
                </a:solidFill>
              </a:rPr>
              <a:t>Ciencias Puras. Deben descartarse los libros con información o teorías obsoletas. Casi todos los textos pueden ser descartados después de cinco años. Astronomía por ejemplo requiere mayor actualización que botánica o historia natural.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s-ES" smtClean="0"/>
              <a:t>Realización do expurgo</a:t>
            </a:r>
          </a:p>
        </p:txBody>
      </p:sp>
      <p:sp>
        <p:nvSpPr>
          <p:cNvPr id="101379" name="Rectangle 3"/>
          <p:cNvSpPr>
            <a:spLocks noGrp="1" noChangeArrowheads="1"/>
          </p:cNvSpPr>
          <p:nvPr>
            <p:ph type="body" idx="1"/>
          </p:nvPr>
        </p:nvSpPr>
        <p:spPr/>
        <p:txBody>
          <a:bodyPr/>
          <a:lstStyle/>
          <a:p>
            <a:pPr>
              <a:lnSpc>
                <a:spcPct val="90000"/>
              </a:lnSpc>
            </a:pPr>
            <a:endParaRPr lang="es-ES" sz="2500" b="1" dirty="0" smtClean="0"/>
          </a:p>
          <a:p>
            <a:pPr>
              <a:lnSpc>
                <a:spcPct val="90000"/>
              </a:lnSpc>
            </a:pPr>
            <a:endParaRPr lang="es-ES" sz="2000" b="1" dirty="0" smtClean="0">
              <a:solidFill>
                <a:schemeClr val="hlink"/>
              </a:solidFill>
            </a:endParaRPr>
          </a:p>
          <a:p>
            <a:pPr>
              <a:lnSpc>
                <a:spcPct val="90000"/>
              </a:lnSpc>
            </a:pPr>
            <a:r>
              <a:rPr lang="es-ES" sz="2000" b="1" dirty="0" smtClean="0">
                <a:solidFill>
                  <a:schemeClr val="hlink"/>
                </a:solidFill>
              </a:rPr>
              <a:t>6 </a:t>
            </a:r>
            <a:r>
              <a:rPr lang="es-ES" sz="2000" dirty="0" smtClean="0">
                <a:solidFill>
                  <a:schemeClr val="hlink"/>
                </a:solidFill>
              </a:rPr>
              <a:t>Ciencias aplicadas. </a:t>
            </a:r>
          </a:p>
          <a:p>
            <a:pPr lvl="1">
              <a:lnSpc>
                <a:spcPct val="90000"/>
              </a:lnSpc>
            </a:pPr>
            <a:r>
              <a:rPr lang="es-ES" sz="2000" dirty="0" smtClean="0">
                <a:solidFill>
                  <a:schemeClr val="hlink"/>
                </a:solidFill>
              </a:rPr>
              <a:t>Medicina. Salvo anatomía y fisiología que cambian menos</a:t>
            </a:r>
          </a:p>
          <a:p>
            <a:pPr lvl="1">
              <a:lnSpc>
                <a:spcPct val="90000"/>
              </a:lnSpc>
            </a:pPr>
            <a:r>
              <a:rPr lang="es-ES" sz="2000" dirty="0" smtClean="0">
                <a:solidFill>
                  <a:schemeClr val="hlink"/>
                </a:solidFill>
              </a:rPr>
              <a:t>Agricultura. Información actualizada, especialmente si es técnica.</a:t>
            </a:r>
          </a:p>
          <a:p>
            <a:pPr lvl="1">
              <a:lnSpc>
                <a:spcPct val="90000"/>
              </a:lnSpc>
            </a:pPr>
            <a:r>
              <a:rPr lang="es-ES" sz="2000" dirty="0" smtClean="0">
                <a:solidFill>
                  <a:schemeClr val="hlink"/>
                </a:solidFill>
              </a:rPr>
              <a:t>Economía doméstica. Las obras de decoración necesitan más actualización, pero las recetas de cocina, la jardinería y algunos materiales sobre artesanía, necesitan menor reemplazo, a no ser que no sean actualizadas.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s-ES" smtClean="0"/>
              <a:t>Realización do expurgo</a:t>
            </a:r>
          </a:p>
        </p:txBody>
      </p:sp>
      <p:sp>
        <p:nvSpPr>
          <p:cNvPr id="102403" name="Rectangle 3"/>
          <p:cNvSpPr>
            <a:spLocks noGrp="1" noChangeArrowheads="1"/>
          </p:cNvSpPr>
          <p:nvPr>
            <p:ph type="body" idx="1"/>
          </p:nvPr>
        </p:nvSpPr>
        <p:spPr/>
        <p:txBody>
          <a:bodyPr/>
          <a:lstStyle/>
          <a:p>
            <a:endParaRPr lang="es-ES" sz="2500" b="1" dirty="0" smtClean="0"/>
          </a:p>
          <a:p>
            <a:endParaRPr lang="es-ES" sz="2500" b="1" dirty="0" smtClean="0"/>
          </a:p>
          <a:p>
            <a:r>
              <a:rPr lang="es-ES" sz="2500" b="1" dirty="0" smtClean="0">
                <a:solidFill>
                  <a:schemeClr val="hlink"/>
                </a:solidFill>
              </a:rPr>
              <a:t>7 </a:t>
            </a:r>
            <a:r>
              <a:rPr lang="es-ES" sz="2500" dirty="0" smtClean="0">
                <a:solidFill>
                  <a:schemeClr val="hlink"/>
                </a:solidFill>
              </a:rPr>
              <a:t>Arte, música, deportes, cine, etc. Conservación en almacén de algún diccionario o enciclopedia de historia del arte. Mantener las colecciones con buenas ilustraciones: arte, fotografía. Guardar las obras básicas, sobre todo historias del arte y de la música, a no ser que hayan perdido atractivo.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s-ES" smtClean="0"/>
              <a:t>Realización do expurgo</a:t>
            </a:r>
          </a:p>
        </p:txBody>
      </p:sp>
      <p:sp>
        <p:nvSpPr>
          <p:cNvPr id="103427" name="Rectangle 3"/>
          <p:cNvSpPr>
            <a:spLocks noGrp="1" noChangeArrowheads="1"/>
          </p:cNvSpPr>
          <p:nvPr>
            <p:ph type="body" idx="1"/>
          </p:nvPr>
        </p:nvSpPr>
        <p:spPr/>
        <p:txBody>
          <a:bodyPr/>
          <a:lstStyle/>
          <a:p>
            <a:pPr>
              <a:lnSpc>
                <a:spcPct val="90000"/>
              </a:lnSpc>
            </a:pPr>
            <a:endParaRPr lang="es-ES" sz="2100" b="1" dirty="0" smtClean="0">
              <a:solidFill>
                <a:schemeClr val="hlink"/>
              </a:solidFill>
            </a:endParaRPr>
          </a:p>
          <a:p>
            <a:pPr>
              <a:lnSpc>
                <a:spcPct val="90000"/>
              </a:lnSpc>
            </a:pPr>
            <a:endParaRPr lang="es-ES" sz="2100" b="1" dirty="0" smtClean="0">
              <a:solidFill>
                <a:schemeClr val="hlink"/>
              </a:solidFill>
            </a:endParaRPr>
          </a:p>
          <a:p>
            <a:pPr>
              <a:lnSpc>
                <a:spcPct val="90000"/>
              </a:lnSpc>
            </a:pPr>
            <a:r>
              <a:rPr lang="es-ES" sz="2000" b="1" dirty="0" smtClean="0">
                <a:solidFill>
                  <a:schemeClr val="hlink"/>
                </a:solidFill>
              </a:rPr>
              <a:t>9 </a:t>
            </a:r>
            <a:r>
              <a:rPr lang="es-ES" sz="2000" dirty="0" smtClean="0">
                <a:solidFill>
                  <a:schemeClr val="hlink"/>
                </a:solidFill>
              </a:rPr>
              <a:t>Historia, Geografía. Conservar en almacén un ejemplar de diccionarios y enciclopedias de esta clase si están en buen estado. Descartar atlas geográficos e históricos desfasados.</a:t>
            </a:r>
          </a:p>
          <a:p>
            <a:pPr lvl="1">
              <a:lnSpc>
                <a:spcPct val="90000"/>
              </a:lnSpc>
            </a:pPr>
            <a:r>
              <a:rPr lang="es-ES" sz="2000" b="1" dirty="0" smtClean="0">
                <a:solidFill>
                  <a:schemeClr val="hlink"/>
                </a:solidFill>
              </a:rPr>
              <a:t>91 </a:t>
            </a:r>
            <a:r>
              <a:rPr lang="es-ES" sz="2000" dirty="0" smtClean="0">
                <a:solidFill>
                  <a:schemeClr val="hlink"/>
                </a:solidFill>
              </a:rPr>
              <a:t>Viajes, Geografía. Las guías de viaje tienen una vida limitada. Revisar. Los libros de viajes de más de 10 años se pueden descartar, a no ser que estén en buen estado y estén escritos por autores relevantes.</a:t>
            </a:r>
          </a:p>
          <a:p>
            <a:pPr lvl="1">
              <a:lnSpc>
                <a:spcPct val="90000"/>
              </a:lnSpc>
            </a:pPr>
            <a:r>
              <a:rPr lang="es-ES" sz="2000" b="1" dirty="0" smtClean="0">
                <a:solidFill>
                  <a:schemeClr val="hlink"/>
                </a:solidFill>
              </a:rPr>
              <a:t>93 </a:t>
            </a:r>
            <a:r>
              <a:rPr lang="es-ES" sz="2000" dirty="0" smtClean="0">
                <a:solidFill>
                  <a:schemeClr val="hlink"/>
                </a:solidFill>
              </a:rPr>
              <a:t>Historia. Existen buenos manuales que recopilan historias básicas y pueden descartarse en la biblioteca escolar textos monográficos extensos. También pueden mantenerse libros sobre la historia local.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s-ES" smtClean="0"/>
              <a:t>Realización do expurgo</a:t>
            </a:r>
          </a:p>
        </p:txBody>
      </p:sp>
      <p:sp>
        <p:nvSpPr>
          <p:cNvPr id="104451" name="Rectangle 3"/>
          <p:cNvSpPr>
            <a:spLocks noGrp="1" noChangeArrowheads="1"/>
          </p:cNvSpPr>
          <p:nvPr>
            <p:ph type="body" idx="1"/>
          </p:nvPr>
        </p:nvSpPr>
        <p:spPr/>
        <p:txBody>
          <a:bodyPr/>
          <a:lstStyle/>
          <a:p>
            <a:endParaRPr lang="es-ES" b="1" dirty="0" smtClean="0"/>
          </a:p>
          <a:p>
            <a:endParaRPr lang="es-ES" b="1" dirty="0" smtClean="0"/>
          </a:p>
          <a:p>
            <a:r>
              <a:rPr lang="es-ES" sz="2000" b="1" dirty="0" smtClean="0">
                <a:solidFill>
                  <a:schemeClr val="hlink"/>
                </a:solidFill>
              </a:rPr>
              <a:t>929 </a:t>
            </a:r>
            <a:r>
              <a:rPr lang="es-ES" sz="2000" dirty="0" smtClean="0">
                <a:solidFill>
                  <a:schemeClr val="hlink"/>
                </a:solidFill>
              </a:rPr>
              <a:t>Biografías. Conservación en almacén de recopilaciones biográficas (escritores, políticos, artistas…), en cambio, se pueden descartar libros sobre vidas individuales de personajes de poca importancia en la actualidad y en general las que no se han prestado.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s-ES" smtClean="0"/>
              <a:t>Realización do expurgo</a:t>
            </a:r>
          </a:p>
        </p:txBody>
      </p:sp>
      <p:sp>
        <p:nvSpPr>
          <p:cNvPr id="105475" name="Rectangle 3"/>
          <p:cNvSpPr>
            <a:spLocks noGrp="1" noChangeArrowheads="1"/>
          </p:cNvSpPr>
          <p:nvPr>
            <p:ph type="body" idx="1"/>
          </p:nvPr>
        </p:nvSpPr>
        <p:spPr/>
        <p:txBody>
          <a:bodyPr/>
          <a:lstStyle/>
          <a:p>
            <a:pPr>
              <a:lnSpc>
                <a:spcPct val="80000"/>
              </a:lnSpc>
            </a:pPr>
            <a:endParaRPr lang="es-ES" sz="2100" b="1" dirty="0" smtClean="0">
              <a:solidFill>
                <a:schemeClr val="hlink"/>
              </a:solidFill>
            </a:endParaRPr>
          </a:p>
          <a:p>
            <a:pPr>
              <a:lnSpc>
                <a:spcPct val="80000"/>
              </a:lnSpc>
            </a:pPr>
            <a:endParaRPr lang="es-ES" sz="2100" b="1" dirty="0" smtClean="0">
              <a:solidFill>
                <a:schemeClr val="hlink"/>
              </a:solidFill>
            </a:endParaRPr>
          </a:p>
          <a:p>
            <a:pPr algn="just">
              <a:lnSpc>
                <a:spcPct val="80000"/>
              </a:lnSpc>
            </a:pPr>
            <a:r>
              <a:rPr lang="es-ES" sz="2100" b="1" dirty="0" smtClean="0">
                <a:solidFill>
                  <a:schemeClr val="hlink"/>
                </a:solidFill>
              </a:rPr>
              <a:t>Literatura</a:t>
            </a:r>
            <a:r>
              <a:rPr lang="es-ES" sz="2100" dirty="0" smtClean="0">
                <a:solidFill>
                  <a:schemeClr val="hlink"/>
                </a:solidFill>
              </a:rPr>
              <a:t>: Mantener algún manual de historia literaria. Descartar poetas y dramaturgos que ya no se incluyan en historias de la literatura y no se lean, trabajos de novelistas menores. Descartar también antiguos </a:t>
            </a:r>
            <a:r>
              <a:rPr lang="es-ES" sz="2100" dirty="0" err="1" smtClean="0">
                <a:solidFill>
                  <a:schemeClr val="hlink"/>
                </a:solidFill>
              </a:rPr>
              <a:t>best</a:t>
            </a:r>
            <a:r>
              <a:rPr lang="es-ES" sz="2100" dirty="0" smtClean="0">
                <a:solidFill>
                  <a:schemeClr val="hlink"/>
                </a:solidFill>
              </a:rPr>
              <a:t> </a:t>
            </a:r>
            <a:r>
              <a:rPr lang="es-ES" sz="2100" dirty="0" err="1" smtClean="0">
                <a:solidFill>
                  <a:schemeClr val="hlink"/>
                </a:solidFill>
              </a:rPr>
              <a:t>sellers</a:t>
            </a:r>
            <a:r>
              <a:rPr lang="es-ES" sz="2100" dirty="0" smtClean="0">
                <a:solidFill>
                  <a:schemeClr val="hlink"/>
                </a:solidFill>
              </a:rPr>
              <a:t>, ediciones de bolsillo antiguas, colecciones completas de literatura universal que no se consultan y no se adaptan a la edad de los escolares. Actualizar los clásicos de la literatura universal adecuados a la edad de los escolares. Descartar aquellos otros que queden muy lejos de la edad de los usuarios de la biblioteca y que estén anticuados.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5 Marcador de número de diapositiva"/>
          <p:cNvSpPr>
            <a:spLocks noGrp="1"/>
          </p:cNvSpPr>
          <p:nvPr>
            <p:ph type="sldNum" sz="quarter" idx="12"/>
          </p:nvPr>
        </p:nvSpPr>
        <p:spPr>
          <a:noFill/>
        </p:spPr>
        <p:txBody>
          <a:bodyPr/>
          <a:lstStyle/>
          <a:p>
            <a:fld id="{A093EB80-279B-446C-AAB0-E48E5B272B90}" type="slidenum">
              <a:rPr lang="es-ES" smtClean="0"/>
              <a:pPr/>
              <a:t>3</a:t>
            </a:fld>
            <a:endParaRPr lang="es-ES" smtClean="0"/>
          </a:p>
        </p:txBody>
      </p:sp>
      <p:sp>
        <p:nvSpPr>
          <p:cNvPr id="33794" name="Rectangle 2"/>
          <p:cNvSpPr>
            <a:spLocks noGrp="1" noChangeArrowheads="1"/>
          </p:cNvSpPr>
          <p:nvPr>
            <p:ph type="title"/>
          </p:nvPr>
        </p:nvSpPr>
        <p:spPr>
          <a:xfrm>
            <a:off x="1331913" y="260350"/>
            <a:ext cx="7292975" cy="1143000"/>
          </a:xfrm>
        </p:spPr>
        <p:txBody>
          <a:bodyPr/>
          <a:lstStyle/>
          <a:p>
            <a:pPr eaLnBrk="1" hangingPunct="1">
              <a:defRPr/>
            </a:pPr>
            <a:r>
              <a:rPr lang="es-ES" b="1" dirty="0" smtClean="0">
                <a:solidFill>
                  <a:schemeClr val="accent6">
                    <a:lumMod val="50000"/>
                  </a:schemeClr>
                </a:solidFill>
              </a:rPr>
              <a:t>O papel das Bibliotecas Escolares</a:t>
            </a:r>
            <a:endParaRPr lang="es-ES" b="1" dirty="0">
              <a:solidFill>
                <a:schemeClr val="accent6">
                  <a:lumMod val="50000"/>
                </a:schemeClr>
              </a:solidFill>
            </a:endParaRPr>
          </a:p>
        </p:txBody>
      </p:sp>
      <p:sp>
        <p:nvSpPr>
          <p:cNvPr id="19459" name="Rectangle 3"/>
          <p:cNvSpPr>
            <a:spLocks noGrp="1" noChangeArrowheads="1"/>
          </p:cNvSpPr>
          <p:nvPr>
            <p:ph type="body" idx="1"/>
          </p:nvPr>
        </p:nvSpPr>
        <p:spPr/>
        <p:txBody>
          <a:bodyPr/>
          <a:lstStyle/>
          <a:p>
            <a:pPr eaLnBrk="1" hangingPunct="1">
              <a:lnSpc>
                <a:spcPct val="80000"/>
              </a:lnSpc>
            </a:pPr>
            <a:r>
              <a:rPr lang="es-ES" sz="1600" b="1" smtClean="0">
                <a:solidFill>
                  <a:srgbClr val="000099"/>
                </a:solidFill>
                <a:hlinkClick r:id="rId3"/>
              </a:rPr>
              <a:t>Manifiesto de la Unesco </a:t>
            </a:r>
            <a:r>
              <a:rPr lang="es-ES" sz="1600" b="1" smtClean="0">
                <a:solidFill>
                  <a:srgbClr val="000099"/>
                </a:solidFill>
              </a:rPr>
              <a:t> </a:t>
            </a:r>
            <a:r>
              <a:rPr lang="es-ES" sz="1600" smtClean="0">
                <a:solidFill>
                  <a:schemeClr val="tx2"/>
                </a:solidFill>
              </a:rPr>
              <a:t>sobre la biblioteca escolar</a:t>
            </a:r>
            <a:r>
              <a:rPr lang="es-ES" sz="1600" b="1" smtClean="0">
                <a:solidFill>
                  <a:schemeClr val="tx2"/>
                </a:solidFill>
              </a:rPr>
              <a:t>:</a:t>
            </a:r>
          </a:p>
          <a:p>
            <a:pPr lvl="1" eaLnBrk="1" hangingPunct="1">
              <a:lnSpc>
                <a:spcPct val="80000"/>
              </a:lnSpc>
            </a:pPr>
            <a:endParaRPr lang="es-ES" sz="1600" b="1" smtClean="0">
              <a:solidFill>
                <a:schemeClr val="tx2"/>
              </a:solidFill>
            </a:endParaRPr>
          </a:p>
          <a:p>
            <a:pPr lvl="1" algn="just" eaLnBrk="1" hangingPunct="1">
              <a:lnSpc>
                <a:spcPct val="80000"/>
              </a:lnSpc>
            </a:pPr>
            <a:r>
              <a:rPr lang="es-ES" sz="1800" b="1" smtClean="0">
                <a:solidFill>
                  <a:srgbClr val="3C6565"/>
                </a:solidFill>
              </a:rPr>
              <a:t>Función</a:t>
            </a:r>
            <a:r>
              <a:rPr lang="es-ES" sz="1800" smtClean="0">
                <a:solidFill>
                  <a:srgbClr val="3C6565"/>
                </a:solidFill>
              </a:rPr>
              <a:t>: Proporciona a los alumnos competencias para el aprendizaje a lo largo de toda su vida </a:t>
            </a:r>
          </a:p>
          <a:p>
            <a:pPr lvl="1" algn="just" eaLnBrk="1" hangingPunct="1">
              <a:lnSpc>
                <a:spcPct val="80000"/>
              </a:lnSpc>
            </a:pPr>
            <a:r>
              <a:rPr lang="es-ES" sz="1800" b="1" smtClean="0">
                <a:solidFill>
                  <a:srgbClr val="3C6565"/>
                </a:solidFill>
              </a:rPr>
              <a:t>Misión</a:t>
            </a:r>
            <a:r>
              <a:rPr lang="es-ES" sz="1800" smtClean="0">
                <a:solidFill>
                  <a:srgbClr val="3C6565"/>
                </a:solidFill>
              </a:rPr>
              <a:t>: La biblioteca escolar ofrece servicios de aprendizaje, libros y otros recursos que permiten a todos los miembros de la comunidad escolar forjarse un pensamiento crítico y utilizar eficazmente la información en cualquier formato y medio de comunicación.</a:t>
            </a:r>
          </a:p>
          <a:p>
            <a:pPr lvl="1" algn="just" eaLnBrk="1" hangingPunct="1">
              <a:lnSpc>
                <a:spcPct val="80000"/>
              </a:lnSpc>
            </a:pPr>
            <a:r>
              <a:rPr lang="es-ES" sz="1800" b="1" smtClean="0">
                <a:solidFill>
                  <a:srgbClr val="3C6565"/>
                </a:solidFill>
              </a:rPr>
              <a:t>Financiación</a:t>
            </a:r>
            <a:r>
              <a:rPr lang="es-ES" sz="1800" smtClean="0">
                <a:solidFill>
                  <a:srgbClr val="3C6565"/>
                </a:solidFill>
              </a:rPr>
              <a:t>: La biblioteca escolar es un elemento esencial de cualquier estrategia a largo plazo para alfabetizar, educar, informar y contribuir al desarrollo económico, social y cultural.</a:t>
            </a:r>
          </a:p>
          <a:p>
            <a:pPr lvl="1" algn="just" eaLnBrk="1" hangingPunct="1">
              <a:lnSpc>
                <a:spcPct val="80000"/>
              </a:lnSpc>
            </a:pPr>
            <a:r>
              <a:rPr lang="es-ES" sz="1800" b="1" smtClean="0">
                <a:solidFill>
                  <a:srgbClr val="3C6565"/>
                </a:solidFill>
              </a:rPr>
              <a:t>Objetivos</a:t>
            </a:r>
            <a:r>
              <a:rPr lang="es-ES" sz="1800" smtClean="0">
                <a:solidFill>
                  <a:srgbClr val="3C6565"/>
                </a:solidFill>
              </a:rPr>
              <a:t>: Inculcar y fomentar en los niños el hábito y el placer de la lectura, el aprendizaje y la utilización de las bibliotecas a lo largo de toda su vida; </a:t>
            </a:r>
            <a:r>
              <a:rPr lang="es-ES" sz="1800" u="sng" smtClean="0">
                <a:solidFill>
                  <a:srgbClr val="3C6565"/>
                </a:solidFill>
              </a:rPr>
              <a:t>Prestar apoyo a todos los alumnos para la adquisición y aplicación de capacidades que permitan evaluar y utilizar la información</a:t>
            </a:r>
            <a:r>
              <a:rPr lang="es-ES" sz="1800" smtClean="0">
                <a:solidFill>
                  <a:srgbClr val="3C6565"/>
                </a:solidFill>
              </a:rPr>
              <a:t>, independientemente de su soporte, formato o medio de difusión, teniendo en cuenta la sensibilidad a las formas de comunicación que existan en la comunidad;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Clasificación libros informativos: CDU</a:t>
            </a:r>
            <a:endParaRPr lang="es-ES" dirty="0"/>
          </a:p>
        </p:txBody>
      </p:sp>
      <p:sp>
        <p:nvSpPr>
          <p:cNvPr id="3" name="2 Marcador de contenido"/>
          <p:cNvSpPr>
            <a:spLocks noGrp="1"/>
          </p:cNvSpPr>
          <p:nvPr>
            <p:ph idx="1"/>
          </p:nvPr>
        </p:nvSpPr>
        <p:spPr/>
        <p:txBody>
          <a:bodyPr/>
          <a:lstStyle/>
          <a:p>
            <a:pPr lvl="0"/>
            <a:r>
              <a:rPr lang="es-ES" dirty="0" err="1" smtClean="0"/>
              <a:t>Organízase</a:t>
            </a:r>
            <a:r>
              <a:rPr lang="es-ES" dirty="0" smtClean="0"/>
              <a:t> </a:t>
            </a:r>
            <a:r>
              <a:rPr lang="es-ES" dirty="0" err="1"/>
              <a:t>seguindo</a:t>
            </a:r>
            <a:r>
              <a:rPr lang="es-ES" dirty="0"/>
              <a:t> a CDU (</a:t>
            </a:r>
            <a:r>
              <a:rPr lang="es-ES" dirty="0" err="1"/>
              <a:t>Clasficación</a:t>
            </a:r>
            <a:r>
              <a:rPr lang="es-ES" dirty="0"/>
              <a:t> Decimal Universal). Consultar blog bibliotecas escolares da Xunta de Galicia: </a:t>
            </a:r>
            <a:r>
              <a:rPr lang="es-ES" u="sng" dirty="0">
                <a:hlinkClick r:id="rId2"/>
              </a:rPr>
              <a:t>http://www.edu.xunta.es/biblioteca/blog</a:t>
            </a:r>
            <a:r>
              <a:rPr lang="es-ES" u="sng" dirty="0" smtClean="0">
                <a:hlinkClick r:id="rId2"/>
              </a:rPr>
              <a:t>/</a:t>
            </a:r>
            <a:endParaRPr lang="es-ES" dirty="0"/>
          </a:p>
        </p:txBody>
      </p:sp>
    </p:spTree>
    <p:extLst>
      <p:ext uri="{BB962C8B-B14F-4D97-AF65-F5344CB8AC3E}">
        <p14:creationId xmlns:p14="http://schemas.microsoft.com/office/powerpoint/2010/main" val="317915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libros informativos: CDU</a:t>
            </a:r>
            <a:endParaRPr lang="es-ES" dirty="0"/>
          </a:p>
        </p:txBody>
      </p:sp>
      <p:sp>
        <p:nvSpPr>
          <p:cNvPr id="3" name="2 Marcador de contenido"/>
          <p:cNvSpPr>
            <a:spLocks noGrp="1"/>
          </p:cNvSpPr>
          <p:nvPr>
            <p:ph idx="1"/>
          </p:nvPr>
        </p:nvSpPr>
        <p:spPr/>
        <p:txBody>
          <a:bodyPr/>
          <a:lstStyle/>
          <a:p>
            <a:r>
              <a:rPr lang="es-ES" sz="2400" dirty="0">
                <a:hlinkClick r:id="rId2"/>
              </a:rPr>
              <a:t>http://www.edu.xunta.es/biblioteca/blog/?</a:t>
            </a:r>
            <a:r>
              <a:rPr lang="es-ES" sz="2400" dirty="0" smtClean="0">
                <a:hlinkClick r:id="rId2"/>
              </a:rPr>
              <a:t>q=node/45</a:t>
            </a:r>
          </a:p>
          <a:p>
            <a:r>
              <a:rPr lang="es-ES" sz="2400" dirty="0" smtClean="0">
                <a:hlinkClick r:id="rId2"/>
              </a:rPr>
              <a:t>http</a:t>
            </a:r>
            <a:r>
              <a:rPr lang="es-ES" sz="2400" dirty="0">
                <a:hlinkClick r:id="rId2"/>
              </a:rPr>
              <a:t>://</a:t>
            </a:r>
            <a:r>
              <a:rPr lang="es-ES" sz="2400" dirty="0" smtClean="0">
                <a:hlinkClick r:id="rId2"/>
              </a:rPr>
              <a:t>www.edu.xunta.es/biblioteca/blog/files/Proposta_2007.pdf</a:t>
            </a:r>
            <a:endParaRPr lang="es-ES" sz="2400" dirty="0" smtClean="0"/>
          </a:p>
          <a:p>
            <a:r>
              <a:rPr lang="es-ES" sz="2400" b="1" dirty="0" err="1" smtClean="0">
                <a:solidFill>
                  <a:schemeClr val="accent6"/>
                </a:solidFill>
              </a:rPr>
              <a:t>Táboa</a:t>
            </a:r>
            <a:r>
              <a:rPr lang="es-ES" sz="2400" b="1" dirty="0" smtClean="0">
                <a:solidFill>
                  <a:schemeClr val="accent6"/>
                </a:solidFill>
              </a:rPr>
              <a:t> de </a:t>
            </a:r>
            <a:r>
              <a:rPr lang="es-ES" sz="2400" b="1" dirty="0" err="1" smtClean="0">
                <a:solidFill>
                  <a:schemeClr val="accent6"/>
                </a:solidFill>
              </a:rPr>
              <a:t>cores</a:t>
            </a:r>
            <a:r>
              <a:rPr lang="es-ES" sz="2400" dirty="0" smtClean="0"/>
              <a:t>: </a:t>
            </a:r>
          </a:p>
          <a:p>
            <a:pPr lvl="1"/>
            <a:r>
              <a:rPr lang="es-ES" sz="2400" dirty="0" smtClean="0">
                <a:hlinkClick r:id="rId3"/>
              </a:rPr>
              <a:t>http</a:t>
            </a:r>
            <a:r>
              <a:rPr lang="es-ES" sz="2400" dirty="0">
                <a:hlinkClick r:id="rId3"/>
              </a:rPr>
              <a:t>://</a:t>
            </a:r>
            <a:r>
              <a:rPr lang="es-ES" sz="2400" dirty="0" smtClean="0">
                <a:hlinkClick r:id="rId3"/>
              </a:rPr>
              <a:t>www.edu.xunta.es/biblioteca/blog/files/Taboacores_06.pdf</a:t>
            </a:r>
            <a:endParaRPr lang="es-ES" sz="2400" dirty="0" smtClean="0"/>
          </a:p>
          <a:p>
            <a:endParaRPr lang="es-ES" dirty="0"/>
          </a:p>
        </p:txBody>
      </p:sp>
    </p:spTree>
    <p:extLst>
      <p:ext uri="{BB962C8B-B14F-4D97-AF65-F5344CB8AC3E}">
        <p14:creationId xmlns:p14="http://schemas.microsoft.com/office/powerpoint/2010/main" val="16729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dos libros informativos (Adaptación para 6-12 anos)</a:t>
            </a:r>
            <a:endParaRPr lang="es-E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0013" y="2660371"/>
            <a:ext cx="7313612" cy="244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23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dos libros informativos (Adaptación para 6-12 anos)</a:t>
            </a:r>
            <a:endParaRPr lang="es-E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1619048" cy="106666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866550"/>
            <a:ext cx="16097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866550"/>
            <a:ext cx="160020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907042"/>
            <a:ext cx="16002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284984"/>
            <a:ext cx="15716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3311517"/>
            <a:ext cx="15906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4188" y="3311517"/>
            <a:ext cx="16097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584" y="4669409"/>
            <a:ext cx="6336704" cy="126523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4165" y="4669408"/>
            <a:ext cx="16097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136" y="4669409"/>
            <a:ext cx="16097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5490" y="3311517"/>
            <a:ext cx="160972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3325" y="4669409"/>
            <a:ext cx="15906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34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dos libros informativos (Adaptación para 6-12 anos)</a:t>
            </a:r>
            <a:endParaRPr lang="es-E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132856"/>
            <a:ext cx="6845715" cy="128103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132856"/>
            <a:ext cx="16097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3428206"/>
            <a:ext cx="6644258" cy="127793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431502"/>
            <a:ext cx="15716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869160"/>
            <a:ext cx="16097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531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800" b="1" dirty="0" smtClean="0"/>
              <a:t>Ficción</a:t>
            </a:r>
            <a:endParaRPr lang="es-ES" sz="4800" b="1" dirty="0"/>
          </a:p>
        </p:txBody>
      </p:sp>
      <p:sp>
        <p:nvSpPr>
          <p:cNvPr id="3" name="2 Marcador de contenido"/>
          <p:cNvSpPr>
            <a:spLocks noGrp="1"/>
          </p:cNvSpPr>
          <p:nvPr>
            <p:ph idx="1"/>
          </p:nvPr>
        </p:nvSpPr>
        <p:spPr/>
        <p:txBody>
          <a:bodyPr/>
          <a:lstStyle/>
          <a:p>
            <a:pPr marL="0" indent="0">
              <a:buNone/>
            </a:pPr>
            <a:r>
              <a:rPr lang="es-ES" dirty="0"/>
              <a:t> </a:t>
            </a:r>
            <a:r>
              <a:rPr lang="es-ES" dirty="0" smtClean="0"/>
              <a:t>Esta parte da colección </a:t>
            </a:r>
            <a:r>
              <a:rPr lang="es-ES" dirty="0" err="1" smtClean="0"/>
              <a:t>divídese</a:t>
            </a:r>
            <a:r>
              <a:rPr lang="es-ES" dirty="0" smtClean="0"/>
              <a:t> en </a:t>
            </a:r>
            <a:r>
              <a:rPr lang="es-ES" dirty="0"/>
              <a:t>tres </a:t>
            </a:r>
            <a:r>
              <a:rPr lang="es-ES" dirty="0" smtClean="0"/>
              <a:t>apartados según </a:t>
            </a:r>
            <a:r>
              <a:rPr lang="es-ES" dirty="0" err="1" smtClean="0"/>
              <a:t>idades</a:t>
            </a:r>
            <a:r>
              <a:rPr lang="es-ES" dirty="0"/>
              <a:t>:</a:t>
            </a:r>
          </a:p>
          <a:p>
            <a:pPr lvl="0"/>
            <a:r>
              <a:rPr lang="es-ES" b="1" i="1" dirty="0" err="1"/>
              <a:t>Xuvenil</a:t>
            </a:r>
            <a:endParaRPr lang="es-ES" dirty="0"/>
          </a:p>
          <a:p>
            <a:pPr lvl="0"/>
            <a:r>
              <a:rPr lang="es-ES" b="1" i="1" dirty="0"/>
              <a:t>11 a 14 anos </a:t>
            </a:r>
            <a:r>
              <a:rPr lang="es-ES" b="1" i="1" dirty="0" smtClean="0"/>
              <a:t>(</a:t>
            </a:r>
            <a:r>
              <a:rPr lang="es-ES" b="1" i="1" dirty="0" err="1" smtClean="0"/>
              <a:t>amarelos</a:t>
            </a:r>
            <a:r>
              <a:rPr lang="es-ES" b="1" i="1" dirty="0" smtClean="0"/>
              <a:t>)</a:t>
            </a:r>
          </a:p>
          <a:p>
            <a:pPr lvl="0"/>
            <a:r>
              <a:rPr lang="es-ES" b="1" i="1" dirty="0" smtClean="0"/>
              <a:t>8 </a:t>
            </a:r>
            <a:r>
              <a:rPr lang="es-ES" b="1" i="1" dirty="0"/>
              <a:t>a 10 anos </a:t>
            </a:r>
            <a:r>
              <a:rPr lang="es-ES" b="1" i="1" dirty="0" smtClean="0"/>
              <a:t>(verdes)</a:t>
            </a:r>
          </a:p>
          <a:p>
            <a:pPr lvl="0"/>
            <a:r>
              <a:rPr lang="es-ES" b="1" i="1" dirty="0" smtClean="0"/>
              <a:t>0 </a:t>
            </a:r>
            <a:r>
              <a:rPr lang="es-ES" b="1" i="1" dirty="0"/>
              <a:t>a 7 </a:t>
            </a:r>
            <a:r>
              <a:rPr lang="es-ES" b="1" i="1" dirty="0" smtClean="0"/>
              <a:t>anos (ver clasificación)</a:t>
            </a:r>
            <a:endParaRPr lang="es-ES" dirty="0"/>
          </a:p>
        </p:txBody>
      </p:sp>
    </p:spTree>
    <p:extLst>
      <p:ext uri="{BB962C8B-B14F-4D97-AF65-F5344CB8AC3E}">
        <p14:creationId xmlns:p14="http://schemas.microsoft.com/office/powerpoint/2010/main" val="2369964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libros </a:t>
            </a:r>
            <a:r>
              <a:rPr lang="es-ES" dirty="0" err="1" smtClean="0"/>
              <a:t>nenos</a:t>
            </a:r>
            <a:r>
              <a:rPr lang="es-ES" dirty="0" smtClean="0"/>
              <a:t>/as 0-7 anos</a:t>
            </a:r>
            <a:endParaRPr lang="es-E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1438095" cy="13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916832"/>
            <a:ext cx="13335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933056"/>
            <a:ext cx="1371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027" y="3984958"/>
            <a:ext cx="138112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2002557"/>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004048" y="3933056"/>
            <a:ext cx="3744416" cy="1631216"/>
          </a:xfrm>
          <a:prstGeom prst="rect">
            <a:avLst/>
          </a:prstGeom>
          <a:noFill/>
        </p:spPr>
        <p:txBody>
          <a:bodyPr wrap="square" rtlCol="0">
            <a:spAutoFit/>
          </a:bodyPr>
          <a:lstStyle/>
          <a:p>
            <a:pPr marL="285750" indent="-285750">
              <a:buFont typeface="Arial" charset="0"/>
              <a:buChar char="•"/>
            </a:pPr>
            <a:r>
              <a:rPr lang="es-ES" sz="2000" dirty="0" smtClean="0"/>
              <a:t>Libros con sorpresa</a:t>
            </a:r>
          </a:p>
          <a:p>
            <a:pPr marL="285750" indent="-285750">
              <a:buFont typeface="Arial" charset="0"/>
              <a:buChar char="•"/>
            </a:pPr>
            <a:r>
              <a:rPr lang="es-ES" sz="2000" dirty="0" smtClean="0"/>
              <a:t>Libros de </a:t>
            </a:r>
            <a:r>
              <a:rPr lang="es-ES" sz="2000" dirty="0" err="1" smtClean="0"/>
              <a:t>imaxes</a:t>
            </a:r>
            <a:endParaRPr lang="es-ES" sz="2000" dirty="0" smtClean="0"/>
          </a:p>
          <a:p>
            <a:pPr marL="285750" indent="-285750">
              <a:buFont typeface="Arial" charset="0"/>
              <a:buChar char="•"/>
            </a:pPr>
            <a:r>
              <a:rPr lang="es-ES" sz="2000" dirty="0" smtClean="0"/>
              <a:t>Libros con música</a:t>
            </a:r>
          </a:p>
          <a:p>
            <a:pPr marL="285750" indent="-285750">
              <a:buFont typeface="Arial" charset="0"/>
              <a:buChar char="•"/>
            </a:pPr>
            <a:r>
              <a:rPr lang="es-ES" sz="2000" dirty="0" smtClean="0"/>
              <a:t>O mundo que me rodea</a:t>
            </a:r>
          </a:p>
          <a:p>
            <a:pPr marL="285750" indent="-285750">
              <a:buFont typeface="Arial" charset="0"/>
              <a:buChar char="•"/>
            </a:pPr>
            <a:r>
              <a:rPr lang="es-ES" sz="2000" dirty="0" smtClean="0"/>
              <a:t>Contos para contar </a:t>
            </a:r>
            <a:endParaRPr lang="es-ES" sz="2000" dirty="0"/>
          </a:p>
        </p:txBody>
      </p:sp>
    </p:spTree>
    <p:extLst>
      <p:ext uri="{BB962C8B-B14F-4D97-AF65-F5344CB8AC3E}">
        <p14:creationId xmlns:p14="http://schemas.microsoft.com/office/powerpoint/2010/main" val="2652942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da ficción </a:t>
            </a:r>
            <a:r>
              <a:rPr lang="es-ES" sz="2800" dirty="0" smtClean="0"/>
              <a:t>(a partir de 8 anos)</a:t>
            </a:r>
            <a:endParaRPr lang="es-ES" sz="2800" dirty="0"/>
          </a:p>
        </p:txBody>
      </p:sp>
      <p:sp>
        <p:nvSpPr>
          <p:cNvPr id="3" name="2 Marcador de contenido"/>
          <p:cNvSpPr>
            <a:spLocks noGrp="1"/>
          </p:cNvSpPr>
          <p:nvPr>
            <p:ph idx="1"/>
          </p:nvPr>
        </p:nvSpPr>
        <p:spPr/>
        <p:txBody>
          <a:bodyPr/>
          <a:lstStyle/>
          <a:p>
            <a:r>
              <a:rPr lang="es-ES" dirty="0" smtClean="0"/>
              <a:t>Poesía</a:t>
            </a:r>
          </a:p>
          <a:p>
            <a:r>
              <a:rPr lang="es-ES" dirty="0" smtClean="0"/>
              <a:t>Teatro</a:t>
            </a:r>
          </a:p>
          <a:p>
            <a:r>
              <a:rPr lang="es-ES" dirty="0" smtClean="0"/>
              <a:t>Narrativa</a:t>
            </a:r>
          </a:p>
          <a:p>
            <a:r>
              <a:rPr lang="es-ES" dirty="0" smtClean="0"/>
              <a:t>Banda </a:t>
            </a:r>
            <a:r>
              <a:rPr lang="es-ES" dirty="0" err="1" smtClean="0"/>
              <a:t>deseñada</a:t>
            </a:r>
            <a:endParaRPr lang="es-ES" b="1" dirty="0" smtClean="0"/>
          </a:p>
          <a:p>
            <a:r>
              <a:rPr lang="es-ES" dirty="0" err="1" smtClean="0"/>
              <a:t>Outros</a:t>
            </a:r>
            <a:r>
              <a:rPr lang="es-ES" dirty="0" smtClean="0"/>
              <a:t> </a:t>
            </a:r>
            <a:r>
              <a:rPr lang="es-ES" dirty="0" err="1" smtClean="0"/>
              <a:t>xéneros</a:t>
            </a:r>
            <a:r>
              <a:rPr lang="es-ES" dirty="0" smtClean="0"/>
              <a:t>   </a:t>
            </a:r>
            <a:endParaRPr lang="es-ES" dirty="0"/>
          </a:p>
        </p:txBody>
      </p:sp>
    </p:spTree>
    <p:extLst>
      <p:ext uri="{BB962C8B-B14F-4D97-AF65-F5344CB8AC3E}">
        <p14:creationId xmlns:p14="http://schemas.microsoft.com/office/powerpoint/2010/main" val="276171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Clasificación da ficción</a:t>
            </a:r>
            <a:endParaRPr lang="es-ES" dirty="0"/>
          </a:p>
        </p:txBody>
      </p:sp>
      <p:sp>
        <p:nvSpPr>
          <p:cNvPr id="3" name="2 Marcador de contenido"/>
          <p:cNvSpPr>
            <a:spLocks noGrp="1"/>
          </p:cNvSpPr>
          <p:nvPr>
            <p:ph idx="1"/>
          </p:nvPr>
        </p:nvSpPr>
        <p:spPr/>
        <p:txBody>
          <a:bodyPr/>
          <a:lstStyle/>
          <a:p>
            <a:pPr marL="0" indent="0">
              <a:buNone/>
            </a:pPr>
            <a:r>
              <a:rPr lang="es-ES" dirty="0" smtClean="0"/>
              <a:t> </a:t>
            </a:r>
            <a:r>
              <a:rPr lang="es-ES" sz="2400" dirty="0" smtClean="0"/>
              <a:t>Gianni </a:t>
            </a:r>
            <a:r>
              <a:rPr lang="es-ES" sz="2400" dirty="0" err="1" smtClean="0"/>
              <a:t>Rodari</a:t>
            </a:r>
            <a:r>
              <a:rPr lang="es-ES" sz="2400" dirty="0" smtClean="0"/>
              <a:t>: Contos escritos a máquina</a:t>
            </a:r>
            <a:endParaRPr lang="es-ES" sz="2400" dirty="0"/>
          </a:p>
          <a:p>
            <a:pPr marL="0" indent="0">
              <a:buNone/>
            </a:pPr>
            <a:r>
              <a:rPr lang="es-ES" sz="2400" dirty="0" smtClean="0"/>
              <a:t> C</a:t>
            </a:r>
          </a:p>
          <a:p>
            <a:pPr marL="0" indent="0">
              <a:buNone/>
            </a:pPr>
            <a:r>
              <a:rPr lang="es-ES" sz="2400" dirty="0" smtClean="0"/>
              <a:t>ROD</a:t>
            </a:r>
          </a:p>
          <a:p>
            <a:pPr marL="0" indent="0">
              <a:buNone/>
            </a:pPr>
            <a:r>
              <a:rPr lang="es-ES" sz="2400" dirty="0" smtClean="0"/>
              <a:t>con</a:t>
            </a:r>
          </a:p>
          <a:p>
            <a:pPr marL="0" indent="0">
              <a:buNone/>
            </a:pPr>
            <a:r>
              <a:rPr lang="es-ES" sz="2400" dirty="0" smtClean="0"/>
              <a:t>Stefan </a:t>
            </a:r>
            <a:r>
              <a:rPr lang="es-ES" sz="2400" dirty="0" err="1" smtClean="0"/>
              <a:t>Zweig</a:t>
            </a:r>
            <a:r>
              <a:rPr lang="es-ES" sz="2400" dirty="0" smtClean="0"/>
              <a:t>: Carta de una desconocida</a:t>
            </a:r>
          </a:p>
          <a:p>
            <a:pPr marL="0" indent="0">
              <a:buNone/>
            </a:pPr>
            <a:r>
              <a:rPr lang="es-ES" sz="2400" dirty="0" smtClean="0"/>
              <a:t>N</a:t>
            </a:r>
          </a:p>
          <a:p>
            <a:pPr marL="0" indent="0">
              <a:buNone/>
            </a:pPr>
            <a:r>
              <a:rPr lang="es-ES" sz="2400" dirty="0" smtClean="0"/>
              <a:t>ZWE</a:t>
            </a:r>
          </a:p>
          <a:p>
            <a:pPr marL="0" indent="0">
              <a:buNone/>
            </a:pPr>
            <a:r>
              <a:rPr lang="es-ES" sz="2400" dirty="0" smtClean="0"/>
              <a:t>car</a:t>
            </a:r>
          </a:p>
        </p:txBody>
      </p:sp>
    </p:spTree>
    <p:extLst>
      <p:ext uri="{BB962C8B-B14F-4D97-AF65-F5344CB8AC3E}">
        <p14:creationId xmlns:p14="http://schemas.microsoft.com/office/powerpoint/2010/main" val="234527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a:r>
            <a:br>
              <a:rPr lang="es-ES" dirty="0"/>
            </a:br>
            <a:r>
              <a:rPr lang="es-ES" dirty="0"/>
              <a:t>ESTABLECER UNHA POLÍTICA DE </a:t>
            </a:r>
            <a:r>
              <a:rPr lang="es-ES" dirty="0" smtClean="0"/>
              <a:t>PRÉSTAMO: Principios</a:t>
            </a:r>
            <a:endParaRPr lang="es-ES" dirty="0"/>
          </a:p>
        </p:txBody>
      </p:sp>
      <p:sp>
        <p:nvSpPr>
          <p:cNvPr id="3" name="2 Marcador de contenido"/>
          <p:cNvSpPr>
            <a:spLocks noGrp="1"/>
          </p:cNvSpPr>
          <p:nvPr>
            <p:ph idx="1"/>
          </p:nvPr>
        </p:nvSpPr>
        <p:spPr/>
        <p:txBody>
          <a:bodyPr/>
          <a:lstStyle/>
          <a:p>
            <a:endParaRPr lang="es-ES" sz="1200" dirty="0"/>
          </a:p>
          <a:p>
            <a:r>
              <a:rPr lang="es-ES" sz="1800" dirty="0" smtClean="0"/>
              <a:t>1</a:t>
            </a:r>
            <a:r>
              <a:rPr lang="es-ES" sz="1800" dirty="0"/>
              <a:t>. Difusión. </a:t>
            </a:r>
          </a:p>
          <a:p>
            <a:r>
              <a:rPr lang="es-ES" sz="1800" dirty="0"/>
              <a:t>2. Establecer se </a:t>
            </a:r>
            <a:r>
              <a:rPr lang="es-ES" sz="1800" dirty="0" err="1"/>
              <a:t>hai</a:t>
            </a:r>
            <a:r>
              <a:rPr lang="es-ES" sz="1800" dirty="0"/>
              <a:t> documentos que non se prestan:</a:t>
            </a:r>
          </a:p>
          <a:p>
            <a:pPr lvl="1"/>
            <a:r>
              <a:rPr lang="es-ES" sz="1800" dirty="0" smtClean="0"/>
              <a:t>Obras </a:t>
            </a:r>
            <a:r>
              <a:rPr lang="es-ES" sz="1800" dirty="0"/>
              <a:t>básicas de referencia</a:t>
            </a:r>
          </a:p>
          <a:p>
            <a:pPr lvl="1"/>
            <a:r>
              <a:rPr lang="es-ES" sz="1800" dirty="0" smtClean="0"/>
              <a:t>Obras </a:t>
            </a:r>
            <a:r>
              <a:rPr lang="es-ES" sz="1800" dirty="0"/>
              <a:t>de especial valor</a:t>
            </a:r>
          </a:p>
          <a:p>
            <a:pPr lvl="1"/>
            <a:r>
              <a:rPr lang="es-ES" sz="1800" dirty="0" smtClean="0"/>
              <a:t>Obras </a:t>
            </a:r>
            <a:r>
              <a:rPr lang="es-ES" sz="1800" dirty="0"/>
              <a:t>que van ser utilizadas polos profesores </a:t>
            </a:r>
            <a:r>
              <a:rPr lang="es-ES" sz="1800" dirty="0" err="1"/>
              <a:t>nas</a:t>
            </a:r>
            <a:r>
              <a:rPr lang="es-ES" sz="1800" dirty="0"/>
              <a:t> </a:t>
            </a:r>
            <a:r>
              <a:rPr lang="es-ES" sz="1800" dirty="0" err="1"/>
              <a:t>súas</a:t>
            </a:r>
            <a:r>
              <a:rPr lang="es-ES" sz="1800" dirty="0"/>
              <a:t> clases</a:t>
            </a:r>
          </a:p>
          <a:p>
            <a:r>
              <a:rPr lang="es-ES" sz="1800" dirty="0" smtClean="0"/>
              <a:t>3</a:t>
            </a:r>
            <a:r>
              <a:rPr lang="es-ES" sz="1800" dirty="0"/>
              <a:t>. Tipos de lectores:</a:t>
            </a:r>
          </a:p>
          <a:p>
            <a:pPr lvl="1"/>
            <a:r>
              <a:rPr lang="es-ES" sz="1800" dirty="0"/>
              <a:t>Pódese distinguir entre alumnos/as de diversos ciclos, profesorado, personal non</a:t>
            </a:r>
          </a:p>
          <a:p>
            <a:pPr lvl="1"/>
            <a:r>
              <a:rPr lang="es-ES" sz="1800" dirty="0"/>
              <a:t>docente, familias, ex-alumnos, etc.</a:t>
            </a:r>
          </a:p>
          <a:p>
            <a:pPr marL="0" indent="0">
              <a:buNone/>
            </a:pPr>
            <a:endParaRPr lang="es-ES" dirty="0"/>
          </a:p>
        </p:txBody>
      </p:sp>
    </p:spTree>
    <p:extLst>
      <p:ext uri="{BB962C8B-B14F-4D97-AF65-F5344CB8AC3E}">
        <p14:creationId xmlns:p14="http://schemas.microsoft.com/office/powerpoint/2010/main" val="117050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403350" y="333375"/>
            <a:ext cx="7313613" cy="1143000"/>
          </a:xfrm>
        </p:spPr>
        <p:txBody>
          <a:bodyPr/>
          <a:lstStyle/>
          <a:p>
            <a:pPr eaLnBrk="1" hangingPunct="1"/>
            <a:r>
              <a:rPr lang="es-ES" smtClean="0">
                <a:solidFill>
                  <a:schemeClr val="hlink"/>
                </a:solidFill>
              </a:rPr>
              <a:t>Funcións das bibliotecas escolares </a:t>
            </a:r>
            <a:r>
              <a:rPr lang="es-ES" sz="2800" smtClean="0">
                <a:solidFill>
                  <a:schemeClr val="hlink"/>
                </a:solidFill>
              </a:rPr>
              <a:t>(Manifiesto UNESCO)</a:t>
            </a:r>
            <a:endParaRPr lang="es-ES_tradnl" sz="2800" smtClean="0">
              <a:solidFill>
                <a:schemeClr val="tx1"/>
              </a:solidFill>
            </a:endParaRPr>
          </a:p>
        </p:txBody>
      </p:sp>
      <p:sp>
        <p:nvSpPr>
          <p:cNvPr id="272387" name="Rectangle 3"/>
          <p:cNvSpPr>
            <a:spLocks noGrp="1" noChangeArrowheads="1"/>
          </p:cNvSpPr>
          <p:nvPr>
            <p:ph type="body" idx="1"/>
          </p:nvPr>
        </p:nvSpPr>
        <p:spPr/>
        <p:txBody>
          <a:bodyPr/>
          <a:lstStyle/>
          <a:p>
            <a:pPr lvl="2" algn="just" eaLnBrk="1" hangingPunct="1">
              <a:buFont typeface="Wingdings" pitchFamily="2" charset="2"/>
              <a:buNone/>
              <a:defRPr/>
            </a:pPr>
            <a:endParaRPr lang="es-ES" sz="2000" dirty="0">
              <a:solidFill>
                <a:schemeClr val="accent6">
                  <a:lumMod val="50000"/>
                </a:schemeClr>
              </a:solidFill>
            </a:endParaRPr>
          </a:p>
          <a:p>
            <a:pPr eaLnBrk="1" hangingPunct="1">
              <a:defRPr/>
            </a:pPr>
            <a:r>
              <a:rPr lang="es-ES" sz="2000" dirty="0">
                <a:solidFill>
                  <a:schemeClr val="accent6">
                    <a:lumMod val="50000"/>
                  </a:schemeClr>
                </a:solidFill>
              </a:rPr>
              <a:t>Proporcionar un continuo </a:t>
            </a:r>
            <a:r>
              <a:rPr lang="es-ES" sz="2000" dirty="0" err="1">
                <a:solidFill>
                  <a:schemeClr val="accent6">
                    <a:lumMod val="50000"/>
                  </a:schemeClr>
                </a:solidFill>
              </a:rPr>
              <a:t>apoio</a:t>
            </a:r>
            <a:r>
              <a:rPr lang="es-ES" sz="2000" dirty="0">
                <a:solidFill>
                  <a:schemeClr val="accent6">
                    <a:lumMod val="50000"/>
                  </a:schemeClr>
                </a:solidFill>
              </a:rPr>
              <a:t> ó programa de </a:t>
            </a:r>
            <a:r>
              <a:rPr lang="es-ES" sz="2000" dirty="0" err="1">
                <a:solidFill>
                  <a:schemeClr val="accent6">
                    <a:lumMod val="50000"/>
                  </a:schemeClr>
                </a:solidFill>
              </a:rPr>
              <a:t>ensino</a:t>
            </a:r>
            <a:r>
              <a:rPr lang="es-ES" sz="2000" dirty="0">
                <a:solidFill>
                  <a:schemeClr val="accent6">
                    <a:lumMod val="50000"/>
                  </a:schemeClr>
                </a:solidFill>
              </a:rPr>
              <a:t> e imprimir pulo ó cambio educativo </a:t>
            </a:r>
          </a:p>
          <a:p>
            <a:pPr eaLnBrk="1" hangingPunct="1">
              <a:defRPr/>
            </a:pPr>
            <a:r>
              <a:rPr lang="es-ES" sz="2000" dirty="0">
                <a:solidFill>
                  <a:schemeClr val="accent6">
                    <a:lumMod val="50000"/>
                  </a:schemeClr>
                </a:solidFill>
              </a:rPr>
              <a:t>Asegurar o máximo acceso á </a:t>
            </a:r>
            <a:r>
              <a:rPr lang="es-ES" sz="2000" dirty="0" err="1">
                <a:solidFill>
                  <a:schemeClr val="accent6">
                    <a:lumMod val="50000"/>
                  </a:schemeClr>
                </a:solidFill>
              </a:rPr>
              <a:t>máis</a:t>
            </a:r>
            <a:r>
              <a:rPr lang="es-ES" sz="2000" dirty="0">
                <a:solidFill>
                  <a:schemeClr val="accent6">
                    <a:lumMod val="50000"/>
                  </a:schemeClr>
                </a:solidFill>
              </a:rPr>
              <a:t> </a:t>
            </a:r>
            <a:r>
              <a:rPr lang="es-ES" sz="2000" dirty="0" err="1">
                <a:solidFill>
                  <a:schemeClr val="accent6">
                    <a:lumMod val="50000"/>
                  </a:schemeClr>
                </a:solidFill>
              </a:rPr>
              <a:t>ampla</a:t>
            </a:r>
            <a:r>
              <a:rPr lang="es-ES" sz="2000" dirty="0">
                <a:solidFill>
                  <a:schemeClr val="accent6">
                    <a:lumMod val="50000"/>
                  </a:schemeClr>
                </a:solidFill>
              </a:rPr>
              <a:t> gama de recursos e </a:t>
            </a:r>
            <a:r>
              <a:rPr lang="es-ES" sz="2000" dirty="0" err="1">
                <a:solidFill>
                  <a:schemeClr val="accent6">
                    <a:lumMod val="50000"/>
                  </a:schemeClr>
                </a:solidFill>
              </a:rPr>
              <a:t>servizos</a:t>
            </a:r>
            <a:endParaRPr lang="es-ES" sz="2000" dirty="0">
              <a:solidFill>
                <a:schemeClr val="accent6">
                  <a:lumMod val="50000"/>
                </a:schemeClr>
              </a:solidFill>
            </a:endParaRPr>
          </a:p>
          <a:p>
            <a:pPr eaLnBrk="1" hangingPunct="1">
              <a:defRPr/>
            </a:pPr>
            <a:r>
              <a:rPr lang="es-ES" sz="2000" dirty="0">
                <a:solidFill>
                  <a:schemeClr val="accent6">
                    <a:lumMod val="50000"/>
                  </a:schemeClr>
                </a:solidFill>
              </a:rPr>
              <a:t>Equipar </a:t>
            </a:r>
            <a:r>
              <a:rPr lang="es-ES" sz="2000" dirty="0" err="1">
                <a:solidFill>
                  <a:schemeClr val="accent6">
                    <a:lumMod val="50000"/>
                  </a:schemeClr>
                </a:solidFill>
              </a:rPr>
              <a:t>aos</a:t>
            </a:r>
            <a:r>
              <a:rPr lang="es-ES" sz="2000" dirty="0">
                <a:solidFill>
                  <a:schemeClr val="accent6">
                    <a:lumMod val="50000"/>
                  </a:schemeClr>
                </a:solidFill>
              </a:rPr>
              <a:t> estudiantes </a:t>
            </a:r>
            <a:r>
              <a:rPr lang="es-ES" sz="2000" dirty="0" err="1">
                <a:solidFill>
                  <a:schemeClr val="accent6">
                    <a:lumMod val="50000"/>
                  </a:schemeClr>
                </a:solidFill>
              </a:rPr>
              <a:t>cos</a:t>
            </a:r>
            <a:r>
              <a:rPr lang="es-ES" sz="2000" dirty="0">
                <a:solidFill>
                  <a:schemeClr val="accent6">
                    <a:lumMod val="50000"/>
                  </a:schemeClr>
                </a:solidFill>
              </a:rPr>
              <a:t> instrumentos básicos para que </a:t>
            </a:r>
            <a:r>
              <a:rPr lang="es-ES" sz="2000" dirty="0" err="1">
                <a:solidFill>
                  <a:schemeClr val="accent6">
                    <a:lumMod val="50000"/>
                  </a:schemeClr>
                </a:solidFill>
              </a:rPr>
              <a:t>obteñan</a:t>
            </a:r>
            <a:r>
              <a:rPr lang="es-ES" sz="2000" dirty="0">
                <a:solidFill>
                  <a:schemeClr val="accent6">
                    <a:lumMod val="50000"/>
                  </a:schemeClr>
                </a:solidFill>
              </a:rPr>
              <a:t> e usen a </a:t>
            </a:r>
            <a:r>
              <a:rPr lang="es-ES" sz="2000" dirty="0" err="1">
                <a:solidFill>
                  <a:schemeClr val="accent6">
                    <a:lumMod val="50000"/>
                  </a:schemeClr>
                </a:solidFill>
              </a:rPr>
              <a:t>máis</a:t>
            </a:r>
            <a:r>
              <a:rPr lang="es-ES" sz="2000" dirty="0">
                <a:solidFill>
                  <a:schemeClr val="accent6">
                    <a:lumMod val="50000"/>
                  </a:schemeClr>
                </a:solidFill>
              </a:rPr>
              <a:t> </a:t>
            </a:r>
            <a:r>
              <a:rPr lang="es-ES" sz="2000" dirty="0" err="1">
                <a:solidFill>
                  <a:schemeClr val="accent6">
                    <a:lumMod val="50000"/>
                  </a:schemeClr>
                </a:solidFill>
              </a:rPr>
              <a:t>ampla</a:t>
            </a:r>
            <a:r>
              <a:rPr lang="es-ES" sz="2000" dirty="0">
                <a:solidFill>
                  <a:schemeClr val="accent6">
                    <a:lumMod val="50000"/>
                  </a:schemeClr>
                </a:solidFill>
              </a:rPr>
              <a:t> gama de recursos e </a:t>
            </a:r>
            <a:r>
              <a:rPr lang="es-ES" sz="2000" dirty="0" err="1">
                <a:solidFill>
                  <a:schemeClr val="accent6">
                    <a:lumMod val="50000"/>
                  </a:schemeClr>
                </a:solidFill>
              </a:rPr>
              <a:t>servizos</a:t>
            </a:r>
            <a:r>
              <a:rPr lang="es-ES" sz="2000" dirty="0">
                <a:solidFill>
                  <a:schemeClr val="accent6">
                    <a:lumMod val="50000"/>
                  </a:schemeClr>
                </a:solidFill>
              </a:rPr>
              <a:t>.</a:t>
            </a:r>
          </a:p>
          <a:p>
            <a:pPr eaLnBrk="1" hangingPunct="1">
              <a:defRPr/>
            </a:pPr>
            <a:r>
              <a:rPr lang="es-ES" sz="2000" dirty="0">
                <a:solidFill>
                  <a:schemeClr val="accent6">
                    <a:lumMod val="50000"/>
                  </a:schemeClr>
                </a:solidFill>
              </a:rPr>
              <a:t>Guiar </a:t>
            </a:r>
            <a:r>
              <a:rPr lang="es-ES" sz="2000" dirty="0" err="1">
                <a:solidFill>
                  <a:schemeClr val="accent6">
                    <a:lumMod val="50000"/>
                  </a:schemeClr>
                </a:solidFill>
              </a:rPr>
              <a:t>aos</a:t>
            </a:r>
            <a:r>
              <a:rPr lang="es-ES" sz="2000" dirty="0">
                <a:solidFill>
                  <a:schemeClr val="accent6">
                    <a:lumMod val="50000"/>
                  </a:schemeClr>
                </a:solidFill>
              </a:rPr>
              <a:t> estudiantes para o uso das bibliotecas para o </a:t>
            </a:r>
            <a:r>
              <a:rPr lang="es-ES" sz="2000" dirty="0" err="1">
                <a:solidFill>
                  <a:schemeClr val="accent6">
                    <a:lumMod val="50000"/>
                  </a:schemeClr>
                </a:solidFill>
              </a:rPr>
              <a:t>seu</a:t>
            </a:r>
            <a:r>
              <a:rPr lang="es-ES" sz="2000" dirty="0">
                <a:solidFill>
                  <a:schemeClr val="accent6">
                    <a:lumMod val="50000"/>
                  </a:schemeClr>
                </a:solidFill>
              </a:rPr>
              <a:t> </a:t>
            </a:r>
            <a:r>
              <a:rPr lang="es-ES" sz="2000" dirty="0" err="1">
                <a:solidFill>
                  <a:schemeClr val="accent6">
                    <a:lumMod val="50000"/>
                  </a:schemeClr>
                </a:solidFill>
              </a:rPr>
              <a:t>lecer</a:t>
            </a:r>
            <a:r>
              <a:rPr lang="es-ES" sz="2000" dirty="0">
                <a:solidFill>
                  <a:schemeClr val="accent6">
                    <a:lumMod val="50000"/>
                  </a:schemeClr>
                </a:solidFill>
              </a:rPr>
              <a:t>, a </a:t>
            </a:r>
            <a:r>
              <a:rPr lang="es-ES" sz="2000" dirty="0" err="1">
                <a:solidFill>
                  <a:schemeClr val="accent6">
                    <a:lumMod val="50000"/>
                  </a:schemeClr>
                </a:solidFill>
              </a:rPr>
              <a:t>súa</a:t>
            </a:r>
            <a:r>
              <a:rPr lang="es-ES" sz="2000" dirty="0">
                <a:solidFill>
                  <a:schemeClr val="accent6">
                    <a:lumMod val="50000"/>
                  </a:schemeClr>
                </a:solidFill>
              </a:rPr>
              <a:t> información e a </a:t>
            </a:r>
            <a:r>
              <a:rPr lang="es-ES" sz="2000" dirty="0" err="1">
                <a:solidFill>
                  <a:schemeClr val="accent6">
                    <a:lumMod val="50000"/>
                  </a:schemeClr>
                </a:solidFill>
              </a:rPr>
              <a:t>súa</a:t>
            </a:r>
            <a:r>
              <a:rPr lang="es-ES" sz="2000" dirty="0">
                <a:solidFill>
                  <a:schemeClr val="accent6">
                    <a:lumMod val="50000"/>
                  </a:schemeClr>
                </a:solidFill>
              </a:rPr>
              <a:t> educación continuada.</a:t>
            </a:r>
          </a:p>
          <a:p>
            <a:pPr eaLnBrk="1" hangingPunct="1">
              <a:defRPr/>
            </a:pPr>
            <a:endParaRPr lang="es-ES_tradn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a:r>
            <a:br>
              <a:rPr lang="es-ES" dirty="0"/>
            </a:br>
            <a:r>
              <a:rPr lang="es-ES" dirty="0"/>
              <a:t>ESTABLECER UNHA POLÍTICA DE PRÉSTAMO</a:t>
            </a:r>
          </a:p>
        </p:txBody>
      </p:sp>
      <p:sp>
        <p:nvSpPr>
          <p:cNvPr id="3" name="2 Marcador de contenido"/>
          <p:cNvSpPr>
            <a:spLocks noGrp="1"/>
          </p:cNvSpPr>
          <p:nvPr>
            <p:ph idx="1"/>
          </p:nvPr>
        </p:nvSpPr>
        <p:spPr/>
        <p:txBody>
          <a:bodyPr/>
          <a:lstStyle/>
          <a:p>
            <a:endParaRPr lang="es-ES" sz="1200" dirty="0"/>
          </a:p>
          <a:p>
            <a:pPr marL="0" indent="0">
              <a:buNone/>
            </a:pPr>
            <a:r>
              <a:rPr lang="es-ES" sz="2000" dirty="0"/>
              <a:t>O que debe contemplar:</a:t>
            </a:r>
          </a:p>
          <a:p>
            <a:pPr marL="685800" lvl="1"/>
            <a:r>
              <a:rPr lang="es-ES" sz="1800" dirty="0" smtClean="0"/>
              <a:t>Número </a:t>
            </a:r>
            <a:r>
              <a:rPr lang="es-ES" sz="1800" dirty="0"/>
              <a:t>de documentos que </a:t>
            </a:r>
            <a:r>
              <a:rPr lang="es-ES" sz="1800" dirty="0" err="1"/>
              <a:t>poderán</a:t>
            </a:r>
            <a:r>
              <a:rPr lang="es-ES" sz="1800" dirty="0"/>
              <a:t> levar os </a:t>
            </a:r>
            <a:r>
              <a:rPr lang="es-ES" sz="1800" dirty="0" err="1"/>
              <a:t>nenos</a:t>
            </a:r>
            <a:endParaRPr lang="es-ES" sz="1800" dirty="0"/>
          </a:p>
          <a:p>
            <a:pPr marL="685800" lvl="1"/>
            <a:r>
              <a:rPr lang="es-ES" sz="1800" dirty="0" smtClean="0"/>
              <a:t>Número </a:t>
            </a:r>
            <a:r>
              <a:rPr lang="es-ES" sz="1800" dirty="0"/>
              <a:t>de documentos que  </a:t>
            </a:r>
            <a:r>
              <a:rPr lang="es-ES" sz="1800" dirty="0" err="1"/>
              <a:t>poderán</a:t>
            </a:r>
            <a:r>
              <a:rPr lang="es-ES" sz="1800" dirty="0"/>
              <a:t> levar </a:t>
            </a:r>
            <a:r>
              <a:rPr lang="es-ES" sz="1800" dirty="0" err="1"/>
              <a:t>pais</a:t>
            </a:r>
            <a:r>
              <a:rPr lang="es-ES" sz="1800" dirty="0"/>
              <a:t> / </a:t>
            </a:r>
            <a:r>
              <a:rPr lang="es-ES" sz="1800" dirty="0" err="1"/>
              <a:t>nais</a:t>
            </a:r>
            <a:r>
              <a:rPr lang="es-ES" sz="1800" dirty="0"/>
              <a:t> / profesores/as</a:t>
            </a:r>
          </a:p>
          <a:p>
            <a:pPr marL="685800" lvl="1"/>
            <a:r>
              <a:rPr lang="es-ES" sz="1800" dirty="0" smtClean="0"/>
              <a:t>Número </a:t>
            </a:r>
            <a:r>
              <a:rPr lang="es-ES" sz="1800" dirty="0"/>
              <a:t>de días de préstamo dos documentos</a:t>
            </a:r>
          </a:p>
          <a:p>
            <a:pPr marL="685800" lvl="1"/>
            <a:r>
              <a:rPr lang="es-ES" sz="1800" dirty="0" smtClean="0"/>
              <a:t>Determinar </a:t>
            </a:r>
            <a:r>
              <a:rPr lang="es-ES" sz="1800" dirty="0"/>
              <a:t>que </a:t>
            </a:r>
            <a:r>
              <a:rPr lang="es-ES" sz="1800" dirty="0" err="1"/>
              <a:t>facer</a:t>
            </a:r>
            <a:r>
              <a:rPr lang="es-ES" sz="1800" dirty="0"/>
              <a:t> no caso de non devolución de documentos: </a:t>
            </a:r>
          </a:p>
          <a:p>
            <a:pPr marL="1085850" lvl="2"/>
            <a:r>
              <a:rPr lang="es-ES" sz="1800" dirty="0" smtClean="0"/>
              <a:t>non </a:t>
            </a:r>
            <a:r>
              <a:rPr lang="es-ES" sz="1800" dirty="0"/>
              <a:t>prestar </a:t>
            </a:r>
            <a:r>
              <a:rPr lang="es-ES" sz="1800" dirty="0" err="1"/>
              <a:t>máis</a:t>
            </a:r>
            <a:endParaRPr lang="es-ES" sz="1800" dirty="0"/>
          </a:p>
          <a:p>
            <a:pPr marL="1085850" lvl="2"/>
            <a:r>
              <a:rPr lang="es-ES" sz="1800" dirty="0" smtClean="0"/>
              <a:t>sustitución </a:t>
            </a:r>
            <a:r>
              <a:rPr lang="es-ES" sz="1800" dirty="0"/>
              <a:t>de  documentos</a:t>
            </a:r>
          </a:p>
          <a:p>
            <a:pPr marL="1085850" lvl="2"/>
            <a:r>
              <a:rPr lang="es-ES" sz="1800" dirty="0" smtClean="0"/>
              <a:t>penalización </a:t>
            </a:r>
            <a:r>
              <a:rPr lang="es-ES" sz="1800" dirty="0"/>
              <a:t>de préstamo por un tempo determinado</a:t>
            </a:r>
          </a:p>
          <a:p>
            <a:pPr marL="1085850" lvl="2"/>
            <a:r>
              <a:rPr lang="es-ES" sz="1800" dirty="0" err="1" smtClean="0"/>
              <a:t>outras</a:t>
            </a:r>
            <a:r>
              <a:rPr lang="es-ES" sz="1800" dirty="0"/>
              <a:t>...</a:t>
            </a:r>
          </a:p>
          <a:p>
            <a:endParaRPr lang="es-ES" dirty="0"/>
          </a:p>
        </p:txBody>
      </p:sp>
    </p:spTree>
    <p:extLst>
      <p:ext uri="{BB962C8B-B14F-4D97-AF65-F5344CB8AC3E}">
        <p14:creationId xmlns:p14="http://schemas.microsoft.com/office/powerpoint/2010/main" val="2067485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s-ES" smtClean="0">
                <a:solidFill>
                  <a:schemeClr val="hlink"/>
                </a:solidFill>
              </a:rPr>
              <a:t>Papel das bibliotecas públicas</a:t>
            </a:r>
            <a:endParaRPr lang="es-ES_tradnl" smtClean="0">
              <a:solidFill>
                <a:schemeClr val="hlink"/>
              </a:solidFill>
            </a:endParaRPr>
          </a:p>
        </p:txBody>
      </p:sp>
      <p:sp>
        <p:nvSpPr>
          <p:cNvPr id="325635" name="Rectangle 3"/>
          <p:cNvSpPr>
            <a:spLocks noGrp="1" noChangeArrowheads="1"/>
          </p:cNvSpPr>
          <p:nvPr>
            <p:ph type="body" idx="1"/>
          </p:nvPr>
        </p:nvSpPr>
        <p:spPr/>
        <p:txBody>
          <a:bodyPr/>
          <a:lstStyle/>
          <a:p>
            <a:pPr algn="just" eaLnBrk="1" hangingPunct="1">
              <a:defRPr/>
            </a:pPr>
            <a:r>
              <a:rPr lang="es-ES" sz="2000" dirty="0" err="1">
                <a:solidFill>
                  <a:schemeClr val="accent6">
                    <a:lumMod val="50000"/>
                  </a:schemeClr>
                </a:solidFill>
              </a:rPr>
              <a:t>Asesoramento</a:t>
            </a:r>
            <a:r>
              <a:rPr lang="es-ES" sz="2000" dirty="0">
                <a:solidFill>
                  <a:schemeClr val="accent6">
                    <a:lumMod val="50000"/>
                  </a:schemeClr>
                </a:solidFill>
              </a:rPr>
              <a:t> directo, en coordinación </a:t>
            </a:r>
            <a:r>
              <a:rPr lang="es-ES" sz="2000" dirty="0" err="1">
                <a:solidFill>
                  <a:schemeClr val="accent6">
                    <a:lumMod val="50000"/>
                  </a:schemeClr>
                </a:solidFill>
              </a:rPr>
              <a:t>cos</a:t>
            </a:r>
            <a:r>
              <a:rPr lang="es-ES" sz="2000" dirty="0">
                <a:solidFill>
                  <a:schemeClr val="accent6">
                    <a:lumMod val="50000"/>
                  </a:schemeClr>
                </a:solidFill>
              </a:rPr>
              <a:t> </a:t>
            </a:r>
            <a:r>
              <a:rPr lang="es-ES" sz="2000" dirty="0" err="1">
                <a:solidFill>
                  <a:schemeClr val="accent6">
                    <a:lumMod val="50000"/>
                  </a:schemeClr>
                </a:solidFill>
              </a:rPr>
              <a:t>servizos</a:t>
            </a:r>
            <a:r>
              <a:rPr lang="es-ES" sz="2000" dirty="0">
                <a:solidFill>
                  <a:schemeClr val="accent6">
                    <a:lumMod val="50000"/>
                  </a:schemeClr>
                </a:solidFill>
              </a:rPr>
              <a:t> </a:t>
            </a:r>
            <a:r>
              <a:rPr lang="es-ES" sz="2000" dirty="0" err="1">
                <a:solidFill>
                  <a:schemeClr val="accent6">
                    <a:lumMod val="50000"/>
                  </a:schemeClr>
                </a:solidFill>
              </a:rPr>
              <a:t>centrais</a:t>
            </a:r>
            <a:r>
              <a:rPr lang="es-ES" sz="2000" dirty="0">
                <a:solidFill>
                  <a:schemeClr val="accent6">
                    <a:lumMod val="50000"/>
                  </a:schemeClr>
                </a:solidFill>
              </a:rPr>
              <a:t>, no </a:t>
            </a:r>
            <a:r>
              <a:rPr lang="es-ES" sz="2000" dirty="0" err="1">
                <a:solidFill>
                  <a:schemeClr val="accent6">
                    <a:lumMod val="50000"/>
                  </a:schemeClr>
                </a:solidFill>
              </a:rPr>
              <a:t>deseño</a:t>
            </a:r>
            <a:r>
              <a:rPr lang="es-ES" sz="2000" dirty="0">
                <a:solidFill>
                  <a:schemeClr val="accent6">
                    <a:lumMod val="50000"/>
                  </a:schemeClr>
                </a:solidFill>
              </a:rPr>
              <a:t>, organización e </a:t>
            </a:r>
            <a:r>
              <a:rPr lang="es-ES" sz="2000" dirty="0" err="1">
                <a:solidFill>
                  <a:schemeClr val="accent6">
                    <a:lumMod val="50000"/>
                  </a:schemeClr>
                </a:solidFill>
              </a:rPr>
              <a:t>idoneidade</a:t>
            </a:r>
            <a:r>
              <a:rPr lang="es-ES" sz="2000" dirty="0">
                <a:solidFill>
                  <a:schemeClr val="accent6">
                    <a:lumMod val="50000"/>
                  </a:schemeClr>
                </a:solidFill>
              </a:rPr>
              <a:t> dos </a:t>
            </a:r>
            <a:r>
              <a:rPr lang="es-ES" sz="2000" dirty="0" err="1">
                <a:solidFill>
                  <a:schemeClr val="accent6">
                    <a:lumMod val="50000"/>
                  </a:schemeClr>
                </a:solidFill>
              </a:rPr>
              <a:t>espazos</a:t>
            </a:r>
            <a:r>
              <a:rPr lang="es-ES" sz="2000" dirty="0">
                <a:solidFill>
                  <a:schemeClr val="accent6">
                    <a:lumMod val="50000"/>
                  </a:schemeClr>
                </a:solidFill>
              </a:rPr>
              <a:t>, mobiliario, </a:t>
            </a:r>
            <a:r>
              <a:rPr lang="es-ES" sz="2000" dirty="0" err="1">
                <a:solidFill>
                  <a:schemeClr val="accent6">
                    <a:lumMod val="50000"/>
                  </a:schemeClr>
                </a:solidFill>
              </a:rPr>
              <a:t>coleccións</a:t>
            </a:r>
            <a:r>
              <a:rPr lang="es-ES" sz="2000" dirty="0">
                <a:solidFill>
                  <a:schemeClr val="accent6">
                    <a:lumMod val="50000"/>
                  </a:schemeClr>
                </a:solidFill>
              </a:rPr>
              <a:t> e recursos das  bibliotecas escolares do </a:t>
            </a:r>
            <a:r>
              <a:rPr lang="es-ES" sz="2000" dirty="0" err="1">
                <a:solidFill>
                  <a:schemeClr val="accent6">
                    <a:lumMod val="50000"/>
                  </a:schemeClr>
                </a:solidFill>
              </a:rPr>
              <a:t>seu</a:t>
            </a:r>
            <a:r>
              <a:rPr lang="es-ES" sz="2000" dirty="0">
                <a:solidFill>
                  <a:schemeClr val="accent6">
                    <a:lumMod val="50000"/>
                  </a:schemeClr>
                </a:solidFill>
              </a:rPr>
              <a:t> entorno</a:t>
            </a:r>
          </a:p>
          <a:p>
            <a:pPr algn="just" eaLnBrk="1" hangingPunct="1">
              <a:defRPr/>
            </a:pPr>
            <a:r>
              <a:rPr lang="es-ES" sz="2000" dirty="0" err="1">
                <a:solidFill>
                  <a:schemeClr val="accent6">
                    <a:lumMod val="50000"/>
                  </a:schemeClr>
                </a:solidFill>
              </a:rPr>
              <a:t>Asesoramento</a:t>
            </a:r>
            <a:r>
              <a:rPr lang="es-ES" sz="2000" dirty="0">
                <a:solidFill>
                  <a:schemeClr val="accent6">
                    <a:lumMod val="50000"/>
                  </a:schemeClr>
                </a:solidFill>
              </a:rPr>
              <a:t> e coordinación en materia de formación destinada </a:t>
            </a:r>
            <a:r>
              <a:rPr lang="es-ES" sz="2000" dirty="0" err="1">
                <a:solidFill>
                  <a:schemeClr val="accent6">
                    <a:lumMod val="50000"/>
                  </a:schemeClr>
                </a:solidFill>
              </a:rPr>
              <a:t>ao</a:t>
            </a:r>
            <a:r>
              <a:rPr lang="es-ES" sz="2000" dirty="0">
                <a:solidFill>
                  <a:schemeClr val="accent6">
                    <a:lumMod val="50000"/>
                  </a:schemeClr>
                </a:solidFill>
              </a:rPr>
              <a:t> profesorado a cargo das bibliotecas escolares tanto </a:t>
            </a:r>
            <a:r>
              <a:rPr lang="es-ES" sz="2000" dirty="0" err="1">
                <a:solidFill>
                  <a:schemeClr val="accent6">
                    <a:lumMod val="50000"/>
                  </a:schemeClr>
                </a:solidFill>
              </a:rPr>
              <a:t>ás</a:t>
            </a:r>
            <a:r>
              <a:rPr lang="es-ES" sz="2000" dirty="0">
                <a:solidFill>
                  <a:schemeClr val="accent6">
                    <a:lumMod val="50000"/>
                  </a:schemeClr>
                </a:solidFill>
              </a:rPr>
              <a:t> universidades coma </a:t>
            </a:r>
            <a:r>
              <a:rPr lang="es-ES" sz="2000" dirty="0" err="1">
                <a:solidFill>
                  <a:schemeClr val="accent6">
                    <a:lumMod val="50000"/>
                  </a:schemeClr>
                </a:solidFill>
              </a:rPr>
              <a:t>aos</a:t>
            </a:r>
            <a:r>
              <a:rPr lang="es-ES" sz="2000" dirty="0">
                <a:solidFill>
                  <a:schemeClr val="accent6">
                    <a:lumMod val="50000"/>
                  </a:schemeClr>
                </a:solidFill>
              </a:rPr>
              <a:t> </a:t>
            </a:r>
            <a:r>
              <a:rPr lang="es-ES" sz="2000" dirty="0" err="1">
                <a:solidFill>
                  <a:schemeClr val="accent6">
                    <a:lumMod val="50000"/>
                  </a:schemeClr>
                </a:solidFill>
              </a:rPr>
              <a:t>servizos</a:t>
            </a:r>
            <a:r>
              <a:rPr lang="es-ES" sz="2000" dirty="0">
                <a:solidFill>
                  <a:schemeClr val="accent6">
                    <a:lumMod val="50000"/>
                  </a:schemeClr>
                </a:solidFill>
              </a:rPr>
              <a:t> </a:t>
            </a:r>
            <a:r>
              <a:rPr lang="es-ES" sz="2000" dirty="0" err="1">
                <a:solidFill>
                  <a:schemeClr val="accent6">
                    <a:lumMod val="50000"/>
                  </a:schemeClr>
                </a:solidFill>
              </a:rPr>
              <a:t>centrais</a:t>
            </a:r>
            <a:endParaRPr lang="es-ES" sz="2000" dirty="0">
              <a:solidFill>
                <a:schemeClr val="accent6">
                  <a:lumMod val="50000"/>
                </a:schemeClr>
              </a:solidFill>
            </a:endParaRPr>
          </a:p>
          <a:p>
            <a:pPr algn="just" eaLnBrk="1" hangingPunct="1">
              <a:defRPr/>
            </a:pPr>
            <a:r>
              <a:rPr lang="es-ES" sz="2000" dirty="0">
                <a:solidFill>
                  <a:schemeClr val="accent6">
                    <a:lumMod val="50000"/>
                  </a:schemeClr>
                </a:solidFill>
              </a:rPr>
              <a:t>Bibliotecario de referencia encargado de establecer os contactos </a:t>
            </a:r>
            <a:r>
              <a:rPr lang="es-ES" sz="2000" dirty="0" err="1">
                <a:solidFill>
                  <a:schemeClr val="accent6">
                    <a:lumMod val="50000"/>
                  </a:schemeClr>
                </a:solidFill>
              </a:rPr>
              <a:t>cos</a:t>
            </a:r>
            <a:r>
              <a:rPr lang="es-ES" sz="2000" dirty="0">
                <a:solidFill>
                  <a:schemeClr val="accent6">
                    <a:lumMod val="50000"/>
                  </a:schemeClr>
                </a:solidFill>
              </a:rPr>
              <a:t> centros públicos</a:t>
            </a:r>
          </a:p>
          <a:p>
            <a:pPr algn="just" eaLnBrk="1" hangingPunct="1">
              <a:defRPr/>
            </a:pPr>
            <a:r>
              <a:rPr lang="es-ES" sz="2000" dirty="0">
                <a:solidFill>
                  <a:schemeClr val="accent6">
                    <a:lumMod val="50000"/>
                  </a:schemeClr>
                </a:solidFill>
              </a:rPr>
              <a:t>Intercambio de experiencias de éxito</a:t>
            </a:r>
            <a:endParaRPr lang="es-ES_tradnl" sz="20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s-ES" smtClean="0">
                <a:solidFill>
                  <a:schemeClr val="hlink"/>
                </a:solidFill>
              </a:rPr>
              <a:t>Papel das bibliotecas públicas</a:t>
            </a:r>
            <a:endParaRPr lang="es-ES_tradnl" u="sng" smtClean="0">
              <a:solidFill>
                <a:schemeClr val="tx1"/>
              </a:solidFill>
            </a:endParaRPr>
          </a:p>
        </p:txBody>
      </p:sp>
      <p:sp>
        <p:nvSpPr>
          <p:cNvPr id="284675" name="Rectangle 3"/>
          <p:cNvSpPr>
            <a:spLocks noGrp="1" noChangeArrowheads="1"/>
          </p:cNvSpPr>
          <p:nvPr>
            <p:ph type="body" idx="1"/>
          </p:nvPr>
        </p:nvSpPr>
        <p:spPr/>
        <p:txBody>
          <a:bodyPr/>
          <a:lstStyle/>
          <a:p>
            <a:pPr algn="just" eaLnBrk="1" hangingPunct="1">
              <a:defRPr/>
            </a:pPr>
            <a:r>
              <a:rPr lang="es-ES" sz="2400" dirty="0">
                <a:solidFill>
                  <a:schemeClr val="accent6">
                    <a:lumMod val="50000"/>
                  </a:schemeClr>
                </a:solidFill>
              </a:rPr>
              <a:t>Reforzar as bibliotecas escolares, </a:t>
            </a:r>
            <a:r>
              <a:rPr lang="es-ES" sz="2400" dirty="0" err="1">
                <a:solidFill>
                  <a:schemeClr val="accent6">
                    <a:lumMod val="50000"/>
                  </a:schemeClr>
                </a:solidFill>
              </a:rPr>
              <a:t>mellorar</a:t>
            </a:r>
            <a:r>
              <a:rPr lang="es-ES" sz="2400" dirty="0">
                <a:solidFill>
                  <a:schemeClr val="accent6">
                    <a:lumMod val="50000"/>
                  </a:schemeClr>
                </a:solidFill>
              </a:rPr>
              <a:t> a colaboración, o intercambio e o </a:t>
            </a:r>
            <a:r>
              <a:rPr lang="es-ES" sz="2400" dirty="0" err="1">
                <a:solidFill>
                  <a:schemeClr val="accent6">
                    <a:lumMod val="50000"/>
                  </a:schemeClr>
                </a:solidFill>
              </a:rPr>
              <a:t>coñecemento</a:t>
            </a:r>
            <a:r>
              <a:rPr lang="es-ES" sz="2400" dirty="0">
                <a:solidFill>
                  <a:schemeClr val="accent6">
                    <a:lumMod val="50000"/>
                  </a:schemeClr>
                </a:solidFill>
              </a:rPr>
              <a:t> entre </a:t>
            </a:r>
            <a:r>
              <a:rPr lang="es-ES" sz="2400" dirty="0" err="1">
                <a:solidFill>
                  <a:schemeClr val="accent6">
                    <a:lumMod val="50000"/>
                  </a:schemeClr>
                </a:solidFill>
              </a:rPr>
              <a:t>mestres</a:t>
            </a:r>
            <a:r>
              <a:rPr lang="es-ES" sz="2400" dirty="0">
                <a:solidFill>
                  <a:schemeClr val="accent6">
                    <a:lumMod val="50000"/>
                  </a:schemeClr>
                </a:solidFill>
              </a:rPr>
              <a:t> e bibliotecarios, </a:t>
            </a:r>
            <a:r>
              <a:rPr lang="es-ES" sz="2400" dirty="0" err="1">
                <a:solidFill>
                  <a:schemeClr val="accent6">
                    <a:lumMod val="50000"/>
                  </a:schemeClr>
                </a:solidFill>
              </a:rPr>
              <a:t>acadar</a:t>
            </a:r>
            <a:r>
              <a:rPr lang="es-ES" sz="2400" dirty="0">
                <a:solidFill>
                  <a:schemeClr val="accent6">
                    <a:lumMod val="50000"/>
                  </a:schemeClr>
                </a:solidFill>
              </a:rPr>
              <a:t> </a:t>
            </a:r>
            <a:r>
              <a:rPr lang="es-ES" sz="2400" dirty="0" err="1">
                <a:solidFill>
                  <a:schemeClr val="accent6">
                    <a:lumMod val="50000"/>
                  </a:schemeClr>
                </a:solidFill>
              </a:rPr>
              <a:t>niveis</a:t>
            </a:r>
            <a:r>
              <a:rPr lang="es-ES" sz="2400" dirty="0">
                <a:solidFill>
                  <a:schemeClr val="accent6">
                    <a:lumMod val="50000"/>
                  </a:schemeClr>
                </a:solidFill>
              </a:rPr>
              <a:t> </a:t>
            </a:r>
            <a:r>
              <a:rPr lang="es-ES" sz="2400" dirty="0" err="1">
                <a:solidFill>
                  <a:schemeClr val="accent6">
                    <a:lumMod val="50000"/>
                  </a:schemeClr>
                </a:solidFill>
              </a:rPr>
              <a:t>máis</a:t>
            </a:r>
            <a:r>
              <a:rPr lang="es-ES" sz="2400" dirty="0">
                <a:solidFill>
                  <a:schemeClr val="accent6">
                    <a:lumMod val="50000"/>
                  </a:schemeClr>
                </a:solidFill>
              </a:rPr>
              <a:t> elevados de uso das </a:t>
            </a:r>
            <a:r>
              <a:rPr lang="es-ES" sz="2400" dirty="0" err="1">
                <a:solidFill>
                  <a:schemeClr val="accent6">
                    <a:lumMod val="50000"/>
                  </a:schemeClr>
                </a:solidFill>
              </a:rPr>
              <a:t>ferramentas</a:t>
            </a:r>
            <a:r>
              <a:rPr lang="es-ES" sz="2400" dirty="0">
                <a:solidFill>
                  <a:schemeClr val="accent6">
                    <a:lumMod val="50000"/>
                  </a:schemeClr>
                </a:solidFill>
              </a:rPr>
              <a:t> de información e de hábitos lectores, repercutirán positivamente </a:t>
            </a:r>
            <a:r>
              <a:rPr lang="es-ES" sz="2400" dirty="0" err="1">
                <a:solidFill>
                  <a:schemeClr val="accent6">
                    <a:lumMod val="50000"/>
                  </a:schemeClr>
                </a:solidFill>
              </a:rPr>
              <a:t>nas</a:t>
            </a:r>
            <a:r>
              <a:rPr lang="es-ES" sz="2400" dirty="0">
                <a:solidFill>
                  <a:schemeClr val="accent6">
                    <a:lumMod val="50000"/>
                  </a:schemeClr>
                </a:solidFill>
              </a:rPr>
              <a:t> bibliotecas públicas: no </a:t>
            </a:r>
            <a:r>
              <a:rPr lang="es-ES" sz="2400" dirty="0" err="1">
                <a:solidFill>
                  <a:schemeClr val="accent6">
                    <a:lumMod val="50000"/>
                  </a:schemeClr>
                </a:solidFill>
              </a:rPr>
              <a:t>aproveitamento</a:t>
            </a:r>
            <a:r>
              <a:rPr lang="es-ES" sz="2400" dirty="0">
                <a:solidFill>
                  <a:schemeClr val="accent6">
                    <a:lumMod val="50000"/>
                  </a:schemeClr>
                </a:solidFill>
              </a:rPr>
              <a:t> dos </a:t>
            </a:r>
            <a:r>
              <a:rPr lang="es-ES" sz="2400" dirty="0" err="1">
                <a:solidFill>
                  <a:schemeClr val="accent6">
                    <a:lumMod val="50000"/>
                  </a:schemeClr>
                </a:solidFill>
              </a:rPr>
              <a:t>seus</a:t>
            </a:r>
            <a:r>
              <a:rPr lang="es-ES" sz="2400" dirty="0">
                <a:solidFill>
                  <a:schemeClr val="accent6">
                    <a:lumMod val="50000"/>
                  </a:schemeClr>
                </a:solidFill>
              </a:rPr>
              <a:t> </a:t>
            </a:r>
            <a:r>
              <a:rPr lang="es-ES" sz="2400" dirty="0" err="1">
                <a:solidFill>
                  <a:schemeClr val="accent6">
                    <a:lumMod val="50000"/>
                  </a:schemeClr>
                </a:solidFill>
              </a:rPr>
              <a:t>espazos</a:t>
            </a:r>
            <a:r>
              <a:rPr lang="es-ES" sz="2400" dirty="0">
                <a:solidFill>
                  <a:schemeClr val="accent6">
                    <a:lumMod val="50000"/>
                  </a:schemeClr>
                </a:solidFill>
              </a:rPr>
              <a:t> e recursos, </a:t>
            </a:r>
            <a:r>
              <a:rPr lang="es-ES" sz="2400" dirty="0" err="1">
                <a:solidFill>
                  <a:schemeClr val="accent6">
                    <a:lumMod val="50000"/>
                  </a:schemeClr>
                </a:solidFill>
              </a:rPr>
              <a:t>na</a:t>
            </a:r>
            <a:r>
              <a:rPr lang="es-ES" sz="2400" dirty="0">
                <a:solidFill>
                  <a:schemeClr val="accent6">
                    <a:lumMod val="50000"/>
                  </a:schemeClr>
                </a:solidFill>
              </a:rPr>
              <a:t> extensión das </a:t>
            </a:r>
            <a:r>
              <a:rPr lang="es-ES" sz="2400" dirty="0" err="1">
                <a:solidFill>
                  <a:schemeClr val="accent6">
                    <a:lumMod val="50000"/>
                  </a:schemeClr>
                </a:solidFill>
              </a:rPr>
              <a:t>súas</a:t>
            </a:r>
            <a:r>
              <a:rPr lang="es-ES" sz="2400" dirty="0">
                <a:solidFill>
                  <a:schemeClr val="accent6">
                    <a:lumMod val="50000"/>
                  </a:schemeClr>
                </a:solidFill>
              </a:rPr>
              <a:t> posibilidades </a:t>
            </a:r>
            <a:r>
              <a:rPr lang="es-ES" sz="2400" dirty="0" err="1">
                <a:solidFill>
                  <a:schemeClr val="accent6">
                    <a:lumMod val="50000"/>
                  </a:schemeClr>
                </a:solidFill>
              </a:rPr>
              <a:t>aos</a:t>
            </a:r>
            <a:r>
              <a:rPr lang="es-ES" sz="2400" dirty="0">
                <a:solidFill>
                  <a:schemeClr val="accent6">
                    <a:lumMod val="50000"/>
                  </a:schemeClr>
                </a:solidFill>
              </a:rPr>
              <a:t> futuros usuarios da biblioteca, </a:t>
            </a:r>
            <a:r>
              <a:rPr lang="es-ES" sz="2400" dirty="0" err="1">
                <a:solidFill>
                  <a:schemeClr val="accent6">
                    <a:lumMod val="50000"/>
                  </a:schemeClr>
                </a:solidFill>
              </a:rPr>
              <a:t>na</a:t>
            </a:r>
            <a:r>
              <a:rPr lang="es-ES" sz="2400" dirty="0">
                <a:solidFill>
                  <a:schemeClr val="accent6">
                    <a:lumMod val="50000"/>
                  </a:schemeClr>
                </a:solidFill>
              </a:rPr>
              <a:t> </a:t>
            </a:r>
            <a:r>
              <a:rPr lang="es-ES" sz="2400" dirty="0" err="1">
                <a:solidFill>
                  <a:schemeClr val="accent6">
                    <a:lumMod val="50000"/>
                  </a:schemeClr>
                </a:solidFill>
              </a:rPr>
              <a:t>mellora</a:t>
            </a:r>
            <a:r>
              <a:rPr lang="es-ES" sz="2400" dirty="0">
                <a:solidFill>
                  <a:schemeClr val="accent6">
                    <a:lumMod val="50000"/>
                  </a:schemeClr>
                </a:solidFill>
              </a:rPr>
              <a:t> da </a:t>
            </a:r>
            <a:r>
              <a:rPr lang="es-ES" sz="2400" dirty="0" err="1">
                <a:solidFill>
                  <a:schemeClr val="accent6">
                    <a:lumMod val="50000"/>
                  </a:schemeClr>
                </a:solidFill>
              </a:rPr>
              <a:t>imaxe</a:t>
            </a:r>
            <a:r>
              <a:rPr lang="es-ES" sz="2400" dirty="0">
                <a:solidFill>
                  <a:schemeClr val="accent6">
                    <a:lumMod val="50000"/>
                  </a:schemeClr>
                </a:solidFill>
              </a:rPr>
              <a:t> da biblioteca e dos </a:t>
            </a:r>
            <a:r>
              <a:rPr lang="es-ES" sz="2400" dirty="0" err="1">
                <a:solidFill>
                  <a:schemeClr val="accent6">
                    <a:lumMod val="50000"/>
                  </a:schemeClr>
                </a:solidFill>
              </a:rPr>
              <a:t>profesionais</a:t>
            </a:r>
            <a:r>
              <a:rPr lang="es-ES" sz="2400" dirty="0">
                <a:solidFill>
                  <a:schemeClr val="accent6">
                    <a:lumMod val="50000"/>
                  </a:schemeClr>
                </a:solidFill>
              </a:rPr>
              <a:t> </a:t>
            </a:r>
            <a:r>
              <a:rPr lang="es-ES" sz="2400" dirty="0" err="1">
                <a:solidFill>
                  <a:schemeClr val="accent6">
                    <a:lumMod val="50000"/>
                  </a:schemeClr>
                </a:solidFill>
              </a:rPr>
              <a:t>na</a:t>
            </a:r>
            <a:r>
              <a:rPr lang="es-ES" sz="2400" dirty="0">
                <a:solidFill>
                  <a:schemeClr val="accent6">
                    <a:lumMod val="50000"/>
                  </a:schemeClr>
                </a:solidFill>
              </a:rPr>
              <a:t> </a:t>
            </a:r>
            <a:r>
              <a:rPr lang="es-ES" sz="2400" dirty="0" err="1">
                <a:solidFill>
                  <a:schemeClr val="accent6">
                    <a:lumMod val="50000"/>
                  </a:schemeClr>
                </a:solidFill>
              </a:rPr>
              <a:t>sociedade</a:t>
            </a:r>
            <a:r>
              <a:rPr lang="es-ES" dirty="0">
                <a:solidFill>
                  <a:schemeClr val="accent6">
                    <a:lumMod val="50000"/>
                  </a:schemeClr>
                </a:solidFill>
              </a:rPr>
              <a:t> </a:t>
            </a:r>
            <a:endParaRPr lang="es-ES_tradnl" dirty="0">
              <a:solidFill>
                <a:schemeClr val="accent6">
                  <a:lumMod val="5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s-ES" smtClean="0">
                <a:solidFill>
                  <a:schemeClr val="hlink"/>
                </a:solidFill>
              </a:rPr>
              <a:t>Funcións da biblioteca pública</a:t>
            </a:r>
            <a:endParaRPr lang="es-ES_tradnl" smtClean="0">
              <a:solidFill>
                <a:schemeClr val="tx1"/>
              </a:solidFill>
            </a:endParaRPr>
          </a:p>
        </p:txBody>
      </p:sp>
      <p:sp>
        <p:nvSpPr>
          <p:cNvPr id="271363" name="Rectangle 3"/>
          <p:cNvSpPr>
            <a:spLocks noGrp="1" noChangeArrowheads="1"/>
          </p:cNvSpPr>
          <p:nvPr>
            <p:ph type="body" idx="1"/>
          </p:nvPr>
        </p:nvSpPr>
        <p:spPr/>
        <p:txBody>
          <a:bodyPr/>
          <a:lstStyle/>
          <a:p>
            <a:pPr algn="just" eaLnBrk="1" hangingPunct="1">
              <a:defRPr/>
            </a:pPr>
            <a:r>
              <a:rPr lang="es-ES" sz="2000" dirty="0">
                <a:solidFill>
                  <a:schemeClr val="accent6">
                    <a:lumMod val="50000"/>
                  </a:schemeClr>
                </a:solidFill>
              </a:rPr>
              <a:t>Contribuir á educación permanente.</a:t>
            </a:r>
          </a:p>
          <a:p>
            <a:pPr eaLnBrk="1" hangingPunct="1">
              <a:defRPr/>
            </a:pPr>
            <a:r>
              <a:rPr lang="es-ES" sz="2000" dirty="0">
                <a:solidFill>
                  <a:schemeClr val="accent6">
                    <a:lumMod val="50000"/>
                  </a:schemeClr>
                </a:solidFill>
              </a:rPr>
              <a:t>Facilitar a valoración dos logros da </a:t>
            </a:r>
            <a:r>
              <a:rPr lang="es-ES" sz="2000" dirty="0" err="1">
                <a:solidFill>
                  <a:schemeClr val="accent6">
                    <a:lumMod val="50000"/>
                  </a:schemeClr>
                </a:solidFill>
              </a:rPr>
              <a:t>humanidade</a:t>
            </a:r>
            <a:r>
              <a:rPr lang="es-ES" sz="2000" dirty="0">
                <a:solidFill>
                  <a:schemeClr val="accent6">
                    <a:lumMod val="50000"/>
                  </a:schemeClr>
                </a:solidFill>
              </a:rPr>
              <a:t> nos campos do saber e da cultura. </a:t>
            </a:r>
          </a:p>
          <a:p>
            <a:pPr eaLnBrk="1" hangingPunct="1">
              <a:defRPr/>
            </a:pPr>
            <a:r>
              <a:rPr lang="es-ES" sz="2000" dirty="0">
                <a:solidFill>
                  <a:schemeClr val="accent6">
                    <a:lumMod val="50000"/>
                  </a:schemeClr>
                </a:solidFill>
              </a:rPr>
              <a:t>Ser o medio principal de que os </a:t>
            </a:r>
            <a:r>
              <a:rPr lang="es-ES" sz="2000" dirty="0" err="1">
                <a:solidFill>
                  <a:schemeClr val="accent6">
                    <a:lumMod val="50000"/>
                  </a:schemeClr>
                </a:solidFill>
              </a:rPr>
              <a:t>rexistros</a:t>
            </a:r>
            <a:r>
              <a:rPr lang="es-ES" sz="2000" dirty="0">
                <a:solidFill>
                  <a:schemeClr val="accent6">
                    <a:lumMod val="50000"/>
                  </a:schemeClr>
                </a:solidFill>
              </a:rPr>
              <a:t> dos </a:t>
            </a:r>
            <a:r>
              <a:rPr lang="es-ES" sz="2000" dirty="0" err="1">
                <a:solidFill>
                  <a:schemeClr val="accent6">
                    <a:lumMod val="50000"/>
                  </a:schemeClr>
                </a:solidFill>
              </a:rPr>
              <a:t>pensamentos</a:t>
            </a:r>
            <a:r>
              <a:rPr lang="es-ES" sz="2000" dirty="0">
                <a:solidFill>
                  <a:schemeClr val="accent6">
                    <a:lumMod val="50000"/>
                  </a:schemeClr>
                </a:solidFill>
              </a:rPr>
              <a:t> e ideas da </a:t>
            </a:r>
            <a:r>
              <a:rPr lang="es-ES" sz="2000" dirty="0" err="1">
                <a:solidFill>
                  <a:schemeClr val="accent6">
                    <a:lumMod val="50000"/>
                  </a:schemeClr>
                </a:solidFill>
              </a:rPr>
              <a:t>humanidade</a:t>
            </a:r>
            <a:r>
              <a:rPr lang="es-ES" sz="2000" dirty="0">
                <a:solidFill>
                  <a:schemeClr val="accent6">
                    <a:lumMod val="50000"/>
                  </a:schemeClr>
                </a:solidFill>
              </a:rPr>
              <a:t> e a expresión da </a:t>
            </a:r>
            <a:r>
              <a:rPr lang="es-ES" sz="2000" dirty="0" err="1">
                <a:solidFill>
                  <a:schemeClr val="accent6">
                    <a:lumMod val="50000"/>
                  </a:schemeClr>
                </a:solidFill>
              </a:rPr>
              <a:t>súa</a:t>
            </a:r>
            <a:r>
              <a:rPr lang="es-ES" sz="2000" dirty="0">
                <a:solidFill>
                  <a:schemeClr val="accent6">
                    <a:lumMod val="50000"/>
                  </a:schemeClr>
                </a:solidFill>
              </a:rPr>
              <a:t> </a:t>
            </a:r>
            <a:r>
              <a:rPr lang="es-ES" sz="2000" dirty="0" err="1">
                <a:solidFill>
                  <a:schemeClr val="accent6">
                    <a:lumMod val="50000"/>
                  </a:schemeClr>
                </a:solidFill>
              </a:rPr>
              <a:t>imaxinación</a:t>
            </a:r>
            <a:r>
              <a:rPr lang="es-ES" sz="2000" dirty="0">
                <a:solidFill>
                  <a:schemeClr val="accent6">
                    <a:lumMod val="50000"/>
                  </a:schemeClr>
                </a:solidFill>
              </a:rPr>
              <a:t> creativa </a:t>
            </a:r>
            <a:r>
              <a:rPr lang="es-ES" sz="2000" dirty="0" err="1">
                <a:solidFill>
                  <a:schemeClr val="accent6">
                    <a:lumMod val="50000"/>
                  </a:schemeClr>
                </a:solidFill>
              </a:rPr>
              <a:t>cheguen</a:t>
            </a:r>
            <a:r>
              <a:rPr lang="es-ES" sz="2000" dirty="0">
                <a:solidFill>
                  <a:schemeClr val="accent6">
                    <a:lumMod val="50000"/>
                  </a:schemeClr>
                </a:solidFill>
              </a:rPr>
              <a:t> libremente a todos. </a:t>
            </a:r>
          </a:p>
          <a:p>
            <a:pPr eaLnBrk="1" hangingPunct="1">
              <a:defRPr/>
            </a:pPr>
            <a:r>
              <a:rPr lang="es-ES" sz="2000" dirty="0">
                <a:solidFill>
                  <a:schemeClr val="accent6">
                    <a:lumMod val="50000"/>
                  </a:schemeClr>
                </a:solidFill>
              </a:rPr>
              <a:t>Renovar o espíritu humano proporcionando libros e </a:t>
            </a:r>
            <a:r>
              <a:rPr lang="es-ES" sz="2000" dirty="0" err="1">
                <a:solidFill>
                  <a:schemeClr val="accent6">
                    <a:lumMod val="50000"/>
                  </a:schemeClr>
                </a:solidFill>
              </a:rPr>
              <a:t>outros</a:t>
            </a:r>
            <a:r>
              <a:rPr lang="es-ES" sz="2000" dirty="0">
                <a:solidFill>
                  <a:schemeClr val="accent6">
                    <a:lumMod val="50000"/>
                  </a:schemeClr>
                </a:solidFill>
              </a:rPr>
              <a:t> medios para o </a:t>
            </a:r>
            <a:r>
              <a:rPr lang="es-ES" sz="2000" dirty="0" err="1">
                <a:solidFill>
                  <a:schemeClr val="accent6">
                    <a:lumMod val="50000"/>
                  </a:schemeClr>
                </a:solidFill>
              </a:rPr>
              <a:t>lecer</a:t>
            </a:r>
            <a:r>
              <a:rPr lang="es-ES" sz="2000" dirty="0">
                <a:solidFill>
                  <a:schemeClr val="accent6">
                    <a:lumMod val="50000"/>
                  </a:schemeClr>
                </a:solidFill>
              </a:rPr>
              <a:t>. </a:t>
            </a:r>
          </a:p>
          <a:p>
            <a:pPr eaLnBrk="1" hangingPunct="1">
              <a:defRPr/>
            </a:pPr>
            <a:r>
              <a:rPr lang="es-ES" sz="2000" dirty="0" err="1">
                <a:solidFill>
                  <a:schemeClr val="accent6">
                    <a:lumMod val="50000"/>
                  </a:schemeClr>
                </a:solidFill>
              </a:rPr>
              <a:t>Axudar</a:t>
            </a:r>
            <a:r>
              <a:rPr lang="es-ES" sz="2000" dirty="0">
                <a:solidFill>
                  <a:schemeClr val="accent6">
                    <a:lumMod val="50000"/>
                  </a:schemeClr>
                </a:solidFill>
              </a:rPr>
              <a:t> </a:t>
            </a:r>
            <a:r>
              <a:rPr lang="es-ES" sz="2000" dirty="0" err="1">
                <a:solidFill>
                  <a:schemeClr val="accent6">
                    <a:lumMod val="50000"/>
                  </a:schemeClr>
                </a:solidFill>
              </a:rPr>
              <a:t>aos</a:t>
            </a:r>
            <a:r>
              <a:rPr lang="es-ES" sz="2000" dirty="0">
                <a:solidFill>
                  <a:schemeClr val="accent6">
                    <a:lumMod val="50000"/>
                  </a:schemeClr>
                </a:solidFill>
              </a:rPr>
              <a:t> estudiantes.</a:t>
            </a:r>
          </a:p>
          <a:p>
            <a:pPr eaLnBrk="1" hangingPunct="1">
              <a:defRPr/>
            </a:pPr>
            <a:r>
              <a:rPr lang="es-ES" sz="2000" dirty="0">
                <a:solidFill>
                  <a:schemeClr val="accent6">
                    <a:lumMod val="50000"/>
                  </a:schemeClr>
                </a:solidFill>
              </a:rPr>
              <a:t>Ofrecer información técnica, científica e </a:t>
            </a:r>
            <a:r>
              <a:rPr lang="es-ES" sz="2000" dirty="0" err="1">
                <a:solidFill>
                  <a:schemeClr val="accent6">
                    <a:lumMod val="50000"/>
                  </a:schemeClr>
                </a:solidFill>
              </a:rPr>
              <a:t>sociolóxica</a:t>
            </a:r>
            <a:r>
              <a:rPr lang="es-ES" sz="2000" dirty="0">
                <a:solidFill>
                  <a:schemeClr val="accent6">
                    <a:lumMod val="50000"/>
                  </a:schemeClr>
                </a:solidFill>
              </a:rPr>
              <a:t> actualizada</a:t>
            </a:r>
            <a:endParaRPr lang="es-ES_tradnl" dirty="0">
              <a:solidFill>
                <a:schemeClr val="accent6">
                  <a:lumMod val="5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s-ES" smtClean="0"/>
              <a:t>A colaboración actual BE-BP</a:t>
            </a:r>
          </a:p>
        </p:txBody>
      </p:sp>
      <p:sp>
        <p:nvSpPr>
          <p:cNvPr id="283651" name="Rectangle 3"/>
          <p:cNvSpPr>
            <a:spLocks noGrp="1" noChangeArrowheads="1"/>
          </p:cNvSpPr>
          <p:nvPr>
            <p:ph type="body" idx="1"/>
          </p:nvPr>
        </p:nvSpPr>
        <p:spPr/>
        <p:txBody>
          <a:bodyPr/>
          <a:lstStyle/>
          <a:p>
            <a:pPr algn="just" eaLnBrk="1" hangingPunct="1">
              <a:lnSpc>
                <a:spcPct val="90000"/>
              </a:lnSpc>
              <a:defRPr/>
            </a:pPr>
            <a:r>
              <a:rPr lang="es-ES" sz="2100" dirty="0">
                <a:solidFill>
                  <a:schemeClr val="accent6">
                    <a:lumMod val="50000"/>
                  </a:schemeClr>
                </a:solidFill>
              </a:rPr>
              <a:t>Préstamo colectivo </a:t>
            </a:r>
            <a:r>
              <a:rPr lang="es-ES" sz="2100" dirty="0" err="1">
                <a:solidFill>
                  <a:schemeClr val="accent6">
                    <a:lumMod val="50000"/>
                  </a:schemeClr>
                </a:solidFill>
              </a:rPr>
              <a:t>ás</a:t>
            </a:r>
            <a:r>
              <a:rPr lang="es-ES" sz="2100" dirty="0">
                <a:solidFill>
                  <a:schemeClr val="accent6">
                    <a:lumMod val="50000"/>
                  </a:schemeClr>
                </a:solidFill>
              </a:rPr>
              <a:t> aulas</a:t>
            </a:r>
          </a:p>
          <a:p>
            <a:pPr algn="just" eaLnBrk="1" hangingPunct="1">
              <a:lnSpc>
                <a:spcPct val="90000"/>
              </a:lnSpc>
              <a:defRPr/>
            </a:pPr>
            <a:r>
              <a:rPr lang="es-ES" sz="2100" dirty="0" err="1">
                <a:solidFill>
                  <a:schemeClr val="accent6">
                    <a:lumMod val="50000"/>
                  </a:schemeClr>
                </a:solidFill>
              </a:rPr>
              <a:t>Seleccións</a:t>
            </a:r>
            <a:r>
              <a:rPr lang="es-ES" sz="2100" dirty="0">
                <a:solidFill>
                  <a:schemeClr val="accent6">
                    <a:lumMod val="50000"/>
                  </a:schemeClr>
                </a:solidFill>
              </a:rPr>
              <a:t> de recursos electrónicos </a:t>
            </a:r>
            <a:r>
              <a:rPr lang="es-ES" sz="2100" dirty="0" err="1">
                <a:solidFill>
                  <a:schemeClr val="accent6">
                    <a:lumMod val="50000"/>
                  </a:schemeClr>
                </a:solidFill>
              </a:rPr>
              <a:t>ou</a:t>
            </a:r>
            <a:r>
              <a:rPr lang="es-ES" sz="2100" dirty="0">
                <a:solidFill>
                  <a:schemeClr val="accent6">
                    <a:lumMod val="50000"/>
                  </a:schemeClr>
                </a:solidFill>
              </a:rPr>
              <a:t> bibliográficos por tema a petición do profesorado</a:t>
            </a:r>
          </a:p>
          <a:p>
            <a:pPr algn="just" eaLnBrk="1" hangingPunct="1">
              <a:lnSpc>
                <a:spcPct val="90000"/>
              </a:lnSpc>
              <a:defRPr/>
            </a:pPr>
            <a:r>
              <a:rPr lang="es-ES" sz="2100" dirty="0" err="1">
                <a:solidFill>
                  <a:schemeClr val="accent6">
                    <a:lumMod val="50000"/>
                  </a:schemeClr>
                </a:solidFill>
              </a:rPr>
              <a:t>Asesoramento</a:t>
            </a:r>
            <a:r>
              <a:rPr lang="es-ES" sz="2100" dirty="0">
                <a:solidFill>
                  <a:schemeClr val="accent6">
                    <a:lumMod val="50000"/>
                  </a:schemeClr>
                </a:solidFill>
              </a:rPr>
              <a:t> </a:t>
            </a:r>
            <a:r>
              <a:rPr lang="es-ES" sz="2100" dirty="0" err="1">
                <a:solidFill>
                  <a:schemeClr val="accent6">
                    <a:lumMod val="50000"/>
                  </a:schemeClr>
                </a:solidFill>
              </a:rPr>
              <a:t>aos</a:t>
            </a:r>
            <a:r>
              <a:rPr lang="es-ES" sz="2100" dirty="0">
                <a:solidFill>
                  <a:schemeClr val="accent6">
                    <a:lumMod val="50000"/>
                  </a:schemeClr>
                </a:solidFill>
              </a:rPr>
              <a:t> profesores a cargo das bibliotecas escolares nos temas </a:t>
            </a:r>
            <a:r>
              <a:rPr lang="es-ES" sz="2100" dirty="0" smtClean="0">
                <a:solidFill>
                  <a:schemeClr val="accent6">
                    <a:lumMod val="50000"/>
                  </a:schemeClr>
                </a:solidFill>
              </a:rPr>
              <a:t>relacionados </a:t>
            </a:r>
            <a:r>
              <a:rPr lang="es-ES" sz="2100" dirty="0">
                <a:solidFill>
                  <a:schemeClr val="accent6">
                    <a:lumMod val="50000"/>
                  </a:schemeClr>
                </a:solidFill>
              </a:rPr>
              <a:t>coa organización da biblioteca</a:t>
            </a:r>
          </a:p>
          <a:p>
            <a:pPr algn="just" eaLnBrk="1" hangingPunct="1">
              <a:lnSpc>
                <a:spcPct val="90000"/>
              </a:lnSpc>
              <a:defRPr/>
            </a:pPr>
            <a:r>
              <a:rPr lang="es-ES" sz="2100" dirty="0">
                <a:solidFill>
                  <a:schemeClr val="accent6">
                    <a:lumMod val="50000"/>
                  </a:schemeClr>
                </a:solidFill>
              </a:rPr>
              <a:t>Utilización do portal de recursos de información elaborado </a:t>
            </a:r>
            <a:r>
              <a:rPr lang="es-ES" sz="2100" dirty="0" err="1">
                <a:solidFill>
                  <a:schemeClr val="accent6">
                    <a:lumMod val="50000"/>
                  </a:schemeClr>
                </a:solidFill>
              </a:rPr>
              <a:t>polas</a:t>
            </a:r>
            <a:r>
              <a:rPr lang="es-ES" sz="2100" dirty="0">
                <a:solidFill>
                  <a:schemeClr val="accent6">
                    <a:lumMod val="50000"/>
                  </a:schemeClr>
                </a:solidFill>
              </a:rPr>
              <a:t> bibliotecas, que se pode completar </a:t>
            </a:r>
            <a:r>
              <a:rPr lang="es-ES" sz="2100" dirty="0" err="1">
                <a:solidFill>
                  <a:schemeClr val="accent6">
                    <a:lumMod val="50000"/>
                  </a:schemeClr>
                </a:solidFill>
              </a:rPr>
              <a:t>cos</a:t>
            </a:r>
            <a:r>
              <a:rPr lang="es-ES" sz="2100" dirty="0">
                <a:solidFill>
                  <a:schemeClr val="accent6">
                    <a:lumMod val="50000"/>
                  </a:schemeClr>
                </a:solidFill>
              </a:rPr>
              <a:t> recursos dos propios centros escolares. </a:t>
            </a:r>
          </a:p>
          <a:p>
            <a:pPr algn="just" eaLnBrk="1" hangingPunct="1">
              <a:lnSpc>
                <a:spcPct val="90000"/>
              </a:lnSpc>
              <a:defRPr/>
            </a:pPr>
            <a:r>
              <a:rPr lang="es-ES" sz="2100" dirty="0">
                <a:solidFill>
                  <a:schemeClr val="accent6">
                    <a:lumMod val="50000"/>
                  </a:schemeClr>
                </a:solidFill>
              </a:rPr>
              <a:t>Acceso </a:t>
            </a:r>
            <a:r>
              <a:rPr lang="es-ES" sz="2100" dirty="0" err="1">
                <a:solidFill>
                  <a:schemeClr val="accent6">
                    <a:lumMod val="50000"/>
                  </a:schemeClr>
                </a:solidFill>
              </a:rPr>
              <a:t>ao</a:t>
            </a:r>
            <a:r>
              <a:rPr lang="es-ES" sz="2100" dirty="0">
                <a:solidFill>
                  <a:schemeClr val="accent6">
                    <a:lumMod val="50000"/>
                  </a:schemeClr>
                </a:solidFill>
              </a:rPr>
              <a:t> catálogo da biblioteca municipal, que facilita a catalogación e clasificación dos </a:t>
            </a:r>
            <a:r>
              <a:rPr lang="es-ES" sz="2100" dirty="0" err="1">
                <a:solidFill>
                  <a:schemeClr val="accent6">
                    <a:lumMod val="50000"/>
                  </a:schemeClr>
                </a:solidFill>
              </a:rPr>
              <a:t>materiais</a:t>
            </a:r>
            <a:r>
              <a:rPr lang="es-ES" sz="2100" dirty="0">
                <a:solidFill>
                  <a:schemeClr val="accent6">
                    <a:lumMod val="50000"/>
                  </a:schemeClr>
                </a:solidFill>
              </a:rPr>
              <a:t> da biblioteca escolar.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s-ES" smtClean="0"/>
              <a:t>A colaboración actual BE-BP</a:t>
            </a:r>
          </a:p>
        </p:txBody>
      </p:sp>
      <p:sp>
        <p:nvSpPr>
          <p:cNvPr id="285699" name="Rectangle 3"/>
          <p:cNvSpPr>
            <a:spLocks noGrp="1" noChangeArrowheads="1"/>
          </p:cNvSpPr>
          <p:nvPr>
            <p:ph type="body" idx="1"/>
          </p:nvPr>
        </p:nvSpPr>
        <p:spPr/>
        <p:txBody>
          <a:bodyPr/>
          <a:lstStyle/>
          <a:p>
            <a:pPr eaLnBrk="1" hangingPunct="1">
              <a:defRPr/>
            </a:pPr>
            <a:r>
              <a:rPr lang="es-ES" dirty="0">
                <a:solidFill>
                  <a:schemeClr val="accent6">
                    <a:lumMod val="50000"/>
                  </a:schemeClr>
                </a:solidFill>
              </a:rPr>
              <a:t>Programa de visitas ofertado </a:t>
            </a:r>
            <a:r>
              <a:rPr lang="es-ES" dirty="0" err="1">
                <a:solidFill>
                  <a:schemeClr val="accent6">
                    <a:lumMod val="50000"/>
                  </a:schemeClr>
                </a:solidFill>
              </a:rPr>
              <a:t>polas</a:t>
            </a:r>
            <a:r>
              <a:rPr lang="es-ES" dirty="0">
                <a:solidFill>
                  <a:schemeClr val="accent6">
                    <a:lumMod val="50000"/>
                  </a:schemeClr>
                </a:solidFill>
              </a:rPr>
              <a:t> bibliotecas públicas </a:t>
            </a:r>
            <a:r>
              <a:rPr lang="es-ES" dirty="0" err="1">
                <a:solidFill>
                  <a:schemeClr val="accent6">
                    <a:lumMod val="50000"/>
                  </a:schemeClr>
                </a:solidFill>
              </a:rPr>
              <a:t>aos</a:t>
            </a:r>
            <a:r>
              <a:rPr lang="es-ES" dirty="0">
                <a:solidFill>
                  <a:schemeClr val="accent6">
                    <a:lumMod val="50000"/>
                  </a:schemeClr>
                </a:solidFill>
              </a:rPr>
              <a:t> centros escolares </a:t>
            </a:r>
          </a:p>
          <a:p>
            <a:pPr eaLnBrk="1" hangingPunct="1">
              <a:defRPr/>
            </a:pPr>
            <a:r>
              <a:rPr lang="es-ES" dirty="0">
                <a:solidFill>
                  <a:schemeClr val="accent6">
                    <a:lumMod val="50000"/>
                  </a:schemeClr>
                </a:solidFill>
              </a:rPr>
              <a:t>Petición de visitas dos centros </a:t>
            </a:r>
            <a:r>
              <a:rPr lang="es-ES" dirty="0" err="1">
                <a:solidFill>
                  <a:schemeClr val="accent6">
                    <a:lumMod val="50000"/>
                  </a:schemeClr>
                </a:solidFill>
              </a:rPr>
              <a:t>ás</a:t>
            </a:r>
            <a:r>
              <a:rPr lang="es-ES" dirty="0">
                <a:solidFill>
                  <a:schemeClr val="accent6">
                    <a:lumMod val="50000"/>
                  </a:schemeClr>
                </a:solidFill>
              </a:rPr>
              <a:t> bibliotecas públicas</a:t>
            </a:r>
          </a:p>
          <a:p>
            <a:pPr eaLnBrk="1" hangingPunct="1">
              <a:defRPr/>
            </a:pPr>
            <a:r>
              <a:rPr lang="es-ES" dirty="0">
                <a:solidFill>
                  <a:schemeClr val="accent6">
                    <a:lumMod val="50000"/>
                  </a:schemeClr>
                </a:solidFill>
              </a:rPr>
              <a:t>Visita dos bibliotecarios </a:t>
            </a:r>
            <a:r>
              <a:rPr lang="es-ES" dirty="0" err="1">
                <a:solidFill>
                  <a:schemeClr val="accent6">
                    <a:lumMod val="50000"/>
                  </a:schemeClr>
                </a:solidFill>
              </a:rPr>
              <a:t>ás</a:t>
            </a:r>
            <a:r>
              <a:rPr lang="es-ES" dirty="0">
                <a:solidFill>
                  <a:schemeClr val="accent6">
                    <a:lumMod val="50000"/>
                  </a:schemeClr>
                </a:solidFill>
              </a:rPr>
              <a:t> bibliotecas escolares da zona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s-ES_tradnl" smtClean="0"/>
              <a:t>As bibliotecas e a sociedade do coñecemento</a:t>
            </a:r>
          </a:p>
        </p:txBody>
      </p:sp>
      <p:sp>
        <p:nvSpPr>
          <p:cNvPr id="257027" name="Rectangle 3"/>
          <p:cNvSpPr>
            <a:spLocks noGrp="1" noChangeArrowheads="1"/>
          </p:cNvSpPr>
          <p:nvPr>
            <p:ph type="body" idx="1"/>
          </p:nvPr>
        </p:nvSpPr>
        <p:spPr/>
        <p:txBody>
          <a:bodyPr/>
          <a:lstStyle/>
          <a:p>
            <a:pPr algn="just" eaLnBrk="1" hangingPunct="1">
              <a:defRPr/>
            </a:pPr>
            <a:r>
              <a:rPr lang="es-ES" sz="2000" dirty="0">
                <a:solidFill>
                  <a:schemeClr val="accent6">
                    <a:lumMod val="50000"/>
                  </a:schemeClr>
                </a:solidFill>
              </a:rPr>
              <a:t>A biblioteca pública </a:t>
            </a:r>
            <a:r>
              <a:rPr lang="es-ES" sz="2000" dirty="0" err="1">
                <a:solidFill>
                  <a:schemeClr val="accent6">
                    <a:lumMod val="50000"/>
                  </a:schemeClr>
                </a:solidFill>
              </a:rPr>
              <a:t>ao</a:t>
            </a:r>
            <a:r>
              <a:rPr lang="es-ES" sz="2000" dirty="0">
                <a:solidFill>
                  <a:schemeClr val="accent6">
                    <a:lumMod val="50000"/>
                  </a:schemeClr>
                </a:solidFill>
              </a:rPr>
              <a:t> igual </a:t>
            </a:r>
            <a:r>
              <a:rPr lang="es-ES" sz="2000" dirty="0" err="1">
                <a:solidFill>
                  <a:schemeClr val="accent6">
                    <a:lumMod val="50000"/>
                  </a:schemeClr>
                </a:solidFill>
              </a:rPr>
              <a:t>ca</a:t>
            </a:r>
            <a:r>
              <a:rPr lang="es-ES" sz="2000" dirty="0">
                <a:solidFill>
                  <a:schemeClr val="accent6">
                    <a:lumMod val="50000"/>
                  </a:schemeClr>
                </a:solidFill>
              </a:rPr>
              <a:t> biblioteca escolar, como </a:t>
            </a:r>
            <a:r>
              <a:rPr lang="es-ES" sz="2000" dirty="0" err="1">
                <a:solidFill>
                  <a:schemeClr val="accent6">
                    <a:lumMod val="50000"/>
                  </a:schemeClr>
                </a:solidFill>
              </a:rPr>
              <a:t>servizos</a:t>
            </a:r>
            <a:r>
              <a:rPr lang="es-ES" sz="2000" dirty="0">
                <a:solidFill>
                  <a:schemeClr val="accent6">
                    <a:lumMod val="50000"/>
                  </a:schemeClr>
                </a:solidFill>
              </a:rPr>
              <a:t>  públicos que son, deben estar atentas a servir como correctoras de desigualdades </a:t>
            </a:r>
            <a:r>
              <a:rPr lang="es-ES" sz="2000" dirty="0" err="1">
                <a:solidFill>
                  <a:schemeClr val="accent6">
                    <a:lumMod val="50000"/>
                  </a:schemeClr>
                </a:solidFill>
              </a:rPr>
              <a:t>sociais</a:t>
            </a:r>
            <a:r>
              <a:rPr lang="es-ES" sz="2000" dirty="0">
                <a:solidFill>
                  <a:schemeClr val="accent6">
                    <a:lumMod val="50000"/>
                  </a:schemeClr>
                </a:solidFill>
              </a:rPr>
              <a:t> e </a:t>
            </a:r>
            <a:r>
              <a:rPr lang="es-ES" sz="2000" dirty="0" err="1">
                <a:solidFill>
                  <a:schemeClr val="accent6">
                    <a:lumMod val="50000"/>
                  </a:schemeClr>
                </a:solidFill>
              </a:rPr>
              <a:t>culturais</a:t>
            </a:r>
            <a:r>
              <a:rPr lang="es-ES" sz="2000" dirty="0">
                <a:solidFill>
                  <a:schemeClr val="accent6">
                    <a:lumMod val="50000"/>
                  </a:schemeClr>
                </a:solidFill>
              </a:rPr>
              <a:t> existentes </a:t>
            </a:r>
            <a:r>
              <a:rPr lang="es-ES" sz="2000" dirty="0" err="1">
                <a:solidFill>
                  <a:schemeClr val="accent6">
                    <a:lumMod val="50000"/>
                  </a:schemeClr>
                </a:solidFill>
              </a:rPr>
              <a:t>nun</a:t>
            </a:r>
            <a:r>
              <a:rPr lang="es-ES" sz="2000" dirty="0">
                <a:solidFill>
                  <a:schemeClr val="accent6">
                    <a:lumMod val="50000"/>
                  </a:schemeClr>
                </a:solidFill>
              </a:rPr>
              <a:t> momento determinado. </a:t>
            </a:r>
            <a:endParaRPr lang="es-ES" sz="2000" dirty="0" smtClean="0">
              <a:solidFill>
                <a:schemeClr val="accent6">
                  <a:lumMod val="50000"/>
                </a:schemeClr>
              </a:solidFill>
            </a:endParaRPr>
          </a:p>
          <a:p>
            <a:pPr algn="just" eaLnBrk="1" hangingPunct="1">
              <a:defRPr/>
            </a:pPr>
            <a:r>
              <a:rPr lang="es-ES" sz="2000" dirty="0" smtClean="0">
                <a:solidFill>
                  <a:schemeClr val="accent6">
                    <a:lumMod val="50000"/>
                  </a:schemeClr>
                </a:solidFill>
              </a:rPr>
              <a:t>A </a:t>
            </a:r>
            <a:r>
              <a:rPr lang="es-ES" sz="2000" dirty="0" err="1">
                <a:solidFill>
                  <a:schemeClr val="accent6">
                    <a:lumMod val="50000"/>
                  </a:schemeClr>
                </a:solidFill>
              </a:rPr>
              <a:t>sociedade</a:t>
            </a:r>
            <a:r>
              <a:rPr lang="es-ES" sz="2000" dirty="0">
                <a:solidFill>
                  <a:schemeClr val="accent6">
                    <a:lumMod val="50000"/>
                  </a:schemeClr>
                </a:solidFill>
              </a:rPr>
              <a:t> do  </a:t>
            </a:r>
            <a:r>
              <a:rPr lang="es-ES" sz="2000" dirty="0" err="1">
                <a:solidFill>
                  <a:schemeClr val="accent6">
                    <a:lumMod val="50000"/>
                  </a:schemeClr>
                </a:solidFill>
              </a:rPr>
              <a:t>coñecemento</a:t>
            </a:r>
            <a:r>
              <a:rPr lang="es-ES" sz="2000" dirty="0">
                <a:solidFill>
                  <a:schemeClr val="accent6">
                    <a:lumMod val="50000"/>
                  </a:schemeClr>
                </a:solidFill>
              </a:rPr>
              <a:t>  está </a:t>
            </a:r>
            <a:r>
              <a:rPr lang="es-ES" sz="2000" dirty="0" err="1">
                <a:solidFill>
                  <a:schemeClr val="accent6">
                    <a:lumMod val="50000"/>
                  </a:schemeClr>
                </a:solidFill>
              </a:rPr>
              <a:t>desenvolvendo</a:t>
            </a:r>
            <a:r>
              <a:rPr lang="es-ES" sz="2000" dirty="0">
                <a:solidFill>
                  <a:schemeClr val="accent6">
                    <a:lumMod val="50000"/>
                  </a:schemeClr>
                </a:solidFill>
              </a:rPr>
              <a:t> </a:t>
            </a:r>
            <a:r>
              <a:rPr lang="es-ES" sz="2000" dirty="0" err="1">
                <a:solidFill>
                  <a:schemeClr val="accent6">
                    <a:lumMod val="50000"/>
                  </a:schemeClr>
                </a:solidFill>
              </a:rPr>
              <a:t>unha</a:t>
            </a:r>
            <a:r>
              <a:rPr lang="es-ES" sz="2000" dirty="0">
                <a:solidFill>
                  <a:schemeClr val="accent6">
                    <a:lumMod val="50000"/>
                  </a:schemeClr>
                </a:solidFill>
              </a:rPr>
              <a:t> nova forma de </a:t>
            </a:r>
            <a:r>
              <a:rPr lang="es-ES" sz="2000" dirty="0" err="1">
                <a:solidFill>
                  <a:schemeClr val="accent6">
                    <a:lumMod val="50000"/>
                  </a:schemeClr>
                </a:solidFill>
              </a:rPr>
              <a:t>marxinación</a:t>
            </a:r>
            <a:r>
              <a:rPr lang="es-ES" sz="2000" dirty="0">
                <a:solidFill>
                  <a:schemeClr val="accent6">
                    <a:lumMod val="50000"/>
                  </a:schemeClr>
                </a:solidFill>
              </a:rPr>
              <a:t>, </a:t>
            </a:r>
            <a:r>
              <a:rPr lang="es-ES" sz="2000" dirty="0" err="1">
                <a:solidFill>
                  <a:schemeClr val="accent6">
                    <a:lumMod val="50000"/>
                  </a:schemeClr>
                </a:solidFill>
              </a:rPr>
              <a:t>xa</a:t>
            </a:r>
            <a:r>
              <a:rPr lang="es-ES" sz="2000" dirty="0">
                <a:solidFill>
                  <a:schemeClr val="accent6">
                    <a:lumMod val="50000"/>
                  </a:schemeClr>
                </a:solidFill>
              </a:rPr>
              <a:t> denominada </a:t>
            </a:r>
            <a:r>
              <a:rPr lang="es-ES" sz="2000" i="1" dirty="0" smtClean="0">
                <a:solidFill>
                  <a:schemeClr val="accent6">
                    <a:lumMod val="50000"/>
                  </a:schemeClr>
                </a:solidFill>
              </a:rPr>
              <a:t>fenda </a:t>
            </a:r>
            <a:r>
              <a:rPr lang="es-ES" sz="2000" i="1" dirty="0" err="1">
                <a:solidFill>
                  <a:schemeClr val="accent6">
                    <a:lumMod val="50000"/>
                  </a:schemeClr>
                </a:solidFill>
              </a:rPr>
              <a:t>dixital</a:t>
            </a:r>
            <a:r>
              <a:rPr lang="es-ES" sz="2000" dirty="0">
                <a:solidFill>
                  <a:schemeClr val="accent6">
                    <a:lumMod val="50000"/>
                  </a:schemeClr>
                </a:solidFill>
              </a:rPr>
              <a:t>, que implica a irrupción </a:t>
            </a:r>
            <a:r>
              <a:rPr lang="es-ES" sz="2000" dirty="0" err="1">
                <a:solidFill>
                  <a:schemeClr val="accent6">
                    <a:lumMod val="50000"/>
                  </a:schemeClr>
                </a:solidFill>
              </a:rPr>
              <a:t>dunha</a:t>
            </a:r>
            <a:r>
              <a:rPr lang="es-ES" sz="2000" dirty="0">
                <a:solidFill>
                  <a:schemeClr val="accent6">
                    <a:lumMod val="50000"/>
                  </a:schemeClr>
                </a:solidFill>
              </a:rPr>
              <a:t> nova discriminación o </a:t>
            </a:r>
            <a:r>
              <a:rPr lang="es-ES" sz="2000" dirty="0" err="1">
                <a:solidFill>
                  <a:schemeClr val="accent6">
                    <a:lumMod val="50000"/>
                  </a:schemeClr>
                </a:solidFill>
              </a:rPr>
              <a:t>mellor</a:t>
            </a:r>
            <a:r>
              <a:rPr lang="es-ES" sz="2000" dirty="0">
                <a:solidFill>
                  <a:schemeClr val="accent6">
                    <a:lumMod val="50000"/>
                  </a:schemeClr>
                </a:solidFill>
              </a:rPr>
              <a:t> </a:t>
            </a:r>
            <a:r>
              <a:rPr lang="es-ES" sz="2000" dirty="0" err="1">
                <a:solidFill>
                  <a:schemeClr val="accent6">
                    <a:lumMod val="50000"/>
                  </a:schemeClr>
                </a:solidFill>
              </a:rPr>
              <a:t>dito</a:t>
            </a:r>
            <a:r>
              <a:rPr lang="es-ES" sz="2000" dirty="0">
                <a:solidFill>
                  <a:schemeClr val="accent6">
                    <a:lumMod val="50000"/>
                  </a:schemeClr>
                </a:solidFill>
              </a:rPr>
              <a:t> afonda </a:t>
            </a:r>
            <a:r>
              <a:rPr lang="es-ES" sz="2000" dirty="0" err="1">
                <a:solidFill>
                  <a:schemeClr val="accent6">
                    <a:lumMod val="50000"/>
                  </a:schemeClr>
                </a:solidFill>
              </a:rPr>
              <a:t>unha</a:t>
            </a:r>
            <a:r>
              <a:rPr lang="es-ES" sz="2000" dirty="0">
                <a:solidFill>
                  <a:schemeClr val="accent6">
                    <a:lumMod val="50000"/>
                  </a:schemeClr>
                </a:solidFill>
              </a:rPr>
              <a:t>  fenda social </a:t>
            </a:r>
            <a:r>
              <a:rPr lang="es-ES" sz="2000" dirty="0" err="1">
                <a:solidFill>
                  <a:schemeClr val="accent6">
                    <a:lumMod val="50000"/>
                  </a:schemeClr>
                </a:solidFill>
              </a:rPr>
              <a:t>xa</a:t>
            </a:r>
            <a:r>
              <a:rPr lang="es-ES" sz="2000" dirty="0">
                <a:solidFill>
                  <a:schemeClr val="accent6">
                    <a:lumMod val="50000"/>
                  </a:schemeClr>
                </a:solidFill>
              </a:rPr>
              <a:t> existente </a:t>
            </a:r>
            <a:r>
              <a:rPr lang="es-ES" sz="2000" dirty="0" err="1">
                <a:solidFill>
                  <a:schemeClr val="accent6">
                    <a:lumMod val="50000"/>
                  </a:schemeClr>
                </a:solidFill>
              </a:rPr>
              <a:t>ao</a:t>
            </a:r>
            <a:r>
              <a:rPr lang="es-ES" sz="2000" dirty="0">
                <a:solidFill>
                  <a:schemeClr val="accent6">
                    <a:lumMod val="50000"/>
                  </a:schemeClr>
                </a:solidFill>
              </a:rPr>
              <a:t> sumarse a </a:t>
            </a:r>
            <a:r>
              <a:rPr lang="es-ES" sz="2000" dirty="0" err="1">
                <a:solidFill>
                  <a:schemeClr val="accent6">
                    <a:lumMod val="50000"/>
                  </a:schemeClr>
                </a:solidFill>
              </a:rPr>
              <a:t>outras</a:t>
            </a:r>
            <a:r>
              <a:rPr lang="es-ES" sz="2000" dirty="0">
                <a:solidFill>
                  <a:schemeClr val="accent6">
                    <a:lumMod val="50000"/>
                  </a:schemeClr>
                </a:solidFill>
              </a:rPr>
              <a:t> desigualdades </a:t>
            </a:r>
            <a:r>
              <a:rPr lang="es-ES" sz="2000" dirty="0" err="1">
                <a:solidFill>
                  <a:schemeClr val="accent6">
                    <a:lumMod val="50000"/>
                  </a:schemeClr>
                </a:solidFill>
              </a:rPr>
              <a:t>sociais</a:t>
            </a:r>
            <a:r>
              <a:rPr lang="es-ES" sz="2000" dirty="0">
                <a:solidFill>
                  <a:schemeClr val="accent6">
                    <a:lumMod val="50000"/>
                  </a:schemeClr>
                </a:solidFill>
              </a:rPr>
              <a:t> que </a:t>
            </a:r>
            <a:r>
              <a:rPr lang="es-ES" sz="2000" dirty="0" err="1">
                <a:solidFill>
                  <a:schemeClr val="accent6">
                    <a:lumMod val="50000"/>
                  </a:schemeClr>
                </a:solidFill>
              </a:rPr>
              <a:t>aínda</a:t>
            </a:r>
            <a:r>
              <a:rPr lang="es-ES" sz="2000" dirty="0">
                <a:solidFill>
                  <a:schemeClr val="accent6">
                    <a:lumMod val="50000"/>
                  </a:schemeClr>
                </a:solidFill>
              </a:rPr>
              <a:t> non solucionamos.</a:t>
            </a:r>
            <a:r>
              <a:rPr lang="es-ES" dirty="0">
                <a:solidFill>
                  <a:schemeClr val="accent6">
                    <a:lumMod val="50000"/>
                  </a:schemeClr>
                </a:solidFill>
              </a:rPr>
              <a:t> </a:t>
            </a:r>
            <a:endParaRPr lang="es-ES_tradnl" dirty="0">
              <a:solidFill>
                <a:schemeClr val="accent6">
                  <a:lumMod val="50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5 Marcador de número de diapositiva"/>
          <p:cNvSpPr>
            <a:spLocks noGrp="1"/>
          </p:cNvSpPr>
          <p:nvPr>
            <p:ph type="sldNum" sz="quarter" idx="12"/>
          </p:nvPr>
        </p:nvSpPr>
        <p:spPr>
          <a:noFill/>
        </p:spPr>
        <p:txBody>
          <a:bodyPr/>
          <a:lstStyle/>
          <a:p>
            <a:fld id="{1C9E9722-4211-4746-885F-3EFC9500C673}" type="slidenum">
              <a:rPr lang="es-ES" smtClean="0"/>
              <a:pPr/>
              <a:t>47</a:t>
            </a:fld>
            <a:endParaRPr lang="es-ES" smtClean="0"/>
          </a:p>
        </p:txBody>
      </p:sp>
      <p:sp>
        <p:nvSpPr>
          <p:cNvPr id="46082" name="Rectangle 2"/>
          <p:cNvSpPr>
            <a:spLocks noGrp="1" noChangeArrowheads="1"/>
          </p:cNvSpPr>
          <p:nvPr>
            <p:ph type="title"/>
          </p:nvPr>
        </p:nvSpPr>
        <p:spPr/>
        <p:txBody>
          <a:bodyPr/>
          <a:lstStyle/>
          <a:p>
            <a:pPr algn="ctr" eaLnBrk="1" hangingPunct="1">
              <a:defRPr/>
            </a:pPr>
            <a:r>
              <a:rPr lang="es-ES" dirty="0">
                <a:solidFill>
                  <a:schemeClr val="accent6">
                    <a:lumMod val="50000"/>
                  </a:schemeClr>
                </a:solidFill>
              </a:rPr>
              <a:t/>
            </a:r>
            <a:br>
              <a:rPr lang="es-ES" dirty="0">
                <a:solidFill>
                  <a:schemeClr val="accent6">
                    <a:lumMod val="50000"/>
                  </a:schemeClr>
                </a:solidFill>
              </a:rPr>
            </a:br>
            <a:r>
              <a:rPr lang="es-ES" b="1" dirty="0" smtClean="0">
                <a:solidFill>
                  <a:schemeClr val="accent6">
                    <a:lumMod val="75000"/>
                  </a:schemeClr>
                </a:solidFill>
              </a:rPr>
              <a:t>A </a:t>
            </a:r>
            <a:r>
              <a:rPr lang="es-ES" b="1" dirty="0">
                <a:solidFill>
                  <a:schemeClr val="accent6">
                    <a:lumMod val="75000"/>
                  </a:schemeClr>
                </a:solidFill>
              </a:rPr>
              <a:t>COMPETENCIA LECTORA </a:t>
            </a:r>
            <a:r>
              <a:rPr lang="es-ES" b="1" dirty="0" smtClean="0">
                <a:solidFill>
                  <a:schemeClr val="accent6">
                    <a:lumMod val="75000"/>
                  </a:schemeClr>
                </a:solidFill>
              </a:rPr>
              <a:t>NO </a:t>
            </a:r>
            <a:r>
              <a:rPr lang="es-ES" b="1" dirty="0">
                <a:solidFill>
                  <a:schemeClr val="accent6">
                    <a:lumMod val="75000"/>
                  </a:schemeClr>
                </a:solidFill>
                <a:hlinkClick r:id="rId3"/>
              </a:rPr>
              <a:t>ESTUDIO PISA</a:t>
            </a:r>
            <a:endParaRPr lang="es-ES" b="1" dirty="0">
              <a:solidFill>
                <a:schemeClr val="accent6">
                  <a:lumMod val="75000"/>
                </a:schemeClr>
              </a:solidFill>
            </a:endParaRPr>
          </a:p>
        </p:txBody>
      </p:sp>
      <p:sp>
        <p:nvSpPr>
          <p:cNvPr id="46083" name="Rectangle 3"/>
          <p:cNvSpPr>
            <a:spLocks noGrp="1" noChangeArrowheads="1"/>
          </p:cNvSpPr>
          <p:nvPr>
            <p:ph type="body" idx="1"/>
          </p:nvPr>
        </p:nvSpPr>
        <p:spPr>
          <a:xfrm>
            <a:off x="1619250" y="1828800"/>
            <a:ext cx="7067550" cy="4302125"/>
          </a:xfrm>
        </p:spPr>
        <p:txBody>
          <a:bodyPr/>
          <a:lstStyle/>
          <a:p>
            <a:pPr algn="just" eaLnBrk="1" hangingPunct="1">
              <a:lnSpc>
                <a:spcPct val="80000"/>
              </a:lnSpc>
              <a:defRPr/>
            </a:pPr>
            <a:r>
              <a:rPr lang="es-ES" sz="2400" i="1" dirty="0" smtClean="0">
                <a:solidFill>
                  <a:schemeClr val="accent6">
                    <a:lumMod val="50000"/>
                  </a:schemeClr>
                </a:solidFill>
              </a:rPr>
              <a:t>A cuestión </a:t>
            </a:r>
            <a:r>
              <a:rPr lang="es-ES" sz="2400" i="1" dirty="0">
                <a:solidFill>
                  <a:schemeClr val="accent6">
                    <a:lumMod val="50000"/>
                  </a:schemeClr>
                </a:solidFill>
              </a:rPr>
              <a:t>no </a:t>
            </a:r>
            <a:r>
              <a:rPr lang="es-ES" sz="2400" i="1" dirty="0" smtClean="0">
                <a:solidFill>
                  <a:schemeClr val="accent6">
                    <a:lumMod val="50000"/>
                  </a:schemeClr>
                </a:solidFill>
              </a:rPr>
              <a:t>é a </a:t>
            </a:r>
            <a:r>
              <a:rPr lang="es-ES" sz="2400" i="1" dirty="0">
                <a:solidFill>
                  <a:schemeClr val="accent6">
                    <a:lumMod val="50000"/>
                  </a:schemeClr>
                </a:solidFill>
              </a:rPr>
              <a:t>información, </a:t>
            </a:r>
            <a:r>
              <a:rPr lang="es-ES" sz="2400" i="1" dirty="0" smtClean="0">
                <a:solidFill>
                  <a:schemeClr val="accent6">
                    <a:lumMod val="50000"/>
                  </a:schemeClr>
                </a:solidFill>
              </a:rPr>
              <a:t>o </a:t>
            </a:r>
            <a:r>
              <a:rPr lang="es-ES" sz="2400" i="1" dirty="0">
                <a:solidFill>
                  <a:schemeClr val="accent6">
                    <a:lumMod val="50000"/>
                  </a:schemeClr>
                </a:solidFill>
              </a:rPr>
              <a:t>problema </a:t>
            </a:r>
            <a:r>
              <a:rPr lang="es-ES" sz="2400" i="1" dirty="0" err="1" smtClean="0">
                <a:solidFill>
                  <a:schemeClr val="accent6">
                    <a:lumMod val="50000"/>
                  </a:schemeClr>
                </a:solidFill>
              </a:rPr>
              <a:t>céntrase</a:t>
            </a:r>
            <a:r>
              <a:rPr lang="es-ES" sz="2400" i="1" dirty="0" smtClean="0">
                <a:solidFill>
                  <a:schemeClr val="accent6">
                    <a:lumMod val="50000"/>
                  </a:schemeClr>
                </a:solidFill>
              </a:rPr>
              <a:t> </a:t>
            </a:r>
            <a:r>
              <a:rPr lang="es-ES" sz="2400" i="1" dirty="0" err="1" smtClean="0">
                <a:solidFill>
                  <a:schemeClr val="accent6">
                    <a:lumMod val="50000"/>
                  </a:schemeClr>
                </a:solidFill>
              </a:rPr>
              <a:t>nas</a:t>
            </a:r>
            <a:r>
              <a:rPr lang="es-ES" sz="2400" i="1" dirty="0" smtClean="0">
                <a:solidFill>
                  <a:schemeClr val="accent6">
                    <a:lumMod val="50000"/>
                  </a:schemeClr>
                </a:solidFill>
              </a:rPr>
              <a:t> capacidades </a:t>
            </a:r>
            <a:r>
              <a:rPr lang="es-ES" sz="2400" i="1" dirty="0">
                <a:solidFill>
                  <a:schemeClr val="accent6">
                    <a:lumMod val="50000"/>
                  </a:schemeClr>
                </a:solidFill>
              </a:rPr>
              <a:t>cognitivas </a:t>
            </a:r>
            <a:r>
              <a:rPr lang="es-ES" sz="2400" i="1" dirty="0" smtClean="0">
                <a:solidFill>
                  <a:schemeClr val="accent6">
                    <a:lumMod val="50000"/>
                  </a:schemeClr>
                </a:solidFill>
              </a:rPr>
              <a:t>das </a:t>
            </a:r>
            <a:r>
              <a:rPr lang="es-ES" sz="2400" i="1" dirty="0" err="1" smtClean="0">
                <a:solidFill>
                  <a:schemeClr val="accent6">
                    <a:lumMod val="50000"/>
                  </a:schemeClr>
                </a:solidFill>
              </a:rPr>
              <a:t>persoas</a:t>
            </a:r>
            <a:r>
              <a:rPr lang="es-ES" sz="2400" i="1" dirty="0">
                <a:solidFill>
                  <a:schemeClr val="accent6">
                    <a:lumMod val="50000"/>
                  </a:schemeClr>
                </a:solidFill>
              </a:rPr>
              <a:t>, </a:t>
            </a:r>
            <a:r>
              <a:rPr lang="es-ES" sz="2400" i="1" dirty="0" err="1" smtClean="0">
                <a:solidFill>
                  <a:schemeClr val="accent6">
                    <a:lumMod val="50000"/>
                  </a:schemeClr>
                </a:solidFill>
              </a:rPr>
              <a:t>nas</a:t>
            </a:r>
            <a:r>
              <a:rPr lang="es-ES" sz="2400" i="1" dirty="0" smtClean="0">
                <a:solidFill>
                  <a:schemeClr val="accent6">
                    <a:lumMod val="50000"/>
                  </a:schemeClr>
                </a:solidFill>
              </a:rPr>
              <a:t> </a:t>
            </a:r>
            <a:r>
              <a:rPr lang="es-ES" sz="2400" i="1" dirty="0" err="1" smtClean="0">
                <a:solidFill>
                  <a:schemeClr val="accent6">
                    <a:lumMod val="50000"/>
                  </a:schemeClr>
                </a:solidFill>
              </a:rPr>
              <a:t>súas</a:t>
            </a:r>
            <a:r>
              <a:rPr lang="es-ES" sz="2400" i="1" dirty="0" smtClean="0">
                <a:solidFill>
                  <a:schemeClr val="accent6">
                    <a:lumMod val="50000"/>
                  </a:schemeClr>
                </a:solidFill>
              </a:rPr>
              <a:t> capacidades </a:t>
            </a:r>
            <a:r>
              <a:rPr lang="es-ES" sz="2400" i="1" dirty="0">
                <a:solidFill>
                  <a:schemeClr val="accent6">
                    <a:lumMod val="50000"/>
                  </a:schemeClr>
                </a:solidFill>
              </a:rPr>
              <a:t>para aprender a aprender </a:t>
            </a:r>
            <a:r>
              <a:rPr lang="es-ES" sz="2400" i="1" dirty="0" smtClean="0">
                <a:solidFill>
                  <a:schemeClr val="accent6">
                    <a:lumMod val="50000"/>
                  </a:schemeClr>
                </a:solidFill>
              </a:rPr>
              <a:t>e </a:t>
            </a:r>
            <a:r>
              <a:rPr lang="es-ES" sz="2400" i="1" dirty="0">
                <a:solidFill>
                  <a:schemeClr val="accent6">
                    <a:lumMod val="50000"/>
                  </a:schemeClr>
                </a:solidFill>
              </a:rPr>
              <a:t>a poder transformar </a:t>
            </a:r>
            <a:r>
              <a:rPr lang="es-ES" sz="2400" i="1" dirty="0" smtClean="0">
                <a:solidFill>
                  <a:schemeClr val="accent6">
                    <a:lumMod val="50000"/>
                  </a:schemeClr>
                </a:solidFill>
              </a:rPr>
              <a:t>a </a:t>
            </a:r>
            <a:r>
              <a:rPr lang="es-ES" sz="2400" i="1" dirty="0">
                <a:solidFill>
                  <a:schemeClr val="accent6">
                    <a:lumMod val="50000"/>
                  </a:schemeClr>
                </a:solidFill>
              </a:rPr>
              <a:t>información en </a:t>
            </a:r>
            <a:r>
              <a:rPr lang="es-ES" sz="2400" i="1" dirty="0" err="1" smtClean="0">
                <a:solidFill>
                  <a:schemeClr val="accent6">
                    <a:lumMod val="50000"/>
                  </a:schemeClr>
                </a:solidFill>
              </a:rPr>
              <a:t>coñecemento</a:t>
            </a:r>
            <a:r>
              <a:rPr lang="es-ES" sz="2400" dirty="0" smtClean="0">
                <a:solidFill>
                  <a:schemeClr val="accent6">
                    <a:lumMod val="50000"/>
                  </a:schemeClr>
                </a:solidFill>
              </a:rPr>
              <a:t>.</a:t>
            </a:r>
            <a:endParaRPr lang="es-ES" sz="2400" dirty="0">
              <a:solidFill>
                <a:schemeClr val="accent6">
                  <a:lumMod val="50000"/>
                </a:schemeClr>
              </a:solidFill>
            </a:endParaRPr>
          </a:p>
          <a:p>
            <a:pPr algn="just" eaLnBrk="1" hangingPunct="1">
              <a:lnSpc>
                <a:spcPct val="80000"/>
              </a:lnSpc>
              <a:buFont typeface="Wingdings" pitchFamily="2" charset="2"/>
              <a:buNone/>
              <a:defRPr/>
            </a:pPr>
            <a:endParaRPr lang="es-ES" sz="2400" dirty="0">
              <a:solidFill>
                <a:schemeClr val="accent6">
                  <a:lumMod val="50000"/>
                </a:schemeClr>
              </a:solidFill>
            </a:endParaRPr>
          </a:p>
          <a:p>
            <a:pPr algn="just" eaLnBrk="1" hangingPunct="1">
              <a:lnSpc>
                <a:spcPct val="80000"/>
              </a:lnSpc>
              <a:defRPr/>
            </a:pPr>
            <a:r>
              <a:rPr lang="es-ES" sz="2400" i="1" dirty="0" smtClean="0">
                <a:solidFill>
                  <a:schemeClr val="accent6">
                    <a:lumMod val="50000"/>
                  </a:schemeClr>
                </a:solidFill>
              </a:rPr>
              <a:t>A </a:t>
            </a:r>
            <a:r>
              <a:rPr lang="es-ES" sz="2400" i="1" dirty="0">
                <a:solidFill>
                  <a:schemeClr val="accent6">
                    <a:lumMod val="50000"/>
                  </a:schemeClr>
                </a:solidFill>
              </a:rPr>
              <a:t>competencia lectora consistiría </a:t>
            </a:r>
            <a:r>
              <a:rPr lang="es-ES" sz="2400" i="1" dirty="0" smtClean="0">
                <a:solidFill>
                  <a:schemeClr val="accent6">
                    <a:lumMod val="50000"/>
                  </a:schemeClr>
                </a:solidFill>
              </a:rPr>
              <a:t>na comprensión e o </a:t>
            </a:r>
            <a:r>
              <a:rPr lang="es-ES" sz="2400" i="1" dirty="0" err="1" smtClean="0">
                <a:solidFill>
                  <a:schemeClr val="accent6">
                    <a:lumMod val="50000"/>
                  </a:schemeClr>
                </a:solidFill>
              </a:rPr>
              <a:t>emprego</a:t>
            </a:r>
            <a:r>
              <a:rPr lang="es-ES" sz="2400" i="1" dirty="0" smtClean="0">
                <a:solidFill>
                  <a:schemeClr val="accent6">
                    <a:lumMod val="50000"/>
                  </a:schemeClr>
                </a:solidFill>
              </a:rPr>
              <a:t> de </a:t>
            </a:r>
            <a:r>
              <a:rPr lang="es-ES" sz="2400" i="1" dirty="0">
                <a:solidFill>
                  <a:schemeClr val="accent6">
                    <a:lumMod val="50000"/>
                  </a:schemeClr>
                </a:solidFill>
              </a:rPr>
              <a:t>textos escritos </a:t>
            </a:r>
            <a:r>
              <a:rPr lang="es-ES" sz="2400" i="1" dirty="0" smtClean="0">
                <a:solidFill>
                  <a:schemeClr val="accent6">
                    <a:lumMod val="50000"/>
                  </a:schemeClr>
                </a:solidFill>
              </a:rPr>
              <a:t>e na reflexión </a:t>
            </a:r>
            <a:r>
              <a:rPr lang="es-ES" sz="2400" i="1" dirty="0">
                <a:solidFill>
                  <a:schemeClr val="accent6">
                    <a:lumMod val="50000"/>
                  </a:schemeClr>
                </a:solidFill>
              </a:rPr>
              <a:t>personal a partir </a:t>
            </a:r>
            <a:r>
              <a:rPr lang="es-ES" sz="2400" i="1" dirty="0" smtClean="0">
                <a:solidFill>
                  <a:schemeClr val="accent6">
                    <a:lumMod val="50000"/>
                  </a:schemeClr>
                </a:solidFill>
              </a:rPr>
              <a:t>deles coa fin </a:t>
            </a:r>
            <a:r>
              <a:rPr lang="es-ES" sz="2400" i="1" dirty="0">
                <a:solidFill>
                  <a:schemeClr val="accent6">
                    <a:lumMod val="50000"/>
                  </a:schemeClr>
                </a:solidFill>
              </a:rPr>
              <a:t>de </a:t>
            </a:r>
            <a:r>
              <a:rPr lang="es-ES" sz="2400" i="1" dirty="0" err="1" smtClean="0">
                <a:solidFill>
                  <a:schemeClr val="accent6">
                    <a:lumMod val="50000"/>
                  </a:schemeClr>
                </a:solidFill>
              </a:rPr>
              <a:t>acadar</a:t>
            </a:r>
            <a:r>
              <a:rPr lang="es-ES" sz="2400" i="1" dirty="0" smtClean="0">
                <a:solidFill>
                  <a:schemeClr val="accent6">
                    <a:lumMod val="50000"/>
                  </a:schemeClr>
                </a:solidFill>
              </a:rPr>
              <a:t> as </a:t>
            </a:r>
            <a:r>
              <a:rPr lang="es-ES" sz="2400" i="1" dirty="0">
                <a:solidFill>
                  <a:schemeClr val="accent6">
                    <a:lumMod val="50000"/>
                  </a:schemeClr>
                </a:solidFill>
              </a:rPr>
              <a:t>metas propias, </a:t>
            </a:r>
            <a:r>
              <a:rPr lang="es-ES" sz="2400" i="1" dirty="0" smtClean="0">
                <a:solidFill>
                  <a:schemeClr val="accent6">
                    <a:lumMod val="50000"/>
                  </a:schemeClr>
                </a:solidFill>
              </a:rPr>
              <a:t>desenvolver o </a:t>
            </a:r>
            <a:r>
              <a:rPr lang="es-ES" sz="2400" i="1" dirty="0" err="1" smtClean="0">
                <a:solidFill>
                  <a:schemeClr val="accent6">
                    <a:lumMod val="50000"/>
                  </a:schemeClr>
                </a:solidFill>
              </a:rPr>
              <a:t>coñecemento</a:t>
            </a:r>
            <a:r>
              <a:rPr lang="es-ES" sz="2400" i="1" dirty="0" smtClean="0">
                <a:solidFill>
                  <a:schemeClr val="accent6">
                    <a:lumMod val="50000"/>
                  </a:schemeClr>
                </a:solidFill>
              </a:rPr>
              <a:t> e o potencial </a:t>
            </a:r>
            <a:r>
              <a:rPr lang="es-ES" sz="2400" i="1" dirty="0">
                <a:solidFill>
                  <a:schemeClr val="accent6">
                    <a:lumMod val="50000"/>
                  </a:schemeClr>
                </a:solidFill>
              </a:rPr>
              <a:t>personal </a:t>
            </a:r>
            <a:r>
              <a:rPr lang="es-ES" sz="2400" i="1" dirty="0" smtClean="0">
                <a:solidFill>
                  <a:schemeClr val="accent6">
                    <a:lumMod val="50000"/>
                  </a:schemeClr>
                </a:solidFill>
              </a:rPr>
              <a:t>e </a:t>
            </a:r>
            <a:r>
              <a:rPr lang="es-ES" sz="2400" i="1" dirty="0">
                <a:solidFill>
                  <a:schemeClr val="accent6">
                    <a:lumMod val="50000"/>
                  </a:schemeClr>
                </a:solidFill>
              </a:rPr>
              <a:t>participar </a:t>
            </a:r>
            <a:r>
              <a:rPr lang="es-ES" sz="2400" i="1" dirty="0" smtClean="0">
                <a:solidFill>
                  <a:schemeClr val="accent6">
                    <a:lumMod val="50000"/>
                  </a:schemeClr>
                </a:solidFill>
              </a:rPr>
              <a:t>na </a:t>
            </a:r>
            <a:r>
              <a:rPr lang="es-ES" sz="2400" i="1" dirty="0" err="1" smtClean="0">
                <a:solidFill>
                  <a:schemeClr val="accent6">
                    <a:lumMod val="50000"/>
                  </a:schemeClr>
                </a:solidFill>
              </a:rPr>
              <a:t>sociedade</a:t>
            </a:r>
            <a:endParaRPr lang="es-ES" sz="2400" i="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5 Marcador de número de diapositiva"/>
          <p:cNvSpPr>
            <a:spLocks noGrp="1"/>
          </p:cNvSpPr>
          <p:nvPr>
            <p:ph type="sldNum" sz="quarter" idx="12"/>
          </p:nvPr>
        </p:nvSpPr>
        <p:spPr>
          <a:noFill/>
        </p:spPr>
        <p:txBody>
          <a:bodyPr/>
          <a:lstStyle/>
          <a:p>
            <a:fld id="{3F83D79A-6674-4013-9D1A-5750F7B3CCBD}" type="slidenum">
              <a:rPr lang="es-ES" smtClean="0"/>
              <a:pPr/>
              <a:t>48</a:t>
            </a:fld>
            <a:endParaRPr lang="es-ES" smtClean="0"/>
          </a:p>
        </p:txBody>
      </p:sp>
      <p:sp>
        <p:nvSpPr>
          <p:cNvPr id="39938" name="Rectangle 2"/>
          <p:cNvSpPr>
            <a:spLocks noGrp="1" noChangeArrowheads="1"/>
          </p:cNvSpPr>
          <p:nvPr>
            <p:ph type="title"/>
          </p:nvPr>
        </p:nvSpPr>
        <p:spPr/>
        <p:txBody>
          <a:bodyPr/>
          <a:lstStyle/>
          <a:p>
            <a:pPr eaLnBrk="1" hangingPunct="1">
              <a:defRPr/>
            </a:pPr>
            <a:r>
              <a:rPr lang="es-ES" dirty="0" smtClean="0">
                <a:solidFill>
                  <a:schemeClr val="accent6">
                    <a:lumMod val="75000"/>
                  </a:schemeClr>
                </a:solidFill>
              </a:rPr>
              <a:t>Por qué as Bibliotecas </a:t>
            </a:r>
            <a:r>
              <a:rPr lang="es-ES" dirty="0">
                <a:solidFill>
                  <a:schemeClr val="accent6">
                    <a:lumMod val="75000"/>
                  </a:schemeClr>
                </a:solidFill>
              </a:rPr>
              <a:t>Escolares?</a:t>
            </a:r>
          </a:p>
        </p:txBody>
      </p:sp>
      <p:sp>
        <p:nvSpPr>
          <p:cNvPr id="39939" name="Rectangle 3"/>
          <p:cNvSpPr>
            <a:spLocks noGrp="1" noChangeArrowheads="1"/>
          </p:cNvSpPr>
          <p:nvPr>
            <p:ph type="body" idx="1"/>
          </p:nvPr>
        </p:nvSpPr>
        <p:spPr/>
        <p:txBody>
          <a:bodyPr/>
          <a:lstStyle/>
          <a:p>
            <a:pPr eaLnBrk="1" hangingPunct="1">
              <a:lnSpc>
                <a:spcPct val="80000"/>
              </a:lnSpc>
              <a:defRPr/>
            </a:pPr>
            <a:r>
              <a:rPr lang="es-ES" sz="2400" dirty="0">
                <a:solidFill>
                  <a:schemeClr val="accent6">
                    <a:lumMod val="50000"/>
                  </a:schemeClr>
                </a:solidFill>
                <a:hlinkClick r:id="rId3"/>
              </a:rPr>
              <a:t>Pautas IFLA </a:t>
            </a:r>
            <a:r>
              <a:rPr lang="es-ES" sz="2400" dirty="0">
                <a:solidFill>
                  <a:schemeClr val="accent6">
                    <a:lumMod val="50000"/>
                  </a:schemeClr>
                </a:solidFill>
              </a:rPr>
              <a:t> para </a:t>
            </a:r>
            <a:r>
              <a:rPr lang="es-ES" sz="2400" dirty="0" smtClean="0">
                <a:solidFill>
                  <a:schemeClr val="accent6">
                    <a:lumMod val="50000"/>
                  </a:schemeClr>
                </a:solidFill>
              </a:rPr>
              <a:t>a </a:t>
            </a:r>
            <a:r>
              <a:rPr lang="es-ES" sz="2400" dirty="0">
                <a:solidFill>
                  <a:schemeClr val="accent6">
                    <a:lumMod val="50000"/>
                  </a:schemeClr>
                </a:solidFill>
              </a:rPr>
              <a:t>biblioteca escolar</a:t>
            </a:r>
          </a:p>
          <a:p>
            <a:pPr eaLnBrk="1" hangingPunct="1">
              <a:lnSpc>
                <a:spcPct val="80000"/>
              </a:lnSpc>
              <a:defRPr/>
            </a:pPr>
            <a:endParaRPr lang="es-ES" sz="2400" dirty="0">
              <a:solidFill>
                <a:schemeClr val="accent6">
                  <a:lumMod val="50000"/>
                </a:schemeClr>
              </a:solidFill>
            </a:endParaRPr>
          </a:p>
          <a:p>
            <a:pPr lvl="1" algn="just" eaLnBrk="1" hangingPunct="1">
              <a:lnSpc>
                <a:spcPct val="80000"/>
              </a:lnSpc>
              <a:defRPr/>
            </a:pPr>
            <a:r>
              <a:rPr lang="es-ES" sz="2400" dirty="0" smtClean="0">
                <a:solidFill>
                  <a:schemeClr val="accent6">
                    <a:lumMod val="50000"/>
                  </a:schemeClr>
                </a:solidFill>
              </a:rPr>
              <a:t>O </a:t>
            </a:r>
            <a:r>
              <a:rPr lang="es-ES" sz="2400" dirty="0">
                <a:solidFill>
                  <a:schemeClr val="accent6">
                    <a:lumMod val="50000"/>
                  </a:schemeClr>
                </a:solidFill>
              </a:rPr>
              <a:t>importante </a:t>
            </a:r>
            <a:r>
              <a:rPr lang="es-ES" sz="2400" dirty="0" smtClean="0">
                <a:solidFill>
                  <a:schemeClr val="accent6">
                    <a:lumMod val="50000"/>
                  </a:schemeClr>
                </a:solidFill>
              </a:rPr>
              <a:t>é </a:t>
            </a:r>
            <a:r>
              <a:rPr lang="es-ES" sz="2400" dirty="0">
                <a:solidFill>
                  <a:schemeClr val="accent6">
                    <a:lumMod val="50000"/>
                  </a:schemeClr>
                </a:solidFill>
              </a:rPr>
              <a:t>saber </a:t>
            </a:r>
            <a:r>
              <a:rPr lang="es-ES" sz="2400" b="1" dirty="0">
                <a:solidFill>
                  <a:schemeClr val="accent6">
                    <a:lumMod val="50000"/>
                  </a:schemeClr>
                </a:solidFill>
              </a:rPr>
              <a:t>seleccionar información relevante </a:t>
            </a:r>
            <a:r>
              <a:rPr lang="es-ES" sz="2400" b="1" dirty="0" smtClean="0">
                <a:solidFill>
                  <a:schemeClr val="accent6">
                    <a:lumMod val="50000"/>
                  </a:schemeClr>
                </a:solidFill>
              </a:rPr>
              <a:t>e </a:t>
            </a:r>
            <a:r>
              <a:rPr lang="es-ES" sz="2400" b="1" dirty="0">
                <a:solidFill>
                  <a:schemeClr val="accent6">
                    <a:lumMod val="50000"/>
                  </a:schemeClr>
                </a:solidFill>
              </a:rPr>
              <a:t>de </a:t>
            </a:r>
            <a:r>
              <a:rPr lang="es-ES" sz="2400" b="1" dirty="0" err="1" smtClean="0">
                <a:solidFill>
                  <a:schemeClr val="accent6">
                    <a:lumMod val="50000"/>
                  </a:schemeClr>
                </a:solidFill>
              </a:rPr>
              <a:t>calidade</a:t>
            </a:r>
            <a:r>
              <a:rPr lang="es-ES" sz="2400" dirty="0" smtClean="0">
                <a:solidFill>
                  <a:schemeClr val="accent6">
                    <a:lumMod val="50000"/>
                  </a:schemeClr>
                </a:solidFill>
              </a:rPr>
              <a:t> </a:t>
            </a:r>
            <a:r>
              <a:rPr lang="es-ES" sz="2400" dirty="0">
                <a:solidFill>
                  <a:schemeClr val="accent6">
                    <a:lumMod val="50000"/>
                  </a:schemeClr>
                </a:solidFill>
              </a:rPr>
              <a:t>en Internet </a:t>
            </a:r>
            <a:r>
              <a:rPr lang="es-ES" sz="2400" dirty="0" smtClean="0">
                <a:solidFill>
                  <a:schemeClr val="accent6">
                    <a:lumMod val="50000"/>
                  </a:schemeClr>
                </a:solidFill>
              </a:rPr>
              <a:t>no tempo </a:t>
            </a:r>
            <a:r>
              <a:rPr lang="es-ES" sz="2400" dirty="0" err="1" smtClean="0">
                <a:solidFill>
                  <a:schemeClr val="accent6">
                    <a:lumMod val="50000"/>
                  </a:schemeClr>
                </a:solidFill>
              </a:rPr>
              <a:t>máis</a:t>
            </a:r>
            <a:r>
              <a:rPr lang="es-ES" sz="2400" dirty="0" smtClean="0">
                <a:solidFill>
                  <a:schemeClr val="accent6">
                    <a:lumMod val="50000"/>
                  </a:schemeClr>
                </a:solidFill>
              </a:rPr>
              <a:t> </a:t>
            </a:r>
            <a:r>
              <a:rPr lang="es-ES" sz="2400" dirty="0">
                <a:solidFill>
                  <a:schemeClr val="accent6">
                    <a:lumMod val="50000"/>
                  </a:schemeClr>
                </a:solidFill>
              </a:rPr>
              <a:t>breve posible. </a:t>
            </a:r>
            <a:r>
              <a:rPr lang="es-ES" sz="2400" dirty="0" smtClean="0">
                <a:solidFill>
                  <a:schemeClr val="accent6">
                    <a:lumMod val="50000"/>
                  </a:schemeClr>
                </a:solidFill>
              </a:rPr>
              <a:t>Os </a:t>
            </a:r>
            <a:r>
              <a:rPr lang="es-ES" sz="2400" dirty="0">
                <a:solidFill>
                  <a:schemeClr val="accent6">
                    <a:lumMod val="50000"/>
                  </a:schemeClr>
                </a:solidFill>
              </a:rPr>
              <a:t>estudiantes deben ser capaces gradualmente de localizar, sintetizar e integrar </a:t>
            </a:r>
            <a:r>
              <a:rPr lang="es-ES" sz="2400" dirty="0" smtClean="0">
                <a:solidFill>
                  <a:schemeClr val="accent6">
                    <a:lumMod val="50000"/>
                  </a:schemeClr>
                </a:solidFill>
              </a:rPr>
              <a:t>a </a:t>
            </a:r>
            <a:r>
              <a:rPr lang="es-ES" sz="2400" dirty="0">
                <a:solidFill>
                  <a:schemeClr val="accent6">
                    <a:lumMod val="50000"/>
                  </a:schemeClr>
                </a:solidFill>
              </a:rPr>
              <a:t>información </a:t>
            </a:r>
            <a:r>
              <a:rPr lang="es-ES" sz="2400" dirty="0" smtClean="0">
                <a:solidFill>
                  <a:schemeClr val="accent6">
                    <a:lumMod val="50000"/>
                  </a:schemeClr>
                </a:solidFill>
              </a:rPr>
              <a:t>e os </a:t>
            </a:r>
            <a:r>
              <a:rPr lang="es-ES" sz="2400" dirty="0" err="1" smtClean="0">
                <a:solidFill>
                  <a:schemeClr val="accent6">
                    <a:lumMod val="50000"/>
                  </a:schemeClr>
                </a:solidFill>
              </a:rPr>
              <a:t>novos</a:t>
            </a:r>
            <a:r>
              <a:rPr lang="es-ES" sz="2400" dirty="0" smtClean="0">
                <a:solidFill>
                  <a:schemeClr val="accent6">
                    <a:lumMod val="50000"/>
                  </a:schemeClr>
                </a:solidFill>
              </a:rPr>
              <a:t> </a:t>
            </a:r>
            <a:r>
              <a:rPr lang="es-ES" sz="2400" dirty="0" err="1" smtClean="0">
                <a:solidFill>
                  <a:schemeClr val="accent6">
                    <a:lumMod val="50000"/>
                  </a:schemeClr>
                </a:solidFill>
              </a:rPr>
              <a:t>coñecementos</a:t>
            </a:r>
            <a:r>
              <a:rPr lang="es-ES" sz="2400" dirty="0" smtClean="0">
                <a:solidFill>
                  <a:schemeClr val="accent6">
                    <a:lumMod val="50000"/>
                  </a:schemeClr>
                </a:solidFill>
              </a:rPr>
              <a:t> sobre </a:t>
            </a:r>
            <a:r>
              <a:rPr lang="es-ES" sz="2400" dirty="0">
                <a:solidFill>
                  <a:schemeClr val="accent6">
                    <a:lumMod val="50000"/>
                  </a:schemeClr>
                </a:solidFill>
              </a:rPr>
              <a:t>todas </a:t>
            </a:r>
            <a:r>
              <a:rPr lang="es-ES" sz="2400" dirty="0" smtClean="0">
                <a:solidFill>
                  <a:schemeClr val="accent6">
                    <a:lumMod val="50000"/>
                  </a:schemeClr>
                </a:solidFill>
              </a:rPr>
              <a:t>as </a:t>
            </a:r>
            <a:r>
              <a:rPr lang="es-ES" sz="2400" dirty="0">
                <a:solidFill>
                  <a:schemeClr val="accent6">
                    <a:lumMod val="50000"/>
                  </a:schemeClr>
                </a:solidFill>
              </a:rPr>
              <a:t>áreas de estudio </a:t>
            </a:r>
            <a:r>
              <a:rPr lang="es-ES" sz="2400" dirty="0" err="1" smtClean="0">
                <a:solidFill>
                  <a:schemeClr val="accent6">
                    <a:lumMod val="50000"/>
                  </a:schemeClr>
                </a:solidFill>
              </a:rPr>
              <a:t>na</a:t>
            </a:r>
            <a:r>
              <a:rPr lang="es-ES" sz="2400" dirty="0" smtClean="0">
                <a:solidFill>
                  <a:schemeClr val="accent6">
                    <a:lumMod val="50000"/>
                  </a:schemeClr>
                </a:solidFill>
              </a:rPr>
              <a:t> colección </a:t>
            </a:r>
            <a:r>
              <a:rPr lang="es-ES" sz="2400" dirty="0">
                <a:solidFill>
                  <a:schemeClr val="accent6">
                    <a:lumMod val="50000"/>
                  </a:schemeClr>
                </a:solidFill>
              </a:rPr>
              <a:t>de recursos. </a:t>
            </a:r>
            <a:r>
              <a:rPr lang="es-ES" sz="2400" b="1" dirty="0">
                <a:solidFill>
                  <a:schemeClr val="accent6">
                    <a:lumMod val="50000"/>
                  </a:schemeClr>
                </a:solidFill>
              </a:rPr>
              <a:t>Iniciar </a:t>
            </a:r>
            <a:r>
              <a:rPr lang="es-ES" sz="2400" b="1" dirty="0" smtClean="0">
                <a:solidFill>
                  <a:schemeClr val="accent6">
                    <a:lumMod val="50000"/>
                  </a:schemeClr>
                </a:solidFill>
              </a:rPr>
              <a:t>e levar </a:t>
            </a:r>
            <a:r>
              <a:rPr lang="es-ES" sz="2400" b="1" dirty="0">
                <a:solidFill>
                  <a:schemeClr val="accent6">
                    <a:lumMod val="50000"/>
                  </a:schemeClr>
                </a:solidFill>
              </a:rPr>
              <a:t>a cabo programas para </a:t>
            </a:r>
            <a:r>
              <a:rPr lang="es-ES" sz="2400" b="1" dirty="0" smtClean="0">
                <a:solidFill>
                  <a:schemeClr val="accent6">
                    <a:lumMod val="50000"/>
                  </a:schemeClr>
                </a:solidFill>
              </a:rPr>
              <a:t>o </a:t>
            </a:r>
            <a:r>
              <a:rPr lang="es-ES" sz="2400" b="1" dirty="0" err="1" smtClean="0">
                <a:solidFill>
                  <a:schemeClr val="accent6">
                    <a:lumMod val="50000"/>
                  </a:schemeClr>
                </a:solidFill>
              </a:rPr>
              <a:t>desenvolvemento</a:t>
            </a:r>
            <a:r>
              <a:rPr lang="es-ES" sz="2400" b="1" dirty="0" smtClean="0">
                <a:solidFill>
                  <a:schemeClr val="accent6">
                    <a:lumMod val="50000"/>
                  </a:schemeClr>
                </a:solidFill>
              </a:rPr>
              <a:t> da competencia </a:t>
            </a:r>
            <a:r>
              <a:rPr lang="es-ES" sz="2400" b="1" dirty="0">
                <a:solidFill>
                  <a:schemeClr val="accent6">
                    <a:lumMod val="50000"/>
                  </a:schemeClr>
                </a:solidFill>
              </a:rPr>
              <a:t>informativa </a:t>
            </a:r>
            <a:r>
              <a:rPr lang="es-ES" sz="2400" b="1" dirty="0" smtClean="0">
                <a:solidFill>
                  <a:schemeClr val="accent6">
                    <a:lumMod val="50000"/>
                  </a:schemeClr>
                </a:solidFill>
              </a:rPr>
              <a:t>é </a:t>
            </a:r>
            <a:r>
              <a:rPr lang="es-ES" sz="2400" b="1" dirty="0">
                <a:solidFill>
                  <a:schemeClr val="accent6">
                    <a:lumMod val="50000"/>
                  </a:schemeClr>
                </a:solidFill>
              </a:rPr>
              <a:t>por tanto </a:t>
            </a:r>
            <a:r>
              <a:rPr lang="es-ES" sz="2400" b="1" dirty="0" err="1" smtClean="0">
                <a:solidFill>
                  <a:schemeClr val="accent6">
                    <a:lumMod val="50000"/>
                  </a:schemeClr>
                </a:solidFill>
              </a:rPr>
              <a:t>unha</a:t>
            </a:r>
            <a:r>
              <a:rPr lang="es-ES" sz="2400" b="1" dirty="0" smtClean="0">
                <a:solidFill>
                  <a:schemeClr val="accent6">
                    <a:lumMod val="50000"/>
                  </a:schemeClr>
                </a:solidFill>
              </a:rPr>
              <a:t> das </a:t>
            </a:r>
            <a:r>
              <a:rPr lang="es-ES" sz="2400" b="1" dirty="0" err="1" smtClean="0">
                <a:solidFill>
                  <a:schemeClr val="accent6">
                    <a:lumMod val="50000"/>
                  </a:schemeClr>
                </a:solidFill>
              </a:rPr>
              <a:t>tarefas</a:t>
            </a:r>
            <a:r>
              <a:rPr lang="es-ES" sz="2400" b="1" dirty="0" smtClean="0">
                <a:solidFill>
                  <a:schemeClr val="accent6">
                    <a:lumMod val="50000"/>
                  </a:schemeClr>
                </a:solidFill>
              </a:rPr>
              <a:t> </a:t>
            </a:r>
            <a:r>
              <a:rPr lang="es-ES" sz="2400" b="1" dirty="0" err="1" smtClean="0">
                <a:solidFill>
                  <a:schemeClr val="accent6">
                    <a:lumMod val="50000"/>
                  </a:schemeClr>
                </a:solidFill>
              </a:rPr>
              <a:t>fundamentais</a:t>
            </a:r>
            <a:r>
              <a:rPr lang="es-ES" sz="2400" b="1" dirty="0" smtClean="0">
                <a:solidFill>
                  <a:schemeClr val="accent6">
                    <a:lumMod val="50000"/>
                  </a:schemeClr>
                </a:solidFill>
              </a:rPr>
              <a:t> da </a:t>
            </a:r>
            <a:r>
              <a:rPr lang="es-ES" sz="2400" b="1" dirty="0">
                <a:solidFill>
                  <a:schemeClr val="accent6">
                    <a:lumMod val="50000"/>
                  </a:schemeClr>
                </a:solidFill>
              </a:rPr>
              <a:t>biblioteca</a:t>
            </a:r>
            <a:endParaRPr lang="es-ES"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5 Marcador de número de diapositiva"/>
          <p:cNvSpPr>
            <a:spLocks noGrp="1"/>
          </p:cNvSpPr>
          <p:nvPr>
            <p:ph type="sldNum" sz="quarter" idx="12"/>
          </p:nvPr>
        </p:nvSpPr>
        <p:spPr>
          <a:noFill/>
        </p:spPr>
        <p:txBody>
          <a:bodyPr/>
          <a:lstStyle/>
          <a:p>
            <a:fld id="{338BF5F0-869C-4189-9DEF-CF776AE95243}" type="slidenum">
              <a:rPr lang="es-ES" smtClean="0"/>
              <a:pPr/>
              <a:t>49</a:t>
            </a:fld>
            <a:endParaRPr lang="es-ES" smtClean="0"/>
          </a:p>
        </p:txBody>
      </p:sp>
      <p:sp>
        <p:nvSpPr>
          <p:cNvPr id="61442" name="Rectangle 2"/>
          <p:cNvSpPr>
            <a:spLocks noGrp="1" noChangeArrowheads="1"/>
          </p:cNvSpPr>
          <p:nvPr>
            <p:ph type="title"/>
          </p:nvPr>
        </p:nvSpPr>
        <p:spPr/>
        <p:txBody>
          <a:bodyPr/>
          <a:lstStyle/>
          <a:p>
            <a:pPr eaLnBrk="1" hangingPunct="1">
              <a:defRPr/>
            </a:pPr>
            <a:r>
              <a:rPr lang="es-ES_tradnl" b="1" dirty="0">
                <a:solidFill>
                  <a:schemeClr val="accent6">
                    <a:lumMod val="50000"/>
                  </a:schemeClr>
                </a:solidFill>
              </a:rPr>
              <a:t>Antes de avanzar, recordamos...</a:t>
            </a:r>
          </a:p>
        </p:txBody>
      </p:sp>
      <p:sp>
        <p:nvSpPr>
          <p:cNvPr id="61443" name="Rectangle 3"/>
          <p:cNvSpPr>
            <a:spLocks noGrp="1" noChangeArrowheads="1"/>
          </p:cNvSpPr>
          <p:nvPr>
            <p:ph type="body" idx="1"/>
          </p:nvPr>
        </p:nvSpPr>
        <p:spPr/>
        <p:txBody>
          <a:bodyPr/>
          <a:lstStyle/>
          <a:p>
            <a:pPr algn="just" eaLnBrk="1" hangingPunct="1">
              <a:defRPr/>
            </a:pPr>
            <a:r>
              <a:rPr lang="es-ES_tradnl" sz="2400" dirty="0" smtClean="0">
                <a:solidFill>
                  <a:schemeClr val="accent6">
                    <a:lumMod val="50000"/>
                  </a:schemeClr>
                </a:solidFill>
              </a:rPr>
              <a:t>Na </a:t>
            </a:r>
            <a:r>
              <a:rPr lang="es-ES_tradnl" sz="2400" dirty="0" err="1" smtClean="0">
                <a:solidFill>
                  <a:schemeClr val="accent6">
                    <a:lumMod val="50000"/>
                  </a:schemeClr>
                </a:solidFill>
              </a:rPr>
              <a:t>sociedade</a:t>
            </a:r>
            <a:r>
              <a:rPr lang="es-ES_tradnl" sz="2400" dirty="0" smtClean="0">
                <a:solidFill>
                  <a:schemeClr val="accent6">
                    <a:lumMod val="50000"/>
                  </a:schemeClr>
                </a:solidFill>
              </a:rPr>
              <a:t> </a:t>
            </a:r>
            <a:r>
              <a:rPr lang="es-ES_tradnl" sz="2400" dirty="0">
                <a:solidFill>
                  <a:schemeClr val="accent6">
                    <a:lumMod val="50000"/>
                  </a:schemeClr>
                </a:solidFill>
              </a:rPr>
              <a:t>actual, </a:t>
            </a:r>
            <a:r>
              <a:rPr lang="es-ES_tradnl" sz="2400" dirty="0" smtClean="0">
                <a:solidFill>
                  <a:schemeClr val="accent6">
                    <a:lumMod val="50000"/>
                  </a:schemeClr>
                </a:solidFill>
              </a:rPr>
              <a:t>é </a:t>
            </a:r>
            <a:r>
              <a:rPr lang="es-ES_tradnl" sz="2400" dirty="0">
                <a:solidFill>
                  <a:schemeClr val="accent6">
                    <a:lumMod val="50000"/>
                  </a:schemeClr>
                </a:solidFill>
              </a:rPr>
              <a:t>fundamental </a:t>
            </a:r>
            <a:r>
              <a:rPr lang="es-ES_tradnl" sz="2400" dirty="0" smtClean="0">
                <a:solidFill>
                  <a:schemeClr val="accent6">
                    <a:lumMod val="50000"/>
                  </a:schemeClr>
                </a:solidFill>
              </a:rPr>
              <a:t>a </a:t>
            </a:r>
            <a:r>
              <a:rPr lang="es-ES_tradnl" sz="2400" dirty="0">
                <a:solidFill>
                  <a:schemeClr val="accent6">
                    <a:lumMod val="50000"/>
                  </a:schemeClr>
                </a:solidFill>
              </a:rPr>
              <a:t>formación </a:t>
            </a:r>
            <a:r>
              <a:rPr lang="es-ES_tradnl" sz="2400" dirty="0" smtClean="0">
                <a:solidFill>
                  <a:schemeClr val="accent6">
                    <a:lumMod val="50000"/>
                  </a:schemeClr>
                </a:solidFill>
              </a:rPr>
              <a:t>no  </a:t>
            </a:r>
            <a:r>
              <a:rPr lang="es-ES_tradnl" sz="2400" dirty="0">
                <a:solidFill>
                  <a:schemeClr val="accent6">
                    <a:lumMod val="50000"/>
                  </a:schemeClr>
                </a:solidFill>
              </a:rPr>
              <a:t>uso </a:t>
            </a:r>
            <a:r>
              <a:rPr lang="es-ES_tradnl" sz="2400" dirty="0" smtClean="0">
                <a:solidFill>
                  <a:schemeClr val="accent6">
                    <a:lumMod val="50000"/>
                  </a:schemeClr>
                </a:solidFill>
              </a:rPr>
              <a:t>da </a:t>
            </a:r>
            <a:r>
              <a:rPr lang="es-ES_tradnl" sz="2400" dirty="0">
                <a:solidFill>
                  <a:schemeClr val="accent6">
                    <a:lumMod val="50000"/>
                  </a:schemeClr>
                </a:solidFill>
              </a:rPr>
              <a:t>información. Esta </a:t>
            </a:r>
            <a:r>
              <a:rPr lang="es-ES_tradnl" sz="2400" dirty="0" smtClean="0">
                <a:solidFill>
                  <a:schemeClr val="accent6">
                    <a:lumMod val="50000"/>
                  </a:schemeClr>
                </a:solidFill>
              </a:rPr>
              <a:t>é </a:t>
            </a:r>
            <a:r>
              <a:rPr lang="es-ES_tradnl" sz="2400" dirty="0" err="1" smtClean="0">
                <a:solidFill>
                  <a:schemeClr val="accent6">
                    <a:lumMod val="50000"/>
                  </a:schemeClr>
                </a:solidFill>
              </a:rPr>
              <a:t>tarefa</a:t>
            </a:r>
            <a:r>
              <a:rPr lang="es-ES_tradnl" sz="2400" dirty="0" smtClean="0">
                <a:solidFill>
                  <a:schemeClr val="accent6">
                    <a:lumMod val="50000"/>
                  </a:schemeClr>
                </a:solidFill>
              </a:rPr>
              <a:t> </a:t>
            </a:r>
            <a:r>
              <a:rPr lang="es-ES_tradnl" sz="2400" dirty="0">
                <a:solidFill>
                  <a:schemeClr val="accent6">
                    <a:lumMod val="50000"/>
                  </a:schemeClr>
                </a:solidFill>
              </a:rPr>
              <a:t>fundamental </a:t>
            </a:r>
            <a:r>
              <a:rPr lang="es-ES_tradnl" sz="2400" dirty="0" smtClean="0">
                <a:solidFill>
                  <a:schemeClr val="accent6">
                    <a:lumMod val="50000"/>
                  </a:schemeClr>
                </a:solidFill>
              </a:rPr>
              <a:t>da </a:t>
            </a:r>
            <a:r>
              <a:rPr lang="es-ES_tradnl" sz="2400" dirty="0">
                <a:solidFill>
                  <a:schemeClr val="accent6">
                    <a:lumMod val="50000"/>
                  </a:schemeClr>
                </a:solidFill>
              </a:rPr>
              <a:t>biblioteca escolar.</a:t>
            </a:r>
          </a:p>
          <a:p>
            <a:pPr algn="just" eaLnBrk="1" hangingPunct="1">
              <a:defRPr/>
            </a:pPr>
            <a:r>
              <a:rPr lang="es-ES_tradnl" sz="2400" dirty="0" smtClean="0">
                <a:solidFill>
                  <a:schemeClr val="accent6">
                    <a:lumMod val="50000"/>
                  </a:schemeClr>
                </a:solidFill>
              </a:rPr>
              <a:t>Esta </a:t>
            </a:r>
            <a:r>
              <a:rPr lang="es-ES_tradnl" sz="2400" dirty="0" err="1" smtClean="0">
                <a:solidFill>
                  <a:schemeClr val="accent6">
                    <a:lumMod val="50000"/>
                  </a:schemeClr>
                </a:solidFill>
              </a:rPr>
              <a:t>tarefa</a:t>
            </a:r>
            <a:r>
              <a:rPr lang="es-ES_tradnl" sz="2400" dirty="0" smtClean="0">
                <a:solidFill>
                  <a:schemeClr val="accent6">
                    <a:lumMod val="50000"/>
                  </a:schemeClr>
                </a:solidFill>
              </a:rPr>
              <a:t> afecta a todas as </a:t>
            </a:r>
            <a:r>
              <a:rPr lang="es-ES_tradnl" sz="2400" dirty="0">
                <a:solidFill>
                  <a:schemeClr val="accent6">
                    <a:lumMod val="50000"/>
                  </a:schemeClr>
                </a:solidFill>
              </a:rPr>
              <a:t>materias </a:t>
            </a:r>
            <a:r>
              <a:rPr lang="es-ES_tradnl" sz="2400" dirty="0" smtClean="0">
                <a:solidFill>
                  <a:schemeClr val="accent6">
                    <a:lumMod val="50000"/>
                  </a:schemeClr>
                </a:solidFill>
              </a:rPr>
              <a:t>e polo tanto é  </a:t>
            </a:r>
            <a:r>
              <a:rPr lang="es-ES_tradnl" sz="2400" dirty="0" err="1" smtClean="0">
                <a:solidFill>
                  <a:schemeClr val="accent6">
                    <a:lumMod val="50000"/>
                  </a:schemeClr>
                </a:solidFill>
              </a:rPr>
              <a:t>responsabilidade</a:t>
            </a:r>
            <a:r>
              <a:rPr lang="es-ES_tradnl" sz="2400" dirty="0" smtClean="0">
                <a:solidFill>
                  <a:schemeClr val="accent6">
                    <a:lumMod val="50000"/>
                  </a:schemeClr>
                </a:solidFill>
              </a:rPr>
              <a:t> </a:t>
            </a:r>
            <a:r>
              <a:rPr lang="es-ES_tradnl" sz="2400" dirty="0">
                <a:solidFill>
                  <a:schemeClr val="accent6">
                    <a:lumMod val="50000"/>
                  </a:schemeClr>
                </a:solidFill>
              </a:rPr>
              <a:t>de todo </a:t>
            </a:r>
            <a:r>
              <a:rPr lang="es-ES_tradnl" sz="2400" dirty="0" smtClean="0">
                <a:solidFill>
                  <a:schemeClr val="accent6">
                    <a:lumMod val="50000"/>
                  </a:schemeClr>
                </a:solidFill>
              </a:rPr>
              <a:t>o </a:t>
            </a:r>
            <a:r>
              <a:rPr lang="es-ES_tradnl" sz="2400" dirty="0">
                <a:solidFill>
                  <a:schemeClr val="accent6">
                    <a:lumMod val="50000"/>
                  </a:schemeClr>
                </a:solidFill>
              </a:rPr>
              <a:t>profesorado.</a:t>
            </a:r>
          </a:p>
          <a:p>
            <a:pPr algn="just" eaLnBrk="1" hangingPunct="1">
              <a:defRPr/>
            </a:pPr>
            <a:r>
              <a:rPr lang="es-ES_tradnl" sz="2400" dirty="0">
                <a:solidFill>
                  <a:schemeClr val="accent6">
                    <a:lumMod val="50000"/>
                  </a:schemeClr>
                </a:solidFill>
              </a:rPr>
              <a:t>Debe de ser progresiva, </a:t>
            </a:r>
            <a:r>
              <a:rPr lang="es-ES_tradnl" sz="2400" dirty="0" smtClean="0">
                <a:solidFill>
                  <a:schemeClr val="accent6">
                    <a:lumMod val="50000"/>
                  </a:schemeClr>
                </a:solidFill>
              </a:rPr>
              <a:t>e </a:t>
            </a:r>
            <a:r>
              <a:rPr lang="es-ES_tradnl" sz="2400" dirty="0">
                <a:solidFill>
                  <a:schemeClr val="accent6">
                    <a:lumMod val="50000"/>
                  </a:schemeClr>
                </a:solidFill>
              </a:rPr>
              <a:t>debe contar </a:t>
            </a:r>
            <a:r>
              <a:rPr lang="es-ES_tradnl" sz="2400" dirty="0" err="1" smtClean="0">
                <a:solidFill>
                  <a:schemeClr val="accent6">
                    <a:lumMod val="50000"/>
                  </a:schemeClr>
                </a:solidFill>
              </a:rPr>
              <a:t>cun</a:t>
            </a:r>
            <a:r>
              <a:rPr lang="es-ES_tradnl" sz="2400" dirty="0" smtClean="0">
                <a:solidFill>
                  <a:schemeClr val="accent6">
                    <a:lumMod val="50000"/>
                  </a:schemeClr>
                </a:solidFill>
              </a:rPr>
              <a:t> </a:t>
            </a:r>
            <a:r>
              <a:rPr lang="es-ES_tradnl" sz="2400" dirty="0" err="1" smtClean="0">
                <a:solidFill>
                  <a:schemeClr val="accent6">
                    <a:lumMod val="50000"/>
                  </a:schemeClr>
                </a:solidFill>
              </a:rPr>
              <a:t>deseño</a:t>
            </a:r>
            <a:r>
              <a:rPr lang="es-ES_tradnl" sz="2400" dirty="0" smtClean="0">
                <a:solidFill>
                  <a:schemeClr val="accent6">
                    <a:lumMod val="50000"/>
                  </a:schemeClr>
                </a:solidFill>
              </a:rPr>
              <a:t> </a:t>
            </a:r>
            <a:r>
              <a:rPr lang="es-ES_tradnl" sz="2400" dirty="0">
                <a:solidFill>
                  <a:schemeClr val="accent6">
                    <a:lumMod val="50000"/>
                  </a:schemeClr>
                </a:solidFill>
              </a:rPr>
              <a:t>curricular para todos </a:t>
            </a:r>
            <a:r>
              <a:rPr lang="es-ES_tradnl" sz="2400" dirty="0" smtClean="0">
                <a:solidFill>
                  <a:schemeClr val="accent6">
                    <a:lumMod val="50000"/>
                  </a:schemeClr>
                </a:solidFill>
              </a:rPr>
              <a:t>os </a:t>
            </a:r>
            <a:r>
              <a:rPr lang="es-ES_tradnl" sz="2400" dirty="0" err="1" smtClean="0">
                <a:solidFill>
                  <a:schemeClr val="accent6">
                    <a:lumMod val="50000"/>
                  </a:schemeClr>
                </a:solidFill>
              </a:rPr>
              <a:t>niveis</a:t>
            </a:r>
            <a:r>
              <a:rPr lang="es-ES_tradnl" sz="2400" dirty="0" smtClean="0">
                <a:solidFill>
                  <a:schemeClr val="accent6">
                    <a:lumMod val="50000"/>
                  </a:schemeClr>
                </a:solidFill>
              </a:rPr>
              <a:t> </a:t>
            </a:r>
            <a:endParaRPr lang="es-ES_tradnl" sz="2400" dirty="0">
              <a:solidFill>
                <a:schemeClr val="accent6">
                  <a:lumMod val="50000"/>
                </a:schemeClr>
              </a:solidFill>
            </a:endParaRPr>
          </a:p>
          <a:p>
            <a:pPr eaLnBrk="1" hangingPunct="1">
              <a:defRPr/>
            </a:pPr>
            <a:endParaRPr lang="es-ES_trad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pPr eaLnBrk="1" hangingPunct="1"/>
            <a:r>
              <a:rPr lang="es-ES" smtClean="0">
                <a:solidFill>
                  <a:schemeClr val="hlink"/>
                </a:solidFill>
              </a:rPr>
              <a:t>Funcións das bibliotecas escolares</a:t>
            </a:r>
            <a:endParaRPr lang="es-ES" smtClean="0"/>
          </a:p>
        </p:txBody>
      </p:sp>
      <p:sp>
        <p:nvSpPr>
          <p:cNvPr id="3" name="2 Marcador de contenido"/>
          <p:cNvSpPr>
            <a:spLocks noGrp="1"/>
          </p:cNvSpPr>
          <p:nvPr>
            <p:ph idx="1"/>
          </p:nvPr>
        </p:nvSpPr>
        <p:spPr/>
        <p:txBody>
          <a:bodyPr/>
          <a:lstStyle/>
          <a:p>
            <a:pPr eaLnBrk="1" hangingPunct="1">
              <a:defRPr/>
            </a:pPr>
            <a:r>
              <a:rPr lang="es-ES" dirty="0" smtClean="0">
                <a:solidFill>
                  <a:schemeClr val="accent6">
                    <a:lumMod val="50000"/>
                  </a:schemeClr>
                </a:solidFill>
              </a:rPr>
              <a:t>A BE debe promover a </a:t>
            </a:r>
            <a:r>
              <a:rPr lang="es-ES" dirty="0" err="1" smtClean="0">
                <a:solidFill>
                  <a:schemeClr val="accent6">
                    <a:lumMod val="50000"/>
                  </a:schemeClr>
                </a:solidFill>
              </a:rPr>
              <a:t>igualdade</a:t>
            </a:r>
            <a:r>
              <a:rPr lang="es-ES" dirty="0" smtClean="0">
                <a:solidFill>
                  <a:schemeClr val="accent6">
                    <a:lumMod val="50000"/>
                  </a:schemeClr>
                </a:solidFill>
              </a:rPr>
              <a:t> educativa de todos os estudiantes con independencia da </a:t>
            </a:r>
            <a:r>
              <a:rPr lang="es-ES" dirty="0" err="1" smtClean="0">
                <a:solidFill>
                  <a:schemeClr val="accent6">
                    <a:lumMod val="50000"/>
                  </a:schemeClr>
                </a:solidFill>
              </a:rPr>
              <a:t>súa</a:t>
            </a:r>
            <a:r>
              <a:rPr lang="es-ES" dirty="0" smtClean="0">
                <a:solidFill>
                  <a:schemeClr val="accent6">
                    <a:lumMod val="50000"/>
                  </a:schemeClr>
                </a:solidFill>
              </a:rPr>
              <a:t> situación de partida</a:t>
            </a:r>
          </a:p>
          <a:p>
            <a:pPr eaLnBrk="1" hangingPunct="1">
              <a:defRPr/>
            </a:pPr>
            <a:r>
              <a:rPr lang="es-ES" dirty="0" smtClean="0">
                <a:solidFill>
                  <a:schemeClr val="accent6">
                    <a:lumMod val="50000"/>
                  </a:schemeClr>
                </a:solidFill>
              </a:rPr>
              <a:t>Debe facilitar o </a:t>
            </a:r>
            <a:r>
              <a:rPr lang="es-ES" dirty="0" err="1" smtClean="0">
                <a:solidFill>
                  <a:schemeClr val="accent6">
                    <a:lumMod val="50000"/>
                  </a:schemeClr>
                </a:solidFill>
              </a:rPr>
              <a:t>encontro</a:t>
            </a:r>
            <a:r>
              <a:rPr lang="es-ES" dirty="0" smtClean="0">
                <a:solidFill>
                  <a:schemeClr val="accent6">
                    <a:lumMod val="50000"/>
                  </a:schemeClr>
                </a:solidFill>
              </a:rPr>
              <a:t> coa lectura e as obras da creación humanas</a:t>
            </a:r>
            <a:endParaRPr lang="es-ES" dirty="0">
              <a:solidFill>
                <a:schemeClr val="accent6">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5 Marcador de número de diapositiva"/>
          <p:cNvSpPr>
            <a:spLocks noGrp="1"/>
          </p:cNvSpPr>
          <p:nvPr>
            <p:ph type="sldNum" sz="quarter" idx="12"/>
          </p:nvPr>
        </p:nvSpPr>
        <p:spPr>
          <a:noFill/>
        </p:spPr>
        <p:txBody>
          <a:bodyPr/>
          <a:lstStyle/>
          <a:p>
            <a:fld id="{CE7E4C65-2D25-40EF-A233-24ACDBB0C4A5}" type="slidenum">
              <a:rPr lang="es-ES" smtClean="0"/>
              <a:pPr/>
              <a:t>50</a:t>
            </a:fld>
            <a:endParaRPr lang="es-ES" smtClean="0"/>
          </a:p>
        </p:txBody>
      </p:sp>
      <p:sp>
        <p:nvSpPr>
          <p:cNvPr id="67586" name="Rectangle 2"/>
          <p:cNvSpPr>
            <a:spLocks noGrp="1" noChangeArrowheads="1"/>
          </p:cNvSpPr>
          <p:nvPr>
            <p:ph type="title"/>
          </p:nvPr>
        </p:nvSpPr>
        <p:spPr/>
        <p:txBody>
          <a:bodyPr/>
          <a:lstStyle/>
          <a:p>
            <a:pPr algn="ctr" eaLnBrk="1" hangingPunct="1">
              <a:defRPr/>
            </a:pPr>
            <a:r>
              <a:rPr lang="es-ES" dirty="0" err="1" smtClean="0">
                <a:solidFill>
                  <a:schemeClr val="accent6">
                    <a:lumMod val="50000"/>
                  </a:schemeClr>
                </a:solidFill>
              </a:rPr>
              <a:t>Dez</a:t>
            </a:r>
            <a:r>
              <a:rPr lang="es-ES" dirty="0" smtClean="0">
                <a:solidFill>
                  <a:schemeClr val="accent6">
                    <a:lumMod val="50000"/>
                  </a:schemeClr>
                </a:solidFill>
              </a:rPr>
              <a:t> </a:t>
            </a:r>
            <a:r>
              <a:rPr lang="es-ES" dirty="0">
                <a:solidFill>
                  <a:schemeClr val="accent6">
                    <a:lumMod val="50000"/>
                  </a:schemeClr>
                </a:solidFill>
              </a:rPr>
              <a:t>argumentos a favor </a:t>
            </a:r>
            <a:r>
              <a:rPr lang="es-ES" dirty="0" smtClean="0">
                <a:solidFill>
                  <a:schemeClr val="accent6">
                    <a:lumMod val="50000"/>
                  </a:schemeClr>
                </a:solidFill>
              </a:rPr>
              <a:t>do papel das </a:t>
            </a:r>
            <a:r>
              <a:rPr lang="es-ES" dirty="0">
                <a:solidFill>
                  <a:schemeClr val="accent6">
                    <a:lumMod val="50000"/>
                  </a:schemeClr>
                </a:solidFill>
              </a:rPr>
              <a:t>bibliotecas escolares</a:t>
            </a:r>
          </a:p>
        </p:txBody>
      </p:sp>
      <p:sp>
        <p:nvSpPr>
          <p:cNvPr id="58371" name="Rectangle 3"/>
          <p:cNvSpPr>
            <a:spLocks noGrp="1" noChangeArrowheads="1"/>
          </p:cNvSpPr>
          <p:nvPr>
            <p:ph type="body" idx="1"/>
          </p:nvPr>
        </p:nvSpPr>
        <p:spPr/>
        <p:txBody>
          <a:bodyPr/>
          <a:lstStyle/>
          <a:p>
            <a:pPr marL="609600" indent="-609600" eaLnBrk="1" hangingPunct="1">
              <a:buFont typeface="Wingdings" pitchFamily="2" charset="2"/>
              <a:buNone/>
            </a:pPr>
            <a:r>
              <a:rPr lang="es-ES" sz="2800" smtClean="0">
                <a:solidFill>
                  <a:srgbClr val="3C6565"/>
                </a:solidFill>
              </a:rPr>
              <a:t>1. Seguimos directrices e pautas mencionadas</a:t>
            </a:r>
          </a:p>
          <a:p>
            <a:pPr marL="609600" indent="-609600" eaLnBrk="1" hangingPunct="1">
              <a:buFont typeface="Wingdings" pitchFamily="2" charset="2"/>
              <a:buNone/>
            </a:pPr>
            <a:r>
              <a:rPr lang="es-ES" sz="2800" smtClean="0">
                <a:solidFill>
                  <a:srgbClr val="3C6565"/>
                </a:solidFill>
              </a:rPr>
              <a:t>2. A información es tamén un produto económico:</a:t>
            </a:r>
          </a:p>
          <a:p>
            <a:pPr marL="609600" indent="-609600" eaLnBrk="1" hangingPunct="1">
              <a:buFont typeface="Wingdings" pitchFamily="2" charset="2"/>
              <a:buNone/>
            </a:pPr>
            <a:r>
              <a:rPr lang="es-ES" sz="2800" smtClean="0">
                <a:solidFill>
                  <a:srgbClr val="3C6565"/>
                </a:solidFill>
              </a:rPr>
              <a:t>	- Úsase na vida cultural, social, económica      e política</a:t>
            </a:r>
          </a:p>
          <a:p>
            <a:pPr marL="609600" indent="-609600" eaLnBrk="1" hangingPunct="1">
              <a:buFont typeface="Wingdings" pitchFamily="2" charset="2"/>
              <a:buNone/>
            </a:pPr>
            <a:r>
              <a:rPr lang="es-ES" sz="2800" smtClean="0">
                <a:solidFill>
                  <a:srgbClr val="3C6565"/>
                </a:solidFill>
              </a:rPr>
              <a:t>	- A información é poder</a:t>
            </a:r>
          </a:p>
          <a:p>
            <a:pPr marL="609600" indent="-609600" eaLnBrk="1" hangingPunct="1">
              <a:buFont typeface="Wingdings" pitchFamily="2" charset="2"/>
              <a:buNone/>
            </a:pPr>
            <a:r>
              <a:rPr lang="es-ES" sz="2800" smtClean="0">
                <a:solidFill>
                  <a:srgbClr val="3C6565"/>
                </a:solidFill>
              </a:rPr>
              <a:t>	- Mellora personal e do benestar social</a:t>
            </a:r>
          </a:p>
          <a:p>
            <a:pPr marL="609600" indent="-609600" eaLnBrk="1" hangingPunct="1">
              <a:buFont typeface="Wingdings" pitchFamily="2" charset="2"/>
              <a:buNone/>
            </a:pPr>
            <a:endParaRPr lang="es-ES" smtClean="0">
              <a:solidFill>
                <a:srgbClr val="3C6565"/>
              </a:solidFill>
            </a:endParaRPr>
          </a:p>
          <a:p>
            <a:pPr marL="609600" indent="-609600" eaLnBrk="1" hangingPunct="1">
              <a:buFont typeface="Wingdings" pitchFamily="2" charset="2"/>
              <a:buNone/>
            </a:pPr>
            <a:endParaRPr lang="es-ES" smtClean="0">
              <a:solidFill>
                <a:srgbClr val="3C6565"/>
              </a:solidFill>
            </a:endParaRPr>
          </a:p>
          <a:p>
            <a:pPr marL="609600" indent="-609600" eaLnBrk="1" hangingPunct="1">
              <a:buFont typeface="Wingdings" pitchFamily="2" charset="2"/>
              <a:buNone/>
            </a:pPr>
            <a:endParaRPr lang="es-ES" smtClean="0">
              <a:solidFill>
                <a:srgbClr val="3C6565"/>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5 Marcador de número de diapositiva"/>
          <p:cNvSpPr>
            <a:spLocks noGrp="1"/>
          </p:cNvSpPr>
          <p:nvPr>
            <p:ph type="sldNum" sz="quarter" idx="12"/>
          </p:nvPr>
        </p:nvSpPr>
        <p:spPr>
          <a:noFill/>
        </p:spPr>
        <p:txBody>
          <a:bodyPr/>
          <a:lstStyle/>
          <a:p>
            <a:fld id="{8DA528C6-DF60-40A8-876D-C522FA57E292}" type="slidenum">
              <a:rPr lang="es-ES" smtClean="0"/>
              <a:pPr/>
              <a:t>51</a:t>
            </a:fld>
            <a:endParaRPr lang="es-ES" smtClean="0"/>
          </a:p>
        </p:txBody>
      </p:sp>
      <p:sp>
        <p:nvSpPr>
          <p:cNvPr id="68610" name="Rectangle 2"/>
          <p:cNvSpPr>
            <a:spLocks noGrp="1" noChangeArrowheads="1"/>
          </p:cNvSpPr>
          <p:nvPr>
            <p:ph type="title"/>
          </p:nvPr>
        </p:nvSpPr>
        <p:spPr/>
        <p:txBody>
          <a:bodyPr/>
          <a:lstStyle/>
          <a:p>
            <a:pPr algn="ctr" eaLnBrk="1" hangingPunct="1">
              <a:defRPr/>
            </a:pPr>
            <a:r>
              <a:rPr lang="es-ES" sz="3200" dirty="0" err="1" smtClean="0">
                <a:solidFill>
                  <a:schemeClr val="accent6">
                    <a:lumMod val="50000"/>
                  </a:schemeClr>
                </a:solidFill>
              </a:rPr>
              <a:t>Dez</a:t>
            </a:r>
            <a:r>
              <a:rPr lang="es-ES" sz="3200" dirty="0" smtClean="0">
                <a:solidFill>
                  <a:schemeClr val="accent6">
                    <a:lumMod val="50000"/>
                  </a:schemeClr>
                </a:solidFill>
              </a:rPr>
              <a:t> argumentos a favor do papel das bibliotecas escolares</a:t>
            </a:r>
            <a:endParaRPr lang="es-ES" sz="3400" dirty="0">
              <a:solidFill>
                <a:srgbClr val="000099"/>
              </a:solidFill>
            </a:endParaRPr>
          </a:p>
        </p:txBody>
      </p:sp>
      <p:sp>
        <p:nvSpPr>
          <p:cNvPr id="60419" name="Rectangle 3"/>
          <p:cNvSpPr>
            <a:spLocks noGrp="1" noChangeArrowheads="1"/>
          </p:cNvSpPr>
          <p:nvPr>
            <p:ph type="body" idx="1"/>
          </p:nvPr>
        </p:nvSpPr>
        <p:spPr/>
        <p:txBody>
          <a:bodyPr/>
          <a:lstStyle/>
          <a:p>
            <a:pPr eaLnBrk="1" hangingPunct="1">
              <a:buFont typeface="Wingdings" pitchFamily="2" charset="2"/>
              <a:buNone/>
            </a:pPr>
            <a:r>
              <a:rPr lang="es-ES" sz="2400" smtClean="0">
                <a:solidFill>
                  <a:srgbClr val="3C6565"/>
                </a:solidFill>
              </a:rPr>
              <a:t>3. Crecemento exponencial da información: loita contra a fenda dixital.</a:t>
            </a:r>
          </a:p>
          <a:p>
            <a:pPr eaLnBrk="1" hangingPunct="1">
              <a:buFont typeface="Wingdings" pitchFamily="2" charset="2"/>
              <a:buNone/>
            </a:pPr>
            <a:r>
              <a:rPr lang="es-ES" sz="2400" smtClean="0">
                <a:solidFill>
                  <a:srgbClr val="3C6565"/>
                </a:solidFill>
              </a:rPr>
              <a:t>4. Caída dos vellos mitos educativos:</a:t>
            </a:r>
          </a:p>
          <a:p>
            <a:pPr eaLnBrk="1" hangingPunct="1">
              <a:buFont typeface="Wingdings" pitchFamily="2" charset="2"/>
              <a:buNone/>
            </a:pPr>
            <a:r>
              <a:rPr lang="es-ES" sz="2400" smtClean="0">
                <a:solidFill>
                  <a:srgbClr val="3C6565"/>
                </a:solidFill>
              </a:rPr>
              <a:t>	- Reciclaxe personal e profesional</a:t>
            </a:r>
          </a:p>
          <a:p>
            <a:pPr eaLnBrk="1" hangingPunct="1">
              <a:buFont typeface="Wingdings" pitchFamily="2" charset="2"/>
              <a:buNone/>
            </a:pPr>
            <a:r>
              <a:rPr lang="es-ES" sz="2400" smtClean="0">
                <a:solidFill>
                  <a:srgbClr val="3C6565"/>
                </a:solidFill>
              </a:rPr>
              <a:t>	- Formación ao longo de toda a vida</a:t>
            </a:r>
          </a:p>
          <a:p>
            <a:pPr eaLnBrk="1" hangingPunct="1">
              <a:buFont typeface="Wingdings" pitchFamily="2" charset="2"/>
              <a:buNone/>
            </a:pPr>
            <a:r>
              <a:rPr lang="es-ES" sz="2400" smtClean="0">
                <a:solidFill>
                  <a:srgbClr val="3C6565"/>
                </a:solidFill>
              </a:rPr>
              <a:t>	- Autoaprendizaxe</a:t>
            </a:r>
          </a:p>
          <a:p>
            <a:pPr eaLnBrk="1" hangingPunct="1">
              <a:buFont typeface="Wingdings" pitchFamily="2" charset="2"/>
              <a:buNone/>
            </a:pPr>
            <a:r>
              <a:rPr lang="es-ES" sz="2400" smtClean="0">
                <a:solidFill>
                  <a:srgbClr val="3C6565"/>
                </a:solidFill>
              </a:rPr>
              <a:t>	- Aprendizaxe virtual</a:t>
            </a:r>
          </a:p>
          <a:p>
            <a:pPr eaLnBrk="1" hangingPunct="1">
              <a:buFont typeface="Wingdings" pitchFamily="2" charset="2"/>
              <a:buNone/>
            </a:pPr>
            <a:r>
              <a:rPr lang="es-ES" sz="2400" smtClean="0">
                <a:solidFill>
                  <a:srgbClr val="3C6565"/>
                </a:solidFill>
              </a:rPr>
              <a:t>5. A democratización do acceso á información</a:t>
            </a:r>
          </a:p>
          <a:p>
            <a:pPr eaLnBrk="1" hangingPunct="1">
              <a:buFont typeface="Wingdings" pitchFamily="2" charset="2"/>
              <a:buNone/>
            </a:pPr>
            <a:endParaRPr lang="es-ES" smtClean="0"/>
          </a:p>
          <a:p>
            <a:pPr eaLnBrk="1" hangingPunct="1">
              <a:buFont typeface="Wingdings" pitchFamily="2" charset="2"/>
              <a:buNone/>
            </a:pPr>
            <a:endParaRPr lang="es-ES" smtClean="0"/>
          </a:p>
          <a:p>
            <a:pPr eaLnBrk="1" hangingPunct="1">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5 Marcador de número de diapositiva"/>
          <p:cNvSpPr>
            <a:spLocks noGrp="1"/>
          </p:cNvSpPr>
          <p:nvPr>
            <p:ph type="sldNum" sz="quarter" idx="12"/>
          </p:nvPr>
        </p:nvSpPr>
        <p:spPr>
          <a:noFill/>
        </p:spPr>
        <p:txBody>
          <a:bodyPr/>
          <a:lstStyle/>
          <a:p>
            <a:fld id="{8EA57DD9-CEF3-4D22-8E9E-08A370602A89}" type="slidenum">
              <a:rPr lang="es-ES" smtClean="0"/>
              <a:pPr/>
              <a:t>52</a:t>
            </a:fld>
            <a:endParaRPr lang="es-ES" smtClean="0"/>
          </a:p>
        </p:txBody>
      </p:sp>
      <p:sp>
        <p:nvSpPr>
          <p:cNvPr id="69634" name="Rectangle 2"/>
          <p:cNvSpPr>
            <a:spLocks noGrp="1" noChangeArrowheads="1"/>
          </p:cNvSpPr>
          <p:nvPr>
            <p:ph type="title"/>
          </p:nvPr>
        </p:nvSpPr>
        <p:spPr/>
        <p:txBody>
          <a:bodyPr/>
          <a:lstStyle/>
          <a:p>
            <a:pPr algn="ctr" eaLnBrk="1" hangingPunct="1">
              <a:defRPr/>
            </a:pPr>
            <a:r>
              <a:rPr lang="es-ES" sz="3200" dirty="0" err="1" smtClean="0">
                <a:solidFill>
                  <a:schemeClr val="accent6">
                    <a:lumMod val="50000"/>
                  </a:schemeClr>
                </a:solidFill>
              </a:rPr>
              <a:t>Dez</a:t>
            </a:r>
            <a:r>
              <a:rPr lang="es-ES" sz="3200" dirty="0" smtClean="0">
                <a:solidFill>
                  <a:schemeClr val="accent6">
                    <a:lumMod val="50000"/>
                  </a:schemeClr>
                </a:solidFill>
              </a:rPr>
              <a:t> argumentos a favor do papel das bibliotecas escolares</a:t>
            </a:r>
            <a:endParaRPr lang="es-ES" sz="3400" dirty="0">
              <a:solidFill>
                <a:srgbClr val="000099"/>
              </a:solidFill>
            </a:endParaRPr>
          </a:p>
        </p:txBody>
      </p:sp>
      <p:sp>
        <p:nvSpPr>
          <p:cNvPr id="62467" name="Rectangle 3"/>
          <p:cNvSpPr>
            <a:spLocks noGrp="1" noChangeArrowheads="1"/>
          </p:cNvSpPr>
          <p:nvPr>
            <p:ph type="body" idx="1"/>
          </p:nvPr>
        </p:nvSpPr>
        <p:spPr>
          <a:xfrm>
            <a:off x="1403350" y="1844675"/>
            <a:ext cx="7313613" cy="4114800"/>
          </a:xfrm>
        </p:spPr>
        <p:txBody>
          <a:bodyPr/>
          <a:lstStyle/>
          <a:p>
            <a:pPr eaLnBrk="1" hangingPunct="1">
              <a:buFont typeface="Wingdings" pitchFamily="2" charset="2"/>
              <a:buNone/>
            </a:pPr>
            <a:r>
              <a:rPr lang="es-ES" sz="2400" smtClean="0">
                <a:solidFill>
                  <a:srgbClr val="3C6565"/>
                </a:solidFill>
              </a:rPr>
              <a:t>6. Socialización da biblioteca</a:t>
            </a:r>
          </a:p>
          <a:p>
            <a:pPr eaLnBrk="1" hangingPunct="1">
              <a:buFont typeface="Wingdings" pitchFamily="2" charset="2"/>
              <a:buNone/>
            </a:pPr>
            <a:r>
              <a:rPr lang="es-ES" sz="2400" smtClean="0">
                <a:solidFill>
                  <a:srgbClr val="3C6565"/>
                </a:solidFill>
              </a:rPr>
              <a:t>7. Máximo aproveitamento e uso óptimo dos recursos da biblioteca</a:t>
            </a:r>
          </a:p>
          <a:p>
            <a:pPr eaLnBrk="1" hangingPunct="1">
              <a:buFont typeface="Wingdings" pitchFamily="2" charset="2"/>
              <a:buNone/>
            </a:pPr>
            <a:r>
              <a:rPr lang="es-ES" sz="2400" smtClean="0">
                <a:solidFill>
                  <a:srgbClr val="3C6565"/>
                </a:solidFill>
              </a:rPr>
              <a:t>8. Función educativa das bibliotecas en xeral e das B.E. en particular</a:t>
            </a:r>
          </a:p>
          <a:p>
            <a:pPr eaLnBrk="1" hangingPunct="1">
              <a:buFont typeface="Wingdings" pitchFamily="2" charset="2"/>
              <a:buNone/>
            </a:pPr>
            <a:r>
              <a:rPr lang="es-ES" sz="2400" smtClean="0">
                <a:solidFill>
                  <a:srgbClr val="3C6565"/>
                </a:solidFill>
              </a:rPr>
              <a:t>9. Cambio das funcións das bibliotecas</a:t>
            </a:r>
          </a:p>
          <a:p>
            <a:pPr eaLnBrk="1" hangingPunct="1">
              <a:buFont typeface="Wingdings" pitchFamily="2" charset="2"/>
              <a:buNone/>
            </a:pPr>
            <a:r>
              <a:rPr lang="es-ES" sz="2400" smtClean="0">
                <a:solidFill>
                  <a:srgbClr val="3C6565"/>
                </a:solidFill>
              </a:rPr>
              <a:t>10. Das bibliotecas de conservación ás bibliotecas orientadas ao usuario.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5 Marcador de número de diapositiva"/>
          <p:cNvSpPr>
            <a:spLocks noGrp="1"/>
          </p:cNvSpPr>
          <p:nvPr>
            <p:ph type="sldNum" sz="quarter" idx="12"/>
          </p:nvPr>
        </p:nvSpPr>
        <p:spPr>
          <a:noFill/>
        </p:spPr>
        <p:txBody>
          <a:bodyPr/>
          <a:lstStyle/>
          <a:p>
            <a:fld id="{CD6D4D23-DB1D-4E2D-BF02-CC94A30D9FB2}" type="slidenum">
              <a:rPr lang="es-ES" smtClean="0"/>
              <a:pPr/>
              <a:t>53</a:t>
            </a:fld>
            <a:endParaRPr lang="es-ES" smtClean="0"/>
          </a:p>
        </p:txBody>
      </p:sp>
      <p:sp>
        <p:nvSpPr>
          <p:cNvPr id="64514" name="Rectangle 2"/>
          <p:cNvSpPr>
            <a:spLocks noGrp="1" noChangeArrowheads="1"/>
          </p:cNvSpPr>
          <p:nvPr>
            <p:ph type="title"/>
          </p:nvPr>
        </p:nvSpPr>
        <p:spPr/>
        <p:txBody>
          <a:bodyPr/>
          <a:lstStyle/>
          <a:p>
            <a:pPr eaLnBrk="1" hangingPunct="1"/>
            <a:r>
              <a:rPr lang="es-ES" sz="2800" smtClean="0"/>
              <a:t>A formación na BE orientada á resolución de problemas de información</a:t>
            </a:r>
            <a:r>
              <a:rPr lang="es-ES" sz="2800" smtClean="0">
                <a:solidFill>
                  <a:srgbClr val="000099"/>
                </a:solidFill>
              </a:rPr>
              <a:t> </a:t>
            </a:r>
            <a:endParaRPr lang="es-ES_tradnl" smtClean="0"/>
          </a:p>
        </p:txBody>
      </p:sp>
      <p:sp>
        <p:nvSpPr>
          <p:cNvPr id="64515" name="Rectangle 3"/>
          <p:cNvSpPr>
            <a:spLocks noGrp="1" noChangeArrowheads="1"/>
          </p:cNvSpPr>
          <p:nvPr>
            <p:ph type="body" idx="1"/>
          </p:nvPr>
        </p:nvSpPr>
        <p:spPr/>
        <p:txBody>
          <a:bodyPr/>
          <a:lstStyle/>
          <a:p>
            <a:pPr algn="just" eaLnBrk="1" hangingPunct="1">
              <a:lnSpc>
                <a:spcPct val="90000"/>
              </a:lnSpc>
            </a:pPr>
            <a:r>
              <a:rPr lang="es-ES" sz="2400" smtClean="0">
                <a:solidFill>
                  <a:schemeClr val="tx2"/>
                </a:solidFill>
              </a:rPr>
              <a:t>Copian mensajes completos de libros y enciclopedias</a:t>
            </a:r>
          </a:p>
          <a:p>
            <a:pPr algn="just" eaLnBrk="1" hangingPunct="1">
              <a:lnSpc>
                <a:spcPct val="90000"/>
              </a:lnSpc>
            </a:pPr>
            <a:r>
              <a:rPr lang="es-ES" sz="2400" smtClean="0">
                <a:solidFill>
                  <a:schemeClr val="tx2"/>
                </a:solidFill>
              </a:rPr>
              <a:t>No elaboran síntesis personales a partir de las distintas fuentes</a:t>
            </a:r>
          </a:p>
          <a:p>
            <a:pPr algn="just" eaLnBrk="1" hangingPunct="1">
              <a:lnSpc>
                <a:spcPct val="90000"/>
              </a:lnSpc>
            </a:pPr>
            <a:r>
              <a:rPr lang="es-ES" sz="2400" smtClean="0">
                <a:solidFill>
                  <a:schemeClr val="tx2"/>
                </a:solidFill>
              </a:rPr>
              <a:t>Tienen dificultades para reformular los contenidos en un lenguaje claro y personal</a:t>
            </a:r>
          </a:p>
          <a:p>
            <a:pPr algn="just" eaLnBrk="1" hangingPunct="1">
              <a:lnSpc>
                <a:spcPct val="90000"/>
              </a:lnSpc>
            </a:pPr>
            <a:r>
              <a:rPr lang="es-ES" sz="2400" smtClean="0">
                <a:solidFill>
                  <a:schemeClr val="tx2"/>
                </a:solidFill>
              </a:rPr>
              <a:t>No tienen en cuenta las características del sistema de presentación determinado</a:t>
            </a:r>
          </a:p>
          <a:p>
            <a:pPr algn="just" eaLnBrk="1" hangingPunct="1">
              <a:lnSpc>
                <a:spcPct val="90000"/>
              </a:lnSpc>
            </a:pPr>
            <a:r>
              <a:rPr lang="es-ES" sz="2400" smtClean="0">
                <a:solidFill>
                  <a:schemeClr val="tx2"/>
                </a:solidFill>
              </a:rPr>
              <a:t>No consideran necesario citar las fuentes de información</a:t>
            </a:r>
          </a:p>
          <a:p>
            <a:pPr algn="just" eaLnBrk="1" hangingPunct="1">
              <a:lnSpc>
                <a:spcPct val="90000"/>
              </a:lnSpc>
            </a:pPr>
            <a:r>
              <a:rPr lang="es-ES" sz="2400" smtClean="0">
                <a:solidFill>
                  <a:schemeClr val="tx2"/>
                </a:solidFill>
              </a:rPr>
              <a:t>No se plantean los circuitos de la comunicación: no detectan si sus mensajes presentan problemas de legibilidad o de recepción.</a:t>
            </a:r>
            <a:endParaRPr lang="es-ES_tradnl" smtClean="0">
              <a:solidFill>
                <a:schemeClr val="tx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5 Marcador de número de diapositiva"/>
          <p:cNvSpPr>
            <a:spLocks noGrp="1"/>
          </p:cNvSpPr>
          <p:nvPr>
            <p:ph type="sldNum" sz="quarter" idx="12"/>
          </p:nvPr>
        </p:nvSpPr>
        <p:spPr>
          <a:noFill/>
        </p:spPr>
        <p:txBody>
          <a:bodyPr/>
          <a:lstStyle/>
          <a:p>
            <a:fld id="{031032D9-4700-4793-B9E1-9FB929015893}" type="slidenum">
              <a:rPr lang="es-ES" smtClean="0"/>
              <a:pPr/>
              <a:t>54</a:t>
            </a:fld>
            <a:endParaRPr lang="es-ES" smtClean="0"/>
          </a:p>
        </p:txBody>
      </p:sp>
      <p:sp>
        <p:nvSpPr>
          <p:cNvPr id="66562" name="Rectangle 2"/>
          <p:cNvSpPr>
            <a:spLocks noGrp="1" noChangeArrowheads="1"/>
          </p:cNvSpPr>
          <p:nvPr>
            <p:ph type="title"/>
          </p:nvPr>
        </p:nvSpPr>
        <p:spPr/>
        <p:txBody>
          <a:bodyPr/>
          <a:lstStyle/>
          <a:p>
            <a:pPr eaLnBrk="1" hangingPunct="1"/>
            <a:r>
              <a:rPr lang="es-ES" sz="2800" smtClean="0"/>
              <a:t>A formación na BE orientada á resolución de problemas de información: o que fan os alumnos</a:t>
            </a:r>
            <a:endParaRPr lang="es-ES_tradnl" sz="2800" i="1" smtClean="0">
              <a:solidFill>
                <a:srgbClr val="000099"/>
              </a:solidFill>
            </a:endParaRPr>
          </a:p>
        </p:txBody>
      </p:sp>
      <p:sp>
        <p:nvSpPr>
          <p:cNvPr id="66563" name="Rectangle 3"/>
          <p:cNvSpPr>
            <a:spLocks noGrp="1" noChangeArrowheads="1"/>
          </p:cNvSpPr>
          <p:nvPr>
            <p:ph type="body" idx="1"/>
          </p:nvPr>
        </p:nvSpPr>
        <p:spPr>
          <a:xfrm>
            <a:off x="1403350" y="2276475"/>
            <a:ext cx="7313613" cy="4241800"/>
          </a:xfrm>
        </p:spPr>
        <p:txBody>
          <a:bodyPr/>
          <a:lstStyle/>
          <a:p>
            <a:pPr eaLnBrk="1" hangingPunct="1"/>
            <a:endParaRPr lang="es-ES" sz="2400" smtClean="0">
              <a:solidFill>
                <a:schemeClr val="tx2"/>
              </a:solidFill>
            </a:endParaRPr>
          </a:p>
          <a:p>
            <a:pPr eaLnBrk="1" hangingPunct="1"/>
            <a:r>
              <a:rPr lang="es-ES" sz="2400" smtClean="0">
                <a:solidFill>
                  <a:schemeClr val="tx2"/>
                </a:solidFill>
              </a:rPr>
              <a:t>Acumulan los documentos sin ningún método selectivo</a:t>
            </a:r>
          </a:p>
          <a:p>
            <a:pPr eaLnBrk="1" hangingPunct="1"/>
            <a:r>
              <a:rPr lang="es-ES" sz="2400" smtClean="0">
                <a:solidFill>
                  <a:schemeClr val="tx2"/>
                </a:solidFill>
              </a:rPr>
              <a:t>No consideran necesaria la consulta de distintas fuentes</a:t>
            </a:r>
          </a:p>
          <a:p>
            <a:pPr eaLnBrk="1" hangingPunct="1"/>
            <a:r>
              <a:rPr lang="es-ES" sz="2400" smtClean="0">
                <a:solidFill>
                  <a:schemeClr val="tx2"/>
                </a:solidFill>
              </a:rPr>
              <a:t>No distinguen los niveles informativos de las diversas fuentes</a:t>
            </a:r>
            <a:endParaRPr lang="es-ES_tradnl" sz="2400" smtClean="0">
              <a:solidFill>
                <a:schemeClr val="tx2"/>
              </a:solidFill>
            </a:endParaRPr>
          </a:p>
        </p:txBody>
      </p:sp>
      <p:sp>
        <p:nvSpPr>
          <p:cNvPr id="66564" name="Rectangle 6"/>
          <p:cNvSpPr>
            <a:spLocks noChangeArrowheads="1"/>
          </p:cNvSpPr>
          <p:nvPr/>
        </p:nvSpPr>
        <p:spPr bwMode="auto">
          <a:xfrm>
            <a:off x="3276600" y="1916113"/>
            <a:ext cx="3132138" cy="366712"/>
          </a:xfrm>
          <a:prstGeom prst="rect">
            <a:avLst/>
          </a:prstGeom>
          <a:noFill/>
          <a:ln w="9525">
            <a:noFill/>
            <a:miter lim="800000"/>
            <a:headEnd/>
            <a:tailEnd/>
          </a:ln>
        </p:spPr>
        <p:txBody>
          <a:bodyPr wrap="none">
            <a:spAutoFit/>
          </a:bodyPr>
          <a:lstStyle/>
          <a:p>
            <a:r>
              <a:rPr lang="es-ES" i="1">
                <a:solidFill>
                  <a:schemeClr val="tx2"/>
                </a:solidFill>
              </a:rPr>
              <a:t>Obtención da información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4 Marcador de pie de página"/>
          <p:cNvSpPr>
            <a:spLocks noGrp="1"/>
          </p:cNvSpPr>
          <p:nvPr>
            <p:ph type="ftr" sz="quarter" idx="11"/>
          </p:nvPr>
        </p:nvSpPr>
        <p:spPr>
          <a:noFill/>
        </p:spPr>
        <p:txBody>
          <a:bodyPr/>
          <a:lstStyle/>
          <a:p>
            <a:r>
              <a:rPr lang="es-ES" smtClean="0"/>
              <a:t>Formación de usuarios en Bibliotecas Escolares                                 Cristina Ameijeiras Sáiz</a:t>
            </a:r>
          </a:p>
        </p:txBody>
      </p:sp>
      <p:sp>
        <p:nvSpPr>
          <p:cNvPr id="68610" name="5 Marcador de número de diapositiva"/>
          <p:cNvSpPr>
            <a:spLocks noGrp="1"/>
          </p:cNvSpPr>
          <p:nvPr>
            <p:ph type="sldNum" sz="quarter" idx="12"/>
          </p:nvPr>
        </p:nvSpPr>
        <p:spPr>
          <a:noFill/>
        </p:spPr>
        <p:txBody>
          <a:bodyPr/>
          <a:lstStyle/>
          <a:p>
            <a:fld id="{CE361ACE-059E-42C6-8209-8563788213AA}" type="slidenum">
              <a:rPr lang="es-ES" smtClean="0"/>
              <a:pPr/>
              <a:t>55</a:t>
            </a:fld>
            <a:endParaRPr lang="es-ES" smtClean="0"/>
          </a:p>
        </p:txBody>
      </p:sp>
      <p:sp>
        <p:nvSpPr>
          <p:cNvPr id="68611" name="Rectangle 2"/>
          <p:cNvSpPr>
            <a:spLocks noGrp="1" noChangeArrowheads="1"/>
          </p:cNvSpPr>
          <p:nvPr>
            <p:ph type="title"/>
          </p:nvPr>
        </p:nvSpPr>
        <p:spPr/>
        <p:txBody>
          <a:bodyPr/>
          <a:lstStyle/>
          <a:p>
            <a:pPr eaLnBrk="1" hangingPunct="1"/>
            <a:r>
              <a:rPr lang="es-ES" sz="2800" smtClean="0"/>
              <a:t>A formación na BE orientada á resolución de problemas de información</a:t>
            </a:r>
            <a:r>
              <a:rPr lang="es-ES" sz="2800" i="1" smtClean="0"/>
              <a:t>...</a:t>
            </a:r>
            <a:r>
              <a:rPr lang="es-ES" sz="2800" smtClean="0">
                <a:solidFill>
                  <a:srgbClr val="000099"/>
                </a:solidFill>
              </a:rPr>
              <a:t> </a:t>
            </a:r>
            <a:endParaRPr lang="es-ES_tradnl" sz="2800" smtClean="0">
              <a:solidFill>
                <a:srgbClr val="000099"/>
              </a:solidFill>
            </a:endParaRPr>
          </a:p>
        </p:txBody>
      </p:sp>
      <p:sp>
        <p:nvSpPr>
          <p:cNvPr id="68612" name="Rectangle 3"/>
          <p:cNvSpPr>
            <a:spLocks noGrp="1" noChangeArrowheads="1"/>
          </p:cNvSpPr>
          <p:nvPr>
            <p:ph type="body" idx="1"/>
          </p:nvPr>
        </p:nvSpPr>
        <p:spPr>
          <a:xfrm>
            <a:off x="1331913" y="1844675"/>
            <a:ext cx="7313612" cy="4546600"/>
          </a:xfrm>
        </p:spPr>
        <p:txBody>
          <a:bodyPr/>
          <a:lstStyle/>
          <a:p>
            <a:pPr eaLnBrk="1" hangingPunct="1">
              <a:lnSpc>
                <a:spcPct val="90000"/>
              </a:lnSpc>
            </a:pPr>
            <a:endParaRPr lang="es-ES" sz="2400" dirty="0" smtClean="0">
              <a:solidFill>
                <a:schemeClr val="tx2"/>
              </a:solidFill>
            </a:endParaRPr>
          </a:p>
          <a:p>
            <a:pPr eaLnBrk="1" hangingPunct="1">
              <a:lnSpc>
                <a:spcPct val="90000"/>
              </a:lnSpc>
              <a:buFont typeface="Wingdings" pitchFamily="2" charset="2"/>
              <a:buNone/>
            </a:pPr>
            <a:r>
              <a:rPr lang="es-ES" sz="2500" i="1" dirty="0" smtClean="0">
                <a:solidFill>
                  <a:schemeClr val="tx2"/>
                </a:solidFill>
              </a:rPr>
              <a:t>	</a:t>
            </a:r>
            <a:r>
              <a:rPr lang="es-ES" sz="2500" i="1" dirty="0" err="1" smtClean="0">
                <a:solidFill>
                  <a:schemeClr val="tx2"/>
                </a:solidFill>
              </a:rPr>
              <a:t>Na</a:t>
            </a:r>
            <a:r>
              <a:rPr lang="es-ES" sz="2500" i="1" dirty="0" smtClean="0">
                <a:solidFill>
                  <a:schemeClr val="tx2"/>
                </a:solidFill>
              </a:rPr>
              <a:t> localización da información nos documentos impresos</a:t>
            </a:r>
            <a:endParaRPr lang="es-ES" sz="2400" dirty="0" smtClean="0">
              <a:solidFill>
                <a:schemeClr val="tx2"/>
              </a:solidFill>
            </a:endParaRPr>
          </a:p>
          <a:p>
            <a:pPr eaLnBrk="1" hangingPunct="1">
              <a:lnSpc>
                <a:spcPct val="90000"/>
              </a:lnSpc>
            </a:pPr>
            <a:r>
              <a:rPr lang="es-ES" sz="2400" dirty="0" smtClean="0">
                <a:solidFill>
                  <a:schemeClr val="tx2"/>
                </a:solidFill>
              </a:rPr>
              <a:t>Esperan dar </a:t>
            </a:r>
            <a:r>
              <a:rPr lang="es-ES" sz="2400" dirty="0" err="1" smtClean="0">
                <a:solidFill>
                  <a:schemeClr val="tx2"/>
                </a:solidFill>
              </a:rPr>
              <a:t>cun</a:t>
            </a:r>
            <a:r>
              <a:rPr lang="es-ES" sz="2400" dirty="0" smtClean="0">
                <a:solidFill>
                  <a:schemeClr val="tx2"/>
                </a:solidFill>
              </a:rPr>
              <a:t> título que responda exactamente á </a:t>
            </a:r>
            <a:r>
              <a:rPr lang="es-ES" sz="2400" dirty="0" err="1" smtClean="0">
                <a:solidFill>
                  <a:schemeClr val="tx2"/>
                </a:solidFill>
              </a:rPr>
              <a:t>súa</a:t>
            </a:r>
            <a:r>
              <a:rPr lang="es-ES" sz="2400" dirty="0" smtClean="0">
                <a:solidFill>
                  <a:schemeClr val="tx2"/>
                </a:solidFill>
              </a:rPr>
              <a:t> consulta</a:t>
            </a:r>
          </a:p>
          <a:p>
            <a:pPr eaLnBrk="1" hangingPunct="1">
              <a:lnSpc>
                <a:spcPct val="90000"/>
              </a:lnSpc>
            </a:pPr>
            <a:r>
              <a:rPr lang="es-ES" sz="2400" dirty="0" smtClean="0">
                <a:solidFill>
                  <a:schemeClr val="tx2"/>
                </a:solidFill>
              </a:rPr>
              <a:t>Non utilizan os instrumentos que facilitan a consulta dos documentos: sumarios e índices</a:t>
            </a:r>
          </a:p>
          <a:p>
            <a:pPr eaLnBrk="1" hangingPunct="1">
              <a:lnSpc>
                <a:spcPct val="90000"/>
              </a:lnSpc>
            </a:pPr>
            <a:r>
              <a:rPr lang="es-ES" sz="2400" dirty="0" smtClean="0">
                <a:solidFill>
                  <a:schemeClr val="tx2"/>
                </a:solidFill>
              </a:rPr>
              <a:t>Non comprenden as distintas formas de presentación da información: </a:t>
            </a:r>
            <a:r>
              <a:rPr lang="es-ES" sz="2400" dirty="0" err="1" smtClean="0">
                <a:solidFill>
                  <a:schemeClr val="tx2"/>
                </a:solidFill>
              </a:rPr>
              <a:t>imáxenes</a:t>
            </a:r>
            <a:r>
              <a:rPr lang="es-ES" sz="2400" dirty="0" smtClean="0">
                <a:solidFill>
                  <a:schemeClr val="tx2"/>
                </a:solidFill>
              </a:rPr>
              <a:t>, esquemas, textos, tipografía</a:t>
            </a:r>
          </a:p>
          <a:p>
            <a:pPr eaLnBrk="1" hangingPunct="1">
              <a:lnSpc>
                <a:spcPct val="90000"/>
              </a:lnSpc>
            </a:pPr>
            <a:r>
              <a:rPr lang="es-ES" sz="2400" dirty="0" smtClean="0">
                <a:solidFill>
                  <a:schemeClr val="tx2"/>
                </a:solidFill>
              </a:rPr>
              <a:t>Non saben </a:t>
            </a:r>
            <a:r>
              <a:rPr lang="es-ES" sz="2400" dirty="0" err="1" smtClean="0">
                <a:solidFill>
                  <a:schemeClr val="tx2"/>
                </a:solidFill>
              </a:rPr>
              <a:t>ler</a:t>
            </a:r>
            <a:r>
              <a:rPr lang="es-ES" sz="2400" dirty="0" smtClean="0">
                <a:solidFill>
                  <a:schemeClr val="tx2"/>
                </a:solidFill>
              </a:rPr>
              <a:t> textos </a:t>
            </a:r>
            <a:r>
              <a:rPr lang="es-ES" sz="2400" dirty="0" err="1" smtClean="0">
                <a:solidFill>
                  <a:schemeClr val="tx2"/>
                </a:solidFill>
              </a:rPr>
              <a:t>documentais</a:t>
            </a:r>
            <a:r>
              <a:rPr lang="es-ES" sz="2400" dirty="0" smtClean="0">
                <a:solidFill>
                  <a:schemeClr val="tx2"/>
                </a:solidFill>
              </a:rPr>
              <a:t>: </a:t>
            </a:r>
            <a:r>
              <a:rPr lang="es-ES" sz="2400" dirty="0" err="1" smtClean="0">
                <a:solidFill>
                  <a:schemeClr val="tx2"/>
                </a:solidFill>
              </a:rPr>
              <a:t>len</a:t>
            </a:r>
            <a:r>
              <a:rPr lang="es-ES" sz="2400" dirty="0" smtClean="0">
                <a:solidFill>
                  <a:schemeClr val="tx2"/>
                </a:solidFill>
              </a:rPr>
              <a:t> de principio á fin, non seleccionan</a:t>
            </a:r>
          </a:p>
          <a:p>
            <a:pPr eaLnBrk="1" hangingPunct="1">
              <a:lnSpc>
                <a:spcPct val="90000"/>
              </a:lnSpc>
            </a:pPr>
            <a:endParaRPr lang="es-ES_tradnl" sz="2400" dirty="0" smtClean="0">
              <a:solidFill>
                <a:schemeClr val="tx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5 Marcador de número de diapositiva"/>
          <p:cNvSpPr>
            <a:spLocks noGrp="1"/>
          </p:cNvSpPr>
          <p:nvPr>
            <p:ph type="sldNum" sz="quarter" idx="12"/>
          </p:nvPr>
        </p:nvSpPr>
        <p:spPr>
          <a:noFill/>
        </p:spPr>
        <p:txBody>
          <a:bodyPr/>
          <a:lstStyle/>
          <a:p>
            <a:fld id="{F6915B2B-0B39-456A-B9F2-D2BBCB85F63D}" type="slidenum">
              <a:rPr lang="es-ES" smtClean="0"/>
              <a:pPr/>
              <a:t>56</a:t>
            </a:fld>
            <a:endParaRPr lang="es-ES" smtClean="0"/>
          </a:p>
        </p:txBody>
      </p:sp>
      <p:sp>
        <p:nvSpPr>
          <p:cNvPr id="70658" name="Rectangle 2"/>
          <p:cNvSpPr>
            <a:spLocks noGrp="1" noChangeArrowheads="1"/>
          </p:cNvSpPr>
          <p:nvPr>
            <p:ph type="title"/>
          </p:nvPr>
        </p:nvSpPr>
        <p:spPr/>
        <p:txBody>
          <a:bodyPr/>
          <a:lstStyle/>
          <a:p>
            <a:pPr eaLnBrk="1" hangingPunct="1"/>
            <a:r>
              <a:rPr lang="es-ES" sz="2800" smtClean="0"/>
              <a:t>A formación na BE orientada á resolución de problemas de información</a:t>
            </a:r>
            <a:r>
              <a:rPr lang="es-ES" sz="2800" i="1" smtClean="0"/>
              <a:t>...</a:t>
            </a:r>
            <a:r>
              <a:rPr lang="es-ES" sz="2800" smtClean="0">
                <a:solidFill>
                  <a:srgbClr val="000099"/>
                </a:solidFill>
              </a:rPr>
              <a:t> </a:t>
            </a:r>
            <a:endParaRPr lang="es-ES_tradnl" sz="2800" i="1" smtClean="0">
              <a:solidFill>
                <a:srgbClr val="000099"/>
              </a:solidFill>
            </a:endParaRPr>
          </a:p>
        </p:txBody>
      </p:sp>
      <p:sp>
        <p:nvSpPr>
          <p:cNvPr id="70659" name="Rectangle 3"/>
          <p:cNvSpPr>
            <a:spLocks noGrp="1" noChangeArrowheads="1"/>
          </p:cNvSpPr>
          <p:nvPr>
            <p:ph type="body" idx="1"/>
          </p:nvPr>
        </p:nvSpPr>
        <p:spPr/>
        <p:txBody>
          <a:bodyPr/>
          <a:lstStyle/>
          <a:p>
            <a:pPr algn="just" eaLnBrk="1" hangingPunct="1">
              <a:lnSpc>
                <a:spcPct val="90000"/>
              </a:lnSpc>
              <a:buFont typeface="Wingdings" pitchFamily="2" charset="2"/>
              <a:buNone/>
            </a:pPr>
            <a:r>
              <a:rPr lang="es-ES" sz="2500" i="1" smtClean="0">
                <a:solidFill>
                  <a:schemeClr val="tx2"/>
                </a:solidFill>
              </a:rPr>
              <a:t>Á  hora de buscar os documentos...</a:t>
            </a:r>
            <a:endParaRPr lang="es-ES_tradnl" sz="2400" smtClean="0">
              <a:solidFill>
                <a:schemeClr val="tx2"/>
              </a:solidFill>
            </a:endParaRPr>
          </a:p>
          <a:p>
            <a:pPr algn="just" eaLnBrk="1" hangingPunct="1">
              <a:lnSpc>
                <a:spcPct val="90000"/>
              </a:lnSpc>
            </a:pPr>
            <a:r>
              <a:rPr lang="es-ES_tradnl" sz="2400" smtClean="0">
                <a:solidFill>
                  <a:schemeClr val="tx2"/>
                </a:solidFill>
              </a:rPr>
              <a:t>Non se orientan no espazo da biblioteca</a:t>
            </a:r>
          </a:p>
          <a:p>
            <a:pPr algn="just" eaLnBrk="1" hangingPunct="1">
              <a:lnSpc>
                <a:spcPct val="90000"/>
              </a:lnSpc>
            </a:pPr>
            <a:r>
              <a:rPr lang="es-ES_tradnl" sz="2400" smtClean="0">
                <a:solidFill>
                  <a:schemeClr val="tx2"/>
                </a:solidFill>
              </a:rPr>
              <a:t>Non coñecen os instrumentos de búsqueda: catálogos e clasificacións </a:t>
            </a:r>
          </a:p>
          <a:p>
            <a:pPr algn="just" eaLnBrk="1" hangingPunct="1">
              <a:lnSpc>
                <a:spcPct val="90000"/>
              </a:lnSpc>
            </a:pPr>
            <a:r>
              <a:rPr lang="es-ES_tradnl" sz="2400" smtClean="0">
                <a:solidFill>
                  <a:schemeClr val="tx2"/>
                </a:solidFill>
              </a:rPr>
              <a:t>Teñen dificultades para utilizar o orden alfabético como sistema de búsqueda</a:t>
            </a:r>
          </a:p>
          <a:p>
            <a:pPr algn="just" eaLnBrk="1" hangingPunct="1">
              <a:lnSpc>
                <a:spcPct val="90000"/>
              </a:lnSpc>
            </a:pPr>
            <a:r>
              <a:rPr lang="es-ES_tradnl" sz="2400" smtClean="0">
                <a:solidFill>
                  <a:schemeClr val="tx2"/>
                </a:solidFill>
              </a:rPr>
              <a:t>Buscan sistemáticamente nos estantes</a:t>
            </a:r>
          </a:p>
          <a:p>
            <a:pPr algn="just" eaLnBrk="1" hangingPunct="1">
              <a:lnSpc>
                <a:spcPct val="90000"/>
              </a:lnSpc>
            </a:pPr>
            <a:r>
              <a:rPr lang="es-ES_tradnl" sz="2400" smtClean="0">
                <a:solidFill>
                  <a:schemeClr val="tx2"/>
                </a:solidFill>
              </a:rPr>
              <a:t>Esperan que o bibliotecario solucione a consulta</a:t>
            </a:r>
          </a:p>
          <a:p>
            <a:pPr eaLnBrk="1" hangingPunct="1">
              <a:lnSpc>
                <a:spcPct val="90000"/>
              </a:lnSpc>
            </a:pPr>
            <a:endParaRPr lang="es-ES_tradnl" sz="2400" smtClean="0">
              <a:solidFill>
                <a:schemeClr val="tx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5 Marcador de número de diapositiva"/>
          <p:cNvSpPr>
            <a:spLocks noGrp="1"/>
          </p:cNvSpPr>
          <p:nvPr>
            <p:ph type="sldNum" sz="quarter" idx="12"/>
          </p:nvPr>
        </p:nvSpPr>
        <p:spPr>
          <a:noFill/>
        </p:spPr>
        <p:txBody>
          <a:bodyPr/>
          <a:lstStyle/>
          <a:p>
            <a:fld id="{C6FE540E-DF25-4645-AA21-C1DBFE300C86}" type="slidenum">
              <a:rPr lang="es-ES" smtClean="0"/>
              <a:pPr/>
              <a:t>57</a:t>
            </a:fld>
            <a:endParaRPr lang="es-ES" smtClean="0"/>
          </a:p>
        </p:txBody>
      </p:sp>
      <p:sp>
        <p:nvSpPr>
          <p:cNvPr id="72706" name="Rectangle 2"/>
          <p:cNvSpPr>
            <a:spLocks noGrp="1" noChangeArrowheads="1"/>
          </p:cNvSpPr>
          <p:nvPr>
            <p:ph type="title"/>
          </p:nvPr>
        </p:nvSpPr>
        <p:spPr/>
        <p:txBody>
          <a:bodyPr/>
          <a:lstStyle/>
          <a:p>
            <a:pPr eaLnBrk="1" hangingPunct="1"/>
            <a:r>
              <a:rPr lang="es-ES" sz="3200" smtClean="0"/>
              <a:t>A formación na BE orientada á resolución de problemas de información</a:t>
            </a:r>
            <a:r>
              <a:rPr lang="es-ES" sz="3200" i="1" smtClean="0"/>
              <a:t>...</a:t>
            </a:r>
            <a:r>
              <a:rPr lang="es-ES" sz="3200" smtClean="0">
                <a:solidFill>
                  <a:srgbClr val="000099"/>
                </a:solidFill>
              </a:rPr>
              <a:t> </a:t>
            </a:r>
            <a:endParaRPr lang="es-ES_tradnl" sz="3200" i="1" smtClean="0">
              <a:solidFill>
                <a:srgbClr val="000099"/>
              </a:solidFill>
            </a:endParaRPr>
          </a:p>
        </p:txBody>
      </p:sp>
      <p:sp>
        <p:nvSpPr>
          <p:cNvPr id="72707" name="Rectangle 3"/>
          <p:cNvSpPr>
            <a:spLocks noGrp="1" noChangeArrowheads="1"/>
          </p:cNvSpPr>
          <p:nvPr>
            <p:ph type="body" idx="1"/>
          </p:nvPr>
        </p:nvSpPr>
        <p:spPr/>
        <p:txBody>
          <a:bodyPr/>
          <a:lstStyle/>
          <a:p>
            <a:pPr eaLnBrk="1" hangingPunct="1">
              <a:buFont typeface="Wingdings" pitchFamily="2" charset="2"/>
              <a:buNone/>
            </a:pPr>
            <a:r>
              <a:rPr lang="es-ES" sz="2500" i="1" smtClean="0">
                <a:solidFill>
                  <a:schemeClr val="tx2"/>
                </a:solidFill>
              </a:rPr>
              <a:t>En los objetivos de búsqueda...</a:t>
            </a:r>
            <a:r>
              <a:rPr lang="es-ES_tradnl" smtClean="0">
                <a:solidFill>
                  <a:schemeClr val="tx2"/>
                </a:solidFill>
              </a:rPr>
              <a:t> </a:t>
            </a:r>
          </a:p>
          <a:p>
            <a:pPr eaLnBrk="1" hangingPunct="1"/>
            <a:r>
              <a:rPr lang="es-ES_tradnl" sz="2400" smtClean="0">
                <a:solidFill>
                  <a:schemeClr val="tx2"/>
                </a:solidFill>
              </a:rPr>
              <a:t>P</a:t>
            </a:r>
            <a:r>
              <a:rPr lang="es-ES" sz="2400" smtClean="0">
                <a:solidFill>
                  <a:schemeClr val="tx2"/>
                </a:solidFill>
              </a:rPr>
              <a:t>resentan os temas sen delimitar</a:t>
            </a:r>
          </a:p>
          <a:p>
            <a:pPr eaLnBrk="1" hangingPunct="1"/>
            <a:r>
              <a:rPr lang="es-ES" sz="2400" smtClean="0">
                <a:solidFill>
                  <a:schemeClr val="tx2"/>
                </a:solidFill>
              </a:rPr>
              <a:t>Presentan demandas excesivamente precisas</a:t>
            </a:r>
          </a:p>
          <a:p>
            <a:pPr eaLnBrk="1" hangingPunct="1"/>
            <a:r>
              <a:rPr lang="es-ES" sz="2400" smtClean="0">
                <a:solidFill>
                  <a:schemeClr val="tx2"/>
                </a:solidFill>
              </a:rPr>
              <a:t>Non son conscientes do traballo que conleva a busca documental</a:t>
            </a:r>
          </a:p>
          <a:p>
            <a:pPr eaLnBrk="1" hangingPunct="1"/>
            <a:r>
              <a:rPr lang="es-ES" sz="2400" smtClean="0">
                <a:solidFill>
                  <a:schemeClr val="tx2"/>
                </a:solidFill>
              </a:rPr>
              <a:t>Non parten dos seus coñecementos previos </a:t>
            </a:r>
          </a:p>
          <a:p>
            <a:pPr eaLnBrk="1" hangingPunct="1"/>
            <a:r>
              <a:rPr lang="es-ES_tradnl" sz="2400" smtClean="0">
                <a:solidFill>
                  <a:schemeClr val="tx2"/>
                </a:solidFill>
              </a:rPr>
              <a:t>N</a:t>
            </a:r>
            <a:r>
              <a:rPr lang="es-ES" sz="2400" smtClean="0">
                <a:solidFill>
                  <a:schemeClr val="tx2"/>
                </a:solidFill>
              </a:rPr>
              <a:t>on plantean a búsqueda en función do tipo de traballo</a:t>
            </a:r>
            <a:endParaRPr lang="es-ES_tradnl" sz="2400" smtClean="0">
              <a:solidFill>
                <a:schemeClr val="tx2"/>
              </a:solidFill>
            </a:endParaRPr>
          </a:p>
          <a:p>
            <a:pPr eaLnBrk="1" hangingPunct="1"/>
            <a:endParaRPr lang="es-ES_tradnl" sz="2400" smtClean="0">
              <a:solidFill>
                <a:schemeClr val="tx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5 Marcador de número de diapositiva"/>
          <p:cNvSpPr>
            <a:spLocks noGrp="1"/>
          </p:cNvSpPr>
          <p:nvPr>
            <p:ph type="sldNum" sz="quarter" idx="12"/>
          </p:nvPr>
        </p:nvSpPr>
        <p:spPr>
          <a:noFill/>
        </p:spPr>
        <p:txBody>
          <a:bodyPr/>
          <a:lstStyle/>
          <a:p>
            <a:fld id="{4D39D848-9242-4440-8CFD-ACB53D768809}" type="slidenum">
              <a:rPr lang="es-ES" smtClean="0"/>
              <a:pPr/>
              <a:t>58</a:t>
            </a:fld>
            <a:endParaRPr lang="es-ES" smtClean="0"/>
          </a:p>
        </p:txBody>
      </p:sp>
      <p:sp>
        <p:nvSpPr>
          <p:cNvPr id="74754" name="Rectangle 2"/>
          <p:cNvSpPr>
            <a:spLocks noGrp="1" noChangeArrowheads="1"/>
          </p:cNvSpPr>
          <p:nvPr>
            <p:ph type="title"/>
          </p:nvPr>
        </p:nvSpPr>
        <p:spPr/>
        <p:txBody>
          <a:bodyPr/>
          <a:lstStyle/>
          <a:p>
            <a:pPr eaLnBrk="1" hangingPunct="1"/>
            <a:r>
              <a:rPr lang="es-ES" sz="3200" smtClean="0"/>
              <a:t>A formación na BE orientada á resolución de problemas de información</a:t>
            </a:r>
            <a:r>
              <a:rPr lang="es-ES" sz="3200" i="1" smtClean="0"/>
              <a:t>...</a:t>
            </a:r>
            <a:endParaRPr lang="es-ES_tradnl" sz="3200" i="1" smtClean="0"/>
          </a:p>
        </p:txBody>
      </p:sp>
      <p:sp>
        <p:nvSpPr>
          <p:cNvPr id="74755" name="Rectangle 3"/>
          <p:cNvSpPr>
            <a:spLocks noGrp="1" noChangeArrowheads="1"/>
          </p:cNvSpPr>
          <p:nvPr>
            <p:ph type="body" idx="1"/>
          </p:nvPr>
        </p:nvSpPr>
        <p:spPr/>
        <p:txBody>
          <a:bodyPr/>
          <a:lstStyle/>
          <a:p>
            <a:pPr eaLnBrk="1" hangingPunct="1"/>
            <a:r>
              <a:rPr lang="es-ES_tradnl" sz="2800" smtClean="0">
                <a:solidFill>
                  <a:schemeClr val="tx2"/>
                </a:solidFill>
              </a:rPr>
              <a:t>Axudar a superar as d</a:t>
            </a:r>
            <a:r>
              <a:rPr lang="es-ES" sz="2800" smtClean="0">
                <a:solidFill>
                  <a:schemeClr val="tx2"/>
                </a:solidFill>
              </a:rPr>
              <a:t>ificultades no proceso de busca dos usuarios (</a:t>
            </a:r>
            <a:r>
              <a:rPr lang="es-ES_tradnl" sz="2800" smtClean="0">
                <a:solidFill>
                  <a:schemeClr val="tx2"/>
                </a:solidFill>
              </a:rPr>
              <a:t>B</a:t>
            </a:r>
            <a:r>
              <a:rPr lang="es-ES" sz="2800" smtClean="0">
                <a:solidFill>
                  <a:schemeClr val="tx2"/>
                </a:solidFill>
              </a:rPr>
              <a:t>ar</a:t>
            </a:r>
            <a:r>
              <a:rPr lang="es-ES" sz="2800" b="1" smtClean="0">
                <a:solidFill>
                  <a:schemeClr val="tx2"/>
                </a:solidFill>
              </a:rPr>
              <a:t>ó</a:t>
            </a:r>
            <a:r>
              <a:rPr lang="es-ES" sz="2800" smtClean="0">
                <a:solidFill>
                  <a:schemeClr val="tx2"/>
                </a:solidFill>
              </a:rPr>
              <a:t>-</a:t>
            </a:r>
            <a:r>
              <a:rPr lang="es-ES_tradnl" sz="2800" smtClean="0">
                <a:solidFill>
                  <a:schemeClr val="tx2"/>
                </a:solidFill>
              </a:rPr>
              <a:t>M</a:t>
            </a:r>
            <a:r>
              <a:rPr lang="es-ES" sz="2800" smtClean="0">
                <a:solidFill>
                  <a:schemeClr val="tx2"/>
                </a:solidFill>
              </a:rPr>
              <a:t>a</a:t>
            </a:r>
            <a:r>
              <a:rPr lang="es-ES" sz="2800" b="1" smtClean="0">
                <a:solidFill>
                  <a:schemeClr val="tx2"/>
                </a:solidFill>
              </a:rPr>
              <a:t>ñ</a:t>
            </a:r>
            <a:r>
              <a:rPr lang="es-ES_tradnl" sz="2800" b="1" smtClean="0">
                <a:solidFill>
                  <a:schemeClr val="tx2"/>
                </a:solidFill>
              </a:rPr>
              <a:t>á</a:t>
            </a:r>
            <a:r>
              <a:rPr lang="es-ES" sz="2800" smtClean="0">
                <a:solidFill>
                  <a:schemeClr val="tx2"/>
                </a:solidFill>
              </a:rPr>
              <a:t>)</a:t>
            </a:r>
            <a:r>
              <a:rPr lang="es-ES_tradnl" sz="2800" smtClean="0">
                <a:solidFill>
                  <a:schemeClr val="tx2"/>
                </a:solidFill>
              </a:rPr>
              <a:t>:</a:t>
            </a:r>
          </a:p>
          <a:p>
            <a:pPr eaLnBrk="1" hangingPunct="1"/>
            <a:r>
              <a:rPr lang="es-ES_tradnl" sz="2800" smtClean="0">
                <a:solidFill>
                  <a:schemeClr val="tx2"/>
                </a:solidFill>
              </a:rPr>
              <a:t>Determinar o o</a:t>
            </a:r>
            <a:r>
              <a:rPr lang="es-ES" sz="2800" smtClean="0">
                <a:solidFill>
                  <a:schemeClr val="tx2"/>
                </a:solidFill>
              </a:rPr>
              <a:t>bxjectivo de búsqueda</a:t>
            </a:r>
            <a:endParaRPr lang="es-ES_tradnl" sz="2800" smtClean="0">
              <a:solidFill>
                <a:schemeClr val="tx2"/>
              </a:solidFill>
            </a:endParaRPr>
          </a:p>
          <a:p>
            <a:pPr eaLnBrk="1" hangingPunct="1"/>
            <a:r>
              <a:rPr lang="es-ES" sz="2800" smtClean="0">
                <a:solidFill>
                  <a:schemeClr val="tx2"/>
                </a:solidFill>
              </a:rPr>
              <a:t>Búsqueda dos documentos </a:t>
            </a:r>
            <a:endParaRPr lang="es-ES_tradnl" sz="2800" smtClean="0">
              <a:solidFill>
                <a:schemeClr val="tx2"/>
              </a:solidFill>
            </a:endParaRPr>
          </a:p>
          <a:p>
            <a:pPr eaLnBrk="1" hangingPunct="1"/>
            <a:r>
              <a:rPr lang="es-ES" sz="2800" smtClean="0">
                <a:solidFill>
                  <a:schemeClr val="tx2"/>
                </a:solidFill>
              </a:rPr>
              <a:t>Localización da información nos documentos impresos</a:t>
            </a:r>
            <a:endParaRPr lang="es-ES_tradnl" sz="2800" smtClean="0">
              <a:solidFill>
                <a:schemeClr val="tx2"/>
              </a:solidFill>
            </a:endParaRPr>
          </a:p>
          <a:p>
            <a:pPr eaLnBrk="1" hangingPunct="1"/>
            <a:r>
              <a:rPr lang="es-ES" sz="2800" smtClean="0">
                <a:solidFill>
                  <a:schemeClr val="tx2"/>
                </a:solidFill>
              </a:rPr>
              <a:t>Obtención da información</a:t>
            </a:r>
            <a:endParaRPr lang="es-ES_tradnl" sz="2800" smtClean="0">
              <a:solidFill>
                <a:schemeClr val="tx2"/>
              </a:solidFill>
            </a:endParaRPr>
          </a:p>
          <a:p>
            <a:pPr eaLnBrk="1" hangingPunct="1"/>
            <a:r>
              <a:rPr lang="es-ES" sz="2800" smtClean="0">
                <a:solidFill>
                  <a:schemeClr val="tx2"/>
                </a:solidFill>
              </a:rPr>
              <a:t>Reelaboración da información</a:t>
            </a:r>
            <a:endParaRPr lang="es-ES_tradnl" smtClean="0">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5 Marcador de número de diapositiva"/>
          <p:cNvSpPr>
            <a:spLocks noGrp="1"/>
          </p:cNvSpPr>
          <p:nvPr>
            <p:ph type="sldNum" sz="quarter" idx="12"/>
          </p:nvPr>
        </p:nvSpPr>
        <p:spPr>
          <a:noFill/>
        </p:spPr>
        <p:txBody>
          <a:bodyPr/>
          <a:lstStyle/>
          <a:p>
            <a:fld id="{6113D914-0BFD-456A-AA88-27897FC86BA7}" type="slidenum">
              <a:rPr lang="es-ES" smtClean="0"/>
              <a:pPr/>
              <a:t>59</a:t>
            </a:fld>
            <a:endParaRPr lang="es-ES" smtClean="0"/>
          </a:p>
        </p:txBody>
      </p:sp>
      <p:sp>
        <p:nvSpPr>
          <p:cNvPr id="76802" name="Rectangle 2"/>
          <p:cNvSpPr>
            <a:spLocks noGrp="1" noChangeArrowheads="1"/>
          </p:cNvSpPr>
          <p:nvPr>
            <p:ph type="title"/>
          </p:nvPr>
        </p:nvSpPr>
        <p:spPr/>
        <p:txBody>
          <a:bodyPr/>
          <a:lstStyle/>
          <a:p>
            <a:pPr eaLnBrk="1" hangingPunct="1"/>
            <a:r>
              <a:rPr lang="es-ES" smtClean="0"/>
              <a:t>La </a:t>
            </a:r>
            <a:r>
              <a:rPr lang="es-ES_tradnl" smtClean="0"/>
              <a:t>FU</a:t>
            </a:r>
            <a:r>
              <a:rPr lang="es-ES" smtClean="0"/>
              <a:t> orientada a la resolución de problemas de información</a:t>
            </a:r>
            <a:endParaRPr lang="es-ES_tradnl" smtClean="0"/>
          </a:p>
        </p:txBody>
      </p:sp>
      <p:sp>
        <p:nvSpPr>
          <p:cNvPr id="76803" name="Rectangle 3"/>
          <p:cNvSpPr>
            <a:spLocks noGrp="1" noChangeArrowheads="1"/>
          </p:cNvSpPr>
          <p:nvPr>
            <p:ph type="body" idx="1"/>
          </p:nvPr>
        </p:nvSpPr>
        <p:spPr/>
        <p:txBody>
          <a:bodyPr/>
          <a:lstStyle/>
          <a:p>
            <a:pPr eaLnBrk="1" hangingPunct="1">
              <a:lnSpc>
                <a:spcPct val="90000"/>
              </a:lnSpc>
            </a:pPr>
            <a:r>
              <a:rPr lang="es-ES_tradnl" sz="2400" smtClean="0">
                <a:solidFill>
                  <a:schemeClr val="tx2"/>
                </a:solidFill>
              </a:rPr>
              <a:t>Sobreinformacion: tenemos acceso a mucha información, pero estamos más y mejor informados?</a:t>
            </a:r>
          </a:p>
          <a:p>
            <a:pPr eaLnBrk="1" hangingPunct="1">
              <a:lnSpc>
                <a:spcPct val="90000"/>
              </a:lnSpc>
            </a:pPr>
            <a:r>
              <a:rPr lang="es-ES_tradnl" sz="2400" smtClean="0">
                <a:solidFill>
                  <a:schemeClr val="tx2"/>
                </a:solidFill>
              </a:rPr>
              <a:t>Detectar la necesidad de información</a:t>
            </a:r>
          </a:p>
          <a:p>
            <a:pPr eaLnBrk="1" hangingPunct="1">
              <a:lnSpc>
                <a:spcPct val="90000"/>
              </a:lnSpc>
            </a:pPr>
            <a:r>
              <a:rPr lang="es-ES_tradnl" sz="2400" smtClean="0">
                <a:solidFill>
                  <a:schemeClr val="tx2"/>
                </a:solidFill>
              </a:rPr>
              <a:t>Saber formularla</a:t>
            </a:r>
          </a:p>
          <a:p>
            <a:pPr eaLnBrk="1" hangingPunct="1">
              <a:lnSpc>
                <a:spcPct val="90000"/>
              </a:lnSpc>
            </a:pPr>
            <a:r>
              <a:rPr lang="es-ES_tradnl" sz="2400" smtClean="0">
                <a:solidFill>
                  <a:schemeClr val="tx2"/>
                </a:solidFill>
              </a:rPr>
              <a:t>Ansiedad, ante toda esa información disponible, cual es la que preciso y para la resolución de mi problema?</a:t>
            </a:r>
          </a:p>
          <a:p>
            <a:pPr eaLnBrk="1" hangingPunct="1">
              <a:lnSpc>
                <a:spcPct val="90000"/>
              </a:lnSpc>
            </a:pPr>
            <a:r>
              <a:rPr lang="es-ES_tradnl" sz="2400" smtClean="0">
                <a:solidFill>
                  <a:schemeClr val="tx2"/>
                </a:solidFill>
              </a:rPr>
              <a:t>Cuales son las mejores fuentes?</a:t>
            </a:r>
          </a:p>
          <a:p>
            <a:pPr eaLnBrk="1" hangingPunct="1">
              <a:lnSpc>
                <a:spcPct val="90000"/>
              </a:lnSpc>
            </a:pPr>
            <a:r>
              <a:rPr lang="es-ES_tradnl" sz="2400" smtClean="0">
                <a:solidFill>
                  <a:schemeClr val="tx2"/>
                </a:solidFill>
              </a:rPr>
              <a:t>Como la aplico?</a:t>
            </a:r>
          </a:p>
          <a:p>
            <a:pPr eaLnBrk="1" hangingPunct="1">
              <a:lnSpc>
                <a:spcPct val="90000"/>
              </a:lnSpc>
            </a:pPr>
            <a:r>
              <a:rPr lang="es-ES_tradnl" sz="2400" smtClean="0">
                <a:solidFill>
                  <a:schemeClr val="tx2"/>
                </a:solidFill>
              </a:rPr>
              <a:t>Se multiplica con Internet</a:t>
            </a:r>
          </a:p>
          <a:p>
            <a:pPr eaLnBrk="1" hangingPunct="1">
              <a:lnSpc>
                <a:spcPct val="90000"/>
              </a:lnSpc>
            </a:pPr>
            <a:r>
              <a:rPr lang="es-ES_tradnl" sz="2400" smtClean="0">
                <a:solidFill>
                  <a:schemeClr val="tx2"/>
                </a:solidFill>
              </a:rPr>
              <a:t>“Solo sé que no se nada”.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pPr eaLnBrk="1" hangingPunct="1"/>
            <a:r>
              <a:rPr lang="es-ES" smtClean="0"/>
              <a:t>Recomendacións sobre a colección</a:t>
            </a:r>
          </a:p>
        </p:txBody>
      </p:sp>
      <p:sp>
        <p:nvSpPr>
          <p:cNvPr id="3" name="2 Marcador de contenido"/>
          <p:cNvSpPr>
            <a:spLocks noGrp="1"/>
          </p:cNvSpPr>
          <p:nvPr>
            <p:ph idx="1"/>
          </p:nvPr>
        </p:nvSpPr>
        <p:spPr>
          <a:xfrm>
            <a:off x="1370013" y="1827212"/>
            <a:ext cx="7313612" cy="4338091"/>
          </a:xfrm>
        </p:spPr>
        <p:txBody>
          <a:bodyPr/>
          <a:lstStyle/>
          <a:p>
            <a:pPr eaLnBrk="1" hangingPunct="1">
              <a:buFont typeface="Arial" panose="020B0604020202020204" pitchFamily="34" charset="0"/>
              <a:buChar char="•"/>
              <a:defRPr/>
            </a:pPr>
            <a:r>
              <a:rPr lang="es-ES" dirty="0" err="1" smtClean="0">
                <a:solidFill>
                  <a:schemeClr val="accent6">
                    <a:lumMod val="50000"/>
                  </a:schemeClr>
                </a:solidFill>
              </a:rPr>
              <a:t>Unha</a:t>
            </a:r>
            <a:r>
              <a:rPr lang="es-ES" dirty="0" smtClean="0">
                <a:solidFill>
                  <a:schemeClr val="accent6">
                    <a:lumMod val="50000"/>
                  </a:schemeClr>
                </a:solidFill>
              </a:rPr>
              <a:t> colección variada e equilibrada. </a:t>
            </a:r>
          </a:p>
          <a:p>
            <a:pPr lvl="1" eaLnBrk="1" hangingPunct="1">
              <a:buFont typeface="Arial" panose="020B0604020202020204" pitchFamily="34" charset="0"/>
              <a:buChar char="•"/>
              <a:defRPr/>
            </a:pPr>
            <a:r>
              <a:rPr lang="es-ES" dirty="0" err="1" smtClean="0">
                <a:solidFill>
                  <a:schemeClr val="accent6">
                    <a:lumMod val="50000"/>
                  </a:schemeClr>
                </a:solidFill>
              </a:rPr>
              <a:t>Variedade</a:t>
            </a:r>
            <a:r>
              <a:rPr lang="es-ES" dirty="0" smtClean="0">
                <a:solidFill>
                  <a:schemeClr val="accent6">
                    <a:lumMod val="50000"/>
                  </a:schemeClr>
                </a:solidFill>
              </a:rPr>
              <a:t> de </a:t>
            </a:r>
            <a:r>
              <a:rPr lang="es-ES" dirty="0" err="1" smtClean="0">
                <a:solidFill>
                  <a:schemeClr val="accent6">
                    <a:lumMod val="50000"/>
                  </a:schemeClr>
                </a:solidFill>
              </a:rPr>
              <a:t>materiais</a:t>
            </a:r>
            <a:r>
              <a:rPr lang="es-ES" dirty="0" smtClean="0">
                <a:solidFill>
                  <a:schemeClr val="accent6">
                    <a:lumMod val="50000"/>
                  </a:schemeClr>
                </a:solidFill>
              </a:rPr>
              <a:t> e recursos. </a:t>
            </a:r>
          </a:p>
          <a:p>
            <a:pPr lvl="1" eaLnBrk="1" hangingPunct="1">
              <a:buFont typeface="Arial" panose="020B0604020202020204" pitchFamily="34" charset="0"/>
              <a:buChar char="•"/>
              <a:defRPr/>
            </a:pPr>
            <a:r>
              <a:rPr lang="es-ES" dirty="0" err="1" smtClean="0">
                <a:solidFill>
                  <a:schemeClr val="accent6">
                    <a:lumMod val="50000"/>
                  </a:schemeClr>
                </a:solidFill>
              </a:rPr>
              <a:t>Contidos</a:t>
            </a:r>
            <a:r>
              <a:rPr lang="es-ES" dirty="0" smtClean="0">
                <a:solidFill>
                  <a:schemeClr val="accent6">
                    <a:lumMod val="50000"/>
                  </a:schemeClr>
                </a:solidFill>
              </a:rPr>
              <a:t> (información e ficción –narrativa, teatro, poesía, comic, álbumes e libros ilustrados). </a:t>
            </a:r>
          </a:p>
          <a:p>
            <a:pPr lvl="1" eaLnBrk="1" hangingPunct="1">
              <a:buFont typeface="Arial" panose="020B0604020202020204" pitchFamily="34" charset="0"/>
              <a:buChar char="•"/>
              <a:defRPr/>
            </a:pPr>
            <a:r>
              <a:rPr lang="es-ES" dirty="0" smtClean="0">
                <a:solidFill>
                  <a:schemeClr val="accent6">
                    <a:lumMod val="50000"/>
                  </a:schemeClr>
                </a:solidFill>
              </a:rPr>
              <a:t>Temas (</a:t>
            </a:r>
            <a:r>
              <a:rPr lang="es-ES" dirty="0" err="1" smtClean="0">
                <a:solidFill>
                  <a:schemeClr val="accent6">
                    <a:lumMod val="50000"/>
                  </a:schemeClr>
                </a:solidFill>
              </a:rPr>
              <a:t>curriculum</a:t>
            </a:r>
            <a:r>
              <a:rPr lang="es-ES" dirty="0" smtClean="0">
                <a:solidFill>
                  <a:schemeClr val="accent6">
                    <a:lumMod val="50000"/>
                  </a:schemeClr>
                </a:solidFill>
              </a:rPr>
              <a:t> e </a:t>
            </a:r>
            <a:r>
              <a:rPr lang="es-ES" dirty="0" err="1" smtClean="0">
                <a:solidFill>
                  <a:schemeClr val="accent6">
                    <a:lumMod val="50000"/>
                  </a:schemeClr>
                </a:solidFill>
              </a:rPr>
              <a:t>outros</a:t>
            </a:r>
            <a:r>
              <a:rPr lang="es-ES" dirty="0" smtClean="0">
                <a:solidFill>
                  <a:schemeClr val="accent6">
                    <a:lumMod val="50000"/>
                  </a:schemeClr>
                </a:solidFill>
              </a:rPr>
              <a:t> documentos que amplían e completan os intereses do alumnado). </a:t>
            </a:r>
          </a:p>
          <a:p>
            <a:pPr lvl="1" eaLnBrk="1" hangingPunct="1">
              <a:buFont typeface="Arial" panose="020B0604020202020204" pitchFamily="34" charset="0"/>
              <a:buChar char="•"/>
              <a:defRPr/>
            </a:pPr>
            <a:r>
              <a:rPr lang="es-ES" dirty="0" err="1" smtClean="0">
                <a:solidFill>
                  <a:schemeClr val="accent6">
                    <a:lumMod val="50000"/>
                  </a:schemeClr>
                </a:solidFill>
              </a:rPr>
              <a:t>Línguas</a:t>
            </a:r>
            <a:r>
              <a:rPr lang="es-ES" dirty="0" smtClean="0">
                <a:solidFill>
                  <a:schemeClr val="accent6">
                    <a:lumMod val="50000"/>
                  </a:schemeClr>
                </a:solidFill>
              </a:rPr>
              <a:t>.</a:t>
            </a:r>
            <a:endParaRPr lang="es-ES" dirty="0">
              <a:solidFill>
                <a:schemeClr val="accent6">
                  <a:lumMod val="5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5 Marcador de número de diapositiva"/>
          <p:cNvSpPr>
            <a:spLocks noGrp="1"/>
          </p:cNvSpPr>
          <p:nvPr>
            <p:ph type="sldNum" sz="quarter" idx="12"/>
          </p:nvPr>
        </p:nvSpPr>
        <p:spPr>
          <a:noFill/>
        </p:spPr>
        <p:txBody>
          <a:bodyPr/>
          <a:lstStyle/>
          <a:p>
            <a:fld id="{22BA09EE-95B8-41AE-81F5-C21CD8961543}" type="slidenum">
              <a:rPr lang="es-ES" smtClean="0"/>
              <a:pPr/>
              <a:t>60</a:t>
            </a:fld>
            <a:endParaRPr lang="es-ES" smtClean="0"/>
          </a:p>
        </p:txBody>
      </p:sp>
      <p:sp>
        <p:nvSpPr>
          <p:cNvPr id="78850" name="Rectangle 2"/>
          <p:cNvSpPr>
            <a:spLocks noGrp="1" noChangeArrowheads="1"/>
          </p:cNvSpPr>
          <p:nvPr>
            <p:ph type="title"/>
          </p:nvPr>
        </p:nvSpPr>
        <p:spPr/>
        <p:txBody>
          <a:bodyPr/>
          <a:lstStyle/>
          <a:p>
            <a:pPr algn="ctr" eaLnBrk="1" hangingPunct="1"/>
            <a:r>
              <a:rPr lang="es-ES_tradnl" smtClean="0"/>
              <a:t>Recapitulemos: En que convertimos a nosa biblioteca escolar?</a:t>
            </a:r>
          </a:p>
        </p:txBody>
      </p:sp>
      <p:sp>
        <p:nvSpPr>
          <p:cNvPr id="78851" name="Rectangle 3"/>
          <p:cNvSpPr>
            <a:spLocks noGrp="1" noChangeArrowheads="1"/>
          </p:cNvSpPr>
          <p:nvPr>
            <p:ph type="body" idx="1"/>
          </p:nvPr>
        </p:nvSpPr>
        <p:spPr/>
        <p:txBody>
          <a:bodyPr/>
          <a:lstStyle/>
          <a:p>
            <a:pPr eaLnBrk="1" hangingPunct="1"/>
            <a:r>
              <a:rPr lang="es-ES_tradnl" sz="2000" b="1" smtClean="0">
                <a:solidFill>
                  <a:schemeClr val="tx2"/>
                </a:solidFill>
              </a:rPr>
              <a:t>CENTRO DE RECURSOS</a:t>
            </a:r>
            <a:endParaRPr lang="es-ES_tradnl" sz="2000" smtClean="0">
              <a:solidFill>
                <a:schemeClr val="tx2"/>
              </a:solidFill>
            </a:endParaRPr>
          </a:p>
          <a:p>
            <a:pPr lvl="1" eaLnBrk="1" hangingPunct="1"/>
            <a:r>
              <a:rPr lang="es-ES_tradnl" sz="2000" smtClean="0">
                <a:solidFill>
                  <a:schemeClr val="tx2"/>
                </a:solidFill>
              </a:rPr>
              <a:t> Materiaies lúdicos, informativos, documentais </a:t>
            </a:r>
          </a:p>
          <a:p>
            <a:pPr lvl="1" eaLnBrk="1" hangingPunct="1"/>
            <a:r>
              <a:rPr lang="es-ES_tradnl" sz="2000" smtClean="0">
                <a:solidFill>
                  <a:schemeClr val="tx2"/>
                </a:solidFill>
              </a:rPr>
              <a:t> Intermediario de recursos do entorno</a:t>
            </a:r>
          </a:p>
          <a:p>
            <a:pPr eaLnBrk="1" hangingPunct="1"/>
            <a:r>
              <a:rPr lang="es-ES_tradnl" sz="2000" b="1" smtClean="0">
                <a:solidFill>
                  <a:schemeClr val="tx2"/>
                </a:solidFill>
              </a:rPr>
              <a:t>CENTRO DE MOTIVACIÓN E ANIMACIÓN</a:t>
            </a:r>
            <a:endParaRPr lang="es-ES_tradnl" sz="2000" smtClean="0">
              <a:solidFill>
                <a:schemeClr val="tx2"/>
              </a:solidFill>
            </a:endParaRPr>
          </a:p>
          <a:p>
            <a:pPr lvl="1" eaLnBrk="1" hangingPunct="1"/>
            <a:r>
              <a:rPr lang="es-ES_tradnl" sz="2000" smtClean="0">
                <a:solidFill>
                  <a:schemeClr val="tx2"/>
                </a:solidFill>
              </a:rPr>
              <a:t>Actividades de animación lectora</a:t>
            </a:r>
          </a:p>
          <a:p>
            <a:pPr lvl="1" eaLnBrk="1" hangingPunct="1"/>
            <a:r>
              <a:rPr lang="es-ES_tradnl" sz="2000" smtClean="0">
                <a:solidFill>
                  <a:schemeClr val="tx2"/>
                </a:solidFill>
              </a:rPr>
              <a:t>Actividades de animación cultural</a:t>
            </a:r>
          </a:p>
          <a:p>
            <a:pPr lvl="1" eaLnBrk="1" hangingPunct="1"/>
            <a:r>
              <a:rPr lang="es-ES_tradnl" sz="2000" smtClean="0">
                <a:solidFill>
                  <a:schemeClr val="tx2"/>
                </a:solidFill>
              </a:rPr>
              <a:t>Actividades de motivación</a:t>
            </a:r>
          </a:p>
          <a:p>
            <a:pPr eaLnBrk="1" hangingPunct="1"/>
            <a:r>
              <a:rPr lang="es-ES_tradnl" sz="2000" b="1" smtClean="0">
                <a:solidFill>
                  <a:schemeClr val="tx2"/>
                </a:solidFill>
              </a:rPr>
              <a:t>CENTRO DE APRENDIZAXE</a:t>
            </a:r>
            <a:r>
              <a:rPr lang="es-ES_tradnl" sz="2000" smtClean="0">
                <a:solidFill>
                  <a:schemeClr val="tx2"/>
                </a:solidFill>
              </a:rPr>
              <a:t> </a:t>
            </a:r>
          </a:p>
          <a:p>
            <a:pPr lvl="1" eaLnBrk="1" hangingPunct="1"/>
            <a:r>
              <a:rPr lang="es-ES_tradnl" sz="2000" smtClean="0">
                <a:solidFill>
                  <a:schemeClr val="tx2"/>
                </a:solidFill>
              </a:rPr>
              <a:t>Alfabetización en información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5 Marcador de número de diapositiva"/>
          <p:cNvSpPr>
            <a:spLocks noGrp="1"/>
          </p:cNvSpPr>
          <p:nvPr>
            <p:ph type="sldNum" sz="quarter" idx="12"/>
          </p:nvPr>
        </p:nvSpPr>
        <p:spPr>
          <a:noFill/>
        </p:spPr>
        <p:txBody>
          <a:bodyPr/>
          <a:lstStyle/>
          <a:p>
            <a:fld id="{E49BA939-028B-4671-A839-F14D7FBF817D}" type="slidenum">
              <a:rPr lang="es-ES" smtClean="0"/>
              <a:pPr/>
              <a:t>61</a:t>
            </a:fld>
            <a:endParaRPr lang="es-ES" smtClean="0"/>
          </a:p>
        </p:txBody>
      </p:sp>
      <p:sp>
        <p:nvSpPr>
          <p:cNvPr id="80898" name="Rectangle 2"/>
          <p:cNvSpPr>
            <a:spLocks noGrp="1" noChangeArrowheads="1"/>
          </p:cNvSpPr>
          <p:nvPr>
            <p:ph type="title"/>
          </p:nvPr>
        </p:nvSpPr>
        <p:spPr/>
        <p:txBody>
          <a:bodyPr/>
          <a:lstStyle/>
          <a:p>
            <a:pPr eaLnBrk="1" hangingPunct="1"/>
            <a:r>
              <a:rPr lang="es-ES" sz="2800" smtClean="0"/>
              <a:t>Normas ALFIN para los escolares de la Asociación Americana de Bibliotecas Escolares (AASL-ALA)</a:t>
            </a:r>
          </a:p>
        </p:txBody>
      </p:sp>
      <p:sp>
        <p:nvSpPr>
          <p:cNvPr id="80899" name="Rectangle 3"/>
          <p:cNvSpPr>
            <a:spLocks noGrp="1" noChangeArrowheads="1"/>
          </p:cNvSpPr>
          <p:nvPr>
            <p:ph type="body" idx="1"/>
          </p:nvPr>
        </p:nvSpPr>
        <p:spPr/>
        <p:txBody>
          <a:bodyPr/>
          <a:lstStyle/>
          <a:p>
            <a:pPr eaLnBrk="1" hangingPunct="1">
              <a:lnSpc>
                <a:spcPct val="80000"/>
              </a:lnSpc>
            </a:pPr>
            <a:r>
              <a:rPr lang="es-ES" sz="2000" b="1" smtClean="0">
                <a:solidFill>
                  <a:schemeClr val="tx2"/>
                </a:solidFill>
              </a:rPr>
              <a:t>Categoría 1ª: Alfabetización en información</a:t>
            </a:r>
            <a:r>
              <a:rPr lang="es-ES" sz="2000" smtClean="0">
                <a:solidFill>
                  <a:schemeClr val="tx2"/>
                </a:solidFill>
              </a:rPr>
              <a:t>: </a:t>
            </a:r>
          </a:p>
          <a:p>
            <a:pPr eaLnBrk="1" hangingPunct="1">
              <a:lnSpc>
                <a:spcPct val="80000"/>
              </a:lnSpc>
              <a:buFont typeface="Wingdings" pitchFamily="2" charset="2"/>
              <a:buNone/>
            </a:pPr>
            <a:r>
              <a:rPr lang="es-ES" sz="2000" smtClean="0">
                <a:solidFill>
                  <a:schemeClr val="tx2"/>
                </a:solidFill>
              </a:rPr>
              <a:t>	El estudiante con alfabetización en información:</a:t>
            </a:r>
            <a:r>
              <a:rPr lang="es-ES" sz="2000" i="1" smtClean="0">
                <a:solidFill>
                  <a:schemeClr val="tx2"/>
                </a:solidFill>
              </a:rPr>
              <a:t> </a:t>
            </a:r>
          </a:p>
          <a:p>
            <a:pPr eaLnBrk="1" hangingPunct="1">
              <a:lnSpc>
                <a:spcPct val="80000"/>
              </a:lnSpc>
              <a:buFont typeface="Wingdings" pitchFamily="2" charset="2"/>
              <a:buNone/>
            </a:pPr>
            <a:endParaRPr lang="es-ES" sz="2000" i="1" smtClean="0">
              <a:solidFill>
                <a:schemeClr val="tx2"/>
              </a:solidFill>
            </a:endParaRPr>
          </a:p>
          <a:p>
            <a:pPr lvl="1" eaLnBrk="1" hangingPunct="1">
              <a:lnSpc>
                <a:spcPct val="80000"/>
              </a:lnSpc>
            </a:pPr>
            <a:r>
              <a:rPr lang="es-ES" sz="2000" b="1" i="1" smtClean="0">
                <a:solidFill>
                  <a:schemeClr val="tx2"/>
                </a:solidFill>
              </a:rPr>
              <a:t>Estandar 1: Accede a la información con eficiencia y efectividad</a:t>
            </a:r>
            <a:r>
              <a:rPr lang="es-ES" sz="2000" smtClean="0">
                <a:solidFill>
                  <a:schemeClr val="tx2"/>
                </a:solidFill>
              </a:rPr>
              <a:t>.</a:t>
            </a:r>
          </a:p>
          <a:p>
            <a:pPr eaLnBrk="1" hangingPunct="1">
              <a:lnSpc>
                <a:spcPct val="80000"/>
              </a:lnSpc>
              <a:buFont typeface="Wingdings" pitchFamily="2" charset="2"/>
              <a:buNone/>
            </a:pPr>
            <a:r>
              <a:rPr lang="es-ES" sz="2000" smtClean="0">
                <a:solidFill>
                  <a:schemeClr val="tx2"/>
                </a:solidFill>
              </a:rPr>
              <a:t>	Indicadores:</a:t>
            </a:r>
          </a:p>
          <a:p>
            <a:pPr eaLnBrk="1" hangingPunct="1">
              <a:lnSpc>
                <a:spcPct val="80000"/>
              </a:lnSpc>
              <a:buFont typeface="Wingdings" pitchFamily="2" charset="2"/>
              <a:buNone/>
            </a:pPr>
            <a:r>
              <a:rPr lang="es-ES" sz="2000" smtClean="0">
                <a:solidFill>
                  <a:schemeClr val="tx2"/>
                </a:solidFill>
              </a:rPr>
              <a:t>	1. Reconoce la necesidad de información.</a:t>
            </a:r>
          </a:p>
          <a:p>
            <a:pPr eaLnBrk="1" hangingPunct="1">
              <a:lnSpc>
                <a:spcPct val="80000"/>
              </a:lnSpc>
              <a:buFont typeface="Wingdings" pitchFamily="2" charset="2"/>
              <a:buNone/>
            </a:pPr>
            <a:r>
              <a:rPr lang="es-ES" sz="2000" smtClean="0">
                <a:solidFill>
                  <a:schemeClr val="tx2"/>
                </a:solidFill>
              </a:rPr>
              <a:t>	2. Reconoce que la información exacta y completa es la base de la toma de decisiones inteligentes.</a:t>
            </a:r>
          </a:p>
          <a:p>
            <a:pPr eaLnBrk="1" hangingPunct="1">
              <a:lnSpc>
                <a:spcPct val="80000"/>
              </a:lnSpc>
              <a:buFont typeface="Wingdings" pitchFamily="2" charset="2"/>
              <a:buNone/>
            </a:pPr>
            <a:r>
              <a:rPr lang="es-ES" sz="2000" smtClean="0">
                <a:solidFill>
                  <a:schemeClr val="tx2"/>
                </a:solidFill>
              </a:rPr>
              <a:t>	3. Formula preguntas basadas en sus necesidades de información.</a:t>
            </a:r>
          </a:p>
          <a:p>
            <a:pPr eaLnBrk="1" hangingPunct="1">
              <a:lnSpc>
                <a:spcPct val="80000"/>
              </a:lnSpc>
              <a:buFont typeface="Wingdings" pitchFamily="2" charset="2"/>
              <a:buNone/>
            </a:pPr>
            <a:r>
              <a:rPr lang="es-ES" sz="2000" smtClean="0">
                <a:solidFill>
                  <a:schemeClr val="tx2"/>
                </a:solidFill>
              </a:rPr>
              <a:t>	4. Identifica diversas fuentes potenciales de información.</a:t>
            </a:r>
          </a:p>
          <a:p>
            <a:pPr eaLnBrk="1" hangingPunct="1">
              <a:lnSpc>
                <a:spcPct val="80000"/>
              </a:lnSpc>
              <a:buFont typeface="Wingdings" pitchFamily="2" charset="2"/>
              <a:buNone/>
            </a:pPr>
            <a:r>
              <a:rPr lang="es-ES" sz="2000" smtClean="0">
                <a:solidFill>
                  <a:schemeClr val="tx2"/>
                </a:solidFill>
              </a:rPr>
              <a:t>	5. Desarrolla y utiliza estrategias acertadas para la localización de información.</a:t>
            </a:r>
          </a:p>
          <a:p>
            <a:pPr eaLnBrk="1" hangingPunct="1">
              <a:lnSpc>
                <a:spcPct val="80000"/>
              </a:lnSpc>
            </a:pPr>
            <a:endParaRPr lang="es-ES" sz="2000" smtClean="0">
              <a:solidFill>
                <a:schemeClr val="tx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5 Marcador de número de diapositiva"/>
          <p:cNvSpPr>
            <a:spLocks noGrp="1"/>
          </p:cNvSpPr>
          <p:nvPr>
            <p:ph type="sldNum" sz="quarter" idx="12"/>
          </p:nvPr>
        </p:nvSpPr>
        <p:spPr>
          <a:noFill/>
        </p:spPr>
        <p:txBody>
          <a:bodyPr/>
          <a:lstStyle/>
          <a:p>
            <a:fld id="{01456505-FE50-4C8C-B9DA-3F40CE85EECD}" type="slidenum">
              <a:rPr lang="es-ES" smtClean="0"/>
              <a:pPr/>
              <a:t>62</a:t>
            </a:fld>
            <a:endParaRPr lang="es-ES" smtClean="0"/>
          </a:p>
        </p:txBody>
      </p:sp>
      <p:sp>
        <p:nvSpPr>
          <p:cNvPr id="82946" name="Rectangle 2"/>
          <p:cNvSpPr>
            <a:spLocks noGrp="1" noChangeArrowheads="1"/>
          </p:cNvSpPr>
          <p:nvPr>
            <p:ph type="title"/>
          </p:nvPr>
        </p:nvSpPr>
        <p:spPr/>
        <p:txBody>
          <a:bodyPr/>
          <a:lstStyle/>
          <a:p>
            <a:pPr eaLnBrk="1" hangingPunct="1"/>
            <a:r>
              <a:rPr lang="es-ES" sz="2800" smtClean="0"/>
              <a:t>Normas ALFIN para los escolares de la Asociación Americana de Bibliotecas Escolares (AASL-ALA)</a:t>
            </a:r>
          </a:p>
        </p:txBody>
      </p:sp>
      <p:sp>
        <p:nvSpPr>
          <p:cNvPr id="82947" name="Rectangle 3"/>
          <p:cNvSpPr>
            <a:spLocks noGrp="1" noChangeArrowheads="1"/>
          </p:cNvSpPr>
          <p:nvPr>
            <p:ph type="body" idx="1"/>
          </p:nvPr>
        </p:nvSpPr>
        <p:spPr/>
        <p:txBody>
          <a:bodyPr/>
          <a:lstStyle/>
          <a:p>
            <a:pPr lvl="1" eaLnBrk="1" hangingPunct="1">
              <a:lnSpc>
                <a:spcPct val="80000"/>
              </a:lnSpc>
              <a:buFont typeface="Wingdings" pitchFamily="2" charset="2"/>
              <a:buNone/>
            </a:pPr>
            <a:r>
              <a:rPr lang="es-ES" sz="2000" b="1" smtClean="0">
                <a:solidFill>
                  <a:schemeClr val="tx2"/>
                </a:solidFill>
              </a:rPr>
              <a:t>Categoría 1ª: Alfabetización en información</a:t>
            </a:r>
            <a:r>
              <a:rPr lang="es-ES" sz="2000" smtClean="0">
                <a:solidFill>
                  <a:schemeClr val="tx2"/>
                </a:solidFill>
              </a:rPr>
              <a:t>:</a:t>
            </a:r>
            <a:endParaRPr lang="es-ES" sz="2000" b="1" i="1" smtClean="0">
              <a:solidFill>
                <a:schemeClr val="tx2"/>
              </a:solidFill>
            </a:endParaRPr>
          </a:p>
          <a:p>
            <a:pPr lvl="1" eaLnBrk="1" hangingPunct="1">
              <a:lnSpc>
                <a:spcPct val="80000"/>
              </a:lnSpc>
            </a:pPr>
            <a:r>
              <a:rPr lang="es-ES" sz="1800" b="1" i="1" smtClean="0">
                <a:solidFill>
                  <a:schemeClr val="tx2"/>
                </a:solidFill>
              </a:rPr>
              <a:t>Estándar 2: Evalúa la información de forma crítica y competente</a:t>
            </a:r>
            <a:r>
              <a:rPr lang="es-ES" sz="1800" i="1" smtClean="0">
                <a:solidFill>
                  <a:schemeClr val="tx2"/>
                </a:solidFill>
              </a:rPr>
              <a:t>.</a:t>
            </a:r>
            <a:endParaRPr lang="es-ES" sz="1800" smtClean="0">
              <a:solidFill>
                <a:schemeClr val="tx2"/>
              </a:solidFill>
            </a:endParaRPr>
          </a:p>
          <a:p>
            <a:pPr eaLnBrk="1" hangingPunct="1">
              <a:lnSpc>
                <a:spcPct val="80000"/>
              </a:lnSpc>
              <a:buFont typeface="Wingdings" pitchFamily="2" charset="2"/>
              <a:buNone/>
            </a:pPr>
            <a:r>
              <a:rPr lang="es-ES" sz="2000" smtClean="0">
                <a:solidFill>
                  <a:schemeClr val="tx2"/>
                </a:solidFill>
              </a:rPr>
              <a:t>	Indicadores:</a:t>
            </a:r>
          </a:p>
          <a:p>
            <a:pPr eaLnBrk="1" hangingPunct="1">
              <a:lnSpc>
                <a:spcPct val="80000"/>
              </a:lnSpc>
              <a:buFont typeface="Wingdings" pitchFamily="2" charset="2"/>
              <a:buNone/>
            </a:pPr>
            <a:r>
              <a:rPr lang="es-ES" sz="2000" smtClean="0">
                <a:solidFill>
                  <a:schemeClr val="tx2"/>
                </a:solidFill>
              </a:rPr>
              <a:t>1. Determina la exactitud, pertinencia y exhaustividad de la información</a:t>
            </a:r>
          </a:p>
          <a:p>
            <a:pPr eaLnBrk="1" hangingPunct="1">
              <a:lnSpc>
                <a:spcPct val="80000"/>
              </a:lnSpc>
              <a:buFont typeface="Wingdings" pitchFamily="2" charset="2"/>
              <a:buNone/>
            </a:pPr>
            <a:r>
              <a:rPr lang="es-ES" sz="2000" smtClean="0">
                <a:solidFill>
                  <a:schemeClr val="tx2"/>
                </a:solidFill>
              </a:rPr>
              <a:t>2. Distingue entre hechos, puntos de vista y opiniones.</a:t>
            </a:r>
          </a:p>
          <a:p>
            <a:pPr eaLnBrk="1" hangingPunct="1">
              <a:lnSpc>
                <a:spcPct val="80000"/>
              </a:lnSpc>
              <a:buFont typeface="Wingdings" pitchFamily="2" charset="2"/>
              <a:buNone/>
            </a:pPr>
            <a:r>
              <a:rPr lang="es-ES" sz="2000" smtClean="0">
                <a:solidFill>
                  <a:schemeClr val="tx2"/>
                </a:solidFill>
              </a:rPr>
              <a:t>3. Identifica la información errónea y engañosa.</a:t>
            </a:r>
          </a:p>
          <a:p>
            <a:pPr eaLnBrk="1" hangingPunct="1">
              <a:lnSpc>
                <a:spcPct val="80000"/>
              </a:lnSpc>
              <a:buFont typeface="Wingdings" pitchFamily="2" charset="2"/>
              <a:buNone/>
            </a:pPr>
            <a:r>
              <a:rPr lang="es-ES" sz="2000" smtClean="0">
                <a:solidFill>
                  <a:schemeClr val="tx2"/>
                </a:solidFill>
              </a:rPr>
              <a:t>4. Selecciona la información apropiada para el problema o pregunta.</a:t>
            </a:r>
          </a:p>
          <a:p>
            <a:pPr lvl="1" eaLnBrk="1" hangingPunct="1">
              <a:lnSpc>
                <a:spcPct val="80000"/>
              </a:lnSpc>
            </a:pPr>
            <a:r>
              <a:rPr lang="es-ES" sz="1800" b="1" i="1" smtClean="0">
                <a:solidFill>
                  <a:schemeClr val="tx2"/>
                </a:solidFill>
              </a:rPr>
              <a:t>Estándar 3: Usa la información de forma correcta y creativa</a:t>
            </a:r>
            <a:r>
              <a:rPr lang="es-ES" sz="1800" smtClean="0">
                <a:solidFill>
                  <a:schemeClr val="tx2"/>
                </a:solidFill>
              </a:rPr>
              <a:t>.</a:t>
            </a:r>
          </a:p>
          <a:p>
            <a:pPr eaLnBrk="1" hangingPunct="1">
              <a:lnSpc>
                <a:spcPct val="80000"/>
              </a:lnSpc>
              <a:buFont typeface="Wingdings" pitchFamily="2" charset="2"/>
              <a:buNone/>
            </a:pPr>
            <a:r>
              <a:rPr lang="es-ES" sz="2000" smtClean="0">
                <a:solidFill>
                  <a:schemeClr val="tx2"/>
                </a:solidFill>
              </a:rPr>
              <a:t>	Indicadores:</a:t>
            </a:r>
          </a:p>
          <a:p>
            <a:pPr eaLnBrk="1" hangingPunct="1">
              <a:lnSpc>
                <a:spcPct val="80000"/>
              </a:lnSpc>
              <a:buFont typeface="Wingdings" pitchFamily="2" charset="2"/>
              <a:buNone/>
            </a:pPr>
            <a:r>
              <a:rPr lang="es-ES" sz="2000" smtClean="0">
                <a:solidFill>
                  <a:schemeClr val="tx2"/>
                </a:solidFill>
              </a:rPr>
              <a:t>1. Organiza la información para una aplicación práctica.</a:t>
            </a:r>
          </a:p>
          <a:p>
            <a:pPr eaLnBrk="1" hangingPunct="1">
              <a:lnSpc>
                <a:spcPct val="80000"/>
              </a:lnSpc>
              <a:buFont typeface="Wingdings" pitchFamily="2" charset="2"/>
              <a:buNone/>
            </a:pPr>
            <a:r>
              <a:rPr lang="es-ES" sz="2000" smtClean="0">
                <a:solidFill>
                  <a:schemeClr val="tx2"/>
                </a:solidFill>
              </a:rPr>
              <a:t>2. Integra nuevos conocimientos mediante información nueva.</a:t>
            </a:r>
          </a:p>
          <a:p>
            <a:pPr eaLnBrk="1" hangingPunct="1">
              <a:lnSpc>
                <a:spcPct val="80000"/>
              </a:lnSpc>
              <a:buFont typeface="Wingdings" pitchFamily="2" charset="2"/>
              <a:buNone/>
            </a:pPr>
            <a:r>
              <a:rPr lang="es-ES" sz="2000" smtClean="0">
                <a:solidFill>
                  <a:schemeClr val="tx2"/>
                </a:solidFill>
              </a:rPr>
              <a:t>3. Aplica información en el pensamiento crítico y la resolución de problemas.</a:t>
            </a:r>
          </a:p>
          <a:p>
            <a:pPr eaLnBrk="1" hangingPunct="1">
              <a:lnSpc>
                <a:spcPct val="80000"/>
              </a:lnSpc>
              <a:buFont typeface="Wingdings" pitchFamily="2" charset="2"/>
              <a:buNone/>
            </a:pPr>
            <a:r>
              <a:rPr lang="es-ES" sz="2000" smtClean="0">
                <a:solidFill>
                  <a:schemeClr val="tx2"/>
                </a:solidFill>
              </a:rPr>
              <a:t>4. Produce y comunica información e ideas en formatos adecuados.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pPr eaLnBrk="1" hangingPunct="1"/>
            <a:r>
              <a:rPr lang="es-ES" smtClean="0"/>
              <a:t>Recomendacións sobre a colección</a:t>
            </a:r>
          </a:p>
        </p:txBody>
      </p:sp>
      <p:sp>
        <p:nvSpPr>
          <p:cNvPr id="25602" name="2 Marcador de contenido"/>
          <p:cNvSpPr>
            <a:spLocks noGrp="1"/>
          </p:cNvSpPr>
          <p:nvPr>
            <p:ph idx="1"/>
          </p:nvPr>
        </p:nvSpPr>
        <p:spPr/>
        <p:txBody>
          <a:bodyPr/>
          <a:lstStyle/>
          <a:p>
            <a:pPr eaLnBrk="1" hangingPunct="1"/>
            <a:r>
              <a:rPr lang="es-ES" smtClean="0">
                <a:solidFill>
                  <a:srgbClr val="3C6565"/>
                </a:solidFill>
              </a:rPr>
              <a:t>A colección constrúese en función dos obxectivos da BE (Manifiesto UNESCO)</a:t>
            </a:r>
          </a:p>
          <a:p>
            <a:pPr lvl="1" eaLnBrk="1" hangingPunct="1"/>
            <a:r>
              <a:rPr lang="es-ES" sz="2400" smtClean="0">
                <a:solidFill>
                  <a:srgbClr val="3C6565"/>
                </a:solidFill>
              </a:rPr>
              <a:t>Desenvolver o pensamento crítico dos estudiantes</a:t>
            </a:r>
          </a:p>
          <a:p>
            <a:pPr lvl="1" eaLnBrk="1" hangingPunct="1"/>
            <a:r>
              <a:rPr lang="es-ES" sz="2400" smtClean="0">
                <a:solidFill>
                  <a:srgbClr val="3C6565"/>
                </a:solidFill>
              </a:rPr>
              <a:t>Acadar a consecución dos obxectivos do proxecto educativo do centro</a:t>
            </a:r>
          </a:p>
          <a:p>
            <a:pPr lvl="1" eaLnBrk="1" hangingPunct="1"/>
            <a:r>
              <a:rPr lang="es-ES" sz="2400" smtClean="0">
                <a:solidFill>
                  <a:srgbClr val="3C6565"/>
                </a:solidFill>
              </a:rPr>
              <a:t>Crear e fomentar o hábito e gusto de ler e aprender</a:t>
            </a:r>
          </a:p>
          <a:p>
            <a:pPr lvl="1" eaLnBrk="1" hangingPunct="1"/>
            <a:r>
              <a:rPr lang="es-ES" sz="2400" smtClean="0">
                <a:solidFill>
                  <a:srgbClr val="3C6565"/>
                </a:solidFill>
              </a:rPr>
              <a:t>Ofrecer oportunidades de crear e utilizar a información para adquirir coñecementos, desenvolver a imaxinación e comprender</a:t>
            </a:r>
          </a:p>
          <a:p>
            <a:pPr lvl="1" eaLnBrk="1" hangingPunct="1"/>
            <a:endParaRPr lang="es-E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pPr algn="ctr" eaLnBrk="1" hangingPunct="1"/>
            <a:r>
              <a:rPr lang="es-ES" b="1" smtClean="0"/>
              <a:t/>
            </a:r>
            <a:br>
              <a:rPr lang="es-ES" b="1" smtClean="0"/>
            </a:br>
            <a:r>
              <a:rPr lang="es-ES" b="1" smtClean="0"/>
              <a:t/>
            </a:r>
            <a:br>
              <a:rPr lang="es-ES" b="1" smtClean="0"/>
            </a:br>
            <a:r>
              <a:rPr lang="es-ES" smtClean="0"/>
              <a:t>Recomendacións sobre o tamaño da colección</a:t>
            </a:r>
          </a:p>
        </p:txBody>
      </p:sp>
      <p:sp>
        <p:nvSpPr>
          <p:cNvPr id="26626" name="2 Marcador de contenido"/>
          <p:cNvSpPr>
            <a:spLocks noGrp="1"/>
          </p:cNvSpPr>
          <p:nvPr>
            <p:ph idx="1"/>
          </p:nvPr>
        </p:nvSpPr>
        <p:spPr>
          <a:xfrm>
            <a:off x="1331913" y="1773238"/>
            <a:ext cx="7313612" cy="4114800"/>
          </a:xfrm>
        </p:spPr>
        <p:txBody>
          <a:bodyPr/>
          <a:lstStyle/>
          <a:p>
            <a:pPr eaLnBrk="1" hangingPunct="1">
              <a:buFont typeface="Wingdings" pitchFamily="2" charset="2"/>
              <a:buNone/>
            </a:pPr>
            <a:r>
              <a:rPr lang="pt-BR" sz="2400" smtClean="0">
                <a:solidFill>
                  <a:srgbClr val="3C6565"/>
                </a:solidFill>
              </a:rPr>
              <a:t>     Segundo as Pautas IFLA de 2002 para a Biblioteca </a:t>
            </a:r>
            <a:r>
              <a:rPr lang="es-ES" sz="2400" smtClean="0">
                <a:solidFill>
                  <a:srgbClr val="3C6565"/>
                </a:solidFill>
              </a:rPr>
              <a:t>Escolar, unha colección razoable de recursos impresos:</a:t>
            </a:r>
          </a:p>
          <a:p>
            <a:pPr eaLnBrk="1" hangingPunct="1"/>
            <a:r>
              <a:rPr lang="es-ES" sz="2400" smtClean="0">
                <a:solidFill>
                  <a:srgbClr val="3C6565"/>
                </a:solidFill>
              </a:rPr>
              <a:t>Debe constar de doce libros por alumno/a. </a:t>
            </a:r>
          </a:p>
          <a:p>
            <a:pPr eaLnBrk="1" hangingPunct="1"/>
            <a:r>
              <a:rPr lang="es-ES" sz="2400" smtClean="0">
                <a:solidFill>
                  <a:srgbClr val="3C6565"/>
                </a:solidFill>
              </a:rPr>
              <a:t>A biblioteca </a:t>
            </a:r>
            <a:r>
              <a:rPr lang="pt-BR" sz="2400" smtClean="0">
                <a:solidFill>
                  <a:srgbClr val="3C6565"/>
                </a:solidFill>
              </a:rPr>
              <a:t>escolar máis pequena debera ter como mínimo 2.500 títulos relevantes e actualizados para garantir a atención aos intereses e necesidades do alumnado</a:t>
            </a:r>
            <a:r>
              <a:rPr lang="pt-BR" sz="2400" smtClean="0"/>
              <a:t>.</a:t>
            </a:r>
            <a:endParaRPr lang="es-ES"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p:txBody>
          <a:bodyPr/>
          <a:lstStyle/>
          <a:p>
            <a:pPr eaLnBrk="1" hangingPunct="1"/>
            <a:r>
              <a:rPr lang="es-ES" smtClean="0"/>
              <a:t>Recomendacións sobre a colección</a:t>
            </a:r>
          </a:p>
        </p:txBody>
      </p:sp>
      <p:sp>
        <p:nvSpPr>
          <p:cNvPr id="3" name="2 Marcador de contenido"/>
          <p:cNvSpPr>
            <a:spLocks noGrp="1"/>
          </p:cNvSpPr>
          <p:nvPr>
            <p:ph idx="1"/>
          </p:nvPr>
        </p:nvSpPr>
        <p:spPr/>
        <p:txBody>
          <a:bodyPr/>
          <a:lstStyle/>
          <a:p>
            <a:pPr eaLnBrk="1" hangingPunct="1">
              <a:buFont typeface="Wingdings" pitchFamily="2" charset="2"/>
              <a:buNone/>
              <a:defRPr/>
            </a:pPr>
            <a:r>
              <a:rPr lang="pt-BR" sz="2000" dirty="0" smtClean="0"/>
              <a:t>    </a:t>
            </a:r>
            <a:r>
              <a:rPr lang="pt-BR" sz="2000" dirty="0" smtClean="0">
                <a:solidFill>
                  <a:schemeClr val="accent6">
                    <a:lumMod val="50000"/>
                  </a:schemeClr>
                </a:solidFill>
              </a:rPr>
              <a:t>Ademais, os </a:t>
            </a:r>
            <a:r>
              <a:rPr lang="pt-BR" sz="2000" dirty="0" err="1" smtClean="0">
                <a:solidFill>
                  <a:schemeClr val="accent6">
                    <a:lumMod val="50000"/>
                  </a:schemeClr>
                </a:solidFill>
              </a:rPr>
              <a:t>materias</a:t>
            </a:r>
            <a:r>
              <a:rPr lang="pt-BR" sz="2000" dirty="0" smtClean="0">
                <a:solidFill>
                  <a:schemeClr val="accent6">
                    <a:lumMod val="50000"/>
                  </a:schemeClr>
                </a:solidFill>
              </a:rPr>
              <a:t> </a:t>
            </a:r>
            <a:r>
              <a:rPr lang="pt-BR" sz="2000" dirty="0" err="1" smtClean="0">
                <a:solidFill>
                  <a:schemeClr val="accent6">
                    <a:lumMod val="50000"/>
                  </a:schemeClr>
                </a:solidFill>
              </a:rPr>
              <a:t>dunha</a:t>
            </a:r>
            <a:r>
              <a:rPr lang="pt-BR" sz="2000" dirty="0" smtClean="0">
                <a:solidFill>
                  <a:schemeClr val="accent6">
                    <a:lumMod val="50000"/>
                  </a:schemeClr>
                </a:solidFill>
              </a:rPr>
              <a:t> biblioteca escolar </a:t>
            </a:r>
            <a:r>
              <a:rPr lang="es-ES" sz="2000" dirty="0" smtClean="0">
                <a:solidFill>
                  <a:schemeClr val="accent6">
                    <a:lumMod val="50000"/>
                  </a:schemeClr>
                </a:solidFill>
              </a:rPr>
              <a:t>deberán </a:t>
            </a:r>
            <a:r>
              <a:rPr lang="es-ES" sz="2000" dirty="0" err="1" smtClean="0">
                <a:solidFill>
                  <a:schemeClr val="accent6">
                    <a:lumMod val="50000"/>
                  </a:schemeClr>
                </a:solidFill>
              </a:rPr>
              <a:t>gardar</a:t>
            </a:r>
            <a:r>
              <a:rPr lang="es-ES" sz="2000" dirty="0" smtClean="0">
                <a:solidFill>
                  <a:schemeClr val="accent6">
                    <a:lumMod val="50000"/>
                  </a:schemeClr>
                </a:solidFill>
              </a:rPr>
              <a:t> a </a:t>
            </a:r>
            <a:r>
              <a:rPr lang="es-ES" sz="2000" dirty="0" err="1" smtClean="0">
                <a:solidFill>
                  <a:schemeClr val="accent6">
                    <a:lumMod val="50000"/>
                  </a:schemeClr>
                </a:solidFill>
              </a:rPr>
              <a:t>seguinte</a:t>
            </a:r>
            <a:r>
              <a:rPr lang="es-ES" sz="2000" dirty="0" smtClean="0">
                <a:solidFill>
                  <a:schemeClr val="accent6">
                    <a:lumMod val="50000"/>
                  </a:schemeClr>
                </a:solidFill>
              </a:rPr>
              <a:t> relación:</a:t>
            </a:r>
          </a:p>
          <a:p>
            <a:pPr eaLnBrk="1" hangingPunct="1">
              <a:defRPr/>
            </a:pPr>
            <a:r>
              <a:rPr lang="es-ES" sz="2000" b="1" dirty="0" smtClean="0">
                <a:solidFill>
                  <a:schemeClr val="accent6">
                    <a:lumMod val="50000"/>
                  </a:schemeClr>
                </a:solidFill>
              </a:rPr>
              <a:t>60% información: </a:t>
            </a:r>
            <a:r>
              <a:rPr lang="es-ES" sz="2000" dirty="0" smtClean="0">
                <a:solidFill>
                  <a:schemeClr val="accent6">
                    <a:lumMod val="50000"/>
                  </a:schemeClr>
                </a:solidFill>
              </a:rPr>
              <a:t>50% obras de </a:t>
            </a:r>
            <a:r>
              <a:rPr lang="es-ES" sz="2000" dirty="0" err="1" smtClean="0">
                <a:solidFill>
                  <a:schemeClr val="accent6">
                    <a:lumMod val="50000"/>
                  </a:schemeClr>
                </a:solidFill>
              </a:rPr>
              <a:t>coñecemento</a:t>
            </a:r>
            <a:r>
              <a:rPr lang="es-ES" sz="2000" dirty="0" smtClean="0">
                <a:solidFill>
                  <a:schemeClr val="accent6">
                    <a:lumMod val="50000"/>
                  </a:schemeClr>
                </a:solidFill>
              </a:rPr>
              <a:t>, monografías, </a:t>
            </a:r>
            <a:r>
              <a:rPr lang="es-ES" sz="2000" dirty="0" err="1" smtClean="0">
                <a:solidFill>
                  <a:schemeClr val="accent6">
                    <a:lumMod val="50000"/>
                  </a:schemeClr>
                </a:solidFill>
              </a:rPr>
              <a:t>manuais</a:t>
            </a:r>
            <a:r>
              <a:rPr lang="es-ES" sz="2000" dirty="0" smtClean="0">
                <a:solidFill>
                  <a:schemeClr val="accent6">
                    <a:lumMod val="50000"/>
                  </a:schemeClr>
                </a:solidFill>
              </a:rPr>
              <a:t>, </a:t>
            </a:r>
            <a:r>
              <a:rPr lang="pt-BR" sz="2000" dirty="0" err="1" smtClean="0">
                <a:solidFill>
                  <a:schemeClr val="accent6">
                    <a:lumMod val="50000"/>
                  </a:schemeClr>
                </a:solidFill>
              </a:rPr>
              <a:t>reportaxes</a:t>
            </a:r>
            <a:r>
              <a:rPr lang="pt-BR" sz="2000" dirty="0" smtClean="0">
                <a:solidFill>
                  <a:schemeClr val="accent6">
                    <a:lumMod val="50000"/>
                  </a:schemeClr>
                </a:solidFill>
              </a:rPr>
              <a:t>... sobre os temas do currículo + 10% obras </a:t>
            </a:r>
            <a:r>
              <a:rPr lang="pt-BR" sz="2000" dirty="0" err="1" smtClean="0">
                <a:solidFill>
                  <a:schemeClr val="accent6">
                    <a:lumMod val="50000"/>
                  </a:schemeClr>
                </a:solidFill>
              </a:rPr>
              <a:t>xerais</a:t>
            </a:r>
            <a:r>
              <a:rPr lang="pt-BR" sz="2000" dirty="0" smtClean="0">
                <a:solidFill>
                  <a:schemeClr val="accent6">
                    <a:lumMod val="50000"/>
                  </a:schemeClr>
                </a:solidFill>
              </a:rPr>
              <a:t> de referencia (</a:t>
            </a:r>
            <a:r>
              <a:rPr lang="pt-BR" sz="2000" dirty="0" err="1" smtClean="0">
                <a:solidFill>
                  <a:schemeClr val="accent6">
                    <a:lumMod val="50000"/>
                  </a:schemeClr>
                </a:solidFill>
              </a:rPr>
              <a:t>dicionarios</a:t>
            </a:r>
            <a:r>
              <a:rPr lang="pt-BR" sz="2000" dirty="0" smtClean="0">
                <a:solidFill>
                  <a:schemeClr val="accent6">
                    <a:lumMod val="50000"/>
                  </a:schemeClr>
                </a:solidFill>
              </a:rPr>
              <a:t>, </a:t>
            </a:r>
            <a:r>
              <a:rPr lang="es-ES" sz="2000" dirty="0" smtClean="0">
                <a:solidFill>
                  <a:schemeClr val="accent6">
                    <a:lumMod val="50000"/>
                  </a:schemeClr>
                </a:solidFill>
              </a:rPr>
              <a:t>enciclopedias, atlas, catálogos, directorios...)</a:t>
            </a:r>
          </a:p>
          <a:p>
            <a:pPr eaLnBrk="1" hangingPunct="1">
              <a:defRPr/>
            </a:pPr>
            <a:r>
              <a:rPr lang="es-ES" sz="2000" b="1" dirty="0" smtClean="0">
                <a:solidFill>
                  <a:schemeClr val="accent6">
                    <a:lumMod val="50000"/>
                  </a:schemeClr>
                </a:solidFill>
              </a:rPr>
              <a:t>40% ficción: </a:t>
            </a:r>
            <a:r>
              <a:rPr lang="es-ES" sz="2000" dirty="0" err="1" smtClean="0">
                <a:solidFill>
                  <a:schemeClr val="accent6">
                    <a:lumMod val="50000"/>
                  </a:schemeClr>
                </a:solidFill>
              </a:rPr>
              <a:t>reflicten</a:t>
            </a:r>
            <a:r>
              <a:rPr lang="es-ES" sz="2000" dirty="0" smtClean="0">
                <a:solidFill>
                  <a:schemeClr val="accent6">
                    <a:lumMod val="50000"/>
                  </a:schemeClr>
                </a:solidFill>
              </a:rPr>
              <a:t> o universo </a:t>
            </a:r>
            <a:r>
              <a:rPr lang="es-ES" sz="2000" dirty="0" err="1" smtClean="0">
                <a:solidFill>
                  <a:schemeClr val="accent6">
                    <a:lumMod val="50000"/>
                  </a:schemeClr>
                </a:solidFill>
              </a:rPr>
              <a:t>imaxinario</a:t>
            </a:r>
            <a:r>
              <a:rPr lang="es-ES" sz="2000" dirty="0" smtClean="0">
                <a:solidFill>
                  <a:schemeClr val="accent6">
                    <a:lumMod val="50000"/>
                  </a:schemeClr>
                </a:solidFill>
              </a:rPr>
              <a:t>, á vez que estimulan a investigación: literatura (narrativa, poesía, teatro), cine, cómics, libros de </a:t>
            </a:r>
            <a:r>
              <a:rPr lang="es-ES" sz="2000" dirty="0" err="1" smtClean="0">
                <a:solidFill>
                  <a:schemeClr val="accent6">
                    <a:lumMod val="50000"/>
                  </a:schemeClr>
                </a:solidFill>
              </a:rPr>
              <a:t>imaxes</a:t>
            </a:r>
            <a:r>
              <a:rPr lang="es-ES" sz="2000" dirty="0" smtClean="0">
                <a:solidFill>
                  <a:schemeClr val="accent6">
                    <a:lumMod val="50000"/>
                  </a:schemeClr>
                </a:solidFill>
              </a:rPr>
              <a:t>, fotografías, </a:t>
            </a:r>
            <a:r>
              <a:rPr lang="es-ES" sz="2000" dirty="0" err="1" smtClean="0">
                <a:solidFill>
                  <a:schemeClr val="accent6">
                    <a:lumMod val="50000"/>
                  </a:schemeClr>
                </a:solidFill>
              </a:rPr>
              <a:t>creacións</a:t>
            </a:r>
            <a:r>
              <a:rPr lang="es-ES" sz="2000" dirty="0" smtClean="0">
                <a:solidFill>
                  <a:schemeClr val="accent6">
                    <a:lumMod val="50000"/>
                  </a:schemeClr>
                </a:solidFill>
              </a:rPr>
              <a:t> </a:t>
            </a:r>
            <a:r>
              <a:rPr lang="es-ES" sz="2000" dirty="0" err="1" smtClean="0">
                <a:solidFill>
                  <a:schemeClr val="accent6">
                    <a:lumMod val="50000"/>
                  </a:schemeClr>
                </a:solidFill>
              </a:rPr>
              <a:t>musicais</a:t>
            </a:r>
            <a:r>
              <a:rPr lang="es-ES" sz="2000" dirty="0" smtClean="0">
                <a:solidFill>
                  <a:schemeClr val="accent6">
                    <a:lumMod val="50000"/>
                  </a:schemeClr>
                </a:solidFill>
              </a:rPr>
              <a:t>...</a:t>
            </a:r>
            <a:endParaRPr lang="es-ES" sz="2000" dirty="0">
              <a:solidFill>
                <a:schemeClr val="accent6">
                  <a:lumMod val="50000"/>
                </a:schemeClr>
              </a:solidFill>
            </a:endParaRPr>
          </a:p>
        </p:txBody>
      </p:sp>
    </p:spTree>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1851</TotalTime>
  <Words>3677</Words>
  <Application>Microsoft Office PowerPoint</Application>
  <PresentationFormat>Presentación en pantalla (4:3)</PresentationFormat>
  <Paragraphs>407</Paragraphs>
  <Slides>62</Slides>
  <Notes>26</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Eclipse</vt:lpstr>
      <vt:lpstr>A COLECCIÓN DUNHA BIBLIOTECA ESCOLAR: FORMACIÓN E ORGANIZACIÓN</vt:lpstr>
      <vt:lpstr>As bibliotecas e a sociedade do coñecemento</vt:lpstr>
      <vt:lpstr>O papel das Bibliotecas Escolares</vt:lpstr>
      <vt:lpstr>Funcións das bibliotecas escolares (Manifiesto UNESCO)</vt:lpstr>
      <vt:lpstr>Funcións das bibliotecas escolares</vt:lpstr>
      <vt:lpstr>Recomendacións sobre a colección</vt:lpstr>
      <vt:lpstr>Recomendacións sobre a colección</vt:lpstr>
      <vt:lpstr>  Recomendacións sobre o tamaño da colección</vt:lpstr>
      <vt:lpstr>Recomendacións sobre a colección</vt:lpstr>
      <vt:lpstr>Criterios para unha selección equilibrada da colección</vt:lpstr>
      <vt:lpstr>Criterios para unha selección equilibrada da colección</vt:lpstr>
      <vt:lpstr>Criterios para unha selección equilibrada da colección</vt:lpstr>
      <vt:lpstr>Recomendacións sobre o orzamento</vt:lpstr>
      <vt:lpstr>Recomendacións sobre o orzamento</vt:lpstr>
      <vt:lpstr>Recomendacións sobre a colección</vt:lpstr>
      <vt:lpstr>Expurgación: argumentos en contra</vt:lpstr>
      <vt:lpstr>Expurgación: Os beneficios</vt:lpstr>
      <vt:lpstr>A expurgación: criterios</vt:lpstr>
      <vt:lpstr>A expurgación: destino dos documentos</vt:lpstr>
      <vt:lpstr>Realización do expurgo</vt:lpstr>
      <vt:lpstr>Realización do expurgo</vt:lpstr>
      <vt:lpstr>Realización do expurgo</vt:lpstr>
      <vt:lpstr>Realización do expurgo</vt:lpstr>
      <vt:lpstr>Realización do expurgo</vt:lpstr>
      <vt:lpstr>Realización do expurgo</vt:lpstr>
      <vt:lpstr>Realización do expurgo</vt:lpstr>
      <vt:lpstr>Realización do expurgo</vt:lpstr>
      <vt:lpstr>Realización do expurgo</vt:lpstr>
      <vt:lpstr>Realización do expurgo</vt:lpstr>
      <vt:lpstr>Clasificación libros informativos: CDU</vt:lpstr>
      <vt:lpstr>Clasificación libros informativos: CDU</vt:lpstr>
      <vt:lpstr>Clasificación dos libros informativos (Adaptación para 6-12 anos)</vt:lpstr>
      <vt:lpstr>Clasificación dos libros informativos (Adaptación para 6-12 anos)</vt:lpstr>
      <vt:lpstr>Clasificación dos libros informativos (Adaptación para 6-12 anos)</vt:lpstr>
      <vt:lpstr>Ficción</vt:lpstr>
      <vt:lpstr>Clasificación libros nenos/as 0-7 anos</vt:lpstr>
      <vt:lpstr>Clasificación da ficción (a partir de 8 anos)</vt:lpstr>
      <vt:lpstr>Clasificación da ficción</vt:lpstr>
      <vt:lpstr> ESTABLECER UNHA POLÍTICA DE PRÉSTAMO: Principios</vt:lpstr>
      <vt:lpstr> ESTABLECER UNHA POLÍTICA DE PRÉSTAMO</vt:lpstr>
      <vt:lpstr>Papel das bibliotecas públicas</vt:lpstr>
      <vt:lpstr>Papel das bibliotecas públicas</vt:lpstr>
      <vt:lpstr>Funcións da biblioteca pública</vt:lpstr>
      <vt:lpstr>A colaboración actual BE-BP</vt:lpstr>
      <vt:lpstr>A colaboración actual BE-BP</vt:lpstr>
      <vt:lpstr>As bibliotecas e a sociedade do coñecemento</vt:lpstr>
      <vt:lpstr> A COMPETENCIA LECTORA NO ESTUDIO PISA</vt:lpstr>
      <vt:lpstr>Por qué as Bibliotecas Escolares?</vt:lpstr>
      <vt:lpstr>Antes de avanzar, recordamos...</vt:lpstr>
      <vt:lpstr>Dez argumentos a favor do papel das bibliotecas escolares</vt:lpstr>
      <vt:lpstr>Dez argumentos a favor do papel das bibliotecas escolares</vt:lpstr>
      <vt:lpstr>Dez argumentos a favor do papel das bibliotecas escolares</vt:lpstr>
      <vt:lpstr>A formación na BE orientada á resolución de problemas de información </vt:lpstr>
      <vt:lpstr>A formación na BE orientada á resolución de problemas de información: o que fan os alumnos</vt:lpstr>
      <vt:lpstr>A formación na BE orientada á resolución de problemas de información... </vt:lpstr>
      <vt:lpstr>A formación na BE orientada á resolución de problemas de información... </vt:lpstr>
      <vt:lpstr>A formación na BE orientada á resolución de problemas de información... </vt:lpstr>
      <vt:lpstr>A formación na BE orientada á resolución de problemas de información...</vt:lpstr>
      <vt:lpstr>La FU orientada a la resolución de problemas de información</vt:lpstr>
      <vt:lpstr>Recapitulemos: En que convertimos a nosa biblioteca escolar?</vt:lpstr>
      <vt:lpstr>Normas ALFIN para los escolares de la Asociación Americana de Bibliotecas Escolares (AASL-ALA)</vt:lpstr>
      <vt:lpstr>Normas ALFIN para los escolares de la Asociación Americana de Bibliotecas Escolares (AASL-ALA)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BIBLIOTECAS ESCOLARES</dc:title>
  <dc:creator>Cristina</dc:creator>
  <cp:lastModifiedBy>Ameijeiras Saiz, Cristina</cp:lastModifiedBy>
  <cp:revision>98</cp:revision>
  <dcterms:created xsi:type="dcterms:W3CDTF">2006-03-16T19:27:51Z</dcterms:created>
  <dcterms:modified xsi:type="dcterms:W3CDTF">2016-01-26T16:56:24Z</dcterms:modified>
</cp:coreProperties>
</file>