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0080625" cy="7559675" type="screen4x3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266" y="11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s-E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8A22ED8-1D34-409E-8D14-3CA327935E06}" type="slidenum">
              <a:t>‹Nº›</a:t>
            </a:fld>
            <a:endParaRPr lang="es-ES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72596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s-ES"/>
          </a:p>
        </p:txBody>
      </p:sp>
      <p:sp>
        <p:nvSpPr>
          <p:cNvPr id="4" name="3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s-E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4 Marcador de fecha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s-E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5 Marcador de pie de página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es-E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7" name="6 Marcador de número de diapositiva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es-E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630BC0E5-1D36-4678-B17B-C035BC15C26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5941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s-ES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es-ES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es-ES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es-ES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es-ES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es-ES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es-ES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/>
          <a:lstStyle/>
          <a:p>
            <a:endParaRPr lang="es-ES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es-ES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es-ES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920" y="1027079"/>
            <a:ext cx="4933800" cy="370044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120" cy="4107240"/>
          </a:xfrm>
        </p:spPr>
        <p:txBody>
          <a:bodyPr>
            <a:spAutoFit/>
          </a:bodyPr>
          <a:lstStyle/>
          <a:p>
            <a:endParaRPr lang="es-ES" sz="2400">
              <a:solidFill>
                <a:srgbClr val="000000"/>
              </a:solidFill>
              <a:latin typeface="Thorndale" pitchFamily="18"/>
              <a:cs typeface="Tahoma" pitchFamily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5097D2-E997-4540-BC32-7EF6B1980694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4489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78F9F6-16D1-4211-A761-6F960B9386BF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282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99B1DB-00BE-4305-B34F-4DAF3DD451C0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3880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7608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531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03487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41363" y="1963738"/>
            <a:ext cx="4310062" cy="4937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03825" y="1963738"/>
            <a:ext cx="4310063" cy="4937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569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0076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9354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1670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88033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E4B662-B198-4489-A653-0A6E64A2E5E3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105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58254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9620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21550" y="282575"/>
            <a:ext cx="2192338" cy="66182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41363" y="282575"/>
            <a:ext cx="6427787" cy="66182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6300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3E9440-81BA-4A60-B90B-E4A12BC305A7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0021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8A44D2-1061-4987-BFFE-62259BBC6E49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2884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B5DE5C-96A9-41EB-A4BF-DE6D7393757A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970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B06CE0C-5903-494B-B02E-A5E798F24956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1129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8AFB69-DA5F-49AD-80E9-A8ADB85897D2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449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89E63F-2D3B-439E-A139-005A8E911A33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132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988874-06EC-4944-9394-988FEE9E4290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844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s-ES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s-E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s-ES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s-ES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s-ES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s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s-ES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s-E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5" name="4 Marcador de pie de página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es-E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s-ES"/>
          </a:p>
        </p:txBody>
      </p:sp>
      <p:sp>
        <p:nvSpPr>
          <p:cNvPr id="6" name="5 Marcador de número de diapositiva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s-E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2AD811B-D4FE-4E14-8A7A-DF828D65D307}" type="slidenum"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es-ES" sz="2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es-ES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 txBox="1">
            <a:spLocks noGrp="1"/>
          </p:cNvSpPr>
          <p:nvPr>
            <p:ph type="title"/>
          </p:nvPr>
        </p:nvSpPr>
        <p:spPr>
          <a:xfrm>
            <a:off x="740879" y="282240"/>
            <a:ext cx="860796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es-ES"/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1"/>
          </p:nvPr>
        </p:nvSpPr>
        <p:spPr>
          <a:xfrm>
            <a:off x="740879" y="1963080"/>
            <a:ext cx="8772480" cy="49370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es-E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Rectángulo"/>
          <p:cNvSpPr/>
          <p:nvPr/>
        </p:nvSpPr>
        <p:spPr>
          <a:xfrm>
            <a:off x="725039" y="7076880"/>
            <a:ext cx="9354959" cy="96480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87919" y="7289279"/>
            <a:ext cx="8092079" cy="96480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s-E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0" hangingPunct="0">
        <a:tabLst/>
        <a:defRPr lang="es-ES" sz="2400" b="1" i="1" u="none" strike="noStrike">
          <a:ln>
            <a:noFill/>
          </a:ln>
          <a:solidFill>
            <a:srgbClr val="FF9966"/>
          </a:solidFill>
          <a:latin typeface="Albany" pitchFamily="34"/>
          <a:cs typeface="Tahoma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1417"/>
        </a:spcAft>
        <a:tabLst/>
        <a:defRPr lang="es-ES" sz="2400" b="0" i="0" u="none" strike="noStrike">
          <a:ln>
            <a:noFill/>
          </a:ln>
          <a:solidFill>
            <a:srgbClr val="E6E6E6"/>
          </a:solidFill>
          <a:latin typeface="Thorndale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y9feahkWJU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384000" y="1296000"/>
            <a:ext cx="3671999" cy="37310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Título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s-ES"/>
              <a:t>A EPILEPSIA Á ESCOLA</a:t>
            </a:r>
          </a:p>
        </p:txBody>
      </p:sp>
      <p:sp>
        <p:nvSpPr>
          <p:cNvPr id="4" name="3 Subtítulo"/>
          <p:cNvSpPr txBox="1">
            <a:spLocks noGrp="1"/>
          </p:cNvSpPr>
          <p:nvPr>
            <p:ph type="subTitle" idx="4294967295"/>
          </p:nvPr>
        </p:nvSpPr>
        <p:spPr/>
        <p:txBody>
          <a:bodyPr anchor="ctr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216000" lvl="0" indent="-216000" algn="ctr">
              <a:buNone/>
            </a:pPr>
            <a:endParaRPr lang="es-ES">
              <a:solidFill>
                <a:srgbClr val="FFFFCC"/>
              </a:solidFill>
            </a:endParaRPr>
          </a:p>
          <a:p>
            <a:pPr marL="216000" lvl="0" indent="-216000" algn="ctr">
              <a:buNone/>
            </a:pPr>
            <a:endParaRPr lang="es-ES">
              <a:solidFill>
                <a:srgbClr val="FFFFCC"/>
              </a:solidFill>
            </a:endParaRPr>
          </a:p>
          <a:p>
            <a:pPr marL="216000" lvl="0" indent="-216000" algn="ctr">
              <a:buNone/>
            </a:pPr>
            <a:endParaRPr lang="es-ES">
              <a:solidFill>
                <a:srgbClr val="FFFFCC"/>
              </a:solidFill>
            </a:endParaRPr>
          </a:p>
          <a:p>
            <a:pPr marL="216000" lvl="0" indent="-216000" algn="ctr">
              <a:buNone/>
            </a:pPr>
            <a:endParaRPr lang="es-ES">
              <a:solidFill>
                <a:srgbClr val="FFFFCC"/>
              </a:solidFill>
            </a:endParaRPr>
          </a:p>
          <a:p>
            <a:pPr marL="216000" lvl="0" indent="-216000" algn="ctr">
              <a:buNone/>
            </a:pPr>
            <a:endParaRPr lang="es-ES">
              <a:solidFill>
                <a:srgbClr val="FFFFCC"/>
              </a:solidFill>
            </a:endParaRPr>
          </a:p>
          <a:p>
            <a:pPr marL="216000" lvl="0" indent="-216000" algn="ctr">
              <a:buNone/>
            </a:pPr>
            <a:endParaRPr lang="es-ES">
              <a:solidFill>
                <a:srgbClr val="FFFFCC"/>
              </a:solidFill>
            </a:endParaRPr>
          </a:p>
          <a:p>
            <a:pPr marL="216000" lvl="0" indent="-216000" algn="ctr">
              <a:buNone/>
            </a:pPr>
            <a:endParaRPr lang="es-ES">
              <a:solidFill>
                <a:srgbClr val="FFFFCC"/>
              </a:solidFill>
            </a:endParaRPr>
          </a:p>
          <a:p>
            <a:pPr marL="216000" lvl="0" indent="-216000" algn="ctr">
              <a:buNone/>
            </a:pPr>
            <a:r>
              <a:rPr lang="es-ES">
                <a:solidFill>
                  <a:srgbClr val="FFFFCC"/>
                </a:solidFill>
              </a:rPr>
              <a:t>Vídeo didáctico realizado no IES Xulián Magariños de Negreira</a:t>
            </a:r>
          </a:p>
          <a:p>
            <a:pPr marL="216000" lvl="0" indent="-216000" algn="ctr">
              <a:buNone/>
            </a:pPr>
            <a:endParaRPr lang="es-ES">
              <a:solidFill>
                <a:srgbClr val="FFFFCC"/>
              </a:solidFill>
            </a:endParaRPr>
          </a:p>
          <a:p>
            <a:pPr marL="216000" lvl="0" indent="-216000" algn="ctr">
              <a:buNone/>
            </a:pPr>
            <a:r>
              <a:rPr lang="es-ES">
                <a:solidFill>
                  <a:srgbClr val="FFFFCC"/>
                </a:solidFill>
              </a:rPr>
              <a:t>Clara Cristela Rodríguez Núñez (UGADE)</a:t>
            </a:r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962120" y="5616000"/>
            <a:ext cx="1037880" cy="1009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s-ES"/>
              <a:t>E agora o vídeo</a:t>
            </a:r>
          </a:p>
        </p:txBody>
      </p:sp>
      <p:sp>
        <p:nvSpPr>
          <p:cNvPr id="3" name="2 Subtítulo"/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216000" lvl="0" indent="-216000" algn="ctr">
              <a:buNone/>
            </a:pPr>
            <a:r>
              <a:rPr lang="es-ES">
                <a:solidFill>
                  <a:srgbClr val="CCCCCC"/>
                </a:solidFill>
              </a:rPr>
              <a:t>Moitas grazas, e espero que vos guste</a:t>
            </a:r>
          </a:p>
          <a:p>
            <a:pPr marL="216000" lvl="0" indent="-216000" algn="ctr">
              <a:buNone/>
            </a:pPr>
            <a:r>
              <a:rPr lang="es-ES">
                <a:solidFill>
                  <a:srgbClr val="CCCCCC"/>
                </a:solidFill>
                <a:hlinkClick r:id="rId3"/>
              </a:rPr>
              <a:t>https://www.youtube.com/watch?v=Ry9feahkWJU</a:t>
            </a:r>
          </a:p>
          <a:p>
            <a:pPr marL="216000" lvl="0" indent="-216000" algn="ctr">
              <a:buNone/>
            </a:pPr>
            <a:endParaRPr lang="es-ES">
              <a:solidFill>
                <a:srgbClr val="CCCC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s-ES"/>
              <a:t>Por que o vídeo?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740879" y="1963080"/>
            <a:ext cx="4280760" cy="4937039"/>
          </a:xfrm>
        </p:spPr>
        <p:txBody>
          <a:bodyPr>
            <a:spAutoFit/>
          </a:bodyPr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es-E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es-ES"/>
              <a:t>Seminario permanente sobre TICs no IES Xulián Magariños, elaboración de vídeos didácticos.</a:t>
            </a:r>
          </a:p>
          <a:p>
            <a:pPr lvl="0"/>
            <a:r>
              <a:rPr lang="es-ES"/>
              <a:t>Traballo final: Ricardo Rodríguez de Rávena, Susana Madera, Pilar Antelo e Clara Rodríguez.</a:t>
            </a:r>
          </a:p>
        </p:txBody>
      </p:sp>
      <p:pic>
        <p:nvPicPr>
          <p:cNvPr id="4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16000" y="2123280"/>
            <a:ext cx="4280760" cy="284472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s-ES"/>
              <a:t>Por que este tema?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740879" y="1963080"/>
            <a:ext cx="4280760" cy="4937039"/>
          </a:xfrm>
        </p:spPr>
        <p:txBody>
          <a:bodyPr>
            <a:spAutoFit/>
          </a:bodyPr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es-E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es-ES"/>
              <a:t>Detección de falta de información sobre a enfermidade en centros educativos</a:t>
            </a:r>
          </a:p>
          <a:p>
            <a:pPr lvl="0"/>
            <a:r>
              <a:rPr lang="es-ES"/>
              <a:t>Familias presentan en UGADE (Unión Galega de Epilepsia) demandas similares</a:t>
            </a:r>
          </a:p>
          <a:p>
            <a:pPr lvl="0"/>
            <a:r>
              <a:rPr lang="es-ES"/>
              <a:t>- Nos centros non saben reaccionar fronte as crises: chamar ao 061 (alertas escolares) ou mandar á casa.</a:t>
            </a:r>
          </a:p>
          <a:p>
            <a:pPr lvl="0"/>
            <a:r>
              <a:rPr lang="es-ES"/>
              <a:t>- Non sempre é necesario</a:t>
            </a:r>
          </a:p>
        </p:txBody>
      </p:sp>
      <p:pic>
        <p:nvPicPr>
          <p:cNvPr id="4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39240" y="3125520"/>
            <a:ext cx="4280760" cy="3210479"/>
          </a:xfrm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840000" y="1728000"/>
            <a:ext cx="1265400" cy="10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s-ES"/>
              <a:t>Consecuencias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720000" y="2262960"/>
            <a:ext cx="4280760" cy="4937039"/>
          </a:xfrm>
        </p:spPr>
        <p:txBody>
          <a:bodyPr>
            <a:spAutoFit/>
          </a:bodyPr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es-E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es-ES"/>
              <a:t>Absentismo escolar</a:t>
            </a:r>
          </a:p>
          <a:p>
            <a:pPr lvl="0"/>
            <a:r>
              <a:rPr lang="es-ES"/>
              <a:t>Dificultades para seguir o ritmo da clase</a:t>
            </a:r>
          </a:p>
          <a:p>
            <a:pPr lvl="0"/>
            <a:r>
              <a:rPr lang="es-ES"/>
              <a:t>Desmotivación</a:t>
            </a:r>
          </a:p>
          <a:p>
            <a:pPr lvl="0"/>
            <a:r>
              <a:rPr lang="es-ES"/>
              <a:t>Finalmente: fracaso escolar</a:t>
            </a:r>
          </a:p>
        </p:txBody>
      </p:sp>
      <p:pic>
        <p:nvPicPr>
          <p:cNvPr id="4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0" y="2015999"/>
            <a:ext cx="4280760" cy="305424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s-ES"/>
              <a:t>Necesidade de informar á comunidade educativa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576000" y="2376000"/>
            <a:ext cx="4280760" cy="4937039"/>
          </a:xfrm>
        </p:spPr>
        <p:txBody>
          <a:bodyPr>
            <a:spAutoFit/>
          </a:bodyPr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es-E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es-ES"/>
              <a:t>Que é a epilepsia? Desmitificar, perder o medo</a:t>
            </a:r>
          </a:p>
          <a:p>
            <a:pPr lvl="0"/>
            <a:r>
              <a:rPr lang="es-ES"/>
              <a:t>Como actuar en caso dunha crise epiléptica? Profesorado e alumnado deben estar informados</a:t>
            </a:r>
          </a:p>
          <a:p>
            <a:pPr lvl="0"/>
            <a:endParaRPr lang="es-ES"/>
          </a:p>
        </p:txBody>
      </p:sp>
      <p:pic>
        <p:nvPicPr>
          <p:cNvPr id="4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11240" y="2381399"/>
            <a:ext cx="4280760" cy="30186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s-ES"/>
              <a:t>Necesidade de informar á comunidade educativa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615240" y="2622960"/>
            <a:ext cx="4280760" cy="4937039"/>
          </a:xfrm>
        </p:spPr>
        <p:txBody>
          <a:bodyPr>
            <a:spAutoFit/>
          </a:bodyPr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es-E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es-ES"/>
              <a:t>Que necesidades específicas ten o alumnado con epilepsia? Efectos secundarios da medicación (cansanzo, sono, falta de concentración...)</a:t>
            </a:r>
          </a:p>
          <a:p>
            <a:pPr lvl="0"/>
            <a:r>
              <a:rPr lang="es-ES"/>
              <a:t>Axudaría dar máis tempo, permitir descansos...</a:t>
            </a:r>
          </a:p>
        </p:txBody>
      </p:sp>
      <p:pic>
        <p:nvPicPr>
          <p:cNvPr id="4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11240" y="2144520"/>
            <a:ext cx="4280760" cy="325547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s-ES"/>
              <a:t>Obxectivos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740879" y="1963080"/>
            <a:ext cx="4280760" cy="4937039"/>
          </a:xfrm>
        </p:spPr>
        <p:txBody>
          <a:bodyPr>
            <a:spAutoFit/>
          </a:bodyPr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es-E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es-ES"/>
              <a:t>Facilitar ao profesorado a comprensión de determinadas problemáticas do alumnado con epilepsia (déficit de atención, trastornos de aprendizaxe...): aumenta a probabilidade de padecer TDAH e trastorno de espectro autista. Dende novembro, protocolo atención a crónicos.</a:t>
            </a:r>
          </a:p>
          <a:p>
            <a:pPr lvl="0"/>
            <a:endParaRPr lang="es-ES"/>
          </a:p>
        </p:txBody>
      </p:sp>
      <p:pic>
        <p:nvPicPr>
          <p:cNvPr id="4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976000" y="1110960"/>
            <a:ext cx="3490560" cy="493703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s-ES"/>
              <a:t>Obxectivos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740879" y="1963080"/>
            <a:ext cx="4280760" cy="4937039"/>
          </a:xfrm>
        </p:spPr>
        <p:txBody>
          <a:bodyPr>
            <a:spAutoFit/>
          </a:bodyPr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es-E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9pPr>
          </a:lstStyle>
          <a:p>
            <a:pPr lvl="0">
              <a:buNone/>
            </a:pPr>
            <a:endParaRPr lang="es-ES"/>
          </a:p>
          <a:p>
            <a:pPr lvl="0"/>
            <a:r>
              <a:rPr lang="es-ES"/>
              <a:t>Mellorar a calidade de vida do alumnado con epilepsia (padecen con frecuencia ansiedade, depresión, baixa autoestima...): medo a padecer crises no centro escolar, medo a non ser aceptados polos compañeiros...</a:t>
            </a:r>
          </a:p>
        </p:txBody>
      </p:sp>
      <p:pic>
        <p:nvPicPr>
          <p:cNvPr id="4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11240" y="2232000"/>
            <a:ext cx="4280760" cy="321407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es-ES"/>
              <a:t>Obxectivos</a:t>
            </a:r>
          </a:p>
        </p:txBody>
      </p:sp>
      <p:sp>
        <p:nvSpPr>
          <p:cNvPr id="3" name="2 Marcador de texto"/>
          <p:cNvSpPr txBox="1">
            <a:spLocks noGrp="1"/>
          </p:cNvSpPr>
          <p:nvPr>
            <p:ph type="body" idx="4294967295"/>
          </p:nvPr>
        </p:nvSpPr>
        <p:spPr>
          <a:xfrm>
            <a:off x="740879" y="1963080"/>
            <a:ext cx="4280760" cy="4937039"/>
          </a:xfrm>
        </p:spPr>
        <p:txBody>
          <a:bodyPr>
            <a:spAutoFit/>
          </a:bodyPr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None/>
              <a:defRPr lang="es-E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E6E6E6"/>
              </a:buClr>
              <a:buSzPct val="75000"/>
              <a:buFont typeface="StarSymbol"/>
              <a:buChar char="–"/>
              <a:defRPr lang="es-ES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E6E6E6"/>
              </a:buClr>
              <a:buSzPct val="75000"/>
              <a:buFont typeface="StarSymbol"/>
              <a:buChar char="–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E6E6E6"/>
              </a:buClr>
              <a:buSzPct val="45000"/>
              <a:buFont typeface="StarSymbol"/>
              <a:buChar char="●"/>
              <a:defRPr lang="es-ES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es-ES"/>
              <a:t>Que a epilepsia deixe de ser un estigma social, algo a manter oculto.</a:t>
            </a:r>
          </a:p>
          <a:p>
            <a:pPr lvl="0"/>
            <a:r>
              <a:rPr lang="es-ES"/>
              <a:t>Animar aos centros educativos a solicitar información sobre a epilepsia (vídeo en youtube)</a:t>
            </a:r>
          </a:p>
          <a:p>
            <a:pPr lvl="0"/>
            <a:r>
              <a:rPr lang="es-ES"/>
              <a:t>UGADE: facebook</a:t>
            </a:r>
          </a:p>
          <a:p>
            <a:pPr lvl="0"/>
            <a:r>
              <a:rPr lang="es-ES"/>
              <a:t>e-mail:</a:t>
            </a:r>
          </a:p>
        </p:txBody>
      </p:sp>
      <p:pic>
        <p:nvPicPr>
          <p:cNvPr id="4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903999" y="966960"/>
            <a:ext cx="3749760" cy="493703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yt-dark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322</Words>
  <Application>Microsoft Office PowerPoint</Application>
  <PresentationFormat>Presentación en pantalla (4:3)</PresentationFormat>
  <Paragraphs>43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Predeterminado</vt:lpstr>
      <vt:lpstr>lyt-darkblue</vt:lpstr>
      <vt:lpstr>A EPILEPSIA Á ESCOLA</vt:lpstr>
      <vt:lpstr>Por que o vídeo?</vt:lpstr>
      <vt:lpstr>Por que este tema?</vt:lpstr>
      <vt:lpstr>Consecuencias</vt:lpstr>
      <vt:lpstr>Necesidade de informar á comunidade educativa</vt:lpstr>
      <vt:lpstr>Necesidade de informar á comunidade educativa</vt:lpstr>
      <vt:lpstr>Obxectivos</vt:lpstr>
      <vt:lpstr>Obxectivos</vt:lpstr>
      <vt:lpstr>Obxectivos</vt:lpstr>
      <vt:lpstr>E agora o vídeo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EPILEPSIA Á ESCOLA</dc:title>
  <dc:creator>usuario</dc:creator>
  <cp:lastModifiedBy>Luffi</cp:lastModifiedBy>
  <cp:revision>11</cp:revision>
  <dcterms:created xsi:type="dcterms:W3CDTF">2016-01-08T17:42:18Z</dcterms:created>
  <dcterms:modified xsi:type="dcterms:W3CDTF">2016-02-02T18:14:19Z</dcterms:modified>
</cp:coreProperties>
</file>