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7EA0F9-2C5E-4F50-BBE3-014595D82E66}" type="datetimeFigureOut">
              <a:rPr lang="es-ES" smtClean="0"/>
              <a:t>02/03/2020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36200-00BC-4077-B58B-92CE5B34486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7B01FB-9101-4DEE-80B8-39AC67D9B0FF}" type="slidenum">
              <a:rPr lang="es-ES"/>
              <a:pPr/>
              <a:t>1</a:t>
            </a:fld>
            <a:endParaRPr lang="es-E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02/03/2020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AAgrap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1593850"/>
            <a:ext cx="7669212" cy="5264150"/>
          </a:xfrm>
          <a:prstGeom prst="rect">
            <a:avLst/>
          </a:prstGeom>
          <a:noFill/>
        </p:spPr>
      </p:pic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143000" y="152400"/>
            <a:ext cx="7162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s-ES_tradnl" sz="3700" b="1"/>
              <a:t>Dominios cognoscitivos </a:t>
            </a:r>
            <a:br>
              <a:rPr lang="es-ES_tradnl" sz="3700" b="1"/>
            </a:br>
            <a:r>
              <a:rPr lang="es-ES_tradnl" sz="3700" b="1"/>
              <a:t>Bloom-Anderson</a:t>
            </a:r>
            <a:r>
              <a:rPr lang="es-ES_tradnl" sz="400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30724" name="Picture 4" descr="j018758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2830513"/>
            <a:ext cx="1544638" cy="1817687"/>
          </a:xfrm>
          <a:prstGeom prst="rect">
            <a:avLst/>
          </a:prstGeom>
          <a:noFill/>
        </p:spPr>
      </p:pic>
      <p:sp>
        <p:nvSpPr>
          <p:cNvPr id="30725" name="Oval 5"/>
          <p:cNvSpPr>
            <a:spLocks noChangeArrowheads="1"/>
          </p:cNvSpPr>
          <p:nvPr/>
        </p:nvSpPr>
        <p:spPr bwMode="auto">
          <a:xfrm>
            <a:off x="179388" y="4005263"/>
            <a:ext cx="8497887" cy="2852737"/>
          </a:xfrm>
          <a:prstGeom prst="ellips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3276600" y="4292600"/>
            <a:ext cx="2665413" cy="13731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s-ES" sz="2800" b="1">
              <a:solidFill>
                <a:schemeClr val="tx1"/>
              </a:solidFill>
              <a:latin typeface="Arial" charset="0"/>
            </a:endParaRPr>
          </a:p>
          <a:p>
            <a:r>
              <a:rPr lang="es-ES" sz="2800" b="1">
                <a:solidFill>
                  <a:schemeClr val="tx1"/>
                </a:solidFill>
                <a:latin typeface="Arial" charset="0"/>
              </a:rPr>
              <a:t>Bajo nivel</a:t>
            </a:r>
          </a:p>
          <a:p>
            <a:endParaRPr lang="en-US" sz="2800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0727" name="Oval 7"/>
          <p:cNvSpPr>
            <a:spLocks noChangeArrowheads="1"/>
          </p:cNvSpPr>
          <p:nvPr/>
        </p:nvSpPr>
        <p:spPr bwMode="auto">
          <a:xfrm>
            <a:off x="0" y="1341438"/>
            <a:ext cx="9144000" cy="3213100"/>
          </a:xfrm>
          <a:prstGeom prst="ellips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203575" y="2852738"/>
            <a:ext cx="2879725" cy="1373187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s-ES" sz="2800" b="1">
              <a:solidFill>
                <a:schemeClr val="tx1"/>
              </a:solidFill>
              <a:latin typeface="Arial" charset="0"/>
            </a:endParaRPr>
          </a:p>
          <a:p>
            <a:r>
              <a:rPr lang="es-ES" sz="2800" b="1">
                <a:solidFill>
                  <a:schemeClr val="bg1"/>
                </a:solidFill>
                <a:latin typeface="Arial" charset="0"/>
              </a:rPr>
              <a:t>Alto nivel</a:t>
            </a:r>
          </a:p>
          <a:p>
            <a:endParaRPr lang="en-US" sz="2800" b="1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nimBg="1"/>
      <p:bldP spid="30726" grpId="0" animBg="1"/>
      <p:bldP spid="30727" grpId="0" animBg="1"/>
      <p:bldP spid="307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>
                <a:solidFill>
                  <a:schemeClr val="accent2"/>
                </a:solidFill>
                <a:latin typeface="Comic Sans MS" pitchFamily="66" charset="0"/>
              </a:rPr>
              <a:t>LA PIRÁMIDE DEL APRENDIZAJE</a:t>
            </a:r>
            <a:endParaRPr lang="es-ES" sz="28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2517775" cy="2743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000">
                <a:solidFill>
                  <a:schemeClr val="accent2"/>
                </a:solidFill>
                <a:latin typeface="Comic Sans MS" pitchFamily="66" charset="0"/>
              </a:rPr>
              <a:t>Audio-visual</a:t>
            </a:r>
          </a:p>
          <a:p>
            <a:pPr>
              <a:lnSpc>
                <a:spcPct val="90000"/>
              </a:lnSpc>
            </a:pPr>
            <a:r>
              <a:rPr lang="es-ES" sz="2000">
                <a:solidFill>
                  <a:schemeClr val="accent2"/>
                </a:solidFill>
                <a:latin typeface="Comic Sans MS" pitchFamily="66" charset="0"/>
              </a:rPr>
              <a:t>Demostraciones</a:t>
            </a:r>
          </a:p>
          <a:p>
            <a:pPr>
              <a:lnSpc>
                <a:spcPct val="90000"/>
              </a:lnSpc>
            </a:pPr>
            <a:r>
              <a:rPr lang="es-ES" sz="2000">
                <a:solidFill>
                  <a:schemeClr val="accent2"/>
                </a:solidFill>
                <a:latin typeface="Comic Sans MS" pitchFamily="66" charset="0"/>
              </a:rPr>
              <a:t>Escritura</a:t>
            </a:r>
          </a:p>
          <a:p>
            <a:pPr>
              <a:lnSpc>
                <a:spcPct val="90000"/>
              </a:lnSpc>
            </a:pPr>
            <a:r>
              <a:rPr lang="es-ES" sz="2000">
                <a:solidFill>
                  <a:schemeClr val="accent2"/>
                </a:solidFill>
                <a:latin typeface="Comic Sans MS" pitchFamily="66" charset="0"/>
              </a:rPr>
              <a:t>Lectura</a:t>
            </a:r>
          </a:p>
          <a:p>
            <a:pPr>
              <a:lnSpc>
                <a:spcPct val="90000"/>
              </a:lnSpc>
            </a:pPr>
            <a:r>
              <a:rPr lang="es-ES" sz="2000">
                <a:solidFill>
                  <a:schemeClr val="accent2"/>
                </a:solidFill>
                <a:latin typeface="Comic Sans MS" pitchFamily="66" charset="0"/>
              </a:rPr>
              <a:t>Enseñar a otros</a:t>
            </a:r>
          </a:p>
          <a:p>
            <a:pPr>
              <a:lnSpc>
                <a:spcPct val="90000"/>
              </a:lnSpc>
            </a:pPr>
            <a:r>
              <a:rPr lang="es-ES" sz="2000">
                <a:solidFill>
                  <a:schemeClr val="accent2"/>
                </a:solidFill>
                <a:latin typeface="Comic Sans MS" pitchFamily="66" charset="0"/>
              </a:rPr>
              <a:t>Discusión grupal</a:t>
            </a:r>
          </a:p>
          <a:p>
            <a:pPr>
              <a:lnSpc>
                <a:spcPct val="90000"/>
              </a:lnSpc>
            </a:pPr>
            <a:r>
              <a:rPr lang="es-ES" sz="2000">
                <a:solidFill>
                  <a:schemeClr val="accent2"/>
                </a:solidFill>
                <a:latin typeface="Comic Sans MS" pitchFamily="66" charset="0"/>
              </a:rPr>
              <a:t>Aprender haciendo</a:t>
            </a:r>
          </a:p>
          <a:p>
            <a:pPr>
              <a:lnSpc>
                <a:spcPct val="90000"/>
              </a:lnSpc>
              <a:buFontTx/>
              <a:buNone/>
            </a:pPr>
            <a:endParaRPr lang="es-ES" sz="20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484438" y="1341438"/>
            <a:ext cx="6659562" cy="5183187"/>
          </a:xfrm>
          <a:prstGeom prst="triangle">
            <a:avLst>
              <a:gd name="adj" fmla="val 50000"/>
            </a:avLst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s-ES"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400">
                <a:solidFill>
                  <a:schemeClr val="accent2"/>
                </a:solidFill>
                <a:latin typeface="Comic Sans MS" pitchFamily="66" charset="0"/>
              </a:rPr>
              <a:t>LA PIRÁMIDE DEL APRENDIZAXE</a:t>
            </a:r>
            <a:br>
              <a:rPr lang="es-ES_tradnl" sz="2400">
                <a:solidFill>
                  <a:schemeClr val="accent2"/>
                </a:solidFill>
                <a:latin typeface="Comic Sans MS" pitchFamily="66" charset="0"/>
              </a:rPr>
            </a:br>
            <a:r>
              <a:rPr lang="es-ES" sz="2000">
                <a:solidFill>
                  <a:schemeClr val="accent2"/>
                </a:solidFill>
                <a:latin typeface="Comic Sans MS" pitchFamily="66" charset="0"/>
              </a:rPr>
              <a:t>Nacional Training Laboratory - Ohio University</a:t>
            </a:r>
            <a:r>
              <a:rPr lang="es-ES"/>
              <a:t> </a:t>
            </a:r>
          </a:p>
        </p:txBody>
      </p:sp>
      <p:pic>
        <p:nvPicPr>
          <p:cNvPr id="32771" name="Picture 3" descr="esquema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1484313"/>
            <a:ext cx="6408737" cy="49799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Presentación en pantalla (4:3)</PresentationFormat>
  <Paragraphs>15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Comic Sans MS</vt:lpstr>
      <vt:lpstr>Times New Roman</vt:lpstr>
      <vt:lpstr>Tema de Office</vt:lpstr>
      <vt:lpstr>Presentación de PowerPoint</vt:lpstr>
      <vt:lpstr>LA PIRÁMIDE DEL APRENDIZAJE</vt:lpstr>
      <vt:lpstr>LA PIRÁMIDE DEL APRENDIZAXE Nacional Training Laboratory - Ohio University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2</cp:revision>
  <dcterms:modified xsi:type="dcterms:W3CDTF">2020-03-02T09:27:02Z</dcterms:modified>
</cp:coreProperties>
</file>