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46"/>
  </p:notesMasterIdLst>
  <p:sldIdLst>
    <p:sldId id="256" r:id="rId3"/>
    <p:sldId id="260" r:id="rId4"/>
    <p:sldId id="264" r:id="rId5"/>
    <p:sldId id="263" r:id="rId6"/>
    <p:sldId id="266" r:id="rId7"/>
    <p:sldId id="267" r:id="rId8"/>
    <p:sldId id="268" r:id="rId9"/>
    <p:sldId id="292" r:id="rId10"/>
    <p:sldId id="269" r:id="rId11"/>
    <p:sldId id="270" r:id="rId12"/>
    <p:sldId id="271" r:id="rId13"/>
    <p:sldId id="272" r:id="rId14"/>
    <p:sldId id="306" r:id="rId15"/>
    <p:sldId id="273" r:id="rId16"/>
    <p:sldId id="274" r:id="rId17"/>
    <p:sldId id="301" r:id="rId18"/>
    <p:sldId id="275" r:id="rId19"/>
    <p:sldId id="279" r:id="rId20"/>
    <p:sldId id="277" r:id="rId21"/>
    <p:sldId id="278" r:id="rId22"/>
    <p:sldId id="282" r:id="rId23"/>
    <p:sldId id="309" r:id="rId24"/>
    <p:sldId id="283" r:id="rId25"/>
    <p:sldId id="280" r:id="rId26"/>
    <p:sldId id="310" r:id="rId27"/>
    <p:sldId id="285" r:id="rId28"/>
    <p:sldId id="289" r:id="rId29"/>
    <p:sldId id="288" r:id="rId30"/>
    <p:sldId id="290" r:id="rId31"/>
    <p:sldId id="291" r:id="rId32"/>
    <p:sldId id="311" r:id="rId33"/>
    <p:sldId id="300" r:id="rId34"/>
    <p:sldId id="294" r:id="rId35"/>
    <p:sldId id="295" r:id="rId36"/>
    <p:sldId id="298" r:id="rId37"/>
    <p:sldId id="299" r:id="rId38"/>
    <p:sldId id="302" r:id="rId39"/>
    <p:sldId id="303" r:id="rId40"/>
    <p:sldId id="304" r:id="rId41"/>
    <p:sldId id="305" r:id="rId42"/>
    <p:sldId id="307" r:id="rId43"/>
    <p:sldId id="313" r:id="rId44"/>
    <p:sldId id="312" r:id="rId4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FF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6" autoAdjust="0"/>
    <p:restoredTop sz="94638" autoAdjust="0"/>
  </p:normalViewPr>
  <p:slideViewPr>
    <p:cSldViewPr>
      <p:cViewPr varScale="1">
        <p:scale>
          <a:sx n="110" d="100"/>
          <a:sy n="110" d="100"/>
        </p:scale>
        <p:origin x="-780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252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B70AA-5638-4676-95BE-B69E943AC789}" type="datetimeFigureOut">
              <a:rPr lang="es-ES" smtClean="0"/>
              <a:pPr/>
              <a:t>27/10/2015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009BB8-27F3-452D-8283-2EA4B79CE5B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81956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09BB8-27F3-452D-8283-2EA4B79CE5BF}" type="slidenum">
              <a:rPr lang="es-ES" smtClean="0"/>
              <a:pPr/>
              <a:t>37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90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04788"/>
            <a:ext cx="5111749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399" y="206375"/>
            <a:ext cx="2057401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1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3571" y="0"/>
            <a:ext cx="8460432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30733" y="1131590"/>
            <a:ext cx="786174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041076" y="1808263"/>
            <a:ext cx="786174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4" y="0"/>
            <a:ext cx="7524329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7" y="1664247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1598614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6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6" y="2179640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200152"/>
            <a:ext cx="4038601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200152"/>
            <a:ext cx="4038601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2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0938"/>
            <a:ext cx="4041774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952"/>
            <a:ext cx="4041774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4" y="4767265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Nueva%20York_cortado.mp3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Audio%20mejorado.mp3" TargetMode="External"/><Relationship Id="rId2" Type="http://schemas.openxmlformats.org/officeDocument/2006/relationships/hyperlink" Target="C&#243;mo%20planificar_V.O.%20%20%20%202%20minutos.mp3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347864" y="3435846"/>
            <a:ext cx="26642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pyrus" pitchFamily="66" charset="0"/>
                <a:cs typeface="Arial" pitchFamily="34" charset="0"/>
              </a:rPr>
              <a:t>Marisol </a:t>
            </a:r>
            <a:r>
              <a:rPr lang="en-US" altLang="ko-KR" sz="1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apyrus" pitchFamily="66" charset="0"/>
                <a:cs typeface="Arial" pitchFamily="34" charset="0"/>
              </a:rPr>
              <a:t>Rodríguez</a:t>
            </a:r>
            <a:r>
              <a:rPr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pyrus" pitchFamily="66" charset="0"/>
                <a:cs typeface="Arial" pitchFamily="34" charset="0"/>
              </a:rPr>
              <a:t> </a:t>
            </a:r>
            <a:r>
              <a:rPr lang="en-US" altLang="ko-KR" sz="1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apyrus" pitchFamily="66" charset="0"/>
                <a:cs typeface="Arial" pitchFamily="34" charset="0"/>
              </a:rPr>
              <a:t>Seoane</a:t>
            </a:r>
            <a:endParaRPr lang="en-US" altLang="ko-KR" sz="1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Papyrus" pitchFamily="66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pyrus" pitchFamily="66" charset="0"/>
                <a:cs typeface="Arial" pitchFamily="34" charset="0"/>
              </a:rPr>
              <a:t>Santiago 26.10.2015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3131840" y="1707654"/>
            <a:ext cx="30243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ea typeface="맑은 고딕" pitchFamily="50" charset="-127"/>
                <a:cs typeface="Arial" pitchFamily="34" charset="0"/>
              </a:rPr>
              <a:t>Selección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ea typeface="맑은 고딕" pitchFamily="50" charset="-127"/>
                <a:cs typeface="Arial" pitchFamily="34" charset="0"/>
              </a:rPr>
              <a:t> de </a:t>
            </a:r>
            <a:r>
              <a:rPr lang="en-US" altLang="ko-KR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ea typeface="맑은 고딕" pitchFamily="50" charset="-127"/>
                <a:cs typeface="Arial" pitchFamily="34" charset="0"/>
              </a:rPr>
              <a:t>documentos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ea typeface="맑은 고딕" pitchFamily="50" charset="-127"/>
                <a:cs typeface="Arial" pitchFamily="34" charset="0"/>
              </a:rPr>
              <a:t> y </a:t>
            </a:r>
            <a:r>
              <a:rPr lang="en-US" altLang="ko-KR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ea typeface="맑은 고딕" pitchFamily="50" charset="-127"/>
                <a:cs typeface="Arial" pitchFamily="34" charset="0"/>
              </a:rPr>
              <a:t>redacción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ea typeface="맑은 고딕" pitchFamily="50" charset="-127"/>
                <a:cs typeface="Arial" pitchFamily="34" charset="0"/>
              </a:rPr>
              <a:t> de </a:t>
            </a:r>
            <a:r>
              <a:rPr lang="en-US" altLang="ko-KR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ea typeface="맑은 고딕" pitchFamily="50" charset="-127"/>
                <a:cs typeface="Arial" pitchFamily="34" charset="0"/>
              </a:rPr>
              <a:t>pruebas</a:t>
            </a:r>
            <a:endParaRPr lang="en-US" altLang="ko-KR" sz="24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608" y="195486"/>
            <a:ext cx="7704856" cy="648072"/>
          </a:xfrm>
        </p:spPr>
        <p:txBody>
          <a:bodyPr numCol="1"/>
          <a:lstStyle/>
          <a:p>
            <a:pPr algn="ctr"/>
            <a:r>
              <a:rPr lang="es-ES" sz="2800" dirty="0" smtClean="0">
                <a:latin typeface="Papyrus" pitchFamily="66" charset="0"/>
              </a:rPr>
              <a:t/>
            </a:r>
            <a:br>
              <a:rPr lang="es-ES" sz="2800" dirty="0" smtClean="0">
                <a:latin typeface="Papyrus" pitchFamily="66" charset="0"/>
              </a:rPr>
            </a:br>
            <a:r>
              <a:rPr lang="es-ES" sz="2800" dirty="0" smtClean="0">
                <a:latin typeface="Papyrus" pitchFamily="66" charset="0"/>
              </a:rPr>
              <a:t>Deben de ser del nivel: </a:t>
            </a:r>
            <a:r>
              <a:rPr lang="en-US" sz="2400" dirty="0" smtClean="0">
                <a:latin typeface="Papyrus" pitchFamily="66" charset="0"/>
              </a:rPr>
              <a:t>	</a:t>
            </a:r>
            <a:r>
              <a:rPr lang="en-US" sz="2800" dirty="0" smtClean="0">
                <a:latin typeface="Papyrus" pitchFamily="66" charset="0"/>
              </a:rPr>
              <a:t/>
            </a:r>
            <a:br>
              <a:rPr lang="en-US" sz="2800" dirty="0" smtClean="0">
                <a:latin typeface="Papyrus" pitchFamily="66" charset="0"/>
              </a:rPr>
            </a:br>
            <a:endParaRPr lang="en-US" sz="2800" dirty="0">
              <a:latin typeface="Papyrus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3528" y="2211710"/>
            <a:ext cx="856895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algn="ctr" latinLnBrk="0">
              <a:lnSpc>
                <a:spcPts val="3000"/>
              </a:lnSpc>
              <a:spcBef>
                <a:spcPct val="20000"/>
              </a:spcBef>
            </a:pPr>
            <a:r>
              <a:rPr lang="es-ES" sz="2400" b="1" dirty="0" smtClean="0">
                <a:latin typeface="Papyrus" pitchFamily="66" charset="0"/>
              </a:rPr>
              <a:t>Eliminar, manipular y modificar para adaptar al nivel de la tarea.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51520" y="987574"/>
            <a:ext cx="871296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latinLnBrk="0">
              <a:lnSpc>
                <a:spcPts val="3000"/>
              </a:lnSpc>
              <a:spcBef>
                <a:spcPct val="20000"/>
              </a:spcBef>
            </a:pPr>
            <a:r>
              <a:rPr lang="es-ES" sz="2400" b="1" dirty="0" smtClean="0">
                <a:latin typeface="Papyrus" pitchFamily="66" charset="0"/>
              </a:rPr>
              <a:t>El nivel está determinado por los contenidos  y objetivos </a:t>
            </a:r>
            <a:r>
              <a:rPr lang="es-ES" sz="2400" b="1" smtClean="0">
                <a:latin typeface="Papyrus" pitchFamily="66" charset="0"/>
              </a:rPr>
              <a:t>del curso, y </a:t>
            </a:r>
            <a:r>
              <a:rPr lang="es-ES" sz="2400" b="1" dirty="0" smtClean="0">
                <a:latin typeface="Papyrus" pitchFamily="66" charset="0"/>
              </a:rPr>
              <a:t>ligado a lo que enseñamos en nuestras aulas.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979712" y="2859782"/>
            <a:ext cx="201622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algn="ctr" latinLnBrk="0">
              <a:lnSpc>
                <a:spcPts val="3000"/>
              </a:lnSpc>
              <a:spcBef>
                <a:spcPct val="20000"/>
              </a:spcBef>
            </a:pPr>
            <a:r>
              <a:rPr lang="es-ES" sz="2400" b="1" dirty="0" smtClean="0">
                <a:latin typeface="Papyrus" pitchFamily="66" charset="0"/>
              </a:rPr>
              <a:t>- </a:t>
            </a:r>
            <a:r>
              <a:rPr lang="es-ES" sz="2400" b="1" dirty="0" smtClean="0">
                <a:solidFill>
                  <a:srgbClr val="B8089F"/>
                </a:solidFill>
                <a:latin typeface="Papyrus" pitchFamily="66" charset="0"/>
                <a:ea typeface="+mj-ea"/>
                <a:cs typeface="Arial" pitchFamily="34" charset="0"/>
              </a:rPr>
              <a:t>longitud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644008" y="3003798"/>
            <a:ext cx="212474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algn="ctr" latinLnBrk="0">
              <a:lnSpc>
                <a:spcPts val="3000"/>
              </a:lnSpc>
              <a:spcBef>
                <a:spcPct val="20000"/>
              </a:spcBef>
            </a:pPr>
            <a:r>
              <a:rPr lang="es-ES" sz="2400" b="1" dirty="0" smtClean="0">
                <a:latin typeface="Papyrus" pitchFamily="66" charset="0"/>
              </a:rPr>
              <a:t>- </a:t>
            </a:r>
            <a:r>
              <a:rPr lang="es-ES" sz="2400" b="1" dirty="0" smtClean="0">
                <a:solidFill>
                  <a:srgbClr val="B8089F"/>
                </a:solidFill>
                <a:latin typeface="Papyrus" pitchFamily="66" charset="0"/>
                <a:ea typeface="+mj-ea"/>
                <a:cs typeface="Arial" pitchFamily="34" charset="0"/>
              </a:rPr>
              <a:t>vocabulario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3059832" y="3723878"/>
            <a:ext cx="22322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algn="ctr" latinLnBrk="0">
              <a:lnSpc>
                <a:spcPts val="3000"/>
              </a:lnSpc>
              <a:spcBef>
                <a:spcPct val="20000"/>
              </a:spcBef>
            </a:pPr>
            <a:r>
              <a:rPr lang="es-ES" sz="2400" b="1" dirty="0" smtClean="0">
                <a:latin typeface="Papyrus" pitchFamily="66" charset="0"/>
              </a:rPr>
              <a:t>- </a:t>
            </a:r>
            <a:r>
              <a:rPr lang="es-ES" sz="2400" b="1" dirty="0" smtClean="0">
                <a:solidFill>
                  <a:srgbClr val="B8089F"/>
                </a:solidFill>
                <a:latin typeface="Papyrus" pitchFamily="66" charset="0"/>
                <a:ea typeface="+mj-ea"/>
                <a:cs typeface="Arial" pitchFamily="34" charset="0"/>
              </a:rPr>
              <a:t>estructuras</a:t>
            </a:r>
          </a:p>
        </p:txBody>
      </p:sp>
    </p:spTree>
    <p:extLst>
      <p:ext uri="{BB962C8B-B14F-4D97-AF65-F5344CB8AC3E}">
        <p14:creationId xmlns:p14="http://schemas.microsoft.com/office/powerpoint/2010/main" xmlns="" val="20905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608" y="195486"/>
            <a:ext cx="7704856" cy="648072"/>
          </a:xfrm>
        </p:spPr>
        <p:txBody>
          <a:bodyPr numCol="1"/>
          <a:lstStyle/>
          <a:p>
            <a:pPr algn="ctr"/>
            <a:r>
              <a:rPr lang="es-ES" sz="2800" dirty="0" smtClean="0">
                <a:latin typeface="Papyrus" pitchFamily="66" charset="0"/>
              </a:rPr>
              <a:t/>
            </a:r>
            <a:br>
              <a:rPr lang="es-ES" sz="2800" dirty="0" smtClean="0">
                <a:latin typeface="Papyrus" pitchFamily="66" charset="0"/>
              </a:rPr>
            </a:br>
            <a:r>
              <a:rPr lang="es-ES" sz="2800" dirty="0" smtClean="0">
                <a:latin typeface="Papyrus" pitchFamily="66" charset="0"/>
              </a:rPr>
              <a:t>Textos no válidos</a:t>
            </a:r>
            <a:r>
              <a:rPr lang="en-US" sz="2800" dirty="0" smtClean="0">
                <a:latin typeface="Papyrus" pitchFamily="66" charset="0"/>
              </a:rPr>
              <a:t/>
            </a:r>
            <a:br>
              <a:rPr lang="en-US" sz="2800" dirty="0" smtClean="0">
                <a:latin typeface="Papyrus" pitchFamily="66" charset="0"/>
              </a:rPr>
            </a:br>
            <a:endParaRPr lang="en-US" sz="2800" dirty="0">
              <a:latin typeface="Papyrus" pitchFamily="66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59024" y="1059583"/>
            <a:ext cx="7309320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0">
              <a:lnSpc>
                <a:spcPts val="2200"/>
              </a:lnSpc>
              <a:spcBef>
                <a:spcPct val="20000"/>
              </a:spcBef>
            </a:pPr>
            <a:r>
              <a:rPr lang="es-ES" sz="2400" b="1" dirty="0" smtClean="0">
                <a:latin typeface="Papyrus" pitchFamily="66" charset="0"/>
              </a:rPr>
              <a:t>→ 1 </a:t>
            </a:r>
            <a:r>
              <a:rPr lang="es-ES" sz="2400" dirty="0" smtClean="0">
                <a:latin typeface="Papyrus" pitchFamily="66" charset="0"/>
              </a:rPr>
              <a:t>texto largo  dividido  en 10 </a:t>
            </a:r>
            <a:r>
              <a:rPr lang="es-ES" sz="2400" dirty="0" err="1" smtClean="0">
                <a:latin typeface="Papyrus" pitchFamily="66" charset="0"/>
              </a:rPr>
              <a:t>microtextos</a:t>
            </a:r>
            <a:r>
              <a:rPr lang="es-ES" sz="2400" dirty="0" smtClean="0">
                <a:solidFill>
                  <a:prstClr val="black"/>
                </a:solidFill>
                <a:latin typeface="Papyrus" pitchFamily="66" charset="0"/>
              </a:rPr>
              <a:t>.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323528" y="1563638"/>
            <a:ext cx="7704856" cy="576064"/>
          </a:xfrm>
          <a:prstGeom prst="rect">
            <a:avLst/>
          </a:prstGeom>
        </p:spPr>
        <p:txBody>
          <a:bodyPr numCol="1" anchor="ctr"/>
          <a:lstStyle/>
          <a:p>
            <a:pPr lvl="0">
              <a:spcBef>
                <a:spcPct val="0"/>
              </a:spcBef>
            </a:pPr>
            <a:r>
              <a:rPr lang="es-ES" sz="2400" dirty="0" smtClean="0">
                <a:latin typeface="Papyrus" pitchFamily="66" charset="0"/>
              </a:rPr>
              <a:t>→ textos mal estructurados o sintácticamente difíciles 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apyrus" pitchFamily="66" charset="0"/>
              <a:ea typeface="+mj-ea"/>
              <a:cs typeface="Arial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95536" y="2283718"/>
            <a:ext cx="7704856" cy="576064"/>
          </a:xfrm>
          <a:prstGeom prst="rect">
            <a:avLst/>
          </a:prstGeom>
        </p:spPr>
        <p:txBody>
          <a:bodyPr numCol="1" anchor="ctr"/>
          <a:lstStyle/>
          <a:p>
            <a:pPr lvl="0">
              <a:spcBef>
                <a:spcPct val="0"/>
              </a:spcBef>
            </a:pPr>
            <a:r>
              <a:rPr lang="es-ES" sz="2400" dirty="0" smtClean="0">
                <a:latin typeface="Papyrus" pitchFamily="66" charset="0"/>
              </a:rPr>
              <a:t>→ textos que tienen más de una idea general o más de una opinión 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apyrus" pitchFamily="66" charset="0"/>
              <a:ea typeface="+mj-ea"/>
              <a:cs typeface="Arial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395536" y="2931790"/>
            <a:ext cx="7704856" cy="576064"/>
          </a:xfrm>
          <a:prstGeom prst="rect">
            <a:avLst/>
          </a:prstGeom>
        </p:spPr>
        <p:txBody>
          <a:bodyPr numCol="1" anchor="ctr"/>
          <a:lstStyle/>
          <a:p>
            <a:pPr lvl="0">
              <a:spcBef>
                <a:spcPct val="0"/>
              </a:spcBef>
            </a:pPr>
            <a:r>
              <a:rPr lang="es-ES" sz="2400" dirty="0" smtClean="0">
                <a:latin typeface="Papyrus" pitchFamily="66" charset="0"/>
              </a:rPr>
              <a:t>→ textos que contienen información irrelevante 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apyrus" pitchFamily="66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05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608" y="195486"/>
            <a:ext cx="7704856" cy="648072"/>
          </a:xfrm>
        </p:spPr>
        <p:txBody>
          <a:bodyPr numCol="1"/>
          <a:lstStyle/>
          <a:p>
            <a:pPr algn="ctr"/>
            <a:r>
              <a:rPr lang="es-ES" sz="2800" dirty="0" smtClean="0">
                <a:latin typeface="Papyrus" pitchFamily="66" charset="0"/>
              </a:rPr>
              <a:t>Ejemplo  de  </a:t>
            </a:r>
            <a:r>
              <a:rPr lang="es-ES" sz="2800" dirty="0" err="1" smtClean="0">
                <a:latin typeface="Papyrus" pitchFamily="66" charset="0"/>
              </a:rPr>
              <a:t>microtexto</a:t>
            </a:r>
            <a:r>
              <a:rPr lang="es-ES" sz="2800" dirty="0" smtClean="0">
                <a:latin typeface="Papyrus" pitchFamily="66" charset="0"/>
              </a:rPr>
              <a:t>  </a:t>
            </a:r>
            <a:r>
              <a:rPr lang="es-ES" sz="2800" u="sng" dirty="0" smtClean="0">
                <a:latin typeface="Papyrus" pitchFamily="66" charset="0"/>
              </a:rPr>
              <a:t>no</a:t>
            </a:r>
            <a:r>
              <a:rPr lang="es-ES" sz="2800" dirty="0" smtClean="0">
                <a:latin typeface="Papyrus" pitchFamily="66" charset="0"/>
              </a:rPr>
              <a:t> válido</a:t>
            </a:r>
            <a:endParaRPr lang="en-US" sz="2800" dirty="0">
              <a:latin typeface="Papyrus" pitchFamily="66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55576" y="1059582"/>
            <a:ext cx="8208912" cy="30963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numCol="1" anchor="ctr"/>
          <a:lstStyle/>
          <a:p>
            <a:pPr lvl="0" algn="just">
              <a:spcBef>
                <a:spcPct val="0"/>
              </a:spcBef>
            </a:pPr>
            <a:endParaRPr lang="es-ES" sz="2400" dirty="0" smtClean="0">
              <a:latin typeface="Papyrus" pitchFamily="66" charset="0"/>
            </a:endParaRPr>
          </a:p>
          <a:p>
            <a:pPr lvl="0" algn="just">
              <a:spcBef>
                <a:spcPct val="0"/>
              </a:spcBef>
            </a:pPr>
            <a:endParaRPr lang="es-ES" sz="2400" dirty="0" smtClean="0">
              <a:latin typeface="Papyrus" pitchFamily="66" charset="0"/>
            </a:endParaRPr>
          </a:p>
          <a:p>
            <a:pPr lvl="0" algn="just">
              <a:spcBef>
                <a:spcPct val="0"/>
              </a:spcBef>
            </a:pPr>
            <a:r>
              <a:rPr lang="es-ES" sz="2400" dirty="0" smtClean="0">
                <a:latin typeface="Papyrus" pitchFamily="66" charset="0"/>
              </a:rPr>
              <a:t>Aquí es en donde dan muchas ofertas, debe aprovecharlas </a:t>
            </a:r>
          </a:p>
          <a:p>
            <a:pPr lvl="0" algn="just">
              <a:spcBef>
                <a:spcPct val="0"/>
              </a:spcBef>
            </a:pPr>
            <a:r>
              <a:rPr lang="es-ES" sz="2400" dirty="0" smtClean="0">
                <a:latin typeface="Papyrus" pitchFamily="66" charset="0"/>
              </a:rPr>
              <a:t>sobre todo en los supermercados ya que el gasto de la comida </a:t>
            </a:r>
          </a:p>
          <a:p>
            <a:pPr lvl="0" algn="just">
              <a:spcBef>
                <a:spcPct val="0"/>
              </a:spcBef>
            </a:pPr>
            <a:r>
              <a:rPr lang="es-ES" sz="2400" dirty="0" smtClean="0">
                <a:latin typeface="Papyrus" pitchFamily="66" charset="0"/>
              </a:rPr>
              <a:t>es de los más altos, y es que todos comemos y todos los días. </a:t>
            </a:r>
          </a:p>
          <a:p>
            <a:pPr lvl="0" algn="just">
              <a:spcBef>
                <a:spcPct val="0"/>
              </a:spcBef>
            </a:pPr>
            <a:r>
              <a:rPr lang="es-ES" sz="2400" dirty="0" smtClean="0">
                <a:latin typeface="Papyrus" pitchFamily="66" charset="0"/>
              </a:rPr>
              <a:t>Para ahorrar compre los productos en cantidades más de lo </a:t>
            </a:r>
          </a:p>
          <a:p>
            <a:pPr lvl="0" algn="just">
              <a:spcBef>
                <a:spcPct val="0"/>
              </a:spcBef>
            </a:pPr>
            <a:r>
              <a:rPr lang="es-ES" sz="2400" dirty="0" smtClean="0">
                <a:latin typeface="Papyrus" pitchFamily="66" charset="0"/>
              </a:rPr>
              <a:t>normal y vera que son más baratos.                (52 palabras) </a:t>
            </a:r>
          </a:p>
          <a:p>
            <a:pPr lvl="0" algn="just">
              <a:spcBef>
                <a:spcPct val="0"/>
              </a:spcBef>
            </a:pPr>
            <a:r>
              <a:rPr lang="es-ES" sz="2400" dirty="0" smtClean="0">
                <a:latin typeface="Papyrus" pitchFamily="66" charset="0"/>
              </a:rPr>
              <a:t>       </a:t>
            </a:r>
          </a:p>
          <a:p>
            <a:pPr lvl="0" algn="r">
              <a:spcBef>
                <a:spcPct val="0"/>
              </a:spcBef>
            </a:pPr>
            <a:r>
              <a:rPr lang="es-ES" sz="1200" dirty="0" smtClean="0">
                <a:latin typeface="Papyrus" pitchFamily="66" charset="0"/>
              </a:rPr>
              <a:t>http://www.portafolio.co/portafolio-plus/diez-formas-efectivas-ahorrar-dinero</a:t>
            </a:r>
          </a:p>
          <a:p>
            <a:pPr lvl="0" algn="just">
              <a:spcBef>
                <a:spcPct val="0"/>
              </a:spcBef>
            </a:pPr>
            <a:r>
              <a:rPr lang="es-ES" sz="1200" dirty="0" smtClean="0">
                <a:latin typeface="Papyrus" pitchFamily="66" charset="0"/>
              </a:rPr>
              <a:t>                           </a:t>
            </a:r>
          </a:p>
          <a:p>
            <a:pPr lvl="0" algn="just">
              <a:spcBef>
                <a:spcPct val="0"/>
              </a:spcBef>
            </a:pPr>
            <a:endParaRPr lang="es-ES" sz="1200" dirty="0" smtClean="0">
              <a:latin typeface="Papyrus" pitchFamily="66" charset="0"/>
            </a:endParaRPr>
          </a:p>
          <a:p>
            <a:pPr lvl="0" algn="just">
              <a:spcBef>
                <a:spcPct val="0"/>
              </a:spcBef>
            </a:pPr>
            <a:r>
              <a:rPr lang="es-ES" sz="1200" dirty="0" smtClean="0">
                <a:latin typeface="Papyrus" pitchFamily="66" charset="0"/>
              </a:rPr>
              <a:t>                 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apyrus" pitchFamily="66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608" y="195486"/>
            <a:ext cx="7704856" cy="648072"/>
          </a:xfrm>
        </p:spPr>
        <p:txBody>
          <a:bodyPr numCol="1"/>
          <a:lstStyle/>
          <a:p>
            <a:pPr algn="ctr"/>
            <a:r>
              <a:rPr lang="es-ES" sz="2800" dirty="0" smtClean="0">
                <a:latin typeface="Papyrus" pitchFamily="66" charset="0"/>
              </a:rPr>
              <a:t>Ejemplo  de  </a:t>
            </a:r>
            <a:r>
              <a:rPr lang="es-ES" sz="2800" dirty="0" err="1" smtClean="0">
                <a:latin typeface="Papyrus" pitchFamily="66" charset="0"/>
              </a:rPr>
              <a:t>microtexto</a:t>
            </a:r>
            <a:r>
              <a:rPr lang="es-ES" sz="2800" dirty="0" smtClean="0">
                <a:latin typeface="Papyrus" pitchFamily="66" charset="0"/>
              </a:rPr>
              <a:t>  válido?</a:t>
            </a:r>
            <a:endParaRPr lang="en-US" sz="2800" dirty="0">
              <a:latin typeface="Papyrus" pitchFamily="66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55576" y="1059582"/>
            <a:ext cx="7848872" cy="30963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numCol="1" anchor="ctr"/>
          <a:lstStyle/>
          <a:p>
            <a:pPr lvl="0" algn="just">
              <a:spcBef>
                <a:spcPct val="0"/>
              </a:spcBef>
            </a:pPr>
            <a:endParaRPr lang="es-ES" sz="2400" dirty="0" smtClean="0">
              <a:latin typeface="Papyrus" pitchFamily="66" charset="0"/>
            </a:endParaRPr>
          </a:p>
          <a:p>
            <a:pPr lvl="0" algn="just">
              <a:spcBef>
                <a:spcPct val="0"/>
              </a:spcBef>
            </a:pPr>
            <a:endParaRPr lang="es-ES" sz="2400" dirty="0" smtClean="0">
              <a:latin typeface="Papyrus" pitchFamily="66" charset="0"/>
            </a:endParaRPr>
          </a:p>
          <a:p>
            <a:pPr lvl="0" algn="just">
              <a:spcBef>
                <a:spcPct val="0"/>
              </a:spcBef>
            </a:pPr>
            <a:r>
              <a:rPr lang="es-ES" sz="2400" dirty="0" smtClean="0">
                <a:latin typeface="Papyrus" pitchFamily="66" charset="0"/>
              </a:rPr>
              <a:t>En  los supermercados y tiendas tienen épocas especiales </a:t>
            </a:r>
          </a:p>
          <a:p>
            <a:pPr lvl="0" algn="just">
              <a:spcBef>
                <a:spcPct val="0"/>
              </a:spcBef>
            </a:pPr>
            <a:r>
              <a:rPr lang="es-ES" sz="2400" dirty="0" smtClean="0">
                <a:latin typeface="Papyrus" pitchFamily="66" charset="0"/>
              </a:rPr>
              <a:t>con grandes descuentos que debemos aprovechar ya que el </a:t>
            </a:r>
          </a:p>
          <a:p>
            <a:pPr lvl="0" algn="just">
              <a:spcBef>
                <a:spcPct val="0"/>
              </a:spcBef>
            </a:pPr>
            <a:r>
              <a:rPr lang="es-ES" sz="2400" dirty="0" smtClean="0">
                <a:latin typeface="Papyrus" pitchFamily="66" charset="0"/>
              </a:rPr>
              <a:t>gasto de la comida es de los más altos. Para ahorrar compre </a:t>
            </a:r>
          </a:p>
          <a:p>
            <a:pPr lvl="0" algn="just">
              <a:spcBef>
                <a:spcPct val="0"/>
              </a:spcBef>
            </a:pPr>
            <a:r>
              <a:rPr lang="es-ES" sz="2400" dirty="0" smtClean="0">
                <a:latin typeface="Papyrus" pitchFamily="66" charset="0"/>
              </a:rPr>
              <a:t>los productos en grandes cantidades  y vera que son más </a:t>
            </a:r>
          </a:p>
          <a:p>
            <a:pPr lvl="0" algn="just">
              <a:spcBef>
                <a:spcPct val="0"/>
              </a:spcBef>
            </a:pPr>
            <a:r>
              <a:rPr lang="es-ES" sz="2400" dirty="0" smtClean="0">
                <a:latin typeface="Papyrus" pitchFamily="66" charset="0"/>
              </a:rPr>
              <a:t>baratos.                                                                        </a:t>
            </a:r>
          </a:p>
          <a:p>
            <a:pPr lvl="0" algn="r">
              <a:spcBef>
                <a:spcPct val="0"/>
              </a:spcBef>
            </a:pPr>
            <a:r>
              <a:rPr lang="es-ES" sz="2400" dirty="0" smtClean="0">
                <a:latin typeface="Papyrus" pitchFamily="66" charset="0"/>
              </a:rPr>
              <a:t>(</a:t>
            </a:r>
            <a:r>
              <a:rPr lang="es-ES" dirty="0" smtClean="0">
                <a:latin typeface="Papyrus" pitchFamily="66" charset="0"/>
              </a:rPr>
              <a:t>44 palabras</a:t>
            </a:r>
            <a:r>
              <a:rPr lang="es-ES" sz="2400" dirty="0" smtClean="0">
                <a:latin typeface="Papyrus" pitchFamily="66" charset="0"/>
              </a:rPr>
              <a:t>)       </a:t>
            </a:r>
          </a:p>
          <a:p>
            <a:pPr lvl="0" algn="r">
              <a:spcBef>
                <a:spcPct val="0"/>
              </a:spcBef>
            </a:pPr>
            <a:r>
              <a:rPr lang="es-ES" sz="1200" dirty="0" smtClean="0">
                <a:latin typeface="Papyrus" pitchFamily="66" charset="0"/>
              </a:rPr>
              <a:t>http://www.portafolio.co/portafolio-plus/diez-formas-efectivas-ahorrar-dinero</a:t>
            </a:r>
          </a:p>
          <a:p>
            <a:pPr lvl="0" algn="just">
              <a:spcBef>
                <a:spcPct val="0"/>
              </a:spcBef>
            </a:pPr>
            <a:r>
              <a:rPr lang="es-ES" sz="1200" dirty="0" smtClean="0">
                <a:latin typeface="Papyrus" pitchFamily="66" charset="0"/>
              </a:rPr>
              <a:t>                           </a:t>
            </a:r>
          </a:p>
          <a:p>
            <a:pPr lvl="0" algn="just">
              <a:spcBef>
                <a:spcPct val="0"/>
              </a:spcBef>
            </a:pPr>
            <a:endParaRPr lang="es-ES" sz="1200" dirty="0" smtClean="0">
              <a:latin typeface="Papyrus" pitchFamily="66" charset="0"/>
            </a:endParaRPr>
          </a:p>
          <a:p>
            <a:pPr lvl="0" algn="just">
              <a:spcBef>
                <a:spcPct val="0"/>
              </a:spcBef>
            </a:pPr>
            <a:r>
              <a:rPr lang="es-ES" sz="1200" dirty="0" smtClean="0">
                <a:latin typeface="Papyrus" pitchFamily="66" charset="0"/>
              </a:rPr>
              <a:t>                 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apyrus" pitchFamily="66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608" y="195486"/>
            <a:ext cx="7704856" cy="648072"/>
          </a:xfrm>
        </p:spPr>
        <p:txBody>
          <a:bodyPr numCol="1"/>
          <a:lstStyle/>
          <a:p>
            <a:pPr algn="ctr"/>
            <a:r>
              <a:rPr lang="es-ES" sz="2800" dirty="0" smtClean="0">
                <a:latin typeface="Papyrus" pitchFamily="66" charset="0"/>
              </a:rPr>
              <a:t/>
            </a:r>
            <a:br>
              <a:rPr lang="es-ES" sz="2800" dirty="0" smtClean="0">
                <a:latin typeface="Papyrus" pitchFamily="66" charset="0"/>
              </a:rPr>
            </a:br>
            <a:r>
              <a:rPr lang="es-ES" sz="2800" dirty="0" smtClean="0">
                <a:latin typeface="Papyrus" pitchFamily="66" charset="0"/>
              </a:rPr>
              <a:t>Pautas básicas para la redacción de ítems</a:t>
            </a:r>
            <a:r>
              <a:rPr lang="en-US" sz="2800" dirty="0" smtClean="0">
                <a:latin typeface="Papyrus" pitchFamily="66" charset="0"/>
              </a:rPr>
              <a:t/>
            </a:r>
            <a:br>
              <a:rPr lang="en-US" sz="2800" dirty="0" smtClean="0">
                <a:latin typeface="Papyrus" pitchFamily="66" charset="0"/>
              </a:rPr>
            </a:br>
            <a:endParaRPr lang="en-US" sz="2800" dirty="0">
              <a:latin typeface="Papyrus" pitchFamily="66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395536" y="771550"/>
            <a:ext cx="7704856" cy="3744416"/>
          </a:xfrm>
          <a:prstGeom prst="rect">
            <a:avLst/>
          </a:prstGeom>
        </p:spPr>
        <p:txBody>
          <a:bodyPr numCol="1" anchor="ctr"/>
          <a:lstStyle/>
          <a:p>
            <a:pPr lvl="0">
              <a:lnSpc>
                <a:spcPts val="3200"/>
              </a:lnSpc>
              <a:spcBef>
                <a:spcPct val="0"/>
              </a:spcBef>
            </a:pPr>
            <a:r>
              <a:rPr lang="es-ES" sz="2400" dirty="0" smtClean="0">
                <a:solidFill>
                  <a:srgbClr val="00B0F0"/>
                </a:solidFill>
                <a:latin typeface="Papyrus" pitchFamily="66" charset="0"/>
              </a:rPr>
              <a:t>◊ </a:t>
            </a:r>
            <a:r>
              <a:rPr lang="es-ES" sz="2400" dirty="0" smtClean="0">
                <a:latin typeface="Papyrus" pitchFamily="66" charset="0"/>
              </a:rPr>
              <a:t>Breves</a:t>
            </a:r>
          </a:p>
          <a:p>
            <a:pPr lvl="0">
              <a:lnSpc>
                <a:spcPts val="3200"/>
              </a:lnSpc>
              <a:spcBef>
                <a:spcPct val="0"/>
              </a:spcBef>
            </a:pPr>
            <a:r>
              <a:rPr lang="es-ES" sz="2400" dirty="0" smtClean="0">
                <a:solidFill>
                  <a:srgbClr val="00B0F0"/>
                </a:solidFill>
                <a:latin typeface="Papyrus" pitchFamily="66" charset="0"/>
              </a:rPr>
              <a:t>◊ </a:t>
            </a:r>
            <a:r>
              <a:rPr lang="es-ES" sz="2400" dirty="0" smtClean="0">
                <a:latin typeface="Papyrus" pitchFamily="66" charset="0"/>
              </a:rPr>
              <a:t>Misma estructura sintáctica y misma longitud</a:t>
            </a:r>
          </a:p>
          <a:p>
            <a:pPr lvl="0">
              <a:lnSpc>
                <a:spcPts val="3200"/>
              </a:lnSpc>
              <a:spcBef>
                <a:spcPct val="0"/>
              </a:spcBef>
            </a:pPr>
            <a:r>
              <a:rPr lang="es-ES" sz="2400" dirty="0" smtClean="0">
                <a:solidFill>
                  <a:srgbClr val="00B0F0"/>
                </a:solidFill>
                <a:latin typeface="Papyrus" pitchFamily="66" charset="0"/>
              </a:rPr>
              <a:t>◊ </a:t>
            </a:r>
            <a:r>
              <a:rPr lang="es-ES" sz="2400" dirty="0" smtClean="0">
                <a:latin typeface="Papyrus" pitchFamily="66" charset="0"/>
              </a:rPr>
              <a:t>Ajustados al objetivo de la tarea y al nivel de dificultad</a:t>
            </a:r>
          </a:p>
          <a:p>
            <a:pPr lvl="0">
              <a:lnSpc>
                <a:spcPts val="3200"/>
              </a:lnSpc>
              <a:spcBef>
                <a:spcPct val="0"/>
              </a:spcBef>
            </a:pPr>
            <a:r>
              <a:rPr lang="es-ES" sz="2400" dirty="0" smtClean="0">
                <a:solidFill>
                  <a:srgbClr val="00B0F0"/>
                </a:solidFill>
                <a:latin typeface="Papyrus" pitchFamily="66" charset="0"/>
              </a:rPr>
              <a:t>◊ </a:t>
            </a:r>
            <a:r>
              <a:rPr lang="es-ES" sz="2400" dirty="0" smtClean="0">
                <a:latin typeface="Papyrus" pitchFamily="66" charset="0"/>
              </a:rPr>
              <a:t>Sobre información relevante</a:t>
            </a:r>
          </a:p>
          <a:p>
            <a:pPr lvl="0">
              <a:lnSpc>
                <a:spcPts val="3200"/>
              </a:lnSpc>
              <a:spcBef>
                <a:spcPct val="0"/>
              </a:spcBef>
            </a:pPr>
            <a:r>
              <a:rPr lang="es-ES" sz="2400" dirty="0" smtClean="0">
                <a:solidFill>
                  <a:srgbClr val="00B0F0"/>
                </a:solidFill>
                <a:latin typeface="Papyrus" pitchFamily="66" charset="0"/>
              </a:rPr>
              <a:t>◊ </a:t>
            </a:r>
            <a:r>
              <a:rPr lang="es-ES" sz="2400" dirty="0" smtClean="0">
                <a:latin typeface="Papyrus" pitchFamily="66" charset="0"/>
              </a:rPr>
              <a:t>Sobre información objetivamente verificable en el texto</a:t>
            </a:r>
          </a:p>
          <a:p>
            <a:pPr lvl="0">
              <a:lnSpc>
                <a:spcPts val="3200"/>
              </a:lnSpc>
              <a:spcBef>
                <a:spcPct val="0"/>
              </a:spcBef>
            </a:pPr>
            <a:r>
              <a:rPr lang="es-ES" sz="2400" dirty="0" smtClean="0">
                <a:solidFill>
                  <a:srgbClr val="00B0F0"/>
                </a:solidFill>
                <a:latin typeface="Papyrus" pitchFamily="66" charset="0"/>
              </a:rPr>
              <a:t>◊ </a:t>
            </a:r>
            <a:r>
              <a:rPr lang="es-ES" sz="2400" dirty="0" smtClean="0">
                <a:latin typeface="Papyrus" pitchFamily="66" charset="0"/>
              </a:rPr>
              <a:t>Sin pistas de asociación verbal, sin literalidad</a:t>
            </a:r>
          </a:p>
          <a:p>
            <a:pPr lvl="0">
              <a:lnSpc>
                <a:spcPts val="3200"/>
              </a:lnSpc>
              <a:spcBef>
                <a:spcPct val="0"/>
              </a:spcBef>
            </a:pPr>
            <a:r>
              <a:rPr lang="es-ES" sz="2400" dirty="0" smtClean="0">
                <a:solidFill>
                  <a:srgbClr val="00B0F0"/>
                </a:solidFill>
                <a:latin typeface="Papyrus" pitchFamily="66" charset="0"/>
              </a:rPr>
              <a:t>◊ </a:t>
            </a:r>
            <a:r>
              <a:rPr lang="es-ES" sz="2400" dirty="0" smtClean="0">
                <a:latin typeface="Papyrus" pitchFamily="66" charset="0"/>
              </a:rPr>
              <a:t>Sin ambigüedad</a:t>
            </a:r>
          </a:p>
          <a:p>
            <a:pPr lvl="0">
              <a:lnSpc>
                <a:spcPts val="3200"/>
              </a:lnSpc>
              <a:spcBef>
                <a:spcPct val="0"/>
              </a:spcBef>
            </a:pPr>
            <a:r>
              <a:rPr lang="es-ES" sz="2400" dirty="0" smtClean="0">
                <a:solidFill>
                  <a:srgbClr val="00B0F0"/>
                </a:solidFill>
                <a:latin typeface="Papyrus" pitchFamily="66" charset="0"/>
              </a:rPr>
              <a:t>◊ </a:t>
            </a:r>
            <a:r>
              <a:rPr lang="es-ES" sz="2400" dirty="0" smtClean="0">
                <a:latin typeface="Papyrus" pitchFamily="66" charset="0"/>
              </a:rPr>
              <a:t>De carácter positivo </a:t>
            </a:r>
          </a:p>
        </p:txBody>
      </p:sp>
    </p:spTree>
    <p:extLst>
      <p:ext uri="{BB962C8B-B14F-4D97-AF65-F5344CB8AC3E}">
        <p14:creationId xmlns:p14="http://schemas.microsoft.com/office/powerpoint/2010/main" xmlns="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9592" y="1635646"/>
            <a:ext cx="7632848" cy="504056"/>
          </a:xfrm>
        </p:spPr>
        <p:txBody>
          <a:bodyPr numCol="1"/>
          <a:lstStyle/>
          <a:p>
            <a:pPr algn="ctr"/>
            <a:r>
              <a:rPr lang="es-ES" sz="2800" dirty="0" smtClean="0">
                <a:latin typeface="Papyrus" pitchFamily="66" charset="0"/>
              </a:rPr>
              <a:t/>
            </a:r>
            <a:br>
              <a:rPr lang="es-ES" sz="2800" dirty="0" smtClean="0">
                <a:latin typeface="Papyrus" pitchFamily="66" charset="0"/>
              </a:rPr>
            </a:br>
            <a:r>
              <a:rPr lang="es-ES" sz="2800" dirty="0" smtClean="0">
                <a:latin typeface="Papyrus" pitchFamily="66" charset="0"/>
              </a:rPr>
              <a:t>Ítems no válidos</a:t>
            </a:r>
            <a:r>
              <a:rPr lang="en-US" sz="2800" dirty="0" smtClean="0">
                <a:latin typeface="Papyrus" pitchFamily="66" charset="0"/>
              </a:rPr>
              <a:t/>
            </a:r>
            <a:br>
              <a:rPr lang="en-US" sz="2800" dirty="0" smtClean="0">
                <a:latin typeface="Papyrus" pitchFamily="66" charset="0"/>
              </a:rPr>
            </a:br>
            <a:endParaRPr lang="en-US" sz="2800" dirty="0">
              <a:latin typeface="Papyrus" pitchFamily="66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611560" y="123478"/>
            <a:ext cx="8352928" cy="13681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numCol="1" anchor="ctr"/>
          <a:lstStyle/>
          <a:p>
            <a:pPr lvl="0" algn="just">
              <a:spcBef>
                <a:spcPct val="0"/>
              </a:spcBef>
            </a:pPr>
            <a:endParaRPr lang="es-ES" sz="2000" dirty="0" smtClean="0">
              <a:latin typeface="Papyrus" pitchFamily="66" charset="0"/>
            </a:endParaRPr>
          </a:p>
          <a:p>
            <a:pPr lvl="0" algn="just">
              <a:spcBef>
                <a:spcPct val="0"/>
              </a:spcBef>
            </a:pPr>
            <a:r>
              <a:rPr lang="es-ES" sz="2000" dirty="0" smtClean="0">
                <a:latin typeface="Papyrus" pitchFamily="66" charset="0"/>
              </a:rPr>
              <a:t>En  los supermercados y tiendas tienen épocas especiales con grandes des-cuentos que debemos aprovechar ya que el gasto de la comida es de los más </a:t>
            </a:r>
          </a:p>
          <a:p>
            <a:pPr lvl="0" algn="just">
              <a:spcBef>
                <a:spcPct val="0"/>
              </a:spcBef>
            </a:pPr>
            <a:r>
              <a:rPr lang="es-ES" sz="2000" dirty="0" smtClean="0">
                <a:latin typeface="Papyrus" pitchFamily="66" charset="0"/>
              </a:rPr>
              <a:t>altos. Para ahorrar compre los productos en grandes cantidades  y vera que son más baratos.            </a:t>
            </a:r>
          </a:p>
          <a:p>
            <a:pPr lvl="0" algn="r">
              <a:spcBef>
                <a:spcPct val="0"/>
              </a:spcBef>
            </a:pPr>
            <a:r>
              <a:rPr lang="es-ES" sz="1050" dirty="0" smtClean="0">
                <a:latin typeface="Papyrus" pitchFamily="66" charset="0"/>
              </a:rPr>
              <a:t> </a:t>
            </a:r>
            <a:r>
              <a:rPr lang="es-ES" sz="2000" dirty="0" smtClean="0">
                <a:latin typeface="Papyrus" pitchFamily="66" charset="0"/>
              </a:rPr>
              <a:t>                                                  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apyrus" pitchFamily="66" charset="0"/>
              <a:ea typeface="+mj-ea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55576" y="2211710"/>
            <a:ext cx="820891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None/>
            </a:pPr>
            <a:r>
              <a:rPr lang="es-ES" sz="2000" b="1" dirty="0" smtClean="0">
                <a:latin typeface="Papyrus" pitchFamily="66" charset="0"/>
                <a:ea typeface="Calibri"/>
                <a:cs typeface="Times New Roman"/>
              </a:rPr>
              <a:t>	Busque descuentos en los supermercados</a:t>
            </a:r>
          </a:p>
          <a:p>
            <a:pPr>
              <a:spcAft>
                <a:spcPts val="0"/>
              </a:spcAft>
              <a:buNone/>
            </a:pPr>
            <a:r>
              <a:rPr lang="es-ES" sz="2000" b="1" dirty="0" smtClean="0">
                <a:solidFill>
                  <a:srgbClr val="C00000"/>
                </a:solidFill>
                <a:latin typeface="Papyrus" pitchFamily="66" charset="0"/>
                <a:ea typeface="Calibri"/>
                <a:cs typeface="Times New Roman"/>
              </a:rPr>
              <a:t>		</a:t>
            </a:r>
            <a:r>
              <a:rPr lang="es-ES" sz="2000" b="1" dirty="0" smtClean="0">
                <a:solidFill>
                  <a:srgbClr val="B8089F"/>
                </a:solidFill>
                <a:latin typeface="Papyrus" pitchFamily="66" charset="0"/>
                <a:ea typeface="+mj-ea"/>
                <a:cs typeface="Arial" pitchFamily="34" charset="0"/>
              </a:rPr>
              <a:t>→ referente literal</a:t>
            </a:r>
            <a:r>
              <a:rPr lang="es-ES" sz="2000" b="1" dirty="0" smtClean="0">
                <a:latin typeface="Papyrus" pitchFamily="66" charset="0"/>
                <a:ea typeface="Calibri"/>
                <a:cs typeface="Times New Roman"/>
              </a:rPr>
              <a:t>	</a:t>
            </a:r>
            <a:endParaRPr lang="es-ES" sz="2000" b="1" dirty="0" smtClean="0">
              <a:solidFill>
                <a:srgbClr val="B8089F"/>
              </a:solidFill>
              <a:latin typeface="Papyrus" pitchFamily="66" charset="0"/>
              <a:ea typeface="+mj-ea"/>
              <a:cs typeface="Arial" pitchFamily="34" charset="0"/>
            </a:endParaRPr>
          </a:p>
          <a:p>
            <a:pPr>
              <a:buNone/>
            </a:pPr>
            <a:r>
              <a:rPr lang="es-ES" sz="2400" b="1" dirty="0" smtClean="0">
                <a:solidFill>
                  <a:srgbClr val="B8089F"/>
                </a:solidFill>
                <a:latin typeface="Papyrus" pitchFamily="66" charset="0"/>
                <a:ea typeface="+mj-ea"/>
                <a:cs typeface="Arial" pitchFamily="34" charset="0"/>
              </a:rPr>
              <a:t>	</a:t>
            </a:r>
            <a:r>
              <a:rPr lang="es-ES" sz="2000" b="1" dirty="0" smtClean="0">
                <a:latin typeface="Papyrus" pitchFamily="66" charset="0"/>
                <a:ea typeface="+mj-ea"/>
                <a:cs typeface="Times New Roman"/>
              </a:rPr>
              <a:t>El ahorro está en las tiendas  </a:t>
            </a:r>
            <a:endParaRPr lang="es-ES" sz="2000" b="1" dirty="0" smtClean="0">
              <a:latin typeface="Papyrus" pitchFamily="66" charset="0"/>
              <a:ea typeface="Calibri"/>
              <a:cs typeface="Times New Roman"/>
            </a:endParaRPr>
          </a:p>
          <a:p>
            <a:pPr>
              <a:buNone/>
            </a:pPr>
            <a:r>
              <a:rPr lang="es-ES" sz="2000" b="1" dirty="0" smtClean="0">
                <a:solidFill>
                  <a:srgbClr val="C00000"/>
                </a:solidFill>
                <a:latin typeface="Papyrus" pitchFamily="66" charset="0"/>
                <a:ea typeface="Calibri"/>
                <a:cs typeface="Times New Roman"/>
              </a:rPr>
              <a:t>		</a:t>
            </a:r>
            <a:r>
              <a:rPr lang="es-ES" sz="2000" b="1" dirty="0" smtClean="0">
                <a:solidFill>
                  <a:srgbClr val="B8089F"/>
                </a:solidFill>
                <a:latin typeface="Papyrus" pitchFamily="66" charset="0"/>
                <a:ea typeface="+mj-ea"/>
                <a:cs typeface="Arial" pitchFamily="34" charset="0"/>
              </a:rPr>
              <a:t> </a:t>
            </a:r>
            <a:r>
              <a:rPr lang="es-ES" sz="2000" b="1" dirty="0" smtClean="0">
                <a:solidFill>
                  <a:srgbClr val="B8089F"/>
                </a:solidFill>
                <a:latin typeface="Papyrus" pitchFamily="66" charset="0"/>
                <a:cs typeface="Arial" pitchFamily="34" charset="0"/>
              </a:rPr>
              <a:t>→ </a:t>
            </a:r>
            <a:r>
              <a:rPr lang="es-ES" sz="2000" b="1" dirty="0" smtClean="0">
                <a:solidFill>
                  <a:srgbClr val="B8089F"/>
                </a:solidFill>
                <a:latin typeface="Papyrus" pitchFamily="66" charset="0"/>
                <a:ea typeface="+mj-ea"/>
                <a:cs typeface="Arial" pitchFamily="34" charset="0"/>
              </a:rPr>
              <a:t>no resume la idea central del texto</a:t>
            </a:r>
            <a:endParaRPr lang="es-ES" sz="2000" b="1" dirty="0" smtClean="0">
              <a:latin typeface="Papyrus" pitchFamily="66" charset="0"/>
              <a:cs typeface="Times New Roman"/>
            </a:endParaRPr>
          </a:p>
          <a:p>
            <a:pPr>
              <a:buNone/>
            </a:pPr>
            <a:r>
              <a:rPr lang="es-ES" sz="2000" b="1" dirty="0" smtClean="0">
                <a:latin typeface="Papyrus" pitchFamily="66" charset="0"/>
                <a:cs typeface="Times New Roman"/>
              </a:rPr>
              <a:t>	</a:t>
            </a:r>
            <a:r>
              <a:rPr lang="es-ES" sz="2000" b="1" dirty="0" smtClean="0">
                <a:latin typeface="Papyrus" pitchFamily="66" charset="0"/>
                <a:ea typeface="+mj-ea"/>
                <a:cs typeface="Times New Roman"/>
              </a:rPr>
              <a:t>El ahorro está en la cantidad</a:t>
            </a:r>
            <a:endParaRPr lang="es-ES" sz="2000" b="1" dirty="0" smtClean="0">
              <a:latin typeface="Papyrus" pitchFamily="66" charset="0"/>
              <a:cs typeface="Times New Roman"/>
            </a:endParaRPr>
          </a:p>
          <a:p>
            <a:pPr>
              <a:buNone/>
            </a:pPr>
            <a:r>
              <a:rPr lang="es-ES" sz="2000" b="1" dirty="0" smtClean="0">
                <a:solidFill>
                  <a:srgbClr val="B8089F"/>
                </a:solidFill>
                <a:latin typeface="Papyrus" pitchFamily="66" charset="0"/>
                <a:cs typeface="Arial" pitchFamily="34" charset="0"/>
              </a:rPr>
              <a:t>		→ no resume la idea central del texto</a:t>
            </a:r>
            <a:endParaRPr lang="es-ES" sz="2000" b="1" dirty="0" smtClean="0">
              <a:latin typeface="Papyrus" pitchFamily="66" charset="0"/>
              <a:cs typeface="Times New Roman"/>
            </a:endParaRPr>
          </a:p>
          <a:p>
            <a:pPr>
              <a:buNone/>
            </a:pPr>
            <a:r>
              <a:rPr lang="es-ES" sz="2000" b="1" dirty="0" smtClean="0">
                <a:latin typeface="Papyrus" pitchFamily="66" charset="0"/>
                <a:cs typeface="Times New Roman"/>
              </a:rPr>
              <a:t>	Compre productos baratos </a:t>
            </a:r>
          </a:p>
          <a:p>
            <a:pPr>
              <a:buNone/>
            </a:pPr>
            <a:r>
              <a:rPr lang="es-ES" sz="2000" b="1" dirty="0" smtClean="0">
                <a:latin typeface="Papyrus" pitchFamily="66" charset="0"/>
                <a:cs typeface="Times New Roman"/>
              </a:rPr>
              <a:t>		</a:t>
            </a:r>
            <a:r>
              <a:rPr lang="es-ES" sz="2000" b="1" dirty="0" smtClean="0">
                <a:solidFill>
                  <a:srgbClr val="B8089F"/>
                </a:solidFill>
                <a:latin typeface="Papyrus" pitchFamily="66" charset="0"/>
                <a:ea typeface="+mj-ea"/>
                <a:cs typeface="Arial" pitchFamily="34" charset="0"/>
              </a:rPr>
              <a:t> → absurdo, no verificable en el texto</a:t>
            </a:r>
          </a:p>
        </p:txBody>
      </p:sp>
    </p:spTree>
    <p:extLst>
      <p:ext uri="{BB962C8B-B14F-4D97-AF65-F5344CB8AC3E}">
        <p14:creationId xmlns:p14="http://schemas.microsoft.com/office/powerpoint/2010/main" xmlns="" val="20905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latin typeface="Papyrus" pitchFamily="66" charset="0"/>
              </a:rPr>
              <a:t>Comprensión oral </a:t>
            </a:r>
            <a:endParaRPr lang="es-ES" dirty="0">
              <a:latin typeface="Papyrus" pitchFamily="66" charset="0"/>
            </a:endParaRPr>
          </a:p>
        </p:txBody>
      </p:sp>
      <p:pic>
        <p:nvPicPr>
          <p:cNvPr id="54274" name="Picture 2" descr="http://image.slidesharecdn.com/dieanwendungderhrstrategievonrobbinsbeimfremdsprachenlernen-150323013806-conversion-gate01/95/die-anwendung-der-hrstrategie-von-robbins-beim-fremdsprachenlernen-3-638.jpg?cb=1427074769"/>
          <p:cNvPicPr>
            <a:picLocks noChangeAspect="1" noChangeArrowheads="1"/>
          </p:cNvPicPr>
          <p:nvPr/>
        </p:nvPicPr>
        <p:blipFill>
          <a:blip r:embed="rId2" cstate="print"/>
          <a:srcRect l="68726" t="47348"/>
          <a:stretch>
            <a:fillRect/>
          </a:stretch>
        </p:blipFill>
        <p:spPr bwMode="auto">
          <a:xfrm>
            <a:off x="3779912" y="1203598"/>
            <a:ext cx="2188518" cy="2766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608" y="123478"/>
            <a:ext cx="7704856" cy="504056"/>
          </a:xfrm>
        </p:spPr>
        <p:txBody>
          <a:bodyPr numCol="1"/>
          <a:lstStyle/>
          <a:p>
            <a:pPr algn="ctr"/>
            <a:r>
              <a:rPr lang="en-US" sz="2800" dirty="0" smtClean="0">
                <a:latin typeface="Papyrus" pitchFamily="66" charset="0"/>
              </a:rPr>
              <a:t/>
            </a:r>
            <a:br>
              <a:rPr lang="en-US" sz="2800" dirty="0" smtClean="0">
                <a:latin typeface="Papyrus" pitchFamily="66" charset="0"/>
              </a:rPr>
            </a:br>
            <a:r>
              <a:rPr lang="en-US" sz="2800" dirty="0" err="1" smtClean="0">
                <a:latin typeface="Papyrus" pitchFamily="66" charset="0"/>
              </a:rPr>
              <a:t>Especificaciones</a:t>
            </a:r>
            <a:r>
              <a:rPr lang="en-US" sz="2800" dirty="0" smtClean="0">
                <a:latin typeface="Papyrus" pitchFamily="66" charset="0"/>
              </a:rPr>
              <a:t/>
            </a:r>
            <a:br>
              <a:rPr lang="en-US" sz="2800" dirty="0" smtClean="0">
                <a:latin typeface="Papyrus" pitchFamily="66" charset="0"/>
              </a:rPr>
            </a:br>
            <a:endParaRPr lang="en-US" sz="2800" dirty="0">
              <a:latin typeface="Papyrus" pitchFamily="66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331640" y="627534"/>
          <a:ext cx="6696744" cy="391022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259138"/>
                <a:gridCol w="3437606"/>
              </a:tblGrid>
              <a:tr h="75077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latin typeface="Papyrus" pitchFamily="66" charset="0"/>
                        </a:rPr>
                        <a:t>COMPRENSIÓN  </a:t>
                      </a:r>
                      <a:r>
                        <a:rPr lang="es-ES" sz="1600" b="1" dirty="0">
                          <a:latin typeface="Papyrus" pitchFamily="66" charset="0"/>
                        </a:rPr>
                        <a:t>ORAL  </a:t>
                      </a:r>
                      <a:r>
                        <a:rPr lang="es-ES" sz="1600" b="1" dirty="0" smtClean="0">
                          <a:latin typeface="Papyrus" pitchFamily="66" charset="0"/>
                        </a:rPr>
                        <a:t> TAREA</a:t>
                      </a:r>
                      <a:r>
                        <a:rPr lang="es-ES" sz="1600" b="1" baseline="0" dirty="0" smtClean="0">
                          <a:latin typeface="Papyrus" pitchFamily="66" charset="0"/>
                        </a:rPr>
                        <a:t>  </a:t>
                      </a:r>
                      <a:r>
                        <a:rPr lang="es-ES" sz="2800" b="1" dirty="0" smtClean="0">
                          <a:latin typeface="BatangChe" pitchFamily="49" charset="-127"/>
                          <a:ea typeface="BatangChe" pitchFamily="49" charset="-127"/>
                        </a:rPr>
                        <a:t>1</a:t>
                      </a:r>
                      <a:endParaRPr lang="es-ES" sz="2800" b="1" dirty="0">
                        <a:latin typeface="BatangChe" pitchFamily="49" charset="-127"/>
                        <a:ea typeface="BatangChe" pitchFamily="49" charset="-127"/>
                        <a:cs typeface="Times New Roman"/>
                      </a:endParaRPr>
                    </a:p>
                  </a:txBody>
                  <a:tcPr marL="68537" marR="68537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655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NIVEL INTERMEDIO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NIVEL AVANZADO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5655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ASOCIAR ENUNCIADOS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ASOCIAR ENUNCIADOS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749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/>
                        <a:t>MICROTEXTOS </a:t>
                      </a:r>
                      <a:r>
                        <a:rPr lang="es-ES" sz="1100" dirty="0"/>
                        <a:t>ORALES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HOMGÉNEOS EN EL TEMA O TIPOLOGÍA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(20-30 segundos</a:t>
                      </a:r>
                      <a:r>
                        <a:rPr lang="es-ES" sz="1100" dirty="0" smtClean="0"/>
                        <a:t>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Calibri"/>
                          <a:ea typeface="Calibri"/>
                          <a:cs typeface="Times New Roman"/>
                        </a:rPr>
                        <a:t>Cálculo control</a:t>
                      </a:r>
                      <a:r>
                        <a:rPr lang="es-ES" sz="1100" baseline="0" dirty="0" smtClean="0">
                          <a:latin typeface="Calibri"/>
                          <a:ea typeface="Calibri"/>
                          <a:cs typeface="Times New Roman"/>
                        </a:rPr>
                        <a:t> velocidad: máx. 60 palabras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/>
                        <a:t>MICROTEXTOS </a:t>
                      </a:r>
                      <a:r>
                        <a:rPr lang="es-ES" sz="1100" dirty="0"/>
                        <a:t>ORALES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HOMGÉNEOS EN EL TEMA O TIPOLOGÍA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(entre 30 y 40 segundos)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6866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6 DOCUMENTOS SONOROS + EJEMPLO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= </a:t>
                      </a:r>
                      <a:r>
                        <a:rPr lang="es-ES" sz="1800">
                          <a:highlight>
                            <a:srgbClr val="FF00FF"/>
                          </a:highlight>
                        </a:rPr>
                        <a:t>7</a:t>
                      </a:r>
                      <a:r>
                        <a:rPr lang="es-ES" sz="1100"/>
                        <a:t> </a:t>
                      </a:r>
                      <a:r>
                        <a:rPr lang="es-ES" sz="1100">
                          <a:highlight>
                            <a:srgbClr val="FF00FF"/>
                          </a:highlight>
                        </a:rPr>
                        <a:t>DOC. SONOROS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8 DOCUMENTOS SONOROS + EJEMPLO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= </a:t>
                      </a:r>
                      <a:r>
                        <a:rPr lang="es-ES" sz="1800" dirty="0">
                          <a:highlight>
                            <a:srgbClr val="FF00FF"/>
                          </a:highlight>
                        </a:rPr>
                        <a:t>9</a:t>
                      </a:r>
                      <a:r>
                        <a:rPr lang="es-ES" sz="1100" dirty="0"/>
                        <a:t> </a:t>
                      </a:r>
                      <a:r>
                        <a:rPr lang="es-ES" sz="1100" dirty="0">
                          <a:highlight>
                            <a:srgbClr val="FF00FF"/>
                          </a:highlight>
                        </a:rPr>
                        <a:t>DOC. SONOROS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570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8 ÍTEMS + 1 ÍTEM EJEMPLO = </a:t>
                      </a:r>
                      <a:r>
                        <a:rPr lang="es-ES" sz="1800">
                          <a:highlight>
                            <a:srgbClr val="FF00FF"/>
                          </a:highlight>
                        </a:rPr>
                        <a:t>9</a:t>
                      </a:r>
                      <a:r>
                        <a:rPr lang="es-ES" sz="1100"/>
                        <a:t> </a:t>
                      </a:r>
                      <a:r>
                        <a:rPr lang="es-ES" sz="1100">
                          <a:highlight>
                            <a:srgbClr val="FF00FF"/>
                          </a:highlight>
                        </a:rPr>
                        <a:t>ÍTEMS</a:t>
                      </a:r>
                      <a:endParaRPr lang="es-ES" sz="110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2 ÍTEMS SON DISTRACTORES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9 ÍTEMS + 1 ÍTEM EJEMPLO = </a:t>
                      </a:r>
                      <a:r>
                        <a:rPr lang="es-ES" sz="1800" dirty="0">
                          <a:highlight>
                            <a:srgbClr val="FF00FF"/>
                          </a:highlight>
                        </a:rPr>
                        <a:t>10</a:t>
                      </a:r>
                      <a:r>
                        <a:rPr lang="es-ES" sz="1100" dirty="0"/>
                        <a:t> </a:t>
                      </a:r>
                      <a:r>
                        <a:rPr lang="es-ES" sz="1100" dirty="0">
                          <a:highlight>
                            <a:srgbClr val="FF00FF"/>
                          </a:highlight>
                        </a:rPr>
                        <a:t>ÍTEMS</a:t>
                      </a:r>
                      <a:endParaRPr lang="es-ES" sz="11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1 ÍTEM ES DISTRACTOR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339502"/>
            <a:ext cx="7848872" cy="1440160"/>
          </a:xfrm>
        </p:spPr>
        <p:txBody>
          <a:bodyPr/>
          <a:lstStyle/>
          <a:p>
            <a:r>
              <a:rPr lang="en-US" sz="2800" dirty="0" err="1" smtClean="0">
                <a:latin typeface="Papyrus" pitchFamily="66" charset="0"/>
              </a:rPr>
              <a:t>Objetivo</a:t>
            </a:r>
            <a:r>
              <a:rPr lang="en-US" sz="2800" dirty="0" smtClean="0">
                <a:latin typeface="Papyrus" pitchFamily="66" charset="0"/>
              </a:rPr>
              <a:t> de la </a:t>
            </a:r>
            <a:r>
              <a:rPr lang="en-US" sz="2800" dirty="0" err="1" smtClean="0">
                <a:latin typeface="Papyrus" pitchFamily="66" charset="0"/>
              </a:rPr>
              <a:t>tarea</a:t>
            </a:r>
            <a:r>
              <a:rPr lang="en-US" sz="2800" dirty="0" smtClean="0">
                <a:latin typeface="Papyrus" pitchFamily="66" charset="0"/>
              </a:rPr>
              <a:t> de </a:t>
            </a:r>
            <a:r>
              <a:rPr lang="en-US" sz="2800" dirty="0" err="1" smtClean="0">
                <a:latin typeface="Papyrus" pitchFamily="66" charset="0"/>
              </a:rPr>
              <a:t>comprensión</a:t>
            </a:r>
            <a:r>
              <a:rPr lang="en-US" sz="2800" dirty="0" smtClean="0">
                <a:latin typeface="Papyrus" pitchFamily="66" charset="0"/>
              </a:rPr>
              <a:t> </a:t>
            </a:r>
            <a:r>
              <a:rPr lang="en-US" sz="2800" dirty="0" err="1" smtClean="0">
                <a:latin typeface="Papyrus" pitchFamily="66" charset="0"/>
              </a:rPr>
              <a:t>lectora</a:t>
            </a:r>
            <a:r>
              <a:rPr lang="en-US" sz="2800" dirty="0" smtClean="0">
                <a:latin typeface="Papyrus" pitchFamily="66" charset="0"/>
              </a:rPr>
              <a:t> T1:</a:t>
            </a:r>
            <a:br>
              <a:rPr lang="en-US" sz="2800" dirty="0" smtClean="0">
                <a:latin typeface="Papyrus" pitchFamily="66" charset="0"/>
              </a:rPr>
            </a:br>
            <a:r>
              <a:rPr lang="en-US" sz="2400" dirty="0" smtClean="0">
                <a:latin typeface="Papyrus" pitchFamily="66" charset="0"/>
              </a:rPr>
              <a:t/>
            </a:r>
            <a:br>
              <a:rPr lang="en-US" sz="2400" dirty="0" smtClean="0">
                <a:latin typeface="Papyrus" pitchFamily="66" charset="0"/>
              </a:rPr>
            </a:br>
            <a:r>
              <a:rPr lang="es-ES" sz="2400" dirty="0" smtClean="0">
                <a:solidFill>
                  <a:srgbClr val="B8089F"/>
                </a:solidFill>
                <a:latin typeface="Papyrus" pitchFamily="66" charset="0"/>
              </a:rPr>
              <a:t>Entender  información  global  e  ideas  principales.</a:t>
            </a:r>
            <a:br>
              <a:rPr lang="es-ES" sz="2400" dirty="0" smtClean="0">
                <a:solidFill>
                  <a:srgbClr val="B8089F"/>
                </a:solidFill>
                <a:latin typeface="Papyrus" pitchFamily="66" charset="0"/>
              </a:rPr>
            </a:br>
            <a:r>
              <a:rPr lang="es-ES" sz="2400" dirty="0" smtClean="0">
                <a:solidFill>
                  <a:srgbClr val="B8089F"/>
                </a:solidFill>
                <a:latin typeface="Papyrus" pitchFamily="66" charset="0"/>
              </a:rPr>
              <a:t>Ordenar y discriminar información.</a:t>
            </a:r>
            <a:endParaRPr lang="es-ES" sz="2400" dirty="0"/>
          </a:p>
        </p:txBody>
      </p:sp>
      <p:sp>
        <p:nvSpPr>
          <p:cNvPr id="7" name="6 Rectángulo"/>
          <p:cNvSpPr/>
          <p:nvPr/>
        </p:nvSpPr>
        <p:spPr>
          <a:xfrm>
            <a:off x="971600" y="2067694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latin typeface="Papyrus" pitchFamily="66" charset="0"/>
              </a:rPr>
              <a:t>Características de los textos</a:t>
            </a:r>
            <a:r>
              <a:rPr lang="es-ES" sz="2400" dirty="0" smtClean="0">
                <a:latin typeface="Papyrus" pitchFamily="66" charset="0"/>
              </a:rPr>
              <a:t>: especificaciones</a:t>
            </a:r>
          </a:p>
          <a:p>
            <a:endParaRPr lang="es-ES" sz="2400" dirty="0" smtClean="0">
              <a:latin typeface="Papyrus" pitchFamily="66" charset="0"/>
            </a:endParaRPr>
          </a:p>
          <a:p>
            <a:r>
              <a:rPr lang="es-ES" sz="2400" b="1" dirty="0" smtClean="0">
                <a:latin typeface="Papyrus" pitchFamily="66" charset="0"/>
              </a:rPr>
              <a:t>Selección de  documentos sonoros</a:t>
            </a:r>
            <a:r>
              <a:rPr lang="es-ES" sz="2400" dirty="0" smtClean="0">
                <a:latin typeface="Papyrus" pitchFamily="66" charset="0"/>
              </a:rPr>
              <a:t>: </a:t>
            </a:r>
          </a:p>
          <a:p>
            <a:endParaRPr lang="es-ES" sz="2400" dirty="0" smtClean="0">
              <a:latin typeface="Papyrus" pitchFamily="66" charset="0"/>
            </a:endParaRPr>
          </a:p>
          <a:p>
            <a:r>
              <a:rPr lang="es-ES" sz="2400" dirty="0" smtClean="0">
                <a:latin typeface="Papyrus" pitchFamily="66" charset="0"/>
              </a:rPr>
              <a:t>Documentos sonoros muy breves homogéneos en el tema</a:t>
            </a:r>
            <a:endParaRPr lang="es-ES" sz="2400" dirty="0">
              <a:latin typeface="Papyru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627534"/>
            <a:ext cx="7861748" cy="460648"/>
          </a:xfrm>
        </p:spPr>
        <p:txBody>
          <a:bodyPr/>
          <a:lstStyle/>
          <a:p>
            <a:r>
              <a:rPr lang="es-ES" sz="2800" b="1" dirty="0" smtClean="0">
                <a:latin typeface="Papyrus" pitchFamily="66" charset="0"/>
              </a:rPr>
              <a:t>Intermedio</a:t>
            </a:r>
            <a:endParaRPr lang="es-ES" sz="2800" b="1" dirty="0">
              <a:latin typeface="Papyrus" pitchFamily="66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0"/>
          </p:nvPr>
        </p:nvSpPr>
        <p:spPr>
          <a:xfrm>
            <a:off x="323528" y="1203598"/>
            <a:ext cx="8640960" cy="2995737"/>
          </a:xfrm>
        </p:spPr>
        <p:txBody>
          <a:bodyPr/>
          <a:lstStyle/>
          <a:p>
            <a:pPr algn="ctr"/>
            <a:endParaRPr lang="es-ES" b="1" dirty="0" smtClean="0"/>
          </a:p>
          <a:p>
            <a:r>
              <a:rPr lang="es-ES" sz="2300" b="1" dirty="0" smtClean="0">
                <a:latin typeface="Papyrus" pitchFamily="66" charset="0"/>
                <a:ea typeface="Calibri"/>
                <a:cs typeface="Times New Roman"/>
              </a:rPr>
              <a:t>Identificar el sentido general de conversaciones y discusiones </a:t>
            </a:r>
          </a:p>
          <a:p>
            <a:r>
              <a:rPr lang="es-ES" sz="2300" b="1" dirty="0" smtClean="0">
                <a:latin typeface="Papyrus" pitchFamily="66" charset="0"/>
                <a:ea typeface="Calibri"/>
                <a:cs typeface="Times New Roman"/>
              </a:rPr>
              <a:t>informales sobre temas cotidianos o relacionados con el trabajo, </a:t>
            </a:r>
          </a:p>
          <a:p>
            <a:r>
              <a:rPr lang="es-ES" sz="2300" b="1" dirty="0" smtClean="0">
                <a:latin typeface="Papyrus" pitchFamily="66" charset="0"/>
                <a:ea typeface="Calibri"/>
                <a:cs typeface="Times New Roman"/>
              </a:rPr>
              <a:t>con una</a:t>
            </a:r>
            <a:r>
              <a:rPr lang="es-ES" sz="2300" dirty="0" smtClean="0">
                <a:latin typeface="Papyrus" pitchFamily="66" charset="0"/>
                <a:ea typeface="Calibri"/>
                <a:cs typeface="Times New Roman"/>
              </a:rPr>
              <a:t> </a:t>
            </a:r>
            <a:r>
              <a:rPr lang="es-ES" sz="2300" b="1" dirty="0" smtClean="0">
                <a:solidFill>
                  <a:srgbClr val="B8089F"/>
                </a:solidFill>
                <a:latin typeface="Papyrus" pitchFamily="66" charset="0"/>
              </a:rPr>
              <a:t>pronunciación clara, en lengua estándar y con velocidad </a:t>
            </a:r>
          </a:p>
          <a:p>
            <a:r>
              <a:rPr lang="es-ES" sz="2300" b="1" dirty="0" smtClean="0">
                <a:solidFill>
                  <a:srgbClr val="B8089F"/>
                </a:solidFill>
                <a:latin typeface="Papyrus" pitchFamily="66" charset="0"/>
              </a:rPr>
              <a:t>media.</a:t>
            </a:r>
          </a:p>
          <a:p>
            <a:endParaRPr lang="es-ES" sz="2300" b="1" dirty="0" smtClean="0">
              <a:solidFill>
                <a:srgbClr val="B8089F"/>
              </a:solidFill>
              <a:latin typeface="Papyrus" pitchFamily="66" charset="0"/>
            </a:endParaRPr>
          </a:p>
          <a:p>
            <a:r>
              <a:rPr lang="es-ES" sz="2300" b="1" dirty="0" smtClean="0">
                <a:solidFill>
                  <a:srgbClr val="B8089F"/>
                </a:solidFill>
                <a:latin typeface="Papyrus" pitchFamily="66" charset="0"/>
              </a:rPr>
              <a:t>     (sin modismos / sin expresiones poco frecuentes)</a:t>
            </a:r>
          </a:p>
          <a:p>
            <a:endParaRPr lang="es-ES" b="1" dirty="0" smtClean="0">
              <a:solidFill>
                <a:srgbClr val="B8089F"/>
              </a:solidFill>
            </a:endParaRPr>
          </a:p>
          <a:p>
            <a:pPr algn="r"/>
            <a:r>
              <a:rPr lang="es-ES" sz="1000" dirty="0" smtClean="0"/>
              <a:t>Currículo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9591" y="123478"/>
            <a:ext cx="6480721" cy="771550"/>
          </a:xfrm>
        </p:spPr>
        <p:txBody>
          <a:bodyPr/>
          <a:lstStyle/>
          <a:p>
            <a:pPr algn="ctr"/>
            <a:r>
              <a:rPr lang="en-US" sz="2800" dirty="0" smtClean="0">
                <a:latin typeface="Papyrus" pitchFamily="66" charset="0"/>
              </a:rPr>
              <a:t>ÍNDICE</a:t>
            </a:r>
            <a:endParaRPr lang="en-US" sz="2800" dirty="0">
              <a:latin typeface="Papyrus" pitchFamily="66" charset="0"/>
            </a:endParaRPr>
          </a:p>
        </p:txBody>
      </p:sp>
      <p:sp>
        <p:nvSpPr>
          <p:cNvPr id="8" name="2 Marcador de contenido"/>
          <p:cNvSpPr>
            <a:spLocks noGrp="1"/>
          </p:cNvSpPr>
          <p:nvPr>
            <p:ph idx="10"/>
          </p:nvPr>
        </p:nvSpPr>
        <p:spPr>
          <a:xfrm>
            <a:off x="467544" y="771550"/>
            <a:ext cx="8208912" cy="3672408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endParaRPr lang="es-ES" sz="1800" b="1" dirty="0" smtClean="0">
              <a:latin typeface="Papyrus" pitchFamily="66" charset="0"/>
            </a:endParaRPr>
          </a:p>
          <a:p>
            <a:pPr marL="514350" indent="-514350"/>
            <a:r>
              <a:rPr lang="es-ES" sz="1800" b="1" u="sng" dirty="0" smtClean="0">
                <a:solidFill>
                  <a:srgbClr val="B8089F"/>
                </a:solidFill>
                <a:latin typeface="Papyrus" pitchFamily="66" charset="0"/>
                <a:ea typeface="+mj-ea"/>
                <a:cs typeface="Arial" pitchFamily="34" charset="0"/>
              </a:rPr>
              <a:t>Tarea 1</a:t>
            </a:r>
            <a:r>
              <a:rPr lang="es-ES" sz="1800" b="1" dirty="0" smtClean="0">
                <a:solidFill>
                  <a:srgbClr val="B8089F"/>
                </a:solidFill>
                <a:latin typeface="Papyrus" pitchFamily="66" charset="0"/>
                <a:ea typeface="+mj-ea"/>
                <a:cs typeface="Arial" pitchFamily="34" charset="0"/>
              </a:rPr>
              <a:t>   Comprensión Escrita  y  Comprensión Oral</a:t>
            </a:r>
            <a:r>
              <a:rPr lang="es-ES" sz="1600" b="1" dirty="0" smtClean="0">
                <a:latin typeface="Papyrus" pitchFamily="66" charset="0"/>
              </a:rPr>
              <a:t>  (intermedio y avanzado)</a:t>
            </a:r>
          </a:p>
          <a:p>
            <a:pPr marL="514350" indent="-514350"/>
            <a:r>
              <a:rPr lang="es-ES" sz="1600" b="1" dirty="0" smtClean="0">
                <a:latin typeface="Papyrus" pitchFamily="66" charset="0"/>
              </a:rPr>
              <a:t>Especificaciones </a:t>
            </a:r>
          </a:p>
          <a:p>
            <a:pPr marL="514350" indent="-514350"/>
            <a:r>
              <a:rPr lang="es-ES" sz="1600" b="1" dirty="0" smtClean="0">
                <a:latin typeface="Papyrus" pitchFamily="66" charset="0"/>
              </a:rPr>
              <a:t>Objetivos de las tareas</a:t>
            </a:r>
          </a:p>
          <a:p>
            <a:pPr marL="514350" indent="-514350"/>
            <a:r>
              <a:rPr lang="es-ES" sz="1600" b="1" dirty="0" smtClean="0">
                <a:latin typeface="Papyrus" pitchFamily="66" charset="0"/>
              </a:rPr>
              <a:t>Selección de textos</a:t>
            </a:r>
          </a:p>
          <a:p>
            <a:pPr marL="514350" indent="-514350"/>
            <a:r>
              <a:rPr lang="es-ES" sz="1600" b="1" dirty="0" smtClean="0">
                <a:latin typeface="Papyrus" pitchFamily="66" charset="0"/>
              </a:rPr>
              <a:t>Redacción de ítems</a:t>
            </a:r>
          </a:p>
          <a:p>
            <a:pPr marL="514350" indent="-514350"/>
            <a:endParaRPr lang="es-ES" sz="1600" b="1" dirty="0" smtClean="0">
              <a:latin typeface="Papyrus" pitchFamily="66" charset="0"/>
            </a:endParaRPr>
          </a:p>
          <a:p>
            <a:pPr marL="514350" indent="-514350"/>
            <a:r>
              <a:rPr lang="es-ES" sz="1800" b="1" u="sng" dirty="0" smtClean="0">
                <a:solidFill>
                  <a:srgbClr val="B8089F"/>
                </a:solidFill>
                <a:latin typeface="Papyrus" pitchFamily="66" charset="0"/>
                <a:ea typeface="+mj-ea"/>
                <a:cs typeface="Arial" pitchFamily="34" charset="0"/>
              </a:rPr>
              <a:t>Tarea 2</a:t>
            </a:r>
            <a:r>
              <a:rPr lang="es-ES" sz="1800" b="1" dirty="0" smtClean="0">
                <a:solidFill>
                  <a:srgbClr val="B8089F"/>
                </a:solidFill>
                <a:latin typeface="Papyrus" pitchFamily="66" charset="0"/>
                <a:ea typeface="+mj-ea"/>
                <a:cs typeface="Arial" pitchFamily="34" charset="0"/>
              </a:rPr>
              <a:t>   Comprensión Escrita  y  Comprensión Oral  </a:t>
            </a:r>
            <a:r>
              <a:rPr lang="es-ES" sz="1600" b="1" dirty="0" smtClean="0">
                <a:latin typeface="Papyrus" pitchFamily="66" charset="0"/>
              </a:rPr>
              <a:t>(intermedio y avanzado)</a:t>
            </a:r>
          </a:p>
          <a:p>
            <a:pPr marL="514350" indent="-514350">
              <a:buNone/>
            </a:pPr>
            <a:r>
              <a:rPr lang="es-ES" sz="1600" b="1" dirty="0" smtClean="0">
                <a:latin typeface="Papyrus" pitchFamily="66" charset="0"/>
              </a:rPr>
              <a:t>Especificaciones</a:t>
            </a:r>
          </a:p>
          <a:p>
            <a:pPr marL="514350" indent="-514350">
              <a:buNone/>
            </a:pPr>
            <a:r>
              <a:rPr lang="es-ES" sz="1600" b="1" dirty="0" smtClean="0">
                <a:latin typeface="Papyrus" pitchFamily="66" charset="0"/>
              </a:rPr>
              <a:t>Objetivos de las tareas</a:t>
            </a:r>
          </a:p>
          <a:p>
            <a:pPr marL="514350" indent="-514350">
              <a:buNone/>
            </a:pPr>
            <a:r>
              <a:rPr lang="es-ES" sz="1600" b="1" dirty="0" smtClean="0">
                <a:latin typeface="Papyrus" pitchFamily="66" charset="0"/>
              </a:rPr>
              <a:t>Selección de textos</a:t>
            </a:r>
          </a:p>
          <a:p>
            <a:pPr marL="514350" indent="-514350">
              <a:buNone/>
            </a:pPr>
            <a:r>
              <a:rPr lang="es-ES" sz="1600" b="1" dirty="0" smtClean="0">
                <a:latin typeface="Papyrus" pitchFamily="66" charset="0"/>
              </a:rPr>
              <a:t>Redacción de ítems</a:t>
            </a:r>
          </a:p>
        </p:txBody>
      </p:sp>
    </p:spTree>
    <p:extLst>
      <p:ext uri="{BB962C8B-B14F-4D97-AF65-F5344CB8AC3E}">
        <p14:creationId xmlns:p14="http://schemas.microsoft.com/office/powerpoint/2010/main" xmlns="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555526"/>
            <a:ext cx="7861748" cy="460648"/>
          </a:xfrm>
        </p:spPr>
        <p:txBody>
          <a:bodyPr/>
          <a:lstStyle/>
          <a:p>
            <a:r>
              <a:rPr lang="es-ES" sz="2800" b="1" dirty="0" smtClean="0">
                <a:latin typeface="Papyrus" pitchFamily="66" charset="0"/>
              </a:rPr>
              <a:t>Avanzado</a:t>
            </a:r>
            <a:endParaRPr lang="es-ES" sz="2800" b="1" dirty="0">
              <a:latin typeface="Papyrus" pitchFamily="66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0"/>
          </p:nvPr>
        </p:nvSpPr>
        <p:spPr>
          <a:xfrm>
            <a:off x="179512" y="1203598"/>
            <a:ext cx="8640960" cy="2995737"/>
          </a:xfrm>
        </p:spPr>
        <p:txBody>
          <a:bodyPr/>
          <a:lstStyle/>
          <a:p>
            <a:endParaRPr lang="es-ES" b="1" dirty="0" smtClean="0"/>
          </a:p>
          <a:p>
            <a:pPr algn="just"/>
            <a:r>
              <a:rPr lang="es-ES" sz="2300" b="1" dirty="0" smtClean="0">
                <a:latin typeface="Papyrus" pitchFamily="66" charset="0"/>
                <a:cs typeface="Times New Roman"/>
              </a:rPr>
              <a:t>Ente</a:t>
            </a:r>
            <a:r>
              <a:rPr lang="es-ES" sz="2300" b="1" dirty="0" smtClean="0">
                <a:latin typeface="Papyrus" pitchFamily="66" charset="0"/>
                <a:ea typeface="Calibri"/>
                <a:cs typeface="Times New Roman"/>
              </a:rPr>
              <a:t>nder discursos </a:t>
            </a:r>
            <a:r>
              <a:rPr lang="es-ES" sz="2300" b="1" dirty="0" smtClean="0">
                <a:latin typeface="Papyrus" pitchFamily="66" charset="0"/>
                <a:cs typeface="Times New Roman"/>
              </a:rPr>
              <a:t>y conferencias extensas, así como otras </a:t>
            </a:r>
          </a:p>
          <a:p>
            <a:pPr algn="just"/>
            <a:r>
              <a:rPr lang="es-ES" sz="2300" b="1" dirty="0" smtClean="0">
                <a:latin typeface="Papyrus" pitchFamily="66" charset="0"/>
                <a:cs typeface="Times New Roman"/>
              </a:rPr>
              <a:t>presentaciones propias del ámbitos público, profesional y </a:t>
            </a:r>
            <a:r>
              <a:rPr lang="es-ES" sz="2300" b="1" dirty="0" err="1" smtClean="0">
                <a:latin typeface="Papyrus" pitchFamily="66" charset="0"/>
                <a:cs typeface="Times New Roman"/>
              </a:rPr>
              <a:t>acadé</a:t>
            </a:r>
            <a:r>
              <a:rPr lang="es-ES" sz="2300" b="1" dirty="0" smtClean="0">
                <a:latin typeface="Papyrus" pitchFamily="66" charset="0"/>
                <a:cs typeface="Times New Roman"/>
              </a:rPr>
              <a:t>-</a:t>
            </a:r>
          </a:p>
          <a:p>
            <a:pPr algn="just"/>
            <a:r>
              <a:rPr lang="es-ES" sz="2300" b="1" dirty="0" smtClean="0">
                <a:latin typeface="Papyrus" pitchFamily="66" charset="0"/>
                <a:cs typeface="Times New Roman"/>
              </a:rPr>
              <a:t>mico, siguiendo incluso líneas argumentales complejas, siempre que</a:t>
            </a:r>
          </a:p>
          <a:p>
            <a:pPr algn="just"/>
            <a:r>
              <a:rPr lang="es-ES" sz="2300" b="1" dirty="0" smtClean="0">
                <a:latin typeface="Papyrus" pitchFamily="66" charset="0"/>
                <a:cs typeface="Times New Roman"/>
              </a:rPr>
              <a:t>el tema sea relativamente conocido</a:t>
            </a:r>
            <a:r>
              <a:rPr lang="es-ES" sz="2300" dirty="0" smtClean="0">
                <a:latin typeface="Papyrus" pitchFamily="66" charset="0"/>
                <a:ea typeface="Calibri"/>
                <a:cs typeface="Times New Roman"/>
              </a:rPr>
              <a:t>, la organización del discurso</a:t>
            </a:r>
          </a:p>
          <a:p>
            <a:pPr algn="just"/>
            <a:r>
              <a:rPr lang="es-ES" sz="2300" dirty="0" smtClean="0">
                <a:latin typeface="Papyrus" pitchFamily="66" charset="0"/>
                <a:ea typeface="Calibri"/>
                <a:cs typeface="Times New Roman"/>
              </a:rPr>
              <a:t>incluya </a:t>
            </a:r>
            <a:r>
              <a:rPr lang="es-ES" sz="2300" b="1" dirty="0" smtClean="0">
                <a:solidFill>
                  <a:srgbClr val="B8089F"/>
                </a:solidFill>
                <a:latin typeface="Papyrus" pitchFamily="66" charset="0"/>
              </a:rPr>
              <a:t>marcadores discursivos explícitos y a su secuencia esté </a:t>
            </a:r>
          </a:p>
          <a:p>
            <a:pPr algn="just"/>
            <a:r>
              <a:rPr lang="es-ES" sz="2300" b="1" dirty="0" smtClean="0">
                <a:solidFill>
                  <a:srgbClr val="B8089F"/>
                </a:solidFill>
                <a:latin typeface="Papyrus" pitchFamily="66" charset="0"/>
              </a:rPr>
              <a:t>claramente estructurada por parte del hablante.</a:t>
            </a:r>
          </a:p>
          <a:p>
            <a:pPr algn="r"/>
            <a:r>
              <a:rPr lang="es-ES" sz="1000" dirty="0" smtClean="0"/>
              <a:t>Currículo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339502"/>
            <a:ext cx="7848872" cy="792088"/>
          </a:xfrm>
        </p:spPr>
        <p:txBody>
          <a:bodyPr/>
          <a:lstStyle/>
          <a:p>
            <a:r>
              <a:rPr lang="en-US" sz="2800" dirty="0" err="1" smtClean="0">
                <a:latin typeface="Papyrus" pitchFamily="66" charset="0"/>
              </a:rPr>
              <a:t>Documentos</a:t>
            </a:r>
            <a:r>
              <a:rPr lang="en-US" sz="2800" dirty="0" smtClean="0">
                <a:latin typeface="Papyrus" pitchFamily="66" charset="0"/>
              </a:rPr>
              <a:t>  </a:t>
            </a:r>
            <a:r>
              <a:rPr lang="en-US" sz="2800" dirty="0" err="1" smtClean="0">
                <a:latin typeface="Papyrus" pitchFamily="66" charset="0"/>
              </a:rPr>
              <a:t>sonoros</a:t>
            </a:r>
            <a:r>
              <a:rPr lang="en-US" sz="2800" dirty="0" smtClean="0">
                <a:latin typeface="Papyrus" pitchFamily="66" charset="0"/>
              </a:rPr>
              <a:t> no </a:t>
            </a:r>
            <a:r>
              <a:rPr lang="en-US" sz="2800" dirty="0" err="1" smtClean="0">
                <a:latin typeface="Papyrus" pitchFamily="66" charset="0"/>
              </a:rPr>
              <a:t>validos</a:t>
            </a:r>
            <a:r>
              <a:rPr lang="en-US" sz="2800" dirty="0" smtClean="0">
                <a:latin typeface="Papyrus" pitchFamily="66" charset="0"/>
              </a:rPr>
              <a:t>: </a:t>
            </a:r>
            <a:br>
              <a:rPr lang="en-US" sz="2800" dirty="0" smtClean="0">
                <a:latin typeface="Papyrus" pitchFamily="66" charset="0"/>
              </a:rPr>
            </a:br>
            <a:endParaRPr lang="es-ES" sz="2400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395536" y="1131590"/>
            <a:ext cx="7704856" cy="3312368"/>
          </a:xfrm>
          <a:prstGeom prst="rect">
            <a:avLst/>
          </a:prstGeom>
        </p:spPr>
        <p:txBody>
          <a:bodyPr numCol="1" anchor="ctr"/>
          <a:lstStyle/>
          <a:p>
            <a:pPr lvl="0">
              <a:spcBef>
                <a:spcPct val="0"/>
              </a:spcBef>
            </a:pPr>
            <a:endParaRPr lang="es-ES" sz="2400" dirty="0" smtClean="0">
              <a:latin typeface="Papyrus" pitchFamily="66" charset="0"/>
            </a:endParaRPr>
          </a:p>
          <a:p>
            <a:pPr lvl="0">
              <a:spcBef>
                <a:spcPct val="0"/>
              </a:spcBef>
            </a:pPr>
            <a:endParaRPr lang="es-ES" sz="2400" dirty="0" smtClean="0">
              <a:latin typeface="Papyrus" pitchFamily="66" charset="0"/>
            </a:endParaRPr>
          </a:p>
          <a:p>
            <a:pPr lvl="0">
              <a:spcBef>
                <a:spcPct val="0"/>
              </a:spcBef>
            </a:pPr>
            <a:r>
              <a:rPr lang="es-ES" sz="2400" dirty="0" smtClean="0">
                <a:latin typeface="Papyrus" pitchFamily="66" charset="0"/>
              </a:rPr>
              <a:t>→  Con ruidos de fondo o música </a:t>
            </a:r>
          </a:p>
          <a:p>
            <a:pPr lvl="0">
              <a:spcBef>
                <a:spcPct val="0"/>
              </a:spcBef>
            </a:pPr>
            <a:r>
              <a:rPr lang="es-ES" sz="2400" dirty="0" smtClean="0">
                <a:latin typeface="Papyrus" pitchFamily="66" charset="0"/>
              </a:rPr>
              <a:t>→  Con deícticos o referentes tipo: aquí vemos…</a:t>
            </a:r>
          </a:p>
          <a:p>
            <a:pPr lvl="0">
              <a:spcBef>
                <a:spcPct val="0"/>
              </a:spcBef>
            </a:pPr>
            <a:r>
              <a:rPr lang="es-ES" sz="2400" dirty="0" smtClean="0">
                <a:latin typeface="Papyrus" pitchFamily="66" charset="0"/>
              </a:rPr>
              <a:t>→  Con varios interlocutores</a:t>
            </a:r>
          </a:p>
          <a:p>
            <a:pPr lvl="0">
              <a:spcBef>
                <a:spcPct val="0"/>
              </a:spcBef>
            </a:pPr>
            <a:r>
              <a:rPr lang="es-ES" sz="2400" dirty="0" smtClean="0">
                <a:latin typeface="Papyrus" pitchFamily="66" charset="0"/>
              </a:rPr>
              <a:t>→  Con más de un tema</a:t>
            </a:r>
          </a:p>
          <a:p>
            <a:pPr lvl="0">
              <a:spcBef>
                <a:spcPct val="0"/>
              </a:spcBef>
            </a:pPr>
            <a:endParaRPr lang="es-ES" sz="2400" dirty="0" smtClean="0">
              <a:latin typeface="Papyrus" pitchFamily="66" charset="0"/>
            </a:endParaRPr>
          </a:p>
          <a:p>
            <a:pPr lvl="0">
              <a:spcBef>
                <a:spcPct val="0"/>
              </a:spcBef>
            </a:pPr>
            <a:endParaRPr lang="es-ES" sz="2400" dirty="0" smtClean="0">
              <a:latin typeface="Papyrus" pitchFamily="66" charset="0"/>
            </a:endParaRPr>
          </a:p>
          <a:p>
            <a:pPr lvl="0">
              <a:spcBef>
                <a:spcPct val="0"/>
              </a:spcBef>
            </a:pPr>
            <a:r>
              <a:rPr lang="es-ES" sz="2400" dirty="0" smtClean="0">
                <a:latin typeface="Papyrus" pitchFamily="66" charset="0"/>
              </a:rPr>
              <a:t>* Cuidado con las voces de niños y ancianos!</a:t>
            </a:r>
          </a:p>
          <a:p>
            <a:pPr lvl="0">
              <a:spcBef>
                <a:spcPct val="0"/>
              </a:spcBef>
            </a:pPr>
            <a:endParaRPr lang="es-ES" sz="2400" dirty="0" smtClean="0">
              <a:latin typeface="Papyrus" pitchFamily="66" charset="0"/>
            </a:endParaRPr>
          </a:p>
          <a:p>
            <a:pPr lvl="0">
              <a:spcBef>
                <a:spcPct val="0"/>
              </a:spcBef>
            </a:pPr>
            <a:endParaRPr lang="es-ES" sz="2400" dirty="0" smtClean="0">
              <a:latin typeface="Papyrus" pitchFamily="66" charset="0"/>
            </a:endParaRPr>
          </a:p>
          <a:p>
            <a:pPr lvl="0">
              <a:spcBef>
                <a:spcPct val="0"/>
              </a:spcBef>
            </a:pPr>
            <a:endParaRPr lang="es-ES" sz="2400" dirty="0" smtClean="0">
              <a:latin typeface="Papyrus" pitchFamily="66" charset="0"/>
            </a:endParaRPr>
          </a:p>
        </p:txBody>
      </p:sp>
      <p:pic>
        <p:nvPicPr>
          <p:cNvPr id="4" name="irc_ilrp_mut" descr="https://encrypted-tbn3.gstatic.com/images?q=tbn:ANd9GcRDqQqjoTfpfT0aSeJBHgj1vBRj73NfO3KSjbgK1Nzc9zIqJmSAKG3KOBQ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411510"/>
            <a:ext cx="1140713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608" y="195486"/>
            <a:ext cx="7704856" cy="648072"/>
          </a:xfrm>
        </p:spPr>
        <p:txBody>
          <a:bodyPr numCol="1"/>
          <a:lstStyle/>
          <a:p>
            <a:pPr algn="ctr"/>
            <a:r>
              <a:rPr lang="es-ES" sz="2800" dirty="0" smtClean="0">
                <a:latin typeface="Papyrus" pitchFamily="66" charset="0"/>
              </a:rPr>
              <a:t>Ejemplo  de  documento sonoro  </a:t>
            </a:r>
            <a:r>
              <a:rPr lang="es-ES" sz="2800" u="sng" dirty="0" smtClean="0">
                <a:latin typeface="Papyrus" pitchFamily="66" charset="0"/>
              </a:rPr>
              <a:t>no</a:t>
            </a:r>
            <a:r>
              <a:rPr lang="es-ES" sz="2800" dirty="0" smtClean="0">
                <a:latin typeface="Papyrus" pitchFamily="66" charset="0"/>
              </a:rPr>
              <a:t> válido</a:t>
            </a:r>
            <a:endParaRPr lang="en-US" sz="2800" dirty="0">
              <a:latin typeface="Papyrus" pitchFamily="66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2699792" y="915566"/>
            <a:ext cx="3600400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numCol="1" anchor="ctr"/>
          <a:lstStyle/>
          <a:p>
            <a:pPr lvl="0" algn="just">
              <a:spcBef>
                <a:spcPct val="0"/>
              </a:spcBef>
            </a:pPr>
            <a:r>
              <a:rPr lang="es-ES" dirty="0" smtClean="0">
                <a:latin typeface="Papyrus" pitchFamily="66" charset="0"/>
              </a:rPr>
              <a:t>Nueva York. </a:t>
            </a:r>
            <a:r>
              <a:rPr lang="es-ES" dirty="0" smtClean="0">
                <a:latin typeface="Papyrus" pitchFamily="66" charset="0"/>
                <a:hlinkClick r:id="rId2" action="ppaction://hlinkfile"/>
              </a:rPr>
              <a:t>Consejos</a:t>
            </a:r>
            <a:r>
              <a:rPr lang="es-ES" dirty="0" smtClean="0">
                <a:latin typeface="Papyrus" pitchFamily="66" charset="0"/>
              </a:rPr>
              <a:t> para viajar. 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apyrus" pitchFamily="66" charset="0"/>
              <a:ea typeface="+mj-ea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r="44246" b="48134"/>
          <a:stretch>
            <a:fillRect/>
          </a:stretch>
        </p:blipFill>
        <p:spPr bwMode="auto">
          <a:xfrm>
            <a:off x="1691680" y="1779662"/>
            <a:ext cx="564201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123478"/>
            <a:ext cx="7848872" cy="792088"/>
          </a:xfrm>
        </p:spPr>
        <p:txBody>
          <a:bodyPr/>
          <a:lstStyle/>
          <a:p>
            <a:r>
              <a:rPr lang="en-US" sz="2800" dirty="0" smtClean="0">
                <a:latin typeface="Papyrus" pitchFamily="66" charset="0"/>
              </a:rPr>
              <a:t>Como </a:t>
            </a:r>
            <a:r>
              <a:rPr lang="en-US" sz="2800" dirty="0" err="1" smtClean="0">
                <a:latin typeface="Papyrus" pitchFamily="66" charset="0"/>
              </a:rPr>
              <a:t>podemos</a:t>
            </a:r>
            <a:r>
              <a:rPr lang="en-US" sz="2800" dirty="0" smtClean="0">
                <a:latin typeface="Papyrus" pitchFamily="66" charset="0"/>
              </a:rPr>
              <a:t> </a:t>
            </a:r>
            <a:r>
              <a:rPr lang="en-US" sz="2800" dirty="0" err="1" smtClean="0">
                <a:latin typeface="Papyrus" pitchFamily="66" charset="0"/>
              </a:rPr>
              <a:t>adaptar</a:t>
            </a:r>
            <a:r>
              <a:rPr lang="en-US" sz="2800" dirty="0" smtClean="0">
                <a:latin typeface="Papyrus" pitchFamily="66" charset="0"/>
              </a:rPr>
              <a:t> los </a:t>
            </a:r>
            <a:r>
              <a:rPr lang="en-US" sz="2800" dirty="0" err="1" smtClean="0">
                <a:latin typeface="Papyrus" pitchFamily="66" charset="0"/>
              </a:rPr>
              <a:t>documentos</a:t>
            </a:r>
            <a:r>
              <a:rPr lang="en-US" sz="2800" dirty="0" smtClean="0">
                <a:latin typeface="Papyrus" pitchFamily="66" charset="0"/>
              </a:rPr>
              <a:t>  </a:t>
            </a:r>
            <a:r>
              <a:rPr lang="en-US" sz="2800" dirty="0" err="1" smtClean="0">
                <a:latin typeface="Papyrus" pitchFamily="66" charset="0"/>
              </a:rPr>
              <a:t>sonoros</a:t>
            </a:r>
            <a:r>
              <a:rPr lang="en-US" sz="2800" dirty="0" smtClean="0">
                <a:latin typeface="Papyrus" pitchFamily="66" charset="0"/>
              </a:rPr>
              <a:t>: </a:t>
            </a:r>
            <a:endParaRPr lang="es-ES" sz="2400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395536" y="1131590"/>
            <a:ext cx="7704856" cy="3312368"/>
          </a:xfrm>
          <a:prstGeom prst="rect">
            <a:avLst/>
          </a:prstGeom>
        </p:spPr>
        <p:txBody>
          <a:bodyPr numCol="1" anchor="ctr"/>
          <a:lstStyle/>
          <a:p>
            <a:pPr lvl="0">
              <a:spcBef>
                <a:spcPct val="0"/>
              </a:spcBef>
            </a:pPr>
            <a:endParaRPr lang="es-ES" sz="2400" dirty="0" smtClean="0">
              <a:latin typeface="Papyrus" pitchFamily="66" charset="0"/>
            </a:endParaRPr>
          </a:p>
          <a:p>
            <a:pPr lvl="0">
              <a:spcBef>
                <a:spcPct val="0"/>
              </a:spcBef>
            </a:pPr>
            <a:endParaRPr lang="es-ES" sz="2400" dirty="0" smtClean="0">
              <a:latin typeface="Papyrus" pitchFamily="66" charset="0"/>
            </a:endParaRPr>
          </a:p>
          <a:p>
            <a:pPr lvl="0">
              <a:spcBef>
                <a:spcPct val="0"/>
              </a:spcBef>
            </a:pPr>
            <a:endParaRPr lang="es-ES" sz="2400" dirty="0" smtClean="0">
              <a:latin typeface="Papyrus" pitchFamily="66" charset="0"/>
            </a:endParaRPr>
          </a:p>
          <a:p>
            <a:pPr lvl="0">
              <a:spcBef>
                <a:spcPct val="0"/>
              </a:spcBef>
            </a:pPr>
            <a:endParaRPr lang="es-ES" sz="2400" dirty="0" smtClean="0">
              <a:latin typeface="Papyrus" pitchFamily="66" charset="0"/>
            </a:endParaRPr>
          </a:p>
          <a:p>
            <a:pPr lvl="0">
              <a:spcBef>
                <a:spcPct val="0"/>
              </a:spcBef>
            </a:pPr>
            <a:endParaRPr lang="es-ES" sz="2400" dirty="0" smtClean="0">
              <a:latin typeface="Papyrus" pitchFamily="66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67544" y="915566"/>
            <a:ext cx="8424936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300" b="1" dirty="0" smtClean="0">
                <a:solidFill>
                  <a:srgbClr val="B8089F"/>
                </a:solidFill>
                <a:latin typeface="Papyrus" pitchFamily="66" charset="0"/>
              </a:rPr>
              <a:t>Con </a:t>
            </a:r>
            <a:r>
              <a:rPr lang="es-ES" sz="2300" b="1" dirty="0" err="1" smtClean="0">
                <a:solidFill>
                  <a:srgbClr val="B8089F"/>
                </a:solidFill>
                <a:latin typeface="Papyrus" pitchFamily="66" charset="0"/>
              </a:rPr>
              <a:t>audacity</a:t>
            </a:r>
            <a:r>
              <a:rPr lang="es-ES" sz="2300" b="1" dirty="0" smtClean="0">
                <a:solidFill>
                  <a:srgbClr val="B8089F"/>
                </a:solidFill>
                <a:latin typeface="Papyrus" pitchFamily="66" charset="0"/>
              </a:rPr>
              <a:t> podemos</a:t>
            </a:r>
            <a:r>
              <a:rPr lang="es-ES" sz="2400" b="1" dirty="0" smtClean="0">
                <a:latin typeface="Papyrus" pitchFamily="66" charset="0"/>
              </a:rPr>
              <a:t>: </a:t>
            </a:r>
          </a:p>
          <a:p>
            <a:endParaRPr lang="es-ES" sz="2400" dirty="0" smtClean="0">
              <a:latin typeface="Papyrus" pitchFamily="66" charset="0"/>
            </a:endParaRPr>
          </a:p>
          <a:p>
            <a:pPr>
              <a:lnSpc>
                <a:spcPts val="2100"/>
              </a:lnSpc>
            </a:pPr>
            <a:r>
              <a:rPr lang="es-ES" sz="2400" dirty="0" smtClean="0">
                <a:latin typeface="Papyrus" pitchFamily="66" charset="0"/>
              </a:rPr>
              <a:t>→ Ralentizar el audio o parte del mismo</a:t>
            </a:r>
          </a:p>
          <a:p>
            <a:pPr>
              <a:lnSpc>
                <a:spcPts val="2100"/>
              </a:lnSpc>
            </a:pPr>
            <a:endParaRPr lang="es-ES" sz="2400" dirty="0" smtClean="0">
              <a:latin typeface="Papyrus" pitchFamily="66" charset="0"/>
            </a:endParaRPr>
          </a:p>
          <a:p>
            <a:pPr>
              <a:lnSpc>
                <a:spcPts val="2100"/>
              </a:lnSpc>
            </a:pPr>
            <a:r>
              <a:rPr lang="es-ES" sz="2400" dirty="0" smtClean="0">
                <a:latin typeface="Papyrus" pitchFamily="66" charset="0"/>
              </a:rPr>
              <a:t>→ Eliminar partes difíciles, partes con lenguaje incomprensible     	o partes que no nos gusten</a:t>
            </a:r>
          </a:p>
          <a:p>
            <a:pPr>
              <a:lnSpc>
                <a:spcPts val="2100"/>
              </a:lnSpc>
            </a:pPr>
            <a:endParaRPr lang="es-ES" sz="2400" dirty="0" smtClean="0">
              <a:latin typeface="Papyrus" pitchFamily="66" charset="0"/>
            </a:endParaRPr>
          </a:p>
          <a:p>
            <a:pPr>
              <a:lnSpc>
                <a:spcPts val="2100"/>
              </a:lnSpc>
            </a:pPr>
            <a:r>
              <a:rPr lang="es-ES" sz="2400" dirty="0" smtClean="0">
                <a:latin typeface="Papyrus" pitchFamily="66" charset="0"/>
              </a:rPr>
              <a:t>→ Mejorar el sonido</a:t>
            </a:r>
          </a:p>
          <a:p>
            <a:endParaRPr lang="es-ES" sz="2400" dirty="0" smtClean="0">
              <a:latin typeface="Papyrus" pitchFamily="66" charset="0"/>
            </a:endParaRPr>
          </a:p>
          <a:p>
            <a:r>
              <a:rPr lang="es-ES" sz="2400" dirty="0" smtClean="0">
                <a:latin typeface="Papyrus" pitchFamily="66" charset="0"/>
              </a:rPr>
              <a:t> </a:t>
            </a:r>
            <a:r>
              <a:rPr lang="es-ES" sz="2300" b="1" dirty="0" smtClean="0">
                <a:solidFill>
                  <a:srgbClr val="B8089F"/>
                </a:solidFill>
                <a:latin typeface="Papyrus" pitchFamily="66" charset="0"/>
              </a:rPr>
              <a:t>Podemos también </a:t>
            </a:r>
          </a:p>
          <a:p>
            <a:r>
              <a:rPr lang="es-ES" sz="2400" dirty="0" smtClean="0">
                <a:latin typeface="Papyrus" pitchFamily="66" charset="0"/>
              </a:rPr>
              <a:t> → Hacer una grabación propia</a:t>
            </a:r>
            <a:endParaRPr lang="es-ES" sz="2400" dirty="0">
              <a:latin typeface="Papyru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123478"/>
            <a:ext cx="6192688" cy="720080"/>
          </a:xfrm>
        </p:spPr>
        <p:txBody>
          <a:bodyPr/>
          <a:lstStyle/>
          <a:p>
            <a:r>
              <a:rPr lang="es-ES" sz="2800" dirty="0" smtClean="0">
                <a:latin typeface="Papyrus" pitchFamily="66" charset="0"/>
              </a:rPr>
              <a:t>Redacción de ítems:</a:t>
            </a:r>
            <a:endParaRPr lang="es-ES" sz="2800" dirty="0"/>
          </a:p>
        </p:txBody>
      </p:sp>
      <p:sp>
        <p:nvSpPr>
          <p:cNvPr id="4" name="3 Marcador de contenido"/>
          <p:cNvSpPr>
            <a:spLocks noGrp="1"/>
          </p:cNvSpPr>
          <p:nvPr>
            <p:ph idx="10"/>
          </p:nvPr>
        </p:nvSpPr>
        <p:spPr>
          <a:xfrm>
            <a:off x="179512" y="843558"/>
            <a:ext cx="8723312" cy="3672408"/>
          </a:xfrm>
        </p:spPr>
        <p:txBody>
          <a:bodyPr/>
          <a:lstStyle/>
          <a:p>
            <a:endParaRPr lang="es-ES" sz="2300" dirty="0" smtClean="0">
              <a:latin typeface="Papyrus" pitchFamily="66" charset="0"/>
            </a:endParaRPr>
          </a:p>
          <a:p>
            <a:r>
              <a:rPr lang="es-ES" sz="2300" dirty="0" smtClean="0">
                <a:latin typeface="Papyrus" pitchFamily="66" charset="0"/>
              </a:rPr>
              <a:t>• </a:t>
            </a:r>
            <a:r>
              <a:rPr lang="es-ES" sz="2250" b="1" dirty="0" smtClean="0">
                <a:latin typeface="Papyrus" pitchFamily="66" charset="0"/>
              </a:rPr>
              <a:t>Escuchar los documentos sonoros, anotar  la idea principal de </a:t>
            </a:r>
          </a:p>
          <a:p>
            <a:r>
              <a:rPr lang="es-ES" sz="2250" b="1" dirty="0" smtClean="0">
                <a:latin typeface="Papyrus" pitchFamily="66" charset="0"/>
              </a:rPr>
              <a:t>cada texto y buscar enunciados adecuados. (breves, claros…)</a:t>
            </a:r>
          </a:p>
          <a:p>
            <a:pPr>
              <a:lnSpc>
                <a:spcPts val="2000"/>
              </a:lnSpc>
            </a:pPr>
            <a:endParaRPr lang="es-ES" sz="2250" b="1" dirty="0" smtClean="0">
              <a:latin typeface="Papyrus" pitchFamily="66" charset="0"/>
            </a:endParaRPr>
          </a:p>
          <a:p>
            <a:r>
              <a:rPr lang="es-ES" sz="2250" b="1" dirty="0" smtClean="0">
                <a:latin typeface="Papyrus" pitchFamily="66" charset="0"/>
              </a:rPr>
              <a:t>• No redactar los ítems basándose en las transcripciones.</a:t>
            </a:r>
          </a:p>
          <a:p>
            <a:pPr>
              <a:lnSpc>
                <a:spcPts val="2000"/>
              </a:lnSpc>
            </a:pPr>
            <a:endParaRPr lang="es-ES" sz="2250" b="1" dirty="0" smtClean="0">
              <a:latin typeface="Papyrus" pitchFamily="66" charset="0"/>
            </a:endParaRPr>
          </a:p>
          <a:p>
            <a:r>
              <a:rPr lang="es-ES" sz="2250" b="1" dirty="0" smtClean="0">
                <a:latin typeface="Papyrus" pitchFamily="66" charset="0"/>
              </a:rPr>
              <a:t>• Buscar 2 ítems distractores que presenten la misma homogeneidad</a:t>
            </a:r>
          </a:p>
          <a:p>
            <a:r>
              <a:rPr lang="es-ES" sz="2250" b="1" dirty="0" smtClean="0">
                <a:latin typeface="Papyrus" pitchFamily="66" charset="0"/>
              </a:rPr>
              <a:t>que los otros enunciados, con la misma fuerza atractiva pero que no </a:t>
            </a:r>
          </a:p>
          <a:p>
            <a:r>
              <a:rPr lang="es-ES" sz="2250" b="1" dirty="0" smtClean="0">
                <a:latin typeface="Papyrus" pitchFamily="66" charset="0"/>
              </a:rPr>
              <a:t>se correspondan con ningún documento sonoro.</a:t>
            </a:r>
            <a:endParaRPr lang="es-ES" sz="2300" b="1" dirty="0" smtClean="0">
              <a:latin typeface="Papyru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51720" y="1275606"/>
            <a:ext cx="4536504" cy="820688"/>
          </a:xfrm>
        </p:spPr>
        <p:txBody>
          <a:bodyPr/>
          <a:lstStyle/>
          <a:p>
            <a:pPr algn="ctr"/>
            <a:r>
              <a:rPr lang="en-US" sz="4000" b="1" dirty="0" smtClean="0">
                <a:latin typeface="Papyrus" pitchFamily="66" charset="0"/>
              </a:rPr>
              <a:t>TAREA  </a:t>
            </a:r>
            <a:r>
              <a:rPr lang="en-US" sz="4800" b="1" dirty="0" smtClean="0">
                <a:latin typeface="Papyrus" pitchFamily="66" charset="0"/>
              </a:rPr>
              <a:t>2</a:t>
            </a:r>
            <a:endParaRPr lang="es-E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123478"/>
            <a:ext cx="7560837" cy="504056"/>
          </a:xfrm>
        </p:spPr>
        <p:txBody>
          <a:bodyPr/>
          <a:lstStyle/>
          <a:p>
            <a:pPr algn="ctr"/>
            <a:r>
              <a:rPr lang="en-US" sz="2800" dirty="0" smtClean="0">
                <a:latin typeface="Papyrus" pitchFamily="66" charset="0"/>
              </a:rPr>
              <a:t> </a:t>
            </a:r>
            <a:r>
              <a:rPr lang="en-US" sz="2800" dirty="0" err="1" smtClean="0">
                <a:latin typeface="Papyrus" pitchFamily="66" charset="0"/>
              </a:rPr>
              <a:t>Especificaciones</a:t>
            </a:r>
            <a:endParaRPr lang="es-ES" sz="2800" dirty="0">
              <a:latin typeface="Papyrus" pitchFamily="66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683568" y="771552"/>
          <a:ext cx="7560840" cy="374441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705471"/>
                <a:gridCol w="3855369"/>
              </a:tblGrid>
              <a:tr h="81519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latin typeface="Papyrus" pitchFamily="66" charset="0"/>
                        </a:rPr>
                        <a:t>COMPRENSIÓN   ESCRITA  - TAREA 2</a:t>
                      </a:r>
                      <a:endParaRPr lang="es-ES" sz="1600" b="1" dirty="0">
                        <a:latin typeface="Papyru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14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NIVEL INTERMEDIO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NIVEL AVANZADO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614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ASOCIACIÓN MÚLTIPLE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ASOCIACIÓN MÚLTIPLE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614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4 TEXTOS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(100 - 120 palabras)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4 TEXTOS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(130 - 150 palabras)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614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TEXTOS SOBRE EL MISMO TEMA Y  </a:t>
                      </a:r>
                      <a:endParaRPr lang="es-ES" sz="14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/>
                        <a:t>MISMA </a:t>
                      </a:r>
                      <a:r>
                        <a:rPr lang="es-ES" sz="1400" dirty="0"/>
                        <a:t>TIPOLOGÍA TEXTUAL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TEXTOS SOBRE EL MISMO TEMA Y  </a:t>
                      </a:r>
                      <a:endParaRPr lang="es-ES" sz="14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/>
                        <a:t>MISMA</a:t>
                      </a:r>
                      <a:r>
                        <a:rPr lang="es-ES" sz="1400" baseline="0" dirty="0" smtClean="0"/>
                        <a:t> </a:t>
                      </a:r>
                      <a:r>
                        <a:rPr lang="es-ES" sz="1400" dirty="0" smtClean="0"/>
                        <a:t>TIPOLOGÍA </a:t>
                      </a:r>
                      <a:r>
                        <a:rPr lang="es-ES" sz="1400" dirty="0"/>
                        <a:t>TEXTUAL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4728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9 ÍTEMS +  ÍTEM DE EJEMPLO = </a:t>
                      </a:r>
                      <a:r>
                        <a:rPr lang="es-ES" sz="1400" dirty="0">
                          <a:highlight>
                            <a:srgbClr val="FF00FF"/>
                          </a:highlight>
                        </a:rPr>
                        <a:t>10</a:t>
                      </a:r>
                      <a:r>
                        <a:rPr lang="es-ES" sz="1400" dirty="0"/>
                        <a:t> </a:t>
                      </a:r>
                      <a:r>
                        <a:rPr lang="es-ES" sz="1400" dirty="0">
                          <a:highlight>
                            <a:srgbClr val="FF00FF"/>
                          </a:highlight>
                        </a:rPr>
                        <a:t>ÍTEMS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9 ÍTEMS + ÍTEM DE EJEMPLO = </a:t>
                      </a:r>
                      <a:r>
                        <a:rPr lang="es-ES" sz="1400" dirty="0">
                          <a:highlight>
                            <a:srgbClr val="FF00FF"/>
                          </a:highlight>
                        </a:rPr>
                        <a:t>10</a:t>
                      </a:r>
                      <a:r>
                        <a:rPr lang="es-ES" sz="1400" dirty="0"/>
                        <a:t> </a:t>
                      </a:r>
                      <a:r>
                        <a:rPr lang="es-ES" sz="1400" dirty="0">
                          <a:highlight>
                            <a:srgbClr val="FF00FF"/>
                          </a:highlight>
                        </a:rPr>
                        <a:t>ÍTEMS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608" y="195486"/>
            <a:ext cx="7704856" cy="1368152"/>
          </a:xfrm>
        </p:spPr>
        <p:txBody>
          <a:bodyPr numCol="1"/>
          <a:lstStyle/>
          <a:p>
            <a:pPr algn="ctr"/>
            <a:r>
              <a:rPr lang="en-US" sz="2800" dirty="0" smtClean="0">
                <a:latin typeface="Papyrus" pitchFamily="66" charset="0"/>
              </a:rPr>
              <a:t/>
            </a:r>
            <a:br>
              <a:rPr lang="en-US" sz="2800" dirty="0" smtClean="0">
                <a:latin typeface="Papyrus" pitchFamily="66" charset="0"/>
              </a:rPr>
            </a:br>
            <a:r>
              <a:rPr lang="en-US" sz="2800" dirty="0" smtClean="0">
                <a:latin typeface="Papyrus" pitchFamily="66" charset="0"/>
              </a:rPr>
              <a:t/>
            </a:r>
            <a:br>
              <a:rPr lang="en-US" sz="2800" dirty="0" smtClean="0">
                <a:latin typeface="Papyrus" pitchFamily="66" charset="0"/>
              </a:rPr>
            </a:br>
            <a:r>
              <a:rPr lang="en-US" sz="2800" dirty="0" smtClean="0">
                <a:latin typeface="Papyrus" pitchFamily="66" charset="0"/>
              </a:rPr>
              <a:t/>
            </a:r>
            <a:br>
              <a:rPr lang="en-US" sz="2800" dirty="0" smtClean="0">
                <a:latin typeface="Papyrus" pitchFamily="66" charset="0"/>
              </a:rPr>
            </a:br>
            <a:r>
              <a:rPr lang="en-US" sz="2800" dirty="0" err="1" smtClean="0">
                <a:latin typeface="Papyrus" pitchFamily="66" charset="0"/>
              </a:rPr>
              <a:t>Objetivo</a:t>
            </a:r>
            <a:r>
              <a:rPr lang="en-US" sz="2800" dirty="0" smtClean="0">
                <a:latin typeface="Papyrus" pitchFamily="66" charset="0"/>
              </a:rPr>
              <a:t> de la </a:t>
            </a:r>
            <a:r>
              <a:rPr lang="en-US" sz="2800" dirty="0" err="1" smtClean="0">
                <a:latin typeface="Papyrus" pitchFamily="66" charset="0"/>
              </a:rPr>
              <a:t>tarea</a:t>
            </a:r>
            <a:r>
              <a:rPr lang="en-US" sz="2800" dirty="0" smtClean="0">
                <a:latin typeface="Papyrus" pitchFamily="66" charset="0"/>
              </a:rPr>
              <a:t> de </a:t>
            </a:r>
            <a:r>
              <a:rPr lang="en-US" sz="2800" dirty="0" err="1" smtClean="0">
                <a:latin typeface="Papyrus" pitchFamily="66" charset="0"/>
              </a:rPr>
              <a:t>comprensión</a:t>
            </a:r>
            <a:r>
              <a:rPr lang="en-US" sz="2800" dirty="0" smtClean="0">
                <a:latin typeface="Papyrus" pitchFamily="66" charset="0"/>
              </a:rPr>
              <a:t> </a:t>
            </a:r>
            <a:r>
              <a:rPr lang="en-US" sz="2800" dirty="0" err="1" smtClean="0">
                <a:latin typeface="Papyrus" pitchFamily="66" charset="0"/>
              </a:rPr>
              <a:t>lectora</a:t>
            </a:r>
            <a:r>
              <a:rPr lang="en-US" sz="2800" dirty="0" smtClean="0">
                <a:latin typeface="Papyrus" pitchFamily="66" charset="0"/>
              </a:rPr>
              <a:t> T2</a:t>
            </a:r>
            <a:r>
              <a:rPr lang="en-US" sz="2400" dirty="0" smtClean="0">
                <a:latin typeface="Papyrus" pitchFamily="66" charset="0"/>
              </a:rPr>
              <a:t>	:</a:t>
            </a:r>
            <a:br>
              <a:rPr lang="en-US" sz="2400" dirty="0" smtClean="0">
                <a:latin typeface="Papyrus" pitchFamily="66" charset="0"/>
              </a:rPr>
            </a:br>
            <a:r>
              <a:rPr lang="en-US" sz="2400" dirty="0" smtClean="0">
                <a:latin typeface="Papyrus" pitchFamily="66" charset="0"/>
              </a:rPr>
              <a:t/>
            </a:r>
            <a:br>
              <a:rPr lang="en-US" sz="2400" dirty="0" smtClean="0">
                <a:latin typeface="Papyrus" pitchFamily="66" charset="0"/>
              </a:rPr>
            </a:br>
            <a:r>
              <a:rPr lang="es-ES" sz="2400" dirty="0" smtClean="0">
                <a:solidFill>
                  <a:srgbClr val="B8089F"/>
                </a:solidFill>
                <a:latin typeface="Papyrus" pitchFamily="66" charset="0"/>
              </a:rPr>
              <a:t>Entender  información  de forma selectiva.</a:t>
            </a:r>
            <a:r>
              <a:rPr lang="es-ES" sz="2400" dirty="0" smtClean="0">
                <a:latin typeface="Papyrus" pitchFamily="66" charset="0"/>
              </a:rPr>
              <a:t/>
            </a:r>
            <a:br>
              <a:rPr lang="es-ES" sz="2400" dirty="0" smtClean="0">
                <a:latin typeface="Papyrus" pitchFamily="66" charset="0"/>
              </a:rPr>
            </a:br>
            <a:r>
              <a:rPr lang="en-US" sz="2400" dirty="0" smtClean="0">
                <a:latin typeface="Papyrus" pitchFamily="66" charset="0"/>
              </a:rPr>
              <a:t/>
            </a:r>
            <a:br>
              <a:rPr lang="en-US" sz="2400" dirty="0" smtClean="0">
                <a:latin typeface="Papyrus" pitchFamily="66" charset="0"/>
              </a:rPr>
            </a:br>
            <a:r>
              <a:rPr lang="en-US" sz="2400" dirty="0" smtClean="0">
                <a:latin typeface="Papyrus" pitchFamily="66" charset="0"/>
              </a:rPr>
              <a:t>	</a:t>
            </a:r>
            <a:r>
              <a:rPr lang="en-US" sz="2800" dirty="0" smtClean="0">
                <a:latin typeface="Papyrus" pitchFamily="66" charset="0"/>
              </a:rPr>
              <a:t/>
            </a:r>
            <a:br>
              <a:rPr lang="en-US" sz="2800" dirty="0" smtClean="0">
                <a:latin typeface="Papyrus" pitchFamily="66" charset="0"/>
              </a:rPr>
            </a:br>
            <a:endParaRPr lang="en-US" sz="2800" dirty="0">
              <a:latin typeface="Papyrus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39552" y="1707654"/>
            <a:ext cx="8136904" cy="2500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buNone/>
            </a:pPr>
            <a:endParaRPr lang="es-ES" sz="2000" dirty="0" smtClean="0">
              <a:latin typeface="Papyrus" pitchFamily="66" charset="0"/>
            </a:endParaRPr>
          </a:p>
          <a:p>
            <a:pPr>
              <a:buNone/>
            </a:pPr>
            <a:r>
              <a:rPr lang="es-ES" sz="2400" b="1" dirty="0" smtClean="0">
                <a:latin typeface="Papyrus" pitchFamily="66" charset="0"/>
              </a:rPr>
              <a:t>La comprensión selectiva implica :</a:t>
            </a:r>
          </a:p>
          <a:p>
            <a:pPr>
              <a:buNone/>
            </a:pPr>
            <a:endParaRPr lang="es-ES" sz="2400" b="1" dirty="0" smtClean="0">
              <a:latin typeface="Papyrus" pitchFamily="66" charset="0"/>
            </a:endParaRPr>
          </a:p>
          <a:p>
            <a:r>
              <a:rPr lang="es-ES" sz="1200" b="1" dirty="0" smtClean="0">
                <a:solidFill>
                  <a:prstClr val="black"/>
                </a:solidFill>
                <a:latin typeface="Papyrus" pitchFamily="66" charset="0"/>
              </a:rPr>
              <a:t>● </a:t>
            </a:r>
            <a:r>
              <a:rPr lang="es-ES" sz="2400" b="1" dirty="0" smtClean="0">
                <a:latin typeface="Papyrus" pitchFamily="66" charset="0"/>
              </a:rPr>
              <a:t>Localizar, detectar información específica  y concreta.</a:t>
            </a:r>
          </a:p>
          <a:p>
            <a:pPr>
              <a:buNone/>
            </a:pPr>
            <a:r>
              <a:rPr lang="es-ES" sz="1200" b="1" dirty="0" smtClean="0">
                <a:latin typeface="Papyrus" pitchFamily="66" charset="0"/>
              </a:rPr>
              <a:t>●</a:t>
            </a:r>
            <a:r>
              <a:rPr lang="es-ES" sz="2000" b="1" dirty="0" smtClean="0">
                <a:latin typeface="Papyrus" pitchFamily="66" charset="0"/>
              </a:rPr>
              <a:t> </a:t>
            </a:r>
            <a:r>
              <a:rPr lang="es-ES" sz="2400" b="1" dirty="0" smtClean="0">
                <a:latin typeface="Papyrus" pitchFamily="66" charset="0"/>
              </a:rPr>
              <a:t>Discriminar la información en los distintos textos.</a:t>
            </a:r>
          </a:p>
          <a:p>
            <a:r>
              <a:rPr lang="es-ES" sz="1200" b="1" dirty="0" smtClean="0">
                <a:latin typeface="Papyrus" pitchFamily="66" charset="0"/>
              </a:rPr>
              <a:t>●</a:t>
            </a:r>
            <a:r>
              <a:rPr lang="es-ES" sz="2000" b="1" dirty="0" smtClean="0">
                <a:latin typeface="Papyrus" pitchFamily="66" charset="0"/>
              </a:rPr>
              <a:t> </a:t>
            </a:r>
            <a:r>
              <a:rPr lang="es-ES" sz="2400" b="1" dirty="0" smtClean="0">
                <a:latin typeface="Papyrus" pitchFamily="66" charset="0"/>
              </a:rPr>
              <a:t>Retener datos, establecer  relaciones.</a:t>
            </a:r>
          </a:p>
          <a:p>
            <a:r>
              <a:rPr lang="es-ES" sz="1200" b="1" dirty="0" smtClean="0">
                <a:latin typeface="Papyrus" pitchFamily="66" charset="0"/>
              </a:rPr>
              <a:t>●</a:t>
            </a:r>
            <a:r>
              <a:rPr lang="es-ES" sz="2000" b="1" dirty="0" smtClean="0">
                <a:latin typeface="Papyrus" pitchFamily="66" charset="0"/>
              </a:rPr>
              <a:t> </a:t>
            </a:r>
            <a:r>
              <a:rPr lang="es-ES" sz="2400" b="1" dirty="0" smtClean="0">
                <a:latin typeface="Papyrus" pitchFamily="66" charset="0"/>
              </a:rPr>
              <a:t>Se trata de una lectura relativamente rápida  (15 min.)</a:t>
            </a:r>
          </a:p>
        </p:txBody>
      </p:sp>
    </p:spTree>
    <p:extLst>
      <p:ext uri="{BB962C8B-B14F-4D97-AF65-F5344CB8AC3E}">
        <p14:creationId xmlns:p14="http://schemas.microsoft.com/office/powerpoint/2010/main" xmlns="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608" y="195486"/>
            <a:ext cx="7704856" cy="648072"/>
          </a:xfrm>
        </p:spPr>
        <p:txBody>
          <a:bodyPr numCol="1"/>
          <a:lstStyle/>
          <a:p>
            <a:pPr algn="ctr"/>
            <a:r>
              <a:rPr lang="es-ES" sz="2800" dirty="0" smtClean="0">
                <a:latin typeface="Papyrus" pitchFamily="66" charset="0"/>
              </a:rPr>
              <a:t/>
            </a:r>
            <a:br>
              <a:rPr lang="es-ES" sz="2800" dirty="0" smtClean="0">
                <a:latin typeface="Papyrus" pitchFamily="66" charset="0"/>
              </a:rPr>
            </a:br>
            <a:r>
              <a:rPr lang="es-ES" sz="2800" dirty="0" smtClean="0">
                <a:latin typeface="Papyrus" pitchFamily="66" charset="0"/>
              </a:rPr>
              <a:t>Características de los textos</a:t>
            </a:r>
            <a:r>
              <a:rPr lang="en-US" sz="2400" dirty="0" smtClean="0">
                <a:latin typeface="Papyrus" pitchFamily="66" charset="0"/>
              </a:rPr>
              <a:t>	</a:t>
            </a:r>
            <a:r>
              <a:rPr lang="en-US" sz="2800" dirty="0" smtClean="0">
                <a:latin typeface="Papyrus" pitchFamily="66" charset="0"/>
              </a:rPr>
              <a:t/>
            </a:r>
            <a:br>
              <a:rPr lang="en-US" sz="2800" dirty="0" smtClean="0">
                <a:latin typeface="Papyrus" pitchFamily="66" charset="0"/>
              </a:rPr>
            </a:br>
            <a:endParaRPr lang="en-US" sz="2800" dirty="0">
              <a:latin typeface="Papyrus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55576" y="987574"/>
            <a:ext cx="7776864" cy="313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buNone/>
            </a:pPr>
            <a:endParaRPr lang="es-ES" sz="2000" dirty="0" smtClean="0">
              <a:latin typeface="Papyrus" pitchFamily="66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520" y="1131590"/>
            <a:ext cx="864096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  <a:buNone/>
            </a:pPr>
            <a:r>
              <a:rPr lang="es-ES" sz="2300" b="1" dirty="0" smtClean="0">
                <a:solidFill>
                  <a:srgbClr val="B8089F"/>
                </a:solidFill>
                <a:latin typeface="Papyrus" pitchFamily="66" charset="0"/>
              </a:rPr>
              <a:t>Características de los textos</a:t>
            </a:r>
          </a:p>
          <a:p>
            <a:pPr>
              <a:lnSpc>
                <a:spcPts val="2100"/>
              </a:lnSpc>
              <a:buNone/>
            </a:pPr>
            <a:endParaRPr lang="es-ES" sz="2400" b="1" dirty="0" smtClean="0">
              <a:latin typeface="Papyrus" pitchFamily="66" charset="0"/>
            </a:endParaRPr>
          </a:p>
          <a:p>
            <a:pPr>
              <a:lnSpc>
                <a:spcPts val="2100"/>
              </a:lnSpc>
              <a:buNone/>
            </a:pPr>
            <a:r>
              <a:rPr lang="es-ES" sz="2400" b="1" dirty="0" smtClean="0">
                <a:latin typeface="Papyrus" pitchFamily="66" charset="0"/>
              </a:rPr>
              <a:t>-&gt; Mismas tarea 1</a:t>
            </a:r>
          </a:p>
          <a:p>
            <a:pPr>
              <a:lnSpc>
                <a:spcPts val="2100"/>
              </a:lnSpc>
              <a:buNone/>
            </a:pPr>
            <a:endParaRPr lang="es-ES" sz="2400" b="1" dirty="0" smtClean="0">
              <a:latin typeface="Papyrus" pitchFamily="66" charset="0"/>
            </a:endParaRPr>
          </a:p>
          <a:p>
            <a:pPr>
              <a:lnSpc>
                <a:spcPts val="2100"/>
              </a:lnSpc>
            </a:pPr>
            <a:r>
              <a:rPr lang="es-ES" sz="2300" b="1" dirty="0" smtClean="0">
                <a:solidFill>
                  <a:srgbClr val="B8089F"/>
                </a:solidFill>
                <a:latin typeface="Papyrus" pitchFamily="66" charset="0"/>
              </a:rPr>
              <a:t>Selección de textos</a:t>
            </a:r>
          </a:p>
          <a:p>
            <a:pPr>
              <a:lnSpc>
                <a:spcPts val="2100"/>
              </a:lnSpc>
              <a:buNone/>
            </a:pPr>
            <a:endParaRPr lang="es-ES" sz="2400" b="1" dirty="0" smtClean="0">
              <a:latin typeface="Papyrus" pitchFamily="66" charset="0"/>
            </a:endParaRPr>
          </a:p>
          <a:p>
            <a:pPr>
              <a:lnSpc>
                <a:spcPts val="2100"/>
              </a:lnSpc>
              <a:buNone/>
            </a:pPr>
            <a:r>
              <a:rPr lang="es-ES" sz="2400" b="1" dirty="0" smtClean="0">
                <a:latin typeface="Papyrus" pitchFamily="66" charset="0"/>
              </a:rPr>
              <a:t>-&gt; Hay que buscar textos homogéneos con unidad temática, sino</a:t>
            </a:r>
          </a:p>
          <a:p>
            <a:pPr>
              <a:lnSpc>
                <a:spcPts val="1700"/>
              </a:lnSpc>
              <a:buNone/>
            </a:pPr>
            <a:r>
              <a:rPr lang="es-ES" sz="2400" b="1" dirty="0" smtClean="0">
                <a:latin typeface="Papyrus" pitchFamily="66" charset="0"/>
              </a:rPr>
              <a:t> </a:t>
            </a:r>
          </a:p>
          <a:p>
            <a:pPr>
              <a:lnSpc>
                <a:spcPts val="2100"/>
              </a:lnSpc>
              <a:buNone/>
            </a:pPr>
            <a:r>
              <a:rPr lang="es-ES" sz="2400" b="1" dirty="0" smtClean="0">
                <a:latin typeface="Papyrus" pitchFamily="66" charset="0"/>
              </a:rPr>
              <a:t>la dificultad es de básico 2. </a:t>
            </a:r>
          </a:p>
          <a:p>
            <a:pPr>
              <a:lnSpc>
                <a:spcPts val="2100"/>
              </a:lnSpc>
              <a:buNone/>
            </a:pPr>
            <a:endParaRPr lang="es-ES" sz="2400" b="1" dirty="0" smtClean="0">
              <a:latin typeface="Papyrus" pitchFamily="66" charset="0"/>
            </a:endParaRPr>
          </a:p>
          <a:p>
            <a:pPr>
              <a:buNone/>
            </a:pPr>
            <a:r>
              <a:rPr lang="es-ES" sz="2400" b="1" dirty="0" smtClean="0">
                <a:latin typeface="Papyrus" pitchFamily="66" charset="0"/>
              </a:rPr>
              <a:t>-&gt; Un mismo texto puede dar respuesta a distintas preguntas.</a:t>
            </a:r>
          </a:p>
        </p:txBody>
      </p:sp>
    </p:spTree>
    <p:extLst>
      <p:ext uri="{BB962C8B-B14F-4D97-AF65-F5344CB8AC3E}">
        <p14:creationId xmlns:p14="http://schemas.microsoft.com/office/powerpoint/2010/main" xmlns="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608" y="195486"/>
            <a:ext cx="7704856" cy="648072"/>
          </a:xfrm>
        </p:spPr>
        <p:txBody>
          <a:bodyPr numCol="1"/>
          <a:lstStyle/>
          <a:p>
            <a:pPr algn="ctr"/>
            <a:r>
              <a:rPr lang="es-ES" sz="2800" dirty="0" smtClean="0">
                <a:latin typeface="Papyrus" pitchFamily="66" charset="0"/>
              </a:rPr>
              <a:t/>
            </a:r>
            <a:br>
              <a:rPr lang="es-ES" sz="2800" dirty="0" smtClean="0">
                <a:latin typeface="Papyrus" pitchFamily="66" charset="0"/>
              </a:rPr>
            </a:br>
            <a:r>
              <a:rPr lang="es-ES" sz="2800" dirty="0" smtClean="0">
                <a:latin typeface="Papyrus" pitchFamily="66" charset="0"/>
              </a:rPr>
              <a:t>Ejemplos no válidos </a:t>
            </a:r>
            <a:r>
              <a:rPr lang="en-US" sz="2400" dirty="0" smtClean="0">
                <a:latin typeface="Papyrus" pitchFamily="66" charset="0"/>
              </a:rPr>
              <a:t>	</a:t>
            </a:r>
            <a:r>
              <a:rPr lang="en-US" sz="2800" dirty="0" smtClean="0">
                <a:latin typeface="Papyrus" pitchFamily="66" charset="0"/>
              </a:rPr>
              <a:t/>
            </a:r>
            <a:br>
              <a:rPr lang="en-US" sz="2800" dirty="0" smtClean="0">
                <a:latin typeface="Papyrus" pitchFamily="66" charset="0"/>
              </a:rPr>
            </a:br>
            <a:endParaRPr lang="en-US" sz="2800" dirty="0">
              <a:latin typeface="Papyrus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55576" y="987574"/>
            <a:ext cx="7776864" cy="313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buNone/>
            </a:pPr>
            <a:endParaRPr lang="es-ES" sz="2000" dirty="0" smtClean="0">
              <a:latin typeface="Papyrus" pitchFamily="66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520" y="1275606"/>
            <a:ext cx="39604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2400" b="1" dirty="0" smtClean="0">
                <a:latin typeface="Papyrus" pitchFamily="66" charset="0"/>
              </a:rPr>
              <a:t>Tema:  la vivienda</a:t>
            </a:r>
          </a:p>
          <a:p>
            <a:pPr>
              <a:buNone/>
            </a:pPr>
            <a:endParaRPr lang="es-ES" sz="2400" b="1" dirty="0" smtClean="0">
              <a:latin typeface="Papyrus" pitchFamily="66" charset="0"/>
            </a:endParaRPr>
          </a:p>
          <a:p>
            <a:pPr>
              <a:buNone/>
            </a:pPr>
            <a:r>
              <a:rPr lang="es-ES" sz="2400" b="1" dirty="0" smtClean="0">
                <a:latin typeface="Papyrus" pitchFamily="66" charset="0"/>
              </a:rPr>
              <a:t>Texto 1: vivienda ecológica </a:t>
            </a:r>
          </a:p>
          <a:p>
            <a:pPr>
              <a:buNone/>
            </a:pPr>
            <a:r>
              <a:rPr lang="es-ES" sz="2400" b="1" dirty="0" smtClean="0">
                <a:latin typeface="Papyrus" pitchFamily="66" charset="0"/>
              </a:rPr>
              <a:t>Texto 2: vivienda inteligente</a:t>
            </a:r>
          </a:p>
          <a:p>
            <a:pPr>
              <a:buNone/>
            </a:pPr>
            <a:r>
              <a:rPr lang="es-ES" sz="2400" b="1" dirty="0" smtClean="0">
                <a:latin typeface="Papyrus" pitchFamily="66" charset="0"/>
              </a:rPr>
              <a:t>Texto 3: vivienda tradicional</a:t>
            </a:r>
          </a:p>
          <a:p>
            <a:pPr>
              <a:buNone/>
            </a:pPr>
            <a:r>
              <a:rPr lang="es-ES" sz="2400" b="1" dirty="0" smtClean="0">
                <a:latin typeface="Papyrus" pitchFamily="66" charset="0"/>
              </a:rPr>
              <a:t>Texto 4: vivienda moderna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644008" y="1203598"/>
            <a:ext cx="4176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2400" b="1" dirty="0" smtClean="0">
                <a:latin typeface="Papyrus" pitchFamily="66" charset="0"/>
              </a:rPr>
              <a:t>Tema:  energías alternativas</a:t>
            </a:r>
          </a:p>
          <a:p>
            <a:pPr>
              <a:buNone/>
            </a:pPr>
            <a:endParaRPr lang="es-ES" sz="2400" b="1" dirty="0" smtClean="0">
              <a:latin typeface="Papyrus" pitchFamily="66" charset="0"/>
            </a:endParaRPr>
          </a:p>
          <a:p>
            <a:pPr>
              <a:buNone/>
            </a:pPr>
            <a:r>
              <a:rPr lang="es-ES" sz="2400" b="1" dirty="0" smtClean="0">
                <a:latin typeface="Papyrus" pitchFamily="66" charset="0"/>
              </a:rPr>
              <a:t>Texto 1: solar</a:t>
            </a:r>
          </a:p>
          <a:p>
            <a:pPr>
              <a:buNone/>
            </a:pPr>
            <a:r>
              <a:rPr lang="es-ES" sz="2400" b="1" dirty="0" smtClean="0">
                <a:latin typeface="Papyrus" pitchFamily="66" charset="0"/>
              </a:rPr>
              <a:t>Texto 2: eólica </a:t>
            </a:r>
          </a:p>
          <a:p>
            <a:pPr>
              <a:buNone/>
            </a:pPr>
            <a:r>
              <a:rPr lang="es-ES" sz="2400" b="1" dirty="0" smtClean="0">
                <a:latin typeface="Papyrus" pitchFamily="66" charset="0"/>
              </a:rPr>
              <a:t>Texto 3: hidráulica</a:t>
            </a:r>
          </a:p>
          <a:p>
            <a:pPr>
              <a:buNone/>
            </a:pPr>
            <a:r>
              <a:rPr lang="es-ES" sz="2400" b="1" dirty="0" smtClean="0">
                <a:latin typeface="Papyrus" pitchFamily="66" charset="0"/>
              </a:rPr>
              <a:t>Texto 4: geotérmica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403648" y="3939902"/>
            <a:ext cx="6373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ES" sz="2400" b="1" dirty="0" smtClean="0">
                <a:latin typeface="Papyrus" pitchFamily="66" charset="0"/>
              </a:rPr>
              <a:t>-&gt;   Imposibilidad de buscar ítems distractores</a:t>
            </a:r>
          </a:p>
        </p:txBody>
      </p:sp>
    </p:spTree>
    <p:extLst>
      <p:ext uri="{BB962C8B-B14F-4D97-AF65-F5344CB8AC3E}">
        <p14:creationId xmlns:p14="http://schemas.microsoft.com/office/powerpoint/2010/main" xmlns="" val="20905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1600" y="123478"/>
            <a:ext cx="7416824" cy="504056"/>
          </a:xfrm>
        </p:spPr>
        <p:txBody>
          <a:bodyPr numCol="1"/>
          <a:lstStyle/>
          <a:p>
            <a:pPr algn="ctr"/>
            <a:r>
              <a:rPr lang="en-US" sz="2800" dirty="0" smtClean="0">
                <a:latin typeface="Papyrus" pitchFamily="66" charset="0"/>
              </a:rPr>
              <a:t/>
            </a:r>
            <a:br>
              <a:rPr lang="en-US" sz="2800" dirty="0" smtClean="0">
                <a:latin typeface="Papyrus" pitchFamily="66" charset="0"/>
              </a:rPr>
            </a:br>
            <a:r>
              <a:rPr lang="en-US" sz="2400" dirty="0" err="1" smtClean="0">
                <a:latin typeface="Papyrus" pitchFamily="66" charset="0"/>
              </a:rPr>
              <a:t>Especificaciones</a:t>
            </a:r>
            <a:r>
              <a:rPr lang="en-US" sz="2400" dirty="0" smtClean="0">
                <a:latin typeface="Papyrus" pitchFamily="66" charset="0"/>
              </a:rPr>
              <a:t> T1 C.E. - Ava		</a:t>
            </a:r>
            <a:r>
              <a:rPr lang="en-US" sz="2800" dirty="0" smtClean="0">
                <a:latin typeface="Papyrus" pitchFamily="66" charset="0"/>
              </a:rPr>
              <a:t/>
            </a:r>
            <a:br>
              <a:rPr lang="en-US" sz="2800" dirty="0" smtClean="0">
                <a:latin typeface="Papyrus" pitchFamily="66" charset="0"/>
              </a:rPr>
            </a:br>
            <a:endParaRPr lang="en-US" sz="2800" dirty="0">
              <a:latin typeface="Papyru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1735" t="19920" r="16608" b="13721"/>
          <a:stretch>
            <a:fillRect/>
          </a:stretch>
        </p:blipFill>
        <p:spPr bwMode="auto">
          <a:xfrm>
            <a:off x="2555776" y="671749"/>
            <a:ext cx="3096344" cy="429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608" y="195486"/>
            <a:ext cx="7704856" cy="648072"/>
          </a:xfrm>
        </p:spPr>
        <p:txBody>
          <a:bodyPr numCol="1"/>
          <a:lstStyle/>
          <a:p>
            <a:pPr algn="ctr"/>
            <a:r>
              <a:rPr lang="es-ES" sz="2800" dirty="0" smtClean="0">
                <a:latin typeface="Papyrus" pitchFamily="66" charset="0"/>
              </a:rPr>
              <a:t/>
            </a:r>
            <a:br>
              <a:rPr lang="es-ES" sz="2800" dirty="0" smtClean="0">
                <a:latin typeface="Papyrus" pitchFamily="66" charset="0"/>
              </a:rPr>
            </a:br>
            <a:r>
              <a:rPr lang="es-ES" sz="2800" dirty="0" smtClean="0">
                <a:latin typeface="Papyrus" pitchFamily="66" charset="0"/>
              </a:rPr>
              <a:t>Ejemplos  válidos </a:t>
            </a:r>
            <a:r>
              <a:rPr lang="en-US" sz="2400" dirty="0" smtClean="0">
                <a:latin typeface="Papyrus" pitchFamily="66" charset="0"/>
              </a:rPr>
              <a:t>	</a:t>
            </a:r>
            <a:r>
              <a:rPr lang="en-US" sz="2800" dirty="0" smtClean="0">
                <a:latin typeface="Papyrus" pitchFamily="66" charset="0"/>
              </a:rPr>
              <a:t/>
            </a:r>
            <a:br>
              <a:rPr lang="en-US" sz="2800" dirty="0" smtClean="0">
                <a:latin typeface="Papyrus" pitchFamily="66" charset="0"/>
              </a:rPr>
            </a:br>
            <a:endParaRPr lang="en-US" sz="2800" dirty="0">
              <a:latin typeface="Papyrus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55576" y="987574"/>
            <a:ext cx="7776864" cy="313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buNone/>
            </a:pPr>
            <a:endParaRPr lang="es-ES" sz="2000" dirty="0" smtClean="0">
              <a:latin typeface="Papyrus" pitchFamily="66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520" y="1275606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2400" b="1" dirty="0" smtClean="0">
                <a:latin typeface="Papyrus" pitchFamily="66" charset="0"/>
              </a:rPr>
              <a:t>Tema:  la vivienda inteligente</a:t>
            </a:r>
          </a:p>
          <a:p>
            <a:pPr>
              <a:buNone/>
            </a:pPr>
            <a:endParaRPr lang="es-ES" sz="2400" b="1" dirty="0" smtClean="0">
              <a:latin typeface="Papyrus" pitchFamily="66" charset="0"/>
            </a:endParaRPr>
          </a:p>
          <a:p>
            <a:pPr>
              <a:buNone/>
            </a:pPr>
            <a:r>
              <a:rPr lang="es-ES" sz="2400" b="1" dirty="0" smtClean="0">
                <a:latin typeface="Papyrus" pitchFamily="66" charset="0"/>
              </a:rPr>
              <a:t>Distintos puntos de vista, opiniones, artículos sobre esta </a:t>
            </a:r>
          </a:p>
          <a:p>
            <a:pPr>
              <a:buNone/>
            </a:pPr>
            <a:r>
              <a:rPr lang="es-ES" sz="2400" b="1" dirty="0" smtClean="0">
                <a:latin typeface="Papyrus" pitchFamily="66" charset="0"/>
              </a:rPr>
              <a:t>temática.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95536" y="3579862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s-ES" sz="2400" b="1" dirty="0" smtClean="0">
              <a:latin typeface="Papyrus" pitchFamily="66" charset="0"/>
            </a:endParaRPr>
          </a:p>
          <a:p>
            <a:pPr>
              <a:buNone/>
            </a:pPr>
            <a:endParaRPr lang="es-ES" sz="2400" b="1" dirty="0" smtClean="0"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608" y="195486"/>
            <a:ext cx="7704856" cy="648072"/>
          </a:xfrm>
        </p:spPr>
        <p:txBody>
          <a:bodyPr numCol="1"/>
          <a:lstStyle/>
          <a:p>
            <a:pPr algn="ctr"/>
            <a:r>
              <a:rPr lang="es-ES" sz="2800" dirty="0" smtClean="0">
                <a:latin typeface="Papyrus" pitchFamily="66" charset="0"/>
              </a:rPr>
              <a:t/>
            </a:r>
            <a:br>
              <a:rPr lang="es-ES" sz="2800" dirty="0" smtClean="0">
                <a:latin typeface="Papyrus" pitchFamily="66" charset="0"/>
              </a:rPr>
            </a:br>
            <a:r>
              <a:rPr lang="es-ES" sz="2800" dirty="0" smtClean="0">
                <a:latin typeface="Papyrus" pitchFamily="66" charset="0"/>
              </a:rPr>
              <a:t>Pautas básicas para la redacción de ítems</a:t>
            </a:r>
            <a:r>
              <a:rPr lang="en-US" sz="2800" dirty="0" smtClean="0">
                <a:latin typeface="Papyrus" pitchFamily="66" charset="0"/>
              </a:rPr>
              <a:t/>
            </a:r>
            <a:br>
              <a:rPr lang="en-US" sz="2800" dirty="0" smtClean="0">
                <a:latin typeface="Papyrus" pitchFamily="66" charset="0"/>
              </a:rPr>
            </a:br>
            <a:endParaRPr lang="en-US" sz="2800" dirty="0">
              <a:latin typeface="Papyrus" pitchFamily="66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395536" y="771550"/>
            <a:ext cx="7704856" cy="3744416"/>
          </a:xfrm>
          <a:prstGeom prst="rect">
            <a:avLst/>
          </a:prstGeom>
        </p:spPr>
        <p:txBody>
          <a:bodyPr numCol="1" anchor="ctr"/>
          <a:lstStyle/>
          <a:p>
            <a:pPr lvl="0">
              <a:lnSpc>
                <a:spcPts val="3200"/>
              </a:lnSpc>
              <a:spcBef>
                <a:spcPct val="0"/>
              </a:spcBef>
            </a:pPr>
            <a:r>
              <a:rPr lang="es-ES" sz="2400" dirty="0" smtClean="0">
                <a:solidFill>
                  <a:srgbClr val="00B0F0"/>
                </a:solidFill>
                <a:latin typeface="Papyrus" pitchFamily="66" charset="0"/>
              </a:rPr>
              <a:t>◊ </a:t>
            </a:r>
            <a:r>
              <a:rPr lang="es-ES" sz="2400" dirty="0" smtClean="0">
                <a:latin typeface="Papyrus" pitchFamily="66" charset="0"/>
              </a:rPr>
              <a:t>Breves</a:t>
            </a:r>
          </a:p>
          <a:p>
            <a:pPr lvl="0">
              <a:lnSpc>
                <a:spcPts val="3200"/>
              </a:lnSpc>
              <a:spcBef>
                <a:spcPct val="0"/>
              </a:spcBef>
            </a:pPr>
            <a:r>
              <a:rPr lang="es-ES" sz="2400" dirty="0" smtClean="0">
                <a:solidFill>
                  <a:srgbClr val="00B0F0"/>
                </a:solidFill>
                <a:latin typeface="Papyrus" pitchFamily="66" charset="0"/>
              </a:rPr>
              <a:t>◊ </a:t>
            </a:r>
            <a:r>
              <a:rPr lang="es-ES" sz="2400" dirty="0" smtClean="0">
                <a:latin typeface="Papyrus" pitchFamily="66" charset="0"/>
              </a:rPr>
              <a:t>Misma estructura sintáctica y misma longitud</a:t>
            </a:r>
          </a:p>
          <a:p>
            <a:pPr lvl="0">
              <a:lnSpc>
                <a:spcPts val="3200"/>
              </a:lnSpc>
              <a:spcBef>
                <a:spcPct val="0"/>
              </a:spcBef>
            </a:pPr>
            <a:r>
              <a:rPr lang="es-ES" sz="2400" dirty="0" smtClean="0">
                <a:solidFill>
                  <a:srgbClr val="00B0F0"/>
                </a:solidFill>
                <a:latin typeface="Papyrus" pitchFamily="66" charset="0"/>
              </a:rPr>
              <a:t>◊ </a:t>
            </a:r>
            <a:r>
              <a:rPr lang="es-ES" sz="2400" dirty="0" smtClean="0">
                <a:latin typeface="Papyrus" pitchFamily="66" charset="0"/>
              </a:rPr>
              <a:t>Ajustados al objetivo de la tarea y al nivel de dificultad</a:t>
            </a:r>
          </a:p>
          <a:p>
            <a:pPr lvl="0">
              <a:lnSpc>
                <a:spcPts val="3200"/>
              </a:lnSpc>
              <a:spcBef>
                <a:spcPct val="0"/>
              </a:spcBef>
            </a:pPr>
            <a:r>
              <a:rPr lang="es-ES" sz="2400" dirty="0" smtClean="0">
                <a:solidFill>
                  <a:srgbClr val="00B0F0"/>
                </a:solidFill>
                <a:latin typeface="Papyrus" pitchFamily="66" charset="0"/>
              </a:rPr>
              <a:t>◊ </a:t>
            </a:r>
            <a:r>
              <a:rPr lang="es-ES" sz="2400" dirty="0" smtClean="0">
                <a:latin typeface="Papyrus" pitchFamily="66" charset="0"/>
              </a:rPr>
              <a:t>Sobre información relevante</a:t>
            </a:r>
          </a:p>
          <a:p>
            <a:pPr lvl="0">
              <a:lnSpc>
                <a:spcPts val="3200"/>
              </a:lnSpc>
              <a:spcBef>
                <a:spcPct val="0"/>
              </a:spcBef>
            </a:pPr>
            <a:r>
              <a:rPr lang="es-ES" sz="2400" dirty="0" smtClean="0">
                <a:solidFill>
                  <a:srgbClr val="00B0F0"/>
                </a:solidFill>
                <a:latin typeface="Papyrus" pitchFamily="66" charset="0"/>
              </a:rPr>
              <a:t>◊ </a:t>
            </a:r>
            <a:r>
              <a:rPr lang="es-ES" sz="2400" dirty="0" smtClean="0">
                <a:latin typeface="Papyrus" pitchFamily="66" charset="0"/>
              </a:rPr>
              <a:t>Sobre información objetivamente verificable en el texto</a:t>
            </a:r>
          </a:p>
          <a:p>
            <a:pPr lvl="0">
              <a:lnSpc>
                <a:spcPts val="3200"/>
              </a:lnSpc>
              <a:spcBef>
                <a:spcPct val="0"/>
              </a:spcBef>
            </a:pPr>
            <a:r>
              <a:rPr lang="es-ES" sz="2400" dirty="0" smtClean="0">
                <a:solidFill>
                  <a:srgbClr val="00B0F0"/>
                </a:solidFill>
                <a:latin typeface="Papyrus" pitchFamily="66" charset="0"/>
              </a:rPr>
              <a:t>◊ </a:t>
            </a:r>
            <a:r>
              <a:rPr lang="es-ES" sz="2400" dirty="0" smtClean="0">
                <a:latin typeface="Papyrus" pitchFamily="66" charset="0"/>
              </a:rPr>
              <a:t>Sin pistas de asociación verbal, sin literalidad</a:t>
            </a:r>
          </a:p>
          <a:p>
            <a:pPr lvl="0">
              <a:lnSpc>
                <a:spcPts val="3200"/>
              </a:lnSpc>
              <a:spcBef>
                <a:spcPct val="0"/>
              </a:spcBef>
            </a:pPr>
            <a:r>
              <a:rPr lang="es-ES" sz="2400" dirty="0" smtClean="0">
                <a:solidFill>
                  <a:srgbClr val="00B0F0"/>
                </a:solidFill>
                <a:latin typeface="Papyrus" pitchFamily="66" charset="0"/>
              </a:rPr>
              <a:t>◊ </a:t>
            </a:r>
            <a:r>
              <a:rPr lang="es-ES" sz="2400" dirty="0" smtClean="0">
                <a:latin typeface="Papyrus" pitchFamily="66" charset="0"/>
              </a:rPr>
              <a:t>Sin ambigüedad</a:t>
            </a:r>
          </a:p>
          <a:p>
            <a:pPr lvl="0">
              <a:lnSpc>
                <a:spcPts val="3200"/>
              </a:lnSpc>
              <a:spcBef>
                <a:spcPct val="0"/>
              </a:spcBef>
            </a:pPr>
            <a:r>
              <a:rPr lang="es-ES" sz="2400" dirty="0" smtClean="0">
                <a:solidFill>
                  <a:srgbClr val="00B0F0"/>
                </a:solidFill>
                <a:latin typeface="Papyrus" pitchFamily="66" charset="0"/>
              </a:rPr>
              <a:t>◊ </a:t>
            </a:r>
            <a:r>
              <a:rPr lang="es-ES" sz="2400" dirty="0" smtClean="0">
                <a:latin typeface="Papyrus" pitchFamily="66" charset="0"/>
              </a:rPr>
              <a:t>De carácter positivo </a:t>
            </a:r>
          </a:p>
        </p:txBody>
      </p:sp>
    </p:spTree>
    <p:extLst>
      <p:ext uri="{BB962C8B-B14F-4D97-AF65-F5344CB8AC3E}">
        <p14:creationId xmlns:p14="http://schemas.microsoft.com/office/powerpoint/2010/main" xmlns="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latin typeface="Papyrus" pitchFamily="66" charset="0"/>
              </a:rPr>
              <a:t>Comprensión oral  Tarea 2</a:t>
            </a:r>
            <a:endParaRPr lang="es-ES" dirty="0">
              <a:latin typeface="Papyrus" pitchFamily="66" charset="0"/>
            </a:endParaRPr>
          </a:p>
        </p:txBody>
      </p:sp>
      <p:pic>
        <p:nvPicPr>
          <p:cNvPr id="54276" name="Picture 4" descr="http://www.usernet.com.ar/wp-content/uploads/2010/12/desespera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915566"/>
            <a:ext cx="3528392" cy="3216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8 0.01423  0.017 0.02845  0.021 0.04624  C 0.025 0.0658  0.027 0.08892  0.029 0.11203  C 0.031 0.13515  0.029 0.15471  0.027 0.17605  C 0.025 0.19562  0.022 0.21696  0.015 0.23474  C 0.009 0.25252  -0.001 0.26675  -0.012 0.27742  C -0.022 0.28809  -0.034 0.2952  -0.046 0.29876  C -0.058 0.30232  -0.07 0.30232  -0.081 0.29876  C -0.093 0.2952  -0.104 0.28631  -0.113 0.27208  C -0.122 0.25964  -0.13 0.24363  -0.134 0.22407  C -0.139 0.20629  -0.141 0.18139  -0.141 0.16183  C -0.142 0.14227  -0.141 0.11915  -0.136 0.09959  C -0.131 0.0818  -0.122 0.06758  -0.11 0.06046  C -0.098 0.05513  -0.086 0.06224  -0.078 0.07469  C -0.071 0.08714  -0.066 0.1067  -0.065 0.12982  C -0.065 0.15294  -0.066 0.17428  -0.071 0.19206  C -0.076 0.20984  -0.075 0.2134  -0.095 0.23652  C -0.113 0.26141  -0.131 0.2543  -0.142 0.25608  C -0.153 0.25608  -0.162 0.24897  -0.173 0.24185  C -0.185 0.23296  -0.195 0.21696  -0.202 0.20273  C -0.209 0.1885  -0.212 0.17072  -0.216 0.14227  C -0.219 0.11381  -0.219 0.09959  -0.219 0.07825  C -0.219 0.05691  -0.219 0.03557  -0.219 0.01423  E" pathEditMode="relative" ptsTypes="">
                                      <p:cBhvr>
                                        <p:cTn id="10" dur="2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123478"/>
            <a:ext cx="7560837" cy="504056"/>
          </a:xfrm>
        </p:spPr>
        <p:txBody>
          <a:bodyPr/>
          <a:lstStyle/>
          <a:p>
            <a:pPr algn="ctr"/>
            <a:r>
              <a:rPr lang="en-US" sz="2800" dirty="0" smtClean="0">
                <a:latin typeface="Papyrus" pitchFamily="66" charset="0"/>
              </a:rPr>
              <a:t> </a:t>
            </a:r>
            <a:r>
              <a:rPr lang="en-US" sz="2800" dirty="0" err="1" smtClean="0">
                <a:latin typeface="Papyrus" pitchFamily="66" charset="0"/>
              </a:rPr>
              <a:t>Especificaciones</a:t>
            </a:r>
            <a:endParaRPr lang="es-ES" sz="2800" dirty="0">
              <a:latin typeface="Papyrus" pitchFamily="66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467544" y="771552"/>
          <a:ext cx="8064896" cy="374441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952503"/>
                <a:gridCol w="4112393"/>
              </a:tblGrid>
              <a:tr h="81519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latin typeface="Papyrus" pitchFamily="66" charset="0"/>
                        </a:rPr>
                        <a:t>COMPRENSIÓN   ORAL</a:t>
                      </a:r>
                      <a:r>
                        <a:rPr lang="es-ES" sz="1600" b="1" baseline="0" dirty="0" smtClean="0">
                          <a:latin typeface="Papyrus" pitchFamily="66" charset="0"/>
                        </a:rPr>
                        <a:t> </a:t>
                      </a:r>
                      <a:r>
                        <a:rPr lang="es-ES" sz="1600" b="1" dirty="0" smtClean="0">
                          <a:latin typeface="Papyrus" pitchFamily="66" charset="0"/>
                        </a:rPr>
                        <a:t>  - TAREA 2</a:t>
                      </a:r>
                      <a:endParaRPr lang="es-ES" sz="1600" b="1" dirty="0">
                        <a:latin typeface="Papyru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14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NIVEL INTERMEDIO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NIVEL AVANZADO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614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latin typeface="+mn-lt"/>
                          <a:ea typeface="+mn-ea"/>
                          <a:cs typeface="+mn-cs"/>
                        </a:rPr>
                        <a:t>COMPLETAR</a:t>
                      </a:r>
                      <a:r>
                        <a:rPr lang="es-ES" sz="1400" baseline="0" dirty="0" smtClean="0">
                          <a:latin typeface="+mn-lt"/>
                          <a:ea typeface="+mn-ea"/>
                          <a:cs typeface="+mn-cs"/>
                        </a:rPr>
                        <a:t> DIAGRAMA O RESPUESTA BREVE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latin typeface="+mn-lt"/>
                          <a:ea typeface="+mn-ea"/>
                          <a:cs typeface="+mn-cs"/>
                        </a:rPr>
                        <a:t>PREGUNTAS</a:t>
                      </a:r>
                      <a:r>
                        <a:rPr lang="es-ES" sz="1400" baseline="0" dirty="0" smtClean="0">
                          <a:latin typeface="+mn-lt"/>
                          <a:ea typeface="+mn-ea"/>
                          <a:cs typeface="+mn-cs"/>
                        </a:rPr>
                        <a:t> DE RESPUESTA BREVE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614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aseline="0" dirty="0" smtClean="0"/>
                        <a:t>2 o 3 DOCUMENTOS SONOROS</a:t>
                      </a:r>
                      <a:endParaRPr lang="es-ES" sz="14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/>
                        <a:t>(máx.</a:t>
                      </a:r>
                      <a:r>
                        <a:rPr lang="es-ES" sz="1400" baseline="0" dirty="0" smtClean="0"/>
                        <a:t> 3 minutos en total)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aseline="0" dirty="0" smtClean="0"/>
                        <a:t>2 DOCUMENTOS SONOROS</a:t>
                      </a:r>
                      <a:endParaRPr lang="es-ES" sz="14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/>
                        <a:t>(máx.</a:t>
                      </a:r>
                      <a:r>
                        <a:rPr lang="es-ES" sz="1400" baseline="0" dirty="0" smtClean="0"/>
                        <a:t> 4 minutos en total)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614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latin typeface="+mn-lt"/>
                          <a:ea typeface="+mn-ea"/>
                          <a:cs typeface="+mn-cs"/>
                        </a:rPr>
                        <a:t>DOCUMENTOS</a:t>
                      </a:r>
                      <a:r>
                        <a:rPr lang="es-ES" sz="1400" baseline="0" dirty="0" smtClean="0">
                          <a:latin typeface="+mn-lt"/>
                          <a:ea typeface="+mn-ea"/>
                          <a:cs typeface="+mn-cs"/>
                        </a:rPr>
                        <a:t> SONOROS HOMOGÉNEOS EN EL TEMA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latin typeface="+mn-lt"/>
                          <a:ea typeface="+mn-ea"/>
                          <a:cs typeface="+mn-cs"/>
                        </a:rPr>
                        <a:t>DOCUMENTOS</a:t>
                      </a:r>
                      <a:r>
                        <a:rPr lang="es-ES" sz="1400" baseline="0" dirty="0" smtClean="0">
                          <a:latin typeface="+mn-lt"/>
                          <a:ea typeface="+mn-ea"/>
                          <a:cs typeface="+mn-cs"/>
                        </a:rPr>
                        <a:t> SONOROS HOMOGÉNEOS EN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aseline="0" dirty="0" smtClean="0">
                          <a:latin typeface="+mn-lt"/>
                          <a:ea typeface="+mn-ea"/>
                          <a:cs typeface="+mn-cs"/>
                        </a:rPr>
                        <a:t>EL TEMA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4728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/>
                        <a:t>8 </a:t>
                      </a:r>
                      <a:r>
                        <a:rPr lang="es-ES" sz="1400" dirty="0"/>
                        <a:t>ÍTEMS +  ÍTEM DE EJEMPLO = </a:t>
                      </a:r>
                      <a:r>
                        <a:rPr lang="es-ES" sz="1400" dirty="0" smtClean="0">
                          <a:highlight>
                            <a:srgbClr val="FF00FF"/>
                          </a:highlight>
                        </a:rPr>
                        <a:t>9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>
                          <a:highlight>
                            <a:srgbClr val="FF00FF"/>
                          </a:highlight>
                        </a:rPr>
                        <a:t>ÍTEMS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/>
                        <a:t>10 </a:t>
                      </a:r>
                      <a:r>
                        <a:rPr lang="es-ES" sz="1400" dirty="0"/>
                        <a:t>ÍTEMS + ÍTEM DE EJEMPLO = </a:t>
                      </a:r>
                      <a:r>
                        <a:rPr lang="es-ES" sz="1400" dirty="0" smtClean="0">
                          <a:highlight>
                            <a:srgbClr val="FF00FF"/>
                          </a:highlight>
                        </a:rPr>
                        <a:t>11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>
                          <a:highlight>
                            <a:srgbClr val="FF00FF"/>
                          </a:highlight>
                        </a:rPr>
                        <a:t>ÍTEMS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555526"/>
            <a:ext cx="7704856" cy="1800200"/>
          </a:xfrm>
        </p:spPr>
        <p:txBody>
          <a:bodyPr numCol="1"/>
          <a:lstStyle/>
          <a:p>
            <a:pPr>
              <a:lnSpc>
                <a:spcPts val="2000"/>
              </a:lnSpc>
            </a:pPr>
            <a:r>
              <a:rPr lang="en-US" sz="2800" dirty="0" smtClean="0">
                <a:latin typeface="Papyrus" pitchFamily="66" charset="0"/>
              </a:rPr>
              <a:t/>
            </a:r>
            <a:br>
              <a:rPr lang="en-US" sz="2800" dirty="0" smtClean="0">
                <a:latin typeface="Papyrus" pitchFamily="66" charset="0"/>
              </a:rPr>
            </a:br>
            <a:r>
              <a:rPr lang="en-US" sz="2800" dirty="0" smtClean="0">
                <a:latin typeface="Papyrus" pitchFamily="66" charset="0"/>
              </a:rPr>
              <a:t/>
            </a:r>
            <a:br>
              <a:rPr lang="en-US" sz="2800" dirty="0" smtClean="0">
                <a:latin typeface="Papyrus" pitchFamily="66" charset="0"/>
              </a:rPr>
            </a:br>
            <a:r>
              <a:rPr lang="en-US" sz="2800" dirty="0" smtClean="0">
                <a:latin typeface="Papyrus" pitchFamily="66" charset="0"/>
              </a:rPr>
              <a:t/>
            </a:r>
            <a:br>
              <a:rPr lang="en-US" sz="2800" dirty="0" smtClean="0">
                <a:latin typeface="Papyrus" pitchFamily="66" charset="0"/>
              </a:rPr>
            </a:br>
            <a:r>
              <a:rPr lang="en-US" sz="2800" dirty="0" err="1" smtClean="0">
                <a:latin typeface="Papyrus" pitchFamily="66" charset="0"/>
              </a:rPr>
              <a:t>Objetivo</a:t>
            </a:r>
            <a:r>
              <a:rPr lang="en-US" sz="2800" dirty="0" smtClean="0">
                <a:latin typeface="Papyrus" pitchFamily="66" charset="0"/>
              </a:rPr>
              <a:t> de la </a:t>
            </a:r>
            <a:r>
              <a:rPr lang="en-US" sz="2800" dirty="0" err="1" smtClean="0">
                <a:latin typeface="Papyrus" pitchFamily="66" charset="0"/>
              </a:rPr>
              <a:t>tarea</a:t>
            </a:r>
            <a:r>
              <a:rPr lang="en-US" sz="2800" dirty="0" smtClean="0">
                <a:latin typeface="Papyrus" pitchFamily="66" charset="0"/>
              </a:rPr>
              <a:t> de </a:t>
            </a:r>
            <a:r>
              <a:rPr lang="en-US" sz="2800" dirty="0" err="1" smtClean="0">
                <a:latin typeface="Papyrus" pitchFamily="66" charset="0"/>
              </a:rPr>
              <a:t>comprensión</a:t>
            </a:r>
            <a:r>
              <a:rPr lang="en-US" sz="2800" dirty="0" smtClean="0">
                <a:latin typeface="Papyrus" pitchFamily="66" charset="0"/>
              </a:rPr>
              <a:t> oral T2</a:t>
            </a:r>
            <a:r>
              <a:rPr lang="en-US" sz="2400" dirty="0" smtClean="0">
                <a:latin typeface="Papyrus" pitchFamily="66" charset="0"/>
              </a:rPr>
              <a:t>	:</a:t>
            </a:r>
            <a:br>
              <a:rPr lang="en-US" sz="2400" dirty="0" smtClean="0">
                <a:latin typeface="Papyrus" pitchFamily="66" charset="0"/>
              </a:rPr>
            </a:br>
            <a:r>
              <a:rPr lang="en-US" sz="2400" dirty="0" smtClean="0">
                <a:latin typeface="Papyrus" pitchFamily="66" charset="0"/>
              </a:rPr>
              <a:t/>
            </a:r>
            <a:br>
              <a:rPr lang="en-US" sz="2400" dirty="0" smtClean="0">
                <a:latin typeface="Papyrus" pitchFamily="66" charset="0"/>
              </a:rPr>
            </a:br>
            <a:r>
              <a:rPr lang="en-US" sz="2400" dirty="0" smtClean="0">
                <a:latin typeface="Papyrus" pitchFamily="66" charset="0"/>
              </a:rPr>
              <a:t/>
            </a:r>
            <a:br>
              <a:rPr lang="en-US" sz="2400" dirty="0" smtClean="0">
                <a:latin typeface="Papyrus" pitchFamily="66" charset="0"/>
              </a:rPr>
            </a:br>
            <a:r>
              <a:rPr lang="es-ES" sz="2400" dirty="0" smtClean="0">
                <a:solidFill>
                  <a:srgbClr val="B8089F"/>
                </a:solidFill>
                <a:latin typeface="Papyrus" pitchFamily="66" charset="0"/>
              </a:rPr>
              <a:t>Entender  información  de forma selectiva.</a:t>
            </a:r>
            <a:br>
              <a:rPr lang="es-ES" sz="2400" dirty="0" smtClean="0">
                <a:solidFill>
                  <a:srgbClr val="B8089F"/>
                </a:solidFill>
                <a:latin typeface="Papyrus" pitchFamily="66" charset="0"/>
              </a:rPr>
            </a:br>
            <a:r>
              <a:rPr lang="es-ES" sz="2400" dirty="0" smtClean="0">
                <a:solidFill>
                  <a:srgbClr val="B8089F"/>
                </a:solidFill>
                <a:latin typeface="Papyrus" pitchFamily="66" charset="0"/>
              </a:rPr>
              <a:t>Comprender información explícita.</a:t>
            </a:r>
            <a:r>
              <a:rPr lang="es-ES" sz="2400" dirty="0" smtClean="0">
                <a:latin typeface="Papyrus" pitchFamily="66" charset="0"/>
              </a:rPr>
              <a:t/>
            </a:r>
            <a:br>
              <a:rPr lang="es-ES" sz="2400" dirty="0" smtClean="0">
                <a:latin typeface="Papyrus" pitchFamily="66" charset="0"/>
              </a:rPr>
            </a:br>
            <a:r>
              <a:rPr lang="en-US" sz="2400" dirty="0" smtClean="0">
                <a:latin typeface="Papyrus" pitchFamily="66" charset="0"/>
              </a:rPr>
              <a:t/>
            </a:r>
            <a:br>
              <a:rPr lang="en-US" sz="2400" dirty="0" smtClean="0">
                <a:latin typeface="Papyrus" pitchFamily="66" charset="0"/>
              </a:rPr>
            </a:br>
            <a:r>
              <a:rPr lang="en-US" sz="2400" dirty="0" smtClean="0">
                <a:latin typeface="Papyrus" pitchFamily="66" charset="0"/>
              </a:rPr>
              <a:t>	</a:t>
            </a:r>
            <a:r>
              <a:rPr lang="en-US" sz="2800" dirty="0" smtClean="0">
                <a:latin typeface="Papyrus" pitchFamily="66" charset="0"/>
              </a:rPr>
              <a:t/>
            </a:r>
            <a:br>
              <a:rPr lang="en-US" sz="2800" dirty="0" smtClean="0">
                <a:latin typeface="Papyrus" pitchFamily="66" charset="0"/>
              </a:rPr>
            </a:br>
            <a:endParaRPr lang="en-US" sz="2800" dirty="0">
              <a:latin typeface="Papyrus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11560" y="2427734"/>
            <a:ext cx="813690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buNone/>
            </a:pPr>
            <a:endParaRPr lang="es-ES" sz="2000" dirty="0" smtClean="0">
              <a:latin typeface="Papyrus" pitchFamily="66" charset="0"/>
            </a:endParaRPr>
          </a:p>
          <a:p>
            <a:pPr>
              <a:buNone/>
            </a:pPr>
            <a:r>
              <a:rPr lang="es-E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pyrus" pitchFamily="66" charset="0"/>
                <a:ea typeface="+mj-ea"/>
                <a:cs typeface="Arial" pitchFamily="34" charset="0"/>
              </a:rPr>
              <a:t>Formato de la tarea </a:t>
            </a:r>
            <a:r>
              <a:rPr lang="es-ES" sz="2400" b="1" dirty="0" smtClean="0">
                <a:latin typeface="Papyrus" pitchFamily="66" charset="0"/>
              </a:rPr>
              <a:t>:</a:t>
            </a:r>
          </a:p>
          <a:p>
            <a:pPr>
              <a:buNone/>
            </a:pPr>
            <a:endParaRPr lang="es-ES" sz="2400" b="1" dirty="0" smtClean="0">
              <a:latin typeface="Papyrus" pitchFamily="66" charset="0"/>
            </a:endParaRPr>
          </a:p>
          <a:p>
            <a:pPr>
              <a:lnSpc>
                <a:spcPts val="1500"/>
              </a:lnSpc>
            </a:pPr>
            <a:r>
              <a:rPr lang="es-ES" sz="2400" b="1" dirty="0" smtClean="0">
                <a:solidFill>
                  <a:srgbClr val="B8089F"/>
                </a:solidFill>
                <a:latin typeface="Papyrus" pitchFamily="66" charset="0"/>
                <a:ea typeface="+mj-ea"/>
                <a:cs typeface="Arial" pitchFamily="34" charset="0"/>
              </a:rPr>
              <a:t>Completar un diagrama, un esquema o un gráfico.</a:t>
            </a:r>
          </a:p>
          <a:p>
            <a:pPr>
              <a:lnSpc>
                <a:spcPts val="1500"/>
              </a:lnSpc>
            </a:pPr>
            <a:endParaRPr lang="es-ES" sz="2400" b="1" dirty="0" smtClean="0">
              <a:solidFill>
                <a:srgbClr val="B8089F"/>
              </a:solidFill>
              <a:latin typeface="Papyrus" pitchFamily="66" charset="0"/>
              <a:ea typeface="+mj-ea"/>
              <a:cs typeface="Arial" pitchFamily="34" charset="0"/>
            </a:endParaRPr>
          </a:p>
          <a:p>
            <a:pPr>
              <a:lnSpc>
                <a:spcPts val="1500"/>
              </a:lnSpc>
            </a:pPr>
            <a:r>
              <a:rPr lang="es-ES" sz="2400" b="1" dirty="0" smtClean="0">
                <a:solidFill>
                  <a:srgbClr val="B8089F"/>
                </a:solidFill>
                <a:latin typeface="Papyrus" pitchFamily="66" charset="0"/>
                <a:ea typeface="+mj-ea"/>
                <a:cs typeface="Arial" pitchFamily="34" charset="0"/>
              </a:rPr>
              <a:t>Contestar a preguntas de respuesta breve. (2/3 palabras).</a:t>
            </a:r>
          </a:p>
        </p:txBody>
      </p:sp>
    </p:spTree>
    <p:extLst>
      <p:ext uri="{BB962C8B-B14F-4D97-AF65-F5344CB8AC3E}">
        <p14:creationId xmlns:p14="http://schemas.microsoft.com/office/powerpoint/2010/main" xmlns="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608" y="195486"/>
            <a:ext cx="7704856" cy="648072"/>
          </a:xfrm>
        </p:spPr>
        <p:txBody>
          <a:bodyPr numCol="1"/>
          <a:lstStyle/>
          <a:p>
            <a:pPr algn="ctr"/>
            <a:r>
              <a:rPr lang="es-ES" sz="2800" dirty="0" smtClean="0">
                <a:latin typeface="Papyrus" pitchFamily="66" charset="0"/>
              </a:rPr>
              <a:t/>
            </a:r>
            <a:br>
              <a:rPr lang="es-ES" sz="2800" dirty="0" smtClean="0">
                <a:latin typeface="Papyrus" pitchFamily="66" charset="0"/>
              </a:rPr>
            </a:br>
            <a:r>
              <a:rPr lang="es-ES" sz="2800" dirty="0" smtClean="0">
                <a:latin typeface="Papyrus" pitchFamily="66" charset="0"/>
              </a:rPr>
              <a:t>Características de los textos</a:t>
            </a:r>
            <a:r>
              <a:rPr lang="en-US" sz="2400" dirty="0" smtClean="0">
                <a:latin typeface="Papyrus" pitchFamily="66" charset="0"/>
              </a:rPr>
              <a:t>	</a:t>
            </a:r>
            <a:r>
              <a:rPr lang="en-US" sz="2800" dirty="0" smtClean="0">
                <a:latin typeface="Papyrus" pitchFamily="66" charset="0"/>
              </a:rPr>
              <a:t/>
            </a:r>
            <a:br>
              <a:rPr lang="en-US" sz="2800" dirty="0" smtClean="0">
                <a:latin typeface="Papyrus" pitchFamily="66" charset="0"/>
              </a:rPr>
            </a:br>
            <a:endParaRPr lang="en-US" sz="2800" dirty="0">
              <a:latin typeface="Papyrus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55576" y="987574"/>
            <a:ext cx="7776864" cy="313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buNone/>
            </a:pPr>
            <a:endParaRPr lang="es-ES" sz="2000" dirty="0" smtClean="0">
              <a:latin typeface="Papyrus" pitchFamily="66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520" y="843558"/>
            <a:ext cx="8640960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2400" b="1" dirty="0" smtClean="0">
                <a:latin typeface="Papyrus" pitchFamily="66" charset="0"/>
              </a:rPr>
              <a:t>Tipo de discurso: </a:t>
            </a:r>
            <a:r>
              <a:rPr lang="es-ES" sz="2400" dirty="0" smtClean="0">
                <a:latin typeface="Papyrus" pitchFamily="66" charset="0"/>
              </a:rPr>
              <a:t>informativo </a:t>
            </a:r>
          </a:p>
          <a:p>
            <a:pPr>
              <a:buNone/>
            </a:pPr>
            <a:endParaRPr lang="es-ES" sz="2400" b="1" dirty="0" smtClean="0">
              <a:latin typeface="Papyrus" pitchFamily="66" charset="0"/>
            </a:endParaRPr>
          </a:p>
          <a:p>
            <a:pPr>
              <a:buNone/>
            </a:pPr>
            <a:r>
              <a:rPr lang="es-ES" sz="2400" b="1" dirty="0" smtClean="0">
                <a:latin typeface="Papyrus" pitchFamily="66" charset="0"/>
              </a:rPr>
              <a:t>Tipo de texto</a:t>
            </a:r>
            <a:r>
              <a:rPr lang="es-ES" sz="2400" dirty="0" smtClean="0">
                <a:latin typeface="Papyrus" pitchFamily="66" charset="0"/>
              </a:rPr>
              <a:t>:  Monólogos o mini diálogos</a:t>
            </a:r>
          </a:p>
          <a:p>
            <a:pPr>
              <a:lnSpc>
                <a:spcPts val="1800"/>
              </a:lnSpc>
              <a:buNone/>
            </a:pPr>
            <a:endParaRPr lang="es-ES" sz="2400" dirty="0" smtClean="0">
              <a:latin typeface="Papyrus" pitchFamily="66" charset="0"/>
            </a:endParaRPr>
          </a:p>
          <a:p>
            <a:r>
              <a:rPr lang="es-ES" sz="1200" dirty="0" smtClean="0">
                <a:solidFill>
                  <a:prstClr val="black"/>
                </a:solidFill>
                <a:latin typeface="Papyrus" pitchFamily="66" charset="0"/>
              </a:rPr>
              <a:t>●</a:t>
            </a:r>
            <a:r>
              <a:rPr lang="es-ES" sz="2400" dirty="0" smtClean="0">
                <a:latin typeface="Papyrus" pitchFamily="66" charset="0"/>
              </a:rPr>
              <a:t> Mensajes en contestadores</a:t>
            </a:r>
          </a:p>
          <a:p>
            <a:r>
              <a:rPr lang="es-ES" sz="1200" dirty="0" smtClean="0">
                <a:solidFill>
                  <a:prstClr val="black"/>
                </a:solidFill>
                <a:latin typeface="Papyrus" pitchFamily="66" charset="0"/>
              </a:rPr>
              <a:t>● </a:t>
            </a:r>
            <a:r>
              <a:rPr lang="es-ES" sz="2400" dirty="0" smtClean="0">
                <a:latin typeface="Papyrus" pitchFamily="66" charset="0"/>
              </a:rPr>
              <a:t>Avisos por megafonía</a:t>
            </a:r>
          </a:p>
          <a:p>
            <a:r>
              <a:rPr lang="es-ES" sz="1200" dirty="0" smtClean="0">
                <a:solidFill>
                  <a:prstClr val="black"/>
                </a:solidFill>
                <a:latin typeface="Papyrus" pitchFamily="66" charset="0"/>
              </a:rPr>
              <a:t>●</a:t>
            </a:r>
            <a:r>
              <a:rPr lang="es-ES" sz="2400" dirty="0" smtClean="0">
                <a:solidFill>
                  <a:prstClr val="black"/>
                </a:solidFill>
                <a:latin typeface="Papyrus" pitchFamily="66" charset="0"/>
              </a:rPr>
              <a:t> Anuncios publicitarios en la radio</a:t>
            </a:r>
          </a:p>
          <a:p>
            <a:r>
              <a:rPr lang="es-ES" sz="1200" dirty="0" smtClean="0">
                <a:solidFill>
                  <a:prstClr val="black"/>
                </a:solidFill>
                <a:latin typeface="Papyrus" pitchFamily="66" charset="0"/>
              </a:rPr>
              <a:t>●</a:t>
            </a:r>
            <a:r>
              <a:rPr lang="es-ES" sz="2400" dirty="0" smtClean="0">
                <a:latin typeface="Papyrus" pitchFamily="66" charset="0"/>
              </a:rPr>
              <a:t> Partes meteorológicos</a:t>
            </a:r>
          </a:p>
          <a:p>
            <a:r>
              <a:rPr lang="es-ES" sz="1200" dirty="0" smtClean="0">
                <a:solidFill>
                  <a:prstClr val="black"/>
                </a:solidFill>
                <a:latin typeface="Papyrus" pitchFamily="66" charset="0"/>
              </a:rPr>
              <a:t>● </a:t>
            </a:r>
            <a:r>
              <a:rPr lang="es-ES" sz="2400" dirty="0" smtClean="0">
                <a:latin typeface="Papyrus" pitchFamily="66" charset="0"/>
              </a:rPr>
              <a:t>Recetas breves</a:t>
            </a:r>
          </a:p>
          <a:p>
            <a:r>
              <a:rPr lang="es-ES" sz="1200" dirty="0" smtClean="0">
                <a:solidFill>
                  <a:prstClr val="black"/>
                </a:solidFill>
                <a:latin typeface="Papyrus" pitchFamily="66" charset="0"/>
              </a:rPr>
              <a:t>● </a:t>
            </a:r>
            <a:r>
              <a:rPr lang="es-ES" sz="2400" dirty="0" smtClean="0">
                <a:latin typeface="Papyrus" pitchFamily="66" charset="0"/>
              </a:rPr>
              <a:t>Conversaciones breves de tipo transaccional (pública o privada)</a:t>
            </a:r>
            <a:endParaRPr lang="es-ES" sz="2400" dirty="0"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608" y="195486"/>
            <a:ext cx="7704856" cy="576064"/>
          </a:xfrm>
        </p:spPr>
        <p:txBody>
          <a:bodyPr numCol="1"/>
          <a:lstStyle/>
          <a:p>
            <a:pPr algn="ctr"/>
            <a:r>
              <a:rPr lang="es-ES" sz="2800" dirty="0" smtClean="0">
                <a:latin typeface="Papyrus" pitchFamily="66" charset="0"/>
              </a:rPr>
              <a:t/>
            </a:r>
            <a:br>
              <a:rPr lang="es-ES" sz="2800" dirty="0" smtClean="0">
                <a:latin typeface="Papyrus" pitchFamily="66" charset="0"/>
              </a:rPr>
            </a:br>
            <a:r>
              <a:rPr lang="es-ES" sz="2400" dirty="0" smtClean="0">
                <a:latin typeface="Papyrus" pitchFamily="66" charset="0"/>
              </a:rPr>
              <a:t>INDICACIONES  IMPORTANTES</a:t>
            </a:r>
            <a:r>
              <a:rPr lang="en-US" sz="2400" dirty="0" smtClean="0">
                <a:latin typeface="Papyrus" pitchFamily="66" charset="0"/>
              </a:rPr>
              <a:t>	</a:t>
            </a:r>
            <a:r>
              <a:rPr lang="en-US" sz="2800" dirty="0" smtClean="0">
                <a:latin typeface="Papyrus" pitchFamily="66" charset="0"/>
              </a:rPr>
              <a:t/>
            </a:r>
            <a:br>
              <a:rPr lang="en-US" sz="2800" dirty="0" smtClean="0">
                <a:latin typeface="Papyrus" pitchFamily="66" charset="0"/>
              </a:rPr>
            </a:br>
            <a:endParaRPr lang="en-US" sz="2800" dirty="0">
              <a:latin typeface="Papyrus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55576" y="987574"/>
            <a:ext cx="7776864" cy="313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buNone/>
            </a:pPr>
            <a:endParaRPr lang="es-ES" sz="2000" dirty="0" smtClean="0">
              <a:latin typeface="Papyrus" pitchFamily="66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520" y="1131590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s-ES" sz="2400" dirty="0" smtClean="0">
              <a:latin typeface="Papyrus" pitchFamily="66" charset="0"/>
            </a:endParaRPr>
          </a:p>
          <a:p>
            <a:pPr>
              <a:buNone/>
            </a:pPr>
            <a:endParaRPr lang="es-ES" sz="2400" dirty="0" smtClean="0">
              <a:latin typeface="Papyrus" pitchFamily="66" charset="0"/>
            </a:endParaRPr>
          </a:p>
          <a:p>
            <a:pPr>
              <a:buNone/>
            </a:pPr>
            <a:endParaRPr lang="es-ES" sz="2400" dirty="0" smtClean="0">
              <a:latin typeface="Papyrus" pitchFamily="66" charset="0"/>
            </a:endParaRPr>
          </a:p>
          <a:p>
            <a:pPr>
              <a:buNone/>
            </a:pPr>
            <a:endParaRPr lang="es-ES" sz="2400" dirty="0" smtClean="0">
              <a:latin typeface="Papyrus" pitchFamily="66" charset="0"/>
            </a:endParaRPr>
          </a:p>
          <a:p>
            <a:pPr>
              <a:buNone/>
            </a:pPr>
            <a:endParaRPr lang="es-ES" sz="2400" dirty="0" smtClean="0">
              <a:latin typeface="Papyrus" pitchFamily="66" charset="0"/>
            </a:endParaRPr>
          </a:p>
          <a:p>
            <a:pPr>
              <a:buNone/>
            </a:pPr>
            <a:endParaRPr lang="es-ES" sz="2400" dirty="0" smtClean="0">
              <a:latin typeface="Papyrus" pitchFamily="66" charset="0"/>
            </a:endParaRPr>
          </a:p>
          <a:p>
            <a:pPr>
              <a:buNone/>
            </a:pPr>
            <a:endParaRPr lang="es-ES" sz="2400" dirty="0" smtClean="0">
              <a:latin typeface="Papyrus" pitchFamily="66" charset="0"/>
            </a:endParaRPr>
          </a:p>
          <a:p>
            <a:pPr>
              <a:buNone/>
            </a:pPr>
            <a:endParaRPr lang="es-ES" sz="2400" dirty="0">
              <a:latin typeface="Papyrus" pitchFamily="66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11560" y="843558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s-ES" sz="2400" b="1" dirty="0" smtClean="0">
              <a:latin typeface="Papyrus" pitchFamily="66" charset="0"/>
            </a:endParaRPr>
          </a:p>
          <a:p>
            <a:pPr>
              <a:buFont typeface="Arial" charset="0"/>
              <a:buChar char="•"/>
            </a:pPr>
            <a:r>
              <a:rPr lang="es-ES" sz="2400" b="1" dirty="0" smtClean="0">
                <a:latin typeface="Papyrus" pitchFamily="66" charset="0"/>
              </a:rPr>
              <a:t>Esta tarea no puede ser un dictado encubierto.</a:t>
            </a:r>
          </a:p>
          <a:p>
            <a:pPr>
              <a:buFont typeface="Arial" charset="0"/>
              <a:buChar char="•"/>
            </a:pPr>
            <a:endParaRPr lang="es-ES" sz="2400" b="1" dirty="0" smtClean="0">
              <a:latin typeface="Papyrus" pitchFamily="66" charset="0"/>
            </a:endParaRPr>
          </a:p>
          <a:p>
            <a:pPr>
              <a:buFont typeface="Arial" charset="0"/>
              <a:buChar char="•"/>
            </a:pPr>
            <a:r>
              <a:rPr lang="es-ES" sz="2400" b="1" dirty="0" smtClean="0">
                <a:latin typeface="Papyrus" pitchFamily="66" charset="0"/>
              </a:rPr>
              <a:t>Comprensión selectiva: el alumno tiene que localizar la </a:t>
            </a:r>
          </a:p>
          <a:p>
            <a:r>
              <a:rPr lang="es-ES" sz="2400" b="1" dirty="0" smtClean="0">
                <a:latin typeface="Papyrus" pitchFamily="66" charset="0"/>
              </a:rPr>
              <a:t>   información relevante del documento sonoro.</a:t>
            </a:r>
          </a:p>
          <a:p>
            <a:pPr>
              <a:buFont typeface="Arial" charset="0"/>
              <a:buChar char="•"/>
            </a:pPr>
            <a:endParaRPr lang="es-ES" sz="2400" b="1" dirty="0" smtClean="0">
              <a:latin typeface="Papyrus" pitchFamily="66" charset="0"/>
            </a:endParaRPr>
          </a:p>
          <a:p>
            <a:pPr>
              <a:buFont typeface="Arial" charset="0"/>
              <a:buChar char="•"/>
            </a:pPr>
            <a:r>
              <a:rPr lang="es-ES" sz="2400" b="1" dirty="0" smtClean="0">
                <a:latin typeface="Papyrus" pitchFamily="66" charset="0"/>
              </a:rPr>
              <a:t>Preguntas o ítems guiando la atención del alumno.</a:t>
            </a:r>
          </a:p>
          <a:p>
            <a:pPr>
              <a:buNone/>
            </a:pPr>
            <a:endParaRPr lang="es-ES" sz="2400" b="1" dirty="0" smtClean="0">
              <a:latin typeface="Papyrus" pitchFamily="66" charset="0"/>
            </a:endParaRPr>
          </a:p>
          <a:p>
            <a:pPr>
              <a:buNone/>
            </a:pPr>
            <a:endParaRPr lang="es-ES" sz="2400" b="1" dirty="0" smtClean="0">
              <a:latin typeface="Papyrus" pitchFamily="66" charset="0"/>
            </a:endParaRPr>
          </a:p>
          <a:p>
            <a:pPr>
              <a:buNone/>
            </a:pPr>
            <a:endParaRPr lang="es-ES" sz="2400" dirty="0"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1640" y="195486"/>
            <a:ext cx="7200800" cy="576064"/>
          </a:xfrm>
        </p:spPr>
        <p:txBody>
          <a:bodyPr numCol="1"/>
          <a:lstStyle/>
          <a:p>
            <a:pPr algn="ctr"/>
            <a:r>
              <a:rPr lang="es-ES" sz="2800" dirty="0" smtClean="0">
                <a:latin typeface="Papyrus" pitchFamily="66" charset="0"/>
              </a:rPr>
              <a:t/>
            </a:r>
            <a:br>
              <a:rPr lang="es-ES" sz="2800" dirty="0" smtClean="0">
                <a:latin typeface="Papyrus" pitchFamily="66" charset="0"/>
              </a:rPr>
            </a:br>
            <a:r>
              <a:rPr lang="es-ES" sz="2400" dirty="0" smtClean="0">
                <a:latin typeface="Papyrus" pitchFamily="66" charset="0"/>
              </a:rPr>
              <a:t>LOS  ÍTEMS  DE  LA TAREA 2: </a:t>
            </a:r>
            <a:r>
              <a:rPr lang="en-US" sz="2400" dirty="0" smtClean="0">
                <a:latin typeface="Papyrus" pitchFamily="66" charset="0"/>
              </a:rPr>
              <a:t>	</a:t>
            </a:r>
            <a:r>
              <a:rPr lang="en-US" sz="2800" dirty="0" smtClean="0">
                <a:latin typeface="Papyrus" pitchFamily="66" charset="0"/>
              </a:rPr>
              <a:t/>
            </a:r>
            <a:br>
              <a:rPr lang="en-US" sz="2800" dirty="0" smtClean="0">
                <a:latin typeface="Papyrus" pitchFamily="66" charset="0"/>
              </a:rPr>
            </a:br>
            <a:endParaRPr lang="en-US" sz="2800" dirty="0">
              <a:latin typeface="Papyrus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55576" y="987574"/>
            <a:ext cx="7776864" cy="313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buNone/>
            </a:pPr>
            <a:endParaRPr lang="es-ES" sz="2000" dirty="0" smtClean="0">
              <a:latin typeface="Papyrus" pitchFamily="66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520" y="843558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s-ES" sz="2400" dirty="0" smtClean="0">
              <a:latin typeface="Papyrus" pitchFamily="66" charset="0"/>
            </a:endParaRPr>
          </a:p>
          <a:p>
            <a:pPr>
              <a:buNone/>
            </a:pPr>
            <a:endParaRPr lang="es-ES" sz="2400" dirty="0" smtClean="0">
              <a:latin typeface="Papyrus" pitchFamily="66" charset="0"/>
            </a:endParaRPr>
          </a:p>
          <a:p>
            <a:pPr>
              <a:buNone/>
            </a:pPr>
            <a:endParaRPr lang="es-ES" sz="2400" dirty="0" smtClean="0">
              <a:latin typeface="Papyrus" pitchFamily="66" charset="0"/>
            </a:endParaRPr>
          </a:p>
          <a:p>
            <a:pPr>
              <a:buNone/>
            </a:pPr>
            <a:endParaRPr lang="es-ES" sz="2400" dirty="0" smtClean="0">
              <a:latin typeface="Papyrus" pitchFamily="66" charset="0"/>
            </a:endParaRPr>
          </a:p>
          <a:p>
            <a:pPr>
              <a:buNone/>
            </a:pPr>
            <a:endParaRPr lang="es-ES" sz="2400" dirty="0" smtClean="0">
              <a:latin typeface="Papyrus" pitchFamily="66" charset="0"/>
            </a:endParaRPr>
          </a:p>
          <a:p>
            <a:pPr>
              <a:buNone/>
            </a:pPr>
            <a:endParaRPr lang="es-ES" sz="2400" dirty="0" smtClean="0">
              <a:latin typeface="Papyrus" pitchFamily="66" charset="0"/>
            </a:endParaRPr>
          </a:p>
          <a:p>
            <a:pPr>
              <a:buNone/>
            </a:pPr>
            <a:endParaRPr lang="es-ES" sz="2400" dirty="0" smtClean="0">
              <a:latin typeface="Papyrus" pitchFamily="66" charset="0"/>
            </a:endParaRPr>
          </a:p>
          <a:p>
            <a:pPr>
              <a:buNone/>
            </a:pPr>
            <a:endParaRPr lang="es-ES" sz="2400" dirty="0">
              <a:latin typeface="Papyrus" pitchFamily="66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55576" y="1203598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s-ES" sz="2400" b="1" dirty="0" smtClean="0">
                <a:latin typeface="Papyrus" pitchFamily="66" charset="0"/>
              </a:rPr>
              <a:t>Preguntas preferentemente abiertas</a:t>
            </a:r>
          </a:p>
          <a:p>
            <a:endParaRPr lang="es-ES" sz="2400" b="1" dirty="0" smtClean="0">
              <a:latin typeface="Papyrus" pitchFamily="66" charset="0"/>
            </a:endParaRPr>
          </a:p>
          <a:p>
            <a:r>
              <a:rPr lang="es-ES" sz="2400" b="1" dirty="0" smtClean="0">
                <a:solidFill>
                  <a:srgbClr val="B8089F"/>
                </a:solidFill>
                <a:latin typeface="Papyrus" pitchFamily="66" charset="0"/>
                <a:ea typeface="+mj-ea"/>
                <a:cs typeface="Arial" pitchFamily="34" charset="0"/>
              </a:rPr>
              <a:t>Intermedio</a:t>
            </a:r>
            <a:r>
              <a:rPr lang="es-ES" sz="2400" b="1" dirty="0" smtClean="0">
                <a:latin typeface="Papyrus" pitchFamily="66" charset="0"/>
              </a:rPr>
              <a:t>:  Qué, quién, cuántos, cuándo, ... </a:t>
            </a:r>
          </a:p>
          <a:p>
            <a:endParaRPr lang="es-ES" sz="2400" b="1" dirty="0" smtClean="0">
              <a:latin typeface="Papyrus" pitchFamily="66" charset="0"/>
            </a:endParaRPr>
          </a:p>
          <a:p>
            <a:r>
              <a:rPr lang="es-ES" sz="2400" b="1" dirty="0" smtClean="0">
                <a:solidFill>
                  <a:srgbClr val="B8089F"/>
                </a:solidFill>
                <a:latin typeface="Papyrus" pitchFamily="66" charset="0"/>
                <a:ea typeface="+mj-ea"/>
                <a:cs typeface="Arial" pitchFamily="34" charset="0"/>
              </a:rPr>
              <a:t>Avanzado</a:t>
            </a:r>
            <a:r>
              <a:rPr lang="es-ES" sz="2400" b="1" dirty="0" smtClean="0">
                <a:latin typeface="Papyrus" pitchFamily="66" charset="0"/>
              </a:rPr>
              <a:t>:   Cuál, cuáles, dónde, por qué, para que o </a:t>
            </a:r>
          </a:p>
          <a:p>
            <a:r>
              <a:rPr lang="es-ES" sz="2400" b="1" dirty="0" smtClean="0">
                <a:latin typeface="Papyrus" pitchFamily="66" charset="0"/>
              </a:rPr>
              <a:t>cualquier pregunta introducida por preposición.</a:t>
            </a:r>
            <a:endParaRPr lang="es-ES" sz="2400" dirty="0"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755576" y="987574"/>
            <a:ext cx="7776864" cy="313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buNone/>
            </a:pPr>
            <a:endParaRPr lang="es-ES" sz="2000" dirty="0" smtClean="0">
              <a:latin typeface="Papyrus" pitchFamily="66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520" y="1131590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s-ES" sz="2400" dirty="0" smtClean="0">
              <a:latin typeface="Papyrus" pitchFamily="66" charset="0"/>
            </a:endParaRPr>
          </a:p>
          <a:p>
            <a:pPr>
              <a:buNone/>
            </a:pPr>
            <a:endParaRPr lang="es-ES" sz="2400" dirty="0" smtClean="0">
              <a:latin typeface="Papyrus" pitchFamily="66" charset="0"/>
            </a:endParaRPr>
          </a:p>
          <a:p>
            <a:pPr>
              <a:buNone/>
            </a:pPr>
            <a:endParaRPr lang="es-ES" sz="2400" dirty="0" smtClean="0">
              <a:latin typeface="Papyrus" pitchFamily="66" charset="0"/>
            </a:endParaRPr>
          </a:p>
          <a:p>
            <a:pPr>
              <a:buNone/>
            </a:pPr>
            <a:endParaRPr lang="es-ES" sz="2400" dirty="0" smtClean="0">
              <a:latin typeface="Papyrus" pitchFamily="66" charset="0"/>
            </a:endParaRPr>
          </a:p>
          <a:p>
            <a:pPr>
              <a:buNone/>
            </a:pPr>
            <a:endParaRPr lang="es-ES" sz="2400" dirty="0" smtClean="0">
              <a:latin typeface="Papyrus" pitchFamily="66" charset="0"/>
            </a:endParaRPr>
          </a:p>
          <a:p>
            <a:pPr>
              <a:buNone/>
            </a:pPr>
            <a:endParaRPr lang="es-ES" sz="2400" dirty="0" smtClean="0">
              <a:latin typeface="Papyrus" pitchFamily="66" charset="0"/>
            </a:endParaRPr>
          </a:p>
          <a:p>
            <a:pPr>
              <a:buNone/>
            </a:pPr>
            <a:endParaRPr lang="es-ES" sz="2400" dirty="0" smtClean="0">
              <a:latin typeface="Papyrus" pitchFamily="66" charset="0"/>
            </a:endParaRPr>
          </a:p>
          <a:p>
            <a:pPr>
              <a:buNone/>
            </a:pPr>
            <a:endParaRPr lang="es-ES" sz="2400" dirty="0">
              <a:latin typeface="Papyrus" pitchFamily="66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11560" y="619185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s-ES" sz="2400" b="1" dirty="0" smtClean="0">
              <a:latin typeface="Papyrus" pitchFamily="66" charset="0"/>
            </a:endParaRPr>
          </a:p>
          <a:p>
            <a:endParaRPr lang="es-ES" sz="2400" b="1" dirty="0" smtClean="0">
              <a:latin typeface="Papyrus" pitchFamily="66" charset="0"/>
            </a:endParaRPr>
          </a:p>
          <a:p>
            <a:endParaRPr lang="es-ES" sz="2400" b="1" dirty="0" smtClean="0">
              <a:latin typeface="Papyrus" pitchFamily="66" charset="0"/>
            </a:endParaRPr>
          </a:p>
          <a:p>
            <a:pPr>
              <a:buNone/>
            </a:pPr>
            <a:endParaRPr lang="es-ES" sz="2400" b="1" dirty="0" smtClean="0">
              <a:latin typeface="Papyrus" pitchFamily="66" charset="0"/>
            </a:endParaRPr>
          </a:p>
          <a:p>
            <a:pPr>
              <a:buNone/>
            </a:pPr>
            <a:endParaRPr lang="es-ES" sz="2400" b="1" dirty="0" smtClean="0">
              <a:latin typeface="Papyrus" pitchFamily="66" charset="0"/>
            </a:endParaRPr>
          </a:p>
          <a:p>
            <a:pPr>
              <a:buNone/>
            </a:pPr>
            <a:endParaRPr lang="es-ES" sz="2400" dirty="0">
              <a:latin typeface="Papyrus" pitchFamily="66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23528" y="987574"/>
            <a:ext cx="83529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300" b="1" dirty="0" smtClean="0">
                <a:latin typeface="Papyrus" pitchFamily="66" charset="0"/>
              </a:rPr>
              <a:t>- Distribuir las preguntas equilibradamente teniendo en cuenta </a:t>
            </a:r>
          </a:p>
          <a:p>
            <a:r>
              <a:rPr lang="es-ES" sz="2300" b="1" dirty="0" smtClean="0">
                <a:latin typeface="Papyrus" pitchFamily="66" charset="0"/>
              </a:rPr>
              <a:t>    todo el documento sonoro y teniendo en cuenta que el alumno </a:t>
            </a:r>
          </a:p>
          <a:p>
            <a:pPr>
              <a:lnSpc>
                <a:spcPts val="2000"/>
              </a:lnSpc>
            </a:pPr>
            <a:r>
              <a:rPr lang="es-ES" sz="2300" b="1" dirty="0" smtClean="0">
                <a:latin typeface="Papyrus" pitchFamily="66" charset="0"/>
              </a:rPr>
              <a:t>    debe tener tiempo suficiente para responder.</a:t>
            </a:r>
          </a:p>
          <a:p>
            <a:pPr>
              <a:lnSpc>
                <a:spcPts val="2000"/>
              </a:lnSpc>
            </a:pPr>
            <a:endParaRPr lang="es-ES" sz="2300" b="1" dirty="0" smtClean="0">
              <a:latin typeface="Papyrus" pitchFamily="66" charset="0"/>
            </a:endParaRPr>
          </a:p>
          <a:p>
            <a:pPr>
              <a:lnSpc>
                <a:spcPts val="2000"/>
              </a:lnSpc>
            </a:pPr>
            <a:r>
              <a:rPr lang="es-ES" sz="2300" b="1" dirty="0" smtClean="0">
                <a:latin typeface="Papyrus" pitchFamily="66" charset="0"/>
              </a:rPr>
              <a:t>- Redactar un gran número de ítems -&gt; centrados en el contenido </a:t>
            </a:r>
          </a:p>
          <a:p>
            <a:pPr>
              <a:lnSpc>
                <a:spcPts val="2000"/>
              </a:lnSpc>
            </a:pPr>
            <a:r>
              <a:rPr lang="es-ES" sz="2300" b="1" dirty="0" smtClean="0">
                <a:latin typeface="Papyrus" pitchFamily="66" charset="0"/>
              </a:rPr>
              <a:t>     más relevante del documento sonoro.</a:t>
            </a:r>
          </a:p>
          <a:p>
            <a:pPr>
              <a:lnSpc>
                <a:spcPts val="2000"/>
              </a:lnSpc>
            </a:pPr>
            <a:endParaRPr lang="es-ES" sz="2300" b="1" dirty="0" smtClean="0">
              <a:latin typeface="Papyrus" pitchFamily="66" charset="0"/>
            </a:endParaRPr>
          </a:p>
          <a:p>
            <a:pPr>
              <a:lnSpc>
                <a:spcPts val="2000"/>
              </a:lnSpc>
              <a:buFontTx/>
              <a:buChar char="-"/>
            </a:pPr>
            <a:r>
              <a:rPr lang="es-ES" sz="2300" b="1" dirty="0" smtClean="0">
                <a:latin typeface="Papyrus" pitchFamily="66" charset="0"/>
              </a:rPr>
              <a:t>Formulación muy sencilla, clara y breve -&gt; minimizar el tiempo de </a:t>
            </a:r>
          </a:p>
          <a:p>
            <a:pPr>
              <a:lnSpc>
                <a:spcPts val="2000"/>
              </a:lnSpc>
            </a:pPr>
            <a:r>
              <a:rPr lang="es-ES" sz="2300" b="1" dirty="0" smtClean="0">
                <a:latin typeface="Papyrus" pitchFamily="66" charset="0"/>
              </a:rPr>
              <a:t>     lectura y capacidad memorística del candidato.</a:t>
            </a:r>
          </a:p>
          <a:p>
            <a:pPr>
              <a:lnSpc>
                <a:spcPts val="2000"/>
              </a:lnSpc>
            </a:pPr>
            <a:endParaRPr lang="es-ES" sz="2300" b="1" dirty="0" smtClean="0">
              <a:latin typeface="Papyrus" pitchFamily="66" charset="0"/>
            </a:endParaRPr>
          </a:p>
          <a:p>
            <a:pPr>
              <a:lnSpc>
                <a:spcPts val="2000"/>
              </a:lnSpc>
            </a:pPr>
            <a:r>
              <a:rPr lang="es-ES" sz="2300" b="1" dirty="0" smtClean="0">
                <a:latin typeface="Papyrus" pitchFamily="66" charset="0"/>
              </a:rPr>
              <a:t>- Dificultad creciente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1331640" y="195486"/>
            <a:ext cx="7200800" cy="576064"/>
          </a:xfrm>
          <a:prstGeom prst="rect">
            <a:avLst/>
          </a:prstGeom>
        </p:spPr>
        <p:txBody>
          <a:bodyPr numCol="1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Papyrus" pitchFamily="66" charset="0"/>
                <a:ea typeface="+mj-ea"/>
                <a:cs typeface="Arial" pitchFamily="34" charset="0"/>
              </a:rPr>
              <a:t/>
            </a:r>
            <a:b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Papyrus" pitchFamily="66" charset="0"/>
                <a:ea typeface="+mj-ea"/>
                <a:cs typeface="Arial" pitchFamily="34" charset="0"/>
              </a:rPr>
            </a:b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Papyrus" pitchFamily="66" charset="0"/>
                <a:ea typeface="+mj-ea"/>
                <a:cs typeface="Arial" pitchFamily="34" charset="0"/>
              </a:rPr>
              <a:t>LOS  ÍTEMS  DE  LA TAREA 2: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Papyrus" pitchFamily="66" charset="0"/>
                <a:ea typeface="+mj-ea"/>
                <a:cs typeface="Arial" pitchFamily="34" charset="0"/>
              </a:rPr>
              <a:t>	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Papyrus" pitchFamily="66" charset="0"/>
                <a:ea typeface="+mj-ea"/>
                <a:cs typeface="Arial" pitchFamily="34" charset="0"/>
              </a:rPr>
              <a:t/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Papyrus" pitchFamily="66" charset="0"/>
                <a:ea typeface="+mj-ea"/>
                <a:cs typeface="Arial" pitchFamily="34" charset="0"/>
              </a:rPr>
            </a:b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Papyrus" pitchFamily="66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05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http://comps.gograph.com/no-finger-negation_gg611154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987574"/>
            <a:ext cx="129614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755576" y="987574"/>
            <a:ext cx="7776864" cy="313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buNone/>
            </a:pPr>
            <a:endParaRPr lang="es-ES" sz="2000" dirty="0" smtClean="0">
              <a:latin typeface="Papyrus" pitchFamily="66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520" y="1131590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s-ES" sz="2400" dirty="0" smtClean="0">
              <a:latin typeface="Papyrus" pitchFamily="66" charset="0"/>
            </a:endParaRPr>
          </a:p>
          <a:p>
            <a:pPr>
              <a:buNone/>
            </a:pPr>
            <a:endParaRPr lang="es-ES" sz="2400" dirty="0" smtClean="0">
              <a:latin typeface="Papyrus" pitchFamily="66" charset="0"/>
            </a:endParaRPr>
          </a:p>
          <a:p>
            <a:pPr>
              <a:buNone/>
            </a:pPr>
            <a:endParaRPr lang="es-ES" sz="2400" dirty="0" smtClean="0">
              <a:latin typeface="Papyrus" pitchFamily="66" charset="0"/>
            </a:endParaRPr>
          </a:p>
          <a:p>
            <a:pPr>
              <a:buNone/>
            </a:pPr>
            <a:endParaRPr lang="es-ES" sz="2400" dirty="0" smtClean="0">
              <a:latin typeface="Papyrus" pitchFamily="66" charset="0"/>
            </a:endParaRPr>
          </a:p>
          <a:p>
            <a:pPr>
              <a:buNone/>
            </a:pPr>
            <a:endParaRPr lang="es-ES" sz="2400" dirty="0" smtClean="0">
              <a:latin typeface="Papyrus" pitchFamily="66" charset="0"/>
            </a:endParaRPr>
          </a:p>
          <a:p>
            <a:pPr>
              <a:buNone/>
            </a:pPr>
            <a:endParaRPr lang="es-ES" sz="2400" dirty="0" smtClean="0">
              <a:latin typeface="Papyrus" pitchFamily="66" charset="0"/>
            </a:endParaRPr>
          </a:p>
          <a:p>
            <a:pPr>
              <a:buNone/>
            </a:pPr>
            <a:endParaRPr lang="es-ES" sz="2400" dirty="0" smtClean="0">
              <a:latin typeface="Papyrus" pitchFamily="66" charset="0"/>
            </a:endParaRPr>
          </a:p>
          <a:p>
            <a:pPr>
              <a:buNone/>
            </a:pPr>
            <a:endParaRPr lang="es-ES" sz="2400" dirty="0">
              <a:latin typeface="Papyrus" pitchFamily="66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11560" y="619185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s-ES" sz="2400" b="1" dirty="0" smtClean="0">
              <a:latin typeface="Papyrus" pitchFamily="66" charset="0"/>
            </a:endParaRPr>
          </a:p>
          <a:p>
            <a:endParaRPr lang="es-ES" sz="2400" b="1" dirty="0" smtClean="0">
              <a:latin typeface="Papyrus" pitchFamily="66" charset="0"/>
            </a:endParaRPr>
          </a:p>
          <a:p>
            <a:endParaRPr lang="es-ES" sz="2400" b="1" dirty="0" smtClean="0">
              <a:latin typeface="Papyrus" pitchFamily="66" charset="0"/>
            </a:endParaRPr>
          </a:p>
          <a:p>
            <a:pPr>
              <a:buNone/>
            </a:pPr>
            <a:endParaRPr lang="es-ES" sz="2400" b="1" dirty="0" smtClean="0">
              <a:latin typeface="Papyrus" pitchFamily="66" charset="0"/>
            </a:endParaRPr>
          </a:p>
          <a:p>
            <a:pPr>
              <a:buNone/>
            </a:pPr>
            <a:endParaRPr lang="es-ES" sz="2400" b="1" dirty="0" smtClean="0">
              <a:latin typeface="Papyrus" pitchFamily="66" charset="0"/>
            </a:endParaRPr>
          </a:p>
          <a:p>
            <a:pPr>
              <a:buNone/>
            </a:pPr>
            <a:endParaRPr lang="es-ES" sz="2400" dirty="0">
              <a:latin typeface="Papyrus" pitchFamily="66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23528" y="843558"/>
            <a:ext cx="864096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latin typeface="Papyrus" pitchFamily="66" charset="0"/>
              </a:rPr>
              <a:t>	       </a:t>
            </a:r>
          </a:p>
          <a:p>
            <a:r>
              <a:rPr lang="es-ES" sz="2400" b="1" dirty="0" smtClean="0">
                <a:latin typeface="Papyrus" pitchFamily="66" charset="0"/>
              </a:rPr>
              <a:t>          -&gt; no se crean </a:t>
            </a:r>
            <a:r>
              <a:rPr lang="es-ES" sz="2200" b="1" dirty="0" smtClean="0">
                <a:latin typeface="Papyrus" pitchFamily="66" charset="0"/>
              </a:rPr>
              <a:t>a partir de la transcripción del documento sonoro.</a:t>
            </a:r>
          </a:p>
          <a:p>
            <a:endParaRPr lang="es-ES" sz="2200" b="1" dirty="0" smtClean="0">
              <a:latin typeface="Papyrus" pitchFamily="66" charset="0"/>
            </a:endParaRPr>
          </a:p>
          <a:p>
            <a:r>
              <a:rPr lang="es-ES" sz="2200" b="1" dirty="0" smtClean="0">
                <a:latin typeface="Papyrus" pitchFamily="66" charset="0"/>
              </a:rPr>
              <a:t>	  -&gt;no pueden contener partes literales del documento sonoro.</a:t>
            </a:r>
          </a:p>
          <a:p>
            <a:endParaRPr lang="es-ES" sz="2200" b="1" dirty="0" smtClean="0">
              <a:latin typeface="Papyrus" pitchFamily="66" charset="0"/>
            </a:endParaRPr>
          </a:p>
          <a:p>
            <a:r>
              <a:rPr lang="es-ES" sz="2200" b="1" dirty="0" smtClean="0">
                <a:latin typeface="Papyrus" pitchFamily="66" charset="0"/>
              </a:rPr>
              <a:t>	      -&gt; no pueden dar múltiples respuestas.</a:t>
            </a:r>
          </a:p>
          <a:p>
            <a:endParaRPr lang="es-ES" sz="2200" b="1" dirty="0" smtClean="0">
              <a:latin typeface="Papyrus" pitchFamily="66" charset="0"/>
            </a:endParaRPr>
          </a:p>
          <a:p>
            <a:r>
              <a:rPr lang="es-ES" sz="2200" b="1" dirty="0" smtClean="0">
                <a:latin typeface="Papyrus" pitchFamily="66" charset="0"/>
              </a:rPr>
              <a:t>	 -&gt; no debe solicitar información de detalle.</a:t>
            </a:r>
          </a:p>
          <a:p>
            <a:endParaRPr lang="es-ES" sz="2400" b="1" dirty="0" smtClean="0">
              <a:latin typeface="Papyrus" pitchFamily="66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1403648" y="195486"/>
            <a:ext cx="7200800" cy="576064"/>
          </a:xfrm>
          <a:prstGeom prst="rect">
            <a:avLst/>
          </a:prstGeom>
        </p:spPr>
        <p:txBody>
          <a:bodyPr numCol="1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Papyrus" pitchFamily="66" charset="0"/>
                <a:ea typeface="+mj-ea"/>
                <a:cs typeface="Arial" pitchFamily="34" charset="0"/>
              </a:rPr>
              <a:t/>
            </a:r>
            <a:b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Papyrus" pitchFamily="66" charset="0"/>
                <a:ea typeface="+mj-ea"/>
                <a:cs typeface="Arial" pitchFamily="34" charset="0"/>
              </a:rPr>
            </a:b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Papyrus" pitchFamily="66" charset="0"/>
                <a:ea typeface="+mj-ea"/>
                <a:cs typeface="Arial" pitchFamily="34" charset="0"/>
              </a:rPr>
              <a:t>LOS  ÍTEMS  DE  LA TAREA 2: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Papyrus" pitchFamily="66" charset="0"/>
                <a:ea typeface="+mj-ea"/>
                <a:cs typeface="Arial" pitchFamily="34" charset="0"/>
              </a:rPr>
              <a:t>	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Papyrus" pitchFamily="66" charset="0"/>
                <a:ea typeface="+mj-ea"/>
                <a:cs typeface="Arial" pitchFamily="34" charset="0"/>
              </a:rPr>
              <a:t/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Papyrus" pitchFamily="66" charset="0"/>
                <a:ea typeface="+mj-ea"/>
                <a:cs typeface="Arial" pitchFamily="34" charset="0"/>
              </a:rPr>
            </a:b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Papyrus" pitchFamily="66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9591" y="123478"/>
            <a:ext cx="7128793" cy="432048"/>
          </a:xfrm>
        </p:spPr>
        <p:txBody>
          <a:bodyPr/>
          <a:lstStyle/>
          <a:p>
            <a:pPr algn="ctr"/>
            <a:r>
              <a:rPr lang="en-US" sz="2400" dirty="0" err="1" smtClean="0">
                <a:latin typeface="Papyrus" pitchFamily="66" charset="0"/>
              </a:rPr>
              <a:t>Plantilla</a:t>
            </a:r>
            <a:endParaRPr lang="en-US" sz="2400" dirty="0">
              <a:latin typeface="Papyrus" pitchFamily="66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0"/>
          </p:nvPr>
        </p:nvPicPr>
        <p:blipFill>
          <a:blip r:embed="rId2" cstate="print"/>
          <a:srcRect l="3276" t="18279" r="33174" b="7204"/>
          <a:stretch>
            <a:fillRect/>
          </a:stretch>
        </p:blipFill>
        <p:spPr bwMode="auto">
          <a:xfrm>
            <a:off x="1403648" y="627534"/>
            <a:ext cx="6550406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http://comps.gograph.com/no-finger-negation_gg611154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987574"/>
            <a:ext cx="136815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251520" y="1131590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s-ES" sz="2400" dirty="0" smtClean="0">
              <a:latin typeface="Papyrus" pitchFamily="66" charset="0"/>
            </a:endParaRPr>
          </a:p>
          <a:p>
            <a:pPr>
              <a:buNone/>
            </a:pPr>
            <a:endParaRPr lang="es-ES" sz="2400" dirty="0" smtClean="0">
              <a:latin typeface="Papyrus" pitchFamily="66" charset="0"/>
            </a:endParaRPr>
          </a:p>
          <a:p>
            <a:pPr>
              <a:buNone/>
            </a:pPr>
            <a:endParaRPr lang="es-ES" sz="2400" dirty="0" smtClean="0">
              <a:latin typeface="Papyrus" pitchFamily="66" charset="0"/>
            </a:endParaRPr>
          </a:p>
          <a:p>
            <a:pPr>
              <a:buNone/>
            </a:pPr>
            <a:endParaRPr lang="es-ES" sz="2400" dirty="0" smtClean="0">
              <a:latin typeface="Papyrus" pitchFamily="66" charset="0"/>
            </a:endParaRPr>
          </a:p>
          <a:p>
            <a:pPr>
              <a:buNone/>
            </a:pPr>
            <a:endParaRPr lang="es-ES" sz="2400" dirty="0" smtClean="0">
              <a:latin typeface="Papyrus" pitchFamily="66" charset="0"/>
            </a:endParaRPr>
          </a:p>
          <a:p>
            <a:pPr>
              <a:buNone/>
            </a:pPr>
            <a:endParaRPr lang="es-ES" sz="2400" dirty="0" smtClean="0">
              <a:latin typeface="Papyrus" pitchFamily="66" charset="0"/>
            </a:endParaRPr>
          </a:p>
          <a:p>
            <a:pPr>
              <a:buNone/>
            </a:pPr>
            <a:endParaRPr lang="es-ES" sz="2400" dirty="0" smtClean="0">
              <a:latin typeface="Papyrus" pitchFamily="66" charset="0"/>
            </a:endParaRPr>
          </a:p>
          <a:p>
            <a:pPr>
              <a:buNone/>
            </a:pPr>
            <a:endParaRPr lang="es-ES" sz="2400" dirty="0">
              <a:latin typeface="Papyrus" pitchFamily="66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11560" y="619184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s-ES" sz="2400" b="1" dirty="0" smtClean="0">
              <a:latin typeface="Papyrus" pitchFamily="66" charset="0"/>
            </a:endParaRPr>
          </a:p>
          <a:p>
            <a:endParaRPr lang="es-ES" sz="2400" b="1" dirty="0" smtClean="0">
              <a:latin typeface="Papyrus" pitchFamily="66" charset="0"/>
            </a:endParaRPr>
          </a:p>
          <a:p>
            <a:endParaRPr lang="es-ES" sz="2400" b="1" dirty="0" smtClean="0">
              <a:latin typeface="Papyrus" pitchFamily="66" charset="0"/>
            </a:endParaRPr>
          </a:p>
          <a:p>
            <a:pPr>
              <a:buNone/>
            </a:pPr>
            <a:endParaRPr lang="es-ES" sz="2400" b="1" dirty="0" smtClean="0">
              <a:latin typeface="Papyrus" pitchFamily="66" charset="0"/>
            </a:endParaRPr>
          </a:p>
          <a:p>
            <a:pPr>
              <a:buNone/>
            </a:pPr>
            <a:endParaRPr lang="es-ES" sz="2400" b="1" dirty="0" smtClean="0">
              <a:latin typeface="Papyrus" pitchFamily="66" charset="0"/>
            </a:endParaRPr>
          </a:p>
          <a:p>
            <a:pPr>
              <a:buNone/>
            </a:pPr>
            <a:endParaRPr lang="es-ES" sz="2400" dirty="0">
              <a:latin typeface="Papyrus" pitchFamily="66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23528" y="987574"/>
            <a:ext cx="8496944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latin typeface="Papyrus" pitchFamily="66" charset="0"/>
              </a:rPr>
              <a:t>	       </a:t>
            </a:r>
          </a:p>
          <a:p>
            <a:r>
              <a:rPr lang="es-ES" sz="2400" b="1" dirty="0" smtClean="0">
                <a:latin typeface="Papyrus" pitchFamily="66" charset="0"/>
              </a:rPr>
              <a:t>            -&gt; no pueden contener referentes.</a:t>
            </a:r>
            <a:endParaRPr lang="es-ES" sz="2200" b="1" dirty="0" smtClean="0">
              <a:latin typeface="Papyrus" pitchFamily="66" charset="0"/>
            </a:endParaRPr>
          </a:p>
          <a:p>
            <a:endParaRPr lang="es-ES" sz="2200" b="1" dirty="0" smtClean="0">
              <a:latin typeface="Papyrus" pitchFamily="66" charset="0"/>
            </a:endParaRPr>
          </a:p>
          <a:p>
            <a:r>
              <a:rPr lang="es-ES" sz="2200" b="1" dirty="0" smtClean="0">
                <a:latin typeface="Papyrus" pitchFamily="66" charset="0"/>
              </a:rPr>
              <a:t>	       -&gt; no pueden  empezar y acabar de manera abrupta.</a:t>
            </a:r>
          </a:p>
          <a:p>
            <a:endParaRPr lang="es-ES" sz="2200" b="1" dirty="0" smtClean="0">
              <a:latin typeface="Papyrus" pitchFamily="66" charset="0"/>
            </a:endParaRPr>
          </a:p>
          <a:p>
            <a:r>
              <a:rPr lang="es-ES" sz="2200" b="1" dirty="0" smtClean="0">
                <a:latin typeface="Papyrus" pitchFamily="66" charset="0"/>
              </a:rPr>
              <a:t>	         -&gt;no pueden tener música ni ruidos</a:t>
            </a:r>
          </a:p>
          <a:p>
            <a:endParaRPr lang="es-ES" sz="2200" b="1" dirty="0" smtClean="0">
              <a:latin typeface="Papyrus" pitchFamily="66" charset="0"/>
            </a:endParaRPr>
          </a:p>
          <a:p>
            <a:r>
              <a:rPr lang="es-ES" sz="2200" b="1" dirty="0" smtClean="0">
                <a:latin typeface="Papyrus" pitchFamily="66" charset="0"/>
              </a:rPr>
              <a:t>	  -&gt;no pueden tener más de dos interlocutores</a:t>
            </a:r>
          </a:p>
          <a:p>
            <a:r>
              <a:rPr lang="es-ES" sz="2200" b="1" dirty="0" smtClean="0">
                <a:latin typeface="Papyrus" pitchFamily="66" charset="0"/>
              </a:rPr>
              <a:t>	</a:t>
            </a:r>
            <a:endParaRPr lang="es-ES" sz="2400" b="1" dirty="0" smtClean="0">
              <a:latin typeface="Papyrus" pitchFamily="66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611560" y="195486"/>
            <a:ext cx="8352928" cy="771550"/>
          </a:xfrm>
          <a:prstGeom prst="rect">
            <a:avLst/>
          </a:prstGeom>
        </p:spPr>
        <p:txBody>
          <a:bodyPr numCol="1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Papyrus" pitchFamily="66" charset="0"/>
                <a:ea typeface="+mj-ea"/>
                <a:cs typeface="Arial" pitchFamily="34" charset="0"/>
              </a:rPr>
              <a:t/>
            </a:r>
            <a:b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Papyrus" pitchFamily="66" charset="0"/>
                <a:ea typeface="+mj-ea"/>
                <a:cs typeface="Arial" pitchFamily="34" charset="0"/>
              </a:rPr>
            </a:b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Papyrus" pitchFamily="66" charset="0"/>
                <a:ea typeface="+mj-ea"/>
                <a:cs typeface="Arial" pitchFamily="34" charset="0"/>
              </a:rPr>
              <a:t>LOS  DOCUMENTOS  SONOROS  DE  LA TAREA 2: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Papyrus" pitchFamily="66" charset="0"/>
                <a:ea typeface="+mj-ea"/>
                <a:cs typeface="Arial" pitchFamily="34" charset="0"/>
              </a:rPr>
              <a:t/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Papyrus" pitchFamily="66" charset="0"/>
                <a:ea typeface="+mj-ea"/>
                <a:cs typeface="Arial" pitchFamily="34" charset="0"/>
              </a:rPr>
            </a:b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Papyrus" pitchFamily="66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1600" y="123478"/>
            <a:ext cx="7704856" cy="504056"/>
          </a:xfrm>
        </p:spPr>
        <p:txBody>
          <a:bodyPr numCol="1"/>
          <a:lstStyle/>
          <a:p>
            <a:pPr algn="ctr"/>
            <a:r>
              <a:rPr lang="es-ES" sz="2800" dirty="0" smtClean="0">
                <a:latin typeface="Papyrus" pitchFamily="66" charset="0"/>
              </a:rPr>
              <a:t/>
            </a:r>
            <a:br>
              <a:rPr lang="es-ES" sz="2800" dirty="0" smtClean="0">
                <a:latin typeface="Papyrus" pitchFamily="66" charset="0"/>
              </a:rPr>
            </a:br>
            <a:r>
              <a:rPr lang="es-ES" sz="2800" dirty="0" smtClean="0">
                <a:latin typeface="Papyrus" pitchFamily="66" charset="0"/>
                <a:hlinkClick r:id="rId2" action="ppaction://hlinkfile"/>
              </a:rPr>
              <a:t>Ejemplo</a:t>
            </a:r>
            <a:r>
              <a:rPr lang="es-ES" sz="2800" dirty="0" smtClean="0">
                <a:latin typeface="Papyrus" pitchFamily="66" charset="0"/>
              </a:rPr>
              <a:t>  tarea </a:t>
            </a:r>
            <a:r>
              <a:rPr lang="es-ES" sz="2800" dirty="0" smtClean="0">
                <a:latin typeface="Papyrus" pitchFamily="66" charset="0"/>
                <a:hlinkClick r:id="rId3" action="ppaction://hlinkfile"/>
              </a:rPr>
              <a:t>2</a:t>
            </a:r>
            <a:r>
              <a:rPr lang="es-ES" sz="2800" dirty="0" smtClean="0">
                <a:latin typeface="Papyrus" pitchFamily="66" charset="0"/>
              </a:rPr>
              <a:t> </a:t>
            </a:r>
            <a:r>
              <a:rPr lang="en-US" sz="2400" dirty="0" smtClean="0">
                <a:latin typeface="Papyrus" pitchFamily="66" charset="0"/>
              </a:rPr>
              <a:t>	</a:t>
            </a:r>
            <a:r>
              <a:rPr lang="en-US" sz="2800" dirty="0" smtClean="0">
                <a:latin typeface="Papyrus" pitchFamily="66" charset="0"/>
              </a:rPr>
              <a:t/>
            </a:r>
            <a:br>
              <a:rPr lang="en-US" sz="2800" dirty="0" smtClean="0">
                <a:latin typeface="Papyrus" pitchFamily="66" charset="0"/>
              </a:rPr>
            </a:br>
            <a:endParaRPr lang="en-US" sz="2800" dirty="0">
              <a:latin typeface="Papyrus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55576" y="987574"/>
            <a:ext cx="7776864" cy="313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buNone/>
            </a:pPr>
            <a:endParaRPr lang="es-ES" sz="2000" dirty="0" smtClean="0">
              <a:latin typeface="Papyrus" pitchFamily="66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95536" y="3579862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s-ES" sz="2400" b="1" dirty="0" smtClean="0">
              <a:latin typeface="Papyrus" pitchFamily="66" charset="0"/>
            </a:endParaRPr>
          </a:p>
          <a:p>
            <a:pPr>
              <a:buNone/>
            </a:pPr>
            <a:endParaRPr lang="es-ES" sz="2400" b="1" dirty="0" smtClean="0">
              <a:latin typeface="Papyrus" pitchFamily="66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539553" y="771550"/>
          <a:ext cx="8064896" cy="3744419"/>
        </p:xfrm>
        <a:graphic>
          <a:graphicData uri="http://schemas.openxmlformats.org/drawingml/2006/table">
            <a:tbl>
              <a:tblPr/>
              <a:tblGrid>
                <a:gridCol w="384043"/>
                <a:gridCol w="7543103"/>
                <a:gridCol w="137750"/>
              </a:tblGrid>
              <a:tr h="534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b="1" dirty="0" smtClean="0">
                          <a:latin typeface="Arial"/>
                          <a:ea typeface="Times New Roman"/>
                          <a:cs typeface="Times New Roman"/>
                        </a:rPr>
                        <a:t>Ej</a:t>
                      </a:r>
                      <a:r>
                        <a:rPr lang="pt-PT" sz="800" b="1" dirty="0"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latin typeface="Arial"/>
                          <a:ea typeface="Times New Roman"/>
                          <a:cs typeface="Times New Roman"/>
                        </a:rPr>
                        <a:t>(0)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Arial"/>
                          <a:ea typeface="Calibri"/>
                          <a:cs typeface="Times New Roman"/>
                        </a:rPr>
                        <a:t>Cuánto tiempo debe de durar la excursión?      </a:t>
                      </a:r>
                      <a:r>
                        <a:rPr lang="es-ES" sz="1100" i="1" dirty="0" smtClean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100" i="1" dirty="0">
                          <a:latin typeface="Arial"/>
                          <a:ea typeface="Calibri"/>
                          <a:cs typeface="Times New Roman"/>
                        </a:rPr>
                        <a:t>hora y </a:t>
                      </a:r>
                      <a:r>
                        <a:rPr lang="es-ES" sz="1100" i="1">
                          <a:latin typeface="Arial"/>
                          <a:ea typeface="Calibri"/>
                          <a:cs typeface="Times New Roman"/>
                        </a:rPr>
                        <a:t>media </a:t>
                      </a:r>
                      <a:r>
                        <a:rPr lang="es-ES" sz="1100" i="1" smtClean="0">
                          <a:latin typeface="Arial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s-ES" sz="1100" i="1" dirty="0">
                          <a:latin typeface="Arial"/>
                          <a:ea typeface="Calibri"/>
                          <a:cs typeface="Times New Roman"/>
                        </a:rPr>
                        <a:t>2 horas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34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100" b="1" dirty="0" smtClean="0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pt-PT" sz="1100" b="1" dirty="0">
                          <a:latin typeface="Arial"/>
                          <a:ea typeface="Calibri"/>
                          <a:cs typeface="Times New Roman"/>
                        </a:rPr>
                        <a:t>.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Arial"/>
                          <a:ea typeface="Calibri"/>
                          <a:cs typeface="Times New Roman"/>
                        </a:rPr>
                        <a:t>¿Porqué </a:t>
                      </a:r>
                      <a:r>
                        <a:rPr lang="es-ES" sz="1100" dirty="0">
                          <a:latin typeface="Arial"/>
                          <a:ea typeface="Calibri"/>
                          <a:cs typeface="Times New Roman"/>
                        </a:rPr>
                        <a:t>la ruta no debe de ser circular?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4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100" b="1" dirty="0" smtClean="0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pt-PT" sz="1100" b="1" dirty="0">
                          <a:latin typeface="Arial"/>
                          <a:ea typeface="Calibri"/>
                          <a:cs typeface="Times New Roman"/>
                        </a:rPr>
                        <a:t>.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Arial"/>
                          <a:ea typeface="Calibri"/>
                          <a:cs typeface="Times New Roman"/>
                        </a:rPr>
                        <a:t>¿Qué </a:t>
                      </a:r>
                      <a:r>
                        <a:rPr lang="es-ES" sz="1100" dirty="0">
                          <a:latin typeface="Arial"/>
                          <a:ea typeface="Calibri"/>
                          <a:cs typeface="Times New Roman"/>
                        </a:rPr>
                        <a:t>ventaja tiene una actividad cerca de una población?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4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100" b="1" dirty="0" smtClean="0"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pt-PT" sz="1100" b="1" dirty="0">
                          <a:latin typeface="Arial"/>
                          <a:ea typeface="Calibri"/>
                          <a:cs typeface="Times New Roman"/>
                        </a:rPr>
                        <a:t>.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Arial"/>
                          <a:ea typeface="Calibri"/>
                          <a:cs typeface="Times New Roman"/>
                        </a:rPr>
                        <a:t>¿Cómo </a:t>
                      </a:r>
                      <a:r>
                        <a:rPr lang="es-ES" sz="1100" dirty="0">
                          <a:latin typeface="Arial"/>
                          <a:ea typeface="Calibri"/>
                          <a:cs typeface="Times New Roman"/>
                        </a:rPr>
                        <a:t>debe de ser el calzado?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4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100" b="1" dirty="0" smtClean="0"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pt-PT" sz="1100" b="1" dirty="0">
                          <a:latin typeface="Arial"/>
                          <a:ea typeface="Calibri"/>
                          <a:cs typeface="Times New Roman"/>
                        </a:rPr>
                        <a:t>.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Arial"/>
                          <a:ea typeface="Calibri"/>
                          <a:cs typeface="Times New Roman"/>
                        </a:rPr>
                        <a:t>¿Qué </a:t>
                      </a:r>
                      <a:r>
                        <a:rPr lang="es-ES" sz="1100" dirty="0">
                          <a:latin typeface="Arial"/>
                          <a:ea typeface="Calibri"/>
                          <a:cs typeface="Times New Roman"/>
                        </a:rPr>
                        <a:t>tipo de prenda se recomienda?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4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100" b="1" dirty="0" smtClean="0"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pt-PT" sz="1100" b="1" dirty="0">
                          <a:latin typeface="Arial"/>
                          <a:ea typeface="Calibri"/>
                          <a:cs typeface="Times New Roman"/>
                        </a:rPr>
                        <a:t>.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Arial"/>
                          <a:ea typeface="Calibri"/>
                          <a:cs typeface="Times New Roman"/>
                        </a:rPr>
                        <a:t>¿Qué </a:t>
                      </a:r>
                      <a:r>
                        <a:rPr lang="es-ES" sz="1100" dirty="0">
                          <a:latin typeface="Arial"/>
                          <a:ea typeface="Calibri"/>
                          <a:cs typeface="Times New Roman"/>
                        </a:rPr>
                        <a:t>protección es recomendable en verano?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4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100" b="1" dirty="0" smtClean="0">
                          <a:latin typeface="Arial"/>
                          <a:ea typeface="Calibri"/>
                          <a:cs typeface="Times New Roman"/>
                        </a:rPr>
                        <a:t>6. 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Arial"/>
                          <a:ea typeface="Calibri"/>
                          <a:cs typeface="Times New Roman"/>
                        </a:rPr>
                        <a:t>¿Qué </a:t>
                      </a:r>
                      <a:r>
                        <a:rPr lang="es-ES" sz="1100" dirty="0">
                          <a:latin typeface="Arial"/>
                          <a:ea typeface="Calibri"/>
                          <a:cs typeface="Times New Roman"/>
                        </a:rPr>
                        <a:t>protección es recomendable en invierno?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755576" y="987574"/>
            <a:ext cx="7776864" cy="313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buNone/>
            </a:pPr>
            <a:endParaRPr lang="es-ES" sz="2000" dirty="0" smtClean="0">
              <a:latin typeface="Papyrus" pitchFamily="66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520" y="1131590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s-ES" sz="2400" dirty="0" smtClean="0">
              <a:latin typeface="Papyrus" pitchFamily="66" charset="0"/>
            </a:endParaRPr>
          </a:p>
          <a:p>
            <a:pPr>
              <a:buNone/>
            </a:pPr>
            <a:endParaRPr lang="es-ES" sz="2400" dirty="0" smtClean="0">
              <a:latin typeface="Papyrus" pitchFamily="66" charset="0"/>
            </a:endParaRPr>
          </a:p>
          <a:p>
            <a:pPr>
              <a:buNone/>
            </a:pPr>
            <a:endParaRPr lang="es-ES" sz="2400" dirty="0" smtClean="0">
              <a:latin typeface="Papyrus" pitchFamily="66" charset="0"/>
            </a:endParaRPr>
          </a:p>
          <a:p>
            <a:pPr>
              <a:buNone/>
            </a:pPr>
            <a:endParaRPr lang="es-ES" sz="2400" dirty="0" smtClean="0">
              <a:latin typeface="Papyrus" pitchFamily="66" charset="0"/>
            </a:endParaRPr>
          </a:p>
          <a:p>
            <a:pPr>
              <a:buNone/>
            </a:pPr>
            <a:endParaRPr lang="es-ES" sz="2400" dirty="0" smtClean="0">
              <a:latin typeface="Papyrus" pitchFamily="66" charset="0"/>
            </a:endParaRPr>
          </a:p>
          <a:p>
            <a:pPr>
              <a:buNone/>
            </a:pPr>
            <a:endParaRPr lang="es-ES" sz="2400" dirty="0" smtClean="0">
              <a:latin typeface="Papyrus" pitchFamily="66" charset="0"/>
            </a:endParaRPr>
          </a:p>
          <a:p>
            <a:pPr>
              <a:buNone/>
            </a:pPr>
            <a:endParaRPr lang="es-ES" sz="2400" dirty="0" smtClean="0">
              <a:latin typeface="Papyrus" pitchFamily="66" charset="0"/>
            </a:endParaRPr>
          </a:p>
          <a:p>
            <a:pPr>
              <a:buNone/>
            </a:pPr>
            <a:endParaRPr lang="es-ES" sz="2400" dirty="0">
              <a:latin typeface="Papyrus" pitchFamily="66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11560" y="619185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s-ES" sz="2400" b="1" dirty="0" smtClean="0">
              <a:latin typeface="Papyrus" pitchFamily="66" charset="0"/>
            </a:endParaRPr>
          </a:p>
          <a:p>
            <a:endParaRPr lang="es-ES" sz="2400" b="1" dirty="0" smtClean="0">
              <a:latin typeface="Papyrus" pitchFamily="66" charset="0"/>
            </a:endParaRPr>
          </a:p>
          <a:p>
            <a:endParaRPr lang="es-ES" sz="2400" b="1" dirty="0" smtClean="0">
              <a:latin typeface="Papyrus" pitchFamily="66" charset="0"/>
            </a:endParaRPr>
          </a:p>
          <a:p>
            <a:pPr>
              <a:buNone/>
            </a:pPr>
            <a:endParaRPr lang="es-ES" sz="2400" b="1" dirty="0" smtClean="0">
              <a:latin typeface="Papyrus" pitchFamily="66" charset="0"/>
            </a:endParaRPr>
          </a:p>
          <a:p>
            <a:pPr>
              <a:buNone/>
            </a:pPr>
            <a:endParaRPr lang="es-ES" sz="2400" b="1" dirty="0" smtClean="0">
              <a:latin typeface="Papyrus" pitchFamily="66" charset="0"/>
            </a:endParaRPr>
          </a:p>
          <a:p>
            <a:pPr>
              <a:buNone/>
            </a:pPr>
            <a:endParaRPr lang="es-ES" sz="2400" dirty="0">
              <a:latin typeface="Papyrus" pitchFamily="66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95536" y="987574"/>
            <a:ext cx="8352928" cy="3272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  <a:buFontTx/>
              <a:buChar char="-"/>
            </a:pPr>
            <a:endParaRPr lang="es-ES" sz="2300" dirty="0" smtClean="0">
              <a:latin typeface="Papyrus" pitchFamily="66" charset="0"/>
            </a:endParaRPr>
          </a:p>
          <a:p>
            <a:pPr>
              <a:lnSpc>
                <a:spcPts val="1900"/>
              </a:lnSpc>
              <a:buFontTx/>
              <a:buChar char="-"/>
            </a:pPr>
            <a:r>
              <a:rPr lang="es-ES" sz="2300" b="1" dirty="0" smtClean="0">
                <a:latin typeface="Papyrus" pitchFamily="66" charset="0"/>
              </a:rPr>
              <a:t>Preguntas mal distribuidas. Ítem 1 muy pegado al ejemplo.</a:t>
            </a:r>
          </a:p>
          <a:p>
            <a:pPr>
              <a:lnSpc>
                <a:spcPts val="1900"/>
              </a:lnSpc>
            </a:pPr>
            <a:endParaRPr lang="es-ES" sz="2300" b="1" dirty="0" smtClean="0">
              <a:latin typeface="Papyrus" pitchFamily="66" charset="0"/>
            </a:endParaRPr>
          </a:p>
          <a:p>
            <a:pPr>
              <a:lnSpc>
                <a:spcPts val="1900"/>
              </a:lnSpc>
              <a:buFontTx/>
              <a:buChar char="-"/>
            </a:pPr>
            <a:r>
              <a:rPr lang="es-ES" sz="2300" b="1" dirty="0" smtClean="0">
                <a:latin typeface="Papyrus" pitchFamily="66" charset="0"/>
              </a:rPr>
              <a:t>No hay tiempo suficiente para responder.</a:t>
            </a:r>
          </a:p>
          <a:p>
            <a:pPr>
              <a:lnSpc>
                <a:spcPts val="1900"/>
              </a:lnSpc>
            </a:pPr>
            <a:endParaRPr lang="es-ES" sz="2300" b="1" dirty="0" smtClean="0">
              <a:latin typeface="Papyrus" pitchFamily="66" charset="0"/>
            </a:endParaRPr>
          </a:p>
          <a:p>
            <a:pPr>
              <a:lnSpc>
                <a:spcPts val="1900"/>
              </a:lnSpc>
              <a:buFontTx/>
              <a:buChar char="-"/>
            </a:pPr>
            <a:r>
              <a:rPr lang="es-ES" sz="2300" b="1" dirty="0" smtClean="0">
                <a:latin typeface="Papyrus" pitchFamily="66" charset="0"/>
              </a:rPr>
              <a:t>Para el ítem 4 y 5 valen las mismas respuestas. </a:t>
            </a:r>
          </a:p>
          <a:p>
            <a:pPr>
              <a:lnSpc>
                <a:spcPts val="1900"/>
              </a:lnSpc>
              <a:buFontTx/>
              <a:buChar char="-"/>
            </a:pPr>
            <a:endParaRPr lang="es-ES" sz="2300" b="1" dirty="0" smtClean="0">
              <a:latin typeface="Papyrus" pitchFamily="66" charset="0"/>
            </a:endParaRPr>
          </a:p>
          <a:p>
            <a:pPr>
              <a:lnSpc>
                <a:spcPts val="1900"/>
              </a:lnSpc>
            </a:pPr>
            <a:r>
              <a:rPr lang="es-ES" sz="2300" b="1" dirty="0" smtClean="0">
                <a:latin typeface="Papyrus" pitchFamily="66" charset="0"/>
              </a:rPr>
              <a:t>-Algunos ítems no preguntan por información relevante. </a:t>
            </a:r>
          </a:p>
          <a:p>
            <a:pPr>
              <a:lnSpc>
                <a:spcPts val="1900"/>
              </a:lnSpc>
            </a:pPr>
            <a:endParaRPr lang="es-ES" sz="2300" b="1" dirty="0" smtClean="0">
              <a:latin typeface="Papyrus" pitchFamily="66" charset="0"/>
            </a:endParaRPr>
          </a:p>
          <a:p>
            <a:pPr>
              <a:lnSpc>
                <a:spcPts val="1900"/>
              </a:lnSpc>
              <a:buFontTx/>
              <a:buChar char="-"/>
            </a:pPr>
            <a:r>
              <a:rPr lang="es-ES" sz="2300" b="1" dirty="0" smtClean="0">
                <a:latin typeface="Papyrus" pitchFamily="66" charset="0"/>
              </a:rPr>
              <a:t>Ítems con múltiples respuestas.</a:t>
            </a:r>
          </a:p>
          <a:p>
            <a:pPr>
              <a:lnSpc>
                <a:spcPts val="1900"/>
              </a:lnSpc>
              <a:buFontTx/>
              <a:buChar char="-"/>
            </a:pPr>
            <a:endParaRPr lang="es-ES" sz="2300" b="1" dirty="0" smtClean="0">
              <a:latin typeface="Papyrus" pitchFamily="66" charset="0"/>
            </a:endParaRPr>
          </a:p>
          <a:p>
            <a:pPr>
              <a:lnSpc>
                <a:spcPts val="1900"/>
              </a:lnSpc>
              <a:buFontTx/>
              <a:buChar char="-"/>
            </a:pPr>
            <a:r>
              <a:rPr lang="es-ES" sz="2300" b="1" smtClean="0">
                <a:latin typeface="Papyrus" pitchFamily="66" charset="0"/>
              </a:rPr>
              <a:t>Errores ortográficos</a:t>
            </a:r>
            <a:endParaRPr lang="es-ES" sz="2300" dirty="0" smtClean="0">
              <a:latin typeface="Papyrus" pitchFamily="66" charset="0"/>
            </a:endParaRPr>
          </a:p>
          <a:p>
            <a:pPr>
              <a:lnSpc>
                <a:spcPts val="2000"/>
              </a:lnSpc>
              <a:buFontTx/>
              <a:buChar char="-"/>
            </a:pPr>
            <a:endParaRPr lang="es-ES" sz="2300" dirty="0" smtClean="0">
              <a:latin typeface="Papyrus" pitchFamily="66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1331640" y="195486"/>
            <a:ext cx="7200800" cy="576064"/>
          </a:xfrm>
          <a:prstGeom prst="rect">
            <a:avLst/>
          </a:prstGeom>
        </p:spPr>
        <p:txBody>
          <a:bodyPr numCol="1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Papyrus" pitchFamily="66" charset="0"/>
                <a:ea typeface="+mj-ea"/>
                <a:cs typeface="Arial" pitchFamily="34" charset="0"/>
              </a:rPr>
              <a:t/>
            </a:r>
            <a:b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Papyrus" pitchFamily="66" charset="0"/>
                <a:ea typeface="+mj-ea"/>
                <a:cs typeface="Arial" pitchFamily="34" charset="0"/>
              </a:rPr>
            </a:b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Papyrus" pitchFamily="66" charset="0"/>
                <a:ea typeface="+mj-ea"/>
                <a:cs typeface="Arial" pitchFamily="34" charset="0"/>
              </a:rPr>
              <a:t>  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Papyrus" pitchFamily="66" charset="0"/>
                <a:ea typeface="+mj-ea"/>
                <a:cs typeface="Arial" pitchFamily="34" charset="0"/>
              </a:rPr>
              <a:t>ÍTEMS  </a:t>
            </a:r>
            <a:r>
              <a:rPr kumimoji="0" lang="es-E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Papyrus" pitchFamily="66" charset="0"/>
                <a:ea typeface="+mj-ea"/>
                <a:cs typeface="Arial" pitchFamily="34" charset="0"/>
              </a:rPr>
              <a:t>no </a:t>
            </a:r>
            <a:r>
              <a:rPr kumimoji="0" lang="es-E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Papyrus" pitchFamily="66" charset="0"/>
                <a:ea typeface="+mj-ea"/>
                <a:cs typeface="Arial" pitchFamily="34" charset="0"/>
              </a:rPr>
              <a:t>válidos</a:t>
            </a:r>
            <a:r>
              <a:rPr kumimoji="0" lang="es-ES" sz="2400" b="1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Papyrus" pitchFamily="66" charset="0"/>
                <a:ea typeface="+mj-ea"/>
                <a:cs typeface="Arial" pitchFamily="34" charset="0"/>
              </a:rPr>
              <a:t> 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Papyrus" pitchFamily="66" charset="0"/>
                <a:ea typeface="+mj-ea"/>
                <a:cs typeface="Arial" pitchFamily="34" charset="0"/>
              </a:rPr>
              <a:t>por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Papyrus" pitchFamily="66" charset="0"/>
                <a:ea typeface="+mj-ea"/>
                <a:cs typeface="Arial" pitchFamily="34" charset="0"/>
              </a:rPr>
              <a:t>: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Papyrus" pitchFamily="66" charset="0"/>
                <a:ea typeface="+mj-ea"/>
                <a:cs typeface="Arial" pitchFamily="34" charset="0"/>
              </a:rPr>
              <a:t>	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Papyrus" pitchFamily="66" charset="0"/>
                <a:ea typeface="+mj-ea"/>
                <a:cs typeface="Arial" pitchFamily="34" charset="0"/>
              </a:rPr>
              <a:t/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Papyrus" pitchFamily="66" charset="0"/>
                <a:ea typeface="+mj-ea"/>
                <a:cs typeface="Arial" pitchFamily="34" charset="0"/>
              </a:rPr>
            </a:b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Papyrus" pitchFamily="66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1600" y="987574"/>
            <a:ext cx="7704856" cy="792088"/>
          </a:xfrm>
        </p:spPr>
        <p:txBody>
          <a:bodyPr numCol="1"/>
          <a:lstStyle/>
          <a:p>
            <a:pPr algn="ctr"/>
            <a:r>
              <a:rPr lang="es-ES" sz="2800" dirty="0" smtClean="0">
                <a:latin typeface="Papyrus" pitchFamily="66" charset="0"/>
              </a:rPr>
              <a:t/>
            </a:r>
            <a:br>
              <a:rPr lang="es-ES" sz="2800" dirty="0" smtClean="0">
                <a:latin typeface="Papyrus" pitchFamily="66" charset="0"/>
              </a:rPr>
            </a:br>
            <a:r>
              <a:rPr lang="es-ES" sz="6000" dirty="0" smtClean="0">
                <a:latin typeface="Papyrus" pitchFamily="66" charset="0"/>
              </a:rPr>
              <a:t>Buen  trabajo!!!</a:t>
            </a:r>
            <a:r>
              <a:rPr lang="en-US" sz="2400" dirty="0" smtClean="0">
                <a:latin typeface="Papyrus" pitchFamily="66" charset="0"/>
              </a:rPr>
              <a:t>	</a:t>
            </a:r>
            <a:r>
              <a:rPr lang="en-US" sz="2800" dirty="0" smtClean="0">
                <a:latin typeface="Papyrus" pitchFamily="66" charset="0"/>
              </a:rPr>
              <a:t/>
            </a:r>
            <a:br>
              <a:rPr lang="en-US" sz="2800" dirty="0" smtClean="0">
                <a:latin typeface="Papyrus" pitchFamily="66" charset="0"/>
              </a:rPr>
            </a:br>
            <a:endParaRPr lang="en-US" sz="2800" dirty="0">
              <a:latin typeface="Papyrus" pitchFamily="66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95536" y="3579862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s-ES" sz="2400" b="1" dirty="0" smtClean="0">
              <a:latin typeface="Papyrus" pitchFamily="66" charset="0"/>
            </a:endParaRPr>
          </a:p>
          <a:p>
            <a:pPr>
              <a:buNone/>
            </a:pPr>
            <a:endParaRPr lang="es-ES" sz="2400" b="1" dirty="0" smtClean="0">
              <a:latin typeface="Papyrus" pitchFamily="66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115616" y="2571750"/>
            <a:ext cx="7704856" cy="792088"/>
          </a:xfrm>
          <a:prstGeom prst="rect">
            <a:avLst/>
          </a:prstGeom>
        </p:spPr>
        <p:txBody>
          <a:bodyPr numCol="1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Papyrus" pitchFamily="66" charset="0"/>
                <a:ea typeface="+mj-ea"/>
                <a:cs typeface="Arial" pitchFamily="34" charset="0"/>
              </a:rPr>
              <a:t/>
            </a:r>
            <a:b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Papyrus" pitchFamily="66" charset="0"/>
                <a:ea typeface="+mj-ea"/>
                <a:cs typeface="Arial" pitchFamily="34" charset="0"/>
              </a:rPr>
            </a:br>
            <a:r>
              <a:rPr kumimoji="0" lang="es-E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Papyrus" pitchFamily="66" charset="0"/>
                <a:ea typeface="+mj-ea"/>
                <a:cs typeface="Arial" pitchFamily="34" charset="0"/>
              </a:rPr>
              <a:t>Gracias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Papyrus" pitchFamily="66" charset="0"/>
                <a:ea typeface="+mj-ea"/>
                <a:cs typeface="Arial" pitchFamily="34" charset="0"/>
              </a:rPr>
              <a:t>	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Papyrus" pitchFamily="66" charset="0"/>
                <a:ea typeface="+mj-ea"/>
                <a:cs typeface="Arial" pitchFamily="34" charset="0"/>
              </a:rPr>
              <a:t/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Papyrus" pitchFamily="66" charset="0"/>
                <a:ea typeface="+mj-ea"/>
                <a:cs typeface="Arial" pitchFamily="34" charset="0"/>
              </a:rPr>
            </a:b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Papyrus" pitchFamily="66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1600" y="123478"/>
            <a:ext cx="7416824" cy="504056"/>
          </a:xfrm>
        </p:spPr>
        <p:txBody>
          <a:bodyPr numCol="1"/>
          <a:lstStyle/>
          <a:p>
            <a:pPr algn="ctr"/>
            <a:r>
              <a:rPr lang="en-US" sz="2800" dirty="0" smtClean="0">
                <a:latin typeface="Papyrus" pitchFamily="66" charset="0"/>
              </a:rPr>
              <a:t/>
            </a:r>
            <a:br>
              <a:rPr lang="en-US" sz="2800" dirty="0" smtClean="0">
                <a:latin typeface="Papyrus" pitchFamily="66" charset="0"/>
              </a:rPr>
            </a:br>
            <a:r>
              <a:rPr lang="en-US" sz="2400" dirty="0" err="1" smtClean="0">
                <a:latin typeface="Papyrus" pitchFamily="66" charset="0"/>
              </a:rPr>
              <a:t>Especificaciones</a:t>
            </a:r>
            <a:r>
              <a:rPr lang="en-US" sz="2400" dirty="0" smtClean="0">
                <a:latin typeface="Papyrus" pitchFamily="66" charset="0"/>
              </a:rPr>
              <a:t> 		</a:t>
            </a:r>
            <a:r>
              <a:rPr lang="en-US" sz="2800" dirty="0" smtClean="0">
                <a:latin typeface="Papyrus" pitchFamily="66" charset="0"/>
              </a:rPr>
              <a:t/>
            </a:r>
            <a:br>
              <a:rPr lang="en-US" sz="2800" dirty="0" smtClean="0">
                <a:latin typeface="Papyrus" pitchFamily="66" charset="0"/>
              </a:rPr>
            </a:br>
            <a:endParaRPr lang="en-US" sz="2800" dirty="0">
              <a:latin typeface="Papyrus" pitchFamily="66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115616" y="699542"/>
          <a:ext cx="7200800" cy="396044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687115"/>
                <a:gridCol w="3513685"/>
              </a:tblGrid>
              <a:tr h="60477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latin typeface="Papyrus" pitchFamily="66" charset="0"/>
                        </a:rPr>
                        <a:t>COMPRENSIÓN </a:t>
                      </a:r>
                      <a:r>
                        <a:rPr lang="es-ES" sz="1600" b="1" dirty="0" smtClean="0">
                          <a:latin typeface="Papyrus" pitchFamily="66" charset="0"/>
                        </a:rPr>
                        <a:t>  ESCRITA   TAREA  </a:t>
                      </a:r>
                      <a:r>
                        <a:rPr lang="es-ES" sz="2400" b="1" dirty="0" smtClean="0">
                          <a:latin typeface="BatangChe" pitchFamily="49" charset="-127"/>
                          <a:ea typeface="BatangChe" pitchFamily="49" charset="-127"/>
                        </a:rPr>
                        <a:t>1</a:t>
                      </a:r>
                      <a:endParaRPr lang="es-ES" sz="2400" b="1" dirty="0">
                        <a:latin typeface="BatangChe" pitchFamily="49" charset="-127"/>
                        <a:ea typeface="BatangChe" pitchFamily="49" charset="-127"/>
                        <a:cs typeface="Times New Roman"/>
                      </a:endParaRPr>
                    </a:p>
                  </a:txBody>
                  <a:tcPr marL="68537" marR="68537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584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NIVEL INTERMEDIO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NIVEL AVANZADO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5584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/>
                        <a:t>ASOCIAR ENUNCIADOS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ASOCIAR ENUNCIADOS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5584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/>
                        <a:t>MICROTEXTOS</a:t>
                      </a:r>
                      <a:endParaRPr lang="es-ES" sz="12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/>
                        <a:t>(40 -50 palabras)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/>
                        <a:t>MICROTEXTOS</a:t>
                      </a:r>
                      <a:endParaRPr lang="es-ES" sz="12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/>
                        <a:t>(60 -70 palabras)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5584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/>
                        <a:t>TEXTOS SOBRE EL MISMO TEMA Y CON LA </a:t>
                      </a:r>
                      <a:endParaRPr lang="es-ES" sz="12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/>
                        <a:t>MISMA </a:t>
                      </a:r>
                      <a:r>
                        <a:rPr lang="es-ES" sz="1200" dirty="0"/>
                        <a:t>TIPOLOGÍA TEXTUAL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/>
                        <a:t>TEXTOS SOBRE EL MISMO TEMA Y CON LA </a:t>
                      </a:r>
                      <a:endParaRPr lang="es-ES" sz="12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/>
                        <a:t>MISMA </a:t>
                      </a:r>
                      <a:r>
                        <a:rPr lang="es-ES" sz="1200" dirty="0"/>
                        <a:t>TIPOLOGÍA TEXTUAL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5633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9 TEXTOS + 1 TEXTO DE EJEMPLO = </a:t>
                      </a:r>
                      <a:r>
                        <a:rPr lang="es-ES" sz="1200">
                          <a:highlight>
                            <a:srgbClr val="FF00FF"/>
                          </a:highlight>
                        </a:rPr>
                        <a:t>10</a:t>
                      </a:r>
                      <a:r>
                        <a:rPr lang="es-ES" sz="1200"/>
                        <a:t> </a:t>
                      </a:r>
                      <a:r>
                        <a:rPr lang="es-ES" sz="1200">
                          <a:highlight>
                            <a:srgbClr val="FF00FF"/>
                          </a:highlight>
                        </a:rPr>
                        <a:t>TEXTOS</a:t>
                      </a:r>
                      <a:endParaRPr lang="es-ES" sz="120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2 TEXTOS SON DISTRACTORES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/>
                        <a:t>9 TEXTOS + 1 TEXTO DE EJEMPLO = </a:t>
                      </a:r>
                      <a:r>
                        <a:rPr lang="es-ES" sz="1200" dirty="0">
                          <a:highlight>
                            <a:srgbClr val="FF00FF"/>
                          </a:highlight>
                        </a:rPr>
                        <a:t>10</a:t>
                      </a:r>
                      <a:r>
                        <a:rPr lang="es-ES" sz="1200" dirty="0"/>
                        <a:t> </a:t>
                      </a:r>
                      <a:r>
                        <a:rPr lang="es-ES" sz="1200" dirty="0">
                          <a:highlight>
                            <a:srgbClr val="FF00FF"/>
                          </a:highlight>
                        </a:rPr>
                        <a:t>TEXTOS</a:t>
                      </a:r>
                      <a:endParaRPr lang="es-ES" sz="12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/>
                        <a:t>2 TEXTOS SON DISTRACTORES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5584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/>
                        <a:t>7 ÍTEMS + 1 ÍTEM DE EJEMPLO = </a:t>
                      </a:r>
                      <a:r>
                        <a:rPr lang="es-ES" sz="1200" dirty="0">
                          <a:highlight>
                            <a:srgbClr val="FF00FF"/>
                          </a:highlight>
                        </a:rPr>
                        <a:t>8</a:t>
                      </a:r>
                      <a:r>
                        <a:rPr lang="es-ES" sz="1200" dirty="0"/>
                        <a:t> </a:t>
                      </a:r>
                      <a:r>
                        <a:rPr lang="es-ES" sz="1200" dirty="0">
                          <a:highlight>
                            <a:srgbClr val="FF00FF"/>
                          </a:highlight>
                        </a:rPr>
                        <a:t> ÍTEMS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/>
                        <a:t>7 ÍTEMS + 1 ÍTEM DE EJEMPLO = </a:t>
                      </a:r>
                      <a:r>
                        <a:rPr lang="es-ES" sz="1200" dirty="0">
                          <a:highlight>
                            <a:srgbClr val="FF00FF"/>
                          </a:highlight>
                        </a:rPr>
                        <a:t>8</a:t>
                      </a:r>
                      <a:r>
                        <a:rPr lang="es-ES" sz="1200" dirty="0"/>
                        <a:t> </a:t>
                      </a:r>
                      <a:r>
                        <a:rPr lang="es-ES" sz="1200" dirty="0">
                          <a:highlight>
                            <a:srgbClr val="FF00FF"/>
                          </a:highlight>
                        </a:rPr>
                        <a:t>ÍTEMS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608" y="195486"/>
            <a:ext cx="7704856" cy="1224136"/>
          </a:xfrm>
        </p:spPr>
        <p:txBody>
          <a:bodyPr numCol="1"/>
          <a:lstStyle/>
          <a:p>
            <a:pPr algn="ctr">
              <a:lnSpc>
                <a:spcPts val="2000"/>
              </a:lnSpc>
            </a:pPr>
            <a:r>
              <a:rPr lang="en-US" sz="2800" dirty="0" smtClean="0">
                <a:latin typeface="Papyrus" pitchFamily="66" charset="0"/>
              </a:rPr>
              <a:t/>
            </a:r>
            <a:br>
              <a:rPr lang="en-US" sz="2800" dirty="0" smtClean="0">
                <a:latin typeface="Papyrus" pitchFamily="66" charset="0"/>
              </a:rPr>
            </a:br>
            <a:r>
              <a:rPr lang="en-US" sz="2800" dirty="0" smtClean="0">
                <a:latin typeface="Papyrus" pitchFamily="66" charset="0"/>
              </a:rPr>
              <a:t/>
            </a:r>
            <a:br>
              <a:rPr lang="en-US" sz="2800" dirty="0" smtClean="0">
                <a:latin typeface="Papyrus" pitchFamily="66" charset="0"/>
              </a:rPr>
            </a:br>
            <a:r>
              <a:rPr lang="en-US" sz="2800" dirty="0" smtClean="0">
                <a:latin typeface="Papyrus" pitchFamily="66" charset="0"/>
              </a:rPr>
              <a:t/>
            </a:r>
            <a:br>
              <a:rPr lang="en-US" sz="2800" dirty="0" smtClean="0">
                <a:latin typeface="Papyrus" pitchFamily="66" charset="0"/>
              </a:rPr>
            </a:br>
            <a:r>
              <a:rPr lang="en-US" sz="2800" dirty="0" err="1" smtClean="0">
                <a:latin typeface="Papyrus" pitchFamily="66" charset="0"/>
              </a:rPr>
              <a:t>Objetivo</a:t>
            </a:r>
            <a:r>
              <a:rPr lang="en-US" sz="2800" dirty="0" smtClean="0">
                <a:latin typeface="Papyrus" pitchFamily="66" charset="0"/>
              </a:rPr>
              <a:t> de la </a:t>
            </a:r>
            <a:r>
              <a:rPr lang="en-US" sz="2800" dirty="0" err="1" smtClean="0">
                <a:latin typeface="Papyrus" pitchFamily="66" charset="0"/>
              </a:rPr>
              <a:t>tarea</a:t>
            </a:r>
            <a:r>
              <a:rPr lang="en-US" sz="2800" dirty="0" smtClean="0">
                <a:latin typeface="Papyrus" pitchFamily="66" charset="0"/>
              </a:rPr>
              <a:t> de </a:t>
            </a:r>
            <a:r>
              <a:rPr lang="en-US" sz="2800" dirty="0" err="1" smtClean="0">
                <a:latin typeface="Papyrus" pitchFamily="66" charset="0"/>
              </a:rPr>
              <a:t>comprensión</a:t>
            </a:r>
            <a:r>
              <a:rPr lang="en-US" sz="2800" dirty="0" smtClean="0">
                <a:latin typeface="Papyrus" pitchFamily="66" charset="0"/>
              </a:rPr>
              <a:t> </a:t>
            </a:r>
            <a:r>
              <a:rPr lang="en-US" sz="2800" dirty="0" err="1" smtClean="0">
                <a:latin typeface="Papyrus" pitchFamily="66" charset="0"/>
              </a:rPr>
              <a:t>lectora</a:t>
            </a:r>
            <a:r>
              <a:rPr lang="en-US" sz="2800" dirty="0" smtClean="0">
                <a:latin typeface="Papyrus" pitchFamily="66" charset="0"/>
              </a:rPr>
              <a:t> T1</a:t>
            </a:r>
            <a:r>
              <a:rPr lang="en-US" sz="2400" dirty="0" smtClean="0">
                <a:latin typeface="Papyrus" pitchFamily="66" charset="0"/>
              </a:rPr>
              <a:t>	:</a:t>
            </a:r>
            <a:br>
              <a:rPr lang="en-US" sz="2400" dirty="0" smtClean="0">
                <a:latin typeface="Papyrus" pitchFamily="66" charset="0"/>
              </a:rPr>
            </a:br>
            <a:r>
              <a:rPr lang="en-US" sz="2400" dirty="0" smtClean="0">
                <a:latin typeface="Papyrus" pitchFamily="66" charset="0"/>
              </a:rPr>
              <a:t/>
            </a:r>
            <a:br>
              <a:rPr lang="en-US" sz="2400" dirty="0" smtClean="0">
                <a:latin typeface="Papyrus" pitchFamily="66" charset="0"/>
              </a:rPr>
            </a:br>
            <a:r>
              <a:rPr lang="es-ES" sz="2400" dirty="0" smtClean="0">
                <a:solidFill>
                  <a:srgbClr val="B8089F"/>
                </a:solidFill>
                <a:latin typeface="Papyrus" pitchFamily="66" charset="0"/>
              </a:rPr>
              <a:t>Entender  información  global  e  ideas principales.</a:t>
            </a:r>
            <a:r>
              <a:rPr lang="es-ES" sz="2400" dirty="0" smtClean="0">
                <a:latin typeface="Papyrus" pitchFamily="66" charset="0"/>
              </a:rPr>
              <a:t/>
            </a:r>
            <a:br>
              <a:rPr lang="es-ES" sz="2400" dirty="0" smtClean="0">
                <a:latin typeface="Papyrus" pitchFamily="66" charset="0"/>
              </a:rPr>
            </a:br>
            <a:r>
              <a:rPr lang="en-US" sz="2400" dirty="0" smtClean="0">
                <a:latin typeface="Papyrus" pitchFamily="66" charset="0"/>
              </a:rPr>
              <a:t/>
            </a:r>
            <a:br>
              <a:rPr lang="en-US" sz="2400" dirty="0" smtClean="0">
                <a:latin typeface="Papyrus" pitchFamily="66" charset="0"/>
              </a:rPr>
            </a:br>
            <a:r>
              <a:rPr lang="en-US" sz="2400" dirty="0" smtClean="0">
                <a:latin typeface="Papyrus" pitchFamily="66" charset="0"/>
              </a:rPr>
              <a:t>	</a:t>
            </a:r>
            <a:r>
              <a:rPr lang="en-US" sz="2800" dirty="0" smtClean="0">
                <a:latin typeface="Papyrus" pitchFamily="66" charset="0"/>
              </a:rPr>
              <a:t/>
            </a:r>
            <a:br>
              <a:rPr lang="en-US" sz="2800" dirty="0" smtClean="0">
                <a:latin typeface="Papyrus" pitchFamily="66" charset="0"/>
              </a:rPr>
            </a:br>
            <a:endParaRPr lang="en-US" sz="2800" dirty="0">
              <a:latin typeface="Papyrus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39552" y="1491630"/>
            <a:ext cx="8136904" cy="2726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buNone/>
            </a:pPr>
            <a:endParaRPr lang="es-ES" sz="2000" dirty="0" smtClean="0">
              <a:latin typeface="Papyrus" pitchFamily="66" charset="0"/>
            </a:endParaRPr>
          </a:p>
          <a:p>
            <a:pPr>
              <a:buNone/>
            </a:pPr>
            <a:r>
              <a:rPr lang="es-ES" sz="2200" dirty="0" smtClean="0">
                <a:latin typeface="Papyrus" pitchFamily="66" charset="0"/>
              </a:rPr>
              <a:t>● </a:t>
            </a:r>
            <a:r>
              <a:rPr lang="es-ES" sz="2200" b="1" dirty="0" smtClean="0">
                <a:latin typeface="Papyrus" pitchFamily="66" charset="0"/>
              </a:rPr>
              <a:t>La comprensión global abarca el texto en su totalidad, los </a:t>
            </a:r>
          </a:p>
          <a:p>
            <a:pPr>
              <a:buNone/>
            </a:pPr>
            <a:r>
              <a:rPr lang="es-ES" sz="2200" b="1" dirty="0" smtClean="0">
                <a:latin typeface="Papyrus" pitchFamily="66" charset="0"/>
              </a:rPr>
              <a:t>detalles se pierden en el conjunto.</a:t>
            </a:r>
          </a:p>
          <a:p>
            <a:pPr>
              <a:lnSpc>
                <a:spcPts val="1600"/>
              </a:lnSpc>
              <a:buNone/>
            </a:pPr>
            <a:endParaRPr lang="es-ES" sz="2200" b="1" dirty="0" smtClean="0">
              <a:latin typeface="Papyrus" pitchFamily="66" charset="0"/>
            </a:endParaRPr>
          </a:p>
          <a:p>
            <a:pPr>
              <a:buNone/>
            </a:pPr>
            <a:r>
              <a:rPr lang="es-ES" sz="2200" b="1" dirty="0" smtClean="0">
                <a:latin typeface="Papyrus" pitchFamily="66" charset="0"/>
              </a:rPr>
              <a:t>● Comprensión de la idea principal del texto sin entender </a:t>
            </a:r>
          </a:p>
          <a:p>
            <a:pPr>
              <a:buNone/>
            </a:pPr>
            <a:r>
              <a:rPr lang="es-ES" sz="2200" b="1" dirty="0" smtClean="0">
                <a:latin typeface="Papyrus" pitchFamily="66" charset="0"/>
              </a:rPr>
              <a:t>todas sus palabras.</a:t>
            </a:r>
          </a:p>
          <a:p>
            <a:pPr>
              <a:lnSpc>
                <a:spcPts val="1600"/>
              </a:lnSpc>
              <a:buNone/>
            </a:pPr>
            <a:endParaRPr lang="es-ES" sz="2200" b="1" dirty="0" smtClean="0">
              <a:latin typeface="Papyrus" pitchFamily="66" charset="0"/>
            </a:endParaRPr>
          </a:p>
          <a:p>
            <a:pPr>
              <a:buNone/>
            </a:pPr>
            <a:r>
              <a:rPr lang="es-ES" sz="2200" b="1" dirty="0" smtClean="0">
                <a:latin typeface="Papyrus" pitchFamily="66" charset="0"/>
              </a:rPr>
              <a:t> ● No se puede preguntar por una parte del  texto o incluso </a:t>
            </a:r>
          </a:p>
          <a:p>
            <a:pPr>
              <a:buNone/>
            </a:pPr>
            <a:r>
              <a:rPr lang="es-ES" sz="2200" b="1" dirty="0" smtClean="0">
                <a:latin typeface="Papyrus" pitchFamily="66" charset="0"/>
              </a:rPr>
              <a:t>por una palabra clave. </a:t>
            </a:r>
            <a:endParaRPr lang="es-ES" sz="22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0905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608" y="195486"/>
            <a:ext cx="7704856" cy="648072"/>
          </a:xfrm>
        </p:spPr>
        <p:txBody>
          <a:bodyPr numCol="1"/>
          <a:lstStyle/>
          <a:p>
            <a:pPr algn="ctr"/>
            <a:r>
              <a:rPr lang="es-ES" sz="2800" dirty="0" smtClean="0">
                <a:latin typeface="Papyrus" pitchFamily="66" charset="0"/>
              </a:rPr>
              <a:t/>
            </a:r>
            <a:br>
              <a:rPr lang="es-ES" sz="2800" dirty="0" smtClean="0">
                <a:latin typeface="Papyrus" pitchFamily="66" charset="0"/>
              </a:rPr>
            </a:br>
            <a:r>
              <a:rPr lang="es-ES" sz="2800" dirty="0" smtClean="0">
                <a:latin typeface="Papyrus" pitchFamily="66" charset="0"/>
              </a:rPr>
              <a:t>Características de los textos</a:t>
            </a:r>
            <a:r>
              <a:rPr lang="en-US" sz="2400" dirty="0" smtClean="0">
                <a:latin typeface="Papyrus" pitchFamily="66" charset="0"/>
              </a:rPr>
              <a:t>	</a:t>
            </a:r>
            <a:r>
              <a:rPr lang="en-US" sz="2800" dirty="0" smtClean="0">
                <a:latin typeface="Papyrus" pitchFamily="66" charset="0"/>
              </a:rPr>
              <a:t/>
            </a:r>
            <a:br>
              <a:rPr lang="en-US" sz="2800" dirty="0" smtClean="0">
                <a:latin typeface="Papyrus" pitchFamily="66" charset="0"/>
              </a:rPr>
            </a:br>
            <a:endParaRPr lang="en-US" sz="2800" dirty="0">
              <a:latin typeface="Papyrus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55576" y="987574"/>
            <a:ext cx="7776864" cy="313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buNone/>
            </a:pPr>
            <a:endParaRPr lang="es-ES" sz="2000" dirty="0" smtClean="0">
              <a:latin typeface="Papyrus" pitchFamily="66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520" y="1131590"/>
            <a:ext cx="8568952" cy="2995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2400" b="1" dirty="0" smtClean="0">
                <a:latin typeface="Papyrus" pitchFamily="66" charset="0"/>
              </a:rPr>
              <a:t>Tipo de discurso: </a:t>
            </a:r>
            <a:r>
              <a:rPr lang="es-ES" sz="2400" dirty="0" smtClean="0">
                <a:latin typeface="Papyrus" pitchFamily="66" charset="0"/>
              </a:rPr>
              <a:t>informativo y/o descriptivo</a:t>
            </a:r>
          </a:p>
          <a:p>
            <a:pPr>
              <a:lnSpc>
                <a:spcPts val="2000"/>
              </a:lnSpc>
              <a:buNone/>
            </a:pPr>
            <a:endParaRPr lang="es-ES" sz="2400" b="1" dirty="0" smtClean="0">
              <a:latin typeface="Papyrus" pitchFamily="66" charset="0"/>
            </a:endParaRPr>
          </a:p>
          <a:p>
            <a:pPr>
              <a:buNone/>
            </a:pPr>
            <a:r>
              <a:rPr lang="es-ES" sz="2400" b="1" dirty="0" smtClean="0">
                <a:latin typeface="Papyrus" pitchFamily="66" charset="0"/>
              </a:rPr>
              <a:t>Tipo de texto</a:t>
            </a:r>
            <a:r>
              <a:rPr lang="es-ES" sz="2400" dirty="0" smtClean="0">
                <a:latin typeface="Papyrus" pitchFamily="66" charset="0"/>
              </a:rPr>
              <a:t>: </a:t>
            </a:r>
          </a:p>
          <a:p>
            <a:pPr>
              <a:buNone/>
            </a:pPr>
            <a:endParaRPr lang="es-ES" sz="2400" dirty="0" smtClean="0">
              <a:latin typeface="Papyrus" pitchFamily="66" charset="0"/>
            </a:endParaRPr>
          </a:p>
          <a:p>
            <a:pPr lvl="0">
              <a:lnSpc>
                <a:spcPts val="2000"/>
              </a:lnSpc>
            </a:pPr>
            <a:r>
              <a:rPr lang="es-ES" sz="1200" dirty="0" smtClean="0">
                <a:latin typeface="Papyrus" pitchFamily="66" charset="0"/>
              </a:rPr>
              <a:t>● </a:t>
            </a:r>
            <a:r>
              <a:rPr lang="es-ES" sz="2400" dirty="0" smtClean="0">
                <a:latin typeface="Papyrus" pitchFamily="66" charset="0"/>
              </a:rPr>
              <a:t>Avisos, anuncios, catálogos, documentos comerciales breves... </a:t>
            </a:r>
          </a:p>
          <a:p>
            <a:pPr lvl="0">
              <a:lnSpc>
                <a:spcPts val="2000"/>
              </a:lnSpc>
            </a:pPr>
            <a:endParaRPr lang="es-ES" sz="2400" dirty="0" smtClean="0">
              <a:latin typeface="Papyrus" pitchFamily="66" charset="0"/>
            </a:endParaRPr>
          </a:p>
          <a:p>
            <a:pPr>
              <a:lnSpc>
                <a:spcPts val="2000"/>
              </a:lnSpc>
            </a:pPr>
            <a:r>
              <a:rPr lang="es-ES" sz="1200" dirty="0" smtClean="0">
                <a:solidFill>
                  <a:prstClr val="black"/>
                </a:solidFill>
                <a:latin typeface="Papyrus" pitchFamily="66" charset="0"/>
              </a:rPr>
              <a:t>● </a:t>
            </a:r>
            <a:r>
              <a:rPr lang="es-ES" sz="2400" dirty="0" smtClean="0">
                <a:latin typeface="Papyrus" pitchFamily="66" charset="0"/>
              </a:rPr>
              <a:t>Información y mensajes breves en prensa, noticias breves ...</a:t>
            </a:r>
          </a:p>
          <a:p>
            <a:pPr lvl="0">
              <a:lnSpc>
                <a:spcPts val="2000"/>
              </a:lnSpc>
            </a:pPr>
            <a:endParaRPr lang="es-ES" sz="2400" dirty="0" smtClean="0">
              <a:latin typeface="Papyrus" pitchFamily="66" charset="0"/>
            </a:endParaRPr>
          </a:p>
          <a:p>
            <a:pPr>
              <a:lnSpc>
                <a:spcPts val="2000"/>
              </a:lnSpc>
            </a:pPr>
            <a:r>
              <a:rPr lang="es-ES" sz="1200" dirty="0" smtClean="0">
                <a:solidFill>
                  <a:prstClr val="black"/>
                </a:solidFill>
                <a:latin typeface="Papyrus" pitchFamily="66" charset="0"/>
              </a:rPr>
              <a:t>● </a:t>
            </a:r>
            <a:r>
              <a:rPr lang="es-ES" sz="2400" dirty="0" smtClean="0">
                <a:latin typeface="Papyrus" pitchFamily="66" charset="0"/>
              </a:rPr>
              <a:t>Resúmenes, recensiones de libros (contraportadas de libros), </a:t>
            </a:r>
          </a:p>
          <a:p>
            <a:pPr lvl="0">
              <a:lnSpc>
                <a:spcPts val="2000"/>
              </a:lnSpc>
            </a:pPr>
            <a:r>
              <a:rPr lang="es-ES" sz="2400" dirty="0" smtClean="0">
                <a:latin typeface="Papyrus" pitchFamily="66" charset="0"/>
              </a:rPr>
              <a:t>guías, películas …</a:t>
            </a:r>
            <a:endParaRPr lang="es-ES" sz="2400" dirty="0"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608" y="195486"/>
            <a:ext cx="7704856" cy="648072"/>
          </a:xfrm>
        </p:spPr>
        <p:txBody>
          <a:bodyPr numCol="1"/>
          <a:lstStyle/>
          <a:p>
            <a:pPr algn="ctr"/>
            <a:r>
              <a:rPr lang="es-ES" sz="2800" dirty="0" smtClean="0">
                <a:latin typeface="Papyrus" pitchFamily="66" charset="0"/>
              </a:rPr>
              <a:t/>
            </a:r>
            <a:br>
              <a:rPr lang="es-ES" sz="2800" dirty="0" smtClean="0">
                <a:latin typeface="Papyrus" pitchFamily="66" charset="0"/>
              </a:rPr>
            </a:br>
            <a:r>
              <a:rPr lang="es-ES" sz="2800" dirty="0" smtClean="0">
                <a:latin typeface="Papyrus" pitchFamily="66" charset="0"/>
              </a:rPr>
              <a:t>La importancia de la selección de textos:</a:t>
            </a:r>
            <a:r>
              <a:rPr lang="en-US" sz="2800" dirty="0" smtClean="0">
                <a:latin typeface="Papyrus" pitchFamily="66" charset="0"/>
              </a:rPr>
              <a:t/>
            </a:r>
            <a:br>
              <a:rPr lang="en-US" sz="2800" dirty="0" smtClean="0">
                <a:latin typeface="Papyrus" pitchFamily="66" charset="0"/>
              </a:rPr>
            </a:br>
            <a:endParaRPr lang="en-US" sz="2800" dirty="0">
              <a:latin typeface="Papyrus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55576" y="987574"/>
            <a:ext cx="7776864" cy="313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buNone/>
            </a:pPr>
            <a:endParaRPr lang="es-ES" sz="2000" dirty="0" smtClean="0">
              <a:latin typeface="Papyrus" pitchFamily="66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520" y="1131590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2400" dirty="0" smtClean="0">
                <a:latin typeface="Papyrus" pitchFamily="66" charset="0"/>
              </a:rPr>
              <a:t>No todos los textos valen para todas las tareas.</a:t>
            </a:r>
          </a:p>
          <a:p>
            <a:pPr>
              <a:buNone/>
            </a:pPr>
            <a:endParaRPr lang="es-ES" sz="2400" dirty="0" smtClean="0">
              <a:latin typeface="Papyrus" pitchFamily="66" charset="0"/>
            </a:endParaRPr>
          </a:p>
          <a:p>
            <a:pPr>
              <a:buNone/>
            </a:pPr>
            <a:r>
              <a:rPr lang="es-ES" sz="2400" dirty="0" smtClean="0">
                <a:latin typeface="Papyrus" pitchFamily="66" charset="0"/>
              </a:rPr>
              <a:t>Combinación adecuada del tipo de texto con el tipo de tarea.</a:t>
            </a:r>
          </a:p>
          <a:p>
            <a:pPr>
              <a:buNone/>
            </a:pPr>
            <a:endParaRPr lang="es-ES" sz="2400" dirty="0" smtClean="0">
              <a:latin typeface="Papyrus" pitchFamily="66" charset="0"/>
            </a:endParaRPr>
          </a:p>
          <a:p>
            <a:pPr>
              <a:buNone/>
            </a:pPr>
            <a:r>
              <a:rPr lang="es-ES" sz="2400" dirty="0" smtClean="0">
                <a:latin typeface="Papyrus" pitchFamily="66" charset="0"/>
              </a:rPr>
              <a:t>Por ejemplo: texto narrativo no vale para la tarea 1 ni 2</a:t>
            </a:r>
          </a:p>
        </p:txBody>
      </p:sp>
    </p:spTree>
    <p:extLst>
      <p:ext uri="{BB962C8B-B14F-4D97-AF65-F5344CB8AC3E}">
        <p14:creationId xmlns:p14="http://schemas.microsoft.com/office/powerpoint/2010/main" xmlns="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608" y="195486"/>
            <a:ext cx="7704856" cy="648072"/>
          </a:xfrm>
        </p:spPr>
        <p:txBody>
          <a:bodyPr numCol="1"/>
          <a:lstStyle/>
          <a:p>
            <a:pPr algn="ctr"/>
            <a:r>
              <a:rPr lang="es-ES" sz="2800" dirty="0" smtClean="0">
                <a:latin typeface="Papyrus" pitchFamily="66" charset="0"/>
              </a:rPr>
              <a:t/>
            </a:r>
            <a:br>
              <a:rPr lang="es-ES" sz="2800" dirty="0" smtClean="0">
                <a:latin typeface="Papyrus" pitchFamily="66" charset="0"/>
              </a:rPr>
            </a:br>
            <a:r>
              <a:rPr lang="es-ES" sz="2800" dirty="0" smtClean="0">
                <a:latin typeface="Papyrus" pitchFamily="66" charset="0"/>
              </a:rPr>
              <a:t>Selección de los textos</a:t>
            </a:r>
            <a:r>
              <a:rPr lang="en-US" sz="2400" dirty="0" smtClean="0">
                <a:latin typeface="Papyrus" pitchFamily="66" charset="0"/>
              </a:rPr>
              <a:t>	</a:t>
            </a:r>
            <a:r>
              <a:rPr lang="en-US" sz="2800" dirty="0" smtClean="0">
                <a:latin typeface="Papyrus" pitchFamily="66" charset="0"/>
              </a:rPr>
              <a:t/>
            </a:r>
            <a:br>
              <a:rPr lang="en-US" sz="2800" dirty="0" smtClean="0">
                <a:latin typeface="Papyrus" pitchFamily="66" charset="0"/>
              </a:rPr>
            </a:br>
            <a:endParaRPr lang="en-US" sz="2800" dirty="0">
              <a:latin typeface="Papyrus" pitchFamily="66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520" y="843558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2400" b="1" dirty="0" smtClean="0">
                <a:solidFill>
                  <a:srgbClr val="B8089F"/>
                </a:solidFill>
                <a:latin typeface="Papyrus" pitchFamily="66" charset="0"/>
                <a:ea typeface="+mj-ea"/>
                <a:cs typeface="Arial" pitchFamily="34" charset="0"/>
              </a:rPr>
              <a:t>Deben de ser </a:t>
            </a:r>
            <a:r>
              <a:rPr lang="es-ES" sz="2400" b="1" dirty="0" smtClean="0">
                <a:latin typeface="Papyrus" pitchFamily="66" charset="0"/>
              </a:rPr>
              <a:t>: </a:t>
            </a:r>
          </a:p>
          <a:p>
            <a:r>
              <a:rPr lang="es-ES" sz="1200" dirty="0" smtClean="0">
                <a:solidFill>
                  <a:prstClr val="black"/>
                </a:solidFill>
                <a:latin typeface="Papyrus" pitchFamily="66" charset="0"/>
              </a:rPr>
              <a:t>● </a:t>
            </a:r>
            <a:r>
              <a:rPr lang="es-ES" sz="2400" b="1" dirty="0" smtClean="0">
                <a:latin typeface="Papyrus" pitchFamily="66" charset="0"/>
              </a:rPr>
              <a:t>auténticos, interesantes, con información relevante</a:t>
            </a:r>
          </a:p>
          <a:p>
            <a:r>
              <a:rPr lang="es-ES" sz="1200" dirty="0" smtClean="0">
                <a:solidFill>
                  <a:prstClr val="black"/>
                </a:solidFill>
                <a:latin typeface="Papyrus" pitchFamily="66" charset="0"/>
              </a:rPr>
              <a:t>● </a:t>
            </a:r>
            <a:r>
              <a:rPr lang="es-ES" sz="2400" b="1" dirty="0" smtClean="0">
                <a:latin typeface="Papyrus" pitchFamily="66" charset="0"/>
              </a:rPr>
              <a:t>tener ideas principales bien diferenciadas</a:t>
            </a:r>
          </a:p>
          <a:p>
            <a:r>
              <a:rPr lang="es-ES" sz="1200" dirty="0" smtClean="0">
                <a:solidFill>
                  <a:prstClr val="black"/>
                </a:solidFill>
                <a:latin typeface="Papyrus" pitchFamily="66" charset="0"/>
              </a:rPr>
              <a:t>● </a:t>
            </a:r>
            <a:r>
              <a:rPr lang="es-ES" sz="2400" b="1" dirty="0" smtClean="0">
                <a:latin typeface="Papyrus" pitchFamily="66" charset="0"/>
              </a:rPr>
              <a:t>medir información objetiva  independientemente de la edad, </a:t>
            </a:r>
          </a:p>
          <a:p>
            <a:pPr>
              <a:buNone/>
            </a:pPr>
            <a:r>
              <a:rPr lang="es-ES" sz="2400" b="1" dirty="0" smtClean="0">
                <a:latin typeface="Papyrus" pitchFamily="66" charset="0"/>
              </a:rPr>
              <a:t>estudios y circunstancias del candidato.</a:t>
            </a:r>
          </a:p>
          <a:p>
            <a:pPr>
              <a:buNone/>
            </a:pPr>
            <a:endParaRPr lang="es-ES" sz="2400" b="1" u="sng" dirty="0" smtClean="0">
              <a:latin typeface="Papyrus" pitchFamily="66" charset="0"/>
            </a:endParaRPr>
          </a:p>
          <a:p>
            <a:pPr>
              <a:buNone/>
            </a:pPr>
            <a:r>
              <a:rPr lang="es-ES" sz="2400" b="1" dirty="0" smtClean="0">
                <a:solidFill>
                  <a:srgbClr val="B8089F"/>
                </a:solidFill>
                <a:latin typeface="Papyrus" pitchFamily="66" charset="0"/>
                <a:ea typeface="+mj-ea"/>
                <a:cs typeface="Arial" pitchFamily="34" charset="0"/>
              </a:rPr>
              <a:t>No deben de ser </a:t>
            </a:r>
            <a:r>
              <a:rPr lang="es-ES" sz="2400" b="1" dirty="0" smtClean="0">
                <a:latin typeface="Papyrus" pitchFamily="66" charset="0"/>
              </a:rPr>
              <a:t>:</a:t>
            </a:r>
          </a:p>
          <a:p>
            <a:r>
              <a:rPr lang="es-ES" sz="1200" dirty="0" smtClean="0">
                <a:solidFill>
                  <a:prstClr val="black"/>
                </a:solidFill>
                <a:latin typeface="Papyrus" pitchFamily="66" charset="0"/>
              </a:rPr>
              <a:t>● </a:t>
            </a:r>
            <a:r>
              <a:rPr lang="es-ES" sz="2400" b="1" dirty="0" smtClean="0">
                <a:latin typeface="Papyrus" pitchFamily="66" charset="0"/>
              </a:rPr>
              <a:t>ofensivos </a:t>
            </a:r>
          </a:p>
          <a:p>
            <a:r>
              <a:rPr lang="es-ES" sz="1200" dirty="0" smtClean="0">
                <a:solidFill>
                  <a:prstClr val="black"/>
                </a:solidFill>
                <a:latin typeface="Papyrus" pitchFamily="66" charset="0"/>
              </a:rPr>
              <a:t>● </a:t>
            </a:r>
            <a:r>
              <a:rPr lang="es-ES" sz="2400" b="1" dirty="0" smtClean="0">
                <a:latin typeface="Papyrus" pitchFamily="66" charset="0"/>
              </a:rPr>
              <a:t>radiante actualidad.</a:t>
            </a:r>
          </a:p>
        </p:txBody>
      </p:sp>
    </p:spTree>
    <p:extLst>
      <p:ext uri="{BB962C8B-B14F-4D97-AF65-F5344CB8AC3E}">
        <p14:creationId xmlns:p14="http://schemas.microsoft.com/office/powerpoint/2010/main" xmlns="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</TotalTime>
  <Words>1686</Words>
  <Application>Microsoft Office PowerPoint</Application>
  <PresentationFormat>Presentación en pantalla (16:9)</PresentationFormat>
  <Paragraphs>455</Paragraphs>
  <Slides>43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43</vt:i4>
      </vt:variant>
    </vt:vector>
  </HeadingPairs>
  <TitlesOfParts>
    <vt:vector size="45" baseType="lpstr">
      <vt:lpstr>Office Theme</vt:lpstr>
      <vt:lpstr>Custom Design</vt:lpstr>
      <vt:lpstr>Diapositiva 1</vt:lpstr>
      <vt:lpstr>ÍNDICE</vt:lpstr>
      <vt:lpstr> Especificaciones T1 C.E. - Ava   </vt:lpstr>
      <vt:lpstr>Plantilla</vt:lpstr>
      <vt:lpstr> Especificaciones    </vt:lpstr>
      <vt:lpstr>   Objetivo de la tarea de comprensión lectora T1 :  Entender  información  global  e  ideas principales.    </vt:lpstr>
      <vt:lpstr> Características de los textos  </vt:lpstr>
      <vt:lpstr> La importancia de la selección de textos: </vt:lpstr>
      <vt:lpstr> Selección de los textos  </vt:lpstr>
      <vt:lpstr> Deben de ser del nivel:   </vt:lpstr>
      <vt:lpstr> Textos no válidos </vt:lpstr>
      <vt:lpstr>Ejemplo  de  microtexto  no válido</vt:lpstr>
      <vt:lpstr>Ejemplo  de  microtexto  válido?</vt:lpstr>
      <vt:lpstr> Pautas básicas para la redacción de ítems </vt:lpstr>
      <vt:lpstr> Ítems no válidos </vt:lpstr>
      <vt:lpstr>Comprensión oral </vt:lpstr>
      <vt:lpstr> Especificaciones </vt:lpstr>
      <vt:lpstr>Objetivo de la tarea de comprensión lectora T1:  Entender  información  global  e  ideas  principales. Ordenar y discriminar información.</vt:lpstr>
      <vt:lpstr>Diapositiva 19</vt:lpstr>
      <vt:lpstr>Diapositiva 20</vt:lpstr>
      <vt:lpstr>Documentos  sonoros no validos:  </vt:lpstr>
      <vt:lpstr>Ejemplo  de  documento sonoro  no válido</vt:lpstr>
      <vt:lpstr>Como podemos adaptar los documentos  sonoros: </vt:lpstr>
      <vt:lpstr>Redacción de ítems:</vt:lpstr>
      <vt:lpstr>Diapositiva 25</vt:lpstr>
      <vt:lpstr> Especificaciones</vt:lpstr>
      <vt:lpstr>   Objetivo de la tarea de comprensión lectora T2 :  Entender  información  de forma selectiva.    </vt:lpstr>
      <vt:lpstr> Características de los textos  </vt:lpstr>
      <vt:lpstr> Ejemplos no válidos   </vt:lpstr>
      <vt:lpstr> Ejemplos  válidos   </vt:lpstr>
      <vt:lpstr> Pautas básicas para la redacción de ítems </vt:lpstr>
      <vt:lpstr>Comprensión oral  Tarea 2</vt:lpstr>
      <vt:lpstr> Especificaciones</vt:lpstr>
      <vt:lpstr>   Objetivo de la tarea de comprensión oral T2 :   Entender  información  de forma selectiva. Comprender información explícita.    </vt:lpstr>
      <vt:lpstr> Características de los textos  </vt:lpstr>
      <vt:lpstr> INDICACIONES  IMPORTANTES  </vt:lpstr>
      <vt:lpstr> LOS  ÍTEMS  DE  LA TAREA 2:   </vt:lpstr>
      <vt:lpstr>Diapositiva 38</vt:lpstr>
      <vt:lpstr>Diapositiva 39</vt:lpstr>
      <vt:lpstr>Diapositiva 40</vt:lpstr>
      <vt:lpstr> Ejemplo  tarea 2   </vt:lpstr>
      <vt:lpstr>Diapositiva 42</vt:lpstr>
      <vt:lpstr> Buen  trabajo!!!  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Usuario</cp:lastModifiedBy>
  <cp:revision>281</cp:revision>
  <dcterms:created xsi:type="dcterms:W3CDTF">2014-04-01T16:27:38Z</dcterms:created>
  <dcterms:modified xsi:type="dcterms:W3CDTF">2015-10-27T14:28:07Z</dcterms:modified>
</cp:coreProperties>
</file>