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7"/>
  </p:notesMasterIdLst>
  <p:sldIdLst>
    <p:sldId id="277" r:id="rId2"/>
    <p:sldId id="306" r:id="rId3"/>
    <p:sldId id="307" r:id="rId4"/>
    <p:sldId id="309" r:id="rId5"/>
    <p:sldId id="310" r:id="rId6"/>
    <p:sldId id="311" r:id="rId7"/>
    <p:sldId id="313" r:id="rId8"/>
    <p:sldId id="297" r:id="rId9"/>
    <p:sldId id="314" r:id="rId10"/>
    <p:sldId id="315" r:id="rId11"/>
    <p:sldId id="316" r:id="rId12"/>
    <p:sldId id="317" r:id="rId13"/>
    <p:sldId id="318" r:id="rId14"/>
    <p:sldId id="319" r:id="rId15"/>
    <p:sldId id="320" r:id="rId16"/>
  </p:sldIdLst>
  <p:sldSz cx="9144000" cy="6858000" type="screen4x3"/>
  <p:notesSz cx="6858000" cy="9144000"/>
  <p:defaultText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ción" id="{CB6BBEF7-9717-4733-A929-535518E6EBF6}">
          <p14:sldIdLst>
            <p14:sldId id="277"/>
            <p14:sldId id="306"/>
            <p14:sldId id="307"/>
            <p14:sldId id="309"/>
            <p14:sldId id="310"/>
            <p14:sldId id="311"/>
            <p14:sldId id="313"/>
            <p14:sldId id="297"/>
            <p14:sldId id="314"/>
            <p14:sldId id="315"/>
            <p14:sldId id="316"/>
            <p14:sldId id="317"/>
            <p14:sldId id="318"/>
            <p14:sldId id="319"/>
            <p14:sldId id="32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62" autoAdjust="0"/>
    <p:restoredTop sz="89825" autoAdjust="0"/>
  </p:normalViewPr>
  <p:slideViewPr>
    <p:cSldViewPr>
      <p:cViewPr>
        <p:scale>
          <a:sx n="68" d="100"/>
          <a:sy n="68" d="100"/>
        </p:scale>
        <p:origin x="-744" y="-664"/>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60E3CA-902D-9C4A-AB7E-15BBBD07A0C6}" type="doc">
      <dgm:prSet loTypeId="urn:microsoft.com/office/officeart/2005/8/layout/matrix1" loCatId="" qsTypeId="urn:microsoft.com/office/officeart/2005/8/quickstyle/simple5" qsCatId="simple" csTypeId="urn:microsoft.com/office/officeart/2005/8/colors/accent1_3" csCatId="accent1" phldr="1"/>
      <dgm:spPr/>
      <dgm:t>
        <a:bodyPr/>
        <a:lstStyle/>
        <a:p>
          <a:endParaRPr lang="es-ES"/>
        </a:p>
      </dgm:t>
    </dgm:pt>
    <dgm:pt modelId="{FB41CDDE-7315-8E4A-92C5-225E9123911D}">
      <dgm:prSet phldrT="[Texto]" custT="1"/>
      <dgm:spPr/>
      <dgm:t>
        <a:bodyPr/>
        <a:lstStyle/>
        <a:p>
          <a:r>
            <a:rPr lang="es-ES" sz="1400" dirty="0" smtClean="0"/>
            <a:t>Tomar conciencia del papel que como educadores sociales deben desempeñar en la intervención socioeducativa con personas con discapacidad</a:t>
          </a:r>
          <a:endParaRPr lang="es-ES" sz="1400" dirty="0"/>
        </a:p>
      </dgm:t>
    </dgm:pt>
    <dgm:pt modelId="{FED5AD0C-1DFD-9045-BE09-FD36ACCA66BB}" type="parTrans" cxnId="{1980CE61-F424-FF40-866C-6AFADB9B007C}">
      <dgm:prSet/>
      <dgm:spPr/>
      <dgm:t>
        <a:bodyPr/>
        <a:lstStyle/>
        <a:p>
          <a:endParaRPr lang="es-ES"/>
        </a:p>
      </dgm:t>
    </dgm:pt>
    <dgm:pt modelId="{D1751C21-5755-3F47-B073-E2CE68CDC414}" type="sibTrans" cxnId="{1980CE61-F424-FF40-866C-6AFADB9B007C}">
      <dgm:prSet/>
      <dgm:spPr/>
      <dgm:t>
        <a:bodyPr/>
        <a:lstStyle/>
        <a:p>
          <a:endParaRPr lang="es-ES"/>
        </a:p>
      </dgm:t>
    </dgm:pt>
    <dgm:pt modelId="{5CA8A1B5-36A1-8C4A-B8EC-BF16D7E675CD}">
      <dgm:prSet phldrT="[Texto]" custT="1"/>
      <dgm:spPr/>
      <dgm:t>
        <a:bodyPr/>
        <a:lstStyle/>
        <a:p>
          <a:r>
            <a:rPr lang="es-ES" sz="1600" dirty="0" smtClean="0"/>
            <a:t>Desarrollar diferentes marcos y proyectos  de intervención dependientes de la edad de las personas objeto de las mismas y de la problemática que presentan. </a:t>
          </a:r>
        </a:p>
      </dgm:t>
    </dgm:pt>
    <dgm:pt modelId="{43FDDB18-4E2C-AA4E-9307-2C27513D234B}" type="parTrans" cxnId="{DC8E7F26-56C9-734E-97FF-B64F92C4A9A7}">
      <dgm:prSet/>
      <dgm:spPr/>
      <dgm:t>
        <a:bodyPr/>
        <a:lstStyle/>
        <a:p>
          <a:endParaRPr lang="es-ES"/>
        </a:p>
      </dgm:t>
    </dgm:pt>
    <dgm:pt modelId="{80378974-B81E-5D47-9B53-19AE2511F504}" type="sibTrans" cxnId="{DC8E7F26-56C9-734E-97FF-B64F92C4A9A7}">
      <dgm:prSet/>
      <dgm:spPr/>
      <dgm:t>
        <a:bodyPr/>
        <a:lstStyle/>
        <a:p>
          <a:endParaRPr lang="es-ES"/>
        </a:p>
      </dgm:t>
    </dgm:pt>
    <dgm:pt modelId="{3E360E02-B718-8540-96B5-DC7E10CC4E76}">
      <dgm:prSet phldrT="[Texto]" custT="1"/>
      <dgm:spPr/>
      <dgm:t>
        <a:bodyPr/>
        <a:lstStyle/>
        <a:p>
          <a:r>
            <a:rPr lang="es-ES" sz="1600" dirty="0" smtClean="0"/>
            <a:t>Adquirir los conocimientos terminológicos precisos que les permita relacionarse dentro de los diferentes equipos de trabajo con los otros especialistas que acompañan a determinados grupos de población: médicos, psicólogos, pedagogos, educadores sociales, terapeutas ocupacionales. </a:t>
          </a:r>
          <a:endParaRPr lang="es-ES" sz="1600" dirty="0"/>
        </a:p>
      </dgm:t>
    </dgm:pt>
    <dgm:pt modelId="{50006FB9-51D0-3B42-BBAE-70DC463C96E7}" type="parTrans" cxnId="{96118FFC-123D-C441-99FE-3378B2ED51D1}">
      <dgm:prSet/>
      <dgm:spPr/>
      <dgm:t>
        <a:bodyPr/>
        <a:lstStyle/>
        <a:p>
          <a:endParaRPr lang="es-ES"/>
        </a:p>
      </dgm:t>
    </dgm:pt>
    <dgm:pt modelId="{66C9C580-24FF-414D-8D27-8618748E83C3}" type="sibTrans" cxnId="{96118FFC-123D-C441-99FE-3378B2ED51D1}">
      <dgm:prSet/>
      <dgm:spPr/>
      <dgm:t>
        <a:bodyPr/>
        <a:lstStyle/>
        <a:p>
          <a:endParaRPr lang="es-ES"/>
        </a:p>
      </dgm:t>
    </dgm:pt>
    <dgm:pt modelId="{E84A86C3-35B9-C04D-A1C4-6C8B2BFC6530}">
      <dgm:prSet phldrT="[Texto]" custT="1"/>
      <dgm:spPr/>
      <dgm:t>
        <a:bodyPr/>
        <a:lstStyle/>
        <a:p>
          <a:r>
            <a:rPr lang="es-ES" sz="1600" dirty="0" smtClean="0"/>
            <a:t>Asimilar los momentos y técnicas de intervención que un educador debe poner en marcha ante personas con discapacidad.</a:t>
          </a:r>
        </a:p>
        <a:p>
          <a:r>
            <a:rPr lang="es-ES" sz="1600" dirty="0" smtClean="0"/>
            <a:t>Profundizar en una reflexión sobre las discapacidades que genere una actitud de cambio social a través del pensamiento crítico. </a:t>
          </a:r>
          <a:endParaRPr lang="es-ES" sz="1600" dirty="0"/>
        </a:p>
      </dgm:t>
    </dgm:pt>
    <dgm:pt modelId="{5482EBE7-1C64-9E44-B1E9-66749FBBAFD5}" type="parTrans" cxnId="{E83566C2-9B27-1D45-917A-F4FC2FD5A154}">
      <dgm:prSet/>
      <dgm:spPr/>
      <dgm:t>
        <a:bodyPr/>
        <a:lstStyle/>
        <a:p>
          <a:endParaRPr lang="es-ES"/>
        </a:p>
      </dgm:t>
    </dgm:pt>
    <dgm:pt modelId="{CEB740B7-DB0E-E94F-B958-B7CBAB62FFED}" type="sibTrans" cxnId="{E83566C2-9B27-1D45-917A-F4FC2FD5A154}">
      <dgm:prSet/>
      <dgm:spPr/>
      <dgm:t>
        <a:bodyPr/>
        <a:lstStyle/>
        <a:p>
          <a:endParaRPr lang="es-ES"/>
        </a:p>
      </dgm:t>
    </dgm:pt>
    <dgm:pt modelId="{2DE969C1-023D-FB4E-9C4E-8F404A7D5ECC}">
      <dgm:prSet phldrT="[Texto]" phldr="1"/>
      <dgm:spPr/>
      <dgm:t>
        <a:bodyPr/>
        <a:lstStyle/>
        <a:p>
          <a:endParaRPr lang="es-ES" dirty="0"/>
        </a:p>
      </dgm:t>
    </dgm:pt>
    <dgm:pt modelId="{2C34ECA6-E560-A643-B2A4-18F9CBD88C8F}" type="parTrans" cxnId="{DB8CE830-D220-9542-977E-32224A090B41}">
      <dgm:prSet/>
      <dgm:spPr/>
      <dgm:t>
        <a:bodyPr/>
        <a:lstStyle/>
        <a:p>
          <a:endParaRPr lang="es-ES"/>
        </a:p>
      </dgm:t>
    </dgm:pt>
    <dgm:pt modelId="{E7221323-C51C-AA4F-91D8-295D2D1DF13C}" type="sibTrans" cxnId="{DB8CE830-D220-9542-977E-32224A090B41}">
      <dgm:prSet/>
      <dgm:spPr/>
      <dgm:t>
        <a:bodyPr/>
        <a:lstStyle/>
        <a:p>
          <a:endParaRPr lang="es-ES"/>
        </a:p>
      </dgm:t>
    </dgm:pt>
    <dgm:pt modelId="{387D3A50-6477-E548-9D64-ACE4C315A987}">
      <dgm:prSet phldrT="[Texto]" custT="1"/>
      <dgm:spPr/>
      <dgm:t>
        <a:bodyPr/>
        <a:lstStyle/>
        <a:p>
          <a:r>
            <a:rPr lang="es-ES" sz="1600" dirty="0" smtClean="0"/>
            <a:t>Crear un espacio de reflexión que permita tomar conciencia de las necesidades personales, educativas y sociales, etc. que se derivan de las diferentes situaciones vinculadas a personas con discapacidad.</a:t>
          </a:r>
        </a:p>
      </dgm:t>
    </dgm:pt>
    <dgm:pt modelId="{FD432C6B-1523-0945-B544-28FE89645815}" type="parTrans" cxnId="{CE2C7217-7788-DE4D-9C93-290AF90D32A6}">
      <dgm:prSet/>
      <dgm:spPr/>
      <dgm:t>
        <a:bodyPr/>
        <a:lstStyle/>
        <a:p>
          <a:endParaRPr lang="es-ES"/>
        </a:p>
      </dgm:t>
    </dgm:pt>
    <dgm:pt modelId="{2F3A3B3B-93B8-754B-8A21-18C85F52CAEA}" type="sibTrans" cxnId="{CE2C7217-7788-DE4D-9C93-290AF90D32A6}">
      <dgm:prSet/>
      <dgm:spPr/>
      <dgm:t>
        <a:bodyPr/>
        <a:lstStyle/>
        <a:p>
          <a:endParaRPr lang="es-ES"/>
        </a:p>
      </dgm:t>
    </dgm:pt>
    <dgm:pt modelId="{DE92B69B-2DB6-D542-9ACE-18E1CD73A23B}" type="pres">
      <dgm:prSet presAssocID="{8A60E3CA-902D-9C4A-AB7E-15BBBD07A0C6}" presName="diagram" presStyleCnt="0">
        <dgm:presLayoutVars>
          <dgm:chMax val="1"/>
          <dgm:dir/>
          <dgm:animLvl val="ctr"/>
          <dgm:resizeHandles val="exact"/>
        </dgm:presLayoutVars>
      </dgm:prSet>
      <dgm:spPr/>
      <dgm:t>
        <a:bodyPr/>
        <a:lstStyle/>
        <a:p>
          <a:endParaRPr lang="es-ES"/>
        </a:p>
      </dgm:t>
    </dgm:pt>
    <dgm:pt modelId="{F484CA89-C9A0-8E40-B09F-E711BB83C295}" type="pres">
      <dgm:prSet presAssocID="{8A60E3CA-902D-9C4A-AB7E-15BBBD07A0C6}" presName="matrix" presStyleCnt="0"/>
      <dgm:spPr/>
    </dgm:pt>
    <dgm:pt modelId="{FD78D9A7-17E1-424A-99B5-A2F90CC7447C}" type="pres">
      <dgm:prSet presAssocID="{8A60E3CA-902D-9C4A-AB7E-15BBBD07A0C6}" presName="tile1" presStyleLbl="node1" presStyleIdx="0" presStyleCnt="4"/>
      <dgm:spPr/>
      <dgm:t>
        <a:bodyPr/>
        <a:lstStyle/>
        <a:p>
          <a:endParaRPr lang="es-ES"/>
        </a:p>
      </dgm:t>
    </dgm:pt>
    <dgm:pt modelId="{2E258368-2469-6846-9E97-E04694FF8331}" type="pres">
      <dgm:prSet presAssocID="{8A60E3CA-902D-9C4A-AB7E-15BBBD07A0C6}" presName="tile1text" presStyleLbl="node1" presStyleIdx="0" presStyleCnt="4">
        <dgm:presLayoutVars>
          <dgm:chMax val="0"/>
          <dgm:chPref val="0"/>
          <dgm:bulletEnabled val="1"/>
        </dgm:presLayoutVars>
      </dgm:prSet>
      <dgm:spPr/>
      <dgm:t>
        <a:bodyPr/>
        <a:lstStyle/>
        <a:p>
          <a:endParaRPr lang="es-ES"/>
        </a:p>
      </dgm:t>
    </dgm:pt>
    <dgm:pt modelId="{E4F6FCF8-6A39-AB48-BF3C-F5690054B862}" type="pres">
      <dgm:prSet presAssocID="{8A60E3CA-902D-9C4A-AB7E-15BBBD07A0C6}" presName="tile2" presStyleLbl="node1" presStyleIdx="1" presStyleCnt="4"/>
      <dgm:spPr/>
      <dgm:t>
        <a:bodyPr/>
        <a:lstStyle/>
        <a:p>
          <a:endParaRPr lang="es-ES"/>
        </a:p>
      </dgm:t>
    </dgm:pt>
    <dgm:pt modelId="{5894F14F-B032-EF42-A852-2306FECC463F}" type="pres">
      <dgm:prSet presAssocID="{8A60E3CA-902D-9C4A-AB7E-15BBBD07A0C6}" presName="tile2text" presStyleLbl="node1" presStyleIdx="1" presStyleCnt="4">
        <dgm:presLayoutVars>
          <dgm:chMax val="0"/>
          <dgm:chPref val="0"/>
          <dgm:bulletEnabled val="1"/>
        </dgm:presLayoutVars>
      </dgm:prSet>
      <dgm:spPr/>
      <dgm:t>
        <a:bodyPr/>
        <a:lstStyle/>
        <a:p>
          <a:endParaRPr lang="es-ES"/>
        </a:p>
      </dgm:t>
    </dgm:pt>
    <dgm:pt modelId="{50A54C36-CACD-9141-9F52-04E2A957EB88}" type="pres">
      <dgm:prSet presAssocID="{8A60E3CA-902D-9C4A-AB7E-15BBBD07A0C6}" presName="tile3" presStyleLbl="node1" presStyleIdx="2" presStyleCnt="4"/>
      <dgm:spPr/>
      <dgm:t>
        <a:bodyPr/>
        <a:lstStyle/>
        <a:p>
          <a:endParaRPr lang="es-ES"/>
        </a:p>
      </dgm:t>
    </dgm:pt>
    <dgm:pt modelId="{17845E4B-F9B8-774A-BE2F-1EA819778A98}" type="pres">
      <dgm:prSet presAssocID="{8A60E3CA-902D-9C4A-AB7E-15BBBD07A0C6}" presName="tile3text" presStyleLbl="node1" presStyleIdx="2" presStyleCnt="4">
        <dgm:presLayoutVars>
          <dgm:chMax val="0"/>
          <dgm:chPref val="0"/>
          <dgm:bulletEnabled val="1"/>
        </dgm:presLayoutVars>
      </dgm:prSet>
      <dgm:spPr/>
      <dgm:t>
        <a:bodyPr/>
        <a:lstStyle/>
        <a:p>
          <a:endParaRPr lang="es-ES"/>
        </a:p>
      </dgm:t>
    </dgm:pt>
    <dgm:pt modelId="{91B0F771-77DF-4441-8D9A-7BDEB0584D63}" type="pres">
      <dgm:prSet presAssocID="{8A60E3CA-902D-9C4A-AB7E-15BBBD07A0C6}" presName="tile4" presStyleLbl="node1" presStyleIdx="3" presStyleCnt="4"/>
      <dgm:spPr/>
      <dgm:t>
        <a:bodyPr/>
        <a:lstStyle/>
        <a:p>
          <a:endParaRPr lang="es-ES"/>
        </a:p>
      </dgm:t>
    </dgm:pt>
    <dgm:pt modelId="{BBF95DC6-F66C-B44F-AAA2-B8BEC6701BBC}" type="pres">
      <dgm:prSet presAssocID="{8A60E3CA-902D-9C4A-AB7E-15BBBD07A0C6}" presName="tile4text" presStyleLbl="node1" presStyleIdx="3" presStyleCnt="4">
        <dgm:presLayoutVars>
          <dgm:chMax val="0"/>
          <dgm:chPref val="0"/>
          <dgm:bulletEnabled val="1"/>
        </dgm:presLayoutVars>
      </dgm:prSet>
      <dgm:spPr/>
      <dgm:t>
        <a:bodyPr/>
        <a:lstStyle/>
        <a:p>
          <a:endParaRPr lang="es-ES"/>
        </a:p>
      </dgm:t>
    </dgm:pt>
    <dgm:pt modelId="{B188857F-4978-5640-9B0D-63E34DC65777}" type="pres">
      <dgm:prSet presAssocID="{8A60E3CA-902D-9C4A-AB7E-15BBBD07A0C6}" presName="centerTile" presStyleLbl="fgShp" presStyleIdx="0" presStyleCnt="1">
        <dgm:presLayoutVars>
          <dgm:chMax val="0"/>
          <dgm:chPref val="0"/>
        </dgm:presLayoutVars>
      </dgm:prSet>
      <dgm:spPr/>
      <dgm:t>
        <a:bodyPr/>
        <a:lstStyle/>
        <a:p>
          <a:endParaRPr lang="es-ES"/>
        </a:p>
      </dgm:t>
    </dgm:pt>
  </dgm:ptLst>
  <dgm:cxnLst>
    <dgm:cxn modelId="{CE2C7217-7788-DE4D-9C93-290AF90D32A6}" srcId="{FB41CDDE-7315-8E4A-92C5-225E9123911D}" destId="{387D3A50-6477-E548-9D64-ACE4C315A987}" srcOrd="1" destOrd="0" parTransId="{FD432C6B-1523-0945-B544-28FE89645815}" sibTransId="{2F3A3B3B-93B8-754B-8A21-18C85F52CAEA}"/>
    <dgm:cxn modelId="{30F4C18A-59D4-B641-BB13-C1AEA461E7A3}" type="presOf" srcId="{387D3A50-6477-E548-9D64-ACE4C315A987}" destId="{5894F14F-B032-EF42-A852-2306FECC463F}" srcOrd="1" destOrd="0" presId="urn:microsoft.com/office/officeart/2005/8/layout/matrix1"/>
    <dgm:cxn modelId="{9B0E87AD-48FE-AB4E-9782-1A8F50E893F8}" type="presOf" srcId="{8A60E3CA-902D-9C4A-AB7E-15BBBD07A0C6}" destId="{DE92B69B-2DB6-D542-9ACE-18E1CD73A23B}" srcOrd="0" destOrd="0" presId="urn:microsoft.com/office/officeart/2005/8/layout/matrix1"/>
    <dgm:cxn modelId="{DC8E7F26-56C9-734E-97FF-B64F92C4A9A7}" srcId="{FB41CDDE-7315-8E4A-92C5-225E9123911D}" destId="{5CA8A1B5-36A1-8C4A-B8EC-BF16D7E675CD}" srcOrd="0" destOrd="0" parTransId="{43FDDB18-4E2C-AA4E-9307-2C27513D234B}" sibTransId="{80378974-B81E-5D47-9B53-19AE2511F504}"/>
    <dgm:cxn modelId="{50AA7D0A-52D6-784B-87EC-CA2905306B81}" type="presOf" srcId="{FB41CDDE-7315-8E4A-92C5-225E9123911D}" destId="{B188857F-4978-5640-9B0D-63E34DC65777}" srcOrd="0" destOrd="0" presId="urn:microsoft.com/office/officeart/2005/8/layout/matrix1"/>
    <dgm:cxn modelId="{B648C371-DDBC-3540-8C4E-38E3B122323D}" type="presOf" srcId="{3E360E02-B718-8540-96B5-DC7E10CC4E76}" destId="{50A54C36-CACD-9141-9F52-04E2A957EB88}" srcOrd="0" destOrd="0" presId="urn:microsoft.com/office/officeart/2005/8/layout/matrix1"/>
    <dgm:cxn modelId="{69047CBB-0854-BB42-8D04-E176221F8268}" type="presOf" srcId="{3E360E02-B718-8540-96B5-DC7E10CC4E76}" destId="{17845E4B-F9B8-774A-BE2F-1EA819778A98}" srcOrd="1" destOrd="0" presId="urn:microsoft.com/office/officeart/2005/8/layout/matrix1"/>
    <dgm:cxn modelId="{1D83F126-E71A-A24C-910D-F9F690A6C5B7}" type="presOf" srcId="{E84A86C3-35B9-C04D-A1C4-6C8B2BFC6530}" destId="{BBF95DC6-F66C-B44F-AAA2-B8BEC6701BBC}" srcOrd="1" destOrd="0" presId="urn:microsoft.com/office/officeart/2005/8/layout/matrix1"/>
    <dgm:cxn modelId="{9D13DEB8-9462-C442-83F4-CC85C3947BBD}" type="presOf" srcId="{387D3A50-6477-E548-9D64-ACE4C315A987}" destId="{E4F6FCF8-6A39-AB48-BF3C-F5690054B862}" srcOrd="0" destOrd="0" presId="urn:microsoft.com/office/officeart/2005/8/layout/matrix1"/>
    <dgm:cxn modelId="{E83566C2-9B27-1D45-917A-F4FC2FD5A154}" srcId="{FB41CDDE-7315-8E4A-92C5-225E9123911D}" destId="{E84A86C3-35B9-C04D-A1C4-6C8B2BFC6530}" srcOrd="3" destOrd="0" parTransId="{5482EBE7-1C64-9E44-B1E9-66749FBBAFD5}" sibTransId="{CEB740B7-DB0E-E94F-B958-B7CBAB62FFED}"/>
    <dgm:cxn modelId="{DB8CE830-D220-9542-977E-32224A090B41}" srcId="{8A60E3CA-902D-9C4A-AB7E-15BBBD07A0C6}" destId="{2DE969C1-023D-FB4E-9C4E-8F404A7D5ECC}" srcOrd="1" destOrd="0" parTransId="{2C34ECA6-E560-A643-B2A4-18F9CBD88C8F}" sibTransId="{E7221323-C51C-AA4F-91D8-295D2D1DF13C}"/>
    <dgm:cxn modelId="{E56F3036-73CF-5C4C-B776-67A0D7D2C669}" type="presOf" srcId="{E84A86C3-35B9-C04D-A1C4-6C8B2BFC6530}" destId="{91B0F771-77DF-4441-8D9A-7BDEB0584D63}" srcOrd="0" destOrd="0" presId="urn:microsoft.com/office/officeart/2005/8/layout/matrix1"/>
    <dgm:cxn modelId="{59FB399E-4EF6-0644-ACFD-437962CD58B3}" type="presOf" srcId="{5CA8A1B5-36A1-8C4A-B8EC-BF16D7E675CD}" destId="{2E258368-2469-6846-9E97-E04694FF8331}" srcOrd="1" destOrd="0" presId="urn:microsoft.com/office/officeart/2005/8/layout/matrix1"/>
    <dgm:cxn modelId="{96118FFC-123D-C441-99FE-3378B2ED51D1}" srcId="{FB41CDDE-7315-8E4A-92C5-225E9123911D}" destId="{3E360E02-B718-8540-96B5-DC7E10CC4E76}" srcOrd="2" destOrd="0" parTransId="{50006FB9-51D0-3B42-BBAE-70DC463C96E7}" sibTransId="{66C9C580-24FF-414D-8D27-8618748E83C3}"/>
    <dgm:cxn modelId="{1980CE61-F424-FF40-866C-6AFADB9B007C}" srcId="{8A60E3CA-902D-9C4A-AB7E-15BBBD07A0C6}" destId="{FB41CDDE-7315-8E4A-92C5-225E9123911D}" srcOrd="0" destOrd="0" parTransId="{FED5AD0C-1DFD-9045-BE09-FD36ACCA66BB}" sibTransId="{D1751C21-5755-3F47-B073-E2CE68CDC414}"/>
    <dgm:cxn modelId="{A108FF2B-2DF7-904E-9AC5-DDF84ACB24C4}" type="presOf" srcId="{5CA8A1B5-36A1-8C4A-B8EC-BF16D7E675CD}" destId="{FD78D9A7-17E1-424A-99B5-A2F90CC7447C}" srcOrd="0" destOrd="0" presId="urn:microsoft.com/office/officeart/2005/8/layout/matrix1"/>
    <dgm:cxn modelId="{4EBC4C22-8FEA-0946-8939-BE5E5FB28602}" type="presParOf" srcId="{DE92B69B-2DB6-D542-9ACE-18E1CD73A23B}" destId="{F484CA89-C9A0-8E40-B09F-E711BB83C295}" srcOrd="0" destOrd="0" presId="urn:microsoft.com/office/officeart/2005/8/layout/matrix1"/>
    <dgm:cxn modelId="{8D2F23CD-D217-8C44-B49A-A05B99FC9CC7}" type="presParOf" srcId="{F484CA89-C9A0-8E40-B09F-E711BB83C295}" destId="{FD78D9A7-17E1-424A-99B5-A2F90CC7447C}" srcOrd="0" destOrd="0" presId="urn:microsoft.com/office/officeart/2005/8/layout/matrix1"/>
    <dgm:cxn modelId="{85EE9C24-C293-B245-83AA-CFF091B617A9}" type="presParOf" srcId="{F484CA89-C9A0-8E40-B09F-E711BB83C295}" destId="{2E258368-2469-6846-9E97-E04694FF8331}" srcOrd="1" destOrd="0" presId="urn:microsoft.com/office/officeart/2005/8/layout/matrix1"/>
    <dgm:cxn modelId="{2DC9C253-7D6C-ED41-9062-B49EC5B8F94C}" type="presParOf" srcId="{F484CA89-C9A0-8E40-B09F-E711BB83C295}" destId="{E4F6FCF8-6A39-AB48-BF3C-F5690054B862}" srcOrd="2" destOrd="0" presId="urn:microsoft.com/office/officeart/2005/8/layout/matrix1"/>
    <dgm:cxn modelId="{8CC92521-2C28-FA44-ABD3-E172E33697D2}" type="presParOf" srcId="{F484CA89-C9A0-8E40-B09F-E711BB83C295}" destId="{5894F14F-B032-EF42-A852-2306FECC463F}" srcOrd="3" destOrd="0" presId="urn:microsoft.com/office/officeart/2005/8/layout/matrix1"/>
    <dgm:cxn modelId="{79F11103-991A-2A4A-A5B0-894C39CFE9F6}" type="presParOf" srcId="{F484CA89-C9A0-8E40-B09F-E711BB83C295}" destId="{50A54C36-CACD-9141-9F52-04E2A957EB88}" srcOrd="4" destOrd="0" presId="urn:microsoft.com/office/officeart/2005/8/layout/matrix1"/>
    <dgm:cxn modelId="{5DC55284-FBA2-3540-A370-58210B95C126}" type="presParOf" srcId="{F484CA89-C9A0-8E40-B09F-E711BB83C295}" destId="{17845E4B-F9B8-774A-BE2F-1EA819778A98}" srcOrd="5" destOrd="0" presId="urn:microsoft.com/office/officeart/2005/8/layout/matrix1"/>
    <dgm:cxn modelId="{4B0E9F27-250F-BE46-B219-4DC8495845AB}" type="presParOf" srcId="{F484CA89-C9A0-8E40-B09F-E711BB83C295}" destId="{91B0F771-77DF-4441-8D9A-7BDEB0584D63}" srcOrd="6" destOrd="0" presId="urn:microsoft.com/office/officeart/2005/8/layout/matrix1"/>
    <dgm:cxn modelId="{38DD7D72-DA15-FB4F-8D4C-D409F20E75F2}" type="presParOf" srcId="{F484CA89-C9A0-8E40-B09F-E711BB83C295}" destId="{BBF95DC6-F66C-B44F-AAA2-B8BEC6701BBC}" srcOrd="7" destOrd="0" presId="urn:microsoft.com/office/officeart/2005/8/layout/matrix1"/>
    <dgm:cxn modelId="{40AB49D5-34F9-1343-9F3E-87103B6941EF}" type="presParOf" srcId="{DE92B69B-2DB6-D542-9ACE-18E1CD73A23B}" destId="{B188857F-4978-5640-9B0D-63E34DC65777}"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CBA444-4100-EC45-BAE1-13DE356C8E4C}" type="doc">
      <dgm:prSet loTypeId="urn:microsoft.com/office/officeart/2005/8/layout/process4" loCatId="" qsTypeId="urn:microsoft.com/office/officeart/2005/8/quickstyle/simple4" qsCatId="simple" csTypeId="urn:microsoft.com/office/officeart/2005/8/colors/colorful3" csCatId="colorful" phldr="1"/>
      <dgm:spPr/>
    </dgm:pt>
    <dgm:pt modelId="{DBC4BD79-7779-1F45-9A57-42574A5276A5}">
      <dgm:prSet phldrT="[Texto]" custT="1"/>
      <dgm:spPr/>
      <dgm:t>
        <a:bodyPr/>
        <a:lstStyle/>
        <a:p>
          <a:r>
            <a:rPr lang="es-ES" sz="2200" dirty="0" smtClean="0"/>
            <a:t>TEMA 1. NOS UBICAMOS EN EL MUNDO DE LA DISCAPACIDAD</a:t>
          </a:r>
          <a:endParaRPr lang="es-ES" sz="2200" dirty="0"/>
        </a:p>
      </dgm:t>
    </dgm:pt>
    <dgm:pt modelId="{1C6CB584-41B0-1C49-87F7-2F317DC37D89}" type="parTrans" cxnId="{A59C2C66-437C-E64A-AC43-1F4111E6CF42}">
      <dgm:prSet/>
      <dgm:spPr/>
      <dgm:t>
        <a:bodyPr/>
        <a:lstStyle/>
        <a:p>
          <a:endParaRPr lang="es-ES"/>
        </a:p>
      </dgm:t>
    </dgm:pt>
    <dgm:pt modelId="{E8F1857C-37C9-3A47-B954-06A3C52E283E}" type="sibTrans" cxnId="{A59C2C66-437C-E64A-AC43-1F4111E6CF42}">
      <dgm:prSet/>
      <dgm:spPr/>
      <dgm:t>
        <a:bodyPr/>
        <a:lstStyle/>
        <a:p>
          <a:endParaRPr lang="es-ES"/>
        </a:p>
      </dgm:t>
    </dgm:pt>
    <dgm:pt modelId="{652E342C-1FBF-3F4C-AB5A-05BED9E3A16D}">
      <dgm:prSet custT="1"/>
      <dgm:spPr/>
      <dgm:t>
        <a:bodyPr/>
        <a:lstStyle/>
        <a:p>
          <a:r>
            <a:rPr lang="es-ES" sz="2200" dirty="0" smtClean="0"/>
            <a:t>TEMA 2. LAS PALABRAS IMPORTAN.</a:t>
          </a:r>
          <a:endParaRPr lang="es-ES" sz="2200" dirty="0"/>
        </a:p>
      </dgm:t>
    </dgm:pt>
    <dgm:pt modelId="{C33E0E04-DE3A-7748-9B12-5682E07CB4B8}" type="parTrans" cxnId="{0EAA3E28-6E52-AD4A-B2AB-24DA50FC7756}">
      <dgm:prSet/>
      <dgm:spPr/>
      <dgm:t>
        <a:bodyPr/>
        <a:lstStyle/>
        <a:p>
          <a:endParaRPr lang="es-ES"/>
        </a:p>
      </dgm:t>
    </dgm:pt>
    <dgm:pt modelId="{0451BDEE-5CFC-7E4E-93EF-9356429C9BBE}" type="sibTrans" cxnId="{0EAA3E28-6E52-AD4A-B2AB-24DA50FC7756}">
      <dgm:prSet/>
      <dgm:spPr/>
      <dgm:t>
        <a:bodyPr/>
        <a:lstStyle/>
        <a:p>
          <a:endParaRPr lang="es-ES"/>
        </a:p>
      </dgm:t>
    </dgm:pt>
    <dgm:pt modelId="{DE744F73-5EF4-584A-9AD2-CD4F5D431F2C}">
      <dgm:prSet custT="1"/>
      <dgm:spPr/>
      <dgm:t>
        <a:bodyPr/>
        <a:lstStyle/>
        <a:p>
          <a:r>
            <a:rPr lang="es-ES" sz="2200" dirty="0" smtClean="0"/>
            <a:t>TEMA 3. ¿CUÁL ES  MI PAPEL?</a:t>
          </a:r>
          <a:endParaRPr lang="es-ES" sz="2200" dirty="0"/>
        </a:p>
      </dgm:t>
    </dgm:pt>
    <dgm:pt modelId="{975BEEEC-98F8-2045-8599-F1687FF3BEAA}" type="parTrans" cxnId="{6F4C6496-2AEF-7F42-A86A-EE0F94E89E6B}">
      <dgm:prSet/>
      <dgm:spPr/>
      <dgm:t>
        <a:bodyPr/>
        <a:lstStyle/>
        <a:p>
          <a:endParaRPr lang="es-ES"/>
        </a:p>
      </dgm:t>
    </dgm:pt>
    <dgm:pt modelId="{36D91A2D-4CA5-984D-A387-DB2E73A4993D}" type="sibTrans" cxnId="{6F4C6496-2AEF-7F42-A86A-EE0F94E89E6B}">
      <dgm:prSet/>
      <dgm:spPr/>
      <dgm:t>
        <a:bodyPr/>
        <a:lstStyle/>
        <a:p>
          <a:endParaRPr lang="es-ES"/>
        </a:p>
      </dgm:t>
    </dgm:pt>
    <dgm:pt modelId="{BC386E40-F581-F74C-8C78-1BC3D512186E}">
      <dgm:prSet custT="1"/>
      <dgm:spPr/>
      <dgm:t>
        <a:bodyPr/>
        <a:lstStyle/>
        <a:p>
          <a:r>
            <a:rPr lang="es-ES" sz="2200" dirty="0" smtClean="0"/>
            <a:t>TEMA 4. RECURSOS Y AGENTES SOCIOEDUCATIVOS EN LAS DISCAPACIDADES.</a:t>
          </a:r>
          <a:endParaRPr lang="es-ES" sz="2200" dirty="0"/>
        </a:p>
      </dgm:t>
    </dgm:pt>
    <dgm:pt modelId="{01AB836D-2DC1-9843-B965-9D54CF345F60}" type="parTrans" cxnId="{E63ED42D-0874-4B46-8C64-3AD1D918C088}">
      <dgm:prSet/>
      <dgm:spPr/>
      <dgm:t>
        <a:bodyPr/>
        <a:lstStyle/>
        <a:p>
          <a:endParaRPr lang="es-ES"/>
        </a:p>
      </dgm:t>
    </dgm:pt>
    <dgm:pt modelId="{D48A36B9-98DE-FB42-B0DA-643AC6104A65}" type="sibTrans" cxnId="{E63ED42D-0874-4B46-8C64-3AD1D918C088}">
      <dgm:prSet/>
      <dgm:spPr/>
      <dgm:t>
        <a:bodyPr/>
        <a:lstStyle/>
        <a:p>
          <a:endParaRPr lang="es-ES"/>
        </a:p>
      </dgm:t>
    </dgm:pt>
    <dgm:pt modelId="{1520D0D8-860F-2E47-BDD3-693FAAA1C69C}">
      <dgm:prSet custT="1"/>
      <dgm:spPr/>
      <dgm:t>
        <a:bodyPr/>
        <a:lstStyle/>
        <a:p>
          <a:r>
            <a:rPr lang="es-ES" sz="2200" dirty="0" smtClean="0"/>
            <a:t>TEMA 5. DISCAPACIDADES FÍSICAS</a:t>
          </a:r>
          <a:endParaRPr lang="es-ES" sz="2200" dirty="0"/>
        </a:p>
      </dgm:t>
    </dgm:pt>
    <dgm:pt modelId="{F1AF2AAC-9C0D-8542-A4E5-D4D6D3034C33}" type="parTrans" cxnId="{5CD2076C-5EDF-8341-A319-D33604CC3949}">
      <dgm:prSet/>
      <dgm:spPr/>
      <dgm:t>
        <a:bodyPr/>
        <a:lstStyle/>
        <a:p>
          <a:endParaRPr lang="es-ES"/>
        </a:p>
      </dgm:t>
    </dgm:pt>
    <dgm:pt modelId="{061D83F8-B71B-F946-9B5D-F4F11FB5DC07}" type="sibTrans" cxnId="{5CD2076C-5EDF-8341-A319-D33604CC3949}">
      <dgm:prSet/>
      <dgm:spPr/>
      <dgm:t>
        <a:bodyPr/>
        <a:lstStyle/>
        <a:p>
          <a:endParaRPr lang="es-ES"/>
        </a:p>
      </dgm:t>
    </dgm:pt>
    <dgm:pt modelId="{8ED1815A-80CE-2843-AF0E-AC049E32E5EF}">
      <dgm:prSet custT="1"/>
      <dgm:spPr/>
      <dgm:t>
        <a:bodyPr/>
        <a:lstStyle/>
        <a:p>
          <a:r>
            <a:rPr lang="es-ES" sz="2200" dirty="0" smtClean="0"/>
            <a:t>TEMA 6. DISCAPACIDADES SENSORIALES</a:t>
          </a:r>
          <a:endParaRPr lang="es-ES" sz="2200" dirty="0"/>
        </a:p>
      </dgm:t>
    </dgm:pt>
    <dgm:pt modelId="{FB550B87-0BF0-6C41-9ACC-5DBF0275A065}" type="parTrans" cxnId="{54566B9E-5EE1-B24E-81D7-480FC95A5667}">
      <dgm:prSet/>
      <dgm:spPr/>
      <dgm:t>
        <a:bodyPr/>
        <a:lstStyle/>
        <a:p>
          <a:endParaRPr lang="es-ES"/>
        </a:p>
      </dgm:t>
    </dgm:pt>
    <dgm:pt modelId="{3A6B12A9-BF8D-3D40-8508-3C6EB97E5A20}" type="sibTrans" cxnId="{54566B9E-5EE1-B24E-81D7-480FC95A5667}">
      <dgm:prSet/>
      <dgm:spPr/>
      <dgm:t>
        <a:bodyPr/>
        <a:lstStyle/>
        <a:p>
          <a:endParaRPr lang="es-ES"/>
        </a:p>
      </dgm:t>
    </dgm:pt>
    <dgm:pt modelId="{DDDD801F-92A3-BF4C-8402-52206AA3B7B5}">
      <dgm:prSet custT="1"/>
      <dgm:spPr/>
      <dgm:t>
        <a:bodyPr/>
        <a:lstStyle/>
        <a:p>
          <a:r>
            <a:rPr lang="es-ES" sz="2200" dirty="0" smtClean="0"/>
            <a:t>TEMA 7. DISCAPACIDAD PSÍQUICA</a:t>
          </a:r>
          <a:endParaRPr lang="es-ES" sz="2200" dirty="0"/>
        </a:p>
      </dgm:t>
    </dgm:pt>
    <dgm:pt modelId="{E2EF80CF-0063-0C4D-9940-810395C2DC44}" type="parTrans" cxnId="{1C3A649D-88B4-C640-ABF1-E2A4AC891FA4}">
      <dgm:prSet/>
      <dgm:spPr/>
      <dgm:t>
        <a:bodyPr/>
        <a:lstStyle/>
        <a:p>
          <a:endParaRPr lang="es-ES"/>
        </a:p>
      </dgm:t>
    </dgm:pt>
    <dgm:pt modelId="{A8B41AD8-B521-F54B-9045-E9B8A61A2346}" type="sibTrans" cxnId="{1C3A649D-88B4-C640-ABF1-E2A4AC891FA4}">
      <dgm:prSet/>
      <dgm:spPr/>
      <dgm:t>
        <a:bodyPr/>
        <a:lstStyle/>
        <a:p>
          <a:endParaRPr lang="es-ES"/>
        </a:p>
      </dgm:t>
    </dgm:pt>
    <dgm:pt modelId="{508C1B0F-8DAC-A04C-8D02-46B2FBF8CE47}">
      <dgm:prSet custT="1"/>
      <dgm:spPr/>
      <dgm:t>
        <a:bodyPr/>
        <a:lstStyle/>
        <a:p>
          <a:r>
            <a:rPr lang="es-ES" sz="2200" dirty="0" smtClean="0"/>
            <a:t>TEMA 8. DISCAPACIDAD INTELECTUAL.</a:t>
          </a:r>
          <a:endParaRPr lang="es-ES" sz="2200" dirty="0"/>
        </a:p>
      </dgm:t>
    </dgm:pt>
    <dgm:pt modelId="{235CA727-A358-6943-8E53-87356525DBE3}" type="parTrans" cxnId="{B649F40A-7427-854F-9169-E0E07CA33DF7}">
      <dgm:prSet/>
      <dgm:spPr/>
      <dgm:t>
        <a:bodyPr/>
        <a:lstStyle/>
        <a:p>
          <a:endParaRPr lang="es-ES"/>
        </a:p>
      </dgm:t>
    </dgm:pt>
    <dgm:pt modelId="{B773FCEC-C3FE-7F4F-B0AC-08480717E996}" type="sibTrans" cxnId="{B649F40A-7427-854F-9169-E0E07CA33DF7}">
      <dgm:prSet/>
      <dgm:spPr/>
      <dgm:t>
        <a:bodyPr/>
        <a:lstStyle/>
        <a:p>
          <a:endParaRPr lang="es-ES"/>
        </a:p>
      </dgm:t>
    </dgm:pt>
    <dgm:pt modelId="{95A25DA9-64F1-764D-9F62-1BF60C36588A}" type="pres">
      <dgm:prSet presAssocID="{C0CBA444-4100-EC45-BAE1-13DE356C8E4C}" presName="Name0" presStyleCnt="0">
        <dgm:presLayoutVars>
          <dgm:dir/>
          <dgm:animLvl val="lvl"/>
          <dgm:resizeHandles val="exact"/>
        </dgm:presLayoutVars>
      </dgm:prSet>
      <dgm:spPr/>
    </dgm:pt>
    <dgm:pt modelId="{A674E50B-145C-7E48-A57E-44A8A3481948}" type="pres">
      <dgm:prSet presAssocID="{508C1B0F-8DAC-A04C-8D02-46B2FBF8CE47}" presName="boxAndChildren" presStyleCnt="0"/>
      <dgm:spPr/>
    </dgm:pt>
    <dgm:pt modelId="{0AA5C53C-914D-4349-B3FD-77CF67607315}" type="pres">
      <dgm:prSet presAssocID="{508C1B0F-8DAC-A04C-8D02-46B2FBF8CE47}" presName="parentTextBox" presStyleLbl="node1" presStyleIdx="0" presStyleCnt="8"/>
      <dgm:spPr/>
      <dgm:t>
        <a:bodyPr/>
        <a:lstStyle/>
        <a:p>
          <a:endParaRPr lang="es-ES"/>
        </a:p>
      </dgm:t>
    </dgm:pt>
    <dgm:pt modelId="{E189F98B-1D8C-D347-9394-ACF73CEF8FD7}" type="pres">
      <dgm:prSet presAssocID="{A8B41AD8-B521-F54B-9045-E9B8A61A2346}" presName="sp" presStyleCnt="0"/>
      <dgm:spPr/>
    </dgm:pt>
    <dgm:pt modelId="{97D71D93-9BB7-F246-B37E-21CCA468BBE0}" type="pres">
      <dgm:prSet presAssocID="{DDDD801F-92A3-BF4C-8402-52206AA3B7B5}" presName="arrowAndChildren" presStyleCnt="0"/>
      <dgm:spPr/>
    </dgm:pt>
    <dgm:pt modelId="{1A32F1B3-E667-D649-ABB3-8F746520E1BA}" type="pres">
      <dgm:prSet presAssocID="{DDDD801F-92A3-BF4C-8402-52206AA3B7B5}" presName="parentTextArrow" presStyleLbl="node1" presStyleIdx="1" presStyleCnt="8"/>
      <dgm:spPr/>
      <dgm:t>
        <a:bodyPr/>
        <a:lstStyle/>
        <a:p>
          <a:endParaRPr lang="es-ES"/>
        </a:p>
      </dgm:t>
    </dgm:pt>
    <dgm:pt modelId="{20D787B1-F8FF-2A42-BA9B-5F22FF085C30}" type="pres">
      <dgm:prSet presAssocID="{3A6B12A9-BF8D-3D40-8508-3C6EB97E5A20}" presName="sp" presStyleCnt="0"/>
      <dgm:spPr/>
    </dgm:pt>
    <dgm:pt modelId="{A92197C1-1CDB-AD40-83C5-6FC13FE3016B}" type="pres">
      <dgm:prSet presAssocID="{8ED1815A-80CE-2843-AF0E-AC049E32E5EF}" presName="arrowAndChildren" presStyleCnt="0"/>
      <dgm:spPr/>
    </dgm:pt>
    <dgm:pt modelId="{BFE4CED9-FEB1-B946-9E48-032D93F8320E}" type="pres">
      <dgm:prSet presAssocID="{8ED1815A-80CE-2843-AF0E-AC049E32E5EF}" presName="parentTextArrow" presStyleLbl="node1" presStyleIdx="2" presStyleCnt="8"/>
      <dgm:spPr/>
      <dgm:t>
        <a:bodyPr/>
        <a:lstStyle/>
        <a:p>
          <a:endParaRPr lang="es-ES"/>
        </a:p>
      </dgm:t>
    </dgm:pt>
    <dgm:pt modelId="{E485A14E-0F8A-A34B-B182-3BAB5D48C0CD}" type="pres">
      <dgm:prSet presAssocID="{061D83F8-B71B-F946-9B5D-F4F11FB5DC07}" presName="sp" presStyleCnt="0"/>
      <dgm:spPr/>
    </dgm:pt>
    <dgm:pt modelId="{3B082393-C63E-D14A-8D07-F9D6D6938668}" type="pres">
      <dgm:prSet presAssocID="{1520D0D8-860F-2E47-BDD3-693FAAA1C69C}" presName="arrowAndChildren" presStyleCnt="0"/>
      <dgm:spPr/>
    </dgm:pt>
    <dgm:pt modelId="{BCF9FDC5-39D6-2045-898B-3B76D0C3FD93}" type="pres">
      <dgm:prSet presAssocID="{1520D0D8-860F-2E47-BDD3-693FAAA1C69C}" presName="parentTextArrow" presStyleLbl="node1" presStyleIdx="3" presStyleCnt="8"/>
      <dgm:spPr/>
      <dgm:t>
        <a:bodyPr/>
        <a:lstStyle/>
        <a:p>
          <a:endParaRPr lang="es-ES"/>
        </a:p>
      </dgm:t>
    </dgm:pt>
    <dgm:pt modelId="{803E46B7-DAED-B84C-A3E6-1C3D45BCA951}" type="pres">
      <dgm:prSet presAssocID="{D48A36B9-98DE-FB42-B0DA-643AC6104A65}" presName="sp" presStyleCnt="0"/>
      <dgm:spPr/>
    </dgm:pt>
    <dgm:pt modelId="{8E77074B-DD1A-E74F-B5ED-DA0E1D7A8DD1}" type="pres">
      <dgm:prSet presAssocID="{BC386E40-F581-F74C-8C78-1BC3D512186E}" presName="arrowAndChildren" presStyleCnt="0"/>
      <dgm:spPr/>
    </dgm:pt>
    <dgm:pt modelId="{E943D3BE-CEF2-C747-AB01-70A0D86C790E}" type="pres">
      <dgm:prSet presAssocID="{BC386E40-F581-F74C-8C78-1BC3D512186E}" presName="parentTextArrow" presStyleLbl="node1" presStyleIdx="4" presStyleCnt="8"/>
      <dgm:spPr/>
      <dgm:t>
        <a:bodyPr/>
        <a:lstStyle/>
        <a:p>
          <a:endParaRPr lang="es-ES"/>
        </a:p>
      </dgm:t>
    </dgm:pt>
    <dgm:pt modelId="{5052EF60-13A5-B445-B422-EFD824367424}" type="pres">
      <dgm:prSet presAssocID="{36D91A2D-4CA5-984D-A387-DB2E73A4993D}" presName="sp" presStyleCnt="0"/>
      <dgm:spPr/>
    </dgm:pt>
    <dgm:pt modelId="{52E17678-8C03-6A4F-8B41-94392FE1045F}" type="pres">
      <dgm:prSet presAssocID="{DE744F73-5EF4-584A-9AD2-CD4F5D431F2C}" presName="arrowAndChildren" presStyleCnt="0"/>
      <dgm:spPr/>
    </dgm:pt>
    <dgm:pt modelId="{63CE0B41-2B4E-B645-9E0E-7A855A116D55}" type="pres">
      <dgm:prSet presAssocID="{DE744F73-5EF4-584A-9AD2-CD4F5D431F2C}" presName="parentTextArrow" presStyleLbl="node1" presStyleIdx="5" presStyleCnt="8"/>
      <dgm:spPr/>
      <dgm:t>
        <a:bodyPr/>
        <a:lstStyle/>
        <a:p>
          <a:endParaRPr lang="es-ES"/>
        </a:p>
      </dgm:t>
    </dgm:pt>
    <dgm:pt modelId="{10047149-40D4-A34D-AB07-6548F2678894}" type="pres">
      <dgm:prSet presAssocID="{0451BDEE-5CFC-7E4E-93EF-9356429C9BBE}" presName="sp" presStyleCnt="0"/>
      <dgm:spPr/>
    </dgm:pt>
    <dgm:pt modelId="{1A5D8C62-02BB-B841-B47C-E16A0D67BACE}" type="pres">
      <dgm:prSet presAssocID="{652E342C-1FBF-3F4C-AB5A-05BED9E3A16D}" presName="arrowAndChildren" presStyleCnt="0"/>
      <dgm:spPr/>
    </dgm:pt>
    <dgm:pt modelId="{112E823D-975F-C742-85CA-42CAED654EFC}" type="pres">
      <dgm:prSet presAssocID="{652E342C-1FBF-3F4C-AB5A-05BED9E3A16D}" presName="parentTextArrow" presStyleLbl="node1" presStyleIdx="6" presStyleCnt="8"/>
      <dgm:spPr/>
      <dgm:t>
        <a:bodyPr/>
        <a:lstStyle/>
        <a:p>
          <a:endParaRPr lang="es-ES"/>
        </a:p>
      </dgm:t>
    </dgm:pt>
    <dgm:pt modelId="{937B1EF4-B13A-6C43-B0D8-3AB64B4204F1}" type="pres">
      <dgm:prSet presAssocID="{E8F1857C-37C9-3A47-B954-06A3C52E283E}" presName="sp" presStyleCnt="0"/>
      <dgm:spPr/>
    </dgm:pt>
    <dgm:pt modelId="{7A258D67-F5BD-3F48-8612-8FA11462DA61}" type="pres">
      <dgm:prSet presAssocID="{DBC4BD79-7779-1F45-9A57-42574A5276A5}" presName="arrowAndChildren" presStyleCnt="0"/>
      <dgm:spPr/>
    </dgm:pt>
    <dgm:pt modelId="{C655EEBF-FA68-C740-A633-E8BD6AED56EF}" type="pres">
      <dgm:prSet presAssocID="{DBC4BD79-7779-1F45-9A57-42574A5276A5}" presName="parentTextArrow" presStyleLbl="node1" presStyleIdx="7" presStyleCnt="8"/>
      <dgm:spPr/>
      <dgm:t>
        <a:bodyPr/>
        <a:lstStyle/>
        <a:p>
          <a:endParaRPr lang="es-ES"/>
        </a:p>
      </dgm:t>
    </dgm:pt>
  </dgm:ptLst>
  <dgm:cxnLst>
    <dgm:cxn modelId="{BE08CB5B-6E2D-7748-A90E-2FA4564FD3D5}" type="presOf" srcId="{DE744F73-5EF4-584A-9AD2-CD4F5D431F2C}" destId="{63CE0B41-2B4E-B645-9E0E-7A855A116D55}" srcOrd="0" destOrd="0" presId="urn:microsoft.com/office/officeart/2005/8/layout/process4"/>
    <dgm:cxn modelId="{6CDE347E-D9A2-8F41-8E25-2AA808158FBB}" type="presOf" srcId="{C0CBA444-4100-EC45-BAE1-13DE356C8E4C}" destId="{95A25DA9-64F1-764D-9F62-1BF60C36588A}" srcOrd="0" destOrd="0" presId="urn:microsoft.com/office/officeart/2005/8/layout/process4"/>
    <dgm:cxn modelId="{54566B9E-5EE1-B24E-81D7-480FC95A5667}" srcId="{C0CBA444-4100-EC45-BAE1-13DE356C8E4C}" destId="{8ED1815A-80CE-2843-AF0E-AC049E32E5EF}" srcOrd="5" destOrd="0" parTransId="{FB550B87-0BF0-6C41-9ACC-5DBF0275A065}" sibTransId="{3A6B12A9-BF8D-3D40-8508-3C6EB97E5A20}"/>
    <dgm:cxn modelId="{78C3E680-A907-EA43-A994-5BB3ED97E53D}" type="presOf" srcId="{8ED1815A-80CE-2843-AF0E-AC049E32E5EF}" destId="{BFE4CED9-FEB1-B946-9E48-032D93F8320E}" srcOrd="0" destOrd="0" presId="urn:microsoft.com/office/officeart/2005/8/layout/process4"/>
    <dgm:cxn modelId="{A59C2C66-437C-E64A-AC43-1F4111E6CF42}" srcId="{C0CBA444-4100-EC45-BAE1-13DE356C8E4C}" destId="{DBC4BD79-7779-1F45-9A57-42574A5276A5}" srcOrd="0" destOrd="0" parTransId="{1C6CB584-41B0-1C49-87F7-2F317DC37D89}" sibTransId="{E8F1857C-37C9-3A47-B954-06A3C52E283E}"/>
    <dgm:cxn modelId="{E63ED42D-0874-4B46-8C64-3AD1D918C088}" srcId="{C0CBA444-4100-EC45-BAE1-13DE356C8E4C}" destId="{BC386E40-F581-F74C-8C78-1BC3D512186E}" srcOrd="3" destOrd="0" parTransId="{01AB836D-2DC1-9843-B965-9D54CF345F60}" sibTransId="{D48A36B9-98DE-FB42-B0DA-643AC6104A65}"/>
    <dgm:cxn modelId="{1C3A649D-88B4-C640-ABF1-E2A4AC891FA4}" srcId="{C0CBA444-4100-EC45-BAE1-13DE356C8E4C}" destId="{DDDD801F-92A3-BF4C-8402-52206AA3B7B5}" srcOrd="6" destOrd="0" parTransId="{E2EF80CF-0063-0C4D-9940-810395C2DC44}" sibTransId="{A8B41AD8-B521-F54B-9045-E9B8A61A2346}"/>
    <dgm:cxn modelId="{6F4C6496-2AEF-7F42-A86A-EE0F94E89E6B}" srcId="{C0CBA444-4100-EC45-BAE1-13DE356C8E4C}" destId="{DE744F73-5EF4-584A-9AD2-CD4F5D431F2C}" srcOrd="2" destOrd="0" parTransId="{975BEEEC-98F8-2045-8599-F1687FF3BEAA}" sibTransId="{36D91A2D-4CA5-984D-A387-DB2E73A4993D}"/>
    <dgm:cxn modelId="{0EAA3E28-6E52-AD4A-B2AB-24DA50FC7756}" srcId="{C0CBA444-4100-EC45-BAE1-13DE356C8E4C}" destId="{652E342C-1FBF-3F4C-AB5A-05BED9E3A16D}" srcOrd="1" destOrd="0" parTransId="{C33E0E04-DE3A-7748-9B12-5682E07CB4B8}" sibTransId="{0451BDEE-5CFC-7E4E-93EF-9356429C9BBE}"/>
    <dgm:cxn modelId="{A0E11FC5-E166-8C47-BA37-1F8E8E48F1B3}" type="presOf" srcId="{BC386E40-F581-F74C-8C78-1BC3D512186E}" destId="{E943D3BE-CEF2-C747-AB01-70A0D86C790E}" srcOrd="0" destOrd="0" presId="urn:microsoft.com/office/officeart/2005/8/layout/process4"/>
    <dgm:cxn modelId="{5B11EB70-08F6-3846-9A13-E35C79CFBAAD}" type="presOf" srcId="{508C1B0F-8DAC-A04C-8D02-46B2FBF8CE47}" destId="{0AA5C53C-914D-4349-B3FD-77CF67607315}" srcOrd="0" destOrd="0" presId="urn:microsoft.com/office/officeart/2005/8/layout/process4"/>
    <dgm:cxn modelId="{AD2E102D-0EF0-A641-9913-F77C3D122A24}" type="presOf" srcId="{DDDD801F-92A3-BF4C-8402-52206AA3B7B5}" destId="{1A32F1B3-E667-D649-ABB3-8F746520E1BA}" srcOrd="0" destOrd="0" presId="urn:microsoft.com/office/officeart/2005/8/layout/process4"/>
    <dgm:cxn modelId="{19F60BF5-0E19-6F4B-9DF8-E7B4E9FB33BF}" type="presOf" srcId="{1520D0D8-860F-2E47-BDD3-693FAAA1C69C}" destId="{BCF9FDC5-39D6-2045-898B-3B76D0C3FD93}" srcOrd="0" destOrd="0" presId="urn:microsoft.com/office/officeart/2005/8/layout/process4"/>
    <dgm:cxn modelId="{5CD2076C-5EDF-8341-A319-D33604CC3949}" srcId="{C0CBA444-4100-EC45-BAE1-13DE356C8E4C}" destId="{1520D0D8-860F-2E47-BDD3-693FAAA1C69C}" srcOrd="4" destOrd="0" parTransId="{F1AF2AAC-9C0D-8542-A4E5-D4D6D3034C33}" sibTransId="{061D83F8-B71B-F946-9B5D-F4F11FB5DC07}"/>
    <dgm:cxn modelId="{2B2CC549-8E19-0640-A079-72D3DC26F2C4}" type="presOf" srcId="{DBC4BD79-7779-1F45-9A57-42574A5276A5}" destId="{C655EEBF-FA68-C740-A633-E8BD6AED56EF}" srcOrd="0" destOrd="0" presId="urn:microsoft.com/office/officeart/2005/8/layout/process4"/>
    <dgm:cxn modelId="{45C4D509-CEEF-8B4E-BF11-AC0E78889549}" type="presOf" srcId="{652E342C-1FBF-3F4C-AB5A-05BED9E3A16D}" destId="{112E823D-975F-C742-85CA-42CAED654EFC}" srcOrd="0" destOrd="0" presId="urn:microsoft.com/office/officeart/2005/8/layout/process4"/>
    <dgm:cxn modelId="{B649F40A-7427-854F-9169-E0E07CA33DF7}" srcId="{C0CBA444-4100-EC45-BAE1-13DE356C8E4C}" destId="{508C1B0F-8DAC-A04C-8D02-46B2FBF8CE47}" srcOrd="7" destOrd="0" parTransId="{235CA727-A358-6943-8E53-87356525DBE3}" sibTransId="{B773FCEC-C3FE-7F4F-B0AC-08480717E996}"/>
    <dgm:cxn modelId="{CD3EEC5F-B46C-A44A-999F-C023ECB95513}" type="presParOf" srcId="{95A25DA9-64F1-764D-9F62-1BF60C36588A}" destId="{A674E50B-145C-7E48-A57E-44A8A3481948}" srcOrd="0" destOrd="0" presId="urn:microsoft.com/office/officeart/2005/8/layout/process4"/>
    <dgm:cxn modelId="{EC06D3CA-2A5A-FF48-BB8B-43AA7E55A92E}" type="presParOf" srcId="{A674E50B-145C-7E48-A57E-44A8A3481948}" destId="{0AA5C53C-914D-4349-B3FD-77CF67607315}" srcOrd="0" destOrd="0" presId="urn:microsoft.com/office/officeart/2005/8/layout/process4"/>
    <dgm:cxn modelId="{F2B8F000-5B1B-A146-8772-00DD5D93E87D}" type="presParOf" srcId="{95A25DA9-64F1-764D-9F62-1BF60C36588A}" destId="{E189F98B-1D8C-D347-9394-ACF73CEF8FD7}" srcOrd="1" destOrd="0" presId="urn:microsoft.com/office/officeart/2005/8/layout/process4"/>
    <dgm:cxn modelId="{C93CAC7B-ADC6-DD4A-9C7B-A9A7A035B551}" type="presParOf" srcId="{95A25DA9-64F1-764D-9F62-1BF60C36588A}" destId="{97D71D93-9BB7-F246-B37E-21CCA468BBE0}" srcOrd="2" destOrd="0" presId="urn:microsoft.com/office/officeart/2005/8/layout/process4"/>
    <dgm:cxn modelId="{C444E47A-CC3A-1344-BB45-7CBB70800690}" type="presParOf" srcId="{97D71D93-9BB7-F246-B37E-21CCA468BBE0}" destId="{1A32F1B3-E667-D649-ABB3-8F746520E1BA}" srcOrd="0" destOrd="0" presId="urn:microsoft.com/office/officeart/2005/8/layout/process4"/>
    <dgm:cxn modelId="{7F8EE2B6-2146-BD41-BA43-004BCFCB5C9C}" type="presParOf" srcId="{95A25DA9-64F1-764D-9F62-1BF60C36588A}" destId="{20D787B1-F8FF-2A42-BA9B-5F22FF085C30}" srcOrd="3" destOrd="0" presId="urn:microsoft.com/office/officeart/2005/8/layout/process4"/>
    <dgm:cxn modelId="{867932C3-0852-2746-90B7-A4660B279B1A}" type="presParOf" srcId="{95A25DA9-64F1-764D-9F62-1BF60C36588A}" destId="{A92197C1-1CDB-AD40-83C5-6FC13FE3016B}" srcOrd="4" destOrd="0" presId="urn:microsoft.com/office/officeart/2005/8/layout/process4"/>
    <dgm:cxn modelId="{813BECE2-8F10-6745-B759-52FA7F166845}" type="presParOf" srcId="{A92197C1-1CDB-AD40-83C5-6FC13FE3016B}" destId="{BFE4CED9-FEB1-B946-9E48-032D93F8320E}" srcOrd="0" destOrd="0" presId="urn:microsoft.com/office/officeart/2005/8/layout/process4"/>
    <dgm:cxn modelId="{AC63907A-8ABF-794F-BC18-F9791D6B578D}" type="presParOf" srcId="{95A25DA9-64F1-764D-9F62-1BF60C36588A}" destId="{E485A14E-0F8A-A34B-B182-3BAB5D48C0CD}" srcOrd="5" destOrd="0" presId="urn:microsoft.com/office/officeart/2005/8/layout/process4"/>
    <dgm:cxn modelId="{0C1533EF-1408-3047-898E-6A677F6A9ACF}" type="presParOf" srcId="{95A25DA9-64F1-764D-9F62-1BF60C36588A}" destId="{3B082393-C63E-D14A-8D07-F9D6D6938668}" srcOrd="6" destOrd="0" presId="urn:microsoft.com/office/officeart/2005/8/layout/process4"/>
    <dgm:cxn modelId="{67695422-317C-2341-8F36-F5F83B768991}" type="presParOf" srcId="{3B082393-C63E-D14A-8D07-F9D6D6938668}" destId="{BCF9FDC5-39D6-2045-898B-3B76D0C3FD93}" srcOrd="0" destOrd="0" presId="urn:microsoft.com/office/officeart/2005/8/layout/process4"/>
    <dgm:cxn modelId="{9E5ED4CC-2CAD-1541-985B-514D023382EC}" type="presParOf" srcId="{95A25DA9-64F1-764D-9F62-1BF60C36588A}" destId="{803E46B7-DAED-B84C-A3E6-1C3D45BCA951}" srcOrd="7" destOrd="0" presId="urn:microsoft.com/office/officeart/2005/8/layout/process4"/>
    <dgm:cxn modelId="{ACE0549C-C959-8343-9D33-DAABB5A573EB}" type="presParOf" srcId="{95A25DA9-64F1-764D-9F62-1BF60C36588A}" destId="{8E77074B-DD1A-E74F-B5ED-DA0E1D7A8DD1}" srcOrd="8" destOrd="0" presId="urn:microsoft.com/office/officeart/2005/8/layout/process4"/>
    <dgm:cxn modelId="{525152F4-022D-2A48-93D2-1C95C54598A0}" type="presParOf" srcId="{8E77074B-DD1A-E74F-B5ED-DA0E1D7A8DD1}" destId="{E943D3BE-CEF2-C747-AB01-70A0D86C790E}" srcOrd="0" destOrd="0" presId="urn:microsoft.com/office/officeart/2005/8/layout/process4"/>
    <dgm:cxn modelId="{4A6EB0F2-8CBE-D048-84B7-9AD2E1678FB3}" type="presParOf" srcId="{95A25DA9-64F1-764D-9F62-1BF60C36588A}" destId="{5052EF60-13A5-B445-B422-EFD824367424}" srcOrd="9" destOrd="0" presId="urn:microsoft.com/office/officeart/2005/8/layout/process4"/>
    <dgm:cxn modelId="{E484CE8A-50DC-2B41-80CC-769F5C4EDA36}" type="presParOf" srcId="{95A25DA9-64F1-764D-9F62-1BF60C36588A}" destId="{52E17678-8C03-6A4F-8B41-94392FE1045F}" srcOrd="10" destOrd="0" presId="urn:microsoft.com/office/officeart/2005/8/layout/process4"/>
    <dgm:cxn modelId="{61E8CEAA-8A68-2743-8D41-BD4D9588A2B8}" type="presParOf" srcId="{52E17678-8C03-6A4F-8B41-94392FE1045F}" destId="{63CE0B41-2B4E-B645-9E0E-7A855A116D55}" srcOrd="0" destOrd="0" presId="urn:microsoft.com/office/officeart/2005/8/layout/process4"/>
    <dgm:cxn modelId="{687A0F04-EB08-1248-AB80-FAFF1076AFEE}" type="presParOf" srcId="{95A25DA9-64F1-764D-9F62-1BF60C36588A}" destId="{10047149-40D4-A34D-AB07-6548F2678894}" srcOrd="11" destOrd="0" presId="urn:microsoft.com/office/officeart/2005/8/layout/process4"/>
    <dgm:cxn modelId="{E9206AB6-3CBC-8848-9410-AA232DBFA6E3}" type="presParOf" srcId="{95A25DA9-64F1-764D-9F62-1BF60C36588A}" destId="{1A5D8C62-02BB-B841-B47C-E16A0D67BACE}" srcOrd="12" destOrd="0" presId="urn:microsoft.com/office/officeart/2005/8/layout/process4"/>
    <dgm:cxn modelId="{46A380A6-3B5E-E549-8154-988861402C87}" type="presParOf" srcId="{1A5D8C62-02BB-B841-B47C-E16A0D67BACE}" destId="{112E823D-975F-C742-85CA-42CAED654EFC}" srcOrd="0" destOrd="0" presId="urn:microsoft.com/office/officeart/2005/8/layout/process4"/>
    <dgm:cxn modelId="{9F799F50-90DB-A643-AAEF-906CE2DAE3CB}" type="presParOf" srcId="{95A25DA9-64F1-764D-9F62-1BF60C36588A}" destId="{937B1EF4-B13A-6C43-B0D8-3AB64B4204F1}" srcOrd="13" destOrd="0" presId="urn:microsoft.com/office/officeart/2005/8/layout/process4"/>
    <dgm:cxn modelId="{0A7006B4-0EBD-414B-9F2A-C043FB57A2C7}" type="presParOf" srcId="{95A25DA9-64F1-764D-9F62-1BF60C36588A}" destId="{7A258D67-F5BD-3F48-8612-8FA11462DA61}" srcOrd="14" destOrd="0" presId="urn:microsoft.com/office/officeart/2005/8/layout/process4"/>
    <dgm:cxn modelId="{59AE77AE-C848-8442-9215-F630BC6051B5}" type="presParOf" srcId="{7A258D67-F5BD-3F48-8612-8FA11462DA61}" destId="{C655EEBF-FA68-C740-A633-E8BD6AED56E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6DD74B-E0E7-E547-AD2D-9D97EE83C42B}" type="doc">
      <dgm:prSet loTypeId="urn:microsoft.com/office/officeart/2009/layout/ReverseList" loCatId="" qsTypeId="urn:microsoft.com/office/officeart/2005/8/quickstyle/simple4" qsCatId="simple" csTypeId="urn:microsoft.com/office/officeart/2005/8/colors/accent1_2" csCatId="accent1" phldr="1"/>
      <dgm:spPr/>
      <dgm:t>
        <a:bodyPr/>
        <a:lstStyle/>
        <a:p>
          <a:endParaRPr lang="es-ES"/>
        </a:p>
      </dgm:t>
    </dgm:pt>
    <dgm:pt modelId="{ED80283D-56C8-9E46-9A2A-35E609788AE3}">
      <dgm:prSet phldrT="[Texto]" custT="1"/>
      <dgm:spPr/>
      <dgm:t>
        <a:bodyPr/>
        <a:lstStyle/>
        <a:p>
          <a:r>
            <a:rPr lang="es-ES" sz="1400" b="1" dirty="0" smtClean="0"/>
            <a:t>10% Asistencia a clase. </a:t>
          </a:r>
        </a:p>
        <a:p>
          <a:r>
            <a:rPr lang="es-ES" sz="1400" dirty="0" smtClean="0"/>
            <a:t>Como ya es conocido la asistencia según la normativa de esta Universidad es obligatoria y por lo tanto, más de tres faltas no justificadas conllevarían a evaluar la asignatura con un examen final. Pese a ello,  queremos premiar a los estudiantes asistentes con un 10% de la cualificación final</a:t>
          </a:r>
        </a:p>
        <a:p>
          <a:r>
            <a:rPr lang="es-ES" sz="1400" b="1" dirty="0" smtClean="0"/>
            <a:t>20%  Trabajos realizados en las clases interactivas de seminario y laboratorio</a:t>
          </a:r>
          <a:r>
            <a:rPr lang="es-ES" sz="1400" dirty="0" smtClean="0"/>
            <a:t>. </a:t>
          </a:r>
        </a:p>
        <a:p>
          <a:r>
            <a:rPr lang="es-ES" sz="1400" dirty="0" smtClean="0"/>
            <a:t>Durante las sesiones las profesoras asignarán diversos trabajos de implementación directa en el aula. Estos trabajos obtendrán una cualificación y esta será sumada a la nota final.</a:t>
          </a:r>
        </a:p>
        <a:p>
          <a:r>
            <a:rPr lang="es-ES" sz="1400" b="1" dirty="0" smtClean="0"/>
            <a:t>70% Proyecto “grillos expresionistas”.</a:t>
          </a:r>
        </a:p>
        <a:p>
          <a:r>
            <a:rPr lang="es-ES" sz="1400" dirty="0" smtClean="0"/>
            <a:t>El alumno o la alumna llevará a cabo un trabajo de corte </a:t>
          </a:r>
          <a:r>
            <a:rPr lang="es-ES" sz="1400" dirty="0" err="1" smtClean="0"/>
            <a:t>socioconstructivista</a:t>
          </a:r>
          <a:r>
            <a:rPr lang="es-ES" sz="1400" dirty="0" smtClean="0"/>
            <a:t> en el que tendrá que poner en práctica sus conocimientos. Dicho trabajo tendrá una guía en la que se podrá observar su finalidad, características, etc. </a:t>
          </a:r>
        </a:p>
        <a:p>
          <a:endParaRPr lang="es-ES" sz="1400" dirty="0"/>
        </a:p>
      </dgm:t>
    </dgm:pt>
    <dgm:pt modelId="{C2D93917-6964-B14A-AF57-0042F3D17E5B}" type="parTrans" cxnId="{7D3D8FDF-635B-2B4F-8E18-958BE6163729}">
      <dgm:prSet/>
      <dgm:spPr/>
      <dgm:t>
        <a:bodyPr/>
        <a:lstStyle/>
        <a:p>
          <a:endParaRPr lang="es-ES"/>
        </a:p>
      </dgm:t>
    </dgm:pt>
    <dgm:pt modelId="{261C47EC-1007-464E-86FB-A45D229D34A1}" type="sibTrans" cxnId="{7D3D8FDF-635B-2B4F-8E18-958BE6163729}">
      <dgm:prSet/>
      <dgm:spPr/>
      <dgm:t>
        <a:bodyPr/>
        <a:lstStyle/>
        <a:p>
          <a:endParaRPr lang="es-ES"/>
        </a:p>
      </dgm:t>
    </dgm:pt>
    <dgm:pt modelId="{8117B583-46E4-4D46-BC92-2E73CB814B65}">
      <dgm:prSet phldrT="[Texto]" custT="1"/>
      <dgm:spPr/>
      <dgm:t>
        <a:bodyPr/>
        <a:lstStyle/>
        <a:p>
          <a:r>
            <a:rPr lang="es-ES" sz="1400" b="1" dirty="0" smtClean="0"/>
            <a:t>10% Asistencia a clase. </a:t>
          </a:r>
        </a:p>
        <a:p>
          <a:r>
            <a:rPr lang="es-ES" sz="1400" dirty="0" smtClean="0"/>
            <a:t>Como ya es conocido la asistencia según la normativa de esta Universidad es obligatoria y por lo tanto, más de tres faltas no justificadas conllevarían a evaluar la asignatura con un examen final. Pese a ello,  queremos premiar a los estudiantes asistentes con un 10% de la cualificación final</a:t>
          </a:r>
        </a:p>
        <a:p>
          <a:r>
            <a:rPr lang="es-ES" sz="1400" b="1" dirty="0" smtClean="0"/>
            <a:t>20%  Trabajos realizados en las clases interactivas de seminario y laboratorio</a:t>
          </a:r>
          <a:r>
            <a:rPr lang="es-ES" sz="1400" dirty="0" smtClean="0"/>
            <a:t>. </a:t>
          </a:r>
        </a:p>
        <a:p>
          <a:r>
            <a:rPr lang="es-ES" sz="1400" dirty="0" smtClean="0"/>
            <a:t>Durante las sesiones las profesoras asignarán diversos trabajos de implementación directa en el aula. Estos trabajos obtendrán una cualificación y esta será sumada a la nota final.</a:t>
          </a:r>
        </a:p>
        <a:p>
          <a:r>
            <a:rPr lang="es-ES" sz="1400" b="1" dirty="0" smtClean="0"/>
            <a:t>70% Examen final.</a:t>
          </a:r>
        </a:p>
        <a:p>
          <a:r>
            <a:rPr lang="es-ES" sz="1400" dirty="0" smtClean="0"/>
            <a:t>La asignatura constará de un examen final en el que el alumno debe de demostrar los  conocimientos asimilados durante el curso. Será un examen que combina preguntas de tipo test y de desarrollo.</a:t>
          </a:r>
        </a:p>
        <a:p>
          <a:endParaRPr lang="es-ES" sz="1100" dirty="0"/>
        </a:p>
      </dgm:t>
    </dgm:pt>
    <dgm:pt modelId="{ED669207-2B9C-2049-B453-742A003B21A5}" type="parTrans" cxnId="{9F9ED7AA-23B8-8543-9A03-CC2E62A06E45}">
      <dgm:prSet/>
      <dgm:spPr/>
      <dgm:t>
        <a:bodyPr/>
        <a:lstStyle/>
        <a:p>
          <a:endParaRPr lang="es-ES"/>
        </a:p>
      </dgm:t>
    </dgm:pt>
    <dgm:pt modelId="{735667E3-9DC1-6A40-BA28-0DF6E9E85114}" type="sibTrans" cxnId="{9F9ED7AA-23B8-8543-9A03-CC2E62A06E45}">
      <dgm:prSet/>
      <dgm:spPr/>
      <dgm:t>
        <a:bodyPr/>
        <a:lstStyle/>
        <a:p>
          <a:endParaRPr lang="es-ES"/>
        </a:p>
      </dgm:t>
    </dgm:pt>
    <dgm:pt modelId="{4924AB48-DEBE-BE45-ADA2-B11A4F213292}" type="pres">
      <dgm:prSet presAssocID="{ED6DD74B-E0E7-E547-AD2D-9D97EE83C42B}" presName="Name0" presStyleCnt="0">
        <dgm:presLayoutVars>
          <dgm:chMax val="2"/>
          <dgm:chPref val="2"/>
          <dgm:animLvl val="lvl"/>
        </dgm:presLayoutVars>
      </dgm:prSet>
      <dgm:spPr/>
      <dgm:t>
        <a:bodyPr/>
        <a:lstStyle/>
        <a:p>
          <a:endParaRPr lang="es-ES"/>
        </a:p>
      </dgm:t>
    </dgm:pt>
    <dgm:pt modelId="{29D83D55-F947-FF41-9B66-5B2EC88FD26D}" type="pres">
      <dgm:prSet presAssocID="{ED6DD74B-E0E7-E547-AD2D-9D97EE83C42B}" presName="LeftText" presStyleLbl="revTx" presStyleIdx="0" presStyleCnt="0">
        <dgm:presLayoutVars>
          <dgm:bulletEnabled val="1"/>
        </dgm:presLayoutVars>
      </dgm:prSet>
      <dgm:spPr/>
      <dgm:t>
        <a:bodyPr/>
        <a:lstStyle/>
        <a:p>
          <a:endParaRPr lang="es-ES"/>
        </a:p>
      </dgm:t>
    </dgm:pt>
    <dgm:pt modelId="{B1EA8716-6D2D-1848-A0C2-E9BE7C2E5E12}" type="pres">
      <dgm:prSet presAssocID="{ED6DD74B-E0E7-E547-AD2D-9D97EE83C42B}" presName="LeftNode" presStyleLbl="bgImgPlace1" presStyleIdx="0" presStyleCnt="2">
        <dgm:presLayoutVars>
          <dgm:chMax val="2"/>
          <dgm:chPref val="2"/>
        </dgm:presLayoutVars>
      </dgm:prSet>
      <dgm:spPr/>
      <dgm:t>
        <a:bodyPr/>
        <a:lstStyle/>
        <a:p>
          <a:endParaRPr lang="es-ES"/>
        </a:p>
      </dgm:t>
    </dgm:pt>
    <dgm:pt modelId="{6CB55BC1-1A59-BB4B-9C5E-69557F83912D}" type="pres">
      <dgm:prSet presAssocID="{ED6DD74B-E0E7-E547-AD2D-9D97EE83C42B}" presName="RightText" presStyleLbl="revTx" presStyleIdx="0" presStyleCnt="0">
        <dgm:presLayoutVars>
          <dgm:bulletEnabled val="1"/>
        </dgm:presLayoutVars>
      </dgm:prSet>
      <dgm:spPr/>
      <dgm:t>
        <a:bodyPr/>
        <a:lstStyle/>
        <a:p>
          <a:endParaRPr lang="es-ES"/>
        </a:p>
      </dgm:t>
    </dgm:pt>
    <dgm:pt modelId="{B5B26405-B853-9A42-A27F-37E7D1C53D9A}" type="pres">
      <dgm:prSet presAssocID="{ED6DD74B-E0E7-E547-AD2D-9D97EE83C42B}" presName="RightNode" presStyleLbl="bgImgPlace1" presStyleIdx="1" presStyleCnt="2">
        <dgm:presLayoutVars>
          <dgm:chMax val="0"/>
          <dgm:chPref val="0"/>
        </dgm:presLayoutVars>
      </dgm:prSet>
      <dgm:spPr/>
      <dgm:t>
        <a:bodyPr/>
        <a:lstStyle/>
        <a:p>
          <a:endParaRPr lang="es-ES"/>
        </a:p>
      </dgm:t>
    </dgm:pt>
    <dgm:pt modelId="{5E8CFBFC-6D43-8E42-A2BD-0B19786E26DA}" type="pres">
      <dgm:prSet presAssocID="{ED6DD74B-E0E7-E547-AD2D-9D97EE83C42B}" presName="TopArrow" presStyleLbl="node1" presStyleIdx="0" presStyleCnt="2" custScaleX="62946" custScaleY="49896"/>
      <dgm:spPr/>
    </dgm:pt>
    <dgm:pt modelId="{394E7760-7980-E646-BCC4-9B04BDF04781}" type="pres">
      <dgm:prSet presAssocID="{ED6DD74B-E0E7-E547-AD2D-9D97EE83C42B}" presName="BottomArrow" presStyleLbl="node1" presStyleIdx="1" presStyleCnt="2" custScaleX="58712" custScaleY="47462"/>
      <dgm:spPr/>
    </dgm:pt>
  </dgm:ptLst>
  <dgm:cxnLst>
    <dgm:cxn modelId="{B86A8107-C91A-E447-BB73-886C7E92662F}" type="presOf" srcId="{ED6DD74B-E0E7-E547-AD2D-9D97EE83C42B}" destId="{4924AB48-DEBE-BE45-ADA2-B11A4F213292}" srcOrd="0" destOrd="0" presId="urn:microsoft.com/office/officeart/2009/layout/ReverseList"/>
    <dgm:cxn modelId="{0C7BB26A-969E-0C45-BE71-FF9DAD68E4A2}" type="presOf" srcId="{8117B583-46E4-4D46-BC92-2E73CB814B65}" destId="{B5B26405-B853-9A42-A27F-37E7D1C53D9A}" srcOrd="1" destOrd="0" presId="urn:microsoft.com/office/officeart/2009/layout/ReverseList"/>
    <dgm:cxn modelId="{80BB5B10-C986-024A-BF72-3DBD52C7C996}" type="presOf" srcId="{8117B583-46E4-4D46-BC92-2E73CB814B65}" destId="{6CB55BC1-1A59-BB4B-9C5E-69557F83912D}" srcOrd="0" destOrd="0" presId="urn:microsoft.com/office/officeart/2009/layout/ReverseList"/>
    <dgm:cxn modelId="{9F9ED7AA-23B8-8543-9A03-CC2E62A06E45}" srcId="{ED6DD74B-E0E7-E547-AD2D-9D97EE83C42B}" destId="{8117B583-46E4-4D46-BC92-2E73CB814B65}" srcOrd="1" destOrd="0" parTransId="{ED669207-2B9C-2049-B453-742A003B21A5}" sibTransId="{735667E3-9DC1-6A40-BA28-0DF6E9E85114}"/>
    <dgm:cxn modelId="{B20EC4C1-D999-894B-9C18-C0FF198C49F4}" type="presOf" srcId="{ED80283D-56C8-9E46-9A2A-35E609788AE3}" destId="{B1EA8716-6D2D-1848-A0C2-E9BE7C2E5E12}" srcOrd="1" destOrd="0" presId="urn:microsoft.com/office/officeart/2009/layout/ReverseList"/>
    <dgm:cxn modelId="{39468BAF-978F-5B4A-B3F5-B968B6D18E8F}" type="presOf" srcId="{ED80283D-56C8-9E46-9A2A-35E609788AE3}" destId="{29D83D55-F947-FF41-9B66-5B2EC88FD26D}" srcOrd="0" destOrd="0" presId="urn:microsoft.com/office/officeart/2009/layout/ReverseList"/>
    <dgm:cxn modelId="{7D3D8FDF-635B-2B4F-8E18-958BE6163729}" srcId="{ED6DD74B-E0E7-E547-AD2D-9D97EE83C42B}" destId="{ED80283D-56C8-9E46-9A2A-35E609788AE3}" srcOrd="0" destOrd="0" parTransId="{C2D93917-6964-B14A-AF57-0042F3D17E5B}" sibTransId="{261C47EC-1007-464E-86FB-A45D229D34A1}"/>
    <dgm:cxn modelId="{0472D975-62E7-EE4E-A8CC-63461F99968C}" type="presParOf" srcId="{4924AB48-DEBE-BE45-ADA2-B11A4F213292}" destId="{29D83D55-F947-FF41-9B66-5B2EC88FD26D}" srcOrd="0" destOrd="0" presId="urn:microsoft.com/office/officeart/2009/layout/ReverseList"/>
    <dgm:cxn modelId="{F3332782-E8A7-664A-A155-97704289E4C6}" type="presParOf" srcId="{4924AB48-DEBE-BE45-ADA2-B11A4F213292}" destId="{B1EA8716-6D2D-1848-A0C2-E9BE7C2E5E12}" srcOrd="1" destOrd="0" presId="urn:microsoft.com/office/officeart/2009/layout/ReverseList"/>
    <dgm:cxn modelId="{455D786A-6634-7646-96C5-45E69D548454}" type="presParOf" srcId="{4924AB48-DEBE-BE45-ADA2-B11A4F213292}" destId="{6CB55BC1-1A59-BB4B-9C5E-69557F83912D}" srcOrd="2" destOrd="0" presId="urn:microsoft.com/office/officeart/2009/layout/ReverseList"/>
    <dgm:cxn modelId="{09B222F3-2AA8-084C-B635-13B6D3F723D1}" type="presParOf" srcId="{4924AB48-DEBE-BE45-ADA2-B11A4F213292}" destId="{B5B26405-B853-9A42-A27F-37E7D1C53D9A}" srcOrd="3" destOrd="0" presId="urn:microsoft.com/office/officeart/2009/layout/ReverseList"/>
    <dgm:cxn modelId="{5D3469D1-897C-7D4D-88FD-DD30C05F3291}" type="presParOf" srcId="{4924AB48-DEBE-BE45-ADA2-B11A4F213292}" destId="{5E8CFBFC-6D43-8E42-A2BD-0B19786E26DA}" srcOrd="4" destOrd="0" presId="urn:microsoft.com/office/officeart/2009/layout/ReverseList"/>
    <dgm:cxn modelId="{7EF595F3-EED3-1745-A431-137B7DB4C4EC}" type="presParOf" srcId="{4924AB48-DEBE-BE45-ADA2-B11A4F213292}" destId="{394E7760-7980-E646-BCC4-9B04BDF04781}"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A72ED6-0CDB-B64D-A83A-AC0F702F33CC}" type="doc">
      <dgm:prSet loTypeId="urn:microsoft.com/office/officeart/2005/8/layout/hProcess9" loCatId="" qsTypeId="urn:microsoft.com/office/officeart/2005/8/quickstyle/simple4" qsCatId="simple" csTypeId="urn:microsoft.com/office/officeart/2005/8/colors/accent1_3" csCatId="accent1" phldr="1"/>
      <dgm:spPr/>
    </dgm:pt>
    <dgm:pt modelId="{468D71D2-340D-6A47-A7FC-42428A53E588}">
      <dgm:prSet phldrT="[Texto]"/>
      <dgm:spPr/>
      <dgm:t>
        <a:bodyPr/>
        <a:lstStyle/>
        <a:p>
          <a:r>
            <a:rPr lang="es-ES" dirty="0" smtClean="0"/>
            <a:t>Talleres</a:t>
          </a:r>
          <a:endParaRPr lang="es-ES" dirty="0"/>
        </a:p>
      </dgm:t>
    </dgm:pt>
    <dgm:pt modelId="{A197106E-8BB1-0548-8A35-4678E3666D6D}" type="parTrans" cxnId="{DD4C2436-1B27-D344-AD43-95DDD3CA3CF7}">
      <dgm:prSet/>
      <dgm:spPr/>
      <dgm:t>
        <a:bodyPr/>
        <a:lstStyle/>
        <a:p>
          <a:endParaRPr lang="es-ES"/>
        </a:p>
      </dgm:t>
    </dgm:pt>
    <dgm:pt modelId="{241E8952-9340-8440-97DC-6C1108C3C060}" type="sibTrans" cxnId="{DD4C2436-1B27-D344-AD43-95DDD3CA3CF7}">
      <dgm:prSet/>
      <dgm:spPr/>
      <dgm:t>
        <a:bodyPr/>
        <a:lstStyle/>
        <a:p>
          <a:endParaRPr lang="es-ES"/>
        </a:p>
      </dgm:t>
    </dgm:pt>
    <dgm:pt modelId="{A9632105-6B7A-344F-B453-AE52D7244E4A}">
      <dgm:prSet phldrT="[Texto]"/>
      <dgm:spPr/>
      <dgm:t>
        <a:bodyPr/>
        <a:lstStyle/>
        <a:p>
          <a:r>
            <a:rPr lang="es-ES" dirty="0" smtClean="0"/>
            <a:t>Tareas asistenciales (apertura de posibilidades)</a:t>
          </a:r>
          <a:endParaRPr lang="es-ES" dirty="0"/>
        </a:p>
      </dgm:t>
    </dgm:pt>
    <dgm:pt modelId="{4C765E08-5ADA-EE4F-AACB-382A993FF311}" type="parTrans" cxnId="{BB682419-7FC7-7F45-AC63-F8D491672304}">
      <dgm:prSet/>
      <dgm:spPr/>
      <dgm:t>
        <a:bodyPr/>
        <a:lstStyle/>
        <a:p>
          <a:endParaRPr lang="es-ES"/>
        </a:p>
      </dgm:t>
    </dgm:pt>
    <dgm:pt modelId="{6592EE54-8745-D740-A966-9C4EB1872439}" type="sibTrans" cxnId="{BB682419-7FC7-7F45-AC63-F8D491672304}">
      <dgm:prSet/>
      <dgm:spPr/>
      <dgm:t>
        <a:bodyPr/>
        <a:lstStyle/>
        <a:p>
          <a:endParaRPr lang="es-ES"/>
        </a:p>
      </dgm:t>
    </dgm:pt>
    <dgm:pt modelId="{3F89404C-2300-2B40-B453-05F101CEBB57}">
      <dgm:prSet phldrT="[Texto]"/>
      <dgm:spPr/>
      <dgm:t>
        <a:bodyPr/>
        <a:lstStyle/>
        <a:p>
          <a:r>
            <a:rPr lang="es-ES" dirty="0" smtClean="0"/>
            <a:t>Tareas vinculadas al medio (excursiones)</a:t>
          </a:r>
          <a:endParaRPr lang="es-ES" dirty="0"/>
        </a:p>
      </dgm:t>
    </dgm:pt>
    <dgm:pt modelId="{B06A727A-8E80-1340-A71E-2957B1BA0536}" type="parTrans" cxnId="{601F4CB2-0219-BE4C-BFBC-7CBA84EC403E}">
      <dgm:prSet/>
      <dgm:spPr/>
      <dgm:t>
        <a:bodyPr/>
        <a:lstStyle/>
        <a:p>
          <a:endParaRPr lang="es-ES"/>
        </a:p>
      </dgm:t>
    </dgm:pt>
    <dgm:pt modelId="{ED4E6CF1-90A1-6540-BE21-5B3ADB1227F1}" type="sibTrans" cxnId="{601F4CB2-0219-BE4C-BFBC-7CBA84EC403E}">
      <dgm:prSet/>
      <dgm:spPr/>
      <dgm:t>
        <a:bodyPr/>
        <a:lstStyle/>
        <a:p>
          <a:endParaRPr lang="es-ES"/>
        </a:p>
      </dgm:t>
    </dgm:pt>
    <dgm:pt modelId="{9A096DB4-12D7-7F4A-8A51-F7FD1D876A39}" type="pres">
      <dgm:prSet presAssocID="{38A72ED6-0CDB-B64D-A83A-AC0F702F33CC}" presName="CompostProcess" presStyleCnt="0">
        <dgm:presLayoutVars>
          <dgm:dir/>
          <dgm:resizeHandles val="exact"/>
        </dgm:presLayoutVars>
      </dgm:prSet>
      <dgm:spPr/>
    </dgm:pt>
    <dgm:pt modelId="{5B04ED53-6EF5-8141-BB80-14A9B0697DD9}" type="pres">
      <dgm:prSet presAssocID="{38A72ED6-0CDB-B64D-A83A-AC0F702F33CC}" presName="arrow" presStyleLbl="bgShp" presStyleIdx="0" presStyleCnt="1"/>
      <dgm:spPr/>
    </dgm:pt>
    <dgm:pt modelId="{72BA9D48-F0FD-7C47-A0F2-AD9FAAA70E4B}" type="pres">
      <dgm:prSet presAssocID="{38A72ED6-0CDB-B64D-A83A-AC0F702F33CC}" presName="linearProcess" presStyleCnt="0"/>
      <dgm:spPr/>
    </dgm:pt>
    <dgm:pt modelId="{8CA41BCD-002A-6649-BC85-B74AC1E8CBE8}" type="pres">
      <dgm:prSet presAssocID="{468D71D2-340D-6A47-A7FC-42428A53E588}" presName="textNode" presStyleLbl="node1" presStyleIdx="0" presStyleCnt="3">
        <dgm:presLayoutVars>
          <dgm:bulletEnabled val="1"/>
        </dgm:presLayoutVars>
      </dgm:prSet>
      <dgm:spPr/>
      <dgm:t>
        <a:bodyPr/>
        <a:lstStyle/>
        <a:p>
          <a:endParaRPr lang="es-ES"/>
        </a:p>
      </dgm:t>
    </dgm:pt>
    <dgm:pt modelId="{1BE66342-ABEE-E84E-BA56-39DC674D0254}" type="pres">
      <dgm:prSet presAssocID="{241E8952-9340-8440-97DC-6C1108C3C060}" presName="sibTrans" presStyleCnt="0"/>
      <dgm:spPr/>
    </dgm:pt>
    <dgm:pt modelId="{369B9760-149F-E341-9C7B-925778F6DABC}" type="pres">
      <dgm:prSet presAssocID="{A9632105-6B7A-344F-B453-AE52D7244E4A}" presName="textNode" presStyleLbl="node1" presStyleIdx="1" presStyleCnt="3">
        <dgm:presLayoutVars>
          <dgm:bulletEnabled val="1"/>
        </dgm:presLayoutVars>
      </dgm:prSet>
      <dgm:spPr/>
      <dgm:t>
        <a:bodyPr/>
        <a:lstStyle/>
        <a:p>
          <a:endParaRPr lang="es-ES"/>
        </a:p>
      </dgm:t>
    </dgm:pt>
    <dgm:pt modelId="{9732A3CD-3A19-DD4F-B992-A0E3C9A309A3}" type="pres">
      <dgm:prSet presAssocID="{6592EE54-8745-D740-A966-9C4EB1872439}" presName="sibTrans" presStyleCnt="0"/>
      <dgm:spPr/>
    </dgm:pt>
    <dgm:pt modelId="{5FA48CEA-46DF-F640-A6C2-2AC502B13527}" type="pres">
      <dgm:prSet presAssocID="{3F89404C-2300-2B40-B453-05F101CEBB57}" presName="textNode" presStyleLbl="node1" presStyleIdx="2" presStyleCnt="3">
        <dgm:presLayoutVars>
          <dgm:bulletEnabled val="1"/>
        </dgm:presLayoutVars>
      </dgm:prSet>
      <dgm:spPr/>
      <dgm:t>
        <a:bodyPr/>
        <a:lstStyle/>
        <a:p>
          <a:endParaRPr lang="es-ES"/>
        </a:p>
      </dgm:t>
    </dgm:pt>
  </dgm:ptLst>
  <dgm:cxnLst>
    <dgm:cxn modelId="{BB682419-7FC7-7F45-AC63-F8D491672304}" srcId="{38A72ED6-0CDB-B64D-A83A-AC0F702F33CC}" destId="{A9632105-6B7A-344F-B453-AE52D7244E4A}" srcOrd="1" destOrd="0" parTransId="{4C765E08-5ADA-EE4F-AACB-382A993FF311}" sibTransId="{6592EE54-8745-D740-A966-9C4EB1872439}"/>
    <dgm:cxn modelId="{810D4A00-B095-DF42-9AAC-6CCD53DCE632}" type="presOf" srcId="{38A72ED6-0CDB-B64D-A83A-AC0F702F33CC}" destId="{9A096DB4-12D7-7F4A-8A51-F7FD1D876A39}" srcOrd="0" destOrd="0" presId="urn:microsoft.com/office/officeart/2005/8/layout/hProcess9"/>
    <dgm:cxn modelId="{1F2727B3-DF7A-C34E-B528-8C58BDBEE004}" type="presOf" srcId="{A9632105-6B7A-344F-B453-AE52D7244E4A}" destId="{369B9760-149F-E341-9C7B-925778F6DABC}" srcOrd="0" destOrd="0" presId="urn:microsoft.com/office/officeart/2005/8/layout/hProcess9"/>
    <dgm:cxn modelId="{02EBEE0F-8D74-0642-9C44-5CE42F3EB0BA}" type="presOf" srcId="{468D71D2-340D-6A47-A7FC-42428A53E588}" destId="{8CA41BCD-002A-6649-BC85-B74AC1E8CBE8}" srcOrd="0" destOrd="0" presId="urn:microsoft.com/office/officeart/2005/8/layout/hProcess9"/>
    <dgm:cxn modelId="{DD4C2436-1B27-D344-AD43-95DDD3CA3CF7}" srcId="{38A72ED6-0CDB-B64D-A83A-AC0F702F33CC}" destId="{468D71D2-340D-6A47-A7FC-42428A53E588}" srcOrd="0" destOrd="0" parTransId="{A197106E-8BB1-0548-8A35-4678E3666D6D}" sibTransId="{241E8952-9340-8440-97DC-6C1108C3C060}"/>
    <dgm:cxn modelId="{B70A88B9-A582-6A4E-AB9C-CE2ACBA894BD}" type="presOf" srcId="{3F89404C-2300-2B40-B453-05F101CEBB57}" destId="{5FA48CEA-46DF-F640-A6C2-2AC502B13527}" srcOrd="0" destOrd="0" presId="urn:microsoft.com/office/officeart/2005/8/layout/hProcess9"/>
    <dgm:cxn modelId="{601F4CB2-0219-BE4C-BFBC-7CBA84EC403E}" srcId="{38A72ED6-0CDB-B64D-A83A-AC0F702F33CC}" destId="{3F89404C-2300-2B40-B453-05F101CEBB57}" srcOrd="2" destOrd="0" parTransId="{B06A727A-8E80-1340-A71E-2957B1BA0536}" sibTransId="{ED4E6CF1-90A1-6540-BE21-5B3ADB1227F1}"/>
    <dgm:cxn modelId="{27AC92E2-BA02-994A-BC06-DD2EB00D2779}" type="presParOf" srcId="{9A096DB4-12D7-7F4A-8A51-F7FD1D876A39}" destId="{5B04ED53-6EF5-8141-BB80-14A9B0697DD9}" srcOrd="0" destOrd="0" presId="urn:microsoft.com/office/officeart/2005/8/layout/hProcess9"/>
    <dgm:cxn modelId="{0C48F517-C48C-974D-A9F0-AF60DEB0D53F}" type="presParOf" srcId="{9A096DB4-12D7-7F4A-8A51-F7FD1D876A39}" destId="{72BA9D48-F0FD-7C47-A0F2-AD9FAAA70E4B}" srcOrd="1" destOrd="0" presId="urn:microsoft.com/office/officeart/2005/8/layout/hProcess9"/>
    <dgm:cxn modelId="{59B6D69E-122C-1343-83E8-74EEAAD1CB3C}" type="presParOf" srcId="{72BA9D48-F0FD-7C47-A0F2-AD9FAAA70E4B}" destId="{8CA41BCD-002A-6649-BC85-B74AC1E8CBE8}" srcOrd="0" destOrd="0" presId="urn:microsoft.com/office/officeart/2005/8/layout/hProcess9"/>
    <dgm:cxn modelId="{F257B749-DB50-0E40-AC2F-014343FC22F7}" type="presParOf" srcId="{72BA9D48-F0FD-7C47-A0F2-AD9FAAA70E4B}" destId="{1BE66342-ABEE-E84E-BA56-39DC674D0254}" srcOrd="1" destOrd="0" presId="urn:microsoft.com/office/officeart/2005/8/layout/hProcess9"/>
    <dgm:cxn modelId="{BB520BEF-0703-974B-9B22-28A1419FB3F9}" type="presParOf" srcId="{72BA9D48-F0FD-7C47-A0F2-AD9FAAA70E4B}" destId="{369B9760-149F-E341-9C7B-925778F6DABC}" srcOrd="2" destOrd="0" presId="urn:microsoft.com/office/officeart/2005/8/layout/hProcess9"/>
    <dgm:cxn modelId="{F9E72836-6EE8-2F45-AC40-B2CE794E0424}" type="presParOf" srcId="{72BA9D48-F0FD-7C47-A0F2-AD9FAAA70E4B}" destId="{9732A3CD-3A19-DD4F-B992-A0E3C9A309A3}" srcOrd="3" destOrd="0" presId="urn:microsoft.com/office/officeart/2005/8/layout/hProcess9"/>
    <dgm:cxn modelId="{7FCAFD63-1324-3E4B-88D2-E77466A8A724}" type="presParOf" srcId="{72BA9D48-F0FD-7C47-A0F2-AD9FAAA70E4B}" destId="{5FA48CEA-46DF-F640-A6C2-2AC502B1352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8D9A7-17E1-424A-99B5-A2F90CC7447C}">
      <dsp:nvSpPr>
        <dsp:cNvPr id="0" name=""/>
        <dsp:cNvSpPr/>
      </dsp:nvSpPr>
      <dsp:spPr>
        <a:xfrm rot="16200000">
          <a:off x="925909" y="-925909"/>
          <a:ext cx="2262981" cy="4114800"/>
        </a:xfrm>
        <a:prstGeom prst="round1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t>Desarrollar diferentes marcos y proyectos  de intervención dependientes de la edad de las personas objeto de las mismas y de la problemática que presentan. </a:t>
          </a:r>
        </a:p>
      </dsp:txBody>
      <dsp:txXfrm rot="5400000">
        <a:off x="-1" y="1"/>
        <a:ext cx="4114800" cy="1697236"/>
      </dsp:txXfrm>
    </dsp:sp>
    <dsp:sp modelId="{E4F6FCF8-6A39-AB48-BF3C-F5690054B862}">
      <dsp:nvSpPr>
        <dsp:cNvPr id="0" name=""/>
        <dsp:cNvSpPr/>
      </dsp:nvSpPr>
      <dsp:spPr>
        <a:xfrm>
          <a:off x="4114800" y="0"/>
          <a:ext cx="4114800" cy="2262981"/>
        </a:xfrm>
        <a:prstGeom prst="round1Rect">
          <a:avLst/>
        </a:prstGeom>
        <a:gradFill rotWithShape="0">
          <a:gsLst>
            <a:gs pos="0">
              <a:schemeClr val="accent1">
                <a:shade val="80000"/>
                <a:hueOff val="-197463"/>
                <a:satOff val="2480"/>
                <a:lumOff val="9877"/>
                <a:alphaOff val="0"/>
                <a:shade val="51000"/>
                <a:satMod val="130000"/>
              </a:schemeClr>
            </a:gs>
            <a:gs pos="80000">
              <a:schemeClr val="accent1">
                <a:shade val="80000"/>
                <a:hueOff val="-197463"/>
                <a:satOff val="2480"/>
                <a:lumOff val="9877"/>
                <a:alphaOff val="0"/>
                <a:shade val="93000"/>
                <a:satMod val="130000"/>
              </a:schemeClr>
            </a:gs>
            <a:gs pos="100000">
              <a:schemeClr val="accent1">
                <a:shade val="80000"/>
                <a:hueOff val="-197463"/>
                <a:satOff val="2480"/>
                <a:lumOff val="98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t>Crear un espacio de reflexión que permita tomar conciencia de las necesidades personales, educativas y sociales, etc. que se derivan de las diferentes situaciones vinculadas a personas con discapacidad.</a:t>
          </a:r>
        </a:p>
      </dsp:txBody>
      <dsp:txXfrm>
        <a:off x="4114800" y="0"/>
        <a:ext cx="4114800" cy="1697236"/>
      </dsp:txXfrm>
    </dsp:sp>
    <dsp:sp modelId="{50A54C36-CACD-9141-9F52-04E2A957EB88}">
      <dsp:nvSpPr>
        <dsp:cNvPr id="0" name=""/>
        <dsp:cNvSpPr/>
      </dsp:nvSpPr>
      <dsp:spPr>
        <a:xfrm rot="10800000">
          <a:off x="0" y="2262981"/>
          <a:ext cx="4114800" cy="2262981"/>
        </a:xfrm>
        <a:prstGeom prst="round1Rect">
          <a:avLst/>
        </a:prstGeom>
        <a:gradFill rotWithShape="0">
          <a:gsLst>
            <a:gs pos="0">
              <a:schemeClr val="accent1">
                <a:shade val="80000"/>
                <a:hueOff val="-394926"/>
                <a:satOff val="4960"/>
                <a:lumOff val="19753"/>
                <a:alphaOff val="0"/>
                <a:shade val="51000"/>
                <a:satMod val="130000"/>
              </a:schemeClr>
            </a:gs>
            <a:gs pos="80000">
              <a:schemeClr val="accent1">
                <a:shade val="80000"/>
                <a:hueOff val="-394926"/>
                <a:satOff val="4960"/>
                <a:lumOff val="19753"/>
                <a:alphaOff val="0"/>
                <a:shade val="93000"/>
                <a:satMod val="130000"/>
              </a:schemeClr>
            </a:gs>
            <a:gs pos="100000">
              <a:schemeClr val="accent1">
                <a:shade val="80000"/>
                <a:hueOff val="-394926"/>
                <a:satOff val="4960"/>
                <a:lumOff val="197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t>Adquirir los conocimientos terminológicos precisos que les permita relacionarse dentro de los diferentes equipos de trabajo con los otros especialistas que acompañan a determinados grupos de población: médicos, psicólogos, pedagogos, educadores sociales, terapeutas ocupacionales. </a:t>
          </a:r>
          <a:endParaRPr lang="es-ES" sz="1600" kern="1200" dirty="0"/>
        </a:p>
      </dsp:txBody>
      <dsp:txXfrm rot="10800000">
        <a:off x="0" y="2828726"/>
        <a:ext cx="4114800" cy="1697236"/>
      </dsp:txXfrm>
    </dsp:sp>
    <dsp:sp modelId="{91B0F771-77DF-4441-8D9A-7BDEB0584D63}">
      <dsp:nvSpPr>
        <dsp:cNvPr id="0" name=""/>
        <dsp:cNvSpPr/>
      </dsp:nvSpPr>
      <dsp:spPr>
        <a:xfrm rot="5400000">
          <a:off x="5040709" y="1337072"/>
          <a:ext cx="2262981" cy="4114800"/>
        </a:xfrm>
        <a:prstGeom prst="round1Rect">
          <a:avLst/>
        </a:prstGeom>
        <a:gradFill rotWithShape="0">
          <a:gsLst>
            <a:gs pos="0">
              <a:schemeClr val="accent1">
                <a:shade val="80000"/>
                <a:hueOff val="-592389"/>
                <a:satOff val="7440"/>
                <a:lumOff val="29630"/>
                <a:alphaOff val="0"/>
                <a:shade val="51000"/>
                <a:satMod val="130000"/>
              </a:schemeClr>
            </a:gs>
            <a:gs pos="80000">
              <a:schemeClr val="accent1">
                <a:shade val="80000"/>
                <a:hueOff val="-592389"/>
                <a:satOff val="7440"/>
                <a:lumOff val="29630"/>
                <a:alphaOff val="0"/>
                <a:shade val="93000"/>
                <a:satMod val="130000"/>
              </a:schemeClr>
            </a:gs>
            <a:gs pos="100000">
              <a:schemeClr val="accent1">
                <a:shade val="80000"/>
                <a:hueOff val="-592389"/>
                <a:satOff val="7440"/>
                <a:lumOff val="296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t>Asimilar los momentos y técnicas de intervención que un educador debe poner en marcha ante personas con discapacidad.</a:t>
          </a:r>
        </a:p>
        <a:p>
          <a:pPr lvl="0" algn="ctr" defTabSz="711200">
            <a:lnSpc>
              <a:spcPct val="90000"/>
            </a:lnSpc>
            <a:spcBef>
              <a:spcPct val="0"/>
            </a:spcBef>
            <a:spcAft>
              <a:spcPct val="35000"/>
            </a:spcAft>
          </a:pPr>
          <a:r>
            <a:rPr lang="es-ES" sz="1600" kern="1200" dirty="0" smtClean="0"/>
            <a:t>Profundizar en una reflexión sobre las discapacidades que genere una actitud de cambio social a través del pensamiento crítico. </a:t>
          </a:r>
          <a:endParaRPr lang="es-ES" sz="1600" kern="1200" dirty="0"/>
        </a:p>
      </dsp:txBody>
      <dsp:txXfrm rot="-5400000">
        <a:off x="4114799" y="2828726"/>
        <a:ext cx="4114800" cy="1697236"/>
      </dsp:txXfrm>
    </dsp:sp>
    <dsp:sp modelId="{B188857F-4978-5640-9B0D-63E34DC65777}">
      <dsp:nvSpPr>
        <dsp:cNvPr id="0" name=""/>
        <dsp:cNvSpPr/>
      </dsp:nvSpPr>
      <dsp:spPr>
        <a:xfrm>
          <a:off x="2880359" y="1697236"/>
          <a:ext cx="2468880" cy="1131490"/>
        </a:xfrm>
        <a:prstGeom prst="roundRect">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Tomar conciencia del papel que como educadores sociales deben desempeñar en la intervención socioeducativa con personas con discapacidad</a:t>
          </a:r>
          <a:endParaRPr lang="es-ES" sz="1400" kern="1200" dirty="0"/>
        </a:p>
      </dsp:txBody>
      <dsp:txXfrm>
        <a:off x="2935594" y="1752471"/>
        <a:ext cx="2358410" cy="10210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5C53C-914D-4349-B3FD-77CF67607315}">
      <dsp:nvSpPr>
        <dsp:cNvPr id="0" name=""/>
        <dsp:cNvSpPr/>
      </dsp:nvSpPr>
      <dsp:spPr>
        <a:xfrm>
          <a:off x="0" y="4817259"/>
          <a:ext cx="9243446" cy="451677"/>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 sz="2200" kern="1200" dirty="0" smtClean="0"/>
            <a:t>TEMA 8. DISCAPACIDAD INTELECTUAL.</a:t>
          </a:r>
          <a:endParaRPr lang="es-ES" sz="2200" kern="1200" dirty="0"/>
        </a:p>
      </dsp:txBody>
      <dsp:txXfrm>
        <a:off x="0" y="4817259"/>
        <a:ext cx="9243446" cy="451677"/>
      </dsp:txXfrm>
    </dsp:sp>
    <dsp:sp modelId="{1A32F1B3-E667-D649-ABB3-8F746520E1BA}">
      <dsp:nvSpPr>
        <dsp:cNvPr id="0" name=""/>
        <dsp:cNvSpPr/>
      </dsp:nvSpPr>
      <dsp:spPr>
        <a:xfrm rot="10800000">
          <a:off x="0" y="4129353"/>
          <a:ext cx="9243446" cy="694680"/>
        </a:xfrm>
        <a:prstGeom prst="upArrowCallout">
          <a:avLst/>
        </a:prstGeom>
        <a:gradFill rotWithShape="0">
          <a:gsLst>
            <a:gs pos="0">
              <a:schemeClr val="accent3">
                <a:hueOff val="997789"/>
                <a:satOff val="8303"/>
                <a:lumOff val="-1008"/>
                <a:alphaOff val="0"/>
                <a:shade val="51000"/>
                <a:satMod val="130000"/>
              </a:schemeClr>
            </a:gs>
            <a:gs pos="80000">
              <a:schemeClr val="accent3">
                <a:hueOff val="997789"/>
                <a:satOff val="8303"/>
                <a:lumOff val="-1008"/>
                <a:alphaOff val="0"/>
                <a:shade val="93000"/>
                <a:satMod val="130000"/>
              </a:schemeClr>
            </a:gs>
            <a:gs pos="100000">
              <a:schemeClr val="accent3">
                <a:hueOff val="997789"/>
                <a:satOff val="8303"/>
                <a:lumOff val="-100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 sz="2200" kern="1200" dirty="0" smtClean="0"/>
            <a:t>TEMA 7. DISCAPACIDAD PSÍQUICA</a:t>
          </a:r>
          <a:endParaRPr lang="es-ES" sz="2200" kern="1200" dirty="0"/>
        </a:p>
      </dsp:txBody>
      <dsp:txXfrm rot="10800000">
        <a:off x="0" y="4129353"/>
        <a:ext cx="9243446" cy="451382"/>
      </dsp:txXfrm>
    </dsp:sp>
    <dsp:sp modelId="{BFE4CED9-FEB1-B946-9E48-032D93F8320E}">
      <dsp:nvSpPr>
        <dsp:cNvPr id="0" name=""/>
        <dsp:cNvSpPr/>
      </dsp:nvSpPr>
      <dsp:spPr>
        <a:xfrm rot="10800000">
          <a:off x="0" y="3441448"/>
          <a:ext cx="9243446" cy="694680"/>
        </a:xfrm>
        <a:prstGeom prst="upArrowCallout">
          <a:avLst/>
        </a:prstGeom>
        <a:gradFill rotWithShape="0">
          <a:gsLst>
            <a:gs pos="0">
              <a:schemeClr val="accent3">
                <a:hueOff val="1995578"/>
                <a:satOff val="16606"/>
                <a:lumOff val="-2017"/>
                <a:alphaOff val="0"/>
                <a:shade val="51000"/>
                <a:satMod val="130000"/>
              </a:schemeClr>
            </a:gs>
            <a:gs pos="80000">
              <a:schemeClr val="accent3">
                <a:hueOff val="1995578"/>
                <a:satOff val="16606"/>
                <a:lumOff val="-2017"/>
                <a:alphaOff val="0"/>
                <a:shade val="93000"/>
                <a:satMod val="130000"/>
              </a:schemeClr>
            </a:gs>
            <a:gs pos="100000">
              <a:schemeClr val="accent3">
                <a:hueOff val="1995578"/>
                <a:satOff val="16606"/>
                <a:lumOff val="-201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 sz="2200" kern="1200" dirty="0" smtClean="0"/>
            <a:t>TEMA 6. DISCAPACIDADES SENSORIALES</a:t>
          </a:r>
          <a:endParaRPr lang="es-ES" sz="2200" kern="1200" dirty="0"/>
        </a:p>
      </dsp:txBody>
      <dsp:txXfrm rot="10800000">
        <a:off x="0" y="3441448"/>
        <a:ext cx="9243446" cy="451382"/>
      </dsp:txXfrm>
    </dsp:sp>
    <dsp:sp modelId="{BCF9FDC5-39D6-2045-898B-3B76D0C3FD93}">
      <dsp:nvSpPr>
        <dsp:cNvPr id="0" name=""/>
        <dsp:cNvSpPr/>
      </dsp:nvSpPr>
      <dsp:spPr>
        <a:xfrm rot="10800000">
          <a:off x="0" y="2753543"/>
          <a:ext cx="9243446" cy="694680"/>
        </a:xfrm>
        <a:prstGeom prst="upArrowCallout">
          <a:avLst/>
        </a:prstGeom>
        <a:gradFill rotWithShape="0">
          <a:gsLst>
            <a:gs pos="0">
              <a:schemeClr val="accent3">
                <a:hueOff val="2993367"/>
                <a:satOff val="24909"/>
                <a:lumOff val="-3025"/>
                <a:alphaOff val="0"/>
                <a:shade val="51000"/>
                <a:satMod val="130000"/>
              </a:schemeClr>
            </a:gs>
            <a:gs pos="80000">
              <a:schemeClr val="accent3">
                <a:hueOff val="2993367"/>
                <a:satOff val="24909"/>
                <a:lumOff val="-3025"/>
                <a:alphaOff val="0"/>
                <a:shade val="93000"/>
                <a:satMod val="130000"/>
              </a:schemeClr>
            </a:gs>
            <a:gs pos="100000">
              <a:schemeClr val="accent3">
                <a:hueOff val="2993367"/>
                <a:satOff val="24909"/>
                <a:lumOff val="-302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 sz="2200" kern="1200" dirty="0" smtClean="0"/>
            <a:t>TEMA 5. DISCAPACIDADES FÍSICAS</a:t>
          </a:r>
          <a:endParaRPr lang="es-ES" sz="2200" kern="1200" dirty="0"/>
        </a:p>
      </dsp:txBody>
      <dsp:txXfrm rot="10800000">
        <a:off x="0" y="2753543"/>
        <a:ext cx="9243446" cy="451382"/>
      </dsp:txXfrm>
    </dsp:sp>
    <dsp:sp modelId="{E943D3BE-CEF2-C747-AB01-70A0D86C790E}">
      <dsp:nvSpPr>
        <dsp:cNvPr id="0" name=""/>
        <dsp:cNvSpPr/>
      </dsp:nvSpPr>
      <dsp:spPr>
        <a:xfrm rot="10800000">
          <a:off x="0" y="2065638"/>
          <a:ext cx="9243446" cy="694680"/>
        </a:xfrm>
        <a:prstGeom prst="upArrowCallout">
          <a:avLst/>
        </a:prstGeom>
        <a:gradFill rotWithShape="0">
          <a:gsLst>
            <a:gs pos="0">
              <a:schemeClr val="accent3">
                <a:hueOff val="3991157"/>
                <a:satOff val="33211"/>
                <a:lumOff val="-4034"/>
                <a:alphaOff val="0"/>
                <a:shade val="51000"/>
                <a:satMod val="130000"/>
              </a:schemeClr>
            </a:gs>
            <a:gs pos="80000">
              <a:schemeClr val="accent3">
                <a:hueOff val="3991157"/>
                <a:satOff val="33211"/>
                <a:lumOff val="-4034"/>
                <a:alphaOff val="0"/>
                <a:shade val="93000"/>
                <a:satMod val="130000"/>
              </a:schemeClr>
            </a:gs>
            <a:gs pos="100000">
              <a:schemeClr val="accent3">
                <a:hueOff val="3991157"/>
                <a:satOff val="33211"/>
                <a:lumOff val="-403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 sz="2200" kern="1200" dirty="0" smtClean="0"/>
            <a:t>TEMA 4. RECURSOS Y AGENTES SOCIOEDUCATIVOS EN LAS DISCAPACIDADES.</a:t>
          </a:r>
          <a:endParaRPr lang="es-ES" sz="2200" kern="1200" dirty="0"/>
        </a:p>
      </dsp:txBody>
      <dsp:txXfrm rot="10800000">
        <a:off x="0" y="2065638"/>
        <a:ext cx="9243446" cy="451382"/>
      </dsp:txXfrm>
    </dsp:sp>
    <dsp:sp modelId="{63CE0B41-2B4E-B645-9E0E-7A855A116D55}">
      <dsp:nvSpPr>
        <dsp:cNvPr id="0" name=""/>
        <dsp:cNvSpPr/>
      </dsp:nvSpPr>
      <dsp:spPr>
        <a:xfrm rot="10800000">
          <a:off x="0" y="1377733"/>
          <a:ext cx="9243446" cy="694680"/>
        </a:xfrm>
        <a:prstGeom prst="upArrowCallout">
          <a:avLst/>
        </a:prstGeom>
        <a:gradFill rotWithShape="0">
          <a:gsLst>
            <a:gs pos="0">
              <a:schemeClr val="accent3">
                <a:hueOff val="4988946"/>
                <a:satOff val="41514"/>
                <a:lumOff val="-5042"/>
                <a:alphaOff val="0"/>
                <a:shade val="51000"/>
                <a:satMod val="130000"/>
              </a:schemeClr>
            </a:gs>
            <a:gs pos="80000">
              <a:schemeClr val="accent3">
                <a:hueOff val="4988946"/>
                <a:satOff val="41514"/>
                <a:lumOff val="-5042"/>
                <a:alphaOff val="0"/>
                <a:shade val="93000"/>
                <a:satMod val="130000"/>
              </a:schemeClr>
            </a:gs>
            <a:gs pos="100000">
              <a:schemeClr val="accent3">
                <a:hueOff val="4988946"/>
                <a:satOff val="41514"/>
                <a:lumOff val="-504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 sz="2200" kern="1200" dirty="0" smtClean="0"/>
            <a:t>TEMA 3. ¿CUÁL ES  MI PAPEL?</a:t>
          </a:r>
          <a:endParaRPr lang="es-ES" sz="2200" kern="1200" dirty="0"/>
        </a:p>
      </dsp:txBody>
      <dsp:txXfrm rot="10800000">
        <a:off x="0" y="1377733"/>
        <a:ext cx="9243446" cy="451382"/>
      </dsp:txXfrm>
    </dsp:sp>
    <dsp:sp modelId="{112E823D-975F-C742-85CA-42CAED654EFC}">
      <dsp:nvSpPr>
        <dsp:cNvPr id="0" name=""/>
        <dsp:cNvSpPr/>
      </dsp:nvSpPr>
      <dsp:spPr>
        <a:xfrm rot="10800000">
          <a:off x="0" y="689828"/>
          <a:ext cx="9243446" cy="694680"/>
        </a:xfrm>
        <a:prstGeom prst="upArrowCallout">
          <a:avLst/>
        </a:prstGeom>
        <a:gradFill rotWithShape="0">
          <a:gsLst>
            <a:gs pos="0">
              <a:schemeClr val="accent3">
                <a:hueOff val="5986735"/>
                <a:satOff val="49817"/>
                <a:lumOff val="-6051"/>
                <a:alphaOff val="0"/>
                <a:shade val="51000"/>
                <a:satMod val="130000"/>
              </a:schemeClr>
            </a:gs>
            <a:gs pos="80000">
              <a:schemeClr val="accent3">
                <a:hueOff val="5986735"/>
                <a:satOff val="49817"/>
                <a:lumOff val="-6051"/>
                <a:alphaOff val="0"/>
                <a:shade val="93000"/>
                <a:satMod val="130000"/>
              </a:schemeClr>
            </a:gs>
            <a:gs pos="100000">
              <a:schemeClr val="accent3">
                <a:hueOff val="5986735"/>
                <a:satOff val="49817"/>
                <a:lumOff val="-605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 sz="2200" kern="1200" dirty="0" smtClean="0"/>
            <a:t>TEMA 2. LAS PALABRAS IMPORTAN.</a:t>
          </a:r>
          <a:endParaRPr lang="es-ES" sz="2200" kern="1200" dirty="0"/>
        </a:p>
      </dsp:txBody>
      <dsp:txXfrm rot="10800000">
        <a:off x="0" y="689828"/>
        <a:ext cx="9243446" cy="451382"/>
      </dsp:txXfrm>
    </dsp:sp>
    <dsp:sp modelId="{C655EEBF-FA68-C740-A633-E8BD6AED56EF}">
      <dsp:nvSpPr>
        <dsp:cNvPr id="0" name=""/>
        <dsp:cNvSpPr/>
      </dsp:nvSpPr>
      <dsp:spPr>
        <a:xfrm rot="10800000">
          <a:off x="0" y="1923"/>
          <a:ext cx="9243446" cy="694680"/>
        </a:xfrm>
        <a:prstGeom prst="upArrowCallout">
          <a:avLst/>
        </a:prstGeom>
        <a:gradFill rotWithShape="0">
          <a:gsLst>
            <a:gs pos="0">
              <a:schemeClr val="accent3">
                <a:hueOff val="6984524"/>
                <a:satOff val="58120"/>
                <a:lumOff val="-7059"/>
                <a:alphaOff val="0"/>
                <a:shade val="51000"/>
                <a:satMod val="130000"/>
              </a:schemeClr>
            </a:gs>
            <a:gs pos="80000">
              <a:schemeClr val="accent3">
                <a:hueOff val="6984524"/>
                <a:satOff val="58120"/>
                <a:lumOff val="-7059"/>
                <a:alphaOff val="0"/>
                <a:shade val="93000"/>
                <a:satMod val="130000"/>
              </a:schemeClr>
            </a:gs>
            <a:gs pos="100000">
              <a:schemeClr val="accent3">
                <a:hueOff val="6984524"/>
                <a:satOff val="58120"/>
                <a:lumOff val="-705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 sz="2200" kern="1200" dirty="0" smtClean="0"/>
            <a:t>TEMA 1. NOS UBICAMOS EN EL MUNDO DE LA DISCAPACIDAD</a:t>
          </a:r>
          <a:endParaRPr lang="es-ES" sz="2200" kern="1200" dirty="0"/>
        </a:p>
      </dsp:txBody>
      <dsp:txXfrm rot="10800000">
        <a:off x="0" y="1923"/>
        <a:ext cx="9243446" cy="4513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A8716-6D2D-1848-A0C2-E9BE7C2E5E12}">
      <dsp:nvSpPr>
        <dsp:cNvPr id="0" name=""/>
        <dsp:cNvSpPr/>
      </dsp:nvSpPr>
      <dsp:spPr>
        <a:xfrm rot="16200000">
          <a:off x="-298838" y="2558585"/>
          <a:ext cx="5373622" cy="3283852"/>
        </a:xfrm>
        <a:prstGeom prst="round2SameRect">
          <a:avLst>
            <a:gd name="adj1" fmla="val 16670"/>
            <a:gd name="adj2" fmla="val 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53340" tIns="88900" rIns="80010" bIns="88900" numCol="1" spcCol="1270" anchor="t" anchorCtr="0">
          <a:noAutofit/>
        </a:bodyPr>
        <a:lstStyle/>
        <a:p>
          <a:pPr lvl="0" algn="l" defTabSz="622300">
            <a:lnSpc>
              <a:spcPct val="90000"/>
            </a:lnSpc>
            <a:spcBef>
              <a:spcPct val="0"/>
            </a:spcBef>
            <a:spcAft>
              <a:spcPct val="35000"/>
            </a:spcAft>
          </a:pPr>
          <a:r>
            <a:rPr lang="es-ES" sz="1400" b="1" kern="1200" dirty="0" smtClean="0"/>
            <a:t>10% Asistencia a clase. </a:t>
          </a:r>
        </a:p>
        <a:p>
          <a:pPr lvl="0" algn="l" defTabSz="622300">
            <a:lnSpc>
              <a:spcPct val="90000"/>
            </a:lnSpc>
            <a:spcBef>
              <a:spcPct val="0"/>
            </a:spcBef>
            <a:spcAft>
              <a:spcPct val="35000"/>
            </a:spcAft>
          </a:pPr>
          <a:r>
            <a:rPr lang="es-ES" sz="1400" kern="1200" dirty="0" smtClean="0"/>
            <a:t>Como ya es conocido la asistencia según la normativa de esta Universidad es obligatoria y por lo tanto, más de tres faltas no justificadas conllevarían a evaluar la asignatura con un examen final. Pese a ello,  queremos premiar a los estudiantes asistentes con un 10% de la cualificación final</a:t>
          </a:r>
        </a:p>
        <a:p>
          <a:pPr lvl="0" algn="l" defTabSz="622300">
            <a:lnSpc>
              <a:spcPct val="90000"/>
            </a:lnSpc>
            <a:spcBef>
              <a:spcPct val="0"/>
            </a:spcBef>
            <a:spcAft>
              <a:spcPct val="35000"/>
            </a:spcAft>
          </a:pPr>
          <a:r>
            <a:rPr lang="es-ES" sz="1400" b="1" kern="1200" dirty="0" smtClean="0"/>
            <a:t>20%  Trabajos realizados en las clases interactivas de seminario y laboratorio</a:t>
          </a:r>
          <a:r>
            <a:rPr lang="es-ES" sz="1400" kern="1200" dirty="0" smtClean="0"/>
            <a:t>. </a:t>
          </a:r>
        </a:p>
        <a:p>
          <a:pPr lvl="0" algn="l" defTabSz="622300">
            <a:lnSpc>
              <a:spcPct val="90000"/>
            </a:lnSpc>
            <a:spcBef>
              <a:spcPct val="0"/>
            </a:spcBef>
            <a:spcAft>
              <a:spcPct val="35000"/>
            </a:spcAft>
          </a:pPr>
          <a:r>
            <a:rPr lang="es-ES" sz="1400" kern="1200" dirty="0" smtClean="0"/>
            <a:t>Durante las sesiones las profesoras asignarán diversos trabajos de implementación directa en el aula. Estos trabajos obtendrán una cualificación y esta será sumada a la nota final.</a:t>
          </a:r>
        </a:p>
        <a:p>
          <a:pPr lvl="0" algn="l" defTabSz="622300">
            <a:lnSpc>
              <a:spcPct val="90000"/>
            </a:lnSpc>
            <a:spcBef>
              <a:spcPct val="0"/>
            </a:spcBef>
            <a:spcAft>
              <a:spcPct val="35000"/>
            </a:spcAft>
          </a:pPr>
          <a:r>
            <a:rPr lang="es-ES" sz="1400" b="1" kern="1200" dirty="0" smtClean="0"/>
            <a:t>70% Proyecto “grillos expresionistas”.</a:t>
          </a:r>
        </a:p>
        <a:p>
          <a:pPr lvl="0" algn="l" defTabSz="622300">
            <a:lnSpc>
              <a:spcPct val="90000"/>
            </a:lnSpc>
            <a:spcBef>
              <a:spcPct val="0"/>
            </a:spcBef>
            <a:spcAft>
              <a:spcPct val="35000"/>
            </a:spcAft>
          </a:pPr>
          <a:r>
            <a:rPr lang="es-ES" sz="1400" kern="1200" dirty="0" smtClean="0"/>
            <a:t>El alumno o la alumna llevará a cabo un trabajo de corte </a:t>
          </a:r>
          <a:r>
            <a:rPr lang="es-ES" sz="1400" kern="1200" dirty="0" err="1" smtClean="0"/>
            <a:t>socioconstructivista</a:t>
          </a:r>
          <a:r>
            <a:rPr lang="es-ES" sz="1400" kern="1200" dirty="0" smtClean="0"/>
            <a:t> en el que tendrá que poner en práctica sus conocimientos. Dicho trabajo tendrá una guía en la que se podrá observar su finalidad, características, etc. </a:t>
          </a:r>
        </a:p>
        <a:p>
          <a:pPr lvl="0" algn="l" defTabSz="622300">
            <a:lnSpc>
              <a:spcPct val="90000"/>
            </a:lnSpc>
            <a:spcBef>
              <a:spcPct val="0"/>
            </a:spcBef>
            <a:spcAft>
              <a:spcPct val="35000"/>
            </a:spcAft>
          </a:pPr>
          <a:endParaRPr lang="es-ES" sz="1400" kern="1200" dirty="0"/>
        </a:p>
      </dsp:txBody>
      <dsp:txXfrm rot="5400000">
        <a:off x="906379" y="1674034"/>
        <a:ext cx="3123519" cy="5052956"/>
      </dsp:txXfrm>
    </dsp:sp>
    <dsp:sp modelId="{B5B26405-B853-9A42-A27F-37E7D1C53D9A}">
      <dsp:nvSpPr>
        <dsp:cNvPr id="0" name=""/>
        <dsp:cNvSpPr/>
      </dsp:nvSpPr>
      <dsp:spPr>
        <a:xfrm rot="5400000">
          <a:off x="3134127" y="2558585"/>
          <a:ext cx="5373622" cy="3283852"/>
        </a:xfrm>
        <a:prstGeom prst="round2SameRect">
          <a:avLst>
            <a:gd name="adj1" fmla="val 16670"/>
            <a:gd name="adj2" fmla="val 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80010" tIns="88900" rIns="53340" bIns="88900" numCol="1" spcCol="1270" anchor="t" anchorCtr="0">
          <a:noAutofit/>
        </a:bodyPr>
        <a:lstStyle/>
        <a:p>
          <a:pPr lvl="0" algn="l" defTabSz="622300">
            <a:lnSpc>
              <a:spcPct val="90000"/>
            </a:lnSpc>
            <a:spcBef>
              <a:spcPct val="0"/>
            </a:spcBef>
            <a:spcAft>
              <a:spcPct val="35000"/>
            </a:spcAft>
          </a:pPr>
          <a:r>
            <a:rPr lang="es-ES" sz="1400" b="1" kern="1200" dirty="0" smtClean="0"/>
            <a:t>10% Asistencia a clase. </a:t>
          </a:r>
        </a:p>
        <a:p>
          <a:pPr lvl="0" algn="l" defTabSz="622300">
            <a:lnSpc>
              <a:spcPct val="90000"/>
            </a:lnSpc>
            <a:spcBef>
              <a:spcPct val="0"/>
            </a:spcBef>
            <a:spcAft>
              <a:spcPct val="35000"/>
            </a:spcAft>
          </a:pPr>
          <a:r>
            <a:rPr lang="es-ES" sz="1400" kern="1200" dirty="0" smtClean="0"/>
            <a:t>Como ya es conocido la asistencia según la normativa de esta Universidad es obligatoria y por lo tanto, más de tres faltas no justificadas conllevarían a evaluar la asignatura con un examen final. Pese a ello,  queremos premiar a los estudiantes asistentes con un 10% de la cualificación final</a:t>
          </a:r>
        </a:p>
        <a:p>
          <a:pPr lvl="0" algn="l" defTabSz="622300">
            <a:lnSpc>
              <a:spcPct val="90000"/>
            </a:lnSpc>
            <a:spcBef>
              <a:spcPct val="0"/>
            </a:spcBef>
            <a:spcAft>
              <a:spcPct val="35000"/>
            </a:spcAft>
          </a:pPr>
          <a:r>
            <a:rPr lang="es-ES" sz="1400" b="1" kern="1200" dirty="0" smtClean="0"/>
            <a:t>20%  Trabajos realizados en las clases interactivas de seminario y laboratorio</a:t>
          </a:r>
          <a:r>
            <a:rPr lang="es-ES" sz="1400" kern="1200" dirty="0" smtClean="0"/>
            <a:t>. </a:t>
          </a:r>
        </a:p>
        <a:p>
          <a:pPr lvl="0" algn="l" defTabSz="622300">
            <a:lnSpc>
              <a:spcPct val="90000"/>
            </a:lnSpc>
            <a:spcBef>
              <a:spcPct val="0"/>
            </a:spcBef>
            <a:spcAft>
              <a:spcPct val="35000"/>
            </a:spcAft>
          </a:pPr>
          <a:r>
            <a:rPr lang="es-ES" sz="1400" kern="1200" dirty="0" smtClean="0"/>
            <a:t>Durante las sesiones las profesoras asignarán diversos trabajos de implementación directa en el aula. Estos trabajos obtendrán una cualificación y esta será sumada a la nota final.</a:t>
          </a:r>
        </a:p>
        <a:p>
          <a:pPr lvl="0" algn="l" defTabSz="622300">
            <a:lnSpc>
              <a:spcPct val="90000"/>
            </a:lnSpc>
            <a:spcBef>
              <a:spcPct val="0"/>
            </a:spcBef>
            <a:spcAft>
              <a:spcPct val="35000"/>
            </a:spcAft>
          </a:pPr>
          <a:r>
            <a:rPr lang="es-ES" sz="1400" b="1" kern="1200" dirty="0" smtClean="0"/>
            <a:t>70% Examen final.</a:t>
          </a:r>
        </a:p>
        <a:p>
          <a:pPr lvl="0" algn="l" defTabSz="622300">
            <a:lnSpc>
              <a:spcPct val="90000"/>
            </a:lnSpc>
            <a:spcBef>
              <a:spcPct val="0"/>
            </a:spcBef>
            <a:spcAft>
              <a:spcPct val="35000"/>
            </a:spcAft>
          </a:pPr>
          <a:r>
            <a:rPr lang="es-ES" sz="1400" kern="1200" dirty="0" smtClean="0"/>
            <a:t>La asignatura constará de un examen final en el que el alumno debe de demostrar los  conocimientos asimilados durante el curso. Será un examen que combina preguntas de tipo test y de desarrollo.</a:t>
          </a:r>
        </a:p>
        <a:p>
          <a:pPr lvl="0" algn="l" defTabSz="622300">
            <a:lnSpc>
              <a:spcPct val="90000"/>
            </a:lnSpc>
            <a:spcBef>
              <a:spcPct val="0"/>
            </a:spcBef>
            <a:spcAft>
              <a:spcPct val="35000"/>
            </a:spcAft>
          </a:pPr>
          <a:endParaRPr lang="es-ES" sz="1100" kern="1200" dirty="0"/>
        </a:p>
      </dsp:txBody>
      <dsp:txXfrm rot="-5400000">
        <a:off x="4179012" y="1674034"/>
        <a:ext cx="3123519" cy="5052956"/>
      </dsp:txXfrm>
    </dsp:sp>
    <dsp:sp modelId="{5E8CFBFC-6D43-8E42-A2BD-0B19786E26DA}">
      <dsp:nvSpPr>
        <dsp:cNvPr id="0" name=""/>
        <dsp:cNvSpPr/>
      </dsp:nvSpPr>
      <dsp:spPr>
        <a:xfrm>
          <a:off x="3023662" y="880873"/>
          <a:ext cx="2160914" cy="1712829"/>
        </a:xfrm>
        <a:prstGeom prst="circularArrow">
          <a:avLst>
            <a:gd name="adj1" fmla="val 12500"/>
            <a:gd name="adj2" fmla="val 1142322"/>
            <a:gd name="adj3" fmla="val 20457678"/>
            <a:gd name="adj4" fmla="val 10800000"/>
            <a:gd name="adj5" fmla="val 12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94E7760-7980-E646-BCC4-9B04BDF04781}">
      <dsp:nvSpPr>
        <dsp:cNvPr id="0" name=""/>
        <dsp:cNvSpPr/>
      </dsp:nvSpPr>
      <dsp:spPr>
        <a:xfrm rot="10800000">
          <a:off x="3096338" y="5848262"/>
          <a:ext cx="2015563" cy="1629275"/>
        </a:xfrm>
        <a:prstGeom prst="circularArrow">
          <a:avLst>
            <a:gd name="adj1" fmla="val 12500"/>
            <a:gd name="adj2" fmla="val 1142322"/>
            <a:gd name="adj3" fmla="val 20457678"/>
            <a:gd name="adj4" fmla="val 10800000"/>
            <a:gd name="adj5" fmla="val 12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04ED53-6EF5-8141-BB80-14A9B0697DD9}">
      <dsp:nvSpPr>
        <dsp:cNvPr id="0" name=""/>
        <dsp:cNvSpPr/>
      </dsp:nvSpPr>
      <dsp:spPr>
        <a:xfrm>
          <a:off x="457199" y="0"/>
          <a:ext cx="5181600" cy="4064000"/>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CA41BCD-002A-6649-BC85-B74AC1E8CBE8}">
      <dsp:nvSpPr>
        <dsp:cNvPr id="0" name=""/>
        <dsp:cNvSpPr/>
      </dsp:nvSpPr>
      <dsp:spPr>
        <a:xfrm>
          <a:off x="6548" y="1219199"/>
          <a:ext cx="1962150" cy="1625600"/>
        </a:xfrm>
        <a:prstGeom prst="round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Talleres</a:t>
          </a:r>
          <a:endParaRPr lang="es-ES" sz="2200" kern="1200" dirty="0"/>
        </a:p>
      </dsp:txBody>
      <dsp:txXfrm>
        <a:off x="85903" y="1298554"/>
        <a:ext cx="1803440" cy="1466890"/>
      </dsp:txXfrm>
    </dsp:sp>
    <dsp:sp modelId="{369B9760-149F-E341-9C7B-925778F6DABC}">
      <dsp:nvSpPr>
        <dsp:cNvPr id="0" name=""/>
        <dsp:cNvSpPr/>
      </dsp:nvSpPr>
      <dsp:spPr>
        <a:xfrm>
          <a:off x="2066925" y="1219199"/>
          <a:ext cx="1962150" cy="1625600"/>
        </a:xfrm>
        <a:prstGeom prst="roundRect">
          <a:avLst/>
        </a:prstGeom>
        <a:gradFill rotWithShape="0">
          <a:gsLst>
            <a:gs pos="0">
              <a:schemeClr val="accent1">
                <a:shade val="80000"/>
                <a:hueOff val="-296194"/>
                <a:satOff val="3720"/>
                <a:lumOff val="14815"/>
                <a:alphaOff val="0"/>
                <a:shade val="51000"/>
                <a:satMod val="130000"/>
              </a:schemeClr>
            </a:gs>
            <a:gs pos="80000">
              <a:schemeClr val="accent1">
                <a:shade val="80000"/>
                <a:hueOff val="-296194"/>
                <a:satOff val="3720"/>
                <a:lumOff val="14815"/>
                <a:alphaOff val="0"/>
                <a:shade val="93000"/>
                <a:satMod val="130000"/>
              </a:schemeClr>
            </a:gs>
            <a:gs pos="100000">
              <a:schemeClr val="accent1">
                <a:shade val="80000"/>
                <a:hueOff val="-296194"/>
                <a:satOff val="3720"/>
                <a:lumOff val="148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Tareas asistenciales (apertura de posibilidades)</a:t>
          </a:r>
          <a:endParaRPr lang="es-ES" sz="2200" kern="1200" dirty="0"/>
        </a:p>
      </dsp:txBody>
      <dsp:txXfrm>
        <a:off x="2146280" y="1298554"/>
        <a:ext cx="1803440" cy="1466890"/>
      </dsp:txXfrm>
    </dsp:sp>
    <dsp:sp modelId="{5FA48CEA-46DF-F640-A6C2-2AC502B13527}">
      <dsp:nvSpPr>
        <dsp:cNvPr id="0" name=""/>
        <dsp:cNvSpPr/>
      </dsp:nvSpPr>
      <dsp:spPr>
        <a:xfrm>
          <a:off x="4127301" y="1219199"/>
          <a:ext cx="1962150" cy="1625600"/>
        </a:xfrm>
        <a:prstGeom prst="roundRect">
          <a:avLst/>
        </a:prstGeom>
        <a:gradFill rotWithShape="0">
          <a:gsLst>
            <a:gs pos="0">
              <a:schemeClr val="accent1">
                <a:shade val="80000"/>
                <a:hueOff val="-592389"/>
                <a:satOff val="7440"/>
                <a:lumOff val="29630"/>
                <a:alphaOff val="0"/>
                <a:shade val="51000"/>
                <a:satMod val="130000"/>
              </a:schemeClr>
            </a:gs>
            <a:gs pos="80000">
              <a:schemeClr val="accent1">
                <a:shade val="80000"/>
                <a:hueOff val="-592389"/>
                <a:satOff val="7440"/>
                <a:lumOff val="29630"/>
                <a:alphaOff val="0"/>
                <a:shade val="93000"/>
                <a:satMod val="130000"/>
              </a:schemeClr>
            </a:gs>
            <a:gs pos="100000">
              <a:schemeClr val="accent1">
                <a:shade val="80000"/>
                <a:hueOff val="-592389"/>
                <a:satOff val="7440"/>
                <a:lumOff val="2963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Tareas vinculadas al medio (excursiones)</a:t>
          </a:r>
          <a:endParaRPr lang="es-ES" sz="2200" kern="1200" dirty="0"/>
        </a:p>
      </dsp:txBody>
      <dsp:txXfrm>
        <a:off x="4206656" y="1298554"/>
        <a:ext cx="1803440"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s-ES" sz="1200"/>
            </a:lvl1pPr>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es-ES" sz="1200"/>
            </a:lvl1pPr>
          </a:lstStyle>
          <a:p>
            <a:fld id="{00F830A1-3891-4B82-A120-081866556DA0}" type="datetimeFigureOut">
              <a:rPr lang="es-ES"/>
              <a:pPr/>
              <a:t>22/02/16</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es-ES" sz="1200"/>
            </a:lvl1pPr>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es-ES" sz="1200"/>
            </a:lvl1pPr>
          </a:lstStyle>
          <a:p>
            <a:fld id="{58CC9574-A819-4FE4-99A7-1E27AD09ADC2}" type="slidenum">
              <a:rPr/>
              <a:pPr/>
              <a:t>‹Nr.›</a:t>
            </a:fld>
            <a:endParaRPr lang="es-ES"/>
          </a:p>
        </p:txBody>
      </p:sp>
    </p:spTree>
    <p:extLst>
      <p:ext uri="{BB962C8B-B14F-4D97-AF65-F5344CB8AC3E}">
        <p14:creationId xmlns:p14="http://schemas.microsoft.com/office/powerpoint/2010/main" val="2181628200"/>
      </p:ext>
    </p:extLst>
  </p:cSld>
  <p:clrMap bg1="lt1" tx1="dk1" bg2="lt2" tx2="dk2" accent1="accent1" accent2="accent2" accent3="accent3" accent4="accent4" accent5="accent5" accent6="accent6" hlink="hlink" folHlink="folHlink"/>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Este Esta presentación, que se recomienda ver en modo de presentación, muestra las nuevas funciones de PowerPoint. Estas diapositivas están diseñadas para ofrecerle excelentes ideas para las presentaciones que creará en PowerPoint 2011.</a:t>
            </a:r>
          </a:p>
          <a:p>
            <a:endParaRPr lang="es-ES" dirty="0" smtClean="0"/>
          </a:p>
          <a:p>
            <a:pPr>
              <a:spcBef>
                <a:spcPct val="0"/>
              </a:spcBef>
            </a:pPr>
            <a:r>
              <a:rPr lang="es-ES" dirty="0" smtClean="0"/>
              <a:t>Para obtener más plantillas de muestra, haga clic en el menú Archivo y después en la ficha Nuevo a partir de plantilla. En Plantilla, haga clic en Presentaciones.</a:t>
            </a:r>
          </a:p>
        </p:txBody>
      </p:sp>
      <p:sp>
        <p:nvSpPr>
          <p:cNvPr id="4" name="Slide Number Placeholder 3"/>
          <p:cNvSpPr>
            <a:spLocks noGrp="1"/>
          </p:cNvSpPr>
          <p:nvPr>
            <p:ph type="sldNum" sz="quarter" idx="10"/>
          </p:nvPr>
        </p:nvSpPr>
        <p:spPr/>
        <p:txBody>
          <a:bodyPr/>
          <a:lstStyle/>
          <a:p>
            <a:fld id="{58CC9574-A819-4FE4-99A7-1E27AD09ADC2}" type="slidenum">
              <a:rPr lang="es-ES" smtClean="0"/>
              <a:pPr/>
              <a:t>1</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smtClean="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8</a:t>
            </a:fld>
            <a:endParaRPr lang="es-E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 Id="rId3" Type="http://schemas.openxmlformats.org/officeDocument/2006/relationships/image" Target="../media/image1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a:solidFill>
                <a:srgbClr val="F47F28"/>
              </a:solidFill>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kumimoji="0" lang="es-ES"/>
              <a:pPr/>
              <a:t>22/02/16</a:t>
            </a:fld>
            <a:endParaRPr kumimoji="0" lang="es-ES"/>
          </a:p>
        </p:txBody>
      </p:sp>
      <p:sp>
        <p:nvSpPr>
          <p:cNvPr id="5" name="Footer Placeholder 4"/>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kumimoji="0"/>
              <a:pPr/>
              <a:t>‹Nr.›</a:t>
            </a:fld>
            <a:endParaRPr kumimoji="0" lang="es-ES"/>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eaLnBrk="1" latinLnBrk="0" hangingPunct="1">
              <a:buNone/>
              <a:defRPr kumimoji="0" lang="es-ES" sz="2200" kern="1200">
                <a:solidFill>
                  <a:schemeClr val="tx1">
                    <a:lumMod val="75000"/>
                    <a:lumOff val="25000"/>
                  </a:schemeClr>
                </a:solidFill>
                <a:latin typeface="Calibri" pitchFamily="34" charset="0"/>
                <a:ea typeface="+mn-ea"/>
                <a:cs typeface="+mn-cs"/>
              </a:defRPr>
            </a:lvl1pPr>
          </a:lstStyle>
          <a:p>
            <a:pPr lvl="0"/>
            <a:r>
              <a:rPr kumimoji="0" lang="es-ES"/>
              <a:t>Haga clic para modificar el estilo de subtítulo del patrón</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eaLnBrk="1" latinLnBrk="0" hangingPunct="1">
              <a:defRPr kumimoji="0" lang="es-ES" sz="3600" b="1" kern="1200" baseline="0">
                <a:solidFill>
                  <a:schemeClr val="bg1"/>
                </a:solidFill>
                <a:latin typeface="Arial" pitchFamily="34" charset="0"/>
                <a:ea typeface="+mn-ea"/>
                <a:cs typeface="Arial" pitchFamily="34" charset="0"/>
              </a:defRPr>
            </a:lvl1pPr>
          </a:lstStyle>
          <a:p>
            <a:pPr marL="342900" lvl="0" indent="-342900" algn="l" defTabSz="914400" eaLnBrk="1" latinLnBrk="0" hangingPunct="1"/>
            <a:r>
              <a:rPr lang="es-ES_tradnl" smtClean="0"/>
              <a:t>Clic para editar título</a:t>
            </a:r>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xmlns:p14="http://schemas.microsoft.com/office/powerpoint/2010/mai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ido multimedia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kumimoji="0" lang="es-ES"/>
              <a:pPr/>
              <a:t>22/02/16</a:t>
            </a:fld>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kumimoji="0"/>
              <a:pPr/>
              <a:t>‹Nr.›</a:t>
            </a:fld>
            <a:endParaRPr kumimoji="0" lang="es-ES"/>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b="1">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_tradnl" smtClean="0"/>
              <a:t>Clic para editar título</a:t>
            </a:r>
            <a:endParaRPr/>
          </a:p>
        </p:txBody>
      </p:sp>
      <p:sp>
        <p:nvSpPr>
          <p:cNvPr id="9" name="Media Placeholder 8"/>
          <p:cNvSpPr>
            <a:spLocks noGrp="1"/>
          </p:cNvSpPr>
          <p:nvPr>
            <p:ph type="media" sz="quarter" idx="13"/>
          </p:nvPr>
        </p:nvSpPr>
        <p:spPr>
          <a:xfrm>
            <a:off x="587022" y="838200"/>
            <a:ext cx="4873752" cy="3812822"/>
          </a:xfrm>
        </p:spPr>
        <p:txBody>
          <a:bodyPr/>
          <a:lstStyle>
            <a:lvl1pPr eaLnBrk="1" latinLnBrk="0" hangingPunct="1">
              <a:buNone/>
              <a:defRPr kumimoji="0" lang="es-ES"/>
            </a:lvl1pPr>
          </a:lstStyle>
          <a:p>
            <a:pPr eaLnBrk="1" latinLnBrk="0" hangingPunct="1"/>
            <a:r>
              <a:rPr lang="es-ES_tradnl" smtClean="0"/>
              <a:t>Haga clic en el icono para agregar medios</a:t>
            </a:r>
            <a:endParaRPr/>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es-ES" sz="2400">
                <a:solidFill>
                  <a:schemeClr val="bg1"/>
                </a:solidFill>
              </a:defRPr>
            </a:lvl1pPr>
          </a:lstStyle>
          <a:p>
            <a:pPr lvl="0" eaLnBrk="1" latinLnBrk="0" hangingPunct="1"/>
            <a:r>
              <a:rPr lang="es-ES_tradnl"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b="1">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_tradnl" smtClean="0"/>
              <a:t>Clic para editar título</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_tradnl" smtClean="0"/>
              <a:t>Arrastre la imagen al marcador de posición o haga clic en el icono para agregar</a:t>
            </a:r>
            <a:endParaRPr/>
          </a:p>
        </p:txBody>
      </p:sp>
      <p:sp>
        <p:nvSpPr>
          <p:cNvPr id="4" name="Text Placeholder 3"/>
          <p:cNvSpPr>
            <a:spLocks noGrp="1"/>
          </p:cNvSpPr>
          <p:nvPr>
            <p:ph type="body" sz="half" idx="2"/>
          </p:nvPr>
        </p:nvSpPr>
        <p:spPr>
          <a:xfrm>
            <a:off x="1792288" y="5562600"/>
            <a:ext cx="5486400" cy="609600"/>
          </a:xfrm>
        </p:spPr>
        <p:txBody>
          <a:bodyPr/>
          <a:lstStyle>
            <a:lvl1pPr marL="0" indent="0" algn="ctr"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_tradnl" smtClean="0"/>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kumimoji="0" lang="es-ES"/>
              <a:pPr/>
              <a:t>22/02/16</a:t>
            </a:fld>
            <a:endParaRPr kumimoji="0" lang="es-ES"/>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kumimoji="0"/>
              <a:pPr/>
              <a:t>‹Nr.›</a:t>
            </a:fld>
            <a:endParaRPr kumimoji="0" lang="es-ES"/>
          </a:p>
        </p:txBody>
      </p:sp>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ítulo y text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a:p>
        </p:txBody>
      </p:sp>
      <p:sp>
        <p:nvSpPr>
          <p:cNvPr id="4" name="Date Placeholder 3"/>
          <p:cNvSpPr>
            <a:spLocks noGrp="1"/>
          </p:cNvSpPr>
          <p:nvPr>
            <p:ph type="dt" sz="half" idx="10"/>
          </p:nvPr>
        </p:nvSpPr>
        <p:spPr/>
        <p:txBody>
          <a:bodyPr/>
          <a:lstStyle/>
          <a:p>
            <a:fld id="{A258050E-B668-4FA7-85AD-C750C80A6E9B}" type="datetimeFigureOut">
              <a:rPr kumimoji="0" lang="es-ES"/>
              <a:pPr/>
              <a:t>22/02/16</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p>
            <a:fld id="{240D5ECE-8B49-45CD-BE81-EF81920D1969}" type="slidenum">
              <a:rPr kumimoji="0"/>
              <a:pPr/>
              <a:t>‹Nr.›</a:t>
            </a:fld>
            <a:endParaRPr kumimoji="0" lang="es-ES"/>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es-ES" sz="2800" b="1" kern="1200" baseline="0">
                <a:solidFill>
                  <a:schemeClr val="bg1"/>
                </a:solidFill>
                <a:latin typeface="+mn-lt"/>
                <a:ea typeface="+mn-ea"/>
                <a:cs typeface="+mn-cs"/>
              </a:defRPr>
            </a:lvl1pPr>
          </a:lstStyle>
          <a:p>
            <a:r>
              <a:rPr kumimoji="0" lang="es-ES"/>
              <a:t>    Haga clic para modificar el estilo de título del patrón</a:t>
            </a:r>
          </a:p>
        </p:txBody>
      </p:sp>
    </p:spTree>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Texto y títul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pPr eaLnBrk="1" latinLnBrk="0" hangingPunct="1"/>
            <a:r>
              <a:rPr lang="es-ES_tradnl" smtClean="0"/>
              <a:t>Clic para editar título</a:t>
            </a:r>
            <a:endParaRPr/>
          </a:p>
        </p:txBody>
      </p:sp>
      <p:sp>
        <p:nvSpPr>
          <p:cNvPr id="3" name="Vertical Text Placeholder 2"/>
          <p:cNvSpPr>
            <a:spLocks noGrp="1"/>
          </p:cNvSpPr>
          <p:nvPr>
            <p:ph type="body" orient="vert" idx="1"/>
          </p:nvPr>
        </p:nvSpPr>
        <p:spPr>
          <a:xfrm>
            <a:off x="457200" y="274638"/>
            <a:ext cx="5105400" cy="5851525"/>
          </a:xfrm>
        </p:spPr>
        <p:txBody>
          <a:bodyPr vert="eaVert"/>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rPr kumimoji="0" lang="es-ES"/>
              <a:pPr/>
              <a:t>22/02/16</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kumimoji="0"/>
              <a:pPr/>
              <a:t>‹Nr.›</a:t>
            </a:fld>
            <a:endParaRPr kumimoji="0" lang="es-ES"/>
          </a:p>
        </p:txBody>
      </p:sp>
    </p:spTree>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En blanco">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kumimoji="0" lang="es-ES"/>
              <a:pPr/>
              <a:t>22/02/16</a:t>
            </a:fld>
            <a:endParaRPr kumimoji="0" lang="es-ES"/>
          </a:p>
        </p:txBody>
      </p:sp>
      <p:sp>
        <p:nvSpPr>
          <p:cNvPr id="3" name="Footer Placeholder 2"/>
          <p:cNvSpPr>
            <a:spLocks noGrp="1"/>
          </p:cNvSpPr>
          <p:nvPr>
            <p:ph type="ftr" sz="quarter" idx="11"/>
          </p:nvPr>
        </p:nvSpPr>
        <p:spPr/>
        <p:txBody>
          <a:bodyPr/>
          <a:lstStyle/>
          <a:p>
            <a:endParaRPr kumimoji="0" lang="es-ES"/>
          </a:p>
        </p:txBody>
      </p:sp>
      <p:sp>
        <p:nvSpPr>
          <p:cNvPr id="4" name="Slide Number Placeholder 3"/>
          <p:cNvSpPr>
            <a:spLocks noGrp="1"/>
          </p:cNvSpPr>
          <p:nvPr>
            <p:ph type="sldNum" sz="quarter" idx="12"/>
          </p:nvPr>
        </p:nvSpPr>
        <p:spPr/>
        <p:txBody>
          <a:bodyPr/>
          <a:lstStyle/>
          <a:p>
            <a:fld id="{73820FCD-5F4C-4989-BE05-0A8208BCBC21}" type="slidenum">
              <a:rPr kumimoji="0"/>
              <a:pPr/>
              <a:t>‹Nr.›</a:t>
            </a:fld>
            <a:endParaRPr kumimoji="0" lang="es-ES"/>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eaLnBrk="1" latinLnBrk="0" hangingPunct="1">
              <a:defRPr kumimoji="0" lang="es-ES" sz="3000" b="1" cap="all"/>
            </a:lvl1pPr>
          </a:lstStyle>
          <a:p>
            <a:pPr eaLnBrk="1" latinLnBrk="0" hangingPunct="1"/>
            <a:r>
              <a:rPr lang="es-ES_tradnl" smtClean="0"/>
              <a:t>Clic para editar título</a:t>
            </a:r>
            <a:endParaRPr/>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eaLnBrk="1" latinLnBrk="0" hangingPunct="1">
              <a:buNone/>
              <a:defRPr kumimoji="0" lang="es-ES" sz="1800">
                <a:solidFill>
                  <a:schemeClr val="tx1">
                    <a:lumMod val="65000"/>
                    <a:lumOff val="35000"/>
                  </a:schemeClr>
                </a:solidFill>
              </a:defRPr>
            </a:lvl1pPr>
            <a:lvl2pPr marL="457200" indent="0" eaLnBrk="1" latinLnBrk="0" hangingPunct="1">
              <a:buNone/>
              <a:defRPr kumimoji="0" lang="es-ES" sz="1800">
                <a:solidFill>
                  <a:schemeClr val="tx1">
                    <a:tint val="75000"/>
                  </a:schemeClr>
                </a:solidFill>
              </a:defRPr>
            </a:lvl2pPr>
            <a:lvl3pPr marL="914400" indent="0" eaLnBrk="1" latinLnBrk="0" hangingPunct="1">
              <a:buNone/>
              <a:defRPr kumimoji="0" lang="es-ES" sz="1600">
                <a:solidFill>
                  <a:schemeClr val="tx1">
                    <a:tint val="75000"/>
                  </a:schemeClr>
                </a:solidFill>
              </a:defRPr>
            </a:lvl3pPr>
            <a:lvl4pPr marL="1371600" indent="0" eaLnBrk="1" latinLnBrk="0" hangingPunct="1">
              <a:buNone/>
              <a:defRPr kumimoji="0" lang="es-ES" sz="1400">
                <a:solidFill>
                  <a:schemeClr val="tx1">
                    <a:tint val="75000"/>
                  </a:schemeClr>
                </a:solidFill>
              </a:defRPr>
            </a:lvl4pPr>
            <a:lvl5pPr marL="1828800" indent="0" eaLnBrk="1" latinLnBrk="0" hangingPunct="1">
              <a:buNone/>
              <a:defRPr kumimoji="0" lang="es-ES" sz="1400">
                <a:solidFill>
                  <a:schemeClr val="tx1">
                    <a:tint val="75000"/>
                  </a:schemeClr>
                </a:solidFill>
              </a:defRPr>
            </a:lvl5pPr>
            <a:lvl6pPr marL="2286000" indent="0" eaLnBrk="1" latinLnBrk="0" hangingPunct="1">
              <a:buNone/>
              <a:defRPr kumimoji="0" lang="es-ES" sz="1400">
                <a:solidFill>
                  <a:schemeClr val="tx1">
                    <a:tint val="75000"/>
                  </a:schemeClr>
                </a:solidFill>
              </a:defRPr>
            </a:lvl6pPr>
            <a:lvl7pPr marL="2743200" indent="0" eaLnBrk="1" latinLnBrk="0" hangingPunct="1">
              <a:buNone/>
              <a:defRPr kumimoji="0" lang="es-ES" sz="1400">
                <a:solidFill>
                  <a:schemeClr val="tx1">
                    <a:tint val="75000"/>
                  </a:schemeClr>
                </a:solidFill>
              </a:defRPr>
            </a:lvl7pPr>
            <a:lvl8pPr marL="3200400" indent="0" eaLnBrk="1" latinLnBrk="0" hangingPunct="1">
              <a:buNone/>
              <a:defRPr kumimoji="0" lang="es-ES" sz="1400">
                <a:solidFill>
                  <a:schemeClr val="tx1">
                    <a:tint val="75000"/>
                  </a:schemeClr>
                </a:solidFill>
              </a:defRPr>
            </a:lvl8pPr>
            <a:lvl9pPr marL="3657600" indent="0" eaLnBrk="1" latinLnBrk="0" hangingPunct="1">
              <a:buNone/>
              <a:defRPr kumimoji="0" lang="es-ES" sz="1400">
                <a:solidFill>
                  <a:schemeClr val="tx1">
                    <a:tint val="75000"/>
                  </a:schemeClr>
                </a:solidFill>
              </a:defRPr>
            </a:lvl9pPr>
          </a:lstStyle>
          <a:p>
            <a:pPr lvl="0" eaLnBrk="1" latinLnBrk="0" hangingPunct="1"/>
            <a:r>
              <a:rPr lang="es-ES_tradnl" smtClean="0"/>
              <a:t>Haga clic para modificar el estilo de texto del patrón</a:t>
            </a:r>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kumimoji="0" lang="es-ES"/>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kumimoji="0"/>
              <a:pPr/>
              <a:t>‹Nr.›</a:t>
            </a:fld>
            <a:endParaRPr kumimoji="0" lang="es-ES"/>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a:t>             </a:t>
            </a: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a:solidFill>
                  <a:srgbClr val="FF6600"/>
                </a:solidFill>
              </a:rPr>
              <a:t>           </a:t>
            </a: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a:t>       </a:t>
            </a:r>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ítulo y contenid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eaLnBrk="1" latinLnBrk="0" hangingPunct="1">
              <a:defRPr kumimoji="0" lang="es-ES" sz="3000" b="0">
                <a:solidFill>
                  <a:schemeClr val="tx1">
                    <a:lumMod val="85000"/>
                    <a:lumOff val="15000"/>
                  </a:schemeClr>
                </a:solidFill>
              </a:defRPr>
            </a:lvl1pPr>
          </a:lstStyle>
          <a:p>
            <a:pPr eaLnBrk="1" latinLnBrk="0" hangingPunct="1"/>
            <a:r>
              <a:rPr lang="es-ES_tradnl" smtClean="0"/>
              <a:t>Clic para editar título</a:t>
            </a:r>
            <a:endParaRPr/>
          </a:p>
        </p:txBody>
      </p:sp>
      <p:sp>
        <p:nvSpPr>
          <p:cNvPr id="3" name="Content Placeholder 2"/>
          <p:cNvSpPr>
            <a:spLocks noGrp="1"/>
          </p:cNvSpPr>
          <p:nvPr>
            <p:ph idx="1"/>
          </p:nvPr>
        </p:nvSpPr>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rPr kumimoji="0" lang="es-ES"/>
              <a:pPr/>
              <a:t>22/02/16</a:t>
            </a:fld>
            <a:endParaRPr kumimoji="0" lang="es-ES"/>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kumimoji="0" lang="es-ES"/>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kumimoji="0"/>
              <a:pPr/>
              <a:t>‹Nr.›</a:t>
            </a:fld>
            <a:endParaRPr kumimoji="0" lang="es-E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contenid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_tradnl" smtClean="0"/>
              <a:t>Clic para editar título</a:t>
            </a:r>
            <a:endParaRPr/>
          </a:p>
        </p:txBody>
      </p:sp>
      <p:sp>
        <p:nvSpPr>
          <p:cNvPr id="3" name="Date Placeholder 2"/>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rPr kumimoji="0" lang="es-ES"/>
              <a:pPr/>
              <a:t>22/02/16</a:t>
            </a:fld>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kumimoji="0"/>
              <a:pPr/>
              <a:t>‹Nr.›</a:t>
            </a:fld>
            <a:endParaRPr kumimoji="0" lang="es-ES"/>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Dos objeto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eaLnBrk="1" latinLnBrk="0" hangingPunct="1">
              <a:defRPr kumimoji="0" lang="es-ES" sz="2800">
                <a:solidFill>
                  <a:schemeClr val="bg1"/>
                </a:solidFill>
              </a:defRPr>
            </a:lvl1pPr>
          </a:lstStyle>
          <a:p>
            <a:pPr eaLnBrk="1" latinLnBrk="0" hangingPunct="1"/>
            <a:r>
              <a:rPr lang="es-ES_tradnl" smtClean="0"/>
              <a:t>Clic para editar título</a:t>
            </a:r>
            <a:endParaRPr/>
          </a:p>
        </p:txBody>
      </p:sp>
      <p:sp>
        <p:nvSpPr>
          <p:cNvPr id="3" name="Content Placeholder 2"/>
          <p:cNvSpPr>
            <a:spLocks noGrp="1"/>
          </p:cNvSpPr>
          <p:nvPr>
            <p:ph sz="half" idx="1"/>
          </p:nvPr>
        </p:nvSpPr>
        <p:spPr>
          <a:xfrm>
            <a:off x="457200" y="1676402"/>
            <a:ext cx="4038600" cy="3971455"/>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a:p>
        </p:txBody>
      </p:sp>
      <p:sp>
        <p:nvSpPr>
          <p:cNvPr id="4" name="Content Placeholder 3"/>
          <p:cNvSpPr>
            <a:spLocks noGrp="1"/>
          </p:cNvSpPr>
          <p:nvPr>
            <p:ph sz="half" idx="2"/>
          </p:nvPr>
        </p:nvSpPr>
        <p:spPr>
          <a:xfrm>
            <a:off x="4648200" y="1676400"/>
            <a:ext cx="4038600" cy="3971454"/>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a:p>
        </p:txBody>
      </p:sp>
      <p:sp>
        <p:nvSpPr>
          <p:cNvPr id="5" name="Date Placeholder 4"/>
          <p:cNvSpPr>
            <a:spLocks noGrp="1"/>
          </p:cNvSpPr>
          <p:nvPr>
            <p:ph type="dt" sz="half" idx="10"/>
          </p:nvPr>
        </p:nvSpPr>
        <p:spPr/>
        <p:txBody>
          <a:bodyPr/>
          <a:lstStyle/>
          <a:p>
            <a:fld id="{A258050E-B668-4FA7-85AD-C750C80A6E9B}" type="datetimeFigureOut">
              <a:rPr kumimoji="0" lang="es-ES"/>
              <a:pPr/>
              <a:t>22/02/16</a:t>
            </a:fld>
            <a:endParaRPr kumimoji="0" lang="es-ES"/>
          </a:p>
        </p:txBody>
      </p:sp>
      <p:sp>
        <p:nvSpPr>
          <p:cNvPr id="6" name="Footer Placeholder 5"/>
          <p:cNvSpPr>
            <a:spLocks noGrp="1"/>
          </p:cNvSpPr>
          <p:nvPr>
            <p:ph type="ftr" sz="quarter" idx="11"/>
          </p:nvPr>
        </p:nvSpPr>
        <p:spPr/>
        <p:txBody>
          <a:bodyPr/>
          <a:lstStyle/>
          <a:p>
            <a:endParaRPr kumimoji="0" lang="es-ES"/>
          </a:p>
        </p:txBody>
      </p:sp>
      <p:sp>
        <p:nvSpPr>
          <p:cNvPr id="7" name="Slide Number Placeholder 6"/>
          <p:cNvSpPr>
            <a:spLocks noGrp="1"/>
          </p:cNvSpPr>
          <p:nvPr>
            <p:ph type="sldNum" sz="quarter" idx="12"/>
          </p:nvPr>
        </p:nvSpPr>
        <p:spPr/>
        <p:txBody>
          <a:bodyPr/>
          <a:lstStyle/>
          <a:p>
            <a:fld id="{240D5ECE-8B49-45CD-BE81-EF81920D1969}" type="slidenum">
              <a:rPr kumimoji="0"/>
              <a:pPr/>
              <a:t>‹Nr.›</a:t>
            </a:fld>
            <a:endParaRPr kumimoji="0" lang="es-ES"/>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kumimoji="0" lang="es-ES"/>
              <a:pPr/>
              <a:t>22/02/16</a:t>
            </a:fld>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kumimoji="0"/>
              <a:pPr/>
              <a:t>‹Nr.›</a:t>
            </a:fld>
            <a:endParaRPr kumimoji="0" lang="es-ES"/>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eaLnBrk="1" latinLnBrk="0" hangingPunct="1">
              <a:defRPr kumimoji="0" lang="es-ES"/>
            </a:lvl1pPr>
          </a:lstStyle>
          <a:p>
            <a:pPr eaLnBrk="1" latinLnBrk="0" hangingPunct="1"/>
            <a:r>
              <a:rPr lang="es-ES_tradnl" smtClean="0"/>
              <a:t>Clic para editar título</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ólo el títul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kumimoji="0" lang="es-ES"/>
              <a:pPr/>
              <a:t>22/02/16</a:t>
            </a:fld>
            <a:endParaRPr kumimoji="0" lang="es-ES"/>
          </a:p>
        </p:txBody>
      </p:sp>
      <p:sp>
        <p:nvSpPr>
          <p:cNvPr id="3" name="Footer Placeholder 2"/>
          <p:cNvSpPr>
            <a:spLocks noGrp="1"/>
          </p:cNvSpPr>
          <p:nvPr>
            <p:ph type="ftr" sz="quarter" idx="11"/>
          </p:nvPr>
        </p:nvSpPr>
        <p:spPr/>
        <p:txBody>
          <a:bodyPr/>
          <a:lstStyle/>
          <a:p>
            <a:endParaRPr kumimoji="0" lang="es-ES"/>
          </a:p>
        </p:txBody>
      </p:sp>
      <p:sp>
        <p:nvSpPr>
          <p:cNvPr id="4" name="Slide Number Placeholder 3"/>
          <p:cNvSpPr>
            <a:spLocks noGrp="1"/>
          </p:cNvSpPr>
          <p:nvPr>
            <p:ph type="sldNum" sz="quarter" idx="12"/>
          </p:nvPr>
        </p:nvSpPr>
        <p:spPr/>
        <p:txBody>
          <a:bodyPr/>
          <a:lstStyle/>
          <a:p>
            <a:fld id="{240D5ECE-8B49-45CD-BE81-EF81920D1969}" type="slidenum">
              <a:rPr kumimoji="0"/>
              <a:pPr/>
              <a:t>‹Nr.›</a:t>
            </a:fld>
            <a:endParaRPr kumimoji="0" lang="es-ES"/>
          </a:p>
        </p:txBody>
      </p:sp>
      <p:sp>
        <p:nvSpPr>
          <p:cNvPr id="6" name="Title 1"/>
          <p:cNvSpPr>
            <a:spLocks noGrp="1"/>
          </p:cNvSpPr>
          <p:nvPr>
            <p:ph type="title" hasCustomPrompt="1"/>
          </p:nvPr>
        </p:nvSpPr>
        <p:spPr>
          <a:xfrm>
            <a:off x="290400" y="3081000"/>
            <a:ext cx="8686800" cy="1095600"/>
          </a:xfrm>
        </p:spPr>
        <p:txBody>
          <a:bodyPr>
            <a:normAutofit/>
          </a:bodyPr>
          <a:lstStyle>
            <a:lvl1pPr algn="ctr" eaLnBrk="1" latinLnBrk="0" hangingPunct="1">
              <a:defRPr kumimoji="0" lang="es-ES"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es-ES"/>
              <a:t>Haga clic para modificar el estilo de título del patrón</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es-ES" sz="2800" kern="1200">
                <a:solidFill>
                  <a:srgbClr val="2E507A">
                    <a:alpha val="81000"/>
                  </a:srgbClr>
                </a:solidFill>
                <a:latin typeface="+mn-lt"/>
                <a:ea typeface="+mn-ea"/>
                <a:cs typeface="+mn-cs"/>
              </a:defRPr>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_tradnl"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ítulo con texto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kumimoji="0" lang="es-ES"/>
              <a:pPr/>
              <a:t>22/02/16</a:t>
            </a:fld>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kumimoji="0"/>
              <a:pPr/>
              <a:t>‹Nr.›</a:t>
            </a:fld>
            <a:endParaRPr kumimoji="0" lang="es-ES"/>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es-ES" sz="4000" kern="1200">
                <a:solidFill>
                  <a:schemeClr val="bg1"/>
                </a:solidFill>
                <a:latin typeface="+mn-lt"/>
                <a:ea typeface="+mn-ea"/>
                <a:cs typeface="+mn-cs"/>
              </a:defRPr>
            </a:lvl1pPr>
          </a:lstStyle>
          <a:p>
            <a:pPr eaLnBrk="1" latinLnBrk="0" hangingPunct="1"/>
            <a:r>
              <a:rPr lang="es-ES_tradnl" smtClean="0"/>
              <a:t>Clic para editar título</a:t>
            </a:r>
            <a:endParaRPr/>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eaLnBrk="1" latinLnBrk="0" hangingPunct="1">
              <a:buNone/>
              <a:defRPr kumimoji="0" lang="es-ES" sz="1800" b="1" kern="1200">
                <a:solidFill>
                  <a:schemeClr val="bg1">
                    <a:lumMod val="65000"/>
                  </a:schemeClr>
                </a:solidFill>
                <a:latin typeface="Calibri" pitchFamily="34" charset="0"/>
                <a:ea typeface="+mn-ea"/>
                <a:cs typeface="+mn-cs"/>
              </a:defRPr>
            </a:lvl1pPr>
          </a:lstStyle>
          <a:p>
            <a:pPr lvl="0"/>
            <a:r>
              <a:rPr kumimoji="0" lang="es-ES"/>
              <a:t>Haga clic para modificar el estilo de subtítulo del patrón</a:t>
            </a:r>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eaLnBrk="1" latinLnBrk="0" hangingPunct="1">
              <a:defRPr kumimoji="0" lang="es-ES" sz="2000" b="1"/>
            </a:lvl1pPr>
          </a:lstStyle>
          <a:p>
            <a:pPr eaLnBrk="1" latinLnBrk="0" hangingPunct="1"/>
            <a:r>
              <a:rPr lang="es-ES_tradnl" smtClean="0"/>
              <a:t>Clic para editar título</a:t>
            </a:r>
            <a:endParaRPr/>
          </a:p>
        </p:txBody>
      </p:sp>
      <p:sp>
        <p:nvSpPr>
          <p:cNvPr id="3" name="Content Placeholder 2"/>
          <p:cNvSpPr>
            <a:spLocks noGrp="1"/>
          </p:cNvSpPr>
          <p:nvPr>
            <p:ph idx="1"/>
          </p:nvPr>
        </p:nvSpPr>
        <p:spPr>
          <a:xfrm>
            <a:off x="3803650" y="609600"/>
            <a:ext cx="5111750" cy="5334000"/>
          </a:xfrm>
        </p:spPr>
        <p:txBody>
          <a:bodyPr/>
          <a:lstStyle>
            <a:lvl1pPr eaLnBrk="1" latinLnBrk="0" hangingPunct="1">
              <a:defRPr kumimoji="0" lang="es-ES" sz="2800">
                <a:solidFill>
                  <a:schemeClr val="bg1"/>
                </a:solidFill>
              </a:defRPr>
            </a:lvl1pPr>
            <a:lvl2pPr eaLnBrk="1" latinLnBrk="0" hangingPunct="1">
              <a:defRPr kumimoji="0" lang="es-ES" sz="2800">
                <a:solidFill>
                  <a:schemeClr val="bg1"/>
                </a:solidFill>
              </a:defRPr>
            </a:lvl2pPr>
            <a:lvl3pPr eaLnBrk="1" latinLnBrk="0" hangingPunct="1">
              <a:defRPr kumimoji="0" lang="es-ES" sz="2400">
                <a:solidFill>
                  <a:schemeClr val="bg1"/>
                </a:solidFill>
              </a:defRPr>
            </a:lvl3pPr>
            <a:lvl4pPr eaLnBrk="1" latinLnBrk="0" hangingPunct="1">
              <a:defRPr kumimoji="0" lang="es-ES" sz="2000">
                <a:solidFill>
                  <a:schemeClr val="bg1"/>
                </a:solidFill>
              </a:defRPr>
            </a:lvl4pPr>
            <a:lvl5pPr eaLnBrk="1" latinLnBrk="0" hangingPunct="1">
              <a:defRPr kumimoji="0" lang="es-ES" sz="2000">
                <a:solidFill>
                  <a:schemeClr val="bg1"/>
                </a:solidFill>
              </a:defRPr>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a:p>
        </p:txBody>
      </p:sp>
      <p:sp>
        <p:nvSpPr>
          <p:cNvPr id="4" name="Text Placeholder 3"/>
          <p:cNvSpPr>
            <a:spLocks noGrp="1"/>
          </p:cNvSpPr>
          <p:nvPr>
            <p:ph type="body" sz="half" idx="2"/>
          </p:nvPr>
        </p:nvSpPr>
        <p:spPr>
          <a:xfrm>
            <a:off x="228600" y="1435101"/>
            <a:ext cx="3008313" cy="3822699"/>
          </a:xfrm>
        </p:spPr>
        <p:txBody>
          <a:bodyPr/>
          <a:lstStyle>
            <a:lvl1pPr marL="0" indent="0" eaLnBrk="1" latinLnBrk="0" hangingPunct="1">
              <a:buNone/>
              <a:defRPr kumimoji="0" lang="es-ES" sz="1400">
                <a:solidFill>
                  <a:schemeClr val="tx1">
                    <a:lumMod val="75000"/>
                    <a:lumOff val="25000"/>
                  </a:schemeClr>
                </a:solidFill>
              </a:defRPr>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_tradnl" smtClean="0"/>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kumimoji="0" lang="es-ES"/>
              <a:pPr/>
              <a:t>22/02/16</a:t>
            </a:fld>
            <a:endParaRPr kumimoji="0" lang="es-ES"/>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kumimoji="0"/>
              <a:pPr/>
              <a:t>‹Nr.›</a:t>
            </a:fld>
            <a:endParaRPr kumimoji="0" lang="es-ES"/>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eaLnBrk="1" latinLnBrk="0" hangingPunct="1"/>
            <a:r>
              <a:rPr kumimoji="0" lang="es-ES_tradnl" smtClean="0"/>
              <a:t>Clic para editar título</a:t>
            </a:r>
            <a:endParaRPr kumimoji="0"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A258050E-B668-4FA7-85AD-C750C80A6E9B}" type="datetimeFigureOut">
              <a:rPr kumimoji="0" lang="es-ES"/>
              <a:pPr/>
              <a:t>22/02/16</a:t>
            </a:fld>
            <a:endParaRPr kumimoji="0" lang="es-E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kumimoji="0" lang="es-E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240D5ECE-8B49-45CD-BE81-EF81920D1969}" type="slidenum">
              <a:rPr kumimoji="0"/>
              <a:pPr/>
              <a:t>‹Nr.›</a:t>
            </a:fld>
            <a:endParaRPr kumimoji="0" lang="es-E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eaLnBrk="1" latinLnBrk="0" hangingPunct="1"/>
            <a:r>
              <a:rPr kumimoji="0" lang="es-ES_tradnl" smtClean="0"/>
              <a:t>Haga clic para modificar el estilo de texto del patrón</a:t>
            </a:r>
          </a:p>
          <a:p>
            <a:pPr lvl="1" eaLnBrk="1" latinLnBrk="0" hangingPunct="1"/>
            <a:r>
              <a:rPr kumimoji="0" lang="es-ES_tradnl" smtClean="0"/>
              <a:t>Segundo nivel</a:t>
            </a:r>
          </a:p>
          <a:p>
            <a:pPr lvl="2" eaLnBrk="1" latinLnBrk="0" hangingPunct="1"/>
            <a:r>
              <a:rPr kumimoji="0" lang="es-ES_tradnl" smtClean="0"/>
              <a:t>Tercer nivel</a:t>
            </a:r>
          </a:p>
          <a:p>
            <a:pPr lvl="3" eaLnBrk="1" latinLnBrk="0" hangingPunct="1"/>
            <a:r>
              <a:rPr kumimoji="0" lang="es-ES_tradnl" smtClean="0"/>
              <a:t>Cuarto nivel</a:t>
            </a:r>
          </a:p>
          <a:p>
            <a:pPr lvl="4" eaLnBrk="1" latinLnBrk="0" hangingPunct="1"/>
            <a:r>
              <a:rPr kumimoji="0" lang="es-ES_tradnl"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3.png"/><Relationship Id="rId3"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14.xml"/><Relationship Id="rId2"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3.xml"/><Relationship Id="rId2"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3.xml"/><Relationship Id="rId2"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6" Type="http://schemas.openxmlformats.org/officeDocument/2006/relationships/image" Target="../media/image27.jpeg"/><Relationship Id="rId7" Type="http://schemas.openxmlformats.org/officeDocument/2006/relationships/image" Target="../media/image28.png"/><Relationship Id="rId8" Type="http://schemas.openxmlformats.org/officeDocument/2006/relationships/image" Target="../media/image29.png"/><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923928" y="5229200"/>
            <a:ext cx="4953000" cy="1416269"/>
          </a:xfrm>
        </p:spPr>
        <p:txBody>
          <a:bodyPr>
            <a:normAutofit fontScale="77500" lnSpcReduction="20000"/>
          </a:bodyPr>
          <a:lstStyle/>
          <a:p>
            <a:r>
              <a:rPr lang="es-ES" sz="2600" dirty="0" smtClean="0">
                <a:solidFill>
                  <a:schemeClr val="bg1"/>
                </a:solidFill>
              </a:rPr>
              <a:t>Yesshenia </a:t>
            </a:r>
            <a:r>
              <a:rPr lang="es-ES" sz="2600" dirty="0" smtClean="0">
                <a:solidFill>
                  <a:schemeClr val="bg1"/>
                </a:solidFill>
              </a:rPr>
              <a:t>Vilas </a:t>
            </a:r>
            <a:r>
              <a:rPr lang="es-ES" sz="2600" dirty="0" smtClean="0">
                <a:solidFill>
                  <a:schemeClr val="bg1"/>
                </a:solidFill>
              </a:rPr>
              <a:t>Merelas</a:t>
            </a:r>
          </a:p>
          <a:p>
            <a:r>
              <a:rPr lang="es-ES" dirty="0" smtClean="0">
                <a:solidFill>
                  <a:schemeClr val="bg1"/>
                </a:solidFill>
              </a:rPr>
              <a:t>Departamento de did</a:t>
            </a:r>
            <a:r>
              <a:rPr lang="es-ES" dirty="0" smtClean="0">
                <a:solidFill>
                  <a:schemeClr val="bg1"/>
                </a:solidFill>
              </a:rPr>
              <a:t>áctica y organización escolar</a:t>
            </a:r>
          </a:p>
          <a:p>
            <a:r>
              <a:rPr lang="es-ES" dirty="0" smtClean="0">
                <a:solidFill>
                  <a:schemeClr val="bg1"/>
                </a:solidFill>
              </a:rPr>
              <a:t>Facultad de ciencias de  la educación</a:t>
            </a:r>
          </a:p>
          <a:p>
            <a:r>
              <a:rPr lang="es-ES" dirty="0" smtClean="0">
                <a:solidFill>
                  <a:schemeClr val="bg1"/>
                </a:solidFill>
              </a:rPr>
              <a:t>Universidad de Santiago de Compostela</a:t>
            </a:r>
            <a:endParaRPr lang="es-ES" dirty="0" smtClean="0">
              <a:solidFill>
                <a:schemeClr val="bg1"/>
              </a:solidFill>
            </a:endParaRPr>
          </a:p>
        </p:txBody>
      </p:sp>
      <p:sp>
        <p:nvSpPr>
          <p:cNvPr id="5" name="Title 4"/>
          <p:cNvSpPr>
            <a:spLocks noGrp="1"/>
          </p:cNvSpPr>
          <p:nvPr>
            <p:ph type="title"/>
          </p:nvPr>
        </p:nvSpPr>
        <p:spPr>
          <a:xfrm>
            <a:off x="228600" y="3048000"/>
            <a:ext cx="7239000" cy="1828800"/>
          </a:xfrm>
        </p:spPr>
        <p:txBody>
          <a:bodyPr>
            <a:normAutofit/>
          </a:bodyPr>
          <a:lstStyle/>
          <a:p>
            <a:pPr algn="l"/>
            <a:r>
              <a:rPr lang="es-ES" sz="5600" b="0" dirty="0" smtClean="0"/>
              <a:t>Acción socioeducativa en la discapacidad.</a:t>
            </a:r>
            <a:endParaRPr lang="es-ES" sz="5600" b="0" dirty="0"/>
          </a:p>
        </p:txBody>
      </p:sp>
      <p:pic>
        <p:nvPicPr>
          <p:cNvPr id="2" name="Imagen 1"/>
          <p:cNvPicPr>
            <a:picLocks noChangeAspect="1"/>
          </p:cNvPicPr>
          <p:nvPr/>
        </p:nvPicPr>
        <p:blipFill>
          <a:blip r:embed="rId3"/>
          <a:stretch>
            <a:fillRect/>
          </a:stretch>
        </p:blipFill>
        <p:spPr>
          <a:xfrm>
            <a:off x="467544" y="548680"/>
            <a:ext cx="2476500" cy="952500"/>
          </a:xfrm>
          <a:prstGeom prst="rect">
            <a:avLst/>
          </a:prstGeom>
        </p:spPr>
      </p:pic>
      <p:pic>
        <p:nvPicPr>
          <p:cNvPr id="4" name="Imagen 3" descr="tercer_premio_201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896" y="9404"/>
            <a:ext cx="5508104" cy="28056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11560" y="404664"/>
            <a:ext cx="8136904" cy="3970318"/>
          </a:xfrm>
          <a:prstGeom prst="rect">
            <a:avLst/>
          </a:prstGeom>
          <a:noFill/>
        </p:spPr>
        <p:txBody>
          <a:bodyPr wrap="square" rtlCol="0">
            <a:spAutoFit/>
          </a:bodyPr>
          <a:lstStyle/>
          <a:p>
            <a:pPr algn="just"/>
            <a:r>
              <a:rPr lang="es-ES_tradnl" dirty="0"/>
              <a:t>Como ya planteamos en la guía de la asignatura nosotros apostamos por una metodología basada en la teoría </a:t>
            </a:r>
            <a:r>
              <a:rPr lang="es-ES_tradnl" dirty="0" err="1"/>
              <a:t>socioconstructivista</a:t>
            </a:r>
            <a:r>
              <a:rPr lang="es-ES_tradnl" dirty="0"/>
              <a:t>. Y es esta misma teoría, la que nos ayudará a realizar un </a:t>
            </a:r>
            <a:r>
              <a:rPr lang="es-ES_tradnl" b="1" dirty="0"/>
              <a:t>aprendizaje en situación</a:t>
            </a:r>
            <a:r>
              <a:rPr lang="es-ES_tradnl" dirty="0"/>
              <a:t>, </a:t>
            </a:r>
            <a:r>
              <a:rPr lang="es-ES" dirty="0"/>
              <a:t>donde la participación de la persona en el proyecto de aprendizaje colectivo potenciará su </a:t>
            </a:r>
            <a:r>
              <a:rPr lang="es-ES" b="1" dirty="0"/>
              <a:t>capacidad para resolver problemas de conocimiento </a:t>
            </a:r>
            <a:r>
              <a:rPr lang="es-ES" dirty="0"/>
              <a:t>situados históricamente y lo instalará en un proceso de construcción social del conocimiento.</a:t>
            </a:r>
          </a:p>
          <a:p>
            <a:pPr marL="285750" indent="-285750">
              <a:buFontTx/>
              <a:buChar char="-"/>
            </a:pPr>
            <a:r>
              <a:rPr lang="es-ES_tradnl" b="1" dirty="0" smtClean="0"/>
              <a:t>El </a:t>
            </a:r>
            <a:r>
              <a:rPr lang="es-ES_tradnl" b="1" dirty="0"/>
              <a:t>comportamiento del estudiante está arraigado en la interacción </a:t>
            </a:r>
            <a:r>
              <a:rPr lang="es-ES_tradnl" b="1" dirty="0" smtClean="0"/>
              <a:t>social</a:t>
            </a:r>
          </a:p>
          <a:p>
            <a:pPr marL="285750" indent="-285750">
              <a:buFontTx/>
              <a:buChar char="-"/>
            </a:pPr>
            <a:r>
              <a:rPr lang="es-ES_tradnl" b="1" dirty="0" smtClean="0"/>
              <a:t>El aprendizaje </a:t>
            </a:r>
            <a:r>
              <a:rPr lang="es-ES_tradnl" b="1" dirty="0"/>
              <a:t>se presenta como un medio que fortalece este proceso </a:t>
            </a:r>
            <a:r>
              <a:rPr lang="es-ES_tradnl" b="1" dirty="0" smtClean="0"/>
              <a:t>natural</a:t>
            </a:r>
          </a:p>
          <a:p>
            <a:pPr marL="285750" indent="-285750">
              <a:buFontTx/>
              <a:buChar char="-"/>
            </a:pPr>
            <a:r>
              <a:rPr lang="es-ES_tradnl" b="1" dirty="0"/>
              <a:t>R</a:t>
            </a:r>
            <a:r>
              <a:rPr lang="es-ES_tradnl" b="1" dirty="0" smtClean="0"/>
              <a:t>ecibe </a:t>
            </a:r>
            <a:r>
              <a:rPr lang="es-ES_tradnl" b="1" dirty="0"/>
              <a:t>apoyo externo</a:t>
            </a:r>
            <a:r>
              <a:rPr lang="es-ES_tradnl" dirty="0"/>
              <a:t>  (es decir, el que nosotros como docente le daríamos</a:t>
            </a:r>
            <a:r>
              <a:rPr lang="es-ES_tradnl" dirty="0" smtClean="0"/>
              <a:t>)</a:t>
            </a:r>
          </a:p>
          <a:p>
            <a:pPr marL="285750" indent="-285750">
              <a:buFontTx/>
              <a:buChar char="-"/>
            </a:pPr>
            <a:r>
              <a:rPr lang="es-ES_tradnl" b="1" dirty="0" smtClean="0"/>
              <a:t>internalizar</a:t>
            </a:r>
            <a:r>
              <a:rPr lang="es-ES_tradnl" b="1" dirty="0"/>
              <a:t>, reacomodar, o transformar la información </a:t>
            </a:r>
            <a:r>
              <a:rPr lang="es-ES_tradnl" b="1" dirty="0" smtClean="0"/>
              <a:t>nueva</a:t>
            </a:r>
          </a:p>
          <a:p>
            <a:pPr marL="285750" indent="-285750">
              <a:buFontTx/>
              <a:buChar char="-"/>
            </a:pPr>
            <a:r>
              <a:rPr lang="es-ES_tradnl" dirty="0"/>
              <a:t>E</a:t>
            </a:r>
            <a:r>
              <a:rPr lang="es-ES_tradnl" dirty="0" smtClean="0"/>
              <a:t>l </a:t>
            </a:r>
            <a:r>
              <a:rPr lang="es-ES_tradnl" dirty="0"/>
              <a:t>aprendizaje es fundamentalmente un </a:t>
            </a:r>
            <a:r>
              <a:rPr lang="es-ES_tradnl" b="1" dirty="0"/>
              <a:t>asunto personal</a:t>
            </a:r>
            <a:r>
              <a:rPr lang="es-ES_tradnl" dirty="0"/>
              <a:t>. </a:t>
            </a:r>
            <a:endParaRPr lang="es-ES" dirty="0"/>
          </a:p>
          <a:p>
            <a:pPr marL="285750" indent="-285750">
              <a:buFontTx/>
              <a:buChar char="-"/>
            </a:pPr>
            <a:r>
              <a:rPr lang="es-ES_tradnl" b="1" dirty="0" smtClean="0"/>
              <a:t>El </a:t>
            </a:r>
            <a:r>
              <a:rPr lang="es-ES_tradnl" b="1" dirty="0"/>
              <a:t>motor de esta actividad es el conflicto cognitivo.</a:t>
            </a:r>
            <a:r>
              <a:rPr lang="es-ES_tradnl" dirty="0"/>
              <a:t> </a:t>
            </a:r>
            <a:endParaRPr lang="es-ES_tradnl" dirty="0" smtClean="0"/>
          </a:p>
          <a:p>
            <a:pPr marL="285750" indent="-285750">
              <a:buFontTx/>
              <a:buChar char="-"/>
            </a:pPr>
            <a:r>
              <a:rPr lang="es-ES_tradnl" b="1" dirty="0" smtClean="0"/>
              <a:t>aprendizaje </a:t>
            </a:r>
            <a:r>
              <a:rPr lang="es-ES_tradnl" b="1" dirty="0"/>
              <a:t>por descubrimiento, experimentación y manipulación de realidades concretas, pensamiento crítico, diálogo y cuestionamiento continuo</a:t>
            </a:r>
            <a:r>
              <a:rPr lang="es-ES_tradnl" b="1" dirty="0" smtClean="0"/>
              <a:t>..</a:t>
            </a:r>
            <a:endParaRPr lang="es-ES" dirty="0"/>
          </a:p>
        </p:txBody>
      </p:sp>
      <p:sp>
        <p:nvSpPr>
          <p:cNvPr id="3" name="CuadroTexto 2"/>
          <p:cNvSpPr txBox="1"/>
          <p:nvPr/>
        </p:nvSpPr>
        <p:spPr>
          <a:xfrm>
            <a:off x="2267744" y="0"/>
            <a:ext cx="4320480" cy="369332"/>
          </a:xfrm>
          <a:prstGeom prst="rect">
            <a:avLst/>
          </a:prstGeom>
          <a:noFill/>
        </p:spPr>
        <p:txBody>
          <a:bodyPr wrap="square" rtlCol="0">
            <a:spAutoFit/>
          </a:bodyPr>
          <a:lstStyle/>
          <a:p>
            <a:pPr algn="ctr"/>
            <a:r>
              <a:rPr lang="es-ES" b="1" dirty="0" smtClean="0"/>
              <a:t>METODOLOGÍA</a:t>
            </a:r>
            <a:endParaRPr lang="es-ES" b="1" dirty="0"/>
          </a:p>
        </p:txBody>
      </p:sp>
      <p:pic>
        <p:nvPicPr>
          <p:cNvPr id="4" name="Imagen 3"/>
          <p:cNvPicPr>
            <a:picLocks noChangeAspect="1"/>
          </p:cNvPicPr>
          <p:nvPr/>
        </p:nvPicPr>
        <p:blipFill>
          <a:blip r:embed="rId2"/>
          <a:stretch>
            <a:fillRect/>
          </a:stretch>
        </p:blipFill>
        <p:spPr>
          <a:xfrm>
            <a:off x="5626446" y="4293096"/>
            <a:ext cx="3540992" cy="2564903"/>
          </a:xfrm>
          <a:prstGeom prst="rect">
            <a:avLst/>
          </a:prstGeom>
        </p:spPr>
      </p:pic>
    </p:spTree>
    <p:extLst>
      <p:ext uri="{BB962C8B-B14F-4D97-AF65-F5344CB8AC3E}">
        <p14:creationId xmlns:p14="http://schemas.microsoft.com/office/powerpoint/2010/main" val="4211533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0" y="5805264"/>
            <a:ext cx="2051720" cy="1193304"/>
          </a:xfrm>
          <a:prstGeom prst="rect">
            <a:avLst/>
          </a:prstGeom>
          <a:noFill/>
          <a:ln>
            <a:noFill/>
          </a:ln>
        </p:spPr>
      </p:pic>
      <p:sp>
        <p:nvSpPr>
          <p:cNvPr id="2" name="CuadroTexto 1"/>
          <p:cNvSpPr txBox="1"/>
          <p:nvPr/>
        </p:nvSpPr>
        <p:spPr>
          <a:xfrm>
            <a:off x="539552" y="1268760"/>
            <a:ext cx="8136904" cy="369332"/>
          </a:xfrm>
          <a:prstGeom prst="rect">
            <a:avLst/>
          </a:prstGeom>
          <a:noFill/>
        </p:spPr>
        <p:txBody>
          <a:bodyPr wrap="square" rtlCol="0">
            <a:spAutoFit/>
          </a:bodyPr>
          <a:lstStyle/>
          <a:p>
            <a:pPr algn="just"/>
            <a:r>
              <a:rPr lang="es-ES" dirty="0" smtClean="0"/>
              <a:t>,</a:t>
            </a:r>
            <a:endParaRPr lang="es-ES" dirty="0"/>
          </a:p>
        </p:txBody>
      </p:sp>
      <p:sp>
        <p:nvSpPr>
          <p:cNvPr id="3" name="CuadroTexto 2"/>
          <p:cNvSpPr txBox="1"/>
          <p:nvPr/>
        </p:nvSpPr>
        <p:spPr>
          <a:xfrm>
            <a:off x="1115616" y="476672"/>
            <a:ext cx="7344816" cy="369332"/>
          </a:xfrm>
          <a:prstGeom prst="rect">
            <a:avLst/>
          </a:prstGeom>
          <a:noFill/>
        </p:spPr>
        <p:txBody>
          <a:bodyPr wrap="square" rtlCol="0">
            <a:spAutoFit/>
          </a:bodyPr>
          <a:lstStyle/>
          <a:p>
            <a:pPr algn="ctr"/>
            <a:r>
              <a:rPr lang="es-ES_tradnl" b="1" u="sng" dirty="0"/>
              <a:t>¿Por qué se denomina grillos expresionistas a este proyecto</a:t>
            </a:r>
            <a:r>
              <a:rPr lang="es-ES_tradnl" b="1" u="sng" dirty="0" smtClean="0"/>
              <a:t>?</a:t>
            </a:r>
            <a:endParaRPr lang="es-ES" b="1" dirty="0"/>
          </a:p>
        </p:txBody>
      </p:sp>
      <p:sp>
        <p:nvSpPr>
          <p:cNvPr id="5" name="CuadroTexto 4"/>
          <p:cNvSpPr txBox="1"/>
          <p:nvPr/>
        </p:nvSpPr>
        <p:spPr>
          <a:xfrm>
            <a:off x="395536" y="1124744"/>
            <a:ext cx="8352928" cy="4524316"/>
          </a:xfrm>
          <a:prstGeom prst="rect">
            <a:avLst/>
          </a:prstGeom>
          <a:noFill/>
        </p:spPr>
        <p:txBody>
          <a:bodyPr wrap="square" rtlCol="0">
            <a:spAutoFit/>
          </a:bodyPr>
          <a:lstStyle/>
          <a:p>
            <a:pPr algn="just"/>
            <a:r>
              <a:rPr lang="es-ES_tradnl" dirty="0"/>
              <a:t>No son pocos los motivos que nos llevan a denominar así este proyecto. </a:t>
            </a:r>
            <a:endParaRPr lang="es-ES_tradnl" dirty="0" smtClean="0"/>
          </a:p>
          <a:p>
            <a:pPr algn="just"/>
            <a:r>
              <a:rPr lang="es-ES_tradnl" dirty="0" smtClean="0"/>
              <a:t>El </a:t>
            </a:r>
            <a:r>
              <a:rPr lang="es-ES_tradnl" dirty="0"/>
              <a:t>profesor A.E. </a:t>
            </a:r>
            <a:r>
              <a:rPr lang="es-ES_tradnl" dirty="0" err="1"/>
              <a:t>Dolbear</a:t>
            </a:r>
            <a:r>
              <a:rPr lang="es-ES_tradnl" dirty="0"/>
              <a:t> confirmó que según el sonido que emita un grillo tu puedes saber que temperatura hace. </a:t>
            </a:r>
            <a:endParaRPr lang="es-ES_tradnl" dirty="0" smtClean="0"/>
          </a:p>
          <a:p>
            <a:pPr algn="just"/>
            <a:r>
              <a:rPr lang="es-ES_tradnl" b="1" dirty="0" smtClean="0"/>
              <a:t>Analizar </a:t>
            </a:r>
            <a:r>
              <a:rPr lang="es-ES_tradnl" b="1" dirty="0"/>
              <a:t>lo que nos rodea, detectar el ambiente y saber mimetizarnos con el mismo sin perder nuestra esencia.</a:t>
            </a:r>
            <a:r>
              <a:rPr lang="es-ES_tradnl" dirty="0"/>
              <a:t> </a:t>
            </a:r>
            <a:endParaRPr lang="es-ES_tradnl" dirty="0" smtClean="0"/>
          </a:p>
          <a:p>
            <a:pPr algn="just"/>
            <a:r>
              <a:rPr lang="es-ES_tradnl" dirty="0"/>
              <a:t>E</a:t>
            </a:r>
            <a:r>
              <a:rPr lang="es-ES_tradnl" dirty="0" smtClean="0"/>
              <a:t>l </a:t>
            </a:r>
            <a:r>
              <a:rPr lang="es-ES_tradnl" dirty="0"/>
              <a:t>grillo seduce mediante las señales </a:t>
            </a:r>
            <a:r>
              <a:rPr lang="es-ES_tradnl" dirty="0" smtClean="0"/>
              <a:t>acústicas</a:t>
            </a:r>
          </a:p>
          <a:p>
            <a:pPr algn="just"/>
            <a:r>
              <a:rPr lang="es-ES_tradnl" dirty="0"/>
              <a:t>C</a:t>
            </a:r>
            <a:r>
              <a:rPr lang="es-ES_tradnl" dirty="0" smtClean="0"/>
              <a:t>apaces </a:t>
            </a:r>
            <a:r>
              <a:rPr lang="es-ES_tradnl" b="1" dirty="0"/>
              <a:t>de seducir con las palabras, saber comunicar y  poder </a:t>
            </a:r>
            <a:r>
              <a:rPr lang="es-ES_tradnl" b="1" dirty="0" smtClean="0"/>
              <a:t>entusiasmar</a:t>
            </a:r>
            <a:endParaRPr lang="es-ES_tradnl" dirty="0" smtClean="0"/>
          </a:p>
          <a:p>
            <a:pPr algn="just"/>
            <a:r>
              <a:rPr lang="es-ES_tradnl" b="1" dirty="0" smtClean="0"/>
              <a:t>Simbolismo:</a:t>
            </a:r>
          </a:p>
          <a:p>
            <a:pPr algn="just"/>
            <a:r>
              <a:rPr lang="es-ES_tradnl" dirty="0" smtClean="0"/>
              <a:t>Ningún </a:t>
            </a:r>
            <a:r>
              <a:rPr lang="es-ES_tradnl" dirty="0"/>
              <a:t>otro animal podría representar mejor característica que todo </a:t>
            </a:r>
            <a:r>
              <a:rPr lang="es-ES_tradnl" b="1" dirty="0"/>
              <a:t>educador social debe poseer, aprender a luchar y a medir los esfuerzos de la lucha; saber aconsejar y aprender a aprender; y por supuesto transformar y ser transformados. </a:t>
            </a:r>
            <a:endParaRPr lang="es-ES_tradnl" b="1" dirty="0" smtClean="0"/>
          </a:p>
          <a:p>
            <a:pPr algn="just"/>
            <a:r>
              <a:rPr lang="es-ES_tradnl" b="1" dirty="0" smtClean="0"/>
              <a:t>Expresionismos</a:t>
            </a:r>
            <a:r>
              <a:rPr lang="es-ES_tradnl" dirty="0" smtClean="0"/>
              <a:t>: </a:t>
            </a:r>
            <a:r>
              <a:rPr lang="es-ES_tradnl" dirty="0"/>
              <a:t>L</a:t>
            </a:r>
            <a:r>
              <a:rPr lang="es-ES_tradnl" dirty="0" smtClean="0"/>
              <a:t>a </a:t>
            </a:r>
            <a:r>
              <a:rPr lang="es-ES_tradnl" dirty="0"/>
              <a:t>visión interior del artista –la “expresión”– frente a la plasmación de la realidad –la “impresión”–. </a:t>
            </a:r>
            <a:endParaRPr lang="es-ES_tradnl" dirty="0" smtClean="0"/>
          </a:p>
          <a:p>
            <a:pPr algn="just"/>
            <a:endParaRPr lang="es-ES" b="1" dirty="0" smtClean="0"/>
          </a:p>
          <a:p>
            <a:pPr algn="just"/>
            <a:r>
              <a:rPr lang="es-ES" b="1" dirty="0" smtClean="0"/>
              <a:t>De </a:t>
            </a:r>
            <a:r>
              <a:rPr lang="es-ES" b="1" dirty="0"/>
              <a:t>la mezcla del espíritu de lucha, del poder del asesoramiento y de la búsqueda de la expresión de realidad nace este proyecto</a:t>
            </a:r>
            <a:r>
              <a:rPr lang="es-ES" b="1" dirty="0" smtClean="0"/>
              <a:t>.</a:t>
            </a:r>
            <a:endParaRPr lang="es-ES" dirty="0"/>
          </a:p>
        </p:txBody>
      </p:sp>
    </p:spTree>
    <p:extLst>
      <p:ext uri="{BB962C8B-B14F-4D97-AF65-F5344CB8AC3E}">
        <p14:creationId xmlns:p14="http://schemas.microsoft.com/office/powerpoint/2010/main" val="2582819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7754"/>
            <a:ext cx="9144000" cy="1955800"/>
          </a:xfrm>
          <a:prstGeom prst="rect">
            <a:avLst/>
          </a:prstGeom>
        </p:spPr>
      </p:pic>
      <p:pic>
        <p:nvPicPr>
          <p:cNvPr id="3" name="Imagen 2"/>
          <p:cNvPicPr>
            <a:picLocks noChangeAspect="1"/>
          </p:cNvPicPr>
          <p:nvPr/>
        </p:nvPicPr>
        <p:blipFill>
          <a:blip r:embed="rId3"/>
          <a:stretch>
            <a:fillRect/>
          </a:stretch>
        </p:blipFill>
        <p:spPr>
          <a:xfrm>
            <a:off x="179512" y="1917700"/>
            <a:ext cx="9073008" cy="4319612"/>
          </a:xfrm>
          <a:prstGeom prst="rect">
            <a:avLst/>
          </a:prstGeom>
        </p:spPr>
      </p:pic>
    </p:spTree>
    <p:extLst>
      <p:ext uri="{BB962C8B-B14F-4D97-AF65-F5344CB8AC3E}">
        <p14:creationId xmlns:p14="http://schemas.microsoft.com/office/powerpoint/2010/main" val="600152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39552" y="332656"/>
            <a:ext cx="8064896" cy="5909311"/>
          </a:xfrm>
          <a:prstGeom prst="rect">
            <a:avLst/>
          </a:prstGeom>
        </p:spPr>
        <p:txBody>
          <a:bodyPr wrap="square">
            <a:spAutoFit/>
          </a:bodyPr>
          <a:lstStyle/>
          <a:p>
            <a:pPr algn="ctr"/>
            <a:r>
              <a:rPr lang="es-ES" b="1" u="sng" dirty="0"/>
              <a:t>¿Qué tipo de funciones puede desarrollar un educador social aplicadas a esta asignatura</a:t>
            </a:r>
            <a:r>
              <a:rPr lang="es-ES" b="1" u="sng" dirty="0" smtClean="0"/>
              <a:t>?</a:t>
            </a:r>
          </a:p>
          <a:p>
            <a:pPr algn="ctr"/>
            <a:endParaRPr lang="es-ES" dirty="0"/>
          </a:p>
          <a:p>
            <a:pPr marL="342900" lvl="0" indent="-342900">
              <a:buFont typeface="+mj-lt"/>
              <a:buAutoNum type="arabicPeriod"/>
            </a:pPr>
            <a:r>
              <a:rPr lang="es-ES" b="1" dirty="0"/>
              <a:t>Elaboración, implementación, promoción y seguimiento de proyectos </a:t>
            </a:r>
            <a:r>
              <a:rPr lang="es-ES" dirty="0"/>
              <a:t>de prospección, sensibilización y dinamización de las acciones para personas con discapacidad.</a:t>
            </a:r>
          </a:p>
          <a:p>
            <a:pPr marL="342900" lvl="0" indent="-342900">
              <a:buFont typeface="+mj-lt"/>
              <a:buAutoNum type="arabicPeriod"/>
            </a:pPr>
            <a:r>
              <a:rPr lang="es-ES" b="1" dirty="0"/>
              <a:t>Participación en los grupos de trabajo </a:t>
            </a:r>
            <a:r>
              <a:rPr lang="es-ES" dirty="0"/>
              <a:t>que existan en su ámbito de actuación geográfico y colaboración con otras entidades y sistemas, para una mejor coordinación y atención a las personas con discapacidad.</a:t>
            </a:r>
          </a:p>
          <a:p>
            <a:pPr marL="342900" lvl="0" indent="-342900">
              <a:buFont typeface="+mj-lt"/>
              <a:buAutoNum type="arabicPeriod"/>
            </a:pPr>
            <a:r>
              <a:rPr lang="es-ES" b="1" dirty="0"/>
              <a:t>Información, orientación y asesoramiento de los recursos y servicios sociales </a:t>
            </a:r>
            <a:r>
              <a:rPr lang="es-ES" dirty="0"/>
              <a:t>para personas con discapacidad.</a:t>
            </a:r>
          </a:p>
          <a:p>
            <a:pPr marL="342900" lvl="0" indent="-342900">
              <a:buFont typeface="+mj-lt"/>
              <a:buAutoNum type="arabicPeriod"/>
            </a:pPr>
            <a:r>
              <a:rPr lang="es-ES" b="1" dirty="0"/>
              <a:t>Tramitación de propuestas de derivación a otros profesionales</a:t>
            </a:r>
            <a:r>
              <a:rPr lang="es-ES" dirty="0"/>
              <a:t>, servicios municipales o servicios especializados, de acuerdo con el resto de miembros del equipo.</a:t>
            </a:r>
          </a:p>
          <a:p>
            <a:pPr marL="342900" lvl="0" indent="-342900">
              <a:buFont typeface="+mj-lt"/>
              <a:buAutoNum type="arabicPeriod"/>
            </a:pPr>
            <a:r>
              <a:rPr lang="es-ES" b="1" dirty="0"/>
              <a:t>Tramitación y seguimiento de las prestaciones individuales</a:t>
            </a:r>
            <a:r>
              <a:rPr lang="es-ES" dirty="0"/>
              <a:t>, como apoyo en los procesos de desarrollo de las capacidades personales y de inserción social en el medio para personas con discapacidad.</a:t>
            </a:r>
          </a:p>
          <a:p>
            <a:pPr marL="342900" lvl="0" indent="-342900">
              <a:buFont typeface="+mj-lt"/>
              <a:buAutoNum type="arabicPeriod"/>
            </a:pPr>
            <a:r>
              <a:rPr lang="es-ES" b="1" dirty="0"/>
              <a:t>Implementación y evaluación de las acciones de apoyo </a:t>
            </a:r>
            <a:r>
              <a:rPr lang="es-ES" dirty="0"/>
              <a:t>para reforzar el componente socioeducativo de la intervención en personas con discapacidad.</a:t>
            </a:r>
          </a:p>
          <a:p>
            <a:pPr marL="342900" lvl="0" indent="-342900">
              <a:buFont typeface="+mj-lt"/>
              <a:buAutoNum type="arabicPeriod"/>
            </a:pPr>
            <a:r>
              <a:rPr lang="es-ES" b="1" dirty="0"/>
              <a:t>Formulación de propuestas técnicas </a:t>
            </a:r>
            <a:r>
              <a:rPr lang="es-ES" dirty="0"/>
              <a:t>necesarias para la mejora de la calidad del Servicio para personas con discapacidad.</a:t>
            </a:r>
          </a:p>
        </p:txBody>
      </p:sp>
    </p:spTree>
    <p:extLst>
      <p:ext uri="{BB962C8B-B14F-4D97-AF65-F5344CB8AC3E}">
        <p14:creationId xmlns:p14="http://schemas.microsoft.com/office/powerpoint/2010/main" val="2655363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659896223"/>
              </p:ext>
            </p:extLst>
          </p:nvPr>
        </p:nvGraphicFramePr>
        <p:xfrm>
          <a:off x="1475656" y="148478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4534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9552" y="908720"/>
            <a:ext cx="5256584" cy="3139321"/>
          </a:xfrm>
          <a:prstGeom prst="rect">
            <a:avLst/>
          </a:prstGeom>
        </p:spPr>
        <p:txBody>
          <a:bodyPr wrap="square">
            <a:spAutoFit/>
          </a:bodyPr>
          <a:lstStyle/>
          <a:p>
            <a:r>
              <a:rPr lang="es-ES" b="1" u="sng" dirty="0" smtClean="0"/>
              <a:t>Aspectos formales (explicados en la guía)</a:t>
            </a:r>
          </a:p>
          <a:p>
            <a:endParaRPr lang="es-ES" b="1" u="sng" dirty="0" smtClean="0"/>
          </a:p>
          <a:p>
            <a:r>
              <a:rPr lang="es-ES" b="1" u="sng" dirty="0" smtClean="0"/>
              <a:t>¿</a:t>
            </a:r>
            <a:r>
              <a:rPr lang="es-ES" b="1" u="sng" dirty="0"/>
              <a:t>Cómo se evaluará este proyecto?:</a:t>
            </a:r>
            <a:endParaRPr lang="es-ES" dirty="0"/>
          </a:p>
          <a:p>
            <a:r>
              <a:rPr lang="es-ES" dirty="0"/>
              <a:t>El proyecto se evaluará mediante tres herramientas:</a:t>
            </a:r>
          </a:p>
          <a:p>
            <a:pPr lvl="0"/>
            <a:r>
              <a:rPr lang="es-ES" dirty="0"/>
              <a:t>El informe detallado del proyecto (anexo V).</a:t>
            </a:r>
          </a:p>
          <a:p>
            <a:pPr lvl="0"/>
            <a:r>
              <a:rPr lang="es-ES" dirty="0"/>
              <a:t>Un vídeo documental que verifique la </a:t>
            </a:r>
            <a:r>
              <a:rPr lang="es-ES" dirty="0" smtClean="0"/>
              <a:t>implementación</a:t>
            </a:r>
          </a:p>
          <a:p>
            <a:pPr lvl="0"/>
            <a:r>
              <a:rPr lang="es-ES" dirty="0" smtClean="0"/>
              <a:t>Entrevista </a:t>
            </a:r>
            <a:r>
              <a:rPr lang="es-ES" dirty="0"/>
              <a:t>con los participantes</a:t>
            </a:r>
            <a:r>
              <a:rPr lang="es-ES" dirty="0" smtClean="0"/>
              <a:t>.</a:t>
            </a:r>
          </a:p>
          <a:p>
            <a:endParaRPr lang="es-ES" b="1" dirty="0" smtClean="0"/>
          </a:p>
          <a:p>
            <a:r>
              <a:rPr lang="es-ES" b="1" u="sng" dirty="0" smtClean="0"/>
              <a:t>Revisión </a:t>
            </a:r>
            <a:r>
              <a:rPr lang="es-ES" b="1" u="sng" dirty="0"/>
              <a:t>de las </a:t>
            </a:r>
            <a:r>
              <a:rPr lang="es-ES" b="1" u="sng" dirty="0" smtClean="0"/>
              <a:t>plantillas:</a:t>
            </a:r>
            <a:endParaRPr lang="es-ES" b="1" u="sng" dirty="0"/>
          </a:p>
          <a:p>
            <a:pPr lvl="0"/>
            <a:endParaRPr lang="es-ES" dirty="0"/>
          </a:p>
          <a:p>
            <a:pPr lvl="0"/>
            <a:r>
              <a:rPr lang="es-ES" b="1" u="sng" smtClean="0"/>
              <a:t>Fechas </a:t>
            </a:r>
            <a:r>
              <a:rPr lang="es-ES" b="1" u="sng" smtClean="0"/>
              <a:t>importantes</a:t>
            </a:r>
            <a:endParaRPr lang="es-ES" dirty="0"/>
          </a:p>
        </p:txBody>
      </p:sp>
      <p:pic>
        <p:nvPicPr>
          <p:cNvPr id="6" name="Imagen 5"/>
          <p:cNvPicPr>
            <a:picLocks noChangeAspect="1"/>
          </p:cNvPicPr>
          <p:nvPr/>
        </p:nvPicPr>
        <p:blipFill>
          <a:blip r:embed="rId2"/>
          <a:stretch>
            <a:fillRect/>
          </a:stretch>
        </p:blipFill>
        <p:spPr>
          <a:xfrm>
            <a:off x="5816256" y="0"/>
            <a:ext cx="3312368" cy="4637316"/>
          </a:xfrm>
          <a:prstGeom prst="rect">
            <a:avLst/>
          </a:prstGeom>
        </p:spPr>
      </p:pic>
    </p:spTree>
    <p:extLst>
      <p:ext uri="{BB962C8B-B14F-4D97-AF65-F5344CB8AC3E}">
        <p14:creationId xmlns:p14="http://schemas.microsoft.com/office/powerpoint/2010/main" val="2993246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71800" y="1124744"/>
            <a:ext cx="5867400" cy="2837656"/>
          </a:xfrm>
        </p:spPr>
        <p:txBody>
          <a:bodyPr>
            <a:noAutofit/>
          </a:bodyPr>
          <a:lstStyle/>
          <a:p>
            <a:pPr algn="just"/>
            <a:r>
              <a:rPr lang="es-ES" sz="2000" dirty="0" smtClean="0"/>
              <a:t/>
            </a:r>
            <a:br>
              <a:rPr lang="es-ES" sz="2000" dirty="0" smtClean="0"/>
            </a:br>
            <a:r>
              <a:rPr lang="es-ES" sz="2000" b="0" dirty="0" smtClean="0"/>
              <a:t>E</a:t>
            </a:r>
            <a:r>
              <a:rPr lang="es-ES" sz="2000" b="0" cap="none" dirty="0" smtClean="0"/>
              <a:t>sta guía docente está vinculada a la materia acción socioeducativa en las discapacidades de tercer curso de la carrera de educación social (código g3091v01). se trata de una materia optativa de seis créditos, con clases expositivas y otras tantas interactivas. en total son cien horas (sin incluir horas de tutoría).</a:t>
            </a:r>
            <a:br>
              <a:rPr lang="es-ES" sz="2000" b="0" cap="none" dirty="0" smtClean="0"/>
            </a:br>
            <a:endParaRPr lang="es-ES" sz="2000" b="0" cap="none" dirty="0"/>
          </a:p>
        </p:txBody>
      </p:sp>
      <p:sp>
        <p:nvSpPr>
          <p:cNvPr id="4" name="CuadroTexto 3"/>
          <p:cNvSpPr txBox="1"/>
          <p:nvPr/>
        </p:nvSpPr>
        <p:spPr>
          <a:xfrm rot="19651605">
            <a:off x="930367" y="2683652"/>
            <a:ext cx="1816989" cy="461665"/>
          </a:xfrm>
          <a:prstGeom prst="rect">
            <a:avLst/>
          </a:prstGeom>
          <a:noFill/>
        </p:spPr>
        <p:txBody>
          <a:bodyPr wrap="square" rtlCol="0">
            <a:spAutoFit/>
          </a:bodyPr>
          <a:lstStyle/>
          <a:p>
            <a:r>
              <a:rPr lang="es-ES" sz="2400" b="1" dirty="0"/>
              <a:t>La </a:t>
            </a:r>
            <a:r>
              <a:rPr lang="es-ES" sz="2400" b="1" dirty="0" smtClean="0"/>
              <a:t>materia</a:t>
            </a:r>
            <a:endParaRPr lang="es-ES" sz="2400" b="1" dirty="0"/>
          </a:p>
        </p:txBody>
      </p:sp>
      <p:pic>
        <p:nvPicPr>
          <p:cNvPr id="5" name="Imagen 4"/>
          <p:cNvPicPr>
            <a:picLocks noChangeAspect="1"/>
          </p:cNvPicPr>
          <p:nvPr/>
        </p:nvPicPr>
        <p:blipFill>
          <a:blip r:embed="rId2"/>
          <a:stretch>
            <a:fillRect/>
          </a:stretch>
        </p:blipFill>
        <p:spPr>
          <a:xfrm>
            <a:off x="2771800" y="3573016"/>
            <a:ext cx="5868144" cy="2685091"/>
          </a:xfrm>
          <a:prstGeom prst="rect">
            <a:avLst/>
          </a:prstGeom>
        </p:spPr>
      </p:pic>
    </p:spTree>
    <p:extLst>
      <p:ext uri="{BB962C8B-B14F-4D97-AF65-F5344CB8AC3E}">
        <p14:creationId xmlns:p14="http://schemas.microsoft.com/office/powerpoint/2010/main" val="4059784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71800" y="1124744"/>
            <a:ext cx="5867400" cy="4392488"/>
          </a:xfrm>
        </p:spPr>
        <p:txBody>
          <a:bodyPr>
            <a:noAutofit/>
          </a:bodyPr>
          <a:lstStyle/>
          <a:p>
            <a:r>
              <a:rPr lang="es-ES" sz="1200" dirty="0" smtClean="0"/>
              <a:t>El </a:t>
            </a:r>
            <a:r>
              <a:rPr lang="es-ES" sz="1200" dirty="0"/>
              <a:t>estudiante que curse la asignatura </a:t>
            </a:r>
            <a:r>
              <a:rPr lang="es-ES" sz="1200" i="1" dirty="0"/>
              <a:t>acción socioeducativa en las discapacidades </a:t>
            </a:r>
            <a:r>
              <a:rPr lang="es-ES" sz="1200" dirty="0"/>
              <a:t>debe haber desarrollado determinadas capacidades y poseer aquellos conocimientos previos que le permitan un provechoso</a:t>
            </a:r>
            <a:r>
              <a:rPr lang="es-ES" sz="1200" i="1" dirty="0"/>
              <a:t> </a:t>
            </a:r>
            <a:r>
              <a:rPr lang="es-ES" sz="1200" dirty="0"/>
              <a:t>desarrollo de la misma. Subrayamos los siguientes:</a:t>
            </a:r>
            <a:br>
              <a:rPr lang="es-ES" sz="1200" dirty="0"/>
            </a:br>
            <a:r>
              <a:rPr lang="es-ES" sz="1200" dirty="0"/>
              <a:t>1. Capacidades generales adquiridas:</a:t>
            </a:r>
            <a:br>
              <a:rPr lang="es-ES" sz="1200" dirty="0"/>
            </a:br>
            <a:r>
              <a:rPr lang="es-ES" sz="1200" dirty="0"/>
              <a:t>• Capacidad para desarrollar procesos cognitivos profesionales superiores</a:t>
            </a:r>
            <a:br>
              <a:rPr lang="es-ES" sz="1200" dirty="0"/>
            </a:br>
            <a:r>
              <a:rPr lang="es-ES" sz="1200" dirty="0"/>
              <a:t>• Capacidad para comunicarse profesionalmente de forma adecuada de forma oral</a:t>
            </a:r>
            <a:br>
              <a:rPr lang="es-ES" sz="1200" dirty="0"/>
            </a:br>
            <a:r>
              <a:rPr lang="es-ES" sz="1200" dirty="0"/>
              <a:t>• Capacidad para comunicarse profesionalmente de forma adecuada de forma escrita</a:t>
            </a:r>
            <a:br>
              <a:rPr lang="es-ES" sz="1200" dirty="0"/>
            </a:br>
            <a:r>
              <a:rPr lang="es-ES" sz="1200" dirty="0" smtClean="0"/>
              <a:t/>
            </a:r>
            <a:br>
              <a:rPr lang="es-ES" sz="1200" dirty="0" smtClean="0"/>
            </a:br>
            <a:r>
              <a:rPr lang="es-ES" sz="1200" dirty="0" smtClean="0"/>
              <a:t>2</a:t>
            </a:r>
            <a:r>
              <a:rPr lang="es-ES" sz="1200" dirty="0"/>
              <a:t>. Conocimientos teóricos :</a:t>
            </a:r>
            <a:br>
              <a:rPr lang="es-ES" sz="1200" dirty="0"/>
            </a:br>
            <a:r>
              <a:rPr lang="es-ES" sz="1200" dirty="0" smtClean="0"/>
              <a:t/>
            </a:r>
            <a:br>
              <a:rPr lang="es-ES" sz="1200" dirty="0" smtClean="0"/>
            </a:br>
            <a:r>
              <a:rPr lang="es-ES" sz="1200" dirty="0" smtClean="0"/>
              <a:t>3</a:t>
            </a:r>
            <a:r>
              <a:rPr lang="es-ES" sz="1200" dirty="0"/>
              <a:t>. Conocimiento y utilización de algunas TIC:</a:t>
            </a:r>
            <a:br>
              <a:rPr lang="es-ES" sz="1200" dirty="0"/>
            </a:br>
            <a:r>
              <a:rPr lang="es-ES" sz="1200" dirty="0" smtClean="0"/>
              <a:t/>
            </a:r>
            <a:br>
              <a:rPr lang="es-ES" sz="1200" dirty="0" smtClean="0"/>
            </a:br>
            <a:r>
              <a:rPr lang="es-ES" sz="1200" dirty="0" smtClean="0"/>
              <a:t>4</a:t>
            </a:r>
            <a:r>
              <a:rPr lang="es-ES" sz="1200" dirty="0"/>
              <a:t>. Características personales: </a:t>
            </a:r>
            <a:br>
              <a:rPr lang="es-ES" sz="1200" dirty="0"/>
            </a:br>
            <a:r>
              <a:rPr lang="es-ES" sz="1200" dirty="0" smtClean="0"/>
              <a:t>•Capacidad de infundir vida</a:t>
            </a:r>
            <a:br>
              <a:rPr lang="es-ES" sz="1200" dirty="0" smtClean="0"/>
            </a:br>
            <a:r>
              <a:rPr lang="es-ES" sz="1200" dirty="0" smtClean="0"/>
              <a:t>•Habilidad para motivar</a:t>
            </a:r>
            <a:br>
              <a:rPr lang="es-ES" sz="1200" dirty="0" smtClean="0"/>
            </a:br>
            <a:r>
              <a:rPr lang="es-ES" sz="1200" dirty="0" smtClean="0"/>
              <a:t>•Carácter abierto y optimista</a:t>
            </a:r>
            <a:br>
              <a:rPr lang="es-ES" sz="1200" dirty="0" smtClean="0"/>
            </a:br>
            <a:r>
              <a:rPr lang="es-ES" sz="1200" dirty="0" smtClean="0"/>
              <a:t>•Disposición positiva hacia la propia actividad</a:t>
            </a:r>
            <a:br>
              <a:rPr lang="es-ES" sz="1200" dirty="0" smtClean="0"/>
            </a:br>
            <a:r>
              <a:rPr lang="es-ES" sz="1200" dirty="0" smtClean="0"/>
              <a:t>•Empatía</a:t>
            </a:r>
            <a:br>
              <a:rPr lang="es-ES" sz="1200" dirty="0" smtClean="0"/>
            </a:br>
            <a:r>
              <a:rPr lang="es-ES" sz="1200" dirty="0" smtClean="0"/>
              <a:t>•Personalidad equilibrada</a:t>
            </a:r>
            <a:br>
              <a:rPr lang="es-ES" sz="1200" dirty="0" smtClean="0"/>
            </a:br>
            <a:r>
              <a:rPr lang="es-ES" sz="1200" dirty="0" smtClean="0"/>
              <a:t>•Saber escuchar y respetar las ideas de los demás</a:t>
            </a:r>
            <a:br>
              <a:rPr lang="es-ES" sz="1200" dirty="0" smtClean="0"/>
            </a:br>
            <a:r>
              <a:rPr lang="es-ES" sz="1200" dirty="0" smtClean="0"/>
              <a:t>• Madurez psicológica.</a:t>
            </a:r>
            <a:endParaRPr lang="es-ES" sz="1200" dirty="0"/>
          </a:p>
        </p:txBody>
      </p:sp>
      <p:sp>
        <p:nvSpPr>
          <p:cNvPr id="4" name="CuadroTexto 3"/>
          <p:cNvSpPr txBox="1"/>
          <p:nvPr/>
        </p:nvSpPr>
        <p:spPr>
          <a:xfrm rot="19689893">
            <a:off x="1001243" y="2547238"/>
            <a:ext cx="1872208" cy="707886"/>
          </a:xfrm>
          <a:prstGeom prst="rect">
            <a:avLst/>
          </a:prstGeom>
          <a:noFill/>
        </p:spPr>
        <p:txBody>
          <a:bodyPr wrap="square" rtlCol="0">
            <a:spAutoFit/>
          </a:bodyPr>
          <a:lstStyle/>
          <a:p>
            <a:r>
              <a:rPr lang="es-ES" sz="2000" b="1" i="1" u="sng" dirty="0"/>
              <a:t>Prerrequisitos</a:t>
            </a:r>
            <a:r>
              <a:rPr lang="es-ES" sz="2000" b="1" dirty="0"/>
              <a:t/>
            </a:r>
            <a:br>
              <a:rPr lang="es-ES" sz="2000" b="1" dirty="0"/>
            </a:br>
            <a:endParaRPr lang="es-ES" sz="2000" b="1" dirty="0"/>
          </a:p>
        </p:txBody>
      </p:sp>
      <p:pic>
        <p:nvPicPr>
          <p:cNvPr id="5" name="Imagen 4"/>
          <p:cNvPicPr>
            <a:picLocks noChangeAspect="1"/>
          </p:cNvPicPr>
          <p:nvPr/>
        </p:nvPicPr>
        <p:blipFill>
          <a:blip r:embed="rId2"/>
          <a:stretch>
            <a:fillRect/>
          </a:stretch>
        </p:blipFill>
        <p:spPr>
          <a:xfrm>
            <a:off x="-23591" y="5736"/>
            <a:ext cx="3299447" cy="792088"/>
          </a:xfrm>
          <a:prstGeom prst="rect">
            <a:avLst/>
          </a:prstGeom>
        </p:spPr>
      </p:pic>
    </p:spTree>
    <p:extLst>
      <p:ext uri="{BB962C8B-B14F-4D97-AF65-F5344CB8AC3E}">
        <p14:creationId xmlns:p14="http://schemas.microsoft.com/office/powerpoint/2010/main" val="4124942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08104" y="4005064"/>
            <a:ext cx="3763144" cy="1970046"/>
          </a:xfrm>
        </p:spPr>
        <p:txBody>
          <a:bodyPr/>
          <a:lstStyle/>
          <a:p>
            <a:r>
              <a:rPr lang="es-ES" dirty="0" smtClean="0"/>
              <a:t>El sentido e importancia de la asignatura.</a:t>
            </a:r>
            <a:endParaRPr lang="es-ES" dirty="0"/>
          </a:p>
        </p:txBody>
      </p:sp>
      <p:pic>
        <p:nvPicPr>
          <p:cNvPr id="4" name="Imagen 3"/>
          <p:cNvPicPr>
            <a:picLocks noChangeAspect="1"/>
          </p:cNvPicPr>
          <p:nvPr/>
        </p:nvPicPr>
        <p:blipFill>
          <a:blip r:embed="rId2"/>
          <a:stretch>
            <a:fillRect/>
          </a:stretch>
        </p:blipFill>
        <p:spPr>
          <a:xfrm>
            <a:off x="0" y="-61750"/>
            <a:ext cx="5004048" cy="6919750"/>
          </a:xfrm>
          <a:prstGeom prst="rect">
            <a:avLst/>
          </a:prstGeom>
        </p:spPr>
      </p:pic>
    </p:spTree>
    <p:extLst>
      <p:ext uri="{BB962C8B-B14F-4D97-AF65-F5344CB8AC3E}">
        <p14:creationId xmlns:p14="http://schemas.microsoft.com/office/powerpoint/2010/main" val="3913244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smtClean="0"/>
              <a:t>OBJETIVOS DE LA ASIGNATURA:</a:t>
            </a:r>
            <a:endParaRPr lang="es-ES"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351525566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5292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CONTENIDO:</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684558648"/>
              </p:ext>
            </p:extLst>
          </p:nvPr>
        </p:nvGraphicFramePr>
        <p:xfrm>
          <a:off x="-23700" y="1052736"/>
          <a:ext cx="9243446" cy="5270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4205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a:t>
            </a:r>
            <a:r>
              <a:rPr lang="es-ES" dirty="0" smtClean="0"/>
              <a:t>VALUACIÓN:</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294847901"/>
              </p:ext>
            </p:extLst>
          </p:nvPr>
        </p:nvGraphicFramePr>
        <p:xfrm>
          <a:off x="1763688" y="-747464"/>
          <a:ext cx="8208912" cy="8358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3707904" y="692696"/>
            <a:ext cx="1440160" cy="369332"/>
          </a:xfrm>
          <a:prstGeom prst="rect">
            <a:avLst/>
          </a:prstGeom>
          <a:noFill/>
        </p:spPr>
        <p:txBody>
          <a:bodyPr wrap="square" rtlCol="0">
            <a:spAutoFit/>
          </a:bodyPr>
          <a:lstStyle/>
          <a:p>
            <a:r>
              <a:rPr lang="es-ES" dirty="0" smtClean="0"/>
              <a:t>OPCIÓN A</a:t>
            </a:r>
            <a:endParaRPr lang="es-ES" dirty="0"/>
          </a:p>
        </p:txBody>
      </p:sp>
      <p:sp>
        <p:nvSpPr>
          <p:cNvPr id="6" name="CuadroTexto 5"/>
          <p:cNvSpPr txBox="1"/>
          <p:nvPr/>
        </p:nvSpPr>
        <p:spPr>
          <a:xfrm>
            <a:off x="179512" y="4221088"/>
            <a:ext cx="2317909"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s-ES" dirty="0"/>
              <a:t>5% Trabajos voluntarios.</a:t>
            </a:r>
          </a:p>
          <a:p>
            <a:pPr lvl="0"/>
            <a:r>
              <a:rPr lang="es-ES" dirty="0"/>
              <a:t>Se tendrá en cuenta en esta sección de la aportación voluntaria de los y las </a:t>
            </a:r>
            <a:r>
              <a:rPr lang="es-ES" dirty="0" smtClean="0"/>
              <a:t>estudiantes.</a:t>
            </a:r>
            <a:endParaRPr lang="es-ES" dirty="0"/>
          </a:p>
        </p:txBody>
      </p:sp>
      <p:sp>
        <p:nvSpPr>
          <p:cNvPr id="7" name="CuadroTexto 6"/>
          <p:cNvSpPr txBox="1"/>
          <p:nvPr/>
        </p:nvSpPr>
        <p:spPr>
          <a:xfrm>
            <a:off x="7452320" y="692696"/>
            <a:ext cx="1120820" cy="369332"/>
          </a:xfrm>
          <a:prstGeom prst="rect">
            <a:avLst/>
          </a:prstGeom>
          <a:noFill/>
        </p:spPr>
        <p:txBody>
          <a:bodyPr wrap="none" rtlCol="0">
            <a:spAutoFit/>
          </a:bodyPr>
          <a:lstStyle/>
          <a:p>
            <a:r>
              <a:rPr lang="es-ES" dirty="0" smtClean="0"/>
              <a:t>OPCIÓN B</a:t>
            </a:r>
            <a:endParaRPr lang="es-ES" dirty="0"/>
          </a:p>
        </p:txBody>
      </p:sp>
    </p:spTree>
    <p:extLst>
      <p:ext uri="{BB962C8B-B14F-4D97-AF65-F5344CB8AC3E}">
        <p14:creationId xmlns:p14="http://schemas.microsoft.com/office/powerpoint/2010/main" val="3338131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95536" y="-243408"/>
            <a:ext cx="4648200" cy="2369641"/>
          </a:xfrm>
          <a:prstGeom prst="rect">
            <a:avLst/>
          </a:prstGeom>
          <a:noFill/>
        </p:spPr>
        <p:txBody>
          <a:bodyPr wrap="square" rtlCol="0" anchor="b">
            <a:normAutofit/>
          </a:bodyPr>
          <a:lstStyle/>
          <a:p>
            <a:pPr algn="ctr"/>
            <a:r>
              <a:rPr lang="es-ES" sz="4400" b="1" dirty="0" smtClean="0">
                <a:solidFill>
                  <a:srgbClr val="FFFFFF"/>
                </a:solidFill>
              </a:rPr>
              <a:t>PROYECTO GRILLOS EXPRESIONISTA</a:t>
            </a:r>
            <a:endParaRPr lang="es-ES" sz="4400" b="1" dirty="0">
              <a:solidFill>
                <a:srgbClr val="FFFFFF"/>
              </a:solidFill>
            </a:endParaRPr>
          </a:p>
        </p:txBody>
      </p:sp>
      <p:pic>
        <p:nvPicPr>
          <p:cNvPr id="12" name="Picture 11"/>
          <p:cNvPicPr>
            <a:picLocks noChangeAspect="1"/>
          </p:cNvPicPr>
          <p:nvPr/>
        </p:nvPicPr>
        <p:blipFill>
          <a:blip r:embed="rId4" cstate="print"/>
          <a:stretch>
            <a:fillRect/>
          </a:stretch>
        </p:blipFill>
        <p:spPr>
          <a:xfrm rot="198018">
            <a:off x="7834024" y="2845970"/>
            <a:ext cx="1031813" cy="2283364"/>
          </a:xfrm>
          <a:prstGeom prst="rect">
            <a:avLst/>
          </a:prstGeom>
        </p:spPr>
      </p:pic>
      <p:pic>
        <p:nvPicPr>
          <p:cNvPr id="16" name="Picture 15"/>
          <p:cNvPicPr>
            <a:picLocks noChangeAspect="1"/>
          </p:cNvPicPr>
          <p:nvPr/>
        </p:nvPicPr>
        <p:blipFill>
          <a:blip r:embed="rId5" cstate="print"/>
          <a:stretch>
            <a:fillRect/>
          </a:stretch>
        </p:blipFill>
        <p:spPr>
          <a:xfrm>
            <a:off x="7416882" y="267512"/>
            <a:ext cx="1584446" cy="2438400"/>
          </a:xfrm>
          <a:prstGeom prst="rect">
            <a:avLst/>
          </a:prstGeom>
        </p:spPr>
      </p:pic>
      <p:pic>
        <p:nvPicPr>
          <p:cNvPr id="18" name="Picture 17"/>
          <p:cNvPicPr>
            <a:picLocks noChangeAspect="1"/>
          </p:cNvPicPr>
          <p:nvPr/>
        </p:nvPicPr>
        <p:blipFill>
          <a:blip r:embed="rId6" cstate="print"/>
          <a:stretch>
            <a:fillRect/>
          </a:stretch>
        </p:blipFill>
        <p:spPr>
          <a:xfrm>
            <a:off x="6110596" y="356541"/>
            <a:ext cx="828109" cy="2133600"/>
          </a:xfrm>
          <a:prstGeom prst="rect">
            <a:avLst/>
          </a:prstGeom>
        </p:spPr>
      </p:pic>
      <p:sp>
        <p:nvSpPr>
          <p:cNvPr id="19" name="Left-Right Arrow 18"/>
          <p:cNvSpPr/>
          <p:nvPr/>
        </p:nvSpPr>
        <p:spPr>
          <a:xfrm rot="5400000">
            <a:off x="6208854" y="2544283"/>
            <a:ext cx="685800"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0" name="Left-Right Arrow 19"/>
          <p:cNvSpPr/>
          <p:nvPr/>
        </p:nvSpPr>
        <p:spPr>
          <a:xfrm rot="10800000">
            <a:off x="7298752" y="3868422"/>
            <a:ext cx="685800"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1" name="Left-Right Arrow 20"/>
          <p:cNvSpPr/>
          <p:nvPr/>
        </p:nvSpPr>
        <p:spPr>
          <a:xfrm rot="7846803">
            <a:off x="7097263" y="2788412"/>
            <a:ext cx="819804"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2" name="Oval 21"/>
          <p:cNvSpPr/>
          <p:nvPr/>
        </p:nvSpPr>
        <p:spPr>
          <a:xfrm>
            <a:off x="6462818" y="2490141"/>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Oval 24"/>
          <p:cNvSpPr/>
          <p:nvPr/>
        </p:nvSpPr>
        <p:spPr>
          <a:xfrm>
            <a:off x="7729263" y="3990307"/>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Oval 25"/>
          <p:cNvSpPr/>
          <p:nvPr/>
        </p:nvSpPr>
        <p:spPr>
          <a:xfrm>
            <a:off x="7452320" y="2924944"/>
            <a:ext cx="182880" cy="182880"/>
          </a:xfrm>
          <a:prstGeom prst="ellipse">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9" name="Imagen 28"/>
          <p:cNvPicPr/>
          <p:nvPr/>
        </p:nvPicPr>
        <p:blipFill>
          <a:blip r:embed="rId7">
            <a:extLst>
              <a:ext uri="{28A0092B-C50C-407E-A947-70E740481C1C}">
                <a14:useLocalDpi xmlns:a14="http://schemas.microsoft.com/office/drawing/2010/main" val="0"/>
              </a:ext>
            </a:extLst>
          </a:blip>
          <a:srcRect/>
          <a:stretch>
            <a:fillRect/>
          </a:stretch>
        </p:blipFill>
        <p:spPr bwMode="auto">
          <a:xfrm>
            <a:off x="5724128" y="3140968"/>
            <a:ext cx="1800200" cy="1006943"/>
          </a:xfrm>
          <a:prstGeom prst="rect">
            <a:avLst/>
          </a:prstGeom>
          <a:noFill/>
          <a:ln>
            <a:noFill/>
          </a:ln>
        </p:spPr>
      </p:pic>
      <p:pic>
        <p:nvPicPr>
          <p:cNvPr id="3" name="Imagen 2"/>
          <p:cNvPicPr>
            <a:picLocks noChangeAspect="1"/>
          </p:cNvPicPr>
          <p:nvPr/>
        </p:nvPicPr>
        <p:blipFill>
          <a:blip r:embed="rId8"/>
          <a:stretch>
            <a:fillRect/>
          </a:stretch>
        </p:blipFill>
        <p:spPr>
          <a:xfrm>
            <a:off x="971600" y="2348880"/>
            <a:ext cx="3541041" cy="43308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par>
                                <p:cTn id="8" presetID="10" presetClass="entr" presetSubtype="0" fill="hold" nodeType="withEffect">
                                  <p:stCondLst>
                                    <p:cond delay="5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750"/>
                                        <p:tgtEl>
                                          <p:spTgt spid="16"/>
                                        </p:tgtEl>
                                      </p:cBhvr>
                                    </p:animEffect>
                                  </p:childTnLst>
                                </p:cTn>
                              </p:par>
                              <p:par>
                                <p:cTn id="11" presetID="10" presetClass="entr" presetSubtype="0"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outVertical)">
                                      <p:cBhvr>
                                        <p:cTn id="16" dur="500"/>
                                        <p:tgtEl>
                                          <p:spTgt spid="20"/>
                                        </p:tgtEl>
                                      </p:cBhvr>
                                    </p:animEffect>
                                  </p:childTnLst>
                                </p:cTn>
                              </p:par>
                              <p:par>
                                <p:cTn id="17" presetID="16" presetClass="entr" presetSubtype="42"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outHorizontal)">
                                      <p:cBhvr>
                                        <p:cTn id="19" dur="500"/>
                                        <p:tgtEl>
                                          <p:spTgt spid="19"/>
                                        </p:tgtEl>
                                      </p:cBhvr>
                                    </p:animEffect>
                                  </p:childTnLst>
                                </p:cTn>
                              </p:par>
                              <p:par>
                                <p:cTn id="20" presetID="16" presetClass="entr" presetSubtype="37"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outVertical)">
                                      <p:cBhvr>
                                        <p:cTn id="22" dur="500"/>
                                        <p:tgtEl>
                                          <p:spTgt spid="21"/>
                                        </p:tgtEl>
                                      </p:cBhvr>
                                    </p:animEffect>
                                  </p:childTnLst>
                                </p:cTn>
                              </p:par>
                            </p:childTnLst>
                          </p:cTn>
                        </p:par>
                        <p:par>
                          <p:cTn id="23" fill="hold">
                            <p:stCondLst>
                              <p:cond delay="1500"/>
                            </p:stCondLst>
                            <p:childTnLst>
                              <p:par>
                                <p:cTn id="24" presetID="10" presetClass="entr" presetSubtype="0" fill="hold" grpId="1"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par>
                          <p:cTn id="27" fill="hold">
                            <p:stCondLst>
                              <p:cond delay="2000"/>
                            </p:stCondLst>
                            <p:childTnLst>
                              <p:par>
                                <p:cTn id="28" presetID="42" presetClass="path" presetSubtype="0" accel="50000" decel="50000" fill="hold" grpId="0" nodeType="afterEffect">
                                  <p:stCondLst>
                                    <p:cond delay="0"/>
                                  </p:stCondLst>
                                  <p:childTnLst>
                                    <p:animMotion origin="layout" path="M 0.00017 0.00023 L 0.00278 0.22037 " pathEditMode="relative" rAng="0" ptsTypes="AA">
                                      <p:cBhvr>
                                        <p:cTn id="29" dur="1500" fill="hold"/>
                                        <p:tgtEl>
                                          <p:spTgt spid="22"/>
                                        </p:tgtEl>
                                        <p:attrNameLst>
                                          <p:attrName>ppt_x</p:attrName>
                                          <p:attrName>ppt_y</p:attrName>
                                        </p:attrNameLst>
                                      </p:cBhvr>
                                      <p:rCtr x="1" y="110"/>
                                    </p:animMotion>
                                  </p:childTnLst>
                                  <p:subTnLst>
                                    <p:set>
                                      <p:cBhvr override="childStyle">
                                        <p:cTn dur="1" fill="hold" display="0" masterRel="sameClick" afterEffect="1">
                                          <p:stCondLst>
                                            <p:cond evt="end" delay="0">
                                              <p:tn val="28"/>
                                            </p:cond>
                                          </p:stCondLst>
                                        </p:cTn>
                                        <p:tgtEl>
                                          <p:spTgt spid="22"/>
                                        </p:tgtEl>
                                        <p:attrNameLst>
                                          <p:attrName>style.visibility</p:attrName>
                                        </p:attrNameLst>
                                      </p:cBhvr>
                                      <p:to>
                                        <p:strVal val="hidden"/>
                                      </p:to>
                                    </p:set>
                                  </p:subTnLst>
                                </p:cTn>
                              </p:par>
                            </p:childTnLst>
                          </p:cTn>
                        </p:par>
                        <p:par>
                          <p:cTn id="30" fill="hold">
                            <p:stCondLst>
                              <p:cond delay="3500"/>
                            </p:stCondLst>
                            <p:childTnLst>
                              <p:par>
                                <p:cTn id="31" presetID="10" presetClass="exit" presetSubtype="0" fill="hold" grpId="2" nodeType="afterEffect">
                                  <p:stCondLst>
                                    <p:cond delay="0"/>
                                  </p:stCondLst>
                                  <p:childTnLst>
                                    <p:animEffect transition="out" filter="fade">
                                      <p:cBhvr>
                                        <p:cTn id="32" dur="500"/>
                                        <p:tgtEl>
                                          <p:spTgt spid="22"/>
                                        </p:tgtEl>
                                      </p:cBhvr>
                                    </p:animEffect>
                                    <p:set>
                                      <p:cBhvr>
                                        <p:cTn id="33" dur="1" fill="hold">
                                          <p:stCondLst>
                                            <p:cond delay="499"/>
                                          </p:stCondLst>
                                        </p:cTn>
                                        <p:tgtEl>
                                          <p:spTgt spid="22"/>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250"/>
                                        <p:tgtEl>
                                          <p:spTgt spid="25"/>
                                        </p:tgtEl>
                                      </p:cBhvr>
                                    </p:animEffect>
                                  </p:childTnLst>
                                </p:cTn>
                              </p:par>
                            </p:childTnLst>
                          </p:cTn>
                        </p:par>
                        <p:par>
                          <p:cTn id="37" fill="hold">
                            <p:stCondLst>
                              <p:cond delay="4000"/>
                            </p:stCondLst>
                            <p:childTnLst>
                              <p:par>
                                <p:cTn id="38" presetID="42" presetClass="path" presetSubtype="0" accel="50000" decel="50000" fill="hold" grpId="1" nodeType="afterEffect">
                                  <p:stCondLst>
                                    <p:cond delay="0"/>
                                  </p:stCondLst>
                                  <p:childTnLst>
                                    <p:animMotion origin="layout" path="M 3.61111E-6 1.82786E-6 L -0.13664 0.00046 " pathEditMode="relative" rAng="0" ptsTypes="AA">
                                      <p:cBhvr>
                                        <p:cTn id="39" dur="1500" fill="hold"/>
                                        <p:tgtEl>
                                          <p:spTgt spid="25"/>
                                        </p:tgtEl>
                                        <p:attrNameLst>
                                          <p:attrName>ppt_x</p:attrName>
                                          <p:attrName>ppt_y</p:attrName>
                                        </p:attrNameLst>
                                      </p:cBhvr>
                                      <p:rCtr x="-68" y="0"/>
                                    </p:animMotion>
                                  </p:childTnLst>
                                  <p:subTnLst>
                                    <p:set>
                                      <p:cBhvr override="childStyle">
                                        <p:cTn dur="1" fill="hold" display="0" masterRel="sameClick" afterEffect="1">
                                          <p:stCondLst>
                                            <p:cond evt="end" delay="0">
                                              <p:tn val="38"/>
                                            </p:cond>
                                          </p:stCondLst>
                                        </p:cTn>
                                        <p:tgtEl>
                                          <p:spTgt spid="25"/>
                                        </p:tgtEl>
                                        <p:attrNameLst>
                                          <p:attrName>style.visibility</p:attrName>
                                        </p:attrNameLst>
                                      </p:cBhvr>
                                      <p:to>
                                        <p:strVal val="hidden"/>
                                      </p:to>
                                    </p:set>
                                  </p:subTnLst>
                                </p:cTn>
                              </p:par>
                            </p:childTnLst>
                          </p:cTn>
                        </p:par>
                        <p:par>
                          <p:cTn id="40" fill="hold">
                            <p:stCondLst>
                              <p:cond delay="5500"/>
                            </p:stCondLst>
                            <p:childTnLst>
                              <p:par>
                                <p:cTn id="41" presetID="10" presetClass="exit" presetSubtype="0" fill="hold" grpId="2" nodeType="afterEffect">
                                  <p:stCondLst>
                                    <p:cond delay="0"/>
                                  </p:stCondLst>
                                  <p:childTnLst>
                                    <p:animEffect transition="out" filter="fade">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par>
                                <p:cTn id="44" presetID="1" presetClass="entr" presetSubtype="0" fill="hold" grpId="1" nodeType="with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par>
                                <p:cTn id="46" presetID="42" presetClass="path" presetSubtype="0" accel="50000" decel="50000" fill="hold" grpId="0" nodeType="withEffect">
                                  <p:stCondLst>
                                    <p:cond delay="0"/>
                                  </p:stCondLst>
                                  <p:childTnLst>
                                    <p:animMotion origin="layout" path="M 0.00035 0.00093 L -0.00261 -0.21911 " pathEditMode="relative" rAng="0" ptsTypes="AA">
                                      <p:cBhvr>
                                        <p:cTn id="47" dur="1500" fill="hold"/>
                                        <p:tgtEl>
                                          <p:spTgt spid="26"/>
                                        </p:tgtEl>
                                        <p:attrNameLst>
                                          <p:attrName>ppt_x</p:attrName>
                                          <p:attrName>ppt_y</p:attrName>
                                        </p:attrNameLst>
                                      </p:cBhvr>
                                      <p:rCtr x="-2" y="-110"/>
                                    </p:animMotion>
                                  </p:childTnLst>
                                </p:cTn>
                              </p:par>
                              <p:par>
                                <p:cTn id="48" presetID="10" presetClass="exit" presetSubtype="0" fill="hold" grpId="2" nodeType="withEffect">
                                  <p:stCondLst>
                                    <p:cond delay="0"/>
                                  </p:stCondLst>
                                  <p:childTnLst>
                                    <p:animEffect transition="out" filter="fade">
                                      <p:cBhvr>
                                        <p:cTn id="49" dur="500"/>
                                        <p:tgtEl>
                                          <p:spTgt spid="26"/>
                                        </p:tgtEl>
                                      </p:cBhvr>
                                    </p:animEffect>
                                    <p:set>
                                      <p:cBhvr>
                                        <p:cTn id="50"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2" grpId="1" animBg="1"/>
      <p:bldP spid="22" grpId="2" animBg="1"/>
      <p:bldP spid="25" grpId="0" animBg="1"/>
      <p:bldP spid="25" grpId="1" animBg="1"/>
      <p:bldP spid="25" grpId="2" animBg="1"/>
      <p:bldP spid="26" grpId="0" animBg="1"/>
      <p:bldP spid="26" grpId="1" animBg="1"/>
      <p:bldP spid="26"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43608" y="980728"/>
            <a:ext cx="7128792" cy="2308324"/>
          </a:xfrm>
          <a:prstGeom prst="rect">
            <a:avLst/>
          </a:prstGeom>
          <a:noFill/>
        </p:spPr>
        <p:txBody>
          <a:bodyPr wrap="square" rtlCol="0">
            <a:spAutoFit/>
          </a:bodyPr>
          <a:lstStyle/>
          <a:p>
            <a:pPr algn="just"/>
            <a:r>
              <a:rPr lang="es-ES_tradnl" dirty="0"/>
              <a:t>La pregunta que cabría resolver </a:t>
            </a:r>
            <a:r>
              <a:rPr lang="es-ES_tradnl" b="1" dirty="0"/>
              <a:t>es ¿Se puede hablar de discapacidades desde la teoría (sola y exclusivamente)? Y si la respuesta es positiva, la siguiente duda que nos plantearíamos es ¿Trabajando solo desde la teoría nuestros alumnos pueden llevar a cabo intervenciones socioeducativas? </a:t>
            </a:r>
            <a:r>
              <a:rPr lang="es-ES_tradnl" dirty="0"/>
              <a:t>Nosotros pensamos que la respuestas a estas dos preguntas serían negativas, y por lo tanto, hemos elaborado un proyecto que ayude a enfocar esta asignatura de otra manera.</a:t>
            </a:r>
            <a:endParaRPr lang="es-ES" dirty="0"/>
          </a:p>
          <a:p>
            <a:endParaRPr lang="es-ES" dirty="0"/>
          </a:p>
        </p:txBody>
      </p:sp>
      <p:sp>
        <p:nvSpPr>
          <p:cNvPr id="4" name="CuadroTexto 3"/>
          <p:cNvSpPr txBox="1"/>
          <p:nvPr/>
        </p:nvSpPr>
        <p:spPr>
          <a:xfrm>
            <a:off x="2051720" y="548680"/>
            <a:ext cx="4608512" cy="369332"/>
          </a:xfrm>
          <a:prstGeom prst="rect">
            <a:avLst/>
          </a:prstGeom>
          <a:noFill/>
        </p:spPr>
        <p:txBody>
          <a:bodyPr wrap="square" rtlCol="0">
            <a:spAutoFit/>
          </a:bodyPr>
          <a:lstStyle/>
          <a:p>
            <a:pPr algn="ctr"/>
            <a:r>
              <a:rPr lang="es-ES" b="1" dirty="0" smtClean="0"/>
              <a:t>¿</a:t>
            </a:r>
            <a:r>
              <a:rPr lang="es-ES" b="1" dirty="0"/>
              <a:t>C</a:t>
            </a:r>
            <a:r>
              <a:rPr lang="es-ES" b="1" dirty="0" smtClean="0"/>
              <a:t>ÓMO ENFOCAMOS ESTA ASIGNATURA?</a:t>
            </a:r>
            <a:endParaRPr lang="es-ES" b="1" dirty="0"/>
          </a:p>
        </p:txBody>
      </p:sp>
      <p:pic>
        <p:nvPicPr>
          <p:cNvPr id="5" name="Imagen 4"/>
          <p:cNvPicPr>
            <a:picLocks noChangeAspect="1"/>
          </p:cNvPicPr>
          <p:nvPr/>
        </p:nvPicPr>
        <p:blipFill>
          <a:blip r:embed="rId2"/>
          <a:stretch>
            <a:fillRect/>
          </a:stretch>
        </p:blipFill>
        <p:spPr>
          <a:xfrm>
            <a:off x="3779912" y="2924944"/>
            <a:ext cx="5196469" cy="3455020"/>
          </a:xfrm>
          <a:prstGeom prst="rect">
            <a:avLst/>
          </a:prstGeom>
        </p:spPr>
      </p:pic>
    </p:spTree>
    <p:extLst>
      <p:ext uri="{BB962C8B-B14F-4D97-AF65-F5344CB8AC3E}">
        <p14:creationId xmlns:p14="http://schemas.microsoft.com/office/powerpoint/2010/main" val="935072725"/>
      </p:ext>
    </p:extLst>
  </p:cSld>
  <p:clrMapOvr>
    <a:masterClrMapping/>
  </p:clrMapOvr>
</p:sld>
</file>

<file path=ppt/theme/theme1.xml><?xml version="1.0" encoding="utf-8"?>
<a:theme xmlns:a="http://schemas.openxmlformats.org/drawingml/2006/main" name="Introducción a PowerPoint 2011">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Introducción a PowerPoint 2011.potx</Template>
  <TotalTime>0</TotalTime>
  <Words>1362</Words>
  <Application>Microsoft Macintosh PowerPoint</Application>
  <PresentationFormat>Presentación en pantalla (4:3)</PresentationFormat>
  <Paragraphs>95</Paragraphs>
  <Slides>15</Slides>
  <Notes>2</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Introducción a PowerPoint 2011</vt:lpstr>
      <vt:lpstr>Acción socioeducativa en la discapacidad.</vt:lpstr>
      <vt:lpstr> Esta guía docente está vinculada a la materia acción socioeducativa en las discapacidades de tercer curso de la carrera de educación social (código g3091v01). se trata de una materia optativa de seis créditos, con clases expositivas y otras tantas interactivas. en total son cien horas (sin incluir horas de tutoría). </vt:lpstr>
      <vt:lpstr>El estudiante que curse la asignatura acción socioeducativa en las discapacidades debe haber desarrollado determinadas capacidades y poseer aquellos conocimientos previos que le permitan un provechoso desarrollo de la misma. Subrayamos los siguientes: 1. Capacidades generales adquiridas: • Capacidad para desarrollar procesos cognitivos profesionales superiores • Capacidad para comunicarse profesionalmente de forma adecuada de forma oral • Capacidad para comunicarse profesionalmente de forma adecuada de forma escrita  2. Conocimientos teóricos :  3. Conocimiento y utilización de algunas TIC:  4. Características personales:  •Capacidad de infundir vida •Habilidad para motivar •Carácter abierto y optimista •Disposición positiva hacia la propia actividad •Empatía •Personalidad equilibrada •Saber escuchar y respetar las ideas de los demás • Madurez psicológica.</vt:lpstr>
      <vt:lpstr>El sentido e importancia de la asignatura.</vt:lpstr>
      <vt:lpstr>OBJETIVOS DE LA ASIGNATURA:</vt:lpstr>
      <vt:lpstr>CONTENIDO:</vt:lpstr>
      <vt:lpstr>EVALUACIÓN: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modified xsi:type="dcterms:W3CDTF">2016-02-22T10:14:06Z</dcterms:modified>
</cp:coreProperties>
</file>