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8" r:id="rId9"/>
    <p:sldId id="263" r:id="rId10"/>
    <p:sldId id="264" r:id="rId11"/>
    <p:sldId id="265" r:id="rId12"/>
    <p:sldId id="266" r:id="rId13"/>
    <p:sldId id="270" r:id="rId14"/>
    <p:sldId id="276" r:id="rId15"/>
    <p:sldId id="278" r:id="rId16"/>
    <p:sldId id="280" r:id="rId17"/>
    <p:sldId id="282" r:id="rId18"/>
    <p:sldId id="284" r:id="rId19"/>
    <p:sldId id="271" r:id="rId20"/>
    <p:sldId id="285" r:id="rId21"/>
    <p:sldId id="272" r:id="rId22"/>
    <p:sldId id="286" r:id="rId23"/>
    <p:sldId id="287" r:id="rId24"/>
    <p:sldId id="288" r:id="rId25"/>
    <p:sldId id="289" r:id="rId26"/>
    <p:sldId id="290" r:id="rId27"/>
    <p:sldId id="291" r:id="rId28"/>
    <p:sldId id="298" r:id="rId29"/>
    <p:sldId id="299" r:id="rId30"/>
    <p:sldId id="300" r:id="rId31"/>
    <p:sldId id="292" r:id="rId32"/>
    <p:sldId id="293" r:id="rId33"/>
    <p:sldId id="294" r:id="rId34"/>
    <p:sldId id="295" r:id="rId35"/>
    <p:sldId id="296" r:id="rId36"/>
    <p:sldId id="297" r:id="rId37"/>
    <p:sldId id="301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98-469A-41C8-8B59-A304325FAFA7}" type="datetimeFigureOut">
              <a:rPr lang="es-ES" smtClean="0"/>
              <a:t>05/12/2019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0C89-8740-4119-A771-84BD0D06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43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98-469A-41C8-8B59-A304325FAFA7}" type="datetimeFigureOut">
              <a:rPr lang="es-ES" smtClean="0"/>
              <a:t>05/12/2019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0C89-8740-4119-A771-84BD0D06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57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98-469A-41C8-8B59-A304325FAFA7}" type="datetimeFigureOut">
              <a:rPr lang="es-ES" smtClean="0"/>
              <a:t>05/12/2019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0C89-8740-4119-A771-84BD0D06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2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98-469A-41C8-8B59-A304325FAFA7}" type="datetimeFigureOut">
              <a:rPr lang="es-ES" smtClean="0"/>
              <a:t>05/12/2019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0C89-8740-4119-A771-84BD0D06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7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98-469A-41C8-8B59-A304325FAFA7}" type="datetimeFigureOut">
              <a:rPr lang="es-ES" smtClean="0"/>
              <a:t>05/12/2019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0C89-8740-4119-A771-84BD0D06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98-469A-41C8-8B59-A304325FAFA7}" type="datetimeFigureOut">
              <a:rPr lang="es-ES" smtClean="0"/>
              <a:t>05/12/2019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0C89-8740-4119-A771-84BD0D06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7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98-469A-41C8-8B59-A304325FAFA7}" type="datetimeFigureOut">
              <a:rPr lang="es-ES" smtClean="0"/>
              <a:t>05/12/2019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0C89-8740-4119-A771-84BD0D06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0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98-469A-41C8-8B59-A304325FAFA7}" type="datetimeFigureOut">
              <a:rPr lang="es-ES" smtClean="0"/>
              <a:t>05/12/2019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0C89-8740-4119-A771-84BD0D06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55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98-469A-41C8-8B59-A304325FAFA7}" type="datetimeFigureOut">
              <a:rPr lang="es-ES" smtClean="0"/>
              <a:t>05/12/2019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0C89-8740-4119-A771-84BD0D06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16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98-469A-41C8-8B59-A304325FAFA7}" type="datetimeFigureOut">
              <a:rPr lang="es-ES" smtClean="0"/>
              <a:t>05/12/2019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0C89-8740-4119-A771-84BD0D06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63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98-469A-41C8-8B59-A304325FAFA7}" type="datetimeFigureOut">
              <a:rPr lang="es-ES" smtClean="0"/>
              <a:t>05/12/2019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0C89-8740-4119-A771-84BD0D06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57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8C98-469A-41C8-8B59-A304325FAFA7}" type="datetimeFigureOut">
              <a:rPr lang="es-ES" smtClean="0"/>
              <a:t>05/12/2019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40C89-8740-4119-A771-84BD0D06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19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b="1" i="1" dirty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Novos tempos, </a:t>
            </a:r>
            <a:br>
              <a:rPr lang="pt-BR" sz="4800" b="1" i="1" dirty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</a:br>
            <a:r>
              <a:rPr lang="pt-BR" sz="4800" b="1" i="1" dirty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novos enfoques</a:t>
            </a:r>
            <a:endParaRPr lang="es-ES" sz="4800" b="1" i="1" dirty="0">
              <a:solidFill>
                <a:schemeClr val="tx2">
                  <a:lumMod val="75000"/>
                </a:schemeClr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182"/>
            <a:ext cx="9144000" cy="4245430"/>
          </a:xfrm>
        </p:spPr>
      </p:pic>
    </p:spTree>
    <p:extLst>
      <p:ext uri="{BB962C8B-B14F-4D97-AF65-F5344CB8AC3E}">
        <p14:creationId xmlns:p14="http://schemas.microsoft.com/office/powerpoint/2010/main" val="237926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gl-ES" b="1" dirty="0"/>
              <a:t>Distintas posturas: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5976664" cy="5472608"/>
          </a:xfrm>
        </p:spPr>
        <p:txBody>
          <a:bodyPr>
            <a:normAutofit fontScale="92500"/>
          </a:bodyPr>
          <a:lstStyle/>
          <a:p>
            <a:pPr algn="just"/>
            <a:r>
              <a:rPr lang="gl-ES" b="1" dirty="0" err="1"/>
              <a:t>Eliacer</a:t>
            </a:r>
            <a:r>
              <a:rPr lang="gl-ES" b="1" dirty="0"/>
              <a:t> </a:t>
            </a:r>
            <a:r>
              <a:rPr lang="gl-ES" b="1" dirty="0" err="1"/>
              <a:t>Cansino</a:t>
            </a:r>
            <a:r>
              <a:rPr lang="gl-ES" b="1" dirty="0"/>
              <a:t>:</a:t>
            </a:r>
          </a:p>
          <a:p>
            <a:pPr marL="0" indent="0" algn="just">
              <a:buNone/>
            </a:pPr>
            <a:r>
              <a:rPr lang="gl-ES" dirty="0"/>
              <a:t>O escritor de LIX andaluz, pola contra, defende que:</a:t>
            </a:r>
          </a:p>
          <a:p>
            <a:pPr marL="0" indent="0" algn="just">
              <a:buNone/>
            </a:pPr>
            <a:r>
              <a:rPr lang="gl-ES" dirty="0"/>
              <a:t>"Hai que presentar o mal, mais non recrearse nel... Hai nenos cunha memoria terrible, chea de traumas provocados por algún adulto. A min gústame contar a infancia como un paraíso. Porque existe tamén o testemuño da beleza, a min interésame máis destacar iso".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20888"/>
            <a:ext cx="2675384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0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gl-ES" b="1" dirty="0"/>
              <a:t>En resumo...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 fontScale="92500"/>
          </a:bodyPr>
          <a:lstStyle/>
          <a:p>
            <a:pPr algn="just"/>
            <a:r>
              <a:rPr lang="gl-ES" dirty="0"/>
              <a:t>A nivel cualitativo </a:t>
            </a:r>
            <a:r>
              <a:rPr lang="gl-ES" b="1" dirty="0"/>
              <a:t>a LIX presenta unha ampliación temática</a:t>
            </a:r>
            <a:r>
              <a:rPr lang="gl-ES" dirty="0"/>
              <a:t> que “rompe coa delimitación de temas adecuados á infancia e como resultado ábrese aos conflitos sociais e persoais, á realidade inmediata e complexa que rodea o lector”. (Ministerio de Educación, Cultura e Deporte de España, 2012). </a:t>
            </a:r>
          </a:p>
          <a:p>
            <a:pPr algn="just"/>
            <a:r>
              <a:rPr lang="gl-ES" dirty="0"/>
              <a:t>Son cada vez máis os/as autores/as de LIX que abordan temas que reflicten a realidade e que, para as persoas adultas, poden ser difíciles de falar cos máis pequenos; por exemplo: doenzas, divorcio, morte, acoso, violencia, homosexualidade, etc. </a:t>
            </a:r>
          </a:p>
        </p:txBody>
      </p:sp>
    </p:spTree>
    <p:extLst>
      <p:ext uri="{BB962C8B-B14F-4D97-AF65-F5344CB8AC3E}">
        <p14:creationId xmlns:p14="http://schemas.microsoft.com/office/powerpoint/2010/main" val="144228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gl-ES" b="1" dirty="0"/>
              <a:t>Algúns exemplos na LIX galega: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7"/>
            <a:ext cx="6048672" cy="5356797"/>
          </a:xfrm>
        </p:spPr>
        <p:txBody>
          <a:bodyPr>
            <a:normAutofit/>
          </a:bodyPr>
          <a:lstStyle/>
          <a:p>
            <a:pPr algn="just"/>
            <a:r>
              <a:rPr lang="gl-ES" b="1" dirty="0"/>
              <a:t>POBREZA E EXCLUSIÓN SOCIAL:</a:t>
            </a:r>
          </a:p>
          <a:p>
            <a:pPr marL="0" indent="0" algn="just">
              <a:buNone/>
            </a:pPr>
            <a:endParaRPr lang="gl-ES" b="1" dirty="0"/>
          </a:p>
          <a:p>
            <a:pPr marL="0" indent="0" algn="just">
              <a:buNone/>
            </a:pPr>
            <a:r>
              <a:rPr lang="gl-ES" b="1" i="1" dirty="0"/>
              <a:t>-Inmundicia e </a:t>
            </a:r>
            <a:r>
              <a:rPr lang="gl-ES" b="1" i="1" dirty="0" err="1"/>
              <a:t>Roñoso</a:t>
            </a:r>
            <a:r>
              <a:rPr lang="gl-ES" dirty="0"/>
              <a:t>, de Ledicia Costas (</a:t>
            </a:r>
            <a:r>
              <a:rPr lang="gl-ES" dirty="0" err="1"/>
              <a:t>Tambre-Edelvives</a:t>
            </a:r>
            <a:r>
              <a:rPr lang="gl-ES" dirty="0"/>
              <a:t>, 2015). </a:t>
            </a:r>
          </a:p>
          <a:p>
            <a:pPr marL="0" lvl="0" indent="0">
              <a:buNone/>
            </a:pPr>
            <a:endParaRPr lang="pt-BR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b="1" i="1" dirty="0">
                <a:solidFill>
                  <a:prstClr val="black"/>
                </a:solidFill>
              </a:rPr>
              <a:t>-Milu</a:t>
            </a:r>
            <a:r>
              <a:rPr lang="pt-BR" dirty="0">
                <a:solidFill>
                  <a:prstClr val="black"/>
                </a:solidFill>
              </a:rPr>
              <a:t>, de Manuel Rivas (</a:t>
            </a:r>
            <a:r>
              <a:rPr lang="pt-BR" dirty="0" err="1">
                <a:solidFill>
                  <a:prstClr val="black"/>
                </a:solidFill>
              </a:rPr>
              <a:t>Kalandraka</a:t>
            </a:r>
            <a:r>
              <a:rPr lang="pt-BR" dirty="0">
                <a:solidFill>
                  <a:prstClr val="black"/>
                </a:solidFill>
              </a:rPr>
              <a:t>, 2010). </a:t>
            </a:r>
          </a:p>
          <a:p>
            <a:pPr marL="0" indent="0" algn="just">
              <a:buNone/>
            </a:pPr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99" y="1340768"/>
            <a:ext cx="1596699" cy="244827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269" y="4005064"/>
            <a:ext cx="2049760" cy="18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/>
              <a:t>Algúns exemplos na LIX galega: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5688632" cy="5328592"/>
          </a:xfrm>
        </p:spPr>
        <p:txBody>
          <a:bodyPr>
            <a:normAutofit/>
          </a:bodyPr>
          <a:lstStyle/>
          <a:p>
            <a:pPr algn="just"/>
            <a:r>
              <a:rPr lang="gl-ES" b="1" dirty="0"/>
              <a:t>A MORTE:</a:t>
            </a:r>
          </a:p>
          <a:p>
            <a:pPr marL="0" indent="0" algn="just">
              <a:buNone/>
            </a:pPr>
            <a:r>
              <a:rPr lang="gl-ES" b="1" i="1" dirty="0"/>
              <a:t>-Escarlatina, a cociñeira defunta</a:t>
            </a:r>
            <a:r>
              <a:rPr lang="gl-ES" dirty="0"/>
              <a:t>, de Ledicia Costas (Xerais, 2014) Infantil.</a:t>
            </a:r>
          </a:p>
          <a:p>
            <a:pPr marL="0" indent="0" algn="just">
              <a:buNone/>
            </a:pPr>
            <a:endParaRPr lang="gl-ES" dirty="0"/>
          </a:p>
          <a:p>
            <a:pPr lvl="0" algn="just"/>
            <a:r>
              <a:rPr lang="gl-ES" b="1" dirty="0">
                <a:solidFill>
                  <a:prstClr val="black"/>
                </a:solidFill>
              </a:rPr>
              <a:t>A DOENZA:</a:t>
            </a:r>
          </a:p>
          <a:p>
            <a:pPr marL="0" lvl="0" indent="0" algn="just">
              <a:buNone/>
            </a:pPr>
            <a:r>
              <a:rPr lang="gl-ES" dirty="0">
                <a:solidFill>
                  <a:prstClr val="black"/>
                </a:solidFill>
              </a:rPr>
              <a:t>-</a:t>
            </a:r>
            <a:r>
              <a:rPr lang="gl-ES" b="1" i="1" dirty="0">
                <a:solidFill>
                  <a:prstClr val="black"/>
                </a:solidFill>
              </a:rPr>
              <a:t>O becho que quere comer á avoa</a:t>
            </a:r>
            <a:r>
              <a:rPr lang="gl-ES" dirty="0">
                <a:solidFill>
                  <a:prstClr val="black"/>
                </a:solidFill>
              </a:rPr>
              <a:t>, de </a:t>
            </a:r>
            <a:r>
              <a:rPr lang="gl-ES" dirty="0" err="1">
                <a:solidFill>
                  <a:prstClr val="black"/>
                </a:solidFill>
              </a:rPr>
              <a:t>Rocío</a:t>
            </a:r>
            <a:r>
              <a:rPr lang="gl-ES" dirty="0">
                <a:solidFill>
                  <a:prstClr val="black"/>
                </a:solidFill>
              </a:rPr>
              <a:t> Leira Castro (Galaxia, 2015)</a:t>
            </a:r>
          </a:p>
          <a:p>
            <a:pPr marL="0" indent="0" algn="just">
              <a:buNone/>
            </a:pPr>
            <a:endParaRPr lang="gl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72816"/>
            <a:ext cx="1494944" cy="22195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89" y="4293096"/>
            <a:ext cx="14382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2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gl-ES" b="1" dirty="0"/>
              <a:t>Algúns exemplos na LIX galega: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7"/>
            <a:ext cx="5544616" cy="5356797"/>
          </a:xfrm>
        </p:spPr>
        <p:txBody>
          <a:bodyPr>
            <a:normAutofit/>
          </a:bodyPr>
          <a:lstStyle/>
          <a:p>
            <a:pPr algn="just"/>
            <a:r>
              <a:rPr lang="gl-ES" b="1" dirty="0"/>
              <a:t>O DIVORCIO DOS PAIS:</a:t>
            </a:r>
          </a:p>
          <a:p>
            <a:pPr marL="0" indent="0" algn="just">
              <a:buNone/>
            </a:pPr>
            <a:r>
              <a:rPr lang="pt-BR" b="1" i="1" dirty="0"/>
              <a:t>-Águeda e o </a:t>
            </a:r>
            <a:r>
              <a:rPr lang="pt-BR" b="1" i="1" dirty="0" err="1"/>
              <a:t>misterio</a:t>
            </a:r>
            <a:r>
              <a:rPr lang="pt-BR" b="1" i="1" dirty="0"/>
              <a:t> dos </a:t>
            </a:r>
            <a:r>
              <a:rPr lang="pt-BR" b="1" i="1" dirty="0" err="1"/>
              <a:t>calcetíns</a:t>
            </a:r>
            <a:r>
              <a:rPr lang="pt-BR" b="1" i="1" dirty="0"/>
              <a:t>, </a:t>
            </a:r>
            <a:r>
              <a:rPr lang="pt-BR" dirty="0"/>
              <a:t>de Paula </a:t>
            </a:r>
            <a:r>
              <a:rPr lang="pt-BR" dirty="0" err="1"/>
              <a:t>Señarís</a:t>
            </a:r>
            <a:r>
              <a:rPr lang="pt-BR" dirty="0"/>
              <a:t> </a:t>
            </a:r>
            <a:r>
              <a:rPr lang="gl-ES" dirty="0"/>
              <a:t>(Galaxia, 2011)</a:t>
            </a:r>
          </a:p>
          <a:p>
            <a:pPr marL="0" indent="0" algn="just">
              <a:buNone/>
            </a:pPr>
            <a:endParaRPr lang="gl-ES" dirty="0"/>
          </a:p>
          <a:p>
            <a:pPr lvl="0" algn="just"/>
            <a:r>
              <a:rPr lang="gl-ES" b="1" dirty="0">
                <a:solidFill>
                  <a:prstClr val="black"/>
                </a:solidFill>
              </a:rPr>
              <a:t>A TRANSEXUALIDADE:</a:t>
            </a:r>
          </a:p>
          <a:p>
            <a:pPr marL="0" lvl="0" indent="0" algn="just">
              <a:buNone/>
            </a:pPr>
            <a:r>
              <a:rPr lang="gl-ES" dirty="0">
                <a:solidFill>
                  <a:prstClr val="black"/>
                </a:solidFill>
              </a:rPr>
              <a:t>-</a:t>
            </a:r>
            <a:r>
              <a:rPr lang="gl-ES" b="1" i="1" dirty="0">
                <a:solidFill>
                  <a:prstClr val="black"/>
                </a:solidFill>
              </a:rPr>
              <a:t>Mamá, quero ser </a:t>
            </a:r>
            <a:r>
              <a:rPr lang="gl-ES" b="1" i="1" dirty="0" err="1">
                <a:solidFill>
                  <a:prstClr val="black"/>
                </a:solidFill>
              </a:rPr>
              <a:t>Ziggy</a:t>
            </a:r>
            <a:r>
              <a:rPr lang="gl-ES" b="1" i="1" dirty="0">
                <a:solidFill>
                  <a:prstClr val="black"/>
                </a:solidFill>
              </a:rPr>
              <a:t> </a:t>
            </a:r>
            <a:r>
              <a:rPr lang="gl-ES" b="1" i="1" dirty="0" err="1">
                <a:solidFill>
                  <a:prstClr val="black"/>
                </a:solidFill>
              </a:rPr>
              <a:t>Stardust</a:t>
            </a:r>
            <a:r>
              <a:rPr lang="gl-ES" dirty="0">
                <a:solidFill>
                  <a:prstClr val="black"/>
                </a:solidFill>
              </a:rPr>
              <a:t>, de Iria Misa (Xerais, 2018)</a:t>
            </a:r>
          </a:p>
          <a:p>
            <a:pPr marL="0" indent="0" algn="just">
              <a:buNone/>
            </a:pPr>
            <a:endParaRPr lang="gl-ES" dirty="0"/>
          </a:p>
          <a:p>
            <a:pPr marL="0" indent="0" algn="just">
              <a:buNone/>
            </a:pPr>
            <a:endParaRPr lang="gl-ES" dirty="0"/>
          </a:p>
          <a:p>
            <a:pPr marL="0" indent="0" algn="just">
              <a:buNone/>
            </a:pPr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68760"/>
            <a:ext cx="1443430" cy="22232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0" y="3933056"/>
            <a:ext cx="153035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71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gl-ES" b="1" dirty="0"/>
              <a:t>Algúns exemplos na LIX galega: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7"/>
            <a:ext cx="5832648" cy="53567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gl-ES" dirty="0"/>
          </a:p>
          <a:p>
            <a:pPr algn="just"/>
            <a:r>
              <a:rPr lang="gl-ES" b="1" dirty="0"/>
              <a:t>MULTICULTURALIDADE:</a:t>
            </a:r>
          </a:p>
          <a:p>
            <a:pPr marL="0" indent="0" algn="just">
              <a:buNone/>
            </a:pPr>
            <a:r>
              <a:rPr lang="gl-ES" dirty="0"/>
              <a:t>-</a:t>
            </a:r>
            <a:r>
              <a:rPr lang="gl-ES" b="1" i="1" dirty="0" err="1"/>
              <a:t>Usha</a:t>
            </a:r>
            <a:r>
              <a:rPr lang="gl-ES" dirty="0"/>
              <a:t>, de María </a:t>
            </a:r>
            <a:r>
              <a:rPr lang="gl-ES" dirty="0" err="1"/>
              <a:t>Reimóndez</a:t>
            </a:r>
            <a:r>
              <a:rPr lang="gl-ES" dirty="0"/>
              <a:t> (Xerais, 2010)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24" y="2492896"/>
            <a:ext cx="234919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gl-ES" b="1" dirty="0"/>
              <a:t>Algúns exemplos na LIX galega: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7"/>
            <a:ext cx="5544616" cy="535679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gl-ES" b="1" dirty="0">
                <a:latin typeface="Arial, sans-serif"/>
              </a:rPr>
              <a:t>O RACISMO</a:t>
            </a:r>
            <a:r>
              <a:rPr lang="gl-ES" b="1" dirty="0"/>
              <a:t>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gl-ES" dirty="0"/>
              <a:t>-</a:t>
            </a:r>
            <a:r>
              <a:rPr lang="gl-ES" b="1" i="1" dirty="0"/>
              <a:t>Violeta </a:t>
            </a:r>
            <a:r>
              <a:rPr lang="gl-ES" b="1" i="1" dirty="0" err="1"/>
              <a:t>Tamurana</a:t>
            </a:r>
            <a:r>
              <a:rPr lang="gl-ES" dirty="0"/>
              <a:t>, de Andrea Maceiras (Baía, 2010)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gl-ES" dirty="0"/>
          </a:p>
          <a:p>
            <a:pPr lvl="0" algn="just"/>
            <a:r>
              <a:rPr lang="gl-ES" b="1" dirty="0">
                <a:solidFill>
                  <a:prstClr val="black"/>
                </a:solidFill>
              </a:rPr>
              <a:t>RACHANDO ROLES:</a:t>
            </a:r>
          </a:p>
          <a:p>
            <a:pPr marL="0" lvl="0" indent="0">
              <a:buNone/>
            </a:pPr>
            <a:r>
              <a:rPr lang="gl-ES" dirty="0">
                <a:solidFill>
                  <a:prstClr val="black"/>
                </a:solidFill>
              </a:rPr>
              <a:t>-</a:t>
            </a:r>
            <a:r>
              <a:rPr lang="gl-ES" b="1" i="1" dirty="0">
                <a:solidFill>
                  <a:prstClr val="black"/>
                </a:solidFill>
              </a:rPr>
              <a:t>A cazadora de estrelas</a:t>
            </a:r>
            <a:r>
              <a:rPr lang="gl-ES" dirty="0">
                <a:solidFill>
                  <a:prstClr val="black"/>
                </a:solidFill>
              </a:rPr>
              <a:t>, de María Canosa (Xerais, 2017)</a:t>
            </a:r>
          </a:p>
          <a:p>
            <a:pPr marL="0" lvl="0" indent="0">
              <a:buNone/>
            </a:pPr>
            <a:r>
              <a:rPr lang="gl-ES" dirty="0">
                <a:solidFill>
                  <a:prstClr val="black"/>
                </a:solidFill>
              </a:rPr>
              <a:t>-</a:t>
            </a:r>
            <a:r>
              <a:rPr lang="gl-ES" b="1" i="1" dirty="0">
                <a:solidFill>
                  <a:prstClr val="black"/>
                </a:solidFill>
              </a:rPr>
              <a:t>Marta e a píntega</a:t>
            </a:r>
            <a:r>
              <a:rPr lang="gl-ES" dirty="0">
                <a:solidFill>
                  <a:prstClr val="black"/>
                </a:solidFill>
              </a:rPr>
              <a:t>, de Eli Ríos (Galaxia, 2016)</a:t>
            </a:r>
          </a:p>
          <a:p>
            <a:pPr marL="0" indent="0" algn="just">
              <a:buNone/>
            </a:pPr>
            <a:endParaRPr lang="gl-ES" dirty="0"/>
          </a:p>
          <a:p>
            <a:pPr marL="0" indent="0" algn="just">
              <a:buNone/>
            </a:pPr>
            <a:endParaRPr lang="gl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55" y="1412776"/>
            <a:ext cx="1406970" cy="21602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162718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155" y="4347193"/>
            <a:ext cx="14382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7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gl-ES" b="1" dirty="0"/>
              <a:t>Algúns exemplos na LIX galega: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556792"/>
            <a:ext cx="6192688" cy="5140772"/>
          </a:xfrm>
        </p:spPr>
        <p:txBody>
          <a:bodyPr>
            <a:normAutofit/>
          </a:bodyPr>
          <a:lstStyle/>
          <a:p>
            <a:pPr algn="just"/>
            <a:r>
              <a:rPr lang="gl-ES" b="1" dirty="0"/>
              <a:t>NOVAS EXPRESIÓNS ARTÍSTICAS:</a:t>
            </a:r>
          </a:p>
          <a:p>
            <a:pPr marL="0" indent="0" algn="just">
              <a:buNone/>
            </a:pPr>
            <a:r>
              <a:rPr lang="pt-BR" dirty="0"/>
              <a:t>-</a:t>
            </a:r>
            <a:r>
              <a:rPr lang="gl-ES" b="1" i="1" dirty="0"/>
              <a:t>Avións de papel</a:t>
            </a:r>
            <a:r>
              <a:rPr lang="gl-ES" dirty="0"/>
              <a:t>, de Xavier Estévez (Xerais, 2017)</a:t>
            </a:r>
          </a:p>
          <a:p>
            <a:pPr marL="0" indent="0" algn="just">
              <a:buNone/>
            </a:pPr>
            <a:endParaRPr lang="gl-ES" dirty="0"/>
          </a:p>
          <a:p>
            <a:pPr lvl="0" algn="just"/>
            <a:r>
              <a:rPr lang="gl-ES" b="1" dirty="0">
                <a:solidFill>
                  <a:prstClr val="black"/>
                </a:solidFill>
              </a:rPr>
              <a:t>CIENCIA E TECNOLOXÍA:</a:t>
            </a:r>
          </a:p>
          <a:p>
            <a:pPr marL="0" lvl="0" indent="0" algn="just">
              <a:buNone/>
            </a:pPr>
            <a:r>
              <a:rPr lang="gl-ES" dirty="0">
                <a:solidFill>
                  <a:prstClr val="black"/>
                </a:solidFill>
              </a:rPr>
              <a:t>-</a:t>
            </a:r>
            <a:r>
              <a:rPr lang="gl-ES" b="1" i="1" dirty="0">
                <a:solidFill>
                  <a:prstClr val="black"/>
                </a:solidFill>
              </a:rPr>
              <a:t>A chave da </a:t>
            </a:r>
            <a:r>
              <a:rPr lang="gl-ES" b="1" i="1" dirty="0" err="1">
                <a:solidFill>
                  <a:prstClr val="black"/>
                </a:solidFill>
              </a:rPr>
              <a:t>Atlántida</a:t>
            </a:r>
            <a:r>
              <a:rPr lang="gl-ES" dirty="0">
                <a:solidFill>
                  <a:prstClr val="black"/>
                </a:solidFill>
              </a:rPr>
              <a:t>, de Anxo Fariña (Xerais, 2013)</a:t>
            </a:r>
          </a:p>
          <a:p>
            <a:pPr marL="0" indent="0" algn="just">
              <a:buNone/>
            </a:pPr>
            <a:endParaRPr lang="gl-ES" dirty="0"/>
          </a:p>
          <a:p>
            <a:pPr marL="0" indent="0" algn="just">
              <a:buNone/>
            </a:pPr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04" y="1340767"/>
            <a:ext cx="1787433" cy="252028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32" y="4149080"/>
            <a:ext cx="17557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0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gl-ES" b="1" dirty="0"/>
              <a:t>Algúns exemplos na LIX galega: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7"/>
            <a:ext cx="6300192" cy="5356797"/>
          </a:xfrm>
        </p:spPr>
        <p:txBody>
          <a:bodyPr>
            <a:normAutofit lnSpcReduction="10000"/>
          </a:bodyPr>
          <a:lstStyle/>
          <a:p>
            <a:pPr algn="just"/>
            <a:r>
              <a:rPr lang="gl-ES" b="1" dirty="0"/>
              <a:t>REESCRITURA DOS CLÁSICOS:</a:t>
            </a:r>
          </a:p>
          <a:p>
            <a:pPr marL="0" indent="0">
              <a:buNone/>
            </a:pPr>
            <a:r>
              <a:rPr lang="gl-ES" dirty="0"/>
              <a:t>-</a:t>
            </a:r>
            <a:r>
              <a:rPr lang="gl-ES" b="1" i="1" dirty="0"/>
              <a:t>O anano máis alto conta a historia de </a:t>
            </a:r>
            <a:r>
              <a:rPr lang="gl-ES" b="1" i="1" dirty="0" err="1"/>
              <a:t>Brancaneves</a:t>
            </a:r>
            <a:r>
              <a:rPr lang="gl-ES" dirty="0"/>
              <a:t>, de </a:t>
            </a:r>
            <a:r>
              <a:rPr lang="gl-ES" dirty="0" err="1"/>
              <a:t>Marilar</a:t>
            </a:r>
            <a:r>
              <a:rPr lang="gl-ES" dirty="0"/>
              <a:t> </a:t>
            </a:r>
            <a:r>
              <a:rPr lang="gl-ES" dirty="0" err="1"/>
              <a:t>Aleixandre</a:t>
            </a:r>
            <a:r>
              <a:rPr lang="gl-ES" dirty="0"/>
              <a:t> (</a:t>
            </a:r>
            <a:r>
              <a:rPr lang="gl-ES" dirty="0" err="1"/>
              <a:t>Edebé</a:t>
            </a:r>
            <a:r>
              <a:rPr lang="gl-ES" dirty="0"/>
              <a:t>, 2015)</a:t>
            </a:r>
          </a:p>
          <a:p>
            <a:pPr marL="0" indent="0">
              <a:buNone/>
            </a:pPr>
            <a:endParaRPr lang="gl-ES" dirty="0"/>
          </a:p>
          <a:p>
            <a:pPr marL="0" indent="0">
              <a:buNone/>
            </a:pPr>
            <a:r>
              <a:rPr lang="gl-ES" dirty="0"/>
              <a:t>-</a:t>
            </a:r>
            <a:r>
              <a:rPr lang="gl-ES" b="1" i="1" dirty="0"/>
              <a:t>Tres han ser?</a:t>
            </a:r>
            <a:r>
              <a:rPr lang="gl-ES" dirty="0"/>
              <a:t>, de </a:t>
            </a:r>
            <a:r>
              <a:rPr lang="gl-ES" dirty="0" err="1"/>
              <a:t>Darabuc</a:t>
            </a:r>
            <a:r>
              <a:rPr lang="gl-ES" dirty="0"/>
              <a:t> e Fátima </a:t>
            </a:r>
            <a:r>
              <a:rPr lang="gl-ES" dirty="0" err="1"/>
              <a:t>Alonso</a:t>
            </a:r>
            <a:r>
              <a:rPr lang="gl-ES" dirty="0"/>
              <a:t> (</a:t>
            </a:r>
            <a:r>
              <a:rPr lang="gl-ES" dirty="0" err="1"/>
              <a:t>Oqo</a:t>
            </a:r>
            <a:r>
              <a:rPr lang="gl-ES" dirty="0"/>
              <a:t>, 2011)</a:t>
            </a:r>
          </a:p>
          <a:p>
            <a:pPr marL="0" indent="0">
              <a:buNone/>
            </a:pPr>
            <a:endParaRPr lang="gl-ES" dirty="0"/>
          </a:p>
          <a:p>
            <a:pPr marL="0" indent="0">
              <a:buNone/>
            </a:pPr>
            <a:r>
              <a:rPr lang="gl-ES" dirty="0"/>
              <a:t>-</a:t>
            </a:r>
            <a:r>
              <a:rPr lang="gl-ES" b="1" i="1" dirty="0" err="1"/>
              <a:t>Robinson</a:t>
            </a:r>
            <a:r>
              <a:rPr lang="gl-ES" b="1" i="1" dirty="0"/>
              <a:t> contado polas </a:t>
            </a:r>
            <a:r>
              <a:rPr lang="gl-ES" b="1" i="1" dirty="0" err="1"/>
              <a:t>animalias</a:t>
            </a:r>
            <a:r>
              <a:rPr lang="gl-ES" dirty="0"/>
              <a:t>, de </a:t>
            </a:r>
            <a:r>
              <a:rPr lang="gl-ES" dirty="0" err="1"/>
              <a:t>Marilar</a:t>
            </a:r>
            <a:r>
              <a:rPr lang="gl-ES" dirty="0"/>
              <a:t> </a:t>
            </a:r>
            <a:r>
              <a:rPr lang="gl-ES" dirty="0" err="1"/>
              <a:t>Aleixandre</a:t>
            </a:r>
            <a:r>
              <a:rPr lang="gl-ES" dirty="0"/>
              <a:t> (Oxford, 2011)</a:t>
            </a:r>
            <a:endParaRPr lang="gl-ES" b="0" dirty="0">
              <a:effectLst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40768"/>
            <a:ext cx="1510175" cy="225246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2" y="3698613"/>
            <a:ext cx="1502953" cy="141277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97151"/>
            <a:ext cx="1318947" cy="19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6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Un chisco de práctica!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gl-ES" dirty="0"/>
              <a:t>Imos</a:t>
            </a:r>
            <a:r>
              <a:rPr lang="es-ES" dirty="0"/>
              <a:t> </a:t>
            </a:r>
            <a:r>
              <a:rPr lang="gl-ES" dirty="0"/>
              <a:t>artellar </a:t>
            </a:r>
            <a:r>
              <a:rPr lang="gl-ES" b="1" dirty="0"/>
              <a:t>dinámicas </a:t>
            </a:r>
            <a:r>
              <a:rPr lang="pt-BR" b="1" dirty="0"/>
              <a:t>grupais </a:t>
            </a:r>
            <a:r>
              <a:rPr lang="gl-ES" b="1" dirty="0"/>
              <a:t>de creación literaria</a:t>
            </a:r>
            <a:r>
              <a:rPr lang="gl-ES" dirty="0"/>
              <a:t> </a:t>
            </a:r>
            <a:r>
              <a:rPr lang="pt-BR" dirty="0"/>
              <a:t>coas que levar á aula estes novos temas e enfoques.</a:t>
            </a:r>
            <a:endParaRPr lang="es-ES" dirty="0"/>
          </a:p>
          <a:p>
            <a:pPr algn="just"/>
            <a:r>
              <a:rPr lang="gl-ES" dirty="0"/>
              <a:t>Para iso desenvolveremos </a:t>
            </a:r>
            <a:r>
              <a:rPr lang="gl-ES" b="1" dirty="0"/>
              <a:t>5 actividades</a:t>
            </a:r>
            <a:r>
              <a:rPr lang="gl-ES" dirty="0"/>
              <a:t>:</a:t>
            </a:r>
          </a:p>
          <a:p>
            <a:pPr marL="0" indent="0" algn="just">
              <a:buNone/>
            </a:pPr>
            <a:r>
              <a:rPr lang="es-ES" dirty="0"/>
              <a:t>    -</a:t>
            </a:r>
            <a:r>
              <a:rPr lang="es-ES" b="1" i="1" dirty="0"/>
              <a:t>Mestura tola</a:t>
            </a:r>
          </a:p>
          <a:p>
            <a:pPr marL="0" indent="0" algn="just">
              <a:buNone/>
            </a:pPr>
            <a:r>
              <a:rPr lang="es-ES" dirty="0"/>
              <a:t>    -</a:t>
            </a:r>
            <a:r>
              <a:rPr lang="gl-ES" b="1" i="1" dirty="0"/>
              <a:t>A casa embruxada</a:t>
            </a:r>
          </a:p>
          <a:p>
            <a:pPr marL="0" indent="0" algn="just">
              <a:buNone/>
            </a:pPr>
            <a:r>
              <a:rPr lang="es-ES" b="1" i="1" dirty="0"/>
              <a:t>    </a:t>
            </a:r>
            <a:r>
              <a:rPr lang="gl-ES" b="1" i="1" dirty="0"/>
              <a:t>-O saco roto da avoa</a:t>
            </a:r>
          </a:p>
          <a:p>
            <a:pPr marL="0" indent="0" algn="just">
              <a:buNone/>
            </a:pPr>
            <a:r>
              <a:rPr lang="gl-ES" b="1" i="1" dirty="0"/>
              <a:t>    -A banda dos </a:t>
            </a:r>
            <a:r>
              <a:rPr lang="gl-ES" b="1" i="1" dirty="0" err="1"/>
              <a:t>Dirty</a:t>
            </a:r>
            <a:r>
              <a:rPr lang="gl-ES" b="1" i="1" dirty="0"/>
              <a:t> </a:t>
            </a:r>
            <a:r>
              <a:rPr lang="gl-ES" b="1" i="1" dirty="0" err="1"/>
              <a:t>Pigs</a:t>
            </a:r>
            <a:endParaRPr lang="gl-ES" b="1" i="1" dirty="0"/>
          </a:p>
          <a:p>
            <a:pPr marL="0" indent="0" algn="just">
              <a:buNone/>
            </a:pPr>
            <a:r>
              <a:rPr lang="gl-ES" b="1" i="1" dirty="0"/>
              <a:t>    -Outra vez perdices???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74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7" y="3009784"/>
            <a:ext cx="7148045" cy="366508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pPr algn="just"/>
            <a:r>
              <a:rPr lang="gl-ES" sz="4000" dirty="0"/>
              <a:t>“Non hai mellor documento que a literatura infantil para saber a forma na que a sociedade desexa verse a si mesma”</a:t>
            </a:r>
            <a:br>
              <a:rPr lang="gl-ES" sz="4000" dirty="0"/>
            </a:br>
            <a:r>
              <a:rPr lang="gl-ES" sz="4000" dirty="0"/>
              <a:t>                                                </a:t>
            </a:r>
            <a:r>
              <a:rPr lang="gl-ES" sz="4000" b="1" dirty="0"/>
              <a:t>Teresa </a:t>
            </a:r>
            <a:r>
              <a:rPr lang="gl-ES" sz="4000" b="1" dirty="0" err="1"/>
              <a:t>Colomer</a:t>
            </a:r>
            <a:endParaRPr lang="gl-ES" sz="4000" b="1" dirty="0"/>
          </a:p>
        </p:txBody>
      </p:sp>
    </p:spTree>
    <p:extLst>
      <p:ext uri="{BB962C8B-B14F-4D97-AF65-F5344CB8AC3E}">
        <p14:creationId xmlns:p14="http://schemas.microsoft.com/office/powerpoint/2010/main" val="1268434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Un chisco de práctica!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5266928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es-ES" sz="3600" b="1" dirty="0"/>
              <a:t>IMPORTANTE!  </a:t>
            </a:r>
          </a:p>
          <a:p>
            <a:pPr marL="0" indent="0" algn="just">
              <a:buNone/>
            </a:pPr>
            <a:r>
              <a:rPr lang="gl-ES" i="1" dirty="0"/>
              <a:t>O experimento de inventar está ben cando as crianzas se divirten, aínda que para acadar este fin infrinxan as regras do experimento.</a:t>
            </a:r>
          </a:p>
          <a:p>
            <a:pPr marL="0" indent="0" algn="r">
              <a:buNone/>
            </a:pPr>
            <a:r>
              <a:rPr lang="es-ES" b="1" dirty="0"/>
              <a:t>                             Gianni </a:t>
            </a:r>
            <a:r>
              <a:rPr lang="es-ES" b="1" dirty="0" err="1"/>
              <a:t>Rodari</a:t>
            </a:r>
            <a:endParaRPr lang="es-ES" b="1" dirty="0"/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0807"/>
            <a:ext cx="3144152" cy="48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M</a:t>
            </a:r>
            <a:r>
              <a:rPr lang="es-ES" b="1" dirty="0">
                <a:solidFill>
                  <a:srgbClr val="FFC000"/>
                </a:solidFill>
              </a:rPr>
              <a:t>e</a:t>
            </a:r>
            <a:r>
              <a:rPr lang="es-ES" b="1" dirty="0">
                <a:solidFill>
                  <a:srgbClr val="00B050"/>
                </a:solidFill>
              </a:rPr>
              <a:t>s</a:t>
            </a:r>
            <a:r>
              <a:rPr lang="es-ES" b="1" dirty="0">
                <a:solidFill>
                  <a:srgbClr val="0070C0"/>
                </a:solidFill>
              </a:rPr>
              <a:t>t</a:t>
            </a:r>
            <a:r>
              <a:rPr lang="es-ES" b="1" dirty="0">
                <a:solidFill>
                  <a:srgbClr val="7030A0"/>
                </a:solidFill>
              </a:rPr>
              <a:t>u</a:t>
            </a:r>
            <a:r>
              <a:rPr lang="es-ES" b="1" dirty="0">
                <a:solidFill>
                  <a:srgbClr val="C00000"/>
                </a:solidFill>
              </a:rPr>
              <a:t>r</a:t>
            </a:r>
            <a:r>
              <a:rPr lang="es-ES" b="1" dirty="0">
                <a:solidFill>
                  <a:srgbClr val="FFC000"/>
                </a:solidFill>
              </a:rPr>
              <a:t>a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>
                <a:solidFill>
                  <a:srgbClr val="00B050"/>
                </a:solidFill>
              </a:rPr>
              <a:t>t</a:t>
            </a:r>
            <a:r>
              <a:rPr lang="es-ES" b="1" dirty="0">
                <a:solidFill>
                  <a:srgbClr val="0070C0"/>
                </a:solidFill>
              </a:rPr>
              <a:t>o</a:t>
            </a:r>
            <a:r>
              <a:rPr lang="es-ES" b="1" dirty="0">
                <a:solidFill>
                  <a:srgbClr val="7030A0"/>
                </a:solidFill>
              </a:rPr>
              <a:t>l</a:t>
            </a:r>
            <a:r>
              <a:rPr lang="es-ES" b="1" dirty="0">
                <a:solidFill>
                  <a:srgbClr val="C00000"/>
                </a:solidFill>
              </a:rPr>
              <a:t>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/>
          </a:bodyPr>
          <a:lstStyle/>
          <a:p>
            <a:pPr algn="just"/>
            <a:r>
              <a:rPr lang="gl-ES" dirty="0"/>
              <a:t>Imos construír historias a partir de varias palabras.</a:t>
            </a:r>
          </a:p>
          <a:p>
            <a:pPr algn="just"/>
            <a:r>
              <a:rPr lang="gl-ES" dirty="0"/>
              <a:t>Para iso, contaremos con </a:t>
            </a:r>
            <a:r>
              <a:rPr lang="gl-ES" b="1" dirty="0"/>
              <a:t>tres series de palabras</a:t>
            </a:r>
            <a:r>
              <a:rPr lang="gl-ES" dirty="0"/>
              <a:t>.</a:t>
            </a:r>
          </a:p>
          <a:p>
            <a:pPr algn="just"/>
            <a:r>
              <a:rPr lang="gl-ES" dirty="0"/>
              <a:t>A primeira serie de palabras estará composta polos </a:t>
            </a:r>
            <a:r>
              <a:rPr lang="gl-ES" b="1" dirty="0"/>
              <a:t>nomes de protagonistas dos contos clásicos</a:t>
            </a:r>
            <a:r>
              <a:rPr lang="gl-ES" dirty="0"/>
              <a:t>.</a:t>
            </a:r>
          </a:p>
          <a:p>
            <a:pPr algn="just"/>
            <a:r>
              <a:rPr lang="gl-ES" dirty="0"/>
              <a:t>A segunda serie por </a:t>
            </a:r>
            <a:r>
              <a:rPr lang="gl-ES" b="1" dirty="0"/>
              <a:t>palabras extraídas deses contos</a:t>
            </a:r>
            <a:r>
              <a:rPr lang="gl-ES" dirty="0"/>
              <a:t>.</a:t>
            </a:r>
          </a:p>
          <a:p>
            <a:pPr algn="just"/>
            <a:r>
              <a:rPr lang="gl-ES" dirty="0"/>
              <a:t>E a terceira, por </a:t>
            </a:r>
            <a:r>
              <a:rPr lang="gl-ES" b="1" dirty="0"/>
              <a:t>palabras relacionadas coa ciencia, a tecnoloxía, os deportes de risco, as novas expresións artísticas, etc.</a:t>
            </a:r>
          </a:p>
          <a:p>
            <a:pPr marL="0" indent="0" algn="just">
              <a:buNone/>
            </a:pP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9209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96752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M</a:t>
            </a:r>
            <a:r>
              <a:rPr lang="es-ES" b="1" dirty="0">
                <a:solidFill>
                  <a:srgbClr val="FFC000"/>
                </a:solidFill>
              </a:rPr>
              <a:t>e</a:t>
            </a:r>
            <a:r>
              <a:rPr lang="es-ES" b="1" dirty="0">
                <a:solidFill>
                  <a:srgbClr val="00B050"/>
                </a:solidFill>
              </a:rPr>
              <a:t>s</a:t>
            </a:r>
            <a:r>
              <a:rPr lang="es-ES" b="1" dirty="0">
                <a:solidFill>
                  <a:srgbClr val="0070C0"/>
                </a:solidFill>
              </a:rPr>
              <a:t>t</a:t>
            </a:r>
            <a:r>
              <a:rPr lang="es-ES" b="1" dirty="0">
                <a:solidFill>
                  <a:srgbClr val="7030A0"/>
                </a:solidFill>
              </a:rPr>
              <a:t>u</a:t>
            </a:r>
            <a:r>
              <a:rPr lang="es-ES" b="1" dirty="0">
                <a:solidFill>
                  <a:srgbClr val="C00000"/>
                </a:solidFill>
              </a:rPr>
              <a:t>r</a:t>
            </a:r>
            <a:r>
              <a:rPr lang="es-ES" b="1" dirty="0">
                <a:solidFill>
                  <a:srgbClr val="FFC000"/>
                </a:solidFill>
              </a:rPr>
              <a:t>a</a:t>
            </a:r>
            <a:r>
              <a:rPr lang="es-ES" b="1" dirty="0"/>
              <a:t> </a:t>
            </a:r>
            <a:r>
              <a:rPr lang="es-ES" b="1" dirty="0">
                <a:solidFill>
                  <a:srgbClr val="00B050"/>
                </a:solidFill>
              </a:rPr>
              <a:t>t</a:t>
            </a:r>
            <a:r>
              <a:rPr lang="es-ES" b="1" dirty="0">
                <a:solidFill>
                  <a:srgbClr val="0070C0"/>
                </a:solidFill>
              </a:rPr>
              <a:t>o</a:t>
            </a:r>
            <a:r>
              <a:rPr lang="es-ES" b="1" dirty="0">
                <a:solidFill>
                  <a:srgbClr val="7030A0"/>
                </a:solidFill>
              </a:rPr>
              <a:t>l</a:t>
            </a:r>
            <a:r>
              <a:rPr lang="es-ES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60648"/>
            <a:ext cx="1522512" cy="28803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gl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504" y="1218215"/>
            <a:ext cx="345638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/>
              <a:t>1ª SERIE:</a:t>
            </a:r>
          </a:p>
          <a:p>
            <a:pPr algn="ctr"/>
            <a:endParaRPr lang="es-ES" dirty="0"/>
          </a:p>
          <a:p>
            <a:pPr algn="ctr"/>
            <a:r>
              <a:rPr lang="es-ES" sz="2300" b="1" dirty="0">
                <a:solidFill>
                  <a:srgbClr val="FF0000"/>
                </a:solidFill>
              </a:rPr>
              <a:t>PINOCHO</a:t>
            </a:r>
          </a:p>
          <a:p>
            <a:pPr algn="ctr"/>
            <a:endParaRPr lang="es-ES" sz="2300" b="1" dirty="0">
              <a:solidFill>
                <a:srgbClr val="FF0000"/>
              </a:solidFill>
            </a:endParaRPr>
          </a:p>
          <a:p>
            <a:pPr algn="ctr"/>
            <a:r>
              <a:rPr lang="es-ES" sz="2300" b="1" dirty="0">
                <a:solidFill>
                  <a:srgbClr val="FF0000"/>
                </a:solidFill>
              </a:rPr>
              <a:t>BRANCANEVES</a:t>
            </a:r>
          </a:p>
          <a:p>
            <a:pPr algn="ctr"/>
            <a:endParaRPr lang="es-ES" sz="2300" b="1" dirty="0">
              <a:solidFill>
                <a:srgbClr val="FF0000"/>
              </a:solidFill>
            </a:endParaRPr>
          </a:p>
          <a:p>
            <a:pPr algn="ctr"/>
            <a:r>
              <a:rPr lang="es-ES" sz="2300" b="1" dirty="0">
                <a:solidFill>
                  <a:srgbClr val="FF0000"/>
                </a:solidFill>
              </a:rPr>
              <a:t>CARAPUCHIÑA VERMELLA</a:t>
            </a:r>
          </a:p>
          <a:p>
            <a:pPr algn="ctr"/>
            <a:endParaRPr lang="es-ES" sz="2300" b="1" dirty="0">
              <a:solidFill>
                <a:srgbClr val="FF0000"/>
              </a:solidFill>
            </a:endParaRPr>
          </a:p>
          <a:p>
            <a:pPr algn="ctr"/>
            <a:r>
              <a:rPr lang="es-ES" sz="2300" b="1" dirty="0">
                <a:solidFill>
                  <a:srgbClr val="FF0000"/>
                </a:solidFill>
              </a:rPr>
              <a:t>OS TRES PORQUIÑOS</a:t>
            </a:r>
          </a:p>
          <a:p>
            <a:pPr algn="ctr"/>
            <a:endParaRPr lang="es-ES" sz="2300" b="1" dirty="0">
              <a:solidFill>
                <a:srgbClr val="FF0000"/>
              </a:solidFill>
            </a:endParaRPr>
          </a:p>
          <a:p>
            <a:pPr algn="ctr"/>
            <a:r>
              <a:rPr lang="es-ES" sz="2300" b="1" dirty="0">
                <a:solidFill>
                  <a:srgbClr val="FF0000"/>
                </a:solidFill>
              </a:rPr>
              <a:t>CINCENTA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005617" y="1196752"/>
            <a:ext cx="1374094" cy="5770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u="sng" dirty="0"/>
              <a:t>2ª SERIE:</a:t>
            </a:r>
          </a:p>
          <a:p>
            <a:pPr algn="ctr">
              <a:lnSpc>
                <a:spcPct val="150000"/>
              </a:lnSpc>
            </a:pPr>
            <a:r>
              <a:rPr lang="es-ES" sz="2300" b="1" dirty="0">
                <a:solidFill>
                  <a:srgbClr val="00B050"/>
                </a:solidFill>
              </a:rPr>
              <a:t>MADEIRA</a:t>
            </a:r>
          </a:p>
          <a:p>
            <a:pPr algn="ctr">
              <a:lnSpc>
                <a:spcPct val="150000"/>
              </a:lnSpc>
            </a:pPr>
            <a:r>
              <a:rPr lang="es-ES" sz="2300" b="1" dirty="0">
                <a:solidFill>
                  <a:srgbClr val="00B050"/>
                </a:solidFill>
              </a:rPr>
              <a:t>MAZÁ</a:t>
            </a:r>
          </a:p>
          <a:p>
            <a:pPr algn="ctr">
              <a:lnSpc>
                <a:spcPct val="150000"/>
              </a:lnSpc>
            </a:pPr>
            <a:r>
              <a:rPr lang="es-ES" sz="2300" b="1" dirty="0">
                <a:solidFill>
                  <a:srgbClr val="00B050"/>
                </a:solidFill>
              </a:rPr>
              <a:t>AVOA</a:t>
            </a:r>
          </a:p>
          <a:p>
            <a:pPr algn="ctr">
              <a:lnSpc>
                <a:spcPct val="150000"/>
              </a:lnSpc>
            </a:pPr>
            <a:r>
              <a:rPr lang="es-ES" sz="2300" b="1" dirty="0">
                <a:solidFill>
                  <a:srgbClr val="00B050"/>
                </a:solidFill>
              </a:rPr>
              <a:t>SOPRAR</a:t>
            </a:r>
          </a:p>
          <a:p>
            <a:pPr algn="ctr">
              <a:lnSpc>
                <a:spcPct val="150000"/>
              </a:lnSpc>
            </a:pPr>
            <a:r>
              <a:rPr lang="es-ES" sz="2300" b="1" dirty="0">
                <a:solidFill>
                  <a:srgbClr val="00B050"/>
                </a:solidFill>
              </a:rPr>
              <a:t>CABAZA</a:t>
            </a:r>
          </a:p>
          <a:p>
            <a:pPr algn="ctr">
              <a:lnSpc>
                <a:spcPct val="150000"/>
              </a:lnSpc>
            </a:pPr>
            <a:r>
              <a:rPr lang="es-ES" sz="2300" b="1" dirty="0">
                <a:solidFill>
                  <a:srgbClr val="00B050"/>
                </a:solidFill>
              </a:rPr>
              <a:t>NARIZ</a:t>
            </a:r>
          </a:p>
          <a:p>
            <a:pPr algn="ctr">
              <a:lnSpc>
                <a:spcPct val="150000"/>
              </a:lnSpc>
            </a:pPr>
            <a:r>
              <a:rPr lang="es-ES" sz="2300" b="1" dirty="0">
                <a:solidFill>
                  <a:srgbClr val="00B050"/>
                </a:solidFill>
              </a:rPr>
              <a:t>LOBO</a:t>
            </a:r>
          </a:p>
          <a:p>
            <a:pPr algn="ctr">
              <a:lnSpc>
                <a:spcPct val="150000"/>
              </a:lnSpc>
            </a:pPr>
            <a:r>
              <a:rPr lang="es-ES" sz="2300" b="1" dirty="0">
                <a:solidFill>
                  <a:srgbClr val="00B050"/>
                </a:solidFill>
              </a:rPr>
              <a:t>ANANOS</a:t>
            </a:r>
          </a:p>
          <a:p>
            <a:pPr algn="ctr">
              <a:lnSpc>
                <a:spcPct val="150000"/>
              </a:lnSpc>
            </a:pPr>
            <a:r>
              <a:rPr lang="es-ES" sz="2300" b="1" dirty="0">
                <a:solidFill>
                  <a:srgbClr val="00B050"/>
                </a:solidFill>
              </a:rPr>
              <a:t>CASAS</a:t>
            </a:r>
          </a:p>
          <a:p>
            <a:pPr algn="ctr">
              <a:lnSpc>
                <a:spcPct val="150000"/>
              </a:lnSpc>
            </a:pPr>
            <a:r>
              <a:rPr lang="es-ES" sz="2300" b="1" dirty="0">
                <a:solidFill>
                  <a:srgbClr val="00B050"/>
                </a:solidFill>
              </a:rPr>
              <a:t>ZAPATO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642395" y="1207483"/>
            <a:ext cx="1788567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u="sng" dirty="0"/>
              <a:t>3ª SERIE:</a:t>
            </a:r>
          </a:p>
          <a:p>
            <a:pPr algn="ctr"/>
            <a:endParaRPr lang="es-ES" dirty="0"/>
          </a:p>
          <a:p>
            <a:pPr algn="ctr"/>
            <a:r>
              <a:rPr lang="es-ES" sz="2300" b="1" dirty="0">
                <a:solidFill>
                  <a:srgbClr val="0070C0"/>
                </a:solidFill>
              </a:rPr>
              <a:t>YOUTUBER</a:t>
            </a:r>
          </a:p>
          <a:p>
            <a:pPr algn="ctr"/>
            <a:endParaRPr lang="es-ES" sz="2300" b="1" dirty="0">
              <a:solidFill>
                <a:srgbClr val="0070C0"/>
              </a:solidFill>
            </a:endParaRPr>
          </a:p>
          <a:p>
            <a:pPr algn="ctr"/>
            <a:r>
              <a:rPr lang="es-ES" sz="2300" b="1" dirty="0">
                <a:solidFill>
                  <a:srgbClr val="0070C0"/>
                </a:solidFill>
              </a:rPr>
              <a:t>GRAFFITI</a:t>
            </a:r>
          </a:p>
          <a:p>
            <a:pPr algn="ctr"/>
            <a:endParaRPr lang="es-ES" sz="2300" b="1" dirty="0">
              <a:solidFill>
                <a:srgbClr val="0070C0"/>
              </a:solidFill>
            </a:endParaRPr>
          </a:p>
          <a:p>
            <a:pPr algn="ctr"/>
            <a:r>
              <a:rPr lang="es-ES" sz="2300" b="1" dirty="0">
                <a:solidFill>
                  <a:srgbClr val="0070C0"/>
                </a:solidFill>
              </a:rPr>
              <a:t>RAP</a:t>
            </a:r>
          </a:p>
          <a:p>
            <a:pPr algn="ctr"/>
            <a:endParaRPr lang="es-ES" sz="2300" b="1" dirty="0">
              <a:solidFill>
                <a:srgbClr val="0070C0"/>
              </a:solidFill>
            </a:endParaRPr>
          </a:p>
          <a:p>
            <a:pPr algn="ctr"/>
            <a:r>
              <a:rPr lang="es-ES" sz="2300" b="1" dirty="0">
                <a:solidFill>
                  <a:srgbClr val="0070C0"/>
                </a:solidFill>
              </a:rPr>
              <a:t>VIDEO-XOGO</a:t>
            </a:r>
          </a:p>
          <a:p>
            <a:pPr algn="ctr"/>
            <a:endParaRPr lang="es-ES" sz="2300" b="1" dirty="0">
              <a:solidFill>
                <a:srgbClr val="0070C0"/>
              </a:solidFill>
            </a:endParaRPr>
          </a:p>
          <a:p>
            <a:pPr algn="ctr"/>
            <a:r>
              <a:rPr lang="es-ES" sz="2300" b="1" dirty="0">
                <a:solidFill>
                  <a:srgbClr val="0070C0"/>
                </a:solidFill>
              </a:rPr>
              <a:t>SURF</a:t>
            </a:r>
          </a:p>
        </p:txBody>
      </p:sp>
    </p:spTree>
    <p:extLst>
      <p:ext uri="{BB962C8B-B14F-4D97-AF65-F5344CB8AC3E}">
        <p14:creationId xmlns:p14="http://schemas.microsoft.com/office/powerpoint/2010/main" val="33595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M</a:t>
            </a:r>
            <a:r>
              <a:rPr lang="es-ES" b="1" dirty="0">
                <a:solidFill>
                  <a:srgbClr val="FFC000"/>
                </a:solidFill>
              </a:rPr>
              <a:t>e</a:t>
            </a:r>
            <a:r>
              <a:rPr lang="es-ES" b="1" dirty="0">
                <a:solidFill>
                  <a:srgbClr val="00B050"/>
                </a:solidFill>
              </a:rPr>
              <a:t>s</a:t>
            </a:r>
            <a:r>
              <a:rPr lang="es-ES" b="1" dirty="0">
                <a:solidFill>
                  <a:srgbClr val="0070C0"/>
                </a:solidFill>
              </a:rPr>
              <a:t>t</a:t>
            </a:r>
            <a:r>
              <a:rPr lang="es-ES" b="1" dirty="0">
                <a:solidFill>
                  <a:srgbClr val="7030A0"/>
                </a:solidFill>
              </a:rPr>
              <a:t>u</a:t>
            </a:r>
            <a:r>
              <a:rPr lang="es-ES" b="1" dirty="0">
                <a:solidFill>
                  <a:srgbClr val="C00000"/>
                </a:solidFill>
              </a:rPr>
              <a:t>r</a:t>
            </a:r>
            <a:r>
              <a:rPr lang="es-ES" b="1" dirty="0">
                <a:solidFill>
                  <a:srgbClr val="FFC000"/>
                </a:solidFill>
              </a:rPr>
              <a:t>a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>
                <a:solidFill>
                  <a:srgbClr val="00B050"/>
                </a:solidFill>
              </a:rPr>
              <a:t>t</a:t>
            </a:r>
            <a:r>
              <a:rPr lang="es-ES" b="1" dirty="0">
                <a:solidFill>
                  <a:srgbClr val="0070C0"/>
                </a:solidFill>
              </a:rPr>
              <a:t>o</a:t>
            </a:r>
            <a:r>
              <a:rPr lang="es-ES" b="1" dirty="0">
                <a:solidFill>
                  <a:srgbClr val="7030A0"/>
                </a:solidFill>
              </a:rPr>
              <a:t>l</a:t>
            </a:r>
            <a:r>
              <a:rPr lang="es-ES" b="1" dirty="0">
                <a:solidFill>
                  <a:srgbClr val="C00000"/>
                </a:solidFill>
              </a:rPr>
              <a:t>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gl-ES" b="1" dirty="0"/>
              <a:t>Faremos grupos de catro persoas.</a:t>
            </a:r>
          </a:p>
          <a:p>
            <a:pPr algn="just"/>
            <a:r>
              <a:rPr lang="gl-ES" dirty="0"/>
              <a:t>O </a:t>
            </a:r>
            <a:r>
              <a:rPr lang="gl-ES" b="1" dirty="0"/>
              <a:t>primeiro integrante </a:t>
            </a:r>
            <a:r>
              <a:rPr lang="gl-ES" dirty="0"/>
              <a:t>do grupo escollerá </a:t>
            </a:r>
            <a:r>
              <a:rPr lang="gl-ES" b="1" dirty="0"/>
              <a:t>un personaxe da primeira serie </a:t>
            </a:r>
            <a:r>
              <a:rPr lang="gl-ES" dirty="0"/>
              <a:t>(por exemplo, </a:t>
            </a:r>
            <a:r>
              <a:rPr lang="gl-ES" b="1" dirty="0"/>
              <a:t>Carapuchiña vermella</a:t>
            </a:r>
            <a:r>
              <a:rPr lang="gl-ES" dirty="0"/>
              <a:t>)</a:t>
            </a:r>
          </a:p>
          <a:p>
            <a:pPr algn="just"/>
            <a:r>
              <a:rPr lang="gl-ES" b="1" dirty="0"/>
              <a:t>O segundo e terceiro </a:t>
            </a:r>
            <a:r>
              <a:rPr lang="gl-ES" dirty="0"/>
              <a:t>integrante escollerán cadansúa palabra da </a:t>
            </a:r>
            <a:r>
              <a:rPr lang="gl-ES" b="1" dirty="0"/>
              <a:t>segunda serie </a:t>
            </a:r>
            <a:r>
              <a:rPr lang="gl-ES" dirty="0"/>
              <a:t>(por exemplo: </a:t>
            </a:r>
            <a:r>
              <a:rPr lang="gl-ES" b="1" dirty="0"/>
              <a:t>avoa</a:t>
            </a:r>
            <a:r>
              <a:rPr lang="gl-ES" dirty="0"/>
              <a:t> e </a:t>
            </a:r>
            <a:r>
              <a:rPr lang="gl-ES" b="1" dirty="0"/>
              <a:t>lobo</a:t>
            </a:r>
            <a:r>
              <a:rPr lang="gl-ES" dirty="0"/>
              <a:t>).</a:t>
            </a:r>
          </a:p>
          <a:p>
            <a:pPr algn="just"/>
            <a:r>
              <a:rPr lang="gl-ES" b="1" dirty="0"/>
              <a:t>O cuarto compoñente </a:t>
            </a:r>
            <a:r>
              <a:rPr lang="gl-ES" dirty="0"/>
              <a:t>escollerá unha palabra da </a:t>
            </a:r>
            <a:r>
              <a:rPr lang="gl-ES" b="1" dirty="0"/>
              <a:t>terceira serie </a:t>
            </a:r>
            <a:r>
              <a:rPr lang="gl-ES" dirty="0"/>
              <a:t>(por exemplo: </a:t>
            </a:r>
            <a:r>
              <a:rPr lang="gl-ES" b="1" dirty="0"/>
              <a:t>surf</a:t>
            </a:r>
            <a:r>
              <a:rPr lang="gl-ES" dirty="0"/>
              <a:t>)</a:t>
            </a:r>
          </a:p>
          <a:p>
            <a:pPr marL="0" indent="0" algn="just">
              <a:buNone/>
            </a:pP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7676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M</a:t>
            </a:r>
            <a:r>
              <a:rPr lang="es-ES" b="1" dirty="0">
                <a:solidFill>
                  <a:srgbClr val="FFC000"/>
                </a:solidFill>
              </a:rPr>
              <a:t>e</a:t>
            </a:r>
            <a:r>
              <a:rPr lang="es-ES" b="1" dirty="0">
                <a:solidFill>
                  <a:srgbClr val="00B050"/>
                </a:solidFill>
              </a:rPr>
              <a:t>s</a:t>
            </a:r>
            <a:r>
              <a:rPr lang="es-ES" b="1" dirty="0">
                <a:solidFill>
                  <a:srgbClr val="0070C0"/>
                </a:solidFill>
              </a:rPr>
              <a:t>t</a:t>
            </a:r>
            <a:r>
              <a:rPr lang="es-ES" b="1" dirty="0">
                <a:solidFill>
                  <a:srgbClr val="7030A0"/>
                </a:solidFill>
              </a:rPr>
              <a:t>u</a:t>
            </a:r>
            <a:r>
              <a:rPr lang="es-ES" b="1" dirty="0">
                <a:solidFill>
                  <a:srgbClr val="C00000"/>
                </a:solidFill>
              </a:rPr>
              <a:t>r</a:t>
            </a:r>
            <a:r>
              <a:rPr lang="es-ES" b="1" dirty="0">
                <a:solidFill>
                  <a:srgbClr val="FFC000"/>
                </a:solidFill>
              </a:rPr>
              <a:t>a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>
                <a:solidFill>
                  <a:srgbClr val="00B050"/>
                </a:solidFill>
              </a:rPr>
              <a:t>t</a:t>
            </a:r>
            <a:r>
              <a:rPr lang="es-ES" b="1" dirty="0">
                <a:solidFill>
                  <a:srgbClr val="0070C0"/>
                </a:solidFill>
              </a:rPr>
              <a:t>o</a:t>
            </a:r>
            <a:r>
              <a:rPr lang="es-ES" b="1" dirty="0">
                <a:solidFill>
                  <a:srgbClr val="7030A0"/>
                </a:solidFill>
              </a:rPr>
              <a:t>l</a:t>
            </a:r>
            <a:r>
              <a:rPr lang="es-ES" b="1" dirty="0">
                <a:solidFill>
                  <a:srgbClr val="C00000"/>
                </a:solidFill>
              </a:rPr>
              <a:t>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4968552" cy="5544616"/>
          </a:xfrm>
        </p:spPr>
        <p:txBody>
          <a:bodyPr>
            <a:normAutofit/>
          </a:bodyPr>
          <a:lstStyle/>
          <a:p>
            <a:pPr algn="just"/>
            <a:r>
              <a:rPr lang="gl-ES" dirty="0"/>
              <a:t>A continuación, cada un dos grupos </a:t>
            </a:r>
            <a:r>
              <a:rPr lang="gl-ES" b="1" dirty="0"/>
              <a:t>crearán un conto </a:t>
            </a:r>
            <a:r>
              <a:rPr lang="gl-ES" dirty="0"/>
              <a:t>dentro do recadro da folla </a:t>
            </a:r>
            <a:r>
              <a:rPr lang="gl-ES" b="1" dirty="0"/>
              <a:t>empregando as catro palabras</a:t>
            </a:r>
            <a:r>
              <a:rPr lang="gl-ES" dirty="0"/>
              <a:t> escollidas.</a:t>
            </a:r>
          </a:p>
          <a:p>
            <a:pPr marL="0" indent="0" algn="just">
              <a:buNone/>
            </a:pPr>
            <a:endParaRPr lang="gl-ES" dirty="0"/>
          </a:p>
          <a:p>
            <a:pPr algn="just"/>
            <a:r>
              <a:rPr lang="gl-ES" dirty="0"/>
              <a:t>Finalmente</a:t>
            </a:r>
            <a:r>
              <a:rPr lang="gl-ES" b="1" dirty="0"/>
              <a:t>, un/ha voceiro/a do grupo lerá en alto </a:t>
            </a:r>
            <a:r>
              <a:rPr lang="gl-ES" dirty="0"/>
              <a:t>a súa historia.</a:t>
            </a:r>
            <a:endParaRPr lang="gl-ES" b="1" dirty="0"/>
          </a:p>
          <a:p>
            <a:pPr marL="0" indent="0" algn="just">
              <a:buNone/>
            </a:pPr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59"/>
            <a:ext cx="3623865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/>
              <a:t>A CASA EMBRUXADA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6558764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gl-ES" dirty="0"/>
              <a:t>Con esta dinámica podemos reflexionar arredor de temas como </a:t>
            </a:r>
            <a:r>
              <a:rPr lang="gl-ES" b="1" dirty="0"/>
              <a:t>a xenofobia</a:t>
            </a:r>
            <a:r>
              <a:rPr lang="gl-ES" dirty="0"/>
              <a:t>, </a:t>
            </a:r>
            <a:r>
              <a:rPr lang="gl-ES" b="1" dirty="0"/>
              <a:t>o racismo </a:t>
            </a:r>
            <a:r>
              <a:rPr lang="gl-ES" dirty="0"/>
              <a:t>ou </a:t>
            </a:r>
            <a:r>
              <a:rPr lang="gl-ES" b="1" dirty="0"/>
              <a:t>o respecto ao diferente</a:t>
            </a:r>
            <a:r>
              <a:rPr lang="gl-ES" dirty="0"/>
              <a:t>.</a:t>
            </a:r>
          </a:p>
          <a:p>
            <a:pPr algn="just"/>
            <a:r>
              <a:rPr lang="gl-ES" dirty="0"/>
              <a:t>Trátase de </a:t>
            </a:r>
            <a:r>
              <a:rPr lang="gl-ES" b="1" dirty="0"/>
              <a:t>construír unha narración colectiva entre </a:t>
            </a:r>
            <a:r>
              <a:rPr lang="gl-ES" dirty="0"/>
              <a:t>todo o grupo.</a:t>
            </a:r>
          </a:p>
          <a:p>
            <a:pPr algn="just"/>
            <a:r>
              <a:rPr lang="gl-ES" dirty="0"/>
              <a:t>Para facela avanzar contaremos cos </a:t>
            </a:r>
            <a:r>
              <a:rPr lang="gl-ES" b="1" i="1" dirty="0" err="1"/>
              <a:t>story</a:t>
            </a:r>
            <a:r>
              <a:rPr lang="gl-ES" b="1" i="1" dirty="0"/>
              <a:t> </a:t>
            </a:r>
            <a:r>
              <a:rPr lang="gl-ES" b="1" i="1" dirty="0" err="1"/>
              <a:t>cubes</a:t>
            </a:r>
            <a:r>
              <a:rPr lang="gl-ES" dirty="0"/>
              <a:t>.</a:t>
            </a:r>
          </a:p>
          <a:p>
            <a:pPr algn="just"/>
            <a:r>
              <a:rPr lang="gl-ES" dirty="0"/>
              <a:t>Partiremos da premisa: </a:t>
            </a:r>
          </a:p>
          <a:p>
            <a:pPr marL="0" indent="0" algn="ctr">
              <a:buNone/>
            </a:pPr>
            <a:r>
              <a:rPr lang="gl-ES" dirty="0"/>
              <a:t>    </a:t>
            </a:r>
            <a:r>
              <a:rPr lang="gl-ES" b="1" i="1" dirty="0"/>
              <a:t>Alguén diferente chega de fóra e non é aceptado pola comunidade.</a:t>
            </a:r>
          </a:p>
          <a:p>
            <a:pPr marL="0" indent="0" algn="just">
              <a:buNone/>
            </a:pPr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84" y="2780928"/>
            <a:ext cx="234888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1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/>
              <a:t>A CASA EMBRUXADA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5904656" cy="5544616"/>
          </a:xfrm>
        </p:spPr>
        <p:txBody>
          <a:bodyPr>
            <a:normAutofit/>
          </a:bodyPr>
          <a:lstStyle/>
          <a:p>
            <a:pPr algn="just"/>
            <a:r>
              <a:rPr lang="gl-ES" dirty="0"/>
              <a:t>Seremos nos quen propoñamos o </a:t>
            </a:r>
            <a:r>
              <a:rPr lang="gl-ES" b="1" dirty="0"/>
              <a:t>comezo da historia</a:t>
            </a:r>
            <a:r>
              <a:rPr lang="gl-ES" dirty="0"/>
              <a:t>. Por exemplo:</a:t>
            </a:r>
          </a:p>
          <a:p>
            <a:pPr marL="0" indent="0" algn="ctr">
              <a:buNone/>
            </a:pPr>
            <a:r>
              <a:rPr lang="gl-ES" b="1" i="1" dirty="0"/>
              <a:t>Haivos unha boa lea na casa embruxada desde que </a:t>
            </a:r>
            <a:r>
              <a:rPr lang="gl-ES" b="1" i="1" dirty="0" err="1"/>
              <a:t>Hortensio</a:t>
            </a:r>
            <a:r>
              <a:rPr lang="gl-ES" b="1" i="1" dirty="0"/>
              <a:t> foi vivir aló!</a:t>
            </a:r>
          </a:p>
          <a:p>
            <a:pPr marL="0" indent="0" algn="ctr">
              <a:buNone/>
            </a:pPr>
            <a:r>
              <a:rPr lang="gl-ES" b="1" i="1" dirty="0"/>
              <a:t>A saba de </a:t>
            </a:r>
            <a:r>
              <a:rPr lang="gl-ES" b="1" i="1" dirty="0" err="1"/>
              <a:t>Hortensio</a:t>
            </a:r>
            <a:r>
              <a:rPr lang="gl-ES" b="1" i="1" dirty="0"/>
              <a:t> é de cor rosa e non branca coma a do resto de fantasmas. E na casa embruxada non aturan os diferentes.</a:t>
            </a:r>
          </a:p>
          <a:p>
            <a:pPr marL="0" indent="0" algn="just">
              <a:buNone/>
            </a:pPr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68" y="3068960"/>
            <a:ext cx="3085355" cy="34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/>
              <a:t>A CASA EMBRUXADA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gl-ES" dirty="0"/>
              <a:t>Por quendas, levantando a man, as crianzas continuarán a historia en relación a imaxe que saia nos </a:t>
            </a:r>
            <a:r>
              <a:rPr lang="gl-ES" b="1" i="1" dirty="0" err="1"/>
              <a:t>Story</a:t>
            </a:r>
            <a:r>
              <a:rPr lang="gl-ES" b="1" i="1" dirty="0"/>
              <a:t> </a:t>
            </a:r>
            <a:r>
              <a:rPr lang="gl-ES" b="1" i="1" dirty="0" err="1"/>
              <a:t>Cubes</a:t>
            </a:r>
            <a:r>
              <a:rPr lang="gl-ES" dirty="0"/>
              <a:t>, enlazándoa co episodio precedente.</a:t>
            </a:r>
          </a:p>
          <a:p>
            <a:pPr algn="just"/>
            <a:r>
              <a:rPr lang="gl-ES" dirty="0"/>
              <a:t> </a:t>
            </a:r>
            <a:r>
              <a:rPr lang="gl-ES" b="1" i="1" dirty="0" err="1"/>
              <a:t>Story</a:t>
            </a:r>
            <a:r>
              <a:rPr lang="gl-ES" b="1" i="1" dirty="0"/>
              <a:t>  </a:t>
            </a:r>
            <a:r>
              <a:rPr lang="gl-ES" b="1" i="1" dirty="0" err="1"/>
              <a:t>Cubes</a:t>
            </a:r>
            <a:r>
              <a:rPr lang="gl-ES" b="1" i="1" dirty="0"/>
              <a:t> </a:t>
            </a:r>
            <a:r>
              <a:rPr lang="gl-ES" dirty="0"/>
              <a:t>está formado por nove dados de seis caras cada un, o que fai un total de </a:t>
            </a:r>
            <a:r>
              <a:rPr lang="gl-ES" b="1" dirty="0"/>
              <a:t>cincuenta e catro imaxes diferentes</a:t>
            </a:r>
            <a:r>
              <a:rPr lang="gl-ES" dirty="0"/>
              <a:t>.</a:t>
            </a:r>
          </a:p>
          <a:p>
            <a:pPr algn="just"/>
            <a:r>
              <a:rPr lang="gl-ES" dirty="0"/>
              <a:t>Iremos </a:t>
            </a:r>
            <a:r>
              <a:rPr lang="gl-ES" b="1" dirty="0"/>
              <a:t>escribindo a historia </a:t>
            </a:r>
            <a:r>
              <a:rPr lang="gl-ES" dirty="0"/>
              <a:t>até encomendar ao/á derradeiro/a participante a misión de rematar o conto.</a:t>
            </a:r>
          </a:p>
          <a:p>
            <a:pPr algn="just"/>
            <a:r>
              <a:rPr lang="gl-ES" dirty="0"/>
              <a:t>Finalmente </a:t>
            </a:r>
            <a:r>
              <a:rPr lang="gl-ES" b="1" dirty="0"/>
              <a:t>leremos en alto </a:t>
            </a:r>
            <a:r>
              <a:rPr lang="gl-ES" dirty="0"/>
              <a:t>a nosa historia.</a:t>
            </a:r>
          </a:p>
          <a:p>
            <a:pPr marL="0" indent="0" algn="just">
              <a:buNone/>
            </a:pP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8735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/>
              <a:t>O SACO ROTO DA AVOA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7128792" cy="5544616"/>
          </a:xfrm>
        </p:spPr>
        <p:txBody>
          <a:bodyPr>
            <a:normAutofit fontScale="92500"/>
          </a:bodyPr>
          <a:lstStyle/>
          <a:p>
            <a:pPr algn="just"/>
            <a:r>
              <a:rPr lang="gl-ES" dirty="0"/>
              <a:t>Esta dinámica está baseada na técnica de </a:t>
            </a:r>
            <a:r>
              <a:rPr lang="gl-ES" b="1" i="1" dirty="0"/>
              <a:t>Que pasaría se...?</a:t>
            </a:r>
          </a:p>
          <a:p>
            <a:pPr algn="just"/>
            <a:r>
              <a:rPr lang="gl-ES" dirty="0"/>
              <a:t>“As hipóteses son coma unha rede: botas unha e, antes ou despois, atopas algo nela”, di </a:t>
            </a:r>
            <a:r>
              <a:rPr lang="gl-ES" dirty="0" err="1"/>
              <a:t>Novalis</a:t>
            </a:r>
            <a:r>
              <a:rPr lang="gl-ES" dirty="0"/>
              <a:t>.     </a:t>
            </a:r>
          </a:p>
          <a:p>
            <a:pPr algn="just"/>
            <a:r>
              <a:rPr lang="gl-ES" dirty="0"/>
              <a:t>Esta técnica pódese  empregar para abordar </a:t>
            </a:r>
            <a:r>
              <a:rPr lang="gl-ES" b="1" dirty="0"/>
              <a:t>multitude de temas</a:t>
            </a:r>
            <a:r>
              <a:rPr lang="gl-ES" dirty="0"/>
              <a:t>. Hoxe imos centrarnos no </a:t>
            </a:r>
            <a:r>
              <a:rPr lang="gl-ES" b="1" dirty="0" err="1"/>
              <a:t>alzheimer</a:t>
            </a:r>
            <a:r>
              <a:rPr lang="gl-ES" dirty="0"/>
              <a:t>.</a:t>
            </a:r>
          </a:p>
          <a:p>
            <a:pPr algn="just"/>
            <a:r>
              <a:rPr lang="gl-ES" dirty="0"/>
              <a:t>A nosa hipótese será: </a:t>
            </a:r>
          </a:p>
          <a:p>
            <a:pPr marL="0" indent="0" algn="ctr">
              <a:buNone/>
            </a:pPr>
            <a:r>
              <a:rPr lang="gl-ES" dirty="0"/>
              <a:t>    </a:t>
            </a:r>
            <a:r>
              <a:rPr lang="gl-ES" b="1" i="1" dirty="0"/>
              <a:t>Que pasaría se á avoa de Xan lle rompese o saco onde garda as lembranzas?</a:t>
            </a:r>
          </a:p>
          <a:p>
            <a:pPr marL="0" indent="0" algn="just">
              <a:buNone/>
            </a:pPr>
            <a:endParaRPr lang="gl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564904"/>
            <a:ext cx="198536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/>
              <a:t>O SACO ROTO DA AVOA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7128792" cy="5544616"/>
          </a:xfrm>
        </p:spPr>
        <p:txBody>
          <a:bodyPr>
            <a:normAutofit/>
          </a:bodyPr>
          <a:lstStyle/>
          <a:p>
            <a:pPr algn="just"/>
            <a:r>
              <a:rPr lang="gl-ES" dirty="0"/>
              <a:t>Imos traballar </a:t>
            </a:r>
            <a:r>
              <a:rPr lang="gl-ES" b="1" dirty="0"/>
              <a:t>en parellas </a:t>
            </a:r>
            <a:r>
              <a:rPr lang="gl-ES" dirty="0"/>
              <a:t>para escribir o noso conto.</a:t>
            </a:r>
            <a:endParaRPr lang="gl-ES" b="1" i="1" dirty="0"/>
          </a:p>
          <a:p>
            <a:pPr algn="just"/>
            <a:r>
              <a:rPr lang="gl-ES" dirty="0"/>
              <a:t>Seremos </a:t>
            </a:r>
            <a:r>
              <a:rPr lang="gl-ES" b="1" dirty="0"/>
              <a:t>nós os/as que propoñamos o comezo do conto</a:t>
            </a:r>
            <a:r>
              <a:rPr lang="gl-ES" dirty="0"/>
              <a:t>, que podería ser:</a:t>
            </a:r>
          </a:p>
          <a:p>
            <a:pPr marL="0" indent="0" algn="just">
              <a:buNone/>
            </a:pPr>
            <a:r>
              <a:rPr lang="gl-ES" dirty="0"/>
              <a:t>    </a:t>
            </a:r>
            <a:r>
              <a:rPr lang="gl-ES" b="1" i="1" dirty="0"/>
              <a:t>   A avoa de Xan gardaba nun saco todas as lembranzas que fora acumulando na súa vida. Mais un día o saco prendeulle nun cravo e fixo un rachón polo que foi perdendo as súas lembranzas.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564904"/>
            <a:ext cx="198536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b="1" dirty="0"/>
              <a:t>Condicións para satisfacer o lectorado infantil: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lnSpcReduction="10000"/>
          </a:bodyPr>
          <a:lstStyle/>
          <a:p>
            <a:pPr algn="just"/>
            <a:r>
              <a:rPr lang="gl-ES" dirty="0"/>
              <a:t>Estilo literario baixo certa orientación  intencional para que </a:t>
            </a:r>
            <a:r>
              <a:rPr lang="gl-ES" b="1" dirty="0"/>
              <a:t>a</a:t>
            </a:r>
            <a:r>
              <a:rPr lang="gl-ES" dirty="0"/>
              <a:t> </a:t>
            </a:r>
            <a:r>
              <a:rPr lang="gl-ES" b="1" dirty="0"/>
              <a:t>mensaxe resulte comprensible</a:t>
            </a:r>
            <a:r>
              <a:rPr lang="gl-ES" dirty="0"/>
              <a:t>, sen caer na penuria do léxico nin no  reducionismo das ideas. </a:t>
            </a:r>
          </a:p>
          <a:p>
            <a:pPr algn="just"/>
            <a:r>
              <a:rPr lang="gl-ES" b="1" dirty="0"/>
              <a:t>Vocabulario rico e estimulante</a:t>
            </a:r>
            <a:r>
              <a:rPr lang="gl-ES" dirty="0"/>
              <a:t>, non limitado aos termos usuais e coñecidos.</a:t>
            </a:r>
          </a:p>
          <a:p>
            <a:pPr algn="just"/>
            <a:r>
              <a:rPr lang="gl-ES" dirty="0"/>
              <a:t> </a:t>
            </a:r>
            <a:r>
              <a:rPr lang="gl-ES" b="1" dirty="0"/>
              <a:t>Extensión dentro de límites alcanzables</a:t>
            </a:r>
            <a:r>
              <a:rPr lang="gl-ES" dirty="0"/>
              <a:t>.</a:t>
            </a:r>
          </a:p>
          <a:p>
            <a:pPr algn="just"/>
            <a:r>
              <a:rPr lang="gl-ES" dirty="0"/>
              <a:t> </a:t>
            </a:r>
            <a:r>
              <a:rPr lang="gl-ES" b="1" dirty="0"/>
              <a:t>Claridade e sinxeleza</a:t>
            </a:r>
            <a:r>
              <a:rPr lang="gl-ES" dirty="0"/>
              <a:t>, que non é sinónimo de pobreza e esixe un tratamento literario depurado.</a:t>
            </a:r>
          </a:p>
        </p:txBody>
      </p:sp>
    </p:spTree>
    <p:extLst>
      <p:ext uri="{BB962C8B-B14F-4D97-AF65-F5344CB8AC3E}">
        <p14:creationId xmlns:p14="http://schemas.microsoft.com/office/powerpoint/2010/main" val="30891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/>
              <a:t>O SACO ROTO DA AVOA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7128792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gl-ES" dirty="0"/>
              <a:t>Despois, as parellas deberán contestar alternativamente dúas preguntas para completar o conto:</a:t>
            </a:r>
            <a:endParaRPr lang="gl-ES" b="1" i="1" dirty="0"/>
          </a:p>
          <a:p>
            <a:pPr marL="514350" indent="-514350" algn="just">
              <a:buFont typeface="+mj-lt"/>
              <a:buAutoNum type="arabicPeriod"/>
            </a:pPr>
            <a:r>
              <a:rPr lang="gl-ES" i="1" dirty="0"/>
              <a:t>As primeiras lembranzas que perdeu a avoa de Xan foron as máis pequeniñas, as máis fáciles de colar polo rachón do saco. </a:t>
            </a:r>
            <a:r>
              <a:rPr lang="gl-ES" b="1" i="1" dirty="0"/>
              <a:t>Que lembranzas foron esas?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gl-ES" i="1" dirty="0"/>
              <a:t>Despois, pouco a pouco, a avoíña de Xan comezou a perder as lembranzas meirandes. </a:t>
            </a:r>
            <a:r>
              <a:rPr lang="gl-ES" b="1" i="1" dirty="0"/>
              <a:t>Que fixo Xan para axudala?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564904"/>
            <a:ext cx="198536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/>
              <a:t>A BANDA DOS </a:t>
            </a:r>
            <a:r>
              <a:rPr lang="es-E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DIRTY PIGS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6414117" cy="5616624"/>
          </a:xfrm>
        </p:spPr>
        <p:txBody>
          <a:bodyPr>
            <a:normAutofit lnSpcReduction="10000"/>
          </a:bodyPr>
          <a:lstStyle/>
          <a:p>
            <a:pPr algn="just"/>
            <a:r>
              <a:rPr lang="gl-ES" dirty="0"/>
              <a:t>Basearemos esta dinámica na técnica dos </a:t>
            </a:r>
            <a:r>
              <a:rPr lang="gl-ES" b="1" dirty="0"/>
              <a:t>Contos do revés</a:t>
            </a:r>
            <a:r>
              <a:rPr lang="gl-ES" dirty="0"/>
              <a:t>.</a:t>
            </a:r>
          </a:p>
          <a:p>
            <a:pPr algn="just"/>
            <a:r>
              <a:rPr lang="gl-ES" dirty="0"/>
              <a:t>A través dela reflexionaremos sobre o </a:t>
            </a:r>
            <a:r>
              <a:rPr lang="gl-ES" b="1" i="1" dirty="0" err="1"/>
              <a:t>bullying</a:t>
            </a:r>
            <a:r>
              <a:rPr lang="gl-ES" dirty="0"/>
              <a:t> e o </a:t>
            </a:r>
            <a:r>
              <a:rPr lang="gl-ES" b="1" i="1" dirty="0"/>
              <a:t>acoso</a:t>
            </a:r>
            <a:r>
              <a:rPr lang="gl-ES" dirty="0"/>
              <a:t>.</a:t>
            </a:r>
          </a:p>
          <a:p>
            <a:pPr algn="just"/>
            <a:r>
              <a:rPr lang="gl-ES" dirty="0"/>
              <a:t>Para iso, inverteremos o conto dos </a:t>
            </a:r>
            <a:r>
              <a:rPr lang="gl-ES" b="1" i="1" dirty="0"/>
              <a:t>Tres Porquiños</a:t>
            </a:r>
            <a:r>
              <a:rPr lang="gl-ES" dirty="0"/>
              <a:t>.</a:t>
            </a:r>
            <a:endParaRPr lang="gl-ES" b="1" i="1" dirty="0"/>
          </a:p>
          <a:p>
            <a:pPr algn="just"/>
            <a:r>
              <a:rPr lang="gl-ES" dirty="0"/>
              <a:t>No noso conto </a:t>
            </a:r>
            <a:r>
              <a:rPr lang="gl-ES" b="1" dirty="0"/>
              <a:t>o Lobo é bo </a:t>
            </a:r>
            <a:r>
              <a:rPr lang="gl-ES" dirty="0"/>
              <a:t>e os tres porquiños son unha banda de matóns, os </a:t>
            </a:r>
            <a:r>
              <a:rPr lang="gl-ES" b="1" dirty="0" err="1"/>
              <a:t>Dirty</a:t>
            </a:r>
            <a:r>
              <a:rPr lang="gl-ES" b="1" dirty="0"/>
              <a:t> </a:t>
            </a:r>
            <a:r>
              <a:rPr lang="gl-ES" b="1" dirty="0" err="1"/>
              <a:t>Pigs</a:t>
            </a:r>
            <a:r>
              <a:rPr lang="gl-ES" dirty="0"/>
              <a:t>, que chegan ao bosque para atemorizar os habitantes.</a:t>
            </a:r>
            <a:endParaRPr lang="gl-ES" b="1" i="1" dirty="0"/>
          </a:p>
          <a:p>
            <a:pPr marL="0" indent="0" algn="just">
              <a:buNone/>
            </a:pPr>
            <a:endParaRPr lang="gl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21" y="2467820"/>
            <a:ext cx="2622379" cy="28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>
                <a:solidFill>
                  <a:prstClr val="black"/>
                </a:solidFill>
              </a:rPr>
              <a:t>A BANDA DOS </a:t>
            </a:r>
            <a:r>
              <a:rPr lang="es-ES" b="1" dirty="0">
                <a:solidFill>
                  <a:srgbClr val="F79646">
                    <a:lumMod val="60000"/>
                    <a:lumOff val="40000"/>
                  </a:srgbClr>
                </a:solidFill>
              </a:rPr>
              <a:t>DIRTY PIGS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544616"/>
          </a:xfrm>
        </p:spPr>
        <p:txBody>
          <a:bodyPr>
            <a:normAutofit fontScale="92500"/>
          </a:bodyPr>
          <a:lstStyle/>
          <a:p>
            <a:pPr algn="just"/>
            <a:r>
              <a:rPr lang="gl-ES" dirty="0"/>
              <a:t>Imos </a:t>
            </a:r>
            <a:r>
              <a:rPr lang="gl-ES" b="1" dirty="0"/>
              <a:t>construír colectivamente </a:t>
            </a:r>
            <a:r>
              <a:rPr lang="gl-ES" dirty="0"/>
              <a:t>o conto.</a:t>
            </a:r>
          </a:p>
          <a:p>
            <a:pPr algn="just"/>
            <a:r>
              <a:rPr lang="gl-ES" b="1" dirty="0"/>
              <a:t>Lanzaremos preguntas </a:t>
            </a:r>
            <a:r>
              <a:rPr lang="gl-ES" dirty="0"/>
              <a:t>para ser respondidas polas persoas que </a:t>
            </a:r>
            <a:r>
              <a:rPr lang="gl-ES" b="1" dirty="0"/>
              <a:t>soliciten a súa quenda </a:t>
            </a:r>
            <a:r>
              <a:rPr lang="gl-ES" dirty="0"/>
              <a:t>erguendo a man.</a:t>
            </a:r>
          </a:p>
          <a:p>
            <a:pPr algn="just"/>
            <a:r>
              <a:rPr lang="gl-ES" dirty="0"/>
              <a:t>As súas respostas conformarán o noso conto.</a:t>
            </a:r>
          </a:p>
          <a:p>
            <a:pPr algn="just"/>
            <a:r>
              <a:rPr lang="gl-ES" dirty="0"/>
              <a:t>Partiremos da frase inicial: </a:t>
            </a:r>
          </a:p>
          <a:p>
            <a:pPr marL="0" indent="0" algn="ctr">
              <a:buNone/>
            </a:pPr>
            <a:r>
              <a:rPr lang="gl-ES" dirty="0"/>
              <a:t>    </a:t>
            </a:r>
            <a:r>
              <a:rPr lang="gl-ES" b="1" i="1" dirty="0"/>
              <a:t>O Lobo era o ser máis bondadoso daquel bosque onde todos os seus habitantes se levaban ben. A vida aló era tranquila, até que un día apareceu a banda dos </a:t>
            </a:r>
            <a:r>
              <a:rPr lang="gl-ES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Dirty</a:t>
            </a:r>
            <a:r>
              <a:rPr lang="gl-E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gl-ES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Pigs</a:t>
            </a:r>
            <a:r>
              <a:rPr lang="gl-ES" b="1" i="1" dirty="0"/>
              <a:t>, uns perigosos matóns que se dedicaban a molestar a quen se lles cruzase por diante.</a:t>
            </a:r>
          </a:p>
          <a:p>
            <a:pPr marL="0" indent="0" algn="just">
              <a:buNone/>
            </a:pP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2389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>
                <a:solidFill>
                  <a:prstClr val="black"/>
                </a:solidFill>
              </a:rPr>
              <a:t>A BANDA DOS </a:t>
            </a:r>
            <a:r>
              <a:rPr lang="es-ES" b="1" dirty="0">
                <a:solidFill>
                  <a:srgbClr val="F79646">
                    <a:lumMod val="60000"/>
                    <a:lumOff val="40000"/>
                  </a:srgbClr>
                </a:solidFill>
              </a:rPr>
              <a:t>DIRTY PIGS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gl-ES" b="1" dirty="0"/>
              <a:t>  PREGUNTAS: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gl-ES" dirty="0"/>
              <a:t>No bosque, canda o Lobo, vivían outros moitos habitantes, como </a:t>
            </a:r>
            <a:r>
              <a:rPr lang="gl-ES" dirty="0" err="1"/>
              <a:t>Polgariño</a:t>
            </a:r>
            <a:r>
              <a:rPr lang="gl-ES" dirty="0"/>
              <a:t> e os Sete Ananiños. </a:t>
            </a:r>
            <a:r>
              <a:rPr lang="gl-ES" b="1" dirty="0"/>
              <a:t>Que máis habitantes vivían naquel bosque?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gl-ES" b="1" dirty="0"/>
              <a:t>En que vehículos</a:t>
            </a:r>
            <a:r>
              <a:rPr lang="gl-ES" dirty="0"/>
              <a:t> chegaron ao bosque os </a:t>
            </a:r>
            <a:r>
              <a:rPr lang="gl-ES" i="1" dirty="0" err="1"/>
              <a:t>Dirty</a:t>
            </a:r>
            <a:r>
              <a:rPr lang="gl-ES" i="1" dirty="0"/>
              <a:t> </a:t>
            </a:r>
            <a:r>
              <a:rPr lang="gl-ES" i="1" dirty="0" err="1"/>
              <a:t>Pigs</a:t>
            </a:r>
            <a:r>
              <a:rPr lang="gl-ES" dirty="0"/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gl-ES" b="1" dirty="0"/>
              <a:t>Que facía o Lobo </a:t>
            </a:r>
            <a:r>
              <a:rPr lang="gl-ES" dirty="0"/>
              <a:t>cando chegaron os matóns?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gl-ES" b="1" dirty="0"/>
              <a:t>Que lle fixeron </a:t>
            </a:r>
            <a:r>
              <a:rPr lang="gl-ES" dirty="0"/>
              <a:t>os </a:t>
            </a:r>
            <a:r>
              <a:rPr lang="gl-ES" dirty="0" err="1"/>
              <a:t>Dirty</a:t>
            </a:r>
            <a:r>
              <a:rPr lang="gl-ES" dirty="0"/>
              <a:t> </a:t>
            </a:r>
            <a:r>
              <a:rPr lang="gl-ES" dirty="0" err="1"/>
              <a:t>Pigs</a:t>
            </a:r>
            <a:r>
              <a:rPr lang="gl-ES" dirty="0"/>
              <a:t> ao noso Lobiño?</a:t>
            </a:r>
          </a:p>
          <a:p>
            <a:pPr marL="0" indent="0" algn="just">
              <a:buNone/>
            </a:pP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1565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>
                <a:solidFill>
                  <a:prstClr val="black"/>
                </a:solidFill>
              </a:rPr>
              <a:t>A BANDA DOS </a:t>
            </a:r>
            <a:r>
              <a:rPr lang="es-ES" b="1" dirty="0">
                <a:solidFill>
                  <a:srgbClr val="F79646">
                    <a:lumMod val="60000"/>
                    <a:lumOff val="40000"/>
                  </a:srgbClr>
                </a:solidFill>
              </a:rPr>
              <a:t>DIRTY PIGS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5446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gl-ES" b="1" dirty="0"/>
              <a:t>  PREGUNTAS: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gl-ES" dirty="0"/>
              <a:t>Todos os habitantes do bosque viron como os </a:t>
            </a:r>
            <a:r>
              <a:rPr lang="gl-ES" i="1" dirty="0" err="1"/>
              <a:t>Dirty</a:t>
            </a:r>
            <a:r>
              <a:rPr lang="gl-ES" i="1" dirty="0"/>
              <a:t> </a:t>
            </a:r>
            <a:r>
              <a:rPr lang="gl-ES" i="1" dirty="0" err="1"/>
              <a:t>Pigs</a:t>
            </a:r>
            <a:r>
              <a:rPr lang="gl-ES" i="1" dirty="0"/>
              <a:t> </a:t>
            </a:r>
            <a:r>
              <a:rPr lang="gl-ES" dirty="0"/>
              <a:t>se metían co Lobo. </a:t>
            </a:r>
            <a:r>
              <a:rPr lang="gl-ES" b="1" dirty="0"/>
              <a:t>Credes que apoiaron o noso Lobo ou lle riron as grazas aos porcos?</a:t>
            </a:r>
          </a:p>
          <a:p>
            <a:pPr marL="0" indent="0" algn="ctr">
              <a:buNone/>
            </a:pPr>
            <a:r>
              <a:rPr lang="gl-ES" i="1" dirty="0"/>
              <a:t>(se deciden que lles riron as grazas, preguntar a identidade da nova vítima e volver á pregunta 3)</a:t>
            </a:r>
          </a:p>
          <a:p>
            <a:pPr marL="514350" indent="-514350" algn="just">
              <a:buFont typeface="+mj-lt"/>
              <a:buAutoNum type="arabicPeriod" startAt="6"/>
            </a:pPr>
            <a:r>
              <a:rPr lang="gl-ES" b="1" dirty="0"/>
              <a:t>Como apoiaron o Lobo os outros habitantes do bosque?</a:t>
            </a:r>
          </a:p>
          <a:p>
            <a:pPr marL="514350" indent="-514350" algn="just">
              <a:buFont typeface="+mj-lt"/>
              <a:buAutoNum type="arabicPeriod" startAt="6"/>
            </a:pPr>
            <a:r>
              <a:rPr lang="gl-ES" b="1" dirty="0"/>
              <a:t>Que fixeron os </a:t>
            </a:r>
            <a:r>
              <a:rPr lang="gl-ES" b="1" dirty="0" err="1"/>
              <a:t>Dirty</a:t>
            </a:r>
            <a:r>
              <a:rPr lang="gl-ES" b="1" dirty="0"/>
              <a:t> </a:t>
            </a:r>
            <a:r>
              <a:rPr lang="gl-ES" b="1" dirty="0" err="1"/>
              <a:t>Pigs</a:t>
            </a:r>
            <a:r>
              <a:rPr lang="gl-ES" b="1" dirty="0"/>
              <a:t>? </a:t>
            </a:r>
            <a:r>
              <a:rPr lang="gl-ES" dirty="0"/>
              <a:t>Cambiaron a súa actitude e ficaron a vivir no bosque ou marcharon facer falcatruadas a outro lado?</a:t>
            </a:r>
          </a:p>
          <a:p>
            <a:pPr marL="514350" indent="-514350" algn="just">
              <a:buFont typeface="+mj-lt"/>
              <a:buAutoNum type="arabicPeriod" startAt="6"/>
            </a:pPr>
            <a:r>
              <a:rPr lang="gl-ES" b="1" dirty="0"/>
              <a:t>Etc.</a:t>
            </a:r>
            <a:endParaRPr lang="gl-ES" dirty="0"/>
          </a:p>
          <a:p>
            <a:pPr marL="0" indent="0" algn="just">
              <a:buNone/>
            </a:pP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7755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/>
              <a:t>PERO OUTRA VEZ PERDICES???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6414117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gl-ES" dirty="0"/>
              <a:t>Basearemos esta dinámica na técnica </a:t>
            </a:r>
            <a:r>
              <a:rPr lang="gl-ES" b="1" i="1" dirty="0"/>
              <a:t>Que pasou despois?</a:t>
            </a:r>
          </a:p>
          <a:p>
            <a:pPr algn="just"/>
            <a:r>
              <a:rPr lang="gl-ES" dirty="0"/>
              <a:t>A través dela poderemos falar do </a:t>
            </a:r>
            <a:r>
              <a:rPr lang="gl-ES" b="1" dirty="0"/>
              <a:t>machismo</a:t>
            </a:r>
            <a:r>
              <a:rPr lang="gl-ES" dirty="0"/>
              <a:t> e, mesmo, do </a:t>
            </a:r>
            <a:r>
              <a:rPr lang="gl-ES" b="1" dirty="0"/>
              <a:t>divorcio.</a:t>
            </a:r>
          </a:p>
          <a:p>
            <a:pPr algn="just"/>
            <a:r>
              <a:rPr lang="gl-ES" dirty="0"/>
              <a:t>Para iso, continuaremos o conto de </a:t>
            </a:r>
            <a:r>
              <a:rPr lang="gl-ES" b="1" i="1" dirty="0"/>
              <a:t>Cincenta</a:t>
            </a:r>
            <a:r>
              <a:rPr lang="gl-ES" dirty="0"/>
              <a:t>.</a:t>
            </a:r>
          </a:p>
          <a:p>
            <a:pPr algn="just"/>
            <a:r>
              <a:rPr lang="gl-ES" dirty="0"/>
              <a:t>A vida de Cincenta </a:t>
            </a:r>
            <a:r>
              <a:rPr lang="gl-ES" b="1" dirty="0"/>
              <a:t>non cambia demasiado</a:t>
            </a:r>
            <a:r>
              <a:rPr lang="gl-ES" dirty="0"/>
              <a:t> despois da voda co Príncipe Azul, xa que este pasa o día de caza cos amigos e só ela atende as tarefas domésticas.</a:t>
            </a:r>
          </a:p>
          <a:p>
            <a:pPr algn="just"/>
            <a:r>
              <a:rPr lang="gl-ES" b="1" dirty="0"/>
              <a:t>A narradora do conto </a:t>
            </a:r>
            <a:r>
              <a:rPr lang="gl-ES" dirty="0"/>
              <a:t>será a filla de Cincenta e o Príncipe Azul: </a:t>
            </a:r>
            <a:r>
              <a:rPr lang="gl-ES" b="1" dirty="0"/>
              <a:t>Ceo Azul.</a:t>
            </a:r>
          </a:p>
          <a:p>
            <a:pPr marL="0" indent="0" algn="just">
              <a:buNone/>
            </a:pPr>
            <a:endParaRPr lang="gl-ES" b="1" i="1" dirty="0"/>
          </a:p>
          <a:p>
            <a:pPr marL="0" indent="0" algn="just">
              <a:buNone/>
            </a:pPr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2276872"/>
            <a:ext cx="2567163" cy="31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3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b="1" dirty="0"/>
              <a:t>OUTRA VEZ PERDICES???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2565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gl-ES" dirty="0"/>
              <a:t>Nesta dinámica, </a:t>
            </a:r>
            <a:r>
              <a:rPr lang="gl-ES" b="1" dirty="0"/>
              <a:t>cada crianza desenvolverá o seu propio conto</a:t>
            </a:r>
            <a:r>
              <a:rPr lang="gl-ES" dirty="0"/>
              <a:t>.</a:t>
            </a:r>
            <a:endParaRPr lang="gl-ES" b="1" i="1" dirty="0"/>
          </a:p>
          <a:p>
            <a:pPr algn="just"/>
            <a:r>
              <a:rPr lang="gl-ES" dirty="0"/>
              <a:t>O </a:t>
            </a:r>
            <a:r>
              <a:rPr lang="gl-ES" b="1" dirty="0"/>
              <a:t>parágrafo inicial </a:t>
            </a:r>
            <a:r>
              <a:rPr lang="gl-ES" dirty="0"/>
              <a:t>que deben continuar será:</a:t>
            </a:r>
          </a:p>
          <a:p>
            <a:pPr marL="0" indent="0" algn="just">
              <a:buNone/>
            </a:pPr>
            <a:endParaRPr lang="gl-ES" b="1" dirty="0"/>
          </a:p>
          <a:p>
            <a:pPr marL="0" indent="0" algn="just">
              <a:buNone/>
            </a:pPr>
            <a:r>
              <a:rPr lang="gl-ES" i="1" dirty="0">
                <a:solidFill>
                  <a:prstClr val="black"/>
                </a:solidFill>
              </a:rPr>
              <a:t>–Outra vez perdices? –bramou meu pai cando viu a cea enriba da mesa –Xa as comín tres veces esta semana!</a:t>
            </a:r>
          </a:p>
          <a:p>
            <a:pPr marL="0" indent="0" algn="just">
              <a:buNone/>
            </a:pPr>
            <a:r>
              <a:rPr lang="gl-ES" i="1" dirty="0">
                <a:solidFill>
                  <a:prstClr val="black"/>
                </a:solidFill>
              </a:rPr>
              <a:t>–É que lle queres? –defendeuse miña nai, amolada –Cada vez que vas de caza tráesme unha ducia de perdices. E aínda non se inventou o conxelador para conservalas!</a:t>
            </a:r>
          </a:p>
          <a:p>
            <a:pPr marL="0" indent="0" algn="just">
              <a:buNone/>
            </a:pPr>
            <a:r>
              <a:rPr lang="gl-ES" i="1" dirty="0">
                <a:solidFill>
                  <a:prstClr val="black"/>
                </a:solidFill>
              </a:rPr>
              <a:t>Meu pai ten un papo de campionato! Aínda por riba de non facer nunca nada na casa</a:t>
            </a:r>
            <a:r>
              <a:rPr lang="gl-ES" i="1">
                <a:solidFill>
                  <a:prstClr val="black"/>
                </a:solidFill>
              </a:rPr>
              <a:t>, protesta </a:t>
            </a:r>
            <a:r>
              <a:rPr lang="gl-ES" i="1" dirty="0">
                <a:solidFill>
                  <a:prstClr val="black"/>
                </a:solidFill>
              </a:rPr>
              <a:t>decote por calquera parvada...</a:t>
            </a:r>
            <a:endParaRPr lang="gl-ES" i="1" dirty="0"/>
          </a:p>
        </p:txBody>
      </p:sp>
    </p:spTree>
    <p:extLst>
      <p:ext uri="{BB962C8B-B14F-4D97-AF65-F5344CB8AC3E}">
        <p14:creationId xmlns:p14="http://schemas.microsoft.com/office/powerpoint/2010/main" val="15029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53955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b="1" dirty="0"/>
              <a:t>antoniomfraga@gmail.com</a:t>
            </a:r>
          </a:p>
        </p:txBody>
      </p:sp>
    </p:spTree>
    <p:extLst>
      <p:ext uri="{BB962C8B-B14F-4D97-AF65-F5344CB8AC3E}">
        <p14:creationId xmlns:p14="http://schemas.microsoft.com/office/powerpoint/2010/main" val="205421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gl-ES" sz="4000" b="1" dirty="0">
                <a:solidFill>
                  <a:prstClr val="black"/>
                </a:solidFill>
              </a:rPr>
              <a:t>Condicións para satisfacer o lectorado infantil</a:t>
            </a:r>
            <a:r>
              <a:rPr lang="gl-ES" sz="4000" b="1" dirty="0"/>
              <a:t>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gl-ES" b="1" dirty="0"/>
              <a:t>Uso de recursos centrados no uso intensivo da linguaxe como xogo verbal: </a:t>
            </a:r>
            <a:r>
              <a:rPr lang="gl-ES" dirty="0"/>
              <a:t>rimas insistentes, relatos ilóxicos, </a:t>
            </a:r>
            <a:r>
              <a:rPr lang="gl-ES" i="1" dirty="0" err="1"/>
              <a:t>nonsense</a:t>
            </a:r>
            <a:r>
              <a:rPr lang="gl-ES" dirty="0"/>
              <a:t>,  versificacións absurdas,  asonancias divertidas, asociacións sonoras agradables, palabras inventadas...</a:t>
            </a:r>
          </a:p>
          <a:p>
            <a:pPr algn="just"/>
            <a:r>
              <a:rPr lang="gl-ES" b="1" dirty="0"/>
              <a:t>Progresión constante do argumento </a:t>
            </a:r>
            <a:r>
              <a:rPr lang="gl-ES" dirty="0"/>
              <a:t>para manter a intriga.</a:t>
            </a:r>
          </a:p>
          <a:p>
            <a:pPr algn="just"/>
            <a:r>
              <a:rPr lang="gl-ES" dirty="0"/>
              <a:t>Uso amplo do </a:t>
            </a:r>
            <a:r>
              <a:rPr lang="gl-ES" b="1" dirty="0"/>
              <a:t>diálogo</a:t>
            </a:r>
            <a:r>
              <a:rPr lang="gl-ES" dirty="0"/>
              <a:t> e </a:t>
            </a:r>
            <a:r>
              <a:rPr lang="gl-ES" b="1" dirty="0"/>
              <a:t>descricións</a:t>
            </a:r>
            <a:r>
              <a:rPr lang="gl-ES" dirty="0"/>
              <a:t> plásticas e breves.</a:t>
            </a:r>
          </a:p>
          <a:p>
            <a:pPr algn="just"/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5407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gl-ES" sz="4000" b="1" i="1" dirty="0">
                <a:solidFill>
                  <a:schemeClr val="accent2">
                    <a:lumMod val="75000"/>
                  </a:schemeClr>
                </a:solidFill>
              </a:rPr>
              <a:t>Todos os temas???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5256584"/>
          </a:xfrm>
        </p:spPr>
        <p:txBody>
          <a:bodyPr>
            <a:normAutofit/>
          </a:bodyPr>
          <a:lstStyle/>
          <a:p>
            <a:pPr algn="just"/>
            <a:r>
              <a:rPr lang="gl-ES" dirty="0"/>
              <a:t>Non existe acordo unánime, pero </a:t>
            </a:r>
            <a:r>
              <a:rPr lang="gl-ES" b="1" dirty="0"/>
              <a:t>cada día redúcense máis os temas-tabú</a:t>
            </a:r>
            <a:r>
              <a:rPr lang="gl-ES" dirty="0"/>
              <a:t>. </a:t>
            </a:r>
          </a:p>
          <a:p>
            <a:pPr algn="just"/>
            <a:r>
              <a:rPr lang="gl-ES" dirty="0"/>
              <a:t>«Non hai temas infantís e temas adultos; o que si hai é un xeito distinto de contar», afirmaba </a:t>
            </a:r>
            <a:r>
              <a:rPr lang="gl-ES" b="1" i="1" dirty="0" err="1"/>
              <a:t>Michael</a:t>
            </a:r>
            <a:r>
              <a:rPr lang="gl-ES" b="1" i="1" dirty="0"/>
              <a:t> </a:t>
            </a:r>
            <a:r>
              <a:rPr lang="gl-ES" b="1" i="1" dirty="0" err="1"/>
              <a:t>Ende</a:t>
            </a:r>
            <a:r>
              <a:rPr lang="gl-ES" dirty="0"/>
              <a:t>. </a:t>
            </a:r>
          </a:p>
          <a:p>
            <a:pPr algn="just"/>
            <a:r>
              <a:rPr lang="gl-ES" dirty="0"/>
              <a:t>O certo é que hoxe existe unha </a:t>
            </a:r>
            <a:r>
              <a:rPr lang="gl-ES" b="1" dirty="0"/>
              <a:t>gran amplitude temática </a:t>
            </a:r>
            <a:r>
              <a:rPr lang="gl-ES" dirty="0"/>
              <a:t>que inclúe o sexo, a guerra ou a morte, e derrubáronse moitas barreiras ideolóxicas.</a:t>
            </a:r>
          </a:p>
        </p:txBody>
      </p:sp>
    </p:spTree>
    <p:extLst>
      <p:ext uri="{BB962C8B-B14F-4D97-AF65-F5344CB8AC3E}">
        <p14:creationId xmlns:p14="http://schemas.microsoft.com/office/powerpoint/2010/main" val="199870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gl-ES" b="1" dirty="0"/>
              <a:t>Distintas posturas: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5141168"/>
          </a:xfrm>
        </p:spPr>
        <p:txBody>
          <a:bodyPr>
            <a:normAutofit/>
          </a:bodyPr>
          <a:lstStyle/>
          <a:p>
            <a:pPr algn="just"/>
            <a:r>
              <a:rPr lang="gl-ES" b="1" dirty="0"/>
              <a:t>Teresa </a:t>
            </a:r>
            <a:r>
              <a:rPr lang="gl-ES" b="1" dirty="0" err="1"/>
              <a:t>Colomer</a:t>
            </a:r>
            <a:r>
              <a:rPr lang="gl-ES" b="1" dirty="0"/>
              <a:t>: </a:t>
            </a:r>
          </a:p>
          <a:p>
            <a:pPr marL="0" indent="0" algn="just">
              <a:buNone/>
            </a:pPr>
            <a:r>
              <a:rPr lang="gl-ES" dirty="0"/>
              <a:t>-“Unha das funcións da LIX é a de ofrecer acceso ao imaxinario humano configurado pola literatura”</a:t>
            </a:r>
          </a:p>
          <a:p>
            <a:pPr marL="0" indent="0" algn="just">
              <a:buNone/>
            </a:pPr>
            <a:r>
              <a:rPr lang="gl-ES" dirty="0"/>
              <a:t>-As obras tradicionais, se reelaboran, se reinterpretan, á luz das preocupacións morais, sociais e históricas de cada época e que podemos dar conta de como é unha sociedade ao lermos aquilo que se edita para crianzas. </a:t>
            </a:r>
          </a:p>
        </p:txBody>
      </p:sp>
    </p:spTree>
    <p:extLst>
      <p:ext uri="{BB962C8B-B14F-4D97-AF65-F5344CB8AC3E}">
        <p14:creationId xmlns:p14="http://schemas.microsoft.com/office/powerpoint/2010/main" val="17401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>
                <a:solidFill>
                  <a:prstClr val="black"/>
                </a:solidFill>
              </a:rPr>
              <a:t>Distintas posturas: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997152"/>
          </a:xfrm>
        </p:spPr>
        <p:txBody>
          <a:bodyPr>
            <a:normAutofit/>
          </a:bodyPr>
          <a:lstStyle/>
          <a:p>
            <a:pPr lvl="0" algn="just"/>
            <a:r>
              <a:rPr lang="gl-ES" b="1" dirty="0" err="1">
                <a:solidFill>
                  <a:prstClr val="black"/>
                </a:solidFill>
              </a:rPr>
              <a:t>Marc</a:t>
            </a:r>
            <a:r>
              <a:rPr lang="gl-ES" b="1" dirty="0">
                <a:solidFill>
                  <a:prstClr val="black"/>
                </a:solidFill>
              </a:rPr>
              <a:t> Soriano: </a:t>
            </a:r>
          </a:p>
          <a:p>
            <a:pPr marL="0" lvl="0" indent="0" algn="just">
              <a:buNone/>
            </a:pPr>
            <a:r>
              <a:rPr lang="gl-ES" dirty="0">
                <a:solidFill>
                  <a:prstClr val="black"/>
                </a:solidFill>
              </a:rPr>
              <a:t>O filósofo francés </a:t>
            </a:r>
            <a:r>
              <a:rPr lang="gl-ES" dirty="0" err="1">
                <a:solidFill>
                  <a:prstClr val="black"/>
                </a:solidFill>
              </a:rPr>
              <a:t>Marc</a:t>
            </a:r>
            <a:r>
              <a:rPr lang="gl-ES" dirty="0">
                <a:solidFill>
                  <a:prstClr val="black"/>
                </a:solidFill>
              </a:rPr>
              <a:t> Soriano, no seu libro </a:t>
            </a:r>
            <a:r>
              <a:rPr lang="gl-ES" b="1" i="1" dirty="0">
                <a:solidFill>
                  <a:prstClr val="black"/>
                </a:solidFill>
              </a:rPr>
              <a:t>Guía da literatura para a mocidade </a:t>
            </a:r>
            <a:r>
              <a:rPr lang="gl-ES" dirty="0">
                <a:solidFill>
                  <a:prstClr val="black"/>
                </a:solidFill>
              </a:rPr>
              <a:t>(1975), afirma:</a:t>
            </a:r>
          </a:p>
          <a:p>
            <a:pPr marL="0" lvl="0" indent="0" algn="just">
              <a:buNone/>
            </a:pPr>
            <a:r>
              <a:rPr lang="gl-ES" dirty="0">
                <a:solidFill>
                  <a:prstClr val="black"/>
                </a:solidFill>
              </a:rPr>
              <a:t>“O</a:t>
            </a:r>
            <a:r>
              <a:rPr lang="pt-BR" dirty="0">
                <a:solidFill>
                  <a:prstClr val="black"/>
                </a:solidFill>
              </a:rPr>
              <a:t>s temas </a:t>
            </a:r>
            <a:r>
              <a:rPr lang="gl-ES" dirty="0">
                <a:solidFill>
                  <a:prstClr val="black"/>
                </a:solidFill>
              </a:rPr>
              <a:t>tabús foron</a:t>
            </a:r>
            <a:r>
              <a:rPr lang="pt-BR" dirty="0">
                <a:solidFill>
                  <a:prstClr val="black"/>
                </a:solidFill>
              </a:rPr>
              <a:t>, ao longo destes anos, o sexo, </a:t>
            </a:r>
            <a:r>
              <a:rPr lang="gl-ES" dirty="0">
                <a:solidFill>
                  <a:prstClr val="black"/>
                </a:solidFill>
              </a:rPr>
              <a:t>o aparello ideolóxico do estado, a guerra, a desocupación, a doenza...”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52807"/>
            <a:ext cx="2556520" cy="370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4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064896" cy="994122"/>
          </a:xfrm>
        </p:spPr>
        <p:txBody>
          <a:bodyPr>
            <a:normAutofit/>
          </a:bodyPr>
          <a:lstStyle/>
          <a:p>
            <a:r>
              <a:rPr lang="gl-ES" b="1" dirty="0">
                <a:solidFill>
                  <a:prstClr val="black"/>
                </a:solidFill>
              </a:rPr>
              <a:t>Distintas posturas: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6264696" cy="525658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gl-ES" sz="2800" b="1" dirty="0">
                <a:latin typeface="Arial, sans-serif"/>
              </a:rPr>
              <a:t>Nora Lía </a:t>
            </a:r>
            <a:r>
              <a:rPr lang="gl-ES" sz="2800" b="1" dirty="0" err="1">
                <a:latin typeface="Arial, sans-serif"/>
              </a:rPr>
              <a:t>Sormani</a:t>
            </a:r>
            <a:r>
              <a:rPr lang="gl-ES" sz="2800" dirty="0"/>
              <a:t>:</a:t>
            </a:r>
            <a:endParaRPr lang="gl-ES" sz="3000" b="1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pt-BR" sz="3000" dirty="0">
                <a:solidFill>
                  <a:prstClr val="black"/>
                </a:solidFill>
              </a:rPr>
              <a:t>Esta investigadora de LIX, crítica de teatro e </a:t>
            </a:r>
            <a:r>
              <a:rPr lang="gl-ES" sz="3000" dirty="0">
                <a:solidFill>
                  <a:prstClr val="black"/>
                </a:solidFill>
              </a:rPr>
              <a:t>xornalista arxentina, afirma</a:t>
            </a:r>
            <a:r>
              <a:rPr lang="pt-BR" sz="3000" dirty="0">
                <a:solidFill>
                  <a:prstClr val="black"/>
                </a:solidFill>
              </a:rPr>
              <a:t>:</a:t>
            </a:r>
            <a:endParaRPr lang="gl-ES" sz="30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gl-ES" sz="3000" dirty="0">
                <a:solidFill>
                  <a:prstClr val="black"/>
                </a:solidFill>
              </a:rPr>
              <a:t>“Coido que hai un prexuízo respecto da rapazada lectora. Este prexuízo ten que ver cunha actitude de protección esaxerada por parte de quen dá de ler aos nenos e as nenas. É unha actitude, que algúns até case non perciben, e que determina unha especie de control sobre os contidos da lectura”.</a:t>
            </a:r>
            <a:endParaRPr lang="gl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11" y="2714624"/>
            <a:ext cx="2514575" cy="25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2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gl-ES" b="1" dirty="0"/>
              <a:t>Distintas posturas: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6408712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gl-ES" b="1" dirty="0"/>
              <a:t>Francisco </a:t>
            </a:r>
            <a:r>
              <a:rPr lang="gl-ES" b="1" dirty="0" err="1"/>
              <a:t>Hinojosa</a:t>
            </a:r>
            <a:r>
              <a:rPr lang="gl-ES" b="1" dirty="0"/>
              <a:t>:</a:t>
            </a:r>
          </a:p>
          <a:p>
            <a:pPr marL="0" indent="0" algn="just">
              <a:buNone/>
            </a:pPr>
            <a:r>
              <a:rPr lang="gl-ES" dirty="0"/>
              <a:t>Este escritor mexicano opina que:</a:t>
            </a:r>
          </a:p>
          <a:p>
            <a:pPr marL="0" indent="0" algn="just">
              <a:buNone/>
            </a:pPr>
            <a:r>
              <a:rPr lang="pt-BR" dirty="0"/>
              <a:t>“</a:t>
            </a:r>
            <a:r>
              <a:rPr lang="gl-ES" dirty="0"/>
              <a:t>Hai tres décadas era difícil atopar  libros para nenos e nenas que non tivesen como temas castelos, princesas, fadas, bruxas, animais e outros tantos... Hoxe fálase de anorexia, de desaparicións forzadas, de </a:t>
            </a:r>
            <a:r>
              <a:rPr lang="gl-ES" i="1" dirty="0" err="1"/>
              <a:t>bullying</a:t>
            </a:r>
            <a:r>
              <a:rPr lang="gl-ES" dirty="0"/>
              <a:t>, de xenofobia. Xa nada lles é alleo. As crianzas comparten realidade cos adultos e a literatura testemuñal -na que se integran todo tipo de temas e experiencias baseadas na realidade- pode contribuír a lles dar voz e voto ”.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11" y="2636912"/>
            <a:ext cx="237992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2229</Words>
  <Application>Microsoft Office PowerPoint</Application>
  <PresentationFormat>Presentación en pantalla (4:3)</PresentationFormat>
  <Paragraphs>212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Arial, sans-serif</vt:lpstr>
      <vt:lpstr>Calibri</vt:lpstr>
      <vt:lpstr>Eras Bold ITC</vt:lpstr>
      <vt:lpstr>Tema de Office</vt:lpstr>
      <vt:lpstr>Novos tempos,  novos enfoques</vt:lpstr>
      <vt:lpstr>“Non hai mellor documento que a literatura infantil para saber a forma na que a sociedade desexa verse a si mesma”                                                 Teresa Colomer</vt:lpstr>
      <vt:lpstr>Condicións para satisfacer o lectorado infantil:</vt:lpstr>
      <vt:lpstr>Condicións para satisfacer o lectorado infantil:</vt:lpstr>
      <vt:lpstr>Todos os temas???</vt:lpstr>
      <vt:lpstr>Distintas posturas:</vt:lpstr>
      <vt:lpstr>Distintas posturas:</vt:lpstr>
      <vt:lpstr>Distintas posturas:</vt:lpstr>
      <vt:lpstr>Distintas posturas:</vt:lpstr>
      <vt:lpstr>Distintas posturas:</vt:lpstr>
      <vt:lpstr>En resumo...</vt:lpstr>
      <vt:lpstr>Algúns exemplos na LIX galega:</vt:lpstr>
      <vt:lpstr>Algúns exemplos na LIX galega:</vt:lpstr>
      <vt:lpstr>Algúns exemplos na LIX galega:</vt:lpstr>
      <vt:lpstr>Algúns exemplos na LIX galega:</vt:lpstr>
      <vt:lpstr>Algúns exemplos na LIX galega:</vt:lpstr>
      <vt:lpstr>Algúns exemplos na LIX galega:</vt:lpstr>
      <vt:lpstr>Algúns exemplos na LIX galega:</vt:lpstr>
      <vt:lpstr>Un chisco de práctica!</vt:lpstr>
      <vt:lpstr>Un chisco de práctica!</vt:lpstr>
      <vt:lpstr>Mestura tola</vt:lpstr>
      <vt:lpstr>Mestura tola</vt:lpstr>
      <vt:lpstr>Mestura tola</vt:lpstr>
      <vt:lpstr>Mestura tola</vt:lpstr>
      <vt:lpstr>A CASA EMBRUXADA</vt:lpstr>
      <vt:lpstr>A CASA EMBRUXADA</vt:lpstr>
      <vt:lpstr>A CASA EMBRUXADA</vt:lpstr>
      <vt:lpstr>O SACO ROTO DA AVOA</vt:lpstr>
      <vt:lpstr>O SACO ROTO DA AVOA</vt:lpstr>
      <vt:lpstr>O SACO ROTO DA AVOA</vt:lpstr>
      <vt:lpstr>A BANDA DOS DIRTY PIGS</vt:lpstr>
      <vt:lpstr>A BANDA DOS DIRTY PIGS</vt:lpstr>
      <vt:lpstr>A BANDA DOS DIRTY PIGS</vt:lpstr>
      <vt:lpstr>A BANDA DOS DIRTY PIGS</vt:lpstr>
      <vt:lpstr>PERO OUTRA VEZ PERDICES???</vt:lpstr>
      <vt:lpstr>OUTRA VEZ PERDICES???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final</dc:title>
  <dc:creator>Antonio Manuel Fraga Allegue</dc:creator>
  <cp:lastModifiedBy>Usuario</cp:lastModifiedBy>
  <cp:revision>86</cp:revision>
  <dcterms:created xsi:type="dcterms:W3CDTF">2019-06-18T10:31:01Z</dcterms:created>
  <dcterms:modified xsi:type="dcterms:W3CDTF">2019-12-05T12:39:06Z</dcterms:modified>
</cp:coreProperties>
</file>