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63" r:id="rId3"/>
    <p:sldId id="256" r:id="rId4"/>
    <p:sldId id="260" r:id="rId5"/>
    <p:sldId id="265" r:id="rId6"/>
    <p:sldId id="258" r:id="rId7"/>
    <p:sldId id="261" r:id="rId8"/>
    <p:sldId id="266" r:id="rId9"/>
    <p:sldId id="264" r:id="rId10"/>
    <p:sldId id="262" r:id="rId11"/>
    <p:sldId id="269" r:id="rId12"/>
    <p:sldId id="272" r:id="rId13"/>
    <p:sldId id="270" r:id="rId14"/>
    <p:sldId id="273" r:id="rId15"/>
    <p:sldId id="276" r:id="rId16"/>
    <p:sldId id="277" r:id="rId17"/>
    <p:sldId id="278" r:id="rId18"/>
    <p:sldId id="268" r:id="rId19"/>
    <p:sldId id="280" r:id="rId20"/>
    <p:sldId id="283" r:id="rId21"/>
    <p:sldId id="257" r:id="rId22"/>
    <p:sldId id="279" r:id="rId23"/>
    <p:sldId id="282" r:id="rId24"/>
    <p:sldId id="284" r:id="rId25"/>
    <p:sldId id="271" r:id="rId26"/>
    <p:sldId id="286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28B6B-54A7-4FC4-A42B-CF82B2A80970}" type="datetimeFigureOut">
              <a:rPr lang="gl-ES" smtClean="0"/>
              <a:t>03/03/2025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7FDE4-61E0-4306-822E-1801468CDE01}" type="slidenum">
              <a:rPr lang="gl-ES" smtClean="0"/>
              <a:t>‹#›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x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7FDE4-61E0-4306-822E-1801468CDE01}" type="slidenum">
              <a:rPr lang="gl-ES" smtClean="0"/>
              <a:t>3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43758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FDE4-61E0-4306-822E-1801468CDE01}" type="slidenum">
              <a:rPr lang="gl-ES" smtClean="0"/>
              <a:t>5</a:t>
            </a:fld>
            <a:endParaRPr lang="gl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03/03/2025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jpeg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jpeg"/><Relationship Id="rId2" Type="http://schemas.openxmlformats.org/officeDocument/2006/relationships/audio" Target="../media/media1.WAV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24" Type="http://schemas.openxmlformats.org/officeDocument/2006/relationships/image" Target="../media/image21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5.png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5.png"/><Relationship Id="rId5" Type="http://schemas.openxmlformats.org/officeDocument/2006/relationships/image" Target="../media/image40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5.jpeg"/><Relationship Id="rId5" Type="http://schemas.openxmlformats.org/officeDocument/2006/relationships/image" Target="../media/image44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5.png"/><Relationship Id="rId5" Type="http://schemas.openxmlformats.org/officeDocument/2006/relationships/image" Target="../media/image46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3.jpeg"/><Relationship Id="rId5" Type="http://schemas.openxmlformats.org/officeDocument/2006/relationships/image" Target="../media/image41.jpeg"/><Relationship Id="rId10" Type="http://schemas.openxmlformats.org/officeDocument/2006/relationships/image" Target="../media/image68.png"/><Relationship Id="rId4" Type="http://schemas.openxmlformats.org/officeDocument/2006/relationships/image" Target="../media/image64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2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3.png"/><Relationship Id="rId5" Type="http://schemas.openxmlformats.org/officeDocument/2006/relationships/image" Target="../media/image2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jpeg"/><Relationship Id="rId12" Type="http://schemas.openxmlformats.org/officeDocument/2006/relationships/image" Target="../media/image44.jpeg"/><Relationship Id="rId17" Type="http://schemas.openxmlformats.org/officeDocument/2006/relationships/image" Target="../media/image25.png"/><Relationship Id="rId2" Type="http://schemas.openxmlformats.org/officeDocument/2006/relationships/audio" Target="../media/media17.WAV"/><Relationship Id="rId16" Type="http://schemas.openxmlformats.org/officeDocument/2006/relationships/image" Target="../media/image45.png"/><Relationship Id="rId1" Type="http://schemas.microsoft.com/office/2007/relationships/media" Target="../media/media17.WAV"/><Relationship Id="rId6" Type="http://schemas.openxmlformats.org/officeDocument/2006/relationships/image" Target="../media/image40.jpeg"/><Relationship Id="rId11" Type="http://schemas.openxmlformats.org/officeDocument/2006/relationships/image" Target="../media/image57.png"/><Relationship Id="rId5" Type="http://schemas.openxmlformats.org/officeDocument/2006/relationships/image" Target="../media/image39.jpeg"/><Relationship Id="rId15" Type="http://schemas.openxmlformats.org/officeDocument/2006/relationships/image" Target="../media/image66.png"/><Relationship Id="rId10" Type="http://schemas.openxmlformats.org/officeDocument/2006/relationships/image" Target="../media/image47.png"/><Relationship Id="rId4" Type="http://schemas.openxmlformats.org/officeDocument/2006/relationships/image" Target="../media/image74.png"/><Relationship Id="rId9" Type="http://schemas.openxmlformats.org/officeDocument/2006/relationships/image" Target="../media/image75.jpeg"/><Relationship Id="rId1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12" Type="http://schemas.openxmlformats.org/officeDocument/2006/relationships/image" Target="../media/image14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77.png"/><Relationship Id="rId11" Type="http://schemas.openxmlformats.org/officeDocument/2006/relationships/image" Target="../media/image17.jpeg"/><Relationship Id="rId5" Type="http://schemas.openxmlformats.org/officeDocument/2006/relationships/image" Target="../media/image26.jpeg"/><Relationship Id="rId10" Type="http://schemas.openxmlformats.org/officeDocument/2006/relationships/image" Target="../media/image16.jpeg"/><Relationship Id="rId4" Type="http://schemas.openxmlformats.org/officeDocument/2006/relationships/image" Target="../media/image76.png"/><Relationship Id="rId9" Type="http://schemas.openxmlformats.org/officeDocument/2006/relationships/image" Target="../media/image78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0.png"/><Relationship Id="rId12" Type="http://schemas.openxmlformats.org/officeDocument/2006/relationships/image" Target="../media/image31.png"/><Relationship Id="rId2" Type="http://schemas.openxmlformats.org/officeDocument/2006/relationships/audio" Target="../media/media19.WAV"/><Relationship Id="rId16" Type="http://schemas.openxmlformats.org/officeDocument/2006/relationships/image" Target="../media/image25.png"/><Relationship Id="rId1" Type="http://schemas.microsoft.com/office/2007/relationships/media" Target="../media/media19.WAV"/><Relationship Id="rId6" Type="http://schemas.openxmlformats.org/officeDocument/2006/relationships/image" Target="../media/image77.png"/><Relationship Id="rId11" Type="http://schemas.openxmlformats.org/officeDocument/2006/relationships/image" Target="../media/image62.jpeg"/><Relationship Id="rId5" Type="http://schemas.openxmlformats.org/officeDocument/2006/relationships/image" Target="../media/image26.jpeg"/><Relationship Id="rId15" Type="http://schemas.openxmlformats.org/officeDocument/2006/relationships/image" Target="../media/image86.png"/><Relationship Id="rId10" Type="http://schemas.openxmlformats.org/officeDocument/2006/relationships/image" Target="../media/image83.jpeg"/><Relationship Id="rId4" Type="http://schemas.openxmlformats.org/officeDocument/2006/relationships/image" Target="../media/image76.png"/><Relationship Id="rId9" Type="http://schemas.openxmlformats.org/officeDocument/2006/relationships/image" Target="../media/image82.jpeg"/><Relationship Id="rId1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5.png"/><Relationship Id="rId5" Type="http://schemas.openxmlformats.org/officeDocument/2006/relationships/image" Target="../media/image33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5.pn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76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3.jpeg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7.png"/><Relationship Id="rId7" Type="http://schemas.openxmlformats.org/officeDocument/2006/relationships/image" Target="../media/image3.png"/><Relationship Id="rId12" Type="http://schemas.openxmlformats.org/officeDocument/2006/relationships/image" Target="../media/image16.jpeg"/><Relationship Id="rId17" Type="http://schemas.openxmlformats.org/officeDocument/2006/relationships/image" Target="../media/image96.jpeg"/><Relationship Id="rId25" Type="http://schemas.openxmlformats.org/officeDocument/2006/relationships/image" Target="../media/image25.png"/><Relationship Id="rId2" Type="http://schemas.openxmlformats.org/officeDocument/2006/relationships/audio" Target="../media/media23.WAV"/><Relationship Id="rId16" Type="http://schemas.openxmlformats.org/officeDocument/2006/relationships/image" Target="../media/image95.jpeg"/><Relationship Id="rId20" Type="http://schemas.openxmlformats.org/officeDocument/2006/relationships/image" Target="../media/image23.jpeg"/><Relationship Id="rId1" Type="http://schemas.microsoft.com/office/2007/relationships/media" Target="../media/media23.WAV"/><Relationship Id="rId6" Type="http://schemas.openxmlformats.org/officeDocument/2006/relationships/image" Target="../media/image80.png"/><Relationship Id="rId11" Type="http://schemas.openxmlformats.org/officeDocument/2006/relationships/image" Target="../media/image29.jpeg"/><Relationship Id="rId24" Type="http://schemas.openxmlformats.org/officeDocument/2006/relationships/image" Target="../media/image99.png"/><Relationship Id="rId5" Type="http://schemas.openxmlformats.org/officeDocument/2006/relationships/image" Target="../media/image92.png"/><Relationship Id="rId15" Type="http://schemas.openxmlformats.org/officeDocument/2006/relationships/image" Target="../media/image94.png"/><Relationship Id="rId23" Type="http://schemas.openxmlformats.org/officeDocument/2006/relationships/image" Target="../media/image17.jpeg"/><Relationship Id="rId10" Type="http://schemas.openxmlformats.org/officeDocument/2006/relationships/image" Target="../media/image13.jpeg"/><Relationship Id="rId19" Type="http://schemas.openxmlformats.org/officeDocument/2006/relationships/image" Target="../media/image88.jpeg"/><Relationship Id="rId4" Type="http://schemas.openxmlformats.org/officeDocument/2006/relationships/image" Target="../media/image91.png"/><Relationship Id="rId9" Type="http://schemas.openxmlformats.org/officeDocument/2006/relationships/image" Target="../media/image34.jpeg"/><Relationship Id="rId14" Type="http://schemas.openxmlformats.org/officeDocument/2006/relationships/image" Target="../media/image84.jpeg"/><Relationship Id="rId22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4.jpe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12" Type="http://schemas.openxmlformats.org/officeDocument/2006/relationships/image" Target="../media/image103.jpeg"/><Relationship Id="rId17" Type="http://schemas.openxmlformats.org/officeDocument/2006/relationships/image" Target="../media/image108.png"/><Relationship Id="rId2" Type="http://schemas.openxmlformats.org/officeDocument/2006/relationships/audio" Target="../media/media24.WAV"/><Relationship Id="rId16" Type="http://schemas.openxmlformats.org/officeDocument/2006/relationships/image" Target="../media/image107.jpeg"/><Relationship Id="rId1" Type="http://schemas.microsoft.com/office/2007/relationships/media" Target="../media/media24.WAV"/><Relationship Id="rId6" Type="http://schemas.openxmlformats.org/officeDocument/2006/relationships/image" Target="../media/image80.png"/><Relationship Id="rId11" Type="http://schemas.openxmlformats.org/officeDocument/2006/relationships/image" Target="../media/image102.png"/><Relationship Id="rId5" Type="http://schemas.openxmlformats.org/officeDocument/2006/relationships/image" Target="../media/image92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1.png"/><Relationship Id="rId9" Type="http://schemas.openxmlformats.org/officeDocument/2006/relationships/image" Target="../media/image100.png"/><Relationship Id="rId14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5.png"/><Relationship Id="rId5" Type="http://schemas.openxmlformats.org/officeDocument/2006/relationships/image" Target="../media/image92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12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12" Type="http://schemas.openxmlformats.org/officeDocument/2006/relationships/image" Target="../media/image111.png"/><Relationship Id="rId17" Type="http://schemas.openxmlformats.org/officeDocument/2006/relationships/image" Target="../media/image115.jpeg"/><Relationship Id="rId2" Type="http://schemas.openxmlformats.org/officeDocument/2006/relationships/audio" Target="../media/media26.WAV"/><Relationship Id="rId16" Type="http://schemas.openxmlformats.org/officeDocument/2006/relationships/image" Target="../media/image114.jpeg"/><Relationship Id="rId1" Type="http://schemas.microsoft.com/office/2007/relationships/media" Target="../media/media26.WAV"/><Relationship Id="rId6" Type="http://schemas.openxmlformats.org/officeDocument/2006/relationships/image" Target="../media/image108.png"/><Relationship Id="rId11" Type="http://schemas.openxmlformats.org/officeDocument/2006/relationships/image" Target="../media/image96.jpeg"/><Relationship Id="rId5" Type="http://schemas.openxmlformats.org/officeDocument/2006/relationships/image" Target="../media/image107.jpeg"/><Relationship Id="rId15" Type="http://schemas.openxmlformats.org/officeDocument/2006/relationships/image" Target="../media/image94.png"/><Relationship Id="rId10" Type="http://schemas.openxmlformats.org/officeDocument/2006/relationships/image" Target="../media/image95.jpeg"/><Relationship Id="rId4" Type="http://schemas.openxmlformats.org/officeDocument/2006/relationships/image" Target="../media/image109.png"/><Relationship Id="rId9" Type="http://schemas.openxmlformats.org/officeDocument/2006/relationships/image" Target="../media/image110.jpeg"/><Relationship Id="rId1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.jpe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23.jpeg"/><Relationship Id="rId12" Type="http://schemas.openxmlformats.org/officeDocument/2006/relationships/image" Target="../media/image18.jpeg"/><Relationship Id="rId17" Type="http://schemas.openxmlformats.org/officeDocument/2006/relationships/image" Target="../media/image33.jpeg"/><Relationship Id="rId2" Type="http://schemas.openxmlformats.org/officeDocument/2006/relationships/audio" Target="../media/media3.WAV"/><Relationship Id="rId16" Type="http://schemas.openxmlformats.org/officeDocument/2006/relationships/image" Target="../media/image32.png"/><Relationship Id="rId20" Type="http://schemas.openxmlformats.org/officeDocument/2006/relationships/image" Target="../media/image35.jpeg"/><Relationship Id="rId1" Type="http://schemas.microsoft.com/office/2007/relationships/media" Target="../media/media3.WAV"/><Relationship Id="rId6" Type="http://schemas.openxmlformats.org/officeDocument/2006/relationships/image" Target="../media/image13.jpeg"/><Relationship Id="rId11" Type="http://schemas.openxmlformats.org/officeDocument/2006/relationships/image" Target="../media/image26.jpeg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10" Type="http://schemas.openxmlformats.org/officeDocument/2006/relationships/image" Target="../media/image30.jpeg"/><Relationship Id="rId19" Type="http://schemas.openxmlformats.org/officeDocument/2006/relationships/image" Target="../media/image3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9.jpe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5.png"/><Relationship Id="rId7" Type="http://schemas.openxmlformats.org/officeDocument/2006/relationships/image" Target="../media/image28.jpeg"/><Relationship Id="rId12" Type="http://schemas.openxmlformats.org/officeDocument/2006/relationships/image" Target="../media/image38.jpeg"/><Relationship Id="rId17" Type="http://schemas.openxmlformats.org/officeDocument/2006/relationships/image" Target="../media/image7.png"/><Relationship Id="rId2" Type="http://schemas.openxmlformats.org/officeDocument/2006/relationships/audio" Target="../media/media4.WAV"/><Relationship Id="rId16" Type="http://schemas.openxmlformats.org/officeDocument/2006/relationships/image" Target="../media/image41.jpeg"/><Relationship Id="rId20" Type="http://schemas.openxmlformats.org/officeDocument/2006/relationships/image" Target="../media/image44.jpeg"/><Relationship Id="rId1" Type="http://schemas.microsoft.com/office/2007/relationships/media" Target="../media/media4.WAV"/><Relationship Id="rId6" Type="http://schemas.openxmlformats.org/officeDocument/2006/relationships/image" Target="../media/image2.jpeg"/><Relationship Id="rId11" Type="http://schemas.openxmlformats.org/officeDocument/2006/relationships/image" Target="../media/image37.jpeg"/><Relationship Id="rId24" Type="http://schemas.openxmlformats.org/officeDocument/2006/relationships/image" Target="../media/image25.png"/><Relationship Id="rId5" Type="http://schemas.openxmlformats.org/officeDocument/2006/relationships/image" Target="../media/image18.jpeg"/><Relationship Id="rId15" Type="http://schemas.openxmlformats.org/officeDocument/2006/relationships/image" Target="../media/image8.jpeg"/><Relationship Id="rId23" Type="http://schemas.openxmlformats.org/officeDocument/2006/relationships/image" Target="../media/image47.png"/><Relationship Id="rId10" Type="http://schemas.openxmlformats.org/officeDocument/2006/relationships/image" Target="../media/image6.jpeg"/><Relationship Id="rId19" Type="http://schemas.openxmlformats.org/officeDocument/2006/relationships/image" Target="../media/image43.jpeg"/><Relationship Id="rId4" Type="http://schemas.openxmlformats.org/officeDocument/2006/relationships/image" Target="../media/image27.png"/><Relationship Id="rId9" Type="http://schemas.openxmlformats.org/officeDocument/2006/relationships/image" Target="../media/image36.png"/><Relationship Id="rId14" Type="http://schemas.openxmlformats.org/officeDocument/2006/relationships/image" Target="../media/image40.jpeg"/><Relationship Id="rId22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0.jpe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audio" Target="../media/media5.WAV"/><Relationship Id="rId16" Type="http://schemas.openxmlformats.org/officeDocument/2006/relationships/image" Target="../media/image53.jpeg"/><Relationship Id="rId1" Type="http://schemas.microsoft.com/office/2007/relationships/media" Target="../media/media5.WAV"/><Relationship Id="rId6" Type="http://schemas.openxmlformats.org/officeDocument/2006/relationships/image" Target="../media/image27.png"/><Relationship Id="rId11" Type="http://schemas.openxmlformats.org/officeDocument/2006/relationships/image" Target="../media/image48.jpeg"/><Relationship Id="rId5" Type="http://schemas.openxmlformats.org/officeDocument/2006/relationships/image" Target="../media/image26.jpeg"/><Relationship Id="rId15" Type="http://schemas.openxmlformats.org/officeDocument/2006/relationships/image" Target="../media/image52.jpeg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jpeg"/><Relationship Id="rId1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5.png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5.png"/><Relationship Id="rId5" Type="http://schemas.openxmlformats.org/officeDocument/2006/relationships/image" Target="../media/image47.png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12" Type="http://schemas.openxmlformats.org/officeDocument/2006/relationships/image" Target="../media/image2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8.jpeg"/><Relationship Id="rId11" Type="http://schemas.openxmlformats.org/officeDocument/2006/relationships/image" Target="../media/image47.png"/><Relationship Id="rId5" Type="http://schemas.openxmlformats.org/officeDocument/2006/relationships/image" Target="../media/image57.pn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5.pn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7506" t="41953" r="20792" b="36391"/>
          <a:stretch>
            <a:fillRect/>
          </a:stretch>
        </p:blipFill>
        <p:spPr bwMode="auto">
          <a:xfrm>
            <a:off x="611560" y="188640"/>
            <a:ext cx="4680520" cy="92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0 Imagen" descr="trabajar.jpg"/>
          <p:cNvPicPr/>
          <p:nvPr/>
        </p:nvPicPr>
        <p:blipFill>
          <a:blip r:embed="rId5" cstate="print"/>
          <a:srcRect l="54740" t="46843" r="19192" b="16857"/>
          <a:stretch>
            <a:fillRect/>
          </a:stretch>
        </p:blipFill>
        <p:spPr>
          <a:xfrm>
            <a:off x="5652120" y="260648"/>
            <a:ext cx="576064" cy="57606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7584" y="1412776"/>
            <a:ext cx="59766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Nas tendas  venden  froita,     peixe,    carne 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A froita, o peixe e a carne son  produtos naturais.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sz="800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Nas tendas venden  bicicletas.</a:t>
            </a:r>
          </a:p>
          <a:p>
            <a:endParaRPr lang="gl-ES" sz="1200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As bicicletas son produtos elaborados polas persoas.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sz="800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Como  veñen  os produtos ás tendas </a:t>
            </a:r>
            <a:r>
              <a:rPr lang="gl-ES" sz="3200" b="1" dirty="0">
                <a:solidFill>
                  <a:srgbClr val="FF0000"/>
                </a:solidFill>
                <a:latin typeface="Sassoon Infant Std" panose="020B0503020103030203" pitchFamily="34" charset="0"/>
              </a:rPr>
              <a:t>?</a:t>
            </a:r>
          </a:p>
          <a:p>
            <a:endParaRPr lang="gl-ES" sz="900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Quen   fabrica   eses produtos</a:t>
            </a:r>
            <a:r>
              <a:rPr lang="gl-ES" b="1" dirty="0">
                <a:solidFill>
                  <a:srgbClr val="FF0000"/>
                </a:solidFill>
                <a:latin typeface="Sassoon Infant Std" panose="020B0503020103030203" pitchFamily="34" charset="0"/>
              </a:rPr>
              <a:t> </a:t>
            </a:r>
            <a:r>
              <a:rPr lang="gl-ES" sz="3600" b="1" dirty="0">
                <a:solidFill>
                  <a:srgbClr val="FF0000"/>
                </a:solidFill>
                <a:latin typeface="Sassoon Infant Std" panose="020B0503020103030203" pitchFamily="34" charset="0"/>
              </a:rPr>
              <a:t>?</a:t>
            </a:r>
            <a:endParaRPr lang="gl-ES" sz="3600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Ti  coñecerás  o traballo  dos teus veciños.</a:t>
            </a:r>
          </a:p>
        </p:txBody>
      </p:sp>
      <p:pic>
        <p:nvPicPr>
          <p:cNvPr id="5" name="4 Imagen" descr="veciño.png"/>
          <p:cNvPicPr>
            <a:picLocks noChangeAspect="1"/>
          </p:cNvPicPr>
          <p:nvPr/>
        </p:nvPicPr>
        <p:blipFill>
          <a:blip r:embed="rId6" cstate="print"/>
          <a:srcRect l="9680" r="9681" b="23120"/>
          <a:stretch>
            <a:fillRect/>
          </a:stretch>
        </p:blipFill>
        <p:spPr>
          <a:xfrm>
            <a:off x="6516216" y="260648"/>
            <a:ext cx="583106" cy="555923"/>
          </a:xfrm>
          <a:prstGeom prst="rect">
            <a:avLst/>
          </a:prstGeom>
        </p:spPr>
      </p:pic>
      <p:pic>
        <p:nvPicPr>
          <p:cNvPr id="6" name="5 Imagen" descr="tend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3648" y="1052736"/>
            <a:ext cx="423491" cy="423491"/>
          </a:xfrm>
          <a:prstGeom prst="rect">
            <a:avLst/>
          </a:prstGeom>
        </p:spPr>
      </p:pic>
      <p:pic>
        <p:nvPicPr>
          <p:cNvPr id="7" name="6 Imagen" descr="vend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23728" y="1052736"/>
            <a:ext cx="498351" cy="498351"/>
          </a:xfrm>
          <a:prstGeom prst="rect">
            <a:avLst/>
          </a:prstGeom>
        </p:spPr>
      </p:pic>
      <p:pic>
        <p:nvPicPr>
          <p:cNvPr id="8" name="7 Imagen" descr="froita.jf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2" y="1041866"/>
            <a:ext cx="864096" cy="448666"/>
          </a:xfrm>
          <a:prstGeom prst="rect">
            <a:avLst/>
          </a:prstGeom>
        </p:spPr>
      </p:pic>
      <p:pic>
        <p:nvPicPr>
          <p:cNvPr id="9" name="8 Imagen" descr="chincho 2.jpg"/>
          <p:cNvPicPr>
            <a:picLocks noChangeAspect="1"/>
          </p:cNvPicPr>
          <p:nvPr/>
        </p:nvPicPr>
        <p:blipFill>
          <a:blip r:embed="rId10" cstate="print"/>
          <a:srcRect l="3801" t="15350" r="3801" b="15351"/>
          <a:stretch>
            <a:fillRect/>
          </a:stretch>
        </p:blipFill>
        <p:spPr>
          <a:xfrm>
            <a:off x="3707904" y="1124744"/>
            <a:ext cx="456050" cy="342038"/>
          </a:xfrm>
          <a:prstGeom prst="rect">
            <a:avLst/>
          </a:prstGeom>
        </p:spPr>
      </p:pic>
      <p:pic>
        <p:nvPicPr>
          <p:cNvPr id="10" name="9 Imagen" descr="carne.jpg"/>
          <p:cNvPicPr>
            <a:picLocks noChangeAspect="1"/>
          </p:cNvPicPr>
          <p:nvPr/>
        </p:nvPicPr>
        <p:blipFill>
          <a:blip r:embed="rId11" cstate="print"/>
          <a:srcRect l="10845" r="16869" b="27433"/>
          <a:stretch>
            <a:fillRect/>
          </a:stretch>
        </p:blipFill>
        <p:spPr>
          <a:xfrm>
            <a:off x="4572000" y="1052736"/>
            <a:ext cx="504056" cy="405216"/>
          </a:xfrm>
          <a:prstGeom prst="rect">
            <a:avLst/>
          </a:prstGeom>
        </p:spPr>
      </p:pic>
      <p:pic>
        <p:nvPicPr>
          <p:cNvPr id="11" name="10 Imagen" descr="froita.jf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99592" y="1844824"/>
            <a:ext cx="792088" cy="411277"/>
          </a:xfrm>
          <a:prstGeom prst="rect">
            <a:avLst/>
          </a:prstGeom>
        </p:spPr>
      </p:pic>
      <p:pic>
        <p:nvPicPr>
          <p:cNvPr id="12" name="11 Imagen" descr="chincho 2.jpg"/>
          <p:cNvPicPr>
            <a:picLocks noChangeAspect="1"/>
          </p:cNvPicPr>
          <p:nvPr/>
        </p:nvPicPr>
        <p:blipFill>
          <a:blip r:embed="rId13" cstate="print"/>
          <a:srcRect l="3801" t="15350" r="3801" b="15351"/>
          <a:stretch>
            <a:fillRect/>
          </a:stretch>
        </p:blipFill>
        <p:spPr>
          <a:xfrm>
            <a:off x="1907704" y="1916832"/>
            <a:ext cx="504056" cy="378042"/>
          </a:xfrm>
          <a:prstGeom prst="rect">
            <a:avLst/>
          </a:prstGeom>
        </p:spPr>
      </p:pic>
      <p:pic>
        <p:nvPicPr>
          <p:cNvPr id="13" name="12 Imagen" descr="carne.jpg"/>
          <p:cNvPicPr>
            <a:picLocks noChangeAspect="1"/>
          </p:cNvPicPr>
          <p:nvPr/>
        </p:nvPicPr>
        <p:blipFill>
          <a:blip r:embed="rId14" cstate="print"/>
          <a:srcRect l="10845" r="16869" b="27433"/>
          <a:stretch>
            <a:fillRect/>
          </a:stretch>
        </p:blipFill>
        <p:spPr>
          <a:xfrm>
            <a:off x="2771800" y="1916832"/>
            <a:ext cx="414484" cy="333208"/>
          </a:xfrm>
          <a:prstGeom prst="rect">
            <a:avLst/>
          </a:prstGeom>
        </p:spPr>
      </p:pic>
      <p:pic>
        <p:nvPicPr>
          <p:cNvPr id="14" name="13 Imagen" descr="se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347864" y="1844824"/>
            <a:ext cx="432048" cy="432048"/>
          </a:xfrm>
          <a:prstGeom prst="rect">
            <a:avLst/>
          </a:prstGeom>
        </p:spPr>
      </p:pic>
      <p:pic>
        <p:nvPicPr>
          <p:cNvPr id="15" name="14 Imagen" descr="sectores exercicios 1.jpg"/>
          <p:cNvPicPr>
            <a:picLocks noChangeAspect="1"/>
          </p:cNvPicPr>
          <p:nvPr/>
        </p:nvPicPr>
        <p:blipFill>
          <a:blip r:embed="rId16" cstate="print"/>
          <a:srcRect l="184" t="45108" r="68624" b="20821"/>
          <a:stretch>
            <a:fillRect/>
          </a:stretch>
        </p:blipFill>
        <p:spPr>
          <a:xfrm>
            <a:off x="3923928" y="1772816"/>
            <a:ext cx="576064" cy="471325"/>
          </a:xfrm>
          <a:prstGeom prst="rect">
            <a:avLst/>
          </a:prstGeom>
        </p:spPr>
      </p:pic>
      <p:pic>
        <p:nvPicPr>
          <p:cNvPr id="16" name="15 Imagen" descr="tend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1640" y="2564904"/>
            <a:ext cx="432048" cy="432048"/>
          </a:xfrm>
          <a:prstGeom prst="rect">
            <a:avLst/>
          </a:prstGeom>
        </p:spPr>
      </p:pic>
      <p:pic>
        <p:nvPicPr>
          <p:cNvPr id="17" name="16 Imagen" descr="bicicleta.png"/>
          <p:cNvPicPr>
            <a:picLocks noChangeAspect="1"/>
          </p:cNvPicPr>
          <p:nvPr/>
        </p:nvPicPr>
        <p:blipFill>
          <a:blip r:embed="rId17" cstate="print"/>
          <a:srcRect l="9681" t="33200" r="13040" b="13040"/>
          <a:stretch>
            <a:fillRect/>
          </a:stretch>
        </p:blipFill>
        <p:spPr>
          <a:xfrm>
            <a:off x="2915816" y="2564904"/>
            <a:ext cx="576064" cy="400740"/>
          </a:xfrm>
          <a:prstGeom prst="rect">
            <a:avLst/>
          </a:prstGeom>
        </p:spPr>
      </p:pic>
      <p:pic>
        <p:nvPicPr>
          <p:cNvPr id="18" name="17 Imagen" descr="bicicleta.png"/>
          <p:cNvPicPr>
            <a:picLocks noChangeAspect="1"/>
          </p:cNvPicPr>
          <p:nvPr/>
        </p:nvPicPr>
        <p:blipFill>
          <a:blip r:embed="rId17" cstate="print"/>
          <a:srcRect l="9681" t="33200" r="13040" b="13040"/>
          <a:stretch>
            <a:fillRect/>
          </a:stretch>
        </p:blipFill>
        <p:spPr>
          <a:xfrm>
            <a:off x="1187624" y="3284984"/>
            <a:ext cx="576064" cy="400740"/>
          </a:xfrm>
          <a:prstGeom prst="rect">
            <a:avLst/>
          </a:prstGeom>
        </p:spPr>
      </p:pic>
      <p:pic>
        <p:nvPicPr>
          <p:cNvPr id="19" name="18 Imagen" descr="ser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79712" y="3284984"/>
            <a:ext cx="401962" cy="401962"/>
          </a:xfrm>
          <a:prstGeom prst="rect">
            <a:avLst/>
          </a:prstGeom>
        </p:spPr>
      </p:pic>
      <p:pic>
        <p:nvPicPr>
          <p:cNvPr id="21" name="20 Imagen" descr="sector secundario.jpg"/>
          <p:cNvPicPr>
            <a:picLocks noChangeAspect="1"/>
          </p:cNvPicPr>
          <p:nvPr/>
        </p:nvPicPr>
        <p:blipFill>
          <a:blip r:embed="rId19" cstate="print"/>
          <a:srcRect l="47492" t="7202" r="31179" b="64389"/>
          <a:stretch>
            <a:fillRect/>
          </a:stretch>
        </p:blipFill>
        <p:spPr>
          <a:xfrm>
            <a:off x="2627784" y="3284984"/>
            <a:ext cx="432048" cy="432048"/>
          </a:xfrm>
          <a:prstGeom prst="rect">
            <a:avLst/>
          </a:prstGeom>
        </p:spPr>
      </p:pic>
      <p:pic>
        <p:nvPicPr>
          <p:cNvPr id="22" name="10 Imagen" descr="trabajar.jpg"/>
          <p:cNvPicPr/>
          <p:nvPr/>
        </p:nvPicPr>
        <p:blipFill>
          <a:blip r:embed="rId5" cstate="print"/>
          <a:srcRect l="54740" t="46843" r="19192" b="16857"/>
          <a:stretch>
            <a:fillRect/>
          </a:stretch>
        </p:blipFill>
        <p:spPr>
          <a:xfrm>
            <a:off x="3491880" y="3284984"/>
            <a:ext cx="576064" cy="432048"/>
          </a:xfrm>
          <a:prstGeom prst="rect">
            <a:avLst/>
          </a:prstGeom>
        </p:spPr>
      </p:pic>
      <p:pic>
        <p:nvPicPr>
          <p:cNvPr id="23" name="22 Imagen" descr="Sector terciario 1.jpg"/>
          <p:cNvPicPr>
            <a:picLocks noChangeAspect="1"/>
          </p:cNvPicPr>
          <p:nvPr/>
        </p:nvPicPr>
        <p:blipFill>
          <a:blip r:embed="rId20" cstate="print"/>
          <a:srcRect l="3787" t="4230" r="75106" b="69876"/>
          <a:stretch>
            <a:fillRect/>
          </a:stretch>
        </p:blipFill>
        <p:spPr>
          <a:xfrm>
            <a:off x="4860032" y="3068960"/>
            <a:ext cx="720080" cy="663232"/>
          </a:xfrm>
          <a:prstGeom prst="rect">
            <a:avLst/>
          </a:prstGeom>
        </p:spPr>
      </p:pic>
      <p:pic>
        <p:nvPicPr>
          <p:cNvPr id="24" name="23 Imagen" descr="sector secundario.jpg"/>
          <p:cNvPicPr>
            <a:picLocks noChangeAspect="1"/>
          </p:cNvPicPr>
          <p:nvPr/>
        </p:nvPicPr>
        <p:blipFill>
          <a:blip r:embed="rId21" cstate="print"/>
          <a:srcRect l="26163" t="38767" r="50138" b="29667"/>
          <a:stretch>
            <a:fillRect/>
          </a:stretch>
        </p:blipFill>
        <p:spPr>
          <a:xfrm>
            <a:off x="899592" y="4869160"/>
            <a:ext cx="576064" cy="576064"/>
          </a:xfrm>
          <a:prstGeom prst="rect">
            <a:avLst/>
          </a:prstGeom>
        </p:spPr>
      </p:pic>
      <p:pic>
        <p:nvPicPr>
          <p:cNvPr id="25" name="24 Imagen" descr="sector secundario.jpg"/>
          <p:cNvPicPr>
            <a:picLocks noChangeAspect="1"/>
          </p:cNvPicPr>
          <p:nvPr/>
        </p:nvPicPr>
        <p:blipFill>
          <a:blip r:embed="rId19" cstate="print"/>
          <a:srcRect l="47492" t="7202" r="31179" b="64389"/>
          <a:stretch>
            <a:fillRect/>
          </a:stretch>
        </p:blipFill>
        <p:spPr>
          <a:xfrm>
            <a:off x="2987824" y="5085184"/>
            <a:ext cx="432048" cy="432048"/>
          </a:xfrm>
          <a:prstGeom prst="rect">
            <a:avLst/>
          </a:prstGeom>
        </p:spPr>
      </p:pic>
      <p:pic>
        <p:nvPicPr>
          <p:cNvPr id="27" name="26 Imagen" descr="como pregunta.jpg"/>
          <p:cNvPicPr>
            <a:picLocks noChangeAspect="1"/>
          </p:cNvPicPr>
          <p:nvPr/>
        </p:nvPicPr>
        <p:blipFill>
          <a:blip r:embed="rId22" cstate="print"/>
          <a:srcRect l="4227" t="26376" r="67719" b="36219"/>
          <a:stretch>
            <a:fillRect/>
          </a:stretch>
        </p:blipFill>
        <p:spPr>
          <a:xfrm>
            <a:off x="1043608" y="4149080"/>
            <a:ext cx="360040" cy="360040"/>
          </a:xfrm>
          <a:prstGeom prst="rect">
            <a:avLst/>
          </a:prstGeom>
        </p:spPr>
      </p:pic>
      <p:pic>
        <p:nvPicPr>
          <p:cNvPr id="28" name="27 Imagen" descr="vir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619672" y="4005064"/>
            <a:ext cx="504056" cy="504056"/>
          </a:xfrm>
          <a:prstGeom prst="rect">
            <a:avLst/>
          </a:prstGeom>
        </p:spPr>
      </p:pic>
      <p:pic>
        <p:nvPicPr>
          <p:cNvPr id="29" name="28 Imagen" descr="sector secundario.jpg"/>
          <p:cNvPicPr>
            <a:picLocks noChangeAspect="1"/>
          </p:cNvPicPr>
          <p:nvPr/>
        </p:nvPicPr>
        <p:blipFill>
          <a:blip r:embed="rId19" cstate="print"/>
          <a:srcRect l="47492" t="7202" r="31179" b="64389"/>
          <a:stretch>
            <a:fillRect/>
          </a:stretch>
        </p:blipFill>
        <p:spPr>
          <a:xfrm>
            <a:off x="2627784" y="4149080"/>
            <a:ext cx="432048" cy="432048"/>
          </a:xfrm>
          <a:prstGeom prst="rect">
            <a:avLst/>
          </a:prstGeom>
        </p:spPr>
      </p:pic>
      <p:pic>
        <p:nvPicPr>
          <p:cNvPr id="30" name="29 Imagen" descr="tend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4149080"/>
            <a:ext cx="432048" cy="432048"/>
          </a:xfrm>
          <a:prstGeom prst="rect">
            <a:avLst/>
          </a:prstGeom>
        </p:spPr>
      </p:pic>
      <p:pic>
        <p:nvPicPr>
          <p:cNvPr id="31" name="10 Imagen" descr="trabajar.jpg"/>
          <p:cNvPicPr/>
          <p:nvPr/>
        </p:nvPicPr>
        <p:blipFill>
          <a:blip r:embed="rId5" cstate="print"/>
          <a:srcRect l="54740" t="46843" r="19192" b="16857"/>
          <a:stretch>
            <a:fillRect/>
          </a:stretch>
        </p:blipFill>
        <p:spPr>
          <a:xfrm>
            <a:off x="1691680" y="5013176"/>
            <a:ext cx="504056" cy="432048"/>
          </a:xfrm>
          <a:prstGeom prst="rect">
            <a:avLst/>
          </a:prstGeom>
        </p:spPr>
      </p:pic>
      <p:pic>
        <p:nvPicPr>
          <p:cNvPr id="32" name="31 Imagen" descr="ti.png"/>
          <p:cNvPicPr>
            <a:picLocks noChangeAspect="1"/>
          </p:cNvPicPr>
          <p:nvPr/>
        </p:nvPicPr>
        <p:blipFill>
          <a:blip r:embed="rId24" cstate="print"/>
          <a:srcRect l="26480" t="23120" r="23120" b="9681"/>
          <a:stretch>
            <a:fillRect/>
          </a:stretch>
        </p:blipFill>
        <p:spPr>
          <a:xfrm>
            <a:off x="984962" y="5709253"/>
            <a:ext cx="306034" cy="408045"/>
          </a:xfrm>
          <a:prstGeom prst="rect">
            <a:avLst/>
          </a:prstGeom>
        </p:spPr>
      </p:pic>
      <p:pic>
        <p:nvPicPr>
          <p:cNvPr id="34" name="33 Imagen" descr="aprender.jpg"/>
          <p:cNvPicPr>
            <a:picLocks noChangeAspect="1"/>
          </p:cNvPicPr>
          <p:nvPr/>
        </p:nvPicPr>
        <p:blipFill>
          <a:blip r:embed="rId25" cstate="print"/>
          <a:srcRect t="38816" r="-16450" b="-3511"/>
          <a:stretch>
            <a:fillRect/>
          </a:stretch>
        </p:blipFill>
        <p:spPr>
          <a:xfrm>
            <a:off x="1331640" y="5805264"/>
            <a:ext cx="648072" cy="360040"/>
          </a:xfrm>
          <a:prstGeom prst="rect">
            <a:avLst/>
          </a:prstGeom>
        </p:spPr>
      </p:pic>
      <p:pic>
        <p:nvPicPr>
          <p:cNvPr id="35" name="34 Imagen" descr="naturais 2.jpg"/>
          <p:cNvPicPr>
            <a:picLocks noChangeAspect="1"/>
          </p:cNvPicPr>
          <p:nvPr/>
        </p:nvPicPr>
        <p:blipFill>
          <a:blip r:embed="rId26" cstate="print"/>
          <a:srcRect l="29773" t="18687" r="34830" b="18687"/>
          <a:stretch>
            <a:fillRect/>
          </a:stretch>
        </p:blipFill>
        <p:spPr>
          <a:xfrm>
            <a:off x="4788024" y="1772816"/>
            <a:ext cx="504056" cy="504056"/>
          </a:xfrm>
          <a:prstGeom prst="rect">
            <a:avLst/>
          </a:prstGeom>
        </p:spPr>
      </p:pic>
      <p:pic>
        <p:nvPicPr>
          <p:cNvPr id="36" name="35 Imagen" descr="vender.png"/>
          <p:cNvPicPr>
            <a:picLocks noChangeAspect="1"/>
          </p:cNvPicPr>
          <p:nvPr/>
        </p:nvPicPr>
        <p:blipFill>
          <a:blip r:embed="rId8" cstate="print"/>
          <a:srcRect r="-1145" b="27754"/>
          <a:stretch>
            <a:fillRect/>
          </a:stretch>
        </p:blipFill>
        <p:spPr>
          <a:xfrm>
            <a:off x="2051720" y="2564904"/>
            <a:ext cx="504056" cy="360040"/>
          </a:xfrm>
          <a:prstGeom prst="rect">
            <a:avLst/>
          </a:prstGeom>
        </p:spPr>
      </p:pic>
      <p:pic>
        <p:nvPicPr>
          <p:cNvPr id="37" name="10 Imagen" descr="trabajar.jpg"/>
          <p:cNvPicPr/>
          <p:nvPr/>
        </p:nvPicPr>
        <p:blipFill>
          <a:blip r:embed="rId5" cstate="print"/>
          <a:srcRect l="54740" t="46843" r="19192" b="16857"/>
          <a:stretch>
            <a:fillRect/>
          </a:stretch>
        </p:blipFill>
        <p:spPr>
          <a:xfrm>
            <a:off x="2483768" y="5733256"/>
            <a:ext cx="432048" cy="360040"/>
          </a:xfrm>
          <a:prstGeom prst="rect">
            <a:avLst/>
          </a:prstGeom>
        </p:spPr>
      </p:pic>
      <p:pic>
        <p:nvPicPr>
          <p:cNvPr id="38" name="37 Imagen" descr="veciño.png"/>
          <p:cNvPicPr>
            <a:picLocks noChangeAspect="1"/>
          </p:cNvPicPr>
          <p:nvPr/>
        </p:nvPicPr>
        <p:blipFill>
          <a:blip r:embed="rId6" cstate="print"/>
          <a:srcRect l="9680" r="9681" b="23120"/>
          <a:stretch>
            <a:fillRect/>
          </a:stretch>
        </p:blipFill>
        <p:spPr>
          <a:xfrm>
            <a:off x="4067944" y="5661248"/>
            <a:ext cx="432048" cy="41190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/>
          <a:srcRect l="51697" t="31500" r="29959" b="21251"/>
          <a:stretch>
            <a:fillRect/>
          </a:stretch>
        </p:blipFill>
        <p:spPr bwMode="auto">
          <a:xfrm>
            <a:off x="7020272" y="3645024"/>
            <a:ext cx="1876709" cy="272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~PP23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gandeiro.jpg"/>
          <p:cNvPicPr>
            <a:picLocks noChangeAspect="1"/>
          </p:cNvPicPr>
          <p:nvPr/>
        </p:nvPicPr>
        <p:blipFill>
          <a:blip r:embed="rId4" cstate="print"/>
          <a:srcRect r="233" b="10543"/>
          <a:stretch>
            <a:fillRect/>
          </a:stretch>
        </p:blipFill>
        <p:spPr>
          <a:xfrm>
            <a:off x="539553" y="908721"/>
            <a:ext cx="7848871" cy="52838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148064" y="188640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39552" y="1772816"/>
            <a:ext cx="1584176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 no </a:t>
            </a:r>
          </a:p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campo.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173476" y="3316922"/>
            <a:ext cx="6358964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Os gandeiros crían animais como a vaca e a galiña.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39551" y="5805264"/>
            <a:ext cx="8064895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Destes animais    obtemos  carne,     leite,       ovos      e      coiro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123728" y="188640"/>
            <a:ext cx="2736304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GANDARÍA</a:t>
            </a:r>
          </a:p>
        </p:txBody>
      </p:sp>
      <p:pic>
        <p:nvPicPr>
          <p:cNvPr id="11" name="~PP20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gandeiro.jpg"/>
          <p:cNvPicPr>
            <a:picLocks noChangeAspect="1"/>
          </p:cNvPicPr>
          <p:nvPr/>
        </p:nvPicPr>
        <p:blipFill>
          <a:blip r:embed="rId4" cstate="print"/>
          <a:srcRect r="-1598" b="52454"/>
          <a:stretch>
            <a:fillRect/>
          </a:stretch>
        </p:blipFill>
        <p:spPr>
          <a:xfrm>
            <a:off x="510075" y="1014991"/>
            <a:ext cx="7992887" cy="280831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148064" y="188640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AR JULIAN" pitchFamily="2" charset="0"/>
              </a:rPr>
              <a:t>Sector Primario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39552" y="1772816"/>
            <a:ext cx="1584176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Escolar2" pitchFamily="2" charset="0"/>
              </a:rPr>
              <a:t>Traballo no </a:t>
            </a:r>
          </a:p>
          <a:p>
            <a:pPr algn="ctr"/>
            <a:r>
              <a:rPr lang="gl-ES" b="1" dirty="0">
                <a:solidFill>
                  <a:schemeClr val="tx1"/>
                </a:solidFill>
                <a:latin typeface="Escolar2" pitchFamily="2" charset="0"/>
              </a:rPr>
              <a:t>campo.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133275" y="3391635"/>
            <a:ext cx="6552728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000" b="1" dirty="0">
                <a:solidFill>
                  <a:schemeClr val="tx1"/>
                </a:solidFill>
                <a:latin typeface="Escolar2" pitchFamily="2" charset="0"/>
              </a:rPr>
              <a:t>Os gandeiros crían animais como a vaca e a galiña.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39552" y="5805264"/>
            <a:ext cx="7920880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2000" b="1" dirty="0">
                <a:solidFill>
                  <a:schemeClr val="tx1"/>
                </a:solidFill>
                <a:latin typeface="Escolar2" pitchFamily="2" charset="0"/>
              </a:rPr>
              <a:t>O gandeiro    e     a gandeira        alimentan  cortan a la       </a:t>
            </a:r>
            <a:r>
              <a:rPr lang="gl-ES" sz="2000" b="1" dirty="0" err="1">
                <a:solidFill>
                  <a:schemeClr val="tx1"/>
                </a:solidFill>
                <a:latin typeface="Escolar2" pitchFamily="2" charset="0"/>
              </a:rPr>
              <a:t>ordeñan</a:t>
            </a:r>
            <a:r>
              <a:rPr lang="gl-ES" sz="2000" b="1" dirty="0">
                <a:solidFill>
                  <a:schemeClr val="tx1"/>
                </a:solidFill>
                <a:latin typeface="Escolar2" pitchFamily="2" charset="0"/>
              </a:rPr>
              <a:t>.</a:t>
            </a:r>
          </a:p>
        </p:txBody>
      </p:sp>
      <p:pic>
        <p:nvPicPr>
          <p:cNvPr id="9" name="8 Imagen" descr="gandeira.jpg"/>
          <p:cNvPicPr>
            <a:picLocks noChangeAspect="1"/>
          </p:cNvPicPr>
          <p:nvPr/>
        </p:nvPicPr>
        <p:blipFill>
          <a:blip r:embed="rId5" cstate="print"/>
          <a:srcRect l="3187" t="56817" r="10313" b="11618"/>
          <a:stretch>
            <a:fillRect/>
          </a:stretch>
        </p:blipFill>
        <p:spPr>
          <a:xfrm>
            <a:off x="3923928" y="4581128"/>
            <a:ext cx="4176464" cy="1144237"/>
          </a:xfrm>
          <a:prstGeom prst="rect">
            <a:avLst/>
          </a:prstGeom>
        </p:spPr>
      </p:pic>
      <p:pic>
        <p:nvPicPr>
          <p:cNvPr id="10" name="9 Imagen" descr="gandeira.jpg"/>
          <p:cNvPicPr>
            <a:picLocks noChangeAspect="1"/>
          </p:cNvPicPr>
          <p:nvPr/>
        </p:nvPicPr>
        <p:blipFill>
          <a:blip r:embed="rId5" cstate="print"/>
          <a:srcRect l="26069" t="12626" r="28904" b="55809"/>
          <a:stretch>
            <a:fillRect/>
          </a:stretch>
        </p:blipFill>
        <p:spPr>
          <a:xfrm>
            <a:off x="539552" y="4005064"/>
            <a:ext cx="3369974" cy="1773671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2267744" y="188640"/>
            <a:ext cx="2088232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 err="1">
                <a:latin typeface="AR JULIAN" pitchFamily="2" charset="0"/>
              </a:rPr>
              <a:t>gandAría</a:t>
            </a:r>
            <a:endParaRPr lang="gl-ES" sz="3600" dirty="0">
              <a:latin typeface="AR JULIAN" pitchFamily="2" charset="0"/>
            </a:endParaRPr>
          </a:p>
        </p:txBody>
      </p:sp>
      <p:pic>
        <p:nvPicPr>
          <p:cNvPr id="12" name="~PP30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esca.jpg"/>
          <p:cNvPicPr>
            <a:picLocks noChangeAspect="1"/>
          </p:cNvPicPr>
          <p:nvPr/>
        </p:nvPicPr>
        <p:blipFill>
          <a:blip r:embed="rId4" cstate="print"/>
          <a:srcRect l="-648" r="4521" b="72166"/>
          <a:stretch>
            <a:fillRect/>
          </a:stretch>
        </p:blipFill>
        <p:spPr>
          <a:xfrm>
            <a:off x="1907704" y="1268760"/>
            <a:ext cx="6624736" cy="14401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932040" y="836712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907704" y="1988840"/>
            <a:ext cx="1584176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 no </a:t>
            </a:r>
          </a:p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río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39552" y="4810964"/>
            <a:ext cx="5832648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Os pescadores e pescadoras   pescan    peixes.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092280" y="1628800"/>
            <a:ext cx="1440160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pesca</a:t>
            </a:r>
          </a:p>
        </p:txBody>
      </p:sp>
      <p:pic>
        <p:nvPicPr>
          <p:cNvPr id="13" name="12 Imagen" descr="río.jpg"/>
          <p:cNvPicPr>
            <a:picLocks noChangeAspect="1"/>
          </p:cNvPicPr>
          <p:nvPr/>
        </p:nvPicPr>
        <p:blipFill>
          <a:blip r:embed="rId5" cstate="print"/>
          <a:srcRect l="42731" t="47231" r="35462" b="23693"/>
          <a:stretch>
            <a:fillRect/>
          </a:stretch>
        </p:blipFill>
        <p:spPr>
          <a:xfrm>
            <a:off x="2699792" y="1268760"/>
            <a:ext cx="720080" cy="720080"/>
          </a:xfrm>
          <a:prstGeom prst="rect">
            <a:avLst/>
          </a:prstGeom>
        </p:spPr>
      </p:pic>
      <p:pic>
        <p:nvPicPr>
          <p:cNvPr id="14" name="13 Imagen" descr="pescadora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7704" y="2996952"/>
            <a:ext cx="1520724" cy="1520724"/>
          </a:xfrm>
          <a:prstGeom prst="rect">
            <a:avLst/>
          </a:prstGeom>
        </p:spPr>
      </p:pic>
      <p:pic>
        <p:nvPicPr>
          <p:cNvPr id="15" name="14 Imagen" descr="pesca.jpg"/>
          <p:cNvPicPr>
            <a:picLocks noChangeAspect="1"/>
          </p:cNvPicPr>
          <p:nvPr/>
        </p:nvPicPr>
        <p:blipFill>
          <a:blip r:embed="rId4" cstate="print"/>
          <a:srcRect l="2090" t="31846" r="78058" b="40320"/>
          <a:stretch>
            <a:fillRect/>
          </a:stretch>
        </p:blipFill>
        <p:spPr>
          <a:xfrm>
            <a:off x="467544" y="2996952"/>
            <a:ext cx="1440160" cy="1515958"/>
          </a:xfrm>
          <a:prstGeom prst="rect">
            <a:avLst/>
          </a:prstGeom>
        </p:spPr>
      </p:pic>
      <p:pic>
        <p:nvPicPr>
          <p:cNvPr id="16" name="15 Imagen" descr="pesca.jpg"/>
          <p:cNvPicPr>
            <a:picLocks noChangeAspect="1"/>
          </p:cNvPicPr>
          <p:nvPr/>
        </p:nvPicPr>
        <p:blipFill>
          <a:blip r:embed="rId4" cstate="print"/>
          <a:srcRect l="63736" t="34792" r="19546" b="41549"/>
          <a:stretch>
            <a:fillRect/>
          </a:stretch>
        </p:blipFill>
        <p:spPr>
          <a:xfrm>
            <a:off x="4860032" y="3140968"/>
            <a:ext cx="1152128" cy="1224136"/>
          </a:xfrm>
          <a:prstGeom prst="rect">
            <a:avLst/>
          </a:prstGeom>
        </p:spPr>
      </p:pic>
      <p:pic>
        <p:nvPicPr>
          <p:cNvPr id="17" name="16 Imagen" descr="pescar.png"/>
          <p:cNvPicPr>
            <a:picLocks noChangeAspect="1"/>
          </p:cNvPicPr>
          <p:nvPr/>
        </p:nvPicPr>
        <p:blipFill>
          <a:blip r:embed="rId7" cstate="print"/>
          <a:srcRect l="9681" t="23120" r="13040" b="2961"/>
          <a:stretch>
            <a:fillRect/>
          </a:stretch>
        </p:blipFill>
        <p:spPr>
          <a:xfrm>
            <a:off x="3851920" y="3407084"/>
            <a:ext cx="792088" cy="757649"/>
          </a:xfrm>
          <a:prstGeom prst="rect">
            <a:avLst/>
          </a:prstGeom>
        </p:spPr>
      </p:pic>
      <p:pic>
        <p:nvPicPr>
          <p:cNvPr id="18" name="~PP28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esca.jpg"/>
          <p:cNvPicPr>
            <a:picLocks noChangeAspect="1"/>
          </p:cNvPicPr>
          <p:nvPr/>
        </p:nvPicPr>
        <p:blipFill>
          <a:blip r:embed="rId4" cstate="print"/>
          <a:srcRect r="1418" b="37374"/>
          <a:stretch>
            <a:fillRect/>
          </a:stretch>
        </p:blipFill>
        <p:spPr>
          <a:xfrm>
            <a:off x="1547664" y="1268760"/>
            <a:ext cx="7198616" cy="343336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932040" y="836712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547664" y="2060848"/>
            <a:ext cx="1584176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 no </a:t>
            </a:r>
          </a:p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mar</a:t>
            </a:r>
          </a:p>
        </p:txBody>
      </p:sp>
      <p:pic>
        <p:nvPicPr>
          <p:cNvPr id="7" name="6 Imagen" descr="pescador pescadora.jpg"/>
          <p:cNvPicPr>
            <a:picLocks noChangeAspect="1"/>
          </p:cNvPicPr>
          <p:nvPr/>
        </p:nvPicPr>
        <p:blipFill>
          <a:blip r:embed="rId5" cstate="print"/>
          <a:srcRect l="2919" t="3897" r="53298" b="23037"/>
          <a:stretch>
            <a:fillRect/>
          </a:stretch>
        </p:blipFill>
        <p:spPr>
          <a:xfrm>
            <a:off x="539552" y="2780928"/>
            <a:ext cx="1440160" cy="1800200"/>
          </a:xfrm>
          <a:prstGeom prst="rect">
            <a:avLst/>
          </a:prstGeom>
        </p:spPr>
      </p:pic>
      <p:pic>
        <p:nvPicPr>
          <p:cNvPr id="8" name="7 Imagen" descr="pescador pescadora.jpg"/>
          <p:cNvPicPr>
            <a:picLocks noChangeAspect="1"/>
          </p:cNvPicPr>
          <p:nvPr/>
        </p:nvPicPr>
        <p:blipFill>
          <a:blip r:embed="rId5" cstate="print"/>
          <a:srcRect l="52540" t="-2256" r="3677" b="25960"/>
          <a:stretch>
            <a:fillRect/>
          </a:stretch>
        </p:blipFill>
        <p:spPr>
          <a:xfrm>
            <a:off x="1979712" y="2780928"/>
            <a:ext cx="1368152" cy="1785798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75832" y="4734064"/>
            <a:ext cx="8370448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Os mariñeiros e mariñeiras nos barcos   pescan      peixe  e  mariscos.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092280" y="1628800"/>
            <a:ext cx="1440160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pesca</a:t>
            </a:r>
          </a:p>
        </p:txBody>
      </p:sp>
      <p:pic>
        <p:nvPicPr>
          <p:cNvPr id="11" name="~PP27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esca.jpg"/>
          <p:cNvPicPr>
            <a:picLocks noChangeAspect="1"/>
          </p:cNvPicPr>
          <p:nvPr/>
        </p:nvPicPr>
        <p:blipFill>
          <a:blip r:embed="rId4" cstate="print"/>
          <a:srcRect r="1418" b="37374"/>
          <a:stretch>
            <a:fillRect/>
          </a:stretch>
        </p:blipFill>
        <p:spPr>
          <a:xfrm>
            <a:off x="1565878" y="1241795"/>
            <a:ext cx="7198616" cy="343336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004048" y="404664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547664" y="2060848"/>
            <a:ext cx="1584176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 no </a:t>
            </a:r>
          </a:p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mar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67543" y="4725144"/>
            <a:ext cx="8383363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As   mariscadoras      e     </a:t>
            </a:r>
            <a:r>
              <a:rPr lang="gl-ES" sz="2000" b="1" dirty="0" err="1">
                <a:solidFill>
                  <a:schemeClr val="tx1"/>
                </a:solidFill>
                <a:latin typeface="Sassoon Infant Std" panose="020B0503020103030203" pitchFamily="34" charset="0"/>
              </a:rPr>
              <a:t>bateeiros</a:t>
            </a:r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       collen    ameixas e  </a:t>
            </a:r>
            <a:r>
              <a:rPr lang="gl-ES" sz="2000" b="1" dirty="0" err="1">
                <a:solidFill>
                  <a:schemeClr val="tx1"/>
                </a:solidFill>
                <a:latin typeface="Sassoon Infant Std" panose="020B0503020103030203" pitchFamily="34" charset="0"/>
              </a:rPr>
              <a:t>mexilóns</a:t>
            </a:r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.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228184" y="1196752"/>
            <a:ext cx="2376264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marisqueo</a:t>
            </a:r>
          </a:p>
        </p:txBody>
      </p:sp>
      <p:pic>
        <p:nvPicPr>
          <p:cNvPr id="11" name="10 Imagen" descr="mariscadora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367" y="2924944"/>
            <a:ext cx="2597009" cy="1728192"/>
          </a:xfrm>
          <a:prstGeom prst="rect">
            <a:avLst/>
          </a:prstGeom>
        </p:spPr>
      </p:pic>
      <p:pic>
        <p:nvPicPr>
          <p:cNvPr id="12" name="11 Imagen" descr="bateeir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540696"/>
            <a:ext cx="1800200" cy="3134465"/>
          </a:xfrm>
          <a:prstGeom prst="rect">
            <a:avLst/>
          </a:prstGeom>
        </p:spPr>
      </p:pic>
      <p:pic>
        <p:nvPicPr>
          <p:cNvPr id="13" name="12 Imagen" descr="coller.jpg"/>
          <p:cNvPicPr>
            <a:picLocks noChangeAspect="1"/>
          </p:cNvPicPr>
          <p:nvPr/>
        </p:nvPicPr>
        <p:blipFill>
          <a:blip r:embed="rId7" cstate="print"/>
          <a:srcRect l="41692" t="30616" r="33385" b="18154"/>
          <a:stretch>
            <a:fillRect/>
          </a:stretch>
        </p:blipFill>
        <p:spPr>
          <a:xfrm>
            <a:off x="5220072" y="2369882"/>
            <a:ext cx="792088" cy="1221138"/>
          </a:xfrm>
          <a:prstGeom prst="rect">
            <a:avLst/>
          </a:prstGeom>
        </p:spPr>
      </p:pic>
      <p:pic>
        <p:nvPicPr>
          <p:cNvPr id="16" name="15 Imagen" descr="mexilón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3140968"/>
            <a:ext cx="1398587" cy="1296144"/>
          </a:xfrm>
          <a:prstGeom prst="rect">
            <a:avLst/>
          </a:prstGeom>
        </p:spPr>
      </p:pic>
      <p:pic>
        <p:nvPicPr>
          <p:cNvPr id="17" name="~PP36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pic>
        <p:nvPicPr>
          <p:cNvPr id="8" name="Imaxe 7">
            <a:extLst>
              <a:ext uri="{FF2B5EF4-FFF2-40B4-BE49-F238E27FC236}">
                <a16:creationId xmlns:a16="http://schemas.microsoft.com/office/drawing/2014/main" id="{B841032E-8411-92BA-6224-1064DFF05B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5790" y="2904763"/>
            <a:ext cx="1456330" cy="1534095"/>
          </a:xfrm>
          <a:prstGeom prst="rect">
            <a:avLst/>
          </a:prstGeom>
        </p:spPr>
      </p:pic>
    </p:spTree>
  </p:cSld>
  <p:clrMapOvr>
    <a:masterClrMapping/>
  </p:clrMapOvr>
  <p:transition advTm="8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004048" y="404664"/>
            <a:ext cx="3672408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200" dirty="0">
                <a:latin typeface="Sassoon Infant Std" panose="020B0503020103030203" pitchFamily="34" charset="0"/>
              </a:rPr>
              <a:t>Sector Primario</a:t>
            </a:r>
          </a:p>
        </p:txBody>
      </p:sp>
      <p:pic>
        <p:nvPicPr>
          <p:cNvPr id="5" name="4 Imagen" descr="mineros.jpg"/>
          <p:cNvPicPr>
            <a:picLocks noChangeAspect="1"/>
          </p:cNvPicPr>
          <p:nvPr/>
        </p:nvPicPr>
        <p:blipFill>
          <a:blip r:embed="rId4" cstate="print"/>
          <a:srcRect r="-3124" b="51273"/>
          <a:stretch>
            <a:fillRect/>
          </a:stretch>
        </p:blipFill>
        <p:spPr>
          <a:xfrm>
            <a:off x="1000756" y="2060848"/>
            <a:ext cx="7776864" cy="2758861"/>
          </a:xfrm>
          <a:prstGeom prst="rect">
            <a:avLst/>
          </a:prstGeom>
        </p:spPr>
      </p:pic>
      <p:pic>
        <p:nvPicPr>
          <p:cNvPr id="7" name="6 Imagen" descr="mineira.jpg"/>
          <p:cNvPicPr>
            <a:picLocks noChangeAspect="1"/>
          </p:cNvPicPr>
          <p:nvPr/>
        </p:nvPicPr>
        <p:blipFill>
          <a:blip r:embed="rId5" cstate="print"/>
          <a:srcRect l="53423" t="19299" r="31313" b="59156"/>
          <a:stretch>
            <a:fillRect/>
          </a:stretch>
        </p:blipFill>
        <p:spPr>
          <a:xfrm>
            <a:off x="2699792" y="1052736"/>
            <a:ext cx="1584176" cy="1512168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971600" y="2852936"/>
            <a:ext cx="1584176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 na </a:t>
            </a:r>
          </a:p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mina</a:t>
            </a:r>
          </a:p>
        </p:txBody>
      </p:sp>
      <p:pic>
        <p:nvPicPr>
          <p:cNvPr id="10" name="9 Imagen" descr="mi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2132856"/>
            <a:ext cx="792088" cy="72417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547664" y="4355812"/>
            <a:ext cx="727280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      Os mineiros e mineiras extraen  carbón e minerais da mina. </a:t>
            </a:r>
          </a:p>
        </p:txBody>
      </p:sp>
      <p:pic>
        <p:nvPicPr>
          <p:cNvPr id="11" name="10 Imagen" descr="mi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2564904"/>
            <a:ext cx="1990680" cy="1654100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395536" y="5877272"/>
            <a:ext cx="8208912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Os mineiros e mineiras  pican e extraen  minerais, carbón,   ouro,    prata …</a:t>
            </a:r>
          </a:p>
        </p:txBody>
      </p:sp>
      <p:pic>
        <p:nvPicPr>
          <p:cNvPr id="15" name="14 Imagen" descr="mineira.jpg"/>
          <p:cNvPicPr>
            <a:picLocks noChangeAspect="1"/>
          </p:cNvPicPr>
          <p:nvPr/>
        </p:nvPicPr>
        <p:blipFill>
          <a:blip r:embed="rId5" cstate="print"/>
          <a:srcRect l="38639" t="19416" r="28904" b="58186"/>
          <a:stretch>
            <a:fillRect/>
          </a:stretch>
        </p:blipFill>
        <p:spPr>
          <a:xfrm>
            <a:off x="683568" y="4869160"/>
            <a:ext cx="1584176" cy="774486"/>
          </a:xfrm>
          <a:prstGeom prst="rect">
            <a:avLst/>
          </a:prstGeom>
        </p:spPr>
      </p:pic>
      <p:pic>
        <p:nvPicPr>
          <p:cNvPr id="16" name="15 Imagen" descr="mineiro e mineiras.jpg"/>
          <p:cNvPicPr>
            <a:picLocks noChangeAspect="1"/>
          </p:cNvPicPr>
          <p:nvPr/>
        </p:nvPicPr>
        <p:blipFill>
          <a:blip r:embed="rId7" cstate="print"/>
          <a:srcRect l="11413" t="14340" r="23506" b="72209"/>
          <a:stretch>
            <a:fillRect/>
          </a:stretch>
        </p:blipFill>
        <p:spPr>
          <a:xfrm>
            <a:off x="2339752" y="4797152"/>
            <a:ext cx="6408712" cy="93610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7014405" y="1201107"/>
            <a:ext cx="1656184" cy="584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200" dirty="0">
                <a:latin typeface="Sassoon Infant Std" panose="020B0503020103030203" pitchFamily="34" charset="0"/>
              </a:rPr>
              <a:t>minaría</a:t>
            </a:r>
          </a:p>
        </p:txBody>
      </p:sp>
      <p:pic>
        <p:nvPicPr>
          <p:cNvPr id="18" name="~PP32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004048" y="404664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pic>
        <p:nvPicPr>
          <p:cNvPr id="5" name="4 Imagen" descr="mineros.jpg"/>
          <p:cNvPicPr>
            <a:picLocks noChangeAspect="1"/>
          </p:cNvPicPr>
          <p:nvPr/>
        </p:nvPicPr>
        <p:blipFill>
          <a:blip r:embed="rId4" cstate="print"/>
          <a:srcRect t="53814" r="1650" b="10039"/>
          <a:stretch>
            <a:fillRect/>
          </a:stretch>
        </p:blipFill>
        <p:spPr>
          <a:xfrm>
            <a:off x="1115616" y="2822571"/>
            <a:ext cx="7416824" cy="2046589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043608" y="1988840"/>
            <a:ext cx="1584176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 no </a:t>
            </a:r>
          </a:p>
          <a:p>
            <a:pPr algn="ctr"/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bosque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115616" y="4509120"/>
            <a:ext cx="7488832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Os leñadores    cortan         as árbores   para  ter    madeira. </a:t>
            </a:r>
          </a:p>
        </p:txBody>
      </p:sp>
      <p:pic>
        <p:nvPicPr>
          <p:cNvPr id="13" name="10 Imagen" descr="trabajar.jpg"/>
          <p:cNvPicPr/>
          <p:nvPr/>
        </p:nvPicPr>
        <p:blipFill>
          <a:blip r:embed="rId5" cstate="print"/>
          <a:srcRect l="54740" t="46843" r="19192" b="16857"/>
          <a:stretch>
            <a:fillRect/>
          </a:stretch>
        </p:blipFill>
        <p:spPr>
          <a:xfrm>
            <a:off x="1043608" y="1196752"/>
            <a:ext cx="648072" cy="792088"/>
          </a:xfrm>
          <a:prstGeom prst="rect">
            <a:avLst/>
          </a:prstGeom>
        </p:spPr>
      </p:pic>
      <p:pic>
        <p:nvPicPr>
          <p:cNvPr id="14" name="13 Imagen" descr="bosque.png"/>
          <p:cNvPicPr>
            <a:picLocks noChangeAspect="1"/>
          </p:cNvPicPr>
          <p:nvPr/>
        </p:nvPicPr>
        <p:blipFill>
          <a:blip r:embed="rId6" cstate="print"/>
          <a:srcRect l="14563" t="20469" r="8657" b="8657"/>
          <a:stretch>
            <a:fillRect/>
          </a:stretch>
        </p:blipFill>
        <p:spPr>
          <a:xfrm>
            <a:off x="1763688" y="1119205"/>
            <a:ext cx="864096" cy="797627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5724128" y="1196752"/>
            <a:ext cx="2880320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silvicultura</a:t>
            </a:r>
          </a:p>
        </p:txBody>
      </p:sp>
      <p:pic>
        <p:nvPicPr>
          <p:cNvPr id="16" name="~PP30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3347" t="22640" r="20510" b="12392"/>
          <a:stretch>
            <a:fillRect/>
          </a:stretch>
        </p:blipFill>
        <p:spPr bwMode="auto">
          <a:xfrm>
            <a:off x="339731" y="877568"/>
            <a:ext cx="8361656" cy="546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323528" y="692696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5536" y="2564904"/>
            <a:ext cx="244827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A </a:t>
            </a:r>
            <a:r>
              <a:rPr lang="gl-ES" b="1" dirty="0">
                <a:latin typeface="Sassoon Infant Std" panose="020B0503020103030203" pitchFamily="34" charset="0"/>
              </a:rPr>
              <a:t>gandaría</a:t>
            </a:r>
            <a:r>
              <a:rPr lang="gl-ES" dirty="0">
                <a:latin typeface="Sassoon Infant Std" panose="020B0503020103030203" pitchFamily="34" charset="0"/>
              </a:rPr>
              <a:t> pode ser:</a:t>
            </a:r>
          </a:p>
          <a:p>
            <a:r>
              <a:rPr lang="gl-ES" b="1" dirty="0">
                <a:latin typeface="Sassoon Infant Std" panose="020B0503020103030203" pitchFamily="34" charset="0"/>
              </a:rPr>
              <a:t>Vacúa</a:t>
            </a:r>
            <a:r>
              <a:rPr lang="gl-ES" dirty="0">
                <a:latin typeface="Sassoon Infant Std" panose="020B0503020103030203" pitchFamily="34" charset="0"/>
              </a:rPr>
              <a:t> con vacas</a:t>
            </a:r>
          </a:p>
          <a:p>
            <a:r>
              <a:rPr lang="gl-ES" b="1" dirty="0">
                <a:latin typeface="Sassoon Infant Std" panose="020B0503020103030203" pitchFamily="34" charset="0"/>
              </a:rPr>
              <a:t>Porcina</a:t>
            </a:r>
            <a:r>
              <a:rPr lang="gl-ES" dirty="0">
                <a:latin typeface="Sassoon Infant Std" panose="020B0503020103030203" pitchFamily="34" charset="0"/>
              </a:rPr>
              <a:t>, con porcos</a:t>
            </a:r>
          </a:p>
          <a:p>
            <a:r>
              <a:rPr lang="gl-ES" dirty="0">
                <a:latin typeface="Sassoon Infant Std" panose="020B0503020103030203" pitchFamily="34" charset="0"/>
              </a:rPr>
              <a:t>E </a:t>
            </a:r>
            <a:r>
              <a:rPr lang="gl-ES" b="1" dirty="0">
                <a:latin typeface="Sassoon Infant Std" panose="020B0503020103030203" pitchFamily="34" charset="0"/>
              </a:rPr>
              <a:t>aviaria</a:t>
            </a:r>
            <a:r>
              <a:rPr lang="gl-ES" dirty="0">
                <a:latin typeface="Sassoon Infant Std" panose="020B0503020103030203" pitchFamily="34" charset="0"/>
              </a:rPr>
              <a:t>  con aves</a:t>
            </a:r>
          </a:p>
        </p:txBody>
      </p:sp>
      <p:pic>
        <p:nvPicPr>
          <p:cNvPr id="11" name="10 Imagen" descr="gando 2.jpg"/>
          <p:cNvPicPr>
            <a:picLocks noChangeAspect="1"/>
          </p:cNvPicPr>
          <p:nvPr/>
        </p:nvPicPr>
        <p:blipFill>
          <a:blip r:embed="rId5" cstate="print"/>
          <a:srcRect l="23444" t="7778" r="54676" b="53333"/>
          <a:stretch>
            <a:fillRect/>
          </a:stretch>
        </p:blipFill>
        <p:spPr>
          <a:xfrm>
            <a:off x="2463227" y="3114570"/>
            <a:ext cx="360040" cy="300033"/>
          </a:xfrm>
          <a:prstGeom prst="rect">
            <a:avLst/>
          </a:prstGeom>
        </p:spPr>
      </p:pic>
      <p:pic>
        <p:nvPicPr>
          <p:cNvPr id="16" name="15 Imagen" descr="gandeira.jpg"/>
          <p:cNvPicPr>
            <a:picLocks noChangeAspect="1"/>
          </p:cNvPicPr>
          <p:nvPr/>
        </p:nvPicPr>
        <p:blipFill>
          <a:blip r:embed="rId6" cstate="print"/>
          <a:srcRect l="26069" t="12626" r="28904" b="55809"/>
          <a:stretch>
            <a:fillRect/>
          </a:stretch>
        </p:blipFill>
        <p:spPr>
          <a:xfrm>
            <a:off x="586629" y="1886651"/>
            <a:ext cx="1288678" cy="678253"/>
          </a:xfrm>
          <a:prstGeom prst="rect">
            <a:avLst/>
          </a:prstGeom>
        </p:spPr>
      </p:pic>
      <p:pic>
        <p:nvPicPr>
          <p:cNvPr id="17" name="16 Imagen" descr="gandeiro.jpg"/>
          <p:cNvPicPr>
            <a:picLocks noChangeAspect="1"/>
          </p:cNvPicPr>
          <p:nvPr/>
        </p:nvPicPr>
        <p:blipFill>
          <a:blip r:embed="rId7" cstate="print"/>
          <a:srcRect l="89699" t="26821" r="2063" b="60988"/>
          <a:stretch>
            <a:fillRect/>
          </a:stretch>
        </p:blipFill>
        <p:spPr>
          <a:xfrm>
            <a:off x="2483768" y="3477005"/>
            <a:ext cx="216024" cy="240027"/>
          </a:xfrm>
          <a:prstGeom prst="rect">
            <a:avLst/>
          </a:prstGeom>
        </p:spPr>
      </p:pic>
      <p:pic>
        <p:nvPicPr>
          <p:cNvPr id="18" name="17 Imagen" descr="gandeiro.jpg"/>
          <p:cNvPicPr>
            <a:picLocks noChangeAspect="1"/>
          </p:cNvPicPr>
          <p:nvPr/>
        </p:nvPicPr>
        <p:blipFill>
          <a:blip r:embed="rId7" cstate="print"/>
          <a:srcRect l="88931" t="2438" r="898" b="87741"/>
          <a:stretch>
            <a:fillRect/>
          </a:stretch>
        </p:blipFill>
        <p:spPr>
          <a:xfrm>
            <a:off x="2339752" y="2852936"/>
            <a:ext cx="432048" cy="313235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4283968" y="2924944"/>
            <a:ext cx="280831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Na </a:t>
            </a:r>
            <a:r>
              <a:rPr lang="gl-ES" b="1" dirty="0">
                <a:latin typeface="Sassoon Infant Std" panose="020B0503020103030203" pitchFamily="34" charset="0"/>
              </a:rPr>
              <a:t>agricultura de secaño</a:t>
            </a:r>
            <a:r>
              <a:rPr lang="gl-ES" dirty="0">
                <a:latin typeface="Sassoon Infant Std" panose="020B0503020103030203" pitchFamily="34" charset="0"/>
              </a:rPr>
              <a:t> so se rega</a:t>
            </a:r>
          </a:p>
          <a:p>
            <a:r>
              <a:rPr lang="gl-ES" dirty="0">
                <a:latin typeface="Sassoon Infant Std" panose="020B0503020103030203" pitchFamily="34" charset="0"/>
              </a:rPr>
              <a:t>con auga da chuvia.</a:t>
            </a:r>
          </a:p>
        </p:txBody>
      </p:sp>
      <p:pic>
        <p:nvPicPr>
          <p:cNvPr id="20" name="19 Imagen" descr="trigo e.jpg"/>
          <p:cNvPicPr>
            <a:picLocks noChangeAspect="1"/>
          </p:cNvPicPr>
          <p:nvPr/>
        </p:nvPicPr>
        <p:blipFill>
          <a:blip r:embed="rId8" cstate="print"/>
          <a:srcRect l="5449" b="-2636"/>
          <a:stretch>
            <a:fillRect/>
          </a:stretch>
        </p:blipFill>
        <p:spPr>
          <a:xfrm>
            <a:off x="6072599" y="2466151"/>
            <a:ext cx="803657" cy="523423"/>
          </a:xfrm>
          <a:prstGeom prst="rect">
            <a:avLst/>
          </a:prstGeom>
        </p:spPr>
      </p:pic>
      <p:pic>
        <p:nvPicPr>
          <p:cNvPr id="22" name="21 Imagen" descr="chuvia.jfif"/>
          <p:cNvPicPr>
            <a:picLocks noChangeAspect="1"/>
          </p:cNvPicPr>
          <p:nvPr/>
        </p:nvPicPr>
        <p:blipFill>
          <a:blip r:embed="rId9" cstate="print"/>
          <a:srcRect l="17419" t="9776" r="19872" b="18536"/>
          <a:stretch>
            <a:fillRect/>
          </a:stretch>
        </p:blipFill>
        <p:spPr>
          <a:xfrm>
            <a:off x="6254369" y="3221471"/>
            <a:ext cx="428255" cy="523423"/>
          </a:xfrm>
          <a:prstGeom prst="rect">
            <a:avLst/>
          </a:prstGeom>
        </p:spPr>
      </p:pic>
      <p:pic>
        <p:nvPicPr>
          <p:cNvPr id="24" name="23 Imagen" descr="agricultor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6015" y="2193295"/>
            <a:ext cx="803657" cy="803657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3923928" y="4725144"/>
            <a:ext cx="29523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Na </a:t>
            </a:r>
            <a:r>
              <a:rPr lang="gl-ES" b="1" dirty="0">
                <a:latin typeface="Sassoon Infant Std" panose="020B0503020103030203" pitchFamily="34" charset="0"/>
              </a:rPr>
              <a:t>agricultura de regadío</a:t>
            </a:r>
            <a:r>
              <a:rPr lang="gl-ES" dirty="0">
                <a:latin typeface="Sassoon Infant Std" panose="020B0503020103030203" pitchFamily="34" charset="0"/>
              </a:rPr>
              <a:t>  </a:t>
            </a:r>
          </a:p>
          <a:p>
            <a:r>
              <a:rPr lang="gl-ES">
                <a:latin typeface="Sassoon Infant Std" panose="020B0503020103030203" pitchFamily="34" charset="0"/>
              </a:rPr>
              <a:t>régase</a:t>
            </a:r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con auga dos ríos.</a:t>
            </a:r>
          </a:p>
        </p:txBody>
      </p:sp>
      <p:pic>
        <p:nvPicPr>
          <p:cNvPr id="21" name="20 Imagen" descr="regar terr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54983" y="4089847"/>
            <a:ext cx="868531" cy="728856"/>
          </a:xfrm>
          <a:prstGeom prst="rect">
            <a:avLst/>
          </a:prstGeom>
        </p:spPr>
      </p:pic>
      <p:pic>
        <p:nvPicPr>
          <p:cNvPr id="26" name="25 Imagen" descr="río.jpg"/>
          <p:cNvPicPr>
            <a:picLocks noChangeAspect="1"/>
          </p:cNvPicPr>
          <p:nvPr/>
        </p:nvPicPr>
        <p:blipFill>
          <a:blip r:embed="rId12" cstate="print"/>
          <a:srcRect l="42731" t="47231" r="35462" b="23693"/>
          <a:stretch>
            <a:fillRect/>
          </a:stretch>
        </p:blipFill>
        <p:spPr>
          <a:xfrm>
            <a:off x="6002341" y="5052554"/>
            <a:ext cx="600284" cy="600284"/>
          </a:xfrm>
          <a:prstGeom prst="rect">
            <a:avLst/>
          </a:prstGeom>
        </p:spPr>
      </p:pic>
      <p:sp>
        <p:nvSpPr>
          <p:cNvPr id="28" name="27 CuadroTexto"/>
          <p:cNvSpPr txBox="1"/>
          <p:nvPr/>
        </p:nvSpPr>
        <p:spPr>
          <a:xfrm>
            <a:off x="6372200" y="908720"/>
            <a:ext cx="21602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A </a:t>
            </a:r>
            <a:r>
              <a:rPr lang="gl-ES" b="1" dirty="0">
                <a:latin typeface="Sassoon Infant Std" panose="020B0503020103030203" pitchFamily="34" charset="0"/>
              </a:rPr>
              <a:t>pesca marítima </a:t>
            </a:r>
          </a:p>
          <a:p>
            <a:r>
              <a:rPr lang="gl-ES" dirty="0">
                <a:latin typeface="Sassoon Infant Std" panose="020B0503020103030203" pitchFamily="34" charset="0"/>
              </a:rPr>
              <a:t>pesca </a:t>
            </a:r>
          </a:p>
          <a:p>
            <a:r>
              <a:rPr lang="gl-ES" dirty="0">
                <a:latin typeface="Sassoon Infant Std" panose="020B0503020103030203" pitchFamily="34" charset="0"/>
              </a:rPr>
              <a:t>no </a:t>
            </a:r>
            <a:r>
              <a:rPr lang="gl-ES" b="1" dirty="0">
                <a:latin typeface="Sassoon Infant Std" panose="020B0503020103030203" pitchFamily="34" charset="0"/>
              </a:rPr>
              <a:t>mar</a:t>
            </a:r>
            <a:endParaRPr lang="gl-ES" dirty="0">
              <a:latin typeface="Sassoon Infant Std" panose="020B0503020103030203" pitchFamily="34" charset="0"/>
            </a:endParaRPr>
          </a:p>
        </p:txBody>
      </p:sp>
      <p:pic>
        <p:nvPicPr>
          <p:cNvPr id="30" name="29 Imagen" descr="pescador pescadora.jpg"/>
          <p:cNvPicPr>
            <a:picLocks noChangeAspect="1"/>
          </p:cNvPicPr>
          <p:nvPr/>
        </p:nvPicPr>
        <p:blipFill>
          <a:blip r:embed="rId13" cstate="print"/>
          <a:srcRect l="2919" t="3897" r="53298" b="23037"/>
          <a:stretch>
            <a:fillRect/>
          </a:stretch>
        </p:blipFill>
        <p:spPr>
          <a:xfrm>
            <a:off x="6602625" y="137060"/>
            <a:ext cx="691277" cy="864096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582845" y="5196469"/>
            <a:ext cx="20162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A </a:t>
            </a:r>
            <a:r>
              <a:rPr lang="gl-ES" b="1" dirty="0">
                <a:latin typeface="Sassoon Infant Std" panose="020B0503020103030203" pitchFamily="34" charset="0"/>
              </a:rPr>
              <a:t>pesca fluvial </a:t>
            </a:r>
          </a:p>
          <a:p>
            <a:r>
              <a:rPr lang="gl-ES" dirty="0">
                <a:latin typeface="Sassoon Infant Std" panose="020B0503020103030203" pitchFamily="34" charset="0"/>
              </a:rPr>
              <a:t>pesca </a:t>
            </a:r>
          </a:p>
          <a:p>
            <a:r>
              <a:rPr lang="gl-ES" dirty="0">
                <a:latin typeface="Sassoon Infant Std" panose="020B0503020103030203" pitchFamily="34" charset="0"/>
              </a:rPr>
              <a:t>nos </a:t>
            </a:r>
            <a:r>
              <a:rPr lang="gl-ES" b="1" dirty="0">
                <a:latin typeface="Sassoon Infant Std" panose="020B0503020103030203" pitchFamily="34" charset="0"/>
              </a:rPr>
              <a:t>ríos</a:t>
            </a:r>
            <a:endParaRPr lang="gl-ES" dirty="0">
              <a:latin typeface="Sassoon Infant Std" panose="020B0503020103030203" pitchFamily="34" charset="0"/>
            </a:endParaRPr>
          </a:p>
        </p:txBody>
      </p:sp>
      <p:pic>
        <p:nvPicPr>
          <p:cNvPr id="29" name="28 Imagen" descr="pesca.jpg"/>
          <p:cNvPicPr>
            <a:picLocks noChangeAspect="1"/>
          </p:cNvPicPr>
          <p:nvPr/>
        </p:nvPicPr>
        <p:blipFill>
          <a:blip r:embed="rId14" cstate="print"/>
          <a:srcRect l="986" t="30209" r="76593" b="39581"/>
          <a:stretch>
            <a:fillRect/>
          </a:stretch>
        </p:blipFill>
        <p:spPr>
          <a:xfrm>
            <a:off x="805765" y="4483163"/>
            <a:ext cx="785192" cy="794280"/>
          </a:xfrm>
          <a:prstGeom prst="rect">
            <a:avLst/>
          </a:prstGeom>
        </p:spPr>
      </p:pic>
      <p:pic>
        <p:nvPicPr>
          <p:cNvPr id="33" name="32 Imagen" descr="pescar.png"/>
          <p:cNvPicPr>
            <a:picLocks noChangeAspect="1"/>
          </p:cNvPicPr>
          <p:nvPr/>
        </p:nvPicPr>
        <p:blipFill>
          <a:blip r:embed="rId15" cstate="print"/>
          <a:srcRect l="9681" t="23120" r="13040" b="2961"/>
          <a:stretch>
            <a:fillRect/>
          </a:stretch>
        </p:blipFill>
        <p:spPr>
          <a:xfrm>
            <a:off x="7504150" y="1271112"/>
            <a:ext cx="360040" cy="344385"/>
          </a:xfrm>
          <a:prstGeom prst="rect">
            <a:avLst/>
          </a:prstGeom>
        </p:spPr>
      </p:pic>
      <p:pic>
        <p:nvPicPr>
          <p:cNvPr id="32" name="31 Imagen" descr="mar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12360" y="1226650"/>
            <a:ext cx="591890" cy="572619"/>
          </a:xfrm>
          <a:prstGeom prst="rect">
            <a:avLst/>
          </a:prstGeom>
        </p:spPr>
      </p:pic>
      <p:pic>
        <p:nvPicPr>
          <p:cNvPr id="34" name="33 Imagen" descr="pescar.png"/>
          <p:cNvPicPr>
            <a:picLocks noChangeAspect="1"/>
          </p:cNvPicPr>
          <p:nvPr/>
        </p:nvPicPr>
        <p:blipFill>
          <a:blip r:embed="rId15" cstate="print"/>
          <a:srcRect l="9681" t="23120" r="13040" b="2961"/>
          <a:stretch>
            <a:fillRect/>
          </a:stretch>
        </p:blipFill>
        <p:spPr>
          <a:xfrm>
            <a:off x="1498902" y="5507176"/>
            <a:ext cx="376405" cy="360040"/>
          </a:xfrm>
          <a:prstGeom prst="rect">
            <a:avLst/>
          </a:prstGeom>
        </p:spPr>
      </p:pic>
      <p:pic>
        <p:nvPicPr>
          <p:cNvPr id="35" name="34 Imagen" descr="río.jpg"/>
          <p:cNvPicPr>
            <a:picLocks noChangeAspect="1"/>
          </p:cNvPicPr>
          <p:nvPr/>
        </p:nvPicPr>
        <p:blipFill>
          <a:blip r:embed="rId12" cstate="print"/>
          <a:srcRect l="42731" t="55538" r="38577" b="23693"/>
          <a:stretch>
            <a:fillRect/>
          </a:stretch>
        </p:blipFill>
        <p:spPr>
          <a:xfrm>
            <a:off x="1619672" y="5733256"/>
            <a:ext cx="432048" cy="360040"/>
          </a:xfrm>
          <a:prstGeom prst="rect">
            <a:avLst/>
          </a:prstGeom>
        </p:spPr>
      </p:pic>
      <p:pic>
        <p:nvPicPr>
          <p:cNvPr id="36" name="~PP34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4644008" y="404664"/>
            <a:ext cx="4032448" cy="6463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Sector secundario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20011" t="19687" r="47748" b="72438"/>
          <a:stretch>
            <a:fillRect/>
          </a:stretch>
        </p:blipFill>
        <p:spPr bwMode="auto">
          <a:xfrm>
            <a:off x="395536" y="980728"/>
            <a:ext cx="41764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sector primario 1.jpg"/>
          <p:cNvPicPr>
            <a:picLocks noChangeAspect="1"/>
          </p:cNvPicPr>
          <p:nvPr/>
        </p:nvPicPr>
        <p:blipFill>
          <a:blip r:embed="rId5" cstate="print"/>
          <a:srcRect l="19827" t="46331" r="54247" b="23122"/>
          <a:stretch>
            <a:fillRect/>
          </a:stretch>
        </p:blipFill>
        <p:spPr>
          <a:xfrm>
            <a:off x="467544" y="692696"/>
            <a:ext cx="603184" cy="533586"/>
          </a:xfrm>
          <a:prstGeom prst="rect">
            <a:avLst/>
          </a:prstGeom>
        </p:spPr>
      </p:pic>
      <p:pic>
        <p:nvPicPr>
          <p:cNvPr id="15" name="14 Imagen" descr="sector primario 1.jpg"/>
          <p:cNvPicPr>
            <a:picLocks noChangeAspect="1"/>
          </p:cNvPicPr>
          <p:nvPr/>
        </p:nvPicPr>
        <p:blipFill>
          <a:blip r:embed="rId5" cstate="print"/>
          <a:srcRect l="35897" t="7969" r="40171" b="60155"/>
          <a:stretch>
            <a:fillRect/>
          </a:stretch>
        </p:blipFill>
        <p:spPr>
          <a:xfrm>
            <a:off x="1259632" y="620688"/>
            <a:ext cx="576064" cy="57606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62193" t="19687" r="22701" b="55995"/>
          <a:stretch>
            <a:fillRect/>
          </a:stretch>
        </p:blipFill>
        <p:spPr bwMode="auto">
          <a:xfrm>
            <a:off x="3563888" y="476672"/>
            <a:ext cx="7920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22790" t="63258" r="53307" b="16330"/>
          <a:stretch>
            <a:fillRect/>
          </a:stretch>
        </p:blipFill>
        <p:spPr bwMode="auto">
          <a:xfrm>
            <a:off x="1979712" y="652858"/>
            <a:ext cx="1152128" cy="55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395536" y="2492896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As materias primas, como o ferro,  </a:t>
            </a:r>
            <a:r>
              <a:rPr lang="gl-ES" dirty="0" err="1">
                <a:latin typeface="Sassoon Infant Std" panose="020B0503020103030203" pitchFamily="34" charset="0"/>
              </a:rPr>
              <a:t>convertense</a:t>
            </a:r>
            <a:r>
              <a:rPr lang="gl-ES" dirty="0">
                <a:latin typeface="Sassoon Infant Std" panose="020B0503020103030203" pitchFamily="34" charset="0"/>
              </a:rPr>
              <a:t> en produtos elaborados polas persoas, 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como a bicicleta nun  taller ou nunha fábrica.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As persoas que fabrican produtos  coas materias primas      traballan 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no </a:t>
            </a:r>
            <a:r>
              <a:rPr lang="gl-ES" b="1" dirty="0">
                <a:latin typeface="Sassoon Infant Std" panose="020B0503020103030203" pitchFamily="34" charset="0"/>
              </a:rPr>
              <a:t>SECTOR SECUNDARIO.</a:t>
            </a:r>
          </a:p>
        </p:txBody>
      </p:sp>
      <p:pic>
        <p:nvPicPr>
          <p:cNvPr id="19" name="18 Imagen" descr="produtos elaborados e materias primas.jpg"/>
          <p:cNvPicPr>
            <a:picLocks noChangeAspect="1"/>
          </p:cNvPicPr>
          <p:nvPr/>
        </p:nvPicPr>
        <p:blipFill>
          <a:blip r:embed="rId7" cstate="print"/>
          <a:srcRect t="44205" r="9285" b="20431"/>
          <a:stretch>
            <a:fillRect/>
          </a:stretch>
        </p:blipFill>
        <p:spPr>
          <a:xfrm>
            <a:off x="559419" y="1841595"/>
            <a:ext cx="2292254" cy="670904"/>
          </a:xfrm>
          <a:prstGeom prst="rect">
            <a:avLst/>
          </a:prstGeom>
        </p:spPr>
      </p:pic>
      <p:pic>
        <p:nvPicPr>
          <p:cNvPr id="20" name="19 Imagen" descr="ferr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1674" y="1859774"/>
            <a:ext cx="1045902" cy="688783"/>
          </a:xfrm>
          <a:prstGeom prst="rect">
            <a:avLst/>
          </a:prstGeom>
        </p:spPr>
      </p:pic>
      <p:pic>
        <p:nvPicPr>
          <p:cNvPr id="21" name="20 Imagen" descr="converti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08227" y="1874749"/>
            <a:ext cx="607789" cy="607789"/>
          </a:xfrm>
          <a:prstGeom prst="rect">
            <a:avLst/>
          </a:prstGeom>
        </p:spPr>
      </p:pic>
      <p:pic>
        <p:nvPicPr>
          <p:cNvPr id="22" name="21 Imagen" descr="sector secundario.jpg"/>
          <p:cNvPicPr>
            <a:picLocks noChangeAspect="1"/>
          </p:cNvPicPr>
          <p:nvPr/>
        </p:nvPicPr>
        <p:blipFill>
          <a:blip r:embed="rId10" cstate="print"/>
          <a:srcRect l="47492" t="7202" r="31179" b="64389"/>
          <a:stretch>
            <a:fillRect/>
          </a:stretch>
        </p:blipFill>
        <p:spPr>
          <a:xfrm>
            <a:off x="5246426" y="1844824"/>
            <a:ext cx="720080" cy="720080"/>
          </a:xfrm>
          <a:prstGeom prst="rect">
            <a:avLst/>
          </a:prstGeom>
        </p:spPr>
      </p:pic>
      <p:pic>
        <p:nvPicPr>
          <p:cNvPr id="23" name="22 Imagen" descr="Sector terciario 1.jpg"/>
          <p:cNvPicPr>
            <a:picLocks noChangeAspect="1"/>
          </p:cNvPicPr>
          <p:nvPr/>
        </p:nvPicPr>
        <p:blipFill>
          <a:blip r:embed="rId11" cstate="print"/>
          <a:srcRect l="3787" t="4230" r="75106" b="69876"/>
          <a:stretch>
            <a:fillRect/>
          </a:stretch>
        </p:blipFill>
        <p:spPr>
          <a:xfrm>
            <a:off x="7315356" y="1633024"/>
            <a:ext cx="994008" cy="915534"/>
          </a:xfrm>
          <a:prstGeom prst="rect">
            <a:avLst/>
          </a:prstGeom>
        </p:spPr>
      </p:pic>
      <p:pic>
        <p:nvPicPr>
          <p:cNvPr id="24" name="23 Imagen" descr="bicicleta.png"/>
          <p:cNvPicPr>
            <a:picLocks noChangeAspect="1"/>
          </p:cNvPicPr>
          <p:nvPr/>
        </p:nvPicPr>
        <p:blipFill>
          <a:blip r:embed="rId12" cstate="print"/>
          <a:srcRect l="9681" t="33200" r="13040" b="13040"/>
          <a:stretch>
            <a:fillRect/>
          </a:stretch>
        </p:blipFill>
        <p:spPr>
          <a:xfrm>
            <a:off x="954308" y="2934442"/>
            <a:ext cx="953396" cy="663232"/>
          </a:xfrm>
          <a:prstGeom prst="rect">
            <a:avLst/>
          </a:prstGeom>
        </p:spPr>
      </p:pic>
      <p:pic>
        <p:nvPicPr>
          <p:cNvPr id="25" name="24 Imagen" descr="sector primario 1.jpg"/>
          <p:cNvPicPr>
            <a:picLocks noChangeAspect="1"/>
          </p:cNvPicPr>
          <p:nvPr/>
        </p:nvPicPr>
        <p:blipFill>
          <a:blip r:embed="rId5" cstate="print"/>
          <a:srcRect l="35897" t="7969" r="40171" b="60155"/>
          <a:stretch>
            <a:fillRect/>
          </a:stretch>
        </p:blipFill>
        <p:spPr>
          <a:xfrm>
            <a:off x="6156176" y="1772816"/>
            <a:ext cx="720080" cy="72008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 l="22790" t="63258" r="62271" b="15580"/>
          <a:stretch>
            <a:fillRect/>
          </a:stretch>
        </p:blipFill>
        <p:spPr bwMode="auto">
          <a:xfrm>
            <a:off x="2339752" y="2882307"/>
            <a:ext cx="953396" cy="76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/>
          <a:srcRect l="62193" t="19687" r="21686" b="56689"/>
          <a:stretch>
            <a:fillRect/>
          </a:stretch>
        </p:blipFill>
        <p:spPr bwMode="auto">
          <a:xfrm>
            <a:off x="3851920" y="2882308"/>
            <a:ext cx="873611" cy="7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26 Imagen" descr="Sector terciario 1.jpg"/>
          <p:cNvPicPr>
            <a:picLocks noChangeAspect="1"/>
          </p:cNvPicPr>
          <p:nvPr/>
        </p:nvPicPr>
        <p:blipFill>
          <a:blip r:embed="rId11" cstate="print"/>
          <a:srcRect l="3787" t="4230" r="75106" b="69876"/>
          <a:stretch>
            <a:fillRect/>
          </a:stretch>
        </p:blipFill>
        <p:spPr>
          <a:xfrm>
            <a:off x="755576" y="3944426"/>
            <a:ext cx="864096" cy="795878"/>
          </a:xfrm>
          <a:prstGeom prst="rect">
            <a:avLst/>
          </a:prstGeom>
        </p:spPr>
      </p:pic>
      <p:pic>
        <p:nvPicPr>
          <p:cNvPr id="28" name="27 Imagen" descr="sector primario 1.jpg"/>
          <p:cNvPicPr>
            <a:picLocks noChangeAspect="1"/>
          </p:cNvPicPr>
          <p:nvPr/>
        </p:nvPicPr>
        <p:blipFill>
          <a:blip r:embed="rId5" cstate="print"/>
          <a:srcRect l="35897" t="7969" r="40171" b="60155"/>
          <a:stretch>
            <a:fillRect/>
          </a:stretch>
        </p:blipFill>
        <p:spPr>
          <a:xfrm>
            <a:off x="1979712" y="4077072"/>
            <a:ext cx="576064" cy="576064"/>
          </a:xfrm>
          <a:prstGeom prst="rect">
            <a:avLst/>
          </a:prstGeom>
        </p:spPr>
      </p:pic>
      <p:pic>
        <p:nvPicPr>
          <p:cNvPr id="29" name="28 Imagen" descr="sector secundario.jpg"/>
          <p:cNvPicPr>
            <a:picLocks noChangeAspect="1"/>
          </p:cNvPicPr>
          <p:nvPr/>
        </p:nvPicPr>
        <p:blipFill>
          <a:blip r:embed="rId10" cstate="print"/>
          <a:srcRect l="47492" t="7202" r="31179" b="64389"/>
          <a:stretch>
            <a:fillRect/>
          </a:stretch>
        </p:blipFill>
        <p:spPr>
          <a:xfrm>
            <a:off x="2732528" y="4033622"/>
            <a:ext cx="654609" cy="654609"/>
          </a:xfrm>
          <a:prstGeom prst="rect">
            <a:avLst/>
          </a:prstGeom>
        </p:spPr>
      </p:pic>
      <p:pic>
        <p:nvPicPr>
          <p:cNvPr id="30" name="29 Imagen" descr="produtos elaborados e materias primas.jpg"/>
          <p:cNvPicPr>
            <a:picLocks noChangeAspect="1"/>
          </p:cNvPicPr>
          <p:nvPr/>
        </p:nvPicPr>
        <p:blipFill>
          <a:blip r:embed="rId7" cstate="print"/>
          <a:srcRect t="44205" r="9285" b="20431"/>
          <a:stretch>
            <a:fillRect/>
          </a:stretch>
        </p:blipFill>
        <p:spPr>
          <a:xfrm>
            <a:off x="3635895" y="4033622"/>
            <a:ext cx="2410705" cy="705573"/>
          </a:xfrm>
          <a:prstGeom prst="rect">
            <a:avLst/>
          </a:prstGeom>
        </p:spPr>
      </p:pic>
      <p:pic>
        <p:nvPicPr>
          <p:cNvPr id="31" name="30 Imagen" descr="sector primario 1.jpg"/>
          <p:cNvPicPr>
            <a:picLocks noChangeAspect="1"/>
          </p:cNvPicPr>
          <p:nvPr/>
        </p:nvPicPr>
        <p:blipFill>
          <a:blip r:embed="rId5" cstate="print"/>
          <a:srcRect l="35897" t="7969" r="40171" b="60155"/>
          <a:stretch>
            <a:fillRect/>
          </a:stretch>
        </p:blipFill>
        <p:spPr>
          <a:xfrm>
            <a:off x="6065133" y="3968152"/>
            <a:ext cx="720079" cy="720079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 l="62193" t="19687" r="22701" b="55995"/>
          <a:stretch>
            <a:fillRect/>
          </a:stretch>
        </p:blipFill>
        <p:spPr bwMode="auto">
          <a:xfrm>
            <a:off x="7063476" y="3717032"/>
            <a:ext cx="174259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~PP399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4644008" y="404664"/>
            <a:ext cx="4032448" cy="6463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Sector secundario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20011" t="19687" r="47748" b="72438"/>
          <a:stretch>
            <a:fillRect/>
          </a:stretch>
        </p:blipFill>
        <p:spPr bwMode="auto">
          <a:xfrm>
            <a:off x="395536" y="980728"/>
            <a:ext cx="41764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62193" t="19687" r="21686" b="56689"/>
          <a:stretch>
            <a:fillRect/>
          </a:stretch>
        </p:blipFill>
        <p:spPr bwMode="auto">
          <a:xfrm>
            <a:off x="6876256" y="4293096"/>
            <a:ext cx="20882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sector primario 1.jpg"/>
          <p:cNvPicPr>
            <a:picLocks noChangeAspect="1"/>
          </p:cNvPicPr>
          <p:nvPr/>
        </p:nvPicPr>
        <p:blipFill>
          <a:blip r:embed="rId5" cstate="print"/>
          <a:srcRect l="19827" t="46331" r="54247" b="23122"/>
          <a:stretch>
            <a:fillRect/>
          </a:stretch>
        </p:blipFill>
        <p:spPr>
          <a:xfrm>
            <a:off x="467544" y="692696"/>
            <a:ext cx="603184" cy="533586"/>
          </a:xfrm>
          <a:prstGeom prst="rect">
            <a:avLst/>
          </a:prstGeom>
        </p:spPr>
      </p:pic>
      <p:pic>
        <p:nvPicPr>
          <p:cNvPr id="15" name="14 Imagen" descr="sector primario 1.jpg"/>
          <p:cNvPicPr>
            <a:picLocks noChangeAspect="1"/>
          </p:cNvPicPr>
          <p:nvPr/>
        </p:nvPicPr>
        <p:blipFill>
          <a:blip r:embed="rId5" cstate="print"/>
          <a:srcRect l="35897" t="7969" r="40171" b="60155"/>
          <a:stretch>
            <a:fillRect/>
          </a:stretch>
        </p:blipFill>
        <p:spPr>
          <a:xfrm>
            <a:off x="1259632" y="620688"/>
            <a:ext cx="576064" cy="576064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62193" t="19687" r="22701" b="55995"/>
          <a:stretch>
            <a:fillRect/>
          </a:stretch>
        </p:blipFill>
        <p:spPr bwMode="auto">
          <a:xfrm>
            <a:off x="3563888" y="476672"/>
            <a:ext cx="7920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22790" t="63258" r="53307" b="16330"/>
          <a:stretch>
            <a:fillRect/>
          </a:stretch>
        </p:blipFill>
        <p:spPr bwMode="auto">
          <a:xfrm>
            <a:off x="1979712" y="652858"/>
            <a:ext cx="1152128" cy="55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323528" y="2348880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Nos talleres, os artesáns elaboran os produtos coas súas mans ou con máquinas sinxelas. 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Nun </a:t>
            </a:r>
            <a:r>
              <a:rPr lang="gl-ES" b="1" dirty="0">
                <a:latin typeface="Sassoon Infant Std" panose="020B0503020103030203" pitchFamily="34" charset="0"/>
              </a:rPr>
              <a:t>taller</a:t>
            </a:r>
            <a:r>
              <a:rPr lang="gl-ES" dirty="0">
                <a:latin typeface="Sassoon Infant Std" panose="020B0503020103030203" pitchFamily="34" charset="0"/>
              </a:rPr>
              <a:t> elabóranse poucos produtos ao día.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Nas </a:t>
            </a:r>
            <a:r>
              <a:rPr lang="gl-ES" b="1" dirty="0">
                <a:latin typeface="Sassoon Infant Std" panose="020B0503020103030203" pitchFamily="34" charset="0"/>
              </a:rPr>
              <a:t>fábricas</a:t>
            </a:r>
            <a:r>
              <a:rPr lang="gl-ES" dirty="0">
                <a:latin typeface="Sassoon Infant Std" panose="020B0503020103030203" pitchFamily="34" charset="0"/>
              </a:rPr>
              <a:t> ou industrias, os obreiros usan grandes máquinas.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Nas fábricas  elaboran moitos      produtos        en pouco tempo.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22790" t="63258" r="53307" b="16330"/>
          <a:stretch>
            <a:fillRect/>
          </a:stretch>
        </p:blipFill>
        <p:spPr bwMode="auto">
          <a:xfrm>
            <a:off x="611559" y="1649248"/>
            <a:ext cx="1557675" cy="75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sector primario 1.jpg"/>
          <p:cNvPicPr>
            <a:picLocks noChangeAspect="1"/>
          </p:cNvPicPr>
          <p:nvPr/>
        </p:nvPicPr>
        <p:blipFill>
          <a:blip r:embed="rId5" cstate="print"/>
          <a:srcRect l="35897" t="7969" r="40171" b="60155"/>
          <a:stretch>
            <a:fillRect/>
          </a:stretch>
        </p:blipFill>
        <p:spPr>
          <a:xfrm>
            <a:off x="2843808" y="1700808"/>
            <a:ext cx="720080" cy="72008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22790" t="63258" r="53307" b="16330"/>
          <a:stretch>
            <a:fillRect/>
          </a:stretch>
        </p:blipFill>
        <p:spPr bwMode="auto">
          <a:xfrm>
            <a:off x="467543" y="2832488"/>
            <a:ext cx="119452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Imagen" descr="sector primario 1.jpg"/>
          <p:cNvPicPr>
            <a:picLocks noChangeAspect="1"/>
          </p:cNvPicPr>
          <p:nvPr/>
        </p:nvPicPr>
        <p:blipFill>
          <a:blip r:embed="rId5" cstate="print"/>
          <a:srcRect l="35897" t="7969" r="40171" b="60155"/>
          <a:stretch>
            <a:fillRect/>
          </a:stretch>
        </p:blipFill>
        <p:spPr>
          <a:xfrm>
            <a:off x="1691680" y="2924944"/>
            <a:ext cx="576064" cy="576064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62193" t="19687" r="22701" b="55995"/>
          <a:stretch>
            <a:fillRect/>
          </a:stretch>
        </p:blipFill>
        <p:spPr bwMode="auto">
          <a:xfrm>
            <a:off x="827584" y="3861048"/>
            <a:ext cx="7920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 descr="sector primario 1.jpg"/>
          <p:cNvPicPr>
            <a:picLocks noChangeAspect="1"/>
          </p:cNvPicPr>
          <p:nvPr/>
        </p:nvPicPr>
        <p:blipFill>
          <a:blip r:embed="rId5" cstate="print"/>
          <a:srcRect l="35897" t="7969" r="40171" b="60155"/>
          <a:stretch>
            <a:fillRect/>
          </a:stretch>
        </p:blipFill>
        <p:spPr>
          <a:xfrm>
            <a:off x="3131840" y="4005064"/>
            <a:ext cx="576064" cy="576064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62193" t="19687" r="22701" b="55995"/>
          <a:stretch>
            <a:fillRect/>
          </a:stretch>
        </p:blipFill>
        <p:spPr bwMode="auto">
          <a:xfrm>
            <a:off x="683568" y="5157192"/>
            <a:ext cx="7920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24 Imagen" descr="moitos.png"/>
          <p:cNvPicPr>
            <a:picLocks noChangeAspect="1"/>
          </p:cNvPicPr>
          <p:nvPr/>
        </p:nvPicPr>
        <p:blipFill>
          <a:blip r:embed="rId7" cstate="print"/>
          <a:srcRect t="16401" r="6321" b="16400"/>
          <a:stretch>
            <a:fillRect/>
          </a:stretch>
        </p:blipFill>
        <p:spPr>
          <a:xfrm>
            <a:off x="2500552" y="5549626"/>
            <a:ext cx="559280" cy="401188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rcRect l="52808" t="61030" r="22177" b="16330"/>
          <a:stretch>
            <a:fillRect/>
          </a:stretch>
        </p:blipFill>
        <p:spPr bwMode="auto">
          <a:xfrm>
            <a:off x="3203848" y="5157192"/>
            <a:ext cx="1512168" cy="77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26 Imagen" descr="hor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5517232"/>
            <a:ext cx="504056" cy="504056"/>
          </a:xfrm>
          <a:prstGeom prst="rect">
            <a:avLst/>
          </a:prstGeom>
        </p:spPr>
      </p:pic>
      <p:pic>
        <p:nvPicPr>
          <p:cNvPr id="28" name="27 Imagen" descr="día noite.jf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11960" y="2852936"/>
            <a:ext cx="576064" cy="576064"/>
          </a:xfrm>
          <a:prstGeom prst="rect">
            <a:avLst/>
          </a:prstGeom>
        </p:spPr>
      </p:pic>
      <p:pic>
        <p:nvPicPr>
          <p:cNvPr id="29" name="28 Imagen" descr="poucos.jpg"/>
          <p:cNvPicPr>
            <a:picLocks noChangeAspect="1"/>
          </p:cNvPicPr>
          <p:nvPr/>
        </p:nvPicPr>
        <p:blipFill>
          <a:blip r:embed="rId10" cstate="print"/>
          <a:srcRect t="36560" r="-399" b="16400"/>
          <a:stretch>
            <a:fillRect/>
          </a:stretch>
        </p:blipFill>
        <p:spPr>
          <a:xfrm>
            <a:off x="2483768" y="3166162"/>
            <a:ext cx="576064" cy="269899"/>
          </a:xfrm>
          <a:prstGeom prst="rect">
            <a:avLst/>
          </a:prstGeom>
        </p:spPr>
      </p:pic>
      <p:pic>
        <p:nvPicPr>
          <p:cNvPr id="30" name="29 Imagen" descr="agricultura 2.jpg"/>
          <p:cNvPicPr>
            <a:picLocks noChangeAspect="1"/>
          </p:cNvPicPr>
          <p:nvPr/>
        </p:nvPicPr>
        <p:blipFill>
          <a:blip r:embed="rId11" cstate="print"/>
          <a:srcRect l="59701" t="56979" r="20806" b="21639"/>
          <a:stretch>
            <a:fillRect/>
          </a:stretch>
        </p:blipFill>
        <p:spPr>
          <a:xfrm>
            <a:off x="3203848" y="2806344"/>
            <a:ext cx="864096" cy="711608"/>
          </a:xfrm>
          <a:prstGeom prst="rect">
            <a:avLst/>
          </a:prstGeom>
        </p:spPr>
      </p:pic>
      <p:pic>
        <p:nvPicPr>
          <p:cNvPr id="33" name="32 Imagen" descr="agricultura 2.jpg"/>
          <p:cNvPicPr>
            <a:picLocks noChangeAspect="1"/>
          </p:cNvPicPr>
          <p:nvPr/>
        </p:nvPicPr>
        <p:blipFill>
          <a:blip r:embed="rId11" cstate="print"/>
          <a:srcRect l="59701" t="56979" r="20806" b="21639"/>
          <a:stretch>
            <a:fillRect/>
          </a:stretch>
        </p:blipFill>
        <p:spPr>
          <a:xfrm>
            <a:off x="3707904" y="1567704"/>
            <a:ext cx="981610" cy="808384"/>
          </a:xfrm>
          <a:prstGeom prst="rect">
            <a:avLst/>
          </a:prstGeom>
        </p:spPr>
      </p:pic>
      <p:pic>
        <p:nvPicPr>
          <p:cNvPr id="34" name="33 Imagen" descr="usar.png"/>
          <p:cNvPicPr>
            <a:picLocks noChangeAspect="1"/>
          </p:cNvPicPr>
          <p:nvPr/>
        </p:nvPicPr>
        <p:blipFill>
          <a:blip r:embed="rId12" cstate="print"/>
          <a:srcRect l="9680" t="19760" r="9681" b="9681"/>
          <a:stretch>
            <a:fillRect/>
          </a:stretch>
        </p:blipFill>
        <p:spPr>
          <a:xfrm>
            <a:off x="3923928" y="4293096"/>
            <a:ext cx="421761" cy="369041"/>
          </a:xfrm>
          <a:prstGeom prst="rect">
            <a:avLst/>
          </a:prstGeom>
        </p:spPr>
      </p:pic>
      <p:pic>
        <p:nvPicPr>
          <p:cNvPr id="35" name="34 Imagen" descr="facer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79712" y="5436994"/>
            <a:ext cx="360040" cy="401188"/>
          </a:xfrm>
          <a:prstGeom prst="rect">
            <a:avLst/>
          </a:prstGeom>
        </p:spPr>
      </p:pic>
      <p:pic>
        <p:nvPicPr>
          <p:cNvPr id="36" name="35 Imagen" descr="poucos.jpg"/>
          <p:cNvPicPr>
            <a:picLocks noChangeAspect="1"/>
          </p:cNvPicPr>
          <p:nvPr/>
        </p:nvPicPr>
        <p:blipFill>
          <a:blip r:embed="rId10" cstate="print"/>
          <a:srcRect t="36560" r="-399" b="16400"/>
          <a:stretch>
            <a:fillRect/>
          </a:stretch>
        </p:blipFill>
        <p:spPr>
          <a:xfrm>
            <a:off x="5220072" y="5661248"/>
            <a:ext cx="576064" cy="269899"/>
          </a:xfrm>
          <a:prstGeom prst="rect">
            <a:avLst/>
          </a:prstGeom>
        </p:spPr>
      </p:pic>
      <p:pic>
        <p:nvPicPr>
          <p:cNvPr id="37" name="36 Imagen" descr="máquina grande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136188" y="3284984"/>
            <a:ext cx="1849645" cy="1226395"/>
          </a:xfrm>
          <a:prstGeom prst="rect">
            <a:avLst/>
          </a:prstGeom>
        </p:spPr>
      </p:pic>
      <p:pic>
        <p:nvPicPr>
          <p:cNvPr id="38" name="37 Imagen" descr="grande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99992" y="4005064"/>
            <a:ext cx="567507" cy="567507"/>
          </a:xfrm>
          <a:prstGeom prst="rect">
            <a:avLst/>
          </a:prstGeom>
        </p:spPr>
      </p:pic>
      <p:pic>
        <p:nvPicPr>
          <p:cNvPr id="39" name="~PP39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sector primario 1.jpg"/>
          <p:cNvPicPr>
            <a:picLocks noChangeAspect="1"/>
          </p:cNvPicPr>
          <p:nvPr/>
        </p:nvPicPr>
        <p:blipFill>
          <a:blip r:embed="rId4" cstate="print"/>
          <a:srcRect b="7387"/>
          <a:stretch>
            <a:fillRect/>
          </a:stretch>
        </p:blipFill>
        <p:spPr>
          <a:xfrm>
            <a:off x="899592" y="1052736"/>
            <a:ext cx="7221332" cy="5021171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917736" y="5451321"/>
            <a:ext cx="7128792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Todos os </a:t>
            </a:r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traballos</a:t>
            </a:r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 que se realizan na </a:t>
            </a:r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natureza</a:t>
            </a:r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 </a:t>
            </a:r>
          </a:p>
          <a:p>
            <a:pPr algn="ctr"/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chámanse  traballos do S</a:t>
            </a:r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ECTOR PRIMARIO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148064" y="188640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pic>
        <p:nvPicPr>
          <p:cNvPr id="6" name="~PP1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ector secundario.jpg"/>
          <p:cNvPicPr>
            <a:picLocks noChangeAspect="1"/>
          </p:cNvPicPr>
          <p:nvPr/>
        </p:nvPicPr>
        <p:blipFill>
          <a:blip r:embed="rId4" cstate="print"/>
          <a:srcRect r="1650" b="28978"/>
          <a:stretch>
            <a:fillRect/>
          </a:stretch>
        </p:blipFill>
        <p:spPr>
          <a:xfrm>
            <a:off x="1988827" y="2708920"/>
            <a:ext cx="5935647" cy="288899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541921" y="404664"/>
            <a:ext cx="4491840" cy="6463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secundario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75099" y="5661248"/>
            <a:ext cx="7940933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Todos os </a:t>
            </a:r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traballos</a:t>
            </a:r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 que se realizan en fábricas e talleres</a:t>
            </a:r>
          </a:p>
          <a:p>
            <a:pPr algn="ctr"/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chámanse traballos do S</a:t>
            </a:r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ECTOR SECUNDARIO</a:t>
            </a:r>
          </a:p>
        </p:txBody>
      </p:sp>
      <p:pic>
        <p:nvPicPr>
          <p:cNvPr id="8" name="7 Imagen" descr="sector secundario 4.jpg"/>
          <p:cNvPicPr>
            <a:picLocks noChangeAspect="1"/>
          </p:cNvPicPr>
          <p:nvPr/>
        </p:nvPicPr>
        <p:blipFill>
          <a:blip r:embed="rId5" cstate="print"/>
          <a:srcRect r="-3124" b="29091"/>
          <a:stretch>
            <a:fillRect/>
          </a:stretch>
        </p:blipFill>
        <p:spPr>
          <a:xfrm>
            <a:off x="526613" y="188640"/>
            <a:ext cx="3737687" cy="172819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611560" y="1988840"/>
            <a:ext cx="6336704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As persoas que traballan en fábricas e talleres </a:t>
            </a:r>
          </a:p>
          <a:p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transforman as materias primas en produtos elaborados</a:t>
            </a:r>
          </a:p>
        </p:txBody>
      </p:sp>
      <p:pic>
        <p:nvPicPr>
          <p:cNvPr id="10" name="~PP36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25109" y="6346825"/>
            <a:ext cx="339524" cy="304800"/>
          </a:xfrm>
          <a:prstGeom prst="rect">
            <a:avLst/>
          </a:prstGeom>
        </p:spPr>
      </p:pic>
    </p:spTree>
  </p:cSld>
  <p:clrMapOvr>
    <a:masterClrMapping/>
  </p:clrMapOvr>
  <p:transition advTm="19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sector secundario 3.jpg"/>
          <p:cNvPicPr>
            <a:picLocks noChangeAspect="1"/>
          </p:cNvPicPr>
          <p:nvPr/>
        </p:nvPicPr>
        <p:blipFill>
          <a:blip r:embed="rId4" cstate="print"/>
          <a:srcRect r="984" b="20289"/>
          <a:stretch>
            <a:fillRect/>
          </a:stretch>
        </p:blipFill>
        <p:spPr>
          <a:xfrm>
            <a:off x="395536" y="1556792"/>
            <a:ext cx="6552728" cy="396044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644008" y="404664"/>
            <a:ext cx="4032448" cy="6463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secundario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516216" y="1196752"/>
            <a:ext cx="208823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talleres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11560" y="3501008"/>
            <a:ext cx="590465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Os artesáns como o </a:t>
            </a:r>
            <a:r>
              <a:rPr lang="gl-ES" dirty="0" err="1">
                <a:solidFill>
                  <a:schemeClr val="tx1"/>
                </a:solidFill>
                <a:latin typeface="Sassoon Infant Std" panose="020B0503020103030203" pitchFamily="34" charset="0"/>
              </a:rPr>
              <a:t>alfareiro</a:t>
            </a:r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, traballan          nos talleres.</a:t>
            </a:r>
            <a:endParaRPr lang="gl-ES" b="1" dirty="0">
              <a:solidFill>
                <a:schemeClr val="tx1"/>
              </a:solidFill>
              <a:latin typeface="Sassoon Infant Std" panose="020B0503020103030203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27584" y="5661248"/>
            <a:ext cx="5976664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Os artesáns     utilizan           as súas mans e     ferramentas.</a:t>
            </a:r>
            <a:endParaRPr lang="gl-ES" b="1" dirty="0">
              <a:solidFill>
                <a:schemeClr val="tx1"/>
              </a:solidFill>
              <a:latin typeface="Sassoon Infant Std" panose="020B0503020103030203" pitchFamily="34" charset="0"/>
            </a:endParaRPr>
          </a:p>
        </p:txBody>
      </p:sp>
      <p:pic>
        <p:nvPicPr>
          <p:cNvPr id="10" name="~PP3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sector secundario 2.jpg"/>
          <p:cNvPicPr>
            <a:picLocks noChangeAspect="1"/>
          </p:cNvPicPr>
          <p:nvPr/>
        </p:nvPicPr>
        <p:blipFill>
          <a:blip r:embed="rId4" cstate="print"/>
          <a:srcRect l="8295" t="3157" r="11130" b="27400"/>
          <a:stretch>
            <a:fillRect/>
          </a:stretch>
        </p:blipFill>
        <p:spPr>
          <a:xfrm>
            <a:off x="683568" y="404664"/>
            <a:ext cx="3672408" cy="237626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644008" y="404664"/>
            <a:ext cx="4032448" cy="64633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Sector secundario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516216" y="1196752"/>
            <a:ext cx="208823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fábricas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55576" y="2852936"/>
            <a:ext cx="5040560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Nas fábricas fanse produtos como </a:t>
            </a:r>
          </a:p>
          <a:p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mobles,      xoguetes,  electrodomésticos </a:t>
            </a:r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…</a:t>
            </a:r>
            <a:endParaRPr lang="gl-ES" b="1" dirty="0">
              <a:solidFill>
                <a:schemeClr val="tx1"/>
              </a:solidFill>
              <a:latin typeface="Sassoon Infant Std" panose="020B0503020103030203" pitchFamily="34" charset="0"/>
            </a:endParaRPr>
          </a:p>
        </p:txBody>
      </p:sp>
      <p:pic>
        <p:nvPicPr>
          <p:cNvPr id="11" name="10 Imagen" descr="sector secundario fábrica.jpg"/>
          <p:cNvPicPr>
            <a:picLocks noChangeAspect="1"/>
          </p:cNvPicPr>
          <p:nvPr/>
        </p:nvPicPr>
        <p:blipFill>
          <a:blip r:embed="rId5" cstate="print"/>
          <a:srcRect r="2173" b="25424"/>
          <a:stretch>
            <a:fillRect/>
          </a:stretch>
        </p:blipFill>
        <p:spPr>
          <a:xfrm>
            <a:off x="827584" y="3717032"/>
            <a:ext cx="3528392" cy="2014741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83568" y="5805264"/>
            <a:ext cx="6624736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Na fabricación dun produto traballan distintas persoas.</a:t>
            </a:r>
          </a:p>
          <a:p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Cada unha fai unha </a:t>
            </a:r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tarefa</a:t>
            </a:r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: poñer parafusos, pintar, colocar pezas</a:t>
            </a:r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62193" t="19687" r="22701" b="55995"/>
          <a:stretch>
            <a:fillRect/>
          </a:stretch>
        </p:blipFill>
        <p:spPr bwMode="auto">
          <a:xfrm>
            <a:off x="5580112" y="2564904"/>
            <a:ext cx="324756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39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44008" y="404664"/>
            <a:ext cx="4032448" cy="64633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Sector terciario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18344" t="25593" r="45524" b="63579"/>
          <a:stretch>
            <a:fillRect/>
          </a:stretch>
        </p:blipFill>
        <p:spPr bwMode="auto">
          <a:xfrm>
            <a:off x="539552" y="548680"/>
            <a:ext cx="3456384" cy="58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95536" y="1988840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Moitos dos teus veciños non collen produtos da natureza e  non os fabrican.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Que fai un bombeiro? Que fai unha presentadora de televisión?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22170" t="40244" r="57818" b="55819"/>
          <a:stretch>
            <a:fillRect/>
          </a:stretch>
        </p:blipFill>
        <p:spPr bwMode="auto">
          <a:xfrm>
            <a:off x="323528" y="3645024"/>
            <a:ext cx="259228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moitos.png"/>
          <p:cNvPicPr>
            <a:picLocks noChangeAspect="1"/>
          </p:cNvPicPr>
          <p:nvPr/>
        </p:nvPicPr>
        <p:blipFill>
          <a:blip r:embed="rId6" cstate="print"/>
          <a:srcRect t="16401" r="6321" b="16400"/>
          <a:stretch>
            <a:fillRect/>
          </a:stretch>
        </p:blipFill>
        <p:spPr>
          <a:xfrm>
            <a:off x="467544" y="1628800"/>
            <a:ext cx="504056" cy="361574"/>
          </a:xfrm>
          <a:prstGeom prst="rect">
            <a:avLst/>
          </a:prstGeom>
        </p:spPr>
      </p:pic>
      <p:pic>
        <p:nvPicPr>
          <p:cNvPr id="12" name="11 Imagen" descr="veciño.png"/>
          <p:cNvPicPr>
            <a:picLocks noChangeAspect="1"/>
          </p:cNvPicPr>
          <p:nvPr/>
        </p:nvPicPr>
        <p:blipFill>
          <a:blip r:embed="rId7" cstate="print"/>
          <a:srcRect l="9680" r="9681" b="23120"/>
          <a:stretch>
            <a:fillRect/>
          </a:stretch>
        </p:blipFill>
        <p:spPr>
          <a:xfrm>
            <a:off x="1771098" y="1382135"/>
            <a:ext cx="658635" cy="627931"/>
          </a:xfrm>
          <a:prstGeom prst="rect">
            <a:avLst/>
          </a:prstGeom>
        </p:spPr>
      </p:pic>
      <p:pic>
        <p:nvPicPr>
          <p:cNvPr id="13" name="12 Imagen" descr="equi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60988" y="1716915"/>
            <a:ext cx="360040" cy="255818"/>
          </a:xfrm>
          <a:prstGeom prst="rect">
            <a:avLst/>
          </a:prstGeom>
        </p:spPr>
      </p:pic>
      <p:pic>
        <p:nvPicPr>
          <p:cNvPr id="14" name="13 Imagen" descr="coller.jpg"/>
          <p:cNvPicPr>
            <a:picLocks noChangeAspect="1"/>
          </p:cNvPicPr>
          <p:nvPr/>
        </p:nvPicPr>
        <p:blipFill>
          <a:blip r:embed="rId9" cstate="print"/>
          <a:srcRect l="41692" t="30616" r="33385" b="18154"/>
          <a:stretch>
            <a:fillRect/>
          </a:stretch>
        </p:blipFill>
        <p:spPr>
          <a:xfrm>
            <a:off x="3221849" y="1518287"/>
            <a:ext cx="288032" cy="444049"/>
          </a:xfrm>
          <a:prstGeom prst="rect">
            <a:avLst/>
          </a:prstGeom>
        </p:spPr>
      </p:pic>
      <p:pic>
        <p:nvPicPr>
          <p:cNvPr id="15" name="14 Imagen" descr="sectores exercicios 1.jpg"/>
          <p:cNvPicPr>
            <a:picLocks noChangeAspect="1"/>
          </p:cNvPicPr>
          <p:nvPr/>
        </p:nvPicPr>
        <p:blipFill>
          <a:blip r:embed="rId10" cstate="print"/>
          <a:srcRect l="184" t="45108" r="68624" b="20821"/>
          <a:stretch>
            <a:fillRect/>
          </a:stretch>
        </p:blipFill>
        <p:spPr>
          <a:xfrm>
            <a:off x="3707903" y="1340768"/>
            <a:ext cx="840093" cy="687349"/>
          </a:xfrm>
          <a:prstGeom prst="rect">
            <a:avLst/>
          </a:prstGeom>
        </p:spPr>
      </p:pic>
      <p:pic>
        <p:nvPicPr>
          <p:cNvPr id="16" name="15 Imagen" descr="terra e mar 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88024" y="1340768"/>
            <a:ext cx="1008112" cy="670853"/>
          </a:xfrm>
          <a:prstGeom prst="rect">
            <a:avLst/>
          </a:prstGeom>
        </p:spPr>
      </p:pic>
      <p:pic>
        <p:nvPicPr>
          <p:cNvPr id="17" name="16 Imagen" descr="equi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53747" y="1695741"/>
            <a:ext cx="360040" cy="255818"/>
          </a:xfrm>
          <a:prstGeom prst="rect">
            <a:avLst/>
          </a:prstGeom>
        </p:spPr>
      </p:pic>
      <p:pic>
        <p:nvPicPr>
          <p:cNvPr id="18" name="17 Imagen" descr="sector secundario.jpg"/>
          <p:cNvPicPr>
            <a:picLocks noChangeAspect="1"/>
          </p:cNvPicPr>
          <p:nvPr/>
        </p:nvPicPr>
        <p:blipFill>
          <a:blip r:embed="rId12" cstate="print"/>
          <a:srcRect l="47492" t="7202" r="31179" b="64389"/>
          <a:stretch>
            <a:fillRect/>
          </a:stretch>
        </p:blipFill>
        <p:spPr>
          <a:xfrm>
            <a:off x="6660232" y="1340768"/>
            <a:ext cx="720080" cy="720080"/>
          </a:xfrm>
          <a:prstGeom prst="rect">
            <a:avLst/>
          </a:prstGeom>
        </p:spPr>
      </p:pic>
      <p:pic>
        <p:nvPicPr>
          <p:cNvPr id="19" name="18 Imagen" descr="que.jpg"/>
          <p:cNvPicPr>
            <a:picLocks noChangeAspect="1"/>
          </p:cNvPicPr>
          <p:nvPr/>
        </p:nvPicPr>
        <p:blipFill>
          <a:blip r:embed="rId13" cstate="print"/>
          <a:srcRect l="10111" t="55670" r="57598" b="15980"/>
          <a:stretch>
            <a:fillRect/>
          </a:stretch>
        </p:blipFill>
        <p:spPr>
          <a:xfrm>
            <a:off x="467544" y="2683505"/>
            <a:ext cx="432048" cy="313448"/>
          </a:xfrm>
          <a:prstGeom prst="rect">
            <a:avLst/>
          </a:prstGeom>
        </p:spPr>
      </p:pic>
      <p:pic>
        <p:nvPicPr>
          <p:cNvPr id="20" name="19 Imagen" descr="facer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71600" y="2684429"/>
            <a:ext cx="360040" cy="401187"/>
          </a:xfrm>
          <a:prstGeom prst="rect">
            <a:avLst/>
          </a:prstGeom>
        </p:spPr>
      </p:pic>
      <p:pic>
        <p:nvPicPr>
          <p:cNvPr id="22" name="21 Imagen" descr="bombeiro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47664" y="2420888"/>
            <a:ext cx="576064" cy="646714"/>
          </a:xfrm>
          <a:prstGeom prst="rect">
            <a:avLst/>
          </a:prstGeom>
        </p:spPr>
      </p:pic>
      <p:pic>
        <p:nvPicPr>
          <p:cNvPr id="23" name="22 Imagen" descr="que.jpg"/>
          <p:cNvPicPr>
            <a:picLocks noChangeAspect="1"/>
          </p:cNvPicPr>
          <p:nvPr/>
        </p:nvPicPr>
        <p:blipFill>
          <a:blip r:embed="rId13" cstate="print"/>
          <a:srcRect l="10111" t="55670" r="57598" b="15980"/>
          <a:stretch>
            <a:fillRect/>
          </a:stretch>
        </p:blipFill>
        <p:spPr>
          <a:xfrm>
            <a:off x="2483768" y="2708920"/>
            <a:ext cx="432048" cy="313448"/>
          </a:xfrm>
          <a:prstGeom prst="rect">
            <a:avLst/>
          </a:prstGeom>
        </p:spPr>
      </p:pic>
      <p:pic>
        <p:nvPicPr>
          <p:cNvPr id="24" name="23 Imagen" descr="facer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987824" y="2708920"/>
            <a:ext cx="360040" cy="401187"/>
          </a:xfrm>
          <a:prstGeom prst="rect">
            <a:avLst/>
          </a:prstGeom>
        </p:spPr>
      </p:pic>
      <p:pic>
        <p:nvPicPr>
          <p:cNvPr id="25" name="24 Imagen" descr="presentadora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51920" y="2420888"/>
            <a:ext cx="864096" cy="691965"/>
          </a:xfrm>
          <a:prstGeom prst="rect">
            <a:avLst/>
          </a:prstGeom>
        </p:spPr>
      </p:pic>
      <p:pic>
        <p:nvPicPr>
          <p:cNvPr id="26" name="25 Imagen" descr="tele.jpg"/>
          <p:cNvPicPr>
            <a:picLocks noChangeAspect="1"/>
          </p:cNvPicPr>
          <p:nvPr/>
        </p:nvPicPr>
        <p:blipFill>
          <a:blip r:embed="rId17" cstate="print"/>
          <a:srcRect l="23120" t="26480" r="19761" b="23120"/>
          <a:stretch>
            <a:fillRect/>
          </a:stretch>
        </p:blipFill>
        <p:spPr>
          <a:xfrm>
            <a:off x="5364088" y="2564904"/>
            <a:ext cx="652873" cy="576064"/>
          </a:xfrm>
          <a:prstGeom prst="rect">
            <a:avLst/>
          </a:prstGeom>
        </p:spPr>
      </p:pic>
      <p:sp>
        <p:nvSpPr>
          <p:cNvPr id="27" name="26 Rectángulo"/>
          <p:cNvSpPr/>
          <p:nvPr/>
        </p:nvSpPr>
        <p:spPr>
          <a:xfrm>
            <a:off x="395536" y="4653136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Os bombeiros ou os presentadores non nos dan un produto natural ou artesán, 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  Eles   </a:t>
            </a:r>
            <a:r>
              <a:rPr lang="gl-ES" b="1" dirty="0">
                <a:latin typeface="Sassoon Infant Std" panose="020B0503020103030203" pitchFamily="34" charset="0"/>
              </a:rPr>
              <a:t>realizan un traballo que axuda á  comunidade</a:t>
            </a:r>
            <a:r>
              <a:rPr lang="gl-ES" dirty="0">
                <a:latin typeface="Sassoon Infant Std" panose="020B0503020103030203" pitchFamily="34" charset="0"/>
              </a:rPr>
              <a:t>.</a:t>
            </a:r>
          </a:p>
        </p:txBody>
      </p:sp>
      <p:pic>
        <p:nvPicPr>
          <p:cNvPr id="28" name="27 Imagen" descr="bombeiro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71600" y="4077072"/>
            <a:ext cx="576064" cy="646714"/>
          </a:xfrm>
          <a:prstGeom prst="rect">
            <a:avLst/>
          </a:prstGeom>
        </p:spPr>
      </p:pic>
      <p:pic>
        <p:nvPicPr>
          <p:cNvPr id="29" name="28 Imagen" descr="presentadora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55776" y="4000965"/>
            <a:ext cx="864096" cy="691965"/>
          </a:xfrm>
          <a:prstGeom prst="rect">
            <a:avLst/>
          </a:prstGeom>
        </p:spPr>
      </p:pic>
      <p:pic>
        <p:nvPicPr>
          <p:cNvPr id="30" name="29 Imagen" descr="equi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4437112"/>
            <a:ext cx="360040" cy="255818"/>
          </a:xfrm>
          <a:prstGeom prst="rect">
            <a:avLst/>
          </a:prstGeom>
        </p:spPr>
      </p:pic>
      <p:pic>
        <p:nvPicPr>
          <p:cNvPr id="32" name="31 Imagen" descr="dar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139952" y="4005064"/>
            <a:ext cx="720080" cy="720080"/>
          </a:xfrm>
          <a:prstGeom prst="rect">
            <a:avLst/>
          </a:prstGeom>
        </p:spPr>
      </p:pic>
      <p:pic>
        <p:nvPicPr>
          <p:cNvPr id="33" name="32 Imagen" descr="sectores exercicios 1.jpg"/>
          <p:cNvPicPr>
            <a:picLocks noChangeAspect="1"/>
          </p:cNvPicPr>
          <p:nvPr/>
        </p:nvPicPr>
        <p:blipFill>
          <a:blip r:embed="rId10" cstate="print"/>
          <a:srcRect l="184" t="45108" r="68624" b="20821"/>
          <a:stretch>
            <a:fillRect/>
          </a:stretch>
        </p:blipFill>
        <p:spPr>
          <a:xfrm>
            <a:off x="5148064" y="4077072"/>
            <a:ext cx="840093" cy="687349"/>
          </a:xfrm>
          <a:prstGeom prst="rect">
            <a:avLst/>
          </a:prstGeom>
        </p:spPr>
      </p:pic>
      <p:pic>
        <p:nvPicPr>
          <p:cNvPr id="34" name="33 Imagen" descr="sector secundario 3.jpg"/>
          <p:cNvPicPr>
            <a:picLocks noChangeAspect="1"/>
          </p:cNvPicPr>
          <p:nvPr/>
        </p:nvPicPr>
        <p:blipFill>
          <a:blip r:embed="rId19" cstate="print"/>
          <a:srcRect l="3264" t="50725" r="77150" b="20289"/>
          <a:stretch>
            <a:fillRect/>
          </a:stretch>
        </p:blipFill>
        <p:spPr>
          <a:xfrm>
            <a:off x="6948264" y="3925055"/>
            <a:ext cx="720080" cy="800089"/>
          </a:xfrm>
          <a:prstGeom prst="rect">
            <a:avLst/>
          </a:prstGeom>
        </p:spPr>
      </p:pic>
      <p:pic>
        <p:nvPicPr>
          <p:cNvPr id="35" name="34 Imagen" descr="naturais 2.jpg"/>
          <p:cNvPicPr>
            <a:picLocks noChangeAspect="1"/>
          </p:cNvPicPr>
          <p:nvPr/>
        </p:nvPicPr>
        <p:blipFill>
          <a:blip r:embed="rId20" cstate="print"/>
          <a:srcRect l="29773" t="18687" r="34830" b="18687"/>
          <a:stretch>
            <a:fillRect/>
          </a:stretch>
        </p:blipFill>
        <p:spPr>
          <a:xfrm>
            <a:off x="6012160" y="4005064"/>
            <a:ext cx="648072" cy="648072"/>
          </a:xfrm>
          <a:prstGeom prst="rect">
            <a:avLst/>
          </a:prstGeom>
        </p:spPr>
      </p:pic>
      <p:pic>
        <p:nvPicPr>
          <p:cNvPr id="36" name="35 Imagen" descr="facer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03648" y="5229200"/>
            <a:ext cx="509596" cy="567835"/>
          </a:xfrm>
          <a:prstGeom prst="rect">
            <a:avLst/>
          </a:prstGeom>
        </p:spPr>
      </p:pic>
      <p:pic>
        <p:nvPicPr>
          <p:cNvPr id="37" name="36 Imagen" descr="traballo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195736" y="5085184"/>
            <a:ext cx="711523" cy="711523"/>
          </a:xfrm>
          <a:prstGeom prst="rect">
            <a:avLst/>
          </a:prstGeom>
        </p:spPr>
      </p:pic>
      <p:pic>
        <p:nvPicPr>
          <p:cNvPr id="38" name="37 Imagen" descr="axudar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563888" y="5085184"/>
            <a:ext cx="711522" cy="711522"/>
          </a:xfrm>
          <a:prstGeom prst="rect">
            <a:avLst/>
          </a:prstGeom>
        </p:spPr>
      </p:pic>
      <p:pic>
        <p:nvPicPr>
          <p:cNvPr id="39" name="38 Imagen" descr="Sector terciario 1.jpg"/>
          <p:cNvPicPr>
            <a:picLocks noChangeAspect="1"/>
          </p:cNvPicPr>
          <p:nvPr/>
        </p:nvPicPr>
        <p:blipFill>
          <a:blip r:embed="rId23" cstate="print"/>
          <a:srcRect l="3787" t="4230" r="75106" b="69876"/>
          <a:stretch>
            <a:fillRect/>
          </a:stretch>
        </p:blipFill>
        <p:spPr>
          <a:xfrm>
            <a:off x="4932040" y="5013176"/>
            <a:ext cx="864096" cy="795878"/>
          </a:xfrm>
          <a:prstGeom prst="rect">
            <a:avLst/>
          </a:prstGeom>
        </p:spPr>
      </p:pic>
      <p:pic>
        <p:nvPicPr>
          <p:cNvPr id="42" name="41 Imagen" descr="eles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67544" y="5013176"/>
            <a:ext cx="792088" cy="792088"/>
          </a:xfrm>
          <a:prstGeom prst="rect">
            <a:avLst/>
          </a:prstGeom>
        </p:spPr>
      </p:pic>
      <p:pic>
        <p:nvPicPr>
          <p:cNvPr id="43" name="~PP32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44008" y="404664"/>
            <a:ext cx="4032448" cy="64633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3600" dirty="0">
                <a:latin typeface="Sassoon Infant Std" panose="020B0503020103030203" pitchFamily="34" charset="0"/>
              </a:rPr>
              <a:t>Sector terciario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18344" t="25593" r="45524" b="63579"/>
          <a:stretch>
            <a:fillRect/>
          </a:stretch>
        </p:blipFill>
        <p:spPr bwMode="auto">
          <a:xfrm>
            <a:off x="539552" y="548680"/>
            <a:ext cx="3456384" cy="58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22170" t="40244" r="57818" b="55819"/>
          <a:stretch>
            <a:fillRect/>
          </a:stretch>
        </p:blipFill>
        <p:spPr bwMode="auto">
          <a:xfrm>
            <a:off x="5220072" y="1340768"/>
            <a:ext cx="259228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23528" y="2204864"/>
            <a:ext cx="78488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Moitas   persoas  traballan no sector que da servizos á comunidade: 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Os mestres ensinan.</a:t>
            </a:r>
          </a:p>
          <a:p>
            <a:endParaRPr lang="gl-ES" sz="1200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Os camareiros  serven.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sz="800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Os médicos        curan.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Os </a:t>
            </a:r>
            <a:r>
              <a:rPr lang="gl-ES" dirty="0" err="1">
                <a:latin typeface="Sassoon Infant Std" panose="020B0503020103030203" pitchFamily="34" charset="0"/>
              </a:rPr>
              <a:t>conductores</a:t>
            </a:r>
            <a:r>
              <a:rPr lang="gl-ES" dirty="0">
                <a:latin typeface="Sassoon Infant Std" panose="020B0503020103030203" pitchFamily="34" charset="0"/>
              </a:rPr>
              <a:t> transportan persoas ou produtos.</a:t>
            </a:r>
          </a:p>
          <a:p>
            <a:endParaRPr lang="gl-ES" dirty="0">
              <a:latin typeface="Sassoon Infant Std" panose="020B0503020103030203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55523" t="28546" r="26133" b="34162"/>
          <a:stretch>
            <a:fillRect/>
          </a:stretch>
        </p:blipFill>
        <p:spPr bwMode="auto">
          <a:xfrm>
            <a:off x="4067944" y="3780970"/>
            <a:ext cx="1944216" cy="223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moitos.png"/>
          <p:cNvPicPr>
            <a:picLocks noChangeAspect="1"/>
          </p:cNvPicPr>
          <p:nvPr/>
        </p:nvPicPr>
        <p:blipFill>
          <a:blip r:embed="rId6" cstate="print"/>
          <a:srcRect t="16401" r="6321" b="16400"/>
          <a:stretch>
            <a:fillRect/>
          </a:stretch>
        </p:blipFill>
        <p:spPr>
          <a:xfrm>
            <a:off x="467544" y="1916832"/>
            <a:ext cx="504056" cy="361574"/>
          </a:xfrm>
          <a:prstGeom prst="rect">
            <a:avLst/>
          </a:prstGeom>
        </p:spPr>
      </p:pic>
      <p:pic>
        <p:nvPicPr>
          <p:cNvPr id="29" name="28 Imagen" descr="Sector terciario 1.jpg"/>
          <p:cNvPicPr>
            <a:picLocks noChangeAspect="1"/>
          </p:cNvPicPr>
          <p:nvPr/>
        </p:nvPicPr>
        <p:blipFill>
          <a:blip r:embed="rId7" cstate="print"/>
          <a:srcRect l="3787" t="4230" r="75106" b="69876"/>
          <a:stretch>
            <a:fillRect/>
          </a:stretch>
        </p:blipFill>
        <p:spPr>
          <a:xfrm>
            <a:off x="1115616" y="1484784"/>
            <a:ext cx="864096" cy="795878"/>
          </a:xfrm>
          <a:prstGeom prst="rect">
            <a:avLst/>
          </a:prstGeom>
        </p:spPr>
      </p:pic>
      <p:pic>
        <p:nvPicPr>
          <p:cNvPr id="30" name="29 Imagen" descr="traball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1720" y="1484784"/>
            <a:ext cx="711523" cy="711523"/>
          </a:xfrm>
          <a:prstGeom prst="rect">
            <a:avLst/>
          </a:prstGeom>
        </p:spPr>
      </p:pic>
      <p:pic>
        <p:nvPicPr>
          <p:cNvPr id="31" name="30 Imagen" descr="prefosor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2700362"/>
            <a:ext cx="648072" cy="648072"/>
          </a:xfrm>
          <a:prstGeom prst="rect">
            <a:avLst/>
          </a:prstGeom>
        </p:spPr>
      </p:pic>
      <p:pic>
        <p:nvPicPr>
          <p:cNvPr id="32" name="31 Imagen" descr="ensinar.png"/>
          <p:cNvPicPr>
            <a:picLocks noChangeAspect="1"/>
          </p:cNvPicPr>
          <p:nvPr/>
        </p:nvPicPr>
        <p:blipFill>
          <a:blip r:embed="rId10" cstate="print"/>
          <a:srcRect l="13041" t="19760" r="16400" b="9681"/>
          <a:stretch>
            <a:fillRect/>
          </a:stretch>
        </p:blipFill>
        <p:spPr>
          <a:xfrm>
            <a:off x="1331640" y="2564904"/>
            <a:ext cx="720080" cy="720080"/>
          </a:xfrm>
          <a:prstGeom prst="rect">
            <a:avLst/>
          </a:prstGeom>
        </p:spPr>
      </p:pic>
      <p:pic>
        <p:nvPicPr>
          <p:cNvPr id="33" name="32 Imagen" descr="camareiro.png"/>
          <p:cNvPicPr>
            <a:picLocks noChangeAspect="1"/>
          </p:cNvPicPr>
          <p:nvPr/>
        </p:nvPicPr>
        <p:blipFill>
          <a:blip r:embed="rId11" cstate="print"/>
          <a:srcRect l="13040" t="19760" r="9681" b="6321"/>
          <a:stretch>
            <a:fillRect/>
          </a:stretch>
        </p:blipFill>
        <p:spPr>
          <a:xfrm>
            <a:off x="827584" y="3789040"/>
            <a:ext cx="576064" cy="551018"/>
          </a:xfrm>
          <a:prstGeom prst="rect">
            <a:avLst/>
          </a:prstGeom>
        </p:spPr>
      </p:pic>
      <p:pic>
        <p:nvPicPr>
          <p:cNvPr id="34" name="33 Imagen" descr="servir.jpg"/>
          <p:cNvPicPr>
            <a:picLocks noChangeAspect="1"/>
          </p:cNvPicPr>
          <p:nvPr/>
        </p:nvPicPr>
        <p:blipFill>
          <a:blip r:embed="rId12" cstate="print"/>
          <a:srcRect l="23520" t="13440" r="16001" b="16001"/>
          <a:stretch>
            <a:fillRect/>
          </a:stretch>
        </p:blipFill>
        <p:spPr>
          <a:xfrm>
            <a:off x="1907704" y="4005064"/>
            <a:ext cx="360040" cy="420047"/>
          </a:xfrm>
          <a:prstGeom prst="rect">
            <a:avLst/>
          </a:prstGeom>
        </p:spPr>
      </p:pic>
      <p:pic>
        <p:nvPicPr>
          <p:cNvPr id="35" name="34 Imagen" descr="médica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3568" y="4653136"/>
            <a:ext cx="639514" cy="639514"/>
          </a:xfrm>
          <a:prstGeom prst="rect">
            <a:avLst/>
          </a:prstGeom>
        </p:spPr>
      </p:pic>
      <p:pic>
        <p:nvPicPr>
          <p:cNvPr id="36" name="35 Imagen" descr="médico.jpg"/>
          <p:cNvPicPr>
            <a:picLocks noChangeAspect="1"/>
          </p:cNvPicPr>
          <p:nvPr/>
        </p:nvPicPr>
        <p:blipFill>
          <a:blip r:embed="rId14" cstate="print"/>
          <a:srcRect l="30240" r="26081" b="-799"/>
          <a:stretch>
            <a:fillRect/>
          </a:stretch>
        </p:blipFill>
        <p:spPr>
          <a:xfrm>
            <a:off x="467544" y="4653136"/>
            <a:ext cx="280831" cy="648072"/>
          </a:xfrm>
          <a:prstGeom prst="rect">
            <a:avLst/>
          </a:prstGeom>
        </p:spPr>
      </p:pic>
      <p:pic>
        <p:nvPicPr>
          <p:cNvPr id="37" name="36 Imagen" descr="curar.png"/>
          <p:cNvPicPr>
            <a:picLocks noChangeAspect="1"/>
          </p:cNvPicPr>
          <p:nvPr/>
        </p:nvPicPr>
        <p:blipFill>
          <a:blip r:embed="rId15" cstate="print"/>
          <a:srcRect l="8757" t="19484" r="9515" b="25960"/>
          <a:stretch>
            <a:fillRect/>
          </a:stretch>
        </p:blipFill>
        <p:spPr>
          <a:xfrm>
            <a:off x="1403648" y="4725144"/>
            <a:ext cx="1080120" cy="540060"/>
          </a:xfrm>
          <a:prstGeom prst="rect">
            <a:avLst/>
          </a:prstGeom>
        </p:spPr>
      </p:pic>
      <p:pic>
        <p:nvPicPr>
          <p:cNvPr id="38" name="37 Imagen" descr="conductor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99592" y="5661248"/>
            <a:ext cx="504056" cy="504056"/>
          </a:xfrm>
          <a:prstGeom prst="rect">
            <a:avLst/>
          </a:prstGeom>
        </p:spPr>
      </p:pic>
      <p:pic>
        <p:nvPicPr>
          <p:cNvPr id="39" name="38 Imagen" descr="transportar.png"/>
          <p:cNvPicPr>
            <a:picLocks noChangeAspect="1"/>
          </p:cNvPicPr>
          <p:nvPr/>
        </p:nvPicPr>
        <p:blipFill>
          <a:blip r:embed="rId17" cstate="print"/>
          <a:srcRect l="10451" t="9776" r="9421" b="18536"/>
          <a:stretch>
            <a:fillRect/>
          </a:stretch>
        </p:blipFill>
        <p:spPr>
          <a:xfrm>
            <a:off x="1979712" y="5582978"/>
            <a:ext cx="576064" cy="551018"/>
          </a:xfrm>
          <a:prstGeom prst="rect">
            <a:avLst/>
          </a:prstGeom>
        </p:spPr>
      </p:pic>
      <p:pic>
        <p:nvPicPr>
          <p:cNvPr id="40" name="39 Imagen" descr="Sector terciario 1.jpg"/>
          <p:cNvPicPr>
            <a:picLocks noChangeAspect="1"/>
          </p:cNvPicPr>
          <p:nvPr/>
        </p:nvPicPr>
        <p:blipFill>
          <a:blip r:embed="rId7" cstate="print"/>
          <a:srcRect l="3787" t="4230" r="75106" b="69876"/>
          <a:stretch>
            <a:fillRect/>
          </a:stretch>
        </p:blipFill>
        <p:spPr>
          <a:xfrm>
            <a:off x="2987824" y="5301208"/>
            <a:ext cx="864096" cy="795878"/>
          </a:xfrm>
          <a:prstGeom prst="rect">
            <a:avLst/>
          </a:prstGeom>
        </p:spPr>
      </p:pic>
      <p:pic>
        <p:nvPicPr>
          <p:cNvPr id="41" name="~PP28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Sector terciario 1.jpg"/>
          <p:cNvPicPr>
            <a:picLocks noChangeAspect="1"/>
          </p:cNvPicPr>
          <p:nvPr/>
        </p:nvPicPr>
        <p:blipFill>
          <a:blip r:embed="rId4" cstate="print"/>
          <a:srcRect r="-720" b="5304"/>
          <a:stretch>
            <a:fillRect/>
          </a:stretch>
        </p:blipFill>
        <p:spPr>
          <a:xfrm>
            <a:off x="611560" y="1052736"/>
            <a:ext cx="6120680" cy="432048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644008" y="404664"/>
            <a:ext cx="4032448" cy="64633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terciario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22170" t="40244" r="57818" b="55819"/>
          <a:stretch>
            <a:fillRect/>
          </a:stretch>
        </p:blipFill>
        <p:spPr bwMode="auto">
          <a:xfrm>
            <a:off x="1259632" y="620688"/>
            <a:ext cx="259228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755576" y="5733256"/>
            <a:ext cx="7128792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Todos os </a:t>
            </a:r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traballos</a:t>
            </a:r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 que se realizan para dar servizo aos demais </a:t>
            </a:r>
          </a:p>
          <a:p>
            <a:pPr algn="ctr"/>
            <a:r>
              <a:rPr lang="gl-ES" sz="2000" dirty="0">
                <a:solidFill>
                  <a:schemeClr val="tx1"/>
                </a:solidFill>
                <a:latin typeface="Sassoon Infant Std" panose="020B0503020103030203" pitchFamily="34" charset="0"/>
              </a:rPr>
              <a:t>chámanse  traballos do S</a:t>
            </a:r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ECTOR TERCIARIO.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55576" y="2564904"/>
            <a:ext cx="5904656" cy="38472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1900" dirty="0">
                <a:solidFill>
                  <a:schemeClr val="tx1"/>
                </a:solidFill>
                <a:latin typeface="Sassoon Infant Std" panose="020B0503020103030203" pitchFamily="34" charset="0"/>
              </a:rPr>
              <a:t>Hai persoas que traballan para </a:t>
            </a:r>
            <a:r>
              <a:rPr lang="gl-ES" sz="19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dar servizo aos demais.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491880" y="3140968"/>
            <a:ext cx="3168352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Os mestres ensinan </a:t>
            </a:r>
          </a:p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aos alumnos e alumnas.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419872" y="3933056"/>
            <a:ext cx="3240360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Os médicos curan </a:t>
            </a:r>
          </a:p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aos enfermos.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419872" y="4725144"/>
            <a:ext cx="3240360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Os varredores e varredoras </a:t>
            </a:r>
          </a:p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limpan as rúas.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876256" y="3140968"/>
            <a:ext cx="1872208" cy="5232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800" dirty="0">
                <a:latin typeface="Sassoon Infant Std" panose="020B0503020103030203" pitchFamily="34" charset="0"/>
              </a:rPr>
              <a:t>educación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948264" y="4005064"/>
            <a:ext cx="1872208" cy="5232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800" dirty="0">
                <a:latin typeface="Sassoon Infant Std" panose="020B0503020103030203" pitchFamily="34" charset="0"/>
              </a:rPr>
              <a:t>sanidade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948264" y="4797152"/>
            <a:ext cx="1872208" cy="5232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800" dirty="0">
                <a:latin typeface="Sassoon Infant Std" panose="020B0503020103030203" pitchFamily="34" charset="0"/>
              </a:rPr>
              <a:t>limpeza</a:t>
            </a:r>
          </a:p>
        </p:txBody>
      </p:sp>
      <p:pic>
        <p:nvPicPr>
          <p:cNvPr id="14" name="~PP23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ector terciario comercio.png"/>
          <p:cNvPicPr>
            <a:picLocks noChangeAspect="1"/>
          </p:cNvPicPr>
          <p:nvPr/>
        </p:nvPicPr>
        <p:blipFill>
          <a:blip r:embed="rId4" cstate="print"/>
          <a:srcRect r="1899" b="28562"/>
          <a:stretch>
            <a:fillRect/>
          </a:stretch>
        </p:blipFill>
        <p:spPr>
          <a:xfrm>
            <a:off x="683568" y="332656"/>
            <a:ext cx="2952328" cy="161036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11560" y="1988840"/>
            <a:ext cx="4032448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 </a:t>
            </a:r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comercio</a:t>
            </a:r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 é o servizo que </a:t>
            </a:r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vende</a:t>
            </a:r>
          </a:p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os produtos elaborados.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644008" y="404664"/>
            <a:ext cx="4032448" cy="64633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terciario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156176" y="2060848"/>
            <a:ext cx="1944216" cy="5232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800" dirty="0">
                <a:latin typeface="Sassoon Infant Std" panose="020B0503020103030203" pitchFamily="34" charset="0"/>
              </a:rPr>
              <a:t>comercio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39552" y="3717032"/>
            <a:ext cx="51125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Os condutores transportan mercadorías e persoas.</a:t>
            </a:r>
          </a:p>
        </p:txBody>
      </p:sp>
      <p:pic>
        <p:nvPicPr>
          <p:cNvPr id="10" name="9 Imagen" descr="conduct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2924944"/>
            <a:ext cx="648072" cy="648072"/>
          </a:xfrm>
          <a:prstGeom prst="rect">
            <a:avLst/>
          </a:prstGeom>
        </p:spPr>
      </p:pic>
      <p:pic>
        <p:nvPicPr>
          <p:cNvPr id="11" name="10 Imagen" descr="transportar.png"/>
          <p:cNvPicPr>
            <a:picLocks noChangeAspect="1"/>
          </p:cNvPicPr>
          <p:nvPr/>
        </p:nvPicPr>
        <p:blipFill>
          <a:blip r:embed="rId6" cstate="print"/>
          <a:srcRect l="10451" t="9776" r="9421" b="18536"/>
          <a:stretch>
            <a:fillRect/>
          </a:stretch>
        </p:blipFill>
        <p:spPr>
          <a:xfrm>
            <a:off x="2051720" y="2924944"/>
            <a:ext cx="576064" cy="551018"/>
          </a:xfrm>
          <a:prstGeom prst="rect">
            <a:avLst/>
          </a:prstGeom>
        </p:spPr>
      </p:pic>
      <p:pic>
        <p:nvPicPr>
          <p:cNvPr id="12" name="11 Imagen" descr="Sector terciario 1.jpg"/>
          <p:cNvPicPr>
            <a:picLocks noChangeAspect="1"/>
          </p:cNvPicPr>
          <p:nvPr/>
        </p:nvPicPr>
        <p:blipFill>
          <a:blip r:embed="rId7" cstate="print"/>
          <a:srcRect l="3787" t="4230" r="75106" b="69876"/>
          <a:stretch>
            <a:fillRect/>
          </a:stretch>
        </p:blipFill>
        <p:spPr>
          <a:xfrm>
            <a:off x="4572000" y="2780928"/>
            <a:ext cx="864096" cy="79587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 l="55523" t="52609" r="26812" b="34162"/>
          <a:stretch>
            <a:fillRect/>
          </a:stretch>
        </p:blipFill>
        <p:spPr bwMode="auto">
          <a:xfrm>
            <a:off x="6516216" y="2996952"/>
            <a:ext cx="1191135" cy="5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mercancía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87824" y="2924944"/>
            <a:ext cx="1512167" cy="756084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6156176" y="3573016"/>
            <a:ext cx="2160240" cy="5232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800" dirty="0">
                <a:latin typeface="Sassoon Infant Std" panose="020B0503020103030203" pitchFamily="34" charset="0"/>
              </a:rPr>
              <a:t>transporte</a:t>
            </a:r>
          </a:p>
        </p:txBody>
      </p:sp>
      <p:pic>
        <p:nvPicPr>
          <p:cNvPr id="16" name="15 Imagen" descr="presentador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9592" y="4221088"/>
            <a:ext cx="864096" cy="691965"/>
          </a:xfrm>
          <a:prstGeom prst="rect">
            <a:avLst/>
          </a:prstGeom>
        </p:spPr>
      </p:pic>
      <p:pic>
        <p:nvPicPr>
          <p:cNvPr id="17" name="16 Imagen" descr="tele.jpg"/>
          <p:cNvPicPr>
            <a:picLocks noChangeAspect="1"/>
          </p:cNvPicPr>
          <p:nvPr/>
        </p:nvPicPr>
        <p:blipFill>
          <a:blip r:embed="rId11" cstate="print"/>
          <a:srcRect l="23120" t="26480" r="19761" b="23120"/>
          <a:stretch>
            <a:fillRect/>
          </a:stretch>
        </p:blipFill>
        <p:spPr>
          <a:xfrm>
            <a:off x="2051720" y="4365104"/>
            <a:ext cx="652873" cy="576064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539552" y="4941168"/>
            <a:ext cx="51125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Os presentadores, a televisión, os libros divírtennos.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39552" y="6237312"/>
            <a:ext cx="511256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dirty="0">
                <a:solidFill>
                  <a:schemeClr val="tx1"/>
                </a:solidFill>
                <a:latin typeface="Sassoon Infant Std" panose="020B0503020103030203" pitchFamily="34" charset="0"/>
              </a:rPr>
              <a:t>Os policías, bombeiros, garda </a:t>
            </a:r>
            <a:r>
              <a:rPr lang="gl-ES">
                <a:solidFill>
                  <a:schemeClr val="tx1"/>
                </a:solidFill>
                <a:latin typeface="Sassoon Infant Std" panose="020B0503020103030203" pitchFamily="34" charset="0"/>
              </a:rPr>
              <a:t>civil  protéxennos.</a:t>
            </a:r>
            <a:endParaRPr lang="gl-ES" dirty="0">
              <a:solidFill>
                <a:schemeClr val="tx1"/>
              </a:solidFill>
              <a:latin typeface="Sassoon Infant Std" panose="020B0503020103030203" pitchFamily="34" charset="0"/>
            </a:endParaRPr>
          </a:p>
        </p:txBody>
      </p:sp>
      <p:pic>
        <p:nvPicPr>
          <p:cNvPr id="20" name="19 Imagen" descr="divertirs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99992" y="4293096"/>
            <a:ext cx="570359" cy="570359"/>
          </a:xfrm>
          <a:prstGeom prst="rect">
            <a:avLst/>
          </a:prstGeom>
        </p:spPr>
      </p:pic>
      <p:pic>
        <p:nvPicPr>
          <p:cNvPr id="21" name="20 Imagen" descr="libro.png"/>
          <p:cNvPicPr>
            <a:picLocks noChangeAspect="1"/>
          </p:cNvPicPr>
          <p:nvPr/>
        </p:nvPicPr>
        <p:blipFill>
          <a:blip r:embed="rId13" cstate="print"/>
          <a:srcRect l="16401" t="33200" r="13040" b="19760"/>
          <a:stretch>
            <a:fillRect/>
          </a:stretch>
        </p:blipFill>
        <p:spPr>
          <a:xfrm>
            <a:off x="3419872" y="4293096"/>
            <a:ext cx="864096" cy="576064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6228184" y="4869160"/>
            <a:ext cx="2016224" cy="5232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800" dirty="0">
                <a:latin typeface="Sassoon Infant Std" panose="020B0503020103030203" pitchFamily="34" charset="0"/>
              </a:rPr>
              <a:t>ocio</a:t>
            </a:r>
          </a:p>
        </p:txBody>
      </p:sp>
      <p:pic>
        <p:nvPicPr>
          <p:cNvPr id="23" name="22 Imagen" descr="policía.png"/>
          <p:cNvPicPr>
            <a:picLocks noChangeAspect="1"/>
          </p:cNvPicPr>
          <p:nvPr/>
        </p:nvPicPr>
        <p:blipFill>
          <a:blip r:embed="rId14" cstate="print"/>
          <a:srcRect l="16251" t="19625" r="16250" b="6126"/>
          <a:stretch>
            <a:fillRect/>
          </a:stretch>
        </p:blipFill>
        <p:spPr>
          <a:xfrm>
            <a:off x="971600" y="5366014"/>
            <a:ext cx="792088" cy="871297"/>
          </a:xfrm>
          <a:prstGeom prst="rect">
            <a:avLst/>
          </a:prstGeom>
        </p:spPr>
      </p:pic>
      <p:pic>
        <p:nvPicPr>
          <p:cNvPr id="24" name="23 Imagen" descr="bombeiro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123728" y="5436393"/>
            <a:ext cx="648072" cy="727553"/>
          </a:xfrm>
          <a:prstGeom prst="rect">
            <a:avLst/>
          </a:prstGeom>
        </p:spPr>
      </p:pic>
      <p:pic>
        <p:nvPicPr>
          <p:cNvPr id="25" name="24 Imagen" descr="garda civil.jpg"/>
          <p:cNvPicPr>
            <a:picLocks noChangeAspect="1"/>
          </p:cNvPicPr>
          <p:nvPr/>
        </p:nvPicPr>
        <p:blipFill>
          <a:blip r:embed="rId16" cstate="print"/>
          <a:srcRect t="61571" r="50000"/>
          <a:stretch>
            <a:fillRect/>
          </a:stretch>
        </p:blipFill>
        <p:spPr>
          <a:xfrm>
            <a:off x="2987824" y="5445224"/>
            <a:ext cx="1228725" cy="717426"/>
          </a:xfrm>
          <a:prstGeom prst="rect">
            <a:avLst/>
          </a:prstGeom>
        </p:spPr>
      </p:pic>
      <p:pic>
        <p:nvPicPr>
          <p:cNvPr id="27" name="26 Imagen" descr="protexer 2.jpg"/>
          <p:cNvPicPr>
            <a:picLocks noChangeAspect="1"/>
          </p:cNvPicPr>
          <p:nvPr/>
        </p:nvPicPr>
        <p:blipFill>
          <a:blip r:embed="rId17" cstate="print"/>
          <a:srcRect l="9680" t="7135" r="9681" b="22722"/>
          <a:stretch>
            <a:fillRect/>
          </a:stretch>
        </p:blipFill>
        <p:spPr>
          <a:xfrm>
            <a:off x="4283968" y="5373216"/>
            <a:ext cx="960107" cy="720080"/>
          </a:xfrm>
          <a:prstGeom prst="rect">
            <a:avLst/>
          </a:prstGeom>
        </p:spPr>
      </p:pic>
      <p:sp>
        <p:nvSpPr>
          <p:cNvPr id="28" name="27 CuadroTexto"/>
          <p:cNvSpPr txBox="1"/>
          <p:nvPr/>
        </p:nvSpPr>
        <p:spPr>
          <a:xfrm>
            <a:off x="6228184" y="6021288"/>
            <a:ext cx="2160240" cy="5232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800" dirty="0">
                <a:latin typeface="Sassoon Infant Std" panose="020B0503020103030203" pitchFamily="34" charset="0"/>
              </a:rPr>
              <a:t>seguridade</a:t>
            </a:r>
          </a:p>
        </p:txBody>
      </p:sp>
      <p:pic>
        <p:nvPicPr>
          <p:cNvPr id="29" name="~PP38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18344" t="26578" r="39410" b="66532"/>
          <a:stretch>
            <a:fillRect/>
          </a:stretch>
        </p:blipFill>
        <p:spPr bwMode="auto">
          <a:xfrm>
            <a:off x="539552" y="836712"/>
            <a:ext cx="4176464" cy="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47056" y="1988840"/>
            <a:ext cx="82454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As  ma</a:t>
            </a:r>
            <a:r>
              <a:rPr lang="gl-ES" b="1" dirty="0">
                <a:latin typeface="Sassoon Infant Std" panose="020B0503020103030203" pitchFamily="34" charset="0"/>
              </a:rPr>
              <a:t>terias primas </a:t>
            </a:r>
            <a:r>
              <a:rPr lang="gl-ES" dirty="0">
                <a:latin typeface="Sassoon Infant Std" panose="020B0503020103030203" pitchFamily="34" charset="0"/>
              </a:rPr>
              <a:t>son  os </a:t>
            </a:r>
            <a:r>
              <a:rPr lang="gl-ES" b="1" dirty="0">
                <a:latin typeface="Sassoon Infant Std" panose="020B0503020103030203" pitchFamily="34" charset="0"/>
              </a:rPr>
              <a:t>produtos naturais </a:t>
            </a:r>
            <a:r>
              <a:rPr lang="gl-ES" dirty="0">
                <a:latin typeface="Sassoon Infant Std" panose="020B0503020103030203" pitchFamily="34" charset="0"/>
              </a:rPr>
              <a:t>que collemos da </a:t>
            </a:r>
            <a:r>
              <a:rPr lang="gl-ES" b="1" dirty="0">
                <a:latin typeface="Sassoon Infant Std" panose="020B0503020103030203" pitchFamily="34" charset="0"/>
              </a:rPr>
              <a:t>natureza</a:t>
            </a:r>
            <a:r>
              <a:rPr lang="gl-ES" dirty="0">
                <a:latin typeface="Sassoon Infant Std" panose="020B0503020103030203" pitchFamily="34" charset="0"/>
              </a:rPr>
              <a:t>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As   materias primas   usámolas  sen  transformalas.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As persoas que collen as materias primas da natureza traballan no </a:t>
            </a:r>
            <a:r>
              <a:rPr lang="gl-ES" b="1" dirty="0">
                <a:latin typeface="Sassoon Infant Std" panose="020B0503020103030203" pitchFamily="34" charset="0"/>
              </a:rPr>
              <a:t>sector primari</a:t>
            </a:r>
            <a:r>
              <a:rPr lang="gl-ES" dirty="0">
                <a:latin typeface="Sassoon Infant Std" panose="020B0503020103030203" pitchFamily="34" charset="0"/>
              </a:rPr>
              <a:t>o.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sz="1600" dirty="0">
                <a:latin typeface="Sassoon Infant Std" panose="020B0503020103030203" pitchFamily="34" charset="0"/>
              </a:rPr>
              <a:t>No </a:t>
            </a:r>
            <a:r>
              <a:rPr lang="gl-ES" sz="1600" b="1" dirty="0">
                <a:latin typeface="Sassoon Infant Std" panose="020B0503020103030203" pitchFamily="34" charset="0"/>
              </a:rPr>
              <a:t>sector primar</a:t>
            </a:r>
            <a:r>
              <a:rPr lang="gl-ES" sz="1600" dirty="0">
                <a:latin typeface="Sassoon Infant Std" panose="020B0503020103030203" pitchFamily="34" charset="0"/>
              </a:rPr>
              <a:t>io </a:t>
            </a:r>
            <a:r>
              <a:rPr lang="gl-ES" sz="1600" b="1" dirty="0">
                <a:latin typeface="Sassoon Infant Std" panose="020B0503020103030203" pitchFamily="34" charset="0"/>
              </a:rPr>
              <a:t>traballan os </a:t>
            </a:r>
            <a:r>
              <a:rPr lang="gl-ES" sz="1400" b="1" dirty="0">
                <a:latin typeface="Sassoon Infant Std" panose="020B0503020103030203" pitchFamily="34" charset="0"/>
              </a:rPr>
              <a:t>agricultores, gandeiros, mariñeiros, mineiros e madeireiros.</a:t>
            </a:r>
          </a:p>
        </p:txBody>
      </p:sp>
      <p:pic>
        <p:nvPicPr>
          <p:cNvPr id="10" name="9 Imagen" descr="sectores exercicios 1.jpg"/>
          <p:cNvPicPr>
            <a:picLocks noChangeAspect="1"/>
          </p:cNvPicPr>
          <p:nvPr/>
        </p:nvPicPr>
        <p:blipFill>
          <a:blip r:embed="rId6" cstate="print"/>
          <a:srcRect l="184" t="45108" r="68624" b="20821"/>
          <a:stretch>
            <a:fillRect/>
          </a:stretch>
        </p:blipFill>
        <p:spPr>
          <a:xfrm>
            <a:off x="3707904" y="1556792"/>
            <a:ext cx="576064" cy="471325"/>
          </a:xfrm>
          <a:prstGeom prst="rect">
            <a:avLst/>
          </a:prstGeom>
        </p:spPr>
      </p:pic>
      <p:pic>
        <p:nvPicPr>
          <p:cNvPr id="11" name="10 Imagen" descr="naturais 2.jpg"/>
          <p:cNvPicPr>
            <a:picLocks noChangeAspect="1"/>
          </p:cNvPicPr>
          <p:nvPr/>
        </p:nvPicPr>
        <p:blipFill>
          <a:blip r:embed="rId7" cstate="print"/>
          <a:srcRect l="29773" t="18687" r="34830" b="18687"/>
          <a:stretch>
            <a:fillRect/>
          </a:stretch>
        </p:blipFill>
        <p:spPr>
          <a:xfrm>
            <a:off x="4644008" y="1484784"/>
            <a:ext cx="504056" cy="504056"/>
          </a:xfrm>
          <a:prstGeom prst="rect">
            <a:avLst/>
          </a:prstGeom>
        </p:spPr>
      </p:pic>
      <p:pic>
        <p:nvPicPr>
          <p:cNvPr id="12" name="11 Imagen" descr="coller.jpg"/>
          <p:cNvPicPr>
            <a:picLocks noChangeAspect="1"/>
          </p:cNvPicPr>
          <p:nvPr/>
        </p:nvPicPr>
        <p:blipFill>
          <a:blip r:embed="rId8" cstate="print"/>
          <a:srcRect l="41692" t="30616" r="33385" b="18154"/>
          <a:stretch>
            <a:fillRect/>
          </a:stretch>
        </p:blipFill>
        <p:spPr>
          <a:xfrm>
            <a:off x="6012160" y="1340768"/>
            <a:ext cx="432048" cy="666074"/>
          </a:xfrm>
          <a:prstGeom prst="rect">
            <a:avLst/>
          </a:prstGeom>
        </p:spPr>
      </p:pic>
      <p:pic>
        <p:nvPicPr>
          <p:cNvPr id="14" name="13 Imagen" descr="terra e mar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2240" y="1268760"/>
            <a:ext cx="1008112" cy="670853"/>
          </a:xfrm>
          <a:prstGeom prst="rect">
            <a:avLst/>
          </a:prstGeom>
        </p:spPr>
      </p:pic>
      <p:pic>
        <p:nvPicPr>
          <p:cNvPr id="15" name="14 Imagen" descr="produtos elaborados e materias primas.jpg"/>
          <p:cNvPicPr>
            <a:picLocks noChangeAspect="1"/>
          </p:cNvPicPr>
          <p:nvPr/>
        </p:nvPicPr>
        <p:blipFill>
          <a:blip r:embed="rId10" cstate="print"/>
          <a:srcRect t="44205" r="9285" b="20431"/>
          <a:stretch>
            <a:fillRect/>
          </a:stretch>
        </p:blipFill>
        <p:spPr>
          <a:xfrm>
            <a:off x="683568" y="1484784"/>
            <a:ext cx="2046227" cy="598896"/>
          </a:xfrm>
          <a:prstGeom prst="rect">
            <a:avLst/>
          </a:prstGeom>
        </p:spPr>
      </p:pic>
      <p:pic>
        <p:nvPicPr>
          <p:cNvPr id="16" name="15 Imagen" descr="sector primario 1.jpg"/>
          <p:cNvPicPr>
            <a:picLocks noChangeAspect="1"/>
          </p:cNvPicPr>
          <p:nvPr/>
        </p:nvPicPr>
        <p:blipFill>
          <a:blip r:embed="rId11" cstate="print"/>
          <a:srcRect l="51080" t="42970" r="8593" b="20327"/>
          <a:stretch>
            <a:fillRect/>
          </a:stretch>
        </p:blipFill>
        <p:spPr>
          <a:xfrm>
            <a:off x="6660232" y="2996952"/>
            <a:ext cx="1756293" cy="1200133"/>
          </a:xfrm>
          <a:prstGeom prst="rect">
            <a:avLst/>
          </a:prstGeom>
        </p:spPr>
      </p:pic>
      <p:grpSp>
        <p:nvGrpSpPr>
          <p:cNvPr id="47" name="46 Grupo"/>
          <p:cNvGrpSpPr/>
          <p:nvPr/>
        </p:nvGrpSpPr>
        <p:grpSpPr>
          <a:xfrm>
            <a:off x="827584" y="260648"/>
            <a:ext cx="3024337" cy="583505"/>
            <a:chOff x="827584" y="260648"/>
            <a:chExt cx="3024337" cy="583505"/>
          </a:xfrm>
        </p:grpSpPr>
        <p:pic>
          <p:nvPicPr>
            <p:cNvPr id="7" name="6 Imagen" descr="sector secundario.jpg"/>
            <p:cNvPicPr>
              <a:picLocks noChangeAspect="1"/>
            </p:cNvPicPr>
            <p:nvPr/>
          </p:nvPicPr>
          <p:blipFill>
            <a:blip r:embed="rId12" cstate="print"/>
            <a:srcRect l="26163" t="38767" r="50138" b="29667"/>
            <a:stretch>
              <a:fillRect/>
            </a:stretch>
          </p:blipFill>
          <p:spPr>
            <a:xfrm>
              <a:off x="827584" y="260648"/>
              <a:ext cx="576064" cy="576064"/>
            </a:xfrm>
            <a:prstGeom prst="rect">
              <a:avLst/>
            </a:prstGeom>
          </p:spPr>
        </p:pic>
        <p:pic>
          <p:nvPicPr>
            <p:cNvPr id="9" name="10 Imagen" descr="trabajar.jpg"/>
            <p:cNvPicPr/>
            <p:nvPr/>
          </p:nvPicPr>
          <p:blipFill>
            <a:blip r:embed="rId13" cstate="print"/>
            <a:srcRect l="54740" t="46843" r="19192" b="16857"/>
            <a:stretch>
              <a:fillRect/>
            </a:stretch>
          </p:blipFill>
          <p:spPr>
            <a:xfrm>
              <a:off x="1835696" y="332656"/>
              <a:ext cx="432048" cy="432048"/>
            </a:xfrm>
            <a:prstGeom prst="rect">
              <a:avLst/>
            </a:prstGeom>
          </p:spPr>
        </p:pic>
        <p:pic>
          <p:nvPicPr>
            <p:cNvPr id="18" name="17 Imagen" descr="terra e mar 2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31841" y="364972"/>
              <a:ext cx="720080" cy="479181"/>
            </a:xfrm>
            <a:prstGeom prst="rect">
              <a:avLst/>
            </a:prstGeom>
          </p:spPr>
        </p:pic>
      </p:grpSp>
      <p:pic>
        <p:nvPicPr>
          <p:cNvPr id="19" name="18 Imagen" descr="produtos elaborados e materias primas.jpg"/>
          <p:cNvPicPr>
            <a:picLocks noChangeAspect="1"/>
          </p:cNvPicPr>
          <p:nvPr/>
        </p:nvPicPr>
        <p:blipFill>
          <a:blip r:embed="rId10" cstate="print"/>
          <a:srcRect t="44205" r="9285" b="20431"/>
          <a:stretch>
            <a:fillRect/>
          </a:stretch>
        </p:blipFill>
        <p:spPr>
          <a:xfrm>
            <a:off x="683568" y="2492896"/>
            <a:ext cx="2046227" cy="598896"/>
          </a:xfrm>
          <a:prstGeom prst="rect">
            <a:avLst/>
          </a:prstGeom>
        </p:spPr>
      </p:pic>
      <p:pic>
        <p:nvPicPr>
          <p:cNvPr id="20" name="19 Imagen" descr="ser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43808" y="1626155"/>
            <a:ext cx="401962" cy="401962"/>
          </a:xfrm>
          <a:prstGeom prst="rect">
            <a:avLst/>
          </a:prstGeom>
        </p:spPr>
      </p:pic>
      <p:pic>
        <p:nvPicPr>
          <p:cNvPr id="21" name="20 Imagen" descr="usar.png"/>
          <p:cNvPicPr>
            <a:picLocks noChangeAspect="1"/>
          </p:cNvPicPr>
          <p:nvPr/>
        </p:nvPicPr>
        <p:blipFill>
          <a:blip r:embed="rId15" cstate="print"/>
          <a:srcRect l="9680" t="23120" r="9681" b="9681"/>
          <a:stretch>
            <a:fillRect/>
          </a:stretch>
        </p:blipFill>
        <p:spPr>
          <a:xfrm>
            <a:off x="3059832" y="2708920"/>
            <a:ext cx="504056" cy="420047"/>
          </a:xfrm>
          <a:prstGeom prst="rect">
            <a:avLst/>
          </a:prstGeom>
        </p:spPr>
      </p:pic>
      <p:pic>
        <p:nvPicPr>
          <p:cNvPr id="22" name="21 Imagen" descr="equis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51920" y="2852936"/>
            <a:ext cx="360040" cy="255818"/>
          </a:xfrm>
          <a:prstGeom prst="rect">
            <a:avLst/>
          </a:prstGeom>
        </p:spPr>
      </p:pic>
      <p:pic>
        <p:nvPicPr>
          <p:cNvPr id="23" name="22 Imagen" descr="sector secundario 4.jpg"/>
          <p:cNvPicPr>
            <a:picLocks noChangeAspect="1"/>
          </p:cNvPicPr>
          <p:nvPr/>
        </p:nvPicPr>
        <p:blipFill>
          <a:blip r:embed="rId17" cstate="print"/>
          <a:srcRect l="52919" t="7135" r="26649" b="65587"/>
          <a:stretch>
            <a:fillRect/>
          </a:stretch>
        </p:blipFill>
        <p:spPr>
          <a:xfrm>
            <a:off x="4788024" y="2348880"/>
            <a:ext cx="720080" cy="720080"/>
          </a:xfrm>
          <a:prstGeom prst="rect">
            <a:avLst/>
          </a:prstGeom>
        </p:spPr>
      </p:pic>
      <p:pic>
        <p:nvPicPr>
          <p:cNvPr id="24" name="23 Imagen" descr="Sector terciario 1.jpg"/>
          <p:cNvPicPr>
            <a:picLocks noChangeAspect="1"/>
          </p:cNvPicPr>
          <p:nvPr/>
        </p:nvPicPr>
        <p:blipFill>
          <a:blip r:embed="rId18" cstate="print"/>
          <a:srcRect l="3787" t="4230" r="75106" b="69876"/>
          <a:stretch>
            <a:fillRect/>
          </a:stretch>
        </p:blipFill>
        <p:spPr>
          <a:xfrm>
            <a:off x="827584" y="3573016"/>
            <a:ext cx="720080" cy="663232"/>
          </a:xfrm>
          <a:prstGeom prst="rect">
            <a:avLst/>
          </a:prstGeom>
        </p:spPr>
      </p:pic>
      <p:pic>
        <p:nvPicPr>
          <p:cNvPr id="25" name="24 Imagen" descr="coller.jpg"/>
          <p:cNvPicPr>
            <a:picLocks noChangeAspect="1"/>
          </p:cNvPicPr>
          <p:nvPr/>
        </p:nvPicPr>
        <p:blipFill>
          <a:blip r:embed="rId19" cstate="print"/>
          <a:srcRect l="41692" t="30616" r="33385" b="18154"/>
          <a:stretch>
            <a:fillRect/>
          </a:stretch>
        </p:blipFill>
        <p:spPr>
          <a:xfrm>
            <a:off x="2051720" y="3717032"/>
            <a:ext cx="288032" cy="444049"/>
          </a:xfrm>
          <a:prstGeom prst="rect">
            <a:avLst/>
          </a:prstGeom>
        </p:spPr>
      </p:pic>
      <p:pic>
        <p:nvPicPr>
          <p:cNvPr id="26" name="25 Imagen" descr="produtos elaborados e materias primas.jpg"/>
          <p:cNvPicPr>
            <a:picLocks noChangeAspect="1"/>
          </p:cNvPicPr>
          <p:nvPr/>
        </p:nvPicPr>
        <p:blipFill>
          <a:blip r:embed="rId20" cstate="print"/>
          <a:srcRect t="44205" r="9285" b="20431"/>
          <a:stretch>
            <a:fillRect/>
          </a:stretch>
        </p:blipFill>
        <p:spPr>
          <a:xfrm>
            <a:off x="2915816" y="3789040"/>
            <a:ext cx="1368152" cy="400435"/>
          </a:xfrm>
          <a:prstGeom prst="rect">
            <a:avLst/>
          </a:prstGeom>
        </p:spPr>
      </p:pic>
      <p:pic>
        <p:nvPicPr>
          <p:cNvPr id="27" name="26 Imagen" descr="terra e mar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3645024"/>
            <a:ext cx="876851" cy="583505"/>
          </a:xfrm>
          <a:prstGeom prst="rect">
            <a:avLst/>
          </a:prstGeom>
        </p:spPr>
      </p:pic>
      <p:pic>
        <p:nvPicPr>
          <p:cNvPr id="28" name="10 Imagen" descr="trabajar.jpg"/>
          <p:cNvPicPr/>
          <p:nvPr/>
        </p:nvPicPr>
        <p:blipFill>
          <a:blip r:embed="rId13" cstate="print"/>
          <a:srcRect l="54740" t="46843" r="19192" b="16857"/>
          <a:stretch>
            <a:fillRect/>
          </a:stretch>
        </p:blipFill>
        <p:spPr>
          <a:xfrm>
            <a:off x="5796136" y="3645024"/>
            <a:ext cx="576064" cy="576064"/>
          </a:xfrm>
          <a:prstGeom prst="rect">
            <a:avLst/>
          </a:prstGeom>
        </p:spPr>
      </p:pic>
      <p:pic>
        <p:nvPicPr>
          <p:cNvPr id="29" name="28 Imagen" descr="sector primario 1.jpg"/>
          <p:cNvPicPr>
            <a:picLocks noChangeAspect="1"/>
          </p:cNvPicPr>
          <p:nvPr/>
        </p:nvPicPr>
        <p:blipFill>
          <a:blip r:embed="rId11" cstate="print"/>
          <a:srcRect l="51080" t="42970" r="8593" b="20327"/>
          <a:stretch>
            <a:fillRect/>
          </a:stretch>
        </p:blipFill>
        <p:spPr>
          <a:xfrm>
            <a:off x="683568" y="4653136"/>
            <a:ext cx="1756293" cy="1200133"/>
          </a:xfrm>
          <a:prstGeom prst="rect">
            <a:avLst/>
          </a:prstGeom>
        </p:spPr>
      </p:pic>
      <p:pic>
        <p:nvPicPr>
          <p:cNvPr id="30" name="10 Imagen" descr="trabajar.jpg"/>
          <p:cNvPicPr/>
          <p:nvPr/>
        </p:nvPicPr>
        <p:blipFill>
          <a:blip r:embed="rId13" cstate="print"/>
          <a:srcRect l="54740" t="46843" r="19192" b="16857"/>
          <a:stretch>
            <a:fillRect/>
          </a:stretch>
        </p:blipFill>
        <p:spPr>
          <a:xfrm>
            <a:off x="2555776" y="5229200"/>
            <a:ext cx="576064" cy="576064"/>
          </a:xfrm>
          <a:prstGeom prst="rect">
            <a:avLst/>
          </a:prstGeom>
        </p:spPr>
      </p:pic>
      <p:pic>
        <p:nvPicPr>
          <p:cNvPr id="31" name="30 Imagen" descr="sector primario 1.jpg"/>
          <p:cNvPicPr>
            <a:picLocks noChangeAspect="1"/>
          </p:cNvPicPr>
          <p:nvPr/>
        </p:nvPicPr>
        <p:blipFill>
          <a:blip r:embed="rId11" cstate="print"/>
          <a:srcRect l="67421" t="62533" r="21614" b="22052"/>
          <a:stretch>
            <a:fillRect/>
          </a:stretch>
        </p:blipFill>
        <p:spPr>
          <a:xfrm>
            <a:off x="7524328" y="4941168"/>
            <a:ext cx="720080" cy="760085"/>
          </a:xfrm>
          <a:prstGeom prst="rect">
            <a:avLst/>
          </a:prstGeom>
        </p:spPr>
      </p:pic>
      <p:pic>
        <p:nvPicPr>
          <p:cNvPr id="32" name="31 Imagen" descr="sector primario 1.jpg"/>
          <p:cNvPicPr>
            <a:picLocks noChangeAspect="1"/>
          </p:cNvPicPr>
          <p:nvPr/>
        </p:nvPicPr>
        <p:blipFill>
          <a:blip r:embed="rId11" cstate="print"/>
          <a:srcRect l="53206" t="62475" r="34748" b="21480"/>
          <a:stretch>
            <a:fillRect/>
          </a:stretch>
        </p:blipFill>
        <p:spPr>
          <a:xfrm>
            <a:off x="6588224" y="5013176"/>
            <a:ext cx="720080" cy="720080"/>
          </a:xfrm>
          <a:prstGeom prst="rect">
            <a:avLst/>
          </a:prstGeom>
        </p:spPr>
      </p:pic>
      <p:pic>
        <p:nvPicPr>
          <p:cNvPr id="33" name="32 Imagen" descr="sector primario 1.jpg"/>
          <p:cNvPicPr>
            <a:picLocks noChangeAspect="1"/>
          </p:cNvPicPr>
          <p:nvPr/>
        </p:nvPicPr>
        <p:blipFill>
          <a:blip r:embed="rId11" cstate="print"/>
          <a:srcRect l="65961" t="45172" r="22796" b="38091"/>
          <a:stretch>
            <a:fillRect/>
          </a:stretch>
        </p:blipFill>
        <p:spPr>
          <a:xfrm>
            <a:off x="4788024" y="5013176"/>
            <a:ext cx="720080" cy="804795"/>
          </a:xfrm>
          <a:prstGeom prst="rect">
            <a:avLst/>
          </a:prstGeom>
        </p:spPr>
      </p:pic>
      <p:pic>
        <p:nvPicPr>
          <p:cNvPr id="34" name="33 Imagen" descr="sector primario 1.jpg"/>
          <p:cNvPicPr>
            <a:picLocks noChangeAspect="1"/>
          </p:cNvPicPr>
          <p:nvPr/>
        </p:nvPicPr>
        <p:blipFill>
          <a:blip r:embed="rId11" cstate="print"/>
          <a:srcRect l="52866" t="46141" r="35229" b="38796"/>
          <a:stretch>
            <a:fillRect/>
          </a:stretch>
        </p:blipFill>
        <p:spPr>
          <a:xfrm>
            <a:off x="3707904" y="4941168"/>
            <a:ext cx="936104" cy="889299"/>
          </a:xfrm>
          <a:prstGeom prst="rect">
            <a:avLst/>
          </a:prstGeom>
        </p:spPr>
      </p:pic>
      <p:pic>
        <p:nvPicPr>
          <p:cNvPr id="35" name="34 Imagen" descr="sector primario 1.jpg"/>
          <p:cNvPicPr>
            <a:picLocks noChangeAspect="1"/>
          </p:cNvPicPr>
          <p:nvPr/>
        </p:nvPicPr>
        <p:blipFill>
          <a:blip r:embed="rId11" cstate="print"/>
          <a:srcRect l="78753" t="56415" r="10892" b="29793"/>
          <a:stretch>
            <a:fillRect/>
          </a:stretch>
        </p:blipFill>
        <p:spPr>
          <a:xfrm>
            <a:off x="5652120" y="5013176"/>
            <a:ext cx="792088" cy="792088"/>
          </a:xfrm>
          <a:prstGeom prst="rect">
            <a:avLst/>
          </a:prstGeom>
        </p:spPr>
      </p:pic>
      <p:cxnSp>
        <p:nvCxnSpPr>
          <p:cNvPr id="37" name="36 Conector recto"/>
          <p:cNvCxnSpPr/>
          <p:nvPr/>
        </p:nvCxnSpPr>
        <p:spPr>
          <a:xfrm>
            <a:off x="4860032" y="2564904"/>
            <a:ext cx="432048" cy="5040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flipH="1">
            <a:off x="4860032" y="2564904"/>
            <a:ext cx="360040" cy="5040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47 CuadroTexto"/>
          <p:cNvSpPr txBox="1"/>
          <p:nvPr/>
        </p:nvSpPr>
        <p:spPr>
          <a:xfrm>
            <a:off x="5076056" y="332656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pic>
        <p:nvPicPr>
          <p:cNvPr id="49" name="~PP3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8344" t="26578" r="39410" b="66532"/>
          <a:stretch>
            <a:fillRect/>
          </a:stretch>
        </p:blipFill>
        <p:spPr bwMode="auto">
          <a:xfrm>
            <a:off x="516819" y="837010"/>
            <a:ext cx="4176464" cy="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sector secundario.jpg"/>
          <p:cNvPicPr>
            <a:picLocks noChangeAspect="1"/>
          </p:cNvPicPr>
          <p:nvPr/>
        </p:nvPicPr>
        <p:blipFill>
          <a:blip r:embed="rId5" cstate="print"/>
          <a:srcRect l="26163" t="38767" r="50138" b="29667"/>
          <a:stretch>
            <a:fillRect/>
          </a:stretch>
        </p:blipFill>
        <p:spPr>
          <a:xfrm>
            <a:off x="827584" y="260648"/>
            <a:ext cx="576064" cy="576064"/>
          </a:xfrm>
          <a:prstGeom prst="rect">
            <a:avLst/>
          </a:prstGeom>
        </p:spPr>
      </p:pic>
      <p:pic>
        <p:nvPicPr>
          <p:cNvPr id="9" name="10 Imagen" descr="trabajar.jpg"/>
          <p:cNvPicPr/>
          <p:nvPr/>
        </p:nvPicPr>
        <p:blipFill>
          <a:blip r:embed="rId6" cstate="print"/>
          <a:srcRect l="54740" t="46843" r="19192" b="16857"/>
          <a:stretch>
            <a:fillRect/>
          </a:stretch>
        </p:blipFill>
        <p:spPr>
          <a:xfrm>
            <a:off x="1835696" y="332656"/>
            <a:ext cx="432048" cy="432048"/>
          </a:xfrm>
          <a:prstGeom prst="rect">
            <a:avLst/>
          </a:prstGeom>
        </p:spPr>
      </p:pic>
      <p:pic>
        <p:nvPicPr>
          <p:cNvPr id="12" name="11 Imagen" descr="coller.jpg"/>
          <p:cNvPicPr>
            <a:picLocks noChangeAspect="1"/>
          </p:cNvPicPr>
          <p:nvPr/>
        </p:nvPicPr>
        <p:blipFill>
          <a:blip r:embed="rId7" cstate="print"/>
          <a:srcRect l="41692" t="30616" r="33385" b="18154"/>
          <a:stretch>
            <a:fillRect/>
          </a:stretch>
        </p:blipFill>
        <p:spPr>
          <a:xfrm>
            <a:off x="3635896" y="1412776"/>
            <a:ext cx="288032" cy="450050"/>
          </a:xfrm>
          <a:prstGeom prst="rect">
            <a:avLst/>
          </a:prstGeom>
        </p:spPr>
      </p:pic>
      <p:pic>
        <p:nvPicPr>
          <p:cNvPr id="14" name="13 Imagen" descr="terra e mar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44111" y="1268760"/>
            <a:ext cx="828289" cy="551189"/>
          </a:xfrm>
          <a:prstGeom prst="rect">
            <a:avLst/>
          </a:prstGeom>
        </p:spPr>
      </p:pic>
      <p:pic>
        <p:nvPicPr>
          <p:cNvPr id="18" name="17 Imagen" descr="terra e mar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1" y="364972"/>
            <a:ext cx="720080" cy="479181"/>
          </a:xfrm>
          <a:prstGeom prst="rect">
            <a:avLst/>
          </a:prstGeom>
        </p:spPr>
      </p:pic>
      <p:sp>
        <p:nvSpPr>
          <p:cNvPr id="36" name="35 CuadroTexto"/>
          <p:cNvSpPr txBox="1"/>
          <p:nvPr/>
        </p:nvSpPr>
        <p:spPr>
          <a:xfrm>
            <a:off x="395536" y="1844824"/>
            <a:ext cx="7992888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700" dirty="0">
                <a:latin typeface="Sassoon Infant Std" panose="020B0503020103030203" pitchFamily="34" charset="0"/>
              </a:rPr>
              <a:t>Os </a:t>
            </a:r>
            <a:r>
              <a:rPr lang="gl-ES" sz="1700" b="1" dirty="0">
                <a:latin typeface="Sassoon Infant Std" panose="020B0503020103030203" pitchFamily="34" charset="0"/>
              </a:rPr>
              <a:t>agricultores</a:t>
            </a:r>
            <a:r>
              <a:rPr lang="gl-ES" sz="1700" dirty="0">
                <a:latin typeface="Sassoon Infant Std" panose="020B0503020103030203" pitchFamily="34" charset="0"/>
              </a:rPr>
              <a:t>  e </a:t>
            </a:r>
            <a:r>
              <a:rPr lang="gl-ES" sz="1700" b="1" dirty="0">
                <a:latin typeface="Sassoon Infant Std" panose="020B0503020103030203" pitchFamily="34" charset="0"/>
              </a:rPr>
              <a:t>agricultoras</a:t>
            </a:r>
            <a:r>
              <a:rPr lang="gl-ES" sz="1700" dirty="0">
                <a:latin typeface="Sassoon Infant Std" panose="020B0503020103030203" pitchFamily="34" charset="0"/>
              </a:rPr>
              <a:t>  collen os cereais,   a froita e as verduras no </a:t>
            </a:r>
            <a:r>
              <a:rPr lang="gl-ES" sz="1700" b="1" dirty="0">
                <a:latin typeface="Sassoon Infant Std" panose="020B0503020103030203" pitchFamily="34" charset="0"/>
              </a:rPr>
              <a:t>campo</a:t>
            </a:r>
            <a:r>
              <a:rPr lang="gl-ES" sz="1700" dirty="0">
                <a:latin typeface="Sassoon Infant Std" panose="020B0503020103030203" pitchFamily="34" charset="0"/>
              </a:rPr>
              <a:t>.</a:t>
            </a:r>
          </a:p>
          <a:p>
            <a:endParaRPr lang="gl-ES" sz="1100" dirty="0">
              <a:latin typeface="Sassoon Infant Std" panose="020B0503020103030203" pitchFamily="34" charset="0"/>
            </a:endParaRPr>
          </a:p>
          <a:p>
            <a:endParaRPr lang="gl-ES" sz="1700" dirty="0">
              <a:latin typeface="Sassoon Infant Std" panose="020B0503020103030203" pitchFamily="34" charset="0"/>
            </a:endParaRPr>
          </a:p>
          <a:p>
            <a:endParaRPr lang="gl-ES" sz="1600" dirty="0">
              <a:latin typeface="Sassoon Infant Std" panose="020B0503020103030203" pitchFamily="34" charset="0"/>
            </a:endParaRPr>
          </a:p>
          <a:p>
            <a:endParaRPr lang="gl-ES" sz="1700" dirty="0">
              <a:latin typeface="Sassoon Infant Std" panose="020B0503020103030203" pitchFamily="34" charset="0"/>
            </a:endParaRPr>
          </a:p>
          <a:p>
            <a:r>
              <a:rPr lang="gl-ES" sz="1700" dirty="0">
                <a:latin typeface="Sassoon Infant Std" panose="020B0503020103030203" pitchFamily="34" charset="0"/>
              </a:rPr>
              <a:t> Os </a:t>
            </a:r>
            <a:r>
              <a:rPr lang="gl-ES" sz="1700" b="1" dirty="0">
                <a:latin typeface="Sassoon Infant Std" panose="020B0503020103030203" pitchFamily="34" charset="0"/>
              </a:rPr>
              <a:t>gandeiros</a:t>
            </a:r>
            <a:r>
              <a:rPr lang="gl-ES" sz="1700" dirty="0">
                <a:latin typeface="Sassoon Infant Std" panose="020B0503020103030203" pitchFamily="34" charset="0"/>
              </a:rPr>
              <a:t>     coidan    o </a:t>
            </a:r>
            <a:r>
              <a:rPr lang="gl-ES" sz="1700" b="1" dirty="0">
                <a:latin typeface="Sassoon Infant Std" panose="020B0503020103030203" pitchFamily="34" charset="0"/>
              </a:rPr>
              <a:t>gando</a:t>
            </a:r>
            <a:r>
              <a:rPr lang="gl-ES" sz="1700" dirty="0">
                <a:latin typeface="Sassoon Infant Std" panose="020B0503020103030203" pitchFamily="34" charset="0"/>
              </a:rPr>
              <a:t> (os animais).</a:t>
            </a:r>
          </a:p>
          <a:p>
            <a:endParaRPr lang="gl-ES" sz="1700" dirty="0">
              <a:latin typeface="Sassoon Infant Std" panose="020B0503020103030203" pitchFamily="34" charset="0"/>
            </a:endParaRPr>
          </a:p>
          <a:p>
            <a:endParaRPr lang="gl-ES" sz="1600" dirty="0">
              <a:latin typeface="Sassoon Infant Std" panose="020B0503020103030203" pitchFamily="34" charset="0"/>
            </a:endParaRPr>
          </a:p>
          <a:p>
            <a:endParaRPr lang="gl-ES" sz="1700" dirty="0">
              <a:latin typeface="Sassoon Infant Std" panose="020B0503020103030203" pitchFamily="34" charset="0"/>
            </a:endParaRPr>
          </a:p>
          <a:p>
            <a:r>
              <a:rPr lang="gl-ES" sz="1700" dirty="0">
                <a:latin typeface="Sassoon Infant Std" panose="020B0503020103030203" pitchFamily="34" charset="0"/>
              </a:rPr>
              <a:t>Os </a:t>
            </a:r>
            <a:r>
              <a:rPr lang="gl-ES" sz="1700" b="1" dirty="0">
                <a:latin typeface="Sassoon Infant Std" panose="020B0503020103030203" pitchFamily="34" charset="0"/>
              </a:rPr>
              <a:t>gandeiros e gandeiras </a:t>
            </a:r>
            <a:r>
              <a:rPr lang="gl-ES" sz="1700" dirty="0">
                <a:latin typeface="Sassoon Infant Std" panose="020B0503020103030203" pitchFamily="34" charset="0"/>
              </a:rPr>
              <a:t>collen    dos animais        leite,          la,     carne, </a:t>
            </a:r>
          </a:p>
          <a:p>
            <a:endParaRPr lang="gl-ES" sz="1700" dirty="0">
              <a:latin typeface="Sassoon Infant Std" panose="020B0503020103030203" pitchFamily="34" charset="0"/>
            </a:endParaRPr>
          </a:p>
          <a:p>
            <a:endParaRPr lang="gl-ES" sz="2000" dirty="0">
              <a:latin typeface="Sassoon Infant Std" panose="020B0503020103030203" pitchFamily="34" charset="0"/>
            </a:endParaRPr>
          </a:p>
          <a:p>
            <a:endParaRPr lang="gl-ES" sz="1700" dirty="0">
              <a:latin typeface="Sassoon Infant Std" panose="020B0503020103030203" pitchFamily="34" charset="0"/>
            </a:endParaRPr>
          </a:p>
          <a:p>
            <a:r>
              <a:rPr lang="gl-ES" sz="1700" dirty="0">
                <a:latin typeface="Sassoon Infant Std" panose="020B0503020103030203" pitchFamily="34" charset="0"/>
              </a:rPr>
              <a:t>Os </a:t>
            </a:r>
            <a:r>
              <a:rPr lang="gl-ES" sz="1700" b="1" dirty="0">
                <a:latin typeface="Sassoon Infant Std" panose="020B0503020103030203" pitchFamily="34" charset="0"/>
              </a:rPr>
              <a:t>pescadores</a:t>
            </a:r>
            <a:r>
              <a:rPr lang="gl-ES" sz="1700" dirty="0">
                <a:latin typeface="Sassoon Infant Std" panose="020B0503020103030203" pitchFamily="34" charset="0"/>
              </a:rPr>
              <a:t>, </a:t>
            </a:r>
            <a:r>
              <a:rPr lang="gl-ES" sz="1700" b="1" dirty="0">
                <a:latin typeface="Sassoon Infant Std" panose="020B0503020103030203" pitchFamily="34" charset="0"/>
              </a:rPr>
              <a:t>mariñeiras</a:t>
            </a:r>
            <a:r>
              <a:rPr lang="gl-ES" sz="1700" dirty="0">
                <a:latin typeface="Sassoon Infant Std" panose="020B0503020103030203" pitchFamily="34" charset="0"/>
              </a:rPr>
              <a:t>,  </a:t>
            </a:r>
            <a:r>
              <a:rPr lang="gl-ES" sz="1700" b="1" dirty="0">
                <a:latin typeface="Sassoon Infant Std" panose="020B0503020103030203" pitchFamily="34" charset="0"/>
              </a:rPr>
              <a:t>mariscadoras</a:t>
            </a:r>
            <a:r>
              <a:rPr lang="gl-ES" sz="1700" dirty="0">
                <a:latin typeface="Sassoon Infant Std" panose="020B0503020103030203" pitchFamily="34" charset="0"/>
              </a:rPr>
              <a:t>  e  </a:t>
            </a:r>
            <a:r>
              <a:rPr lang="gl-ES" sz="1700" b="1" dirty="0" err="1">
                <a:latin typeface="Sassoon Infant Std" panose="020B0503020103030203" pitchFamily="34" charset="0"/>
              </a:rPr>
              <a:t>bateeiros</a:t>
            </a:r>
            <a:r>
              <a:rPr lang="gl-ES" sz="1700" dirty="0">
                <a:latin typeface="Sassoon Infant Std" panose="020B0503020103030203" pitchFamily="34" charset="0"/>
              </a:rPr>
              <a:t>  collen peixes e   mariscos </a:t>
            </a:r>
          </a:p>
          <a:p>
            <a:endParaRPr lang="gl-ES" sz="1700" dirty="0">
              <a:latin typeface="Sassoon Infant Std" panose="020B0503020103030203" pitchFamily="34" charset="0"/>
            </a:endParaRPr>
          </a:p>
          <a:p>
            <a:endParaRPr lang="gl-ES" sz="2400" dirty="0">
              <a:latin typeface="Sassoon Infant Std" panose="020B0503020103030203" pitchFamily="34" charset="0"/>
            </a:endParaRPr>
          </a:p>
          <a:p>
            <a:r>
              <a:rPr lang="gl-ES" sz="1700" dirty="0">
                <a:latin typeface="Sassoon Infant Std" panose="020B0503020103030203" pitchFamily="34" charset="0"/>
              </a:rPr>
              <a:t>nos ríos  e no   mar. </a:t>
            </a:r>
          </a:p>
        </p:txBody>
      </p:sp>
      <p:pic>
        <p:nvPicPr>
          <p:cNvPr id="37" name="36 Imagen" descr="agricultor.png"/>
          <p:cNvPicPr>
            <a:picLocks noChangeAspect="1"/>
          </p:cNvPicPr>
          <p:nvPr/>
        </p:nvPicPr>
        <p:blipFill>
          <a:blip r:embed="rId9" cstate="print"/>
          <a:srcRect l="9681" t="6321" r="6321" b="13040"/>
          <a:stretch>
            <a:fillRect/>
          </a:stretch>
        </p:blipFill>
        <p:spPr>
          <a:xfrm>
            <a:off x="1043608" y="1268760"/>
            <a:ext cx="675075" cy="648072"/>
          </a:xfrm>
          <a:prstGeom prst="rect">
            <a:avLst/>
          </a:prstGeom>
        </p:spPr>
      </p:pic>
      <p:pic>
        <p:nvPicPr>
          <p:cNvPr id="39" name="38 Imagen" descr="froita.jf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48064" y="1412776"/>
            <a:ext cx="864096" cy="448666"/>
          </a:xfrm>
          <a:prstGeom prst="rect">
            <a:avLst/>
          </a:prstGeom>
        </p:spPr>
      </p:pic>
      <p:pic>
        <p:nvPicPr>
          <p:cNvPr id="40" name="39 Imagen" descr="trigo e.jpg"/>
          <p:cNvPicPr>
            <a:picLocks noChangeAspect="1"/>
          </p:cNvPicPr>
          <p:nvPr/>
        </p:nvPicPr>
        <p:blipFill>
          <a:blip r:embed="rId11" cstate="print"/>
          <a:srcRect l="36966" b="2208"/>
          <a:stretch>
            <a:fillRect/>
          </a:stretch>
        </p:blipFill>
        <p:spPr>
          <a:xfrm>
            <a:off x="4211960" y="1268760"/>
            <a:ext cx="648072" cy="603258"/>
          </a:xfrm>
          <a:prstGeom prst="rect">
            <a:avLst/>
          </a:prstGeom>
        </p:spPr>
      </p:pic>
      <p:pic>
        <p:nvPicPr>
          <p:cNvPr id="41" name="40 Imagen" descr="verduras.jpg"/>
          <p:cNvPicPr>
            <a:picLocks noChangeAspect="1"/>
          </p:cNvPicPr>
          <p:nvPr/>
        </p:nvPicPr>
        <p:blipFill>
          <a:blip r:embed="rId12" cstate="print"/>
          <a:srcRect t="21082" r="3435" b="21082"/>
          <a:stretch>
            <a:fillRect/>
          </a:stretch>
        </p:blipFill>
        <p:spPr>
          <a:xfrm>
            <a:off x="6156176" y="1484784"/>
            <a:ext cx="864096" cy="343146"/>
          </a:xfrm>
          <a:prstGeom prst="rect">
            <a:avLst/>
          </a:prstGeom>
        </p:spPr>
      </p:pic>
      <p:pic>
        <p:nvPicPr>
          <p:cNvPr id="43" name="42 Imagen" descr="gando 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15816" y="2204864"/>
            <a:ext cx="1842953" cy="864096"/>
          </a:xfrm>
          <a:prstGeom prst="rect">
            <a:avLst/>
          </a:prstGeom>
        </p:spPr>
      </p:pic>
      <p:pic>
        <p:nvPicPr>
          <p:cNvPr id="44" name="43 Imagen" descr="gandería.jpg"/>
          <p:cNvPicPr>
            <a:picLocks noChangeAspect="1"/>
          </p:cNvPicPr>
          <p:nvPr/>
        </p:nvPicPr>
        <p:blipFill>
          <a:blip r:embed="rId14" cstate="print"/>
          <a:srcRect t="62626" r="66589" b="13700"/>
          <a:stretch>
            <a:fillRect/>
          </a:stretch>
        </p:blipFill>
        <p:spPr>
          <a:xfrm>
            <a:off x="1835696" y="2348880"/>
            <a:ext cx="936104" cy="504056"/>
          </a:xfrm>
          <a:prstGeom prst="rect">
            <a:avLst/>
          </a:prstGeom>
        </p:spPr>
      </p:pic>
      <p:pic>
        <p:nvPicPr>
          <p:cNvPr id="45" name="44 Imagen" descr="gando 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63888" y="3356992"/>
            <a:ext cx="1512168" cy="768086"/>
          </a:xfrm>
          <a:prstGeom prst="rect">
            <a:avLst/>
          </a:prstGeom>
        </p:spPr>
      </p:pic>
      <p:pic>
        <p:nvPicPr>
          <p:cNvPr id="47" name="46 Imagen" descr="gandería.jpg"/>
          <p:cNvPicPr>
            <a:picLocks noChangeAspect="1"/>
          </p:cNvPicPr>
          <p:nvPr/>
        </p:nvPicPr>
        <p:blipFill>
          <a:blip r:embed="rId14" cstate="print"/>
          <a:srcRect l="33411" t="59203" r="50098" b="16835"/>
          <a:stretch>
            <a:fillRect/>
          </a:stretch>
        </p:blipFill>
        <p:spPr>
          <a:xfrm>
            <a:off x="6084168" y="3494462"/>
            <a:ext cx="576064" cy="628433"/>
          </a:xfrm>
          <a:prstGeom prst="rect">
            <a:avLst/>
          </a:prstGeom>
        </p:spPr>
      </p:pic>
      <p:pic>
        <p:nvPicPr>
          <p:cNvPr id="48" name="47 Imagen" descr="gandería.jpg"/>
          <p:cNvPicPr>
            <a:picLocks noChangeAspect="1"/>
          </p:cNvPicPr>
          <p:nvPr/>
        </p:nvPicPr>
        <p:blipFill>
          <a:blip r:embed="rId14" cstate="print"/>
          <a:srcRect l="69392" t="59203" r="10047" b="13412"/>
          <a:stretch>
            <a:fillRect/>
          </a:stretch>
        </p:blipFill>
        <p:spPr>
          <a:xfrm>
            <a:off x="5292080" y="3501008"/>
            <a:ext cx="648072" cy="648072"/>
          </a:xfrm>
          <a:prstGeom prst="rect">
            <a:avLst/>
          </a:prstGeom>
        </p:spPr>
      </p:pic>
      <p:pic>
        <p:nvPicPr>
          <p:cNvPr id="49" name="48 Imagen" descr="carne.jpg"/>
          <p:cNvPicPr>
            <a:picLocks noChangeAspect="1"/>
          </p:cNvPicPr>
          <p:nvPr/>
        </p:nvPicPr>
        <p:blipFill>
          <a:blip r:embed="rId15" cstate="print"/>
          <a:srcRect l="10845" r="16869" b="27433"/>
          <a:stretch>
            <a:fillRect/>
          </a:stretch>
        </p:blipFill>
        <p:spPr>
          <a:xfrm>
            <a:off x="6804247" y="3513198"/>
            <a:ext cx="668037" cy="537042"/>
          </a:xfrm>
          <a:prstGeom prst="rect">
            <a:avLst/>
          </a:prstGeom>
        </p:spPr>
      </p:pic>
      <p:grpSp>
        <p:nvGrpSpPr>
          <p:cNvPr id="66" name="65 Grupo"/>
          <p:cNvGrpSpPr/>
          <p:nvPr/>
        </p:nvGrpSpPr>
        <p:grpSpPr>
          <a:xfrm>
            <a:off x="611560" y="4365104"/>
            <a:ext cx="7488832" cy="1728192"/>
            <a:chOff x="827584" y="4365104"/>
            <a:chExt cx="7488832" cy="1728192"/>
          </a:xfrm>
        </p:grpSpPr>
        <p:pic>
          <p:nvPicPr>
            <p:cNvPr id="52" name="51 Imagen" descr="mariscadora 3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19872" y="4485292"/>
              <a:ext cx="1152128" cy="766689"/>
            </a:xfrm>
            <a:prstGeom prst="rect">
              <a:avLst/>
            </a:prstGeom>
          </p:spPr>
        </p:pic>
        <p:pic>
          <p:nvPicPr>
            <p:cNvPr id="54" name="53 Imagen" descr="coller.jpg"/>
            <p:cNvPicPr>
              <a:picLocks noChangeAspect="1"/>
            </p:cNvPicPr>
            <p:nvPr/>
          </p:nvPicPr>
          <p:blipFill>
            <a:blip r:embed="rId7" cstate="print"/>
            <a:srcRect l="41692" t="30616" r="33385" b="18154"/>
            <a:stretch>
              <a:fillRect/>
            </a:stretch>
          </p:blipFill>
          <p:spPr>
            <a:xfrm>
              <a:off x="6156176" y="4653136"/>
              <a:ext cx="288032" cy="450050"/>
            </a:xfrm>
            <a:prstGeom prst="rect">
              <a:avLst/>
            </a:prstGeom>
          </p:spPr>
        </p:pic>
        <p:pic>
          <p:nvPicPr>
            <p:cNvPr id="55" name="54 Imagen" descr="chincho 2.jpg"/>
            <p:cNvPicPr>
              <a:picLocks noChangeAspect="1"/>
            </p:cNvPicPr>
            <p:nvPr/>
          </p:nvPicPr>
          <p:blipFill>
            <a:blip r:embed="rId17" cstate="print"/>
            <a:srcRect l="3801" t="15350" r="3801" b="15351"/>
            <a:stretch>
              <a:fillRect/>
            </a:stretch>
          </p:blipFill>
          <p:spPr>
            <a:xfrm>
              <a:off x="6660232" y="4620152"/>
              <a:ext cx="716054" cy="537042"/>
            </a:xfrm>
            <a:prstGeom prst="rect">
              <a:avLst/>
            </a:prstGeom>
          </p:spPr>
        </p:pic>
        <p:pic>
          <p:nvPicPr>
            <p:cNvPr id="56" name="55 Imagen" descr="marisco.png"/>
            <p:cNvPicPr>
              <a:picLocks noChangeAspect="1"/>
            </p:cNvPicPr>
            <p:nvPr/>
          </p:nvPicPr>
          <p:blipFill>
            <a:blip r:embed="rId18" cstate="print"/>
            <a:srcRect l="13040" t="16400" r="13041" b="19761"/>
            <a:stretch>
              <a:fillRect/>
            </a:stretch>
          </p:blipFill>
          <p:spPr>
            <a:xfrm>
              <a:off x="7573597" y="4581128"/>
              <a:ext cx="742819" cy="641526"/>
            </a:xfrm>
            <a:prstGeom prst="rect">
              <a:avLst/>
            </a:prstGeom>
          </p:spPr>
        </p:pic>
        <p:pic>
          <p:nvPicPr>
            <p:cNvPr id="57" name="56 Imagen" descr="bateeiro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20072" y="4365104"/>
              <a:ext cx="504056" cy="877650"/>
            </a:xfrm>
            <a:prstGeom prst="rect">
              <a:avLst/>
            </a:prstGeom>
          </p:spPr>
        </p:pic>
        <p:pic>
          <p:nvPicPr>
            <p:cNvPr id="58" name="57 Imagen" descr="río.jpg"/>
            <p:cNvPicPr>
              <a:picLocks noChangeAspect="1"/>
            </p:cNvPicPr>
            <p:nvPr/>
          </p:nvPicPr>
          <p:blipFill>
            <a:blip r:embed="rId20" cstate="print"/>
            <a:srcRect l="42731" t="47231" r="35462" b="23693"/>
            <a:stretch>
              <a:fillRect/>
            </a:stretch>
          </p:blipFill>
          <p:spPr>
            <a:xfrm>
              <a:off x="827584" y="5445224"/>
              <a:ext cx="648072" cy="648072"/>
            </a:xfrm>
            <a:prstGeom prst="rect">
              <a:avLst/>
            </a:prstGeom>
          </p:spPr>
        </p:pic>
      </p:grpSp>
      <p:pic>
        <p:nvPicPr>
          <p:cNvPr id="59" name="58 Imagen" descr="mar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763688" y="5445224"/>
            <a:ext cx="591890" cy="572619"/>
          </a:xfrm>
          <a:prstGeom prst="rect">
            <a:avLst/>
          </a:prstGeom>
        </p:spPr>
      </p:pic>
      <p:sp>
        <p:nvSpPr>
          <p:cNvPr id="60" name="59 CuadroTexto"/>
          <p:cNvSpPr txBox="1"/>
          <p:nvPr/>
        </p:nvSpPr>
        <p:spPr>
          <a:xfrm>
            <a:off x="5076056" y="332656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pic>
        <p:nvPicPr>
          <p:cNvPr id="61" name="60 Imagen" descr="pescador pescadora.jpg"/>
          <p:cNvPicPr>
            <a:picLocks noChangeAspect="1"/>
          </p:cNvPicPr>
          <p:nvPr/>
        </p:nvPicPr>
        <p:blipFill>
          <a:blip r:embed="rId22" cstate="print"/>
          <a:srcRect l="3298" t="3897" r="379" b="26619"/>
          <a:stretch>
            <a:fillRect/>
          </a:stretch>
        </p:blipFill>
        <p:spPr>
          <a:xfrm>
            <a:off x="1187624" y="4415628"/>
            <a:ext cx="1512168" cy="817069"/>
          </a:xfrm>
          <a:prstGeom prst="rect">
            <a:avLst/>
          </a:prstGeom>
        </p:spPr>
      </p:pic>
      <p:pic>
        <p:nvPicPr>
          <p:cNvPr id="62" name="61 Imagen" descr="gandeira.jpg"/>
          <p:cNvPicPr>
            <a:picLocks noChangeAspect="1"/>
          </p:cNvPicPr>
          <p:nvPr/>
        </p:nvPicPr>
        <p:blipFill>
          <a:blip r:embed="rId14" cstate="print"/>
          <a:srcRect l="26069" t="12626" r="28904" b="55809"/>
          <a:stretch>
            <a:fillRect/>
          </a:stretch>
        </p:blipFill>
        <p:spPr>
          <a:xfrm>
            <a:off x="1115616" y="3356992"/>
            <a:ext cx="1368152" cy="720080"/>
          </a:xfrm>
          <a:prstGeom prst="rect">
            <a:avLst/>
          </a:prstGeom>
        </p:spPr>
      </p:pic>
      <p:pic>
        <p:nvPicPr>
          <p:cNvPr id="63" name="62 Imagen" descr="coller.jpg"/>
          <p:cNvPicPr>
            <a:picLocks noChangeAspect="1"/>
          </p:cNvPicPr>
          <p:nvPr/>
        </p:nvPicPr>
        <p:blipFill>
          <a:blip r:embed="rId7" cstate="print"/>
          <a:srcRect l="41692" t="30616" r="33385" b="18154"/>
          <a:stretch>
            <a:fillRect/>
          </a:stretch>
        </p:blipFill>
        <p:spPr>
          <a:xfrm>
            <a:off x="3059832" y="3573016"/>
            <a:ext cx="288032" cy="450050"/>
          </a:xfrm>
          <a:prstGeom prst="rect">
            <a:avLst/>
          </a:prstGeom>
        </p:spPr>
      </p:pic>
      <p:pic>
        <p:nvPicPr>
          <p:cNvPr id="64" name="63 Imagen" descr="gandeira.jpg"/>
          <p:cNvPicPr>
            <a:picLocks noChangeAspect="1"/>
          </p:cNvPicPr>
          <p:nvPr/>
        </p:nvPicPr>
        <p:blipFill>
          <a:blip r:embed="rId14" cstate="print"/>
          <a:srcRect l="26069" t="12626" r="28904" b="55809"/>
          <a:stretch>
            <a:fillRect/>
          </a:stretch>
        </p:blipFill>
        <p:spPr>
          <a:xfrm>
            <a:off x="539552" y="2276872"/>
            <a:ext cx="1368152" cy="720080"/>
          </a:xfrm>
          <a:prstGeom prst="rect">
            <a:avLst/>
          </a:prstGeom>
        </p:spPr>
      </p:pic>
      <p:pic>
        <p:nvPicPr>
          <p:cNvPr id="65" name="64 Imagen" descr="agricultora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195736" y="1268760"/>
            <a:ext cx="648072" cy="648072"/>
          </a:xfrm>
          <a:prstGeom prst="rect">
            <a:avLst/>
          </a:prstGeom>
        </p:spPr>
      </p:pic>
      <p:pic>
        <p:nvPicPr>
          <p:cNvPr id="67" name="~PP37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2492896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>
                <a:latin typeface="Sassoon Infant Std" panose="020B0503020103030203" pitchFamily="34" charset="0"/>
              </a:rPr>
              <a:t>Os </a:t>
            </a:r>
            <a:r>
              <a:rPr lang="gl-ES" b="1" dirty="0">
                <a:latin typeface="Sassoon Infant Std" panose="020B0503020103030203" pitchFamily="34" charset="0"/>
              </a:rPr>
              <a:t>mineiros</a:t>
            </a:r>
            <a:r>
              <a:rPr lang="gl-ES" dirty="0">
                <a:latin typeface="Sassoon Infant Std" panose="020B0503020103030203" pitchFamily="34" charset="0"/>
              </a:rPr>
              <a:t> collen  minerais como o diamante,   o ferro,      o petróleo.</a:t>
            </a: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endParaRPr lang="gl-ES" dirty="0">
              <a:latin typeface="Sassoon Infant Std" panose="020B0503020103030203" pitchFamily="34" charset="0"/>
            </a:endParaRPr>
          </a:p>
          <a:p>
            <a:r>
              <a:rPr lang="gl-ES" dirty="0">
                <a:latin typeface="Sassoon Infant Std" panose="020B0503020103030203" pitchFamily="34" charset="0"/>
              </a:rPr>
              <a:t>Os </a:t>
            </a:r>
            <a:r>
              <a:rPr lang="gl-ES" b="1" dirty="0">
                <a:latin typeface="Sassoon Infant Std" panose="020B0503020103030203" pitchFamily="34" charset="0"/>
              </a:rPr>
              <a:t>madeireiros</a:t>
            </a:r>
            <a:r>
              <a:rPr lang="gl-ES" dirty="0">
                <a:latin typeface="Sassoon Infant Std" panose="020B0503020103030203" pitchFamily="34" charset="0"/>
              </a:rPr>
              <a:t> cortan  as  árbores    e collen     a madeira.</a:t>
            </a:r>
          </a:p>
        </p:txBody>
      </p:sp>
      <p:pic>
        <p:nvPicPr>
          <p:cNvPr id="7" name="6 Imagen" descr="sector primario 1.jpg"/>
          <p:cNvPicPr>
            <a:picLocks noChangeAspect="1"/>
          </p:cNvPicPr>
          <p:nvPr/>
        </p:nvPicPr>
        <p:blipFill>
          <a:blip r:embed="rId5" cstate="print"/>
          <a:srcRect l="67421" t="62533" r="22710" b="22052"/>
          <a:stretch>
            <a:fillRect/>
          </a:stretch>
        </p:blipFill>
        <p:spPr>
          <a:xfrm>
            <a:off x="755576" y="3068960"/>
            <a:ext cx="936104" cy="1097901"/>
          </a:xfrm>
          <a:prstGeom prst="rect">
            <a:avLst/>
          </a:prstGeom>
        </p:spPr>
      </p:pic>
      <p:pic>
        <p:nvPicPr>
          <p:cNvPr id="9" name="8 Imagen" descr="sector primario 1.jpg"/>
          <p:cNvPicPr>
            <a:picLocks noChangeAspect="1"/>
          </p:cNvPicPr>
          <p:nvPr/>
        </p:nvPicPr>
        <p:blipFill>
          <a:blip r:embed="rId5" cstate="print"/>
          <a:srcRect l="53206" t="62475" r="34748" b="21480"/>
          <a:stretch>
            <a:fillRect/>
          </a:stretch>
        </p:blipFill>
        <p:spPr>
          <a:xfrm>
            <a:off x="899592" y="1628800"/>
            <a:ext cx="720080" cy="72008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18344" t="26578" r="39410" b="66532"/>
          <a:stretch>
            <a:fillRect/>
          </a:stretch>
        </p:blipFill>
        <p:spPr bwMode="auto">
          <a:xfrm>
            <a:off x="539552" y="836712"/>
            <a:ext cx="4176464" cy="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12 Grupo"/>
          <p:cNvGrpSpPr/>
          <p:nvPr/>
        </p:nvGrpSpPr>
        <p:grpSpPr>
          <a:xfrm>
            <a:off x="827584" y="260648"/>
            <a:ext cx="3024337" cy="583505"/>
            <a:chOff x="827584" y="260648"/>
            <a:chExt cx="3024337" cy="583505"/>
          </a:xfrm>
        </p:grpSpPr>
        <p:pic>
          <p:nvPicPr>
            <p:cNvPr id="14" name="13 Imagen" descr="sector secundario.jpg"/>
            <p:cNvPicPr>
              <a:picLocks noChangeAspect="1"/>
            </p:cNvPicPr>
            <p:nvPr/>
          </p:nvPicPr>
          <p:blipFill>
            <a:blip r:embed="rId7" cstate="print"/>
            <a:srcRect l="26163" t="38767" r="50138" b="29667"/>
            <a:stretch>
              <a:fillRect/>
            </a:stretch>
          </p:blipFill>
          <p:spPr>
            <a:xfrm>
              <a:off x="827584" y="260648"/>
              <a:ext cx="576064" cy="576064"/>
            </a:xfrm>
            <a:prstGeom prst="rect">
              <a:avLst/>
            </a:prstGeom>
          </p:spPr>
        </p:pic>
        <p:pic>
          <p:nvPicPr>
            <p:cNvPr id="15" name="10 Imagen" descr="trabajar.jpg"/>
            <p:cNvPicPr/>
            <p:nvPr/>
          </p:nvPicPr>
          <p:blipFill>
            <a:blip r:embed="rId8" cstate="print"/>
            <a:srcRect l="54740" t="46843" r="19192" b="16857"/>
            <a:stretch>
              <a:fillRect/>
            </a:stretch>
          </p:blipFill>
          <p:spPr>
            <a:xfrm>
              <a:off x="1835696" y="332656"/>
              <a:ext cx="432048" cy="432048"/>
            </a:xfrm>
            <a:prstGeom prst="rect">
              <a:avLst/>
            </a:prstGeom>
          </p:spPr>
        </p:pic>
        <p:pic>
          <p:nvPicPr>
            <p:cNvPr id="16" name="15 Imagen" descr="terra e mar 2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31841" y="364972"/>
              <a:ext cx="720080" cy="479181"/>
            </a:xfrm>
            <a:prstGeom prst="rect">
              <a:avLst/>
            </a:prstGeom>
          </p:spPr>
        </p:pic>
      </p:grpSp>
      <p:pic>
        <p:nvPicPr>
          <p:cNvPr id="17" name="16 Imagen" descr="coller.jpg"/>
          <p:cNvPicPr>
            <a:picLocks noChangeAspect="1"/>
          </p:cNvPicPr>
          <p:nvPr/>
        </p:nvPicPr>
        <p:blipFill>
          <a:blip r:embed="rId10" cstate="print"/>
          <a:srcRect l="41692" t="30616" r="33385" b="18154"/>
          <a:stretch>
            <a:fillRect/>
          </a:stretch>
        </p:blipFill>
        <p:spPr>
          <a:xfrm>
            <a:off x="1907704" y="1916832"/>
            <a:ext cx="291925" cy="450051"/>
          </a:xfrm>
          <a:prstGeom prst="rect">
            <a:avLst/>
          </a:prstGeom>
        </p:spPr>
      </p:pic>
      <p:pic>
        <p:nvPicPr>
          <p:cNvPr id="18" name="17 Imagen" descr="minerais 2.jpg"/>
          <p:cNvPicPr>
            <a:picLocks noChangeAspect="1"/>
          </p:cNvPicPr>
          <p:nvPr/>
        </p:nvPicPr>
        <p:blipFill>
          <a:blip r:embed="rId11" cstate="print"/>
          <a:srcRect l="3298" t="-659" r="6217" b="3238"/>
          <a:stretch>
            <a:fillRect/>
          </a:stretch>
        </p:blipFill>
        <p:spPr>
          <a:xfrm>
            <a:off x="2483768" y="1717068"/>
            <a:ext cx="792088" cy="638781"/>
          </a:xfrm>
          <a:prstGeom prst="rect">
            <a:avLst/>
          </a:prstGeom>
        </p:spPr>
      </p:pic>
      <p:pic>
        <p:nvPicPr>
          <p:cNvPr id="19" name="18 Imagen" descr="diamante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67944" y="1700808"/>
            <a:ext cx="720080" cy="720080"/>
          </a:xfrm>
          <a:prstGeom prst="rect">
            <a:avLst/>
          </a:prstGeom>
        </p:spPr>
      </p:pic>
      <p:pic>
        <p:nvPicPr>
          <p:cNvPr id="20" name="19 Imagen" descr="ferr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12646" y="1700808"/>
            <a:ext cx="1043530" cy="588986"/>
          </a:xfrm>
          <a:prstGeom prst="rect">
            <a:avLst/>
          </a:prstGeom>
        </p:spPr>
      </p:pic>
      <p:pic>
        <p:nvPicPr>
          <p:cNvPr id="21" name="20 Imagen" descr="petróle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156176" y="1700808"/>
            <a:ext cx="1303002" cy="684076"/>
          </a:xfrm>
          <a:prstGeom prst="rect">
            <a:avLst/>
          </a:prstGeom>
        </p:spPr>
      </p:pic>
      <p:pic>
        <p:nvPicPr>
          <p:cNvPr id="22" name="21 Imagen" descr="serrar.jpg"/>
          <p:cNvPicPr>
            <a:picLocks noChangeAspect="1"/>
          </p:cNvPicPr>
          <p:nvPr/>
        </p:nvPicPr>
        <p:blipFill>
          <a:blip r:embed="rId15" cstate="print"/>
          <a:srcRect l="26480" t="23120" r="23120" b="26480"/>
          <a:stretch>
            <a:fillRect/>
          </a:stretch>
        </p:blipFill>
        <p:spPr>
          <a:xfrm>
            <a:off x="2195736" y="3356992"/>
            <a:ext cx="792088" cy="792088"/>
          </a:xfrm>
          <a:prstGeom prst="rect">
            <a:avLst/>
          </a:prstGeom>
        </p:spPr>
      </p:pic>
      <p:pic>
        <p:nvPicPr>
          <p:cNvPr id="23" name="22 Imagen" descr="árbores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51063" y="3284984"/>
            <a:ext cx="988889" cy="777822"/>
          </a:xfrm>
          <a:prstGeom prst="rect">
            <a:avLst/>
          </a:prstGeom>
        </p:spPr>
      </p:pic>
      <p:pic>
        <p:nvPicPr>
          <p:cNvPr id="24" name="23 Imagen" descr="coller.jpg"/>
          <p:cNvPicPr>
            <a:picLocks noChangeAspect="1"/>
          </p:cNvPicPr>
          <p:nvPr/>
        </p:nvPicPr>
        <p:blipFill>
          <a:blip r:embed="rId10" cstate="print"/>
          <a:srcRect l="41692" t="30616" r="33385" b="18154"/>
          <a:stretch>
            <a:fillRect/>
          </a:stretch>
        </p:blipFill>
        <p:spPr>
          <a:xfrm>
            <a:off x="4499992" y="3284983"/>
            <a:ext cx="432048" cy="666075"/>
          </a:xfrm>
          <a:prstGeom prst="rect">
            <a:avLst/>
          </a:prstGeom>
        </p:spPr>
      </p:pic>
      <p:pic>
        <p:nvPicPr>
          <p:cNvPr id="25" name="24 Imagen" descr="madeira 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20663" y="3429000"/>
            <a:ext cx="1251537" cy="589409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2771800" y="4941168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pic>
        <p:nvPicPr>
          <p:cNvPr id="27" name="~PP14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agricultores.jpg"/>
          <p:cNvPicPr>
            <a:picLocks noChangeAspect="1"/>
          </p:cNvPicPr>
          <p:nvPr/>
        </p:nvPicPr>
        <p:blipFill>
          <a:blip r:embed="rId4" cstate="print"/>
          <a:srcRect r="-1905" b="13195"/>
          <a:stretch>
            <a:fillRect/>
          </a:stretch>
        </p:blipFill>
        <p:spPr>
          <a:xfrm>
            <a:off x="1115616" y="1268760"/>
            <a:ext cx="7543820" cy="482453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115616" y="2060848"/>
            <a:ext cx="1512168" cy="64807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Traballo no </a:t>
            </a:r>
          </a:p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campo.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076056" y="332656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957604" y="3140968"/>
            <a:ext cx="396044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Os agricultores cultivan as plantas.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187624" y="5589240"/>
            <a:ext cx="7416824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Das plantas obtéñense froitas,         verduras e        algodón.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115616" y="332656"/>
            <a:ext cx="2736304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agricultura</a:t>
            </a:r>
          </a:p>
        </p:txBody>
      </p:sp>
      <p:pic>
        <p:nvPicPr>
          <p:cNvPr id="13" name="~PP22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gricultor 2.jpg"/>
          <p:cNvPicPr>
            <a:picLocks noChangeAspect="1"/>
          </p:cNvPicPr>
          <p:nvPr/>
        </p:nvPicPr>
        <p:blipFill>
          <a:blip r:embed="rId4" cstate="print"/>
          <a:srcRect r="233" b="5809"/>
          <a:stretch>
            <a:fillRect/>
          </a:stretch>
        </p:blipFill>
        <p:spPr>
          <a:xfrm>
            <a:off x="1133242" y="980728"/>
            <a:ext cx="7111165" cy="504056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076056" y="332656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259632" y="2132856"/>
            <a:ext cx="410445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Tarefas do agricultor e da agricultora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339752" y="3645024"/>
            <a:ext cx="5040560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  Arar    que significa  mover      a terra.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133241" y="5589240"/>
            <a:ext cx="7111165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             Sementar que significa poñer a semente na terra.</a:t>
            </a:r>
          </a:p>
        </p:txBody>
      </p:sp>
      <p:pic>
        <p:nvPicPr>
          <p:cNvPr id="8" name="7 Imagen" descr="agricultor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047032"/>
            <a:ext cx="1008112" cy="100811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940152" y="1196752"/>
            <a:ext cx="2736304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agricultura</a:t>
            </a:r>
          </a:p>
        </p:txBody>
      </p:sp>
      <p:pic>
        <p:nvPicPr>
          <p:cNvPr id="10" name="~PP8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gricultor 2.jpg"/>
          <p:cNvPicPr>
            <a:picLocks noChangeAspect="1"/>
          </p:cNvPicPr>
          <p:nvPr/>
        </p:nvPicPr>
        <p:blipFill>
          <a:blip r:embed="rId4" cstate="print"/>
          <a:srcRect r="233" b="5809"/>
          <a:stretch>
            <a:fillRect/>
          </a:stretch>
        </p:blipFill>
        <p:spPr>
          <a:xfrm>
            <a:off x="1259632" y="1052736"/>
            <a:ext cx="7111165" cy="504056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076056" y="332656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87624" y="2180183"/>
            <a:ext cx="4752528" cy="384721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19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Tarefas do agricultor  e da agricultora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339752" y="3789040"/>
            <a:ext cx="5112568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Regar  que significa dar auga ás plantas.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187624" y="5661248"/>
            <a:ext cx="6408712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Colleitar que significa coller as froitas e verduras.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331640" y="2708920"/>
            <a:ext cx="100811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gl-ES" sz="6000" dirty="0">
                <a:latin typeface="Sassoon Infant Std" panose="020B0503020103030203" pitchFamily="34" charset="0"/>
              </a:rPr>
              <a:t>3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331640" y="4509120"/>
            <a:ext cx="100811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gl-ES" sz="6000" dirty="0">
                <a:latin typeface="Sassoon Infant Std" panose="020B0503020103030203" pitchFamily="34" charset="0"/>
              </a:rPr>
              <a:t>4</a:t>
            </a:r>
          </a:p>
        </p:txBody>
      </p:sp>
      <p:pic>
        <p:nvPicPr>
          <p:cNvPr id="10" name="9 Imagen" descr="regar terr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564904"/>
            <a:ext cx="1296144" cy="1087699"/>
          </a:xfrm>
          <a:prstGeom prst="rect">
            <a:avLst/>
          </a:prstGeom>
        </p:spPr>
      </p:pic>
      <p:pic>
        <p:nvPicPr>
          <p:cNvPr id="11" name="10 Imagen" descr="recoller tomat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365104"/>
            <a:ext cx="1368152" cy="1270571"/>
          </a:xfrm>
          <a:prstGeom prst="rect">
            <a:avLst/>
          </a:prstGeom>
        </p:spPr>
      </p:pic>
      <p:pic>
        <p:nvPicPr>
          <p:cNvPr id="12" name="11 Imagen" descr="coller.jpg"/>
          <p:cNvPicPr>
            <a:picLocks noChangeAspect="1"/>
          </p:cNvPicPr>
          <p:nvPr/>
        </p:nvPicPr>
        <p:blipFill>
          <a:blip r:embed="rId7" cstate="print"/>
          <a:srcRect l="41692" t="30616" r="33385" b="18154"/>
          <a:stretch>
            <a:fillRect/>
          </a:stretch>
        </p:blipFill>
        <p:spPr>
          <a:xfrm>
            <a:off x="4860032" y="4437112"/>
            <a:ext cx="1152128" cy="1139336"/>
          </a:xfrm>
          <a:prstGeom prst="rect">
            <a:avLst/>
          </a:prstGeom>
        </p:spPr>
      </p:pic>
      <p:pic>
        <p:nvPicPr>
          <p:cNvPr id="13" name="12 Imagen" descr="recoller na caix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1760" y="4293096"/>
            <a:ext cx="1512168" cy="1362071"/>
          </a:xfrm>
          <a:prstGeom prst="rect">
            <a:avLst/>
          </a:prstGeom>
        </p:spPr>
      </p:pic>
      <p:pic>
        <p:nvPicPr>
          <p:cNvPr id="14" name="13 Imagen" descr="da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016" y="2636912"/>
            <a:ext cx="1080120" cy="1080120"/>
          </a:xfrm>
          <a:prstGeom prst="rect">
            <a:avLst/>
          </a:prstGeom>
        </p:spPr>
      </p:pic>
      <p:pic>
        <p:nvPicPr>
          <p:cNvPr id="15" name="14 Imagen" descr="auga do grifo.jpg"/>
          <p:cNvPicPr>
            <a:picLocks noChangeAspect="1"/>
          </p:cNvPicPr>
          <p:nvPr/>
        </p:nvPicPr>
        <p:blipFill>
          <a:blip r:embed="rId10" cstate="print"/>
          <a:srcRect l="29189" t="38309" r="35784" b="-659"/>
          <a:stretch>
            <a:fillRect/>
          </a:stretch>
        </p:blipFill>
        <p:spPr>
          <a:xfrm>
            <a:off x="5292080" y="2564904"/>
            <a:ext cx="864096" cy="1152128"/>
          </a:xfrm>
          <a:prstGeom prst="rect">
            <a:avLst/>
          </a:prstGeom>
        </p:spPr>
      </p:pic>
      <p:pic>
        <p:nvPicPr>
          <p:cNvPr id="18" name="17 Imagen" descr="agricultor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1124744"/>
            <a:ext cx="1008112" cy="1008112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6012160" y="1196752"/>
            <a:ext cx="2736304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agricultura</a:t>
            </a:r>
          </a:p>
        </p:txBody>
      </p:sp>
      <p:pic>
        <p:nvPicPr>
          <p:cNvPr id="20" name="~PP26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agricultura 2.jpg"/>
          <p:cNvPicPr>
            <a:picLocks noChangeAspect="1"/>
          </p:cNvPicPr>
          <p:nvPr/>
        </p:nvPicPr>
        <p:blipFill>
          <a:blip r:embed="rId4" cstate="print"/>
          <a:srcRect l="10897" t="12122" r="6157" b="64204"/>
          <a:stretch>
            <a:fillRect/>
          </a:stretch>
        </p:blipFill>
        <p:spPr>
          <a:xfrm>
            <a:off x="755576" y="1428207"/>
            <a:ext cx="7992888" cy="171276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55576" y="3212976"/>
            <a:ext cx="792088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   A agricultura      consiste en   cultivar a terra   e  as plantas  para  ter.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796136" y="1988840"/>
            <a:ext cx="50405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sz="4800" dirty="0">
                <a:latin typeface="Sassoon Infant Std" panose="020B0503020103030203" pitchFamily="34" charset="0"/>
              </a:rPr>
              <a:t>e</a:t>
            </a:r>
          </a:p>
        </p:txBody>
      </p:sp>
      <p:pic>
        <p:nvPicPr>
          <p:cNvPr id="6" name="5 Imagen" descr="agricultura 2.jpg"/>
          <p:cNvPicPr>
            <a:picLocks noChangeAspect="1"/>
          </p:cNvPicPr>
          <p:nvPr/>
        </p:nvPicPr>
        <p:blipFill>
          <a:blip r:embed="rId4" cstate="print"/>
          <a:srcRect l="16128" t="53925" r="17366" b="10623"/>
          <a:stretch>
            <a:fillRect/>
          </a:stretch>
        </p:blipFill>
        <p:spPr>
          <a:xfrm>
            <a:off x="2267744" y="3861048"/>
            <a:ext cx="4176464" cy="1671511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067944" y="4221088"/>
            <a:ext cx="50405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gl-ES" sz="4800" dirty="0">
                <a:latin typeface="Sassoon Infant Std" panose="020B0503020103030203" pitchFamily="34" charset="0"/>
              </a:rPr>
              <a:t>e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979712" y="5589240"/>
            <a:ext cx="4968552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gl-ES" sz="20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alimentos     e          materiais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076056" y="476672"/>
            <a:ext cx="3672408" cy="64633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Sector Primario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27584" y="476672"/>
            <a:ext cx="2736304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gl-ES" sz="3600" dirty="0">
                <a:latin typeface="Sassoon Infant Std" panose="020B0503020103030203" pitchFamily="34" charset="0"/>
              </a:rPr>
              <a:t>agricultura</a:t>
            </a:r>
          </a:p>
        </p:txBody>
      </p:sp>
      <p:pic>
        <p:nvPicPr>
          <p:cNvPr id="12" name="~PP34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863</Words>
  <Application>Microsoft Office PowerPoint</Application>
  <PresentationFormat>Presentación en pantalla (4:3)</PresentationFormat>
  <Paragraphs>237</Paragraphs>
  <Slides>26</Slides>
  <Notes>2</Notes>
  <HiddenSlides>0</HiddenSlides>
  <MMClips>26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das diapositivas</vt:lpstr>
      </vt:variant>
      <vt:variant>
        <vt:i4>26</vt:i4>
      </vt:variant>
    </vt:vector>
  </HeadingPairs>
  <TitlesOfParts>
    <vt:vector size="32" baseType="lpstr">
      <vt:lpstr>AR JULIAN</vt:lpstr>
      <vt:lpstr>Arial</vt:lpstr>
      <vt:lpstr>Calibri</vt:lpstr>
      <vt:lpstr>Escolar2</vt:lpstr>
      <vt:lpstr>Sassoon Infant Std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Rosa</dc:creator>
  <cp:lastModifiedBy>Rosa Fiel</cp:lastModifiedBy>
  <cp:revision>40</cp:revision>
  <dcterms:created xsi:type="dcterms:W3CDTF">2020-04-28T07:25:01Z</dcterms:created>
  <dcterms:modified xsi:type="dcterms:W3CDTF">2025-03-03T19:09:46Z</dcterms:modified>
</cp:coreProperties>
</file>