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119" d="100"/>
          <a:sy n="119" d="100"/>
        </p:scale>
        <p:origin x="-10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8085" y="704375"/>
            <a:ext cx="3854528" cy="1278466"/>
          </a:xfrm>
        </p:spPr>
        <p:txBody>
          <a:bodyPr>
            <a:normAutofit/>
          </a:bodyPr>
          <a:lstStyle/>
          <a:p>
            <a:r>
              <a:rPr lang="es-ES" sz="2800" dirty="0" smtClean="0"/>
              <a:t>O </a:t>
            </a:r>
            <a:r>
              <a:rPr lang="es-ES" sz="2800" dirty="0" smtClean="0"/>
              <a:t>CÓDICE CALIXTINO</a:t>
            </a:r>
            <a:endParaRPr lang="es-ES" sz="2800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912" y="1343608"/>
            <a:ext cx="5484099" cy="3295826"/>
          </a:xfrm>
        </p:spPr>
      </p:pic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00B0F0"/>
                </a:solidFill>
              </a:rPr>
              <a:t>O </a:t>
            </a:r>
            <a:r>
              <a:rPr lang="es-ES" sz="2000" dirty="0" smtClean="0">
                <a:solidFill>
                  <a:srgbClr val="00B0F0"/>
                </a:solidFill>
              </a:rPr>
              <a:t>códice </a:t>
            </a:r>
            <a:r>
              <a:rPr lang="es-ES" sz="2000" dirty="0" err="1" smtClean="0">
                <a:solidFill>
                  <a:srgbClr val="00B0F0"/>
                </a:solidFill>
              </a:rPr>
              <a:t>calixtino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err="1" smtClean="0">
                <a:solidFill>
                  <a:srgbClr val="00B0F0"/>
                </a:solidFill>
              </a:rPr>
              <a:t>ou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err="1" smtClean="0">
                <a:solidFill>
                  <a:srgbClr val="00B0F0"/>
                </a:solidFill>
              </a:rPr>
              <a:t>codex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err="1" smtClean="0">
                <a:solidFill>
                  <a:srgbClr val="00B0F0"/>
                </a:solidFill>
              </a:rPr>
              <a:t>calixtinus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rgbClr val="00B0F0"/>
                </a:solidFill>
              </a:rPr>
              <a:t>é </a:t>
            </a:r>
            <a:r>
              <a:rPr lang="es-ES" sz="2000" dirty="0" smtClean="0">
                <a:solidFill>
                  <a:srgbClr val="00B0F0"/>
                </a:solidFill>
              </a:rPr>
              <a:t>un libro </a:t>
            </a:r>
            <a:r>
              <a:rPr lang="es-ES" sz="2000" dirty="0" err="1" smtClean="0">
                <a:solidFill>
                  <a:srgbClr val="00B0F0"/>
                </a:solidFill>
              </a:rPr>
              <a:t>ou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rgbClr val="00B0F0"/>
                </a:solidFill>
              </a:rPr>
              <a:t>un manuscrito que </a:t>
            </a:r>
            <a:r>
              <a:rPr lang="es-ES" sz="2000" dirty="0" smtClean="0">
                <a:solidFill>
                  <a:srgbClr val="00B0F0"/>
                </a:solidFill>
              </a:rPr>
              <a:t>está </a:t>
            </a:r>
            <a:r>
              <a:rPr lang="es-ES" sz="2000" dirty="0" err="1" smtClean="0">
                <a:solidFill>
                  <a:srgbClr val="00B0F0"/>
                </a:solidFill>
              </a:rPr>
              <a:t>cheo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rgbClr val="00B0F0"/>
                </a:solidFill>
              </a:rPr>
              <a:t>de </a:t>
            </a:r>
            <a:r>
              <a:rPr lang="es-ES" sz="2000" dirty="0" err="1" smtClean="0">
                <a:solidFill>
                  <a:srgbClr val="00B0F0"/>
                </a:solidFill>
              </a:rPr>
              <a:t>sermóns</a:t>
            </a:r>
            <a:r>
              <a:rPr lang="es-ES" sz="2000" dirty="0" smtClean="0">
                <a:solidFill>
                  <a:srgbClr val="00B0F0"/>
                </a:solidFill>
              </a:rPr>
              <a:t>, himnos, </a:t>
            </a:r>
            <a:r>
              <a:rPr lang="es-ES" sz="2000" dirty="0" err="1" smtClean="0">
                <a:solidFill>
                  <a:srgbClr val="00B0F0"/>
                </a:solidFill>
              </a:rPr>
              <a:t>milagres</a:t>
            </a:r>
            <a:r>
              <a:rPr lang="es-ES" sz="2000" dirty="0" smtClean="0">
                <a:solidFill>
                  <a:srgbClr val="00B0F0"/>
                </a:solidFill>
              </a:rPr>
              <a:t>, </a:t>
            </a:r>
            <a:r>
              <a:rPr lang="es-ES" sz="2000" dirty="0" err="1" smtClean="0">
                <a:solidFill>
                  <a:srgbClr val="00B0F0"/>
                </a:solidFill>
              </a:rPr>
              <a:t>pezas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err="1" smtClean="0">
                <a:solidFill>
                  <a:srgbClr val="00B0F0"/>
                </a:solidFill>
              </a:rPr>
              <a:t>musicais</a:t>
            </a:r>
            <a:r>
              <a:rPr lang="es-ES" sz="2000" dirty="0" smtClean="0">
                <a:solidFill>
                  <a:srgbClr val="00B0F0"/>
                </a:solidFill>
              </a:rPr>
              <a:t>… </a:t>
            </a:r>
            <a:r>
              <a:rPr lang="es-ES" sz="2000" dirty="0" smtClean="0">
                <a:solidFill>
                  <a:srgbClr val="00B0F0"/>
                </a:solidFill>
              </a:rPr>
              <a:t>e </a:t>
            </a:r>
            <a:r>
              <a:rPr lang="es-ES" sz="2000" dirty="0" smtClean="0">
                <a:solidFill>
                  <a:srgbClr val="00B0F0"/>
                </a:solidFill>
              </a:rPr>
              <a:t>todo está relacionado </a:t>
            </a:r>
            <a:r>
              <a:rPr lang="es-ES" sz="2000" dirty="0" err="1" smtClean="0">
                <a:solidFill>
                  <a:srgbClr val="00B0F0"/>
                </a:solidFill>
              </a:rPr>
              <a:t>co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err="1" smtClean="0">
                <a:solidFill>
                  <a:srgbClr val="00B0F0"/>
                </a:solidFill>
              </a:rPr>
              <a:t>Apóstol</a:t>
            </a:r>
            <a:r>
              <a:rPr lang="es-ES" sz="2000" dirty="0" err="1" smtClean="0">
                <a:solidFill>
                  <a:srgbClr val="00B0F0"/>
                </a:solidFill>
              </a:rPr>
              <a:t>o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rgbClr val="00B0F0"/>
                </a:solidFill>
              </a:rPr>
              <a:t>Santiago</a:t>
            </a:r>
            <a:r>
              <a:rPr lang="es-ES" sz="2000" dirty="0" smtClean="0">
                <a:solidFill>
                  <a:srgbClr val="00B0F0"/>
                </a:solidFill>
              </a:rPr>
              <a:t>.</a:t>
            </a:r>
            <a:endParaRPr lang="es-ES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14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050735"/>
            <a:ext cx="3854528" cy="1278466"/>
          </a:xfrm>
        </p:spPr>
        <p:txBody>
          <a:bodyPr>
            <a:normAutofit/>
          </a:bodyPr>
          <a:lstStyle/>
          <a:p>
            <a:r>
              <a:rPr lang="es-ES" sz="2800" dirty="0" smtClean="0"/>
              <a:t>O </a:t>
            </a:r>
            <a:r>
              <a:rPr lang="es-ES" sz="2800" dirty="0" smtClean="0"/>
              <a:t>CÓDICE CALIXTINO</a:t>
            </a:r>
            <a:endParaRPr lang="es-ES" sz="2800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534" y="0"/>
            <a:ext cx="4513262" cy="3009781"/>
          </a:xfrm>
        </p:spPr>
      </p:pic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s-ES" sz="2000" dirty="0" smtClean="0">
                <a:solidFill>
                  <a:srgbClr val="00B0F0"/>
                </a:solidFill>
              </a:rPr>
              <a:t>O </a:t>
            </a:r>
            <a:r>
              <a:rPr lang="es-ES" sz="2000" dirty="0" smtClean="0">
                <a:solidFill>
                  <a:srgbClr val="00B0F0"/>
                </a:solidFill>
              </a:rPr>
              <a:t>códice </a:t>
            </a:r>
            <a:r>
              <a:rPr lang="es-ES" sz="2000" dirty="0" err="1" smtClean="0">
                <a:solidFill>
                  <a:srgbClr val="00B0F0"/>
                </a:solidFill>
              </a:rPr>
              <a:t>calixtino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err="1" smtClean="0">
                <a:solidFill>
                  <a:srgbClr val="00B0F0"/>
                </a:solidFill>
              </a:rPr>
              <a:t>foi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rgbClr val="00B0F0"/>
                </a:solidFill>
              </a:rPr>
              <a:t>copiado </a:t>
            </a:r>
            <a:r>
              <a:rPr lang="es-ES" sz="2000" dirty="0" smtClean="0">
                <a:solidFill>
                  <a:srgbClr val="00B0F0"/>
                </a:solidFill>
              </a:rPr>
              <a:t>polo menos por </a:t>
            </a:r>
            <a:r>
              <a:rPr lang="es-ES" sz="2000" dirty="0" err="1" smtClean="0">
                <a:solidFill>
                  <a:srgbClr val="00B0F0"/>
                </a:solidFill>
              </a:rPr>
              <a:t>catro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err="1" smtClean="0">
                <a:solidFill>
                  <a:srgbClr val="00B0F0"/>
                </a:solidFill>
              </a:rPr>
              <a:t>mans</a:t>
            </a:r>
            <a:r>
              <a:rPr lang="es-ES" sz="2000" dirty="0" smtClean="0">
                <a:solidFill>
                  <a:srgbClr val="00B0F0"/>
                </a:solidFill>
              </a:rPr>
              <a:t>, </a:t>
            </a:r>
            <a:r>
              <a:rPr lang="es-ES" sz="2000" dirty="0" smtClean="0">
                <a:solidFill>
                  <a:srgbClr val="00B0F0"/>
                </a:solidFill>
              </a:rPr>
              <a:t>dúas delas </a:t>
            </a:r>
            <a:r>
              <a:rPr lang="es-ES" sz="2000" dirty="0" err="1" smtClean="0">
                <a:solidFill>
                  <a:srgbClr val="00B0F0"/>
                </a:solidFill>
              </a:rPr>
              <a:t>moi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rgbClr val="00B0F0"/>
                </a:solidFill>
              </a:rPr>
              <a:t>similares.</a:t>
            </a:r>
          </a:p>
          <a:p>
            <a:r>
              <a:rPr lang="es-ES" sz="2000" dirty="0" smtClean="0">
                <a:solidFill>
                  <a:srgbClr val="00B0F0"/>
                </a:solidFill>
              </a:rPr>
              <a:t>O </a:t>
            </a:r>
            <a:r>
              <a:rPr lang="es-ES" sz="2000" dirty="0" smtClean="0">
                <a:solidFill>
                  <a:srgbClr val="00B0F0"/>
                </a:solidFill>
              </a:rPr>
              <a:t>autor principal </a:t>
            </a:r>
            <a:r>
              <a:rPr lang="es-ES" sz="2000" dirty="0" smtClean="0">
                <a:solidFill>
                  <a:srgbClr val="00B0F0"/>
                </a:solidFill>
              </a:rPr>
              <a:t>é </a:t>
            </a:r>
            <a:r>
              <a:rPr lang="es-ES" sz="2000" dirty="0" err="1" smtClean="0">
                <a:solidFill>
                  <a:srgbClr val="00B0F0"/>
                </a:solidFill>
              </a:rPr>
              <a:t>coñecido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rgbClr val="00B0F0"/>
                </a:solidFill>
              </a:rPr>
              <a:t>como </a:t>
            </a:r>
            <a:r>
              <a:rPr lang="es-ES" sz="2000" dirty="0" err="1" smtClean="0">
                <a:solidFill>
                  <a:srgbClr val="00B0F0"/>
                </a:solidFill>
              </a:rPr>
              <a:t>Scriptor</a:t>
            </a:r>
            <a:r>
              <a:rPr lang="es-ES" sz="2000" dirty="0" smtClean="0">
                <a:solidFill>
                  <a:srgbClr val="00B0F0"/>
                </a:solidFill>
              </a:rPr>
              <a:t> I (</a:t>
            </a:r>
            <a:r>
              <a:rPr lang="es-ES" sz="2000" dirty="0" err="1" smtClean="0">
                <a:solidFill>
                  <a:srgbClr val="00B0F0"/>
                </a:solidFill>
              </a:rPr>
              <a:t>primeiro</a:t>
            </a:r>
            <a:r>
              <a:rPr lang="es-ES" sz="2000" dirty="0" smtClean="0">
                <a:solidFill>
                  <a:srgbClr val="00B0F0"/>
                </a:solidFill>
              </a:rPr>
              <a:t>).</a:t>
            </a:r>
          </a:p>
          <a:p>
            <a:r>
              <a:rPr lang="es-ES" sz="2000" dirty="0" smtClean="0">
                <a:solidFill>
                  <a:srgbClr val="00B0F0"/>
                </a:solidFill>
              </a:rPr>
              <a:t>O </a:t>
            </a:r>
            <a:r>
              <a:rPr lang="es-ES" sz="2000" dirty="0" smtClean="0">
                <a:solidFill>
                  <a:srgbClr val="00B0F0"/>
                </a:solidFill>
              </a:rPr>
              <a:t>manuscrito </a:t>
            </a:r>
            <a:r>
              <a:rPr lang="es-ES" sz="2000" dirty="0" err="1" smtClean="0">
                <a:solidFill>
                  <a:srgbClr val="00B0F0"/>
                </a:solidFill>
              </a:rPr>
              <a:t>orixinal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rgbClr val="00B0F0"/>
                </a:solidFill>
              </a:rPr>
              <a:t>constaba de 27 </a:t>
            </a:r>
            <a:r>
              <a:rPr lang="es-ES" sz="2000" dirty="0" err="1" smtClean="0">
                <a:solidFill>
                  <a:srgbClr val="00B0F0"/>
                </a:solidFill>
              </a:rPr>
              <a:t>cadernos</a:t>
            </a:r>
            <a:r>
              <a:rPr lang="es-ES" sz="2000" dirty="0" smtClean="0">
                <a:solidFill>
                  <a:srgbClr val="00B0F0"/>
                </a:solidFill>
              </a:rPr>
              <a:t>.</a:t>
            </a:r>
          </a:p>
          <a:p>
            <a:r>
              <a:rPr lang="es-ES" sz="2000" dirty="0" smtClean="0">
                <a:solidFill>
                  <a:srgbClr val="00B0F0"/>
                </a:solidFill>
              </a:rPr>
              <a:t>A medida que pasaba </a:t>
            </a:r>
            <a:r>
              <a:rPr lang="es-ES" sz="2000" dirty="0" smtClean="0">
                <a:solidFill>
                  <a:srgbClr val="00B0F0"/>
                </a:solidFill>
              </a:rPr>
              <a:t>o tempo </a:t>
            </a:r>
            <a:r>
              <a:rPr lang="es-ES" sz="2000" dirty="0" err="1" smtClean="0">
                <a:solidFill>
                  <a:srgbClr val="00B0F0"/>
                </a:solidFill>
              </a:rPr>
              <a:t>foise</a:t>
            </a:r>
            <a:r>
              <a:rPr lang="es-ES" sz="2000" dirty="0" smtClean="0">
                <a:solidFill>
                  <a:srgbClr val="00B0F0"/>
                </a:solidFill>
              </a:rPr>
              <a:t> </a:t>
            </a:r>
            <a:r>
              <a:rPr lang="es-ES" sz="2000" dirty="0" err="1" smtClean="0">
                <a:solidFill>
                  <a:srgbClr val="00B0F0"/>
                </a:solidFill>
              </a:rPr>
              <a:t>recurtando</a:t>
            </a:r>
            <a:r>
              <a:rPr lang="es-ES" sz="2000" smtClean="0">
                <a:solidFill>
                  <a:srgbClr val="00B0F0"/>
                </a:solidFill>
              </a:rPr>
              <a:t> </a:t>
            </a:r>
            <a:r>
              <a:rPr lang="es-ES" sz="2000" dirty="0">
                <a:solidFill>
                  <a:srgbClr val="00B0F0"/>
                </a:solidFill>
              </a:rPr>
              <a:t>e</a:t>
            </a:r>
            <a:r>
              <a:rPr lang="es-ES" sz="2000" smtClean="0">
                <a:solidFill>
                  <a:srgbClr val="00B0F0"/>
                </a:solidFill>
              </a:rPr>
              <a:t> </a:t>
            </a:r>
            <a:r>
              <a:rPr lang="es-ES" sz="2000" dirty="0" smtClean="0">
                <a:solidFill>
                  <a:srgbClr val="00B0F0"/>
                </a:solidFill>
              </a:rPr>
              <a:t>cambiando.</a:t>
            </a:r>
            <a:endParaRPr lang="es-ES" sz="2000" dirty="0">
              <a:solidFill>
                <a:srgbClr val="00B0F0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813" y="3150220"/>
            <a:ext cx="5999972" cy="321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824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</TotalTime>
  <Words>85</Words>
  <Application>Microsoft Office PowerPoint</Application>
  <PresentationFormat>Personalizado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Faceta</vt:lpstr>
      <vt:lpstr>O CÓDICE CALIXTINO</vt:lpstr>
      <vt:lpstr>O CÓDICE CALIXTINO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códice calixtino</dc:title>
  <dc:creator>Manuela Sendon</dc:creator>
  <cp:lastModifiedBy>prieto</cp:lastModifiedBy>
  <cp:revision>7</cp:revision>
  <dcterms:created xsi:type="dcterms:W3CDTF">2019-12-07T10:22:29Z</dcterms:created>
  <dcterms:modified xsi:type="dcterms:W3CDTF">2020-01-08T21:49:12Z</dcterms:modified>
</cp:coreProperties>
</file>