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gif" ContentType="image/gif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sldIdLst>
    <p:sldId id="311" r:id="rId2"/>
    <p:sldId id="279" r:id="rId3"/>
    <p:sldId id="280" r:id="rId4"/>
    <p:sldId id="297" r:id="rId5"/>
    <p:sldId id="298" r:id="rId6"/>
    <p:sldId id="281" r:id="rId7"/>
    <p:sldId id="299" r:id="rId8"/>
    <p:sldId id="282" r:id="rId9"/>
    <p:sldId id="283" r:id="rId10"/>
    <p:sldId id="284" r:id="rId11"/>
    <p:sldId id="285" r:id="rId12"/>
    <p:sldId id="286" r:id="rId13"/>
    <p:sldId id="287" r:id="rId14"/>
    <p:sldId id="288" r:id="rId15"/>
    <p:sldId id="300" r:id="rId16"/>
    <p:sldId id="289" r:id="rId17"/>
    <p:sldId id="290" r:id="rId18"/>
    <p:sldId id="291" r:id="rId19"/>
    <p:sldId id="292" r:id="rId20"/>
    <p:sldId id="293" r:id="rId21"/>
    <p:sldId id="294" r:id="rId22"/>
    <p:sldId id="301" r:id="rId23"/>
    <p:sldId id="314" r:id="rId24"/>
    <p:sldId id="302" r:id="rId25"/>
    <p:sldId id="295" r:id="rId26"/>
    <p:sldId id="303" r:id="rId27"/>
    <p:sldId id="304" r:id="rId28"/>
    <p:sldId id="305" r:id="rId29"/>
    <p:sldId id="306" r:id="rId30"/>
    <p:sldId id="296" r:id="rId31"/>
    <p:sldId id="307" r:id="rId32"/>
    <p:sldId id="312" r:id="rId33"/>
    <p:sldId id="309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0080"/>
    <a:srgbClr val="8000FF"/>
    <a:srgbClr val="FFCC66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4" d="100"/>
          <a:sy n="74" d="100"/>
        </p:scale>
        <p:origin x="-126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5/2/2014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5/2/2014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5/2/2014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5/2/2014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5/2/2014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5/2/2014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5/2/2014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‹Nº›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5/2/2014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5/2/2014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5/2/2014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5/2/2014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CE38E4D-051A-41E1-86A4-E56916468FD0}" type="datetimeFigureOut">
              <a:rPr lang="en-US" smtClean="0"/>
              <a:t>5/2/2014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86BB73A-582F-4420-9A14-CB10A2B2E5E8}" type="slidenum">
              <a:rPr lang="en-US" smtClean="0"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10" Type="http://schemas.openxmlformats.org/officeDocument/2006/relationships/image" Target="../media/image55.jp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4a"/><Relationship Id="rId13" Type="http://schemas.openxmlformats.org/officeDocument/2006/relationships/image" Target="../media/image66.jpeg"/><Relationship Id="rId3" Type="http://schemas.microsoft.com/office/2007/relationships/media" Target="../media/media2.m4a"/><Relationship Id="rId7" Type="http://schemas.microsoft.com/office/2007/relationships/media" Target="../media/media4.m4a"/><Relationship Id="rId12" Type="http://schemas.openxmlformats.org/officeDocument/2006/relationships/image" Target="../media/image65.jpeg"/><Relationship Id="rId17" Type="http://schemas.openxmlformats.org/officeDocument/2006/relationships/image" Target="../media/image70.png"/><Relationship Id="rId2" Type="http://schemas.openxmlformats.org/officeDocument/2006/relationships/audio" Target="../media/media1.m4a"/><Relationship Id="rId16" Type="http://schemas.openxmlformats.org/officeDocument/2006/relationships/image" Target="../media/image69.jpeg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11" Type="http://schemas.openxmlformats.org/officeDocument/2006/relationships/slideLayout" Target="../slideLayouts/slideLayout6.xml"/><Relationship Id="rId5" Type="http://schemas.microsoft.com/office/2007/relationships/media" Target="../media/media3.m4a"/><Relationship Id="rId15" Type="http://schemas.openxmlformats.org/officeDocument/2006/relationships/image" Target="../media/image68.jpeg"/><Relationship Id="rId10" Type="http://schemas.openxmlformats.org/officeDocument/2006/relationships/audio" Target="../media/media5.m4a"/><Relationship Id="rId4" Type="http://schemas.openxmlformats.org/officeDocument/2006/relationships/audio" Target="../media/media2.m4a"/><Relationship Id="rId9" Type="http://schemas.microsoft.com/office/2007/relationships/media" Target="../media/media5.m4a"/><Relationship Id="rId14" Type="http://schemas.openxmlformats.org/officeDocument/2006/relationships/image" Target="../media/image6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hyperlink" Target="http://www.youtube.com/watch?v=x-t-yfKXPVo" TargetMode="External"/><Relationship Id="rId7" Type="http://schemas.openxmlformats.org/officeDocument/2006/relationships/image" Target="../media/image80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6.avi"/><Relationship Id="rId1" Type="http://schemas.microsoft.com/office/2007/relationships/media" Target="../media/media6.avi"/><Relationship Id="rId4" Type="http://schemas.openxmlformats.org/officeDocument/2006/relationships/image" Target="../media/image8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9.jpg"/><Relationship Id="rId4" Type="http://schemas.openxmlformats.org/officeDocument/2006/relationships/hyperlink" Target="http://www.youtube.com/watch?v=4EBanIj_bNE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7" Type="http://schemas.openxmlformats.org/officeDocument/2006/relationships/image" Target="../media/image9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youtube.com/watch?v=xXFy6YIwuzQ" TargetMode="External"/><Relationship Id="rId5" Type="http://schemas.openxmlformats.org/officeDocument/2006/relationships/image" Target="../media/image91.jpeg"/><Relationship Id="rId4" Type="http://schemas.openxmlformats.org/officeDocument/2006/relationships/hyperlink" Target="http://www.youtube.com/watch?v=H8on9qgs3no&amp;list=PL805D659CFA61FD77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3" Type="http://schemas.openxmlformats.org/officeDocument/2006/relationships/image" Target="../media/image11.jpeg"/><Relationship Id="rId7" Type="http://schemas.openxmlformats.org/officeDocument/2006/relationships/image" Target="../media/image108.jp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7.jp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3.jpeg"/><Relationship Id="rId5" Type="http://schemas.openxmlformats.org/officeDocument/2006/relationships/hyperlink" Target="http://www.youtube.com/watch?v=iiyw7scWSzA" TargetMode="External"/><Relationship Id="rId4" Type="http://schemas.openxmlformats.org/officeDocument/2006/relationships/image" Target="../media/image11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Captura de pantalla 2014-03-12 a la(s) 22.11.50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4" r="8220"/>
          <a:stretch/>
        </p:blipFill>
        <p:spPr>
          <a:xfrm>
            <a:off x="0" y="0"/>
            <a:ext cx="91640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650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355793"/>
            <a:ext cx="9144000" cy="83483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s-ES" dirty="0" smtClean="0">
                <a:effectLst/>
              </a:rPr>
              <a:t>ECONOMÍA  </a:t>
            </a:r>
            <a:endParaRPr lang="es-ES" dirty="0">
              <a:effectLst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1525138"/>
            <a:ext cx="87947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>
                <a:latin typeface="Comic Sans MS"/>
                <a:cs typeface="Comic Sans MS"/>
              </a:rPr>
              <a:t>O sector </a:t>
            </a:r>
            <a:r>
              <a:rPr lang="es-ES" sz="2400" dirty="0" err="1" smtClean="0">
                <a:latin typeface="Comic Sans MS"/>
                <a:cs typeface="Comic Sans MS"/>
              </a:rPr>
              <a:t>máis</a:t>
            </a:r>
            <a:r>
              <a:rPr lang="es-ES" sz="2400" dirty="0" smtClean="0">
                <a:latin typeface="Comic Sans MS"/>
                <a:cs typeface="Comic Sans MS"/>
              </a:rPr>
              <a:t> importante é o sector servicios, seguido da industria. A pesca e a agricultura son minoritarias.</a:t>
            </a:r>
            <a:endParaRPr lang="es-ES" sz="2400" dirty="0">
              <a:latin typeface="Comic Sans MS"/>
              <a:cs typeface="Comic Sans MS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2467764"/>
            <a:ext cx="8794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err="1">
                <a:latin typeface="Comic Sans MS"/>
                <a:cs typeface="Comic Sans MS"/>
              </a:rPr>
              <a:t>A</a:t>
            </a:r>
            <a:r>
              <a:rPr lang="es-ES" sz="2400" dirty="0" err="1" smtClean="0">
                <a:latin typeface="Comic Sans MS"/>
                <a:cs typeface="Comic Sans MS"/>
              </a:rPr>
              <a:t>lgunhas</a:t>
            </a:r>
            <a:r>
              <a:rPr lang="es-ES" sz="2400" dirty="0" smtClean="0">
                <a:latin typeface="Comic Sans MS"/>
                <a:cs typeface="Comic Sans MS"/>
              </a:rPr>
              <a:t> das empresas finlandesas </a:t>
            </a:r>
            <a:r>
              <a:rPr lang="es-ES" sz="2400" dirty="0" err="1" smtClean="0">
                <a:latin typeface="Comic Sans MS"/>
                <a:cs typeface="Comic Sans MS"/>
              </a:rPr>
              <a:t>máis</a:t>
            </a:r>
            <a:r>
              <a:rPr lang="es-ES" sz="2400" dirty="0" smtClean="0">
                <a:latin typeface="Comic Sans MS"/>
                <a:cs typeface="Comic Sans MS"/>
              </a:rPr>
              <a:t> importantes son:</a:t>
            </a:r>
            <a:endParaRPr lang="es-ES" sz="2400" dirty="0">
              <a:latin typeface="Comic Sans MS"/>
              <a:cs typeface="Comic Sans MS"/>
            </a:endParaRPr>
          </a:p>
        </p:txBody>
      </p:sp>
      <p:pic>
        <p:nvPicPr>
          <p:cNvPr id="5" name="Imagen 4" descr="Macintosh HD:private:var:folders:k2:ywb0zq811gd05mj3b0xfttzr0000gn:T:TemporaryItems:imgres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961" y="4519480"/>
            <a:ext cx="2862039" cy="2167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n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14838"/>
            <a:ext cx="3059477" cy="21431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6" descr="Macintosh HD:private:var:folders:k2:ywb0zq811gd05mj3b0xfttzr0000gn:T:TemporaryItems:imgres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477" y="3567751"/>
            <a:ext cx="3057920" cy="18405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6333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6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6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500"/>
                            </p:stCondLst>
                            <p:childTnLst>
                              <p:par>
                                <p:cTn id="30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355793"/>
            <a:ext cx="9144000" cy="83483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s-ES" dirty="0" smtClean="0">
                <a:effectLst/>
              </a:rPr>
              <a:t>SÍMBOLOS  </a:t>
            </a:r>
            <a:endParaRPr lang="es-ES" dirty="0">
              <a:effectLst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335007" y="1625318"/>
            <a:ext cx="3492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dirty="0" smtClean="0">
                <a:latin typeface="Comic Sans MS"/>
                <a:cs typeface="Comic Sans MS"/>
              </a:rPr>
              <a:t>A BANDEIRA</a:t>
            </a:r>
            <a:endParaRPr lang="es-ES" sz="4000" dirty="0">
              <a:latin typeface="Comic Sans MS"/>
              <a:cs typeface="Comic Sans MS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5646782" y="4605463"/>
            <a:ext cx="2879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dirty="0" smtClean="0">
                <a:latin typeface="Comic Sans MS"/>
                <a:cs typeface="Comic Sans MS"/>
              </a:rPr>
              <a:t>O ESCUDO</a:t>
            </a:r>
            <a:endParaRPr lang="es-ES" sz="4000" dirty="0">
              <a:latin typeface="Comic Sans MS"/>
              <a:cs typeface="Comic Sans MS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335007" y="2364954"/>
            <a:ext cx="368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 smtClean="0">
                <a:latin typeface="Comic Sans MS"/>
                <a:cs typeface="Comic Sans MS"/>
              </a:rPr>
              <a:t>Está formada por </a:t>
            </a:r>
            <a:r>
              <a:rPr lang="es-ES" sz="2000" dirty="0" err="1" smtClean="0">
                <a:latin typeface="Comic Sans MS"/>
                <a:cs typeface="Comic Sans MS"/>
              </a:rPr>
              <a:t>unha</a:t>
            </a:r>
            <a:r>
              <a:rPr lang="es-ES" sz="2000" dirty="0" smtClean="0">
                <a:latin typeface="Comic Sans MS"/>
                <a:cs typeface="Comic Sans MS"/>
              </a:rPr>
              <a:t> cruz azul sobre un fondo </a:t>
            </a:r>
            <a:r>
              <a:rPr lang="es-ES" sz="2000" dirty="0" err="1" smtClean="0">
                <a:latin typeface="Comic Sans MS"/>
                <a:cs typeface="Comic Sans MS"/>
              </a:rPr>
              <a:t>branco</a:t>
            </a:r>
            <a:r>
              <a:rPr lang="es-ES" sz="2000" dirty="0" smtClean="0">
                <a:latin typeface="Comic Sans MS"/>
                <a:cs typeface="Comic Sans MS"/>
              </a:rPr>
              <a:t>.</a:t>
            </a:r>
            <a:endParaRPr lang="es-ES" sz="2000" dirty="0">
              <a:latin typeface="Comic Sans MS"/>
              <a:cs typeface="Comic Sans MS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4472354" y="5406893"/>
            <a:ext cx="45396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 smtClean="0">
                <a:latin typeface="Comic Sans MS"/>
                <a:cs typeface="Comic Sans MS"/>
              </a:rPr>
              <a:t>Está formado por un león </a:t>
            </a:r>
            <a:r>
              <a:rPr lang="es-ES" sz="2000" dirty="0" err="1" smtClean="0">
                <a:latin typeface="Comic Sans MS"/>
                <a:cs typeface="Comic Sans MS"/>
              </a:rPr>
              <a:t>coroado</a:t>
            </a:r>
            <a:r>
              <a:rPr lang="es-ES" sz="2000" dirty="0" smtClean="0">
                <a:latin typeface="Comic Sans MS"/>
                <a:cs typeface="Comic Sans MS"/>
              </a:rPr>
              <a:t> que alza </a:t>
            </a:r>
            <a:r>
              <a:rPr lang="es-ES" sz="2000" dirty="0" err="1" smtClean="0">
                <a:latin typeface="Comic Sans MS"/>
                <a:cs typeface="Comic Sans MS"/>
              </a:rPr>
              <a:t>unha</a:t>
            </a:r>
            <a:r>
              <a:rPr lang="es-ES" sz="2000" dirty="0" smtClean="0">
                <a:latin typeface="Comic Sans MS"/>
                <a:cs typeface="Comic Sans MS"/>
              </a:rPr>
              <a:t> espada sobre un fondo </a:t>
            </a:r>
            <a:r>
              <a:rPr lang="es-ES" sz="2000" dirty="0" err="1" smtClean="0">
                <a:latin typeface="Comic Sans MS"/>
                <a:cs typeface="Comic Sans MS"/>
              </a:rPr>
              <a:t>vermello</a:t>
            </a:r>
            <a:r>
              <a:rPr lang="es-ES" sz="2000" dirty="0" smtClean="0">
                <a:latin typeface="Comic Sans MS"/>
                <a:cs typeface="Comic Sans MS"/>
              </a:rPr>
              <a:t> con nove rosas </a:t>
            </a:r>
            <a:r>
              <a:rPr lang="es-ES" sz="2000" dirty="0" err="1" smtClean="0">
                <a:latin typeface="Comic Sans MS"/>
                <a:cs typeface="Comic Sans MS"/>
              </a:rPr>
              <a:t>prateadas</a:t>
            </a:r>
            <a:r>
              <a:rPr lang="es-ES" sz="2000" dirty="0" smtClean="0">
                <a:latin typeface="Comic Sans MS"/>
                <a:cs typeface="Comic Sans MS"/>
              </a:rPr>
              <a:t>.</a:t>
            </a:r>
            <a:endParaRPr lang="es-ES" sz="2000" dirty="0">
              <a:latin typeface="Comic Sans MS"/>
              <a:cs typeface="Comic Sans MS"/>
            </a:endParaRPr>
          </a:p>
        </p:txBody>
      </p:sp>
      <p:pic>
        <p:nvPicPr>
          <p:cNvPr id="8" name="Imagen 7" descr="Macintosh HD:Users:Tamara:Desktop:Fotos Vista Alegre 13 14:ANTROIDO 2014:Saida Antroido 2014:finlandia.pn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33" y="3426991"/>
            <a:ext cx="3554368" cy="23569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n 4" descr="img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875" y="1789356"/>
            <a:ext cx="2111375" cy="263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81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800"/>
                            </p:stCondLst>
                            <p:childTnLst>
                              <p:par>
                                <p:cTn id="24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4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4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4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4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60" accel="100000" fill="hold">
                                          <p:stCondLst>
                                            <p:cond delay="104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60" accel="100000" fill="hold">
                                          <p:stCondLst>
                                            <p:cond delay="104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100"/>
                            </p:stCondLst>
                            <p:childTnLst>
                              <p:par>
                                <p:cTn id="33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6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100"/>
                            </p:stCondLst>
                            <p:childTnLst>
                              <p:par>
                                <p:cTn id="4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4100"/>
                            </p:stCondLst>
                            <p:childTnLst>
                              <p:par>
                                <p:cTn id="4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C:\Users\Tamara\Desktop\Comenius Works 2012-13\Jan Pleased to meet you comprimido.jpg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43000" y="5400041"/>
            <a:ext cx="1119187" cy="1457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355793"/>
            <a:ext cx="9144000" cy="83483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s-ES" dirty="0" smtClean="0">
                <a:effectLst/>
              </a:rPr>
              <a:t>IDIOMA  </a:t>
            </a:r>
            <a:endParaRPr lang="es-ES" dirty="0">
              <a:effectLst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381000" y="1369137"/>
            <a:ext cx="84137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err="1" smtClean="0">
                <a:latin typeface="Comic Sans MS"/>
                <a:cs typeface="Comic Sans MS"/>
              </a:rPr>
              <a:t>Hai</a:t>
            </a:r>
            <a:r>
              <a:rPr lang="es-ES" sz="2400" dirty="0" smtClean="0">
                <a:latin typeface="Comic Sans MS"/>
                <a:cs typeface="Comic Sans MS"/>
              </a:rPr>
              <a:t> </a:t>
            </a:r>
            <a:r>
              <a:rPr lang="es-ES" sz="2400" dirty="0" err="1" smtClean="0">
                <a:latin typeface="Comic Sans MS"/>
                <a:cs typeface="Comic Sans MS"/>
              </a:rPr>
              <a:t>dous</a:t>
            </a:r>
            <a:r>
              <a:rPr lang="es-ES" sz="2400" dirty="0" smtClean="0">
                <a:latin typeface="Comic Sans MS"/>
                <a:cs typeface="Comic Sans MS"/>
              </a:rPr>
              <a:t> idiomas </a:t>
            </a:r>
            <a:r>
              <a:rPr lang="es-ES" sz="2400" dirty="0" err="1" smtClean="0">
                <a:latin typeface="Comic Sans MS"/>
                <a:cs typeface="Comic Sans MS"/>
              </a:rPr>
              <a:t>oficiais</a:t>
            </a:r>
            <a:r>
              <a:rPr lang="es-ES" sz="2400" dirty="0" smtClean="0">
                <a:latin typeface="Comic Sans MS"/>
                <a:cs typeface="Comic Sans MS"/>
              </a:rPr>
              <a:t>:</a:t>
            </a:r>
          </a:p>
          <a:p>
            <a:pPr algn="ctr"/>
            <a:r>
              <a:rPr lang="es-ES" sz="2400" dirty="0" smtClean="0">
                <a:latin typeface="Comic Sans MS"/>
                <a:cs typeface="Comic Sans MS"/>
              </a:rPr>
              <a:t> o </a:t>
            </a:r>
            <a:r>
              <a:rPr lang="es-ES" sz="2400" b="1" i="1" dirty="0" smtClean="0">
                <a:latin typeface="Comic Sans MS"/>
                <a:cs typeface="Comic Sans MS"/>
              </a:rPr>
              <a:t>finés </a:t>
            </a:r>
            <a:r>
              <a:rPr lang="es-ES" dirty="0" smtClean="0">
                <a:latin typeface="Comic Sans MS"/>
                <a:cs typeface="Comic Sans MS"/>
              </a:rPr>
              <a:t>(</a:t>
            </a:r>
            <a:r>
              <a:rPr lang="es-ES" dirty="0" err="1" smtClean="0">
                <a:latin typeface="Comic Sans MS"/>
                <a:cs typeface="Comic Sans MS"/>
              </a:rPr>
              <a:t>maioritario</a:t>
            </a:r>
            <a:r>
              <a:rPr lang="es-ES" dirty="0" smtClean="0">
                <a:latin typeface="Comic Sans MS"/>
                <a:cs typeface="Comic Sans MS"/>
              </a:rPr>
              <a:t>) </a:t>
            </a:r>
            <a:r>
              <a:rPr lang="es-ES" sz="2400" dirty="0" smtClean="0">
                <a:latin typeface="Comic Sans MS"/>
                <a:cs typeface="Comic Sans MS"/>
              </a:rPr>
              <a:t>e o </a:t>
            </a:r>
            <a:r>
              <a:rPr lang="es-ES" sz="2400" b="1" i="1" dirty="0" smtClean="0">
                <a:latin typeface="Comic Sans MS"/>
                <a:cs typeface="Comic Sans MS"/>
              </a:rPr>
              <a:t>sueco </a:t>
            </a:r>
            <a:r>
              <a:rPr lang="es-ES" dirty="0" smtClean="0">
                <a:latin typeface="Comic Sans MS"/>
                <a:cs typeface="Comic Sans MS"/>
              </a:rPr>
              <a:t>(minoritario, </a:t>
            </a:r>
            <a:r>
              <a:rPr lang="es-ES" dirty="0" err="1" smtClean="0">
                <a:latin typeface="Comic Sans MS"/>
                <a:cs typeface="Comic Sans MS"/>
              </a:rPr>
              <a:t>só</a:t>
            </a:r>
            <a:r>
              <a:rPr lang="es-ES" dirty="0" smtClean="0">
                <a:latin typeface="Comic Sans MS"/>
                <a:cs typeface="Comic Sans MS"/>
              </a:rPr>
              <a:t> un 5,5% da </a:t>
            </a:r>
            <a:r>
              <a:rPr lang="es-ES" dirty="0" err="1" smtClean="0">
                <a:latin typeface="Comic Sans MS"/>
                <a:cs typeface="Comic Sans MS"/>
              </a:rPr>
              <a:t>poboación</a:t>
            </a:r>
            <a:r>
              <a:rPr lang="es-ES" dirty="0" smtClean="0">
                <a:latin typeface="Comic Sans MS"/>
                <a:cs typeface="Comic Sans MS"/>
              </a:rPr>
              <a:t>)</a:t>
            </a:r>
            <a:r>
              <a:rPr lang="es-ES" sz="2400" b="1" i="1" dirty="0" smtClean="0">
                <a:latin typeface="Comic Sans MS"/>
                <a:cs typeface="Comic Sans MS"/>
              </a:rPr>
              <a:t>.</a:t>
            </a:r>
            <a:endParaRPr lang="es-ES" sz="2400" dirty="0">
              <a:latin typeface="Comic Sans MS"/>
              <a:cs typeface="Comic Sans MS"/>
            </a:endParaRPr>
          </a:p>
        </p:txBody>
      </p:sp>
      <p:sp>
        <p:nvSpPr>
          <p:cNvPr id="4" name="Llamada rectangular redondeada 3"/>
          <p:cNvSpPr/>
          <p:nvPr/>
        </p:nvSpPr>
        <p:spPr>
          <a:xfrm>
            <a:off x="2476499" y="5524500"/>
            <a:ext cx="6032500" cy="1063625"/>
          </a:xfrm>
          <a:prstGeom prst="wedgeRoundRectCallout">
            <a:avLst>
              <a:gd name="adj1" fmla="val -58201"/>
              <a:gd name="adj2" fmla="val -1680"/>
              <a:gd name="adj3" fmla="val 16667"/>
            </a:avLst>
          </a:prstGeom>
          <a:solidFill>
            <a:srgbClr val="FFCC66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</a:rPr>
              <a:t>O Finés é un idioma </a:t>
            </a:r>
            <a:r>
              <a:rPr lang="es-ES" dirty="0" err="1" smtClean="0">
                <a:solidFill>
                  <a:schemeClr val="tx1"/>
                </a:solidFill>
              </a:rPr>
              <a:t>moi</a:t>
            </a:r>
            <a:r>
              <a:rPr lang="es-ES" dirty="0" smtClean="0">
                <a:solidFill>
                  <a:schemeClr val="tx1"/>
                </a:solidFill>
              </a:rPr>
              <a:t> difícil tal vez por </a:t>
            </a:r>
            <a:r>
              <a:rPr lang="es-ES" dirty="0" err="1" smtClean="0">
                <a:solidFill>
                  <a:schemeClr val="tx1"/>
                </a:solidFill>
              </a:rPr>
              <a:t>iso</a:t>
            </a:r>
            <a:r>
              <a:rPr lang="es-ES" dirty="0" smtClean="0">
                <a:solidFill>
                  <a:schemeClr val="tx1"/>
                </a:solidFill>
              </a:rPr>
              <a:t>, os fineses </a:t>
            </a:r>
            <a:r>
              <a:rPr lang="es-ES" dirty="0" err="1" smtClean="0">
                <a:solidFill>
                  <a:schemeClr val="tx1"/>
                </a:solidFill>
              </a:rPr>
              <a:t>teñen</a:t>
            </a:r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dirty="0" err="1" smtClean="0">
                <a:solidFill>
                  <a:schemeClr val="tx1"/>
                </a:solidFill>
              </a:rPr>
              <a:t>moita</a:t>
            </a:r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dirty="0" err="1" smtClean="0">
                <a:solidFill>
                  <a:schemeClr val="tx1"/>
                </a:solidFill>
              </a:rPr>
              <a:t>facilidade</a:t>
            </a:r>
            <a:r>
              <a:rPr lang="es-ES" dirty="0" smtClean="0">
                <a:solidFill>
                  <a:schemeClr val="tx1"/>
                </a:solidFill>
              </a:rPr>
              <a:t> para adquisición </a:t>
            </a:r>
            <a:r>
              <a:rPr lang="es-ES" dirty="0" err="1" smtClean="0">
                <a:solidFill>
                  <a:schemeClr val="tx1"/>
                </a:solidFill>
              </a:rPr>
              <a:t>doutras</a:t>
            </a:r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dirty="0" err="1" smtClean="0">
                <a:solidFill>
                  <a:schemeClr val="tx1"/>
                </a:solidFill>
              </a:rPr>
              <a:t>linguas</a:t>
            </a:r>
            <a:r>
              <a:rPr lang="es-ES" dirty="0" smtClean="0">
                <a:solidFill>
                  <a:schemeClr val="tx1"/>
                </a:solidFill>
              </a:rPr>
              <a:t> como o inglés.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482625" y="4403878"/>
            <a:ext cx="59892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err="1" smtClean="0">
                <a:latin typeface="Comic Sans MS"/>
                <a:cs typeface="Comic Sans MS"/>
              </a:rPr>
              <a:t>Ademais</a:t>
            </a:r>
            <a:r>
              <a:rPr lang="es-ES" sz="2400" dirty="0" smtClean="0">
                <a:latin typeface="Comic Sans MS"/>
                <a:cs typeface="Comic Sans MS"/>
              </a:rPr>
              <a:t>, en Laponia existe </a:t>
            </a:r>
            <a:r>
              <a:rPr lang="es-ES" sz="2400" dirty="0" err="1" smtClean="0">
                <a:latin typeface="Comic Sans MS"/>
                <a:cs typeface="Comic Sans MS"/>
              </a:rPr>
              <a:t>unhas</a:t>
            </a:r>
            <a:r>
              <a:rPr lang="es-ES" sz="2400" dirty="0" smtClean="0">
                <a:latin typeface="Comic Sans MS"/>
                <a:cs typeface="Comic Sans MS"/>
              </a:rPr>
              <a:t> </a:t>
            </a:r>
            <a:r>
              <a:rPr lang="es-ES" sz="2400" dirty="0" err="1" smtClean="0">
                <a:latin typeface="Comic Sans MS"/>
                <a:cs typeface="Comic Sans MS"/>
              </a:rPr>
              <a:t>linguas</a:t>
            </a:r>
            <a:r>
              <a:rPr lang="es-ES" sz="2400" dirty="0" smtClean="0">
                <a:latin typeface="Comic Sans MS"/>
                <a:cs typeface="Comic Sans MS"/>
              </a:rPr>
              <a:t> laponas </a:t>
            </a:r>
            <a:r>
              <a:rPr lang="es-ES" sz="2400" dirty="0" err="1" smtClean="0">
                <a:latin typeface="Comic Sans MS"/>
                <a:cs typeface="Comic Sans MS"/>
              </a:rPr>
              <a:t>coñecidas</a:t>
            </a:r>
            <a:r>
              <a:rPr lang="es-ES" sz="2400" dirty="0" smtClean="0">
                <a:latin typeface="Comic Sans MS"/>
                <a:cs typeface="Comic Sans MS"/>
              </a:rPr>
              <a:t> como </a:t>
            </a:r>
            <a:r>
              <a:rPr lang="es-ES" sz="2400" b="1" i="1" dirty="0" smtClean="0">
                <a:latin typeface="Comic Sans MS"/>
                <a:cs typeface="Comic Sans MS"/>
              </a:rPr>
              <a:t>“sami”.</a:t>
            </a:r>
            <a:endParaRPr lang="es-ES" sz="2400" dirty="0">
              <a:latin typeface="Comic Sans MS"/>
              <a:cs typeface="Comic Sans MS"/>
            </a:endParaRPr>
          </a:p>
        </p:txBody>
      </p:sp>
      <p:pic>
        <p:nvPicPr>
          <p:cNvPr id="5" name="Imagen 4" descr="images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699" y="2413000"/>
            <a:ext cx="1990878" cy="1990878"/>
          </a:xfrm>
          <a:prstGeom prst="rect">
            <a:avLst/>
          </a:prstGeom>
        </p:spPr>
      </p:pic>
      <p:pic>
        <p:nvPicPr>
          <p:cNvPr id="8" name="Imagen 7" descr="images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936" y="2200134"/>
            <a:ext cx="2163763" cy="231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6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362336"/>
            <a:ext cx="9143999" cy="83483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s-ES" dirty="0" smtClean="0">
                <a:effectLst/>
              </a:rPr>
              <a:t>MOEDA  </a:t>
            </a:r>
            <a:endParaRPr lang="es-ES" dirty="0">
              <a:effectLst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673125" y="1498753"/>
            <a:ext cx="5989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>
                <a:latin typeface="Comic Sans MS"/>
                <a:cs typeface="Comic Sans MS"/>
              </a:rPr>
              <a:t>A </a:t>
            </a:r>
            <a:r>
              <a:rPr lang="es-ES" sz="2400" dirty="0" err="1" smtClean="0">
                <a:latin typeface="Comic Sans MS"/>
                <a:cs typeface="Comic Sans MS"/>
              </a:rPr>
              <a:t>moeda</a:t>
            </a:r>
            <a:r>
              <a:rPr lang="es-ES" sz="2400" dirty="0" smtClean="0">
                <a:latin typeface="Comic Sans MS"/>
                <a:cs typeface="Comic Sans MS"/>
              </a:rPr>
              <a:t> oficial é o </a:t>
            </a:r>
            <a:r>
              <a:rPr lang="es-ES" sz="2400" b="1" dirty="0" smtClean="0">
                <a:latin typeface="Comic Sans MS"/>
                <a:cs typeface="Comic Sans MS"/>
              </a:rPr>
              <a:t>Euro.</a:t>
            </a:r>
            <a:endParaRPr lang="es-ES" sz="2400" b="1" dirty="0">
              <a:latin typeface="Comic Sans MS"/>
              <a:cs typeface="Comic Sans MS"/>
            </a:endParaRPr>
          </a:p>
        </p:txBody>
      </p:sp>
      <p:sp>
        <p:nvSpPr>
          <p:cNvPr id="4" name="Llamada rectangular redondeada 3"/>
          <p:cNvSpPr/>
          <p:nvPr/>
        </p:nvSpPr>
        <p:spPr>
          <a:xfrm>
            <a:off x="1428750" y="5143500"/>
            <a:ext cx="3651250" cy="1254125"/>
          </a:xfrm>
          <a:prstGeom prst="wedgeRoundRectCallout">
            <a:avLst>
              <a:gd name="adj1" fmla="val 61554"/>
              <a:gd name="adj2" fmla="val -31839"/>
              <a:gd name="adj3" fmla="val 16667"/>
            </a:avLst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 smtClean="0">
                <a:solidFill>
                  <a:srgbClr val="000000"/>
                </a:solidFill>
                <a:latin typeface="Comic Sans MS"/>
                <a:cs typeface="Comic Sans MS"/>
              </a:rPr>
              <a:t>En Finlandia non se utilizan as </a:t>
            </a:r>
            <a:r>
              <a:rPr lang="es-ES" sz="2000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moedas</a:t>
            </a:r>
            <a:r>
              <a:rPr lang="es-ES" sz="2000" dirty="0" smtClean="0">
                <a:solidFill>
                  <a:srgbClr val="000000"/>
                </a:solidFill>
                <a:latin typeface="Comic Sans MS"/>
                <a:cs typeface="Comic Sans MS"/>
              </a:rPr>
              <a:t> de 1 </a:t>
            </a:r>
            <a:r>
              <a:rPr lang="es-ES" sz="2000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nin</a:t>
            </a:r>
            <a:r>
              <a:rPr lang="es-ES" sz="2000" dirty="0" smtClean="0">
                <a:solidFill>
                  <a:srgbClr val="000000"/>
                </a:solidFill>
                <a:latin typeface="Comic Sans MS"/>
                <a:cs typeface="Comic Sans MS"/>
              </a:rPr>
              <a:t> 2 céntimos!</a:t>
            </a:r>
            <a:endParaRPr lang="es-ES" sz="2000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pic>
        <p:nvPicPr>
          <p:cNvPr id="5" name="Imagen 4" descr="C:\Users\Tamara\Desktop\Comenius Works 2012-13\Jan Pleased to meet you comprimido.jpg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80000" y="4812666"/>
            <a:ext cx="1660625" cy="1838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n 5" descr="Macintosh HD:private:var:folders:k2:ywb0zq811gd05mj3b0xfttzr0000gn:T:TemporaryItems:imgres.jpg"/>
          <p:cNvPicPr/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125" y="2519721"/>
            <a:ext cx="2095500" cy="2086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 descr="Macintosh HD:private:var:folders:k2:ywb0zq811gd05mj3b0xfttzr0000gn:T:TemporaryItems:imgres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919" y="2124751"/>
            <a:ext cx="3312795" cy="2481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0321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355793"/>
            <a:ext cx="9144000" cy="83483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s-ES" dirty="0" smtClean="0">
                <a:effectLst/>
              </a:rPr>
              <a:t>CAPITAL  </a:t>
            </a:r>
            <a:endParaRPr lang="es-ES" dirty="0">
              <a:effectLst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651000" y="1382263"/>
            <a:ext cx="6064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>
                <a:latin typeface="Comic Sans MS"/>
                <a:cs typeface="Comic Sans MS"/>
              </a:rPr>
              <a:t>A capital de Finlandia é </a:t>
            </a:r>
            <a:r>
              <a:rPr lang="es-ES" sz="2400" b="1" dirty="0" smtClean="0">
                <a:latin typeface="Comic Sans MS"/>
                <a:cs typeface="Comic Sans MS"/>
              </a:rPr>
              <a:t>Helsinki</a:t>
            </a:r>
            <a:r>
              <a:rPr lang="es-ES" sz="2400" dirty="0" smtClean="0">
                <a:latin typeface="Comic Sans MS"/>
                <a:cs typeface="Comic Sans MS"/>
              </a:rPr>
              <a:t>.</a:t>
            </a:r>
          </a:p>
          <a:p>
            <a:pPr algn="ctr"/>
            <a:r>
              <a:rPr lang="es-ES" sz="2400" dirty="0" err="1" smtClean="0">
                <a:latin typeface="Comic Sans MS"/>
                <a:cs typeface="Comic Sans MS"/>
              </a:rPr>
              <a:t>Tamén</a:t>
            </a:r>
            <a:r>
              <a:rPr lang="es-ES" sz="2400" dirty="0" smtClean="0">
                <a:latin typeface="Comic Sans MS"/>
                <a:cs typeface="Comic Sans MS"/>
              </a:rPr>
              <a:t> é a </a:t>
            </a:r>
            <a:r>
              <a:rPr lang="es-ES" sz="2400" dirty="0" err="1" smtClean="0">
                <a:latin typeface="Comic Sans MS"/>
                <a:cs typeface="Comic Sans MS"/>
              </a:rPr>
              <a:t>cidade</a:t>
            </a:r>
            <a:r>
              <a:rPr lang="es-ES" sz="2400" dirty="0" smtClean="0">
                <a:latin typeface="Comic Sans MS"/>
                <a:cs typeface="Comic Sans MS"/>
              </a:rPr>
              <a:t> </a:t>
            </a:r>
            <a:r>
              <a:rPr lang="es-ES" sz="2400" dirty="0" err="1" smtClean="0">
                <a:latin typeface="Comic Sans MS"/>
                <a:cs typeface="Comic Sans MS"/>
              </a:rPr>
              <a:t>máis</a:t>
            </a:r>
            <a:r>
              <a:rPr lang="es-ES" sz="2400" dirty="0" smtClean="0">
                <a:latin typeface="Comic Sans MS"/>
                <a:cs typeface="Comic Sans MS"/>
              </a:rPr>
              <a:t> </a:t>
            </a:r>
            <a:r>
              <a:rPr lang="es-ES" sz="2400" dirty="0" err="1" smtClean="0">
                <a:latin typeface="Comic Sans MS"/>
                <a:cs typeface="Comic Sans MS"/>
              </a:rPr>
              <a:t>poboada</a:t>
            </a:r>
            <a:r>
              <a:rPr lang="es-ES" sz="2400" dirty="0" smtClean="0">
                <a:latin typeface="Comic Sans MS"/>
                <a:cs typeface="Comic Sans MS"/>
              </a:rPr>
              <a:t>.</a:t>
            </a:r>
            <a:endParaRPr lang="es-ES" sz="2400" dirty="0">
              <a:latin typeface="Comic Sans MS"/>
              <a:cs typeface="Comic Sans MS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2357272" y="4971076"/>
            <a:ext cx="4367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>
                <a:latin typeface="Comic Sans MS"/>
                <a:cs typeface="Comic Sans MS"/>
              </a:rPr>
              <a:t>Está situada </a:t>
            </a:r>
            <a:r>
              <a:rPr lang="es-ES" sz="2400" dirty="0" err="1" smtClean="0">
                <a:latin typeface="Comic Sans MS"/>
                <a:cs typeface="Comic Sans MS"/>
              </a:rPr>
              <a:t>ao</a:t>
            </a:r>
            <a:r>
              <a:rPr lang="es-ES" sz="2400" dirty="0" smtClean="0">
                <a:latin typeface="Comic Sans MS"/>
                <a:cs typeface="Comic Sans MS"/>
              </a:rPr>
              <a:t> sur do país.</a:t>
            </a:r>
            <a:endParaRPr lang="es-ES" sz="2400" dirty="0">
              <a:latin typeface="Comic Sans MS"/>
              <a:cs typeface="Comic Sans MS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942262" y="5822403"/>
            <a:ext cx="57729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>
                <a:latin typeface="Comic Sans MS"/>
                <a:cs typeface="Comic Sans MS"/>
              </a:rPr>
              <a:t>É </a:t>
            </a:r>
            <a:r>
              <a:rPr lang="es-ES" sz="2400" dirty="0" err="1" smtClean="0">
                <a:latin typeface="Comic Sans MS"/>
                <a:cs typeface="Comic Sans MS"/>
              </a:rPr>
              <a:t>unha</a:t>
            </a:r>
            <a:r>
              <a:rPr lang="es-ES" sz="2400" dirty="0" smtClean="0">
                <a:latin typeface="Comic Sans MS"/>
                <a:cs typeface="Comic Sans MS"/>
              </a:rPr>
              <a:t> </a:t>
            </a:r>
            <a:r>
              <a:rPr lang="es-ES" sz="2400" dirty="0" err="1" smtClean="0">
                <a:latin typeface="Comic Sans MS"/>
                <a:cs typeface="Comic Sans MS"/>
              </a:rPr>
              <a:t>cidade</a:t>
            </a:r>
            <a:r>
              <a:rPr lang="es-ES" sz="2400" dirty="0" smtClean="0">
                <a:latin typeface="Comic Sans MS"/>
                <a:cs typeface="Comic Sans MS"/>
              </a:rPr>
              <a:t> tranquila, considerada </a:t>
            </a:r>
          </a:p>
          <a:p>
            <a:pPr algn="ctr"/>
            <a:r>
              <a:rPr lang="es-ES" sz="2400" dirty="0" smtClean="0">
                <a:latin typeface="Comic Sans MS"/>
                <a:cs typeface="Comic Sans MS"/>
              </a:rPr>
              <a:t>como “</a:t>
            </a:r>
            <a:r>
              <a:rPr lang="es-ES" sz="2400" b="1" i="1" dirty="0" smtClean="0">
                <a:latin typeface="Comic Sans MS"/>
                <a:cs typeface="Comic Sans MS"/>
              </a:rPr>
              <a:t>a perla do Báltico”.</a:t>
            </a:r>
            <a:endParaRPr lang="es-ES" sz="2400" dirty="0">
              <a:latin typeface="Comic Sans MS"/>
              <a:cs typeface="Comic Sans MS"/>
            </a:endParaRPr>
          </a:p>
        </p:txBody>
      </p:sp>
      <p:pic>
        <p:nvPicPr>
          <p:cNvPr id="6" name="Imagen 5" descr="Macintosh HD:private:var:folders:k2:ywb0zq811gd05mj3b0xfttzr0000gn:T:TemporaryItems:images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272" y="2415644"/>
            <a:ext cx="6399529" cy="22020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6" descr="finland_map.gi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02" y="1755844"/>
            <a:ext cx="1878673" cy="3151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Flecha curva 7"/>
          <p:cNvSpPr/>
          <p:nvPr/>
        </p:nvSpPr>
        <p:spPr>
          <a:xfrm rot="15962050">
            <a:off x="1383412" y="4326695"/>
            <a:ext cx="824768" cy="1263479"/>
          </a:xfrm>
          <a:prstGeom prst="bentArrow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5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775230" y="271481"/>
            <a:ext cx="798321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 smtClean="0">
                <a:latin typeface="Comic Sans MS"/>
                <a:cs typeface="Comic Sans MS"/>
              </a:rPr>
              <a:t>Estas son </a:t>
            </a:r>
            <a:r>
              <a:rPr lang="es-ES" sz="3200" dirty="0" err="1" smtClean="0">
                <a:latin typeface="Comic Sans MS"/>
                <a:cs typeface="Comic Sans MS"/>
              </a:rPr>
              <a:t>algunhas</a:t>
            </a:r>
            <a:r>
              <a:rPr lang="es-ES" sz="3200" dirty="0" smtClean="0">
                <a:latin typeface="Comic Sans MS"/>
                <a:cs typeface="Comic Sans MS"/>
              </a:rPr>
              <a:t> das </a:t>
            </a:r>
            <a:r>
              <a:rPr lang="es-ES" sz="3200" dirty="0" err="1" smtClean="0">
                <a:latin typeface="Comic Sans MS"/>
                <a:cs typeface="Comic Sans MS"/>
              </a:rPr>
              <a:t>súas</a:t>
            </a:r>
            <a:r>
              <a:rPr lang="es-ES" sz="3200" dirty="0" smtClean="0">
                <a:latin typeface="Comic Sans MS"/>
                <a:cs typeface="Comic Sans MS"/>
              </a:rPr>
              <a:t> </a:t>
            </a:r>
            <a:r>
              <a:rPr lang="es-ES" sz="3200" dirty="0" err="1" smtClean="0">
                <a:latin typeface="Comic Sans MS"/>
                <a:cs typeface="Comic Sans MS"/>
              </a:rPr>
              <a:t>atraccións</a:t>
            </a:r>
            <a:r>
              <a:rPr lang="es-ES" sz="3200" dirty="0" smtClean="0">
                <a:latin typeface="Comic Sans MS"/>
                <a:cs typeface="Comic Sans MS"/>
              </a:rPr>
              <a:t>:</a:t>
            </a:r>
            <a:endParaRPr lang="es-ES" sz="3200" dirty="0">
              <a:latin typeface="Comic Sans MS"/>
              <a:cs typeface="Comic Sans MS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31954" y="1086131"/>
            <a:ext cx="3216379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dirty="0" smtClean="0">
                <a:latin typeface="Comic Sans MS"/>
                <a:cs typeface="Comic Sans MS"/>
              </a:rPr>
              <a:t>Catedral Luterana</a:t>
            </a:r>
            <a:endParaRPr lang="es-ES" sz="2400" dirty="0">
              <a:latin typeface="Comic Sans MS"/>
              <a:cs typeface="Comic Sans MS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5789486" y="1068245"/>
            <a:ext cx="3216379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dirty="0" smtClean="0">
                <a:latin typeface="Comic Sans MS"/>
                <a:cs typeface="Comic Sans MS"/>
              </a:rPr>
              <a:t>Catedral Ortodoxa</a:t>
            </a:r>
            <a:endParaRPr lang="es-ES" sz="2400" dirty="0">
              <a:latin typeface="Comic Sans MS"/>
              <a:cs typeface="Comic Sans MS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3546266" y="3570716"/>
            <a:ext cx="2061782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dirty="0" smtClean="0">
                <a:latin typeface="Comic Sans MS"/>
                <a:cs typeface="Comic Sans MS"/>
              </a:rPr>
              <a:t>Porto</a:t>
            </a:r>
            <a:endParaRPr lang="es-ES" sz="2400" dirty="0">
              <a:latin typeface="Comic Sans MS"/>
              <a:cs typeface="Comic Sans MS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49483" y="3801548"/>
            <a:ext cx="3216379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dirty="0" err="1" smtClean="0">
                <a:latin typeface="Comic Sans MS"/>
                <a:cs typeface="Comic Sans MS"/>
              </a:rPr>
              <a:t>Igrexa</a:t>
            </a:r>
            <a:r>
              <a:rPr lang="es-ES" sz="2400" dirty="0" smtClean="0">
                <a:latin typeface="Comic Sans MS"/>
                <a:cs typeface="Comic Sans MS"/>
              </a:rPr>
              <a:t> de </a:t>
            </a:r>
            <a:r>
              <a:rPr lang="es-ES" sz="2400" dirty="0" err="1" smtClean="0">
                <a:latin typeface="Comic Sans MS"/>
                <a:cs typeface="Comic Sans MS"/>
              </a:rPr>
              <a:t>Pedra</a:t>
            </a:r>
            <a:endParaRPr lang="es-ES" sz="2400" dirty="0">
              <a:latin typeface="Comic Sans MS"/>
              <a:cs typeface="Comic Sans MS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5927621" y="4186763"/>
            <a:ext cx="3216379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dirty="0" smtClean="0">
                <a:latin typeface="Comic Sans MS"/>
                <a:cs typeface="Comic Sans MS"/>
              </a:rPr>
              <a:t>Estación de tren</a:t>
            </a:r>
            <a:endParaRPr lang="es-ES" sz="2400" dirty="0">
              <a:latin typeface="Comic Sans MS"/>
              <a:cs typeface="Comic Sans MS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2837015" y="6372493"/>
            <a:ext cx="3216379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dirty="0" err="1" smtClean="0">
                <a:latin typeface="Comic Sans MS"/>
                <a:cs typeface="Comic Sans MS"/>
              </a:rPr>
              <a:t>Suomenlinna</a:t>
            </a:r>
            <a:endParaRPr lang="es-ES" sz="2400" dirty="0">
              <a:latin typeface="Comic Sans MS"/>
              <a:cs typeface="Comic Sans MS"/>
            </a:endParaRPr>
          </a:p>
        </p:txBody>
      </p:sp>
      <p:pic>
        <p:nvPicPr>
          <p:cNvPr id="9" name="Imagen 8" descr="Macintosh HD:private:var:folders:k2:ywb0zq811gd05mj3b0xfttzr0000gn:T:TemporaryItems:images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46" y="4263213"/>
            <a:ext cx="2672069" cy="17240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n 9" descr="Macintosh HD:private:var:folders:k2:ywb0zq811gd05mj3b0xfttzr0000gn:T:TemporaryItems:images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76" y="1547796"/>
            <a:ext cx="2741178" cy="17694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n 10" descr="Macintosh HD:private:var:folders:k2:ywb0zq811gd05mj3b0xfttzr0000gn:T:TemporaryItems:images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600" y="1547796"/>
            <a:ext cx="2177239" cy="19524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n 11" descr="puerto-helsinki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862" y="1714220"/>
            <a:ext cx="2787532" cy="1856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n 12" descr="imgres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600" y="4648428"/>
            <a:ext cx="2590808" cy="1724065"/>
          </a:xfrm>
          <a:prstGeom prst="rect">
            <a:avLst/>
          </a:prstGeom>
        </p:spPr>
      </p:pic>
      <p:pic>
        <p:nvPicPr>
          <p:cNvPr id="14" name="Imagen 13" descr="Suomenlinna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779" y="4501774"/>
            <a:ext cx="2489707" cy="1870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2725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150"/>
                            </p:stCondLst>
                            <p:childTnLst>
                              <p:par>
                                <p:cTn id="1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650"/>
                            </p:stCondLst>
                            <p:childTnLst>
                              <p:par>
                                <p:cTn id="2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50"/>
                            </p:stCondLst>
                            <p:childTnLst>
                              <p:par>
                                <p:cTn id="4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050"/>
                            </p:stCondLst>
                            <p:childTnLst>
                              <p:par>
                                <p:cTn id="76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50"/>
                            </p:stCondLst>
                            <p:childTnLst>
                              <p:par>
                                <p:cTn id="9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1050"/>
                            </p:stCondLst>
                            <p:childTnLst>
                              <p:par>
                                <p:cTn id="1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" y="171836"/>
            <a:ext cx="9143999" cy="83483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s-ES" dirty="0" smtClean="0">
                <a:effectLst/>
              </a:rPr>
              <a:t>OUTRAS CIDADES  </a:t>
            </a:r>
            <a:endParaRPr lang="es-ES" dirty="0">
              <a:effectLst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940173" y="1158485"/>
            <a:ext cx="1781380" cy="461665"/>
          </a:xfrm>
          <a:prstGeom prst="rect">
            <a:avLst/>
          </a:prstGeom>
          <a:ln w="38100" cmpd="sng">
            <a:solidFill>
              <a:srgbClr val="00000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dirty="0" err="1" smtClean="0">
                <a:latin typeface="Comic Sans MS"/>
                <a:cs typeface="Comic Sans MS"/>
              </a:rPr>
              <a:t>Espoo</a:t>
            </a:r>
            <a:endParaRPr lang="es-ES" sz="2400" dirty="0">
              <a:latin typeface="Comic Sans MS"/>
              <a:cs typeface="Comic Sans MS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6370732" y="1140211"/>
            <a:ext cx="1781380" cy="461665"/>
          </a:xfrm>
          <a:prstGeom prst="rect">
            <a:avLst/>
          </a:prstGeom>
          <a:ln w="38100" cmpd="sng">
            <a:solidFill>
              <a:srgbClr val="00000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dirty="0" err="1" smtClean="0">
                <a:latin typeface="Comic Sans MS"/>
                <a:cs typeface="Comic Sans MS"/>
              </a:rPr>
              <a:t>Tampere</a:t>
            </a:r>
            <a:endParaRPr lang="es-ES" sz="2400" dirty="0">
              <a:latin typeface="Comic Sans MS"/>
              <a:cs typeface="Comic Sans MS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940173" y="4164818"/>
            <a:ext cx="1781380" cy="461665"/>
          </a:xfrm>
          <a:prstGeom prst="rect">
            <a:avLst/>
          </a:prstGeom>
          <a:ln w="38100" cmpd="sng">
            <a:solidFill>
              <a:srgbClr val="00000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dirty="0" smtClean="0">
                <a:latin typeface="Comic Sans MS"/>
                <a:cs typeface="Comic Sans MS"/>
              </a:rPr>
              <a:t>Turku</a:t>
            </a:r>
            <a:endParaRPr lang="es-ES" sz="2400" dirty="0">
              <a:latin typeface="Comic Sans MS"/>
              <a:cs typeface="Comic Sans MS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6370732" y="4217253"/>
            <a:ext cx="1781380" cy="461665"/>
          </a:xfrm>
          <a:prstGeom prst="rect">
            <a:avLst/>
          </a:prstGeom>
          <a:ln w="38100" cmpd="sng">
            <a:solidFill>
              <a:srgbClr val="00000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dirty="0" err="1" smtClean="0">
                <a:latin typeface="Comic Sans MS"/>
                <a:cs typeface="Comic Sans MS"/>
              </a:rPr>
              <a:t>Kuopio</a:t>
            </a:r>
            <a:endParaRPr lang="es-ES" sz="2400" dirty="0">
              <a:latin typeface="Comic Sans MS"/>
              <a:cs typeface="Comic Sans MS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412358" y="1674747"/>
            <a:ext cx="3199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Comic Sans MS"/>
                <a:cs typeface="Comic Sans MS"/>
              </a:rPr>
              <a:t>É a sede da empresa Nokia.</a:t>
            </a:r>
            <a:endParaRPr lang="es-ES" dirty="0">
              <a:latin typeface="Comic Sans MS"/>
              <a:cs typeface="Comic Sans MS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5083945" y="1611208"/>
            <a:ext cx="38141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latin typeface="Comic Sans MS"/>
                <a:cs typeface="Comic Sans MS"/>
              </a:rPr>
              <a:t>Os escritores fineses </a:t>
            </a:r>
            <a:r>
              <a:rPr lang="es-ES" dirty="0" err="1" smtClean="0">
                <a:latin typeface="Comic Sans MS"/>
                <a:cs typeface="Comic Sans MS"/>
              </a:rPr>
              <a:t>máis</a:t>
            </a:r>
            <a:r>
              <a:rPr lang="es-ES" dirty="0" smtClean="0">
                <a:latin typeface="Comic Sans MS"/>
                <a:cs typeface="Comic Sans MS"/>
              </a:rPr>
              <a:t> famosos </a:t>
            </a:r>
            <a:r>
              <a:rPr lang="es-ES" dirty="0" err="1" smtClean="0">
                <a:latin typeface="Comic Sans MS"/>
                <a:cs typeface="Comic Sans MS"/>
              </a:rPr>
              <a:t>naceron</a:t>
            </a:r>
            <a:r>
              <a:rPr lang="es-ES" dirty="0" smtClean="0">
                <a:latin typeface="Comic Sans MS"/>
                <a:cs typeface="Comic Sans MS"/>
              </a:rPr>
              <a:t> </a:t>
            </a:r>
            <a:r>
              <a:rPr lang="es-ES" dirty="0" err="1" smtClean="0">
                <a:latin typeface="Comic Sans MS"/>
                <a:cs typeface="Comic Sans MS"/>
              </a:rPr>
              <a:t>ou</a:t>
            </a:r>
            <a:r>
              <a:rPr lang="es-ES" dirty="0" smtClean="0">
                <a:latin typeface="Comic Sans MS"/>
                <a:cs typeface="Comic Sans MS"/>
              </a:rPr>
              <a:t> </a:t>
            </a:r>
            <a:r>
              <a:rPr lang="es-ES" dirty="0" err="1" smtClean="0">
                <a:latin typeface="Comic Sans MS"/>
                <a:cs typeface="Comic Sans MS"/>
              </a:rPr>
              <a:t>viviron</a:t>
            </a:r>
            <a:r>
              <a:rPr lang="es-ES" dirty="0" smtClean="0">
                <a:latin typeface="Comic Sans MS"/>
                <a:cs typeface="Comic Sans MS"/>
              </a:rPr>
              <a:t> aquí.</a:t>
            </a:r>
            <a:endParaRPr lang="es-ES" dirty="0">
              <a:latin typeface="Comic Sans MS"/>
              <a:cs typeface="Comic Sans MS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148449" y="4626483"/>
            <a:ext cx="4255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Comic Sans MS"/>
                <a:cs typeface="Comic Sans MS"/>
              </a:rPr>
              <a:t>É a </a:t>
            </a:r>
            <a:r>
              <a:rPr lang="es-ES" dirty="0" err="1" smtClean="0">
                <a:latin typeface="Comic Sans MS"/>
                <a:cs typeface="Comic Sans MS"/>
              </a:rPr>
              <a:t>cidade</a:t>
            </a:r>
            <a:r>
              <a:rPr lang="es-ES" dirty="0" smtClean="0">
                <a:latin typeface="Comic Sans MS"/>
                <a:cs typeface="Comic Sans MS"/>
              </a:rPr>
              <a:t> </a:t>
            </a:r>
            <a:r>
              <a:rPr lang="es-ES" dirty="0" err="1" smtClean="0">
                <a:latin typeface="Comic Sans MS"/>
                <a:cs typeface="Comic Sans MS"/>
              </a:rPr>
              <a:t>mais</a:t>
            </a:r>
            <a:r>
              <a:rPr lang="es-ES" dirty="0" smtClean="0">
                <a:latin typeface="Comic Sans MS"/>
                <a:cs typeface="Comic Sans MS"/>
              </a:rPr>
              <a:t> </a:t>
            </a:r>
            <a:r>
              <a:rPr lang="es-ES" dirty="0" err="1" smtClean="0">
                <a:latin typeface="Comic Sans MS"/>
                <a:cs typeface="Comic Sans MS"/>
              </a:rPr>
              <a:t>antiga</a:t>
            </a:r>
            <a:r>
              <a:rPr lang="es-ES" dirty="0" smtClean="0">
                <a:latin typeface="Comic Sans MS"/>
                <a:cs typeface="Comic Sans MS"/>
              </a:rPr>
              <a:t> de Finlandia.</a:t>
            </a:r>
            <a:endParaRPr lang="es-ES" dirty="0">
              <a:latin typeface="Comic Sans MS"/>
              <a:cs typeface="Comic Sans MS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5674023" y="4678918"/>
            <a:ext cx="3199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>
                <a:latin typeface="Comic Sans MS"/>
                <a:cs typeface="Comic Sans MS"/>
              </a:rPr>
              <a:t>Onde</a:t>
            </a:r>
            <a:r>
              <a:rPr lang="es-ES" dirty="0" smtClean="0">
                <a:latin typeface="Comic Sans MS"/>
                <a:cs typeface="Comic Sans MS"/>
              </a:rPr>
              <a:t> se </a:t>
            </a:r>
            <a:r>
              <a:rPr lang="es-ES" dirty="0" err="1" smtClean="0">
                <a:latin typeface="Comic Sans MS"/>
                <a:cs typeface="Comic Sans MS"/>
              </a:rPr>
              <a:t>atopa</a:t>
            </a:r>
            <a:r>
              <a:rPr lang="es-ES" dirty="0" smtClean="0">
                <a:latin typeface="Comic Sans MS"/>
                <a:cs typeface="Comic Sans MS"/>
              </a:rPr>
              <a:t> a colina </a:t>
            </a:r>
            <a:r>
              <a:rPr lang="es-ES" dirty="0" err="1" smtClean="0">
                <a:latin typeface="Comic Sans MS"/>
                <a:cs typeface="Comic Sans MS"/>
              </a:rPr>
              <a:t>Puijo</a:t>
            </a:r>
            <a:r>
              <a:rPr lang="es-ES" dirty="0" smtClean="0">
                <a:latin typeface="Comic Sans MS"/>
                <a:cs typeface="Comic Sans MS"/>
              </a:rPr>
              <a:t>.</a:t>
            </a:r>
            <a:endParaRPr lang="es-ES" dirty="0">
              <a:latin typeface="Comic Sans MS"/>
              <a:cs typeface="Comic Sans MS"/>
            </a:endParaRPr>
          </a:p>
        </p:txBody>
      </p:sp>
      <p:pic>
        <p:nvPicPr>
          <p:cNvPr id="11" name="Imagen 10" descr="imgr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1" y="2114664"/>
            <a:ext cx="2137148" cy="17012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n 11" descr="img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751" y="2257539"/>
            <a:ext cx="2148804" cy="17104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n 12" descr="Turun_linna_talvella4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58" y="5048250"/>
            <a:ext cx="3016250" cy="1809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Imagen 13" descr="imgres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945" y="5048250"/>
            <a:ext cx="2416110" cy="1809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Imagen 14" descr="images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650" y="5334951"/>
            <a:ext cx="2033349" cy="15230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8543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5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0"/>
                            </p:stCondLst>
                            <p:childTnLst>
                              <p:par>
                                <p:cTn id="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500"/>
                            </p:stCondLst>
                            <p:childTnLst>
                              <p:par>
                                <p:cTn id="6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500"/>
                            </p:stCondLst>
                            <p:childTnLst>
                              <p:par>
                                <p:cTn id="6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500"/>
                            </p:stCondLst>
                            <p:childTnLst>
                              <p:par>
                                <p:cTn id="7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1500"/>
                            </p:stCondLst>
                            <p:childTnLst>
                              <p:par>
                                <p:cTn id="8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/>
      <p:bldP spid="8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355793"/>
            <a:ext cx="9144000" cy="83483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s-ES" dirty="0" smtClean="0">
                <a:effectLst/>
              </a:rPr>
              <a:t>GASTRONOMÍA</a:t>
            </a:r>
            <a:endParaRPr lang="es-ES" dirty="0">
              <a:effectLst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471698" y="1278060"/>
            <a:ext cx="2404207" cy="461665"/>
          </a:xfrm>
          <a:prstGeom prst="rect">
            <a:avLst/>
          </a:prstGeom>
          <a:solidFill>
            <a:srgbClr val="8000FF"/>
          </a:solidFill>
          <a:ln>
            <a:solidFill>
              <a:schemeClr val="bg1"/>
            </a:solidFill>
          </a:ln>
          <a:effectLst>
            <a:glow rad="101600">
              <a:schemeClr val="bg1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s-ES" sz="2400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Peixes</a:t>
            </a:r>
            <a:r>
              <a:rPr lang="es-ES" sz="2400" dirty="0" smtClean="0">
                <a:solidFill>
                  <a:schemeClr val="bg1"/>
                </a:solidFill>
                <a:latin typeface="Comic Sans MS"/>
                <a:cs typeface="Comic Sans MS"/>
              </a:rPr>
              <a:t> frescos</a:t>
            </a:r>
            <a:endParaRPr lang="es-ES" sz="2400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  <p:pic>
        <p:nvPicPr>
          <p:cNvPr id="11" name="Imagen 10" descr="imgres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86" y="1168225"/>
            <a:ext cx="2225166" cy="1480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uadroTexto 2"/>
          <p:cNvSpPr txBox="1"/>
          <p:nvPr/>
        </p:nvSpPr>
        <p:spPr>
          <a:xfrm rot="602761">
            <a:off x="148449" y="2374474"/>
            <a:ext cx="2160745" cy="461665"/>
          </a:xfrm>
          <a:prstGeom prst="rect">
            <a:avLst/>
          </a:prstGeom>
          <a:solidFill>
            <a:srgbClr val="8000FF"/>
          </a:solidFill>
          <a:ln>
            <a:solidFill>
              <a:schemeClr val="bg1"/>
            </a:solidFill>
          </a:ln>
          <a:effectLst>
            <a:glow rad="101600">
              <a:schemeClr val="bg1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s-ES" sz="2400" dirty="0" smtClean="0">
                <a:solidFill>
                  <a:schemeClr val="bg1"/>
                </a:solidFill>
                <a:latin typeface="Comic Sans MS"/>
                <a:cs typeface="Comic Sans MS"/>
              </a:rPr>
              <a:t>Carne de reno</a:t>
            </a:r>
            <a:endParaRPr lang="es-ES" sz="2400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  <p:pic>
        <p:nvPicPr>
          <p:cNvPr id="12" name="Imagen 11" descr="gastronomia-de-finlandia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71" y="3143194"/>
            <a:ext cx="2304863" cy="17286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n 12" descr="800px-Karjalanpiirakka-20060227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602" y="4631823"/>
            <a:ext cx="2331486" cy="17165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uadroTexto 6"/>
          <p:cNvSpPr txBox="1"/>
          <p:nvPr/>
        </p:nvSpPr>
        <p:spPr>
          <a:xfrm>
            <a:off x="3313376" y="6324028"/>
            <a:ext cx="2672067" cy="461665"/>
          </a:xfrm>
          <a:prstGeom prst="rect">
            <a:avLst/>
          </a:prstGeom>
          <a:solidFill>
            <a:srgbClr val="8000FF"/>
          </a:solidFill>
          <a:ln>
            <a:solidFill>
              <a:schemeClr val="bg1"/>
            </a:solidFill>
          </a:ln>
          <a:effectLst>
            <a:glow rad="101600">
              <a:schemeClr val="bg1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s-ES" sz="2400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Karjalan</a:t>
            </a:r>
            <a:r>
              <a:rPr lang="es-ES" sz="2400" dirty="0" smtClean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es-ES" sz="2400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piirakat</a:t>
            </a:r>
            <a:endParaRPr lang="es-ES" sz="2400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21571" y="4540265"/>
            <a:ext cx="1583447" cy="461665"/>
          </a:xfrm>
          <a:prstGeom prst="rect">
            <a:avLst/>
          </a:prstGeom>
          <a:solidFill>
            <a:srgbClr val="8000FF"/>
          </a:solidFill>
          <a:ln>
            <a:solidFill>
              <a:schemeClr val="bg1"/>
            </a:solidFill>
          </a:ln>
          <a:effectLst>
            <a:glow rad="101600">
              <a:schemeClr val="bg1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s-ES" sz="2400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Kalakukko</a:t>
            </a:r>
            <a:endParaRPr lang="es-ES" sz="2400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  <p:pic>
        <p:nvPicPr>
          <p:cNvPr id="14" name="Imagen 13" descr="Mämmi-2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62" y="5112498"/>
            <a:ext cx="2269263" cy="17019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CuadroTexto 8"/>
          <p:cNvSpPr txBox="1"/>
          <p:nvPr/>
        </p:nvSpPr>
        <p:spPr>
          <a:xfrm>
            <a:off x="1118526" y="6393616"/>
            <a:ext cx="1179336" cy="461665"/>
          </a:xfrm>
          <a:prstGeom prst="rect">
            <a:avLst/>
          </a:prstGeom>
          <a:solidFill>
            <a:srgbClr val="8000FF"/>
          </a:solidFill>
          <a:ln>
            <a:solidFill>
              <a:schemeClr val="bg1"/>
            </a:solidFill>
          </a:ln>
          <a:effectLst>
            <a:glow rad="101600">
              <a:schemeClr val="bg1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s-ES" sz="2400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Mämmi</a:t>
            </a:r>
            <a:endParaRPr lang="es-ES" sz="2400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  <p:pic>
        <p:nvPicPr>
          <p:cNvPr id="15" name="Imagen 14" descr="imgres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49" y="5343331"/>
            <a:ext cx="2264038" cy="15398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CuadroTexto 9"/>
          <p:cNvSpPr txBox="1"/>
          <p:nvPr/>
        </p:nvSpPr>
        <p:spPr>
          <a:xfrm>
            <a:off x="6285852" y="6396335"/>
            <a:ext cx="1599942" cy="461665"/>
          </a:xfrm>
          <a:prstGeom prst="rect">
            <a:avLst/>
          </a:prstGeom>
          <a:solidFill>
            <a:srgbClr val="8000FF"/>
          </a:solidFill>
          <a:ln>
            <a:solidFill>
              <a:schemeClr val="bg1"/>
            </a:solidFill>
          </a:ln>
          <a:effectLst>
            <a:glow rad="101600">
              <a:schemeClr val="bg1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s-ES" sz="2400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Salmiakki</a:t>
            </a:r>
            <a:endParaRPr lang="es-ES" sz="2400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  <p:pic>
        <p:nvPicPr>
          <p:cNvPr id="16" name="Imagen 15" descr="imgres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352" y="3476476"/>
            <a:ext cx="2096860" cy="1395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CuadroTexto 7"/>
          <p:cNvSpPr txBox="1"/>
          <p:nvPr/>
        </p:nvSpPr>
        <p:spPr>
          <a:xfrm rot="20937762">
            <a:off x="7663017" y="4587883"/>
            <a:ext cx="1022641" cy="461665"/>
          </a:xfrm>
          <a:prstGeom prst="rect">
            <a:avLst/>
          </a:prstGeom>
          <a:solidFill>
            <a:srgbClr val="8000FF"/>
          </a:solidFill>
          <a:ln>
            <a:solidFill>
              <a:schemeClr val="bg1"/>
            </a:solidFill>
          </a:ln>
          <a:effectLst>
            <a:glow rad="101600">
              <a:schemeClr val="bg1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s-ES" sz="2400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Glögi</a:t>
            </a:r>
            <a:endParaRPr lang="es-ES" sz="2400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  <p:pic>
        <p:nvPicPr>
          <p:cNvPr id="17" name="Imagen 16" descr="imgres.jp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49" y="1180870"/>
            <a:ext cx="2131197" cy="1706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uadroTexto 4"/>
          <p:cNvSpPr txBox="1"/>
          <p:nvPr/>
        </p:nvSpPr>
        <p:spPr>
          <a:xfrm rot="21261828">
            <a:off x="6286283" y="2656693"/>
            <a:ext cx="2767081" cy="461665"/>
          </a:xfrm>
          <a:prstGeom prst="rect">
            <a:avLst/>
          </a:prstGeom>
          <a:solidFill>
            <a:srgbClr val="8000FF"/>
          </a:solidFill>
          <a:ln>
            <a:solidFill>
              <a:schemeClr val="bg1"/>
            </a:solidFill>
          </a:ln>
          <a:effectLst>
            <a:glow rad="101600">
              <a:schemeClr val="bg1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s-ES" sz="2400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Froitos</a:t>
            </a:r>
            <a:r>
              <a:rPr lang="es-ES" sz="2400" dirty="0" smtClean="0">
                <a:solidFill>
                  <a:schemeClr val="bg1"/>
                </a:solidFill>
                <a:latin typeface="Comic Sans MS"/>
                <a:cs typeface="Comic Sans MS"/>
              </a:rPr>
              <a:t> do bosque</a:t>
            </a:r>
            <a:endParaRPr lang="es-ES" sz="2400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  <p:pic>
        <p:nvPicPr>
          <p:cNvPr id="18" name="Imagen 17" descr="Salmon1.jp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202" y="1729276"/>
            <a:ext cx="2166660" cy="822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Imagen 18" descr="images.jpg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382" y="2551955"/>
            <a:ext cx="2661706" cy="1597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CuadroTexto 19"/>
          <p:cNvSpPr txBox="1"/>
          <p:nvPr/>
        </p:nvSpPr>
        <p:spPr>
          <a:xfrm>
            <a:off x="3244825" y="4029617"/>
            <a:ext cx="2672067" cy="461665"/>
          </a:xfrm>
          <a:prstGeom prst="rect">
            <a:avLst/>
          </a:prstGeom>
          <a:solidFill>
            <a:srgbClr val="8000FF"/>
          </a:solidFill>
          <a:ln>
            <a:solidFill>
              <a:schemeClr val="bg1"/>
            </a:solidFill>
          </a:ln>
          <a:effectLst>
            <a:glow rad="101600">
              <a:schemeClr val="bg1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s-ES" sz="2400" dirty="0" smtClean="0">
                <a:solidFill>
                  <a:schemeClr val="bg1"/>
                </a:solidFill>
                <a:latin typeface="Comic Sans MS"/>
                <a:cs typeface="Comic Sans MS"/>
              </a:rPr>
              <a:t>Enrollados canela</a:t>
            </a:r>
            <a:endParaRPr lang="es-ES" sz="2400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65048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500"/>
                            </p:stCondLst>
                            <p:childTnLst>
                              <p:par>
                                <p:cTn id="6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500"/>
                            </p:stCondLst>
                            <p:childTnLst>
                              <p:par>
                                <p:cTn id="8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7500"/>
                            </p:stCondLst>
                            <p:childTnLst>
                              <p:par>
                                <p:cTn id="9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500"/>
                            </p:stCondLst>
                            <p:childTnLst>
                              <p:par>
                                <p:cTn id="10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3" grpId="0" animBg="1"/>
      <p:bldP spid="7" grpId="0" animBg="1"/>
      <p:bldP spid="6" grpId="0" animBg="1"/>
      <p:bldP spid="9" grpId="0" animBg="1"/>
      <p:bldP spid="10" grpId="0" animBg="1"/>
      <p:bldP spid="8" grpId="0" animBg="1"/>
      <p:bldP spid="5" grpId="0" animBg="1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2418"/>
            <a:ext cx="9144000" cy="83483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s-ES" dirty="0" smtClean="0">
                <a:effectLst/>
              </a:rPr>
              <a:t>FESTAS</a:t>
            </a:r>
            <a:endParaRPr lang="es-ES" dirty="0">
              <a:effectLst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5426608" y="1075649"/>
            <a:ext cx="3216379" cy="769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dirty="0" err="1" smtClean="0">
                <a:latin typeface="Comic Sans MS"/>
                <a:cs typeface="Comic Sans MS"/>
              </a:rPr>
              <a:t>Midsummer</a:t>
            </a:r>
            <a:endParaRPr lang="es-ES" sz="2400" dirty="0" smtClean="0">
              <a:latin typeface="Comic Sans MS"/>
              <a:cs typeface="Comic Sans MS"/>
            </a:endParaRPr>
          </a:p>
          <a:p>
            <a:pPr algn="ctr"/>
            <a:r>
              <a:rPr lang="es-ES" sz="2000" dirty="0" smtClean="0">
                <a:latin typeface="Comic Sans MS"/>
                <a:cs typeface="Comic Sans MS"/>
              </a:rPr>
              <a:t>(San </a:t>
            </a:r>
            <a:r>
              <a:rPr lang="es-ES" sz="2000" dirty="0" err="1" smtClean="0">
                <a:latin typeface="Comic Sans MS"/>
                <a:cs typeface="Comic Sans MS"/>
              </a:rPr>
              <a:t>Xoan</a:t>
            </a:r>
            <a:r>
              <a:rPr lang="es-ES" sz="2000" dirty="0" smtClean="0">
                <a:latin typeface="Comic Sans MS"/>
                <a:cs typeface="Comic Sans MS"/>
              </a:rPr>
              <a:t>)</a:t>
            </a:r>
            <a:endParaRPr lang="es-ES" sz="2000" dirty="0">
              <a:latin typeface="Comic Sans MS"/>
              <a:cs typeface="Comic Sans MS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59856" y="3505905"/>
            <a:ext cx="3216379" cy="769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dirty="0" smtClean="0">
                <a:latin typeface="Comic Sans MS"/>
                <a:cs typeface="Comic Sans MS"/>
              </a:rPr>
              <a:t>Helsinki Festival</a:t>
            </a:r>
          </a:p>
          <a:p>
            <a:pPr algn="ctr"/>
            <a:r>
              <a:rPr lang="es-ES" sz="2000" dirty="0" smtClean="0">
                <a:latin typeface="Comic Sans MS"/>
                <a:cs typeface="Comic Sans MS"/>
              </a:rPr>
              <a:t>(</a:t>
            </a:r>
            <a:r>
              <a:rPr lang="es-ES" sz="2000" dirty="0" err="1" smtClean="0">
                <a:latin typeface="Comic Sans MS"/>
                <a:cs typeface="Comic Sans MS"/>
              </a:rPr>
              <a:t>finais</a:t>
            </a:r>
            <a:r>
              <a:rPr lang="es-ES" sz="2000" dirty="0" smtClean="0">
                <a:latin typeface="Comic Sans MS"/>
                <a:cs typeface="Comic Sans MS"/>
              </a:rPr>
              <a:t> de verán)</a:t>
            </a:r>
            <a:endParaRPr lang="es-ES" sz="2000" dirty="0">
              <a:latin typeface="Comic Sans MS"/>
              <a:cs typeface="Comic Sans MS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5426608" y="4099966"/>
            <a:ext cx="3216379" cy="769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dirty="0" smtClean="0">
                <a:latin typeface="Comic Sans MS"/>
                <a:cs typeface="Comic Sans MS"/>
              </a:rPr>
              <a:t>Día do </a:t>
            </a:r>
            <a:r>
              <a:rPr lang="es-ES" sz="2400" dirty="0" err="1" smtClean="0">
                <a:latin typeface="Comic Sans MS"/>
                <a:cs typeface="Comic Sans MS"/>
              </a:rPr>
              <a:t>durmilón</a:t>
            </a:r>
            <a:endParaRPr lang="es-ES" sz="2400" dirty="0" smtClean="0">
              <a:latin typeface="Comic Sans MS"/>
              <a:cs typeface="Comic Sans MS"/>
            </a:endParaRPr>
          </a:p>
          <a:p>
            <a:pPr algn="ctr"/>
            <a:r>
              <a:rPr lang="es-ES" sz="2000" dirty="0" smtClean="0">
                <a:latin typeface="Comic Sans MS"/>
                <a:cs typeface="Comic Sans MS"/>
              </a:rPr>
              <a:t>(27 </a:t>
            </a:r>
            <a:r>
              <a:rPr lang="es-ES" sz="2000" dirty="0" err="1" smtClean="0">
                <a:latin typeface="Comic Sans MS"/>
                <a:cs typeface="Comic Sans MS"/>
              </a:rPr>
              <a:t>xullo</a:t>
            </a:r>
            <a:r>
              <a:rPr lang="es-ES" sz="2000" dirty="0" smtClean="0">
                <a:latin typeface="Comic Sans MS"/>
                <a:cs typeface="Comic Sans MS"/>
              </a:rPr>
              <a:t>)</a:t>
            </a:r>
            <a:endParaRPr lang="es-ES" sz="2000" dirty="0">
              <a:latin typeface="Comic Sans MS"/>
              <a:cs typeface="Comic Sans MS"/>
            </a:endParaRPr>
          </a:p>
        </p:txBody>
      </p:sp>
      <p:pic>
        <p:nvPicPr>
          <p:cNvPr id="10" name="Imagen 9" descr="Macintosh HD:private:var:folders:k2:ywb0zq811gd05mj3b0xfttzr0000gn:T:TemporaryItems:it5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35" y="1628443"/>
            <a:ext cx="2671445" cy="1774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n 10" descr="Macintosh HD:private:var:folders:k2:ywb0zq811gd05mj3b0xfttzr0000gn:T:TemporaryItems:url.jpg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29"/>
          <a:stretch/>
        </p:blipFill>
        <p:spPr bwMode="auto">
          <a:xfrm>
            <a:off x="5713202" y="5420926"/>
            <a:ext cx="2545080" cy="1437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n 11" descr="Macintosh HD:private:var:folders:k2:ywb0zq811gd05mj3b0xfttzr0000gn:T:TemporaryItems:hkifest3_b.jp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35" y="5158740"/>
            <a:ext cx="2595880" cy="1699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n 12" descr="Macintosh HD:private:var:folders:k2:ywb0zq811gd05mj3b0xfttzr0000gn:T:TemporaryItems:imgres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273" y="2183117"/>
            <a:ext cx="2520950" cy="18884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uadroTexto 2"/>
          <p:cNvSpPr txBox="1"/>
          <p:nvPr/>
        </p:nvSpPr>
        <p:spPr>
          <a:xfrm>
            <a:off x="103866" y="1080301"/>
            <a:ext cx="3579252" cy="769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dirty="0" err="1" smtClean="0">
                <a:latin typeface="Comic Sans MS"/>
                <a:cs typeface="Comic Sans MS"/>
              </a:rPr>
              <a:t>Festa</a:t>
            </a:r>
            <a:r>
              <a:rPr lang="es-ES" sz="2400" dirty="0" smtClean="0">
                <a:latin typeface="Comic Sans MS"/>
                <a:cs typeface="Comic Sans MS"/>
              </a:rPr>
              <a:t> da Independencia</a:t>
            </a:r>
          </a:p>
          <a:p>
            <a:pPr algn="ctr"/>
            <a:r>
              <a:rPr lang="es-ES" sz="2000" dirty="0" smtClean="0">
                <a:latin typeface="Comic Sans MS"/>
                <a:cs typeface="Comic Sans MS"/>
              </a:rPr>
              <a:t>(6 </a:t>
            </a:r>
            <a:r>
              <a:rPr lang="es-ES" sz="2000" dirty="0" err="1" smtClean="0">
                <a:latin typeface="Comic Sans MS"/>
                <a:cs typeface="Comic Sans MS"/>
              </a:rPr>
              <a:t>decembro</a:t>
            </a:r>
            <a:r>
              <a:rPr lang="es-ES" sz="2000" dirty="0" smtClean="0">
                <a:latin typeface="Comic Sans MS"/>
                <a:cs typeface="Comic Sans MS"/>
              </a:rPr>
              <a:t>)</a:t>
            </a:r>
            <a:endParaRPr lang="es-ES" sz="2000" dirty="0">
              <a:latin typeface="Comic Sans MS"/>
              <a:cs typeface="Comic Sans MS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4806013" y="1869207"/>
            <a:ext cx="4337987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A </a:t>
            </a:r>
            <a:r>
              <a:rPr lang="es-ES" dirty="0" err="1" smtClean="0"/>
              <a:t>noite</a:t>
            </a:r>
            <a:r>
              <a:rPr lang="es-ES" dirty="0" smtClean="0"/>
              <a:t> </a:t>
            </a:r>
            <a:r>
              <a:rPr lang="es-ES" dirty="0" err="1" smtClean="0"/>
              <a:t>sen</a:t>
            </a:r>
            <a:r>
              <a:rPr lang="es-ES" dirty="0" smtClean="0"/>
              <a:t> </a:t>
            </a:r>
            <a:r>
              <a:rPr lang="es-ES" dirty="0" err="1" smtClean="0"/>
              <a:t>noite</a:t>
            </a:r>
            <a:r>
              <a:rPr lang="es-ES" dirty="0" smtClean="0"/>
              <a:t>. </a:t>
            </a:r>
            <a:r>
              <a:rPr lang="es-ES" dirty="0" err="1" smtClean="0"/>
              <a:t>Celébrase</a:t>
            </a:r>
            <a:r>
              <a:rPr lang="es-ES" dirty="0" smtClean="0"/>
              <a:t> o </a:t>
            </a:r>
            <a:r>
              <a:rPr lang="es-ES" dirty="0" err="1" smtClean="0"/>
              <a:t>comezo</a:t>
            </a:r>
            <a:r>
              <a:rPr lang="es-ES" dirty="0" smtClean="0"/>
              <a:t> do verán con </a:t>
            </a:r>
            <a:r>
              <a:rPr lang="es-ES" dirty="0" err="1" smtClean="0"/>
              <a:t>lumes</a:t>
            </a:r>
            <a:r>
              <a:rPr lang="es-ES" dirty="0" smtClean="0"/>
              <a:t> </a:t>
            </a:r>
            <a:r>
              <a:rPr lang="es-ES" dirty="0" err="1" smtClean="0"/>
              <a:t>ao</a:t>
            </a:r>
            <a:r>
              <a:rPr lang="es-ES" dirty="0"/>
              <a:t> </a:t>
            </a:r>
            <a:r>
              <a:rPr lang="es-ES" dirty="0" err="1" smtClean="0"/>
              <a:t>carón</a:t>
            </a:r>
            <a:r>
              <a:rPr lang="es-ES" dirty="0" smtClean="0"/>
              <a:t> dos lagos.</a:t>
            </a:r>
            <a:endParaRPr lang="es-ES" dirty="0"/>
          </a:p>
        </p:txBody>
      </p:sp>
      <p:sp>
        <p:nvSpPr>
          <p:cNvPr id="9" name="CuadroTexto 8"/>
          <p:cNvSpPr txBox="1"/>
          <p:nvPr/>
        </p:nvSpPr>
        <p:spPr>
          <a:xfrm>
            <a:off x="0" y="4275346"/>
            <a:ext cx="4337987" cy="92333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Un festival que pretende </a:t>
            </a:r>
            <a:r>
              <a:rPr lang="es-ES" dirty="0" err="1" smtClean="0"/>
              <a:t>achegar</a:t>
            </a:r>
            <a:r>
              <a:rPr lang="es-ES" dirty="0" smtClean="0"/>
              <a:t> a arte a todo o mundo. </a:t>
            </a:r>
            <a:r>
              <a:rPr lang="es-ES" dirty="0" err="1" smtClean="0"/>
              <a:t>Conta</a:t>
            </a:r>
            <a:r>
              <a:rPr lang="es-ES" dirty="0" smtClean="0"/>
              <a:t> con </a:t>
            </a:r>
            <a:r>
              <a:rPr lang="es-ES" dirty="0" err="1" smtClean="0"/>
              <a:t>actuacións</a:t>
            </a:r>
            <a:r>
              <a:rPr lang="es-ES" dirty="0" smtClean="0"/>
              <a:t> </a:t>
            </a:r>
            <a:r>
              <a:rPr lang="es-ES" dirty="0" err="1" smtClean="0"/>
              <a:t>musicais</a:t>
            </a:r>
            <a:r>
              <a:rPr lang="es-ES" dirty="0" smtClean="0"/>
              <a:t>, </a:t>
            </a:r>
            <a:r>
              <a:rPr lang="es-ES" dirty="0" err="1" smtClean="0"/>
              <a:t>teatrais</a:t>
            </a:r>
            <a:r>
              <a:rPr lang="es-ES" dirty="0" smtClean="0"/>
              <a:t>, danza, etc.</a:t>
            </a:r>
            <a:endParaRPr lang="es-ES" dirty="0"/>
          </a:p>
        </p:txBody>
      </p:sp>
      <p:sp>
        <p:nvSpPr>
          <p:cNvPr id="8" name="CuadroTexto 7"/>
          <p:cNvSpPr txBox="1"/>
          <p:nvPr/>
        </p:nvSpPr>
        <p:spPr>
          <a:xfrm>
            <a:off x="5426608" y="4899605"/>
            <a:ext cx="3216379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O último en levantarse da cama tirase </a:t>
            </a:r>
            <a:r>
              <a:rPr lang="es-ES" dirty="0" err="1" smtClean="0"/>
              <a:t>ao</a:t>
            </a:r>
            <a:r>
              <a:rPr lang="es-ES" dirty="0" smtClean="0"/>
              <a:t> lago.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8308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5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0"/>
                            </p:stCondLst>
                            <p:childTnLst>
                              <p:par>
                                <p:cTn id="5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500"/>
                            </p:stCondLst>
                            <p:childTnLst>
                              <p:par>
                                <p:cTn id="6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500"/>
                            </p:stCondLst>
                            <p:childTnLst>
                              <p:par>
                                <p:cTn id="6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500"/>
                            </p:stCondLst>
                            <p:childTnLst>
                              <p:par>
                                <p:cTn id="7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3" grpId="0" animBg="1"/>
      <p:bldP spid="7" grpId="0" animBg="1"/>
      <p:bldP spid="9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355793"/>
            <a:ext cx="9143999" cy="83483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s-ES" dirty="0" smtClean="0">
                <a:effectLst/>
              </a:rPr>
              <a:t>LITERATURA</a:t>
            </a:r>
            <a:endParaRPr lang="es-ES" dirty="0">
              <a:effectLst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3715482"/>
            <a:ext cx="3216379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dirty="0" smtClean="0">
                <a:latin typeface="Comic Sans MS"/>
                <a:cs typeface="Comic Sans MS"/>
              </a:rPr>
              <a:t>KALEVALA</a:t>
            </a:r>
            <a:endParaRPr lang="es-ES" sz="2400" dirty="0">
              <a:latin typeface="Comic Sans MS"/>
              <a:cs typeface="Comic Sans MS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5927620" y="3649379"/>
            <a:ext cx="3216379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dirty="0" smtClean="0">
                <a:latin typeface="Comic Sans MS"/>
                <a:cs typeface="Comic Sans MS"/>
              </a:rPr>
              <a:t>MIKA WALTARI</a:t>
            </a:r>
            <a:endParaRPr lang="es-ES" sz="2400" dirty="0">
              <a:latin typeface="Comic Sans MS"/>
              <a:cs typeface="Comic Sans MS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2771033" y="5657671"/>
            <a:ext cx="3216379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dirty="0" smtClean="0">
                <a:latin typeface="Comic Sans MS"/>
                <a:cs typeface="Comic Sans MS"/>
              </a:rPr>
              <a:t>FRANS EEMIL SILLANPÄÄ</a:t>
            </a:r>
            <a:endParaRPr lang="es-ES" sz="2400" dirty="0">
              <a:latin typeface="Comic Sans MS"/>
              <a:cs typeface="Comic Sans MS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0" y="4177147"/>
            <a:ext cx="3216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latin typeface="Comic Sans MS"/>
                <a:cs typeface="Comic Sans MS"/>
              </a:rPr>
              <a:t>Un poema épico compilado por </a:t>
            </a:r>
            <a:r>
              <a:rPr lang="es-ES" dirty="0" err="1" smtClean="0">
                <a:latin typeface="Comic Sans MS"/>
                <a:cs typeface="Comic Sans MS"/>
              </a:rPr>
              <a:t>Elias</a:t>
            </a:r>
            <a:r>
              <a:rPr lang="es-ES" dirty="0" smtClean="0">
                <a:latin typeface="Comic Sans MS"/>
                <a:cs typeface="Comic Sans MS"/>
              </a:rPr>
              <a:t> </a:t>
            </a:r>
            <a:r>
              <a:rPr lang="es-ES" dirty="0" err="1" smtClean="0">
                <a:latin typeface="Comic Sans MS"/>
                <a:cs typeface="Comic Sans MS"/>
              </a:rPr>
              <a:t>Lönnröt</a:t>
            </a:r>
            <a:r>
              <a:rPr lang="es-ES" dirty="0" smtClean="0">
                <a:latin typeface="Comic Sans MS"/>
                <a:cs typeface="Comic Sans MS"/>
              </a:rPr>
              <a:t>.</a:t>
            </a:r>
            <a:endParaRPr lang="es-ES" dirty="0">
              <a:latin typeface="Comic Sans MS"/>
              <a:cs typeface="Comic Sans MS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5927620" y="4048052"/>
            <a:ext cx="3216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latin typeface="Comic Sans MS"/>
                <a:cs typeface="Comic Sans MS"/>
              </a:rPr>
              <a:t>Escritor </a:t>
            </a:r>
            <a:r>
              <a:rPr lang="es-ES" dirty="0" err="1" smtClean="0">
                <a:latin typeface="Comic Sans MS"/>
                <a:cs typeface="Comic Sans MS"/>
              </a:rPr>
              <a:t>máis</a:t>
            </a:r>
            <a:r>
              <a:rPr lang="es-ES" dirty="0" smtClean="0">
                <a:latin typeface="Comic Sans MS"/>
                <a:cs typeface="Comic Sans MS"/>
              </a:rPr>
              <a:t> popular. A </a:t>
            </a:r>
            <a:r>
              <a:rPr lang="es-ES" dirty="0" err="1" smtClean="0">
                <a:latin typeface="Comic Sans MS"/>
                <a:cs typeface="Comic Sans MS"/>
              </a:rPr>
              <a:t>súa</a:t>
            </a:r>
            <a:r>
              <a:rPr lang="es-ES" dirty="0" smtClean="0">
                <a:latin typeface="Comic Sans MS"/>
                <a:cs typeface="Comic Sans MS"/>
              </a:rPr>
              <a:t> novela: </a:t>
            </a:r>
            <a:r>
              <a:rPr lang="es-ES" b="1" dirty="0" err="1" smtClean="0">
                <a:latin typeface="Comic Sans MS"/>
                <a:cs typeface="Comic Sans MS"/>
              </a:rPr>
              <a:t>Sinuhé</a:t>
            </a:r>
            <a:r>
              <a:rPr lang="es-ES" b="1" dirty="0" smtClean="0">
                <a:latin typeface="Comic Sans MS"/>
                <a:cs typeface="Comic Sans MS"/>
              </a:rPr>
              <a:t>, el egipcio.</a:t>
            </a:r>
            <a:endParaRPr lang="es-ES" b="1" dirty="0">
              <a:latin typeface="Comic Sans MS"/>
              <a:cs typeface="Comic Sans MS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2857457" y="6488668"/>
            <a:ext cx="3216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latin typeface="Comic Sans MS"/>
                <a:cs typeface="Comic Sans MS"/>
              </a:rPr>
              <a:t>Nobel </a:t>
            </a:r>
            <a:r>
              <a:rPr lang="es-ES" dirty="0" err="1" smtClean="0">
                <a:latin typeface="Comic Sans MS"/>
                <a:cs typeface="Comic Sans MS"/>
              </a:rPr>
              <a:t>Literatyra</a:t>
            </a:r>
            <a:r>
              <a:rPr lang="es-ES" dirty="0" smtClean="0">
                <a:latin typeface="Comic Sans MS"/>
                <a:cs typeface="Comic Sans MS"/>
              </a:rPr>
              <a:t> en 1939</a:t>
            </a:r>
            <a:endParaRPr lang="es-ES" dirty="0">
              <a:latin typeface="Comic Sans MS"/>
              <a:cs typeface="Comic Sans MS"/>
            </a:endParaRPr>
          </a:p>
        </p:txBody>
      </p:sp>
      <p:pic>
        <p:nvPicPr>
          <p:cNvPr id="9" name="Imagen 8" descr="Macintosh HD:private:var:folders:k2:ywb0zq811gd05mj3b0xfttzr0000gn:T:TemporaryItems:imgres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332" y="1655624"/>
            <a:ext cx="1496695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n 9" descr="Macintosh HD:private:var:folders:k2:ywb0zq811gd05mj3b0xfttzr0000gn:T:TemporaryItems:images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9783" y="2080795"/>
            <a:ext cx="1004570" cy="1528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n 10" descr="Macintosh HD:private:var:folders:k2:ywb0zq811gd05mj3b0xfttzr0000gn:T:TemporaryItems:FransEemilSillanpää.jp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157" y="3745051"/>
            <a:ext cx="1385570" cy="1912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n 11" descr="Macintosh HD:private:var:folders:k2:ywb0zq811gd05mj3b0xfttzr0000gn:T:TemporaryItems:images.jpg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69" y="1391043"/>
            <a:ext cx="1279908" cy="2218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n 12" descr="Macintosh HD:private:var:folders:k2:ywb0zq811gd05mj3b0xfttzr0000gn:T:TemporaryItems:imgres.jpg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504" y="1895324"/>
            <a:ext cx="1278448" cy="17540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391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500"/>
                            </p:stCondLst>
                            <p:childTnLst>
                              <p:par>
                                <p:cTn id="5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500"/>
                            </p:stCondLst>
                            <p:childTnLst>
                              <p:par>
                                <p:cTn id="6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500"/>
                            </p:stCondLst>
                            <p:childTnLst>
                              <p:par>
                                <p:cTn id="6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500"/>
                            </p:stCondLst>
                            <p:childTnLst>
                              <p:par>
                                <p:cTn id="7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466918"/>
            <a:ext cx="9143999" cy="86658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s-ES" dirty="0" smtClean="0">
                <a:effectLst/>
              </a:rPr>
              <a:t>SITUACIÓN</a:t>
            </a:r>
            <a:endParaRPr lang="es-ES" dirty="0">
              <a:effectLst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587375" y="1460499"/>
            <a:ext cx="8016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>
                <a:latin typeface="Comic Sans MS"/>
                <a:cs typeface="Comic Sans MS"/>
              </a:rPr>
              <a:t>Finlandia é un país situado </a:t>
            </a:r>
            <a:r>
              <a:rPr lang="es-ES" sz="2400" dirty="0" err="1" smtClean="0">
                <a:latin typeface="Comic Sans MS"/>
                <a:cs typeface="Comic Sans MS"/>
              </a:rPr>
              <a:t>ao</a:t>
            </a:r>
            <a:r>
              <a:rPr lang="es-ES" sz="2400" dirty="0" smtClean="0">
                <a:latin typeface="Comic Sans MS"/>
                <a:cs typeface="Comic Sans MS"/>
              </a:rPr>
              <a:t> noroeste de Europa</a:t>
            </a:r>
            <a:r>
              <a:rPr lang="es-ES" dirty="0" smtClean="0"/>
              <a:t>. </a:t>
            </a:r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888999" y="2114609"/>
            <a:ext cx="3317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latin typeface="Comic Sans MS"/>
                <a:cs typeface="Comic Sans MS"/>
              </a:rPr>
              <a:t>Está bordeado por: </a:t>
            </a:r>
            <a:endParaRPr lang="es-ES" sz="2400" dirty="0">
              <a:latin typeface="Comic Sans MS"/>
              <a:cs typeface="Comic Sans MS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7000875" y="3878758"/>
            <a:ext cx="1069524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s-ES_tradnl" sz="2800" b="1" dirty="0">
                <a:ln w="12700">
                  <a:noFill/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</a:t>
            </a:r>
            <a:r>
              <a:rPr lang="es-ES_tradnl" sz="2800" b="1" dirty="0" smtClean="0">
                <a:ln w="12700">
                  <a:noFill/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usia</a:t>
            </a:r>
            <a:endParaRPr lang="es-ES_tradnl" sz="2800" b="1" cap="none" spc="0" dirty="0">
              <a:ln w="12700">
                <a:noFill/>
                <a:prstDash val="solid"/>
              </a:ln>
              <a:solidFill>
                <a:srgbClr val="0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1508125" y="6396335"/>
            <a:ext cx="5921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err="1" smtClean="0">
                <a:latin typeface="Comic Sans MS"/>
                <a:cs typeface="Comic Sans MS"/>
              </a:rPr>
              <a:t>Ademais</a:t>
            </a:r>
            <a:r>
              <a:rPr lang="es-ES" sz="2400" dirty="0" smtClean="0">
                <a:latin typeface="Comic Sans MS"/>
                <a:cs typeface="Comic Sans MS"/>
              </a:rPr>
              <a:t> está bañado polo </a:t>
            </a:r>
            <a:r>
              <a:rPr lang="es-ES" sz="2400" b="1" dirty="0" smtClean="0">
                <a:latin typeface="Comic Sans MS"/>
                <a:cs typeface="Comic Sans MS"/>
              </a:rPr>
              <a:t>Mar Báltico</a:t>
            </a:r>
            <a:r>
              <a:rPr lang="es-ES" sz="2400" dirty="0" smtClean="0">
                <a:latin typeface="Comic Sans MS"/>
                <a:cs typeface="Comic Sans MS"/>
              </a:rPr>
              <a:t>.</a:t>
            </a:r>
            <a:endParaRPr lang="es-ES" sz="2400" dirty="0">
              <a:latin typeface="Comic Sans MS"/>
              <a:cs typeface="Comic Sans MS"/>
            </a:endParaRPr>
          </a:p>
        </p:txBody>
      </p:sp>
      <p:pic>
        <p:nvPicPr>
          <p:cNvPr id="9" name="Imagen 8" descr="Macintosh HD:private:var:folders:k2:ywb0zq811gd05mj3b0xfttzr0000gn:T:TemporaryItems:finlandia.gif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110" y="2609313"/>
            <a:ext cx="4149923" cy="369109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Conector recto de flecha 10"/>
          <p:cNvCxnSpPr/>
          <p:nvPr/>
        </p:nvCxnSpPr>
        <p:spPr>
          <a:xfrm flipH="1">
            <a:off x="5778501" y="4156243"/>
            <a:ext cx="1222374" cy="0"/>
          </a:xfrm>
          <a:prstGeom prst="straightConnector1">
            <a:avLst/>
          </a:prstGeom>
          <a:ln w="5715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de flecha 12"/>
          <p:cNvCxnSpPr/>
          <p:nvPr/>
        </p:nvCxnSpPr>
        <p:spPr>
          <a:xfrm>
            <a:off x="2714625" y="3222625"/>
            <a:ext cx="1492249" cy="746125"/>
          </a:xfrm>
          <a:prstGeom prst="straightConnector1">
            <a:avLst/>
          </a:prstGeom>
          <a:ln w="5715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de flecha 14"/>
          <p:cNvCxnSpPr/>
          <p:nvPr/>
        </p:nvCxnSpPr>
        <p:spPr>
          <a:xfrm>
            <a:off x="4832815" y="2532470"/>
            <a:ext cx="2" cy="890277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de flecha 16"/>
          <p:cNvCxnSpPr/>
          <p:nvPr/>
        </p:nvCxnSpPr>
        <p:spPr>
          <a:xfrm flipH="1" flipV="1">
            <a:off x="4832815" y="4140368"/>
            <a:ext cx="669632" cy="2255967"/>
          </a:xfrm>
          <a:prstGeom prst="straightConnector1">
            <a:avLst/>
          </a:prstGeom>
          <a:ln w="5715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ángulo 6"/>
          <p:cNvSpPr/>
          <p:nvPr/>
        </p:nvSpPr>
        <p:spPr>
          <a:xfrm>
            <a:off x="1143637" y="2899527"/>
            <a:ext cx="1570988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s-ES_tradnl" sz="2800" b="1" dirty="0" smtClean="0">
                <a:ln w="12700">
                  <a:noFill/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Noruega</a:t>
            </a:r>
            <a:endParaRPr lang="es-ES_tradnl" sz="2800" b="1" cap="none" spc="0" dirty="0">
              <a:ln w="12700">
                <a:noFill/>
                <a:prstDash val="solid"/>
              </a:ln>
              <a:solidFill>
                <a:srgbClr val="0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4227739" y="2009250"/>
            <a:ext cx="1274708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s-ES_tradnl" sz="2800" b="1" dirty="0" smtClean="0">
                <a:ln w="12700">
                  <a:noFill/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Suecia</a:t>
            </a:r>
            <a:endParaRPr lang="es-ES_tradnl" sz="2800" b="1" cap="none" spc="0" dirty="0">
              <a:ln w="12700">
                <a:noFill/>
                <a:prstDash val="solid"/>
              </a:ln>
              <a:solidFill>
                <a:srgbClr val="0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7196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500"/>
                            </p:stCondLst>
                            <p:childTnLst>
                              <p:par>
                                <p:cTn id="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1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6" grpId="0" animBg="1"/>
      <p:bldP spid="8" grpId="0"/>
      <p:bldP spid="7" grpId="0" animBg="1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" y="80375"/>
            <a:ext cx="9143999" cy="83483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s-ES" dirty="0" smtClean="0">
                <a:effectLst/>
              </a:rPr>
              <a:t>MÚSICA</a:t>
            </a:r>
            <a:endParaRPr lang="es-ES" dirty="0">
              <a:effectLst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31954" y="1190625"/>
            <a:ext cx="3216379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dirty="0" smtClean="0">
                <a:latin typeface="Comic Sans MS"/>
                <a:cs typeface="Comic Sans MS"/>
              </a:rPr>
              <a:t>KANTELE</a:t>
            </a:r>
          </a:p>
          <a:p>
            <a:pPr algn="ctr"/>
            <a:r>
              <a:rPr lang="es-ES" sz="1600" dirty="0" smtClean="0">
                <a:latin typeface="Comic Sans MS"/>
                <a:cs typeface="Comic Sans MS"/>
              </a:rPr>
              <a:t>Un instrumento de </a:t>
            </a:r>
            <a:r>
              <a:rPr lang="es-ES" sz="1600" dirty="0" err="1" smtClean="0">
                <a:latin typeface="Comic Sans MS"/>
                <a:cs typeface="Comic Sans MS"/>
              </a:rPr>
              <a:t>corda</a:t>
            </a:r>
            <a:r>
              <a:rPr lang="es-ES" sz="1600" dirty="0" smtClean="0">
                <a:latin typeface="Comic Sans MS"/>
                <a:cs typeface="Comic Sans MS"/>
              </a:rPr>
              <a:t> tradicional finés. </a:t>
            </a:r>
            <a:endParaRPr lang="es-ES" sz="1600" dirty="0">
              <a:latin typeface="Comic Sans MS"/>
              <a:cs typeface="Comic Sans MS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5789482" y="1182066"/>
            <a:ext cx="3216379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dirty="0" smtClean="0">
                <a:latin typeface="Comic Sans MS"/>
                <a:cs typeface="Comic Sans MS"/>
              </a:rPr>
              <a:t>Jean </a:t>
            </a:r>
            <a:r>
              <a:rPr lang="es-ES" sz="2400" dirty="0" err="1" smtClean="0">
                <a:latin typeface="Comic Sans MS"/>
                <a:cs typeface="Comic Sans MS"/>
              </a:rPr>
              <a:t>Sibelius</a:t>
            </a:r>
            <a:endParaRPr lang="es-ES" sz="2400" dirty="0" smtClean="0">
              <a:latin typeface="Comic Sans MS"/>
              <a:cs typeface="Comic Sans MS"/>
            </a:endParaRPr>
          </a:p>
          <a:p>
            <a:pPr algn="ctr"/>
            <a:r>
              <a:rPr lang="es-ES" sz="1600" dirty="0" smtClean="0">
                <a:latin typeface="Comic Sans MS"/>
                <a:cs typeface="Comic Sans MS"/>
              </a:rPr>
              <a:t>Compositor</a:t>
            </a:r>
            <a:endParaRPr lang="es-ES" sz="1600" dirty="0">
              <a:latin typeface="Comic Sans MS"/>
              <a:cs typeface="Comic Sans MS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0" y="6396335"/>
            <a:ext cx="1979310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dirty="0" err="1" smtClean="0">
                <a:latin typeface="Comic Sans MS"/>
                <a:cs typeface="Comic Sans MS"/>
              </a:rPr>
              <a:t>Him</a:t>
            </a:r>
            <a:endParaRPr lang="es-ES" sz="2400" dirty="0" smtClean="0">
              <a:latin typeface="Comic Sans MS"/>
              <a:cs typeface="Comic Sans MS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2845257" y="3999741"/>
            <a:ext cx="3216379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dirty="0" smtClean="0">
                <a:latin typeface="Comic Sans MS"/>
                <a:cs typeface="Comic Sans MS"/>
              </a:rPr>
              <a:t>THE RASMUS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5927621" y="6150114"/>
            <a:ext cx="3216379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dirty="0" smtClean="0">
                <a:latin typeface="Comic Sans MS"/>
                <a:cs typeface="Comic Sans MS"/>
              </a:rPr>
              <a:t>KARITA MATTILA</a:t>
            </a:r>
          </a:p>
          <a:p>
            <a:pPr algn="ctr"/>
            <a:r>
              <a:rPr lang="es-ES" sz="1600" dirty="0" smtClean="0">
                <a:latin typeface="Comic Sans MS"/>
                <a:cs typeface="Comic Sans MS"/>
              </a:rPr>
              <a:t>Ópera</a:t>
            </a:r>
            <a:endParaRPr lang="es-ES" sz="1600" dirty="0">
              <a:latin typeface="Comic Sans MS"/>
              <a:cs typeface="Comic Sans MS"/>
            </a:endParaRPr>
          </a:p>
        </p:txBody>
      </p:sp>
      <p:pic>
        <p:nvPicPr>
          <p:cNvPr id="9" name="Imagen 8" descr="Macintosh HD:private:var:folders:k2:ywb0zq811gd05mj3b0xfttzr0000gn:T:TemporaryItems:kantele_small_main.JPG"/>
          <p:cNvPicPr/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8" y="2320824"/>
            <a:ext cx="3999230" cy="1362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n 9" descr="Macintosh HD:private:var:folders:k2:ywb0zq811gd05mj3b0xfttzr0000gn:T:TemporaryItems:imgres.jpg"/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54" y="4752955"/>
            <a:ext cx="2016760" cy="1643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n 10" descr="Macintosh HD:private:var:folders:k2:ywb0zq811gd05mj3b0xfttzr0000gn:T:TemporaryItems:imgres.jpg"/>
          <p:cNvPicPr/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966" y="4488676"/>
            <a:ext cx="1775460" cy="1331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n 11" descr="Macintosh HD:private:var:folders:k2:ywb0zq811gd05mj3b0xfttzr0000gn:T:TemporaryItems:imgres.jpg"/>
          <p:cNvPicPr/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8620" y="1889952"/>
            <a:ext cx="1262380" cy="1689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n 12" descr="Macintosh HD:private:var:folders:k2:ywb0zq811gd05mj3b0xfttzr0000gn:T:TemporaryItems:imgres.jpg"/>
          <p:cNvPicPr/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820" y="4153674"/>
            <a:ext cx="1567180" cy="1996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Karita mattila opera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990277" y="5350689"/>
            <a:ext cx="812800" cy="812800"/>
          </a:xfrm>
          <a:prstGeom prst="rect">
            <a:avLst/>
          </a:prstGeom>
        </p:spPr>
      </p:pic>
      <p:pic>
        <p:nvPicPr>
          <p:cNvPr id="14" name="him funeral of hearts corto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742314" y="5989935"/>
            <a:ext cx="812800" cy="812800"/>
          </a:xfrm>
          <a:prstGeom prst="rect">
            <a:avLst/>
          </a:prstGeom>
        </p:spPr>
      </p:pic>
      <p:pic>
        <p:nvPicPr>
          <p:cNvPr id="15" name="Rasmus corto.m4a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759200" y="5583535"/>
            <a:ext cx="812800" cy="812800"/>
          </a:xfrm>
          <a:prstGeom prst="rect">
            <a:avLst/>
          </a:prstGeom>
        </p:spPr>
      </p:pic>
      <p:pic>
        <p:nvPicPr>
          <p:cNvPr id="16" name="sibelius corto.m4a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990277" y="2144732"/>
            <a:ext cx="812800" cy="812800"/>
          </a:xfrm>
          <a:prstGeom prst="rect">
            <a:avLst/>
          </a:prstGeom>
        </p:spPr>
      </p:pic>
      <p:pic>
        <p:nvPicPr>
          <p:cNvPr id="17" name="kantele corto.m4a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215608" y="16807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79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500"/>
                            </p:stCondLst>
                            <p:childTnLst>
                              <p:par>
                                <p:cTn id="6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500"/>
                            </p:stCondLst>
                            <p:childTnLst>
                              <p:par>
                                <p:cTn id="7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9500"/>
                            </p:stCondLst>
                            <p:childTnLst>
                              <p:par>
                                <p:cTn id="8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500"/>
                            </p:stCondLst>
                            <p:childTnLst>
                              <p:par>
                                <p:cTn id="9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349250"/>
            <a:ext cx="9143999" cy="83483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s-ES" dirty="0" smtClean="0">
                <a:effectLst/>
              </a:rPr>
              <a:t>DEPORTE</a:t>
            </a:r>
            <a:endParaRPr lang="es-ES" dirty="0">
              <a:effectLst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1451953"/>
            <a:ext cx="3216379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dirty="0" smtClean="0">
                <a:latin typeface="Comic Sans MS"/>
                <a:cs typeface="Comic Sans MS"/>
              </a:rPr>
              <a:t>HOCKEY SOBRE XEO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5927620" y="1464453"/>
            <a:ext cx="3216379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dirty="0" smtClean="0">
                <a:latin typeface="Comic Sans MS"/>
                <a:cs typeface="Comic Sans MS"/>
              </a:rPr>
              <a:t>PESÄPALLO</a:t>
            </a:r>
            <a:endParaRPr lang="es-ES" sz="1600" dirty="0">
              <a:latin typeface="Comic Sans MS"/>
              <a:cs typeface="Comic Sans MS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0" y="6396335"/>
            <a:ext cx="3216379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dirty="0" smtClean="0">
                <a:latin typeface="Comic Sans MS"/>
                <a:cs typeface="Comic Sans MS"/>
              </a:rPr>
              <a:t>FLOORBALL</a:t>
            </a:r>
            <a:endParaRPr lang="es-ES" sz="1600" dirty="0">
              <a:latin typeface="Comic Sans MS"/>
              <a:cs typeface="Comic Sans MS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5927620" y="6400577"/>
            <a:ext cx="3216379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dirty="0" smtClean="0">
                <a:latin typeface="Comic Sans MS"/>
                <a:cs typeface="Comic Sans MS"/>
              </a:rPr>
              <a:t>CURLING</a:t>
            </a:r>
            <a:endParaRPr lang="es-ES" sz="1600" dirty="0">
              <a:latin typeface="Comic Sans MS"/>
              <a:cs typeface="Comic Sans MS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2894740" y="4424788"/>
            <a:ext cx="3216379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dirty="0" smtClean="0">
                <a:latin typeface="Comic Sans MS"/>
                <a:cs typeface="Comic Sans MS"/>
              </a:rPr>
              <a:t>ESQUÍ  DE FONDO</a:t>
            </a:r>
            <a:endParaRPr lang="es-ES" sz="1600" dirty="0">
              <a:latin typeface="Comic Sans MS"/>
              <a:cs typeface="Comic Sans MS"/>
            </a:endParaRPr>
          </a:p>
        </p:txBody>
      </p:sp>
      <p:pic>
        <p:nvPicPr>
          <p:cNvPr id="9" name="Imagen 8" descr="Macintosh HD:private:var:folders:k2:ywb0zq811gd05mj3b0xfttzr0000gn:T:TemporaryItems:imgres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25" y="4696440"/>
            <a:ext cx="2546350" cy="16998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n 9" descr="Macintosh HD:private:var:folders:k2:ywb0zq811gd05mj3b0xfttzr0000gn:T:TemporaryItems:imgres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540" y="1926118"/>
            <a:ext cx="2319655" cy="13322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n 10" descr="Macintosh HD:private:var:folders:k2:ywb0zq811gd05mj3b0xfttzr0000gn:T:TemporaryItems:imgres.jp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040" y="4696440"/>
            <a:ext cx="2256155" cy="16903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n 11" descr="Macintosh HD:private:var:folders:k2:ywb0zq811gd05mj3b0xfttzr0000gn:T:TemporaryItems:imgres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67" y="2282950"/>
            <a:ext cx="2546350" cy="1818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n 12" descr="Macintosh HD:private:var:folders:k2:ywb0zq811gd05mj3b0xfttzr0000gn:T:TemporaryItems:imgres.jpg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996" y="2812470"/>
            <a:ext cx="2214880" cy="1468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32767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500"/>
                            </p:stCondLst>
                            <p:childTnLst>
                              <p:par>
                                <p:cTn id="4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500"/>
                            </p:stCondLst>
                            <p:childTnLst>
                              <p:par>
                                <p:cTn id="4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500"/>
                            </p:stCondLst>
                            <p:childTnLst>
                              <p:par>
                                <p:cTn id="6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9500"/>
                            </p:stCondLst>
                            <p:childTnLst>
                              <p:par>
                                <p:cTn id="6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6" grpId="0" animBg="1"/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288365" y="673887"/>
            <a:ext cx="3216379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dirty="0" smtClean="0">
                <a:latin typeface="Comic Sans MS"/>
                <a:cs typeface="Comic Sans MS"/>
              </a:rPr>
              <a:t>DEPORTES DE MOTOR</a:t>
            </a:r>
            <a:endParaRPr lang="es-ES" sz="1600" dirty="0">
              <a:latin typeface="Comic Sans MS"/>
              <a:cs typeface="Comic Sans MS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48837" y="4059328"/>
            <a:ext cx="3216379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dirty="0" smtClean="0">
                <a:latin typeface="Comic Sans MS"/>
                <a:cs typeface="Comic Sans MS"/>
              </a:rPr>
              <a:t>SALTOS DE ESQUÍ</a:t>
            </a:r>
            <a:endParaRPr lang="es-ES" sz="1600" dirty="0">
              <a:latin typeface="Comic Sans MS"/>
              <a:cs typeface="Comic Sans MS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291067" y="2860098"/>
            <a:ext cx="1417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>
                <a:latin typeface="Comic Sans MS"/>
                <a:cs typeface="Comic Sans MS"/>
              </a:rPr>
              <a:t>Destacan</a:t>
            </a:r>
            <a:r>
              <a:rPr lang="es-ES" dirty="0" smtClean="0"/>
              <a:t>:</a:t>
            </a:r>
            <a:endParaRPr lang="es-ES" dirty="0"/>
          </a:p>
        </p:txBody>
      </p:sp>
      <p:sp>
        <p:nvSpPr>
          <p:cNvPr id="6" name="CuadroTexto 5"/>
          <p:cNvSpPr txBox="1"/>
          <p:nvPr/>
        </p:nvSpPr>
        <p:spPr>
          <a:xfrm>
            <a:off x="775989" y="6362156"/>
            <a:ext cx="13564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>
                <a:latin typeface="Comic Sans MS"/>
                <a:cs typeface="Comic Sans MS"/>
              </a:rPr>
              <a:t>Destaca</a:t>
            </a:r>
            <a:r>
              <a:rPr lang="es-ES" dirty="0" smtClean="0"/>
              <a:t>:</a:t>
            </a:r>
            <a:endParaRPr lang="es-ES" dirty="0"/>
          </a:p>
        </p:txBody>
      </p:sp>
      <p:sp>
        <p:nvSpPr>
          <p:cNvPr id="7" name="Rectángulo 6"/>
          <p:cNvSpPr/>
          <p:nvPr/>
        </p:nvSpPr>
        <p:spPr>
          <a:xfrm>
            <a:off x="3365216" y="2392781"/>
            <a:ext cx="278198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_tradnl" sz="2800" b="1" cap="none" spc="0" dirty="0" err="1" smtClean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Kimi</a:t>
            </a:r>
            <a:r>
              <a:rPr lang="es-ES_tradnl" sz="2800" b="1" cap="none" spc="0" dirty="0" smtClean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s-ES_tradnl" sz="2800" b="1" cap="none" spc="0" dirty="0" err="1" smtClean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Räikkönen</a:t>
            </a:r>
            <a:endParaRPr lang="es-ES_tradnl" sz="2800" b="1" cap="none" spc="0" dirty="0">
              <a:ln w="12700">
                <a:noFill/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6550847" y="5250598"/>
            <a:ext cx="259315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_tradnl" sz="2800" b="1" cap="none" spc="0" dirty="0" err="1" smtClean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Matti</a:t>
            </a:r>
            <a:r>
              <a:rPr lang="es-ES_tradnl" sz="2800" b="1" cap="none" spc="0" dirty="0" smtClean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s-ES_tradnl" sz="2800" b="1" cap="none" spc="0" dirty="0" err="1" smtClean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Nykänen</a:t>
            </a:r>
            <a:endParaRPr lang="es-ES_tradnl" sz="2800" b="1" cap="none" spc="0" dirty="0">
              <a:ln w="12700">
                <a:noFill/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6423250" y="1710384"/>
            <a:ext cx="202473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_tradnl" sz="2800" b="1" dirty="0" err="1" smtClean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Kovalainen</a:t>
            </a:r>
            <a:endParaRPr lang="es-ES_tradnl" sz="2800" b="1" cap="none" spc="0" dirty="0">
              <a:ln w="12700">
                <a:noFill/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4559400" y="3420824"/>
            <a:ext cx="175227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_tradnl" sz="2800" b="1" cap="none" spc="0" dirty="0" err="1" smtClean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Häkkinen</a:t>
            </a:r>
            <a:endParaRPr lang="es-ES_tradnl" sz="2800" b="1" cap="none" spc="0" dirty="0">
              <a:ln w="12700">
                <a:noFill/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1" name="Imagen 10" descr="Macintosh HD:private:var:folders:k2:ywb0zq811gd05mj3b0xfttzr0000gn:T:TemporaryItems:imgres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250" y="310844"/>
            <a:ext cx="2103755" cy="1399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n 11" descr="Macintosh HD:private:var:folders:k2:ywb0zq811gd05mj3b0xfttzr0000gn:T:TemporaryItems:images.jpg">
            <a:hlinkClick r:id="rId3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563" y="4662261"/>
            <a:ext cx="2910840" cy="1699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n 12" descr="Macintosh HD:private:var:folders:k2:ywb0zq811gd05mj3b0xfttzr0000gn:T:TemporaryItems:imgres.jpg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563" y="539366"/>
            <a:ext cx="1806575" cy="1931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n 13" descr="Macintosh HD:private:var:folders:k2:ywb0zq811gd05mj3b0xfttzr0000gn:T:TemporaryItems:imgres.jpg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678" y="2392781"/>
            <a:ext cx="1897380" cy="1897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n 14" descr="Macintosh HD:private:var:folders:k2:ywb0zq811gd05mj3b0xfttzr0000gn:T:TemporaryItems:imgres.jpg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95" y="1504884"/>
            <a:ext cx="1790700" cy="1341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Imagen 15" descr="Macintosh HD:private:var:folders:k2:ywb0zq811gd05mj3b0xfttzr0000gn:T:TemporaryItems:images.jpg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94" r="12316"/>
          <a:stretch/>
        </p:blipFill>
        <p:spPr bwMode="auto">
          <a:xfrm>
            <a:off x="514202" y="4622174"/>
            <a:ext cx="2194560" cy="16910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4691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500"/>
                            </p:stCondLst>
                            <p:childTnLst>
                              <p:par>
                                <p:cTn id="5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tti Nykänen Wins Every Ski Jump Gold   Calgary 1988 Winter Olympics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142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280251"/>
            <a:ext cx="914400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3600" dirty="0" smtClean="0">
                <a:latin typeface="Comic Sans MS"/>
                <a:cs typeface="Comic Sans MS"/>
              </a:rPr>
              <a:t>OUTRAS COMPETICIÓNS GRACIOSAS</a:t>
            </a:r>
            <a:endParaRPr lang="es-ES" sz="3600" dirty="0">
              <a:latin typeface="Comic Sans MS"/>
              <a:cs typeface="Comic Sans MS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713126" y="1241310"/>
            <a:ext cx="2705057" cy="46166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z="2400" dirty="0" smtClean="0">
                <a:latin typeface="Comic Sans MS"/>
                <a:cs typeface="Comic Sans MS"/>
              </a:rPr>
              <a:t>TIRO DE MÓBIL</a:t>
            </a:r>
            <a:endParaRPr lang="es-ES" sz="2400" dirty="0">
              <a:latin typeface="Comic Sans MS"/>
              <a:cs typeface="Comic Sans MS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5071638" y="1245354"/>
            <a:ext cx="3360875" cy="46166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z="2400" dirty="0" smtClean="0">
                <a:latin typeface="Comic Sans MS"/>
                <a:cs typeface="Comic Sans MS"/>
              </a:rPr>
              <a:t>CARGA DE ESPOSAS</a:t>
            </a:r>
            <a:endParaRPr lang="es-ES" sz="2400" dirty="0">
              <a:latin typeface="Comic Sans MS"/>
              <a:cs typeface="Comic Sans MS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189403" y="5694884"/>
            <a:ext cx="2536163" cy="83099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dirty="0" smtClean="0">
                <a:latin typeface="Comic Sans MS"/>
                <a:cs typeface="Comic Sans MS"/>
              </a:rPr>
              <a:t>CAMPEONATO </a:t>
            </a:r>
          </a:p>
          <a:p>
            <a:pPr algn="ctr"/>
            <a:r>
              <a:rPr lang="es-ES" sz="2400" dirty="0" smtClean="0">
                <a:latin typeface="Comic Sans MS"/>
                <a:cs typeface="Comic Sans MS"/>
              </a:rPr>
              <a:t>DE SUDOR</a:t>
            </a:r>
            <a:endParaRPr lang="es-ES" sz="2400" dirty="0">
              <a:latin typeface="Comic Sans MS"/>
              <a:cs typeface="Comic Sans MS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5282112" y="5886394"/>
            <a:ext cx="2705057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z="2400" dirty="0" smtClean="0">
                <a:latin typeface="Comic Sans MS"/>
                <a:cs typeface="Comic Sans MS"/>
              </a:rPr>
              <a:t>TIRO DE BOTA</a:t>
            </a:r>
            <a:endParaRPr lang="es-ES" sz="2400" dirty="0">
              <a:latin typeface="Comic Sans MS"/>
              <a:cs typeface="Comic Sans MS"/>
            </a:endParaRPr>
          </a:p>
        </p:txBody>
      </p:sp>
      <p:pic>
        <p:nvPicPr>
          <p:cNvPr id="8" name="Imagen 7" descr="Macintosh HD:private:var:folders:k2:ywb0zq811gd05mj3b0xfttzr0000gn:T:TemporaryItems:4f7974dff5931690d1c612b104ef686b_article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76" y="1707019"/>
            <a:ext cx="3383280" cy="1900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n 8" descr="Macintosh HD:private:var:folders:k2:ywb0zq811gd05mj3b0xfttzr0000gn:T:TemporaryItems:1226423_2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2112" y="1702975"/>
            <a:ext cx="2773680" cy="2080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n 9" descr="Macintosh HD:private:var:folders:k2:ywb0zq811gd05mj3b0xfttzr0000gn:T:TemporaryItems:4383984.jpg"/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" b="33043"/>
          <a:stretch/>
        </p:blipFill>
        <p:spPr bwMode="auto">
          <a:xfrm>
            <a:off x="1221126" y="4089113"/>
            <a:ext cx="2504440" cy="15932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agen 10" descr="Macintosh HD:private:var:folders:k2:ywb0zq811gd05mj3b0xfttzr0000gn:T:TemporaryItems:RIA-664988-Preview(2).jpg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444" y="4143996"/>
            <a:ext cx="2328336" cy="17423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751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Macintosh HD:private:var:folders:k2:ywb0zq811gd05mj3b0xfttzr0000gn:T:TemporaryItems:url.jpg"/>
          <p:cNvPicPr/>
          <p:nvPr/>
        </p:nvPicPr>
        <p:blipFill>
          <a:blip r:embed="rId2">
            <a:alphaModFix amt="6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873" y="2091177"/>
            <a:ext cx="5525574" cy="39472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77900"/>
            <a:ext cx="9144000" cy="83483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s-ES" dirty="0" smtClean="0">
                <a:effectLst/>
              </a:rPr>
              <a:t>CURIOSIDADES</a:t>
            </a:r>
            <a:endParaRPr lang="es-ES" dirty="0">
              <a:effectLst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127758" y="1451707"/>
            <a:ext cx="5080229" cy="461665"/>
          </a:xfrm>
          <a:prstGeom prst="rect">
            <a:avLst/>
          </a:prstGeom>
          <a:blipFill rotWithShape="1">
            <a:blip r:embed="rId3"/>
            <a:tile tx="0" ty="0" sx="100000" sy="100000" flip="none" algn="tl"/>
          </a:blipFill>
          <a:effectLst>
            <a:glow rad="101600">
              <a:srgbClr val="FF0080">
                <a:alpha val="75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latin typeface="Comic Sans MS"/>
                <a:cs typeface="Comic Sans MS"/>
              </a:rPr>
              <a:t>AURORAS BOREAIS</a:t>
            </a:r>
            <a:endParaRPr lang="es-ES" sz="2400" b="1" dirty="0">
              <a:latin typeface="Comic Sans MS"/>
              <a:cs typeface="Comic Sans MS"/>
            </a:endParaRPr>
          </a:p>
        </p:txBody>
      </p:sp>
      <p:sp>
        <p:nvSpPr>
          <p:cNvPr id="4" name="CuadroTexto 3"/>
          <p:cNvSpPr txBox="1"/>
          <p:nvPr/>
        </p:nvSpPr>
        <p:spPr>
          <a:xfrm rot="21156620">
            <a:off x="109906" y="2281608"/>
            <a:ext cx="3084425" cy="190821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b="1" dirty="0" smtClean="0">
                <a:latin typeface="Comic Sans MS"/>
                <a:cs typeface="Comic Sans MS"/>
              </a:rPr>
              <a:t>Que é?</a:t>
            </a:r>
          </a:p>
          <a:p>
            <a:pPr algn="ctr"/>
            <a:r>
              <a:rPr lang="es-ES" sz="2000" dirty="0" smtClean="0">
                <a:latin typeface="Comic Sans MS"/>
                <a:cs typeface="Comic Sans MS"/>
              </a:rPr>
              <a:t>É un espectáculo de luces de </a:t>
            </a:r>
            <a:r>
              <a:rPr lang="es-ES" sz="2000" dirty="0" err="1" smtClean="0">
                <a:latin typeface="Comic Sans MS"/>
                <a:cs typeface="Comic Sans MS"/>
              </a:rPr>
              <a:t>cores</a:t>
            </a:r>
            <a:r>
              <a:rPr lang="es-ES" sz="2000" dirty="0" smtClean="0">
                <a:latin typeface="Comic Sans MS"/>
                <a:cs typeface="Comic Sans MS"/>
              </a:rPr>
              <a:t> que se pode ver no ceo do polo norte.</a:t>
            </a:r>
          </a:p>
          <a:p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5" name="CuadroTexto 4"/>
          <p:cNvSpPr txBox="1"/>
          <p:nvPr/>
        </p:nvSpPr>
        <p:spPr>
          <a:xfrm>
            <a:off x="5781234" y="5795632"/>
            <a:ext cx="3084425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b="1" dirty="0" smtClean="0">
                <a:latin typeface="Comic Sans MS"/>
                <a:cs typeface="Comic Sans MS"/>
              </a:rPr>
              <a:t>Cando se ve?</a:t>
            </a:r>
          </a:p>
          <a:p>
            <a:pPr algn="ctr"/>
            <a:r>
              <a:rPr lang="es-ES" sz="2000" dirty="0" smtClean="0">
                <a:latin typeface="Comic Sans MS"/>
                <a:cs typeface="Comic Sans MS"/>
              </a:rPr>
              <a:t>De </a:t>
            </a:r>
            <a:r>
              <a:rPr lang="es-ES" sz="2000" dirty="0" err="1" smtClean="0">
                <a:latin typeface="Comic Sans MS"/>
                <a:cs typeface="Comic Sans MS"/>
              </a:rPr>
              <a:t>outubro</a:t>
            </a:r>
            <a:r>
              <a:rPr lang="es-ES" sz="2000" dirty="0" smtClean="0">
                <a:latin typeface="Comic Sans MS"/>
                <a:cs typeface="Comic Sans MS"/>
              </a:rPr>
              <a:t> a marzo</a:t>
            </a:r>
            <a:endParaRPr lang="es-ES" dirty="0"/>
          </a:p>
        </p:txBody>
      </p:sp>
      <p:sp>
        <p:nvSpPr>
          <p:cNvPr id="6" name="CuadroTexto 5"/>
          <p:cNvSpPr txBox="1"/>
          <p:nvPr/>
        </p:nvSpPr>
        <p:spPr>
          <a:xfrm>
            <a:off x="0" y="5054221"/>
            <a:ext cx="3983361" cy="160043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b="1" dirty="0" err="1" smtClean="0">
                <a:latin typeface="Comic Sans MS"/>
                <a:cs typeface="Comic Sans MS"/>
              </a:rPr>
              <a:t>Onde</a:t>
            </a:r>
            <a:r>
              <a:rPr lang="es-ES" sz="2000" b="1" dirty="0" smtClean="0">
                <a:latin typeface="Comic Sans MS"/>
                <a:cs typeface="Comic Sans MS"/>
              </a:rPr>
              <a:t> se ve?</a:t>
            </a:r>
          </a:p>
          <a:p>
            <a:pPr algn="ctr"/>
            <a:r>
              <a:rPr lang="es-ES" sz="2000" dirty="0" err="1" smtClean="0">
                <a:latin typeface="Comic Sans MS"/>
                <a:cs typeface="Comic Sans MS"/>
              </a:rPr>
              <a:t>Nas</a:t>
            </a:r>
            <a:r>
              <a:rPr lang="es-ES" sz="2000" dirty="0" smtClean="0">
                <a:latin typeface="Comic Sans MS"/>
                <a:cs typeface="Comic Sans MS"/>
              </a:rPr>
              <a:t> zonas polares.</a:t>
            </a:r>
          </a:p>
          <a:p>
            <a:pPr algn="ctr"/>
            <a:r>
              <a:rPr lang="es-ES" sz="2000" dirty="0" smtClean="0">
                <a:latin typeface="Comic Sans MS"/>
                <a:cs typeface="Comic Sans MS"/>
              </a:rPr>
              <a:t>No Polo Norte “Aurora Boreal”</a:t>
            </a:r>
          </a:p>
          <a:p>
            <a:pPr algn="ctr"/>
            <a:r>
              <a:rPr lang="es-ES" sz="2000" dirty="0" smtClean="0">
                <a:latin typeface="Comic Sans MS"/>
                <a:cs typeface="Comic Sans MS"/>
              </a:rPr>
              <a:t>No Polo Sur “Aurora Astral”</a:t>
            </a:r>
          </a:p>
          <a:p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7" name="CuadroTexto 6"/>
          <p:cNvSpPr txBox="1"/>
          <p:nvPr/>
        </p:nvSpPr>
        <p:spPr>
          <a:xfrm rot="458625">
            <a:off x="5946369" y="2473922"/>
            <a:ext cx="3084425" cy="190821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b="1" dirty="0" smtClean="0">
                <a:latin typeface="Comic Sans MS"/>
                <a:cs typeface="Comic Sans MS"/>
              </a:rPr>
              <a:t>Como se produce?</a:t>
            </a:r>
          </a:p>
          <a:p>
            <a:pPr algn="ctr"/>
            <a:r>
              <a:rPr lang="es-ES" sz="2000" dirty="0" err="1" smtClean="0">
                <a:latin typeface="Comic Sans MS"/>
                <a:cs typeface="Comic Sans MS"/>
              </a:rPr>
              <a:t>Ao</a:t>
            </a:r>
            <a:r>
              <a:rPr lang="es-ES" sz="2000" dirty="0" smtClean="0">
                <a:latin typeface="Comic Sans MS"/>
                <a:cs typeface="Comic Sans MS"/>
              </a:rPr>
              <a:t> chocar as partículas que emite o sol (</a:t>
            </a:r>
            <a:r>
              <a:rPr lang="es-ES" sz="2000" dirty="0" err="1" smtClean="0">
                <a:latin typeface="Comic Sans MS"/>
                <a:cs typeface="Comic Sans MS"/>
              </a:rPr>
              <a:t>vento</a:t>
            </a:r>
            <a:r>
              <a:rPr lang="es-ES" sz="2000" dirty="0" smtClean="0">
                <a:latin typeface="Comic Sans MS"/>
                <a:cs typeface="Comic Sans MS"/>
              </a:rPr>
              <a:t> solar) </a:t>
            </a:r>
            <a:r>
              <a:rPr lang="es-ES" sz="2000" dirty="0" err="1" smtClean="0">
                <a:latin typeface="Comic Sans MS"/>
                <a:cs typeface="Comic Sans MS"/>
              </a:rPr>
              <a:t>co</a:t>
            </a:r>
            <a:r>
              <a:rPr lang="es-ES" sz="2000" dirty="0" smtClean="0">
                <a:latin typeface="Comic Sans MS"/>
                <a:cs typeface="Comic Sans MS"/>
              </a:rPr>
              <a:t> campo magnético da Terra. </a:t>
            </a:r>
          </a:p>
          <a:p>
            <a:r>
              <a:rPr lang="es-ES" dirty="0" smtClean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3161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500"/>
                            </p:stCondLst>
                            <p:childTnLst>
                              <p:par>
                                <p:cTn id="2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500"/>
                            </p:stCondLst>
                            <p:childTnLst>
                              <p:par>
                                <p:cTn id="2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500"/>
                            </p:stCondLst>
                            <p:childTnLst>
                              <p:par>
                                <p:cTn id="3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511322" y="99075"/>
            <a:ext cx="8164654" cy="584776"/>
          </a:xfrm>
          <a:prstGeom prst="rect">
            <a:avLst/>
          </a:prstGeom>
          <a:blipFill rotWithShape="1">
            <a:blip r:embed="rId2"/>
            <a:tile tx="0" ty="0" sx="100000" sy="100000" flip="none" algn="tl"/>
          </a:blipFill>
          <a:effectLst>
            <a:glow rad="101600">
              <a:srgbClr val="FF0080">
                <a:alpha val="75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latin typeface="Comic Sans MS"/>
                <a:cs typeface="Comic Sans MS"/>
              </a:rPr>
              <a:t>AURORAS BOREAIS EN FINLANDIA</a:t>
            </a:r>
            <a:endParaRPr lang="es-ES" sz="3200" b="1" dirty="0">
              <a:latin typeface="Comic Sans MS"/>
              <a:cs typeface="Comic Sans MS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923678" y="874265"/>
            <a:ext cx="750488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 smtClean="0">
                <a:latin typeface="Comic Sans MS"/>
                <a:cs typeface="Comic Sans MS"/>
              </a:rPr>
              <a:t>En Finlandia, </a:t>
            </a:r>
            <a:r>
              <a:rPr lang="es-ES" sz="2000" dirty="0" err="1" smtClean="0">
                <a:latin typeface="Comic Sans MS"/>
                <a:cs typeface="Comic Sans MS"/>
              </a:rPr>
              <a:t>chámanse</a:t>
            </a:r>
            <a:r>
              <a:rPr lang="es-ES" sz="2000" dirty="0" smtClean="0">
                <a:latin typeface="Comic Sans MS"/>
                <a:cs typeface="Comic Sans MS"/>
              </a:rPr>
              <a:t> </a:t>
            </a:r>
            <a:r>
              <a:rPr lang="es-ES" sz="2000" b="1" dirty="0" smtClean="0">
                <a:latin typeface="Comic Sans MS"/>
                <a:cs typeface="Comic Sans MS"/>
              </a:rPr>
              <a:t>“</a:t>
            </a:r>
            <a:r>
              <a:rPr lang="es-ES" sz="2000" b="1" dirty="0" err="1" smtClean="0">
                <a:latin typeface="Comic Sans MS"/>
                <a:cs typeface="Comic Sans MS"/>
              </a:rPr>
              <a:t>Lumes</a:t>
            </a:r>
            <a:r>
              <a:rPr lang="es-ES" sz="2000" b="1" dirty="0" smtClean="0">
                <a:latin typeface="Comic Sans MS"/>
                <a:cs typeface="Comic Sans MS"/>
              </a:rPr>
              <a:t> do Raposo” </a:t>
            </a:r>
            <a:r>
              <a:rPr lang="es-ES" sz="2000" dirty="0" err="1" smtClean="0">
                <a:latin typeface="Comic Sans MS"/>
                <a:cs typeface="Comic Sans MS"/>
              </a:rPr>
              <a:t>xa</a:t>
            </a:r>
            <a:r>
              <a:rPr lang="es-ES" sz="2000" dirty="0" smtClean="0">
                <a:latin typeface="Comic Sans MS"/>
                <a:cs typeface="Comic Sans MS"/>
              </a:rPr>
              <a:t> que </a:t>
            </a:r>
            <a:r>
              <a:rPr lang="es-ES" sz="2000" dirty="0" err="1" smtClean="0">
                <a:latin typeface="Comic Sans MS"/>
                <a:cs typeface="Comic Sans MS"/>
              </a:rPr>
              <a:t>contan</a:t>
            </a:r>
            <a:r>
              <a:rPr lang="es-ES" sz="2000" dirty="0" smtClean="0">
                <a:latin typeface="Comic Sans MS"/>
                <a:cs typeface="Comic Sans MS"/>
              </a:rPr>
              <a:t> as </a:t>
            </a:r>
            <a:r>
              <a:rPr lang="es-ES" sz="2000" dirty="0" err="1" smtClean="0">
                <a:latin typeface="Comic Sans MS"/>
                <a:cs typeface="Comic Sans MS"/>
              </a:rPr>
              <a:t>lendas</a:t>
            </a:r>
            <a:r>
              <a:rPr lang="es-ES" sz="2000" dirty="0" smtClean="0">
                <a:latin typeface="Comic Sans MS"/>
                <a:cs typeface="Comic Sans MS"/>
              </a:rPr>
              <a:t> que as luces son producidas polos raposos cando </a:t>
            </a:r>
            <a:r>
              <a:rPr lang="es-ES" sz="2000" dirty="0" err="1" smtClean="0">
                <a:latin typeface="Comic Sans MS"/>
                <a:cs typeface="Comic Sans MS"/>
              </a:rPr>
              <a:t>moven</a:t>
            </a:r>
            <a:r>
              <a:rPr lang="es-ES" sz="2000" dirty="0" smtClean="0">
                <a:latin typeface="Comic Sans MS"/>
                <a:cs typeface="Comic Sans MS"/>
              </a:rPr>
              <a:t> as </a:t>
            </a:r>
            <a:r>
              <a:rPr lang="es-ES" sz="2000" dirty="0" err="1" smtClean="0">
                <a:latin typeface="Comic Sans MS"/>
                <a:cs typeface="Comic Sans MS"/>
              </a:rPr>
              <a:t>súas</a:t>
            </a:r>
            <a:r>
              <a:rPr lang="es-ES" sz="2000" dirty="0" smtClean="0">
                <a:latin typeface="Comic Sans MS"/>
                <a:cs typeface="Comic Sans MS"/>
              </a:rPr>
              <a:t> colas contra a </a:t>
            </a:r>
            <a:r>
              <a:rPr lang="es-ES" sz="2000" dirty="0" err="1" smtClean="0">
                <a:latin typeface="Comic Sans MS"/>
                <a:cs typeface="Comic Sans MS"/>
              </a:rPr>
              <a:t>neve</a:t>
            </a:r>
            <a:r>
              <a:rPr lang="es-ES" sz="2000" dirty="0" smtClean="0">
                <a:latin typeface="Comic Sans MS"/>
                <a:cs typeface="Comic Sans MS"/>
              </a:rPr>
              <a:t>.</a:t>
            </a:r>
          </a:p>
          <a:p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8" name="Imagen 7" descr="C:\Users\Tamara\Desktop\Comenius Works 2012-13\Jan Pleased to meet you comprimido.jpg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71239" y="5231948"/>
            <a:ext cx="1314645" cy="1711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uadroTexto 4"/>
          <p:cNvSpPr txBox="1"/>
          <p:nvPr/>
        </p:nvSpPr>
        <p:spPr>
          <a:xfrm>
            <a:off x="0" y="5841998"/>
            <a:ext cx="37215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err="1" smtClean="0">
                <a:latin typeface="Comic Sans MS"/>
                <a:cs typeface="Comic Sans MS"/>
              </a:rPr>
              <a:t>Onde</a:t>
            </a:r>
            <a:r>
              <a:rPr lang="es-ES" sz="2000" b="1" dirty="0" smtClean="0">
                <a:latin typeface="Comic Sans MS"/>
                <a:cs typeface="Comic Sans MS"/>
              </a:rPr>
              <a:t> se ven en Finlandia?</a:t>
            </a:r>
          </a:p>
          <a:p>
            <a:pPr algn="ctr"/>
            <a:r>
              <a:rPr lang="es-ES" sz="2000" dirty="0" err="1" smtClean="0">
                <a:latin typeface="Comic Sans MS"/>
                <a:cs typeface="Comic Sans MS"/>
              </a:rPr>
              <a:t>Na</a:t>
            </a:r>
            <a:r>
              <a:rPr lang="es-ES" sz="2000" dirty="0" smtClean="0">
                <a:latin typeface="Comic Sans MS"/>
                <a:cs typeface="Comic Sans MS"/>
              </a:rPr>
              <a:t> </a:t>
            </a:r>
            <a:r>
              <a:rPr lang="es-ES" sz="2000" dirty="0" err="1" smtClean="0">
                <a:latin typeface="Comic Sans MS"/>
                <a:cs typeface="Comic Sans MS"/>
              </a:rPr>
              <a:t>rexión</a:t>
            </a:r>
            <a:r>
              <a:rPr lang="es-ES" sz="2000" dirty="0" smtClean="0">
                <a:latin typeface="Comic Sans MS"/>
                <a:cs typeface="Comic Sans MS"/>
              </a:rPr>
              <a:t> situada </a:t>
            </a:r>
            <a:r>
              <a:rPr lang="es-ES" sz="2000" dirty="0" err="1" smtClean="0">
                <a:latin typeface="Comic Sans MS"/>
                <a:cs typeface="Comic Sans MS"/>
              </a:rPr>
              <a:t>máis</a:t>
            </a:r>
            <a:r>
              <a:rPr lang="es-ES" sz="2000" dirty="0" smtClean="0">
                <a:latin typeface="Comic Sans MS"/>
                <a:cs typeface="Comic Sans MS"/>
              </a:rPr>
              <a:t> </a:t>
            </a:r>
            <a:r>
              <a:rPr lang="es-ES" sz="2000" dirty="0" err="1" smtClean="0">
                <a:latin typeface="Comic Sans MS"/>
                <a:cs typeface="Comic Sans MS"/>
              </a:rPr>
              <a:t>ao</a:t>
            </a:r>
            <a:r>
              <a:rPr lang="es-ES" sz="2000" dirty="0" smtClean="0">
                <a:latin typeface="Comic Sans MS"/>
                <a:cs typeface="Comic Sans MS"/>
              </a:rPr>
              <a:t> norte, Laponia. </a:t>
            </a:r>
            <a:endParaRPr lang="es-ES" dirty="0"/>
          </a:p>
        </p:txBody>
      </p:sp>
      <p:pic>
        <p:nvPicPr>
          <p:cNvPr id="6" name="5 Imagen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074" y="1840603"/>
            <a:ext cx="6002092" cy="4001395"/>
          </a:xfrm>
          <a:prstGeom prst="rect">
            <a:avLst/>
          </a:prstGeom>
        </p:spPr>
      </p:pic>
      <p:sp>
        <p:nvSpPr>
          <p:cNvPr id="7" name="Llamada ovalada 6"/>
          <p:cNvSpPr/>
          <p:nvPr/>
        </p:nvSpPr>
        <p:spPr>
          <a:xfrm>
            <a:off x="5260009" y="5419367"/>
            <a:ext cx="2511230" cy="1438633"/>
          </a:xfrm>
          <a:prstGeom prst="wedgeEllipseCallout">
            <a:avLst>
              <a:gd name="adj1" fmla="val 66105"/>
              <a:gd name="adj2" fmla="val -19275"/>
            </a:avLst>
          </a:prstGeom>
          <a:solidFill>
            <a:srgbClr val="FF0080"/>
          </a:solidFill>
          <a:ln w="38100" cmpd="sng">
            <a:solidFill>
              <a:srgbClr val="8000FF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40005" dist="22984" dir="540000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 err="1" smtClean="0"/>
              <a:t>Moita</a:t>
            </a:r>
            <a:r>
              <a:rPr lang="es-ES" sz="1600" dirty="0" smtClean="0"/>
              <a:t> </a:t>
            </a:r>
            <a:r>
              <a:rPr lang="es-ES" sz="1600" dirty="0" err="1" smtClean="0"/>
              <a:t>xente</a:t>
            </a:r>
            <a:r>
              <a:rPr lang="es-ES" sz="1600" dirty="0" smtClean="0"/>
              <a:t> </a:t>
            </a:r>
            <a:r>
              <a:rPr lang="es-ES" sz="1600" dirty="0" err="1" smtClean="0"/>
              <a:t>viaxa</a:t>
            </a:r>
            <a:r>
              <a:rPr lang="es-ES" sz="1600" dirty="0" smtClean="0"/>
              <a:t> desde </a:t>
            </a:r>
            <a:r>
              <a:rPr lang="es-ES" sz="1600" dirty="0" err="1" smtClean="0"/>
              <a:t>moi</a:t>
            </a:r>
            <a:r>
              <a:rPr lang="es-ES" sz="1600" dirty="0" smtClean="0"/>
              <a:t> </a:t>
            </a:r>
            <a:r>
              <a:rPr lang="es-ES" sz="1600" dirty="0" err="1" smtClean="0"/>
              <a:t>lonxe</a:t>
            </a:r>
            <a:r>
              <a:rPr lang="es-ES" sz="1600" dirty="0" smtClean="0"/>
              <a:t> para poder velas en directo! </a:t>
            </a:r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1754608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5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5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55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4502930" y="244964"/>
            <a:ext cx="3991608" cy="584776"/>
          </a:xfrm>
          <a:prstGeom prst="rect">
            <a:avLst/>
          </a:prstGeom>
          <a:ln w="38100" cmpd="sng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70000"/>
              </a:schemeClr>
            </a:glow>
            <a:reflection blurRad="38100" stA="26000" endPos="23000" dist="25400" dir="5400000" sy="-100000" rotWithShape="0"/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JOULUPUKKI</a:t>
            </a:r>
            <a:endParaRPr lang="es-ES" sz="3200" b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4890545" y="1654372"/>
            <a:ext cx="387614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 smtClean="0">
                <a:latin typeface="Comic Sans MS"/>
                <a:cs typeface="Comic Sans MS"/>
              </a:rPr>
              <a:t>Vive en </a:t>
            </a:r>
            <a:r>
              <a:rPr lang="es-ES" sz="2000" b="1" dirty="0" err="1" smtClean="0">
                <a:latin typeface="Comic Sans MS"/>
                <a:cs typeface="Comic Sans MS"/>
              </a:rPr>
              <a:t>Korvatunturi</a:t>
            </a:r>
            <a:r>
              <a:rPr lang="es-ES" sz="2000" b="1" dirty="0" smtClean="0">
                <a:latin typeface="Comic Sans MS"/>
                <a:cs typeface="Comic Sans MS"/>
              </a:rPr>
              <a:t> (Laponia) </a:t>
            </a:r>
            <a:r>
              <a:rPr lang="es-ES" sz="2000" dirty="0" smtClean="0">
                <a:latin typeface="Comic Sans MS"/>
                <a:cs typeface="Comic Sans MS"/>
              </a:rPr>
              <a:t>coa </a:t>
            </a:r>
            <a:r>
              <a:rPr lang="es-ES" sz="2000" dirty="0" err="1" smtClean="0">
                <a:latin typeface="Comic Sans MS"/>
                <a:cs typeface="Comic Sans MS"/>
              </a:rPr>
              <a:t>súa</a:t>
            </a:r>
            <a:r>
              <a:rPr lang="es-ES" sz="2000" dirty="0" smtClean="0">
                <a:latin typeface="Comic Sans MS"/>
                <a:cs typeface="Comic Sans MS"/>
              </a:rPr>
              <a:t> </a:t>
            </a:r>
            <a:r>
              <a:rPr lang="es-ES" sz="2000" dirty="0" err="1" smtClean="0">
                <a:latin typeface="Comic Sans MS"/>
                <a:cs typeface="Comic Sans MS"/>
              </a:rPr>
              <a:t>muller</a:t>
            </a:r>
            <a:r>
              <a:rPr lang="es-ES" sz="2000" dirty="0" smtClean="0">
                <a:latin typeface="Comic Sans MS"/>
                <a:cs typeface="Comic Sans MS"/>
              </a:rPr>
              <a:t> </a:t>
            </a:r>
            <a:r>
              <a:rPr lang="es-ES" sz="2000" b="1" dirty="0" err="1" smtClean="0">
                <a:latin typeface="Comic Sans MS"/>
                <a:cs typeface="Comic Sans MS"/>
              </a:rPr>
              <a:t>Joulumuori</a:t>
            </a:r>
            <a:r>
              <a:rPr lang="es-ES" sz="2000" dirty="0" smtClean="0">
                <a:latin typeface="Comic Sans MS"/>
                <a:cs typeface="Comic Sans MS"/>
              </a:rPr>
              <a:t>. </a:t>
            </a:r>
            <a:r>
              <a:rPr lang="es-ES" sz="2000" dirty="0" err="1" smtClean="0">
                <a:latin typeface="Comic Sans MS"/>
                <a:cs typeface="Comic Sans MS"/>
              </a:rPr>
              <a:t>Tamén</a:t>
            </a:r>
            <a:r>
              <a:rPr lang="es-ES" sz="2000" dirty="0" smtClean="0">
                <a:latin typeface="Comic Sans MS"/>
                <a:cs typeface="Comic Sans MS"/>
              </a:rPr>
              <a:t> os </a:t>
            </a:r>
            <a:r>
              <a:rPr lang="es-ES" sz="2000" b="1" dirty="0" smtClean="0">
                <a:latin typeface="Comic Sans MS"/>
                <a:cs typeface="Comic Sans MS"/>
              </a:rPr>
              <a:t>renos</a:t>
            </a:r>
            <a:r>
              <a:rPr lang="es-ES" sz="2000" dirty="0" smtClean="0">
                <a:latin typeface="Comic Sans MS"/>
                <a:cs typeface="Comic Sans MS"/>
              </a:rPr>
              <a:t> e os </a:t>
            </a:r>
            <a:r>
              <a:rPr lang="es-ES" sz="2000" dirty="0" err="1" smtClean="0">
                <a:latin typeface="Comic Sans MS"/>
                <a:cs typeface="Comic Sans MS"/>
              </a:rPr>
              <a:t>seus</a:t>
            </a:r>
            <a:r>
              <a:rPr lang="es-ES" sz="2000" dirty="0" smtClean="0">
                <a:latin typeface="Comic Sans MS"/>
                <a:cs typeface="Comic Sans MS"/>
              </a:rPr>
              <a:t> </a:t>
            </a:r>
            <a:r>
              <a:rPr lang="es-ES" sz="2000" b="1" dirty="0" err="1" smtClean="0">
                <a:latin typeface="Comic Sans MS"/>
                <a:cs typeface="Comic Sans MS"/>
              </a:rPr>
              <a:t>axudantes</a:t>
            </a:r>
            <a:r>
              <a:rPr lang="es-ES" sz="2000" dirty="0" smtClean="0">
                <a:latin typeface="Comic Sans MS"/>
                <a:cs typeface="Comic Sans MS"/>
              </a:rPr>
              <a:t> viven </a:t>
            </a:r>
            <a:r>
              <a:rPr lang="es-ES" sz="2000" dirty="0" err="1" smtClean="0">
                <a:latin typeface="Comic Sans MS"/>
                <a:cs typeface="Comic Sans MS"/>
              </a:rPr>
              <a:t>alí</a:t>
            </a:r>
            <a:r>
              <a:rPr lang="es-ES" sz="2000" dirty="0" smtClean="0">
                <a:latin typeface="Comic Sans MS"/>
                <a:cs typeface="Comic Sans MS"/>
              </a:rPr>
              <a:t>.</a:t>
            </a:r>
          </a:p>
          <a:p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6" name="CuadroTexto 5"/>
          <p:cNvSpPr txBox="1"/>
          <p:nvPr/>
        </p:nvSpPr>
        <p:spPr>
          <a:xfrm>
            <a:off x="4860389" y="3700410"/>
            <a:ext cx="39256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 err="1" smtClean="0">
                <a:latin typeface="Comic Sans MS"/>
                <a:cs typeface="Comic Sans MS"/>
              </a:rPr>
              <a:t>Alí</a:t>
            </a:r>
            <a:r>
              <a:rPr lang="es-ES" sz="2000" dirty="0" smtClean="0">
                <a:latin typeface="Comic Sans MS"/>
                <a:cs typeface="Comic Sans MS"/>
              </a:rPr>
              <a:t> pódense visitar: a </a:t>
            </a:r>
            <a:r>
              <a:rPr lang="es-ES" sz="2000" dirty="0" err="1" smtClean="0">
                <a:latin typeface="Comic Sans MS"/>
                <a:cs typeface="Comic Sans MS"/>
              </a:rPr>
              <a:t>súa</a:t>
            </a:r>
            <a:r>
              <a:rPr lang="es-ES" sz="2000" dirty="0" smtClean="0">
                <a:latin typeface="Comic Sans MS"/>
                <a:cs typeface="Comic Sans MS"/>
              </a:rPr>
              <a:t> </a:t>
            </a:r>
            <a:r>
              <a:rPr lang="es-ES" sz="2000" b="1" dirty="0" smtClean="0">
                <a:latin typeface="Comic Sans MS"/>
                <a:cs typeface="Comic Sans MS"/>
              </a:rPr>
              <a:t>casa</a:t>
            </a:r>
            <a:r>
              <a:rPr lang="es-ES" sz="2000" dirty="0" smtClean="0">
                <a:latin typeface="Comic Sans MS"/>
                <a:cs typeface="Comic Sans MS"/>
              </a:rPr>
              <a:t>, o </a:t>
            </a:r>
            <a:r>
              <a:rPr lang="es-ES" sz="2000" dirty="0" err="1" smtClean="0">
                <a:latin typeface="Comic Sans MS"/>
                <a:cs typeface="Comic Sans MS"/>
              </a:rPr>
              <a:t>seu</a:t>
            </a:r>
            <a:r>
              <a:rPr lang="es-ES" sz="2000" dirty="0" smtClean="0">
                <a:latin typeface="Comic Sans MS"/>
                <a:cs typeface="Comic Sans MS"/>
              </a:rPr>
              <a:t> </a:t>
            </a:r>
            <a:r>
              <a:rPr lang="es-ES" sz="2000" b="1" dirty="0" smtClean="0">
                <a:latin typeface="Comic Sans MS"/>
                <a:cs typeface="Comic Sans MS"/>
              </a:rPr>
              <a:t>taller</a:t>
            </a:r>
            <a:r>
              <a:rPr lang="es-ES" sz="2000" dirty="0" smtClean="0">
                <a:latin typeface="Comic Sans MS"/>
                <a:cs typeface="Comic Sans MS"/>
              </a:rPr>
              <a:t>, o </a:t>
            </a:r>
            <a:r>
              <a:rPr lang="es-ES" sz="2000" dirty="0" err="1" smtClean="0">
                <a:latin typeface="Comic Sans MS"/>
                <a:cs typeface="Comic Sans MS"/>
              </a:rPr>
              <a:t>seu</a:t>
            </a:r>
            <a:r>
              <a:rPr lang="es-ES" sz="2000" dirty="0" smtClean="0">
                <a:latin typeface="Comic Sans MS"/>
                <a:cs typeface="Comic Sans MS"/>
              </a:rPr>
              <a:t> </a:t>
            </a:r>
            <a:r>
              <a:rPr lang="es-ES" sz="2000" b="1" dirty="0" smtClean="0">
                <a:latin typeface="Comic Sans MS"/>
                <a:cs typeface="Comic Sans MS"/>
              </a:rPr>
              <a:t>despacho</a:t>
            </a:r>
            <a:r>
              <a:rPr lang="es-ES" sz="2000" dirty="0" smtClean="0">
                <a:latin typeface="Comic Sans MS"/>
                <a:cs typeface="Comic Sans MS"/>
              </a:rPr>
              <a:t> e a </a:t>
            </a:r>
            <a:r>
              <a:rPr lang="es-ES" sz="2000" b="1" dirty="0" smtClean="0">
                <a:latin typeface="Comic Sans MS"/>
                <a:cs typeface="Comic Sans MS"/>
              </a:rPr>
              <a:t>oficina central de correos </a:t>
            </a:r>
            <a:r>
              <a:rPr lang="es-ES" sz="2000" dirty="0" err="1" smtClean="0">
                <a:latin typeface="Comic Sans MS"/>
                <a:cs typeface="Comic Sans MS"/>
              </a:rPr>
              <a:t>onde</a:t>
            </a:r>
            <a:r>
              <a:rPr lang="es-ES" sz="2000" dirty="0" smtClean="0">
                <a:latin typeface="Comic Sans MS"/>
                <a:cs typeface="Comic Sans MS"/>
              </a:rPr>
              <a:t> se reciben todas as cartas!</a:t>
            </a:r>
          </a:p>
        </p:txBody>
      </p:sp>
      <p:sp>
        <p:nvSpPr>
          <p:cNvPr id="8" name="Llamada rectangular redondeada 7"/>
          <p:cNvSpPr/>
          <p:nvPr/>
        </p:nvSpPr>
        <p:spPr>
          <a:xfrm>
            <a:off x="181436" y="5847649"/>
            <a:ext cx="7092528" cy="1006226"/>
          </a:xfrm>
          <a:prstGeom prst="wedgeRoundRectCallout">
            <a:avLst>
              <a:gd name="adj1" fmla="val 59687"/>
              <a:gd name="adj2" fmla="val -30528"/>
              <a:gd name="adj3" fmla="val 16667"/>
            </a:avLst>
          </a:prstGeom>
          <a:solidFill>
            <a:schemeClr val="accent3">
              <a:lumMod val="75000"/>
            </a:schemeClr>
          </a:soli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 err="1" smtClean="0">
                <a:solidFill>
                  <a:srgbClr val="000000"/>
                </a:solidFill>
              </a:rPr>
              <a:t>Joulupukki</a:t>
            </a:r>
            <a:r>
              <a:rPr lang="es-ES" sz="1600" dirty="0" smtClean="0">
                <a:solidFill>
                  <a:srgbClr val="000000"/>
                </a:solidFill>
              </a:rPr>
              <a:t> visita en </a:t>
            </a:r>
            <a:r>
              <a:rPr lang="es-ES" sz="1600" dirty="0" err="1" smtClean="0">
                <a:solidFill>
                  <a:srgbClr val="000000"/>
                </a:solidFill>
              </a:rPr>
              <a:t>persoa</a:t>
            </a:r>
            <a:r>
              <a:rPr lang="es-ES" sz="1600" dirty="0" smtClean="0">
                <a:solidFill>
                  <a:srgbClr val="000000"/>
                </a:solidFill>
              </a:rPr>
              <a:t> </a:t>
            </a:r>
            <a:r>
              <a:rPr lang="es-ES" sz="1600" dirty="0" err="1" smtClean="0">
                <a:solidFill>
                  <a:srgbClr val="000000"/>
                </a:solidFill>
              </a:rPr>
              <a:t>aos</a:t>
            </a:r>
            <a:r>
              <a:rPr lang="es-ES" sz="1600" dirty="0" smtClean="0">
                <a:solidFill>
                  <a:srgbClr val="000000"/>
                </a:solidFill>
              </a:rPr>
              <a:t> </a:t>
            </a:r>
            <a:r>
              <a:rPr lang="es-ES" sz="1600" dirty="0" err="1" smtClean="0">
                <a:solidFill>
                  <a:srgbClr val="000000"/>
                </a:solidFill>
              </a:rPr>
              <a:t>nenos</a:t>
            </a:r>
            <a:r>
              <a:rPr lang="es-ES" sz="1600" dirty="0" smtClean="0">
                <a:solidFill>
                  <a:srgbClr val="000000"/>
                </a:solidFill>
              </a:rPr>
              <a:t> en </a:t>
            </a:r>
            <a:r>
              <a:rPr lang="es-ES" sz="1600" dirty="0" err="1" smtClean="0">
                <a:solidFill>
                  <a:srgbClr val="000000"/>
                </a:solidFill>
              </a:rPr>
              <a:t>noiteboa</a:t>
            </a:r>
            <a:r>
              <a:rPr lang="es-ES" sz="1600" dirty="0" smtClean="0">
                <a:solidFill>
                  <a:srgbClr val="000000"/>
                </a:solidFill>
              </a:rPr>
              <a:t>. </a:t>
            </a:r>
            <a:r>
              <a:rPr lang="es-ES" sz="1600" dirty="0" err="1" smtClean="0">
                <a:solidFill>
                  <a:srgbClr val="000000"/>
                </a:solidFill>
              </a:rPr>
              <a:t>Ao</a:t>
            </a:r>
            <a:r>
              <a:rPr lang="es-ES" sz="1600" dirty="0" smtClean="0">
                <a:solidFill>
                  <a:srgbClr val="000000"/>
                </a:solidFill>
              </a:rPr>
              <a:t> chamar á porta pregunta </a:t>
            </a:r>
            <a:r>
              <a:rPr lang="es-ES" sz="1600" i="1" dirty="0" smtClean="0">
                <a:solidFill>
                  <a:srgbClr val="000000"/>
                </a:solidFill>
              </a:rPr>
              <a:t>“</a:t>
            </a:r>
            <a:r>
              <a:rPr lang="es-ES" sz="1600" i="1" dirty="0" err="1" smtClean="0">
                <a:solidFill>
                  <a:srgbClr val="000000"/>
                </a:solidFill>
              </a:rPr>
              <a:t>Hai</a:t>
            </a:r>
            <a:r>
              <a:rPr lang="es-ES" sz="1600" i="1" dirty="0" smtClean="0">
                <a:solidFill>
                  <a:srgbClr val="000000"/>
                </a:solidFill>
              </a:rPr>
              <a:t> aquí </a:t>
            </a:r>
            <a:r>
              <a:rPr lang="es-ES" sz="1600" i="1" dirty="0" err="1" smtClean="0">
                <a:solidFill>
                  <a:srgbClr val="000000"/>
                </a:solidFill>
              </a:rPr>
              <a:t>nenos</a:t>
            </a:r>
            <a:r>
              <a:rPr lang="es-ES" sz="1600" i="1" dirty="0" smtClean="0">
                <a:solidFill>
                  <a:srgbClr val="000000"/>
                </a:solidFill>
              </a:rPr>
              <a:t> que se porten ben?” </a:t>
            </a:r>
            <a:r>
              <a:rPr lang="es-ES" sz="1600" dirty="0" smtClean="0">
                <a:solidFill>
                  <a:srgbClr val="000000"/>
                </a:solidFill>
              </a:rPr>
              <a:t>e se a </a:t>
            </a:r>
            <a:r>
              <a:rPr lang="es-ES" sz="1600" dirty="0" err="1" smtClean="0">
                <a:solidFill>
                  <a:srgbClr val="000000"/>
                </a:solidFill>
              </a:rPr>
              <a:t>resposta</a:t>
            </a:r>
            <a:r>
              <a:rPr lang="es-ES" sz="1600" dirty="0" smtClean="0">
                <a:solidFill>
                  <a:srgbClr val="000000"/>
                </a:solidFill>
              </a:rPr>
              <a:t> é </a:t>
            </a:r>
            <a:r>
              <a:rPr lang="es-ES" sz="1600" i="1" dirty="0" smtClean="0">
                <a:solidFill>
                  <a:srgbClr val="000000"/>
                </a:solidFill>
              </a:rPr>
              <a:t>“si” </a:t>
            </a:r>
            <a:r>
              <a:rPr lang="es-ES" sz="1600" dirty="0" smtClean="0">
                <a:solidFill>
                  <a:srgbClr val="000000"/>
                </a:solidFill>
              </a:rPr>
              <a:t>entra a entregar os </a:t>
            </a:r>
            <a:r>
              <a:rPr lang="es-ES" sz="1600" dirty="0" err="1" smtClean="0">
                <a:solidFill>
                  <a:srgbClr val="000000"/>
                </a:solidFill>
              </a:rPr>
              <a:t>agasallos</a:t>
            </a:r>
            <a:r>
              <a:rPr lang="es-ES" sz="1600" dirty="0" smtClean="0">
                <a:solidFill>
                  <a:srgbClr val="000000"/>
                </a:solidFill>
              </a:rPr>
              <a:t>!</a:t>
            </a:r>
            <a:endParaRPr lang="es-ES" sz="1600" dirty="0">
              <a:solidFill>
                <a:srgbClr val="000000"/>
              </a:solidFill>
            </a:endParaRPr>
          </a:p>
        </p:txBody>
      </p:sp>
      <p:pic>
        <p:nvPicPr>
          <p:cNvPr id="9" name="Imagen 8" descr="C:\Users\Tamara\Desktop\Comenius Works 2012-13\Jan Pleased to meet you comprimido.jpg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04614" y="5550730"/>
            <a:ext cx="1011563" cy="1307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n 9" descr="Macintosh HD:private:var:folders:k2:ywb0zq811gd05mj3b0xfttzr0000gn:T:TemporaryItems:images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36" y="183805"/>
            <a:ext cx="3621405" cy="2234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n 10" descr="Macintosh HD:private:var:folders:k2:ywb0zq811gd05mj3b0xfttzr0000gn:T:TemporaryItems:imgres.jpg">
            <a:hlinkClick r:id="rId4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999" y="2347077"/>
            <a:ext cx="3241675" cy="1815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n 11" descr="Macintosh HD:private:var:folders:k2:ywb0zq811gd05mj3b0xfttzr0000gn:T:TemporaryItems:images.jpg">
            <a:hlinkClick r:id="rId6"/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6" y="4162542"/>
            <a:ext cx="3632200" cy="15411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4029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000"/>
                            </p:stCondLst>
                            <p:childTnLst>
                              <p:par>
                                <p:cTn id="7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9000"/>
                            </p:stCondLst>
                            <p:childTnLst>
                              <p:par>
                                <p:cTn id="8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165678" y="319572"/>
            <a:ext cx="6663677" cy="584776"/>
          </a:xfrm>
          <a:prstGeom prst="rect">
            <a:avLst/>
          </a:prstGeom>
          <a:blipFill rotWithShape="1">
            <a:blip r:embed="rId2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>
                <a:latin typeface="Comic Sans MS"/>
                <a:cs typeface="Comic Sans MS"/>
              </a:rPr>
              <a:t> </a:t>
            </a:r>
            <a:r>
              <a:rPr lang="es-ES" sz="3200" b="1" dirty="0" smtClean="0">
                <a:solidFill>
                  <a:schemeClr val="bg1"/>
                </a:solidFill>
                <a:latin typeface="Comic Sans MS"/>
                <a:cs typeface="Comic Sans MS"/>
              </a:rPr>
              <a:t>A TRADICIÓN DA SAUNA</a:t>
            </a:r>
            <a:endParaRPr lang="es-ES" sz="3200" b="1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1330620" y="974757"/>
            <a:ext cx="64987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 smtClean="0">
                <a:latin typeface="Comic Sans MS"/>
                <a:cs typeface="Comic Sans MS"/>
              </a:rPr>
              <a:t>Os fineses </a:t>
            </a:r>
            <a:r>
              <a:rPr lang="es-ES" sz="2000" dirty="0" err="1" smtClean="0">
                <a:latin typeface="Comic Sans MS"/>
                <a:cs typeface="Comic Sans MS"/>
              </a:rPr>
              <a:t>utilízana</a:t>
            </a:r>
            <a:r>
              <a:rPr lang="es-ES" sz="2000" dirty="0" smtClean="0">
                <a:latin typeface="Comic Sans MS"/>
                <a:cs typeface="Comic Sans MS"/>
              </a:rPr>
              <a:t> varias veces á semana </a:t>
            </a:r>
          </a:p>
          <a:p>
            <a:pPr algn="ctr"/>
            <a:r>
              <a:rPr lang="es-ES" sz="2000" b="1" dirty="0" smtClean="0">
                <a:latin typeface="Comic Sans MS"/>
                <a:cs typeface="Comic Sans MS"/>
              </a:rPr>
              <a:t>para </a:t>
            </a:r>
            <a:r>
              <a:rPr lang="es-ES" sz="2000" b="1" dirty="0" err="1" smtClean="0">
                <a:latin typeface="Comic Sans MS"/>
                <a:cs typeface="Comic Sans MS"/>
              </a:rPr>
              <a:t>relaxar</a:t>
            </a:r>
            <a:r>
              <a:rPr lang="es-ES" sz="2000" b="1" dirty="0" smtClean="0">
                <a:latin typeface="Comic Sans MS"/>
                <a:cs typeface="Comic Sans MS"/>
              </a:rPr>
              <a:t> o </a:t>
            </a:r>
            <a:r>
              <a:rPr lang="es-ES" sz="2000" b="1" dirty="0" err="1" smtClean="0">
                <a:latin typeface="Comic Sans MS"/>
                <a:cs typeface="Comic Sans MS"/>
              </a:rPr>
              <a:t>corpo</a:t>
            </a:r>
            <a:r>
              <a:rPr lang="es-ES" sz="2000" b="1" dirty="0" smtClean="0">
                <a:latin typeface="Comic Sans MS"/>
                <a:cs typeface="Comic Sans MS"/>
              </a:rPr>
              <a:t> e a mente</a:t>
            </a:r>
            <a:r>
              <a:rPr lang="es-ES" sz="2000" dirty="0" smtClean="0">
                <a:latin typeface="Comic Sans MS"/>
                <a:cs typeface="Comic Sans MS"/>
              </a:rPr>
              <a:t>. </a:t>
            </a:r>
            <a:endParaRPr lang="es-ES" sz="2000" dirty="0">
              <a:latin typeface="Comic Sans MS"/>
              <a:cs typeface="Comic Sans MS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329886" y="5432924"/>
            <a:ext cx="85935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 err="1" smtClean="0">
                <a:latin typeface="Comic Sans MS"/>
                <a:cs typeface="Comic Sans MS"/>
              </a:rPr>
              <a:t>Hai</a:t>
            </a:r>
            <a:r>
              <a:rPr lang="es-ES" sz="2000" dirty="0" smtClean="0">
                <a:latin typeface="Comic Sans MS"/>
                <a:cs typeface="Comic Sans MS"/>
              </a:rPr>
              <a:t> </a:t>
            </a:r>
            <a:r>
              <a:rPr lang="es-ES" sz="2000" dirty="0" err="1" smtClean="0">
                <a:latin typeface="Comic Sans MS"/>
                <a:cs typeface="Comic Sans MS"/>
              </a:rPr>
              <a:t>moitas</a:t>
            </a:r>
            <a:r>
              <a:rPr lang="es-ES" sz="2000" dirty="0" smtClean="0">
                <a:latin typeface="Comic Sans MS"/>
                <a:cs typeface="Comic Sans MS"/>
              </a:rPr>
              <a:t> situadas </a:t>
            </a:r>
            <a:r>
              <a:rPr lang="es-ES" sz="2000" dirty="0" err="1" smtClean="0">
                <a:latin typeface="Comic Sans MS"/>
                <a:cs typeface="Comic Sans MS"/>
              </a:rPr>
              <a:t>ao</a:t>
            </a:r>
            <a:r>
              <a:rPr lang="es-ES" sz="2000" dirty="0" smtClean="0">
                <a:latin typeface="Comic Sans MS"/>
                <a:cs typeface="Comic Sans MS"/>
              </a:rPr>
              <a:t> lado dos lagos e bosques (</a:t>
            </a:r>
            <a:r>
              <a:rPr lang="es-ES" sz="2000" dirty="0" err="1" smtClean="0">
                <a:latin typeface="Comic Sans MS"/>
                <a:cs typeface="Comic Sans MS"/>
              </a:rPr>
              <a:t>aínda</a:t>
            </a:r>
            <a:r>
              <a:rPr lang="es-ES" sz="2000" dirty="0" smtClean="0">
                <a:latin typeface="Comic Sans MS"/>
                <a:cs typeface="Comic Sans MS"/>
              </a:rPr>
              <a:t> que </a:t>
            </a:r>
            <a:r>
              <a:rPr lang="es-ES" sz="2000" dirty="0" err="1" smtClean="0">
                <a:latin typeface="Comic Sans MS"/>
                <a:cs typeface="Comic Sans MS"/>
              </a:rPr>
              <a:t>tamén</a:t>
            </a:r>
            <a:r>
              <a:rPr lang="es-ES" sz="2000" dirty="0" smtClean="0">
                <a:latin typeface="Comic Sans MS"/>
                <a:cs typeface="Comic Sans MS"/>
              </a:rPr>
              <a:t> as </a:t>
            </a:r>
            <a:r>
              <a:rPr lang="es-ES" sz="2000" dirty="0" err="1" smtClean="0">
                <a:latin typeface="Comic Sans MS"/>
                <a:cs typeface="Comic Sans MS"/>
              </a:rPr>
              <a:t>hai</a:t>
            </a:r>
            <a:r>
              <a:rPr lang="es-ES" sz="2000" dirty="0" smtClean="0">
                <a:latin typeface="Comic Sans MS"/>
                <a:cs typeface="Comic Sans MS"/>
              </a:rPr>
              <a:t> </a:t>
            </a:r>
            <a:r>
              <a:rPr lang="es-ES" sz="2000" dirty="0" err="1" smtClean="0">
                <a:latin typeface="Comic Sans MS"/>
                <a:cs typeface="Comic Sans MS"/>
              </a:rPr>
              <a:t>nas</a:t>
            </a:r>
            <a:r>
              <a:rPr lang="es-ES" sz="2000" dirty="0" smtClean="0">
                <a:latin typeface="Comic Sans MS"/>
                <a:cs typeface="Comic Sans MS"/>
              </a:rPr>
              <a:t> </a:t>
            </a:r>
            <a:r>
              <a:rPr lang="es-ES" sz="2000" dirty="0" err="1" smtClean="0">
                <a:latin typeface="Comic Sans MS"/>
                <a:cs typeface="Comic Sans MS"/>
              </a:rPr>
              <a:t>cidades</a:t>
            </a:r>
            <a:r>
              <a:rPr lang="es-ES" sz="2000" dirty="0" smtClean="0">
                <a:latin typeface="Comic Sans MS"/>
                <a:cs typeface="Comic Sans MS"/>
              </a:rPr>
              <a:t>) porque en Finlandia </a:t>
            </a:r>
            <a:r>
              <a:rPr lang="es-ES" sz="2000" dirty="0" err="1" smtClean="0">
                <a:latin typeface="Comic Sans MS"/>
                <a:cs typeface="Comic Sans MS"/>
              </a:rPr>
              <a:t>teñen</a:t>
            </a:r>
            <a:r>
              <a:rPr lang="es-ES" sz="2000" dirty="0" smtClean="0">
                <a:latin typeface="Comic Sans MS"/>
                <a:cs typeface="Comic Sans MS"/>
              </a:rPr>
              <a:t> a </a:t>
            </a:r>
            <a:r>
              <a:rPr lang="es-ES" sz="2000" dirty="0" err="1" smtClean="0">
                <a:latin typeface="Comic Sans MS"/>
                <a:cs typeface="Comic Sans MS"/>
              </a:rPr>
              <a:t>costume</a:t>
            </a:r>
            <a:r>
              <a:rPr lang="es-ES" sz="2000" dirty="0" smtClean="0">
                <a:latin typeface="Comic Sans MS"/>
                <a:cs typeface="Comic Sans MS"/>
              </a:rPr>
              <a:t> de combinar a sauna </a:t>
            </a:r>
            <a:r>
              <a:rPr lang="es-ES" sz="2000" dirty="0" err="1" smtClean="0">
                <a:latin typeface="Comic Sans MS"/>
                <a:cs typeface="Comic Sans MS"/>
              </a:rPr>
              <a:t>cun</a:t>
            </a:r>
            <a:r>
              <a:rPr lang="es-ES" sz="2000" dirty="0" smtClean="0">
                <a:latin typeface="Comic Sans MS"/>
                <a:cs typeface="Comic Sans MS"/>
              </a:rPr>
              <a:t> baño no lago (</a:t>
            </a:r>
            <a:r>
              <a:rPr lang="es-ES" sz="2000" dirty="0" err="1" smtClean="0">
                <a:latin typeface="Comic Sans MS"/>
                <a:cs typeface="Comic Sans MS"/>
              </a:rPr>
              <a:t>conxelado</a:t>
            </a:r>
            <a:r>
              <a:rPr lang="es-ES" sz="2000" dirty="0" smtClean="0">
                <a:latin typeface="Comic Sans MS"/>
                <a:cs typeface="Comic Sans MS"/>
              </a:rPr>
              <a:t> en inverno e frío no verán).</a:t>
            </a:r>
            <a:endParaRPr lang="es-ES" sz="2000" dirty="0">
              <a:latin typeface="Comic Sans MS"/>
              <a:cs typeface="Comic Sans MS"/>
            </a:endParaRPr>
          </a:p>
        </p:txBody>
      </p:sp>
      <p:pic>
        <p:nvPicPr>
          <p:cNvPr id="9" name="Imagen 8" descr="C:\Users\Tamara\Desktop\Comenius Works 2012-13\Jan Pleased to meet you comprimido.jpg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13102" y="2919701"/>
            <a:ext cx="830898" cy="105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Llamada rectangular redondeada 9"/>
          <p:cNvSpPr/>
          <p:nvPr/>
        </p:nvSpPr>
        <p:spPr>
          <a:xfrm>
            <a:off x="7768791" y="2045440"/>
            <a:ext cx="1424691" cy="874261"/>
          </a:xfrm>
          <a:prstGeom prst="wedgeRoundRectCallout">
            <a:avLst>
              <a:gd name="adj1" fmla="val -679"/>
              <a:gd name="adj2" fmla="val 83241"/>
              <a:gd name="adj3" fmla="val 16667"/>
            </a:avLst>
          </a:prstGeom>
          <a:solidFill>
            <a:srgbClr val="FFCC6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</a:rPr>
              <a:t>É </a:t>
            </a:r>
            <a:r>
              <a:rPr lang="es-ES" dirty="0" err="1" smtClean="0">
                <a:solidFill>
                  <a:schemeClr val="tx1"/>
                </a:solidFill>
              </a:rPr>
              <a:t>unha</a:t>
            </a:r>
            <a:r>
              <a:rPr lang="es-ES" dirty="0" smtClean="0">
                <a:solidFill>
                  <a:schemeClr val="tx1"/>
                </a:solidFill>
              </a:rPr>
              <a:t> herencia sueca.</a:t>
            </a:r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11" name="Imagen 10" descr="Macintosh HD:private:var:folders:k2:ywb0zq811gd05mj3b0xfttzr0000gn:T:TemporaryItems:imgres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911" y="1810637"/>
            <a:ext cx="4420594" cy="31336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n 11" descr="Macintosh HD:private:var:folders:k2:ywb0zq811gd05mj3b0xfttzr0000gn:T:TemporaryItems:winter3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64" y="2687319"/>
            <a:ext cx="1758950" cy="25679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n 12" descr="Macintosh HD:private:var:folders:k2:ywb0zq811gd05mj3b0xfttzr0000gn:T:TemporaryItems:imgres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601" y="3377451"/>
            <a:ext cx="2706983" cy="19258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CuadroTexto 3"/>
          <p:cNvSpPr txBox="1"/>
          <p:nvPr/>
        </p:nvSpPr>
        <p:spPr>
          <a:xfrm>
            <a:off x="1737387" y="4590322"/>
            <a:ext cx="4948274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dirty="0" err="1" smtClean="0">
                <a:latin typeface="Comic Sans MS"/>
                <a:cs typeface="Comic Sans MS"/>
              </a:rPr>
              <a:t>Hai</a:t>
            </a:r>
            <a:r>
              <a:rPr lang="es-ES" sz="2000" b="1" dirty="0" smtClean="0">
                <a:latin typeface="Comic Sans MS"/>
                <a:cs typeface="Comic Sans MS"/>
              </a:rPr>
              <a:t> 3 </a:t>
            </a:r>
            <a:r>
              <a:rPr lang="es-ES" sz="2000" b="1" dirty="0" err="1" smtClean="0">
                <a:latin typeface="Comic Sans MS"/>
                <a:cs typeface="Comic Sans MS"/>
              </a:rPr>
              <a:t>millóns</a:t>
            </a:r>
            <a:r>
              <a:rPr lang="es-ES" sz="2000" b="1" dirty="0" smtClean="0">
                <a:latin typeface="Comic Sans MS"/>
                <a:cs typeface="Comic Sans MS"/>
              </a:rPr>
              <a:t> </a:t>
            </a:r>
            <a:r>
              <a:rPr lang="es-ES" sz="2000" dirty="0" smtClean="0">
                <a:latin typeface="Comic Sans MS"/>
                <a:cs typeface="Comic Sans MS"/>
              </a:rPr>
              <a:t>de saunas en Finlandia. </a:t>
            </a:r>
          </a:p>
          <a:p>
            <a:pPr algn="just"/>
            <a:r>
              <a:rPr lang="es-ES" sz="2000" dirty="0" smtClean="0">
                <a:latin typeface="Comic Sans MS"/>
                <a:cs typeface="Comic Sans MS"/>
              </a:rPr>
              <a:t>Dícese que “</a:t>
            </a:r>
            <a:r>
              <a:rPr lang="es-ES" sz="2000" i="1" dirty="0" err="1" smtClean="0">
                <a:latin typeface="Comic Sans MS"/>
                <a:cs typeface="Comic Sans MS"/>
              </a:rPr>
              <a:t>hai</a:t>
            </a:r>
            <a:r>
              <a:rPr lang="es-ES" sz="2000" i="1" dirty="0" smtClean="0">
                <a:latin typeface="Comic Sans MS"/>
                <a:cs typeface="Comic Sans MS"/>
              </a:rPr>
              <a:t> </a:t>
            </a:r>
            <a:r>
              <a:rPr lang="es-ES" sz="2000" i="1" dirty="0" err="1" smtClean="0">
                <a:latin typeface="Comic Sans MS"/>
                <a:cs typeface="Comic Sans MS"/>
              </a:rPr>
              <a:t>máis</a:t>
            </a:r>
            <a:r>
              <a:rPr lang="es-ES" sz="2000" i="1" dirty="0" smtClean="0">
                <a:latin typeface="Comic Sans MS"/>
                <a:cs typeface="Comic Sans MS"/>
              </a:rPr>
              <a:t> saunas que coches”.</a:t>
            </a:r>
            <a:endParaRPr lang="es-ES" sz="2000" i="1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83019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000"/>
                            </p:stCondLst>
                            <p:childTnLst>
                              <p:par>
                                <p:cTn id="4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9000"/>
                            </p:stCondLst>
                            <p:childTnLst>
                              <p:par>
                                <p:cTn id="5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8" grpId="0"/>
      <p:bldP spid="10" grpId="0" animBg="1"/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593793" y="1028397"/>
            <a:ext cx="3166896" cy="584776"/>
          </a:xfrm>
          <a:prstGeom prst="rect">
            <a:avLst/>
          </a:prstGeom>
          <a:solidFill>
            <a:srgbClr val="FFFFFF"/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s-ES" sz="3200" b="1" dirty="0" smtClean="0">
                <a:solidFill>
                  <a:srgbClr val="800000"/>
                </a:solidFill>
                <a:latin typeface="Comic Sans MS"/>
                <a:cs typeface="Comic Sans MS"/>
              </a:rPr>
              <a:t>A</a:t>
            </a:r>
            <a:r>
              <a:rPr lang="es-ES" sz="3200" b="1" dirty="0" smtClean="0">
                <a:solidFill>
                  <a:srgbClr val="66FFFF"/>
                </a:solidFill>
                <a:latin typeface="Comic Sans MS"/>
                <a:cs typeface="Comic Sans MS"/>
              </a:rPr>
              <a:t>N</a:t>
            </a:r>
            <a:r>
              <a:rPr lang="es-ES" sz="32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G</a:t>
            </a:r>
            <a:r>
              <a:rPr lang="es-ES" sz="3200" b="1" dirty="0" smtClean="0">
                <a:solidFill>
                  <a:srgbClr val="8000FF"/>
                </a:solidFill>
                <a:latin typeface="Comic Sans MS"/>
                <a:cs typeface="Comic Sans MS"/>
              </a:rPr>
              <a:t>R</a:t>
            </a:r>
            <a:r>
              <a:rPr lang="es-ES" sz="32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Y</a:t>
            </a:r>
            <a:r>
              <a:rPr lang="es-ES" sz="3200" b="1" dirty="0" smtClean="0">
                <a:latin typeface="Comic Sans MS"/>
                <a:cs typeface="Comic Sans MS"/>
              </a:rPr>
              <a:t> </a:t>
            </a:r>
            <a:r>
              <a:rPr lang="es-ES" sz="3200" b="1" dirty="0" smtClean="0">
                <a:solidFill>
                  <a:schemeClr val="accent5"/>
                </a:solidFill>
                <a:latin typeface="Comic Sans MS"/>
                <a:cs typeface="Comic Sans MS"/>
              </a:rPr>
              <a:t>B</a:t>
            </a:r>
            <a:r>
              <a:rPr lang="es-ES" sz="3200" b="1" dirty="0" smtClean="0">
                <a:latin typeface="Comic Sans MS"/>
                <a:cs typeface="Comic Sans MS"/>
              </a:rPr>
              <a:t>I</a:t>
            </a:r>
            <a:r>
              <a:rPr lang="es-ES" sz="3200" b="1" dirty="0" smtClean="0">
                <a:solidFill>
                  <a:srgbClr val="FF0080"/>
                </a:solidFill>
                <a:latin typeface="Comic Sans MS"/>
                <a:cs typeface="Comic Sans MS"/>
              </a:rPr>
              <a:t>R</a:t>
            </a:r>
            <a:r>
              <a:rPr lang="es-ES" sz="3200" b="1" dirty="0" smtClean="0">
                <a:solidFill>
                  <a:schemeClr val="accent1"/>
                </a:solidFill>
                <a:latin typeface="Comic Sans MS"/>
                <a:cs typeface="Comic Sans MS"/>
              </a:rPr>
              <a:t>D</a:t>
            </a:r>
            <a:r>
              <a:rPr lang="es-ES" sz="3200" b="1" dirty="0" smtClean="0">
                <a:solidFill>
                  <a:srgbClr val="81D31A"/>
                </a:solidFill>
                <a:latin typeface="Comic Sans MS"/>
                <a:cs typeface="Comic Sans MS"/>
              </a:rPr>
              <a:t>S</a:t>
            </a:r>
            <a:endParaRPr lang="es-ES" sz="3200" b="1" dirty="0">
              <a:solidFill>
                <a:srgbClr val="81D31A"/>
              </a:solidFill>
              <a:latin typeface="Comic Sans MS"/>
              <a:cs typeface="Comic Sans MS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52400" y="1938553"/>
            <a:ext cx="40245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 err="1" smtClean="0">
                <a:latin typeface="Comic Sans MS"/>
                <a:cs typeface="Comic Sans MS"/>
              </a:rPr>
              <a:t>Unha</a:t>
            </a:r>
            <a:r>
              <a:rPr lang="es-ES" sz="2000" dirty="0" smtClean="0">
                <a:latin typeface="Comic Sans MS"/>
                <a:cs typeface="Comic Sans MS"/>
              </a:rPr>
              <a:t> serie de </a:t>
            </a:r>
            <a:r>
              <a:rPr lang="es-ES" sz="2000" dirty="0" err="1" smtClean="0">
                <a:latin typeface="Comic Sans MS"/>
                <a:cs typeface="Comic Sans MS"/>
              </a:rPr>
              <a:t>videoxogos</a:t>
            </a:r>
            <a:r>
              <a:rPr lang="es-ES" sz="2000" dirty="0" smtClean="0">
                <a:latin typeface="Comic Sans MS"/>
                <a:cs typeface="Comic Sans MS"/>
              </a:rPr>
              <a:t> inventados por </a:t>
            </a:r>
            <a:r>
              <a:rPr lang="es-ES" sz="2000" b="1" dirty="0" err="1" smtClean="0">
                <a:latin typeface="Comic Sans MS"/>
                <a:cs typeface="Comic Sans MS"/>
              </a:rPr>
              <a:t>Rovio</a:t>
            </a:r>
            <a:r>
              <a:rPr lang="es-ES" sz="2000" b="1" dirty="0" smtClean="0">
                <a:latin typeface="Comic Sans MS"/>
                <a:cs typeface="Comic Sans MS"/>
              </a:rPr>
              <a:t> </a:t>
            </a:r>
            <a:r>
              <a:rPr lang="es-ES" sz="2000" b="1" dirty="0" err="1" smtClean="0">
                <a:latin typeface="Comic Sans MS"/>
                <a:cs typeface="Comic Sans MS"/>
              </a:rPr>
              <a:t>Entertainment</a:t>
            </a:r>
            <a:r>
              <a:rPr lang="es-ES" sz="2000" dirty="0" smtClean="0">
                <a:latin typeface="Comic Sans MS"/>
                <a:cs typeface="Comic Sans MS"/>
              </a:rPr>
              <a:t>, </a:t>
            </a:r>
            <a:r>
              <a:rPr lang="es-ES" sz="2000" dirty="0" err="1" smtClean="0">
                <a:latin typeface="Comic Sans MS"/>
                <a:cs typeface="Comic Sans MS"/>
              </a:rPr>
              <a:t>unha</a:t>
            </a:r>
            <a:r>
              <a:rPr lang="es-ES" sz="2000" dirty="0">
                <a:latin typeface="Comic Sans MS"/>
                <a:cs typeface="Comic Sans MS"/>
              </a:rPr>
              <a:t> </a:t>
            </a:r>
            <a:r>
              <a:rPr lang="es-ES" sz="2000" dirty="0" smtClean="0">
                <a:latin typeface="Comic Sans MS"/>
                <a:cs typeface="Comic Sans MS"/>
              </a:rPr>
              <a:t>empresa finlandesa.</a:t>
            </a:r>
            <a:endParaRPr lang="es-ES" sz="2000" dirty="0">
              <a:latin typeface="Comic Sans MS"/>
              <a:cs typeface="Comic Sans MS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894640" y="4427002"/>
            <a:ext cx="2453692" cy="584776"/>
          </a:xfrm>
          <a:prstGeom prst="rect">
            <a:avLst/>
          </a:prstGeom>
          <a:solidFill>
            <a:schemeClr val="bg1"/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s-ES" sz="3200" b="1" dirty="0" smtClean="0">
                <a:solidFill>
                  <a:srgbClr val="8000FF"/>
                </a:solidFill>
                <a:latin typeface="Comic Sans MS"/>
                <a:cs typeface="Comic Sans MS"/>
              </a:rPr>
              <a:t>M</a:t>
            </a:r>
            <a:r>
              <a:rPr lang="es-ES" sz="3200" b="1" dirty="0" smtClean="0">
                <a:solidFill>
                  <a:schemeClr val="accent5"/>
                </a:solidFill>
                <a:latin typeface="Comic Sans MS"/>
                <a:cs typeface="Comic Sans MS"/>
              </a:rPr>
              <a:t>O</a:t>
            </a:r>
            <a:r>
              <a:rPr lang="es-ES" sz="32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O</a:t>
            </a:r>
            <a:r>
              <a:rPr lang="es-ES" sz="32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M</a:t>
            </a:r>
            <a:r>
              <a:rPr lang="es-ES" sz="3200" b="1" dirty="0" smtClean="0">
                <a:latin typeface="Comic Sans MS"/>
                <a:cs typeface="Comic Sans MS"/>
              </a:rPr>
              <a:t>I</a:t>
            </a:r>
            <a:r>
              <a:rPr lang="es-ES" sz="3200" b="1" dirty="0" smtClean="0">
                <a:solidFill>
                  <a:schemeClr val="accent3">
                    <a:lumMod val="75000"/>
                  </a:schemeClr>
                </a:solidFill>
                <a:latin typeface="Comic Sans MS"/>
                <a:cs typeface="Comic Sans MS"/>
              </a:rPr>
              <a:t>N</a:t>
            </a:r>
            <a:r>
              <a:rPr lang="es-ES" sz="32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S</a:t>
            </a:r>
            <a:endParaRPr lang="es-ES" sz="3200" b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52400" y="5439538"/>
            <a:ext cx="44330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 err="1" smtClean="0">
                <a:latin typeface="Comic Sans MS"/>
                <a:cs typeface="Comic Sans MS"/>
              </a:rPr>
              <a:t>Unha</a:t>
            </a:r>
            <a:r>
              <a:rPr lang="es-ES" sz="2000" dirty="0" smtClean="0">
                <a:latin typeface="Comic Sans MS"/>
                <a:cs typeface="Comic Sans MS"/>
              </a:rPr>
              <a:t> familia de </a:t>
            </a:r>
            <a:r>
              <a:rPr lang="es-ES" sz="2000" dirty="0" err="1" smtClean="0">
                <a:latin typeface="Comic Sans MS"/>
                <a:cs typeface="Comic Sans MS"/>
              </a:rPr>
              <a:t>trolls</a:t>
            </a:r>
            <a:r>
              <a:rPr lang="es-ES" sz="2000" dirty="0" smtClean="0">
                <a:latin typeface="Comic Sans MS"/>
                <a:cs typeface="Comic Sans MS"/>
              </a:rPr>
              <a:t> escandinavos </a:t>
            </a:r>
            <a:r>
              <a:rPr lang="es-ES" sz="2000" dirty="0" err="1" smtClean="0">
                <a:latin typeface="Comic Sans MS"/>
                <a:cs typeface="Comic Sans MS"/>
              </a:rPr>
              <a:t>brancos</a:t>
            </a:r>
            <a:r>
              <a:rPr lang="es-ES" sz="2000" dirty="0" smtClean="0">
                <a:latin typeface="Comic Sans MS"/>
                <a:cs typeface="Comic Sans MS"/>
              </a:rPr>
              <a:t> que parecen hipopótamos. </a:t>
            </a:r>
            <a:r>
              <a:rPr lang="es-ES" sz="2000" dirty="0" err="1" smtClean="0">
                <a:latin typeface="Comic Sans MS"/>
                <a:cs typeface="Comic Sans MS"/>
              </a:rPr>
              <a:t>Foron</a:t>
            </a:r>
            <a:r>
              <a:rPr lang="es-ES" sz="2000" dirty="0" smtClean="0">
                <a:latin typeface="Comic Sans MS"/>
                <a:cs typeface="Comic Sans MS"/>
              </a:rPr>
              <a:t> inventados por </a:t>
            </a:r>
            <a:r>
              <a:rPr lang="es-ES" sz="2000" dirty="0" err="1" smtClean="0">
                <a:latin typeface="Comic Sans MS"/>
                <a:cs typeface="Comic Sans MS"/>
              </a:rPr>
              <a:t>Tove</a:t>
            </a:r>
            <a:r>
              <a:rPr lang="es-ES" sz="2000" dirty="0" smtClean="0">
                <a:latin typeface="Comic Sans MS"/>
                <a:cs typeface="Comic Sans MS"/>
              </a:rPr>
              <a:t> </a:t>
            </a:r>
            <a:r>
              <a:rPr lang="es-ES" sz="2000" dirty="0" err="1" smtClean="0">
                <a:latin typeface="Comic Sans MS"/>
                <a:cs typeface="Comic Sans MS"/>
              </a:rPr>
              <a:t>Jansson</a:t>
            </a:r>
            <a:r>
              <a:rPr lang="es-ES" sz="2000" dirty="0" smtClean="0">
                <a:latin typeface="Comic Sans MS"/>
                <a:cs typeface="Comic Sans MS"/>
              </a:rPr>
              <a:t>.</a:t>
            </a:r>
            <a:endParaRPr lang="es-ES" sz="2000" dirty="0">
              <a:latin typeface="Comic Sans MS"/>
              <a:cs typeface="Comic Sans MS"/>
            </a:endParaRPr>
          </a:p>
        </p:txBody>
      </p:sp>
      <p:pic>
        <p:nvPicPr>
          <p:cNvPr id="7" name="Imagen 6" descr="Macintosh HD:private:var:folders:k2:ywb0zq811gd05mj3b0xfttzr0000gn:T:TemporaryItems:imgres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356" y="1028397"/>
            <a:ext cx="3309330" cy="213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 descr="Macintosh HD:private:var:folders:k2:ywb0zq811gd05mj3b0xfttzr0000gn:T:TemporaryItems:images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932" y="3591206"/>
            <a:ext cx="335280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n 8" descr="Macintosh HD:private:var:folders:k2:ywb0zq811gd05mj3b0xfttzr0000gn:T:TemporaryItems:imgres.jp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337" y="4182894"/>
            <a:ext cx="1466535" cy="26751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1406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900"/>
                            </p:stCondLst>
                            <p:childTnLst>
                              <p:par>
                                <p:cTn id="1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9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400"/>
                            </p:stCondLst>
                            <p:childTnLst>
                              <p:par>
                                <p:cTn id="3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200"/>
                            </p:stCondLst>
                            <p:childTnLst>
                              <p:par>
                                <p:cTn id="44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200"/>
                            </p:stCondLst>
                            <p:childTnLst>
                              <p:par>
                                <p:cTn id="5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150"/>
                            </p:stCondLst>
                            <p:childTnLst>
                              <p:par>
                                <p:cTn id="6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308168"/>
            <a:ext cx="9144000" cy="77133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s-ES" dirty="0" smtClean="0">
                <a:effectLst/>
              </a:rPr>
              <a:t>COMO É FINLANDIA?</a:t>
            </a:r>
            <a:endParaRPr lang="es-ES" dirty="0">
              <a:effectLst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0" y="1337418"/>
            <a:ext cx="3254374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dirty="0" smtClean="0">
                <a:latin typeface="Comic Sans MS"/>
                <a:cs typeface="Comic Sans MS"/>
              </a:rPr>
              <a:t>Ten </a:t>
            </a:r>
            <a:r>
              <a:rPr lang="es-ES" sz="2400" dirty="0" err="1" smtClean="0">
                <a:latin typeface="Comic Sans MS"/>
                <a:cs typeface="Comic Sans MS"/>
              </a:rPr>
              <a:t>unha</a:t>
            </a:r>
            <a:r>
              <a:rPr lang="es-ES" sz="2400" dirty="0" smtClean="0">
                <a:latin typeface="Comic Sans MS"/>
                <a:cs typeface="Comic Sans MS"/>
              </a:rPr>
              <a:t> superficie de 33.030 km</a:t>
            </a:r>
            <a:r>
              <a:rPr lang="es-ES" sz="2400" baseline="30000" dirty="0" smtClean="0">
                <a:latin typeface="Comic Sans MS"/>
                <a:cs typeface="Comic Sans MS"/>
              </a:rPr>
              <a:t>2</a:t>
            </a:r>
            <a:r>
              <a:rPr lang="es-ES" sz="2400" dirty="0" smtClean="0">
                <a:latin typeface="Comic Sans MS"/>
                <a:cs typeface="Comic Sans MS"/>
              </a:rPr>
              <a:t>.</a:t>
            </a:r>
            <a:endParaRPr lang="es-ES" sz="2400" dirty="0">
              <a:latin typeface="Comic Sans MS"/>
              <a:cs typeface="Comic Sans MS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5889626" y="1337418"/>
            <a:ext cx="3254374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dirty="0" smtClean="0">
                <a:latin typeface="Comic Sans MS"/>
                <a:cs typeface="Comic Sans MS"/>
              </a:rPr>
              <a:t>É o sexto país </a:t>
            </a:r>
            <a:r>
              <a:rPr lang="es-ES" sz="2400" dirty="0" err="1" smtClean="0">
                <a:latin typeface="Comic Sans MS"/>
                <a:cs typeface="Comic Sans MS"/>
              </a:rPr>
              <a:t>máis</a:t>
            </a:r>
            <a:r>
              <a:rPr lang="es-ES" sz="2400" dirty="0" smtClean="0">
                <a:latin typeface="Comic Sans MS"/>
                <a:cs typeface="Comic Sans MS"/>
              </a:rPr>
              <a:t> grande de Europa.</a:t>
            </a:r>
            <a:endParaRPr lang="es-ES" sz="2400" dirty="0">
              <a:latin typeface="Comic Sans MS"/>
              <a:cs typeface="Comic Sans MS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5875432"/>
            <a:ext cx="3254374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dirty="0" err="1" smtClean="0">
                <a:latin typeface="Comic Sans MS"/>
                <a:cs typeface="Comic Sans MS"/>
              </a:rPr>
              <a:t>Poboación</a:t>
            </a:r>
            <a:r>
              <a:rPr lang="es-ES" sz="2400" dirty="0" smtClean="0">
                <a:latin typeface="Comic Sans MS"/>
                <a:cs typeface="Comic Sans MS"/>
              </a:rPr>
              <a:t>: 5,5 </a:t>
            </a:r>
            <a:r>
              <a:rPr lang="es-ES" sz="2400" dirty="0" err="1" smtClean="0">
                <a:latin typeface="Comic Sans MS"/>
                <a:cs typeface="Comic Sans MS"/>
              </a:rPr>
              <a:t>millóns</a:t>
            </a:r>
            <a:r>
              <a:rPr lang="es-ES" sz="2400" dirty="0" smtClean="0">
                <a:latin typeface="Comic Sans MS"/>
                <a:cs typeface="Comic Sans MS"/>
              </a:rPr>
              <a:t> de habitantes.</a:t>
            </a:r>
            <a:endParaRPr lang="es-ES" sz="2400" dirty="0">
              <a:latin typeface="Comic Sans MS"/>
              <a:cs typeface="Comic Sans MS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5413374" y="5875432"/>
            <a:ext cx="3730626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dirty="0" smtClean="0">
                <a:latin typeface="Comic Sans MS"/>
                <a:cs typeface="Comic Sans MS"/>
              </a:rPr>
              <a:t>É o segundo país menos </a:t>
            </a:r>
            <a:r>
              <a:rPr lang="es-ES" sz="2400" dirty="0" err="1" smtClean="0">
                <a:latin typeface="Comic Sans MS"/>
                <a:cs typeface="Comic Sans MS"/>
              </a:rPr>
              <a:t>poboado</a:t>
            </a:r>
            <a:r>
              <a:rPr lang="es-ES" sz="2400" dirty="0" smtClean="0">
                <a:latin typeface="Comic Sans MS"/>
                <a:cs typeface="Comic Sans MS"/>
              </a:rPr>
              <a:t> de Europa.</a:t>
            </a:r>
            <a:endParaRPr lang="es-ES" sz="2400" dirty="0">
              <a:latin typeface="Comic Sans MS"/>
              <a:cs typeface="Comic Sans MS"/>
            </a:endParaRPr>
          </a:p>
        </p:txBody>
      </p:sp>
      <p:sp>
        <p:nvSpPr>
          <p:cNvPr id="6" name="Flecha derecha 5"/>
          <p:cNvSpPr/>
          <p:nvPr/>
        </p:nvSpPr>
        <p:spPr>
          <a:xfrm>
            <a:off x="3254374" y="6108083"/>
            <a:ext cx="2324296" cy="398136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Flecha derecha 8"/>
          <p:cNvSpPr/>
          <p:nvPr/>
        </p:nvSpPr>
        <p:spPr>
          <a:xfrm>
            <a:off x="3254374" y="1372253"/>
            <a:ext cx="2635252" cy="398136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" name="Imagen 9" descr="imgr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470" y="1903507"/>
            <a:ext cx="2108200" cy="3860800"/>
          </a:xfrm>
          <a:prstGeom prst="rect">
            <a:avLst/>
          </a:prstGeom>
        </p:spPr>
      </p:pic>
      <p:pic>
        <p:nvPicPr>
          <p:cNvPr id="11" name="Imagen 10" descr="imgres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22" y="3206750"/>
            <a:ext cx="2681192" cy="1539874"/>
          </a:xfrm>
          <a:prstGeom prst="rect">
            <a:avLst/>
          </a:prstGeom>
        </p:spPr>
      </p:pic>
      <p:pic>
        <p:nvPicPr>
          <p:cNvPr id="12" name="Imagen 11" descr="imgres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947" y="3206750"/>
            <a:ext cx="2681192" cy="1539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8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0"/>
                            </p:stCondLst>
                            <p:childTnLst>
                              <p:par>
                                <p:cTn id="3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5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3" grpId="0" animBg="1"/>
      <p:bldP spid="4" grpId="0" animBg="1"/>
      <p:bldP spid="5" grpId="0" animBg="1"/>
      <p:bldP spid="6" grpId="0" animBg="1"/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355793"/>
            <a:ext cx="9144000" cy="83483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s-ES" sz="4400" dirty="0" smtClean="0">
                <a:effectLst/>
              </a:rPr>
              <a:t>VIAXE DOS PROFES A FINLANDIA</a:t>
            </a:r>
            <a:endParaRPr lang="es-ES" sz="4400" dirty="0">
              <a:effectLst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1469519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>
                <a:latin typeface="Comic Sans MS"/>
                <a:cs typeface="Comic Sans MS"/>
              </a:rPr>
              <a:t>Álvaro, Patricia e Tamara </a:t>
            </a:r>
            <a:r>
              <a:rPr lang="es-ES" sz="2000" dirty="0" err="1" smtClean="0">
                <a:latin typeface="Comic Sans MS"/>
                <a:cs typeface="Comic Sans MS"/>
              </a:rPr>
              <a:t>reuníronse</a:t>
            </a:r>
            <a:r>
              <a:rPr lang="es-ES" sz="2000" dirty="0" smtClean="0">
                <a:latin typeface="Comic Sans MS"/>
                <a:cs typeface="Comic Sans MS"/>
              </a:rPr>
              <a:t> en Finlandia </a:t>
            </a:r>
            <a:r>
              <a:rPr lang="es-ES" sz="2000" dirty="0" err="1" smtClean="0">
                <a:latin typeface="Comic Sans MS"/>
                <a:cs typeface="Comic Sans MS"/>
              </a:rPr>
              <a:t>cos</a:t>
            </a:r>
            <a:r>
              <a:rPr lang="es-ES" sz="2000" dirty="0" smtClean="0">
                <a:latin typeface="Comic Sans MS"/>
                <a:cs typeface="Comic Sans MS"/>
              </a:rPr>
              <a:t> </a:t>
            </a:r>
            <a:r>
              <a:rPr lang="es-ES" sz="2000" dirty="0" err="1" smtClean="0">
                <a:latin typeface="Comic Sans MS"/>
                <a:cs typeface="Comic Sans MS"/>
              </a:rPr>
              <a:t>nosos</a:t>
            </a:r>
            <a:r>
              <a:rPr lang="es-ES" sz="2000" dirty="0" smtClean="0">
                <a:latin typeface="Comic Sans MS"/>
                <a:cs typeface="Comic Sans MS"/>
              </a:rPr>
              <a:t> socios europeos.</a:t>
            </a:r>
            <a:endParaRPr lang="es-ES" sz="2000" dirty="0">
              <a:latin typeface="Comic Sans MS"/>
              <a:cs typeface="Comic Sans MS"/>
            </a:endParaRPr>
          </a:p>
        </p:txBody>
      </p:sp>
      <p:pic>
        <p:nvPicPr>
          <p:cNvPr id="8" name="Imagen 7" descr="DSC0198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3046" y="2024860"/>
            <a:ext cx="3909429" cy="2932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Llamada rectangular redondeada 4"/>
          <p:cNvSpPr/>
          <p:nvPr/>
        </p:nvSpPr>
        <p:spPr>
          <a:xfrm rot="20651170">
            <a:off x="6053390" y="4701215"/>
            <a:ext cx="2935976" cy="1055711"/>
          </a:xfrm>
          <a:prstGeom prst="wedgeRoundRectCallout">
            <a:avLst>
              <a:gd name="adj1" fmla="val -5103"/>
              <a:gd name="adj2" fmla="val 73438"/>
              <a:gd name="adj3" fmla="val 16667"/>
            </a:avLst>
          </a:prstGeom>
          <a:solidFill>
            <a:schemeClr val="accent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err="1" smtClean="0"/>
              <a:t>Sorprendeulles</a:t>
            </a:r>
            <a:r>
              <a:rPr lang="es-ES" dirty="0" smtClean="0"/>
              <a:t> que todos os </a:t>
            </a:r>
            <a:r>
              <a:rPr lang="es-ES" dirty="0" err="1" smtClean="0"/>
              <a:t>nenos</a:t>
            </a:r>
            <a:r>
              <a:rPr lang="es-ES" dirty="0" smtClean="0"/>
              <a:t> van en </a:t>
            </a:r>
            <a:r>
              <a:rPr lang="es-ES" dirty="0" err="1" smtClean="0"/>
              <a:t>calcetíns</a:t>
            </a:r>
            <a:r>
              <a:rPr lang="es-ES" dirty="0" smtClean="0"/>
              <a:t> polo cole!</a:t>
            </a:r>
            <a:endParaRPr lang="es-ES" dirty="0"/>
          </a:p>
        </p:txBody>
      </p:sp>
      <p:pic>
        <p:nvPicPr>
          <p:cNvPr id="6" name="Imagen 5" descr="C:\Users\Tamara\Desktop\Comenius Works 2012-13\Jan Pleased to meet you comprimido.jpg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47918" y="5608467"/>
            <a:ext cx="1011563" cy="1249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n 6" descr="DSC01973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254" t="27263" r="13957" b="10512"/>
          <a:stretch/>
        </p:blipFill>
        <p:spPr>
          <a:xfrm>
            <a:off x="7178802" y="2882269"/>
            <a:ext cx="1965197" cy="15087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n 8" descr="P2200039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024860"/>
            <a:ext cx="3865442" cy="2899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n 9" descr="P2210158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884" y="4305181"/>
            <a:ext cx="3576822" cy="26826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CuadroTexto 3"/>
          <p:cNvSpPr txBox="1"/>
          <p:nvPr/>
        </p:nvSpPr>
        <p:spPr>
          <a:xfrm>
            <a:off x="2977212" y="2024860"/>
            <a:ext cx="2886494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dirty="0" smtClean="0">
                <a:latin typeface="Comic Sans MS"/>
                <a:cs typeface="Comic Sans MS"/>
              </a:rPr>
              <a:t>Visitaron os coles</a:t>
            </a:r>
            <a:endParaRPr lang="es-ES" sz="2400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824325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 animBg="1"/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2200124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714" y="4256744"/>
            <a:ext cx="2978895" cy="22341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uadroTexto 2"/>
          <p:cNvSpPr txBox="1"/>
          <p:nvPr/>
        </p:nvSpPr>
        <p:spPr>
          <a:xfrm>
            <a:off x="2253895" y="78991"/>
            <a:ext cx="5053057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dirty="0" smtClean="0">
                <a:latin typeface="Comic Sans MS"/>
                <a:cs typeface="Comic Sans MS"/>
              </a:rPr>
              <a:t>Disfrutaron da </a:t>
            </a:r>
            <a:r>
              <a:rPr lang="es-ES" sz="2400" dirty="0" err="1" smtClean="0">
                <a:latin typeface="Comic Sans MS"/>
                <a:cs typeface="Comic Sans MS"/>
              </a:rPr>
              <a:t>neve</a:t>
            </a:r>
            <a:endParaRPr lang="es-ES" sz="2400" dirty="0">
              <a:latin typeface="Comic Sans MS"/>
              <a:cs typeface="Comic Sans MS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192064" y="3629356"/>
            <a:ext cx="5053057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dirty="0" err="1" smtClean="0">
                <a:latin typeface="Comic Sans MS"/>
                <a:cs typeface="Comic Sans MS"/>
              </a:rPr>
              <a:t>Comeron</a:t>
            </a:r>
            <a:r>
              <a:rPr lang="es-ES" sz="2400" dirty="0" smtClean="0">
                <a:latin typeface="Comic Sans MS"/>
                <a:cs typeface="Comic Sans MS"/>
              </a:rPr>
              <a:t> comidas típicas</a:t>
            </a:r>
            <a:endParaRPr lang="es-ES" sz="2400" dirty="0">
              <a:latin typeface="Comic Sans MS"/>
              <a:cs typeface="Comic Sans MS"/>
            </a:endParaRPr>
          </a:p>
        </p:txBody>
      </p:sp>
      <p:sp>
        <p:nvSpPr>
          <p:cNvPr id="5" name="Llamada rectangular redondeada 4"/>
          <p:cNvSpPr/>
          <p:nvPr/>
        </p:nvSpPr>
        <p:spPr>
          <a:xfrm rot="20502304">
            <a:off x="5772988" y="4618737"/>
            <a:ext cx="3133907" cy="1204171"/>
          </a:xfrm>
          <a:prstGeom prst="wedgeRoundRectCallout">
            <a:avLst>
              <a:gd name="adj1" fmla="val -2573"/>
              <a:gd name="adj2" fmla="val 80447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bg1"/>
                </a:solidFill>
              </a:rPr>
              <a:t>En Finlandia non toman </a:t>
            </a:r>
            <a:r>
              <a:rPr lang="es-ES" dirty="0" err="1" smtClean="0">
                <a:solidFill>
                  <a:schemeClr val="bg1"/>
                </a:solidFill>
              </a:rPr>
              <a:t>zume</a:t>
            </a:r>
            <a:r>
              <a:rPr lang="es-ES" dirty="0" smtClean="0">
                <a:solidFill>
                  <a:schemeClr val="bg1"/>
                </a:solidFill>
              </a:rPr>
              <a:t> de </a:t>
            </a:r>
            <a:r>
              <a:rPr lang="es-ES" dirty="0" err="1" smtClean="0">
                <a:solidFill>
                  <a:schemeClr val="bg1"/>
                </a:solidFill>
              </a:rPr>
              <a:t>laranxa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smtClean="0">
                <a:solidFill>
                  <a:schemeClr val="bg1"/>
                </a:solidFill>
              </a:rPr>
              <a:t>para almorzar, </a:t>
            </a:r>
            <a:r>
              <a:rPr lang="es-ES" dirty="0" err="1" smtClean="0">
                <a:solidFill>
                  <a:schemeClr val="bg1"/>
                </a:solidFill>
              </a:rPr>
              <a:t>senon</a:t>
            </a:r>
            <a:r>
              <a:rPr lang="es-ES" dirty="0" smtClean="0">
                <a:solidFill>
                  <a:schemeClr val="bg1"/>
                </a:solidFill>
              </a:rPr>
              <a:t> de </a:t>
            </a:r>
            <a:r>
              <a:rPr lang="es-ES" dirty="0" err="1" smtClean="0">
                <a:solidFill>
                  <a:schemeClr val="bg1"/>
                </a:solidFill>
              </a:rPr>
              <a:t>froitos</a:t>
            </a:r>
            <a:r>
              <a:rPr lang="es-ES" dirty="0" smtClean="0">
                <a:solidFill>
                  <a:schemeClr val="bg1"/>
                </a:solidFill>
              </a:rPr>
              <a:t> do bosque!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6" name="Imagen 5" descr="C:\Users\Tamara\Desktop\Comenius Works 2012-13\Jan Pleased to meet you comprimido.jpg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05128" y="5682694"/>
            <a:ext cx="1011563" cy="1307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n 7" descr="P2210219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283" t="9910" r="19119" b="19135"/>
          <a:stretch/>
        </p:blipFill>
        <p:spPr>
          <a:xfrm>
            <a:off x="2413491" y="844266"/>
            <a:ext cx="2342183" cy="21270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n 8" descr="Imagen 284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713341" y="1127090"/>
            <a:ext cx="2262572" cy="16969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n 10" descr="Imagen 949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595" y="844265"/>
            <a:ext cx="1595299" cy="21270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n 11" descr="1794802_531342320312349_1617356146_n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7587" y="844266"/>
            <a:ext cx="1744738" cy="2326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6" descr="IMG_20140222_082636.jp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14" y="4287013"/>
            <a:ext cx="2938536" cy="22039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9322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500"/>
                            </p:stCondLst>
                            <p:childTnLst>
                              <p:par>
                                <p:cTn id="4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500"/>
                            </p:stCondLst>
                            <p:childTnLst>
                              <p:par>
                                <p:cTn id="6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541867" y="4114800"/>
            <a:ext cx="8280400" cy="25908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Imagen 2" descr="escaneo.jpe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6" t="14998" r="9080" b="67471"/>
          <a:stretch/>
        </p:blipFill>
        <p:spPr>
          <a:xfrm rot="5400000">
            <a:off x="6256985" y="4614454"/>
            <a:ext cx="2116429" cy="1727200"/>
          </a:xfrm>
          <a:prstGeom prst="rect">
            <a:avLst/>
          </a:prstGeom>
        </p:spPr>
      </p:pic>
      <p:pic>
        <p:nvPicPr>
          <p:cNvPr id="4" name="Imagen 3" descr="escaneo.jpe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74" t="69319" r="10779" b="16360"/>
          <a:stretch/>
        </p:blipFill>
        <p:spPr>
          <a:xfrm rot="5400000">
            <a:off x="868878" y="4814347"/>
            <a:ext cx="1964269" cy="1479576"/>
          </a:xfrm>
          <a:prstGeom prst="rect">
            <a:avLst/>
          </a:prstGeom>
        </p:spPr>
      </p:pic>
      <p:pic>
        <p:nvPicPr>
          <p:cNvPr id="5" name="Imagen 4" descr="escaneo.jpe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6" t="49813" r="8742" b="32903"/>
          <a:stretch/>
        </p:blipFill>
        <p:spPr>
          <a:xfrm rot="5400000">
            <a:off x="2587359" y="4636297"/>
            <a:ext cx="2116429" cy="1683520"/>
          </a:xfrm>
          <a:prstGeom prst="rect">
            <a:avLst/>
          </a:prstGeom>
        </p:spPr>
      </p:pic>
      <p:pic>
        <p:nvPicPr>
          <p:cNvPr id="6" name="Imagen 5" descr="escaneo.jpe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15" t="34751" r="8741" b="51916"/>
          <a:stretch/>
        </p:blipFill>
        <p:spPr>
          <a:xfrm rot="5400000">
            <a:off x="4390739" y="4821233"/>
            <a:ext cx="2116430" cy="1313641"/>
          </a:xfrm>
          <a:prstGeom prst="rect">
            <a:avLst/>
          </a:prstGeom>
        </p:spPr>
      </p:pic>
      <p:pic>
        <p:nvPicPr>
          <p:cNvPr id="8" name="Imagen 7" descr="Captura de pantalla 2014-03-12 a la(s) 22.11.50.png">
            <a:hlinkClick r:id="rId5"/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4" t="51358" r="8220"/>
          <a:stretch/>
        </p:blipFill>
        <p:spPr>
          <a:xfrm>
            <a:off x="541867" y="665815"/>
            <a:ext cx="8032776" cy="2924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0795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SDC1201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092" y="1319639"/>
            <a:ext cx="6630689" cy="49730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57642" y="479232"/>
            <a:ext cx="4173047" cy="840407"/>
          </a:xfrm>
        </p:spPr>
        <p:txBody>
          <a:bodyPr/>
          <a:lstStyle/>
          <a:p>
            <a:pPr algn="ctr"/>
            <a:r>
              <a:rPr lang="es-ES" dirty="0" smtClean="0">
                <a:solidFill>
                  <a:srgbClr val="800000"/>
                </a:solidFill>
                <a:effectLst/>
                <a:latin typeface="Comic Sans MS"/>
                <a:cs typeface="Comic Sans MS"/>
              </a:rPr>
              <a:t>K</a:t>
            </a:r>
            <a:r>
              <a:rPr lang="es-ES" dirty="0" smtClean="0">
                <a:solidFill>
                  <a:srgbClr val="FFFF00"/>
                </a:solidFill>
                <a:effectLst/>
                <a:latin typeface="Comic Sans MS"/>
                <a:cs typeface="Comic Sans MS"/>
              </a:rPr>
              <a:t>I</a:t>
            </a:r>
            <a:r>
              <a:rPr lang="es-ES" dirty="0" smtClean="0">
                <a:solidFill>
                  <a:srgbClr val="008000"/>
                </a:solidFill>
                <a:effectLst/>
                <a:latin typeface="Comic Sans MS"/>
                <a:cs typeface="Comic Sans MS"/>
              </a:rPr>
              <a:t>I</a:t>
            </a:r>
            <a:r>
              <a:rPr lang="es-ES" dirty="0" smtClean="0">
                <a:solidFill>
                  <a:schemeClr val="accent5"/>
                </a:solidFill>
                <a:effectLst/>
                <a:latin typeface="Comic Sans MS"/>
                <a:cs typeface="Comic Sans MS"/>
              </a:rPr>
              <a:t>T</a:t>
            </a:r>
            <a:r>
              <a:rPr lang="es-ES" dirty="0" smtClean="0">
                <a:solidFill>
                  <a:srgbClr val="FF0080"/>
                </a:solidFill>
                <a:effectLst/>
                <a:latin typeface="Comic Sans MS"/>
                <a:cs typeface="Comic Sans MS"/>
              </a:rPr>
              <a:t>O</a:t>
            </a:r>
            <a:r>
              <a:rPr lang="es-ES" dirty="0" smtClean="0">
                <a:solidFill>
                  <a:srgbClr val="8000FF"/>
                </a:solidFill>
                <a:effectLst/>
                <a:latin typeface="Comic Sans MS"/>
                <a:cs typeface="Comic Sans MS"/>
              </a:rPr>
              <a:t>S</a:t>
            </a:r>
            <a:r>
              <a:rPr lang="es-ES" dirty="0" smtClean="0">
                <a:solidFill>
                  <a:srgbClr val="0000FF"/>
                </a:solidFill>
                <a:effectLst/>
                <a:latin typeface="Comic Sans MS"/>
                <a:cs typeface="Comic Sans MS"/>
              </a:rPr>
              <a:t>!</a:t>
            </a:r>
            <a:endParaRPr lang="es-ES" dirty="0">
              <a:solidFill>
                <a:srgbClr val="0000FF"/>
              </a:solidFill>
              <a:effectLst/>
              <a:latin typeface="Comic Sans MS"/>
              <a:cs typeface="Comic Sans MS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6630689" y="6029169"/>
            <a:ext cx="2243216" cy="58477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latin typeface="Comic Sans MS"/>
                <a:cs typeface="Comic Sans MS"/>
              </a:rPr>
              <a:t>GRAZAS!</a:t>
            </a:r>
            <a:endParaRPr lang="es-ES" sz="3200" b="1" dirty="0">
              <a:latin typeface="Comic Sans MS"/>
              <a:cs typeface="Comic Sans MS"/>
            </a:endParaRPr>
          </a:p>
        </p:txBody>
      </p:sp>
      <p:sp>
        <p:nvSpPr>
          <p:cNvPr id="5" name="CuadroTexto 4"/>
          <p:cNvSpPr txBox="1"/>
          <p:nvPr/>
        </p:nvSpPr>
        <p:spPr>
          <a:xfrm rot="21094528">
            <a:off x="1618523" y="2248581"/>
            <a:ext cx="4908078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2800" dirty="0" smtClean="0">
                <a:latin typeface="Comic Sans MS"/>
                <a:cs typeface="Comic Sans MS"/>
              </a:rPr>
              <a:t>Esperamos que vos gustara</a:t>
            </a:r>
            <a:r>
              <a:rPr lang="es-ES" sz="2800" dirty="0" smtClean="0">
                <a:solidFill>
                  <a:srgbClr val="000000"/>
                </a:solidFill>
                <a:latin typeface="Comic Sans MS"/>
                <a:cs typeface="Comic Sans MS"/>
              </a:rPr>
              <a:t>…</a:t>
            </a:r>
            <a:endParaRPr lang="es-ES" sz="2800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pic>
        <p:nvPicPr>
          <p:cNvPr id="6" name="Imagen 5" descr="imgres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875" y="311109"/>
            <a:ext cx="2057400" cy="2017059"/>
          </a:xfrm>
          <a:prstGeom prst="rect">
            <a:avLst/>
          </a:prstGeom>
        </p:spPr>
      </p:pic>
      <p:pic>
        <p:nvPicPr>
          <p:cNvPr id="7" name="Imagen 6" descr="imgres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37" y="5045473"/>
            <a:ext cx="2047875" cy="1967391"/>
          </a:xfrm>
          <a:prstGeom prst="rect">
            <a:avLst/>
          </a:prstGeom>
        </p:spPr>
      </p:pic>
      <p:pic>
        <p:nvPicPr>
          <p:cNvPr id="9" name="Imagen 8" descr="imgres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42" y="311109"/>
            <a:ext cx="2057400" cy="2017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46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500"/>
                            </p:stCondLst>
                            <p:childTnLst>
                              <p:par>
                                <p:cTn id="4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500"/>
                            </p:stCondLst>
                            <p:childTnLst>
                              <p:par>
                                <p:cTn id="5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809750" y="369668"/>
            <a:ext cx="5191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latin typeface="Comic Sans MS"/>
                <a:cs typeface="Comic Sans MS"/>
              </a:rPr>
              <a:t>Finlandia é un país bastante </a:t>
            </a:r>
            <a:r>
              <a:rPr lang="es-ES" sz="2400" b="1" dirty="0" smtClean="0">
                <a:latin typeface="Comic Sans MS"/>
                <a:cs typeface="Comic Sans MS"/>
              </a:rPr>
              <a:t>chairo</a:t>
            </a:r>
            <a:r>
              <a:rPr lang="es-ES" sz="2400" dirty="0" smtClean="0">
                <a:latin typeface="Comic Sans MS"/>
                <a:cs typeface="Comic Sans MS"/>
              </a:rPr>
              <a:t>. </a:t>
            </a:r>
            <a:endParaRPr lang="es-ES" sz="2400" dirty="0">
              <a:latin typeface="Comic Sans MS"/>
              <a:cs typeface="Comic Sans MS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111252" y="5849629"/>
            <a:ext cx="66198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>
                <a:latin typeface="Comic Sans MS"/>
                <a:cs typeface="Comic Sans MS"/>
              </a:rPr>
              <a:t>O punto </a:t>
            </a:r>
            <a:r>
              <a:rPr lang="es-ES" sz="2400" dirty="0" err="1" smtClean="0">
                <a:latin typeface="Comic Sans MS"/>
                <a:cs typeface="Comic Sans MS"/>
              </a:rPr>
              <a:t>máis</a:t>
            </a:r>
            <a:r>
              <a:rPr lang="es-ES" sz="2400" dirty="0" smtClean="0">
                <a:latin typeface="Comic Sans MS"/>
                <a:cs typeface="Comic Sans MS"/>
              </a:rPr>
              <a:t> alto é </a:t>
            </a:r>
            <a:r>
              <a:rPr lang="es-ES" sz="2400" b="1" dirty="0" smtClean="0">
                <a:latin typeface="Comic Sans MS"/>
                <a:cs typeface="Comic Sans MS"/>
              </a:rPr>
              <a:t>o Monte </a:t>
            </a:r>
            <a:r>
              <a:rPr lang="es-ES" sz="2400" b="1" dirty="0" err="1" smtClean="0">
                <a:latin typeface="Comic Sans MS"/>
                <a:cs typeface="Comic Sans MS"/>
              </a:rPr>
              <a:t>Halti</a:t>
            </a:r>
            <a:r>
              <a:rPr lang="es-ES" sz="2400" b="1" dirty="0" smtClean="0">
                <a:latin typeface="Comic Sans MS"/>
                <a:cs typeface="Comic Sans MS"/>
              </a:rPr>
              <a:t> </a:t>
            </a:r>
            <a:r>
              <a:rPr lang="es-ES" sz="2400" dirty="0" smtClean="0">
                <a:latin typeface="Comic Sans MS"/>
                <a:cs typeface="Comic Sans MS"/>
              </a:rPr>
              <a:t>(1328m), que se </a:t>
            </a:r>
            <a:r>
              <a:rPr lang="es-ES" sz="2400" dirty="0" err="1" smtClean="0">
                <a:latin typeface="Comic Sans MS"/>
                <a:cs typeface="Comic Sans MS"/>
              </a:rPr>
              <a:t>atopa</a:t>
            </a:r>
            <a:r>
              <a:rPr lang="es-ES" sz="2400" dirty="0" smtClean="0">
                <a:latin typeface="Comic Sans MS"/>
                <a:cs typeface="Comic Sans MS"/>
              </a:rPr>
              <a:t> </a:t>
            </a:r>
            <a:r>
              <a:rPr lang="es-ES" sz="2400" dirty="0" err="1" smtClean="0">
                <a:latin typeface="Comic Sans MS"/>
                <a:cs typeface="Comic Sans MS"/>
              </a:rPr>
              <a:t>na</a:t>
            </a:r>
            <a:r>
              <a:rPr lang="es-ES" sz="2400" dirty="0" smtClean="0">
                <a:latin typeface="Comic Sans MS"/>
                <a:cs typeface="Comic Sans MS"/>
              </a:rPr>
              <a:t> </a:t>
            </a:r>
            <a:r>
              <a:rPr lang="es-ES" sz="2400" dirty="0" err="1" smtClean="0">
                <a:latin typeface="Comic Sans MS"/>
                <a:cs typeface="Comic Sans MS"/>
              </a:rPr>
              <a:t>rexión</a:t>
            </a:r>
            <a:r>
              <a:rPr lang="es-ES" sz="2400" dirty="0" smtClean="0">
                <a:latin typeface="Comic Sans MS"/>
                <a:cs typeface="Comic Sans MS"/>
              </a:rPr>
              <a:t> de Laponia.</a:t>
            </a:r>
            <a:endParaRPr lang="es-ES" sz="2400" dirty="0">
              <a:latin typeface="Comic Sans MS"/>
              <a:cs typeface="Comic Sans MS"/>
            </a:endParaRPr>
          </a:p>
        </p:txBody>
      </p:sp>
      <p:pic>
        <p:nvPicPr>
          <p:cNvPr id="5" name="Imagen 4" descr="500px-Finland_physical_map.sv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1228883"/>
            <a:ext cx="2174875" cy="42932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 descr="500px-Top_of_Halti_fjeld_-_Finland_-_07-09-2006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674" y="831333"/>
            <a:ext cx="2296401" cy="2663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n 10" descr="Haltitunturi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207" y="3495158"/>
            <a:ext cx="4257585" cy="2149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Flecha derecha 13"/>
          <p:cNvSpPr/>
          <p:nvPr/>
        </p:nvSpPr>
        <p:spPr>
          <a:xfrm rot="511131">
            <a:off x="1296758" y="1539874"/>
            <a:ext cx="904875" cy="428625"/>
          </a:xfrm>
          <a:prstGeom prst="rightArrow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4525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500"/>
                            </p:stCondLst>
                            <p:childTnLst>
                              <p:par>
                                <p:cTn id="3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952500" y="394126"/>
            <a:ext cx="7127875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z="4000" b="1" dirty="0" smtClean="0">
                <a:latin typeface="Comic Sans MS"/>
                <a:cs typeface="Comic Sans MS"/>
              </a:rPr>
              <a:t>“O PAÍS DOS MIL LAGOS”</a:t>
            </a:r>
            <a:endParaRPr lang="es-ES" sz="4000" b="1" dirty="0">
              <a:latin typeface="Comic Sans MS"/>
              <a:cs typeface="Comic Sans MS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952500" y="1343876"/>
            <a:ext cx="68252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>
                <a:latin typeface="Comic Sans MS"/>
                <a:cs typeface="Comic Sans MS"/>
              </a:rPr>
              <a:t>En Finlandia </a:t>
            </a:r>
            <a:r>
              <a:rPr lang="es-ES" sz="2400" dirty="0" err="1" smtClean="0">
                <a:latin typeface="Comic Sans MS"/>
                <a:cs typeface="Comic Sans MS"/>
              </a:rPr>
              <a:t>hai</a:t>
            </a:r>
            <a:r>
              <a:rPr lang="es-ES" sz="2400" dirty="0" smtClean="0">
                <a:latin typeface="Comic Sans MS"/>
                <a:cs typeface="Comic Sans MS"/>
              </a:rPr>
              <a:t> </a:t>
            </a:r>
            <a:r>
              <a:rPr lang="es-ES" sz="2400" dirty="0" err="1" smtClean="0">
                <a:latin typeface="Comic Sans MS"/>
                <a:cs typeface="Comic Sans MS"/>
              </a:rPr>
              <a:t>arredor</a:t>
            </a:r>
            <a:r>
              <a:rPr lang="es-ES" sz="2400" dirty="0" smtClean="0">
                <a:latin typeface="Comic Sans MS"/>
                <a:cs typeface="Comic Sans MS"/>
              </a:rPr>
              <a:t> de  190.000 lagos.</a:t>
            </a:r>
            <a:endParaRPr lang="es-ES" sz="2400" dirty="0">
              <a:latin typeface="Comic Sans MS"/>
              <a:cs typeface="Comic Sans MS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603251" y="5236001"/>
            <a:ext cx="32543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>
                <a:latin typeface="Comic Sans MS"/>
                <a:cs typeface="Comic Sans MS"/>
              </a:rPr>
              <a:t>Durante o inverno, a </a:t>
            </a:r>
            <a:r>
              <a:rPr lang="es-ES" sz="2400" dirty="0" err="1" smtClean="0">
                <a:latin typeface="Comic Sans MS"/>
                <a:cs typeface="Comic Sans MS"/>
              </a:rPr>
              <a:t>maioría</a:t>
            </a:r>
            <a:r>
              <a:rPr lang="es-ES" sz="2400" dirty="0" smtClean="0">
                <a:latin typeface="Comic Sans MS"/>
                <a:cs typeface="Comic Sans MS"/>
              </a:rPr>
              <a:t> </a:t>
            </a:r>
            <a:r>
              <a:rPr lang="es-ES" sz="2400" dirty="0" err="1" smtClean="0">
                <a:latin typeface="Comic Sans MS"/>
                <a:cs typeface="Comic Sans MS"/>
              </a:rPr>
              <a:t>conxélanse</a:t>
            </a:r>
            <a:r>
              <a:rPr lang="es-ES" sz="2400" dirty="0" smtClean="0">
                <a:latin typeface="Comic Sans MS"/>
                <a:cs typeface="Comic Sans MS"/>
              </a:rPr>
              <a:t>.</a:t>
            </a:r>
            <a:endParaRPr lang="es-ES" sz="2400" dirty="0">
              <a:latin typeface="Comic Sans MS"/>
              <a:cs typeface="Comic Sans MS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4826001" y="5236001"/>
            <a:ext cx="32543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>
                <a:latin typeface="Comic Sans MS"/>
                <a:cs typeface="Comic Sans MS"/>
              </a:rPr>
              <a:t>O lago </a:t>
            </a:r>
            <a:r>
              <a:rPr lang="es-ES" sz="2400" dirty="0" err="1" smtClean="0">
                <a:latin typeface="Comic Sans MS"/>
                <a:cs typeface="Comic Sans MS"/>
              </a:rPr>
              <a:t>máis</a:t>
            </a:r>
            <a:r>
              <a:rPr lang="es-ES" sz="2400" dirty="0" smtClean="0">
                <a:latin typeface="Comic Sans MS"/>
                <a:cs typeface="Comic Sans MS"/>
              </a:rPr>
              <a:t> longo é o </a:t>
            </a:r>
            <a:r>
              <a:rPr lang="es-ES" sz="2400" b="1" dirty="0" err="1" smtClean="0">
                <a:latin typeface="Comic Sans MS"/>
                <a:cs typeface="Comic Sans MS"/>
              </a:rPr>
              <a:t>Saimaa</a:t>
            </a:r>
            <a:r>
              <a:rPr lang="es-ES" sz="2400" b="1" dirty="0" smtClean="0">
                <a:latin typeface="Comic Sans MS"/>
                <a:cs typeface="Comic Sans MS"/>
              </a:rPr>
              <a:t>.</a:t>
            </a:r>
            <a:endParaRPr lang="es-ES" sz="2400" b="1" dirty="0">
              <a:latin typeface="Comic Sans MS"/>
              <a:cs typeface="Comic Sans MS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1754189" y="6285210"/>
            <a:ext cx="5540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err="1" smtClean="0">
                <a:latin typeface="Comic Sans MS"/>
                <a:cs typeface="Comic Sans MS"/>
              </a:rPr>
              <a:t>Tamén</a:t>
            </a:r>
            <a:r>
              <a:rPr lang="es-ES" sz="2400" dirty="0" smtClean="0">
                <a:latin typeface="Comic Sans MS"/>
                <a:cs typeface="Comic Sans MS"/>
              </a:rPr>
              <a:t> </a:t>
            </a:r>
            <a:r>
              <a:rPr lang="es-ES" sz="2400" dirty="0" err="1" smtClean="0">
                <a:latin typeface="Comic Sans MS"/>
                <a:cs typeface="Comic Sans MS"/>
              </a:rPr>
              <a:t>hai</a:t>
            </a:r>
            <a:r>
              <a:rPr lang="es-ES" sz="2400" dirty="0" smtClean="0">
                <a:latin typeface="Comic Sans MS"/>
                <a:cs typeface="Comic Sans MS"/>
              </a:rPr>
              <a:t> </a:t>
            </a:r>
            <a:r>
              <a:rPr lang="es-ES" sz="2400" dirty="0" err="1" smtClean="0">
                <a:latin typeface="Comic Sans MS"/>
                <a:cs typeface="Comic Sans MS"/>
              </a:rPr>
              <a:t>moitas</a:t>
            </a:r>
            <a:r>
              <a:rPr lang="es-ES" sz="2400" dirty="0" smtClean="0">
                <a:latin typeface="Comic Sans MS"/>
                <a:cs typeface="Comic Sans MS"/>
              </a:rPr>
              <a:t> illas en Finlandia.</a:t>
            </a:r>
            <a:endParaRPr lang="es-ES" sz="2400" dirty="0">
              <a:latin typeface="Comic Sans MS"/>
              <a:cs typeface="Comic Sans MS"/>
            </a:endParaRPr>
          </a:p>
        </p:txBody>
      </p:sp>
      <p:pic>
        <p:nvPicPr>
          <p:cNvPr id="8" name="Imagen 7" descr="Macintosh HD:private:var:folders:k2:ywb0zq811gd05mj3b0xfttzr0000gn:T:TemporaryItems:665947__finland-country-of-thousand-lakes_p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1" y="1723503"/>
            <a:ext cx="4543425" cy="3514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n 8" descr="Macintosh HD:private:var:folders:k2:ywb0zq811gd05mj3b0xfttzr0000gn:T:TemporaryItems:finlandia-archipielago_de_turku_01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5403">
            <a:off x="5752603" y="2266925"/>
            <a:ext cx="3083919" cy="21775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317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6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6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1200"/>
                            </p:stCondLst>
                            <p:childTnLst>
                              <p:par>
                                <p:cTn id="5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2200"/>
                            </p:stCondLst>
                            <p:childTnLst>
                              <p:par>
                                <p:cTn id="6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466918"/>
            <a:ext cx="9144000" cy="83483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s-ES" dirty="0" smtClean="0">
                <a:effectLst/>
              </a:rPr>
              <a:t>CLIMA  </a:t>
            </a:r>
            <a:endParaRPr lang="es-ES" dirty="0">
              <a:effectLst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047751" y="1423251"/>
            <a:ext cx="736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latin typeface="Comic Sans MS"/>
                <a:cs typeface="Comic Sans MS"/>
              </a:rPr>
              <a:t>O Clima de Finlandia varía entre frío e temperado.</a:t>
            </a:r>
            <a:endParaRPr lang="es-ES" sz="2400" dirty="0">
              <a:latin typeface="Comic Sans MS"/>
              <a:cs typeface="Comic Sans MS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909072" y="4749215"/>
            <a:ext cx="5191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latin typeface="Comic Sans MS"/>
                <a:cs typeface="Comic Sans MS"/>
              </a:rPr>
              <a:t>Con </a:t>
            </a:r>
            <a:r>
              <a:rPr lang="es-ES" sz="2400" dirty="0" err="1" smtClean="0">
                <a:latin typeface="Comic Sans MS"/>
                <a:cs typeface="Comic Sans MS"/>
              </a:rPr>
              <a:t>invernos</a:t>
            </a:r>
            <a:r>
              <a:rPr lang="es-ES" sz="2400" dirty="0" smtClean="0">
                <a:latin typeface="Comic Sans MS"/>
                <a:cs typeface="Comic Sans MS"/>
              </a:rPr>
              <a:t> </a:t>
            </a:r>
            <a:r>
              <a:rPr lang="es-ES" sz="2400" dirty="0" err="1" smtClean="0">
                <a:latin typeface="Comic Sans MS"/>
                <a:cs typeface="Comic Sans MS"/>
              </a:rPr>
              <a:t>moi</a:t>
            </a:r>
            <a:r>
              <a:rPr lang="es-ES" sz="2400" dirty="0" smtClean="0">
                <a:latin typeface="Comic Sans MS"/>
                <a:cs typeface="Comic Sans MS"/>
              </a:rPr>
              <a:t> fríos e </a:t>
            </a:r>
            <a:r>
              <a:rPr lang="es-ES" sz="2400" dirty="0" err="1" smtClean="0">
                <a:latin typeface="Comic Sans MS"/>
                <a:cs typeface="Comic Sans MS"/>
              </a:rPr>
              <a:t>moi</a:t>
            </a:r>
            <a:r>
              <a:rPr lang="es-ES" sz="2400" dirty="0" smtClean="0">
                <a:latin typeface="Comic Sans MS"/>
                <a:cs typeface="Comic Sans MS"/>
              </a:rPr>
              <a:t> longos. </a:t>
            </a:r>
            <a:endParaRPr lang="es-ES" sz="2400" dirty="0">
              <a:latin typeface="Comic Sans MS"/>
              <a:cs typeface="Comic Sans MS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305573" y="2504105"/>
            <a:ext cx="3587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latin typeface="Comic Sans MS"/>
                <a:cs typeface="Comic Sans MS"/>
              </a:rPr>
              <a:t>Con </a:t>
            </a:r>
            <a:r>
              <a:rPr lang="es-ES" sz="2400" dirty="0" err="1" smtClean="0">
                <a:latin typeface="Comic Sans MS"/>
                <a:cs typeface="Comic Sans MS"/>
              </a:rPr>
              <a:t>veráns</a:t>
            </a:r>
            <a:r>
              <a:rPr lang="es-ES" sz="2400" dirty="0" smtClean="0">
                <a:latin typeface="Comic Sans MS"/>
                <a:cs typeface="Comic Sans MS"/>
              </a:rPr>
              <a:t> temperados.</a:t>
            </a:r>
            <a:endParaRPr lang="es-ES" sz="2400" dirty="0">
              <a:latin typeface="Comic Sans MS"/>
              <a:cs typeface="Comic Sans MS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5159376" y="5285148"/>
            <a:ext cx="2714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err="1" smtClean="0">
                <a:latin typeface="Comic Sans MS"/>
                <a:cs typeface="Comic Sans MS"/>
              </a:rPr>
              <a:t>Chegando</a:t>
            </a:r>
            <a:r>
              <a:rPr lang="es-ES" sz="2000" dirty="0" smtClean="0">
                <a:latin typeface="Comic Sans MS"/>
                <a:cs typeface="Comic Sans MS"/>
              </a:rPr>
              <a:t> ata( -45º)</a:t>
            </a:r>
            <a:endParaRPr lang="es-ES" sz="2000" dirty="0">
              <a:latin typeface="Comic Sans MS"/>
              <a:cs typeface="Comic Sans MS"/>
            </a:endParaRPr>
          </a:p>
        </p:txBody>
      </p:sp>
      <p:pic>
        <p:nvPicPr>
          <p:cNvPr id="10" name="Imagen 9" descr="Macintosh HD:private:var:folders:k2:ywb0zq811gd05mj3b0xfttzr0000gn:T:TemporaryItems:imgres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79092">
            <a:off x="187324" y="3258212"/>
            <a:ext cx="3689350" cy="2454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 descr="C:\Users\Tamara\Desktop\Comenius Works 2012-13\Jan Pleased to meet you comprimido.jpg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2313" y="5542916"/>
            <a:ext cx="1119187" cy="1457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agen 10" descr="Macintosh HD:private:var:folders:k2:ywb0zq811gd05mj3b0xfttzr0000gn:T:TemporaryItems:imgres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2528">
            <a:off x="4777458" y="2069867"/>
            <a:ext cx="3673475" cy="23914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Llamada rectangular redondeada 6"/>
          <p:cNvSpPr/>
          <p:nvPr/>
        </p:nvSpPr>
        <p:spPr>
          <a:xfrm>
            <a:off x="2032001" y="5651460"/>
            <a:ext cx="6381750" cy="746125"/>
          </a:xfrm>
          <a:prstGeom prst="wedgeRoundRectCallout">
            <a:avLst>
              <a:gd name="adj1" fmla="val -58146"/>
              <a:gd name="adj2" fmla="val -3537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As </a:t>
            </a:r>
            <a:r>
              <a:rPr lang="es-ES" dirty="0" err="1" smtClean="0"/>
              <a:t>rexións</a:t>
            </a:r>
            <a:r>
              <a:rPr lang="es-ES" dirty="0" smtClean="0"/>
              <a:t> do norte están </a:t>
            </a:r>
            <a:r>
              <a:rPr lang="es-ES" dirty="0" err="1" smtClean="0"/>
              <a:t>cubertas</a:t>
            </a:r>
            <a:r>
              <a:rPr lang="es-ES" dirty="0" smtClean="0"/>
              <a:t> de </a:t>
            </a:r>
            <a:r>
              <a:rPr lang="es-ES" dirty="0" err="1" smtClean="0"/>
              <a:t>neve</a:t>
            </a:r>
            <a:r>
              <a:rPr lang="es-ES" dirty="0" smtClean="0"/>
              <a:t> </a:t>
            </a:r>
            <a:r>
              <a:rPr lang="es-ES" dirty="0" err="1" smtClean="0"/>
              <a:t>arredor</a:t>
            </a:r>
            <a:r>
              <a:rPr lang="es-ES" dirty="0" smtClean="0"/>
              <a:t> de 7 meses </a:t>
            </a:r>
            <a:r>
              <a:rPr lang="es-ES" dirty="0" err="1" smtClean="0"/>
              <a:t>ao</a:t>
            </a:r>
            <a:r>
              <a:rPr lang="es-ES" dirty="0" smtClean="0"/>
              <a:t> ano. As do sur, </a:t>
            </a:r>
            <a:r>
              <a:rPr lang="es-ES" dirty="0" err="1" smtClean="0"/>
              <a:t>arredor</a:t>
            </a:r>
            <a:r>
              <a:rPr lang="es-ES" dirty="0" smtClean="0"/>
              <a:t> de 4 meses!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92672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6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6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6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0"/>
                            </p:stCondLst>
                            <p:childTnLst>
                              <p:par>
                                <p:cTn id="32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500"/>
                            </p:stCondLst>
                            <p:childTnLst>
                              <p:par>
                                <p:cTn id="39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500"/>
                            </p:stCondLst>
                            <p:childTnLst>
                              <p:par>
                                <p:cTn id="44" presetID="26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6100"/>
                            </p:stCondLst>
                            <p:childTnLst>
                              <p:par>
                                <p:cTn id="6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6600"/>
                            </p:stCondLst>
                            <p:childTnLst>
                              <p:par>
                                <p:cTn id="6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8600"/>
                            </p:stCondLst>
                            <p:childTnLst>
                              <p:par>
                                <p:cTn id="6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  <p:bldP spid="9" grpId="0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Macintosh HD:private:var:folders:k2:ywb0zq811gd05mj3b0xfttzr0000gn:T:TemporaryItems:midnight2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855" y="2073134"/>
            <a:ext cx="4581464" cy="27676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uadroTexto 2"/>
          <p:cNvSpPr txBox="1"/>
          <p:nvPr/>
        </p:nvSpPr>
        <p:spPr>
          <a:xfrm>
            <a:off x="1270001" y="280251"/>
            <a:ext cx="6746874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z="4000" dirty="0" smtClean="0">
                <a:latin typeface="Comic Sans MS"/>
                <a:cs typeface="Comic Sans MS"/>
              </a:rPr>
              <a:t>“O SOL DE MEDIANOITE”</a:t>
            </a:r>
            <a:endParaRPr lang="es-ES" sz="4000" dirty="0">
              <a:latin typeface="Comic Sans MS"/>
              <a:cs typeface="Comic Sans MS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650874" y="4974595"/>
            <a:ext cx="3573461" cy="1015663"/>
          </a:xfrm>
          <a:prstGeom prst="rect">
            <a:avLst/>
          </a:prstGeom>
          <a:effectLst>
            <a:glow rad="101600">
              <a:schemeClr val="tx1">
                <a:alpha val="75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latin typeface="Comic Sans MS"/>
                <a:cs typeface="Comic Sans MS"/>
              </a:rPr>
              <a:t>N</a:t>
            </a:r>
            <a:r>
              <a:rPr lang="es-ES" sz="2000" dirty="0" smtClean="0">
                <a:latin typeface="Comic Sans MS"/>
                <a:cs typeface="Comic Sans MS"/>
              </a:rPr>
              <a:t>o norte de Finlandia, o sol </a:t>
            </a:r>
            <a:r>
              <a:rPr lang="es-ES" sz="2000" dirty="0" err="1" smtClean="0">
                <a:latin typeface="Comic Sans MS"/>
                <a:cs typeface="Comic Sans MS"/>
              </a:rPr>
              <a:t>ocúltase</a:t>
            </a:r>
            <a:r>
              <a:rPr lang="es-ES" sz="2000" dirty="0" smtClean="0">
                <a:latin typeface="Comic Sans MS"/>
                <a:cs typeface="Comic Sans MS"/>
              </a:rPr>
              <a:t> durante 51 días en inverno. </a:t>
            </a:r>
            <a:endParaRPr lang="es-ES" sz="2000" dirty="0">
              <a:latin typeface="Comic Sans MS"/>
              <a:cs typeface="Comic Sans MS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6000750" y="5753318"/>
            <a:ext cx="2793999" cy="707886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dirty="0" err="1">
                <a:latin typeface="Comic Sans MS"/>
                <a:cs typeface="Comic Sans MS"/>
              </a:rPr>
              <a:t>D</a:t>
            </a:r>
            <a:r>
              <a:rPr lang="es-ES" sz="2000" dirty="0" err="1" smtClean="0">
                <a:latin typeface="Comic Sans MS"/>
                <a:cs typeface="Comic Sans MS"/>
              </a:rPr>
              <a:t>espois</a:t>
            </a:r>
            <a:r>
              <a:rPr lang="es-ES" sz="2000" dirty="0" smtClean="0">
                <a:latin typeface="Comic Sans MS"/>
                <a:cs typeface="Comic Sans MS"/>
              </a:rPr>
              <a:t> brilla durante 73 días seguidos</a:t>
            </a:r>
            <a:r>
              <a:rPr lang="es-ES" sz="2000" dirty="0">
                <a:latin typeface="Comic Sans MS"/>
                <a:cs typeface="Comic Sans MS"/>
              </a:rPr>
              <a:t>.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381000" y="1242137"/>
            <a:ext cx="84137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>
                <a:latin typeface="Comic Sans MS"/>
                <a:cs typeface="Comic Sans MS"/>
              </a:rPr>
              <a:t>É  un fenómeno natural que consiste en que o Sol é visible durante as 24 horas do día.</a:t>
            </a:r>
            <a:endParaRPr lang="es-ES" sz="2400" dirty="0">
              <a:latin typeface="Comic Sans MS"/>
              <a:cs typeface="Comic Sans MS"/>
            </a:endParaRPr>
          </a:p>
        </p:txBody>
      </p:sp>
      <p:sp>
        <p:nvSpPr>
          <p:cNvPr id="7" name="Llamada rectangular redondeada 6"/>
          <p:cNvSpPr/>
          <p:nvPr/>
        </p:nvSpPr>
        <p:spPr>
          <a:xfrm rot="21199302">
            <a:off x="5635626" y="5050869"/>
            <a:ext cx="1571624" cy="762000"/>
          </a:xfrm>
          <a:prstGeom prst="wedgeRoundRectCallout">
            <a:avLst>
              <a:gd name="adj1" fmla="val -71455"/>
              <a:gd name="adj2" fmla="val 37452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É </a:t>
            </a:r>
            <a:r>
              <a:rPr lang="es-ES" dirty="0" err="1" smtClean="0"/>
              <a:t>sempre</a:t>
            </a:r>
            <a:r>
              <a:rPr lang="es-ES" dirty="0" smtClean="0"/>
              <a:t> de día!!</a:t>
            </a:r>
            <a:endParaRPr lang="es-ES" dirty="0"/>
          </a:p>
        </p:txBody>
      </p:sp>
      <p:sp>
        <p:nvSpPr>
          <p:cNvPr id="8" name="Llamada rectangular redondeada 7"/>
          <p:cNvSpPr/>
          <p:nvPr/>
        </p:nvSpPr>
        <p:spPr>
          <a:xfrm>
            <a:off x="2783196" y="6080203"/>
            <a:ext cx="1571624" cy="762000"/>
          </a:xfrm>
          <a:prstGeom prst="wedgeRoundRectCallout">
            <a:avLst>
              <a:gd name="adj1" fmla="val 68781"/>
              <a:gd name="adj2" fmla="val -61796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É </a:t>
            </a:r>
            <a:r>
              <a:rPr lang="es-ES" dirty="0" err="1" smtClean="0"/>
              <a:t>sempre</a:t>
            </a:r>
            <a:r>
              <a:rPr lang="es-ES" dirty="0" smtClean="0"/>
              <a:t> de </a:t>
            </a:r>
            <a:r>
              <a:rPr lang="es-ES" dirty="0" err="1" smtClean="0"/>
              <a:t>noite</a:t>
            </a:r>
            <a:r>
              <a:rPr lang="es-ES" dirty="0" smtClean="0"/>
              <a:t>!!</a:t>
            </a:r>
            <a:endParaRPr lang="es-ES" dirty="0"/>
          </a:p>
        </p:txBody>
      </p:sp>
      <p:pic>
        <p:nvPicPr>
          <p:cNvPr id="9" name="Imagen 8" descr="C:\Users\Tamara\Desktop\Comenius Works 2012-13\Jan Pleased to meet you comprimido.jpg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77462" y="5431869"/>
            <a:ext cx="1119187" cy="1457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3253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0"/>
                            </p:stCondLst>
                            <p:childTnLst>
                              <p:par>
                                <p:cTn id="10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3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800"/>
                            </p:stCondLst>
                            <p:childTnLst>
                              <p:par>
                                <p:cTn id="2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800"/>
                            </p:stCondLst>
                            <p:childTnLst>
                              <p:par>
                                <p:cTn id="2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800"/>
                            </p:stCondLst>
                            <p:childTnLst>
                              <p:par>
                                <p:cTn id="3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800"/>
                            </p:stCondLst>
                            <p:childTnLst>
                              <p:par>
                                <p:cTn id="4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9800"/>
                            </p:stCondLst>
                            <p:childTnLst>
                              <p:par>
                                <p:cTn id="4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800"/>
                            </p:stCondLst>
                            <p:childTnLst>
                              <p:par>
                                <p:cTn id="5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1" y="222433"/>
            <a:ext cx="9144000" cy="83483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s-ES" dirty="0" smtClean="0">
                <a:effectLst/>
              </a:rPr>
              <a:t>FAUNA  </a:t>
            </a:r>
            <a:endParaRPr lang="es-ES" dirty="0">
              <a:effectLst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587375" y="2616006"/>
            <a:ext cx="5651499" cy="830997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2400" dirty="0" smtClean="0">
                <a:latin typeface="Comic Sans MS"/>
                <a:cs typeface="Comic Sans MS"/>
              </a:rPr>
              <a:t>Nos bosques abundan: osos, linces, zorros polares, focas, </a:t>
            </a:r>
            <a:r>
              <a:rPr lang="es-ES" sz="2400" dirty="0" err="1" smtClean="0">
                <a:latin typeface="Comic Sans MS"/>
                <a:cs typeface="Comic Sans MS"/>
              </a:rPr>
              <a:t>lebres</a:t>
            </a:r>
            <a:r>
              <a:rPr lang="es-ES" sz="2400" dirty="0" smtClean="0">
                <a:latin typeface="Comic Sans MS"/>
                <a:cs typeface="Comic Sans MS"/>
              </a:rPr>
              <a:t> e renos.</a:t>
            </a:r>
            <a:endParaRPr lang="es-ES" sz="2400" dirty="0">
              <a:latin typeface="Comic Sans MS"/>
              <a:cs typeface="Comic Sans MS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302000" y="3706502"/>
            <a:ext cx="5540375" cy="830997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2400" dirty="0" err="1" smtClean="0">
                <a:latin typeface="Comic Sans MS"/>
                <a:cs typeface="Comic Sans MS"/>
              </a:rPr>
              <a:t>Tamén</a:t>
            </a:r>
            <a:r>
              <a:rPr lang="es-ES" sz="2400" dirty="0" smtClean="0">
                <a:latin typeface="Comic Sans MS"/>
                <a:cs typeface="Comic Sans MS"/>
              </a:rPr>
              <a:t> </a:t>
            </a:r>
            <a:r>
              <a:rPr lang="es-ES" sz="2400" dirty="0" err="1" smtClean="0">
                <a:latin typeface="Comic Sans MS"/>
                <a:cs typeface="Comic Sans MS"/>
              </a:rPr>
              <a:t>peixes</a:t>
            </a:r>
            <a:r>
              <a:rPr lang="es-ES" sz="2400" dirty="0" smtClean="0">
                <a:latin typeface="Comic Sans MS"/>
                <a:cs typeface="Comic Sans MS"/>
              </a:rPr>
              <a:t> de </a:t>
            </a:r>
            <a:r>
              <a:rPr lang="es-ES" sz="2400" dirty="0" err="1" smtClean="0">
                <a:latin typeface="Comic Sans MS"/>
                <a:cs typeface="Comic Sans MS"/>
              </a:rPr>
              <a:t>auga</a:t>
            </a:r>
            <a:r>
              <a:rPr lang="es-ES" sz="2400" dirty="0" smtClean="0">
                <a:latin typeface="Comic Sans MS"/>
                <a:cs typeface="Comic Sans MS"/>
              </a:rPr>
              <a:t> doce como </a:t>
            </a:r>
            <a:r>
              <a:rPr lang="es-ES" sz="2400" dirty="0" err="1" smtClean="0">
                <a:latin typeface="Comic Sans MS"/>
                <a:cs typeface="Comic Sans MS"/>
              </a:rPr>
              <a:t>troitas</a:t>
            </a:r>
            <a:r>
              <a:rPr lang="es-ES" sz="2400" dirty="0" smtClean="0">
                <a:latin typeface="Comic Sans MS"/>
                <a:cs typeface="Comic Sans MS"/>
              </a:rPr>
              <a:t>, </a:t>
            </a:r>
            <a:r>
              <a:rPr lang="es-ES" sz="2400" dirty="0" err="1" smtClean="0">
                <a:latin typeface="Comic Sans MS"/>
                <a:cs typeface="Comic Sans MS"/>
              </a:rPr>
              <a:t>salmóns</a:t>
            </a:r>
            <a:r>
              <a:rPr lang="es-ES" sz="2400" dirty="0" smtClean="0">
                <a:latin typeface="Comic Sans MS"/>
                <a:cs typeface="Comic Sans MS"/>
              </a:rPr>
              <a:t>, arenques </a:t>
            </a:r>
            <a:r>
              <a:rPr lang="es-ES" sz="2400" dirty="0" err="1" smtClean="0">
                <a:latin typeface="Comic Sans MS"/>
                <a:cs typeface="Comic Sans MS"/>
              </a:rPr>
              <a:t>ou</a:t>
            </a:r>
            <a:r>
              <a:rPr lang="es-ES" sz="2400" dirty="0" smtClean="0">
                <a:latin typeface="Comic Sans MS"/>
                <a:cs typeface="Comic Sans MS"/>
              </a:rPr>
              <a:t> percas.</a:t>
            </a:r>
            <a:endParaRPr lang="es-ES" sz="2400" dirty="0">
              <a:latin typeface="Comic Sans MS"/>
              <a:cs typeface="Comic Sans MS"/>
            </a:endParaRPr>
          </a:p>
        </p:txBody>
      </p:sp>
      <p:pic>
        <p:nvPicPr>
          <p:cNvPr id="5" name="Imagen 4" descr="C:\Users\Tamara\Desktop\Comenius Works 2012-13\Jan Pleased to meet you comprimido.jpg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606494"/>
            <a:ext cx="1119187" cy="1457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lamada rectangular redondeada 5"/>
          <p:cNvSpPr/>
          <p:nvPr/>
        </p:nvSpPr>
        <p:spPr>
          <a:xfrm>
            <a:off x="1119187" y="6000750"/>
            <a:ext cx="7477125" cy="682625"/>
          </a:xfrm>
          <a:prstGeom prst="wedgeRoundRectCallout">
            <a:avLst>
              <a:gd name="adj1" fmla="val -56077"/>
              <a:gd name="adj2" fmla="val -37500"/>
              <a:gd name="adj3" fmla="val 16667"/>
            </a:avLst>
          </a:prstGeom>
          <a:ln w="38100" cmpd="sng">
            <a:solidFill>
              <a:srgbClr val="80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err="1" smtClean="0">
                <a:solidFill>
                  <a:srgbClr val="800000"/>
                </a:solidFill>
              </a:rPr>
              <a:t>Sabíades</a:t>
            </a:r>
            <a:r>
              <a:rPr lang="es-ES" dirty="0" smtClean="0">
                <a:solidFill>
                  <a:srgbClr val="800000"/>
                </a:solidFill>
              </a:rPr>
              <a:t> que? Os renos </a:t>
            </a:r>
            <a:r>
              <a:rPr lang="es-ES" dirty="0" err="1" smtClean="0">
                <a:solidFill>
                  <a:srgbClr val="800000"/>
                </a:solidFill>
              </a:rPr>
              <a:t>salvaxes</a:t>
            </a:r>
            <a:r>
              <a:rPr lang="es-ES" dirty="0" smtClean="0">
                <a:solidFill>
                  <a:srgbClr val="800000"/>
                </a:solidFill>
              </a:rPr>
              <a:t> non abundan en Finlandia porque  a </a:t>
            </a:r>
            <a:r>
              <a:rPr lang="es-ES" dirty="0" err="1" smtClean="0">
                <a:solidFill>
                  <a:srgbClr val="800000"/>
                </a:solidFill>
              </a:rPr>
              <a:t>maioría</a:t>
            </a:r>
            <a:r>
              <a:rPr lang="es-ES" dirty="0" smtClean="0">
                <a:solidFill>
                  <a:srgbClr val="800000"/>
                </a:solidFill>
              </a:rPr>
              <a:t> </a:t>
            </a:r>
            <a:r>
              <a:rPr lang="es-ES" dirty="0">
                <a:solidFill>
                  <a:srgbClr val="800000"/>
                </a:solidFill>
              </a:rPr>
              <a:t>s</a:t>
            </a:r>
            <a:r>
              <a:rPr lang="es-ES" dirty="0" smtClean="0">
                <a:solidFill>
                  <a:srgbClr val="800000"/>
                </a:solidFill>
              </a:rPr>
              <a:t>on domesticados polo pobo lapón.</a:t>
            </a:r>
            <a:endParaRPr lang="es-ES" dirty="0">
              <a:solidFill>
                <a:srgbClr val="800000"/>
              </a:solidFill>
            </a:endParaRPr>
          </a:p>
        </p:txBody>
      </p:sp>
      <p:pic>
        <p:nvPicPr>
          <p:cNvPr id="7" name="Imagen 6" descr="Macintosh HD:private:var:folders:k2:ywb0zq811gd05mj3b0xfttzr0000gn:T:TemporaryItems:tn_peflu_ue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053" y="4757537"/>
            <a:ext cx="2100580" cy="1076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 descr="Macintosh HD:private:var:folders:k2:ywb0zq811gd05mj3b0xfttzr0000gn:T:TemporaryItems:images.jp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292" y="4683839"/>
            <a:ext cx="1684020" cy="922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n 8" descr="Macintosh HD:private:var:folders:k2:ywb0zq811gd05mj3b0xfttzr0000gn:T:TemporaryItems:images.jpg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263" y="4698826"/>
            <a:ext cx="1870075" cy="1257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n 9" descr="Macintosh HD:private:var:folders:k2:ywb0zq811gd05mj3b0xfttzr0000gn:T:TemporaryItems:images.jp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3" t="21073" r="17184" b="16512"/>
          <a:stretch/>
        </p:blipFill>
        <p:spPr bwMode="auto">
          <a:xfrm>
            <a:off x="5754601" y="1022534"/>
            <a:ext cx="1556645" cy="14253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agen 10" descr="Macintosh HD:private:var:folders:k2:ywb0zq811gd05mj3b0xfttzr0000gn:T:TemporaryItems:imgres.jpg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58" t="4944" r="13863" b="16429"/>
          <a:stretch/>
        </p:blipFill>
        <p:spPr bwMode="auto">
          <a:xfrm>
            <a:off x="377616" y="1057265"/>
            <a:ext cx="1631610" cy="14389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Imagen 11" descr="Macintosh HD:private:var:folders:k2:ywb0zq811gd05mj3b0xfttzr0000gn:T:TemporaryItems:imgres.jpg"/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0999">
            <a:off x="542376" y="3833960"/>
            <a:ext cx="1153622" cy="14025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n 12" descr="Macintosh HD:private:var:folders:k2:ywb0zq811gd05mj3b0xfttzr0000gn:T:TemporaryItems:imgres.jpg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053" y="1057265"/>
            <a:ext cx="2484120" cy="1390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Imagen 13" descr="Macintosh HD:private:var:folders:k2:ywb0zq811gd05mj3b0xfttzr0000gn:T:TemporaryItems:imgres.jpg"/>
          <p:cNvPicPr/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24" r="29130" b="14044"/>
          <a:stretch/>
        </p:blipFill>
        <p:spPr bwMode="auto">
          <a:xfrm>
            <a:off x="7558660" y="2141443"/>
            <a:ext cx="1348480" cy="13055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32440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800"/>
                            </p:stCondLst>
                            <p:childTnLst>
                              <p:par>
                                <p:cTn id="5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300"/>
                            </p:stCondLst>
                            <p:childTnLst>
                              <p:par>
                                <p:cTn id="67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300"/>
                            </p:stCondLst>
                            <p:childTnLst>
                              <p:par>
                                <p:cTn id="7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355793"/>
            <a:ext cx="9144000" cy="83483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s-ES" dirty="0" smtClean="0">
                <a:effectLst/>
              </a:rPr>
              <a:t>FLORA  </a:t>
            </a:r>
            <a:endParaRPr lang="es-ES" dirty="0">
              <a:effectLst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381000" y="1361844"/>
            <a:ext cx="8413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>
                <a:latin typeface="Comic Sans MS"/>
                <a:cs typeface="Comic Sans MS"/>
              </a:rPr>
              <a:t>Abundan os </a:t>
            </a:r>
            <a:r>
              <a:rPr lang="es-ES" sz="2400" b="1" dirty="0" smtClean="0">
                <a:latin typeface="Comic Sans MS"/>
                <a:cs typeface="Comic Sans MS"/>
              </a:rPr>
              <a:t>abetos</a:t>
            </a:r>
            <a:r>
              <a:rPr lang="es-ES" sz="2400" dirty="0" smtClean="0">
                <a:latin typeface="Comic Sans MS"/>
                <a:cs typeface="Comic Sans MS"/>
              </a:rPr>
              <a:t>, </a:t>
            </a:r>
            <a:r>
              <a:rPr lang="es-ES" sz="2400" b="1" dirty="0" err="1" smtClean="0">
                <a:latin typeface="Comic Sans MS"/>
                <a:cs typeface="Comic Sans MS"/>
              </a:rPr>
              <a:t>piñeiros</a:t>
            </a:r>
            <a:r>
              <a:rPr lang="es-ES" sz="2400" dirty="0" smtClean="0">
                <a:latin typeface="Comic Sans MS"/>
                <a:cs typeface="Comic Sans MS"/>
              </a:rPr>
              <a:t> e </a:t>
            </a:r>
            <a:r>
              <a:rPr lang="es-ES" sz="2400" b="1" dirty="0" err="1" smtClean="0">
                <a:latin typeface="Comic Sans MS"/>
                <a:cs typeface="Comic Sans MS"/>
              </a:rPr>
              <a:t>bidueiros</a:t>
            </a:r>
            <a:r>
              <a:rPr lang="es-ES" sz="2400" dirty="0" smtClean="0">
                <a:latin typeface="Comic Sans MS"/>
                <a:cs typeface="Comic Sans MS"/>
              </a:rPr>
              <a:t>.</a:t>
            </a:r>
            <a:endParaRPr lang="es-ES" sz="2400" dirty="0">
              <a:latin typeface="Comic Sans MS"/>
              <a:cs typeface="Comic Sans MS"/>
            </a:endParaRPr>
          </a:p>
        </p:txBody>
      </p:sp>
      <p:pic>
        <p:nvPicPr>
          <p:cNvPr id="4" name="Imagen 3" descr="vastedad-de-pinos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58" y="2090971"/>
            <a:ext cx="3657600" cy="2269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 descr="P3090973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30"/>
          <a:stretch/>
        </p:blipFill>
        <p:spPr>
          <a:xfrm>
            <a:off x="4842933" y="2090971"/>
            <a:ext cx="3699933" cy="2269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 descr="bosque-abedules-finlandia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599" y="4360037"/>
            <a:ext cx="3128033" cy="2349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0906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theme/theme1.xml><?xml version="1.0" encoding="utf-8"?>
<a:theme xmlns:a="http://schemas.openxmlformats.org/drawingml/2006/main" name="Instalación integrada">
  <a:themeElements>
    <a:clrScheme name="Instalación integrada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Instalación integrada">
      <a:majorFont>
        <a:latin typeface="Trebuchet MS"/>
        <a:ea typeface=""/>
        <a:cs typeface=""/>
        <a:font script="Jpan" typeface="ＭＳ ゴシック"/>
        <a:font script="Hang" typeface="HY그래픽B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ゴシック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nstalación integrada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Instalación integrada.thmx</Template>
  <TotalTime>711</TotalTime>
  <Words>1126</Words>
  <Application>Microsoft Office PowerPoint</Application>
  <PresentationFormat>Presentación en pantalla (4:3)</PresentationFormat>
  <Paragraphs>180</Paragraphs>
  <Slides>33</Slides>
  <Notes>0</Notes>
  <HiddenSlides>0</HiddenSlides>
  <MMClips>6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34" baseType="lpstr">
      <vt:lpstr>Instalación integrada</vt:lpstr>
      <vt:lpstr>Presentación de PowerPoint</vt:lpstr>
      <vt:lpstr>SITUACIÓN</vt:lpstr>
      <vt:lpstr>COMO É FINLANDIA?</vt:lpstr>
      <vt:lpstr>Presentación de PowerPoint</vt:lpstr>
      <vt:lpstr>Presentación de PowerPoint</vt:lpstr>
      <vt:lpstr>CLIMA  </vt:lpstr>
      <vt:lpstr>Presentación de PowerPoint</vt:lpstr>
      <vt:lpstr>FAUNA  </vt:lpstr>
      <vt:lpstr>FLORA  </vt:lpstr>
      <vt:lpstr>ECONOMÍA  </vt:lpstr>
      <vt:lpstr>SÍMBOLOS  </vt:lpstr>
      <vt:lpstr>IDIOMA  </vt:lpstr>
      <vt:lpstr>MOEDA  </vt:lpstr>
      <vt:lpstr>CAPITAL  </vt:lpstr>
      <vt:lpstr>Presentación de PowerPoint</vt:lpstr>
      <vt:lpstr>OUTRAS CIDADES  </vt:lpstr>
      <vt:lpstr>GASTRONOMÍA</vt:lpstr>
      <vt:lpstr>FESTAS</vt:lpstr>
      <vt:lpstr>LITERATURA</vt:lpstr>
      <vt:lpstr>MÚSICA</vt:lpstr>
      <vt:lpstr>DEPORTE</vt:lpstr>
      <vt:lpstr>Presentación de PowerPoint</vt:lpstr>
      <vt:lpstr>Presentación de PowerPoint</vt:lpstr>
      <vt:lpstr>Presentación de PowerPoint</vt:lpstr>
      <vt:lpstr>CURIOSIDADES</vt:lpstr>
      <vt:lpstr>Presentación de PowerPoint</vt:lpstr>
      <vt:lpstr>Presentación de PowerPoint</vt:lpstr>
      <vt:lpstr>Presentación de PowerPoint</vt:lpstr>
      <vt:lpstr>Presentación de PowerPoint</vt:lpstr>
      <vt:lpstr>VIAXE DOS PROFES A FINLANDIA</vt:lpstr>
      <vt:lpstr>Presentación de PowerPoint</vt:lpstr>
      <vt:lpstr>Presentación de PowerPoint</vt:lpstr>
      <vt:lpstr>KIITOS!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Tamara</dc:creator>
  <cp:lastModifiedBy>Tamara</cp:lastModifiedBy>
  <cp:revision>72</cp:revision>
  <dcterms:created xsi:type="dcterms:W3CDTF">2014-03-06T16:29:26Z</dcterms:created>
  <dcterms:modified xsi:type="dcterms:W3CDTF">2014-05-02T10:25:16Z</dcterms:modified>
</cp:coreProperties>
</file>