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37" r:id="rId20"/>
    <p:sldId id="276" r:id="rId21"/>
    <p:sldId id="338" r:id="rId22"/>
    <p:sldId id="277" r:id="rId23"/>
    <p:sldId id="278" r:id="rId24"/>
    <p:sldId id="279" r:id="rId25"/>
    <p:sldId id="339" r:id="rId26"/>
    <p:sldId id="280" r:id="rId27"/>
    <p:sldId id="340" r:id="rId28"/>
    <p:sldId id="281" r:id="rId29"/>
    <p:sldId id="282" r:id="rId30"/>
    <p:sldId id="283" r:id="rId31"/>
    <p:sldId id="284" r:id="rId32"/>
    <p:sldId id="285" r:id="rId33"/>
    <p:sldId id="341" r:id="rId34"/>
    <p:sldId id="286" r:id="rId35"/>
    <p:sldId id="344" r:id="rId36"/>
    <p:sldId id="342" r:id="rId37"/>
    <p:sldId id="343" r:id="rId38"/>
    <p:sldId id="287" r:id="rId39"/>
    <p:sldId id="288" r:id="rId40"/>
    <p:sldId id="289" r:id="rId41"/>
    <p:sldId id="294" r:id="rId42"/>
    <p:sldId id="290" r:id="rId43"/>
    <p:sldId id="291" r:id="rId44"/>
    <p:sldId id="292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45" r:id="rId75"/>
    <p:sldId id="325" r:id="rId76"/>
    <p:sldId id="346" r:id="rId77"/>
    <p:sldId id="347" r:id="rId78"/>
    <p:sldId id="327" r:id="rId79"/>
    <p:sldId id="328" r:id="rId80"/>
    <p:sldId id="329" r:id="rId81"/>
    <p:sldId id="332" r:id="rId82"/>
    <p:sldId id="330" r:id="rId83"/>
    <p:sldId id="331" r:id="rId84"/>
    <p:sldId id="348" r:id="rId85"/>
    <p:sldId id="349" r:id="rId86"/>
    <p:sldId id="334" r:id="rId87"/>
    <p:sldId id="335" r:id="rId88"/>
    <p:sldId id="336" r:id="rId8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16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7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67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27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3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09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03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62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85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44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36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32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F5991-1D3F-4190-AD65-3D889BCD0984}" type="datetimeFigureOut">
              <a:rPr lang="es-ES" smtClean="0"/>
              <a:t>31/05/2025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07D33-D792-4E10-872D-D78C6D142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06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7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91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8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302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8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84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5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edu.xunta.gal/centros/ceipmanuelsueiro/node/253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80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80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66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7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58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63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5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64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28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66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81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486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09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edu.xunta.gal/centros/ceipmanuelsueiro/node/284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85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49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gal/centros/ceipmanuelsueiro/node/2536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24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82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8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78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75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gal/centros/ceipmanuelsueiro/node/88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7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0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94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59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/www.edu.xunta.gal/centros/ceipmanuelsueiro/node/265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58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79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415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7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50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edu.xunta.gal/centros/ceipmanuelsueiro/node/2915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9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77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28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66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8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edu.xunta.gal/centros/ceipmanuelsueiro/node/29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79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81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09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486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91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gal/centros/ceipmanuelsueiro/node/2536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90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edu.xunta.gal/centros/ceipmanuelsueiro/node/2536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67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34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50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82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hyperlink" Target="https://www.edu.xunta.gal/centros/ceipmanuelsueiro/node/2842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54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78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92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edu.xunta.gal/centros/ceipmanuelsueiro/node/2840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81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u.xunta.gal/centros/ceipmanuelsueiro/node/284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246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hyperlink" Target="https://www.edu.xunta.gal/centros/ceipmanuelsueiro/node/272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79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34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https/www.edu.xunta.gal/centros/ceipmanuelsueiro/node/2759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298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01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edu.xunta.gal/centros/ceipmanuelsueiro/taxonomy/term/272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02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04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300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12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741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836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302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68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taxonomy/term/302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gal/centros/ceipmanuelsueiro/node/2415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479729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ctr"/>
            <a:r>
              <a:rPr lang="gl-ES" b="1" dirty="0" smtClean="0">
                <a:solidFill>
                  <a:schemeClr val="bg1"/>
                </a:solidFill>
              </a:rPr>
              <a:t>No Sueiro o planeta ten mellor pinta, porque traballamos en conxunto a Axenda 2030.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326224" y="6227043"/>
            <a:ext cx="848032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7030A0"/>
                </a:solidFill>
                <a:hlinkClick r:id="rId3"/>
              </a:rPr>
              <a:t>https://</a:t>
            </a:r>
            <a:r>
              <a:rPr lang="es-ES" sz="2800" b="1" dirty="0" err="1">
                <a:solidFill>
                  <a:srgbClr val="7030A0"/>
                </a:solidFill>
                <a:hlinkClick r:id="rId3"/>
              </a:rPr>
              <a:t>www.edu.xunta.gal</a:t>
            </a:r>
            <a:r>
              <a:rPr lang="es-ES" sz="2800" b="1" dirty="0">
                <a:solidFill>
                  <a:srgbClr val="7030A0"/>
                </a:solidFill>
                <a:hlinkClick r:id="rId3"/>
              </a:rPr>
              <a:t>/centros/</a:t>
            </a:r>
            <a:r>
              <a:rPr lang="es-ES" sz="2800" b="1" dirty="0" err="1">
                <a:solidFill>
                  <a:srgbClr val="7030A0"/>
                </a:solidFill>
                <a:hlinkClick r:id="rId3"/>
              </a:rPr>
              <a:t>ceipmanuelsueiro</a:t>
            </a:r>
            <a:r>
              <a:rPr lang="es-ES" sz="2800" b="1" dirty="0" smtClean="0">
                <a:solidFill>
                  <a:srgbClr val="7030A0"/>
                </a:solidFill>
                <a:hlinkClick r:id="rId3"/>
              </a:rPr>
              <a:t>/</a:t>
            </a:r>
            <a:r>
              <a:rPr lang="es-ES" sz="2800" b="1" dirty="0" smtClean="0">
                <a:solidFill>
                  <a:srgbClr val="7030A0"/>
                </a:solidFill>
              </a:rPr>
              <a:t> </a:t>
            </a:r>
            <a:endParaRPr lang="es-E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2" y="2043230"/>
            <a:ext cx="11422251" cy="379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Acollida de tesouros escondidos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43200" y="6368052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/2671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22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65" y="1894787"/>
            <a:ext cx="6919927" cy="3914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Materiais elaborados polo equipo de biblioteca no </a:t>
            </a:r>
            <a:r>
              <a:rPr lang="gl-ES" sz="2800" b="1" dirty="0" err="1" smtClean="0">
                <a:solidFill>
                  <a:schemeClr val="bg1"/>
                </a:solidFill>
              </a:rPr>
              <a:t>PFPP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96705" y="6390927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/2914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33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209"/>
            <a:ext cx="12192000" cy="610726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2</a:t>
            </a:r>
            <a:r>
              <a:rPr lang="gl-ES" b="1" dirty="0" smtClean="0">
                <a:solidFill>
                  <a:schemeClr val="bg1"/>
                </a:solidFill>
              </a:rPr>
              <a:t>. FORMACIÓN DE USUARIOS. 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56872" y="6488668"/>
            <a:ext cx="78139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/84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28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89" y="2340243"/>
            <a:ext cx="9195423" cy="3052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Bibliotecas escolares solidarias.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Formación de usuarios.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17736" y="6241066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/302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066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04" y="1940984"/>
            <a:ext cx="9132748" cy="401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Novas persoas colaboradoras de biblioteca.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Formación de usuarios.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88217" y="6352553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9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07" y="1970201"/>
            <a:ext cx="4824576" cy="420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Formación de usuarios.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Formación de usuarios.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50210" y="6368052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/84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1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56" y="2019309"/>
            <a:ext cx="5355003" cy="4016252"/>
          </a:xfrm>
          <a:ln w="38100">
            <a:solidFill>
              <a:schemeClr val="tx1"/>
            </a:solidFill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Visita á biblioteca municipal de A Ponte. Ourense.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Formación de usuarios.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82686" y="6352553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/2850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80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Novo </a:t>
            </a:r>
            <a:r>
              <a:rPr lang="gl-ES" sz="2800" b="1" dirty="0" err="1" smtClean="0">
                <a:solidFill>
                  <a:schemeClr val="bg1"/>
                </a:solidFill>
              </a:rPr>
              <a:t>cartaz</a:t>
            </a:r>
            <a:r>
              <a:rPr lang="gl-ES" sz="2800" b="1" dirty="0" smtClean="0">
                <a:solidFill>
                  <a:schemeClr val="bg1"/>
                </a:solidFill>
              </a:rPr>
              <a:t> en banda deseñada coas normas.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Formación de usuarios.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82686" y="6368052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/2537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6" y="2012935"/>
            <a:ext cx="5435097" cy="4069759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59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0"/>
          <a:stretch/>
        </p:blipFill>
        <p:spPr>
          <a:xfrm>
            <a:off x="0" y="1611825"/>
            <a:ext cx="12192000" cy="560140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3. EDUCACIÓN DOCUMENTAL.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80144" y="6227726"/>
            <a:ext cx="78416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/80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4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0"/>
          <a:stretch/>
        </p:blipFill>
        <p:spPr>
          <a:xfrm>
            <a:off x="2438400" y="1960167"/>
            <a:ext cx="7663544" cy="352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3. EDUCACIÓN DOCUMENTAL.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88344" y="5989051"/>
            <a:ext cx="7532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/80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9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ctr"/>
            <a:r>
              <a:rPr lang="gl-ES" b="1" dirty="0">
                <a:solidFill>
                  <a:schemeClr val="bg1"/>
                </a:solidFill>
              </a:rPr>
              <a:t>No Sueiro o planeta ten mellor pinta, porque traballamos en conxunto a Axenda 2030.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6721" y="2027103"/>
            <a:ext cx="5996553" cy="4351338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gl-ES" b="1" dirty="0" smtClean="0"/>
              <a:t>1. Organización e xestión. </a:t>
            </a:r>
          </a:p>
          <a:p>
            <a:r>
              <a:rPr lang="gl-ES" b="1" dirty="0" smtClean="0"/>
              <a:t>2. Formación de usuarios. </a:t>
            </a:r>
          </a:p>
          <a:p>
            <a:r>
              <a:rPr lang="gl-ES" b="1" dirty="0" smtClean="0"/>
              <a:t>3. Educación documental. </a:t>
            </a:r>
          </a:p>
          <a:p>
            <a:r>
              <a:rPr lang="gl-ES" b="1" dirty="0" smtClean="0"/>
              <a:t>4. Fomento da lectura. </a:t>
            </a:r>
          </a:p>
          <a:p>
            <a:r>
              <a:rPr lang="gl-ES" b="1" dirty="0" smtClean="0"/>
              <a:t>5. Hora de ler. </a:t>
            </a:r>
          </a:p>
          <a:p>
            <a:r>
              <a:rPr lang="gl-ES" b="1" dirty="0" smtClean="0"/>
              <a:t>6. </a:t>
            </a:r>
            <a:r>
              <a:rPr lang="gl-ES" b="1" dirty="0" err="1" smtClean="0"/>
              <a:t>PDI</a:t>
            </a:r>
            <a:endParaRPr lang="gl-ES" b="1" dirty="0" smtClean="0"/>
          </a:p>
          <a:p>
            <a:r>
              <a:rPr lang="gl-ES" b="1" dirty="0" smtClean="0"/>
              <a:t>7. Clubs de Lectura. </a:t>
            </a:r>
          </a:p>
          <a:p>
            <a:r>
              <a:rPr lang="gl-ES" b="1" dirty="0" smtClean="0"/>
              <a:t>8. Radio na </a:t>
            </a:r>
            <a:r>
              <a:rPr lang="gl-ES" b="1" dirty="0" err="1" smtClean="0"/>
              <a:t>Biblio</a:t>
            </a:r>
            <a:r>
              <a:rPr lang="gl-ES" b="1" dirty="0" smtClean="0"/>
              <a:t>. </a:t>
            </a:r>
          </a:p>
          <a:p>
            <a:r>
              <a:rPr lang="gl-ES" b="1" dirty="0" smtClean="0"/>
              <a:t>9. Biblioteca Creativa</a:t>
            </a:r>
            <a:r>
              <a:rPr lang="gl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gl-ES" b="1" dirty="0" smtClean="0"/>
              <a:t>10. Bibliotecas Escolares Solidarias.</a:t>
            </a:r>
            <a:endParaRPr lang="gl-E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99" y="2175834"/>
            <a:ext cx="6177965" cy="329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69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1" y="2255375"/>
            <a:ext cx="10300223" cy="3419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Visita. Expedición Antártida.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/2566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58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5" y="2156708"/>
            <a:ext cx="10404470" cy="3454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Comendo cores.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/2574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2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4" y="2135299"/>
            <a:ext cx="10300334" cy="3419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20 N. Dereitos da infancia.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/2658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68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3" y="2110232"/>
            <a:ext cx="10518922" cy="3492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err="1" smtClean="0">
                <a:solidFill>
                  <a:schemeClr val="bg1"/>
                </a:solidFill>
              </a:rPr>
              <a:t>25N</a:t>
            </a:r>
            <a:r>
              <a:rPr lang="gl-ES" sz="2800" b="1" dirty="0" smtClean="0">
                <a:solidFill>
                  <a:schemeClr val="bg1"/>
                </a:solidFill>
              </a:rPr>
              <a:t>. Día da eliminación da violencia contra a muller. 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/2663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5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9" y="2250234"/>
            <a:ext cx="10977721" cy="364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Semana da Ciencia en Galego.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/2657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1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" y="2168289"/>
            <a:ext cx="10682514" cy="354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3 decembro. Día Internacional das persoas con discapacidade. 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/2664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00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" y="2132411"/>
            <a:ext cx="10813144" cy="3589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31 xaneiro. Día da Paz.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/2728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" y="2110231"/>
            <a:ext cx="10798629" cy="3585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de Rosalía de Castro.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/2766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30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0" y="2095718"/>
            <a:ext cx="10798628" cy="358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err="1" smtClean="0">
                <a:solidFill>
                  <a:schemeClr val="bg1"/>
                </a:solidFill>
              </a:rPr>
              <a:t>8M</a:t>
            </a:r>
            <a:r>
              <a:rPr lang="gl-ES" sz="2800" b="1" dirty="0" smtClean="0">
                <a:solidFill>
                  <a:schemeClr val="bg1"/>
                </a:solidFill>
              </a:rPr>
              <a:t>. Día Internacional da Muller.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8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9" y="2333398"/>
            <a:ext cx="10695441" cy="32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Semana da Prensa.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/2486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7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8404"/>
            <a:ext cx="12192000" cy="618550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1. ORGANIZACIÓN E XESTIÓN. </a:t>
            </a:r>
            <a:endParaRPr lang="gl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8" y="2081204"/>
            <a:ext cx="10813143" cy="3589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poesía e do teatro infantil.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/2809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09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O planeta Terra ten mellor pinta. </a:t>
            </a:r>
            <a:r>
              <a:rPr lang="gl-ES" sz="2800" b="1" dirty="0" err="1" smtClean="0">
                <a:solidFill>
                  <a:schemeClr val="bg1"/>
                </a:solidFill>
              </a:rPr>
              <a:t>PDI</a:t>
            </a:r>
            <a:r>
              <a:rPr lang="gl-E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/2841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9" y="2181575"/>
            <a:ext cx="11223171" cy="372609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88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153776"/>
            <a:ext cx="11292114" cy="3748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“Y el </a:t>
            </a:r>
            <a:r>
              <a:rPr lang="gl-ES" sz="2800" b="1" dirty="0" err="1" smtClean="0">
                <a:solidFill>
                  <a:schemeClr val="bg1"/>
                </a:solidFill>
              </a:rPr>
              <a:t>invierno</a:t>
            </a:r>
            <a:r>
              <a:rPr lang="gl-ES" sz="2800" b="1" dirty="0" smtClean="0">
                <a:solidFill>
                  <a:schemeClr val="bg1"/>
                </a:solidFill>
              </a:rPr>
              <a:t> </a:t>
            </a:r>
            <a:r>
              <a:rPr lang="gl-ES" sz="2800" b="1" dirty="0" err="1" smtClean="0">
                <a:solidFill>
                  <a:schemeClr val="bg1"/>
                </a:solidFill>
              </a:rPr>
              <a:t>llegó</a:t>
            </a:r>
            <a:r>
              <a:rPr lang="gl-ES" sz="2800" b="1" dirty="0" smtClean="0">
                <a:solidFill>
                  <a:schemeClr val="bg1"/>
                </a:solidFill>
              </a:rPr>
              <a:t>”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/2885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73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52175"/>
            <a:ext cx="11175999" cy="3710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do libro.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/2849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3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9"/>
          <a:stretch/>
        </p:blipFill>
        <p:spPr>
          <a:xfrm>
            <a:off x="1412176" y="2221551"/>
            <a:ext cx="9235671" cy="3010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 Banda deseñada como método de expresión.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03715" y="6241066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/2536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08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2168289"/>
            <a:ext cx="11219543" cy="3724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Dia Mundial da concienciación do autismo.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/2824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62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" y="2255374"/>
            <a:ext cx="10958286" cy="36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17 maio. Día das Letras Galegas.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/2882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1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9" y="2163732"/>
            <a:ext cx="10823721" cy="359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21 maio. Día Internacional da Diversidade Cultural.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Educación documental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/2884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09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825"/>
            <a:ext cx="12192000" cy="535491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4</a:t>
            </a:r>
            <a:r>
              <a:rPr lang="gl-ES" b="1" dirty="0" smtClean="0">
                <a:solidFill>
                  <a:schemeClr val="bg1"/>
                </a:solidFill>
              </a:rPr>
              <a:t>. FOMENTO DA LECTURA.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30762" y="6292381"/>
            <a:ext cx="82480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/78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9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2139260"/>
            <a:ext cx="10798629" cy="3585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do punto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/2575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06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97" y="1761522"/>
            <a:ext cx="7703206" cy="4291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Xestión de fondos documentais a través do Meiga.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81317" y="6383551"/>
            <a:ext cx="697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/881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0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2" y="2182804"/>
            <a:ext cx="11103428" cy="368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Comendo Cores.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/2574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82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2240860"/>
            <a:ext cx="10871200" cy="360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das librarías.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/2600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7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" y="2168289"/>
            <a:ext cx="11205029" cy="3720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das Bibliotecas.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/2594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52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" y="2226345"/>
            <a:ext cx="10653485" cy="3536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Pescudando sobre o </a:t>
            </a:r>
            <a:r>
              <a:rPr lang="gl-ES" sz="2800" b="1" dirty="0" err="1" smtClean="0">
                <a:solidFill>
                  <a:schemeClr val="bg1"/>
                </a:solidFill>
              </a:rPr>
              <a:t>Samaín</a:t>
            </a:r>
            <a:r>
              <a:rPr lang="gl-ES" sz="2800" b="1" dirty="0" smtClean="0">
                <a:solidFill>
                  <a:schemeClr val="bg1"/>
                </a:solidFill>
              </a:rPr>
              <a:t>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/2599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23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11831"/>
            <a:ext cx="11234056" cy="372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Semana da ciencia.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3"/>
              </a:rPr>
              <a:t>http://</a:t>
            </a:r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/2657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80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066688"/>
            <a:ext cx="11466286" cy="380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Dereitos da infancia.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/2658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7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0" y="2110231"/>
            <a:ext cx="10885715" cy="361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Concurso de animación á lectura.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/79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2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8" y="2081440"/>
            <a:ext cx="11168063" cy="365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Doazóns fondos bibliográficos á biblioteca.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/2415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3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2052174"/>
            <a:ext cx="11292114" cy="3748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Acollida de tesouros escondidos.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/2671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11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2182803"/>
            <a:ext cx="11045372" cy="3667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Encontros con autores.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/2750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039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Instalacións da biblioteca. Nova distribución.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81317" y="6383551"/>
            <a:ext cx="697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/2915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6" y="2188842"/>
            <a:ext cx="11160177" cy="370517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7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2168289"/>
            <a:ext cx="11059885" cy="367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Teatro.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/2790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9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139260"/>
            <a:ext cx="11277599" cy="374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Lecturas de Nadal.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/2677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03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4" y="2148232"/>
            <a:ext cx="11235102" cy="373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da Paz e Non Violencia.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/2728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89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2240859"/>
            <a:ext cx="11205028" cy="3720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de Rosalía.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/2766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9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2066689"/>
            <a:ext cx="11335658" cy="3763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Novos colaboradores na biblioteca.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99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Formación de usuarios na biblioteca.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/2903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12" y="2023791"/>
            <a:ext cx="4121321" cy="3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976" y="2125391"/>
            <a:ext cx="3044845" cy="389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85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55375"/>
            <a:ext cx="10624458" cy="3527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err="1" smtClean="0">
                <a:solidFill>
                  <a:schemeClr val="bg1"/>
                </a:solidFill>
              </a:rPr>
              <a:t>Verbateca</a:t>
            </a:r>
            <a:r>
              <a:rPr lang="gl-ES" sz="2800" b="1" dirty="0" smtClean="0">
                <a:solidFill>
                  <a:schemeClr val="bg1"/>
                </a:solidFill>
              </a:rPr>
              <a:t>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/2779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4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" y="2226345"/>
            <a:ext cx="10885715" cy="361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da Muller.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90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168290"/>
            <a:ext cx="10900229" cy="361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da Poesía e do Teatro Infantil.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/2809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1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0" y="2115684"/>
            <a:ext cx="11306800" cy="345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Semana da Prensa.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/2486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57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940984"/>
            <a:ext cx="9908498" cy="3289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Empréstitos semanais.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81317" y="6383551"/>
            <a:ext cx="697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/2917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69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0"/>
          <a:stretch/>
        </p:blipFill>
        <p:spPr>
          <a:xfrm>
            <a:off x="1062037" y="2187727"/>
            <a:ext cx="10067925" cy="3269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Pescudando coa Banda deseñada.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3"/>
              </a:rPr>
              <a:t>http://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/2536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43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77" y="2117137"/>
            <a:ext cx="2854952" cy="3910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Novos </a:t>
            </a:r>
            <a:r>
              <a:rPr lang="gl-ES" sz="2800" b="1" dirty="0" err="1" smtClean="0">
                <a:solidFill>
                  <a:schemeClr val="bg1"/>
                </a:solidFill>
              </a:rPr>
              <a:t>cartaces</a:t>
            </a:r>
            <a:r>
              <a:rPr lang="gl-ES" sz="2800" b="1" dirty="0" smtClean="0">
                <a:solidFill>
                  <a:schemeClr val="bg1"/>
                </a:solidFill>
              </a:rPr>
              <a:t> das Normas da biblioteca.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/2903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97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Día do cómic.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2"/>
              </a:rPr>
              <a:t>http://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/2536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8" y="2147765"/>
            <a:ext cx="10811278" cy="355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22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2226344"/>
            <a:ext cx="11016342" cy="3657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Abril, mes do libro.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/675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72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2" y="2219324"/>
            <a:ext cx="10597924" cy="340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Gravando </a:t>
            </a:r>
            <a:r>
              <a:rPr lang="gl-ES" sz="2800" b="1" dirty="0" err="1" smtClean="0">
                <a:solidFill>
                  <a:schemeClr val="bg1"/>
                </a:solidFill>
              </a:rPr>
              <a:t>audiolibros</a:t>
            </a:r>
            <a:r>
              <a:rPr lang="gl-ES" sz="2800" b="1" dirty="0" smtClean="0">
                <a:solidFill>
                  <a:schemeClr val="bg1"/>
                </a:solidFill>
              </a:rPr>
              <a:t>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/2834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85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2" y="2173812"/>
            <a:ext cx="10616338" cy="352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Visita á biblioteca municipal de A Ponte.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/2850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6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211832"/>
            <a:ext cx="11045372" cy="3667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Letras Galegas 2025.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Fomento da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/2882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83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5</a:t>
            </a:r>
            <a:r>
              <a:rPr lang="gl-ES" b="1" dirty="0" smtClean="0">
                <a:solidFill>
                  <a:schemeClr val="bg1"/>
                </a:solidFill>
              </a:rPr>
              <a:t>. HORA DE LER. </a:t>
            </a:r>
            <a:endParaRPr lang="gl-ES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4" y="3777343"/>
            <a:ext cx="3048000" cy="10119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081203"/>
            <a:ext cx="3048000" cy="10119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777343"/>
            <a:ext cx="3048000" cy="1011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1203"/>
            <a:ext cx="3048000" cy="10119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3777343"/>
            <a:ext cx="3048000" cy="10119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6" y="2029235"/>
            <a:ext cx="3048000" cy="10119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5361432"/>
            <a:ext cx="3048000" cy="10119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37891" y="5627362"/>
            <a:ext cx="7583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9"/>
              </a:rPr>
              <a:t>https://</a:t>
            </a:r>
            <a:r>
              <a:rPr lang="es-ES" dirty="0" err="1" smtClean="0">
                <a:hlinkClick r:id="rId9"/>
              </a:rPr>
              <a:t>www.edu.xunta.gal</a:t>
            </a:r>
            <a:r>
              <a:rPr lang="es-ES" dirty="0" smtClean="0">
                <a:hlinkClick r:id="rId9"/>
              </a:rPr>
              <a:t>/centros/</a:t>
            </a:r>
            <a:r>
              <a:rPr lang="es-ES" dirty="0" err="1" smtClean="0">
                <a:hlinkClick r:id="rId9"/>
              </a:rPr>
              <a:t>ceipmanuelsueiro</a:t>
            </a:r>
            <a:r>
              <a:rPr lang="es-ES" dirty="0" smtClean="0">
                <a:hlinkClick r:id="rId9"/>
              </a:rPr>
              <a:t>/</a:t>
            </a:r>
            <a:r>
              <a:rPr lang="es-ES" dirty="0" err="1" smtClean="0">
                <a:hlinkClick r:id="rId9"/>
              </a:rPr>
              <a:t>node</a:t>
            </a:r>
            <a:r>
              <a:rPr lang="es-ES" dirty="0" smtClean="0">
                <a:hlinkClick r:id="rId9"/>
              </a:rPr>
              <a:t>/2842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45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3" y="2198888"/>
            <a:ext cx="11185463" cy="3713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Libros que van e veñen en </a:t>
            </a:r>
            <a:r>
              <a:rPr lang="gl-ES" sz="2800" b="1" dirty="0" err="1" smtClean="0">
                <a:solidFill>
                  <a:schemeClr val="bg1"/>
                </a:solidFill>
              </a:rPr>
              <a:t>Ed</a:t>
            </a:r>
            <a:r>
              <a:rPr lang="gl-ES" sz="2800" b="1" dirty="0" smtClean="0">
                <a:solidFill>
                  <a:schemeClr val="bg1"/>
                </a:solidFill>
              </a:rPr>
              <a:t>. Infantil.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Hora de ler.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>
                <a:hlinkClick r:id="rId3"/>
              </a:rPr>
              <a:t>www.edu.xunta.gal</a:t>
            </a:r>
            <a:r>
              <a:rPr lang="es-ES" dirty="0">
                <a:hlinkClick r:id="rId3"/>
              </a:rPr>
              <a:t>/centros/</a:t>
            </a:r>
            <a:r>
              <a:rPr lang="es-ES" dirty="0" err="1">
                <a:hlinkClick r:id="rId3"/>
              </a:rPr>
              <a:t>ceipmanuelsueiro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node</a:t>
            </a:r>
            <a:r>
              <a:rPr lang="es-ES" dirty="0">
                <a:hlinkClick r:id="rId3"/>
              </a:rPr>
              <a:t>/2854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7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5" y="2056332"/>
            <a:ext cx="11240587" cy="373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Hora de ler en </a:t>
            </a:r>
            <a:r>
              <a:rPr lang="gl-ES" sz="2800" b="1" dirty="0" err="1" smtClean="0">
                <a:solidFill>
                  <a:schemeClr val="bg1"/>
                </a:solidFill>
              </a:rPr>
              <a:t>Ed</a:t>
            </a:r>
            <a:r>
              <a:rPr lang="gl-ES" sz="2800" b="1" dirty="0" smtClean="0">
                <a:solidFill>
                  <a:schemeClr val="bg1"/>
                </a:solidFill>
              </a:rPr>
              <a:t>. Primaria.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Hora de ler.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/78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Os novos lectores 2024_2025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0" y="2229857"/>
            <a:ext cx="10884309" cy="3613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 7"/>
          <p:cNvSpPr/>
          <p:nvPr/>
        </p:nvSpPr>
        <p:spPr>
          <a:xfrm>
            <a:off x="3181317" y="6383551"/>
            <a:ext cx="697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/2920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9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Mochilas Viaxeiras.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Hora de ler.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/2840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2" y="2052315"/>
            <a:ext cx="11145679" cy="3700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551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6. </a:t>
            </a:r>
            <a:r>
              <a:rPr lang="gl-ES" b="1" dirty="0" err="1" smtClean="0">
                <a:solidFill>
                  <a:schemeClr val="bg1"/>
                </a:solidFill>
              </a:rPr>
              <a:t>PDI</a:t>
            </a:r>
            <a:r>
              <a:rPr lang="gl-ES" b="1" dirty="0" smtClean="0">
                <a:solidFill>
                  <a:schemeClr val="bg1"/>
                </a:solidFill>
              </a:rPr>
              <a:t>. </a:t>
            </a:r>
            <a:endParaRPr lang="gl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" y="1871162"/>
            <a:ext cx="10801319" cy="358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/>
          <p:cNvSpPr/>
          <p:nvPr/>
        </p:nvSpPr>
        <p:spPr>
          <a:xfrm>
            <a:off x="2649794" y="5964696"/>
            <a:ext cx="779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1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8" y="2085776"/>
            <a:ext cx="4719227" cy="383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5" y="1972969"/>
            <a:ext cx="3821744" cy="408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Píldoras do noso </a:t>
            </a:r>
            <a:r>
              <a:rPr lang="gl-ES" sz="2800" b="1" dirty="0" err="1" smtClean="0">
                <a:solidFill>
                  <a:schemeClr val="bg1"/>
                </a:solidFill>
              </a:rPr>
              <a:t>PDI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5400" b="1" dirty="0" err="1" smtClean="0">
                <a:latin typeface="Kristen ITC" panose="03050502040202030202" pitchFamily="66" charset="0"/>
              </a:rPr>
              <a:t>PDI</a:t>
            </a:r>
            <a:endParaRPr lang="gl-ES" sz="5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https://</a:t>
            </a:r>
            <a:r>
              <a:rPr lang="es-ES" dirty="0" err="1" smtClean="0">
                <a:hlinkClick r:id="rId4"/>
              </a:rPr>
              <a:t>www.edu.xunta.gal</a:t>
            </a:r>
            <a:r>
              <a:rPr lang="es-ES" dirty="0" smtClean="0">
                <a:hlinkClick r:id="rId4"/>
              </a:rPr>
              <a:t>/centros/</a:t>
            </a:r>
            <a:r>
              <a:rPr lang="es-ES" dirty="0" err="1" smtClean="0">
                <a:hlinkClick r:id="rId4"/>
              </a:rPr>
              <a:t>ceipmanuelsueiro</a:t>
            </a:r>
            <a:r>
              <a:rPr lang="es-ES" dirty="0" smtClean="0">
                <a:hlinkClick r:id="rId4"/>
              </a:rPr>
              <a:t>/</a:t>
            </a:r>
            <a:r>
              <a:rPr lang="es-ES" dirty="0" err="1" smtClean="0">
                <a:hlinkClick r:id="rId4"/>
              </a:rPr>
              <a:t>node</a:t>
            </a:r>
            <a:r>
              <a:rPr lang="es-ES" dirty="0" smtClean="0">
                <a:hlinkClick r:id="rId4"/>
              </a:rPr>
              <a:t>/2841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7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2" y="1969313"/>
            <a:ext cx="11089756" cy="368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7</a:t>
            </a:r>
            <a:r>
              <a:rPr lang="gl-ES" b="1" dirty="0" smtClean="0">
                <a:solidFill>
                  <a:schemeClr val="bg1"/>
                </a:solidFill>
              </a:rPr>
              <a:t>. CLUBS DE LECTURA. 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740616" y="6251247"/>
            <a:ext cx="7720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/246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45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Clubs de lectura.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Clubs de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72191" y="5589223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node</a:t>
            </a:r>
            <a:r>
              <a:rPr lang="es-ES" dirty="0" smtClean="0">
                <a:hlinkClick r:id="rId2"/>
              </a:rPr>
              <a:t>/2729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2342461"/>
            <a:ext cx="3048000" cy="1011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3931390"/>
            <a:ext cx="3048000" cy="10119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2342461"/>
            <a:ext cx="3048000" cy="10119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3931390"/>
            <a:ext cx="3048000" cy="10119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5" y="2340488"/>
            <a:ext cx="3048000" cy="10119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0" y="3931390"/>
            <a:ext cx="3048000" cy="10119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5367668"/>
            <a:ext cx="3048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8" y="2136931"/>
            <a:ext cx="11167248" cy="3707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Clubs de lectura. Animación á lectura. Concursos de lectura.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Clubs de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/79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89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0" y="2204811"/>
            <a:ext cx="10946267" cy="3512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Clubs de lectura. </a:t>
            </a:r>
            <a:r>
              <a:rPr lang="gl-ES" sz="2800" b="1" dirty="0" err="1" smtClean="0">
                <a:solidFill>
                  <a:schemeClr val="bg1"/>
                </a:solidFill>
              </a:rPr>
              <a:t>Audiolibros</a:t>
            </a:r>
            <a:r>
              <a:rPr lang="gl-ES" sz="2800" b="1" dirty="0" smtClean="0">
                <a:solidFill>
                  <a:schemeClr val="bg1"/>
                </a:solidFill>
              </a:rPr>
              <a:t>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Clubs de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/2834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40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110231"/>
            <a:ext cx="11277600" cy="374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Clubs de lectura. Animación á lectura. </a:t>
            </a:r>
            <a:r>
              <a:rPr lang="gl-ES" sz="2800" b="1" dirty="0" err="1" smtClean="0">
                <a:solidFill>
                  <a:schemeClr val="bg1"/>
                </a:solidFill>
              </a:rPr>
              <a:t>Kahoot</a:t>
            </a:r>
            <a:r>
              <a:rPr lang="gl-ES" sz="2800" b="1" dirty="0" smtClean="0">
                <a:solidFill>
                  <a:schemeClr val="bg1"/>
                </a:solidFill>
              </a:rPr>
              <a:t>!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Clubs de lectura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</a:t>
            </a:r>
            <a:r>
              <a:rPr lang="es-ES" dirty="0" smtClean="0">
                <a:hlinkClick r:id="rId3"/>
              </a:rPr>
              <a:t>://</a:t>
            </a:r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/2759</a:t>
            </a:r>
            <a:r>
              <a:rPr lang="es-ES" dirty="0" smtClean="0"/>
              <a:t>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11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8" y="1952828"/>
            <a:ext cx="10902505" cy="361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8. RADIO NA </a:t>
            </a:r>
            <a:r>
              <a:rPr lang="gl-ES" b="1" dirty="0" err="1" smtClean="0">
                <a:solidFill>
                  <a:schemeClr val="bg1"/>
                </a:solidFill>
              </a:rPr>
              <a:t>BIBLIO</a:t>
            </a:r>
            <a:r>
              <a:rPr lang="gl-ES" b="1" dirty="0" smtClean="0">
                <a:solidFill>
                  <a:schemeClr val="bg1"/>
                </a:solidFill>
              </a:rPr>
              <a:t>. 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94037" y="6008647"/>
            <a:ext cx="7349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/298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10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7" y="2169044"/>
            <a:ext cx="10989419" cy="364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Radio na </a:t>
            </a:r>
            <a:r>
              <a:rPr lang="gl-ES" sz="2800" b="1" dirty="0" err="1" smtClean="0">
                <a:solidFill>
                  <a:schemeClr val="bg1"/>
                </a:solidFill>
              </a:rPr>
              <a:t>biblio</a:t>
            </a:r>
            <a:r>
              <a:rPr lang="gl-ES" sz="2800" b="1" dirty="0" smtClean="0">
                <a:solidFill>
                  <a:schemeClr val="bg1"/>
                </a:solidFill>
              </a:rPr>
              <a:t>. Formación: Gabriel Paz.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Radio na </a:t>
            </a:r>
            <a:r>
              <a:rPr lang="gl-ES" sz="2400" b="1" dirty="0" err="1" smtClean="0">
                <a:latin typeface="Kristen ITC" panose="03050502040202030202" pitchFamily="66" charset="0"/>
              </a:rPr>
              <a:t>biblio</a:t>
            </a:r>
            <a:r>
              <a:rPr lang="gl-ES" sz="2400" b="1" dirty="0" smtClean="0">
                <a:latin typeface="Kristen ITC" panose="03050502040202030202" pitchFamily="66" charset="0"/>
              </a:rPr>
              <a:t>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/2701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80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Exposicións temáticas.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2"/>
              </a:rPr>
              <a:t>http://</a:t>
            </a:r>
            <a:r>
              <a:rPr lang="es-ES" dirty="0" err="1" smtClean="0">
                <a:hlinkClick r:id="rId2"/>
              </a:rPr>
              <a:t>www.edu.xunta.gal</a:t>
            </a:r>
            <a:r>
              <a:rPr lang="es-ES" dirty="0" smtClean="0">
                <a:hlinkClick r:id="rId2"/>
              </a:rPr>
              <a:t>/centros/</a:t>
            </a:r>
            <a:r>
              <a:rPr lang="es-ES" dirty="0" err="1" smtClean="0">
                <a:hlinkClick r:id="rId2"/>
              </a:rPr>
              <a:t>ceipmanuelsueiro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taxonomy</a:t>
            </a:r>
            <a:r>
              <a:rPr lang="es-ES" dirty="0" smtClean="0">
                <a:hlinkClick r:id="rId2"/>
              </a:rPr>
              <a:t>/</a:t>
            </a:r>
            <a:r>
              <a:rPr lang="es-ES" dirty="0" err="1" smtClean="0">
                <a:hlinkClick r:id="rId2"/>
              </a:rPr>
              <a:t>term</a:t>
            </a:r>
            <a:r>
              <a:rPr lang="es-ES" dirty="0" smtClean="0">
                <a:hlinkClick r:id="rId2"/>
              </a:rPr>
              <a:t>/272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48" y="1932546"/>
            <a:ext cx="5706638" cy="4279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41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4" y="2127747"/>
            <a:ext cx="11057320" cy="367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Radio na </a:t>
            </a:r>
            <a:r>
              <a:rPr lang="gl-ES" sz="2800" b="1" dirty="0" err="1" smtClean="0">
                <a:solidFill>
                  <a:schemeClr val="bg1"/>
                </a:solidFill>
              </a:rPr>
              <a:t>biblio</a:t>
            </a:r>
            <a:r>
              <a:rPr lang="gl-ES" sz="2800" b="1" dirty="0" smtClean="0">
                <a:solidFill>
                  <a:schemeClr val="bg1"/>
                </a:solidFill>
              </a:rPr>
              <a:t>. Formación: Damián </a:t>
            </a:r>
            <a:r>
              <a:rPr lang="gl-ES" sz="2800" b="1" dirty="0" err="1" smtClean="0">
                <a:solidFill>
                  <a:schemeClr val="bg1"/>
                </a:solidFill>
              </a:rPr>
              <a:t>Alonso</a:t>
            </a:r>
            <a:r>
              <a:rPr lang="gl-ES" sz="2800" b="1" dirty="0" smtClean="0">
                <a:solidFill>
                  <a:schemeClr val="bg1"/>
                </a:solidFill>
              </a:rPr>
              <a:t>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Radio na </a:t>
            </a:r>
            <a:r>
              <a:rPr lang="gl-ES" sz="2400" b="1" dirty="0" err="1" smtClean="0">
                <a:latin typeface="Kristen ITC" panose="03050502040202030202" pitchFamily="66" charset="0"/>
              </a:rPr>
              <a:t>biblio</a:t>
            </a:r>
            <a:r>
              <a:rPr lang="gl-ES" sz="2400" b="1" dirty="0" smtClean="0">
                <a:latin typeface="Kristen ITC" panose="03050502040202030202" pitchFamily="66" charset="0"/>
              </a:rPr>
              <a:t>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smtClean="0">
                <a:hlinkClick r:id="rId3"/>
              </a:rPr>
              <a:t>/2802</a:t>
            </a:r>
            <a:r>
              <a:rPr lang="es-ES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96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0" y="2092751"/>
            <a:ext cx="11013780" cy="365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Radio na </a:t>
            </a:r>
            <a:r>
              <a:rPr lang="gl-ES" sz="2800" b="1" dirty="0" err="1" smtClean="0">
                <a:solidFill>
                  <a:schemeClr val="bg1"/>
                </a:solidFill>
              </a:rPr>
              <a:t>biblio</a:t>
            </a:r>
            <a:r>
              <a:rPr lang="gl-ES" sz="2800" b="1" dirty="0" smtClean="0">
                <a:solidFill>
                  <a:schemeClr val="bg1"/>
                </a:solidFill>
              </a:rPr>
              <a:t>. As nosas creacións.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Radio na </a:t>
            </a:r>
            <a:r>
              <a:rPr lang="gl-ES" sz="2400" b="1" dirty="0" err="1" smtClean="0">
                <a:latin typeface="Kristen ITC" panose="03050502040202030202" pitchFamily="66" charset="0"/>
              </a:rPr>
              <a:t>biblio</a:t>
            </a:r>
            <a:r>
              <a:rPr lang="gl-ES" sz="2400" b="1" dirty="0" smtClean="0">
                <a:latin typeface="Kristen ITC" panose="03050502040202030202" pitchFamily="66" charset="0"/>
              </a:rPr>
              <a:t>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/2704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75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8" y="2045615"/>
            <a:ext cx="10903293" cy="361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9</a:t>
            </a:r>
            <a:r>
              <a:rPr lang="gl-ES" b="1" dirty="0" smtClean="0">
                <a:solidFill>
                  <a:schemeClr val="bg1"/>
                </a:solidFill>
              </a:rPr>
              <a:t>. BIBLIOTECA CREATIVA. 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56853" y="6327574"/>
            <a:ext cx="796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/300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98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5" y="2169439"/>
            <a:ext cx="10949792" cy="3635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Píldoras Biblioteca Creativa.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Biblioteca Creativa.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/2712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97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" y="2191774"/>
            <a:ext cx="10609942" cy="3522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err="1" smtClean="0">
                <a:solidFill>
                  <a:schemeClr val="bg1"/>
                </a:solidFill>
              </a:rPr>
              <a:t>Brazolinda</a:t>
            </a:r>
            <a:r>
              <a:rPr lang="gl-ES" sz="2800" b="1" dirty="0" smtClean="0">
                <a:solidFill>
                  <a:schemeClr val="bg1"/>
                </a:solidFill>
              </a:rPr>
              <a:t>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Biblioteca Creativa.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/2741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71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39260"/>
            <a:ext cx="10842172" cy="359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Apicultura na escola.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Biblioteca Creativa.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/2836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3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" y="2101601"/>
            <a:ext cx="10898824" cy="3618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1824"/>
          </a:xfr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gl-ES" b="1" dirty="0" smtClean="0">
                <a:solidFill>
                  <a:schemeClr val="bg1"/>
                </a:solidFill>
              </a:rPr>
              <a:t>10. BIBLIOTECAS ESCOLARES SOLIDARIAS. </a:t>
            </a:r>
            <a:endParaRPr lang="gl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41795" y="6025121"/>
            <a:ext cx="7481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/302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57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0" y="2125102"/>
            <a:ext cx="11204955" cy="372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Colaboradores Bibliotecas Escolares Solidarias.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Bibliotecas Escolares Solidarias.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91173" y="6383550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/2681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81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P1GczNA_w8w5r2AvrVa4uN46mKduOkliMFMLz_ZvnoX4-X-YA5wDMJ5nkjntZvwFj3fOZzmiJ57rWMD7wcTnjk2nibIu6z4rjsrzy4Fl3X6qd_SaRr5flS9uhu0553sp80XXCPzySglog5DnkM6XbIAyLSi=w1200-h900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84" y="2024994"/>
            <a:ext cx="5094447" cy="3820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Actuacións Bibliotecas Escolares Solidarias. 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>
                <a:latin typeface="Kristen ITC" panose="03050502040202030202" pitchFamily="66" charset="0"/>
              </a:rPr>
              <a:t>Bibliotecas Escolares Solidarias.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696705" y="6241066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taxonomy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term</a:t>
            </a:r>
            <a:r>
              <a:rPr lang="es-ES" dirty="0" smtClean="0">
                <a:hlinkClick r:id="rId3"/>
              </a:rPr>
              <a:t>/302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03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1965063"/>
            <a:ext cx="5391030" cy="4051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49698"/>
            <a:ext cx="12192000" cy="1611824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sz="2800" b="1" dirty="0" smtClean="0">
                <a:solidFill>
                  <a:schemeClr val="bg1"/>
                </a:solidFill>
              </a:rPr>
              <a:t>Doazón de fondos á biblioteca</a:t>
            </a:r>
            <a:endParaRPr lang="gl-ES" sz="28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24448" y="329160"/>
            <a:ext cx="2324746" cy="12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sz="2400" b="1" dirty="0" smtClean="0">
                <a:latin typeface="Kristen ITC" panose="03050502040202030202" pitchFamily="66" charset="0"/>
              </a:rPr>
              <a:t>Xestión e organización</a:t>
            </a:r>
            <a:endParaRPr lang="gl-ES" sz="2400" b="1" dirty="0">
              <a:latin typeface="Kristen ITC" panose="03050502040202030202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88218" y="6241066"/>
            <a:ext cx="790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err="1" smtClean="0">
                <a:hlinkClick r:id="rId3"/>
              </a:rPr>
              <a:t>www.edu.xunta.gal</a:t>
            </a:r>
            <a:r>
              <a:rPr lang="es-ES" dirty="0" smtClean="0">
                <a:hlinkClick r:id="rId3"/>
              </a:rPr>
              <a:t>/centros/</a:t>
            </a:r>
            <a:r>
              <a:rPr lang="es-ES" dirty="0" err="1" smtClean="0">
                <a:hlinkClick r:id="rId3"/>
              </a:rPr>
              <a:t>ceipmanuelsueiro</a:t>
            </a:r>
            <a:r>
              <a:rPr lang="es-ES" dirty="0" smtClean="0">
                <a:hlinkClick r:id="rId3"/>
              </a:rPr>
              <a:t>/</a:t>
            </a:r>
            <a:r>
              <a:rPr lang="es-ES" dirty="0" err="1" smtClean="0">
                <a:hlinkClick r:id="rId3"/>
              </a:rPr>
              <a:t>node</a:t>
            </a:r>
            <a:r>
              <a:rPr lang="es-ES" dirty="0" smtClean="0">
                <a:hlinkClick r:id="rId3"/>
              </a:rPr>
              <a:t>/2415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34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1062</Words>
  <Application>Microsoft Office PowerPoint</Application>
  <PresentationFormat>Panorámica</PresentationFormat>
  <Paragraphs>259</Paragraphs>
  <Slides>88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Kristen ITC</vt:lpstr>
      <vt:lpstr>Tema de Office</vt:lpstr>
      <vt:lpstr>No Sueiro o planeta ten mellor pinta, porque traballamos en conxunto a Axenda 2030.</vt:lpstr>
      <vt:lpstr>No Sueiro o planeta ten mellor pinta, porque traballamos en conxunto a Axenda 2030.</vt:lpstr>
      <vt:lpstr>1. ORGANIZACIÓN E XESTIÓN.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FORMACIÓN DE USUARIOS.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EDUCACIÓN DOCUMENTAL.</vt:lpstr>
      <vt:lpstr>3. EDUCACIÓN DOCUMENTAL.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FOMENTO DA LECTURA.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HORA DE LER. </vt:lpstr>
      <vt:lpstr>Presentación de PowerPoint</vt:lpstr>
      <vt:lpstr>Presentación de PowerPoint</vt:lpstr>
      <vt:lpstr>Presentación de PowerPoint</vt:lpstr>
      <vt:lpstr>6. PDI. </vt:lpstr>
      <vt:lpstr>Presentación de PowerPoint</vt:lpstr>
      <vt:lpstr>7. CLUBS DE LECTURA. </vt:lpstr>
      <vt:lpstr>Presentación de PowerPoint</vt:lpstr>
      <vt:lpstr>Presentación de PowerPoint</vt:lpstr>
      <vt:lpstr>Presentación de PowerPoint</vt:lpstr>
      <vt:lpstr>Presentación de PowerPoint</vt:lpstr>
      <vt:lpstr>8. RADIO NA BIBLIO. </vt:lpstr>
      <vt:lpstr>Presentación de PowerPoint</vt:lpstr>
      <vt:lpstr>Presentación de PowerPoint</vt:lpstr>
      <vt:lpstr>Presentación de PowerPoint</vt:lpstr>
      <vt:lpstr>9. BIBLIOTECA CREATIVA. </vt:lpstr>
      <vt:lpstr>Presentación de PowerPoint</vt:lpstr>
      <vt:lpstr>Presentación de PowerPoint</vt:lpstr>
      <vt:lpstr>Presentación de PowerPoint</vt:lpstr>
      <vt:lpstr>10. BIBLIOTECAS ESCOLARES SOLIDARIAS.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Manuel</dc:creator>
  <cp:lastModifiedBy>Jose Manuel</cp:lastModifiedBy>
  <cp:revision>80</cp:revision>
  <dcterms:created xsi:type="dcterms:W3CDTF">2025-04-19T13:43:18Z</dcterms:created>
  <dcterms:modified xsi:type="dcterms:W3CDTF">2025-05-31T18:08:39Z</dcterms:modified>
</cp:coreProperties>
</file>