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6" r:id="rId2"/>
    <p:sldId id="275" r:id="rId3"/>
    <p:sldId id="294" r:id="rId4"/>
    <p:sldId id="277" r:id="rId5"/>
    <p:sldId id="276" r:id="rId6"/>
    <p:sldId id="290" r:id="rId7"/>
    <p:sldId id="259" r:id="rId8"/>
    <p:sldId id="260" r:id="rId9"/>
    <p:sldId id="299" r:id="rId10"/>
    <p:sldId id="295" r:id="rId11"/>
    <p:sldId id="297" r:id="rId12"/>
    <p:sldId id="286" r:id="rId13"/>
    <p:sldId id="303" r:id="rId14"/>
    <p:sldId id="280" r:id="rId15"/>
    <p:sldId id="262" r:id="rId16"/>
    <p:sldId id="302" r:id="rId17"/>
    <p:sldId id="264" r:id="rId18"/>
    <p:sldId id="265" r:id="rId19"/>
    <p:sldId id="293" r:id="rId20"/>
    <p:sldId id="271" r:id="rId21"/>
    <p:sldId id="263" r:id="rId22"/>
    <p:sldId id="305" r:id="rId23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00"/>
    <a:srgbClr val="FF9900"/>
    <a:srgbClr val="0000FF"/>
    <a:srgbClr val="00FF00"/>
    <a:srgbClr val="CC0099"/>
    <a:srgbClr val="FFFF66"/>
    <a:srgbClr val="66FFFF"/>
    <a:srgbClr val="00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454F5-D3C4-485A-A356-36CD86BE41D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AF29496-3197-4A05-9B34-FA07F36E5404}">
      <dgm:prSet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MEDITAR ES </a:t>
          </a:r>
          <a:r>
            <a:rPr lang="es-E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CALMAR</a:t>
          </a:r>
          <a:r>
            <a:rPr lang="es-E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 </a:t>
          </a:r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LA MENTE, ENCONTRAR EL </a:t>
          </a:r>
          <a:r>
            <a:rPr lang="es-E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CENTRO</a:t>
          </a:r>
        </a:p>
        <a:p>
          <a:r>
            <a:rPr lang="es-E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INTERNO</a:t>
          </a:r>
          <a:endParaRPr lang="es-ES" sz="2800" b="1" dirty="0">
            <a:solidFill>
              <a:srgbClr val="FF9900"/>
            </a:solidFill>
            <a:effectLst>
              <a:glow rad="45500">
                <a:schemeClr val="accent1">
                  <a:satMod val="220000"/>
                  <a:alpha val="35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" pitchFamily="34" charset="0"/>
          </a:endParaRPr>
        </a:p>
      </dgm:t>
    </dgm:pt>
    <dgm:pt modelId="{03440B61-EF55-494E-AC63-AF44662D3FB8}" type="parTrans" cxnId="{4EFBBD2A-B9E7-4C25-B060-2D42611AA507}">
      <dgm:prSet/>
      <dgm:spPr/>
      <dgm:t>
        <a:bodyPr/>
        <a:lstStyle/>
        <a:p>
          <a:endParaRPr lang="es-ES"/>
        </a:p>
      </dgm:t>
    </dgm:pt>
    <dgm:pt modelId="{97B2F909-C4C1-48A5-995C-E4E8CBA3EE80}" type="sibTrans" cxnId="{4EFBBD2A-B9E7-4C25-B060-2D42611AA507}">
      <dgm:prSet/>
      <dgm:spPr/>
      <dgm:t>
        <a:bodyPr/>
        <a:lstStyle/>
        <a:p>
          <a:endParaRPr lang="es-ES"/>
        </a:p>
      </dgm:t>
    </dgm:pt>
    <dgm:pt modelId="{D63A3C9F-5C17-4FAB-B477-292E7A683EA3}">
      <dgm:prSet custT="1"/>
      <dgm:spPr>
        <a:solidFill>
          <a:srgbClr val="00CC00">
            <a:alpha val="27000"/>
          </a:srgbClr>
        </a:solidFill>
      </dgm:spPr>
      <dgm:t>
        <a:bodyPr/>
        <a:lstStyle/>
        <a:p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VIVIR EN </a:t>
          </a:r>
          <a:r>
            <a:rPr lang="es-E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LA PAZ.</a:t>
          </a:r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 </a:t>
          </a:r>
          <a:r>
            <a:rPr lang="es-ES" sz="3200" b="1" dirty="0">
              <a:ln>
                <a:solidFill>
                  <a:srgbClr val="002060"/>
                </a:solidFill>
              </a:ln>
              <a:solidFill>
                <a:srgbClr val="FF339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hograph" pitchFamily="2" charset="0"/>
            </a:rPr>
            <a:t>SER</a:t>
          </a:r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 QUIEN UNO ES.  </a:t>
          </a:r>
        </a:p>
        <a:p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UN ESTADO DE </a:t>
          </a:r>
          <a:r>
            <a:rPr lang="es-E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PRESENCIA</a:t>
          </a:r>
          <a:endParaRPr lang="es-ES" sz="2800" b="1" dirty="0">
            <a:solidFill>
              <a:srgbClr val="CC0099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" pitchFamily="34" charset="0"/>
          </a:endParaRPr>
        </a:p>
      </dgm:t>
    </dgm:pt>
    <dgm:pt modelId="{C55C8E0E-99E0-4EB4-A83B-5FBCDF9C85BB}" type="parTrans" cxnId="{C24BDF6F-3296-4462-85F9-81E1D66E3621}">
      <dgm:prSet/>
      <dgm:spPr/>
      <dgm:t>
        <a:bodyPr/>
        <a:lstStyle/>
        <a:p>
          <a:endParaRPr lang="es-ES"/>
        </a:p>
      </dgm:t>
    </dgm:pt>
    <dgm:pt modelId="{59B9B543-A6AD-467D-8A68-65A68A278BFA}" type="sibTrans" cxnId="{C24BDF6F-3296-4462-85F9-81E1D66E3621}">
      <dgm:prSet/>
      <dgm:spPr/>
      <dgm:t>
        <a:bodyPr/>
        <a:lstStyle/>
        <a:p>
          <a:endParaRPr lang="es-ES"/>
        </a:p>
      </dgm:t>
    </dgm:pt>
    <dgm:pt modelId="{7C384836-5AB2-4A24-A2AD-F9CB80070F57}">
      <dgm:prSet custT="1"/>
      <dgm:spPr>
        <a:solidFill>
          <a:srgbClr val="FFC000">
            <a:alpha val="68000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es-ES" alt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VIVIMOS CON </a:t>
          </a:r>
          <a:r>
            <a:rPr lang="es-ES" altLang="es-E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LA ATENCIÓN </a:t>
          </a:r>
          <a:r>
            <a:rPr lang="es-ES" altLang="es-E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FUERA</a:t>
          </a:r>
          <a:r>
            <a:rPr lang="es-ES" altLang="es-E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 </a:t>
          </a:r>
          <a:r>
            <a:rPr lang="es-ES" alt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DE NOSOTROS MISMOS             </a:t>
          </a:r>
        </a:p>
      </dgm:t>
    </dgm:pt>
    <dgm:pt modelId="{DBDF0C17-1427-4729-8812-2E3CA349DA88}" type="parTrans" cxnId="{56B7A6B2-6DD8-4B14-9E9E-63664728E7DE}">
      <dgm:prSet/>
      <dgm:spPr/>
      <dgm:t>
        <a:bodyPr/>
        <a:lstStyle/>
        <a:p>
          <a:endParaRPr lang="es-ES"/>
        </a:p>
      </dgm:t>
    </dgm:pt>
    <dgm:pt modelId="{2AAE30C2-62A1-4C24-9660-1CF74D2FCCFB}" type="sibTrans" cxnId="{56B7A6B2-6DD8-4B14-9E9E-63664728E7DE}">
      <dgm:prSet/>
      <dgm:spPr/>
      <dgm:t>
        <a:bodyPr/>
        <a:lstStyle/>
        <a:p>
          <a:endParaRPr lang="es-ES" b="1"/>
        </a:p>
      </dgm:t>
    </dgm:pt>
    <dgm:pt modelId="{A6400703-1DE3-4944-8A9F-D6E6EAB48F14}">
      <dgm:prSet custT="1"/>
      <dgm:spPr>
        <a:solidFill>
          <a:srgbClr val="FF0066">
            <a:alpha val="35000"/>
          </a:srgb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90000"/>
            </a:lnSpc>
          </a:pPr>
          <a:r>
            <a:rPr lang="es-ES" altLang="es-E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Lucida Sans" pitchFamily="34" charset="0"/>
            </a:rPr>
            <a:t>CON MINDFULNESS</a:t>
          </a:r>
        </a:p>
        <a:p>
          <a:pPr>
            <a:lnSpc>
              <a:spcPct val="90000"/>
            </a:lnSpc>
          </a:pPr>
          <a:r>
            <a:rPr lang="es-ES" altLang="es-ES" sz="2800" b="1" cap="none" spc="0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rPr>
            <a:t>CONOCEMOS</a:t>
          </a:r>
        </a:p>
        <a:p>
          <a:pPr>
            <a:lnSpc>
              <a:spcPct val="150000"/>
            </a:lnSpc>
          </a:pPr>
          <a:r>
            <a:rPr lang="es-ES" altLang="es-E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Lucida Sans" pitchFamily="34" charset="0"/>
            </a:rPr>
            <a:t>NUESTRO </a:t>
          </a:r>
          <a:r>
            <a:rPr lang="es-ES" alt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INTERIOR</a:t>
          </a:r>
          <a:endParaRPr lang="es-ES" altLang="es-ES" sz="2800" b="1" cap="none" spc="0" dirty="0">
            <a:ln w="90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rgbClr val="CC0099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Arial Black" pitchFamily="34" charset="0"/>
          </a:endParaRPr>
        </a:p>
      </dgm:t>
    </dgm:pt>
    <dgm:pt modelId="{726FA9DA-F6D2-4298-8C21-10856936682C}" type="parTrans" cxnId="{FD226AC9-2579-4029-9F8C-0430347915C8}">
      <dgm:prSet/>
      <dgm:spPr/>
      <dgm:t>
        <a:bodyPr/>
        <a:lstStyle/>
        <a:p>
          <a:endParaRPr lang="es-ES"/>
        </a:p>
      </dgm:t>
    </dgm:pt>
    <dgm:pt modelId="{FC3E6264-D177-4E5E-BA1F-2140E9CFA850}" type="sibTrans" cxnId="{FD226AC9-2579-4029-9F8C-0430347915C8}">
      <dgm:prSet/>
      <dgm:spPr/>
      <dgm:t>
        <a:bodyPr/>
        <a:lstStyle/>
        <a:p>
          <a:endParaRPr lang="es-ES"/>
        </a:p>
      </dgm:t>
    </dgm:pt>
    <dgm:pt modelId="{276463A1-2F86-4D6B-9555-D69DA3A0BEA6}">
      <dgm:prSet custT="1"/>
      <dgm:spPr>
        <a:solidFill>
          <a:srgbClr val="FFFF66">
            <a:alpha val="38000"/>
          </a:srgbClr>
        </a:solidFill>
      </dgm:spPr>
      <dgm:t>
        <a:bodyPr/>
        <a:lstStyle/>
        <a:p>
          <a:r>
            <a:rPr lang="es-ES" alt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VIVIMOS EN LA </a:t>
          </a:r>
          <a:r>
            <a:rPr lang="es-ES" altLang="es-E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MENTE </a:t>
          </a:r>
          <a:r>
            <a:rPr lang="es-ES" altLang="es-E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CONTÁNDONOS HISTORIAS </a:t>
          </a:r>
          <a:r>
            <a:rPr lang="es-ES" alt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Y NOS </a:t>
          </a:r>
          <a:r>
            <a:rPr lang="es-ES" altLang="es-ES" sz="2800" b="1" cap="all" spc="0" dirty="0">
              <a:ln w="9000" cmpd="sng">
                <a:solidFill>
                  <a:srgbClr val="66FFFF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Lucida Sans" pitchFamily="34" charset="0"/>
            </a:rPr>
            <a:t>CONFUNDIMOS</a:t>
          </a:r>
          <a:r>
            <a:rPr lang="es-ES" altLang="es-ES" sz="2800" b="1" dirty="0">
              <a:ln>
                <a:solidFill>
                  <a:srgbClr val="66FFFF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 </a:t>
          </a:r>
          <a:r>
            <a:rPr lang="es-ES" alt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CON ELLAS.</a:t>
          </a:r>
          <a:endParaRPr lang="es-E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" pitchFamily="34" charset="0"/>
          </a:endParaRPr>
        </a:p>
      </dgm:t>
    </dgm:pt>
    <dgm:pt modelId="{3F29BDFA-CC86-498D-83FE-A857DD3E66DC}" type="parTrans" cxnId="{B713B042-8B90-43B3-9659-4A68F7E07613}">
      <dgm:prSet/>
      <dgm:spPr/>
      <dgm:t>
        <a:bodyPr/>
        <a:lstStyle/>
        <a:p>
          <a:endParaRPr lang="es-ES"/>
        </a:p>
      </dgm:t>
    </dgm:pt>
    <dgm:pt modelId="{48D5E225-4097-4EE2-BEA4-E5923F25BB4C}" type="sibTrans" cxnId="{B713B042-8B90-43B3-9659-4A68F7E07613}">
      <dgm:prSet/>
      <dgm:spPr/>
      <dgm:t>
        <a:bodyPr/>
        <a:lstStyle/>
        <a:p>
          <a:endParaRPr lang="es-ES"/>
        </a:p>
      </dgm:t>
    </dgm:pt>
    <dgm:pt modelId="{51BB932F-9AEE-4631-B94D-3B5AE51B3650}">
      <dgm:prSet custT="1"/>
      <dgm:spPr>
        <a:solidFill>
          <a:srgbClr val="FD6A48">
            <a:alpha val="62000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es-ES" altLang="es-E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CON LA </a:t>
          </a:r>
          <a:r>
            <a:rPr lang="es-ES" altLang="es-ES" sz="2800" b="1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ATENCIÓN PLENA </a:t>
          </a:r>
          <a:r>
            <a:rPr lang="es-ES" altLang="es-ES" sz="2800" b="1" dirty="0"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TOMAMOS </a:t>
          </a:r>
          <a:r>
            <a:rPr lang="es-ES" altLang="es-ES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DISTANCIA</a:t>
          </a:r>
          <a:r>
            <a:rPr lang="es-ES" altLang="es-ES" sz="2800" b="1" dirty="0">
              <a:solidFill>
                <a:srgbClr val="92D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 </a:t>
          </a:r>
          <a:r>
            <a:rPr lang="es-ES" altLang="es-ES" sz="2800" b="1" dirty="0"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DE LA </a:t>
          </a:r>
          <a:r>
            <a:rPr lang="es-ES" altLang="es-ES" sz="28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MENTE. </a:t>
          </a:r>
          <a:r>
            <a:rPr lang="es-ES" altLang="es-ES" sz="2800" b="1" dirty="0"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PODEMOS</a:t>
          </a:r>
          <a:r>
            <a:rPr lang="es-ES" altLang="es-ES" sz="2800" b="1" dirty="0">
              <a:solidFill>
                <a:srgbClr val="92D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 </a:t>
          </a:r>
          <a:r>
            <a:rPr lang="es-ES" altLang="es-ES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OBSERVARLA</a:t>
          </a:r>
        </a:p>
      </dgm:t>
    </dgm:pt>
    <dgm:pt modelId="{C94BB0B9-E9B3-4794-B6A5-32C0F6393AB9}" type="parTrans" cxnId="{B90577FC-8A36-441A-A20C-8EAEB8ABD46F}">
      <dgm:prSet/>
      <dgm:spPr/>
      <dgm:t>
        <a:bodyPr/>
        <a:lstStyle/>
        <a:p>
          <a:endParaRPr lang="es-ES"/>
        </a:p>
      </dgm:t>
    </dgm:pt>
    <dgm:pt modelId="{8783EF1B-0EAB-4B3B-8E6D-0D307DF40132}" type="sibTrans" cxnId="{B90577FC-8A36-441A-A20C-8EAEB8ABD46F}">
      <dgm:prSet/>
      <dgm:spPr/>
      <dgm:t>
        <a:bodyPr/>
        <a:lstStyle/>
        <a:p>
          <a:endParaRPr lang="es-ES"/>
        </a:p>
      </dgm:t>
    </dgm:pt>
    <dgm:pt modelId="{8574BA3A-138E-47EC-93B9-77B8FEF2E65E}" type="pres">
      <dgm:prSet presAssocID="{4D7454F5-D3C4-485A-A356-36CD86BE41D6}" presName="Name0" presStyleCnt="0">
        <dgm:presLayoutVars>
          <dgm:dir/>
          <dgm:resizeHandles val="exact"/>
        </dgm:presLayoutVars>
      </dgm:prSet>
      <dgm:spPr/>
    </dgm:pt>
    <dgm:pt modelId="{CBC0F263-F26C-4D0B-9595-CF833CA39F3C}" type="pres">
      <dgm:prSet presAssocID="{4AF29496-3197-4A05-9B34-FA07F36E5404}" presName="node" presStyleLbl="node1" presStyleIdx="0" presStyleCnt="6" custScaleX="137115" custScaleY="204932" custLinFactNeighborX="10388" custLinFactNeighborY="-8000">
        <dgm:presLayoutVars>
          <dgm:bulletEnabled val="1"/>
        </dgm:presLayoutVars>
      </dgm:prSet>
      <dgm:spPr/>
    </dgm:pt>
    <dgm:pt modelId="{150F3C61-BD20-4320-AACC-1EF5CD460FE6}" type="pres">
      <dgm:prSet presAssocID="{97B2F909-C4C1-48A5-995C-E4E8CBA3EE80}" presName="sibTrans" presStyleLbl="sibTrans1D1" presStyleIdx="0" presStyleCnt="5"/>
      <dgm:spPr/>
    </dgm:pt>
    <dgm:pt modelId="{5270A754-2FE1-48DE-8FE7-E6851AD2D0B5}" type="pres">
      <dgm:prSet presAssocID="{97B2F909-C4C1-48A5-995C-E4E8CBA3EE80}" presName="connectorText" presStyleLbl="sibTrans1D1" presStyleIdx="0" presStyleCnt="5"/>
      <dgm:spPr/>
    </dgm:pt>
    <dgm:pt modelId="{2B1505C1-BE20-41FC-B9CD-0DA204893ABF}" type="pres">
      <dgm:prSet presAssocID="{D63A3C9F-5C17-4FAB-B477-292E7A683EA3}" presName="node" presStyleLbl="node1" presStyleIdx="1" presStyleCnt="6" custScaleX="151713" custScaleY="205256" custLinFactNeighborX="8684" custLinFactNeighborY="-4046">
        <dgm:presLayoutVars>
          <dgm:bulletEnabled val="1"/>
        </dgm:presLayoutVars>
      </dgm:prSet>
      <dgm:spPr/>
    </dgm:pt>
    <dgm:pt modelId="{B887D3A5-FAAB-4EC5-85AD-92C4D92E63BF}" type="pres">
      <dgm:prSet presAssocID="{59B9B543-A6AD-467D-8A68-65A68A278BFA}" presName="sibTrans" presStyleLbl="sibTrans1D1" presStyleIdx="1" presStyleCnt="5"/>
      <dgm:spPr/>
    </dgm:pt>
    <dgm:pt modelId="{852132CA-CD68-4E3A-9376-7938B540B314}" type="pres">
      <dgm:prSet presAssocID="{59B9B543-A6AD-467D-8A68-65A68A278BFA}" presName="connectorText" presStyleLbl="sibTrans1D1" presStyleIdx="1" presStyleCnt="5"/>
      <dgm:spPr/>
    </dgm:pt>
    <dgm:pt modelId="{39C77C76-44FB-4922-9F17-35890E71F8E2}" type="pres">
      <dgm:prSet presAssocID="{7C384836-5AB2-4A24-A2AD-F9CB80070F57}" presName="node" presStyleLbl="node1" presStyleIdx="2" presStyleCnt="6" custScaleX="154582" custScaleY="207953" custLinFactNeighborX="4166" custLinFactNeighborY="-2697">
        <dgm:presLayoutVars>
          <dgm:bulletEnabled val="1"/>
        </dgm:presLayoutVars>
      </dgm:prSet>
      <dgm:spPr/>
    </dgm:pt>
    <dgm:pt modelId="{EEF9F024-F7FB-424B-AB2D-328DD72F8632}" type="pres">
      <dgm:prSet presAssocID="{2AAE30C2-62A1-4C24-9660-1CF74D2FCCFB}" presName="sibTrans" presStyleLbl="sibTrans1D1" presStyleIdx="2" presStyleCnt="5"/>
      <dgm:spPr/>
    </dgm:pt>
    <dgm:pt modelId="{9CBBABFB-E466-404E-9AD6-6A884ACFD924}" type="pres">
      <dgm:prSet presAssocID="{2AAE30C2-62A1-4C24-9660-1CF74D2FCCFB}" presName="connectorText" presStyleLbl="sibTrans1D1" presStyleIdx="2" presStyleCnt="5"/>
      <dgm:spPr/>
    </dgm:pt>
    <dgm:pt modelId="{3F91723C-14E3-4847-8E98-8F2F3222038B}" type="pres">
      <dgm:prSet presAssocID="{A6400703-1DE3-4944-8A9F-D6E6EAB48F14}" presName="node" presStyleLbl="node1" presStyleIdx="3" presStyleCnt="6" custScaleX="141589" custScaleY="215803" custLinFactNeighborX="6380">
        <dgm:presLayoutVars>
          <dgm:bulletEnabled val="1"/>
        </dgm:presLayoutVars>
      </dgm:prSet>
      <dgm:spPr/>
    </dgm:pt>
    <dgm:pt modelId="{3881F896-E3ED-43D3-B6EF-4E7436F5F9CE}" type="pres">
      <dgm:prSet presAssocID="{FC3E6264-D177-4E5E-BA1F-2140E9CFA850}" presName="sibTrans" presStyleLbl="sibTrans1D1" presStyleIdx="3" presStyleCnt="5"/>
      <dgm:spPr/>
    </dgm:pt>
    <dgm:pt modelId="{1818D934-5FF0-41B6-A82F-A66AFFE386E8}" type="pres">
      <dgm:prSet presAssocID="{FC3E6264-D177-4E5E-BA1F-2140E9CFA850}" presName="connectorText" presStyleLbl="sibTrans1D1" presStyleIdx="3" presStyleCnt="5"/>
      <dgm:spPr/>
    </dgm:pt>
    <dgm:pt modelId="{E0E77AAF-9A62-4C28-A662-BAD1CE5F6CEE}" type="pres">
      <dgm:prSet presAssocID="{276463A1-2F86-4D6B-9555-D69DA3A0BEA6}" presName="node" presStyleLbl="node1" presStyleIdx="4" presStyleCnt="6" custScaleX="153729" custScaleY="218614" custLinFactNeighborX="1147" custLinFactNeighborY="-805">
        <dgm:presLayoutVars>
          <dgm:bulletEnabled val="1"/>
        </dgm:presLayoutVars>
      </dgm:prSet>
      <dgm:spPr/>
    </dgm:pt>
    <dgm:pt modelId="{92B15E67-7C42-4FEC-BADA-7D1041AAAF83}" type="pres">
      <dgm:prSet presAssocID="{48D5E225-4097-4EE2-BEA4-E5923F25BB4C}" presName="sibTrans" presStyleLbl="sibTrans1D1" presStyleIdx="4" presStyleCnt="5"/>
      <dgm:spPr/>
    </dgm:pt>
    <dgm:pt modelId="{42C8E4EE-6735-4BFD-9B6D-49E81887B0A8}" type="pres">
      <dgm:prSet presAssocID="{48D5E225-4097-4EE2-BEA4-E5923F25BB4C}" presName="connectorText" presStyleLbl="sibTrans1D1" presStyleIdx="4" presStyleCnt="5"/>
      <dgm:spPr/>
    </dgm:pt>
    <dgm:pt modelId="{1BCBE1A9-FDCD-46D5-88BA-B3B44B3702C5}" type="pres">
      <dgm:prSet presAssocID="{51BB932F-9AEE-4631-B94D-3B5AE51B3650}" presName="node" presStyleLbl="node1" presStyleIdx="5" presStyleCnt="6" custScaleX="152384" custScaleY="220686" custLinFactNeighborX="-6948" custLinFactNeighborY="-758">
        <dgm:presLayoutVars>
          <dgm:bulletEnabled val="1"/>
        </dgm:presLayoutVars>
      </dgm:prSet>
      <dgm:spPr/>
    </dgm:pt>
  </dgm:ptLst>
  <dgm:cxnLst>
    <dgm:cxn modelId="{30D0E608-B9D7-493A-8B80-D71AA7E929A8}" type="presOf" srcId="{2AAE30C2-62A1-4C24-9660-1CF74D2FCCFB}" destId="{9CBBABFB-E466-404E-9AD6-6A884ACFD924}" srcOrd="1" destOrd="0" presId="urn:microsoft.com/office/officeart/2005/8/layout/bProcess3"/>
    <dgm:cxn modelId="{DC81180D-9955-406D-9695-55A8A72978DE}" type="presOf" srcId="{D63A3C9F-5C17-4FAB-B477-292E7A683EA3}" destId="{2B1505C1-BE20-41FC-B9CD-0DA204893ABF}" srcOrd="0" destOrd="0" presId="urn:microsoft.com/office/officeart/2005/8/layout/bProcess3"/>
    <dgm:cxn modelId="{F52DB51D-F4BA-4E8A-91FA-E3A08324CFB8}" type="presOf" srcId="{276463A1-2F86-4D6B-9555-D69DA3A0BEA6}" destId="{E0E77AAF-9A62-4C28-A662-BAD1CE5F6CEE}" srcOrd="0" destOrd="0" presId="urn:microsoft.com/office/officeart/2005/8/layout/bProcess3"/>
    <dgm:cxn modelId="{4EFBBD2A-B9E7-4C25-B060-2D42611AA507}" srcId="{4D7454F5-D3C4-485A-A356-36CD86BE41D6}" destId="{4AF29496-3197-4A05-9B34-FA07F36E5404}" srcOrd="0" destOrd="0" parTransId="{03440B61-EF55-494E-AC63-AF44662D3FB8}" sibTransId="{97B2F909-C4C1-48A5-995C-E4E8CBA3EE80}"/>
    <dgm:cxn modelId="{27036B38-5690-4D35-AD7B-9B1B5F4006F8}" type="presOf" srcId="{2AAE30C2-62A1-4C24-9660-1CF74D2FCCFB}" destId="{EEF9F024-F7FB-424B-AB2D-328DD72F8632}" srcOrd="0" destOrd="0" presId="urn:microsoft.com/office/officeart/2005/8/layout/bProcess3"/>
    <dgm:cxn modelId="{6B519D5E-C7BC-4F3A-B026-59C47A3C2019}" type="presOf" srcId="{97B2F909-C4C1-48A5-995C-E4E8CBA3EE80}" destId="{150F3C61-BD20-4320-AACC-1EF5CD460FE6}" srcOrd="0" destOrd="0" presId="urn:microsoft.com/office/officeart/2005/8/layout/bProcess3"/>
    <dgm:cxn modelId="{B713B042-8B90-43B3-9659-4A68F7E07613}" srcId="{4D7454F5-D3C4-485A-A356-36CD86BE41D6}" destId="{276463A1-2F86-4D6B-9555-D69DA3A0BEA6}" srcOrd="4" destOrd="0" parTransId="{3F29BDFA-CC86-498D-83FE-A857DD3E66DC}" sibTransId="{48D5E225-4097-4EE2-BEA4-E5923F25BB4C}"/>
    <dgm:cxn modelId="{C24BDF6F-3296-4462-85F9-81E1D66E3621}" srcId="{4D7454F5-D3C4-485A-A356-36CD86BE41D6}" destId="{D63A3C9F-5C17-4FAB-B477-292E7A683EA3}" srcOrd="1" destOrd="0" parTransId="{C55C8E0E-99E0-4EB4-A83B-5FBCDF9C85BB}" sibTransId="{59B9B543-A6AD-467D-8A68-65A68A278BFA}"/>
    <dgm:cxn modelId="{FEA17371-F45F-4BD0-BC6E-1EACC4C65E46}" type="presOf" srcId="{A6400703-1DE3-4944-8A9F-D6E6EAB48F14}" destId="{3F91723C-14E3-4847-8E98-8F2F3222038B}" srcOrd="0" destOrd="0" presId="urn:microsoft.com/office/officeart/2005/8/layout/bProcess3"/>
    <dgm:cxn modelId="{879E269D-C71E-4C87-BB5B-A65E8CD14E37}" type="presOf" srcId="{48D5E225-4097-4EE2-BEA4-E5923F25BB4C}" destId="{42C8E4EE-6735-4BFD-9B6D-49E81887B0A8}" srcOrd="1" destOrd="0" presId="urn:microsoft.com/office/officeart/2005/8/layout/bProcess3"/>
    <dgm:cxn modelId="{49FDD59E-746E-4531-8E6A-A6B38C0C3868}" type="presOf" srcId="{FC3E6264-D177-4E5E-BA1F-2140E9CFA850}" destId="{3881F896-E3ED-43D3-B6EF-4E7436F5F9CE}" srcOrd="0" destOrd="0" presId="urn:microsoft.com/office/officeart/2005/8/layout/bProcess3"/>
    <dgm:cxn modelId="{97B829B0-531D-4B7F-B99C-39AE70F62472}" type="presOf" srcId="{4D7454F5-D3C4-485A-A356-36CD86BE41D6}" destId="{8574BA3A-138E-47EC-93B9-77B8FEF2E65E}" srcOrd="0" destOrd="0" presId="urn:microsoft.com/office/officeart/2005/8/layout/bProcess3"/>
    <dgm:cxn modelId="{56B7A6B2-6DD8-4B14-9E9E-63664728E7DE}" srcId="{4D7454F5-D3C4-485A-A356-36CD86BE41D6}" destId="{7C384836-5AB2-4A24-A2AD-F9CB80070F57}" srcOrd="2" destOrd="0" parTransId="{DBDF0C17-1427-4729-8812-2E3CA349DA88}" sibTransId="{2AAE30C2-62A1-4C24-9660-1CF74D2FCCFB}"/>
    <dgm:cxn modelId="{0CA304B8-E79A-48EE-98BD-738696A0DB59}" type="presOf" srcId="{7C384836-5AB2-4A24-A2AD-F9CB80070F57}" destId="{39C77C76-44FB-4922-9F17-35890E71F8E2}" srcOrd="0" destOrd="0" presId="urn:microsoft.com/office/officeart/2005/8/layout/bProcess3"/>
    <dgm:cxn modelId="{A17B07B8-E613-4986-A69C-5BD6DD1FCE0E}" type="presOf" srcId="{97B2F909-C4C1-48A5-995C-E4E8CBA3EE80}" destId="{5270A754-2FE1-48DE-8FE7-E6851AD2D0B5}" srcOrd="1" destOrd="0" presId="urn:microsoft.com/office/officeart/2005/8/layout/bProcess3"/>
    <dgm:cxn modelId="{FCC5EABF-D9D0-440A-B438-71F1548B98C5}" type="presOf" srcId="{51BB932F-9AEE-4631-B94D-3B5AE51B3650}" destId="{1BCBE1A9-FDCD-46D5-88BA-B3B44B3702C5}" srcOrd="0" destOrd="0" presId="urn:microsoft.com/office/officeart/2005/8/layout/bProcess3"/>
    <dgm:cxn modelId="{5A7547C2-FEF8-4352-9308-AD2E1ACEA685}" type="presOf" srcId="{FC3E6264-D177-4E5E-BA1F-2140E9CFA850}" destId="{1818D934-5FF0-41B6-A82F-A66AFFE386E8}" srcOrd="1" destOrd="0" presId="urn:microsoft.com/office/officeart/2005/8/layout/bProcess3"/>
    <dgm:cxn modelId="{757E47C5-2D20-41E6-9EBC-85EBA8BC9B1B}" type="presOf" srcId="{48D5E225-4097-4EE2-BEA4-E5923F25BB4C}" destId="{92B15E67-7C42-4FEC-BADA-7D1041AAAF83}" srcOrd="0" destOrd="0" presId="urn:microsoft.com/office/officeart/2005/8/layout/bProcess3"/>
    <dgm:cxn modelId="{FD226AC9-2579-4029-9F8C-0430347915C8}" srcId="{4D7454F5-D3C4-485A-A356-36CD86BE41D6}" destId="{A6400703-1DE3-4944-8A9F-D6E6EAB48F14}" srcOrd="3" destOrd="0" parTransId="{726FA9DA-F6D2-4298-8C21-10856936682C}" sibTransId="{FC3E6264-D177-4E5E-BA1F-2140E9CFA850}"/>
    <dgm:cxn modelId="{F4C66EE6-37DE-4D45-B925-8CE45A3CC08F}" type="presOf" srcId="{59B9B543-A6AD-467D-8A68-65A68A278BFA}" destId="{B887D3A5-FAAB-4EC5-85AD-92C4D92E63BF}" srcOrd="0" destOrd="0" presId="urn:microsoft.com/office/officeart/2005/8/layout/bProcess3"/>
    <dgm:cxn modelId="{456024F3-FE5C-4D08-AEF9-130CDB9A567D}" type="presOf" srcId="{59B9B543-A6AD-467D-8A68-65A68A278BFA}" destId="{852132CA-CD68-4E3A-9376-7938B540B314}" srcOrd="1" destOrd="0" presId="urn:microsoft.com/office/officeart/2005/8/layout/bProcess3"/>
    <dgm:cxn modelId="{B90577FC-8A36-441A-A20C-8EAEB8ABD46F}" srcId="{4D7454F5-D3C4-485A-A356-36CD86BE41D6}" destId="{51BB932F-9AEE-4631-B94D-3B5AE51B3650}" srcOrd="5" destOrd="0" parTransId="{C94BB0B9-E9B3-4794-B6A5-32C0F6393AB9}" sibTransId="{8783EF1B-0EAB-4B3B-8E6D-0D307DF40132}"/>
    <dgm:cxn modelId="{3E1B4FFE-7E27-479C-AE66-034500B19EE1}" type="presOf" srcId="{4AF29496-3197-4A05-9B34-FA07F36E5404}" destId="{CBC0F263-F26C-4D0B-9595-CF833CA39F3C}" srcOrd="0" destOrd="0" presId="urn:microsoft.com/office/officeart/2005/8/layout/bProcess3"/>
    <dgm:cxn modelId="{2EC3E62F-06A7-4E95-89A3-60161E85D866}" type="presParOf" srcId="{8574BA3A-138E-47EC-93B9-77B8FEF2E65E}" destId="{CBC0F263-F26C-4D0B-9595-CF833CA39F3C}" srcOrd="0" destOrd="0" presId="urn:microsoft.com/office/officeart/2005/8/layout/bProcess3"/>
    <dgm:cxn modelId="{05357906-1523-443F-BA5B-7FBA9B5FA9B2}" type="presParOf" srcId="{8574BA3A-138E-47EC-93B9-77B8FEF2E65E}" destId="{150F3C61-BD20-4320-AACC-1EF5CD460FE6}" srcOrd="1" destOrd="0" presId="urn:microsoft.com/office/officeart/2005/8/layout/bProcess3"/>
    <dgm:cxn modelId="{B74581BD-5D7D-4632-8B9B-6CB29E89FCFC}" type="presParOf" srcId="{150F3C61-BD20-4320-AACC-1EF5CD460FE6}" destId="{5270A754-2FE1-48DE-8FE7-E6851AD2D0B5}" srcOrd="0" destOrd="0" presId="urn:microsoft.com/office/officeart/2005/8/layout/bProcess3"/>
    <dgm:cxn modelId="{FFDCC0E5-82E6-4657-A98C-1E9C3F5EF349}" type="presParOf" srcId="{8574BA3A-138E-47EC-93B9-77B8FEF2E65E}" destId="{2B1505C1-BE20-41FC-B9CD-0DA204893ABF}" srcOrd="2" destOrd="0" presId="urn:microsoft.com/office/officeart/2005/8/layout/bProcess3"/>
    <dgm:cxn modelId="{A03961EC-197B-4DCA-89BE-591EF9B45529}" type="presParOf" srcId="{8574BA3A-138E-47EC-93B9-77B8FEF2E65E}" destId="{B887D3A5-FAAB-4EC5-85AD-92C4D92E63BF}" srcOrd="3" destOrd="0" presId="urn:microsoft.com/office/officeart/2005/8/layout/bProcess3"/>
    <dgm:cxn modelId="{3B92A394-D2E1-4F5F-A165-8F706F010F5F}" type="presParOf" srcId="{B887D3A5-FAAB-4EC5-85AD-92C4D92E63BF}" destId="{852132CA-CD68-4E3A-9376-7938B540B314}" srcOrd="0" destOrd="0" presId="urn:microsoft.com/office/officeart/2005/8/layout/bProcess3"/>
    <dgm:cxn modelId="{C4A12DD2-D79E-4BA4-818F-EC0BF49AE3E8}" type="presParOf" srcId="{8574BA3A-138E-47EC-93B9-77B8FEF2E65E}" destId="{39C77C76-44FB-4922-9F17-35890E71F8E2}" srcOrd="4" destOrd="0" presId="urn:microsoft.com/office/officeart/2005/8/layout/bProcess3"/>
    <dgm:cxn modelId="{7D152794-1514-4626-AE50-8C71500EDF12}" type="presParOf" srcId="{8574BA3A-138E-47EC-93B9-77B8FEF2E65E}" destId="{EEF9F024-F7FB-424B-AB2D-328DD72F8632}" srcOrd="5" destOrd="0" presId="urn:microsoft.com/office/officeart/2005/8/layout/bProcess3"/>
    <dgm:cxn modelId="{3A25257B-A69B-4B35-B412-FC09D3D103CD}" type="presParOf" srcId="{EEF9F024-F7FB-424B-AB2D-328DD72F8632}" destId="{9CBBABFB-E466-404E-9AD6-6A884ACFD924}" srcOrd="0" destOrd="0" presId="urn:microsoft.com/office/officeart/2005/8/layout/bProcess3"/>
    <dgm:cxn modelId="{D6A9F3BF-6C33-4C0D-A517-682C9FC4D2D7}" type="presParOf" srcId="{8574BA3A-138E-47EC-93B9-77B8FEF2E65E}" destId="{3F91723C-14E3-4847-8E98-8F2F3222038B}" srcOrd="6" destOrd="0" presId="urn:microsoft.com/office/officeart/2005/8/layout/bProcess3"/>
    <dgm:cxn modelId="{1A45FB0A-9D6D-464C-B2CE-55124F678D30}" type="presParOf" srcId="{8574BA3A-138E-47EC-93B9-77B8FEF2E65E}" destId="{3881F896-E3ED-43D3-B6EF-4E7436F5F9CE}" srcOrd="7" destOrd="0" presId="urn:microsoft.com/office/officeart/2005/8/layout/bProcess3"/>
    <dgm:cxn modelId="{4D105E7A-9060-45E0-BB65-9841A81098DF}" type="presParOf" srcId="{3881F896-E3ED-43D3-B6EF-4E7436F5F9CE}" destId="{1818D934-5FF0-41B6-A82F-A66AFFE386E8}" srcOrd="0" destOrd="0" presId="urn:microsoft.com/office/officeart/2005/8/layout/bProcess3"/>
    <dgm:cxn modelId="{063B1DDA-BFF2-401C-831B-64060824C040}" type="presParOf" srcId="{8574BA3A-138E-47EC-93B9-77B8FEF2E65E}" destId="{E0E77AAF-9A62-4C28-A662-BAD1CE5F6CEE}" srcOrd="8" destOrd="0" presId="urn:microsoft.com/office/officeart/2005/8/layout/bProcess3"/>
    <dgm:cxn modelId="{795B47E0-D565-4B61-9BF9-399DEF41996A}" type="presParOf" srcId="{8574BA3A-138E-47EC-93B9-77B8FEF2E65E}" destId="{92B15E67-7C42-4FEC-BADA-7D1041AAAF83}" srcOrd="9" destOrd="0" presId="urn:microsoft.com/office/officeart/2005/8/layout/bProcess3"/>
    <dgm:cxn modelId="{AE02F725-A327-4001-A9D4-7EA2135C1D1A}" type="presParOf" srcId="{92B15E67-7C42-4FEC-BADA-7D1041AAAF83}" destId="{42C8E4EE-6735-4BFD-9B6D-49E81887B0A8}" srcOrd="0" destOrd="0" presId="urn:microsoft.com/office/officeart/2005/8/layout/bProcess3"/>
    <dgm:cxn modelId="{EA64B699-A929-48CE-BBD1-90308254761F}" type="presParOf" srcId="{8574BA3A-138E-47EC-93B9-77B8FEF2E65E}" destId="{1BCBE1A9-FDCD-46D5-88BA-B3B44B3702C5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F3C61-BD20-4320-AACC-1EF5CD460FE6}">
      <dsp:nvSpPr>
        <dsp:cNvPr id="0" name=""/>
        <dsp:cNvSpPr/>
      </dsp:nvSpPr>
      <dsp:spPr>
        <a:xfrm>
          <a:off x="3665792" y="1457053"/>
          <a:ext cx="489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2073" y="45720"/>
              </a:lnTo>
              <a:lnTo>
                <a:pt x="262073" y="48095"/>
              </a:lnTo>
              <a:lnTo>
                <a:pt x="489947" y="4809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897752" y="1499959"/>
        <a:ext cx="26027" cy="5627"/>
      </dsp:txXfrm>
    </dsp:sp>
    <dsp:sp modelId="{CBC0F263-F26C-4D0B-9595-CF833CA39F3C}">
      <dsp:nvSpPr>
        <dsp:cNvPr id="0" name=""/>
        <dsp:cNvSpPr/>
      </dsp:nvSpPr>
      <dsp:spPr>
        <a:xfrm>
          <a:off x="316028" y="0"/>
          <a:ext cx="3351563" cy="3005547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MEDITAR ES </a:t>
          </a:r>
          <a:r>
            <a:rPr lang="es-ES" sz="2800" b="1" kern="12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CALMAR</a:t>
          </a:r>
          <a:r>
            <a:rPr lang="es-ES" sz="28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 </a:t>
          </a: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LA MENTE, ENCONTRAR EL </a:t>
          </a:r>
          <a:r>
            <a:rPr lang="es-ES" sz="2800" b="1" kern="12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CENTRO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INTERNO</a:t>
          </a:r>
          <a:endParaRPr lang="es-ES" sz="2800" b="1" kern="1200" dirty="0">
            <a:solidFill>
              <a:srgbClr val="FF9900"/>
            </a:solidFill>
            <a:effectLst>
              <a:glow rad="45500">
                <a:schemeClr val="accent1">
                  <a:satMod val="220000"/>
                  <a:alpha val="35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" pitchFamily="34" charset="0"/>
          </a:endParaRPr>
        </a:p>
      </dsp:txBody>
      <dsp:txXfrm>
        <a:off x="316028" y="0"/>
        <a:ext cx="3351563" cy="3005547"/>
      </dsp:txXfrm>
    </dsp:sp>
    <dsp:sp modelId="{B887D3A5-FAAB-4EC5-85AD-92C4D92E63BF}">
      <dsp:nvSpPr>
        <dsp:cNvPr id="0" name=""/>
        <dsp:cNvSpPr/>
      </dsp:nvSpPr>
      <dsp:spPr>
        <a:xfrm>
          <a:off x="7894728" y="1459429"/>
          <a:ext cx="421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7681" y="45720"/>
              </a:lnTo>
              <a:lnTo>
                <a:pt x="227681" y="65497"/>
              </a:lnTo>
              <a:lnTo>
                <a:pt x="421163" y="6549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8094005" y="1502335"/>
        <a:ext cx="22609" cy="5627"/>
      </dsp:txXfrm>
    </dsp:sp>
    <dsp:sp modelId="{2B1505C1-BE20-41FC-B9CD-0DA204893ABF}">
      <dsp:nvSpPr>
        <dsp:cNvPr id="0" name=""/>
        <dsp:cNvSpPr/>
      </dsp:nvSpPr>
      <dsp:spPr>
        <a:xfrm>
          <a:off x="4188139" y="0"/>
          <a:ext cx="3708389" cy="3010298"/>
        </a:xfrm>
        <a:prstGeom prst="rect">
          <a:avLst/>
        </a:prstGeom>
        <a:solidFill>
          <a:srgbClr val="00CC00">
            <a:alpha val="27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VIVIR EN </a:t>
          </a:r>
          <a:r>
            <a:rPr lang="es-E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LA PAZ.</a:t>
          </a: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 </a:t>
          </a:r>
          <a:r>
            <a:rPr lang="es-ES" sz="3200" b="1" kern="1200" dirty="0">
              <a:ln>
                <a:solidFill>
                  <a:srgbClr val="002060"/>
                </a:solidFill>
              </a:ln>
              <a:solidFill>
                <a:srgbClr val="FF339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hograph" pitchFamily="2" charset="0"/>
            </a:rPr>
            <a:t>SER</a:t>
          </a: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 QUIEN UNO ES. 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UN ESTADO DE </a:t>
          </a:r>
          <a:r>
            <a:rPr lang="es-ES" sz="2800" b="1" kern="12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PRESENCIA</a:t>
          </a:r>
          <a:endParaRPr lang="es-ES" sz="2800" b="1" kern="1200" dirty="0">
            <a:solidFill>
              <a:srgbClr val="CC0099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" pitchFamily="34" charset="0"/>
          </a:endParaRPr>
        </a:p>
      </dsp:txBody>
      <dsp:txXfrm>
        <a:off x="4188139" y="0"/>
        <a:ext cx="3708389" cy="3010298"/>
      </dsp:txXfrm>
    </dsp:sp>
    <dsp:sp modelId="{EEF9F024-F7FB-424B-AB2D-328DD72F8632}">
      <dsp:nvSpPr>
        <dsp:cNvPr id="0" name=""/>
        <dsp:cNvSpPr/>
      </dsp:nvSpPr>
      <dsp:spPr>
        <a:xfrm>
          <a:off x="1948520" y="3048053"/>
          <a:ext cx="8289030" cy="572082"/>
        </a:xfrm>
        <a:custGeom>
          <a:avLst/>
          <a:gdLst/>
          <a:ahLst/>
          <a:cxnLst/>
          <a:rect l="0" t="0" r="0" b="0"/>
          <a:pathLst>
            <a:path>
              <a:moveTo>
                <a:pt x="8289030" y="0"/>
              </a:moveTo>
              <a:lnTo>
                <a:pt x="8289030" y="303141"/>
              </a:lnTo>
              <a:lnTo>
                <a:pt x="0" y="303141"/>
              </a:lnTo>
              <a:lnTo>
                <a:pt x="0" y="57208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5885263" y="3331280"/>
        <a:ext cx="415545" cy="5627"/>
      </dsp:txXfrm>
    </dsp:sp>
    <dsp:sp modelId="{39C77C76-44FB-4922-9F17-35890E71F8E2}">
      <dsp:nvSpPr>
        <dsp:cNvPr id="0" name=""/>
        <dsp:cNvSpPr/>
      </dsp:nvSpPr>
      <dsp:spPr>
        <a:xfrm>
          <a:off x="8348292" y="0"/>
          <a:ext cx="3778517" cy="3049853"/>
        </a:xfrm>
        <a:prstGeom prst="rect">
          <a:avLst/>
        </a:prstGeom>
        <a:solidFill>
          <a:srgbClr val="FFC000">
            <a:alpha val="6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VIVIMOS CON </a:t>
          </a:r>
          <a:r>
            <a:rPr lang="es-ES" altLang="es-ES" sz="2800" b="1" kern="12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LA ATENCIÓN </a:t>
          </a:r>
          <a:r>
            <a:rPr lang="es-ES" altLang="es-ES" sz="2800" b="1" kern="1200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FUERA</a:t>
          </a:r>
          <a:r>
            <a:rPr lang="es-ES" altLang="es-ES" sz="28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 </a:t>
          </a:r>
          <a:r>
            <a:rPr lang="es-ES" alt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DE NOSOTROS MISMOS             </a:t>
          </a:r>
        </a:p>
      </dsp:txBody>
      <dsp:txXfrm>
        <a:off x="8348292" y="0"/>
        <a:ext cx="3778517" cy="3049853"/>
      </dsp:txXfrm>
    </dsp:sp>
    <dsp:sp modelId="{3881F896-E3ED-43D3-B6EF-4E7436F5F9CE}">
      <dsp:nvSpPr>
        <dsp:cNvPr id="0" name=""/>
        <dsp:cNvSpPr/>
      </dsp:nvSpPr>
      <dsp:spPr>
        <a:xfrm>
          <a:off x="3677182" y="5177500"/>
          <a:ext cx="4036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7526"/>
              </a:moveTo>
              <a:lnTo>
                <a:pt x="218943" y="57526"/>
              </a:lnTo>
              <a:lnTo>
                <a:pt x="218943" y="45720"/>
              </a:lnTo>
              <a:lnTo>
                <a:pt x="40368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868164" y="5220406"/>
        <a:ext cx="21722" cy="5627"/>
      </dsp:txXfrm>
    </dsp:sp>
    <dsp:sp modelId="{3F91723C-14E3-4847-8E98-8F2F3222038B}">
      <dsp:nvSpPr>
        <dsp:cNvPr id="0" name=""/>
        <dsp:cNvSpPr/>
      </dsp:nvSpPr>
      <dsp:spPr>
        <a:xfrm>
          <a:off x="218059" y="3652535"/>
          <a:ext cx="3460923" cy="3164981"/>
        </a:xfrm>
        <a:prstGeom prst="rect">
          <a:avLst/>
        </a:prstGeom>
        <a:solidFill>
          <a:srgbClr val="FF0066">
            <a:alpha val="3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800" b="1" kern="12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Lucida Sans" pitchFamily="34" charset="0"/>
            </a:rPr>
            <a:t>CON MINDFULNESS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800" b="1" kern="1200" cap="none" spc="0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rPr>
            <a:t>CONOCEMOS</a:t>
          </a:r>
        </a:p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800" b="1" kern="12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Lucida Sans" pitchFamily="34" charset="0"/>
            </a:rPr>
            <a:t>NUESTRO </a:t>
          </a:r>
          <a:r>
            <a:rPr lang="es-ES" altLang="es-ES" sz="28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INTERIOR</a:t>
          </a:r>
          <a:endParaRPr lang="es-ES" altLang="es-ES" sz="2800" b="1" kern="1200" cap="none" spc="0" dirty="0">
            <a:ln w="90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rgbClr val="CC0099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Arial Black" pitchFamily="34" charset="0"/>
          </a:endParaRPr>
        </a:p>
      </dsp:txBody>
      <dsp:txXfrm>
        <a:off x="218059" y="3652535"/>
        <a:ext cx="3460923" cy="3164981"/>
      </dsp:txXfrm>
    </dsp:sp>
    <dsp:sp modelId="{92B15E67-7C42-4FEC-BADA-7D1041AAAF83}">
      <dsp:nvSpPr>
        <dsp:cNvPr id="0" name=""/>
        <dsp:cNvSpPr/>
      </dsp:nvSpPr>
      <dsp:spPr>
        <a:xfrm>
          <a:off x="7869136" y="5177500"/>
          <a:ext cx="3337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3964" y="45720"/>
              </a:lnTo>
              <a:lnTo>
                <a:pt x="183964" y="46409"/>
              </a:lnTo>
              <a:lnTo>
                <a:pt x="333729" y="4640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8026893" y="5220406"/>
        <a:ext cx="18216" cy="5627"/>
      </dsp:txXfrm>
    </dsp:sp>
    <dsp:sp modelId="{E0E77AAF-9A62-4C28-A662-BAD1CE5F6CEE}">
      <dsp:nvSpPr>
        <dsp:cNvPr id="0" name=""/>
        <dsp:cNvSpPr/>
      </dsp:nvSpPr>
      <dsp:spPr>
        <a:xfrm>
          <a:off x="4113269" y="3620116"/>
          <a:ext cx="3757667" cy="3206208"/>
        </a:xfrm>
        <a:prstGeom prst="rect">
          <a:avLst/>
        </a:prstGeom>
        <a:solidFill>
          <a:srgbClr val="FFFF66">
            <a:alpha val="3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VIVIMOS EN LA </a:t>
          </a:r>
          <a:r>
            <a:rPr lang="es-ES" altLang="es-ES" sz="2800" b="1" kern="12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MENTE </a:t>
          </a:r>
          <a:r>
            <a:rPr lang="es-ES" altLang="es-ES" sz="2800" b="1" kern="12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CONTÁNDONOS HISTORIAS </a:t>
          </a:r>
          <a:r>
            <a:rPr lang="es-ES" alt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Y NOS </a:t>
          </a:r>
          <a:r>
            <a:rPr lang="es-ES" altLang="es-ES" sz="2800" b="1" kern="1200" cap="all" spc="0" dirty="0">
              <a:ln w="9000" cmpd="sng">
                <a:solidFill>
                  <a:srgbClr val="66FFFF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Lucida Sans" pitchFamily="34" charset="0"/>
            </a:rPr>
            <a:t>CONFUNDIMOS</a:t>
          </a:r>
          <a:r>
            <a:rPr lang="es-ES" altLang="es-ES" sz="2800" b="1" kern="1200" dirty="0">
              <a:ln>
                <a:solidFill>
                  <a:srgbClr val="66FFFF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 </a:t>
          </a:r>
          <a:r>
            <a:rPr lang="es-ES" alt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rPr>
            <a:t>CON ELLAS.</a:t>
          </a:r>
          <a:endParaRPr lang="es-E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" pitchFamily="34" charset="0"/>
          </a:endParaRPr>
        </a:p>
      </dsp:txBody>
      <dsp:txXfrm>
        <a:off x="4113269" y="3620116"/>
        <a:ext cx="3757667" cy="3206208"/>
      </dsp:txXfrm>
    </dsp:sp>
    <dsp:sp modelId="{1BCBE1A9-FDCD-46D5-88BA-B3B44B3702C5}">
      <dsp:nvSpPr>
        <dsp:cNvPr id="0" name=""/>
        <dsp:cNvSpPr/>
      </dsp:nvSpPr>
      <dsp:spPr>
        <a:xfrm>
          <a:off x="8235266" y="3605611"/>
          <a:ext cx="3724790" cy="3236596"/>
        </a:xfrm>
        <a:prstGeom prst="rect">
          <a:avLst/>
        </a:prstGeom>
        <a:solidFill>
          <a:srgbClr val="FD6A48">
            <a:alpha val="62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800" b="1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CON LA </a:t>
          </a:r>
          <a:r>
            <a:rPr lang="es-ES" altLang="es-ES" sz="2800" b="1" kern="12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ATENCIÓN PLENA </a:t>
          </a:r>
          <a:r>
            <a:rPr lang="es-ES" altLang="es-ES" sz="2800" b="1" kern="1200" dirty="0"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TOMAMOS </a:t>
          </a:r>
          <a:r>
            <a:rPr lang="es-ES" altLang="es-ES" sz="2800" b="1" kern="12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DISTANCIA</a:t>
          </a:r>
          <a:r>
            <a:rPr lang="es-ES" altLang="es-ES" sz="2800" b="1" kern="1200" dirty="0">
              <a:solidFill>
                <a:srgbClr val="92D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 </a:t>
          </a:r>
          <a:r>
            <a:rPr lang="es-ES" altLang="es-ES" sz="2800" b="1" kern="1200" dirty="0"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DE LA </a:t>
          </a:r>
          <a:r>
            <a:rPr lang="es-ES" altLang="es-ES" sz="2800" b="1" kern="120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MENTE. </a:t>
          </a:r>
          <a:r>
            <a:rPr lang="es-ES" altLang="es-ES" sz="2800" b="1" kern="1200" dirty="0"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PODEMOS</a:t>
          </a:r>
          <a:r>
            <a:rPr lang="es-ES" altLang="es-ES" sz="2800" b="1" kern="1200" dirty="0">
              <a:solidFill>
                <a:srgbClr val="92D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 </a:t>
          </a:r>
          <a:r>
            <a:rPr lang="es-ES" altLang="es-ES" sz="2800" b="1" kern="12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ucida Sans" pitchFamily="34" charset="0"/>
            </a:rPr>
            <a:t>OBSERVARLA</a:t>
          </a:r>
        </a:p>
      </dsp:txBody>
      <dsp:txXfrm>
        <a:off x="8235266" y="3605611"/>
        <a:ext cx="3724790" cy="3236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0A1A4F-67E9-4A09-81C0-1174760F7096}" type="datetimeFigureOut">
              <a:rPr lang="es-ES"/>
              <a:pPr>
                <a:defRPr/>
              </a:pPr>
              <a:t>15/05/2023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011486F-F33A-4A77-8373-1E4D164A4B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1843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B2BEC0-F48A-42BB-8839-1C76BACF2288}" type="slidenum">
              <a:rPr lang="es-ES" altLang="es-ES"/>
              <a:pPr/>
              <a:t>20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D3396-A75F-4607-B79D-14808B141515}" type="datetimeFigureOut">
              <a:rPr lang="es-ES"/>
              <a:pPr>
                <a:defRPr/>
              </a:pPr>
              <a:t>15/05/2023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659C-CDD4-49BF-9B61-9CB16B7772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5F9BF-8379-4D6F-A36D-0178B9EA5086}" type="datetimeFigureOut">
              <a:rPr lang="es-ES"/>
              <a:pPr>
                <a:defRPr/>
              </a:pPr>
              <a:t>15/05/2023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DDA1-6C8E-4A26-BB98-5508993AD1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6F45-D79D-49AE-91A4-07A84911E019}" type="datetimeFigureOut">
              <a:rPr lang="es-ES"/>
              <a:pPr>
                <a:defRPr/>
              </a:pPr>
              <a:t>15/05/2023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C0844-9674-4BE0-83ED-17B3D40E11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AE390-899A-4695-94CB-DFBC522295ED}" type="datetimeFigureOut">
              <a:rPr lang="es-ES"/>
              <a:pPr>
                <a:defRPr/>
              </a:pPr>
              <a:t>15/05/2023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6295-3E98-45E8-B67D-DB42063408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C490-D270-46E4-9D54-4BAA41316B48}" type="datetimeFigureOut">
              <a:rPr lang="es-ES"/>
              <a:pPr>
                <a:defRPr/>
              </a:pPr>
              <a:t>15/05/2023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A4CE5-E143-4941-8F5B-798D89E983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48704-BD5F-4672-932F-644B0BC40AF0}" type="datetimeFigureOut">
              <a:rPr lang="es-ES"/>
              <a:pPr>
                <a:defRPr/>
              </a:pPr>
              <a:t>15/05/2023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52047-4E74-4849-823D-CF68028ADA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E043-C48A-43AC-82A0-46A93845821F}" type="datetimeFigureOut">
              <a:rPr lang="es-ES"/>
              <a:pPr>
                <a:defRPr/>
              </a:pPr>
              <a:t>15/05/2023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3FE35-E029-49E0-A92F-39BACCE62A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D0C8-027E-4EFE-B463-C220C1BC11AC}" type="datetimeFigureOut">
              <a:rPr lang="es-ES"/>
              <a:pPr>
                <a:defRPr/>
              </a:pPr>
              <a:t>15/05/2023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CFEB5-6D62-43F7-9EAD-9E7E28A479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AD5A-EE20-4F52-946F-041B2D75EA05}" type="datetimeFigureOut">
              <a:rPr lang="es-ES"/>
              <a:pPr>
                <a:defRPr/>
              </a:pPr>
              <a:t>15/05/2023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6BA2-B8A4-48BA-86EF-E794D80C6A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394A-284D-4A52-911D-165535C3BA52}" type="datetimeFigureOut">
              <a:rPr lang="es-ES"/>
              <a:pPr>
                <a:defRPr/>
              </a:pPr>
              <a:t>15/05/2023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87F2-1458-450E-8352-5BE7C6DF43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DB6D-B4D2-4E4E-B457-0FDF9BDA0C21}" type="datetimeFigureOut">
              <a:rPr lang="es-ES"/>
              <a:pPr>
                <a:defRPr/>
              </a:pPr>
              <a:t>15/05/2023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99FC-1257-4A49-90B4-6E37B30DB0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849E0B-D7EB-4302-AA65-892E4F05B510}" type="datetimeFigureOut">
              <a:rPr lang="es-ES"/>
              <a:pPr>
                <a:defRPr/>
              </a:pPr>
              <a:t>15/05/2023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834B92-3736-415F-A814-5FBC2C92BA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163" y="38100"/>
            <a:ext cx="1021715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63" y="0"/>
            <a:ext cx="50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1623964" y="6165273"/>
            <a:ext cx="346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Perpetua Titling MT" pitchFamily="18" charset="0"/>
              </a:rPr>
              <a:t>*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76945" y="2396836"/>
            <a:ext cx="33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+mn-lt"/>
              </a:rPr>
              <a:t>´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708072" y="180109"/>
            <a:ext cx="5846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MINDFULNESS: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ATENCIÓN PLENA</a:t>
            </a:r>
          </a:p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PERMANECER EN EL </a:t>
            </a:r>
            <a:r>
              <a:rPr lang="es-ES" sz="2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AQUÍ Y AHORA.</a:t>
            </a:r>
          </a:p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UN </a:t>
            </a:r>
            <a:r>
              <a:rPr lang="es-ES" sz="2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AHORA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SIEMPRE </a:t>
            </a:r>
            <a:r>
              <a:rPr lang="es-ES" sz="2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NUEVO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SIEMPRE FRESCO</a:t>
            </a:r>
          </a:p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SIEMPRE DIFERENTE…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ULIA\Desktop\CURSOS MINDFULNESS\MENTE SER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769" y="0"/>
            <a:ext cx="9404667" cy="683894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680151" y="5585238"/>
            <a:ext cx="512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+mn-lt"/>
              </a:rPr>
              <a:t>MEDITAR</a:t>
            </a:r>
            <a:r>
              <a:rPr lang="es-ES" sz="2800" b="1" dirty="0">
                <a:ln>
                  <a:solidFill>
                    <a:srgbClr val="7030A0"/>
                  </a:solidFill>
                </a:ln>
                <a:solidFill>
                  <a:srgbClr val="A50021"/>
                </a:solidFill>
                <a:latin typeface="+mn-lt"/>
              </a:rPr>
              <a:t> </a:t>
            </a:r>
            <a:r>
              <a:rPr lang="es-ES" sz="2800" b="1" dirty="0">
                <a:ln>
                  <a:solidFill>
                    <a:srgbClr val="7030A0"/>
                  </a:solidFill>
                </a:ln>
                <a:latin typeface="+mn-lt"/>
              </a:rPr>
              <a:t> ES EL MEJOR MEDIO PARA LOGRARLO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1653" r="14305" b="10201"/>
          <a:stretch/>
        </p:blipFill>
        <p:spPr>
          <a:xfrm>
            <a:off x="0" y="-11676"/>
            <a:ext cx="6238839" cy="686967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506309" y="214312"/>
            <a:ext cx="3880454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SOMOS UNA UNIDAD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777345" y="955687"/>
            <a:ext cx="6414655" cy="12926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SOMOS CUERPO – MENTE – PSIQUE  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</a:t>
            </a:r>
            <a:r>
              <a:rPr lang="es-E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Sans" panose="020B0602030504020204" pitchFamily="34" charset="0"/>
              </a:rPr>
              <a:t>UNA ÚNICA REALIDAD: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</a:t>
            </a:r>
            <a:r>
              <a:rPr lang="es-E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Lucida Bright" pitchFamily="18" charset="0"/>
              </a:rPr>
              <a:t>UN TODO</a:t>
            </a:r>
            <a:endParaRPr lang="es-ES" sz="2800" b="1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99593" y="2609215"/>
            <a:ext cx="7592407" cy="295465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SIN EMBARGO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VIVIMOS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DESDE LA PARTE</a:t>
            </a:r>
            <a:r>
              <a:rPr lang="es-E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</a:t>
            </a:r>
            <a:r>
              <a:rPr lang="es-E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Perpetua Titling MT" pitchFamily="18" charset="0"/>
              </a:rPr>
              <a:t>MENTAL</a:t>
            </a:r>
            <a:r>
              <a:rPr lang="es-E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Lucida Sans" panose="020B0602030504020204" pitchFamily="34" charset="0"/>
              </a:rPr>
              <a:t>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DE NUESTRA REALIDAD HUMANA. 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DESDE EL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PENSAMIENTO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, QUE NOS SITÚA EN EL </a:t>
            </a:r>
            <a:r>
              <a:rPr lang="es-E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Sans" panose="020B0602030504020204" pitchFamily="34" charset="0"/>
              </a:rPr>
              <a:t>PASADO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O EN EL </a:t>
            </a:r>
            <a:r>
              <a:rPr lang="es-E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Sans" panose="020B0602030504020204" pitchFamily="34" charset="0"/>
              </a:rPr>
              <a:t>FUTURO. 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Y APENAS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PERMANECEMOS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EN EL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graph" pitchFamily="2" charset="0"/>
              </a:rPr>
              <a:t>AHORA</a:t>
            </a:r>
          </a:p>
        </p:txBody>
      </p:sp>
    </p:spTree>
    <p:extLst>
      <p:ext uri="{BB962C8B-B14F-4D97-AF65-F5344CB8AC3E}">
        <p14:creationId xmlns:p14="http://schemas.microsoft.com/office/powerpoint/2010/main" val="326307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6967" y="281239"/>
            <a:ext cx="1072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Lucida Sans" panose="020B0602030504020204" pitchFamily="34" charset="0"/>
              </a:rPr>
              <a:t>TODOS LOS EVENTOS DE NUESTRA VIDA, PASAN POR EL CUERPO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2369" y="1614866"/>
            <a:ext cx="1895868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Lucida Sans" panose="020B0602030504020204" pitchFamily="34" charset="0"/>
              </a:rPr>
              <a:t>AQUÍ  AHORA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27927" y="1532793"/>
            <a:ext cx="3582541" cy="11387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Lucida Sans" panose="020B0602030504020204" pitchFamily="34" charset="0"/>
              </a:rPr>
              <a:t>CUERPO: SENTIR </a:t>
            </a:r>
          </a:p>
          <a:p>
            <a:r>
              <a:rPr lang="es-ES" sz="2000" dirty="0">
                <a:latin typeface="Lucida Sans" panose="020B0602030504020204" pitchFamily="34" charset="0"/>
              </a:rPr>
              <a:t> Sensaciones de todo tipo</a:t>
            </a:r>
          </a:p>
          <a:p>
            <a:r>
              <a:rPr lang="es-ES" sz="2000" dirty="0">
                <a:latin typeface="Lucida Sans" panose="020B0602030504020204" pitchFamily="34" charset="0"/>
              </a:rPr>
              <a:t> Emociones, sentimientos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27927" y="3497087"/>
            <a:ext cx="30550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Lucida Sans" panose="020B0602030504020204" pitchFamily="34" charset="0"/>
              </a:rPr>
              <a:t>PENSAMIENTO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814826" y="3080128"/>
            <a:ext cx="2051607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atin typeface="Lucida Sans" panose="020B0602030504020204" pitchFamily="34" charset="0"/>
              </a:rPr>
              <a:t>  PASADO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Lucida Sans" panose="020B0602030504020204" pitchFamily="34" charset="0"/>
              </a:rPr>
              <a:t>  FUTURO</a:t>
            </a: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3985831" y="2103286"/>
            <a:ext cx="132652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endCxn id="27" idx="1"/>
          </p:cNvCxnSpPr>
          <p:nvPr/>
        </p:nvCxnSpPr>
        <p:spPr>
          <a:xfrm flipV="1">
            <a:off x="7399606" y="2121748"/>
            <a:ext cx="1423536" cy="1654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8823142" y="1644694"/>
            <a:ext cx="2083452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Lucida Sans" panose="020B0602030504020204" pitchFamily="34" charset="0"/>
              </a:rPr>
              <a:t>     VIDA </a:t>
            </a:r>
          </a:p>
          <a:p>
            <a:r>
              <a:rPr lang="es-ES" sz="2800" dirty="0">
                <a:latin typeface="Lucida Sans" panose="020B0602030504020204" pitchFamily="34" charset="0"/>
              </a:rPr>
              <a:t> REALIDAD</a:t>
            </a:r>
          </a:p>
        </p:txBody>
      </p:sp>
      <p:cxnSp>
        <p:nvCxnSpPr>
          <p:cNvPr id="33" name="Conector recto de flecha 32"/>
          <p:cNvCxnSpPr>
            <a:endCxn id="20" idx="1"/>
          </p:cNvCxnSpPr>
          <p:nvPr/>
        </p:nvCxnSpPr>
        <p:spPr>
          <a:xfrm flipV="1">
            <a:off x="3458289" y="3772626"/>
            <a:ext cx="1356537" cy="52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995" y="3568548"/>
            <a:ext cx="1400260" cy="257053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8206169" y="3219677"/>
            <a:ext cx="2769045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Lucida Sans" panose="020B0602030504020204" pitchFamily="34" charset="0"/>
              </a:rPr>
              <a:t>     MENTE</a:t>
            </a:r>
          </a:p>
          <a:p>
            <a:r>
              <a:rPr lang="es-ES" sz="2800" dirty="0">
                <a:latin typeface="Lucida Sans" panose="020B0602030504020204" pitchFamily="34" charset="0"/>
              </a:rPr>
              <a:t>(Pensamiento)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260844" y="5620832"/>
            <a:ext cx="2020688" cy="37094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37253" y="4546607"/>
            <a:ext cx="953753" cy="253575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8281533" y="5033811"/>
            <a:ext cx="2813961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Lucida Sans" panose="020B0602030504020204" pitchFamily="34" charset="0"/>
              </a:rPr>
              <a:t>PROYECCIÓN de la REALIDAD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3307563" y="5033811"/>
            <a:ext cx="3164960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Lucida Sans" panose="020B0602030504020204" pitchFamily="34" charset="0"/>
              </a:rPr>
              <a:t>VIVIR EN EL PENSAMIENTO:  </a:t>
            </a:r>
          </a:p>
          <a:p>
            <a:pPr algn="ctr"/>
            <a:r>
              <a:rPr lang="es-ES" sz="2400" u="sng" dirty="0">
                <a:latin typeface="Lucida Sans" panose="020B0602030504020204" pitchFamily="34" charset="0"/>
              </a:rPr>
              <a:t>FUERA DE LA REALIDAD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890416" y="309489"/>
            <a:ext cx="10440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Lucida Sans" panose="020B0602030504020204" pitchFamily="34" charset="0"/>
              </a:rPr>
              <a:t>LA </a:t>
            </a:r>
            <a:r>
              <a:rPr lang="es-E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Sans" panose="020B0602030504020204" pitchFamily="34" charset="0"/>
              </a:rPr>
              <a:t>ATENCIÓN</a:t>
            </a:r>
            <a:r>
              <a:rPr lang="es-ES" sz="2400" b="1" dirty="0">
                <a:latin typeface="Lucida Sans" panose="020B0602030504020204" pitchFamily="34" charset="0"/>
              </a:rPr>
              <a:t> AL </a:t>
            </a:r>
            <a:r>
              <a:rPr lang="es-E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Sans" panose="020B0602030504020204" pitchFamily="34" charset="0"/>
              </a:rPr>
              <a:t>CUERPO</a:t>
            </a:r>
            <a:r>
              <a:rPr lang="es-ES" sz="2400" b="1" dirty="0">
                <a:latin typeface="Lucida Sans" panose="020B0602030504020204" pitchFamily="34" charset="0"/>
              </a:rPr>
              <a:t> NOS AYUDA A PERMANECER EN EL </a:t>
            </a:r>
            <a:r>
              <a:rPr lang="es-E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Sans" panose="020B0602030504020204" pitchFamily="34" charset="0"/>
              </a:rPr>
              <a:t>AHORA</a:t>
            </a:r>
            <a:r>
              <a:rPr lang="es-ES" sz="2400" b="1" dirty="0">
                <a:latin typeface="Lucida Sans" panose="020B0602030504020204" pitchFamily="34" charset="0"/>
              </a:rPr>
              <a:t>, EN LA REALIDAD, EN LA </a:t>
            </a:r>
            <a:r>
              <a:rPr lang="es-E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Sans" panose="020B0602030504020204" pitchFamily="34" charset="0"/>
              </a:rPr>
              <a:t>VIDA… </a:t>
            </a:r>
            <a:r>
              <a:rPr lang="es-ES" sz="2400" b="1" dirty="0">
                <a:latin typeface="Lucida Sans" panose="020B0602030504020204" pitchFamily="34" charset="0"/>
              </a:rPr>
              <a:t>DUEÑOS DE NOSOTROS MISMOS</a:t>
            </a:r>
            <a:endParaRPr lang="es-ES" sz="2400" b="1" dirty="0">
              <a:solidFill>
                <a:srgbClr val="00B0F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5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7" grpId="0" animBg="1"/>
      <p:bldP spid="18" grpId="0" animBg="1"/>
      <p:bldP spid="19" grpId="0" animBg="1"/>
      <p:bldP spid="20" grpId="0" animBg="1"/>
      <p:bldP spid="27" grpId="0" animBg="1"/>
      <p:bldP spid="35" grpId="0" animBg="1"/>
      <p:bldP spid="38" grpId="0" animBg="1"/>
      <p:bldP spid="39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1653" r="14305" b="10201"/>
          <a:stretch/>
        </p:blipFill>
        <p:spPr>
          <a:xfrm>
            <a:off x="0" y="-11676"/>
            <a:ext cx="6569612" cy="6869676"/>
          </a:xfrm>
          <a:prstGeom prst="rect">
            <a:avLst/>
          </a:prstGeom>
        </p:spPr>
      </p:pic>
      <p:grpSp>
        <p:nvGrpSpPr>
          <p:cNvPr id="23" name="22 Grupo"/>
          <p:cNvGrpSpPr/>
          <p:nvPr/>
        </p:nvGrpSpPr>
        <p:grpSpPr>
          <a:xfrm>
            <a:off x="6480517" y="302675"/>
            <a:ext cx="5711483" cy="1569660"/>
            <a:chOff x="6480517" y="302675"/>
            <a:chExt cx="5711483" cy="1569660"/>
          </a:xfrm>
        </p:grpSpPr>
        <p:sp>
          <p:nvSpPr>
            <p:cNvPr id="5" name="4 CuadroTexto"/>
            <p:cNvSpPr txBox="1"/>
            <p:nvPr/>
          </p:nvSpPr>
          <p:spPr>
            <a:xfrm>
              <a:off x="6480517" y="302675"/>
              <a:ext cx="571148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latin typeface="+mn-lt"/>
                </a:rPr>
                <a:t>EL </a:t>
              </a:r>
              <a:r>
                <a:rPr lang="es-ES" sz="3200" b="1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+mn-lt"/>
                </a:rPr>
                <a:t>CUERPO</a:t>
              </a:r>
              <a:r>
                <a:rPr lang="es-ES" sz="3200" b="1" dirty="0">
                  <a:latin typeface="+mn-lt"/>
                </a:rPr>
                <a:t> ESTÁ </a:t>
              </a:r>
              <a:r>
                <a:rPr lang="es-ES" sz="3200" b="1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+mn-lt"/>
                </a:rPr>
                <a:t>AQUÍ</a:t>
              </a:r>
              <a:r>
                <a:rPr lang="es-ES" sz="3200" b="1" dirty="0">
                  <a:latin typeface="+mn-lt"/>
                </a:rPr>
                <a:t>   </a:t>
              </a:r>
            </a:p>
            <a:p>
              <a:pPr algn="ctr"/>
              <a:endParaRPr lang="es-ES" sz="3200" b="1" dirty="0">
                <a:latin typeface="+mn-lt"/>
              </a:endParaRPr>
            </a:p>
            <a:p>
              <a:pPr algn="ctr"/>
              <a:endParaRPr lang="es-ES" sz="3200" b="1" dirty="0">
                <a:latin typeface="+mn-lt"/>
              </a:endParaRPr>
            </a:p>
          </p:txBody>
        </p:sp>
        <p:cxnSp>
          <p:nvCxnSpPr>
            <p:cNvPr id="7" name="6 Conector recto de flecha"/>
            <p:cNvCxnSpPr/>
            <p:nvPr/>
          </p:nvCxnSpPr>
          <p:spPr>
            <a:xfrm rot="5400000">
              <a:off x="11417591" y="790799"/>
              <a:ext cx="842169" cy="79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30 Grupo"/>
          <p:cNvGrpSpPr/>
          <p:nvPr/>
        </p:nvGrpSpPr>
        <p:grpSpPr>
          <a:xfrm>
            <a:off x="6900863" y="3400425"/>
            <a:ext cx="5076825" cy="1077218"/>
            <a:chOff x="6900863" y="3400425"/>
            <a:chExt cx="5076825" cy="1077218"/>
          </a:xfrm>
        </p:grpSpPr>
        <p:cxnSp>
          <p:nvCxnSpPr>
            <p:cNvPr id="10" name="9 Conector recto de flecha"/>
            <p:cNvCxnSpPr/>
            <p:nvPr/>
          </p:nvCxnSpPr>
          <p:spPr>
            <a:xfrm rot="10800000">
              <a:off x="6943726" y="4314825"/>
              <a:ext cx="1757365" cy="158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21 Grupo"/>
            <p:cNvGrpSpPr/>
            <p:nvPr/>
          </p:nvGrpSpPr>
          <p:grpSpPr>
            <a:xfrm>
              <a:off x="6900863" y="3400425"/>
              <a:ext cx="5076825" cy="1077218"/>
              <a:chOff x="6886575" y="3414713"/>
              <a:chExt cx="5076825" cy="1077218"/>
            </a:xfrm>
          </p:grpSpPr>
          <p:sp>
            <p:nvSpPr>
              <p:cNvPr id="9" name="8 CuadroTexto"/>
              <p:cNvSpPr txBox="1"/>
              <p:nvPr/>
            </p:nvSpPr>
            <p:spPr>
              <a:xfrm>
                <a:off x="6886575" y="3414713"/>
                <a:ext cx="507682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latin typeface="+mn-lt"/>
                  </a:rPr>
                  <a:t>Y LA</a:t>
                </a:r>
                <a:r>
                  <a:rPr lang="es-ES" sz="3200" b="1" dirty="0">
                    <a:ln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latin typeface="+mn-lt"/>
                  </a:rPr>
                  <a:t> MENTE </a:t>
                </a:r>
                <a:r>
                  <a:rPr lang="es-ES" sz="3200" b="1" dirty="0">
                    <a:latin typeface="+mn-lt"/>
                  </a:rPr>
                  <a:t>ESTÁ </a:t>
                </a:r>
              </a:p>
              <a:p>
                <a:pPr algn="ctr"/>
                <a:r>
                  <a:rPr lang="es-ES" sz="3200" b="1" dirty="0">
                    <a:ln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latin typeface="+mn-lt"/>
                  </a:rPr>
                  <a:t>ALLÍ</a:t>
                </a:r>
              </a:p>
            </p:txBody>
          </p:sp>
          <p:cxnSp>
            <p:nvCxnSpPr>
              <p:cNvPr id="11" name="10 Conector recto de flecha"/>
              <p:cNvCxnSpPr/>
              <p:nvPr/>
            </p:nvCxnSpPr>
            <p:spPr>
              <a:xfrm>
                <a:off x="10215562" y="4286250"/>
                <a:ext cx="1628775" cy="158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31 CuadroTexto"/>
          <p:cNvSpPr txBox="1"/>
          <p:nvPr/>
        </p:nvSpPr>
        <p:spPr>
          <a:xfrm>
            <a:off x="310262" y="4645150"/>
            <a:ext cx="5697415" cy="2212850"/>
          </a:xfrm>
          <a:prstGeom prst="rect">
            <a:avLst/>
          </a:prstGeom>
          <a:solidFill>
            <a:srgbClr val="FF9900">
              <a:alpha val="39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Sans" panose="020B0602030504020204" pitchFamily="34" charset="0"/>
              </a:rPr>
              <a:t>ESTO NOS PUEDE DEJAR 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DESMEMBRADOS,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TROCEADOS,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Lucida Sans" panose="020B0602030504020204" pitchFamily="34" charset="0"/>
              </a:rPr>
              <a:t>ROTOS…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109"/>
            <a:ext cx="12192000" cy="75331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109"/>
            <a:ext cx="12192000" cy="75331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805072" y="0"/>
            <a:ext cx="10489474" cy="18774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LA ATENCIÓN AL</a:t>
            </a:r>
            <a:r>
              <a:rPr lang="es-ES" sz="28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ink LET" pitchFamily="2" charset="0"/>
              </a:rPr>
              <a:t> </a:t>
            </a:r>
            <a:r>
              <a:rPr lang="es-ES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ink LET" pitchFamily="2" charset="0"/>
              </a:rPr>
              <a:t>CUERPO</a:t>
            </a:r>
            <a:r>
              <a:rPr lang="es-ES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ink LET" pitchFamily="2" charset="0"/>
              </a:rPr>
              <a:t>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NOS PERMITE SER </a:t>
            </a:r>
            <a:r>
              <a:rPr lang="es-E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OBSERVADORES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, </a:t>
            </a:r>
            <a:r>
              <a:rPr lang="es-ES" sz="28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Bd BT" pitchFamily="18" charset="0"/>
              </a:rPr>
              <a:t>TESTIGOS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DE LO QUE OCURRE DENTRO Y FUERA DE NOSOTROS, </a:t>
            </a:r>
          </a:p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SIN </a:t>
            </a:r>
            <a:r>
              <a:rPr lang="es-ES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ucida Sans" panose="020B0602030504020204" pitchFamily="34" charset="0"/>
              </a:rPr>
              <a:t>IMPLICARNOS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EN ELLO. PODEMOS </a:t>
            </a:r>
            <a:r>
              <a:rPr lang="es-E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Lucida Sans" panose="020B0602030504020204" pitchFamily="34" charset="0"/>
              </a:rPr>
              <a:t>DISCERNIR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3120" y="2628330"/>
            <a:ext cx="9808880" cy="107721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200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Bd BT" pitchFamily="18" charset="0"/>
              </a:rPr>
              <a:t>USAR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LOS PENSAMIENTOS, SIN QUEDARSE </a:t>
            </a:r>
          </a:p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s-ES" sz="3200" b="1" spc="-100" dirty="0">
                <a:ln>
                  <a:solidFill>
                    <a:srgbClr val="EE8E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ink LET" pitchFamily="2" charset="0"/>
              </a:rPr>
              <a:t>ATRAPADOS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EN ELLOS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08316" y="4154082"/>
            <a:ext cx="8375374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ENTRAR  EN </a:t>
            </a:r>
            <a:r>
              <a:rPr lang="es-ES" sz="3600" b="1" u="sng" spc="-1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OTRO  PLANO</a:t>
            </a:r>
            <a:r>
              <a:rPr lang="es-ES" sz="3600" b="1" spc="-1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 LA REALIDAD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8759688" y="1878621"/>
            <a:ext cx="765597" cy="5465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947288" y="5522235"/>
            <a:ext cx="669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DE 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rgbClr val="EE8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u="sng" spc="-100" dirty="0">
                <a:ln>
                  <a:solidFill>
                    <a:schemeClr val="tx1"/>
                  </a:solidFill>
                </a:ln>
                <a:solidFill>
                  <a:srgbClr val="EE8E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Bd BT" pitchFamily="18" charset="0"/>
              </a:rPr>
              <a:t>PRESENCIA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684838" y="5845681"/>
            <a:ext cx="170410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Lucida Sans" pitchFamily="34" charset="0"/>
            </a:endParaRPr>
          </a:p>
          <a:p>
            <a:r>
              <a:rPr lang="es-ES" sz="1400" dirty="0">
                <a:latin typeface="Lucida Sans" pitchFamily="34" charset="0"/>
              </a:rPr>
              <a:t>Escanear mano </a:t>
            </a:r>
            <a:r>
              <a:rPr lang="es-ES" sz="5400" b="1" dirty="0">
                <a:latin typeface="Perpetua Titling MT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525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52388"/>
            <a:ext cx="10912475" cy="680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Imagen 5"/>
          <p:cNvPicPr>
            <a:picLocks noChangeAspect="1"/>
          </p:cNvPicPr>
          <p:nvPr/>
        </p:nvPicPr>
        <p:blipFill>
          <a:blip r:embed="rId3"/>
          <a:srcRect l="3300" r="18985"/>
          <a:stretch>
            <a:fillRect/>
          </a:stretch>
        </p:blipFill>
        <p:spPr bwMode="auto">
          <a:xfrm>
            <a:off x="1066800" y="52388"/>
            <a:ext cx="10063163" cy="680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adroTexto 8"/>
          <p:cNvSpPr txBox="1"/>
          <p:nvPr/>
        </p:nvSpPr>
        <p:spPr>
          <a:xfrm>
            <a:off x="2224307" y="2890105"/>
            <a:ext cx="845978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FELICIDAD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NUESTRA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NATURALEZA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SOLO HAY QUE </a:t>
            </a:r>
            <a:r>
              <a:rPr lang="es-ES" sz="32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DESCUBRIRLA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s-ES" sz="32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 SER…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/>
          </p:cNvPicPr>
          <p:nvPr/>
        </p:nvPicPr>
        <p:blipFill>
          <a:blip r:embed="rId2"/>
          <a:srcRect l="17456"/>
          <a:stretch>
            <a:fillRect/>
          </a:stretch>
        </p:blipFill>
        <p:spPr bwMode="auto">
          <a:xfrm>
            <a:off x="4515729" y="0"/>
            <a:ext cx="76762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3"/>
          <p:cNvSpPr txBox="1">
            <a:spLocks noChangeArrowheads="1"/>
          </p:cNvSpPr>
          <p:nvPr/>
        </p:nvSpPr>
        <p:spPr bwMode="auto">
          <a:xfrm>
            <a:off x="0" y="555309"/>
            <a:ext cx="6344529" cy="3046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LA PAZ, </a:t>
            </a:r>
            <a:r>
              <a:rPr lang="es-ES" altLang="es-ES" sz="32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LA CALMA</a:t>
            </a:r>
            <a:r>
              <a:rPr lang="es-ES" alt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Y LA </a:t>
            </a:r>
            <a:r>
              <a:rPr lang="es-ES" altLang="es-ES" sz="3200" b="1" dirty="0">
                <a:ln>
                  <a:solidFill>
                    <a:srgbClr val="00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SERENIDAD</a:t>
            </a:r>
            <a:r>
              <a:rPr lang="es-ES" alt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 LA DICHA Y LA </a:t>
            </a:r>
            <a:r>
              <a:rPr lang="es-ES" altLang="es-ES" sz="3200" b="1" dirty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LIBERTAD</a:t>
            </a:r>
            <a:r>
              <a:rPr lang="es-ES" alt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SON YA NUESTRA </a:t>
            </a:r>
            <a:r>
              <a:rPr lang="es-ES" altLang="es-E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NATURALEZA.</a:t>
            </a:r>
            <a:endParaRPr lang="es-ES" alt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SI PRESTAMOS </a:t>
            </a:r>
            <a:r>
              <a:rPr lang="es-ES" altLang="es-ES" sz="3200" b="1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ATENCIÓN </a:t>
            </a:r>
            <a:r>
              <a:rPr lang="es-ES" alt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 NUESTRO </a:t>
            </a:r>
            <a:r>
              <a:rPr lang="es-ES" altLang="es-E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INTERIOR,</a:t>
            </a:r>
            <a:r>
              <a:rPr lang="es-ES" alt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ELLAS </a:t>
            </a:r>
            <a:r>
              <a:rPr lang="es-ES" altLang="es-ES" sz="3200" b="1" dirty="0">
                <a:ln>
                  <a:solidFill>
                    <a:srgbClr val="00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AFLORARÁN</a:t>
            </a:r>
            <a:r>
              <a:rPr lang="es-ES" alt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DE FORMA NATURAL.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rcRect t="28719" b="4024"/>
          <a:stretch>
            <a:fillRect/>
          </a:stretch>
        </p:blipFill>
        <p:spPr bwMode="auto">
          <a:xfrm>
            <a:off x="2309813" y="0"/>
            <a:ext cx="728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392113" y="165100"/>
            <a:ext cx="7385050" cy="181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s-ES" altLang="es-ES" sz="2800" b="1" dirty="0">
                <a:ln w="11430">
                  <a:solidFill>
                    <a:srgbClr val="00FF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ATENCIÓN AL CUERPO, </a:t>
            </a:r>
            <a:r>
              <a:rPr lang="es-ES" altLang="es-ES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LA RESPIRACIÓN.       </a:t>
            </a:r>
            <a:r>
              <a:rPr lang="es-ES" altLang="es-ES" sz="2800" b="1" u="sng" dirty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ink LET" pitchFamily="2" charset="0"/>
              </a:rPr>
              <a:t>VER </a:t>
            </a:r>
            <a:r>
              <a:rPr lang="es-ES" altLang="es-ES" sz="2800" b="1" dirty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ink LET" pitchFamily="2" charset="0"/>
              </a:rPr>
              <a:t> PASAR  </a:t>
            </a:r>
            <a:r>
              <a:rPr lang="es-ES" altLang="es-ES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ink LET" pitchFamily="2" charset="0"/>
              </a:rPr>
              <a:t>LOS  PENSAMIENTOS</a:t>
            </a:r>
            <a:r>
              <a:rPr lang="es-ES" altLang="es-ES" sz="2800" b="1" dirty="0">
                <a:ln w="11430">
                  <a:solidFill>
                    <a:srgbClr val="00FF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s-ES" altLang="es-ES" sz="2800" b="1" dirty="0">
                <a:ln w="11430">
                  <a:solidFill>
                    <a:srgbClr val="FFC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RECUERDOS, </a:t>
            </a:r>
            <a:r>
              <a:rPr lang="es-ES" altLang="es-ES" sz="28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Bold BT" pitchFamily="66" charset="0"/>
              </a:rPr>
              <a:t>LAS EMOCIONES</a:t>
            </a:r>
            <a:r>
              <a:rPr lang="es-ES" altLang="es-ES" sz="2800" b="1" dirty="0">
                <a:ln w="11430">
                  <a:solidFill>
                    <a:srgbClr val="00FF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s-ES" altLang="es-ES" sz="2800" b="1" dirty="0">
                <a:ln w="11430">
                  <a:solidFill>
                    <a:srgbClr val="00B0F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SENSACIONES…</a:t>
            </a:r>
          </a:p>
          <a:p>
            <a:pPr eaLnBrk="1" hangingPunct="1"/>
            <a:r>
              <a:rPr lang="es-ES" altLang="es-ES" sz="2800" b="1" dirty="0">
                <a:ln w="11430">
                  <a:solidFill>
                    <a:srgbClr val="00FF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...SENTIR… </a:t>
            </a:r>
            <a:r>
              <a:rPr lang="es-ES" altLang="es-ES" sz="2800" b="1" dirty="0">
                <a:ln w="1143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OBSERVAR…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1236663" y="2146300"/>
            <a:ext cx="9852025" cy="523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s-ES" alt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...CON PAZ, </a:t>
            </a:r>
            <a:r>
              <a:rPr lang="es-ES" alt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ink LET" pitchFamily="2" charset="0"/>
              </a:rPr>
              <a:t>CON AMABILIDAD</a:t>
            </a:r>
            <a:r>
              <a:rPr lang="es-ES" alt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s-ES" alt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 CRISPACIÓN, </a:t>
            </a:r>
            <a:r>
              <a:rPr lang="es-ES" alt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itannic Bold" pitchFamily="34" charset="0"/>
              </a:rPr>
              <a:t>SIN FORZAR…</a:t>
            </a:r>
            <a:endParaRPr lang="es-ES" altLang="es-E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5954713" y="3783013"/>
            <a:ext cx="6061075" cy="954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 </a:t>
            </a:r>
            <a:r>
              <a:rPr lang="es-ES" altLang="es-E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IMPARCIALIDAD</a:t>
            </a:r>
            <a:r>
              <a:rPr lang="es-ES" altLang="es-E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Y </a:t>
            </a:r>
            <a:r>
              <a:rPr lang="es-ES" altLang="es-E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HONESTIDAD,</a:t>
            </a:r>
            <a:r>
              <a:rPr lang="es-ES" altLang="es-E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s-ES" altLang="es-E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SIN JUICIOS</a:t>
            </a:r>
            <a:r>
              <a:rPr lang="es-ES" altLang="es-E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SIN </a:t>
            </a:r>
            <a:r>
              <a:rPr lang="es-ES" alt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AUTO-CRÍTICAS</a:t>
            </a:r>
            <a:endParaRPr lang="es-ES" altLang="es-E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2127250" y="5362575"/>
            <a:ext cx="83185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altLang="es-ES" sz="2400" b="1" dirty="0">
                <a:latin typeface="Lucida Sans" pitchFamily="34" charset="0"/>
                <a:ea typeface="Calibri" pitchFamily="34" charset="0"/>
                <a:cs typeface="Times New Roman" pitchFamily="18" charset="0"/>
              </a:rPr>
              <a:t>LA ATENCIÓN </a:t>
            </a:r>
            <a:r>
              <a:rPr lang="es-ES" altLang="es-E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ras Bold ITC" pitchFamily="34" charset="0"/>
                <a:ea typeface="Calibri" pitchFamily="34" charset="0"/>
                <a:cs typeface="Times New Roman" pitchFamily="18" charset="0"/>
              </a:rPr>
              <a:t>TRAE LA MENTE  AL  AHORA</a:t>
            </a:r>
            <a:r>
              <a:rPr lang="es-ES" altLang="es-ES" sz="2400" b="1" dirty="0">
                <a:latin typeface="Eras Bold IT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s-ES" altLang="es-ES" sz="2400" b="1" dirty="0">
                <a:ln>
                  <a:solidFill>
                    <a:schemeClr val="tx1"/>
                  </a:solidFill>
                </a:ln>
                <a:latin typeface="Lucida Sans" pitchFamily="34" charset="0"/>
                <a:ea typeface="Calibri" pitchFamily="34" charset="0"/>
                <a:cs typeface="Times New Roman" pitchFamily="18" charset="0"/>
              </a:rPr>
              <a:t>A ESTE MOMENTO</a:t>
            </a:r>
            <a:r>
              <a:rPr lang="es-ES" altLang="es-ES" sz="2400" b="1" dirty="0">
                <a:latin typeface="Lucida Sans" pitchFamily="34" charset="0"/>
                <a:ea typeface="Calibri" pitchFamily="34" charset="0"/>
                <a:cs typeface="Times New Roman" pitchFamily="18" charset="0"/>
              </a:rPr>
              <a:t>. Y </a:t>
            </a:r>
            <a:r>
              <a:rPr lang="es-ES" alt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Calibri" pitchFamily="34" charset="0"/>
                <a:cs typeface="Arial" pitchFamily="34" charset="0"/>
              </a:rPr>
              <a:t>PERMANECEMOS AHÍ</a:t>
            </a:r>
            <a:r>
              <a:rPr lang="es-ES" altLang="es-ES" sz="2400" b="1" dirty="0">
                <a:latin typeface="Lucida Sans" pitchFamily="34" charset="0"/>
                <a:ea typeface="Calibri" pitchFamily="34" charset="0"/>
                <a:cs typeface="Times New Roman" pitchFamily="18" charset="0"/>
              </a:rPr>
              <a:t>, SIMPLEMENTE RESPIRANDO, SIENDO…, </a:t>
            </a:r>
            <a:r>
              <a:rPr lang="es-ES" altLang="es-E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Lucida Fax" pitchFamily="18" charset="0"/>
                <a:ea typeface="Calibri" pitchFamily="34" charset="0"/>
                <a:cs typeface="Times New Roman" pitchFamily="18" charset="0"/>
              </a:rPr>
              <a:t>ATENTOS Y DESPIERTOS.</a:t>
            </a:r>
            <a:endParaRPr lang="es-ES" altLang="es-ES" sz="2400" b="1" dirty="0">
              <a:solidFill>
                <a:schemeClr val="accent2">
                  <a:lumMod val="40000"/>
                  <a:lumOff val="60000"/>
                </a:schemeClr>
              </a:solidFill>
              <a:latin typeface="Lucida Fax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151610" y="5750004"/>
            <a:ext cx="1040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latin typeface="Perpetua Titling MT" pitchFamily="18" charset="0"/>
              </a:rPr>
              <a:t>** </a:t>
            </a:r>
            <a:r>
              <a:rPr lang="es-ES" sz="1200" b="1" dirty="0">
                <a:latin typeface="Myanmar Text" pitchFamily="34" charset="0"/>
                <a:cs typeface="Myanmar Text" pitchFamily="34" charset="0"/>
              </a:rPr>
              <a:t>Focusing</a:t>
            </a:r>
            <a:endParaRPr lang="es-ES" sz="5400" b="1" dirty="0">
              <a:latin typeface="Perpetua Titling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animBg="1"/>
      <p:bldP spid="6" grpId="1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contrast="20000"/>
          </a:blip>
          <a:srcRect l="47853"/>
          <a:stretch>
            <a:fillRect/>
          </a:stretch>
        </p:blipFill>
        <p:spPr bwMode="auto">
          <a:xfrm>
            <a:off x="5124450" y="0"/>
            <a:ext cx="7067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0" y="661500"/>
            <a:ext cx="58240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es-ES" altLang="es-ES" sz="3200" b="1" dirty="0"/>
          </a:p>
          <a:p>
            <a:pPr algn="ctr" eaLnBrk="1" hangingPunct="1"/>
            <a:r>
              <a:rPr lang="es-ES" altLang="es-ES" sz="3200" b="1" dirty="0"/>
              <a:t>EN EL DÍA A DÍA:</a:t>
            </a:r>
          </a:p>
          <a:p>
            <a:pPr algn="ctr" eaLnBrk="1" hangingPunct="1"/>
            <a:r>
              <a:rPr lang="es-ES" altLang="es-ES" sz="3200" b="1" dirty="0"/>
              <a:t>NO PERMITAS QUE </a:t>
            </a:r>
            <a:r>
              <a:rPr lang="es-ES" altLang="es-E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LA MENTE </a:t>
            </a:r>
          </a:p>
          <a:p>
            <a:pPr algn="ctr" eaLnBrk="1" hangingPunct="1"/>
            <a:r>
              <a:rPr lang="es-ES" altLang="es-ES" sz="3200" b="1" dirty="0"/>
              <a:t>TE </a:t>
            </a:r>
            <a:r>
              <a:rPr lang="es-ES" altLang="es-ES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ALEJE</a:t>
            </a:r>
            <a:r>
              <a:rPr lang="es-ES" altLang="es-ES" sz="3200" b="1" dirty="0"/>
              <a:t> DE TU </a:t>
            </a:r>
            <a:r>
              <a:rPr lang="es-ES" altLang="es-ES" sz="32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CUERPO</a:t>
            </a:r>
            <a:r>
              <a:rPr lang="es-ES" altLang="es-ES" sz="3200" b="1" dirty="0"/>
              <a:t>. </a:t>
            </a:r>
          </a:p>
          <a:p>
            <a:pPr algn="ctr" eaLnBrk="1" hangingPunct="1"/>
            <a:endParaRPr lang="es-ES" altLang="es-ES" sz="3200" b="1" dirty="0"/>
          </a:p>
          <a:p>
            <a:pPr algn="ctr" eaLnBrk="1" hangingPunct="1"/>
            <a:endParaRPr lang="es-ES" altLang="es-ES" sz="3200" b="1" dirty="0"/>
          </a:p>
          <a:p>
            <a:pPr algn="ctr" eaLnBrk="1" hangingPunct="1"/>
            <a:r>
              <a:rPr lang="es-ES" altLang="es-ES" sz="3200" b="1" dirty="0"/>
              <a:t>PERO SI TE ALEJA</a:t>
            </a:r>
            <a:r>
              <a:rPr lang="es-ES" altLang="es-E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INVÍTALA AMABLEMENTE</a:t>
            </a:r>
            <a:r>
              <a:rPr lang="es-ES" altLang="es-ES" sz="3200" b="1" dirty="0"/>
              <a:t>  A VOLVER A LA RESPIRACIÓN, </a:t>
            </a:r>
            <a:r>
              <a:rPr lang="es-ES" altLang="es-ES" sz="3200" b="1" dirty="0">
                <a:ln>
                  <a:solidFill>
                    <a:srgbClr val="00B0F0"/>
                  </a:solidFill>
                </a:ln>
              </a:rPr>
              <a:t>AL CUERPO,</a:t>
            </a:r>
            <a:r>
              <a:rPr lang="es-ES" altLang="es-ES" sz="3200" b="1" dirty="0"/>
              <a:t> </a:t>
            </a:r>
          </a:p>
          <a:p>
            <a:pPr algn="ctr" eaLnBrk="1" hangingPunct="1"/>
            <a:r>
              <a:rPr lang="es-ES" altLang="es-ES" sz="3200" b="1" dirty="0"/>
              <a:t>A LAS SENSACIONES...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de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de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de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de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5" b="9866"/>
          <a:stretch>
            <a:fillRect/>
          </a:stretch>
        </p:blipFill>
        <p:spPr bwMode="auto">
          <a:xfrm>
            <a:off x="2" y="5"/>
            <a:ext cx="12191999" cy="704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101755" y="289152"/>
            <a:ext cx="8798343" cy="3358789"/>
          </a:xfrm>
          <a:prstGeom prst="rect">
            <a:avLst/>
          </a:prstGeom>
          <a:solidFill>
            <a:srgbClr val="73DFC3">
              <a:alpha val="0"/>
            </a:srgbClr>
          </a:solidFill>
        </p:spPr>
        <p:txBody>
          <a:bodyPr wrap="square" lIns="95427" tIns="47713" rIns="95427" bIns="47713">
            <a:spAutoFit/>
          </a:bodyPr>
          <a:lstStyle/>
          <a:p>
            <a:pPr algn="ctr" defTabSz="9542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kern="0" dirty="0">
                <a:ln>
                  <a:solidFill>
                    <a:srgbClr val="803D06"/>
                  </a:solidFill>
                </a:ln>
                <a:solidFill>
                  <a:srgbClr val="FFBC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TRÁFICO </a:t>
            </a:r>
            <a:r>
              <a:rPr lang="es-ES" sz="3400" b="1" kern="0" dirty="0">
                <a:ln>
                  <a:solidFill>
                    <a:srgbClr val="0070C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 TE  AFECTA </a:t>
            </a:r>
            <a:r>
              <a:rPr lang="es-ES" sz="3400" b="1" kern="0" dirty="0">
                <a:ln>
                  <a:solidFill>
                    <a:srgbClr val="803D06"/>
                  </a:solidFill>
                </a:ln>
                <a:solidFill>
                  <a:srgbClr val="FFBC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ESTÁS </a:t>
            </a:r>
            <a:r>
              <a:rPr lang="es-ES" sz="3400" b="1" kern="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“DENTRO”</a:t>
            </a:r>
          </a:p>
          <a:p>
            <a:pPr algn="ctr" defTabSz="9542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kern="0" dirty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Bd BT" pitchFamily="18" charset="0"/>
              </a:rPr>
              <a:t>ESTÁS  EN  TÍ:</a:t>
            </a:r>
          </a:p>
          <a:p>
            <a:pPr algn="ctr" defTabSz="9542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3400" b="1" kern="0" dirty="0">
              <a:ln>
                <a:solidFill>
                  <a:schemeClr val="tx1"/>
                </a:solidFill>
              </a:ln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we Bd BT" pitchFamily="18" charset="0"/>
            </a:endParaRPr>
          </a:p>
          <a:p>
            <a:pPr algn="ctr" defTabSz="9542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u="sng" kern="0" dirty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SINTIENDO</a:t>
            </a:r>
            <a:r>
              <a:rPr lang="es-ES" sz="34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ES" sz="3400" b="1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400" b="1" kern="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SER FÍSICO</a:t>
            </a:r>
            <a:r>
              <a:rPr lang="es-ES" sz="3400" b="1" kern="0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3400" b="1" kern="0" dirty="0">
                <a:ln w="900" cmpd="sng">
                  <a:solidFill>
                    <a:srgbClr val="002060"/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ACCEDES  A  LA </a:t>
            </a:r>
            <a:endParaRPr lang="es-ES" sz="3400" b="1" u="sng" kern="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  <a:p>
            <a:pPr algn="ctr" defTabSz="9542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200" b="1" u="sng" kern="0" dirty="0">
                <a:ln>
                  <a:solidFill>
                    <a:srgbClr val="0000FF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PROFUNDIDAD QUE ERES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66858" y="5643578"/>
            <a:ext cx="5594822" cy="1019688"/>
          </a:xfrm>
          <a:prstGeom prst="rect">
            <a:avLst/>
          </a:prstGeom>
          <a:solidFill>
            <a:srgbClr val="CC3399">
              <a:alpha val="17000"/>
            </a:srgb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5427" tIns="47713" rIns="95427" bIns="47713">
            <a:spAutoFit/>
          </a:bodyPr>
          <a:lstStyle/>
          <a:p>
            <a:pPr algn="ctr" defTabSz="9542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TÚ ERES LA </a:t>
            </a:r>
            <a:r>
              <a:rPr lang="es-ES" sz="3000" b="1" u="sng" kern="0" dirty="0">
                <a:solidFill>
                  <a:srgbClr val="F59A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PRESENCIA</a:t>
            </a:r>
            <a:r>
              <a:rPr lang="es-ES" sz="3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, </a:t>
            </a:r>
          </a:p>
          <a:p>
            <a:pPr algn="ctr" defTabSz="9542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EL</a:t>
            </a:r>
            <a:r>
              <a:rPr lang="es-ES" sz="3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</a:t>
            </a:r>
            <a:r>
              <a:rPr lang="es-ES" sz="3000" b="1" u="sng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TESTIGO</a:t>
            </a:r>
            <a:r>
              <a:rPr lang="es-ES" sz="3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</a:t>
            </a:r>
            <a:r>
              <a:rPr lang="es-ES" sz="3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CONSCIENTE</a:t>
            </a:r>
          </a:p>
        </p:txBody>
      </p:sp>
      <p:sp>
        <p:nvSpPr>
          <p:cNvPr id="5" name="CuadroTexto 5"/>
          <p:cNvSpPr txBox="1"/>
          <p:nvPr/>
        </p:nvSpPr>
        <p:spPr>
          <a:xfrm>
            <a:off x="11512993" y="6043613"/>
            <a:ext cx="679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latin typeface="Perpetua Titling MT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8247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0" y="0"/>
            <a:ext cx="6471137" cy="3491771"/>
          </a:xfrm>
          <a:prstGeom prst="ellipse">
            <a:avLst/>
          </a:prstGeom>
          <a:solidFill>
            <a:schemeClr val="accent1">
              <a:alpha val="64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ln>
                <a:solidFill>
                  <a:srgbClr val="CC0099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Lucida Sans" pitchFamily="34" charset="0"/>
            </a:endParaRPr>
          </a:p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UN </a:t>
            </a:r>
            <a:r>
              <a:rPr lang="es-ES" sz="24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Sans" pitchFamily="34" charset="0"/>
              </a:rPr>
              <a:t>ESTILO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DE VIDA</a:t>
            </a:r>
            <a:endParaRPr lang="es-ES" sz="2400" b="1" dirty="0">
              <a:ln>
                <a:solidFill>
                  <a:srgbClr val="CC0099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Lucida Sans" pitchFamily="34" charset="0"/>
            </a:endParaRPr>
          </a:p>
          <a:p>
            <a:pPr algn="ctr"/>
            <a:r>
              <a:rPr lang="es-ES" sz="2400" b="1" dirty="0">
                <a:ln>
                  <a:solidFill>
                    <a:srgbClr val="CC0099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Lucida Sans" pitchFamily="34" charset="0"/>
              </a:rPr>
              <a:t> ”</a:t>
            </a:r>
            <a:r>
              <a:rPr lang="es-ES" sz="2400" b="1" u="sng" dirty="0">
                <a:ln>
                  <a:solidFill>
                    <a:srgbClr val="CC0099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Lucida Sans" pitchFamily="34" charset="0"/>
              </a:rPr>
              <a:t>MINDFULNESS</a:t>
            </a:r>
            <a:r>
              <a:rPr lang="es-ES" sz="2400" b="1" dirty="0">
                <a:ln>
                  <a:solidFill>
                    <a:srgbClr val="CC0099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Lucida Sans" pitchFamily="34" charset="0"/>
              </a:rPr>
              <a:t>  </a:t>
            </a:r>
            <a:r>
              <a:rPr lang="es-ES" sz="2400" b="1" dirty="0">
                <a:ln>
                  <a:solidFill>
                    <a:srgbClr val="CC0099"/>
                  </a:solidFill>
                </a:ln>
                <a:latin typeface="Lucida Sans" pitchFamily="34" charset="0"/>
              </a:rPr>
              <a:t>ES: </a:t>
            </a:r>
            <a:r>
              <a:rPr lang="es-E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Sans" pitchFamily="34" charset="0"/>
              </a:rPr>
              <a:t>PRESTAR  ATENCIÓN </a:t>
            </a:r>
            <a:r>
              <a:rPr lang="es-ES" sz="2400" b="1" dirty="0">
                <a:ln>
                  <a:solidFill>
                    <a:srgbClr val="CC0099"/>
                  </a:solidFill>
                </a:ln>
                <a:latin typeface="Lucida Sans" pitchFamily="34" charset="0"/>
              </a:rPr>
              <a:t>DE MANERA </a:t>
            </a:r>
            <a:r>
              <a:rPr lang="es-E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Sans" pitchFamily="34" charset="0"/>
              </a:rPr>
              <a:t>INTENCIONAL</a:t>
            </a:r>
            <a:r>
              <a:rPr lang="es-ES" sz="2400" b="1" dirty="0">
                <a:ln>
                  <a:solidFill>
                    <a:srgbClr val="CC0099"/>
                  </a:solidFill>
                </a:ln>
                <a:latin typeface="Lucida Sans" pitchFamily="34" charset="0"/>
              </a:rPr>
              <a:t> AL MOMENTO PRESENTE, </a:t>
            </a:r>
          </a:p>
          <a:p>
            <a:pPr algn="ctr"/>
            <a:r>
              <a:rPr lang="es-E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Sans" pitchFamily="34" charset="0"/>
              </a:rPr>
              <a:t>SIN JUZGAR”.</a:t>
            </a:r>
            <a:r>
              <a:rPr lang="es-ES" sz="2400" b="1" dirty="0">
                <a:ln>
                  <a:solidFill>
                    <a:srgbClr val="CC0099"/>
                  </a:solidFill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Sans" pitchFamily="34" charset="0"/>
              </a:rPr>
              <a:t> </a:t>
            </a:r>
            <a:r>
              <a:rPr lang="es-ES" b="1" dirty="0">
                <a:ln>
                  <a:solidFill>
                    <a:srgbClr val="CC0099"/>
                  </a:solidFill>
                </a:ln>
                <a:latin typeface="Lucida Sans" pitchFamily="34" charset="0"/>
              </a:rPr>
              <a:t>(Jon </a:t>
            </a:r>
            <a:r>
              <a:rPr lang="es-ES" b="1" dirty="0" err="1">
                <a:ln>
                  <a:solidFill>
                    <a:srgbClr val="CC0099"/>
                  </a:solidFill>
                </a:ln>
                <a:latin typeface="Lucida Sans" pitchFamily="34" charset="0"/>
              </a:rPr>
              <a:t>Kabat-Zinn</a:t>
            </a:r>
            <a:r>
              <a:rPr lang="es-ES" b="1" dirty="0">
                <a:ln>
                  <a:solidFill>
                    <a:srgbClr val="CC0099"/>
                  </a:solidFill>
                </a:ln>
                <a:latin typeface="Lucida Sans" pitchFamily="34" charset="0"/>
              </a:rPr>
              <a:t>) </a:t>
            </a:r>
          </a:p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ES </a:t>
            </a:r>
            <a:r>
              <a:rPr lang="es-ES" sz="2400" b="1" dirty="0">
                <a:ln>
                  <a:solidFill>
                    <a:srgbClr val="F5EA0B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DARSE CUENTA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DEL AHORA: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DISCERNIR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. </a:t>
            </a:r>
          </a:p>
          <a:p>
            <a:pPr algn="ctr"/>
            <a:r>
              <a:rPr lang="es-ES" sz="2400" b="1" dirty="0">
                <a:ln>
                  <a:solidFill>
                    <a:srgbClr val="CC0099"/>
                  </a:solidFill>
                </a:ln>
                <a:latin typeface="Lucida Sans" pitchFamily="34" charset="0"/>
              </a:rPr>
              <a:t> </a:t>
            </a:r>
          </a:p>
        </p:txBody>
      </p:sp>
      <p:sp>
        <p:nvSpPr>
          <p:cNvPr id="3" name="2 Elipse"/>
          <p:cNvSpPr/>
          <p:nvPr/>
        </p:nvSpPr>
        <p:spPr>
          <a:xfrm>
            <a:off x="5683349" y="900545"/>
            <a:ext cx="6508652" cy="4433455"/>
          </a:xfrm>
          <a:prstGeom prst="ellipse">
            <a:avLst/>
          </a:prstGeom>
          <a:solidFill>
            <a:srgbClr val="CC0099">
              <a:alpha val="3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n>
                  <a:solidFill>
                    <a:srgbClr val="FF9900"/>
                  </a:solidFill>
                </a:ln>
                <a:latin typeface="Lucida Sans" pitchFamily="34" charset="0"/>
              </a:rPr>
              <a:t>ATENCIÓN QUE NOS PERMITE APRENDER A </a:t>
            </a:r>
            <a:r>
              <a:rPr lang="es-ES" sz="2400" dirty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" pitchFamily="34" charset="0"/>
              </a:rPr>
              <a:t>RELACIONARNOS</a:t>
            </a:r>
            <a:r>
              <a:rPr lang="es-ES" sz="2400" b="1" dirty="0">
                <a:ln>
                  <a:solidFill>
                    <a:srgbClr val="FF9900"/>
                  </a:solidFill>
                </a:ln>
                <a:latin typeface="Lucida Sans" pitchFamily="34" charset="0"/>
              </a:rPr>
              <a:t> DE FORMA </a:t>
            </a:r>
            <a:r>
              <a:rPr lang="es-ES" sz="2400" b="1" dirty="0">
                <a:ln>
                  <a:solidFill>
                    <a:srgbClr val="FF66FF"/>
                  </a:solidFill>
                </a:ln>
                <a:latin typeface="Lucida Sans" pitchFamily="34" charset="0"/>
              </a:rPr>
              <a:t>DIRECTA</a:t>
            </a:r>
            <a:r>
              <a:rPr lang="es-ES" sz="2400" b="1" dirty="0">
                <a:ln>
                  <a:solidFill>
                    <a:srgbClr val="FF9900"/>
                  </a:solidFill>
                </a:ln>
                <a:latin typeface="Lucida Sans" pitchFamily="34" charset="0"/>
              </a:rPr>
              <a:t> CON LO QUE ESTÁ OCURRIENDO EN </a:t>
            </a:r>
            <a:r>
              <a:rPr lang="es-E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Sans" pitchFamily="34" charset="0"/>
              </a:rPr>
              <a:t>NUESTRA VIDA,</a:t>
            </a:r>
            <a:r>
              <a:rPr lang="es-ES" sz="2400" b="1" dirty="0">
                <a:ln>
                  <a:solidFill>
                    <a:srgbClr val="FF9900"/>
                  </a:solidFill>
                </a:ln>
                <a:latin typeface="Lucida Sans" pitchFamily="34" charset="0"/>
              </a:rPr>
              <a:t>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AQUÍ Y AHORA. 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ln>
                  <a:solidFill>
                    <a:srgbClr val="00FF00"/>
                  </a:solidFill>
                </a:ln>
                <a:latin typeface="Lucida Sans" pitchFamily="34" charset="0"/>
              </a:rPr>
              <a:t>VIVIR EN EL PRESENTE</a:t>
            </a:r>
          </a:p>
        </p:txBody>
      </p:sp>
      <p:sp>
        <p:nvSpPr>
          <p:cNvPr id="6" name="5 Elipse"/>
          <p:cNvSpPr/>
          <p:nvPr/>
        </p:nvSpPr>
        <p:spPr>
          <a:xfrm>
            <a:off x="703384" y="3269674"/>
            <a:ext cx="6274191" cy="3588326"/>
          </a:xfrm>
          <a:prstGeom prst="ellipse">
            <a:avLst/>
          </a:prstGeom>
          <a:solidFill>
            <a:srgbClr val="FF9900">
              <a:alpha val="63000"/>
            </a:srgb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Lucida Sans" pitchFamily="34" charset="0"/>
            </a:endParaRPr>
          </a:p>
          <a:p>
            <a:pPr algn="ctr"/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Lucida Sans" pitchFamily="34" charset="0"/>
              </a:rPr>
              <a:t>MINDFULNES</a:t>
            </a:r>
            <a:r>
              <a:rPr lang="es-ES" sz="2400" b="1" dirty="0">
                <a:latin typeface="Lucida Sans" pitchFamily="34" charset="0"/>
              </a:rPr>
              <a:t> ES UNA FORMA DE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Lucida Sans" pitchFamily="34" charset="0"/>
              </a:rPr>
              <a:t>MEDITACIÓN</a:t>
            </a:r>
            <a:r>
              <a:rPr lang="es-ES" sz="2400" b="1" dirty="0">
                <a:latin typeface="Lucida Sans" pitchFamily="34" charset="0"/>
              </a:rPr>
              <a:t>, QUE NACE EN UN CONTEXTO </a:t>
            </a:r>
            <a:r>
              <a:rPr lang="es-E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Sans" pitchFamily="34" charset="0"/>
              </a:rPr>
              <a:t>PSICOLÓGICO.</a:t>
            </a:r>
            <a:endParaRPr lang="es-ES" sz="2400" b="1" dirty="0">
              <a:latin typeface="Lucida Sans" pitchFamily="34" charset="0"/>
            </a:endParaRPr>
          </a:p>
          <a:p>
            <a:pPr algn="ctr"/>
            <a:r>
              <a:rPr lang="es-ES" sz="2400" b="1" dirty="0">
                <a:latin typeface="Lucida Sans" pitchFamily="34" charset="0"/>
              </a:rPr>
              <a:t>AL CONTRARIO QUE LA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Lucida Sans" pitchFamily="34" charset="0"/>
              </a:rPr>
              <a:t>MEDITACIÓN CLÁSICA </a:t>
            </a:r>
            <a:r>
              <a:rPr lang="es-ES" sz="2400" b="1" dirty="0">
                <a:latin typeface="Lucida Sans" pitchFamily="34" charset="0"/>
              </a:rPr>
              <a:t>QUE NACIÓ EN CONTEXTOS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Lucida Sans" pitchFamily="34" charset="0"/>
              </a:rPr>
              <a:t>RELIGIOSOS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14254" y="0"/>
            <a:ext cx="5749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ALGUNOS BENEFICIOS DEL MINDFULNESS</a:t>
            </a:r>
          </a:p>
        </p:txBody>
      </p:sp>
      <p:pic>
        <p:nvPicPr>
          <p:cNvPr id="2" name="Picture 2" descr="C:\Users\JULIA\Desktop\10-beneficios-mindfulnessartes.jpg"/>
          <p:cNvPicPr>
            <a:picLocks noChangeAspect="1" noChangeArrowheads="1"/>
          </p:cNvPicPr>
          <p:nvPr/>
        </p:nvPicPr>
        <p:blipFill>
          <a:blip r:embed="rId3"/>
          <a:srcRect l="4458" r="4374"/>
          <a:stretch>
            <a:fillRect/>
          </a:stretch>
        </p:blipFill>
        <p:spPr bwMode="auto">
          <a:xfrm>
            <a:off x="3446585" y="263236"/>
            <a:ext cx="5317587" cy="65947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547403" y="0"/>
            <a:ext cx="5188634" cy="461665"/>
          </a:xfrm>
          <a:prstGeom prst="rect">
            <a:avLst/>
          </a:prstGeom>
          <a:solidFill>
            <a:srgbClr val="0070C0">
              <a:alpha val="61000"/>
            </a:srgbClr>
          </a:solidFill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Sans" pitchFamily="34" charset="0"/>
              </a:rPr>
              <a:t>BENEFICIOS DE LA MEDITACIÓN</a:t>
            </a:r>
          </a:p>
        </p:txBody>
      </p:sp>
      <p:sp>
        <p:nvSpPr>
          <p:cNvPr id="8" name="7 Elipse"/>
          <p:cNvSpPr/>
          <p:nvPr/>
        </p:nvSpPr>
        <p:spPr>
          <a:xfrm>
            <a:off x="0" y="0"/>
            <a:ext cx="4360985" cy="2500313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n>
                  <a:solidFill>
                    <a:srgbClr val="FF66FF"/>
                  </a:solidFill>
                </a:ln>
                <a:solidFill>
                  <a:srgbClr val="FD6A48"/>
                </a:solidFill>
                <a:latin typeface="Lucida Sans" pitchFamily="34" charset="0"/>
              </a:rPr>
              <a:t>CAMBIA Y MEJORA LA ESTRUCTURA CEREBRAL </a:t>
            </a:r>
            <a:endParaRPr lang="es-ES" sz="2800" b="1" dirty="0">
              <a:ln>
                <a:solidFill>
                  <a:srgbClr val="FF66FF"/>
                </a:solidFill>
              </a:ln>
              <a:solidFill>
                <a:srgbClr val="FD6A48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0" y="2403229"/>
            <a:ext cx="3983502" cy="2337583"/>
          </a:xfrm>
          <a:prstGeom prst="ellipse">
            <a:avLst/>
          </a:prstGeom>
          <a:solidFill>
            <a:schemeClr val="accent6">
              <a:lumMod val="75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NUESTRO CEREBRO REJUVENECE</a:t>
            </a:r>
            <a:endParaRPr lang="es-ES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977575" y="236805"/>
            <a:ext cx="5214425" cy="2548599"/>
          </a:xfrm>
          <a:prstGeom prst="ellipse">
            <a:avLst/>
          </a:prstGeom>
          <a:solidFill>
            <a:srgbClr val="F5EA0B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" pitchFamily="34" charset="0"/>
              </a:rPr>
              <a:t>MEJORA LA CONCENTRACIÓN Y LA CREATIVIDAD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7141700" y="4328161"/>
            <a:ext cx="5050300" cy="2529839"/>
          </a:xfrm>
          <a:prstGeom prst="ellipse">
            <a:avLst/>
          </a:prstGeom>
          <a:solidFill>
            <a:srgbClr val="0070C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INCREMENTA LA INTELIGENCIA EMOCIONAL</a:t>
            </a:r>
          </a:p>
        </p:txBody>
      </p:sp>
      <p:sp>
        <p:nvSpPr>
          <p:cNvPr id="13" name="12 Elipse"/>
          <p:cNvSpPr/>
          <p:nvPr/>
        </p:nvSpPr>
        <p:spPr>
          <a:xfrm>
            <a:off x="0" y="4579033"/>
            <a:ext cx="4489941" cy="2278967"/>
          </a:xfrm>
          <a:prstGeom prst="ellipse">
            <a:avLst/>
          </a:prstGeom>
          <a:solidFill>
            <a:srgbClr val="D60093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rgbClr val="FD6A48"/>
                </a:solidFill>
              </a:rPr>
              <a:t>MEJORAN LAS RELACIONES CON OTRAS PERSONAS</a:t>
            </a:r>
          </a:p>
        </p:txBody>
      </p:sp>
      <p:sp>
        <p:nvSpPr>
          <p:cNvPr id="14" name="13 Elipse"/>
          <p:cNvSpPr/>
          <p:nvPr/>
        </p:nvSpPr>
        <p:spPr>
          <a:xfrm>
            <a:off x="8215534" y="2465436"/>
            <a:ext cx="3976466" cy="2278967"/>
          </a:xfrm>
          <a:prstGeom prst="ellipse">
            <a:avLst/>
          </a:prstGeom>
          <a:solidFill>
            <a:srgbClr val="66FFFF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rgbClr val="FD6A48"/>
                </a:solidFill>
              </a:rPr>
              <a:t>SE UTILIZA EN DIVERSAS TERAPIAS CON EFICACIA</a:t>
            </a:r>
          </a:p>
        </p:txBody>
      </p:sp>
      <p:sp>
        <p:nvSpPr>
          <p:cNvPr id="11" name="10 Elipse"/>
          <p:cNvSpPr/>
          <p:nvPr/>
        </p:nvSpPr>
        <p:spPr>
          <a:xfrm>
            <a:off x="4277237" y="2248194"/>
            <a:ext cx="3446584" cy="2252369"/>
          </a:xfrm>
          <a:prstGeom prst="ellipse">
            <a:avLst/>
          </a:prstGeom>
          <a:solidFill>
            <a:schemeClr val="accent4">
              <a:lumMod val="7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REDUCE LOS NIVELES DE ESTRÉS</a:t>
            </a:r>
          </a:p>
        </p:txBody>
      </p:sp>
      <p:sp>
        <p:nvSpPr>
          <p:cNvPr id="15" name="14 Elipse"/>
          <p:cNvSpPr/>
          <p:nvPr/>
        </p:nvSpPr>
        <p:spPr>
          <a:xfrm>
            <a:off x="3629025" y="4586288"/>
            <a:ext cx="4529138" cy="2085975"/>
          </a:xfrm>
          <a:prstGeom prst="ellipse">
            <a:avLst/>
          </a:prstGeom>
          <a:gradFill flip="none" rotWithShape="1">
            <a:gsLst>
              <a:gs pos="0">
                <a:srgbClr val="FBEAC7">
                  <a:alpha val="41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POTENCIA LA CAPACIDAD INMUNOLÓGICA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1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rcRect l="-237" t="10628" r="237" b="-858"/>
          <a:stretch>
            <a:fillRect/>
          </a:stretch>
        </p:blipFill>
        <p:spPr bwMode="auto">
          <a:xfrm>
            <a:off x="6192982" y="-25400"/>
            <a:ext cx="599901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660400" y="2109788"/>
            <a:ext cx="5557838" cy="3046988"/>
          </a:xfrm>
          <a:prstGeom prst="rect">
            <a:avLst/>
          </a:prstGeom>
          <a:solidFill>
            <a:srgbClr val="009900">
              <a:alpha val="26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3200" b="1" dirty="0">
                <a:latin typeface="+mn-lt"/>
              </a:rPr>
              <a:t>LA MEDITACIÓN ES COMO UN </a:t>
            </a:r>
            <a:r>
              <a:rPr lang="es-ES" altLang="es-E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ESPEJO</a:t>
            </a:r>
            <a:r>
              <a:rPr lang="es-ES" altLang="es-ES" sz="3200" b="1" dirty="0">
                <a:latin typeface="+mn-lt"/>
              </a:rPr>
              <a:t> QUE </a:t>
            </a:r>
            <a:r>
              <a:rPr lang="es-ES" altLang="es-ES" sz="3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REFLEJA</a:t>
            </a:r>
            <a:r>
              <a:rPr lang="es-ES" altLang="es-ES" sz="3200" b="1" dirty="0">
                <a:latin typeface="+mn-lt"/>
              </a:rPr>
              <a:t> SIN DISTORSIONES LO QUE SUCEDE AQUÍ Y AHORA…</a:t>
            </a:r>
          </a:p>
          <a:p>
            <a:pPr algn="ctr" eaLnBrk="1" hangingPunct="1"/>
            <a:r>
              <a:rPr lang="es-ES" altLang="es-ES" sz="3200" b="1" dirty="0">
                <a:latin typeface="+mn-lt"/>
              </a:rPr>
              <a:t>EN TU </a:t>
            </a:r>
            <a:r>
              <a:rPr lang="es-ES" altLang="es-E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INTERIOR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A\Desktop\SILENCIO 2020-2021\SILENCIO -  2021\GRÁFICO SILENCIO - ATENCIÓ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05" y="0"/>
            <a:ext cx="10788542" cy="6858000"/>
          </a:xfrm>
          <a:prstGeom prst="rect">
            <a:avLst/>
          </a:prstGeom>
          <a:noFill/>
        </p:spPr>
      </p:pic>
      <p:sp>
        <p:nvSpPr>
          <p:cNvPr id="4" name="3 Elipse"/>
          <p:cNvSpPr/>
          <p:nvPr/>
        </p:nvSpPr>
        <p:spPr>
          <a:xfrm>
            <a:off x="10239943" y="3701145"/>
            <a:ext cx="142895" cy="136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8310866" y="3633109"/>
            <a:ext cx="142895" cy="136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6881920" y="3633109"/>
            <a:ext cx="142895" cy="136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5595868" y="3701145"/>
            <a:ext cx="142895" cy="136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3809686" y="3701145"/>
            <a:ext cx="142895" cy="136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452712" y="2068276"/>
            <a:ext cx="435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PASADO          FUTURO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5191105" y="1925781"/>
            <a:ext cx="697076" cy="2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349306" y="5303520"/>
            <a:ext cx="7540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+mn-lt"/>
              </a:rPr>
              <a:t>ESOS INSTANTES DE TORNAR AL CENTRO DE </a:t>
            </a:r>
            <a:r>
              <a:rPr lang="es-ES" sz="2800" b="1" dirty="0">
                <a:solidFill>
                  <a:srgbClr val="FF0000"/>
                </a:solidFill>
                <a:latin typeface="+mn-lt"/>
              </a:rPr>
              <a:t>ATENCIÓN, </a:t>
            </a:r>
            <a:r>
              <a:rPr lang="es-ES" sz="2800" b="1" dirty="0">
                <a:solidFill>
                  <a:schemeClr val="bg1"/>
                </a:solidFill>
                <a:latin typeface="+mn-lt"/>
              </a:rPr>
              <a:t>NOS VUELVEN </a:t>
            </a:r>
            <a:r>
              <a:rPr lang="es-ES" sz="2800" b="1" dirty="0">
                <a:solidFill>
                  <a:srgbClr val="0070C0"/>
                </a:solidFill>
                <a:latin typeface="+mn-lt"/>
              </a:rPr>
              <a:t>LÚCIDOS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A\Desktop\CURSOS MINDFULNESS\meditacion en la lluvi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817" y="0"/>
            <a:ext cx="10298405" cy="684278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348110" y="5852159"/>
            <a:ext cx="362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745674" y="1122219"/>
            <a:ext cx="8536956" cy="5735782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ln>
                  <a:solidFill>
                    <a:srgbClr val="FFCC00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itchFamily="82" charset="0"/>
              </a:rPr>
              <a:t>CONSCIENTES</a:t>
            </a:r>
            <a:r>
              <a:rPr lang="es-ES" sz="2400" b="1" dirty="0">
                <a:latin typeface="Lucida Sans" pitchFamily="34" charset="0"/>
              </a:rPr>
              <a:t> DEL MOMENTO </a:t>
            </a:r>
            <a:r>
              <a:rPr lang="es-ES" sz="2400" b="1" dirty="0">
                <a:ln w="19050">
                  <a:solidFill>
                    <a:srgbClr val="00B050"/>
                  </a:solidFill>
                </a:ln>
                <a:latin typeface="Lucida Sans" pitchFamily="34" charset="0"/>
              </a:rPr>
              <a:t>PRESENTE. </a:t>
            </a:r>
          </a:p>
          <a:p>
            <a:pPr marL="457200" indent="-457200"/>
            <a:r>
              <a:rPr lang="es-ES" sz="2400" b="1" dirty="0">
                <a:latin typeface="Lucida Sans" pitchFamily="34" charset="0"/>
              </a:rPr>
              <a:t>SIN RECHAZAR </a:t>
            </a:r>
            <a:r>
              <a:rPr lang="es-ES" sz="2400" b="1" dirty="0">
                <a:ln>
                  <a:solidFill>
                    <a:srgbClr val="CC0099"/>
                  </a:solidFill>
                </a:ln>
                <a:latin typeface="Lucida Sans" pitchFamily="34" charset="0"/>
              </a:rPr>
              <a:t>NI LUCHAR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latin typeface="Lucida Sans" pitchFamily="34" charset="0"/>
              </a:rPr>
              <a:t>CONTRA </a:t>
            </a:r>
            <a:r>
              <a:rPr lang="es-ES" sz="2400" b="1" dirty="0">
                <a:latin typeface="Lucida Sans" pitchFamily="34" charset="0"/>
              </a:rPr>
              <a:t>LO QUE APARECE.</a:t>
            </a:r>
            <a:endParaRPr lang="es-ES" sz="2400" b="1" u="sng" dirty="0">
              <a:latin typeface="Lucida Sans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ln>
                  <a:solidFill>
                    <a:srgbClr val="00B0F0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Imprint MT Shadow" pitchFamily="82" charset="0"/>
              </a:rPr>
              <a:t>OBSERVAR</a:t>
            </a:r>
            <a:r>
              <a:rPr lang="es-ES" sz="2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Lucida Sans" pitchFamily="34" charset="0"/>
              </a:rPr>
              <a:t> </a:t>
            </a:r>
            <a:r>
              <a:rPr lang="es-ES" sz="2400" b="1" dirty="0">
                <a:latin typeface="Lucida Sans" pitchFamily="34" charset="0"/>
              </a:rPr>
              <a:t>LO QUE SENTIMOS, LO QUE PENSAMOS Y LO QUE OCURRE, </a:t>
            </a:r>
            <a:r>
              <a:rPr lang="es-ES" sz="2400" b="1" dirty="0">
                <a:ln>
                  <a:solidFill>
                    <a:srgbClr val="CC0099"/>
                  </a:solidFill>
                </a:ln>
                <a:latin typeface="Lucida Sans" pitchFamily="34" charset="0"/>
              </a:rPr>
              <a:t>SIN JUZGARLO, </a:t>
            </a:r>
            <a:r>
              <a:rPr lang="es-ES" sz="2400" b="1" dirty="0">
                <a:solidFill>
                  <a:schemeClr val="tx1"/>
                </a:solidFill>
                <a:latin typeface="Lucida Sans" pitchFamily="34" charset="0"/>
              </a:rPr>
              <a:t>NI QUERER</a:t>
            </a:r>
            <a:r>
              <a:rPr lang="es-ES" sz="2400" b="1" dirty="0">
                <a:latin typeface="Lucida Sans" pitchFamily="34" charset="0"/>
              </a:rPr>
              <a:t> </a:t>
            </a:r>
            <a:r>
              <a:rPr lang="es-ES" sz="2400" b="1" dirty="0">
                <a:ln>
                  <a:solidFill>
                    <a:srgbClr val="CC0099"/>
                  </a:solidFill>
                </a:ln>
                <a:latin typeface="Lucida Sans" pitchFamily="34" charset="0"/>
              </a:rPr>
              <a:t>CAMBIARLO. </a:t>
            </a:r>
            <a:r>
              <a:rPr lang="es-ES" sz="2400" b="1" dirty="0">
                <a:ln>
                  <a:solidFill>
                    <a:srgbClr val="00FF00"/>
                  </a:solidFill>
                </a:ln>
                <a:latin typeface="Lucida Sans" pitchFamily="34" charset="0"/>
              </a:rPr>
              <a:t>ACEPTARLO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Lucida Sans" pitchFamily="34" charset="0"/>
              </a:rPr>
              <a:t>APRENDER</a:t>
            </a:r>
            <a:r>
              <a:rPr lang="es-ES" sz="2400" b="1" dirty="0">
                <a:latin typeface="Lucida Sans" pitchFamily="34" charset="0"/>
              </a:rPr>
              <a:t> A SENTIR </a:t>
            </a:r>
            <a:r>
              <a:rPr lang="es-ES" sz="2400" b="1" dirty="0">
                <a:ln>
                  <a:solidFill>
                    <a:srgbClr val="00B0F0"/>
                  </a:solidFill>
                </a:ln>
                <a:latin typeface="Imprint MT Shadow" pitchFamily="82" charset="0"/>
              </a:rPr>
              <a:t>AMOR</a:t>
            </a:r>
            <a:r>
              <a:rPr lang="es-ES" sz="2400" b="1" dirty="0">
                <a:latin typeface="Imprint MT Shadow" pitchFamily="82" charset="0"/>
              </a:rPr>
              <a:t> </a:t>
            </a:r>
            <a:r>
              <a:rPr lang="es-ES" sz="2400" b="1" dirty="0">
                <a:ln>
                  <a:solidFill>
                    <a:srgbClr val="00B0F0"/>
                  </a:solidFill>
                </a:ln>
                <a:latin typeface="Lucida Sans" pitchFamily="34" charset="0"/>
              </a:rPr>
              <a:t>SINCERO</a:t>
            </a:r>
            <a:r>
              <a:rPr lang="es-ES" sz="2400" b="1" dirty="0">
                <a:latin typeface="Lucida Sans" pitchFamily="34" charset="0"/>
              </a:rPr>
              <a:t> POR </a:t>
            </a:r>
            <a:r>
              <a:rPr lang="es-ES" sz="2400" b="1" dirty="0">
                <a:ln>
                  <a:solidFill>
                    <a:srgbClr val="00FF00"/>
                  </a:solidFill>
                </a:ln>
                <a:latin typeface="Lucida Sans" pitchFamily="34" charset="0"/>
              </a:rPr>
              <a:t>NOSOTROS</a:t>
            </a:r>
            <a:r>
              <a:rPr lang="es-ES" sz="2400" b="1" dirty="0">
                <a:latin typeface="Lucida Sans" pitchFamily="34" charset="0"/>
              </a:rPr>
              <a:t> MISMOS Y POR LOS </a:t>
            </a:r>
            <a:r>
              <a:rPr lang="es-ES" sz="2400" b="1" dirty="0">
                <a:ln>
                  <a:solidFill>
                    <a:srgbClr val="FFC000"/>
                  </a:solidFill>
                </a:ln>
                <a:latin typeface="Lucida Sans" pitchFamily="34" charset="0"/>
              </a:rPr>
              <a:t>DEMÁS.</a:t>
            </a:r>
          </a:p>
          <a:p>
            <a:pPr marL="457200" indent="-457200"/>
            <a:r>
              <a:rPr lang="es-ES" sz="2400" b="1" dirty="0">
                <a:ln>
                  <a:solidFill>
                    <a:srgbClr val="FFC000"/>
                  </a:solidFill>
                </a:ln>
                <a:latin typeface="Lucida Sans" pitchFamily="34" charset="0"/>
              </a:rPr>
              <a:t>      </a:t>
            </a:r>
            <a:r>
              <a:rPr lang="es-ES" sz="2400" b="1" dirty="0">
                <a:ln>
                  <a:solidFill>
                    <a:srgbClr val="FF9900"/>
                  </a:solidFill>
                </a:ln>
                <a:latin typeface="Lucida Sans" pitchFamily="34" charset="0"/>
              </a:rPr>
              <a:t>(COMPASIÓN UNIVERSAL)</a:t>
            </a:r>
          </a:p>
        </p:txBody>
      </p:sp>
      <p:sp>
        <p:nvSpPr>
          <p:cNvPr id="3" name="2 Elipse"/>
          <p:cNvSpPr/>
          <p:nvPr/>
        </p:nvSpPr>
        <p:spPr>
          <a:xfrm>
            <a:off x="3700229" y="0"/>
            <a:ext cx="4670047" cy="1491175"/>
          </a:xfrm>
          <a:prstGeom prst="ellipse">
            <a:avLst/>
          </a:prstGeom>
          <a:solidFill>
            <a:srgbClr val="00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Lucida Sans" pitchFamily="34" charset="0"/>
              </a:rPr>
              <a:t>SE BASA EN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rgbClr val="FF66FF"/>
                </a:solidFill>
                <a:latin typeface="Lucida Sans" pitchFamily="34" charset="0"/>
              </a:rPr>
              <a:t>TRES</a:t>
            </a:r>
            <a:r>
              <a:rPr lang="es-ES" sz="2400" b="1" dirty="0">
                <a:latin typeface="Lucida Sans" pitchFamily="34" charset="0"/>
              </a:rPr>
              <a:t>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Lucida Sans" pitchFamily="34" charset="0"/>
              </a:rPr>
              <a:t>PILARES: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C0F263-F26C-4D0B-9595-CF833CA39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graphicEl>
                                              <a:dgm id="{CBC0F263-F26C-4D0B-9595-CF833CA39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0F3C61-BD20-4320-AACC-1EF5CD460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>
                                            <p:graphicEl>
                                              <a:dgm id="{150F3C61-BD20-4320-AACC-1EF5CD460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1505C1-BE20-41FC-B9CD-0DA204893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graphicEl>
                                              <a:dgm id="{2B1505C1-BE20-41FC-B9CD-0DA204893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87D3A5-FAAB-4EC5-85AD-92C4D92E6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>
                                            <p:graphicEl>
                                              <a:dgm id="{B887D3A5-FAAB-4EC5-85AD-92C4D92E6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C77C76-44FB-4922-9F17-35890E71F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graphicEl>
                                              <a:dgm id="{39C77C76-44FB-4922-9F17-35890E71F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9F024-F7FB-424B-AB2D-328DD72F8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>
                                            <p:graphicEl>
                                              <a:dgm id="{EEF9F024-F7FB-424B-AB2D-328DD72F8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91723C-14E3-4847-8E98-8F2F32220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>
                                            <p:graphicEl>
                                              <a:dgm id="{3F91723C-14E3-4847-8E98-8F2F32220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81F896-E3ED-43D3-B6EF-4E7436F5F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">
                                            <p:graphicEl>
                                              <a:dgm id="{3881F896-E3ED-43D3-B6EF-4E7436F5F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77AAF-9A62-4C28-A662-BAD1CE5F6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">
                                            <p:graphicEl>
                                              <a:dgm id="{E0E77AAF-9A62-4C28-A662-BAD1CE5F6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15E67-7C42-4FEC-BADA-7D1041AAA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">
                                            <p:graphicEl>
                                              <a:dgm id="{92B15E67-7C42-4FEC-BADA-7D1041AAAF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CBE1A9-FDCD-46D5-88BA-B3B44B370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">
                                            <p:graphicEl>
                                              <a:dgm id="{1BCBE1A9-FDCD-46D5-88BA-B3B44B370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A\Documents\MINDFULNES\1548205517_archive_1_shutterstock_592158416_rz125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contrast="10000"/>
          </a:blip>
          <a:srcRect/>
          <a:stretch>
            <a:fillRect/>
          </a:stretch>
        </p:blipFill>
        <p:spPr bwMode="auto">
          <a:xfrm>
            <a:off x="1828800" y="-61860"/>
            <a:ext cx="10363200" cy="691986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3131127" y="332509"/>
            <a:ext cx="5555673" cy="523220"/>
          </a:xfrm>
          <a:prstGeom prst="rect">
            <a:avLst/>
          </a:prstGeom>
          <a:solidFill>
            <a:srgbClr val="002060"/>
          </a:solidFill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+mn-lt"/>
              </a:rPr>
              <a:t>QUÉ </a:t>
            </a:r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ES </a:t>
            </a:r>
            <a:r>
              <a:rPr lang="es-ES" sz="2800" b="1" dirty="0">
                <a:latin typeface="+mn-lt"/>
              </a:rPr>
              <a:t>EL MINDFULNESS</a:t>
            </a:r>
          </a:p>
        </p:txBody>
      </p:sp>
      <p:sp>
        <p:nvSpPr>
          <p:cNvPr id="4" name="3 Pentágono"/>
          <p:cNvSpPr/>
          <p:nvPr/>
        </p:nvSpPr>
        <p:spPr>
          <a:xfrm>
            <a:off x="8093826" y="912055"/>
            <a:ext cx="3602181" cy="1357745"/>
          </a:xfrm>
          <a:prstGeom prst="homePlate">
            <a:avLst/>
          </a:prstGeom>
          <a:solidFill>
            <a:schemeClr val="tx1">
              <a:lumMod val="95000"/>
              <a:alpha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u="sng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 </a:t>
            </a:r>
            <a:r>
              <a:rPr lang="es-ES" sz="2800" b="1" dirty="0">
                <a:ln>
                  <a:solidFill>
                    <a:srgbClr val="66FFFF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HUIR DE LA REALIDAD</a:t>
            </a:r>
          </a:p>
        </p:txBody>
      </p:sp>
      <p:sp>
        <p:nvSpPr>
          <p:cNvPr id="6" name="5 Nube"/>
          <p:cNvSpPr/>
          <p:nvPr/>
        </p:nvSpPr>
        <p:spPr>
          <a:xfrm>
            <a:off x="196948" y="787790"/>
            <a:ext cx="3685309" cy="2527711"/>
          </a:xfrm>
          <a:prstGeom prst="cloud">
            <a:avLst/>
          </a:prstGeom>
          <a:solidFill>
            <a:schemeClr val="tx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u="sng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 </a:t>
            </a:r>
            <a:r>
              <a:rPr lang="es-ES" sz="28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DEJAR LA </a:t>
            </a:r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MENTE EN BLANCO</a:t>
            </a:r>
            <a:r>
              <a:rPr lang="es-ES" sz="28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7" name="6 Elipse"/>
          <p:cNvSpPr/>
          <p:nvPr/>
        </p:nvSpPr>
        <p:spPr>
          <a:xfrm>
            <a:off x="3299302" y="1975231"/>
            <a:ext cx="4682836" cy="2951018"/>
          </a:xfrm>
          <a:prstGeom prst="ellipse">
            <a:avLst/>
          </a:prstGeom>
          <a:solidFill>
            <a:srgbClr val="002060">
              <a:alpha val="4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u="sng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 </a:t>
            </a:r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ESTADO DE TRANCE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0" y="4469690"/>
            <a:ext cx="4031672" cy="2388310"/>
          </a:xfrm>
          <a:prstGeom prst="roundRect">
            <a:avLst/>
          </a:prstGeom>
          <a:solidFill>
            <a:srgbClr val="33CC33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u="sng" dirty="0">
                <a:ln>
                  <a:solidFill>
                    <a:schemeClr val="tx1"/>
                  </a:solidFill>
                </a:ln>
              </a:rPr>
              <a:t>NO ES </a:t>
            </a:r>
            <a:r>
              <a:rPr lang="es-ES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SUPRIMIR</a:t>
            </a:r>
            <a:r>
              <a:rPr lang="es-ES" sz="2800" b="1" dirty="0">
                <a:ln>
                  <a:solidFill>
                    <a:schemeClr val="tx1"/>
                  </a:solidFill>
                </a:ln>
              </a:rPr>
              <a:t> </a:t>
            </a:r>
          </a:p>
          <a:p>
            <a:pPr algn="ctr"/>
            <a:r>
              <a:rPr lang="es-ES" sz="2800" b="1" dirty="0">
                <a:ln>
                  <a:solidFill>
                    <a:schemeClr val="tx1"/>
                  </a:solidFill>
                </a:ln>
              </a:rPr>
              <a:t>O DEJAR DE </a:t>
            </a:r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EXPERIMENTAR </a:t>
            </a:r>
            <a:r>
              <a:rPr lang="es-ES" sz="2800" b="1" dirty="0">
                <a:ln>
                  <a:solidFill>
                    <a:schemeClr val="tx1"/>
                  </a:solidFill>
                </a:ln>
              </a:rPr>
              <a:t>LAS EMOCIONES O LA </a:t>
            </a:r>
            <a:r>
              <a:rPr lang="es-ES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VIDA</a:t>
            </a:r>
            <a:endParaRPr lang="es-ES" sz="28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871089" y="4385710"/>
            <a:ext cx="4320911" cy="2472290"/>
          </a:xfrm>
          <a:prstGeom prst="roundRect">
            <a:avLst/>
          </a:prstGeom>
          <a:solidFill>
            <a:srgbClr val="FFC000">
              <a:alpha val="3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u="sng" dirty="0">
                <a:ln>
                  <a:solidFill>
                    <a:schemeClr val="tx1"/>
                  </a:solidFill>
                </a:ln>
              </a:rPr>
              <a:t>NO ES </a:t>
            </a:r>
            <a:r>
              <a:rPr lang="es-ES" sz="2800" b="1" dirty="0">
                <a:ln>
                  <a:solidFill>
                    <a:schemeClr val="tx1"/>
                  </a:solidFill>
                </a:ln>
              </a:rPr>
              <a:t>UNA </a:t>
            </a:r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TÉCNICA </a:t>
            </a:r>
            <a:r>
              <a:rPr lang="es-ES" sz="2800" b="1" dirty="0">
                <a:ln>
                  <a:solidFill>
                    <a:schemeClr val="tx1"/>
                  </a:solidFill>
                </a:ln>
              </a:rPr>
              <a:t>DE </a:t>
            </a:r>
            <a:r>
              <a:rPr lang="es-ES" sz="2800" b="1" dirty="0">
                <a:ln>
                  <a:solidFill>
                    <a:srgbClr val="66FFFF"/>
                  </a:solidFill>
                </a:ln>
              </a:rPr>
              <a:t>RELAJACIÓN</a:t>
            </a:r>
            <a:r>
              <a:rPr lang="es-ES" sz="2800" b="1" dirty="0">
                <a:ln>
                  <a:solidFill>
                    <a:schemeClr val="tx1"/>
                  </a:solidFill>
                </a:ln>
              </a:rPr>
              <a:t>  O  DE </a:t>
            </a:r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AUTO-CONTROL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rcRect l="1830" t="2495" r="665" b="1134"/>
          <a:stretch>
            <a:fillRect/>
          </a:stretch>
        </p:blipFill>
        <p:spPr bwMode="auto">
          <a:xfrm>
            <a:off x="1784350" y="26988"/>
            <a:ext cx="1040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438150" y="912813"/>
            <a:ext cx="4803775" cy="144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2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SIMPLEMENTE  QUIETO  VIENDO  COMO  SE DISUELVEN LOS  PENSAMIENTOS </a:t>
            </a:r>
            <a:r>
              <a:rPr lang="es-ES" altLang="es-ES" sz="32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altLang="es-ES" sz="32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Perpetua Titling MT" pitchFamily="18" charset="0"/>
              </a:rPr>
              <a:t>**</a:t>
            </a: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371475" y="2832101"/>
            <a:ext cx="6792912" cy="18158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2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ESTABLECER  LA PAZ EN NUESTRA MENTE.</a:t>
            </a:r>
          </a:p>
          <a:p>
            <a:pPr algn="ctr" eaLnBrk="1" hangingPunct="1"/>
            <a:r>
              <a:rPr lang="es-ES" altLang="es-ES" sz="2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ENCONTRAR  NUESTRO CENTRO INMÓVIL DESDE EL QUE PUEDES OBSERVAR TODO SIN IMPLICARTE EN NADA.</a:t>
            </a:r>
          </a:p>
        </p:txBody>
      </p:sp>
      <p:sp>
        <p:nvSpPr>
          <p:cNvPr id="4101" name="CuadroTexto 3"/>
          <p:cNvSpPr txBox="1">
            <a:spLocks noChangeArrowheads="1"/>
          </p:cNvSpPr>
          <p:nvPr/>
        </p:nvSpPr>
        <p:spPr bwMode="auto">
          <a:xfrm>
            <a:off x="6929438" y="1468438"/>
            <a:ext cx="489267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/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2379663" y="4999038"/>
            <a:ext cx="7108825" cy="1385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2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“NO CORRAS… VE DESPACIO… </a:t>
            </a:r>
          </a:p>
          <a:p>
            <a:pPr algn="ctr"/>
            <a:r>
              <a:rPr lang="es-ES" altLang="es-ES" sz="2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DÓNDE TIENES QUE LLEGAR ES A TI MISMO…” </a:t>
            </a:r>
            <a:r>
              <a:rPr lang="es-ES" sz="2800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(Juan Ramón Jiménez)</a:t>
            </a:r>
            <a:endParaRPr lang="es-ES" altLang="es-ES" sz="2800" b="1" i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103" name="CuadroTexto 5"/>
          <p:cNvSpPr txBox="1">
            <a:spLocks noChangeArrowheads="1"/>
          </p:cNvSpPr>
          <p:nvPr/>
        </p:nvSpPr>
        <p:spPr bwMode="auto">
          <a:xfrm>
            <a:off x="8718550" y="3101975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altLang="es-ES"/>
          </a:p>
        </p:txBody>
      </p:sp>
      <p:sp>
        <p:nvSpPr>
          <p:cNvPr id="4" name="CuadroTexto 3"/>
          <p:cNvSpPr txBox="1"/>
          <p:nvPr/>
        </p:nvSpPr>
        <p:spPr>
          <a:xfrm>
            <a:off x="6532563" y="1468438"/>
            <a:ext cx="409575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>
                <a:effectLst>
                  <a:glow rad="101600">
                    <a:srgbClr val="FF9900">
                      <a:alpha val="60000"/>
                    </a:srgbClr>
                  </a:glow>
                </a:effectLst>
              </a:rPr>
              <a:t>SER QUIEN UNO </a:t>
            </a:r>
            <a:r>
              <a:rPr lang="es-ES" sz="3600" b="1" dirty="0">
                <a:effectLst>
                  <a:glow rad="101600">
                    <a:srgbClr val="FF9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s-ES" sz="3600" b="1" dirty="0">
                <a:effectLst>
                  <a:glow rad="101600">
                    <a:srgbClr val="FF9900">
                      <a:alpha val="60000"/>
                    </a:srgbClr>
                  </a:glow>
                </a:effectLst>
              </a:rPr>
              <a:t>…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525982" y="177080"/>
            <a:ext cx="463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Lucida Sans" pitchFamily="34" charset="0"/>
              </a:rPr>
              <a:t>MENTE DE PRINCIPIANTE…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460856" y="900547"/>
            <a:ext cx="5643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¿SABES QUIÉN ERES TÚ REALMENTE AHORA MISMO?</a:t>
            </a:r>
          </a:p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MÁS ALLÁ DE…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030728" y="0"/>
            <a:ext cx="6161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211016" y="393700"/>
            <a:ext cx="6122987" cy="18158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VIVIR CON LA </a:t>
            </a:r>
            <a:r>
              <a:rPr lang="es-ES" altLang="es-ES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FUERA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NOSOTROS MISMOS,</a:t>
            </a:r>
            <a:r>
              <a:rPr lang="es-ES" altLang="es-ES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alt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CONOCEMOS</a:t>
            </a:r>
            <a:r>
              <a:rPr lang="es-ES" alt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MUNDO </a:t>
            </a:r>
            <a:r>
              <a:rPr lang="es-ES" altLang="es-ES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EXTERIOR,</a:t>
            </a:r>
            <a:r>
              <a:rPr lang="es-ES" alt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PERO </a:t>
            </a:r>
            <a:r>
              <a:rPr lang="es-ES" altLang="es-E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NO</a:t>
            </a:r>
            <a:r>
              <a:rPr lang="es-ES" alt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es-ES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 MUNDO </a:t>
            </a:r>
            <a:r>
              <a:rPr lang="es-ES" altLang="es-ES" b="1" dirty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INTERNO </a:t>
            </a:r>
            <a:r>
              <a:rPr lang="es-ES" altLang="es-ES" b="1" dirty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itchFamily="18" charset="0"/>
              </a:rPr>
              <a:t>*</a:t>
            </a:r>
            <a:endParaRPr lang="es-ES" alt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MT" pitchFamily="18" charset="0"/>
            </a:endParaRP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215900" y="2740025"/>
            <a:ext cx="7062788" cy="181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CAOS, EL SUFRIMIENTO Y LOS </a:t>
            </a:r>
            <a:r>
              <a:rPr lang="es-ES" altLang="es-ES" b="1" dirty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CONFLICTOS </a:t>
            </a:r>
            <a:r>
              <a:rPr lang="es-ES" altLang="es-E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 ESTÁN EN LA VIDA</a:t>
            </a:r>
            <a:r>
              <a:rPr lang="es-ES" alt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ESTÁN EN </a:t>
            </a:r>
            <a:r>
              <a:rPr lang="es-ES" altLang="es-ES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 </a:t>
            </a:r>
            <a:r>
              <a:rPr lang="es-ES" altLang="es-ES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MENTE</a:t>
            </a:r>
            <a:r>
              <a:rPr lang="es-ES" altLang="es-ES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alt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PENSAMIENTOS NOS ENGULLEN. VIVIMOS  EN ESE </a:t>
            </a:r>
            <a:r>
              <a:rPr lang="es-ES" altLang="es-ES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 MENTAL</a:t>
            </a: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227013" y="5416550"/>
            <a:ext cx="666591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altLang="es-ES" sz="24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Sans" pitchFamily="34" charset="0"/>
                <a:ea typeface="Calibri" pitchFamily="34" charset="0"/>
                <a:cs typeface="Times New Roman" pitchFamily="18" charset="0"/>
              </a:rPr>
              <a:t>ESTRÉS, </a:t>
            </a:r>
            <a:r>
              <a:rPr lang="es-ES" altLang="es-ES" sz="24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Sans" pitchFamily="34" charset="0"/>
                <a:ea typeface="Calibri" pitchFamily="34" charset="0"/>
                <a:cs typeface="Times New Roman" pitchFamily="18" charset="0"/>
              </a:rPr>
              <a:t>ANSIEDAD</a:t>
            </a:r>
            <a:r>
              <a:rPr lang="es-ES" altLang="es-ES" sz="24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Sans" pitchFamily="34" charset="0"/>
                <a:ea typeface="Calibri" pitchFamily="34" charset="0"/>
                <a:cs typeface="Times New Roman" pitchFamily="18" charset="0"/>
              </a:rPr>
              <a:t>, SUFRIMIENTO, MALESTAR,  </a:t>
            </a:r>
            <a:r>
              <a:rPr lang="es-ES" altLang="es-ES" sz="24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Sans" pitchFamily="34" charset="0"/>
                <a:ea typeface="Calibri" pitchFamily="34" charset="0"/>
                <a:cs typeface="Times New Roman" pitchFamily="18" charset="0"/>
              </a:rPr>
              <a:t>SEPARACIÓN</a:t>
            </a:r>
            <a:r>
              <a:rPr lang="es-ES" altLang="es-ES" sz="24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Sans" pitchFamily="34" charset="0"/>
                <a:ea typeface="Calibri" pitchFamily="34" charset="0"/>
                <a:cs typeface="Times New Roman" pitchFamily="18" charset="0"/>
              </a:rPr>
              <a:t>, SOLEDAD, </a:t>
            </a:r>
            <a:r>
              <a:rPr lang="es-ES" altLang="es-ES" sz="24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Sans" pitchFamily="34" charset="0"/>
                <a:ea typeface="Calibri" pitchFamily="34" charset="0"/>
                <a:cs typeface="Times New Roman" pitchFamily="18" charset="0"/>
              </a:rPr>
              <a:t>DEPRESIÓN, </a:t>
            </a:r>
            <a:r>
              <a:rPr lang="es-ES" altLang="es-E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D6A48"/>
                </a:solidFill>
                <a:effectLst>
                  <a:reflection blurRad="12700" stA="28000" endPos="45000" dist="1000" dir="5400000" sy="-100000" algn="bl" rotWithShape="0"/>
                </a:effectLst>
                <a:latin typeface="Lucida Sans" pitchFamily="34" charset="0"/>
                <a:ea typeface="Calibri" pitchFamily="34" charset="0"/>
                <a:cs typeface="Times New Roman" pitchFamily="18" charset="0"/>
              </a:rPr>
              <a:t>INSOMNIO…</a:t>
            </a:r>
            <a:r>
              <a:rPr lang="es-ES" alt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Lucida Sans" pitchFamily="34" charset="0"/>
                <a:ea typeface="Calibri" pitchFamily="34" charset="0"/>
                <a:cs typeface="Times New Roman" pitchFamily="18" charset="0"/>
              </a:rPr>
              <a:t> * </a:t>
            </a:r>
            <a:endParaRPr lang="es-ES" altLang="es-E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1800225" y="4556125"/>
            <a:ext cx="0" cy="8604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3260725" y="4556125"/>
            <a:ext cx="0" cy="8604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372664" y="0"/>
            <a:ext cx="5523914" cy="1200329"/>
          </a:xfrm>
          <a:prstGeom prst="rect">
            <a:avLst/>
          </a:prstGeom>
          <a:solidFill>
            <a:srgbClr val="002060">
              <a:alpha val="3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chemeClr val="tx1"/>
                  </a:solidFill>
                </a:ln>
                <a:latin typeface="+mn-lt"/>
              </a:rPr>
              <a:t>NUESTRA FORMA DE </a:t>
            </a:r>
            <a:r>
              <a:rPr lang="es-ES" sz="2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rPr>
              <a:t>PERCIBIR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latin typeface="+mn-lt"/>
              </a:rPr>
              <a:t>LA REALIDAD </a:t>
            </a:r>
            <a:r>
              <a:rPr lang="es-ES" sz="2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rPr>
              <a:t>DETERMINA</a:t>
            </a:r>
            <a:r>
              <a:rPr lang="es-ES" sz="2400" b="1" dirty="0">
                <a:ln>
                  <a:solidFill>
                    <a:srgbClr val="7030A0"/>
                  </a:solidFill>
                </a:ln>
                <a:latin typeface="+mn-lt"/>
              </a:rPr>
              <a:t>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latin typeface="+mn-lt"/>
              </a:rPr>
              <a:t>MAYOR O MENOR SUFRIMIENTO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86" y="0"/>
            <a:ext cx="8479542" cy="67958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28" y="0"/>
            <a:ext cx="7158789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36489" y="247003"/>
            <a:ext cx="109856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Lucida Sans" panose="020B0602030504020204" pitchFamily="34" charset="0"/>
              </a:rPr>
              <a:t>BUSCAMOS FUERA LO QUE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Lucida Sans" panose="020B0602030504020204" pitchFamily="34" charset="0"/>
              </a:rPr>
              <a:t>YA  SOMOS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F08010"/>
                </a:solidFill>
                <a:latin typeface="Lucida Sans" panose="020B0602030504020204" pitchFamily="34" charset="0"/>
              </a:rPr>
              <a:t>DENTRO</a:t>
            </a:r>
          </a:p>
          <a:p>
            <a:pPr algn="ctr"/>
            <a:r>
              <a:rPr lang="es-ES" sz="3200" b="1" dirty="0">
                <a:latin typeface="Lucida Sans" panose="020B0602030504020204" pitchFamily="34" charset="0"/>
              </a:rPr>
              <a:t>BUSCAMOS EN EL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F08010"/>
                </a:solidFill>
                <a:latin typeface="Lucida Sans" panose="020B0602030504020204" pitchFamily="34" charset="0"/>
              </a:rPr>
              <a:t>FUTURO</a:t>
            </a:r>
            <a:r>
              <a:rPr lang="es-ES" sz="3200" b="1" dirty="0">
                <a:solidFill>
                  <a:srgbClr val="F08010"/>
                </a:solidFill>
                <a:latin typeface="Lucida Sans" panose="020B0602030504020204" pitchFamily="34" charset="0"/>
              </a:rPr>
              <a:t> </a:t>
            </a:r>
            <a:r>
              <a:rPr lang="es-ES" sz="3200" b="1" dirty="0">
                <a:latin typeface="Lucida Sans" panose="020B0602030504020204" pitchFamily="34" charset="0"/>
              </a:rPr>
              <a:t>LO QUE SOLO SE ENCUENTRA EN</a:t>
            </a:r>
            <a:r>
              <a:rPr lang="es-ES" sz="3200" b="1" dirty="0">
                <a:solidFill>
                  <a:srgbClr val="F08010"/>
                </a:solidFill>
                <a:latin typeface="Lucida Sans" panose="020B0602030504020204" pitchFamily="34" charset="0"/>
              </a:rPr>
              <a:t>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Lucida Sans" panose="020B0602030504020204" pitchFamily="34" charset="0"/>
              </a:rPr>
              <a:t>EL AHORA</a:t>
            </a:r>
          </a:p>
          <a:p>
            <a:pPr algn="ctr"/>
            <a:endParaRPr lang="es-ES" sz="3200" b="1" dirty="0">
              <a:latin typeface="Lucida Sans" panose="020B0602030504020204" pitchFamily="34" charset="0"/>
            </a:endParaRPr>
          </a:p>
          <a:p>
            <a:pPr algn="ctr"/>
            <a:endParaRPr lang="es-ES" sz="3200" b="1" dirty="0">
              <a:latin typeface="Lucida Sans" panose="020B0602030504020204" pitchFamily="34" charset="0"/>
            </a:endParaRPr>
          </a:p>
          <a:p>
            <a:pPr algn="ctr"/>
            <a:r>
              <a:rPr lang="es-ES" sz="3200" b="1" dirty="0">
                <a:latin typeface="Lucida Sans" panose="020B0602030504020204" pitchFamily="34" charset="0"/>
              </a:rPr>
              <a:t>ESTAMOS FUERA DE LA REALIDAD PORQUE VIVIMOS </a:t>
            </a:r>
            <a:r>
              <a:rPr lang="es-E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Sans" panose="020B0602030504020204" pitchFamily="34" charset="0"/>
              </a:rPr>
              <a:t>PENSANDO</a:t>
            </a:r>
            <a:endParaRPr lang="es-ES" sz="3600" b="1" dirty="0">
              <a:ln>
                <a:solidFill>
                  <a:schemeClr val="tx1"/>
                </a:solidFill>
              </a:ln>
              <a:solidFill>
                <a:srgbClr val="CC0099"/>
              </a:solidFill>
              <a:latin typeface="Lucida Sans" panose="020B0602030504020204" pitchFamily="34" charset="0"/>
            </a:endParaRPr>
          </a:p>
          <a:p>
            <a:pPr algn="ctr"/>
            <a:r>
              <a:rPr lang="es-ES" sz="3200" b="1" dirty="0">
                <a:latin typeface="Lucida Sans" panose="020B0602030504020204" pitchFamily="34" charset="0"/>
              </a:rPr>
              <a:t>EN EL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Lucida Sans" panose="020B0602030504020204" pitchFamily="34" charset="0"/>
              </a:rPr>
              <a:t>PASADO</a:t>
            </a:r>
            <a:r>
              <a:rPr lang="es-ES" sz="3200" b="1" dirty="0">
                <a:latin typeface="Lucida Sans" panose="020B0602030504020204" pitchFamily="34" charset="0"/>
              </a:rPr>
              <a:t> Y EN EL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Lucida Sans" panose="020B0602030504020204" pitchFamily="34" charset="0"/>
              </a:rPr>
              <a:t>FUTURO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4221" y="4853118"/>
            <a:ext cx="8319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 </a:t>
            </a:r>
          </a:p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Y… NOS PERDEMOS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SENTIR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LA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VIDA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78033" y="1883763"/>
            <a:ext cx="970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Y LA VIDA ES PARA SER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FELICES AHORA!!!</a:t>
            </a:r>
          </a:p>
        </p:txBody>
      </p:sp>
    </p:spTree>
    <p:extLst>
      <p:ext uri="{BB962C8B-B14F-4D97-AF65-F5344CB8AC3E}">
        <p14:creationId xmlns:p14="http://schemas.microsoft.com/office/powerpoint/2010/main" val="9506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4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1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1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uiExpand="1" build="allAtOnce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2893</TotalTime>
  <Words>962</Words>
  <Application>Microsoft Office PowerPoint</Application>
  <PresentationFormat>Panorámica</PresentationFormat>
  <Paragraphs>141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43" baseType="lpstr">
      <vt:lpstr>Arial</vt:lpstr>
      <vt:lpstr>Arial Black</vt:lpstr>
      <vt:lpstr>Belwe Bd BT</vt:lpstr>
      <vt:lpstr>Boink LET</vt:lpstr>
      <vt:lpstr>Bookman Old Style</vt:lpstr>
      <vt:lpstr>Britannic Bold</vt:lpstr>
      <vt:lpstr>Calibri</vt:lpstr>
      <vt:lpstr>Calibri Light</vt:lpstr>
      <vt:lpstr>DomBold BT</vt:lpstr>
      <vt:lpstr>Engravers MT</vt:lpstr>
      <vt:lpstr>Eras Bold ITC</vt:lpstr>
      <vt:lpstr>Forte</vt:lpstr>
      <vt:lpstr>Imprint MT Shadow</vt:lpstr>
      <vt:lpstr>Lithograph</vt:lpstr>
      <vt:lpstr>Lucida Bright</vt:lpstr>
      <vt:lpstr>Lucida Fax</vt:lpstr>
      <vt:lpstr>Lucida Sans</vt:lpstr>
      <vt:lpstr>Myanmar Text</vt:lpstr>
      <vt:lpstr>Perpetua Titling MT</vt:lpstr>
      <vt:lpstr>Rockwell Condensed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QUÉ ES MINDFULNESS</dc:title>
  <dc:subject>CURSOS C.F.R</dc:subject>
  <dc:creator>Julia Gómez</dc:creator>
  <cp:keywords>MINDFULNESS</cp:keywords>
  <cp:lastModifiedBy>CEIP Manuel Sueiro</cp:lastModifiedBy>
  <cp:revision>235</cp:revision>
  <dcterms:created xsi:type="dcterms:W3CDTF">2015-11-09T21:13:51Z</dcterms:created>
  <dcterms:modified xsi:type="dcterms:W3CDTF">2023-05-15T06:42:42Z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