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8" r:id="rId5"/>
    <p:sldId id="260" r:id="rId6"/>
    <p:sldId id="261" r:id="rId7"/>
    <p:sldId id="285" r:id="rId8"/>
    <p:sldId id="262" r:id="rId9"/>
    <p:sldId id="290" r:id="rId10"/>
    <p:sldId id="291" r:id="rId11"/>
    <p:sldId id="292" r:id="rId12"/>
    <p:sldId id="263" r:id="rId13"/>
    <p:sldId id="284" r:id="rId14"/>
    <p:sldId id="264" r:id="rId15"/>
    <p:sldId id="297" r:id="rId16"/>
    <p:sldId id="267" r:id="rId17"/>
    <p:sldId id="293" r:id="rId18"/>
    <p:sldId id="265" r:id="rId19"/>
    <p:sldId id="268" r:id="rId20"/>
    <p:sldId id="269" r:id="rId21"/>
    <p:sldId id="270" r:id="rId22"/>
    <p:sldId id="295" r:id="rId23"/>
    <p:sldId id="296" r:id="rId24"/>
    <p:sldId id="271" r:id="rId25"/>
    <p:sldId id="276" r:id="rId26"/>
    <p:sldId id="278" r:id="rId27"/>
    <p:sldId id="299" r:id="rId28"/>
    <p:sldId id="301" r:id="rId29"/>
    <p:sldId id="274" r:id="rId30"/>
    <p:sldId id="275" r:id="rId31"/>
    <p:sldId id="280" r:id="rId32"/>
    <p:sldId id="302" r:id="rId33"/>
    <p:sldId id="281" r:id="rId34"/>
    <p:sldId id="282" r:id="rId35"/>
    <p:sldId id="279" r:id="rId36"/>
  </p:sldIdLst>
  <p:sldSz cx="12190413" cy="7200900"/>
  <p:notesSz cx="6858000" cy="9144000"/>
  <p:defaultTextStyle>
    <a:defPPr>
      <a:defRPr lang="es-ES"/>
    </a:defPPr>
    <a:lvl1pPr marL="0" algn="l" defTabSz="110688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3441" algn="l" defTabSz="110688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6881" algn="l" defTabSz="110688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60322" algn="l" defTabSz="110688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13762" algn="l" defTabSz="110688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67203" algn="l" defTabSz="110688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20644" algn="l" defTabSz="110688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74084" algn="l" defTabSz="110688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27525" algn="l" defTabSz="110688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FF00"/>
    <a:srgbClr val="00FF00"/>
    <a:srgbClr val="FF6600"/>
    <a:srgbClr val="009900"/>
    <a:srgbClr val="CC00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558" y="126"/>
      </p:cViewPr>
      <p:guideLst>
        <p:guide orient="horz" pos="226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8B9CB2-5160-4D72-AED7-E6B39075BEAD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6F3D423-3B38-4E3F-9A30-9F02092A7C96}" type="pres">
      <dgm:prSet presAssocID="{BC8B9CB2-5160-4D72-AED7-E6B39075BEAD}" presName="Name0" presStyleCnt="0">
        <dgm:presLayoutVars>
          <dgm:dir/>
          <dgm:resizeHandles val="exact"/>
        </dgm:presLayoutVars>
      </dgm:prSet>
      <dgm:spPr/>
    </dgm:pt>
  </dgm:ptLst>
  <dgm:cxnLst>
    <dgm:cxn modelId="{CA9FB9B7-8245-488F-8E3E-DD9921E274BF}" type="presOf" srcId="{BC8B9CB2-5160-4D72-AED7-E6B39075BEAD}" destId="{F6F3D423-3B38-4E3F-9A30-9F02092A7C96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282" y="2236947"/>
            <a:ext cx="10361851" cy="15435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562" y="4080510"/>
            <a:ext cx="8533290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3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6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60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13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67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20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74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27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34D9-8A64-4C42-9433-F713C05F6D6B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FF50-FA29-4E5D-B9DC-795528E0C2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34D9-8A64-4C42-9433-F713C05F6D6B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FF50-FA29-4E5D-B9DC-795528E0C2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8050" y="288372"/>
            <a:ext cx="2742843" cy="61441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521" y="288372"/>
            <a:ext cx="8025356" cy="614410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34D9-8A64-4C42-9433-F713C05F6D6B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FF50-FA29-4E5D-B9DC-795528E0C2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34D9-8A64-4C42-9433-F713C05F6D6B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FF50-FA29-4E5D-B9DC-795528E0C2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2959" y="4627246"/>
            <a:ext cx="10361851" cy="1430179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2959" y="3052049"/>
            <a:ext cx="10361851" cy="157519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344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68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60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137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6720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206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740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275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34D9-8A64-4C42-9433-F713C05F6D6B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FF50-FA29-4E5D-B9DC-795528E0C2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521" y="1680212"/>
            <a:ext cx="5384099" cy="475226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6793" y="1680212"/>
            <a:ext cx="5384099" cy="475226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34D9-8A64-4C42-9433-F713C05F6D6B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FF50-FA29-4E5D-B9DC-795528E0C2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611869"/>
            <a:ext cx="5386216" cy="67175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3441" indent="0">
              <a:buNone/>
              <a:defRPr sz="2400" b="1"/>
            </a:lvl2pPr>
            <a:lvl3pPr marL="1106881" indent="0">
              <a:buNone/>
              <a:defRPr sz="2200" b="1"/>
            </a:lvl3pPr>
            <a:lvl4pPr marL="1660322" indent="0">
              <a:buNone/>
              <a:defRPr sz="1900" b="1"/>
            </a:lvl4pPr>
            <a:lvl5pPr marL="2213762" indent="0">
              <a:buNone/>
              <a:defRPr sz="1900" b="1"/>
            </a:lvl5pPr>
            <a:lvl6pPr marL="2767203" indent="0">
              <a:buNone/>
              <a:defRPr sz="1900" b="1"/>
            </a:lvl6pPr>
            <a:lvl7pPr marL="3320644" indent="0">
              <a:buNone/>
              <a:defRPr sz="1900" b="1"/>
            </a:lvl7pPr>
            <a:lvl8pPr marL="3874084" indent="0">
              <a:buNone/>
              <a:defRPr sz="1900" b="1"/>
            </a:lvl8pPr>
            <a:lvl9pPr marL="4427525" indent="0">
              <a:buNone/>
              <a:defRPr sz="19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521" y="2283619"/>
            <a:ext cx="5386216" cy="414885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2561" y="1611869"/>
            <a:ext cx="5388332" cy="67175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3441" indent="0">
              <a:buNone/>
              <a:defRPr sz="2400" b="1"/>
            </a:lvl2pPr>
            <a:lvl3pPr marL="1106881" indent="0">
              <a:buNone/>
              <a:defRPr sz="2200" b="1"/>
            </a:lvl3pPr>
            <a:lvl4pPr marL="1660322" indent="0">
              <a:buNone/>
              <a:defRPr sz="1900" b="1"/>
            </a:lvl4pPr>
            <a:lvl5pPr marL="2213762" indent="0">
              <a:buNone/>
              <a:defRPr sz="1900" b="1"/>
            </a:lvl5pPr>
            <a:lvl6pPr marL="2767203" indent="0">
              <a:buNone/>
              <a:defRPr sz="1900" b="1"/>
            </a:lvl6pPr>
            <a:lvl7pPr marL="3320644" indent="0">
              <a:buNone/>
              <a:defRPr sz="1900" b="1"/>
            </a:lvl7pPr>
            <a:lvl8pPr marL="3874084" indent="0">
              <a:buNone/>
              <a:defRPr sz="1900" b="1"/>
            </a:lvl8pPr>
            <a:lvl9pPr marL="4427525" indent="0">
              <a:buNone/>
              <a:defRPr sz="19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2561" y="2283619"/>
            <a:ext cx="5388332" cy="414885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34D9-8A64-4C42-9433-F713C05F6D6B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FF50-FA29-4E5D-B9DC-795528E0C2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34D9-8A64-4C42-9433-F713C05F6D6B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FF50-FA29-4E5D-B9DC-795528E0C2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34D9-8A64-4C42-9433-F713C05F6D6B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FF50-FA29-4E5D-B9DC-795528E0C2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86703"/>
            <a:ext cx="4010562" cy="1220153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113" y="286704"/>
            <a:ext cx="6814779" cy="6145769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521" y="1506856"/>
            <a:ext cx="4010562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53441" indent="0">
              <a:buNone/>
              <a:defRPr sz="1500"/>
            </a:lvl2pPr>
            <a:lvl3pPr marL="1106881" indent="0">
              <a:buNone/>
              <a:defRPr sz="1200"/>
            </a:lvl3pPr>
            <a:lvl4pPr marL="1660322" indent="0">
              <a:buNone/>
              <a:defRPr sz="1100"/>
            </a:lvl4pPr>
            <a:lvl5pPr marL="2213762" indent="0">
              <a:buNone/>
              <a:defRPr sz="1100"/>
            </a:lvl5pPr>
            <a:lvl6pPr marL="2767203" indent="0">
              <a:buNone/>
              <a:defRPr sz="1100"/>
            </a:lvl6pPr>
            <a:lvl7pPr marL="3320644" indent="0">
              <a:buNone/>
              <a:defRPr sz="1100"/>
            </a:lvl7pPr>
            <a:lvl8pPr marL="3874084" indent="0">
              <a:buNone/>
              <a:defRPr sz="1100"/>
            </a:lvl8pPr>
            <a:lvl9pPr marL="4427525" indent="0">
              <a:buNone/>
              <a:defRPr sz="1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34D9-8A64-4C42-9433-F713C05F6D6B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FF50-FA29-4E5D-B9DC-795528E0C2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407" y="5040631"/>
            <a:ext cx="7314248" cy="59507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407" y="643414"/>
            <a:ext cx="7314248" cy="4320540"/>
          </a:xfrm>
        </p:spPr>
        <p:txBody>
          <a:bodyPr/>
          <a:lstStyle>
            <a:lvl1pPr marL="0" indent="0">
              <a:buNone/>
              <a:defRPr sz="3900"/>
            </a:lvl1pPr>
            <a:lvl2pPr marL="553441" indent="0">
              <a:buNone/>
              <a:defRPr sz="3400"/>
            </a:lvl2pPr>
            <a:lvl3pPr marL="1106881" indent="0">
              <a:buNone/>
              <a:defRPr sz="2900"/>
            </a:lvl3pPr>
            <a:lvl4pPr marL="1660322" indent="0">
              <a:buNone/>
              <a:defRPr sz="2400"/>
            </a:lvl4pPr>
            <a:lvl5pPr marL="2213762" indent="0">
              <a:buNone/>
              <a:defRPr sz="2400"/>
            </a:lvl5pPr>
            <a:lvl6pPr marL="2767203" indent="0">
              <a:buNone/>
              <a:defRPr sz="2400"/>
            </a:lvl6pPr>
            <a:lvl7pPr marL="3320644" indent="0">
              <a:buNone/>
              <a:defRPr sz="2400"/>
            </a:lvl7pPr>
            <a:lvl8pPr marL="3874084" indent="0">
              <a:buNone/>
              <a:defRPr sz="2400"/>
            </a:lvl8pPr>
            <a:lvl9pPr marL="4427525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407" y="5635706"/>
            <a:ext cx="7314248" cy="845105"/>
          </a:xfrm>
        </p:spPr>
        <p:txBody>
          <a:bodyPr/>
          <a:lstStyle>
            <a:lvl1pPr marL="0" indent="0">
              <a:buNone/>
              <a:defRPr sz="1700"/>
            </a:lvl1pPr>
            <a:lvl2pPr marL="553441" indent="0">
              <a:buNone/>
              <a:defRPr sz="1500"/>
            </a:lvl2pPr>
            <a:lvl3pPr marL="1106881" indent="0">
              <a:buNone/>
              <a:defRPr sz="1200"/>
            </a:lvl3pPr>
            <a:lvl4pPr marL="1660322" indent="0">
              <a:buNone/>
              <a:defRPr sz="1100"/>
            </a:lvl4pPr>
            <a:lvl5pPr marL="2213762" indent="0">
              <a:buNone/>
              <a:defRPr sz="1100"/>
            </a:lvl5pPr>
            <a:lvl6pPr marL="2767203" indent="0">
              <a:buNone/>
              <a:defRPr sz="1100"/>
            </a:lvl6pPr>
            <a:lvl7pPr marL="3320644" indent="0">
              <a:buNone/>
              <a:defRPr sz="1100"/>
            </a:lvl7pPr>
            <a:lvl8pPr marL="3874084" indent="0">
              <a:buNone/>
              <a:defRPr sz="1100"/>
            </a:lvl8pPr>
            <a:lvl9pPr marL="4427525" indent="0">
              <a:buNone/>
              <a:defRPr sz="1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34D9-8A64-4C42-9433-F713C05F6D6B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FF50-FA29-4E5D-B9DC-795528E0C2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521" y="288370"/>
            <a:ext cx="10971372" cy="1200150"/>
          </a:xfrm>
          <a:prstGeom prst="rect">
            <a:avLst/>
          </a:prstGeom>
        </p:spPr>
        <p:txBody>
          <a:bodyPr vert="horz" lIns="110688" tIns="55344" rIns="110688" bIns="55344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680212"/>
            <a:ext cx="10971372" cy="4752261"/>
          </a:xfrm>
          <a:prstGeom prst="rect">
            <a:avLst/>
          </a:prstGeom>
        </p:spPr>
        <p:txBody>
          <a:bodyPr vert="horz" lIns="110688" tIns="55344" rIns="110688" bIns="55344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521" y="6674169"/>
            <a:ext cx="2844430" cy="383381"/>
          </a:xfrm>
          <a:prstGeom prst="rect">
            <a:avLst/>
          </a:prstGeom>
        </p:spPr>
        <p:txBody>
          <a:bodyPr vert="horz" lIns="110688" tIns="55344" rIns="110688" bIns="55344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734D9-8A64-4C42-9433-F713C05F6D6B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059" y="6674169"/>
            <a:ext cx="3860297" cy="383381"/>
          </a:xfrm>
          <a:prstGeom prst="rect">
            <a:avLst/>
          </a:prstGeom>
        </p:spPr>
        <p:txBody>
          <a:bodyPr vert="horz" lIns="110688" tIns="55344" rIns="110688" bIns="55344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6462" y="6674169"/>
            <a:ext cx="2844430" cy="383381"/>
          </a:xfrm>
          <a:prstGeom prst="rect">
            <a:avLst/>
          </a:prstGeom>
        </p:spPr>
        <p:txBody>
          <a:bodyPr vert="horz" lIns="110688" tIns="55344" rIns="110688" bIns="55344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EFF50-FA29-4E5D-B9DC-795528E0C25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06881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5080" indent="-415080" algn="l" defTabSz="1106881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99341" indent="-345900" algn="l" defTabSz="1106881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83602" indent="-276720" algn="l" defTabSz="1106881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37042" indent="-276720" algn="l" defTabSz="110688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90483" indent="-276720" algn="l" defTabSz="110688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923" indent="-276720" algn="l" defTabSz="110688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7364" indent="-276720" algn="l" defTabSz="110688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50805" indent="-276720" algn="l" defTabSz="110688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04245" indent="-276720" algn="l" defTabSz="110688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106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3441" algn="l" defTabSz="1106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881" algn="l" defTabSz="1106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322" algn="l" defTabSz="1106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13762" algn="l" defTabSz="1106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7203" algn="l" defTabSz="1106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0644" algn="l" defTabSz="1106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74084" algn="l" defTabSz="1106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27525" algn="l" defTabSz="110688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7432"/>
          <a:stretch/>
        </p:blipFill>
        <p:spPr>
          <a:xfrm>
            <a:off x="0" y="-217972"/>
            <a:ext cx="12490177" cy="741887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340614" y="5477474"/>
            <a:ext cx="125310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NUESTRAS</a:t>
            </a:r>
            <a:r>
              <a:rPr lang="es-ES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800" b="1" dirty="0">
                <a:ln>
                  <a:solidFill>
                    <a:srgbClr val="C0004E"/>
                  </a:solidFill>
                </a:ln>
                <a:solidFill>
                  <a:srgbClr val="FF3399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PERCEPCIONES</a:t>
            </a:r>
            <a:r>
              <a:rPr lang="es-ES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 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DE LA REALIDAD CREAN NUESTROS </a:t>
            </a:r>
            <a:r>
              <a:rPr lang="es-ES" sz="2800" b="1" dirty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PENSAMIENTOS, 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Y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ESTOS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8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DISEÑAN NUESTRA</a:t>
            </a:r>
            <a:r>
              <a:rPr lang="es-ES" sz="28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800" b="1" dirty="0">
                <a:ln>
                  <a:solidFill>
                    <a:srgbClr val="C0004E"/>
                  </a:solidFill>
                </a:ln>
                <a:solidFill>
                  <a:srgbClr val="FF217B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VIDA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584225" y="1502171"/>
            <a:ext cx="495658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SIGUES </a:t>
            </a:r>
            <a:r>
              <a:rPr lang="es-ES" sz="2800" b="1" dirty="0">
                <a:solidFill>
                  <a:srgbClr val="75D9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HACIENDO</a:t>
            </a:r>
            <a:r>
              <a:rPr lang="es-ES" sz="28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 QUE HACES, SEGUIRÁS </a:t>
            </a:r>
            <a:r>
              <a:rPr lang="es-ES" sz="2800" b="1" dirty="0">
                <a:solidFill>
                  <a:srgbClr val="FF2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OBTENIENDO</a:t>
            </a:r>
            <a:r>
              <a:rPr lang="es-ES" sz="28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 QUE OBTIENES </a:t>
            </a:r>
            <a:r>
              <a:rPr lang="es-E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                       </a:t>
            </a:r>
            <a:r>
              <a:rPr lang="es-ES" b="1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(ALBERT EINSTEIN)</a:t>
            </a:r>
            <a:endParaRPr lang="es-ES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s-ES" sz="2800" b="1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13978" y="-36891"/>
            <a:ext cx="84345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333333"/>
                </a:solidFill>
                <a:latin typeface="Lucida Sans" panose="020B0602030504020204" pitchFamily="34" charset="0"/>
              </a:rPr>
              <a:t>“ROMPE LAS </a:t>
            </a:r>
            <a:r>
              <a:rPr lang="es-ES" sz="2400" b="1" dirty="0">
                <a:solidFill>
                  <a:srgbClr val="FF2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CADENAS</a:t>
            </a:r>
            <a:r>
              <a:rPr lang="es-ES" sz="2400" b="1" dirty="0">
                <a:solidFill>
                  <a:srgbClr val="333333"/>
                </a:solidFill>
                <a:latin typeface="Lucida Sans" panose="020B0602030504020204" pitchFamily="34" charset="0"/>
              </a:rPr>
              <a:t> DE TU </a:t>
            </a:r>
            <a:r>
              <a:rPr lang="es-ES" sz="2400" b="1" dirty="0">
                <a:solidFill>
                  <a:srgbClr val="66B7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PENSAMIENTO</a:t>
            </a:r>
            <a:r>
              <a:rPr lang="es-ES" sz="2400" b="1" dirty="0">
                <a:solidFill>
                  <a:srgbClr val="333333"/>
                </a:solidFill>
                <a:latin typeface="Lucida Sans" panose="020B0602030504020204" pitchFamily="34" charset="0"/>
              </a:rPr>
              <a:t> Y ROMPERÁS  LAS CADENAS DE TU </a:t>
            </a:r>
            <a:r>
              <a:rPr lang="es-ES" sz="2400" b="1" dirty="0">
                <a:solidFill>
                  <a:srgbClr val="FF217B"/>
                </a:solidFill>
                <a:latin typeface="Lucida Sans" panose="020B0602030504020204" pitchFamily="34" charset="0"/>
              </a:rPr>
              <a:t>CUERPO</a:t>
            </a:r>
            <a:r>
              <a:rPr lang="es-ES" sz="2400" b="1" dirty="0">
                <a:solidFill>
                  <a:srgbClr val="333333"/>
                </a:solidFill>
                <a:latin typeface="Lucida Sans" panose="020B0602030504020204" pitchFamily="34" charset="0"/>
              </a:rPr>
              <a:t>…”</a:t>
            </a:r>
          </a:p>
          <a:p>
            <a:r>
              <a:rPr lang="es-ES" sz="2400" b="1" dirty="0">
                <a:solidFill>
                  <a:srgbClr val="333333"/>
                </a:solidFill>
                <a:latin typeface="Lucida Sans" panose="020B0602030504020204" pitchFamily="34" charset="0"/>
              </a:rPr>
              <a:t>                                                  </a:t>
            </a:r>
            <a:r>
              <a:rPr lang="es-ES" b="1" i="1" dirty="0">
                <a:solidFill>
                  <a:srgbClr val="333333"/>
                </a:solidFill>
                <a:latin typeface="Lucida Sans" panose="020B0602030504020204" pitchFamily="34" charset="0"/>
              </a:rPr>
              <a:t>(RICHARD BACH) </a:t>
            </a:r>
            <a:r>
              <a:rPr lang="es-ES" sz="2800" b="1" dirty="0">
                <a:solidFill>
                  <a:srgbClr val="333333"/>
                </a:solidFill>
                <a:latin typeface="MS PGothic" pitchFamily="34" charset="-128"/>
                <a:ea typeface="MS PGothic" pitchFamily="34" charset="-128"/>
              </a:rPr>
              <a:t>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128952" y="1954801"/>
            <a:ext cx="820823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EL MUNDO QUE </a:t>
            </a:r>
            <a:r>
              <a:rPr lang="es-ES" sz="2800" b="1" dirty="0">
                <a:solidFill>
                  <a:srgbClr val="4A9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HEMOS CREADO 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ES UN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PROCESO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DE NUESTRO </a:t>
            </a:r>
            <a:r>
              <a:rPr lang="es-ES" sz="2800" b="1" dirty="0">
                <a:solidFill>
                  <a:srgbClr val="FF2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PENSAMIENTO.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NO SE PUEDE CAMBIAR, SIN </a:t>
            </a:r>
            <a:r>
              <a:rPr lang="es-ES" sz="2800" b="1" dirty="0">
                <a:solidFill>
                  <a:srgbClr val="4A9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CAMBIAR 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NUESTRA</a:t>
            </a:r>
            <a:r>
              <a:rPr lang="es-ES" sz="2800" b="1" dirty="0">
                <a:solidFill>
                  <a:srgbClr val="4A9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FORMA DE PENSAR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.</a:t>
            </a:r>
          </a:p>
          <a:p>
            <a:pPr algn="ctr"/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                                      (ALBERT EINSTEIN)</a:t>
            </a:r>
          </a:p>
        </p:txBody>
      </p:sp>
    </p:spTree>
    <p:extLst>
      <p:ext uri="{BB962C8B-B14F-4D97-AF65-F5344CB8AC3E}">
        <p14:creationId xmlns:p14="http://schemas.microsoft.com/office/powerpoint/2010/main" val="429215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agen relacionada"/>
          <p:cNvPicPr>
            <a:picLocks noChangeAspect="1" noChangeArrowheads="1"/>
          </p:cNvPicPr>
          <p:nvPr/>
        </p:nvPicPr>
        <p:blipFill>
          <a:blip r:embed="rId2"/>
          <a:srcRect l="2857" t="2574" r="19341" b="4037"/>
          <a:stretch>
            <a:fillRect/>
          </a:stretch>
        </p:blipFill>
        <p:spPr bwMode="auto">
          <a:xfrm>
            <a:off x="0" y="-1"/>
            <a:ext cx="4754261" cy="3746043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4686168" y="393492"/>
            <a:ext cx="750424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" pitchFamily="34" charset="0"/>
              </a:rPr>
              <a:t>BRUCE LIPTON:  </a:t>
            </a:r>
            <a:r>
              <a:rPr lang="es-ES" sz="2400" b="1" dirty="0">
                <a:latin typeface="Lucida Sans" pitchFamily="34" charset="0"/>
              </a:rPr>
              <a:t>(1944 -75 AÑOS) </a:t>
            </a:r>
          </a:p>
          <a:p>
            <a:endParaRPr lang="es-ES" sz="2400" b="1" dirty="0">
              <a:latin typeface="Lucida Sans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" sz="2400" b="1" dirty="0">
                <a:latin typeface="Lucida Sans" pitchFamily="34" charset="0"/>
              </a:rPr>
              <a:t>BIÓLOGO CELULAR  ESTADOUNIDENSE .</a:t>
            </a:r>
          </a:p>
          <a:p>
            <a:pPr>
              <a:buFont typeface="Wingdings" pitchFamily="2" charset="2"/>
              <a:buChar char="§"/>
            </a:pPr>
            <a:r>
              <a:rPr lang="es-ES" sz="2400" b="1" dirty="0">
                <a:solidFill>
                  <a:srgbClr val="FF3399"/>
                </a:solidFill>
                <a:latin typeface="Lucida Sans" pitchFamily="34" charset="0"/>
              </a:rPr>
              <a:t>REVOLUCIONÓ</a:t>
            </a:r>
            <a:r>
              <a:rPr lang="es-ES" sz="2400" b="1" dirty="0">
                <a:latin typeface="Lucida Sans" pitchFamily="34" charset="0"/>
              </a:rPr>
              <a:t> el mundo científico con su libro </a:t>
            </a:r>
            <a:r>
              <a:rPr lang="es-ES" sz="2400" b="1" dirty="0">
                <a:solidFill>
                  <a:srgbClr val="00B0F0"/>
                </a:solidFill>
                <a:latin typeface="Lucida Sans" pitchFamily="34" charset="0"/>
              </a:rPr>
              <a:t>“LA BIOLOGÍA DE LA CREENCIA”- </a:t>
            </a:r>
            <a:r>
              <a:rPr lang="es-ES" sz="2400" b="1" dirty="0">
                <a:latin typeface="Lucida Sans" pitchFamily="34" charset="0"/>
              </a:rPr>
              <a:t>2006</a:t>
            </a:r>
          </a:p>
          <a:p>
            <a:pPr>
              <a:buFont typeface="Wingdings" pitchFamily="2" charset="2"/>
              <a:buChar char="§"/>
            </a:pPr>
            <a:r>
              <a:rPr lang="es-ES" sz="2400" b="1" dirty="0">
                <a:latin typeface="Lucida Sans" pitchFamily="34" charset="0"/>
              </a:rPr>
              <a:t>DECLARADO POSTERIORMENTE </a:t>
            </a:r>
            <a:r>
              <a:rPr lang="es-ES" sz="2400" b="1" dirty="0">
                <a:solidFill>
                  <a:srgbClr val="92D050"/>
                </a:solidFill>
                <a:latin typeface="Lucida Sans" pitchFamily="34" charset="0"/>
              </a:rPr>
              <a:t>UNO DE LOS MEJORES </a:t>
            </a:r>
            <a:r>
              <a:rPr lang="es-ES" sz="2400" b="1" dirty="0">
                <a:solidFill>
                  <a:srgbClr val="FFC000"/>
                </a:solidFill>
                <a:latin typeface="Lucida Sans" pitchFamily="34" charset="0"/>
              </a:rPr>
              <a:t>LIBROS CIENTÍFICOS…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46020" y="3972470"/>
            <a:ext cx="1048810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>
                <a:latin typeface="Lucida Sans" pitchFamily="34" charset="0"/>
              </a:rPr>
              <a:t>“LA </a:t>
            </a:r>
            <a:r>
              <a:rPr lang="es-ES" sz="3200" b="1" i="1" dirty="0">
                <a:solidFill>
                  <a:srgbClr val="FF3399"/>
                </a:solidFill>
                <a:latin typeface="Lucida Sans" pitchFamily="34" charset="0"/>
              </a:rPr>
              <a:t>MENTE</a:t>
            </a:r>
            <a:r>
              <a:rPr lang="es-ES" sz="2400" b="1" i="1" dirty="0">
                <a:latin typeface="Lucida Sans" pitchFamily="34" charset="0"/>
              </a:rPr>
              <a:t> ES </a:t>
            </a:r>
            <a:r>
              <a:rPr lang="es-ES" sz="32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" pitchFamily="34" charset="0"/>
              </a:rPr>
              <a:t>ENERGÍA</a:t>
            </a:r>
            <a:r>
              <a:rPr lang="es-ES" sz="2400" b="1" i="1" dirty="0">
                <a:latin typeface="Lucida Sans" pitchFamily="34" charset="0"/>
              </a:rPr>
              <a:t>. </a:t>
            </a:r>
          </a:p>
          <a:p>
            <a:r>
              <a:rPr lang="es-ES" sz="2400" b="1" i="1" dirty="0">
                <a:latin typeface="Lucida Sans" pitchFamily="34" charset="0"/>
              </a:rPr>
              <a:t>CUANDO </a:t>
            </a:r>
            <a:r>
              <a:rPr lang="es-ES" sz="2400" b="1" i="1" dirty="0">
                <a:ln w="19050">
                  <a:solidFill>
                    <a:schemeClr val="tx1"/>
                  </a:solidFill>
                </a:ln>
                <a:solidFill>
                  <a:srgbClr val="3DB202"/>
                </a:solidFill>
                <a:latin typeface="Lucida Sans" pitchFamily="34" charset="0"/>
              </a:rPr>
              <a:t>PIENSAS</a:t>
            </a:r>
            <a:r>
              <a:rPr lang="es-ES" sz="2400" b="1" i="1" dirty="0">
                <a:latin typeface="Lucida Sans" pitchFamily="34" charset="0"/>
              </a:rPr>
              <a:t>, TRANSMITES </a:t>
            </a:r>
            <a:r>
              <a:rPr lang="es-ES" sz="2400" b="1" i="1" dirty="0">
                <a:ln>
                  <a:solidFill>
                    <a:schemeClr val="tx1"/>
                  </a:solidFill>
                </a:ln>
                <a:solidFill>
                  <a:srgbClr val="3DB202"/>
                </a:solidFill>
                <a:latin typeface="Lucida Sans" pitchFamily="34" charset="0"/>
              </a:rPr>
              <a:t>ENERGÍA</a:t>
            </a:r>
            <a:r>
              <a:rPr lang="es-ES" sz="2400" b="1" i="1" dirty="0">
                <a:latin typeface="Lucida Sans" pitchFamily="34" charset="0"/>
              </a:rPr>
              <a:t>, Y LOS PENSAMIENTOS SON MÁS </a:t>
            </a:r>
            <a:r>
              <a:rPr lang="es-ES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Sans" pitchFamily="34" charset="0"/>
              </a:rPr>
              <a:t>PODEROSOS</a:t>
            </a:r>
            <a:r>
              <a:rPr lang="es-ES" sz="2400" b="1" i="1" dirty="0">
                <a:latin typeface="Lucida Sans" pitchFamily="34" charset="0"/>
              </a:rPr>
              <a:t> QUE LA QUÍMICA.</a:t>
            </a:r>
          </a:p>
          <a:p>
            <a:r>
              <a:rPr lang="es-ES" sz="2400" b="1" dirty="0">
                <a:latin typeface="Lucida Sans" pitchFamily="34" charset="0"/>
              </a:rPr>
              <a:t>LAS PROPIAS </a:t>
            </a:r>
            <a:r>
              <a:rPr lang="es-ES" sz="3200" b="1" dirty="0">
                <a:solidFill>
                  <a:srgbClr val="00B0F0"/>
                </a:solidFill>
                <a:latin typeface="Lucida Sans" pitchFamily="34" charset="0"/>
              </a:rPr>
              <a:t>CREENCIAS</a:t>
            </a:r>
            <a:r>
              <a:rPr lang="es-ES" sz="2400" b="1" dirty="0">
                <a:latin typeface="Lucida Sans" pitchFamily="34" charset="0"/>
              </a:rPr>
              <a:t> SE CONVIERTEN EN UN </a:t>
            </a:r>
            <a:r>
              <a:rPr lang="es-ES" sz="28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Lucida Sans" pitchFamily="34" charset="0"/>
              </a:rPr>
              <a:t>CAMPO ENERGÉTICO</a:t>
            </a:r>
            <a:r>
              <a:rPr lang="es-ES" sz="2400" b="1" dirty="0">
                <a:latin typeface="Lucida Sans" pitchFamily="34" charset="0"/>
              </a:rPr>
              <a:t>, UNA TRANSMISIÓN, Y</a:t>
            </a:r>
            <a:r>
              <a:rPr lang="es-ES" sz="2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Lucida Sans" pitchFamily="34" charset="0"/>
              </a:rPr>
              <a:t> ÉSTA </a:t>
            </a:r>
            <a:r>
              <a:rPr lang="es-ES" sz="2400" b="1" dirty="0">
                <a:latin typeface="Lucida Sans" pitchFamily="34" charset="0"/>
              </a:rPr>
              <a:t>SE TRANSFORMA EN UNA SEÑAL QUE ES CAPAZ DE </a:t>
            </a:r>
            <a:r>
              <a:rPr lang="es-ES" sz="32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D05A02"/>
                </a:solidFill>
                <a:effectLst>
                  <a:reflection blurRad="12700" stA="28000" endPos="45000" dist="1000" dir="5400000" sy="-100000" algn="bl" rotWithShape="0"/>
                </a:effectLst>
                <a:latin typeface="Lucida Sans" pitchFamily="34" charset="0"/>
              </a:rPr>
              <a:t>CAMBIAR EL ORGANISMO”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Resultado de imagen de bruce lipton: células en placas de petri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 l="5718" t="10641" r="7158" b="9841"/>
          <a:stretch>
            <a:fillRect/>
          </a:stretch>
        </p:blipFill>
        <p:spPr bwMode="auto">
          <a:xfrm>
            <a:off x="0" y="-128552"/>
            <a:ext cx="12190413" cy="7329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" y="2"/>
            <a:ext cx="12190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800" dirty="0">
                <a:latin typeface="Arial Rounded MT Bold" pitchFamily="34" charset="0"/>
              </a:rPr>
              <a:t>     EL </a:t>
            </a:r>
            <a:r>
              <a:rPr lang="es-ES" sz="2800" b="1" cap="all" dirty="0">
                <a:ln w="9000" cmpd="sng">
                  <a:solidFill>
                    <a:srgbClr val="00FF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MEDIO AMBIENTE  </a:t>
            </a:r>
            <a:r>
              <a:rPr lang="es-ES" sz="2800" dirty="0">
                <a:latin typeface="Arial Rounded MT Bold" pitchFamily="34" charset="0"/>
              </a:rPr>
              <a:t>MÁS PODEROSO  PARA  LA CÉLULA:</a:t>
            </a:r>
          </a:p>
        </p:txBody>
      </p:sp>
      <p:sp>
        <p:nvSpPr>
          <p:cNvPr id="5" name="4 Flecha a la derecha con bandas"/>
          <p:cNvSpPr/>
          <p:nvPr/>
        </p:nvSpPr>
        <p:spPr>
          <a:xfrm rot="5400000">
            <a:off x="5066524" y="1914488"/>
            <a:ext cx="472895" cy="272919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Flecha a la derecha con bandas"/>
          <p:cNvSpPr/>
          <p:nvPr/>
        </p:nvSpPr>
        <p:spPr>
          <a:xfrm rot="5400000">
            <a:off x="5067298" y="3032896"/>
            <a:ext cx="472895" cy="272919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lecha a la derecha con bandas"/>
          <p:cNvSpPr/>
          <p:nvPr/>
        </p:nvSpPr>
        <p:spPr>
          <a:xfrm rot="5400000">
            <a:off x="5079753" y="4382322"/>
            <a:ext cx="472895" cy="272919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a la derecha con bandas"/>
          <p:cNvSpPr/>
          <p:nvPr/>
        </p:nvSpPr>
        <p:spPr>
          <a:xfrm>
            <a:off x="6797979" y="5081408"/>
            <a:ext cx="450317" cy="286603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Flecha a la derecha con bandas"/>
          <p:cNvSpPr/>
          <p:nvPr/>
        </p:nvSpPr>
        <p:spPr>
          <a:xfrm rot="5400000">
            <a:off x="8209796" y="5629264"/>
            <a:ext cx="472895" cy="272919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4266646" y="1173481"/>
            <a:ext cx="219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n>
                  <a:solidFill>
                    <a:srgbClr val="FF3399"/>
                  </a:solidFill>
                </a:ln>
                <a:latin typeface="Arial Black" pitchFamily="34" charset="0"/>
              </a:rPr>
              <a:t>CREENCIAS</a:t>
            </a:r>
            <a:r>
              <a:rPr lang="es-ES" sz="2400" dirty="0">
                <a:latin typeface="Arial Black" pitchFamily="34" charset="0"/>
              </a:rPr>
              <a:t>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874811" y="2268476"/>
            <a:ext cx="2975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n>
                  <a:solidFill>
                    <a:srgbClr val="00B0F0"/>
                  </a:solidFill>
                </a:ln>
                <a:latin typeface="Arial Black" pitchFamily="34" charset="0"/>
              </a:rPr>
              <a:t> PERCEPCIONES 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976395" y="3505203"/>
            <a:ext cx="2931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n>
                  <a:solidFill>
                    <a:srgbClr val="24B602"/>
                  </a:solidFill>
                </a:ln>
                <a:latin typeface="Arial Black" pitchFamily="34" charset="0"/>
              </a:rPr>
              <a:t>PENSAMIENTOS</a:t>
            </a:r>
            <a:r>
              <a:rPr lang="es-ES" sz="2000" dirty="0">
                <a:ln>
                  <a:solidFill>
                    <a:srgbClr val="24B602"/>
                  </a:solidFill>
                </a:ln>
                <a:latin typeface="Arial Black" pitchFamily="34" charset="0"/>
              </a:rPr>
              <a:t>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107009" y="4937762"/>
            <a:ext cx="2510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n>
                  <a:solidFill>
                    <a:srgbClr val="FFFF00"/>
                  </a:solidFill>
                </a:ln>
                <a:latin typeface="Arial Black" pitchFamily="34" charset="0"/>
              </a:rPr>
              <a:t> </a:t>
            </a:r>
            <a:r>
              <a:rPr lang="es-ES" sz="2400" spc="100" dirty="0">
                <a:ln>
                  <a:solidFill>
                    <a:srgbClr val="FFFF00"/>
                  </a:solidFill>
                </a:ln>
                <a:latin typeface="Arial Black" pitchFamily="34" charset="0"/>
              </a:rPr>
              <a:t>EMOCIONES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415833" y="5011677"/>
            <a:ext cx="396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n>
                  <a:solidFill>
                    <a:srgbClr val="C00000"/>
                  </a:solidFill>
                </a:ln>
                <a:latin typeface="Arial Black" pitchFamily="34" charset="0"/>
              </a:rPr>
              <a:t>PÉPTIDOS (moléculas) 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7666842" y="6029342"/>
            <a:ext cx="184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33CC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CÉLULAS</a:t>
            </a:r>
            <a:endParaRPr lang="es-ES" sz="2400" dirty="0">
              <a:solidFill>
                <a:srgbClr val="FF33CC"/>
              </a:solidFill>
            </a:endParaRPr>
          </a:p>
        </p:txBody>
      </p:sp>
      <p:sp>
        <p:nvSpPr>
          <p:cNvPr id="16" name="15 Flecha a la derecha con bandas"/>
          <p:cNvSpPr/>
          <p:nvPr/>
        </p:nvSpPr>
        <p:spPr>
          <a:xfrm rot="293983">
            <a:off x="9452792" y="6315094"/>
            <a:ext cx="472895" cy="71438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Flecha a la derecha con bandas"/>
          <p:cNvSpPr/>
          <p:nvPr/>
        </p:nvSpPr>
        <p:spPr>
          <a:xfrm rot="19973770">
            <a:off x="9371662" y="5918832"/>
            <a:ext cx="472895" cy="71438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9952858" y="5600714"/>
            <a:ext cx="16430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n w="31550" cmpd="sng">
                  <a:solidFill>
                    <a:srgbClr val="66FFFF"/>
                  </a:soli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SALUD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9952858" y="6172218"/>
            <a:ext cx="2237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n w="17780" cmpd="sng">
                  <a:solidFill>
                    <a:srgbClr val="FFC000"/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ENFERMEDAD</a:t>
            </a:r>
          </a:p>
        </p:txBody>
      </p:sp>
      <p:sp>
        <p:nvSpPr>
          <p:cNvPr id="20" name="19 Elipse"/>
          <p:cNvSpPr/>
          <p:nvPr/>
        </p:nvSpPr>
        <p:spPr>
          <a:xfrm>
            <a:off x="3452000" y="957244"/>
            <a:ext cx="3857652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3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5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  <p:bldP spid="17" grpId="0" animBg="1"/>
      <p:bldP spid="17" grpId="1" animBg="1"/>
      <p:bldP spid="18" grpId="0"/>
      <p:bldP spid="19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76317" y="0"/>
            <a:ext cx="8567582" cy="72009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/>
          <a:stretch/>
        </p:blipFill>
        <p:spPr>
          <a:xfrm>
            <a:off x="1775882" y="0"/>
            <a:ext cx="8568017" cy="72009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08728" y="236843"/>
            <a:ext cx="1143007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LAS CREENCIAS </a:t>
            </a:r>
            <a:r>
              <a:rPr lang="es-E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NO ESTÁN BASADAS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EN LA REALIDAD SINO EN LO </a:t>
            </a:r>
            <a:r>
              <a:rPr lang="es-ES" sz="2800" b="1" u="sng" dirty="0">
                <a:solidFill>
                  <a:srgbClr val="75D9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QUE CREES</a:t>
            </a:r>
            <a:r>
              <a:rPr lang="es-ES" sz="2800" b="1" dirty="0">
                <a:solidFill>
                  <a:srgbClr val="75D9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QUE ES LA REALIDAD.</a:t>
            </a:r>
          </a:p>
          <a:p>
            <a:pPr algn="ctr">
              <a:lnSpc>
                <a:spcPct val="150000"/>
              </a:lnSpc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SIGNIFICAN LA </a:t>
            </a:r>
            <a:r>
              <a:rPr lang="es-ES" sz="28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PERSPECTIVA</a:t>
            </a:r>
            <a:r>
              <a:rPr lang="es-E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DESDE LA CUAL </a:t>
            </a:r>
            <a:r>
              <a:rPr lang="es-E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ewBskvll BT" pitchFamily="18" charset="0"/>
                <a:ea typeface="Microsoft YaHei UI Light" panose="020B0502040204020203" pitchFamily="34" charset="-122"/>
              </a:rPr>
              <a:t>PERCIBIMOS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 </a:t>
            </a:r>
            <a:r>
              <a:rPr lang="es-ES" sz="28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NUESTRA VIDA, </a:t>
            </a:r>
            <a:r>
              <a:rPr lang="es-E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A LOS DEMÁS, </a:t>
            </a:r>
            <a:r>
              <a: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" panose="020B0602030504020204" pitchFamily="34" charset="0"/>
                <a:ea typeface="Microsoft YaHei UI Light" panose="020B0502040204020203" pitchFamily="34" charset="-122"/>
              </a:rPr>
              <a:t>EL MUNDO… </a:t>
            </a:r>
            <a:r>
              <a:rPr lang="es-E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Lucida Sans" panose="020B0602030504020204" pitchFamily="34" charset="0"/>
                <a:ea typeface="Microsoft YaHei UI Light" panose="020B0502040204020203" pitchFamily="34" charset="-122"/>
              </a:rPr>
              <a:t>TODO!!!</a:t>
            </a:r>
            <a:endParaRPr lang="es-ES" sz="2800" dirty="0">
              <a:ln>
                <a:solidFill>
                  <a:schemeClr val="tx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45801" y="5505508"/>
            <a:ext cx="10428178" cy="1384995"/>
          </a:xfrm>
          <a:prstGeom prst="rect">
            <a:avLst/>
          </a:prstGeom>
          <a:solidFill>
            <a:srgbClr val="F68D00">
              <a:alpha val="6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SON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“PARADIGMAS”,</a:t>
            </a:r>
            <a:r>
              <a:rPr lang="es-ES" sz="2800" b="1" u="sng" dirty="0">
                <a:solidFill>
                  <a:srgbClr val="75D9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ESQUEMAS</a:t>
            </a:r>
            <a:r>
              <a:rPr lang="es-ES" sz="2800" b="1" dirty="0">
                <a:solidFill>
                  <a:srgbClr val="75D9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DE REACCIÓN Y CONDUCTA. CREAN NUESTROS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PATRONES DE PENSAMIENTO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9238478" y="6939290"/>
            <a:ext cx="114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KAABA</a:t>
            </a:r>
          </a:p>
        </p:txBody>
      </p:sp>
    </p:spTree>
    <p:extLst>
      <p:ext uri="{BB962C8B-B14F-4D97-AF65-F5344CB8AC3E}">
        <p14:creationId xmlns:p14="http://schemas.microsoft.com/office/powerpoint/2010/main" val="167793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JULIA\Desktop\BEBÉ PROGRAMADO..jpeg"/>
          <p:cNvPicPr>
            <a:picLocks noChangeAspect="1" noChangeArrowheads="1"/>
          </p:cNvPicPr>
          <p:nvPr/>
        </p:nvPicPr>
        <p:blipFill>
          <a:blip r:embed="rId2"/>
          <a:srcRect l="926" t="6207" r="397" b="6208"/>
          <a:stretch>
            <a:fillRect/>
          </a:stretch>
        </p:blipFill>
        <p:spPr bwMode="auto">
          <a:xfrm>
            <a:off x="1" y="0"/>
            <a:ext cx="12190413" cy="7201399"/>
          </a:xfrm>
          <a:prstGeom prst="rect">
            <a:avLst/>
          </a:prstGeom>
          <a:noFill/>
        </p:spPr>
      </p:pic>
      <p:grpSp>
        <p:nvGrpSpPr>
          <p:cNvPr id="2" name="14 Grupo"/>
          <p:cNvGrpSpPr/>
          <p:nvPr/>
        </p:nvGrpSpPr>
        <p:grpSpPr>
          <a:xfrm>
            <a:off x="1306116" y="0"/>
            <a:ext cx="9476596" cy="7291694"/>
            <a:chOff x="-333828" y="0"/>
            <a:chExt cx="9477828" cy="6944470"/>
          </a:xfrm>
        </p:grpSpPr>
        <p:pic>
          <p:nvPicPr>
            <p:cNvPr id="2050" name="Picture 2" descr="C:\Users\JULIA\Documents\MINDFULNES\54183c902bbc11e7970f43dd410ad9bd_content_medium.jpg"/>
            <p:cNvPicPr>
              <a:picLocks noChangeAspect="1" noChangeArrowheads="1"/>
            </p:cNvPicPr>
            <p:nvPr/>
          </p:nvPicPr>
          <p:blipFill>
            <a:blip r:embed="rId3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7" name="6 CuadroTexto"/>
            <p:cNvSpPr txBox="1"/>
            <p:nvPr/>
          </p:nvSpPr>
          <p:spPr>
            <a:xfrm>
              <a:off x="378823" y="195943"/>
              <a:ext cx="3432946" cy="1055234"/>
            </a:xfrm>
            <a:prstGeom prst="rect">
              <a:avLst/>
            </a:prstGeom>
            <a:solidFill>
              <a:srgbClr val="DF0754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/>
                <a:t>CONDICIONAMIENTOS FAMILIARES, SOCIALES  RELIGIOSOS…</a:t>
              </a: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3056708" y="2821577"/>
              <a:ext cx="3082835" cy="732801"/>
            </a:xfrm>
            <a:prstGeom prst="rect">
              <a:avLst/>
            </a:prstGeom>
            <a:solidFill>
              <a:srgbClr val="002060">
                <a:alpha val="36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VALORES – REGLAS - TABÚES</a:t>
              </a: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-333828" y="3396343"/>
              <a:ext cx="2142309" cy="1055234"/>
            </a:xfrm>
            <a:prstGeom prst="rect">
              <a:avLst/>
            </a:prstGeom>
            <a:solidFill>
              <a:srgbClr val="7CD703">
                <a:alpha val="48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SUPUESTOS SOBRE LA REALIDAD</a:t>
              </a: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1931850" y="4557486"/>
              <a:ext cx="2390503" cy="732801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SENTIMIENTOS DE CULPA</a:t>
              </a: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5886993" y="433977"/>
              <a:ext cx="2182949" cy="732801"/>
            </a:xfrm>
            <a:prstGeom prst="rect">
              <a:avLst/>
            </a:prstGeom>
            <a:solidFill>
              <a:srgbClr val="3DB202">
                <a:alpha val="56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AMOR  RECIBIDO </a:t>
              </a: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3384730" y="6211669"/>
              <a:ext cx="2782389" cy="732801"/>
            </a:xfrm>
            <a:prstGeom prst="rect">
              <a:avLst/>
            </a:prstGeom>
            <a:solidFill>
              <a:srgbClr val="D70F73">
                <a:alpha val="36863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AUTOESTIMA  ALTA  O BAJA</a:t>
              </a: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1580606" y="1828800"/>
              <a:ext cx="2495005" cy="732801"/>
            </a:xfrm>
            <a:prstGeom prst="rect">
              <a:avLst/>
            </a:prstGeom>
            <a:solidFill>
              <a:srgbClr val="FF8F10">
                <a:alpha val="63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EXPERIENCIAS  VIVIDAS</a:t>
              </a:r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348299" y="6309361"/>
            <a:ext cx="2989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798183" y="6309361"/>
            <a:ext cx="3134678" cy="769441"/>
          </a:xfrm>
          <a:prstGeom prst="rect">
            <a:avLst/>
          </a:prstGeom>
          <a:solidFill>
            <a:srgbClr val="ECA518">
              <a:alpha val="37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FALSOS  SENTIDOS  DEL  DEBER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8301091" y="5654041"/>
            <a:ext cx="2087664" cy="430887"/>
          </a:xfrm>
          <a:prstGeom prst="rect">
            <a:avLst/>
          </a:prstGeom>
          <a:solidFill>
            <a:srgbClr val="002060">
              <a:alpha val="54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VICTIMISMO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8199505" y="4465322"/>
            <a:ext cx="2626744" cy="769441"/>
          </a:xfrm>
          <a:prstGeom prst="rect">
            <a:avLst/>
          </a:prstGeom>
          <a:solidFill>
            <a:srgbClr val="FF3399">
              <a:alpha val="43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MIEDOS  HEREDADOS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10667238" y="5692795"/>
            <a:ext cx="12858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NADIE TIENE LA CULPA</a:t>
            </a:r>
          </a:p>
          <a:p>
            <a:pPr algn="ctr"/>
            <a:r>
              <a:rPr lang="es-ES" sz="4400" b="1" dirty="0">
                <a:latin typeface="MS Mincho" pitchFamily="49" charset="-128"/>
                <a:ea typeface="MS Mincho" pitchFamily="49" charset="-128"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A\Desktop\CURSOS MINDFULNESS\MENTE SERE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794" y="31975"/>
            <a:ext cx="10501386" cy="7168925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1310180" y="5957904"/>
            <a:ext cx="880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latin typeface="MingLiU-ExtB" pitchFamily="18" charset="-120"/>
                <a:ea typeface="MingLiU-ExtB" pitchFamily="18" charset="-120"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3779348" y="136684"/>
            <a:ext cx="3463474" cy="156853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normalizeH="0" baseline="0" noProof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Lucida Sans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" pitchFamily="34" charset="0"/>
              </a:rPr>
              <a:t>(CREENCIAS)</a:t>
            </a:r>
            <a:endParaRPr kumimoji="0" lang="es-ES" sz="2400" b="1" i="0" u="none" strike="noStrike" kern="1200" normalizeH="0" baseline="0" noProof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Lucida Sans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PERCEPCIÓN </a:t>
            </a:r>
            <a:r>
              <a:rPr lang="es-ES" sz="20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DE LA REALIDAD</a:t>
            </a:r>
            <a:endParaRPr kumimoji="0" lang="es-ES" sz="2000" b="1" i="0" u="none" strike="noStrike" kern="1200" cap="none" spc="0" normalizeH="0" baseline="0" noProof="0" dirty="0">
              <a:ln>
                <a:solidFill>
                  <a:srgbClr val="FF3399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2000" b="1" dirty="0">
              <a:ln>
                <a:solidFill>
                  <a:srgbClr val="FF3399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solidFill>
                  <a:srgbClr val="FF3399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echa abajo 4"/>
          <p:cNvSpPr/>
          <p:nvPr/>
        </p:nvSpPr>
        <p:spPr>
          <a:xfrm>
            <a:off x="5447591" y="1745219"/>
            <a:ext cx="153968" cy="68841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39664" y="2433637"/>
            <a:ext cx="3444427" cy="446723"/>
          </a:xfrm>
          <a:prstGeom prst="roundRect">
            <a:avLst/>
          </a:prstGeom>
          <a:solidFill>
            <a:srgbClr val="3DB202">
              <a:alpha val="67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PENSAMIENTOS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91" y="2893698"/>
            <a:ext cx="153968" cy="70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ceso alternativo 9"/>
          <p:cNvSpPr/>
          <p:nvPr/>
        </p:nvSpPr>
        <p:spPr>
          <a:xfrm>
            <a:off x="4679341" y="3580448"/>
            <a:ext cx="1766658" cy="665084"/>
          </a:xfrm>
          <a:prstGeom prst="flowChartAlternateProcess">
            <a:avLst/>
          </a:prstGeom>
          <a:solidFill>
            <a:srgbClr val="D70F73">
              <a:alpha val="74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EMOCIÓN</a:t>
            </a:r>
          </a:p>
        </p:txBody>
      </p:sp>
      <p:sp>
        <p:nvSpPr>
          <p:cNvPr id="12" name="Preparación 11"/>
          <p:cNvSpPr/>
          <p:nvPr/>
        </p:nvSpPr>
        <p:spPr>
          <a:xfrm>
            <a:off x="4287280" y="4975625"/>
            <a:ext cx="2550780" cy="716756"/>
          </a:xfrm>
          <a:prstGeom prst="flowChartPreparation">
            <a:avLst/>
          </a:prstGeom>
          <a:solidFill>
            <a:srgbClr val="FF8F10">
              <a:alpha val="69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PÉPTIDOS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(MOLÉCULAS)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90" y="4285539"/>
            <a:ext cx="115874" cy="70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833" y="5692378"/>
            <a:ext cx="15238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79" y="5670711"/>
            <a:ext cx="152380" cy="70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lecha derecha 17"/>
          <p:cNvSpPr/>
          <p:nvPr/>
        </p:nvSpPr>
        <p:spPr>
          <a:xfrm rot="8658891">
            <a:off x="3739664" y="5625704"/>
            <a:ext cx="669838" cy="13335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echa derecha 18"/>
          <p:cNvSpPr/>
          <p:nvPr/>
        </p:nvSpPr>
        <p:spPr>
          <a:xfrm rot="1633686">
            <a:off x="6579333" y="5655710"/>
            <a:ext cx="796821" cy="130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upo 28"/>
          <p:cNvGrpSpPr>
            <a:grpSpLocks/>
          </p:cNvGrpSpPr>
          <p:nvPr/>
        </p:nvGrpSpPr>
        <p:grpSpPr bwMode="auto">
          <a:xfrm>
            <a:off x="2917445" y="5685714"/>
            <a:ext cx="5174576" cy="1475184"/>
            <a:chOff x="2990592" y="5428510"/>
            <a:chExt cx="5174611" cy="1405163"/>
          </a:xfrm>
        </p:grpSpPr>
        <p:sp>
          <p:nvSpPr>
            <p:cNvPr id="17" name="Conector 16"/>
            <p:cNvSpPr/>
            <p:nvPr/>
          </p:nvSpPr>
          <p:spPr>
            <a:xfrm>
              <a:off x="7379488" y="5428510"/>
              <a:ext cx="785715" cy="773236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039" name="Imagen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592" y="5464658"/>
              <a:ext cx="792549" cy="78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0" name="Imagen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926" y="6047221"/>
              <a:ext cx="792549" cy="78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95" y="6375797"/>
            <a:ext cx="792059" cy="82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472" y="6549152"/>
            <a:ext cx="1030153" cy="52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29"/>
          <p:cNvGrpSpPr>
            <a:grpSpLocks/>
          </p:cNvGrpSpPr>
          <p:nvPr/>
        </p:nvGrpSpPr>
        <p:grpSpPr bwMode="auto">
          <a:xfrm>
            <a:off x="2884114" y="5897404"/>
            <a:ext cx="5355528" cy="1186815"/>
            <a:chOff x="2931408" y="5630538"/>
            <a:chExt cx="5356148" cy="1130903"/>
          </a:xfrm>
        </p:grpSpPr>
        <p:sp>
          <p:nvSpPr>
            <p:cNvPr id="43035" name="CuadroTexto 22"/>
            <p:cNvSpPr txBox="1">
              <a:spLocks noChangeArrowheads="1"/>
            </p:cNvSpPr>
            <p:nvPr/>
          </p:nvSpPr>
          <p:spPr bwMode="auto">
            <a:xfrm>
              <a:off x="2931408" y="5630538"/>
              <a:ext cx="978794" cy="35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CÉLULA</a:t>
              </a:r>
            </a:p>
          </p:txBody>
        </p:sp>
        <p:pic>
          <p:nvPicPr>
            <p:cNvPr id="43036" name="Imagen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42" y="5657753"/>
              <a:ext cx="1030314" cy="499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37" name="Imagen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123" y="6261526"/>
              <a:ext cx="1030314" cy="499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CuadroTexto 26"/>
          <p:cNvSpPr txBox="1">
            <a:spLocks noChangeArrowheads="1"/>
          </p:cNvSpPr>
          <p:nvPr/>
        </p:nvSpPr>
        <p:spPr bwMode="auto">
          <a:xfrm>
            <a:off x="1" y="283096"/>
            <a:ext cx="3780934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NUESTRA </a:t>
            </a:r>
            <a:r>
              <a:rPr kumimoji="0" lang="es-ES" altLang="es-ES" sz="2400" b="1" i="0" u="none" strike="noStrike" kern="120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SALUD</a:t>
            </a: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 Y </a:t>
            </a:r>
            <a:r>
              <a:rPr kumimoji="0" lang="es-ES" altLang="es-ES" sz="2400" b="1" i="0" u="none" strike="noStrike" kern="120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BIENESTAR</a:t>
            </a: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 DEPENDEN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2400" b="1" dirty="0">
                <a:solidFill>
                  <a:srgbClr val="FFFFFF"/>
                </a:solidFill>
                <a:latin typeface="Lucida Sans" panose="020B0602030504020204" pitchFamily="34" charset="0"/>
              </a:rPr>
              <a:t>EN GRAN PARTE</a:t>
            </a:r>
            <a:endParaRPr kumimoji="0" lang="es-ES" altLang="es-E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DE LO QUE </a:t>
            </a:r>
            <a:r>
              <a:rPr kumimoji="0" lang="es-ES" altLang="es-ES" b="1" i="0" u="none" strike="noStrike" kern="1200" normalizeH="0" baseline="0" noProof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CREEMOS Y PENSAMOS:</a:t>
            </a:r>
            <a:endParaRPr kumimoji="0" lang="es-ES" altLang="es-ES" b="1" i="0" u="none" strike="noStrike" kern="1200" cap="none" spc="0" normalizeH="0" baseline="0" noProof="0" dirty="0">
              <a:ln>
                <a:noFill/>
              </a:ln>
              <a:solidFill>
                <a:srgbClr val="F20062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2400" b="1" dirty="0">
                <a:latin typeface="Lucida Sans" panose="020B0602030504020204" pitchFamily="34" charset="0"/>
              </a:rPr>
              <a:t>DE CÓMO </a:t>
            </a:r>
            <a:r>
              <a:rPr lang="es-ES" altLang="es-ES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Lucida Sans" panose="020B0602030504020204" pitchFamily="34" charset="0"/>
              </a:rPr>
              <a:t>PERCIBIMOS</a:t>
            </a:r>
            <a:r>
              <a:rPr lang="es-ES" altLang="es-ES" sz="2400" b="1" dirty="0">
                <a:latin typeface="Lucida Sans" panose="020B0602030504020204" pitchFamily="34" charset="0"/>
              </a:rPr>
              <a:t> LA REALIDAD</a:t>
            </a:r>
            <a:endParaRPr kumimoji="0" lang="es-ES" altLang="es-E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8" name="CuadroTexto 27"/>
          <p:cNvSpPr txBox="1">
            <a:spLocks noChangeArrowheads="1"/>
          </p:cNvSpPr>
          <p:nvPr/>
        </p:nvSpPr>
        <p:spPr bwMode="auto">
          <a:xfrm>
            <a:off x="8249502" y="382646"/>
            <a:ext cx="3669822" cy="24006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b="1" i="0" u="sng" strike="noStrike" kern="1200" normalizeH="0" baseline="0" noProof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CONOCIÉNDONOS</a:t>
            </a:r>
            <a:r>
              <a:rPr kumimoji="0" lang="es-ES" altLang="es-ES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 </a:t>
            </a: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PROFUNDAMENTE PODEMOS </a:t>
            </a: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CAMBIAR </a:t>
            </a:r>
            <a:r>
              <a:rPr kumimoji="0" lang="es-ES" alt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NUESTRA VIDA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3373000" y="3760470"/>
            <a:ext cx="1277771" cy="3483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69976">
            <a:off x="6506315" y="3775472"/>
            <a:ext cx="1401581" cy="48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19"/>
          <p:cNvSpPr txBox="1">
            <a:spLocks noChangeArrowheads="1"/>
          </p:cNvSpPr>
          <p:nvPr/>
        </p:nvSpPr>
        <p:spPr bwMode="auto">
          <a:xfrm>
            <a:off x="779362" y="4048840"/>
            <a:ext cx="31174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REACCIONES FISIOLÓGICAS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7699962" y="3627835"/>
            <a:ext cx="397775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CONDUCTAS: </a:t>
            </a: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solidFill>
                    <a:srgbClr val="FF8F10"/>
                  </a:solidFill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REACTIVAS -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ADICTIVAS </a:t>
            </a:r>
            <a:endParaRPr kumimoji="0" lang="es-ES" sz="2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99CC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CONSCIENTES - </a:t>
            </a:r>
            <a:r>
              <a:rPr kumimoji="0" lang="es-ES" sz="2400" b="1" i="0" u="none" strike="noStrike" kern="1200" cap="none" spc="0" normalizeH="0" baseline="0" noProof="0" dirty="0">
                <a:ln w="1905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LIBERTAD</a:t>
            </a:r>
          </a:p>
        </p:txBody>
      </p:sp>
      <p:sp>
        <p:nvSpPr>
          <p:cNvPr id="43015" name="Flecha curvada hacia arriba 43014"/>
          <p:cNvSpPr/>
          <p:nvPr/>
        </p:nvSpPr>
        <p:spPr>
          <a:xfrm rot="15801825">
            <a:off x="5288365" y="2980236"/>
            <a:ext cx="4873943" cy="732016"/>
          </a:xfrm>
          <a:prstGeom prst="curvedUpArrow">
            <a:avLst/>
          </a:prstGeom>
          <a:solidFill>
            <a:schemeClr val="tx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008">
            <a:off x="6304729" y="2458644"/>
            <a:ext cx="1073010" cy="169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008">
            <a:off x="6301555" y="2466978"/>
            <a:ext cx="1073010" cy="169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0587">
            <a:off x="3571411" y="2330294"/>
            <a:ext cx="1334915" cy="187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48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2" grpId="0" animBg="1"/>
      <p:bldP spid="18" grpId="0" animBg="1"/>
      <p:bldP spid="19" grpId="0" animBg="1"/>
      <p:bldP spid="27" grpId="0"/>
      <p:bldP spid="28" grpId="0" animBg="1"/>
      <p:bldP spid="20" grpId="0"/>
      <p:bldP spid="21" grpId="0"/>
      <p:bldP spid="430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65984" y="600054"/>
            <a:ext cx="10173190" cy="1569660"/>
          </a:xfrm>
          <a:prstGeom prst="rect">
            <a:avLst/>
          </a:prstGeom>
          <a:solidFill>
            <a:srgbClr val="FF6600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spc="50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Lucida Sans" pitchFamily="34" charset="0"/>
              </a:rPr>
              <a:t>CREENCIAS – PARADIGMAS – </a:t>
            </a:r>
          </a:p>
          <a:p>
            <a:pPr algn="ctr"/>
            <a:r>
              <a:rPr lang="es-ES" sz="3200" b="1" spc="50" dirty="0">
                <a:ln w="12700" cmpd="sng">
                  <a:solidFill>
                    <a:srgbClr val="ECA518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Lucida Sans" pitchFamily="34" charset="0"/>
              </a:rPr>
              <a:t>MAPAS  OCULTOS </a:t>
            </a:r>
          </a:p>
          <a:p>
            <a:pPr algn="ctr"/>
            <a:r>
              <a:rPr lang="es-ES" sz="3200" b="1" spc="50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Lucida Sans" pitchFamily="34" charset="0"/>
              </a:rPr>
              <a:t>QUE </a:t>
            </a:r>
            <a:r>
              <a:rPr lang="es-ES" sz="3200" b="1" spc="50" dirty="0">
                <a:ln w="12700" cmpd="sng">
                  <a:solidFill>
                    <a:srgbClr val="3DB202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Lucida Sans" pitchFamily="34" charset="0"/>
              </a:rPr>
              <a:t>CONDICIONAN</a:t>
            </a:r>
            <a:r>
              <a:rPr lang="es-ES" sz="3200" b="1" spc="50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Lucida Sans" pitchFamily="34" charset="0"/>
              </a:rPr>
              <a:t> NUESTRA VIDA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094678" y="3457574"/>
            <a:ext cx="7929618" cy="2862322"/>
          </a:xfrm>
          <a:prstGeom prst="rect">
            <a:avLst/>
          </a:prstGeom>
          <a:solidFill>
            <a:srgbClr val="0070C0">
              <a:alpha val="38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000" b="1" dirty="0">
                <a:latin typeface="Lucida Sans" pitchFamily="34" charset="0"/>
              </a:rPr>
              <a:t>¿…SOMOS </a:t>
            </a:r>
            <a:r>
              <a:rPr lang="es-ES" sz="4000" b="1" u="sng" dirty="0">
                <a:ln>
                  <a:solidFill>
                    <a:srgbClr val="DF0754"/>
                  </a:solidFill>
                </a:ln>
                <a:latin typeface="Lucida Sans" pitchFamily="34" charset="0"/>
              </a:rPr>
              <a:t>CONSCIENTES</a:t>
            </a:r>
            <a:r>
              <a:rPr lang="es-ES" sz="4000" b="1" dirty="0">
                <a:latin typeface="Lucida Sans" pitchFamily="34" charset="0"/>
              </a:rPr>
              <a:t> DE NUESTROS </a:t>
            </a:r>
            <a:r>
              <a:rPr lang="es-ES" sz="40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latin typeface="Lucida Sans" pitchFamily="34" charset="0"/>
              </a:rPr>
              <a:t>PENSAMIENTOS</a:t>
            </a:r>
            <a:r>
              <a:rPr lang="es-ES" sz="4000" b="1" dirty="0">
                <a:latin typeface="Lucida Sans" pitchFamily="34" charset="0"/>
              </a:rPr>
              <a:t>, </a:t>
            </a:r>
            <a:r>
              <a:rPr lang="es-E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Lucida Sans" pitchFamily="34" charset="0"/>
              </a:rPr>
              <a:t>PERCEPCIONES</a:t>
            </a:r>
            <a:r>
              <a:rPr lang="es-ES" sz="4000" b="1" dirty="0">
                <a:latin typeface="Lucida Sans" pitchFamily="34" charset="0"/>
              </a:rPr>
              <a:t> Y </a:t>
            </a:r>
            <a:r>
              <a:rPr lang="es-E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" pitchFamily="34" charset="0"/>
              </a:rPr>
              <a:t>CREENCIAS?</a:t>
            </a:r>
            <a:endParaRPr lang="es-ES" sz="40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2128325" y="1023080"/>
            <a:ext cx="7703942" cy="5162613"/>
          </a:xfrm>
          <a:prstGeom prst="ellipse">
            <a:avLst/>
          </a:prstGeom>
          <a:solidFill>
            <a:srgbClr val="0070C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SENTIR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EL CUERPO PARA TOMAR </a:t>
            </a:r>
            <a:r>
              <a:rPr lang="es-E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DISTANCIA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DE LA </a:t>
            </a:r>
            <a:r>
              <a:rPr lang="es-ES" sz="2800" b="1" dirty="0">
                <a:ln w="24500" cmpd="dbl">
                  <a:solidFill>
                    <a:srgbClr val="66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Lucida Sans" pitchFamily="34" charset="0"/>
              </a:rPr>
              <a:t>MENTE</a:t>
            </a:r>
            <a:r>
              <a:rPr lang="es-ES" sz="2800" b="1" dirty="0">
                <a:ln>
                  <a:solidFill>
                    <a:srgbClr val="66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Y OBSERVARLA. SOLO PUEDO ACCEDER A MIS PENSAMIENTOS Y CAMBIARLOS SI PUEDO </a:t>
            </a:r>
            <a:r>
              <a:rPr lang="es-ES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C00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Lucida Sans" pitchFamily="34" charset="0"/>
              </a:rPr>
              <a:t>“VERLOS” </a:t>
            </a:r>
            <a:endParaRPr lang="es-ES" sz="28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Estrella de 7 puntas"/>
          <p:cNvSpPr/>
          <p:nvPr/>
        </p:nvSpPr>
        <p:spPr>
          <a:xfrm>
            <a:off x="2113338" y="0"/>
            <a:ext cx="7733918" cy="7200900"/>
          </a:xfrm>
          <a:prstGeom prst="star7">
            <a:avLst/>
          </a:prstGeom>
          <a:solidFill>
            <a:srgbClr val="DF0754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SI </a:t>
            </a:r>
            <a:r>
              <a:rPr lang="es-ES" sz="2400" b="1" u="sng" dirty="0">
                <a:latin typeface="Lucida Sans" pitchFamily="34" charset="0"/>
              </a:rPr>
              <a:t>NO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TOMO </a:t>
            </a: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DISTANCIA,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LOS PENSAMIENTOS </a:t>
            </a:r>
            <a:r>
              <a:rPr lang="es-ES" sz="2400" b="1" dirty="0">
                <a:solidFill>
                  <a:srgbClr val="7CD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OCURREN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, ME AFECTAN, </a:t>
            </a:r>
            <a:r>
              <a:rPr lang="es-E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" pitchFamily="34" charset="0"/>
              </a:rPr>
              <a:t>ME CONTROLAN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Y, NI ME ENTERO… ESO ES VIVIR UNA </a:t>
            </a:r>
            <a:r>
              <a:rPr lang="es-ES" sz="2400" b="1" dirty="0">
                <a:ln w="24500" cmpd="dbl">
                  <a:solidFill>
                    <a:srgbClr val="FFC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Lucida Sans" pitchFamily="34" charset="0"/>
              </a:rPr>
              <a:t>VIDA INCONSCIENTE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, AUTÓMATA…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bldLvl="2" animBg="1"/>
      <p:bldP spid="4" grpId="1" build="allAtOnce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5074" y="-8335"/>
            <a:ext cx="9260269" cy="547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14"/>
          <p:cNvGrpSpPr>
            <a:grpSpLocks/>
          </p:cNvGrpSpPr>
          <p:nvPr/>
        </p:nvGrpSpPr>
        <p:grpSpPr bwMode="auto">
          <a:xfrm>
            <a:off x="7270305" y="3692346"/>
            <a:ext cx="3825561" cy="1105910"/>
            <a:chOff x="7633847" y="2360625"/>
            <a:chExt cx="3826648" cy="1051427"/>
          </a:xfrm>
        </p:grpSpPr>
        <p:sp>
          <p:nvSpPr>
            <p:cNvPr id="49164" name="CuadroTexto 2"/>
            <p:cNvSpPr txBox="1">
              <a:spLocks noChangeArrowheads="1"/>
            </p:cNvSpPr>
            <p:nvPr/>
          </p:nvSpPr>
          <p:spPr bwMode="auto">
            <a:xfrm>
              <a:off x="8696634" y="2387903"/>
              <a:ext cx="2763861" cy="1024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s-ES" altLang="es-ES" sz="3200" b="1" dirty="0">
                  <a:solidFill>
                    <a:srgbClr val="FFFFFF"/>
                  </a:solidFill>
                </a:rPr>
                <a:t>ESTÍMULO (Percepción)</a:t>
              </a:r>
            </a:p>
          </p:txBody>
        </p:sp>
        <p:cxnSp>
          <p:nvCxnSpPr>
            <p:cNvPr id="9" name="Conector recto de flecha 8"/>
            <p:cNvCxnSpPr/>
            <p:nvPr/>
          </p:nvCxnSpPr>
          <p:spPr>
            <a:xfrm rot="10800000">
              <a:off x="7633847" y="2360625"/>
              <a:ext cx="1690128" cy="2190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10"/>
          <p:cNvGrpSpPr>
            <a:grpSpLocks/>
          </p:cNvGrpSpPr>
          <p:nvPr/>
        </p:nvGrpSpPr>
        <p:grpSpPr bwMode="auto">
          <a:xfrm>
            <a:off x="4023504" y="3676296"/>
            <a:ext cx="5206148" cy="3032161"/>
            <a:chOff x="3560918" y="2749716"/>
            <a:chExt cx="5207119" cy="4068182"/>
          </a:xfrm>
        </p:grpSpPr>
        <p:sp>
          <p:nvSpPr>
            <p:cNvPr id="49162" name="CuadroTexto 3"/>
            <p:cNvSpPr txBox="1">
              <a:spLocks noChangeArrowheads="1"/>
            </p:cNvSpPr>
            <p:nvPr/>
          </p:nvSpPr>
          <p:spPr bwMode="auto">
            <a:xfrm>
              <a:off x="3560918" y="4298983"/>
              <a:ext cx="5207119" cy="2518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s-ES" altLang="es-ES" sz="2800" b="1" dirty="0">
                  <a:solidFill>
                    <a:srgbClr val="FFFFFF"/>
                  </a:solidFill>
                </a:rPr>
                <a:t>GENERAN </a:t>
              </a:r>
              <a:r>
                <a:rPr lang="es-ES" altLang="es-ES" sz="2800" b="1" dirty="0">
                  <a:ln>
                    <a:solidFill>
                      <a:srgbClr val="FFC000"/>
                    </a:solidFill>
                  </a:ln>
                  <a:solidFill>
                    <a:srgbClr val="FFFFFF"/>
                  </a:solidFill>
                </a:rPr>
                <a:t>PENSAMIENTOS</a:t>
              </a:r>
              <a:r>
                <a:rPr lang="es-ES" altLang="es-ES" sz="2800" b="1" dirty="0">
                  <a:solidFill>
                    <a:srgbClr val="FFFFFF"/>
                  </a:solidFill>
                </a:rPr>
                <a:t> Y ESTOS </a:t>
              </a:r>
              <a:r>
                <a:rPr lang="es-ES" altLang="es-ES" sz="2800" b="1" dirty="0">
                  <a:ln>
                    <a:solidFill>
                      <a:srgbClr val="00FF00"/>
                    </a:solidFill>
                  </a:ln>
                  <a:solidFill>
                    <a:srgbClr val="FFFFFF"/>
                  </a:solidFill>
                </a:rPr>
                <a:t>EMOCIONES Y…</a:t>
              </a:r>
            </a:p>
            <a:p>
              <a:pPr eaLnBrk="1" hangingPunct="1"/>
              <a:r>
                <a:rPr lang="es-ES" altLang="es-ES" sz="2800" b="1" dirty="0">
                  <a:solidFill>
                    <a:srgbClr val="FFFFFF"/>
                  </a:solidFill>
                </a:rPr>
                <a:t>RESPUESTA AUTOMÁTICA </a:t>
              </a:r>
              <a:r>
                <a:rPr lang="es-ES" altLang="es-ES" sz="3200" b="1" dirty="0">
                  <a:ln>
                    <a:solidFill>
                      <a:schemeClr val="tx1"/>
                    </a:solidFill>
                  </a:ln>
                  <a:solidFill>
                    <a:srgbClr val="FF33CC"/>
                  </a:solidFill>
                </a:rPr>
                <a:t>REACCIÓN </a:t>
              </a:r>
              <a:r>
                <a:rPr lang="es-ES" altLang="es-ES" sz="3200" b="1" dirty="0">
                  <a:solidFill>
                    <a:srgbClr val="84DE46"/>
                  </a:solidFill>
                </a:rPr>
                <a:t> </a:t>
              </a:r>
              <a:r>
                <a:rPr lang="es-ES" altLang="es-ES" sz="3200" b="1" dirty="0">
                  <a:ln>
                    <a:solidFill>
                      <a:schemeClr val="tx1"/>
                    </a:solidFill>
                  </a:ln>
                  <a:solidFill>
                    <a:srgbClr val="FF33CC"/>
                  </a:solidFill>
                  <a:latin typeface="Algerian" pitchFamily="82" charset="0"/>
                </a:rPr>
                <a:t>-&gt;</a:t>
              </a:r>
              <a:r>
                <a:rPr lang="es-ES" altLang="es-ES" sz="3200" b="1" dirty="0">
                  <a:solidFill>
                    <a:srgbClr val="84DE46"/>
                  </a:solidFill>
                  <a:latin typeface="Algerian" pitchFamily="82" charset="0"/>
                </a:rPr>
                <a:t>  </a:t>
              </a:r>
              <a:r>
                <a:rPr lang="es-ES" altLang="es-ES" sz="3200" b="1" dirty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ACCIÓN</a:t>
              </a:r>
            </a:p>
          </p:txBody>
        </p:sp>
        <p:pic>
          <p:nvPicPr>
            <p:cNvPr id="49163" name="Imagen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651054">
              <a:off x="5421405" y="3530854"/>
              <a:ext cx="1809967" cy="247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447616" y="1671876"/>
            <a:ext cx="6901552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LÍMBICO PRIMITIVO: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023636" y="2886070"/>
            <a:ext cx="1928561" cy="830997"/>
          </a:xfrm>
          <a:prstGeom prst="rect">
            <a:avLst/>
          </a:prstGeom>
          <a:solidFill>
            <a:srgbClr val="C973D7">
              <a:alpha val="55000"/>
            </a:srgb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F20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MEMORIAS PASADAS</a:t>
            </a:r>
          </a:p>
        </p:txBody>
      </p:sp>
      <p:sp>
        <p:nvSpPr>
          <p:cNvPr id="12" name="CuadroTexto 26"/>
          <p:cNvSpPr txBox="1"/>
          <p:nvPr/>
        </p:nvSpPr>
        <p:spPr>
          <a:xfrm>
            <a:off x="1554104" y="1"/>
            <a:ext cx="9050747" cy="1200329"/>
          </a:xfrm>
          <a:prstGeom prst="rect">
            <a:avLst/>
          </a:prstGeom>
          <a:noFill/>
          <a:ln w="28575">
            <a:solidFill>
              <a:srgbClr val="84DE46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LA VELOCIDAD </a:t>
            </a:r>
            <a:r>
              <a:rPr lang="es-E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DE PERCEPCIÓN Y RESPUESTA DE LA </a:t>
            </a:r>
            <a:r>
              <a:rPr lang="es-E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AMÍGDALA</a:t>
            </a:r>
            <a:r>
              <a:rPr lang="es-E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, A VECES </a:t>
            </a:r>
            <a:r>
              <a:rPr lang="es-ES" sz="2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anose="020F0502020204030204"/>
              </a:rPr>
              <a:t>NO DA TIEMPO </a:t>
            </a:r>
            <a:r>
              <a:rPr lang="es-E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 QUE EL</a:t>
            </a:r>
            <a:r>
              <a:rPr lang="es-ES" sz="2400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/>
              </a:rPr>
              <a:t> NEOCÓRTEX </a:t>
            </a:r>
            <a:r>
              <a:rPr lang="es-E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(MÁS LENTO), PUEDA HACER EL ANÁLISIS Y TOMAR EL CONTROL… Y…</a:t>
            </a:r>
          </a:p>
        </p:txBody>
      </p:sp>
      <p:sp>
        <p:nvSpPr>
          <p:cNvPr id="13" name="CuadroTexto 2"/>
          <p:cNvSpPr txBox="1">
            <a:spLocks noChangeArrowheads="1"/>
          </p:cNvSpPr>
          <p:nvPr/>
        </p:nvSpPr>
        <p:spPr bwMode="auto">
          <a:xfrm>
            <a:off x="380166" y="4029078"/>
            <a:ext cx="3531736" cy="954107"/>
          </a:xfrm>
          <a:prstGeom prst="rect">
            <a:avLst/>
          </a:prstGeom>
          <a:noFill/>
          <a:ln w="19050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E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SALTA EL PILOTO </a:t>
            </a:r>
          </a:p>
          <a:p>
            <a:r>
              <a:rPr lang="es-ES" altLang="es-E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AUTOMÁTICO</a:t>
            </a:r>
          </a:p>
        </p:txBody>
      </p:sp>
      <p:pic>
        <p:nvPicPr>
          <p:cNvPr id="24580" name="Picture 4" descr="Imagen relacionada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>
            <a:off x="9809982" y="4886334"/>
            <a:ext cx="1509008" cy="1632203"/>
          </a:xfrm>
          <a:prstGeom prst="rect">
            <a:avLst/>
          </a:prstGeom>
          <a:noFill/>
        </p:spPr>
      </p:pic>
      <p:sp>
        <p:nvSpPr>
          <p:cNvPr id="14" name="13 Elipse"/>
          <p:cNvSpPr/>
          <p:nvPr/>
        </p:nvSpPr>
        <p:spPr>
          <a:xfrm rot="18960700">
            <a:off x="6530578" y="3459481"/>
            <a:ext cx="507934" cy="381000"/>
          </a:xfrm>
          <a:prstGeom prst="ellipse">
            <a:avLst/>
          </a:prstGeom>
          <a:solidFill>
            <a:srgbClr val="FF3300">
              <a:alpha val="63000"/>
            </a:srgbClr>
          </a:solidFill>
          <a:ln>
            <a:solidFill>
              <a:srgbClr val="FF8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2" grpId="0" animBg="1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ChangeAspect="1"/>
          </p:cNvPicPr>
          <p:nvPr/>
        </p:nvPicPr>
        <p:blipFill>
          <a:blip r:embed="rId2">
            <a:lum contrast="10000"/>
          </a:blip>
          <a:srcRect r="27893"/>
          <a:stretch>
            <a:fillRect/>
          </a:stretch>
        </p:blipFill>
        <p:spPr bwMode="auto">
          <a:xfrm>
            <a:off x="1165984" y="0"/>
            <a:ext cx="9858444" cy="721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1" y="182881"/>
            <a:ext cx="1219041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TODOS </a:t>
            </a:r>
            <a:r>
              <a:rPr lang="es-ES" sz="3200" b="1" dirty="0">
                <a:ln>
                  <a:solidFill>
                    <a:srgbClr val="FF8F1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BUSCAMOS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s-ES" sz="32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*FELICIDAD*…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sz="32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FELICIDAD</a:t>
            </a:r>
            <a:r>
              <a:rPr lang="es-E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UN </a:t>
            </a:r>
            <a:r>
              <a:rPr lang="es-ES" sz="3200" b="1" dirty="0">
                <a:ln w="19050">
                  <a:solidFill>
                    <a:schemeClr val="tx1"/>
                  </a:solidFill>
                </a:ln>
                <a:solidFill>
                  <a:srgbClr val="FF4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INTERIOR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SE VA </a:t>
            </a:r>
            <a:r>
              <a:rPr lang="es-ES" sz="32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DESCUBRIENDO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POCO A POCO: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UNA </a:t>
            </a:r>
            <a:r>
              <a:rPr lang="es-ES" sz="3200" b="1" dirty="0">
                <a:ln>
                  <a:solidFill>
                    <a:srgbClr val="CC009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EVOLUCIÓN,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s-ES" sz="3200" b="1" u="sng" dirty="0">
                <a:ln>
                  <a:solidFill>
                    <a:srgbClr val="FF339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PROCESO</a:t>
            </a:r>
            <a:r>
              <a:rPr lang="es-ES" sz="3200" b="1" dirty="0">
                <a:ln>
                  <a:solidFill>
                    <a:srgbClr val="FF339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LLEGAR   A  </a:t>
            </a:r>
            <a:r>
              <a:rPr lang="es-ES" sz="32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ESE  ESTADO  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SIGNIFICA  IR  CADA  VEZ  MÁS  </a:t>
            </a:r>
            <a:r>
              <a:rPr lang="es-ES" sz="3200" b="1" dirty="0">
                <a:ln>
                  <a:solidFill>
                    <a:srgbClr val="3DB20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ADENTRO, 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CADA VEZ  MÁS  </a:t>
            </a:r>
            <a:r>
              <a:rPr lang="es-ES" sz="3200" b="1" dirty="0">
                <a:ln>
                  <a:solidFill>
                    <a:srgbClr val="FF8F1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PROFUNDO…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ln>
                  <a:solidFill>
                    <a:srgbClr val="FF8F1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LA </a:t>
            </a:r>
            <a:r>
              <a:rPr lang="es-ES" sz="3200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FELICIDAD</a:t>
            </a:r>
            <a:r>
              <a:rPr lang="es-ES" sz="3200" b="1" dirty="0">
                <a:ln>
                  <a:solidFill>
                    <a:srgbClr val="FF8F1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ES NUESTRA</a:t>
            </a:r>
            <a:r>
              <a:rPr lang="es-ES" sz="3200" b="1" dirty="0">
                <a:ln>
                  <a:solidFill>
                    <a:srgbClr val="FF8F1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ESENCIA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SE PUEDE </a:t>
            </a:r>
            <a:r>
              <a:rPr lang="es-ES" sz="32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SER FELIZ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EN MEDIO DEL </a:t>
            </a:r>
            <a:r>
              <a:rPr lang="es-ES" sz="3200" b="1" dirty="0">
                <a:ln>
                  <a:solidFill>
                    <a:srgbClr val="FF339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DOLOR</a:t>
            </a:r>
            <a:r>
              <a:rPr lang="es-ES" sz="2400" b="1" dirty="0">
                <a:ln>
                  <a:solidFill>
                    <a:srgbClr val="FF339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,</a:t>
            </a:r>
            <a:r>
              <a:rPr lang="es-ES" sz="2400" b="1" dirty="0">
                <a:ln>
                  <a:solidFill>
                    <a:srgbClr val="FF8F1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LA</a:t>
            </a:r>
            <a:r>
              <a:rPr lang="es-ES" sz="2400" b="1" dirty="0">
                <a:ln>
                  <a:solidFill>
                    <a:srgbClr val="FF8F1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r>
              <a:rPr lang="es-ES" sz="3200" b="1" dirty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POBREZA</a:t>
            </a:r>
            <a:r>
              <a:rPr lang="es-ES" sz="2400" b="1" dirty="0">
                <a:ln>
                  <a:solidFill>
                    <a:srgbClr val="FF8F1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Y LAS </a:t>
            </a:r>
            <a:r>
              <a:rPr lang="es-ES" sz="3200" b="1" dirty="0">
                <a:ln>
                  <a:solidFill>
                    <a:srgbClr val="FF8F1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DIFICULTADES…</a:t>
            </a:r>
          </a:p>
        </p:txBody>
      </p:sp>
    </p:spTree>
    <p:extLst>
      <p:ext uri="{BB962C8B-B14F-4D97-AF65-F5344CB8AC3E}">
        <p14:creationId xmlns:p14="http://schemas.microsoft.com/office/powerpoint/2010/main" val="29045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430" y="885806"/>
            <a:ext cx="7325359" cy="503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951670" y="171426"/>
            <a:ext cx="10185661" cy="1077218"/>
          </a:xfrm>
          <a:prstGeom prst="rect">
            <a:avLst/>
          </a:prstGeom>
          <a:solidFill>
            <a:srgbClr val="0070C0">
              <a:alpha val="38000"/>
            </a:srgb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 CAMINO, OTRO </a:t>
            </a:r>
            <a:r>
              <a:rPr lang="es-ES" sz="3200" b="1" dirty="0">
                <a:solidFill>
                  <a:srgbClr val="FF4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NIVEL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CONCIENCIA: </a:t>
            </a:r>
          </a:p>
          <a:p>
            <a:pPr algn="ctr">
              <a:defRPr/>
            </a:pP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CIRCUITO </a:t>
            </a:r>
            <a:r>
              <a:rPr lang="es-E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erlin Sans FB Demi" pitchFamily="34" charset="0"/>
              </a:rPr>
              <a:t>SUPERIOR DE CONCIENCIA</a:t>
            </a:r>
            <a:endParaRPr lang="es-ES" sz="3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308861" y="3600450"/>
            <a:ext cx="9644130" cy="3416320"/>
          </a:xfrm>
          <a:prstGeom prst="rect">
            <a:avLst/>
          </a:prstGeom>
          <a:solidFill>
            <a:srgbClr val="002060">
              <a:alpha val="29000"/>
            </a:srgbClr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PODEMOS  ELEVAR EL NIVEL DE </a:t>
            </a:r>
            <a:r>
              <a:rPr lang="es-ES" sz="3600" b="1" dirty="0">
                <a:solidFill>
                  <a:srgbClr val="F20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CONSCIENCIA</a:t>
            </a:r>
            <a:r>
              <a:rPr lang="es-ES" sz="3600" b="1" dirty="0">
                <a:solidFill>
                  <a:srgbClr val="F20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MEDIANTE LA </a:t>
            </a:r>
            <a:r>
              <a:rPr lang="es-ES" sz="3600" b="1" u="sng" dirty="0"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MEDITACIÓN</a:t>
            </a: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defRPr/>
            </a:pP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DESPERTANDO  LA  </a:t>
            </a:r>
            <a:r>
              <a:rPr lang="es-E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CONCIENCIA</a:t>
            </a:r>
            <a:r>
              <a:rPr lang="es-ES" sz="3600" b="1" dirty="0">
                <a:ln>
                  <a:solidFill>
                    <a:srgbClr val="002060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CORPORAL</a:t>
            </a: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LA </a:t>
            </a:r>
            <a:r>
              <a:rPr lang="es-ES" sz="3600" b="1" dirty="0">
                <a:solidFill>
                  <a:srgbClr val="84DE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SENSIBILIDAD,</a:t>
            </a: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 </a:t>
            </a:r>
            <a:r>
              <a:rPr lang="es-ES" sz="3600" b="1" dirty="0">
                <a:solidFill>
                  <a:srgbClr val="FF4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PRESENCIA… EL </a:t>
            </a:r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FF479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DARSE CUENTA</a:t>
            </a:r>
            <a:endParaRPr lang="es-ES" sz="3600" b="1" dirty="0">
              <a:ln>
                <a:solidFill>
                  <a:schemeClr val="tx1"/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2057" y="1216822"/>
            <a:ext cx="9039636" cy="53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0" y="0"/>
            <a:ext cx="83999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" altLang="es-ES" sz="3200" b="1" dirty="0">
                <a:solidFill>
                  <a:srgbClr val="FFFFFF"/>
                </a:solidFill>
              </a:rPr>
              <a:t>CÓMO SE LLEGA A UNA </a:t>
            </a:r>
          </a:p>
          <a:p>
            <a:pPr algn="ctr" eaLnBrk="1" hangingPunct="1"/>
            <a:r>
              <a:rPr lang="es-ES" altLang="es-ES" sz="3200" b="1" dirty="0">
                <a:solidFill>
                  <a:srgbClr val="FFFFFF"/>
                </a:solidFill>
              </a:rPr>
              <a:t>RESPUESTA </a:t>
            </a:r>
            <a:r>
              <a:rPr lang="es-ES" altLang="es-ES" sz="3200" b="1" dirty="0">
                <a:solidFill>
                  <a:srgbClr val="FF4791"/>
                </a:solidFill>
              </a:rPr>
              <a:t>POSITIVA</a:t>
            </a:r>
            <a:r>
              <a:rPr lang="es-ES" altLang="es-ES" sz="3200" b="1" dirty="0">
                <a:solidFill>
                  <a:srgbClr val="FFFFFF"/>
                </a:solidFill>
              </a:rPr>
              <a:t> PARA TODOS…</a:t>
            </a:r>
          </a:p>
        </p:txBody>
      </p:sp>
      <p:grpSp>
        <p:nvGrpSpPr>
          <p:cNvPr id="3" name="Grupo 21"/>
          <p:cNvGrpSpPr>
            <a:grpSpLocks/>
          </p:cNvGrpSpPr>
          <p:nvPr/>
        </p:nvGrpSpPr>
        <p:grpSpPr bwMode="auto">
          <a:xfrm>
            <a:off x="6952462" y="4457706"/>
            <a:ext cx="3790457" cy="903446"/>
            <a:chOff x="7028737" y="3970687"/>
            <a:chExt cx="3790056" cy="859611"/>
          </a:xfrm>
        </p:grpSpPr>
        <p:pic>
          <p:nvPicPr>
            <p:cNvPr id="52241" name="Imagen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63077" y="3970687"/>
              <a:ext cx="2255716" cy="859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42" name="Imagen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28737" y="4168825"/>
              <a:ext cx="1835055" cy="23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o 15"/>
          <p:cNvGrpSpPr>
            <a:grpSpLocks/>
          </p:cNvGrpSpPr>
          <p:nvPr/>
        </p:nvGrpSpPr>
        <p:grpSpPr bwMode="auto">
          <a:xfrm>
            <a:off x="5765050" y="1125141"/>
            <a:ext cx="3115857" cy="2697007"/>
            <a:chOff x="5778581" y="985024"/>
            <a:chExt cx="3116687" cy="2567654"/>
          </a:xfrm>
        </p:grpSpPr>
        <p:sp>
          <p:nvSpPr>
            <p:cNvPr id="53262" name="CuadroTexto 3"/>
            <p:cNvSpPr txBox="1">
              <a:spLocks noChangeArrowheads="1"/>
            </p:cNvSpPr>
            <p:nvPr/>
          </p:nvSpPr>
          <p:spPr bwMode="auto">
            <a:xfrm>
              <a:off x="5778581" y="985024"/>
              <a:ext cx="3116687" cy="673935"/>
            </a:xfrm>
            <a:prstGeom prst="rect">
              <a:avLst/>
            </a:prstGeom>
            <a:solidFill>
              <a:schemeClr val="accent4">
                <a:lumMod val="50000"/>
                <a:alpha val="58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ES" altLang="es-ES" sz="2000" b="1" dirty="0">
                  <a:latin typeface="Arial Rounded MT Bold" pitchFamily="34" charset="0"/>
                </a:rPr>
                <a:t>INFORMACIÓN AL </a:t>
              </a:r>
              <a:r>
                <a:rPr lang="es-ES" altLang="es-ES" sz="2000" b="1" dirty="0">
                  <a:solidFill>
                    <a:srgbClr val="FF9900"/>
                  </a:solidFill>
                  <a:latin typeface="Arial Rounded MT Bold" pitchFamily="34" charset="0"/>
                </a:rPr>
                <a:t>NEOCÓRTEX</a:t>
              </a:r>
            </a:p>
          </p:txBody>
        </p:sp>
        <p:cxnSp>
          <p:nvCxnSpPr>
            <p:cNvPr id="13" name="Conector recto de flecha 12"/>
            <p:cNvCxnSpPr/>
            <p:nvPr/>
          </p:nvCxnSpPr>
          <p:spPr>
            <a:xfrm rot="5400000" flipH="1" flipV="1">
              <a:off x="6551105" y="2136876"/>
              <a:ext cx="1781671" cy="1049934"/>
            </a:xfrm>
            <a:prstGeom prst="straightConnector1">
              <a:avLst/>
            </a:prstGeom>
            <a:ln w="38100">
              <a:solidFill>
                <a:srgbClr val="FF479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o 19"/>
          <p:cNvGrpSpPr>
            <a:grpSpLocks/>
          </p:cNvGrpSpPr>
          <p:nvPr/>
        </p:nvGrpSpPr>
        <p:grpSpPr bwMode="auto">
          <a:xfrm>
            <a:off x="9024164" y="0"/>
            <a:ext cx="2604522" cy="1607820"/>
            <a:chOff x="8374919" y="188472"/>
            <a:chExt cx="2606201" cy="1531625"/>
          </a:xfrm>
        </p:grpSpPr>
        <p:sp>
          <p:nvSpPr>
            <p:cNvPr id="52237" name="CuadroTexto 16"/>
            <p:cNvSpPr txBox="1">
              <a:spLocks noChangeArrowheads="1"/>
            </p:cNvSpPr>
            <p:nvPr/>
          </p:nvSpPr>
          <p:spPr bwMode="auto">
            <a:xfrm>
              <a:off x="8400750" y="188472"/>
              <a:ext cx="2580370" cy="96753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s-ES" altLang="es-ES" sz="2000" b="1" dirty="0">
                  <a:solidFill>
                    <a:srgbClr val="FFFFFF"/>
                  </a:solidFill>
                </a:rPr>
                <a:t>ANALIZA Y TOMA EL CONTROL  DE  LA SITUACIÓN  Y...</a:t>
              </a:r>
            </a:p>
          </p:txBody>
        </p:sp>
        <p:cxnSp>
          <p:nvCxnSpPr>
            <p:cNvPr id="19" name="Conector recto de flecha 18"/>
            <p:cNvCxnSpPr/>
            <p:nvPr/>
          </p:nvCxnSpPr>
          <p:spPr>
            <a:xfrm flipV="1">
              <a:off x="8374919" y="1208799"/>
              <a:ext cx="995875" cy="511298"/>
            </a:xfrm>
            <a:prstGeom prst="straightConnector1">
              <a:avLst/>
            </a:prstGeom>
            <a:ln w="38100">
              <a:solidFill>
                <a:srgbClr val="FF66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o 25"/>
          <p:cNvGrpSpPr>
            <a:grpSpLocks/>
          </p:cNvGrpSpPr>
          <p:nvPr/>
        </p:nvGrpSpPr>
        <p:grpSpPr bwMode="auto">
          <a:xfrm>
            <a:off x="9167039" y="1028682"/>
            <a:ext cx="2786082" cy="2345293"/>
            <a:chOff x="9053351" y="1227914"/>
            <a:chExt cx="2787031" cy="2232086"/>
          </a:xfrm>
        </p:grpSpPr>
        <p:sp>
          <p:nvSpPr>
            <p:cNvPr id="23" name="Rectángulo redondeado 22"/>
            <p:cNvSpPr/>
            <p:nvPr/>
          </p:nvSpPr>
          <p:spPr>
            <a:xfrm>
              <a:off x="9053351" y="2315749"/>
              <a:ext cx="2787031" cy="1144251"/>
            </a:xfrm>
            <a:prstGeom prst="roundRect">
              <a:avLst/>
            </a:prstGeom>
            <a:solidFill>
              <a:srgbClr val="C973D7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DECIDE LA RESPUESTA O ACCIONES OPORTUNAS</a:t>
              </a:r>
            </a:p>
          </p:txBody>
        </p:sp>
        <p:cxnSp>
          <p:nvCxnSpPr>
            <p:cNvPr id="25" name="Conector recto de flecha 24"/>
            <p:cNvCxnSpPr/>
            <p:nvPr/>
          </p:nvCxnSpPr>
          <p:spPr>
            <a:xfrm>
              <a:off x="10469699" y="1227914"/>
              <a:ext cx="0" cy="1207262"/>
            </a:xfrm>
            <a:prstGeom prst="straightConnector1">
              <a:avLst/>
            </a:prstGeom>
            <a:ln w="38100">
              <a:solidFill>
                <a:srgbClr val="FF66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761" name="Imagen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9322" y="3457574"/>
            <a:ext cx="1961895" cy="1043464"/>
          </a:xfrm>
          <a:prstGeom prst="rect">
            <a:avLst/>
          </a:prstGeom>
          <a:solidFill>
            <a:srgbClr val="002060">
              <a:alpha val="63921"/>
            </a:srgbClr>
          </a:solidFill>
          <a:ln w="28575">
            <a:solidFill>
              <a:srgbClr val="F29712"/>
            </a:solidFill>
            <a:miter lim="800000"/>
            <a:headEnd/>
            <a:tailEnd/>
          </a:ln>
        </p:spPr>
      </p:pic>
      <p:sp>
        <p:nvSpPr>
          <p:cNvPr id="18" name="17 Estrella de 7 puntas"/>
          <p:cNvSpPr/>
          <p:nvPr/>
        </p:nvSpPr>
        <p:spPr>
          <a:xfrm>
            <a:off x="6444411" y="3600452"/>
            <a:ext cx="909520" cy="818436"/>
          </a:xfrm>
          <a:prstGeom prst="star7">
            <a:avLst/>
          </a:prstGeom>
          <a:solidFill>
            <a:srgbClr val="F20062">
              <a:alpha val="7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/>
              </a:rPr>
              <a:t>D</a:t>
            </a:r>
          </a:p>
          <a:p>
            <a:pPr algn="ctr">
              <a:defRPr/>
            </a:pP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/>
              </a:rPr>
              <a:t>C</a:t>
            </a:r>
          </a:p>
        </p:txBody>
      </p:sp>
      <p:pic>
        <p:nvPicPr>
          <p:cNvPr id="20" name="Picture 4" descr="Imagen relacionada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/>
          <a:stretch>
            <a:fillRect/>
          </a:stretch>
        </p:blipFill>
        <p:spPr bwMode="auto">
          <a:xfrm>
            <a:off x="10429883" y="5446339"/>
            <a:ext cx="1362512" cy="1473747"/>
          </a:xfrm>
          <a:prstGeom prst="rect">
            <a:avLst/>
          </a:prstGeom>
          <a:noFill/>
        </p:spPr>
      </p:pic>
      <p:sp>
        <p:nvSpPr>
          <p:cNvPr id="21" name="20 CuadroTexto"/>
          <p:cNvSpPr txBox="1"/>
          <p:nvPr/>
        </p:nvSpPr>
        <p:spPr>
          <a:xfrm>
            <a:off x="165852" y="3314698"/>
            <a:ext cx="3207239" cy="1200329"/>
          </a:xfrm>
          <a:prstGeom prst="rect">
            <a:avLst/>
          </a:prstGeom>
          <a:solidFill>
            <a:srgbClr val="3DB202">
              <a:alpha val="36000"/>
            </a:srgbClr>
          </a:solidFill>
          <a:ln>
            <a:solidFill>
              <a:srgbClr val="FF8F1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Lucida Sans" pitchFamily="34" charset="0"/>
              </a:rPr>
              <a:t>SOY DUEÑO/A DE LA SITUACIÓN Y DECIDO…</a:t>
            </a:r>
          </a:p>
        </p:txBody>
      </p:sp>
      <p:grpSp>
        <p:nvGrpSpPr>
          <p:cNvPr id="22" name="Grupo 10"/>
          <p:cNvGrpSpPr>
            <a:grpSpLocks/>
          </p:cNvGrpSpPr>
          <p:nvPr/>
        </p:nvGrpSpPr>
        <p:grpSpPr bwMode="auto">
          <a:xfrm>
            <a:off x="4166380" y="4610985"/>
            <a:ext cx="5206148" cy="2158151"/>
            <a:chOff x="3703821" y="2476132"/>
            <a:chExt cx="5207119" cy="2895543"/>
          </a:xfrm>
        </p:grpSpPr>
        <p:sp>
          <p:nvSpPr>
            <p:cNvPr id="24" name="CuadroTexto 3"/>
            <p:cNvSpPr txBox="1">
              <a:spLocks noChangeArrowheads="1"/>
            </p:cNvSpPr>
            <p:nvPr/>
          </p:nvSpPr>
          <p:spPr bwMode="auto">
            <a:xfrm>
              <a:off x="3703821" y="4091571"/>
              <a:ext cx="5207119" cy="1280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s-ES" altLang="es-ES" sz="2800" b="1" dirty="0">
                  <a:solidFill>
                    <a:srgbClr val="FFFFFF"/>
                  </a:solidFill>
                </a:rPr>
                <a:t>GENERAN </a:t>
              </a:r>
              <a:r>
                <a:rPr lang="es-ES" altLang="es-ES" sz="2800" b="1" dirty="0">
                  <a:ln>
                    <a:solidFill>
                      <a:srgbClr val="FFC000"/>
                    </a:solidFill>
                  </a:ln>
                  <a:solidFill>
                    <a:srgbClr val="FFFFFF"/>
                  </a:solidFill>
                </a:rPr>
                <a:t>PENSAMIENTOS</a:t>
              </a:r>
              <a:r>
                <a:rPr lang="es-ES" altLang="es-ES" sz="2800" b="1" dirty="0">
                  <a:solidFill>
                    <a:srgbClr val="FFFFFF"/>
                  </a:solidFill>
                </a:rPr>
                <a:t> Y ESTOS </a:t>
              </a:r>
              <a:r>
                <a:rPr lang="es-ES" altLang="es-ES" sz="2800" b="1" dirty="0">
                  <a:ln>
                    <a:solidFill>
                      <a:srgbClr val="00FF00"/>
                    </a:solidFill>
                  </a:ln>
                  <a:solidFill>
                    <a:srgbClr val="FFFFFF"/>
                  </a:solidFill>
                </a:rPr>
                <a:t>EMOCIONES…</a:t>
              </a:r>
            </a:p>
          </p:txBody>
        </p:sp>
        <p:pic>
          <p:nvPicPr>
            <p:cNvPr id="26" name="Imagen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6651054">
              <a:off x="5224873" y="3257270"/>
              <a:ext cx="1809968" cy="247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9" name="28 Conector recto de flecha"/>
          <p:cNvCxnSpPr/>
          <p:nvPr/>
        </p:nvCxnSpPr>
        <p:spPr>
          <a:xfrm rot="16200000" flipV="1">
            <a:off x="6702429" y="4993491"/>
            <a:ext cx="1428760" cy="357190"/>
          </a:xfrm>
          <a:prstGeom prst="straightConnector1">
            <a:avLst/>
          </a:prstGeom>
          <a:ln w="57150" cmpd="thickThin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  <p:bldP spid="18" grpId="1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37488" y="385740"/>
            <a:ext cx="8747076" cy="3046988"/>
          </a:xfrm>
          <a:prstGeom prst="rect">
            <a:avLst/>
          </a:prstGeom>
          <a:solidFill>
            <a:srgbClr val="FF6600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latin typeface="Lucida Sans" pitchFamily="34" charset="0"/>
              </a:rPr>
              <a:t>SOLO PUEDO </a:t>
            </a:r>
            <a:r>
              <a:rPr lang="es-E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" pitchFamily="34" charset="0"/>
              </a:rPr>
              <a:t>ELEGIR</a:t>
            </a:r>
            <a:r>
              <a:rPr lang="es-ES" sz="32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Lucida Sans" pitchFamily="34" charset="0"/>
              </a:rPr>
              <a:t> </a:t>
            </a:r>
            <a:r>
              <a:rPr lang="es-ES" sz="3200" b="1" dirty="0">
                <a:ln>
                  <a:solidFill>
                    <a:srgbClr val="FF8F10"/>
                  </a:solidFill>
                </a:ln>
                <a:latin typeface="Lucida Sans" pitchFamily="34" charset="0"/>
              </a:rPr>
              <a:t>LIBREMENTE</a:t>
            </a:r>
            <a:r>
              <a:rPr lang="es-ES" sz="3200" b="1" dirty="0">
                <a:latin typeface="Lucida Sans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latin typeface="Lucida Sans" pitchFamily="34" charset="0"/>
              </a:rPr>
              <a:t>SI TENGO UN ELEVADO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latin typeface="Lucida Sans" pitchFamily="34" charset="0"/>
              </a:rPr>
              <a:t>ESTADO DE </a:t>
            </a:r>
            <a:r>
              <a:rPr lang="es-ES" sz="3200" b="1" dirty="0">
                <a:ln>
                  <a:solidFill>
                    <a:srgbClr val="7CD703"/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Sans" pitchFamily="34" charset="0"/>
              </a:rPr>
              <a:t>CONSCIENCIA</a:t>
            </a:r>
          </a:p>
          <a:p>
            <a:pPr algn="ctr">
              <a:lnSpc>
                <a:spcPct val="150000"/>
              </a:lnSpc>
            </a:pPr>
            <a:endParaRPr lang="es-ES" sz="3200" b="1" dirty="0">
              <a:ln w="24500" cmpd="dbl">
                <a:solidFill>
                  <a:srgbClr val="D70F73"/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238214" y="2743194"/>
            <a:ext cx="2538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dirty="0">
                <a:latin typeface="Lucida Sans" pitchFamily="34" charset="0"/>
              </a:rPr>
              <a:t>(</a:t>
            </a:r>
            <a:r>
              <a:rPr lang="es-ES" sz="2400" i="1" dirty="0" err="1">
                <a:latin typeface="Lucida Sans" pitchFamily="34" charset="0"/>
              </a:rPr>
              <a:t>Eckhart</a:t>
            </a:r>
            <a:r>
              <a:rPr lang="es-ES" sz="2400" i="1" dirty="0">
                <a:latin typeface="Lucida Sans" pitchFamily="34" charset="0"/>
              </a:rPr>
              <a:t>  </a:t>
            </a:r>
            <a:r>
              <a:rPr lang="es-ES" sz="2400" i="1" dirty="0" err="1">
                <a:latin typeface="Lucida Sans" pitchFamily="34" charset="0"/>
              </a:rPr>
              <a:t>Tolle</a:t>
            </a:r>
            <a:r>
              <a:rPr lang="es-ES" sz="2400" i="1" dirty="0">
                <a:latin typeface="Lucida Sans" pitchFamily="34" charset="0"/>
              </a:rPr>
              <a:t>)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3886202"/>
            <a:ext cx="12190413" cy="3046988"/>
          </a:xfrm>
          <a:prstGeom prst="rect">
            <a:avLst/>
          </a:prstGeom>
          <a:solidFill>
            <a:srgbClr val="00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3200" b="1" dirty="0">
                <a:ln>
                  <a:solidFill>
                    <a:srgbClr val="66FFFF"/>
                  </a:solidFill>
                </a:ln>
              </a:rPr>
              <a:t>    SI SOY MÁS </a:t>
            </a:r>
            <a:r>
              <a:rPr lang="es-ES" sz="3200" b="1" dirty="0">
                <a:ln>
                  <a:solidFill>
                    <a:srgbClr val="FFC000"/>
                  </a:solidFill>
                </a:ln>
              </a:rPr>
              <a:t>CONSCIENTE</a:t>
            </a:r>
            <a:r>
              <a:rPr lang="es-ES" sz="3200" b="1" dirty="0">
                <a:ln>
                  <a:solidFill>
                    <a:srgbClr val="66FFFF"/>
                  </a:solidFill>
                </a:ln>
              </a:rPr>
              <a:t>  </a:t>
            </a:r>
            <a:r>
              <a:rPr lang="es-ES" sz="3200" b="1" dirty="0">
                <a:ln>
                  <a:solidFill>
                    <a:schemeClr val="tx1"/>
                  </a:solidFill>
                </a:ln>
              </a:rPr>
              <a:t>DE MI </a:t>
            </a:r>
            <a:r>
              <a:rPr lang="es-E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Lithograph" pitchFamily="2" charset="0"/>
              </a:rPr>
              <a:t>REALIDAD INTERNA:</a:t>
            </a:r>
          </a:p>
          <a:p>
            <a:r>
              <a:rPr lang="es-E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Lithograph" pitchFamily="2" charset="0"/>
              </a:rPr>
              <a:t> </a:t>
            </a:r>
          </a:p>
          <a:p>
            <a:r>
              <a:rPr lang="es-ES" sz="3200" b="1" dirty="0">
                <a:ln>
                  <a:solidFill>
                    <a:srgbClr val="66FFFF"/>
                  </a:solidFill>
                </a:ln>
              </a:rPr>
              <a:t>   *MEJOR PODRÉ </a:t>
            </a:r>
            <a:r>
              <a:rPr lang="es-ES" sz="3200" b="1" dirty="0">
                <a:ln>
                  <a:solidFill>
                    <a:srgbClr val="FF33CC"/>
                  </a:solidFill>
                </a:ln>
              </a:rPr>
              <a:t>RESPONSABILIZARME</a:t>
            </a:r>
            <a:r>
              <a:rPr lang="es-ES" sz="3200" b="1" dirty="0">
                <a:ln>
                  <a:solidFill>
                    <a:srgbClr val="66FFFF"/>
                  </a:solidFill>
                </a:ln>
              </a:rPr>
              <a:t> DE MI MISMO/A</a:t>
            </a:r>
          </a:p>
          <a:p>
            <a:r>
              <a:rPr lang="es-ES" sz="3200" b="1" dirty="0">
                <a:ln>
                  <a:solidFill>
                    <a:srgbClr val="66FFFF"/>
                  </a:solidFill>
                </a:ln>
              </a:rPr>
              <a:t>   *MAYOR </a:t>
            </a:r>
            <a:r>
              <a:rPr lang="es-ES" sz="3200" b="1" dirty="0">
                <a:ln>
                  <a:solidFill>
                    <a:srgbClr val="FF6600"/>
                  </a:solidFill>
                </a:ln>
              </a:rPr>
              <a:t>BIENESTAR</a:t>
            </a:r>
            <a:r>
              <a:rPr lang="es-ES" sz="3200" b="1" dirty="0">
                <a:ln>
                  <a:solidFill>
                    <a:srgbClr val="66FFFF"/>
                  </a:solidFill>
                </a:ln>
              </a:rPr>
              <a:t> EN MI VIDA</a:t>
            </a:r>
          </a:p>
          <a:p>
            <a:r>
              <a:rPr lang="es-ES" sz="3200" b="1" dirty="0">
                <a:ln>
                  <a:solidFill>
                    <a:srgbClr val="66FFFF"/>
                  </a:solidFill>
                </a:ln>
              </a:rPr>
              <a:t>   *MEJORES </a:t>
            </a:r>
            <a:r>
              <a:rPr lang="es-ES" sz="3200" b="1" dirty="0">
                <a:ln>
                  <a:solidFill>
                    <a:srgbClr val="00FF00"/>
                  </a:solidFill>
                </a:ln>
              </a:rPr>
              <a:t>RELACIONES</a:t>
            </a:r>
            <a:r>
              <a:rPr lang="es-ES" sz="3200" b="1" dirty="0">
                <a:ln>
                  <a:solidFill>
                    <a:srgbClr val="66FFFF"/>
                  </a:solidFill>
                </a:ln>
              </a:rPr>
              <a:t> HUMANAS</a:t>
            </a:r>
          </a:p>
          <a:p>
            <a:r>
              <a:rPr lang="es-ES" sz="3200" b="1" dirty="0">
                <a:ln>
                  <a:solidFill>
                    <a:srgbClr val="66FFFF"/>
                  </a:solidFill>
                </a:ln>
              </a:rPr>
              <a:t>   *ESTARÉ </a:t>
            </a:r>
            <a:r>
              <a:rPr lang="es-ES" sz="3200" b="1" dirty="0">
                <a:ln>
                  <a:solidFill>
                    <a:srgbClr val="FFFF00"/>
                  </a:solidFill>
                </a:ln>
              </a:rPr>
              <a:t>“PRESENTE”</a:t>
            </a:r>
            <a:r>
              <a:rPr lang="es-ES" sz="3200" b="1" dirty="0">
                <a:ln>
                  <a:solidFill>
                    <a:srgbClr val="66FFFF"/>
                  </a:solidFill>
                </a:ln>
              </a:rPr>
              <a:t> PARA MIS </a:t>
            </a:r>
            <a:r>
              <a:rPr lang="es-ES" sz="3200" b="1" dirty="0">
                <a:ln>
                  <a:solidFill>
                    <a:srgbClr val="FFFF00"/>
                  </a:solidFill>
                </a:ln>
              </a:rPr>
              <a:t>ALUMNOS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ULIA\Desktop\79573265-ilustración-de-vector-de-.jpg"/>
          <p:cNvPicPr>
            <a:picLocks noChangeAspect="1" noChangeArrowheads="1"/>
          </p:cNvPicPr>
          <p:nvPr/>
        </p:nvPicPr>
        <p:blipFill>
          <a:blip r:embed="rId2"/>
          <a:srcRect b="11642"/>
          <a:stretch>
            <a:fillRect/>
          </a:stretch>
        </p:blipFill>
        <p:spPr bwMode="auto">
          <a:xfrm>
            <a:off x="237290" y="671492"/>
            <a:ext cx="10200472" cy="6119484"/>
          </a:xfrm>
          <a:prstGeom prst="rect">
            <a:avLst/>
          </a:prstGeom>
          <a:noFill/>
        </p:spPr>
      </p:pic>
      <p:pic>
        <p:nvPicPr>
          <p:cNvPr id="5" name="Imagen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57751" y="4577339"/>
            <a:ext cx="1593747" cy="221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Abogado Enojado Cartoon Character Ilustración del Vector - Ilustración de  furioso, enojado: 135364482"/>
          <p:cNvPicPr>
            <a:picLocks noChangeAspect="1" noChangeArrowheads="1"/>
          </p:cNvPicPr>
          <p:nvPr/>
        </p:nvPicPr>
        <p:blipFill>
          <a:blip r:embed="rId4" cstate="print"/>
          <a:srcRect l="20000" t="7780" r="26667" b="12220"/>
          <a:stretch>
            <a:fillRect/>
          </a:stretch>
        </p:blipFill>
        <p:spPr bwMode="auto">
          <a:xfrm>
            <a:off x="4166380" y="3957640"/>
            <a:ext cx="714380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0" y="0"/>
            <a:ext cx="12190413" cy="69249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s-ES" altLang="es-ES" sz="3200" b="1" dirty="0">
                <a:latin typeface="Lucida Sans" panose="020B0602030504020204" pitchFamily="34" charset="0"/>
              </a:rPr>
              <a:t>1.-PILOTO </a:t>
            </a:r>
            <a:r>
              <a:rPr lang="es-ES" altLang="es-ES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Lucida Sans" panose="020B0602030504020204" pitchFamily="34" charset="0"/>
              </a:rPr>
              <a:t>AUTOMÁTICO: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s-ES" altLang="es-ES" sz="2000" b="1" dirty="0">
                <a:latin typeface="Lucida Sans" panose="020B0602030504020204" pitchFamily="34" charset="0"/>
              </a:rPr>
              <a:t>RESPUESTA </a:t>
            </a:r>
            <a:r>
              <a:rPr lang="es-ES" altLang="es-ES" sz="2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Lucida Sans" panose="020B0602030504020204" pitchFamily="34" charset="0"/>
              </a:rPr>
              <a:t>NEUROFISIOLÓGICA</a:t>
            </a:r>
            <a:r>
              <a:rPr lang="es-ES" altLang="es-ES" sz="2400" b="1" dirty="0">
                <a:solidFill>
                  <a:srgbClr val="FFC000"/>
                </a:solidFill>
                <a:latin typeface="Lucida Sans" panose="020B0602030504020204" pitchFamily="34" charset="0"/>
              </a:rPr>
              <a:t> </a:t>
            </a:r>
            <a:r>
              <a:rPr lang="es-ES" altLang="es-ES" sz="2000" b="1" dirty="0">
                <a:latin typeface="Lucida Sans" panose="020B0602030504020204" pitchFamily="34" charset="0"/>
              </a:rPr>
              <a:t>generada por la MEMORIA del</a:t>
            </a:r>
            <a:r>
              <a:rPr lang="es-ES" altLang="es-ES" sz="2000" b="1" u="sng" dirty="0">
                <a:latin typeface="Lucida Sans" panose="020B0602030504020204" pitchFamily="34" charset="0"/>
              </a:rPr>
              <a:t> </a:t>
            </a:r>
            <a:r>
              <a:rPr lang="es-ES" altLang="es-ES" sz="2000" b="1" u="sng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</a:rPr>
              <a:t>MIEDO</a:t>
            </a:r>
            <a:r>
              <a:rPr lang="es-ES" alt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: Sudor, palpitaciones</a:t>
            </a:r>
            <a:r>
              <a:rPr lang="es-ES" altLang="es-ES" sz="2000" b="1" dirty="0">
                <a:latin typeface="Lucida Sans" panose="020B0602030504020204" pitchFamily="34" charset="0"/>
              </a:rPr>
              <a:t>, temblor, respiración agitada, boca seca, nerviosismo, opresión…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s-ES" altLang="es-E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" panose="020B0602030504020204" pitchFamily="34" charset="0"/>
              </a:rPr>
              <a:t>REACCIÓN EMOCIONAL: </a:t>
            </a:r>
            <a:r>
              <a:rPr lang="es-ES" altLang="es-ES" sz="2400" b="1" dirty="0">
                <a:ln w="900" cmpd="sng">
                  <a:solidFill>
                    <a:srgbClr val="FF3399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" panose="020B0602030504020204" pitchFamily="34" charset="0"/>
              </a:rPr>
              <a:t>MIEDO</a:t>
            </a:r>
            <a:r>
              <a:rPr lang="es-ES" altLang="es-E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" panose="020B0602030504020204" pitchFamily="34" charset="0"/>
              </a:rPr>
              <a:t>=&gt;</a:t>
            </a:r>
            <a:r>
              <a:rPr lang="es-ES" altLang="es-ES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" panose="020B0602030504020204" pitchFamily="34" charset="0"/>
              </a:rPr>
              <a:t> </a:t>
            </a:r>
            <a:r>
              <a:rPr lang="es-ES" altLang="es-ES" sz="2000" b="1" dirty="0">
                <a:latin typeface="Lucida Sans" panose="020B0602030504020204" pitchFamily="34" charset="0"/>
              </a:rPr>
              <a:t>rabia,  juicios, rechazo </a:t>
            </a:r>
            <a:r>
              <a:rPr lang="es-ES" altLang="es-ES" sz="2400" dirty="0">
                <a:solidFill>
                  <a:srgbClr val="00B0F0"/>
                </a:solidFill>
                <a:latin typeface="Lucida Sans" pitchFamily="34" charset="0"/>
              </a:rPr>
              <a:t>=&gt;</a:t>
            </a:r>
            <a:r>
              <a:rPr lang="es-ES" altLang="es-ES" sz="2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Lucida Sans" panose="020B0602030504020204" pitchFamily="34" charset="0"/>
              </a:rPr>
              <a:t>CONDUCTA </a:t>
            </a:r>
            <a:r>
              <a:rPr lang="es-ES" altLang="es-ES" sz="2000" b="1" dirty="0">
                <a:latin typeface="Lucida Sans" panose="020B0602030504020204" pitchFamily="34" charset="0"/>
              </a:rPr>
              <a:t>(Malestar)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defRPr/>
            </a:pPr>
            <a:r>
              <a:rPr lang="es-ES" altLang="es-ES" sz="3200" b="1" dirty="0">
                <a:ln>
                  <a:solidFill>
                    <a:schemeClr val="tx1"/>
                  </a:solidFill>
                </a:ln>
                <a:solidFill>
                  <a:srgbClr val="FF8F10"/>
                </a:solidFill>
                <a:latin typeface="Lucida Sans" panose="020B0602030504020204" pitchFamily="34" charset="0"/>
              </a:rPr>
              <a:t> 2.- CÓMO LLEGAR </a:t>
            </a:r>
            <a:r>
              <a:rPr lang="es-ES" altLang="es-ES" sz="2000" b="1" dirty="0">
                <a:latin typeface="Lucida Sans" panose="020B0602030504020204" pitchFamily="34" charset="0"/>
              </a:rPr>
              <a:t>A UNA BUENA </a:t>
            </a:r>
            <a:r>
              <a:rPr lang="es-ES" altLang="es-ES" sz="2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Lithograph" pitchFamily="2" charset="0"/>
              </a:rPr>
              <a:t>ELECCIÓN</a:t>
            </a:r>
            <a:r>
              <a:rPr lang="es-ES" altLang="es-ES" sz="2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Lucida Sans" panose="020B0602030504020204" pitchFamily="34" charset="0"/>
              </a:rPr>
              <a:t>?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s-ES" altLang="es-ES" b="1" dirty="0">
                <a:ln>
                  <a:solidFill>
                    <a:srgbClr val="00B0F0"/>
                  </a:solidFill>
                </a:ln>
                <a:latin typeface="Lucida Sans" panose="020B0602030504020204" pitchFamily="34" charset="0"/>
              </a:rPr>
              <a:t>                SIENDO CONSCIENTE (MIRAR “ADENTRO”)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s-ES" altLang="es-ES" b="1" dirty="0">
                <a:ln>
                  <a:solidFill>
                    <a:srgbClr val="00B0F0"/>
                  </a:solidFill>
                </a:ln>
                <a:latin typeface="Lucida Sans" panose="020B0602030504020204" pitchFamily="34" charset="0"/>
              </a:rPr>
              <a:t>                            TOMANDO DISTANCIA…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defRPr/>
            </a:pPr>
            <a:r>
              <a:rPr lang="es-ES" altLang="es-ES" sz="2000" b="1" dirty="0">
                <a:effectLst/>
                <a:latin typeface="Lucida Sans" panose="020B0602030504020204" pitchFamily="34" charset="0"/>
              </a:rPr>
              <a:t>RESPUESTA </a:t>
            </a:r>
            <a:r>
              <a:rPr lang="es-ES" altLang="es-ES" sz="2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Lucida Sans" panose="020B0602030504020204" pitchFamily="34" charset="0"/>
              </a:rPr>
              <a:t>NEUROFISIOLÓGICA- </a:t>
            </a:r>
            <a:r>
              <a:rPr lang="es-ES" altLang="es-ES" sz="2400" b="1" dirty="0">
                <a:ln w="24500" cmpd="dbl">
                  <a:solidFill>
                    <a:srgbClr val="FF33CC"/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Lucida Sans" panose="020B0602030504020204" pitchFamily="34" charset="0"/>
              </a:rPr>
              <a:t>(Aviso de que pasa algo </a:t>
            </a:r>
            <a:r>
              <a:rPr lang="es-ES" altLang="es-ES" sz="2400" b="1" dirty="0">
                <a:ln w="24500" cmpd="dbl">
                  <a:solidFill>
                    <a:srgbClr val="00B0F0"/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Lucida Sans" panose="020B0602030504020204" pitchFamily="34" charset="0"/>
              </a:rPr>
              <a:t>“dentro”)</a:t>
            </a:r>
            <a:endParaRPr lang="es-ES" altLang="es-ES" sz="2400" b="1" dirty="0">
              <a:ln w="24500" cmpd="dbl">
                <a:solidFill>
                  <a:srgbClr val="00B0F0"/>
                </a:solidFill>
                <a:prstDash val="solid"/>
                <a:miter lim="800000"/>
              </a:ln>
              <a:latin typeface="Lucida Sans" panose="020B0602030504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s-ES" altLang="es-ES" b="1" dirty="0">
                <a:ln>
                  <a:solidFill>
                    <a:srgbClr val="FF8F10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</a:rPr>
              <a:t>DARSE CUENTA - </a:t>
            </a:r>
            <a:r>
              <a:rPr lang="es-ES" altLang="es-ES" sz="2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" panose="020B0602030504020204" pitchFamily="34" charset="0"/>
              </a:rPr>
              <a:t>SENTIR</a:t>
            </a:r>
            <a:r>
              <a:rPr lang="es-ES" altLang="es-ES" sz="2000" b="1" dirty="0">
                <a:solidFill>
                  <a:srgbClr val="84DE46"/>
                </a:solidFill>
                <a:latin typeface="Lucida Sans" panose="020B0602030504020204" pitchFamily="34" charset="0"/>
              </a:rPr>
              <a:t> LA EMOCIÓN: </a:t>
            </a:r>
            <a:r>
              <a:rPr lang="es-ES" altLang="es-ES" sz="20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</a:rPr>
              <a:t>TOMAR CONCIENCIA </a:t>
            </a:r>
            <a:r>
              <a:rPr lang="es-ES" altLang="es-ES" sz="2000" b="1" dirty="0">
                <a:latin typeface="Lucida Sans" panose="020B0602030504020204" pitchFamily="34" charset="0"/>
              </a:rPr>
              <a:t>DEL </a:t>
            </a:r>
            <a:r>
              <a:rPr lang="es-ES" altLang="es-ES" sz="2400" b="1" dirty="0">
                <a:ln>
                  <a:solidFill>
                    <a:schemeClr val="tx1"/>
                  </a:solidFill>
                </a:ln>
                <a:solidFill>
                  <a:srgbClr val="84DE46"/>
                </a:solidFill>
                <a:latin typeface="Lucida Sans" panose="020B0602030504020204" pitchFamily="34" charset="0"/>
              </a:rPr>
              <a:t>MIEDO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s-ES" altLang="es-ES" b="1" dirty="0">
                <a:ln>
                  <a:solidFill>
                    <a:srgbClr val="7CD703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</a:rPr>
              <a:t>GESTIONAR </a:t>
            </a:r>
            <a:r>
              <a:rPr lang="es-ES" altLang="es-ES" sz="2000" b="1" dirty="0">
                <a:ln>
                  <a:solidFill>
                    <a:srgbClr val="7CD703"/>
                  </a:solidFill>
                </a:ln>
                <a:latin typeface="Lucida Sans" panose="020B0602030504020204" pitchFamily="34" charset="0"/>
              </a:rPr>
              <a:t> </a:t>
            </a:r>
            <a:r>
              <a:rPr lang="es-ES" altLang="es-ES" sz="2000" b="1" dirty="0">
                <a:latin typeface="Lucida Sans" panose="020B0602030504020204" pitchFamily="34" charset="0"/>
              </a:rPr>
              <a:t>LAS </a:t>
            </a:r>
            <a:r>
              <a:rPr lang="es-ES" altLang="es-ES" sz="2000" b="1" dirty="0">
                <a:solidFill>
                  <a:srgbClr val="FF9900"/>
                </a:solidFill>
                <a:latin typeface="Lucida Sans" panose="020B0602030504020204" pitchFamily="34" charset="0"/>
              </a:rPr>
              <a:t>EMOCIONES</a:t>
            </a:r>
            <a:r>
              <a:rPr lang="es-ES" altLang="es-ES" sz="2000" b="1" dirty="0">
                <a:latin typeface="Lucida Sans" panose="020B0602030504020204" pitchFamily="34" charset="0"/>
              </a:rPr>
              <a:t> </a:t>
            </a:r>
            <a:r>
              <a:rPr lang="es-ES" altLang="es-ES" sz="2000" b="1" dirty="0">
                <a:ln>
                  <a:solidFill>
                    <a:srgbClr val="00FF00"/>
                  </a:solidFill>
                </a:ln>
                <a:latin typeface="Lucida Sans" panose="020B0602030504020204" pitchFamily="34" charset="0"/>
              </a:rPr>
              <a:t>SENTIDAS- (AUTORREGULACIÓN EMOCIONAL)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s-ES" altLang="es-ES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</a:rPr>
              <a:t>ACCIÓN</a:t>
            </a:r>
            <a:r>
              <a:rPr lang="es-ES" altLang="es-ES" sz="2000" b="1" dirty="0">
                <a:latin typeface="Lucida Sans" panose="020B0602030504020204" pitchFamily="34" charset="0"/>
              </a:rPr>
              <a:t> O RESPUESTA</a:t>
            </a:r>
            <a:r>
              <a:rPr lang="es-ES" altLang="es-ES" sz="2000" b="1" dirty="0">
                <a:solidFill>
                  <a:srgbClr val="00B0F0"/>
                </a:solidFill>
                <a:latin typeface="Lucida Sans" panose="020B0602030504020204" pitchFamily="34" charset="0"/>
              </a:rPr>
              <a:t> </a:t>
            </a:r>
            <a:r>
              <a:rPr lang="es-ES" altLang="es-ES" sz="2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Lucida Sans" panose="020B0602030504020204" pitchFamily="34" charset="0"/>
              </a:rPr>
              <a:t>CONDUCTUAL</a:t>
            </a:r>
            <a:r>
              <a:rPr lang="es-ES" altLang="es-ES" sz="2000" b="1" dirty="0">
                <a:solidFill>
                  <a:srgbClr val="00B0F0"/>
                </a:solidFill>
                <a:latin typeface="Lucida Sans" panose="020B0602030504020204" pitchFamily="34" charset="0"/>
              </a:rPr>
              <a:t> </a:t>
            </a:r>
            <a:r>
              <a:rPr lang="es-ES" altLang="es-ES" sz="2000" b="1" dirty="0">
                <a:latin typeface="Lucida Sans" panose="020B0602030504020204" pitchFamily="34" charset="0"/>
              </a:rPr>
              <a:t>POSITIVA (Bienestar)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5898" y="1"/>
            <a:ext cx="7304515" cy="717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7 Grupo"/>
          <p:cNvGrpSpPr/>
          <p:nvPr/>
        </p:nvGrpSpPr>
        <p:grpSpPr>
          <a:xfrm>
            <a:off x="0" y="0"/>
            <a:ext cx="7499993" cy="3046988"/>
            <a:chOff x="2929" y="0"/>
            <a:chExt cx="7380514" cy="2901893"/>
          </a:xfrm>
          <a:solidFill>
            <a:srgbClr val="002060">
              <a:alpha val="25000"/>
            </a:srgbClr>
          </a:solidFill>
        </p:grpSpPr>
        <p:sp>
          <p:nvSpPr>
            <p:cNvPr id="6" name="5 CuadroTexto"/>
            <p:cNvSpPr txBox="1"/>
            <p:nvPr/>
          </p:nvSpPr>
          <p:spPr>
            <a:xfrm>
              <a:off x="2929" y="0"/>
              <a:ext cx="7380514" cy="290189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s-ES" sz="4200" spc="106" dirty="0">
                  <a:ln w="10160">
                    <a:solidFill>
                      <a:srgbClr val="FF66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Impact" pitchFamily="34" charset="0"/>
                </a:rPr>
                <a:t>    </a:t>
              </a:r>
              <a:r>
                <a:rPr lang="es-ES" sz="4200" spc="158" dirty="0">
                  <a:ln w="10160">
                    <a:solidFill>
                      <a:srgbClr val="FF66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Impact" pitchFamily="34" charset="0"/>
                </a:rPr>
                <a:t>  </a:t>
              </a:r>
              <a:r>
                <a:rPr lang="es-ES" sz="4200" spc="211" dirty="0">
                  <a:ln w="10160">
                    <a:solidFill>
                      <a:srgbClr val="FF66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Impact" pitchFamily="34" charset="0"/>
                </a:rPr>
                <a:t>AFRONTAR </a:t>
              </a:r>
            </a:p>
            <a:p>
              <a:pPr lvl="0"/>
              <a:endParaRPr lang="es-ES" sz="3000" b="1" u="sng" spc="317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Sans" panose="020B0602030504020204" pitchFamily="34" charset="0"/>
              </a:endParaRPr>
            </a:p>
            <a:p>
              <a:pPr lvl="0"/>
              <a:endParaRPr lang="es-ES" sz="3000" b="1" u="sng" spc="317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Sans" panose="020B0602030504020204" pitchFamily="34" charset="0"/>
              </a:endParaRPr>
            </a:p>
            <a:p>
              <a:pPr lvl="0" algn="ctr"/>
              <a:r>
                <a:rPr lang="es-ES" sz="3000" b="1" u="sng" dirty="0">
                  <a:ln>
                    <a:solidFill>
                      <a:schemeClr val="tx1"/>
                    </a:solidFill>
                  </a:ln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" panose="020B0602030504020204" pitchFamily="34" charset="0"/>
                </a:rPr>
                <a:t>HAZTE  CARGO </a:t>
              </a:r>
              <a:r>
                <a:rPr lang="es-ES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" panose="020B0602030504020204" pitchFamily="34" charset="0"/>
                </a:rPr>
                <a:t>DE TUS </a:t>
              </a:r>
              <a:r>
                <a:rPr lang="es-ES" sz="30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" panose="020B0602030504020204" pitchFamily="34" charset="0"/>
                </a:rPr>
                <a:t>EMOCIONES:  </a:t>
              </a:r>
              <a:r>
                <a:rPr lang="es-ES" sz="3000" b="1" spc="317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  <a:latin typeface="Lucida Sans" panose="020B0602030504020204" pitchFamily="34" charset="0"/>
                </a:rPr>
                <a:t>SON TU </a:t>
              </a:r>
              <a:r>
                <a:rPr lang="es-ES" sz="3000" b="1" spc="317" dirty="0">
                  <a:ln w="11430" cmpd="sng">
                    <a:solidFill>
                      <a:srgbClr val="66FFFF"/>
                    </a:solidFill>
                    <a:prstDash val="solid"/>
                    <a:miter lim="800000"/>
                  </a:ln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  <a:latin typeface="Lucida Sans" panose="020B0602030504020204" pitchFamily="34" charset="0"/>
                </a:rPr>
                <a:t>RESPONSABILIDAD…</a:t>
              </a:r>
              <a:endParaRPr lang="es-ES" sz="3000" b="1" dirty="0">
                <a:ln w="11430" cmpd="sng">
                  <a:solidFill>
                    <a:srgbClr val="66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endParaRPr>
            </a:p>
            <a:p>
              <a:pPr lvl="0"/>
              <a:endParaRPr lang="es-ES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endParaRPr>
            </a:p>
          </p:txBody>
        </p:sp>
        <p:sp>
          <p:nvSpPr>
            <p:cNvPr id="7" name="6 Flecha abajo"/>
            <p:cNvSpPr/>
            <p:nvPr/>
          </p:nvSpPr>
          <p:spPr>
            <a:xfrm>
              <a:off x="1783038" y="571480"/>
              <a:ext cx="158966" cy="901338"/>
            </a:xfrm>
            <a:prstGeom prst="downArrow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8 CuadroTexto"/>
          <p:cNvSpPr txBox="1"/>
          <p:nvPr/>
        </p:nvSpPr>
        <p:spPr>
          <a:xfrm>
            <a:off x="194846" y="2724526"/>
            <a:ext cx="11995567" cy="4437062"/>
          </a:xfrm>
          <a:prstGeom prst="rect">
            <a:avLst/>
          </a:prstGeom>
          <a:noFill/>
        </p:spPr>
        <p:txBody>
          <a:bodyPr wrap="square" lIns="96469" tIns="48235" rIns="96469" bIns="48235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3000" b="1" dirty="0">
                <a:ln>
                  <a:solidFill>
                    <a:srgbClr val="FF339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we Bd BT" pitchFamily="18" charset="0"/>
              </a:rPr>
              <a:t>DARME CUENTA</a:t>
            </a:r>
            <a:r>
              <a:rPr lang="es-E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: </a:t>
            </a:r>
            <a:r>
              <a:rPr lang="es-ES" sz="3000" b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QUÉ </a:t>
            </a:r>
            <a:r>
              <a:rPr lang="es-ES" sz="3000" b="1" dirty="0">
                <a:ln>
                  <a:solidFill>
                    <a:srgbClr val="00B0F0"/>
                  </a:solidFill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SIENTO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3000" b="1" spc="106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ahnschrift SemiBold" pitchFamily="34" charset="0"/>
              </a:rPr>
              <a:t>PERMITIRME</a:t>
            </a:r>
            <a:r>
              <a:rPr lang="es-ES" sz="3000" b="1" spc="106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Kids" pitchFamily="66" charset="0"/>
              </a:rPr>
              <a:t> </a:t>
            </a:r>
            <a:r>
              <a:rPr lang="es-ES" sz="3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3000" b="1" dirty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SENTIRLAS</a:t>
            </a:r>
            <a:endParaRPr lang="es-ES" sz="3000" b="1" dirty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3400" b="1" dirty="0">
                <a:ln w="28575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itchFamily="34" charset="0"/>
              </a:rPr>
              <a:t>LOCALIZARLAS</a:t>
            </a:r>
            <a:r>
              <a:rPr lang="es-ES" sz="3000" b="1" dirty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 </a:t>
            </a:r>
            <a:r>
              <a:rPr lang="es-ES" sz="3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EN EL </a:t>
            </a:r>
            <a:r>
              <a:rPr lang="es-ES" sz="3000" b="1" dirty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CUERPO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3000" b="1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</a:rPr>
              <a:t>RESPIRAR</a:t>
            </a:r>
            <a:r>
              <a:rPr lang="es-ES" sz="3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3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CON</a:t>
            </a:r>
            <a:r>
              <a:rPr lang="es-ES" sz="3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ELLAS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30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LLENARNOS DE </a:t>
            </a:r>
            <a:r>
              <a:rPr lang="es-ES" sz="3000" b="1" dirty="0">
                <a:ln w="19050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graph" pitchFamily="2" charset="0"/>
              </a:rPr>
              <a:t>COMPASIÓN </a:t>
            </a:r>
            <a:r>
              <a:rPr lang="es-ES" sz="30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30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Lucida Sans" panose="020B0602030504020204" pitchFamily="34" charset="0"/>
              </a:rPr>
              <a:t>(NO JUICIOS)</a:t>
            </a:r>
            <a:endParaRPr lang="es-ES" sz="3000" b="1" dirty="0">
              <a:ln w="9000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Lucida Sans" panose="020B0602030504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3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TOMAR  </a:t>
            </a:r>
            <a:r>
              <a:rPr lang="es-ES" sz="3400" b="1" spc="106" dirty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zz LET" pitchFamily="2" charset="0"/>
              </a:rPr>
              <a:t>DISTANCIA</a:t>
            </a:r>
            <a:r>
              <a:rPr lang="es-ES" sz="3000" b="1" spc="106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: </a:t>
            </a:r>
            <a:r>
              <a:rPr lang="es-ES" sz="3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Lithograph" pitchFamily="2" charset="0"/>
              </a:rPr>
              <a:t>SER “</a:t>
            </a:r>
            <a:r>
              <a:rPr lang="es-ES" sz="3000" b="1" dirty="0">
                <a:ln w="31550" cmpd="sng">
                  <a:solidFill>
                    <a:srgbClr val="CC33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Lithograph" pitchFamily="2" charset="0"/>
              </a:rPr>
              <a:t>TESTIGO”</a:t>
            </a:r>
            <a:r>
              <a:rPr lang="es-ES" sz="3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Lithograph" pitchFamily="2" charset="0"/>
              </a:rPr>
              <a:t> DE  lo  que  </a:t>
            </a:r>
            <a:r>
              <a:rPr lang="es-ES" sz="3000" b="1" dirty="0">
                <a:ln w="31550" cmpd="sng">
                  <a:solidFill>
                    <a:srgbClr val="00FF00"/>
                  </a:soli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Lithograph" pitchFamily="2" charset="0"/>
              </a:rPr>
              <a:t>pasa</a:t>
            </a:r>
            <a:endParaRPr lang="es-ES" sz="3000" b="1" dirty="0">
              <a:ln w="31550" cmpd="sng">
                <a:solidFill>
                  <a:srgbClr val="00FF00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thograp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1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87762"/>
            <a:ext cx="6491782" cy="738866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083442" y="0"/>
            <a:ext cx="7106971" cy="7176273"/>
          </a:xfrm>
          <a:prstGeom prst="rect">
            <a:avLst/>
          </a:prstGeom>
          <a:solidFill>
            <a:srgbClr val="0070C0">
              <a:alpha val="39000"/>
            </a:srgbClr>
          </a:solidFill>
          <a:ln>
            <a:solidFill>
              <a:srgbClr val="00B0F0"/>
            </a:solidFill>
          </a:ln>
        </p:spPr>
        <p:txBody>
          <a:bodyPr wrap="square" lIns="96469" tIns="48235" rIns="96469" bIns="48235" rtlCol="0">
            <a:spAutoFit/>
          </a:bodyPr>
          <a:lstStyle/>
          <a:p>
            <a:pPr algn="ctr"/>
            <a:r>
              <a:rPr lang="es-ES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MANTENER LA </a:t>
            </a:r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CALMA: </a:t>
            </a:r>
          </a:p>
          <a:p>
            <a:pPr algn="ctr"/>
            <a:r>
              <a:rPr lang="es-ES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*</a:t>
            </a:r>
            <a:r>
              <a:rPr lang="es-ES" sz="3200" b="1" dirty="0">
                <a:ln w="19050">
                  <a:solidFill>
                    <a:srgbClr val="FF6600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Lucida Sans" panose="020B0602030504020204" pitchFamily="34" charset="0"/>
              </a:rPr>
              <a:t>CONEXIÓN CON UNO MISMO</a:t>
            </a:r>
            <a:endParaRPr lang="es-ES" sz="3200" b="1" dirty="0">
              <a:ln w="19050">
                <a:solidFill>
                  <a:srgbClr val="FF6600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algn="ctr"/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CENTRARSE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       </a:t>
            </a:r>
          </a:p>
          <a:p>
            <a:pPr algn="ctr"/>
            <a:r>
              <a:rPr lang="es-ES" sz="2400" b="1" dirty="0">
                <a:ln w="900" cmpd="sng">
                  <a:solidFill>
                    <a:srgbClr val="FF660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" panose="020B0602030504020204" pitchFamily="34" charset="0"/>
              </a:rPr>
              <a:t>SINTIENDO</a:t>
            </a:r>
            <a:r>
              <a:rPr lang="es-ES" sz="2400" b="1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" panose="020B0602030504020204" pitchFamily="34" charset="0"/>
              </a:rPr>
              <a:t> EL CUERPO - RESPIRAR</a:t>
            </a:r>
          </a:p>
          <a:p>
            <a:pPr algn="ctr"/>
            <a:endParaRPr lang="es-ES" sz="36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algn="ctr"/>
            <a:r>
              <a:rPr lang="es-ES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 *</a:t>
            </a:r>
            <a:r>
              <a:rPr lang="es-ES" sz="3200" b="1" dirty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EQUILIBRIO</a:t>
            </a:r>
            <a:r>
              <a:rPr lang="es-ES" sz="32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3200" b="1" dirty="0">
                <a:ln w="285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Y</a:t>
            </a:r>
            <a:r>
              <a:rPr lang="es-ES" sz="32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3200" b="1" dirty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PRESENCIA:</a:t>
            </a:r>
          </a:p>
          <a:p>
            <a:pPr algn="ctr"/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CALMAR LA MENTE 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(OBSERVARLA SIN DARLE CREDIBILIDAD)</a:t>
            </a:r>
          </a:p>
          <a:p>
            <a:pPr algn="ctr"/>
            <a:endParaRPr lang="es-ES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algn="ctr"/>
            <a:r>
              <a:rPr lang="es-ES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*</a:t>
            </a:r>
            <a:r>
              <a:rPr lang="es-ES" sz="3200" b="1" u="sng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SENTIR</a:t>
            </a:r>
            <a:r>
              <a:rPr lang="es-ES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LA EMOCIÓN Y </a:t>
            </a:r>
            <a:r>
              <a:rPr lang="es-ES" sz="3200" b="1" dirty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Lucida Sans" panose="020B0602030504020204" pitchFamily="34" charset="0"/>
              </a:rPr>
              <a:t>RESPIRAR</a:t>
            </a:r>
            <a:r>
              <a:rPr lang="es-ES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PARA</a:t>
            </a:r>
            <a:r>
              <a:rPr lang="es-ES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800" b="1" dirty="0">
                <a:ln w="31550" cmpd="sng">
                  <a:solidFill>
                    <a:srgbClr val="CC00CC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Lucida Sans" panose="020B0602030504020204" pitchFamily="34" charset="0"/>
              </a:rPr>
              <a:t>CALMARSE</a:t>
            </a:r>
            <a:endParaRPr lang="es-ES" sz="3200" b="1" dirty="0">
              <a:ln w="31550" cmpd="sng">
                <a:solidFill>
                  <a:srgbClr val="CC00CC"/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algn="ctr"/>
            <a:endParaRPr lang="es-ES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algn="ctr"/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*</a:t>
            </a:r>
            <a:r>
              <a:rPr lang="es-ES" sz="3200" b="1" dirty="0">
                <a:ln w="19050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ESPACIO </a:t>
            </a:r>
            <a:r>
              <a:rPr lang="es-ES" sz="3200" b="1" dirty="0">
                <a:ln w="19050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INTERNO</a:t>
            </a:r>
            <a:r>
              <a:rPr lang="es-ES" sz="3200" b="1" dirty="0">
                <a:ln w="19050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DE CALMA:</a:t>
            </a:r>
          </a:p>
          <a:p>
            <a:pPr algn="ctr"/>
            <a:r>
              <a:rPr lang="es-ES" sz="2400" b="1" dirty="0">
                <a:ln>
                  <a:solidFill>
                    <a:srgbClr val="00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RELAX -RESPIRO CALMA, PAZ… </a:t>
            </a:r>
          </a:p>
          <a:p>
            <a:pPr algn="ctr"/>
            <a:r>
              <a:rPr lang="es-ES" sz="24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ESTOY BIEN EN MI MUNDO</a:t>
            </a:r>
            <a:endParaRPr lang="es-ES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algn="ctr"/>
            <a:endParaRPr lang="es-ES" sz="2400" b="1" dirty="0">
              <a:ln>
                <a:solidFill>
                  <a:srgbClr val="00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880232" y="4457706"/>
            <a:ext cx="3779029" cy="2361176"/>
          </a:xfrm>
          <a:prstGeom prst="ellipse">
            <a:avLst/>
          </a:prstGeom>
          <a:solidFill>
            <a:srgbClr val="0070C0">
              <a:alpha val="5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69" tIns="48235" rIns="96469" bIns="48235" rtlCol="0" anchor="ctr"/>
          <a:lstStyle/>
          <a:p>
            <a:pPr algn="ctr"/>
            <a:r>
              <a:rPr lang="es-ES" sz="38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*</a:t>
            </a:r>
            <a:r>
              <a:rPr lang="es-ES" sz="3800" b="1" dirty="0">
                <a:ln>
                  <a:solidFill>
                    <a:schemeClr val="tx1"/>
                  </a:solidFill>
                </a:ln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ACTUAR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0" y="1100120"/>
            <a:ext cx="5857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AUTORREGULACIÓN  EMOCIONAL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1190281" y="6185237"/>
            <a:ext cx="1000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latin typeface="MingLiU-ExtB" pitchFamily="18" charset="-120"/>
                <a:ea typeface="MingLiU-ExtB" pitchFamily="18" charset="-12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4091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  <p:bldP spid="6" grpId="1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1" y="0"/>
          <a:ext cx="12190413" cy="720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Elipse"/>
          <p:cNvSpPr/>
          <p:nvPr/>
        </p:nvSpPr>
        <p:spPr>
          <a:xfrm>
            <a:off x="0" y="1"/>
            <a:ext cx="4666446" cy="3457574"/>
          </a:xfrm>
          <a:prstGeom prst="ellipse">
            <a:avLst/>
          </a:prstGeom>
          <a:solidFill>
            <a:srgbClr val="0070C0">
              <a:alpha val="5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69" tIns="48235" rIns="96469" bIns="48235" rtlCol="0" anchor="ctr"/>
          <a:lstStyle/>
          <a:p>
            <a:pPr algn="ctr"/>
            <a:r>
              <a:rPr lang="es-ES" sz="4200" b="1" dirty="0">
                <a:ln w="900" cmpd="sng">
                  <a:solidFill>
                    <a:srgbClr val="66FFFF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SENTIR</a:t>
            </a:r>
          </a:p>
          <a:p>
            <a:pPr algn="ctr"/>
            <a:r>
              <a:rPr lang="es-ES" sz="3000" b="1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66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(ACOGER)</a:t>
            </a:r>
          </a:p>
        </p:txBody>
      </p:sp>
      <p:sp>
        <p:nvSpPr>
          <p:cNvPr id="9" name="8 Elipse"/>
          <p:cNvSpPr/>
          <p:nvPr/>
        </p:nvSpPr>
        <p:spPr>
          <a:xfrm>
            <a:off x="0" y="3778995"/>
            <a:ext cx="4666446" cy="3421905"/>
          </a:xfrm>
          <a:prstGeom prst="ellipse">
            <a:avLst/>
          </a:prstGeom>
          <a:solidFill>
            <a:srgbClr val="FF33CC">
              <a:alpha val="4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69" tIns="48235" rIns="96469" bIns="48235" rtlCol="0" anchor="ctr"/>
          <a:lstStyle/>
          <a:p>
            <a:pPr algn="ctr"/>
            <a:r>
              <a:rPr lang="es-ES" sz="4200" b="1" dirty="0">
                <a:ln w="31550" cmpd="sng">
                  <a:solidFill>
                    <a:srgbClr val="CC00CC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EXPRESAR</a:t>
            </a:r>
          </a:p>
          <a:p>
            <a:pPr algn="ctr"/>
            <a:r>
              <a:rPr lang="es-ES" sz="3000" b="1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(LIBERAR ENERGÍA)</a:t>
            </a:r>
          </a:p>
        </p:txBody>
      </p:sp>
      <p:sp>
        <p:nvSpPr>
          <p:cNvPr id="10" name="9 Elipse"/>
          <p:cNvSpPr/>
          <p:nvPr/>
        </p:nvSpPr>
        <p:spPr>
          <a:xfrm>
            <a:off x="7404067" y="0"/>
            <a:ext cx="4786346" cy="3443312"/>
          </a:xfrm>
          <a:prstGeom prst="ellipse">
            <a:avLst/>
          </a:prstGeom>
          <a:solidFill>
            <a:srgbClr val="0099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69" tIns="48235" rIns="96469" bIns="48235" rtlCol="0" anchor="ctr"/>
          <a:lstStyle/>
          <a:p>
            <a:pPr algn="ctr"/>
            <a:endParaRPr lang="es-ES" sz="4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s-ES" sz="4200" b="1" dirty="0">
                <a:ln w="19050">
                  <a:solidFill>
                    <a:srgbClr val="00FF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GESTIONAR</a:t>
            </a:r>
          </a:p>
          <a:p>
            <a:pPr algn="ctr"/>
            <a:r>
              <a:rPr lang="es-ES" sz="3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(DISOLVER EL “NUDO”)</a:t>
            </a:r>
          </a:p>
          <a:p>
            <a:pPr algn="ctr"/>
            <a:endParaRPr lang="es-ES" sz="4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7404067" y="3632547"/>
            <a:ext cx="4786346" cy="3568353"/>
          </a:xfrm>
          <a:prstGeom prst="ellipse">
            <a:avLst/>
          </a:prstGeom>
          <a:solidFill>
            <a:srgbClr val="FF0066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69" tIns="48235" rIns="96469" bIns="48235"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200" b="1" dirty="0">
                <a:ln w="11430">
                  <a:solidFill>
                    <a:srgbClr val="FF33CC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REGULAR</a:t>
            </a:r>
          </a:p>
          <a:p>
            <a:pPr algn="ctr"/>
            <a:r>
              <a:rPr lang="es-ES" sz="3000" b="1" dirty="0">
                <a:ln w="11430">
                  <a:solidFill>
                    <a:schemeClr val="tx1"/>
                  </a:solidFill>
                </a:ln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(ENFRENTAR EL MOMENTO)</a:t>
            </a:r>
          </a:p>
        </p:txBody>
      </p:sp>
      <p:sp>
        <p:nvSpPr>
          <p:cNvPr id="7" name="6 Elipse"/>
          <p:cNvSpPr/>
          <p:nvPr/>
        </p:nvSpPr>
        <p:spPr>
          <a:xfrm>
            <a:off x="3523438" y="1885938"/>
            <a:ext cx="4880761" cy="3500462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69" tIns="48235" rIns="96469" bIns="48235"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200" b="1" dirty="0">
                <a:ln w="11430">
                  <a:solidFill>
                    <a:srgbClr val="00FF00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CULTIVAR</a:t>
            </a:r>
          </a:p>
          <a:p>
            <a:pPr algn="ctr"/>
            <a:r>
              <a:rPr lang="es-ES" sz="3200" b="1" dirty="0">
                <a:ln w="11430">
                  <a:solidFill>
                    <a:srgbClr val="00FF00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EMOCIONES</a:t>
            </a:r>
          </a:p>
          <a:p>
            <a:pPr algn="ctr"/>
            <a:r>
              <a:rPr lang="es-ES" sz="3200" b="1" dirty="0">
                <a:ln w="11430">
                  <a:solidFill>
                    <a:srgbClr val="00FF00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BENEFICIOSAS</a:t>
            </a:r>
          </a:p>
          <a:p>
            <a:pPr algn="ctr"/>
            <a:r>
              <a:rPr lang="es-ES" sz="3200" b="1" dirty="0">
                <a:ln w="11430">
                  <a:solidFill>
                    <a:srgbClr val="00FF00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 TODOS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JULIA\Documents\MINDFULNES\61034797d34f72be99b39c0ff313b3e6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668203" y="0"/>
            <a:ext cx="10852420" cy="7200900"/>
          </a:xfrm>
          <a:prstGeom prst="rect">
            <a:avLst/>
          </a:prstGeom>
          <a:noFill/>
        </p:spPr>
      </p:pic>
      <p:sp>
        <p:nvSpPr>
          <p:cNvPr id="6" name="5 Elipse"/>
          <p:cNvSpPr/>
          <p:nvPr/>
        </p:nvSpPr>
        <p:spPr>
          <a:xfrm>
            <a:off x="7381090" y="0"/>
            <a:ext cx="4000528" cy="3714776"/>
          </a:xfrm>
          <a:prstGeom prst="ellipse">
            <a:avLst/>
          </a:prstGeom>
          <a:solidFill>
            <a:schemeClr val="accent3">
              <a:lumMod val="60000"/>
              <a:lumOff val="40000"/>
              <a:alpha val="46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¿CÓMO TE SIENTES?</a:t>
            </a:r>
          </a:p>
        </p:txBody>
      </p:sp>
      <p:sp>
        <p:nvSpPr>
          <p:cNvPr id="7" name="6 Elipse"/>
          <p:cNvSpPr/>
          <p:nvPr/>
        </p:nvSpPr>
        <p:spPr>
          <a:xfrm>
            <a:off x="6095206" y="3743326"/>
            <a:ext cx="5357850" cy="3457574"/>
          </a:xfrm>
          <a:prstGeom prst="ellipse">
            <a:avLst/>
          </a:prstGeom>
          <a:solidFill>
            <a:schemeClr val="accent2">
              <a:lumMod val="60000"/>
              <a:lumOff val="40000"/>
              <a:alpha val="64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 COMPRENDO.</a:t>
            </a:r>
          </a:p>
          <a:p>
            <a:pPr algn="ctr"/>
            <a:r>
              <a:rPr lang="es-E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VOY A AYUDARTE </a:t>
            </a:r>
            <a:endParaRPr lang="es-E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26574" y="0"/>
            <a:ext cx="11763839" cy="6745386"/>
          </a:xfrm>
          <a:prstGeom prst="rect">
            <a:avLst/>
          </a:prstGeom>
          <a:noFill/>
        </p:spPr>
        <p:txBody>
          <a:bodyPr wrap="square" lIns="96469" tIns="48235" rIns="96469" bIns="48235" rtlCol="0">
            <a:spAutoFit/>
          </a:bodyPr>
          <a:lstStyle/>
          <a:p>
            <a:r>
              <a:rPr lang="es-E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                </a:t>
            </a:r>
            <a:r>
              <a:rPr lang="es-E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EXPRESAR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</a:t>
            </a:r>
            <a:r>
              <a:rPr lang="es-ES" sz="28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spc="100" dirty="0">
                <a:ln w="31550" cmpd="sng">
                  <a:solidFill>
                    <a:srgbClr val="FF6600"/>
                  </a:solidFill>
                  <a:prstDash val="solid"/>
                </a:ln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LIBERAR</a:t>
            </a:r>
            <a:r>
              <a:rPr lang="es-ES" sz="28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EMOCIONES:</a:t>
            </a:r>
          </a:p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</a:t>
            </a:r>
            <a:r>
              <a: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(Hacer</a:t>
            </a:r>
            <a:r>
              <a:rPr lang="es-E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FLUIR </a:t>
            </a:r>
            <a:r>
              <a: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 energía) </a:t>
            </a:r>
            <a:endParaRPr lang="es-ES" sz="2800" b="1" dirty="0">
              <a:ln w="12700">
                <a:noFill/>
                <a:prstDash val="solid"/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sz="2800" b="1" dirty="0">
              <a:ln w="12700">
                <a:noFill/>
                <a:prstDash val="solid"/>
              </a:ln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800" b="1" dirty="0">
                <a:ln w="10541" cmpd="sng">
                  <a:solidFill>
                    <a:srgbClr val="00B0F0"/>
                  </a:solidFill>
                  <a:prstDash val="solid"/>
                </a:ln>
                <a:latin typeface="Eras Bold ITC" pitchFamily="34" charset="0"/>
              </a:rPr>
              <a:t>LLANTO </a:t>
            </a:r>
            <a:r>
              <a:rPr lang="es-ES" sz="2800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– </a:t>
            </a:r>
            <a:r>
              <a:rPr lang="es-ES" sz="2800" b="1" dirty="0">
                <a:ln w="17780" cmpd="sng">
                  <a:solidFill>
                    <a:srgbClr val="00B0F0"/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GRITOS - </a:t>
            </a:r>
            <a:r>
              <a:rPr lang="es-ES" sz="2800" b="1" spc="317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CANTO</a:t>
            </a:r>
            <a:endParaRPr lang="es-ES" sz="28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800" b="1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GIBBERISH </a:t>
            </a:r>
            <a:r>
              <a:rPr lang="es-ES" sz="28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</a:t>
            </a:r>
            <a:r>
              <a:rPr lang="es-ES" sz="2800" b="1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PEDORRETAS</a:t>
            </a:r>
            <a:r>
              <a:rPr lang="es-ES" sz="2800" b="1" i="1" dirty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2800" b="1" dirty="0"/>
              <a:t>*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3200" b="1" spc="53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ink LET" pitchFamily="2" charset="0"/>
              </a:rPr>
              <a:t>GESTICULAR</a:t>
            </a:r>
            <a:r>
              <a:rPr lang="es-ES" sz="3200" b="1" dirty="0"/>
              <a:t> *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8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CAMINAR </a:t>
            </a:r>
            <a:r>
              <a:rPr lang="es-E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</a:t>
            </a:r>
            <a:r>
              <a:rPr lang="es-ES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AA90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itannic Bold" pitchFamily="34" charset="0"/>
              </a:rPr>
              <a:t>CORRER </a:t>
            </a:r>
            <a:r>
              <a:rPr lang="es-E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</a:t>
            </a:r>
            <a:r>
              <a:rPr lang="es-ES" sz="2800" b="1" dirty="0">
                <a:ln w="12700">
                  <a:solidFill>
                    <a:srgbClr val="00B0F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SALTAR</a:t>
            </a:r>
            <a:r>
              <a:rPr lang="es-E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</a:t>
            </a:r>
            <a:r>
              <a:rPr lang="es-ES" sz="2800" b="1" dirty="0">
                <a:ln>
                  <a:solidFill>
                    <a:schemeClr val="tx1"/>
                  </a:solidFill>
                </a:ln>
                <a:solidFill>
                  <a:srgbClr val="FCE010"/>
                </a:solidFill>
              </a:rPr>
              <a:t>MOVIMIENTO…</a:t>
            </a:r>
            <a:endParaRPr lang="es-E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800" b="1" spc="317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KUNDALINI</a:t>
            </a:r>
            <a:r>
              <a:rPr lang="es-ES" sz="2800" b="1" dirty="0"/>
              <a:t> – </a:t>
            </a:r>
            <a:r>
              <a:rPr lang="es-ES" sz="2800" b="1" dirty="0">
                <a:ln>
                  <a:solidFill>
                    <a:srgbClr val="FFFF00"/>
                  </a:solidFill>
                </a:ln>
              </a:rPr>
              <a:t>DANZA SUFI</a:t>
            </a:r>
            <a:r>
              <a:rPr lang="es-ES" sz="2800" b="1" dirty="0"/>
              <a:t>*</a:t>
            </a:r>
            <a:endParaRPr lang="es-ES" sz="2800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800" b="1" spc="100" dirty="0">
                <a:ln w="28575">
                  <a:solidFill>
                    <a:srgbClr val="FF33CC"/>
                  </a:solidFill>
                </a:ln>
                <a:latin typeface="Arial Black" pitchFamily="34" charset="0"/>
              </a:rPr>
              <a:t>RESPIRACIONES</a:t>
            </a:r>
            <a:r>
              <a:rPr lang="es-ES" sz="2800" b="1" spc="-106" dirty="0">
                <a:ln w="28575">
                  <a:solidFill>
                    <a:schemeClr val="tx1"/>
                  </a:solidFill>
                </a:ln>
                <a:solidFill>
                  <a:srgbClr val="FF0066"/>
                </a:solidFill>
                <a:latin typeface="Arial Black" pitchFamily="34" charset="0"/>
              </a:rPr>
              <a:t> </a:t>
            </a:r>
            <a:r>
              <a:rPr lang="es-ES" sz="2800" b="1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</a:rPr>
              <a:t>VARIAS </a:t>
            </a:r>
            <a:r>
              <a:rPr lang="es-ES" sz="2800" b="1" dirty="0"/>
              <a:t>*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8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EXPRESAR</a:t>
            </a:r>
            <a:r>
              <a:rPr lang="es-ES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</a:rPr>
              <a:t> </a:t>
            </a:r>
            <a:r>
              <a:rPr lang="es-ES" sz="2800" b="1" spc="106" dirty="0">
                <a:ln w="28575">
                  <a:solidFill>
                    <a:schemeClr val="tx1"/>
                  </a:solidFill>
                </a:ln>
                <a:solidFill>
                  <a:srgbClr val="CC3399"/>
                </a:solidFill>
                <a:latin typeface="Showcard Gothic" pitchFamily="82" charset="0"/>
              </a:rPr>
              <a:t>LO QUE </a:t>
            </a:r>
            <a:r>
              <a:rPr lang="es-ES" sz="3200" b="1" spc="106" dirty="0">
                <a:ln w="28575">
                  <a:solidFill>
                    <a:srgbClr val="66FFFF"/>
                  </a:solidFill>
                </a:ln>
                <a:latin typeface="Baskerville Old Face" pitchFamily="18" charset="0"/>
              </a:rPr>
              <a:t>SIENTO</a:t>
            </a:r>
            <a:r>
              <a:rPr lang="es-ES" sz="3200" b="1" spc="106" dirty="0">
                <a:ln w="28575">
                  <a:solidFill>
                    <a:srgbClr val="66FFFF"/>
                  </a:solidFill>
                </a:ln>
                <a:latin typeface="Showcard Gothic" pitchFamily="82" charset="0"/>
              </a:rPr>
              <a:t> </a:t>
            </a:r>
            <a:r>
              <a:rPr lang="es-ES" sz="2800" b="1" spc="106" dirty="0">
                <a:ln w="28575">
                  <a:solidFill>
                    <a:schemeClr val="tx1"/>
                  </a:solidFill>
                </a:ln>
                <a:solidFill>
                  <a:srgbClr val="CC3399"/>
                </a:solidFill>
                <a:latin typeface="Showcard Gothic" pitchFamily="82" charset="0"/>
              </a:rPr>
              <a:t> </a:t>
            </a:r>
            <a:r>
              <a:rPr lang="es-ES" sz="2800" b="1" spc="106" dirty="0">
                <a:ln w="28575">
                  <a:solidFill>
                    <a:schemeClr val="tx1"/>
                  </a:solidFill>
                </a:ln>
              </a:rPr>
              <a:t>CON</a:t>
            </a:r>
            <a:r>
              <a:rPr lang="es-ES" sz="2800" b="1" dirty="0"/>
              <a:t> LA PERSONA ADECUADA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800" b="1" i="1" dirty="0">
                <a:ln w="19050"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 Black" pitchFamily="34" charset="0"/>
              </a:rPr>
              <a:t>ESCRIBIR </a:t>
            </a:r>
            <a:r>
              <a:rPr lang="es-ES" sz="2800" b="1" i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 Black" pitchFamily="34" charset="0"/>
              </a:rPr>
              <a:t> </a:t>
            </a:r>
            <a:r>
              <a:rPr lang="es-ES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MIS SENTIMIENTOS</a:t>
            </a:r>
            <a:r>
              <a:rPr lang="es-ES" sz="2800" b="1" dirty="0"/>
              <a:t>: CARTA, POESÍA, DIARIO…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800" decel="100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0" decel="100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800" decel="100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6"/>
          <p:cNvSpPr txBox="1">
            <a:spLocks noChangeArrowheads="1"/>
          </p:cNvSpPr>
          <p:nvPr/>
        </p:nvSpPr>
        <p:spPr bwMode="auto">
          <a:xfrm>
            <a:off x="579370" y="1234440"/>
            <a:ext cx="1109526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s-ES" sz="2400" b="1" u="sng" spc="100" dirty="0">
                <a:ln>
                  <a:solidFill>
                    <a:srgbClr val="FFC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CONFUNDIMOS</a:t>
            </a:r>
            <a:r>
              <a:rPr 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 EL </a:t>
            </a:r>
            <a:r>
              <a:rPr lang="es-ES" sz="3200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" pitchFamily="34" charset="0"/>
                <a:ea typeface="Calibri" pitchFamily="34" charset="0"/>
                <a:cs typeface="Times New Roman" pitchFamily="18" charset="0"/>
              </a:rPr>
              <a:t>BIENESTAR</a:t>
            </a:r>
            <a:r>
              <a:rPr 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 CON LA </a:t>
            </a:r>
            <a:r>
              <a:rPr lang="es-ES" sz="3200" b="1" dirty="0">
                <a:ln>
                  <a:solidFill>
                    <a:srgbClr val="00B0F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FELICIDAD…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ALGUIEN PUEDE TENER </a:t>
            </a:r>
            <a:r>
              <a:rPr 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UN GRAN </a:t>
            </a:r>
            <a:r>
              <a:rPr lang="es-ES" sz="3200" b="1" dirty="0">
                <a:ln>
                  <a:solidFill>
                    <a:srgbClr val="00B0F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BIENESTAR Y NO SER FELIZ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EL </a:t>
            </a:r>
            <a:r>
              <a:rPr lang="es-ES" sz="3200" b="1" dirty="0">
                <a:ln>
                  <a:solidFill>
                    <a:srgbClr val="CC0099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BIENESTAR</a:t>
            </a:r>
            <a:r>
              <a:rPr 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 ES ALGO QUE SE PUEDE </a:t>
            </a:r>
            <a:r>
              <a:rPr lang="es-ES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“TRABAJAR”, CUIDAR…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LO LOGRAMOS CUANDO  </a:t>
            </a:r>
            <a:r>
              <a:rPr lang="es-ES" sz="2400" b="1" u="sng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SABEMOS   ELEGIR 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LA MEJOR VERSIÓN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DE NOSOTROS MISMOS: CUERPO, MENTE, PSIQUE, ESPÍRITU…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LAS  </a:t>
            </a:r>
            <a:r>
              <a:rPr lang="es-E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ea typeface="Calibri" pitchFamily="34" charset="0"/>
                <a:cs typeface="Times New Roman" pitchFamily="18" charset="0"/>
              </a:rPr>
              <a:t>EMOCIONES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 ESTÁN MUY LIGADAS A ESTA</a:t>
            </a:r>
            <a:r>
              <a:rPr lang="es-ES" sz="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800" b="1" dirty="0">
                <a:ln>
                  <a:solidFill>
                    <a:schemeClr val="tx1"/>
                  </a:solidFill>
                </a:ln>
                <a:solidFill>
                  <a:srgbClr val="84DE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graph" pitchFamily="2" charset="0"/>
                <a:ea typeface="Calibri" pitchFamily="34" charset="0"/>
                <a:cs typeface="Times New Roman" pitchFamily="18" charset="0"/>
              </a:rPr>
              <a:t>ELECCIÓN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n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5709" y="0"/>
            <a:ext cx="672695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419169" cy="677610"/>
          </a:xfrm>
          <a:prstGeom prst="rect">
            <a:avLst/>
          </a:prstGeom>
          <a:noFill/>
        </p:spPr>
        <p:txBody>
          <a:bodyPr wrap="square" lIns="95427" tIns="47713" rIns="95427" bIns="47713">
            <a:spAutoFit/>
          </a:bodyPr>
          <a:lstStyle/>
          <a:p>
            <a:pPr>
              <a:defRPr/>
            </a:pPr>
            <a:r>
              <a:rPr lang="es-ES" sz="3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3800" b="1" u="sng" dirty="0">
                <a:ln>
                  <a:solidFill>
                    <a:srgbClr val="AE0E5E"/>
                  </a:solidFill>
                </a:ln>
                <a:solidFill>
                  <a:srgbClr val="FF4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GESTIONAR</a:t>
            </a:r>
            <a:r>
              <a:rPr lang="es-ES" sz="3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NUESTRAS EMOCIONES: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09388" y="814368"/>
            <a:ext cx="7381091" cy="5636336"/>
          </a:xfrm>
          <a:prstGeom prst="rect">
            <a:avLst/>
          </a:prstGeom>
          <a:noFill/>
        </p:spPr>
        <p:txBody>
          <a:bodyPr wrap="square" lIns="95427" tIns="47713" rIns="95427" bIns="47713">
            <a:spAutoFit/>
          </a:bodyPr>
          <a:lstStyle/>
          <a:p>
            <a:pPr marL="477131" indent="-47713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sz="3000" b="1" dirty="0">
                <a:solidFill>
                  <a:srgbClr val="84DE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RECONOCERLAS </a:t>
            </a:r>
            <a:r>
              <a:rPr lang="es-E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(CONOCERME)</a:t>
            </a:r>
          </a:p>
          <a:p>
            <a:pPr marL="477131" indent="-47713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ACEPTARLAS </a:t>
            </a:r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(ACOGER LO QUE SIENTO)        </a:t>
            </a:r>
            <a:r>
              <a:rPr lang="es-E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</a:p>
          <a:p>
            <a:pPr marL="477131" indent="-47713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sz="3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SENTIRLAS</a:t>
            </a:r>
            <a:r>
              <a:rPr lang="es-E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TOTALMENTE</a:t>
            </a:r>
          </a:p>
          <a:p>
            <a:pPr marL="477131" indent="-47713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sz="3000" b="1" dirty="0">
                <a:ln>
                  <a:solidFill>
                    <a:schemeClr val="tx1"/>
                  </a:solidFill>
                </a:ln>
                <a:solidFill>
                  <a:srgbClr val="F20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LIBERARLAS… </a:t>
            </a:r>
            <a:r>
              <a:rPr lang="es-E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(EXPRESARLAS…)</a:t>
            </a:r>
          </a:p>
          <a:p>
            <a:pPr marL="477131" indent="-47713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sz="3000" b="1" dirty="0">
                <a:solidFill>
                  <a:srgbClr val="FF4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RESPIRAR</a:t>
            </a:r>
            <a:r>
              <a:rPr lang="es-E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ELLAS </a:t>
            </a:r>
          </a:p>
          <a:p>
            <a:pPr marL="477131" indent="-47713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INVESTIGAR</a:t>
            </a:r>
            <a:r>
              <a:rPr lang="es-E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 NATURALEZA</a:t>
            </a:r>
          </a:p>
          <a:p>
            <a:pPr marL="477131" indent="-47713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sz="3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DES-IDENTIFICARNOS</a:t>
            </a:r>
            <a:r>
              <a:rPr lang="es-E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ELLAS</a:t>
            </a:r>
          </a:p>
          <a:p>
            <a:pPr marL="477131" indent="-47713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s-E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LLENARNOS DE </a:t>
            </a:r>
            <a:r>
              <a:rPr lang="es-ES" sz="3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AMOR Y PAZ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666974" y="6185237"/>
            <a:ext cx="1000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latin typeface="MingLiU-ExtB" pitchFamily="18" charset="-120"/>
                <a:ea typeface="MingLiU-ExtB" pitchFamily="18" charset="-120"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5" b="9866"/>
          <a:stretch>
            <a:fillRect/>
          </a:stretch>
        </p:blipFill>
        <p:spPr bwMode="auto">
          <a:xfrm>
            <a:off x="2" y="5"/>
            <a:ext cx="12190412" cy="739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101481" y="303610"/>
            <a:ext cx="8797198" cy="3844620"/>
          </a:xfrm>
          <a:prstGeom prst="rect">
            <a:avLst/>
          </a:prstGeom>
          <a:solidFill>
            <a:srgbClr val="73DFC3">
              <a:alpha val="18000"/>
            </a:srgbClr>
          </a:solidFill>
        </p:spPr>
        <p:txBody>
          <a:bodyPr wrap="square" lIns="95427" tIns="47713" rIns="95427" bIns="47713">
            <a:spAutoFit/>
          </a:bodyPr>
          <a:lstStyle/>
          <a:p>
            <a:pPr algn="ctr" defTabSz="9542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400" b="1" kern="0" dirty="0">
                <a:ln>
                  <a:solidFill>
                    <a:srgbClr val="803D06"/>
                  </a:solidFill>
                </a:ln>
                <a:solidFill>
                  <a:srgbClr val="FFBC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TRÁFICO </a:t>
            </a:r>
            <a:r>
              <a:rPr lang="es-ES" sz="3400" b="1" kern="0" dirty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 TE  AFECTA </a:t>
            </a:r>
            <a:r>
              <a:rPr lang="es-ES" sz="3400" b="1" kern="0" dirty="0">
                <a:ln>
                  <a:solidFill>
                    <a:srgbClr val="803D06"/>
                  </a:solidFill>
                </a:ln>
                <a:solidFill>
                  <a:srgbClr val="FFBC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PORQUE ESTÁS </a:t>
            </a:r>
            <a:r>
              <a:rPr lang="es-ES" sz="3400" b="1" kern="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“DENTRO”</a:t>
            </a:r>
          </a:p>
          <a:p>
            <a:pPr algn="ctr" defTabSz="9542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400" b="1" kern="0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we Bd BT" pitchFamily="18" charset="0"/>
              </a:rPr>
              <a:t>ESTÁS EN TÍ:</a:t>
            </a:r>
          </a:p>
          <a:p>
            <a:pPr algn="ctr" defTabSz="9542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 sz="3400" b="1" kern="0" dirty="0">
              <a:ln>
                <a:solidFill>
                  <a:schemeClr val="tx1"/>
                </a:solidFill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we Bd BT" pitchFamily="18" charset="0"/>
            </a:endParaRPr>
          </a:p>
          <a:p>
            <a:pPr algn="ctr" defTabSz="9542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400" b="1" u="sng" kern="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SINTIENDO</a:t>
            </a:r>
            <a:r>
              <a:rPr lang="es-ES" sz="3400" b="1" kern="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s-ES" sz="34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400" b="1" kern="0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 SER FÍSICO</a:t>
            </a:r>
            <a:r>
              <a:rPr lang="es-ES" sz="3400" b="1" kern="0" dirty="0">
                <a:ln>
                  <a:solidFill>
                    <a:srgbClr val="00206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3400" b="1" kern="0" dirty="0">
                <a:ln w="900" cmpd="sng">
                  <a:solidFill>
                    <a:srgbClr val="002060"/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ACCEDES  A  LA </a:t>
            </a:r>
            <a:endParaRPr lang="es-ES" sz="3400" b="1" u="sng" kern="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algn="ctr" defTabSz="9542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200" b="1" u="sng" kern="0" dirty="0">
                <a:ln>
                  <a:solidFill>
                    <a:srgbClr val="0000FF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PROFUNDIDAD QUE ERES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566133" y="5925757"/>
            <a:ext cx="5594094" cy="1019688"/>
          </a:xfrm>
          <a:prstGeom prst="rect">
            <a:avLst/>
          </a:prstGeom>
          <a:solidFill>
            <a:srgbClr val="CC3399">
              <a:alpha val="17000"/>
            </a:srgbClr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95427" tIns="47713" rIns="95427" bIns="47713">
            <a:spAutoFit/>
          </a:bodyPr>
          <a:lstStyle/>
          <a:p>
            <a:pPr algn="ctr" defTabSz="9542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TÚ ERES LA </a:t>
            </a:r>
            <a:r>
              <a:rPr lang="es-ES" sz="3000" b="1" u="sng" kern="0" dirty="0">
                <a:solidFill>
                  <a:srgbClr val="F59A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PRESENCIA</a:t>
            </a:r>
            <a:r>
              <a:rPr lang="es-ES" sz="3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, </a:t>
            </a:r>
          </a:p>
          <a:p>
            <a:pPr algn="ctr" defTabSz="9542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EL</a:t>
            </a:r>
            <a:r>
              <a:rPr lang="es-ES" sz="30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3000" b="1" u="sng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TESTIGO</a:t>
            </a:r>
            <a:r>
              <a:rPr lang="es-ES" sz="30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3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CONSCIENTE</a:t>
            </a:r>
          </a:p>
        </p:txBody>
      </p:sp>
    </p:spTree>
    <p:extLst>
      <p:ext uri="{BB962C8B-B14F-4D97-AF65-F5344CB8AC3E}">
        <p14:creationId xmlns:p14="http://schemas.microsoft.com/office/powerpoint/2010/main" val="128247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orazón"/>
          <p:cNvSpPr/>
          <p:nvPr/>
        </p:nvSpPr>
        <p:spPr>
          <a:xfrm>
            <a:off x="4309256" y="0"/>
            <a:ext cx="3737752" cy="3357586"/>
          </a:xfrm>
          <a:prstGeom prst="heart">
            <a:avLst/>
          </a:prstGeom>
          <a:solidFill>
            <a:schemeClr val="accent1">
              <a:alpha val="6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es-ES" b="1" dirty="0">
              <a:ln/>
              <a:solidFill>
                <a:schemeClr val="accent3"/>
              </a:solidFill>
            </a:endParaRPr>
          </a:p>
          <a:p>
            <a:pPr algn="ctr"/>
            <a:r>
              <a:rPr lang="es-ES" sz="2400" b="1" dirty="0">
                <a:ln/>
                <a:solidFill>
                  <a:schemeClr val="accent3"/>
                </a:solidFill>
              </a:rPr>
              <a:t>ACEPTAR LAS EMOCIONES COMO AYUDA EN NUESTRA VIDA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237290" y="314302"/>
            <a:ext cx="3929090" cy="2857520"/>
          </a:xfrm>
          <a:prstGeom prst="roundRect">
            <a:avLst/>
          </a:prstGeom>
          <a:solidFill>
            <a:srgbClr val="00B0F0">
              <a:alpha val="7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 typeface="Arial" pitchFamily="34" charset="0"/>
              <a:buChar char="•"/>
            </a:pPr>
            <a:r>
              <a:rPr lang="es-E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CONOCERLAS</a:t>
            </a:r>
          </a:p>
          <a:p>
            <a:pPr>
              <a:buFont typeface="Arial" pitchFamily="34" charset="0"/>
              <a:buChar char="•"/>
            </a:pPr>
            <a:r>
              <a:rPr lang="es-E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ACOGERLAS</a:t>
            </a:r>
          </a:p>
          <a:p>
            <a:pPr>
              <a:buFont typeface="Arial" pitchFamily="34" charset="0"/>
              <a:buChar char="•"/>
            </a:pPr>
            <a:r>
              <a:rPr lang="es-E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SENTIRLAS</a:t>
            </a:r>
          </a:p>
          <a:p>
            <a:pPr>
              <a:buFont typeface="Arial" pitchFamily="34" charset="0"/>
              <a:buChar char="•"/>
            </a:pPr>
            <a:r>
              <a:rPr lang="es-E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EXPRESARLAS</a:t>
            </a:r>
          </a:p>
          <a:p>
            <a:pPr>
              <a:buFont typeface="Arial" pitchFamily="34" charset="0"/>
              <a:buChar char="•"/>
            </a:pPr>
            <a:r>
              <a:rPr lang="es-E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RESPIRARLAS</a:t>
            </a:r>
          </a:p>
        </p:txBody>
      </p:sp>
      <p:sp>
        <p:nvSpPr>
          <p:cNvPr id="5" name="4 Hexágono"/>
          <p:cNvSpPr/>
          <p:nvPr/>
        </p:nvSpPr>
        <p:spPr>
          <a:xfrm>
            <a:off x="7881157" y="242864"/>
            <a:ext cx="4143403" cy="3000396"/>
          </a:xfrm>
          <a:prstGeom prst="hexagon">
            <a:avLst/>
          </a:prstGeom>
          <a:solidFill>
            <a:srgbClr val="FF33CC">
              <a:alpha val="4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es-E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s-ES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APRENDER A </a:t>
            </a:r>
          </a:p>
          <a:p>
            <a:pPr algn="ctr"/>
            <a:r>
              <a:rPr lang="es-E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REGULARLAS </a:t>
            </a:r>
          </a:p>
          <a:p>
            <a:pPr algn="ctr"/>
            <a:r>
              <a:rPr lang="es-ES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EN EL MOMENTO EN QUE OCURREN</a:t>
            </a:r>
          </a:p>
          <a:p>
            <a:pPr algn="ctr"/>
            <a:endParaRPr lang="es-E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5 Lágrima"/>
          <p:cNvSpPr/>
          <p:nvPr/>
        </p:nvSpPr>
        <p:spPr>
          <a:xfrm>
            <a:off x="1023108" y="3490946"/>
            <a:ext cx="4034546" cy="3709954"/>
          </a:xfrm>
          <a:prstGeom prst="teardrop">
            <a:avLst/>
          </a:prstGeom>
          <a:solidFill>
            <a:schemeClr val="accent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GESTIONAR LAS EMOCIONES QUE NOS DUELEN </a:t>
            </a:r>
          </a:p>
        </p:txBody>
      </p:sp>
      <p:sp>
        <p:nvSpPr>
          <p:cNvPr id="7" name="6 Lágrima"/>
          <p:cNvSpPr/>
          <p:nvPr/>
        </p:nvSpPr>
        <p:spPr>
          <a:xfrm>
            <a:off x="6238082" y="3490946"/>
            <a:ext cx="4034546" cy="3709954"/>
          </a:xfrm>
          <a:prstGeom prst="teardrop">
            <a:avLst/>
          </a:prstGeom>
          <a:solidFill>
            <a:srgbClr val="FFFF00">
              <a:alpha val="8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CULTIVAR EMOCIONES QUE NUTRAN NUESTRO 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A\Desktop\LLORAR.jpg"/>
          <p:cNvPicPr>
            <a:picLocks noChangeAspect="1" noChangeArrowheads="1"/>
          </p:cNvPicPr>
          <p:nvPr/>
        </p:nvPicPr>
        <p:blipFill>
          <a:blip r:embed="rId2"/>
          <a:srcRect l="22542"/>
          <a:stretch>
            <a:fillRect/>
          </a:stretch>
        </p:blipFill>
        <p:spPr bwMode="auto">
          <a:xfrm>
            <a:off x="5647684" y="2457442"/>
            <a:ext cx="6542729" cy="4743458"/>
          </a:xfrm>
          <a:prstGeom prst="rect">
            <a:avLst/>
          </a:prstGeom>
          <a:noFill/>
        </p:spPr>
      </p:pic>
      <p:pic>
        <p:nvPicPr>
          <p:cNvPr id="1027" name="Picture 3" descr="C:\Users\JULIA\Documents\MINDFULNES\125.jpg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5237949" y="2664057"/>
            <a:ext cx="6952463" cy="4365417"/>
          </a:xfrm>
          <a:prstGeom prst="rect">
            <a:avLst/>
          </a:prstGeom>
          <a:noFill/>
        </p:spPr>
      </p:pic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188888" y="18336"/>
            <a:ext cx="1156184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spcAft>
                <a:spcPts val="800"/>
              </a:spcAft>
            </a:pPr>
            <a:r>
              <a:rPr lang="es-ES" altLang="es-ES" sz="2800" b="1" u="sng" dirty="0">
                <a:ln>
                  <a:solidFill>
                    <a:schemeClr val="tx1"/>
                  </a:solidFill>
                </a:ln>
                <a:solidFill>
                  <a:srgbClr val="F68F1E"/>
                </a:solidFill>
                <a:latin typeface="Lucida Sans" pitchFamily="34" charset="0"/>
                <a:ea typeface="Calibri" pitchFamily="34" charset="0"/>
                <a:cs typeface="Times New Roman" pitchFamily="18" charset="0"/>
              </a:rPr>
              <a:t>ACEPTAR</a:t>
            </a:r>
            <a:r>
              <a:rPr lang="es-ES" altLang="es-ES" sz="2800" b="1" dirty="0">
                <a:latin typeface="Lucida Sans" pitchFamily="34" charset="0"/>
                <a:ea typeface="Calibri" pitchFamily="34" charset="0"/>
                <a:cs typeface="Times New Roman" pitchFamily="18" charset="0"/>
              </a:rPr>
              <a:t> LAS EMOCIONES DESAGRADABLES COMO </a:t>
            </a:r>
            <a:r>
              <a:rPr lang="es-ES" altLang="es-ES" sz="2800" b="1" u="sng" dirty="0">
                <a:ln>
                  <a:solidFill>
                    <a:srgbClr val="00B0F0"/>
                  </a:solidFill>
                </a:ln>
                <a:latin typeface="Lucida Sans" pitchFamily="34" charset="0"/>
                <a:ea typeface="Calibri" pitchFamily="34" charset="0"/>
                <a:cs typeface="Times New Roman" pitchFamily="18" charset="0"/>
              </a:rPr>
              <a:t>PARTE DE NUESTRA VIDA</a:t>
            </a:r>
            <a:r>
              <a:rPr lang="es-ES" altLang="es-ES" sz="2800" b="1" dirty="0">
                <a:ln>
                  <a:solidFill>
                    <a:srgbClr val="00B0F0"/>
                  </a:solidFill>
                </a:ln>
                <a:latin typeface="Lucida Sans" pitchFamily="34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es-ES" altLang="es-ES" sz="2800" b="1" dirty="0">
                <a:latin typeface="Lucida Sans" pitchFamily="34" charset="0"/>
                <a:ea typeface="Calibri" pitchFamily="34" charset="0"/>
                <a:cs typeface="Times New Roman" pitchFamily="18" charset="0"/>
              </a:rPr>
              <a:t> COMO UNA </a:t>
            </a:r>
            <a:r>
              <a:rPr lang="es-ES" altLang="es-ES" sz="32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ENERGÍA</a:t>
            </a:r>
            <a:r>
              <a:rPr lang="es-ES" altLang="es-ES" sz="2800" b="1" dirty="0">
                <a:latin typeface="Lucida Sans" pitchFamily="34" charset="0"/>
                <a:ea typeface="Calibri" pitchFamily="34" charset="0"/>
                <a:cs typeface="Times New Roman" pitchFamily="18" charset="0"/>
              </a:rPr>
              <a:t> QUE NOS DA </a:t>
            </a:r>
            <a:r>
              <a:rPr lang="es-ES" altLang="es-ES" sz="2800" b="1" dirty="0">
                <a:ln>
                  <a:solidFill>
                    <a:srgbClr val="FFFF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Lucida Sans" pitchFamily="34" charset="0"/>
                <a:ea typeface="Calibri" pitchFamily="34" charset="0"/>
                <a:cs typeface="Times New Roman" pitchFamily="18" charset="0"/>
              </a:rPr>
              <a:t>PODER</a:t>
            </a:r>
            <a:r>
              <a:rPr lang="es-ES" altLang="es-ES" sz="2800" b="1" dirty="0">
                <a:latin typeface="Lucida Sans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1029" name="Picture 5" descr="C:\Users\JULIA\Documents\MINDFULNES\photodune-11367853-anger-l-1080x7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3702" y="2754305"/>
            <a:ext cx="6666711" cy="4446595"/>
          </a:xfrm>
          <a:prstGeom prst="rect">
            <a:avLst/>
          </a:prstGeom>
          <a:noFill/>
        </p:spPr>
      </p:pic>
      <p:pic>
        <p:nvPicPr>
          <p:cNvPr id="1028" name="Picture 4" descr="C:\Users\JULIA\Documents\MINDFULNES\Culpabilidad-frente-pensando-en-sus-problema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5140" y="2932362"/>
            <a:ext cx="6390027" cy="4268538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237290" y="4672020"/>
            <a:ext cx="5477750" cy="2308324"/>
          </a:xfrm>
          <a:prstGeom prst="rect">
            <a:avLst/>
          </a:prstGeom>
          <a:noFill/>
          <a:ln w="38100" cap="rnd" cmpd="dbl">
            <a:solidFill>
              <a:srgbClr val="FF33CC"/>
            </a:solidFill>
            <a:prstDash val="dashDot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 QUE </a:t>
            </a:r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F20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VIVIRLAS,</a:t>
            </a:r>
            <a:r>
              <a:rPr lang="es-ES" sz="3600" b="1" dirty="0">
                <a:solidFill>
                  <a:srgbClr val="F20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SENTIRLAS…</a:t>
            </a:r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EXPRESARLAS </a:t>
            </a:r>
            <a:r>
              <a:rPr lang="es-E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s-E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u="sng" dirty="0">
                <a:ln>
                  <a:solidFill>
                    <a:srgbClr val="DF0754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GESTIONARLAS</a:t>
            </a: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05306" y="1908573"/>
            <a:ext cx="7001552" cy="26161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800"/>
              </a:spcAft>
              <a:defRPr/>
            </a:pPr>
            <a:r>
              <a:rPr lang="es-ES" alt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SENTIMIENTOS DE </a:t>
            </a:r>
            <a:r>
              <a:rPr lang="es-ES" altLang="es-ES" sz="2400" b="1" dirty="0">
                <a:ln>
                  <a:solidFill>
                    <a:schemeClr val="tx1"/>
                  </a:solidFill>
                </a:ln>
                <a:solidFill>
                  <a:srgbClr val="FF479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CULPA</a:t>
            </a:r>
          </a:p>
          <a:p>
            <a:pPr eaLnBrk="1" hangingPunct="1">
              <a:lnSpc>
                <a:spcPct val="150000"/>
              </a:lnSpc>
              <a:spcAft>
                <a:spcPts val="800"/>
              </a:spcAft>
              <a:defRPr/>
            </a:pPr>
            <a:r>
              <a:rPr lang="es-ES" alt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</a:t>
            </a:r>
            <a:r>
              <a:rPr lang="es-ES" altLang="es-ES" sz="24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NEGARLAS</a:t>
            </a:r>
            <a:r>
              <a:rPr lang="es-ES" alt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NI </a:t>
            </a:r>
            <a:r>
              <a:rPr lang="es-ES" altLang="es-ES" sz="2400" b="1" dirty="0">
                <a:ln>
                  <a:solidFill>
                    <a:srgbClr val="00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HUIR </a:t>
            </a:r>
            <a:r>
              <a:rPr lang="es-ES" alt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ELLAS </a:t>
            </a:r>
          </a:p>
          <a:p>
            <a:pPr eaLnBrk="1" hangingPunct="1">
              <a:lnSpc>
                <a:spcPct val="150000"/>
              </a:lnSpc>
              <a:spcAft>
                <a:spcPts val="800"/>
              </a:spcAft>
              <a:defRPr/>
            </a:pPr>
            <a:r>
              <a:rPr lang="es-ES" alt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</a:t>
            </a:r>
            <a:r>
              <a:rPr lang="es-ES" altLang="es-ES" sz="2400" b="1" dirty="0">
                <a:ln>
                  <a:solidFill>
                    <a:srgbClr val="FF8F1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ENMASCARARLAS </a:t>
            </a:r>
          </a:p>
          <a:p>
            <a:pPr eaLnBrk="1" hangingPunct="1">
              <a:lnSpc>
                <a:spcPct val="150000"/>
              </a:lnSpc>
              <a:spcAft>
                <a:spcPts val="800"/>
              </a:spcAft>
              <a:defRPr/>
            </a:pPr>
            <a:r>
              <a:rPr lang="es-ES" alt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</a:t>
            </a:r>
            <a:r>
              <a:rPr lang="es-ES" altLang="es-ES" sz="2400" b="1" dirty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REPRIMIRLAS</a:t>
            </a:r>
            <a:r>
              <a:rPr lang="es-ES" altLang="es-ES" sz="2400" b="1" dirty="0">
                <a:ln>
                  <a:solidFill>
                    <a:srgbClr val="FF8F10"/>
                  </a:solidFill>
                </a:ln>
                <a:solidFill>
                  <a:srgbClr val="F297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ES" sz="2400" b="1" dirty="0">
                <a:ln>
                  <a:solidFill>
                    <a:srgbClr val="FF8F1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altLang="es-E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ES" sz="2400" b="1" dirty="0">
                <a:ln>
                  <a:solidFill>
                    <a:srgbClr val="FF33CC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BLOQUEARLAS.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A\Desktop\SILENCIO 2020-2021\SILENCIO -  2021\GRÁFICO SILENCIO - ATENCIÓ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18" y="0"/>
            <a:ext cx="10787138" cy="7200900"/>
          </a:xfrm>
          <a:prstGeom prst="rect">
            <a:avLst/>
          </a:prstGeom>
          <a:noFill/>
        </p:spPr>
      </p:pic>
      <p:sp>
        <p:nvSpPr>
          <p:cNvPr id="4" name="3 Elipse"/>
          <p:cNvSpPr/>
          <p:nvPr/>
        </p:nvSpPr>
        <p:spPr>
          <a:xfrm>
            <a:off x="10238610" y="3886202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8309784" y="3814764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6881024" y="3814764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5595140" y="3886202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3809190" y="3886202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4452132" y="2171690"/>
            <a:ext cx="4357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PASADO          FUTURO</a:t>
            </a:r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5952330" y="2386004"/>
            <a:ext cx="42862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777" y="0"/>
            <a:ext cx="10077637" cy="72009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57555" y="119503"/>
            <a:ext cx="7503361" cy="1482407"/>
          </a:xfrm>
          <a:prstGeom prst="rect">
            <a:avLst/>
          </a:prstGeom>
          <a:solidFill>
            <a:srgbClr val="FF3399">
              <a:alpha val="54000"/>
            </a:srgbClr>
          </a:solidFill>
        </p:spPr>
        <p:txBody>
          <a:bodyPr wrap="square" lIns="96469" tIns="48235" rIns="96469" bIns="48235" rtlCol="0">
            <a:spAutoFit/>
          </a:bodyPr>
          <a:lstStyle/>
          <a:p>
            <a:pPr algn="ctr"/>
            <a:r>
              <a:rPr lang="es-E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QUÉ HACER ANTE UNA PÉRDIDA, UNA DESGRACIA O CAMBIOS MUY FUERTES?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728901" y="2025243"/>
            <a:ext cx="9502526" cy="679735"/>
          </a:xfrm>
          <a:prstGeom prst="roundRect">
            <a:avLst/>
          </a:prstGeom>
          <a:solidFill>
            <a:srgbClr val="75D911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69" tIns="48235" rIns="96469" bIns="48235" rtlCol="0" anchor="ctr"/>
          <a:lstStyle/>
          <a:p>
            <a:pPr algn="ctr"/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2.- RODEARSE DE PERSONAS QUE NOS ESCUCHEN Y ACOMPAÑEN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99828" y="1350153"/>
            <a:ext cx="10173495" cy="1944287"/>
          </a:xfrm>
          <a:prstGeom prst="roundRect">
            <a:avLst/>
          </a:prstGeom>
          <a:solidFill>
            <a:schemeClr val="accent4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69" tIns="48235" rIns="96469" bIns="48235" rtlCol="0" anchor="ctr"/>
          <a:lstStyle/>
          <a:p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1.- PERMITIRSE </a:t>
            </a:r>
            <a:r>
              <a:rPr lang="es-ES" sz="2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LIBERAR </a:t>
            </a:r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ESAS DOLOROSAS EMOCIONES QUE NOS SUPERAN:</a:t>
            </a:r>
          </a:p>
          <a:p>
            <a:pPr marL="361760" indent="-361760">
              <a:buFont typeface="Arial" panose="020B0604020202020204" pitchFamily="34" charset="0"/>
              <a:buChar char="•"/>
            </a:pPr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LLANTO – GRITOS…</a:t>
            </a:r>
          </a:p>
          <a:p>
            <a:pPr marL="361760" indent="-361760">
              <a:buFont typeface="Arial" panose="020B0604020202020204" pitchFamily="34" charset="0"/>
              <a:buChar char="•"/>
            </a:pPr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TÉCNICAS DE LIBERACIÓN: GOLPEAR, PATALEO, CORRER, KUNDALINI… </a:t>
            </a:r>
          </a:p>
          <a:p>
            <a:pPr marL="361760" indent="-361760">
              <a:buFont typeface="Arial" panose="020B0604020202020204" pitchFamily="34" charset="0"/>
              <a:buChar char="•"/>
            </a:pPr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HABLAR DE LO QUE SENTIMOS CON PERSONAS QUE NOS APRECIAN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1159680" y="2806134"/>
            <a:ext cx="9182189" cy="88000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69" tIns="48235" rIns="96469" bIns="48235" rtlCol="0" anchor="ctr"/>
          <a:lstStyle/>
          <a:p>
            <a:pPr algn="ctr"/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3.- MOMENTOS DE </a:t>
            </a:r>
            <a:r>
              <a:rPr lang="es-ES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SILENCIO Y  SOLEDAD </a:t>
            </a:r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PARA ENFRENTAR LA SITUACIÓN DOLOROSA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1414383" y="3796658"/>
            <a:ext cx="8961411" cy="726554"/>
          </a:xfrm>
          <a:prstGeom prst="roundRect">
            <a:avLst/>
          </a:prstGeom>
          <a:solidFill>
            <a:srgbClr val="FF3399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69" tIns="48235" rIns="96469" bIns="48235" rtlCol="0" anchor="ctr"/>
          <a:lstStyle/>
          <a:p>
            <a:pPr algn="ctr"/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4.- </a:t>
            </a:r>
            <a:r>
              <a:rPr lang="es-ES" sz="21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GESTIÓN DE EMOCIONES</a:t>
            </a:r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.  (CON ALGUIEN QUE NOS GUÍE)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2360930" y="4668190"/>
            <a:ext cx="7992338" cy="630880"/>
          </a:xfrm>
          <a:prstGeom prst="roundRect">
            <a:avLst/>
          </a:prstGeom>
          <a:solidFill>
            <a:srgbClr val="75D911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69" tIns="48235" rIns="96469" bIns="48235" rtlCol="0" anchor="ctr"/>
          <a:lstStyle/>
          <a:p>
            <a:pPr algn="ctr"/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5.- EJERCICIOS DE </a:t>
            </a:r>
            <a:r>
              <a:rPr lang="es-ES" sz="21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ACEPTACIÓN</a:t>
            </a:r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DE LA REALIDAD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3242436" y="5444047"/>
            <a:ext cx="7110832" cy="857812"/>
          </a:xfrm>
          <a:prstGeom prst="roundRect">
            <a:avLst/>
          </a:prstGeom>
          <a:solidFill>
            <a:srgbClr val="FFC000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69" tIns="48235" rIns="96469" bIns="48235" rtlCol="0" anchor="ctr"/>
          <a:lstStyle/>
          <a:p>
            <a:pPr algn="ctr"/>
            <a:r>
              <a:rPr lang="es-E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6.- PRÁCTICAS DE </a:t>
            </a:r>
            <a:r>
              <a:rPr lang="es-ES" sz="2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COHERENCIA CARDÍACA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4390883" y="6433824"/>
            <a:ext cx="5984912" cy="711179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69" tIns="48235" rIns="96469" bIns="48235" rtlCol="0" anchor="ctr"/>
          <a:lstStyle/>
          <a:p>
            <a:pPr algn="ctr"/>
            <a:r>
              <a:rPr lang="es-E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7.- MEDITAR, </a:t>
            </a:r>
            <a:r>
              <a:rPr lang="es-ES" sz="25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MEDITAR, </a:t>
            </a:r>
            <a:r>
              <a:rPr lang="es-E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MEDITAR…</a:t>
            </a:r>
          </a:p>
        </p:txBody>
      </p:sp>
    </p:spTree>
    <p:extLst>
      <p:ext uri="{BB962C8B-B14F-4D97-AF65-F5344CB8AC3E}">
        <p14:creationId xmlns:p14="http://schemas.microsoft.com/office/powerpoint/2010/main" val="28908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00951 -0.180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902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0" grpId="0" animBg="1"/>
      <p:bldP spid="10" grpId="1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A\Documents\MINDFULNES\Audrey Hepburn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lum contrast="10000"/>
          </a:blip>
          <a:srcRect/>
          <a:stretch>
            <a:fillRect/>
          </a:stretch>
        </p:blipFill>
        <p:spPr bwMode="auto">
          <a:xfrm>
            <a:off x="808794" y="0"/>
            <a:ext cx="10595800" cy="7183953"/>
          </a:xfrm>
          <a:prstGeom prst="rect">
            <a:avLst/>
          </a:prstGeom>
          <a:noFill/>
        </p:spPr>
      </p:pic>
      <p:sp>
        <p:nvSpPr>
          <p:cNvPr id="4" name="CuadroTexto 2"/>
          <p:cNvSpPr txBox="1">
            <a:spLocks noChangeArrowheads="1"/>
          </p:cNvSpPr>
          <p:nvPr/>
        </p:nvSpPr>
        <p:spPr bwMode="auto">
          <a:xfrm>
            <a:off x="1165984" y="1385872"/>
            <a:ext cx="968566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alt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</a:t>
            </a:r>
            <a:r>
              <a:rPr lang="es-ES" altLang="es-ES" sz="3200" b="1" spc="100" dirty="0">
                <a:ln>
                  <a:solidFill>
                    <a:srgbClr val="FFC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BIENESTAR</a:t>
            </a:r>
            <a:r>
              <a:rPr lang="es-ES" alt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EL </a:t>
            </a:r>
            <a:r>
              <a:rPr lang="es-ES" altLang="es-ES" sz="3200" b="1" spc="1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SUFRIMIENTO</a:t>
            </a:r>
            <a:r>
              <a:rPr lang="es-ES" altLang="es-ES" sz="3200" b="1" spc="1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alt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ESTÁN LIGADOS  A  NUESTRA </a:t>
            </a:r>
          </a:p>
          <a:p>
            <a:pPr algn="ctr"/>
            <a:r>
              <a:rPr lang="es-ES" altLang="es-ES" sz="3200" b="1" u="sng" dirty="0">
                <a:ln>
                  <a:solidFill>
                    <a:srgbClr val="FF339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RESPUESTA</a:t>
            </a:r>
            <a:r>
              <a:rPr lang="es-ES" altLang="es-ES" sz="3200" b="1" dirty="0">
                <a:ln>
                  <a:solidFill>
                    <a:srgbClr val="FF339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s-ES" altLang="es-ES" sz="3200" b="1" u="sng" dirty="0">
                <a:ln>
                  <a:solidFill>
                    <a:srgbClr val="FF339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REACCIÓN</a:t>
            </a:r>
            <a:r>
              <a:rPr lang="es-ES" altLang="es-ES" sz="3200" b="1" dirty="0">
                <a:ln>
                  <a:solidFill>
                    <a:srgbClr val="FF3399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alt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 LAS CIRCUNSTANCIAS…</a:t>
            </a:r>
          </a:p>
          <a:p>
            <a:pPr algn="ctr"/>
            <a:endParaRPr lang="es-ES" alt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alt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altLang="es-E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</a:t>
            </a:r>
            <a:r>
              <a:rPr lang="es-ES" altLang="es-ES" sz="3600" b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EMOCIONES</a:t>
            </a:r>
            <a:r>
              <a:rPr lang="es-ES" altLang="es-E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SON EL </a:t>
            </a:r>
            <a:r>
              <a:rPr lang="es-ES" altLang="es-ES" sz="3600" b="1" u="sng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CORAZÓN</a:t>
            </a:r>
            <a:r>
              <a:rPr lang="es-ES" altLang="es-E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NUESTRO PSIQUISMO Y EL </a:t>
            </a:r>
            <a:r>
              <a:rPr lang="es-ES" altLang="es-ES" sz="3600" b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</a:t>
            </a:r>
            <a:r>
              <a:rPr lang="es-ES" altLang="es-E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NUESTRAS  ACCIONES Y </a:t>
            </a:r>
            <a:r>
              <a:rPr lang="es-ES" altLang="es-ES" sz="3200" b="1" dirty="0">
                <a:ln>
                  <a:solidFill>
                    <a:schemeClr val="tx1"/>
                  </a:solidFill>
                </a:ln>
                <a:solidFill>
                  <a:srgbClr val="FF4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DECISIONES</a:t>
            </a:r>
          </a:p>
        </p:txBody>
      </p:sp>
      <p:pic>
        <p:nvPicPr>
          <p:cNvPr id="1027" name="Picture 3" descr="C:\Users\JULIA\Documents\MINDFULNES\frustracion1fahrenheit2-453x350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t="13293"/>
          <a:stretch>
            <a:fillRect/>
          </a:stretch>
        </p:blipFill>
        <p:spPr bwMode="auto">
          <a:xfrm>
            <a:off x="665918" y="0"/>
            <a:ext cx="10738676" cy="7194039"/>
          </a:xfrm>
          <a:prstGeom prst="rect">
            <a:avLst/>
          </a:prstGeom>
          <a:noFill/>
        </p:spPr>
      </p:pic>
      <p:pic>
        <p:nvPicPr>
          <p:cNvPr id="1028" name="Picture 4" descr="C:\Users\JULIA\Documents\MINDFULNES\mujer-pensando-tengo-ansieda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480" y="0"/>
            <a:ext cx="10930014" cy="731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3887241" y="1"/>
            <a:ext cx="46364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altLang="es-ES" sz="3200" b="1" dirty="0">
                <a:latin typeface="Lucida Sans" pitchFamily="34" charset="0"/>
              </a:rPr>
              <a:t>LAS  EMOCIONES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333957" y="650825"/>
            <a:ext cx="7160280" cy="2246769"/>
          </a:xfrm>
          <a:prstGeom prst="rect">
            <a:avLst/>
          </a:prstGeom>
          <a:solidFill>
            <a:srgbClr val="7030A0">
              <a:alpha val="51000"/>
            </a:srgb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reacciones </a:t>
            </a:r>
            <a:r>
              <a:rPr lang="es-ES" sz="2800" b="1" dirty="0">
                <a:ln>
                  <a:solidFill>
                    <a:schemeClr val="tx1"/>
                  </a:solidFill>
                </a:ln>
                <a:solidFill>
                  <a:srgbClr val="FF479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PSICO</a:t>
            </a:r>
            <a:r>
              <a:rPr lang="es-ES" sz="2800" b="1" dirty="0">
                <a:solidFill>
                  <a:srgbClr val="FF4791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FISIOLÓGICAS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PENSAMIENTOS</a:t>
            </a:r>
            <a:r>
              <a:rPr lang="es-ES" sz="2400" b="1" dirty="0"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se transforman en </a:t>
            </a:r>
            <a:r>
              <a:rPr lang="es-ES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BIOQUÍMICA</a:t>
            </a:r>
            <a:r>
              <a:rPr lang="es-ES" sz="2400" b="1" dirty="0"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Y </a:t>
            </a:r>
            <a:r>
              <a:rPr lang="es-ES" sz="28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 Black" pitchFamily="34" charset="0"/>
                <a:ea typeface="Segoe UI Black" pitchFamily="34" charset="0"/>
                <a:cs typeface="Times New Roman" panose="02020603050405020304" pitchFamily="18" charset="0"/>
              </a:rPr>
              <a:t>ENERGÍA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Segoe UI Black" pitchFamily="34" charset="0"/>
                <a:ea typeface="Segoe UI Black" pitchFamily="34" charset="0"/>
                <a:cs typeface="Times New Roman" panose="02020603050405020304" pitchFamily="18" charset="0"/>
              </a:rPr>
              <a:t>SEÑALES QUE LA MENTE ENVÍA A LAS CÉLULAS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23108" y="4029078"/>
            <a:ext cx="10284074" cy="2739211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white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Representan </a:t>
            </a:r>
            <a:r>
              <a:rPr lang="es-ES" sz="2800" b="1" u="sng" dirty="0">
                <a:solidFill>
                  <a:prstClr val="white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MODOS</a:t>
            </a:r>
            <a:r>
              <a:rPr lang="es-ES" sz="2800" dirty="0">
                <a:solidFill>
                  <a:prstClr val="white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800" b="1" dirty="0">
                <a:solidFill>
                  <a:srgbClr val="FFCC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ADAPTACIÓN</a:t>
            </a:r>
            <a:r>
              <a:rPr lang="es-ES" sz="2800" dirty="0">
                <a:solidFill>
                  <a:srgbClr val="FFCC00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prstClr val="white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ciertos </a:t>
            </a:r>
            <a:r>
              <a:rPr lang="es-ES" sz="2800" b="1" dirty="0">
                <a:solidFill>
                  <a:srgbClr val="FFC000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ESTÍMULOS</a:t>
            </a:r>
            <a:r>
              <a:rPr lang="es-E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(internos o externos).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dirty="0">
              <a:latin typeface="Lucida Sans" panose="020B0602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sz="2800" dirty="0">
                <a:solidFill>
                  <a:prstClr val="white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uando </a:t>
            </a:r>
            <a:r>
              <a:rPr lang="es-ES" sz="2800" b="1" u="sng" dirty="0">
                <a:solidFill>
                  <a:srgbClr val="84DE46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PERCIBIMOS</a:t>
            </a:r>
            <a:r>
              <a:rPr lang="es-E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prstClr val="white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objeto, persona, lugar, suceso, o recuerdo significativo  </a:t>
            </a:r>
            <a:r>
              <a:rPr lang="es-ES" sz="3200" dirty="0">
                <a:solidFill>
                  <a:srgbClr val="FFFF00"/>
                </a:solidFill>
                <a:latin typeface="Algerian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-&gt;</a:t>
            </a:r>
            <a:r>
              <a:rPr lang="es-ES" sz="2800" dirty="0">
                <a:solidFill>
                  <a:prstClr val="white"/>
                </a:solidFill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Las emociones funcionan como…</a:t>
            </a:r>
            <a:endParaRPr lang="es-ES" sz="28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1023108" y="3243260"/>
            <a:ext cx="10139630" cy="4154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s-ES" altLang="es-ES" sz="3200" b="1" dirty="0">
                <a:solidFill>
                  <a:srgbClr val="DF0754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SISTEMAS  DE  </a:t>
            </a:r>
            <a:r>
              <a:rPr lang="es-ES" altLang="es-ES" sz="3600" b="1" u="sng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ALARMA</a:t>
            </a:r>
            <a:r>
              <a:rPr lang="es-ES" altLang="es-ES" sz="2800" dirty="0"/>
              <a:t>: 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altLang="es-ES" sz="2800" dirty="0"/>
              <a:t>*SEÑALAN  EL  </a:t>
            </a:r>
            <a:r>
              <a:rPr lang="es-ES" altLang="es-ES" sz="2800" b="1" dirty="0">
                <a:solidFill>
                  <a:srgbClr val="FF4791"/>
                </a:solidFill>
              </a:rPr>
              <a:t>PELIGRO</a:t>
            </a:r>
            <a:r>
              <a:rPr lang="es-ES" altLang="es-ES" sz="2800" dirty="0"/>
              <a:t> A EVITAR  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altLang="es-ES" sz="2800" dirty="0"/>
              <a:t>*O LO </a:t>
            </a:r>
            <a:r>
              <a:rPr lang="es-ES" altLang="es-ES" sz="2800" b="1" dirty="0"/>
              <a:t> </a:t>
            </a:r>
            <a:r>
              <a:rPr lang="es-ES" altLang="es-ES" sz="2800" b="1" dirty="0">
                <a:solidFill>
                  <a:srgbClr val="FFC000"/>
                </a:solidFill>
              </a:rPr>
              <a:t>DESEADABLE</a:t>
            </a:r>
            <a:r>
              <a:rPr lang="es-ES" altLang="es-ES" sz="2800" b="1" dirty="0"/>
              <a:t>  </a:t>
            </a:r>
            <a:r>
              <a:rPr lang="es-ES" altLang="es-ES" sz="2800" dirty="0"/>
              <a:t>QUE QUEREMOS LOGRAR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altLang="es-ES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PREPARANDO</a:t>
            </a:r>
            <a:r>
              <a:rPr lang="es-ES" altLang="es-ES" sz="2800" dirty="0"/>
              <a:t> AL ORGANISMO PARA DAR  UNA </a:t>
            </a:r>
            <a:r>
              <a:rPr lang="es-ES" altLang="es-ES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RESPUESTA</a:t>
            </a:r>
            <a:endParaRPr lang="es-ES" altLang="es-ES" sz="2800" dirty="0"/>
          </a:p>
          <a:p>
            <a:pPr algn="ctr" eaLnBrk="1" hangingPunct="1">
              <a:lnSpc>
                <a:spcPct val="150000"/>
              </a:lnSpc>
            </a:pPr>
            <a:endParaRPr lang="es-ES" altLang="es-ES" sz="2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 bldLvl="2" animBg="1"/>
      <p:bldP spid="6" grpId="0" build="allAtOnce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2"/>
          <p:cNvSpPr txBox="1">
            <a:spLocks noChangeArrowheads="1"/>
          </p:cNvSpPr>
          <p:nvPr/>
        </p:nvSpPr>
        <p:spPr bwMode="auto">
          <a:xfrm>
            <a:off x="1768266" y="1264849"/>
            <a:ext cx="4969829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altLang="es-ES" sz="2800" b="1" dirty="0">
                <a:latin typeface="Lucida Sans" pitchFamily="34" charset="0"/>
              </a:rPr>
              <a:t>                   </a:t>
            </a:r>
            <a:r>
              <a:rPr lang="es-ES" altLang="es-ES" sz="2800" b="1" dirty="0">
                <a:ln>
                  <a:solidFill>
                    <a:srgbClr val="FFC000"/>
                  </a:solidFill>
                </a:ln>
                <a:latin typeface="Lucida Sans" pitchFamily="34" charset="0"/>
              </a:rPr>
              <a:t>EMOCIONES</a:t>
            </a:r>
          </a:p>
          <a:p>
            <a:endParaRPr lang="es-ES" altLang="es-ES" sz="2800" b="1" dirty="0">
              <a:latin typeface="Lucida Sans" pitchFamily="34" charset="0"/>
            </a:endParaRPr>
          </a:p>
          <a:p>
            <a:endParaRPr lang="es-ES" altLang="es-ES" sz="2800" b="1" dirty="0">
              <a:latin typeface="Lucida Sans" pitchFamily="34" charset="0"/>
            </a:endParaRPr>
          </a:p>
          <a:p>
            <a:r>
              <a:rPr lang="es-ES" altLang="es-ES" sz="2400" b="1" dirty="0">
                <a:ln>
                  <a:solidFill>
                    <a:schemeClr val="tx1"/>
                  </a:solidFill>
                </a:ln>
                <a:latin typeface="Lucida Sans" pitchFamily="34" charset="0"/>
              </a:rPr>
              <a:t>   </a:t>
            </a:r>
            <a:r>
              <a:rPr lang="es-ES" altLang="es-ES" sz="2400" b="1" dirty="0">
                <a:ln>
                  <a:solidFill>
                    <a:schemeClr val="tx1"/>
                  </a:solidFill>
                </a:ln>
                <a:solidFill>
                  <a:srgbClr val="FF99FF"/>
                </a:solidFill>
                <a:latin typeface="Lucida Sans" pitchFamily="34" charset="0"/>
              </a:rPr>
              <a:t>NO SON </a:t>
            </a:r>
          </a:p>
          <a:p>
            <a:r>
              <a:rPr lang="es-ES" altLang="es-ES" sz="2400" b="1" dirty="0">
                <a:latin typeface="Lucida Sans" pitchFamily="34" charset="0"/>
              </a:rPr>
              <a:t>NI </a:t>
            </a:r>
            <a:r>
              <a:rPr lang="es-ES" altLang="es-ES" sz="2400" b="1" dirty="0">
                <a:solidFill>
                  <a:srgbClr val="FF4791"/>
                </a:solidFill>
                <a:latin typeface="Lucida Sans" pitchFamily="34" charset="0"/>
              </a:rPr>
              <a:t>BUENAS </a:t>
            </a:r>
          </a:p>
          <a:p>
            <a:r>
              <a:rPr lang="es-ES" altLang="es-ES" sz="2400" b="1" dirty="0">
                <a:latin typeface="Lucida Sans" pitchFamily="34" charset="0"/>
              </a:rPr>
              <a:t>NI</a:t>
            </a:r>
            <a:r>
              <a:rPr lang="es-ES" altLang="es-ES" sz="2400" b="1" dirty="0">
                <a:solidFill>
                  <a:srgbClr val="FF4791"/>
                </a:solidFill>
                <a:latin typeface="Lucida Sans" pitchFamily="34" charset="0"/>
              </a:rPr>
              <a:t> </a:t>
            </a:r>
            <a:r>
              <a:rPr lang="es-ES" altLang="es-ES" sz="2400" b="1" dirty="0">
                <a:solidFill>
                  <a:srgbClr val="92D050"/>
                </a:solidFill>
                <a:latin typeface="Lucida Sans" pitchFamily="34" charset="0"/>
              </a:rPr>
              <a:t>MALAS</a:t>
            </a:r>
            <a:r>
              <a:rPr lang="es-ES" altLang="es-ES" sz="2400" b="1" dirty="0">
                <a:solidFill>
                  <a:srgbClr val="FF4791"/>
                </a:solidFill>
                <a:latin typeface="Lucida Sans" pitchFamily="34" charset="0"/>
              </a:rPr>
              <a:t> </a:t>
            </a:r>
          </a:p>
          <a:p>
            <a:r>
              <a:rPr lang="es-ES" altLang="es-ES" sz="2400" b="1" dirty="0">
                <a:latin typeface="Lucida Sans" pitchFamily="34" charset="0"/>
              </a:rPr>
              <a:t>NI </a:t>
            </a:r>
            <a:r>
              <a:rPr lang="es-ES" altLang="es-ES" sz="2400" b="1" dirty="0">
                <a:ln>
                  <a:solidFill>
                    <a:srgbClr val="FF3399"/>
                  </a:solidFill>
                </a:ln>
                <a:latin typeface="Lucida Sans" pitchFamily="34" charset="0"/>
              </a:rPr>
              <a:t>NEGATIVAS</a:t>
            </a:r>
            <a:r>
              <a:rPr lang="es-ES" altLang="es-ES" sz="2400" b="1" dirty="0">
                <a:latin typeface="Lucida Sans" pitchFamily="34" charset="0"/>
              </a:rPr>
              <a:t> </a:t>
            </a:r>
          </a:p>
          <a:p>
            <a:r>
              <a:rPr lang="es-ES" altLang="es-ES" sz="2400" b="1" dirty="0">
                <a:latin typeface="Lucida Sans" pitchFamily="34" charset="0"/>
              </a:rPr>
              <a:t>NI </a:t>
            </a:r>
            <a:r>
              <a:rPr lang="es-ES" altLang="es-ES" sz="2400" b="1" dirty="0">
                <a:ln>
                  <a:solidFill>
                    <a:srgbClr val="00B0F0"/>
                  </a:solidFill>
                </a:ln>
                <a:latin typeface="Lucida Sans" pitchFamily="34" charset="0"/>
              </a:rPr>
              <a:t>POSITIVAS </a:t>
            </a:r>
          </a:p>
          <a:p>
            <a:r>
              <a:rPr lang="es-ES" altLang="es-ES" sz="2400" b="1" dirty="0">
                <a:latin typeface="Lucida Sans" pitchFamily="34" charset="0"/>
              </a:rPr>
              <a:t>         </a:t>
            </a:r>
            <a:r>
              <a:rPr lang="es-ES" altLang="es-ES" sz="2400" b="1" u="sng" dirty="0">
                <a:latin typeface="Lucida Sans" pitchFamily="34" charset="0"/>
              </a:rPr>
              <a:t>EN SÍ MISMAS</a:t>
            </a:r>
          </a:p>
          <a:p>
            <a:pPr algn="ctr"/>
            <a:endParaRPr lang="es-ES" altLang="es-ES" sz="2000" b="1" dirty="0">
              <a:latin typeface="Lucida Sans" pitchFamily="34" charset="0"/>
            </a:endParaRPr>
          </a:p>
        </p:txBody>
      </p:sp>
      <p:cxnSp>
        <p:nvCxnSpPr>
          <p:cNvPr id="6" name="Conector recto de flecha 3"/>
          <p:cNvCxnSpPr/>
          <p:nvPr/>
        </p:nvCxnSpPr>
        <p:spPr bwMode="auto">
          <a:xfrm flipH="1">
            <a:off x="3625107" y="1758245"/>
            <a:ext cx="1256147" cy="795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7"/>
          <p:cNvGrpSpPr>
            <a:grpSpLocks/>
          </p:cNvGrpSpPr>
          <p:nvPr/>
        </p:nvGrpSpPr>
        <p:grpSpPr bwMode="auto">
          <a:xfrm>
            <a:off x="5644529" y="1503023"/>
            <a:ext cx="6295709" cy="3405079"/>
            <a:chOff x="6556515" y="442501"/>
            <a:chExt cx="6023017" cy="3242948"/>
          </a:xfrm>
        </p:grpSpPr>
        <p:pic>
          <p:nvPicPr>
            <p:cNvPr id="8" name="Imagen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6900148">
              <a:off x="6324093" y="674923"/>
              <a:ext cx="1407445" cy="942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uadroTexto 6"/>
            <p:cNvSpPr txBox="1">
              <a:spLocks noChangeArrowheads="1"/>
            </p:cNvSpPr>
            <p:nvPr/>
          </p:nvSpPr>
          <p:spPr bwMode="auto">
            <a:xfrm>
              <a:off x="7602717" y="1369785"/>
              <a:ext cx="4976815" cy="2315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altLang="es-ES" sz="2400" b="1" dirty="0">
                  <a:solidFill>
                    <a:srgbClr val="FF99FF"/>
                  </a:solidFill>
                  <a:latin typeface="Lucida Sans" pitchFamily="34" charset="0"/>
                </a:rPr>
                <a:t>SOLO SON </a:t>
              </a:r>
              <a:r>
                <a:rPr lang="es-ES" altLang="es-ES" sz="2400" b="1" dirty="0">
                  <a:latin typeface="Lucida Sans" pitchFamily="34" charset="0"/>
                </a:rPr>
                <a:t>AGRADABLES  O DESAGRADABLES. </a:t>
              </a:r>
            </a:p>
            <a:p>
              <a:r>
                <a:rPr lang="es-ES" altLang="es-ES" sz="2400" b="1" dirty="0">
                  <a:ln>
                    <a:solidFill>
                      <a:schemeClr val="tx1"/>
                    </a:solidFill>
                  </a:ln>
                  <a:solidFill>
                    <a:srgbClr val="F20062"/>
                  </a:solidFill>
                  <a:latin typeface="Lucida Sans" pitchFamily="34" charset="0"/>
                </a:rPr>
                <a:t>BENEFICIOSAS </a:t>
              </a:r>
              <a:r>
                <a:rPr lang="es-ES" altLang="es-ES" sz="2400" b="1" dirty="0">
                  <a:ln>
                    <a:solidFill>
                      <a:schemeClr val="tx1"/>
                    </a:solidFill>
                  </a:ln>
                  <a:solidFill>
                    <a:srgbClr val="84DE46"/>
                  </a:solidFill>
                  <a:latin typeface="Lucida Sans" pitchFamily="34" charset="0"/>
                </a:rPr>
                <a:t>O PERJUDICIALES</a:t>
              </a:r>
            </a:p>
            <a:p>
              <a:endParaRPr lang="es-ES" altLang="es-ES" sz="2400" b="1" dirty="0">
                <a:latin typeface="Lucida Sans" pitchFamily="34" charset="0"/>
              </a:endParaRPr>
            </a:p>
            <a:p>
              <a:pPr algn="ctr"/>
              <a:r>
                <a:rPr lang="es-ES" altLang="es-ES" sz="2400" b="1" dirty="0">
                  <a:ln>
                    <a:solidFill>
                      <a:srgbClr val="ECA518"/>
                    </a:solidFill>
                  </a:ln>
                  <a:latin typeface="Lucida Sans" pitchFamily="34" charset="0"/>
                </a:rPr>
                <a:t>(DEPENDIENDO DE CÓMO LAS </a:t>
              </a:r>
              <a:r>
                <a:rPr lang="es-ES" altLang="es-ES" sz="3200" b="1" dirty="0">
                  <a:ln>
                    <a:solidFill>
                      <a:srgbClr val="00B0F0"/>
                    </a:solidFill>
                  </a:ln>
                  <a:latin typeface="Lucida Sans" pitchFamily="34" charset="0"/>
                </a:rPr>
                <a:t>GESTIONEMOS</a:t>
              </a:r>
              <a:r>
                <a:rPr lang="es-ES" altLang="es-ES" sz="2400" b="1" dirty="0">
                  <a:ln>
                    <a:solidFill>
                      <a:srgbClr val="ECA518"/>
                    </a:solidFill>
                  </a:ln>
                  <a:latin typeface="Lucida Sans" pitchFamily="34" charset="0"/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523174" y="528616"/>
            <a:ext cx="8929750" cy="4832092"/>
          </a:xfrm>
          <a:prstGeom prst="rect">
            <a:avLst/>
          </a:prstGeom>
          <a:solidFill>
            <a:srgbClr val="0070C0">
              <a:alpha val="3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>
                  <a:solidFill>
                    <a:srgbClr val="66FFFF"/>
                  </a:solidFill>
                </a:ln>
              </a:rPr>
              <a:t>TOMAMOS A LAS EMOCIONES DOLOROSAS O DIFÍCILES </a:t>
            </a:r>
          </a:p>
          <a:p>
            <a:pPr algn="ctr"/>
            <a:r>
              <a:rPr lang="es-ES" sz="2800" b="1" dirty="0">
                <a:ln>
                  <a:solidFill>
                    <a:srgbClr val="66FFFF"/>
                  </a:solidFill>
                </a:ln>
              </a:rPr>
              <a:t>COMO ALGO CONTRA LO QUE LUCHAR…</a:t>
            </a:r>
          </a:p>
          <a:p>
            <a:pPr algn="ctr"/>
            <a:endParaRPr lang="es-ES" sz="2800" b="1" dirty="0"/>
          </a:p>
          <a:p>
            <a:pPr algn="ctr"/>
            <a:r>
              <a:rPr lang="es-ES" sz="2800" b="1" dirty="0">
                <a:ln>
                  <a:solidFill>
                    <a:srgbClr val="FF33CC"/>
                  </a:solidFill>
                </a:ln>
              </a:rPr>
              <a:t>NO VEMOS QUE SU PAPEL ES EL DE AYUDARNOS</a:t>
            </a:r>
          </a:p>
          <a:p>
            <a:pPr algn="ctr"/>
            <a:endParaRPr lang="es-ES" sz="2800" b="1" dirty="0"/>
          </a:p>
          <a:p>
            <a:pPr algn="ctr"/>
            <a:r>
              <a:rPr lang="es-ES" sz="2800" b="1" dirty="0">
                <a:ln>
                  <a:solidFill>
                    <a:srgbClr val="FFC000"/>
                  </a:solidFill>
                </a:ln>
              </a:rPr>
              <a:t>LUCHAR CONTRA ELLAS ES DARLES PODER </a:t>
            </a:r>
          </a:p>
          <a:p>
            <a:pPr algn="ctr"/>
            <a:endParaRPr lang="es-ES" sz="2800" b="1" dirty="0"/>
          </a:p>
          <a:p>
            <a:pPr algn="ctr"/>
            <a:r>
              <a:rPr lang="es-ES" sz="2800" b="1" dirty="0">
                <a:ln>
                  <a:solidFill>
                    <a:srgbClr val="00FF00"/>
                  </a:solidFill>
                </a:ln>
              </a:rPr>
              <a:t>TRATAR DE OCULTARLAS, REPRIMIRLAS, HUIR DE ELLAS, ENFERMA NUESTRO  CUERPO…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666050" y="5600714"/>
            <a:ext cx="8643998" cy="1384995"/>
          </a:xfrm>
          <a:prstGeom prst="rect">
            <a:avLst/>
          </a:prstGeom>
          <a:solidFill>
            <a:srgbClr val="FF33CC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>
                  <a:solidFill>
                    <a:srgbClr val="FFC000"/>
                  </a:solidFill>
                </a:ln>
              </a:rPr>
              <a:t>Y LOS FÁRMACOS PUEDEN AYUDAR EN MOMENTOS CONCRETOS DE LA VIDA. PERO NO CURAN LA CAUSA, LA RAÍZ…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785026" y="0"/>
            <a:ext cx="8344627" cy="523220"/>
          </a:xfrm>
          <a:prstGeom prst="rect">
            <a:avLst/>
          </a:prstGeom>
          <a:solidFill>
            <a:srgbClr val="6A7488"/>
          </a:solidFill>
        </p:spPr>
        <p:txBody>
          <a:bodyPr wrap="square" rtlCol="0">
            <a:spAutoFit/>
          </a:bodyPr>
          <a:lstStyle/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EMOCIONES PRIMARIAS Y SUS FUNCIONES: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846442" y="3396246"/>
            <a:ext cx="185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grpSp>
        <p:nvGrpSpPr>
          <p:cNvPr id="2" name="20 Grupo"/>
          <p:cNvGrpSpPr/>
          <p:nvPr/>
        </p:nvGrpSpPr>
        <p:grpSpPr>
          <a:xfrm>
            <a:off x="2867647" y="466179"/>
            <a:ext cx="6167146" cy="6734722"/>
            <a:chOff x="2868019" y="443979"/>
            <a:chExt cx="6167949" cy="6414021"/>
          </a:xfrm>
        </p:grpSpPr>
        <p:grpSp>
          <p:nvGrpSpPr>
            <p:cNvPr id="3" name="13 Grupo"/>
            <p:cNvGrpSpPr/>
            <p:nvPr/>
          </p:nvGrpSpPr>
          <p:grpSpPr>
            <a:xfrm>
              <a:off x="2868019" y="443979"/>
              <a:ext cx="6167949" cy="6414021"/>
              <a:chOff x="2786133" y="443979"/>
              <a:chExt cx="6167949" cy="6414021"/>
            </a:xfrm>
          </p:grpSpPr>
          <p:pic>
            <p:nvPicPr>
              <p:cNvPr id="1027" name="Picture 3" descr="C:\Users\JULIA\Desktop\EMOCIONES 2.jp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786133" y="443979"/>
                <a:ext cx="6167949" cy="6414021"/>
              </a:xfrm>
              <a:prstGeom prst="rect">
                <a:avLst/>
              </a:prstGeom>
              <a:noFill/>
            </p:spPr>
          </p:pic>
          <p:pic>
            <p:nvPicPr>
              <p:cNvPr id="1026" name="Picture 2" descr="C:\Users\JULIA\Desktop\colección-de-niños-caras-expresar-clipart__k5778165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2299" b="2750"/>
              <a:stretch>
                <a:fillRect/>
              </a:stretch>
            </p:blipFill>
            <p:spPr bwMode="auto">
              <a:xfrm>
                <a:off x="4026086" y="5997871"/>
                <a:ext cx="586857" cy="648588"/>
              </a:xfrm>
              <a:prstGeom prst="rect">
                <a:avLst/>
              </a:prstGeom>
              <a:noFill/>
            </p:spPr>
          </p:pic>
        </p:grpSp>
        <p:sp>
          <p:nvSpPr>
            <p:cNvPr id="13" name="12 CuadroTexto"/>
            <p:cNvSpPr txBox="1"/>
            <p:nvPr/>
          </p:nvSpPr>
          <p:spPr>
            <a:xfrm>
              <a:off x="5776685" y="957943"/>
              <a:ext cx="928914" cy="410369"/>
            </a:xfrm>
            <a:prstGeom prst="rect">
              <a:avLst/>
            </a:prstGeom>
            <a:solidFill>
              <a:srgbClr val="7CD703">
                <a:alpha val="18000"/>
              </a:srgbClr>
            </a:solidFill>
            <a:ln w="19050">
              <a:solidFill>
                <a:srgbClr val="3DB20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/>
                <a:t>.</a:t>
              </a: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5776686" y="1857828"/>
              <a:ext cx="957943" cy="410369"/>
            </a:xfrm>
            <a:prstGeom prst="rect">
              <a:avLst/>
            </a:prstGeom>
            <a:solidFill>
              <a:srgbClr val="7030A0">
                <a:alpha val="14000"/>
              </a:srgbClr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/>
                <a:t>.</a:t>
              </a: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5515427" y="2859311"/>
              <a:ext cx="1553030" cy="322432"/>
            </a:xfrm>
            <a:prstGeom prst="rect">
              <a:avLst/>
            </a:prstGeom>
            <a:solidFill>
              <a:srgbClr val="FF3399">
                <a:alpha val="16000"/>
              </a:srgbClr>
            </a:solidFill>
            <a:ln w="190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gency FB" pitchFamily="34" charset="0"/>
                </a:rPr>
                <a:t>a lo que nos daña</a:t>
              </a: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5428344" y="3672114"/>
              <a:ext cx="1509486" cy="410369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5471886" y="4557486"/>
              <a:ext cx="1219200" cy="410369"/>
            </a:xfrm>
            <a:prstGeom prst="rect">
              <a:avLst/>
            </a:prstGeom>
            <a:solidFill>
              <a:srgbClr val="ECA518">
                <a:alpha val="33000"/>
              </a:srgbClr>
            </a:solidFill>
            <a:ln w="19050">
              <a:solidFill>
                <a:srgbClr val="FF8F10"/>
              </a:solidFill>
            </a:ln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5595867" y="5470085"/>
              <a:ext cx="1175657" cy="381057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24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s-ES" sz="2000" dirty="0"/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5601786" y="6598921"/>
            <a:ext cx="899768" cy="430887"/>
          </a:xfrm>
          <a:prstGeom prst="rect">
            <a:avLst/>
          </a:prstGeom>
          <a:solidFill>
            <a:srgbClr val="6A7488">
              <a:alpha val="26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1" name="20 CuadroTexto"/>
          <p:cNvSpPr txBox="1"/>
          <p:nvPr/>
        </p:nvSpPr>
        <p:spPr>
          <a:xfrm>
            <a:off x="9309916" y="6185237"/>
            <a:ext cx="1094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latin typeface="MS Mincho" pitchFamily="49" charset="-128"/>
                <a:ea typeface="MS Mincho" pitchFamily="49" charset="-128"/>
              </a:rPr>
              <a:t>*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lum contrast="10000"/>
          </a:blip>
          <a:srcRect l="1" r="-6129" b="5664"/>
          <a:stretch/>
        </p:blipFill>
        <p:spPr bwMode="auto">
          <a:xfrm>
            <a:off x="0" y="0"/>
            <a:ext cx="4452132" cy="40325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4187280" y="300038"/>
            <a:ext cx="6693617" cy="30469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ES" sz="2400" b="1" dirty="0">
                <a:latin typeface="Lucida Sans" panose="020B0602030504020204" pitchFamily="34" charset="0"/>
              </a:rPr>
              <a:t>CANDACE PERT (1946 – 2013)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s-ES" altLang="es-ES" sz="2400" b="1" dirty="0">
                <a:latin typeface="Lucida Sans" panose="020B0602030504020204" pitchFamily="34" charset="0"/>
              </a:rPr>
              <a:t>Estados unidos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s-ES" altLang="es-ES" sz="2400" b="1" dirty="0" err="1">
                <a:latin typeface="Lucida Sans" panose="020B0602030504020204" pitchFamily="34" charset="0"/>
              </a:rPr>
              <a:t>Psiconeuroinmunóloga</a:t>
            </a:r>
            <a:r>
              <a:rPr lang="es-ES" altLang="es-ES" sz="2400" b="1" dirty="0">
                <a:latin typeface="Lucida Sans" panose="020B0602030504020204" pitchFamily="34" charset="0"/>
              </a:rPr>
              <a:t>, </a:t>
            </a:r>
            <a:r>
              <a:rPr lang="es-ES" altLang="es-ES" sz="2400" b="1" dirty="0" err="1">
                <a:latin typeface="Lucida Sans" panose="020B0602030504020204" pitchFamily="34" charset="0"/>
              </a:rPr>
              <a:t>Psicofarmacóloga</a:t>
            </a:r>
            <a:r>
              <a:rPr lang="es-ES" altLang="es-ES" sz="2400" b="1" dirty="0">
                <a:latin typeface="Lucida Sans" panose="020B0602030504020204" pitchFamily="34" charset="0"/>
              </a:rPr>
              <a:t> y Bióloga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s-ES" altLang="es-ES" sz="2400" b="1" dirty="0">
                <a:latin typeface="Lucida Sans" panose="020B0602030504020204" pitchFamily="34" charset="0"/>
              </a:rPr>
              <a:t>Descubrió el receptor opioide y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s-ES" altLang="es-ES" sz="2400" b="1" dirty="0">
                <a:latin typeface="Lucida Sans" panose="020B0602030504020204" pitchFamily="34" charset="0"/>
              </a:rPr>
              <a:t>Escribió “Las moléculas de la emoción” 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s-ES" altLang="es-ES" sz="2400" b="1" dirty="0">
                <a:latin typeface="Lucida Sans" panose="020B0602030504020204" pitchFamily="34" charset="0"/>
              </a:rPr>
              <a:t>Explica cómo los </a:t>
            </a:r>
            <a:r>
              <a:rPr lang="es-ES" altLang="es-ES" sz="2400" b="1" dirty="0">
                <a:solidFill>
                  <a:srgbClr val="00B0F0"/>
                </a:solidFill>
                <a:latin typeface="Lucida Sans" panose="020B0602030504020204" pitchFamily="34" charset="0"/>
              </a:rPr>
              <a:t>pensamientos</a:t>
            </a:r>
            <a:r>
              <a:rPr lang="es-ES" altLang="es-ES" sz="2400" b="1" dirty="0">
                <a:latin typeface="Lucida Sans" panose="020B0602030504020204" pitchFamily="34" charset="0"/>
              </a:rPr>
              <a:t> se convierten en </a:t>
            </a:r>
            <a:r>
              <a:rPr lang="es-ES" altLang="es-ES" sz="2400" b="1" dirty="0">
                <a:solidFill>
                  <a:srgbClr val="92D050"/>
                </a:solidFill>
                <a:latin typeface="Lucida Sans" panose="020B0602030504020204" pitchFamily="34" charset="0"/>
              </a:rPr>
              <a:t>materia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37290" y="4243392"/>
            <a:ext cx="1102442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“CADA </a:t>
            </a:r>
            <a:r>
              <a:rPr lang="es-ES" sz="2800" b="1" dirty="0">
                <a:solidFill>
                  <a:srgbClr val="C3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PENSAMIENTO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GENERA UNA </a:t>
            </a:r>
            <a:r>
              <a:rPr lang="es-ES" sz="2800" b="1" dirty="0">
                <a:solidFill>
                  <a:srgbClr val="F5B3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EMOCIÓN,</a:t>
            </a:r>
          </a:p>
          <a:p>
            <a:pPr>
              <a:lnSpc>
                <a:spcPct val="150000"/>
              </a:lnSpc>
              <a:defRPr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 </a:t>
            </a:r>
            <a:r>
              <a:rPr lang="es-ES" sz="2800" b="1" dirty="0">
                <a:solidFill>
                  <a:srgbClr val="F5B3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EMOCIÓN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MOVILIZA UN </a:t>
            </a:r>
            <a:r>
              <a:rPr lang="es-E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CIRCUITO HORMONAL </a:t>
            </a:r>
          </a:p>
          <a:p>
            <a:pPr>
              <a:lnSpc>
                <a:spcPct val="150000"/>
              </a:lnSpc>
              <a:defRPr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</a:t>
            </a:r>
            <a:r>
              <a:rPr lang="es-ES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IMPACTA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LOS </a:t>
            </a:r>
            <a:r>
              <a:rPr lang="es-E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CINCO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TRILLONES DE </a:t>
            </a:r>
            <a:r>
              <a:rPr lang="es-ES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CÉLULAS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FORMAN UN ORGANISMO”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(Candace Pert)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Personalizado 1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1581</Words>
  <Application>Microsoft Office PowerPoint</Application>
  <PresentationFormat>Personalizado</PresentationFormat>
  <Paragraphs>268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64" baseType="lpstr">
      <vt:lpstr>MingLiU-ExtB</vt:lpstr>
      <vt:lpstr>MS Mincho</vt:lpstr>
      <vt:lpstr>MS PGothic</vt:lpstr>
      <vt:lpstr>Agency FB</vt:lpstr>
      <vt:lpstr>Algerian</vt:lpstr>
      <vt:lpstr>AR JULIAN</vt:lpstr>
      <vt:lpstr>Arial</vt:lpstr>
      <vt:lpstr>Arial Black</vt:lpstr>
      <vt:lpstr>Arial Rounded MT Bold</vt:lpstr>
      <vt:lpstr>Bahnschrift SemiBold</vt:lpstr>
      <vt:lpstr>Baskerville Old Face</vt:lpstr>
      <vt:lpstr>Belwe Bd BT</vt:lpstr>
      <vt:lpstr>Berlin Sans FB Demi</vt:lpstr>
      <vt:lpstr>Boink LET</vt:lpstr>
      <vt:lpstr>Britannic Bold</vt:lpstr>
      <vt:lpstr>Calibri</vt:lpstr>
      <vt:lpstr>Eras Bold ITC</vt:lpstr>
      <vt:lpstr>Impact</vt:lpstr>
      <vt:lpstr>Jazz LET</vt:lpstr>
      <vt:lpstr>Kids</vt:lpstr>
      <vt:lpstr>Lithograph</vt:lpstr>
      <vt:lpstr>Lucida Sans</vt:lpstr>
      <vt:lpstr>NewBskvll BT</vt:lpstr>
      <vt:lpstr>Rockwell</vt:lpstr>
      <vt:lpstr>Rockwell Condensed</vt:lpstr>
      <vt:lpstr>Segoe UI Black</vt:lpstr>
      <vt:lpstr>Showcard Gothic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EMOCIONES - C.F.R.</dc:title>
  <dc:subject>CURSOS MINDFULNESS</dc:subject>
  <dc:creator>JULIA GÓMEZ</dc:creator>
  <cp:keywords>EMOCIONES</cp:keywords>
  <cp:lastModifiedBy>CEIP Manuel Sueiro</cp:lastModifiedBy>
  <cp:revision>94</cp:revision>
  <dcterms:created xsi:type="dcterms:W3CDTF">2022-09-11T18:37:39Z</dcterms:created>
  <dcterms:modified xsi:type="dcterms:W3CDTF">2023-05-15T06:43:19Z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