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3" r:id="rId8"/>
    <p:sldId id="289" r:id="rId9"/>
    <p:sldId id="286" r:id="rId10"/>
    <p:sldId id="287" r:id="rId11"/>
    <p:sldId id="285" r:id="rId12"/>
    <p:sldId id="288" r:id="rId13"/>
    <p:sldId id="290" r:id="rId14"/>
    <p:sldId id="720" r:id="rId15"/>
    <p:sldId id="721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2"/>
    <p:restoredTop sz="94648"/>
  </p:normalViewPr>
  <p:slideViewPr>
    <p:cSldViewPr snapToGrid="0">
      <p:cViewPr varScale="1">
        <p:scale>
          <a:sx n="91" d="100"/>
          <a:sy n="91" d="100"/>
        </p:scale>
        <p:origin x="20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FE0A8-2A9A-3827-FD81-953FE7EFF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840923-5C70-4E4F-EAB9-8811B3A93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809B4-BBD5-DC02-D331-5880877D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6FA2C2-7F2A-0F1E-5823-D07968BD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C4442-25FE-A303-6C6E-831DC1F7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16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F45D7-DC1C-C98C-D82C-3B0B0A1A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99BF82-9431-24CE-A75A-E491D3B5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5FF0A1-BBB1-FD76-9AB2-C6B61DD8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B11E4D-78C6-D33F-53E7-339604B5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16930-7D75-C497-9EA6-93869395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6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0A2D4F-D384-D4F7-E16D-C8BEE6450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4BBEF1-2B58-67C1-2A3E-163583A79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4F80BB-88B1-0580-7037-F660484E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08FFC-13AD-F139-0B01-0CF05515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6FB4B-B113-8177-4E64-ABCB80AD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89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9F9A8-1B1B-9140-BC5F-BFAA2BBF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3D8C2-D58E-4240-4292-F349C8B72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90D1C9-EE5B-42B1-A18F-8C90CE47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A2C31D-A146-24DB-9AA6-A67744D7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AC7EAB-EE82-43A0-F24C-F8C37CF1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82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B2EEA-6292-EE0A-BE44-B200778D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8B6318-E2DF-57DF-EC56-D46BE5394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A03BDE-3B71-21E9-810C-2E662E38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9A68A8-B9AF-1727-61C4-3C0EE175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5C6D85-C548-EAC8-94CE-BCC36829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45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1CDCE-F7DD-C2A6-7DF3-44A5EB0D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B1493-8477-5BE4-7DB7-8E769CDA0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F4B696-84DA-EC66-2BB8-7FA2F0018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8C081A-F8B1-2D1A-652C-AA3A066C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19CD41-435B-CAAF-40BC-1FBA8A65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5C87FB-7B10-88D7-A630-C28EA7B2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8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FB2A6-7FA3-5DF8-B8F5-95E36105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CCC94D-ECB2-5D54-9A0A-707E7B73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D219EB-8FE4-B941-2496-88869EAC2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27C76F-9E40-7DBE-3860-AA3AE42E1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27E0CD-1497-0F0B-5ADB-E008F687F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EACAC7-51E4-49F2-FD5C-90BA5152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008CB9-9619-35B9-1F20-14B0D2F8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BC66FB-1488-2E43-3571-CA91D36C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34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9FC73-2B07-17A0-EE07-264B45A1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692D2B-D052-F69E-13C9-7C093E55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2EB80A-E3F0-273C-0E87-F2AC9A7A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9176E8-4A35-6AF6-FFFB-30A30D9C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5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7ACD68-2C8C-7C43-3666-82641EE3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88098D-0EAC-DACF-57B2-29D2F2A9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91403-C768-AFEE-ADEA-6F0DA7E4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0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3BFEE-BBE1-D277-52A2-79B861F0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366B9-A95C-2805-9549-2C4DE1F8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FDC79-D110-812C-7000-58091A97A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6272C8-3CD0-B9B6-0DCD-2BD61287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535830-D635-EE96-3407-2F59481C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BD42B8-FC71-DA27-C250-EAA8D12A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7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CCF45-09E2-01D8-07B5-A96DA2CD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1FB4D4-A07E-F509-AA6F-5E9E2559E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F469CB-A6B9-43B2-341F-51062957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E1BE78-E80B-7B45-4AC1-A460EB11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5BCB3C-2356-09A7-E9C5-5EA2ECA6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C2620C-B3B1-849B-E6FD-B8A78229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62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3AE2E7-BA29-7472-6085-DF89A9FC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779079-5443-0297-FDEE-5012524F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D0B20F-C4E6-DF87-14EE-F2A99ADAB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C643-63C0-294B-957B-E1779C8F9736}" type="datetimeFigureOut">
              <a:rPr lang="es-ES" smtClean="0"/>
              <a:t>30/11/22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A6E59C-3AD9-C15A-8883-C9B07B069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E30E62-EF96-3CB1-5504-8B0EF9A31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7B3C-EF26-DE43-BA18-A0F0AA52A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76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du.gva.es/cefireinclusiva/wp-content/uploads/sites/193/2022/03/DUAAcas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329d6671b195c001113ae45/interactive-content-que-busca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262a06f807a34001859603b/interactive-content-tarjeta-presentac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E0191-734A-4D3A-9C3B-A608B64F2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2840"/>
            <a:ext cx="9144000" cy="2387600"/>
          </a:xfrm>
        </p:spPr>
        <p:txBody>
          <a:bodyPr>
            <a:normAutofit/>
          </a:bodyPr>
          <a:lstStyle/>
          <a:p>
            <a:r>
              <a:rPr lang="es-ES" sz="6600" b="1" dirty="0">
                <a:solidFill>
                  <a:schemeClr val="accent6">
                    <a:lumMod val="75000"/>
                  </a:schemeClr>
                </a:solidFill>
              </a:rPr>
              <a:t>Recursos para la inclusión:</a:t>
            </a:r>
            <a:br>
              <a:rPr lang="es-ES" sz="6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6600" b="1" dirty="0">
                <a:solidFill>
                  <a:schemeClr val="accent6">
                    <a:lumMod val="75000"/>
                  </a:schemeClr>
                </a:solidFill>
              </a:rPr>
              <a:t>aplicación práctica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FAD358-1A41-78B4-13C9-7B0F29DAF3ED}"/>
              </a:ext>
            </a:extLst>
          </p:cNvPr>
          <p:cNvSpPr txBox="1"/>
          <p:nvPr/>
        </p:nvSpPr>
        <p:spPr>
          <a:xfrm>
            <a:off x="441701" y="6333217"/>
            <a:ext cx="418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Sonia López Rodríguez</a:t>
            </a:r>
          </a:p>
        </p:txBody>
      </p:sp>
      <p:pic>
        <p:nvPicPr>
          <p:cNvPr id="1026" name="Picture 2" descr="Foto">
            <a:extLst>
              <a:ext uri="{FF2B5EF4-FFF2-40B4-BE49-F238E27FC236}">
                <a16:creationId xmlns:a16="http://schemas.microsoft.com/office/drawing/2014/main" id="{93FDA591-B6A7-392D-6B8D-6F17B45DB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57" b="71765" l="1618" r="99559">
                        <a14:foregroundMark x1="94632" y1="22941" x2="93676" y2="64216"/>
                        <a14:foregroundMark x1="97941" y1="14608" x2="99559" y2="64020"/>
                        <a14:foregroundMark x1="99559" y1="64020" x2="99559" y2="63824"/>
                        <a14:foregroundMark x1="9706" y1="58137" x2="45956" y2="64118"/>
                        <a14:foregroundMark x1="45956" y1="64118" x2="53676" y2="64020"/>
                        <a14:foregroundMark x1="1691" y1="57353" x2="14926" y2="57549"/>
                        <a14:foregroundMark x1="3309" y1="69902" x2="13382" y2="70098"/>
                        <a14:foregroundMark x1="13382" y1="70098" x2="51985" y2="62745"/>
                        <a14:foregroundMark x1="51985" y1="62745" x2="74044" y2="67157"/>
                        <a14:foregroundMark x1="28309" y1="68824" x2="37500" y2="69020"/>
                        <a14:foregroundMark x1="37500" y1="69020" x2="70000" y2="63922"/>
                        <a14:foregroundMark x1="70000" y1="63922" x2="88897" y2="67157"/>
                        <a14:foregroundMark x1="98235" y1="68529" x2="27868" y2="71765"/>
                        <a14:backgroundMark x1="12941" y1="60160" x2="12941" y2="61176"/>
                        <a14:backgroundMark x1="12941" y1="44510" x2="12941" y2="56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9" b="27754"/>
          <a:stretch/>
        </p:blipFill>
        <p:spPr bwMode="auto">
          <a:xfrm>
            <a:off x="7009449" y="3760410"/>
            <a:ext cx="5225143" cy="30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BB46CDF-DF13-2B74-011C-9D186ECFBE34}"/>
              </a:ext>
            </a:extLst>
          </p:cNvPr>
          <p:cNvSpPr txBox="1"/>
          <p:nvPr/>
        </p:nvSpPr>
        <p:spPr>
          <a:xfrm>
            <a:off x="7009450" y="634208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CEIP Plurilingüe Manuel Sueiro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1E8720-2173-0261-3C15-84C00BC1B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224" y="3283858"/>
            <a:ext cx="1704688" cy="17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5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5BCD9-39CA-E626-7D24-CD96C022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30582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Seguimos: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6C7217-5439-AE35-65DF-61B4CBB02E31}"/>
              </a:ext>
            </a:extLst>
          </p:cNvPr>
          <p:cNvSpPr txBox="1">
            <a:spLocks/>
          </p:cNvSpPr>
          <p:nvPr/>
        </p:nvSpPr>
        <p:spPr>
          <a:xfrm>
            <a:off x="3363686" y="233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Elaboramos.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FC24F71-DFA0-0EB6-F808-5C419D043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0400" y="18034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9FE1FE-8165-42A6-063A-DE6DCCEAE049}"/>
              </a:ext>
            </a:extLst>
          </p:cNvPr>
          <p:cNvSpPr txBox="1"/>
          <p:nvPr/>
        </p:nvSpPr>
        <p:spPr>
          <a:xfrm>
            <a:off x="896885" y="1558880"/>
            <a:ext cx="10700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600" b="1" dirty="0">
                <a:latin typeface="+mj-lt"/>
              </a:rPr>
              <a:t>3. Diseñamos cada estación:</a:t>
            </a:r>
          </a:p>
          <a:p>
            <a:pPr marL="1200150" lvl="1" indent="-742950">
              <a:lnSpc>
                <a:spcPct val="150000"/>
              </a:lnSpc>
              <a:buAutoNum type="arabicPeriod"/>
            </a:pPr>
            <a:r>
              <a:rPr lang="es-ES" sz="3600" dirty="0">
                <a:latin typeface="+mj-lt"/>
              </a:rPr>
              <a:t>Número de estaciones.</a:t>
            </a:r>
          </a:p>
          <a:p>
            <a:pPr marL="1200150" lvl="1" indent="-742950">
              <a:lnSpc>
                <a:spcPct val="150000"/>
              </a:lnSpc>
              <a:buAutoNum type="arabicPeriod"/>
            </a:pPr>
            <a:r>
              <a:rPr lang="es-ES" sz="3600" dirty="0">
                <a:latin typeface="+mj-lt"/>
              </a:rPr>
              <a:t>¿Qué haremos en cada una de ellas?</a:t>
            </a:r>
          </a:p>
          <a:p>
            <a:pPr marL="1200150" lvl="1" indent="-742950">
              <a:lnSpc>
                <a:spcPct val="150000"/>
              </a:lnSpc>
              <a:buAutoNum type="arabicPeriod"/>
            </a:pPr>
            <a:r>
              <a:rPr lang="es-ES" sz="3600" dirty="0">
                <a:latin typeface="+mj-lt"/>
              </a:rPr>
              <a:t>Materiales a utilizar.</a:t>
            </a:r>
          </a:p>
          <a:p>
            <a:pPr marL="1200150" lvl="1" indent="-742950">
              <a:buAutoNum type="arabicPeriod"/>
            </a:pPr>
            <a:endParaRPr lang="es-ES" sz="3600" dirty="0">
              <a:latin typeface="+mj-lt"/>
            </a:endParaRPr>
          </a:p>
          <a:p>
            <a:pPr marL="742950" indent="-742950">
              <a:buAutoNum type="arabicPeriod"/>
            </a:pPr>
            <a:endParaRPr lang="es-E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471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:a16="http://schemas.microsoft.com/office/drawing/2014/main" id="{1FC24F71-DFA0-0EB6-F808-5C419D043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0400" y="18034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9FE1FE-8165-42A6-063A-DE6DCCEAE049}"/>
              </a:ext>
            </a:extLst>
          </p:cNvPr>
          <p:cNvSpPr txBox="1"/>
          <p:nvPr/>
        </p:nvSpPr>
        <p:spPr>
          <a:xfrm>
            <a:off x="745762" y="1176615"/>
            <a:ext cx="1070047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latin typeface="+mj-lt"/>
              </a:rPr>
              <a:t>Explicación de la estación ¿cómo funciona?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latin typeface="+mj-lt"/>
              </a:rPr>
              <a:t>Alternativas para percibir la información: auditiva, visual, sensorial, manipulativa…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latin typeface="+mj-lt"/>
              </a:rPr>
              <a:t>Apoyos para realizar las actividades: </a:t>
            </a:r>
            <a:r>
              <a:rPr lang="es-ES" sz="2800" dirty="0" err="1">
                <a:latin typeface="+mj-lt"/>
              </a:rPr>
              <a:t>autoinstrucciones</a:t>
            </a:r>
            <a:r>
              <a:rPr lang="es-ES" sz="2800" dirty="0">
                <a:latin typeface="+mj-lt"/>
              </a:rPr>
              <a:t>, lista de comprobación, ejemplos resueltos.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latin typeface="+mj-lt"/>
              </a:rPr>
              <a:t>Evaluación: instrumentos a utilizar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ES" sz="2800" b="1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ES" sz="2800" b="1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ES" sz="2800" dirty="0">
              <a:latin typeface="+mj-lt"/>
            </a:endParaRPr>
          </a:p>
          <a:p>
            <a:pPr marL="742950" indent="-742950">
              <a:buAutoNum type="arabicPeriod"/>
            </a:pPr>
            <a:endParaRPr lang="es-ES" sz="3600" dirty="0">
              <a:latin typeface="+mj-lt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35FC319-4DBB-A581-8D6B-72E153FAF6B2}"/>
              </a:ext>
            </a:extLst>
          </p:cNvPr>
          <p:cNvSpPr txBox="1">
            <a:spLocks/>
          </p:cNvSpPr>
          <p:nvPr/>
        </p:nvSpPr>
        <p:spPr>
          <a:xfrm>
            <a:off x="745762" y="2219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Materiales: </a:t>
            </a:r>
            <a:r>
              <a:rPr lang="es-ES" dirty="0"/>
              <a:t>qué necesito para cada estación.</a:t>
            </a:r>
          </a:p>
        </p:txBody>
      </p:sp>
    </p:spTree>
    <p:extLst>
      <p:ext uri="{BB962C8B-B14F-4D97-AF65-F5344CB8AC3E}">
        <p14:creationId xmlns:p14="http://schemas.microsoft.com/office/powerpoint/2010/main" val="389211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5BCD9-39CA-E626-7D24-CD96C022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78" y="233697"/>
            <a:ext cx="4816342" cy="1325563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Casi lo tenemos: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6C7217-5439-AE35-65DF-61B4CBB02E31}"/>
              </a:ext>
            </a:extLst>
          </p:cNvPr>
          <p:cNvSpPr txBox="1">
            <a:spLocks/>
          </p:cNvSpPr>
          <p:nvPr/>
        </p:nvSpPr>
        <p:spPr>
          <a:xfrm>
            <a:off x="5303520" y="2987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Revisamos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FC24F71-DFA0-0EB6-F808-5C419D043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0400" y="18034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9FE1FE-8165-42A6-063A-DE6DCCEAE049}"/>
              </a:ext>
            </a:extLst>
          </p:cNvPr>
          <p:cNvSpPr txBox="1"/>
          <p:nvPr/>
        </p:nvSpPr>
        <p:spPr>
          <a:xfrm>
            <a:off x="868750" y="1367493"/>
            <a:ext cx="10700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3600" dirty="0">
                <a:latin typeface="+mj-lt"/>
              </a:rPr>
              <a:t>4. Evaluarnos: ¿aspectos a mejorar?</a:t>
            </a:r>
          </a:p>
          <a:p>
            <a:pPr marL="742950" indent="-742950">
              <a:buAutoNum type="arabicPeriod"/>
            </a:pPr>
            <a:endParaRPr lang="es-ES" sz="3600" dirty="0">
              <a:latin typeface="+mj-lt"/>
            </a:endParaRPr>
          </a:p>
        </p:txBody>
      </p:sp>
      <p:pic>
        <p:nvPicPr>
          <p:cNvPr id="4" name="Picture 2" descr="Pautas DUA versión 2.2">
            <a:extLst>
              <a:ext uri="{FF2B5EF4-FFF2-40B4-BE49-F238E27FC236}">
                <a16:creationId xmlns:a16="http://schemas.microsoft.com/office/drawing/2014/main" id="{3325C930-07F5-3769-D9D2-78448C1AC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r="6603"/>
          <a:stretch/>
        </p:blipFill>
        <p:spPr bwMode="auto">
          <a:xfrm>
            <a:off x="213454" y="2047896"/>
            <a:ext cx="5342701" cy="45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hlinkClick r:id="rId3"/>
            <a:extLst>
              <a:ext uri="{FF2B5EF4-FFF2-40B4-BE49-F238E27FC236}">
                <a16:creationId xmlns:a16="http://schemas.microsoft.com/office/drawing/2014/main" id="{70BCBFD3-774F-282C-C086-09C78BD89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941" y="2390951"/>
            <a:ext cx="6174159" cy="35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4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C585E69-B92A-229F-E329-FBC880EC4C68}"/>
              </a:ext>
            </a:extLst>
          </p:cNvPr>
          <p:cNvSpPr txBox="1">
            <a:spLocks/>
          </p:cNvSpPr>
          <p:nvPr/>
        </p:nvSpPr>
        <p:spPr>
          <a:xfrm>
            <a:off x="2880611" y="1257524"/>
            <a:ext cx="643077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Lo llevamos al aula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E9850A-479B-F9CA-C776-0E7A8A4B2CF3}"/>
              </a:ext>
            </a:extLst>
          </p:cNvPr>
          <p:cNvSpPr txBox="1"/>
          <p:nvPr/>
        </p:nvSpPr>
        <p:spPr>
          <a:xfrm>
            <a:off x="3746695" y="2583086"/>
            <a:ext cx="4698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Observamos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7414A7-EAA5-8BD7-59D8-9B4C47C18793}"/>
              </a:ext>
            </a:extLst>
          </p:cNvPr>
          <p:cNvSpPr txBox="1"/>
          <p:nvPr/>
        </p:nvSpPr>
        <p:spPr>
          <a:xfrm>
            <a:off x="3376246" y="4274914"/>
            <a:ext cx="62929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u="sng" dirty="0"/>
              <a:t>¡Y reajustamos!</a:t>
            </a:r>
          </a:p>
        </p:txBody>
      </p:sp>
    </p:spTree>
    <p:extLst>
      <p:ext uri="{BB962C8B-B14F-4D97-AF65-F5344CB8AC3E}">
        <p14:creationId xmlns:p14="http://schemas.microsoft.com/office/powerpoint/2010/main" val="20547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73153C-A9F2-2DAD-AB88-6E51A6C20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320951"/>
            <a:ext cx="10621107" cy="575792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9631E5C-65C0-696C-1F6F-FC5F8BDCBFFF}"/>
              </a:ext>
            </a:extLst>
          </p:cNvPr>
          <p:cNvSpPr txBox="1"/>
          <p:nvPr/>
        </p:nvSpPr>
        <p:spPr>
          <a:xfrm>
            <a:off x="2915655" y="6298508"/>
            <a:ext cx="63606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s-ES" sz="1350" dirty="0">
                <a:latin typeface="Source Sans Pro" panose="020F0502020204030204" pitchFamily="34" charset="0"/>
                <a:hlinkClick r:id="rId3"/>
              </a:rPr>
              <a:t>https://view.genial.ly/6329d6671b195c001113ae45/interactive-content-que-buscas</a:t>
            </a:r>
            <a:r>
              <a:rPr lang="es-ES" sz="1350" dirty="0">
                <a:latin typeface="Source Sans Pro" panose="020F0502020204030204" pitchFamily="34" charset="0"/>
              </a:rPr>
              <a:t> </a:t>
            </a:r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482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065BEF-7EB3-167D-EF7D-4D0DA2AAA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7" y="260648"/>
            <a:ext cx="5908681" cy="592912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B5D99E4-3B6D-ABD1-A5E2-7DEAEA42D3D8}"/>
              </a:ext>
            </a:extLst>
          </p:cNvPr>
          <p:cNvSpPr txBox="1"/>
          <p:nvPr/>
        </p:nvSpPr>
        <p:spPr>
          <a:xfrm>
            <a:off x="2447361" y="6453336"/>
            <a:ext cx="729727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s-ES" sz="1350" dirty="0">
                <a:latin typeface="Source Sans Pro" panose="020B0503030403020204" pitchFamily="34" charset="0"/>
                <a:hlinkClick r:id="rId3"/>
              </a:rPr>
              <a:t>https://view.genial.ly/6262a06f807a34001859603b/interactive-content-tarjeta-presentacion</a:t>
            </a:r>
            <a:r>
              <a:rPr lang="es-ES" sz="1350" dirty="0">
                <a:latin typeface="Source Sans Pro" panose="020B0503030403020204" pitchFamily="34" charset="0"/>
              </a:rPr>
              <a:t> </a:t>
            </a:r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941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66F82-1660-EF01-0EAE-E4A21713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25082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¿Cómo lo vamos a hacer?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09AD87-236C-40FE-C670-1CCDB19E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330" y="1484359"/>
            <a:ext cx="9043670" cy="47611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b="1" dirty="0"/>
              <a:t>Semana pasada: “saber”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dirty="0"/>
              <a:t>¿Para qué estamos aquí? Necesidades.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dirty="0"/>
              <a:t>Recursos para la inclusión: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dirty="0"/>
              <a:t>DUA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dirty="0"/>
              <a:t>Evaluación inclusiva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dirty="0"/>
              <a:t>Estaciones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366370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66F82-1660-EF01-0EAE-E4A21713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¿Cómo lo vamos a hacer?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09AD87-236C-40FE-C670-1CCDB19E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590" y="1575799"/>
            <a:ext cx="10515600" cy="47611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b="1" dirty="0"/>
              <a:t>Hoy: “saber hacer”</a:t>
            </a:r>
          </a:p>
          <a:p>
            <a:pPr>
              <a:lnSpc>
                <a:spcPct val="250000"/>
              </a:lnSpc>
              <a:buFontTx/>
              <a:buChar char="-"/>
            </a:pPr>
            <a:r>
              <a:rPr lang="es-ES" sz="3200" dirty="0"/>
              <a:t>Práctica DUA + Estaciones de aprendizaje</a:t>
            </a:r>
          </a:p>
          <a:p>
            <a:pPr>
              <a:lnSpc>
                <a:spcPct val="250000"/>
              </a:lnSpc>
              <a:buFontTx/>
              <a:buChar char="-"/>
            </a:pPr>
            <a:r>
              <a:rPr lang="es-ES" sz="3200" dirty="0"/>
              <a:t>Plan de Acción Inclusivo.</a:t>
            </a:r>
          </a:p>
        </p:txBody>
      </p:sp>
    </p:spTree>
    <p:extLst>
      <p:ext uri="{BB962C8B-B14F-4D97-AF65-F5344CB8AC3E}">
        <p14:creationId xmlns:p14="http://schemas.microsoft.com/office/powerpoint/2010/main" val="246089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66F82-1660-EF01-0EAE-E4A21713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Antes de ponernos manos a la obra…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705A73-FA64-6DEF-E8D2-720201F116DB}"/>
              </a:ext>
            </a:extLst>
          </p:cNvPr>
          <p:cNvSpPr txBox="1"/>
          <p:nvPr/>
        </p:nvSpPr>
        <p:spPr>
          <a:xfrm>
            <a:off x="1215390" y="2143482"/>
            <a:ext cx="9395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+mj-lt"/>
              </a:rPr>
              <a:t>1. Estamos para </a:t>
            </a:r>
            <a:r>
              <a:rPr lang="es-ES" sz="6600" b="1" dirty="0">
                <a:latin typeface="+mj-lt"/>
              </a:rPr>
              <a:t>APRENDER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F1D6F1-A6C4-8729-BA93-B94A0B9DB6AD}"/>
              </a:ext>
            </a:extLst>
          </p:cNvPr>
          <p:cNvSpPr txBox="1"/>
          <p:nvPr/>
        </p:nvSpPr>
        <p:spPr>
          <a:xfrm>
            <a:off x="497205" y="3897630"/>
            <a:ext cx="1119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+mj-lt"/>
              </a:rPr>
              <a:t>Y </a:t>
            </a:r>
            <a:r>
              <a:rPr lang="es-ES" sz="3600" b="1" dirty="0">
                <a:latin typeface="+mj-lt"/>
              </a:rPr>
              <a:t>EQUIVOCARNOS</a:t>
            </a:r>
            <a:r>
              <a:rPr lang="es-ES" sz="3600" dirty="0">
                <a:latin typeface="+mj-lt"/>
              </a:rPr>
              <a:t> FORMA PARTE DE APRENDER</a:t>
            </a:r>
          </a:p>
        </p:txBody>
      </p:sp>
    </p:spTree>
    <p:extLst>
      <p:ext uri="{BB962C8B-B14F-4D97-AF65-F5344CB8AC3E}">
        <p14:creationId xmlns:p14="http://schemas.microsoft.com/office/powerpoint/2010/main" val="290488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66F82-1660-EF01-0EAE-E4A21713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Antes de ponernos manos a la obra…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705A73-FA64-6DEF-E8D2-720201F116DB}"/>
              </a:ext>
            </a:extLst>
          </p:cNvPr>
          <p:cNvSpPr txBox="1"/>
          <p:nvPr/>
        </p:nvSpPr>
        <p:spPr>
          <a:xfrm>
            <a:off x="1215390" y="2143482"/>
            <a:ext cx="9395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+mj-lt"/>
              </a:rPr>
              <a:t>2. No hay fórmulas mágicas</a:t>
            </a:r>
            <a:endParaRPr lang="es-ES" sz="6600" b="1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F1D6F1-A6C4-8729-BA93-B94A0B9DB6AD}"/>
              </a:ext>
            </a:extLst>
          </p:cNvPr>
          <p:cNvSpPr txBox="1"/>
          <p:nvPr/>
        </p:nvSpPr>
        <p:spPr>
          <a:xfrm>
            <a:off x="497205" y="3897630"/>
            <a:ext cx="1119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+mj-lt"/>
              </a:rPr>
              <a:t>Pero sí margen de mejora.</a:t>
            </a:r>
          </a:p>
        </p:txBody>
      </p:sp>
    </p:spTree>
    <p:extLst>
      <p:ext uri="{BB962C8B-B14F-4D97-AF65-F5344CB8AC3E}">
        <p14:creationId xmlns:p14="http://schemas.microsoft.com/office/powerpoint/2010/main" val="244740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66F82-1660-EF01-0EAE-E4A21713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Antes de ponernos manos a la obra…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705A73-FA64-6DEF-E8D2-720201F116DB}"/>
              </a:ext>
            </a:extLst>
          </p:cNvPr>
          <p:cNvSpPr txBox="1"/>
          <p:nvPr/>
        </p:nvSpPr>
        <p:spPr>
          <a:xfrm>
            <a:off x="1215390" y="2143482"/>
            <a:ext cx="9395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+mj-lt"/>
              </a:rPr>
              <a:t>3. Paso</a:t>
            </a:r>
            <a:r>
              <a:rPr lang="es-ES" sz="6600" b="1" dirty="0">
                <a:latin typeface="+mj-lt"/>
              </a:rPr>
              <a:t> a paso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F1D6F1-A6C4-8729-BA93-B94A0B9DB6AD}"/>
              </a:ext>
            </a:extLst>
          </p:cNvPr>
          <p:cNvSpPr txBox="1"/>
          <p:nvPr/>
        </p:nvSpPr>
        <p:spPr>
          <a:xfrm>
            <a:off x="497205" y="3897630"/>
            <a:ext cx="1119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+mj-lt"/>
              </a:rPr>
              <a:t>Introduciendo pequeños cambios.</a:t>
            </a:r>
          </a:p>
        </p:txBody>
      </p:sp>
    </p:spTree>
    <p:extLst>
      <p:ext uri="{BB962C8B-B14F-4D97-AF65-F5344CB8AC3E}">
        <p14:creationId xmlns:p14="http://schemas.microsoft.com/office/powerpoint/2010/main" val="331636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5BCD9-39CA-E626-7D24-CD96C022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30582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Paso previo: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6C7217-5439-AE35-65DF-61B4CBB02E31}"/>
              </a:ext>
            </a:extLst>
          </p:cNvPr>
          <p:cNvSpPr txBox="1">
            <a:spLocks/>
          </p:cNvSpPr>
          <p:nvPr/>
        </p:nvSpPr>
        <p:spPr>
          <a:xfrm>
            <a:off x="3929743" y="230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Análisis de accesibilidad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FC24F71-DFA0-0EB6-F808-5C419D043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0400" y="18034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B58DABC-810D-93E3-7F20-1B6ECA15DFF2}"/>
              </a:ext>
            </a:extLst>
          </p:cNvPr>
          <p:cNvSpPr txBox="1"/>
          <p:nvPr/>
        </p:nvSpPr>
        <p:spPr>
          <a:xfrm>
            <a:off x="933836" y="1803400"/>
            <a:ext cx="5266050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s-ES" sz="3200" dirty="0">
                <a:latin typeface="+mj-lt"/>
              </a:rPr>
              <a:t>Accesibilidad física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s-ES" sz="3200" dirty="0">
                <a:latin typeface="+mj-lt"/>
              </a:rPr>
              <a:t>Accesibilidad sensorial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s-ES" sz="3200" dirty="0">
                <a:latin typeface="+mj-lt"/>
              </a:rPr>
              <a:t>Accesibilidad cognitiva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s-ES" sz="3200" dirty="0">
                <a:latin typeface="+mj-lt"/>
              </a:rPr>
              <a:t>Accesibilidad emocional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DD44D81-46F5-3F16-8ABC-C9AE9A936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924" y="3077436"/>
            <a:ext cx="6231873" cy="2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3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5BCD9-39CA-E626-7D24-CD96C022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30582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Seguimos: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6C7217-5439-AE35-65DF-61B4CBB02E31}"/>
              </a:ext>
            </a:extLst>
          </p:cNvPr>
          <p:cNvSpPr txBox="1">
            <a:spLocks/>
          </p:cNvSpPr>
          <p:nvPr/>
        </p:nvSpPr>
        <p:spPr>
          <a:xfrm>
            <a:off x="3521780" y="2392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¿Qué queremos enseñar?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FC24F71-DFA0-0EB6-F808-5C419D043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0400" y="18034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9FE1FE-8165-42A6-063A-DE6DCCEAE049}"/>
              </a:ext>
            </a:extLst>
          </p:cNvPr>
          <p:cNvSpPr txBox="1"/>
          <p:nvPr/>
        </p:nvSpPr>
        <p:spPr>
          <a:xfrm>
            <a:off x="904924" y="2032883"/>
            <a:ext cx="1070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1.  Contenidos: objetivos – nucleares y complementarios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4F1DDDA-586C-5BDD-A914-247BF8B2E47C}"/>
              </a:ext>
            </a:extLst>
          </p:cNvPr>
          <p:cNvCxnSpPr>
            <a:cxnSpLocks/>
          </p:cNvCxnSpPr>
          <p:nvPr/>
        </p:nvCxnSpPr>
        <p:spPr>
          <a:xfrm>
            <a:off x="7222086" y="2764417"/>
            <a:ext cx="0" cy="11957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B58DABC-810D-93E3-7F20-1B6ECA15DFF2}"/>
              </a:ext>
            </a:extLst>
          </p:cNvPr>
          <p:cNvSpPr txBox="1"/>
          <p:nvPr/>
        </p:nvSpPr>
        <p:spPr>
          <a:xfrm>
            <a:off x="4053972" y="4142461"/>
            <a:ext cx="755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</a:rPr>
              <a:t>¿Qué es lo verdaderamente relevante?</a:t>
            </a:r>
          </a:p>
        </p:txBody>
      </p:sp>
    </p:spTree>
    <p:extLst>
      <p:ext uri="{BB962C8B-B14F-4D97-AF65-F5344CB8AC3E}">
        <p14:creationId xmlns:p14="http://schemas.microsoft.com/office/powerpoint/2010/main" val="150709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5BCD9-39CA-E626-7D24-CD96C022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30582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Seguimos: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6C7217-5439-AE35-65DF-61B4CBB02E31}"/>
              </a:ext>
            </a:extLst>
          </p:cNvPr>
          <p:cNvSpPr txBox="1">
            <a:spLocks/>
          </p:cNvSpPr>
          <p:nvPr/>
        </p:nvSpPr>
        <p:spPr>
          <a:xfrm>
            <a:off x="3363686" y="233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¿Cómo lo vamos a enseñar?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FC24F71-DFA0-0EB6-F808-5C419D043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0400" y="18034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9FE1FE-8165-42A6-063A-DE6DCCEAE049}"/>
              </a:ext>
            </a:extLst>
          </p:cNvPr>
          <p:cNvSpPr txBox="1"/>
          <p:nvPr/>
        </p:nvSpPr>
        <p:spPr>
          <a:xfrm>
            <a:off x="910953" y="1331975"/>
            <a:ext cx="107004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600" b="1" dirty="0">
                <a:latin typeface="+mj-lt"/>
              </a:rPr>
              <a:t>2. Elegimos tipo de estaciones de aprendizaje.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s-ES" sz="3200" dirty="0">
                <a:latin typeface="+mj-lt"/>
              </a:rPr>
              <a:t>Explicación inicial - Diferentes actividades en cada estación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s-ES" sz="3200" dirty="0">
                <a:latin typeface="+mj-lt"/>
              </a:rPr>
              <a:t>Repaso: contenido teórico en una de las estaciones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s-ES" sz="3200" dirty="0">
                <a:latin typeface="+mj-lt"/>
              </a:rPr>
              <a:t>Evaluación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s-ES" sz="3200" dirty="0">
                <a:latin typeface="+mj-lt"/>
              </a:rPr>
              <a:t>Por ámbitos</a:t>
            </a:r>
            <a:endParaRPr lang="es-ES" sz="3600" dirty="0">
              <a:latin typeface="+mj-lt"/>
            </a:endParaRPr>
          </a:p>
          <a:p>
            <a:pPr marL="1200150" lvl="1" indent="-742950">
              <a:buAutoNum type="arabicPeriod"/>
            </a:pPr>
            <a:endParaRPr lang="es-ES" sz="3600" dirty="0">
              <a:latin typeface="+mj-lt"/>
            </a:endParaRPr>
          </a:p>
          <a:p>
            <a:pPr marL="742950" indent="-742950">
              <a:buAutoNum type="arabicPeriod"/>
            </a:pPr>
            <a:endParaRPr lang="es-E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96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324</Words>
  <Application>Microsoft Macintosh PowerPoint</Application>
  <PresentationFormat>Panorámica</PresentationFormat>
  <Paragraphs>61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Courier New</vt:lpstr>
      <vt:lpstr>Source Sans Pro</vt:lpstr>
      <vt:lpstr>Tema de Office</vt:lpstr>
      <vt:lpstr>Recursos para la inclusión: aplicación práctica </vt:lpstr>
      <vt:lpstr>¿Cómo lo vamos a hacer?</vt:lpstr>
      <vt:lpstr>¿Cómo lo vamos a hacer?</vt:lpstr>
      <vt:lpstr>Antes de ponernos manos a la obra…</vt:lpstr>
      <vt:lpstr>Antes de ponernos manos a la obra…</vt:lpstr>
      <vt:lpstr>Antes de ponernos manos a la obra…</vt:lpstr>
      <vt:lpstr>Paso previo:</vt:lpstr>
      <vt:lpstr>Seguimos:</vt:lpstr>
      <vt:lpstr>Seguimos:</vt:lpstr>
      <vt:lpstr>Seguimos:</vt:lpstr>
      <vt:lpstr>Presentación de PowerPoint</vt:lpstr>
      <vt:lpstr>Casi lo tenemos: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para la inclusión: aplicación práctica </dc:title>
  <dc:creator>Sonia López Rodríguez</dc:creator>
  <cp:lastModifiedBy>Sonia López Rodríguez</cp:lastModifiedBy>
  <cp:revision>1</cp:revision>
  <dcterms:created xsi:type="dcterms:W3CDTF">2022-11-30T09:29:54Z</dcterms:created>
  <dcterms:modified xsi:type="dcterms:W3CDTF">2022-11-30T10:30:54Z</dcterms:modified>
</cp:coreProperties>
</file>